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56"/>
  </p:notesMasterIdLst>
  <p:handoutMasterIdLst>
    <p:handoutMasterId r:id="rId57"/>
  </p:handoutMasterIdLst>
  <p:sldIdLst>
    <p:sldId id="574" r:id="rId2"/>
    <p:sldId id="577" r:id="rId3"/>
    <p:sldId id="507" r:id="rId4"/>
    <p:sldId id="645" r:id="rId5"/>
    <p:sldId id="550" r:id="rId6"/>
    <p:sldId id="642" r:id="rId7"/>
    <p:sldId id="641" r:id="rId8"/>
    <p:sldId id="640" r:id="rId9"/>
    <p:sldId id="554" r:id="rId10"/>
    <p:sldId id="579" r:id="rId11"/>
    <p:sldId id="564" r:id="rId12"/>
    <p:sldId id="557" r:id="rId13"/>
    <p:sldId id="560" r:id="rId14"/>
    <p:sldId id="558" r:id="rId15"/>
    <p:sldId id="561" r:id="rId16"/>
    <p:sldId id="559" r:id="rId17"/>
    <p:sldId id="617" r:id="rId18"/>
    <p:sldId id="646" r:id="rId19"/>
    <p:sldId id="619" r:id="rId20"/>
    <p:sldId id="620" r:id="rId21"/>
    <p:sldId id="621" r:id="rId22"/>
    <p:sldId id="585" r:id="rId23"/>
    <p:sldId id="625" r:id="rId24"/>
    <p:sldId id="649" r:id="rId25"/>
    <p:sldId id="573" r:id="rId26"/>
    <p:sldId id="623" r:id="rId27"/>
    <p:sldId id="647" r:id="rId28"/>
    <p:sldId id="624" r:id="rId29"/>
    <p:sldId id="653" r:id="rId30"/>
    <p:sldId id="648" r:id="rId31"/>
    <p:sldId id="652" r:id="rId32"/>
    <p:sldId id="654" r:id="rId33"/>
    <p:sldId id="578" r:id="rId34"/>
    <p:sldId id="626" r:id="rId35"/>
    <p:sldId id="628" r:id="rId36"/>
    <p:sldId id="630" r:id="rId37"/>
    <p:sldId id="632" r:id="rId38"/>
    <p:sldId id="631" r:id="rId39"/>
    <p:sldId id="637" r:id="rId40"/>
    <p:sldId id="633" r:id="rId41"/>
    <p:sldId id="634" r:id="rId42"/>
    <p:sldId id="635" r:id="rId43"/>
    <p:sldId id="636" r:id="rId44"/>
    <p:sldId id="638" r:id="rId45"/>
    <p:sldId id="651" r:id="rId46"/>
    <p:sldId id="656" r:id="rId47"/>
    <p:sldId id="588" r:id="rId48"/>
    <p:sldId id="598" r:id="rId49"/>
    <p:sldId id="569" r:id="rId50"/>
    <p:sldId id="599" r:id="rId51"/>
    <p:sldId id="600" r:id="rId52"/>
    <p:sldId id="604" r:id="rId53"/>
    <p:sldId id="655" r:id="rId54"/>
    <p:sldId id="622" r:id="rId55"/>
  </p:sldIdLst>
  <p:sldSz cx="9144000" cy="6858000" type="screen4x3"/>
  <p:notesSz cx="6807200" cy="9939338"/>
  <p:custDataLst>
    <p:tags r:id="rId5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3" clrIdx="0"/>
  <p:cmAuthor id="1" name="谷　直彦" initials="谷　直彦"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CCFF"/>
    <a:srgbClr val="FFFFCC"/>
    <a:srgbClr val="C0C0C0"/>
    <a:srgbClr val="FFCCFF"/>
    <a:srgbClr val="CCFFFF"/>
    <a:srgbClr val="0099FF"/>
    <a:srgbClr val="CCCCFF"/>
    <a:srgbClr val="66CCFF"/>
    <a:srgbClr val="FFCC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9" autoAdjust="0"/>
    <p:restoredTop sz="86406" autoAdjust="0"/>
  </p:normalViewPr>
  <p:slideViewPr>
    <p:cSldViewPr>
      <p:cViewPr varScale="1">
        <p:scale>
          <a:sx n="85" d="100"/>
          <a:sy n="85" d="100"/>
        </p:scale>
        <p:origin x="3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6888"/>
          </a:xfrm>
          <a:prstGeom prst="rect">
            <a:avLst/>
          </a:prstGeom>
        </p:spPr>
        <p:txBody>
          <a:bodyPr vert="horz" lIns="91440" tIns="45720" rIns="91440" bIns="45720" rtlCol="0"/>
          <a:lstStyle>
            <a:lvl1pPr algn="r">
              <a:defRPr sz="1200"/>
            </a:lvl1pPr>
          </a:lstStyle>
          <a:p>
            <a:fld id="{1E69506A-0BD5-48D0-89B6-EFEEABFC86BC}" type="datetimeFigureOut">
              <a:rPr kumimoji="1" lang="ja-JP" altLang="en-US" smtClean="0"/>
              <a:t>2017/12/28</a:t>
            </a:fld>
            <a:endParaRPr kumimoji="1" lang="ja-JP" altLang="en-US"/>
          </a:p>
        </p:txBody>
      </p:sp>
      <p:sp>
        <p:nvSpPr>
          <p:cNvPr id="4" name="フッター プレースホルダー 3"/>
          <p:cNvSpPr>
            <a:spLocks noGrp="1"/>
          </p:cNvSpPr>
          <p:nvPr>
            <p:ph type="ftr" sz="quarter" idx="2"/>
          </p:nvPr>
        </p:nvSpPr>
        <p:spPr>
          <a:xfrm>
            <a:off x="1" y="9440865"/>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5"/>
            <a:ext cx="2949575" cy="496887"/>
          </a:xfrm>
          <a:prstGeom prst="rect">
            <a:avLst/>
          </a:prstGeom>
        </p:spPr>
        <p:txBody>
          <a:bodyPr vert="horz" lIns="91440" tIns="45720" rIns="91440" bIns="45720" rtlCol="0" anchor="b"/>
          <a:lstStyle>
            <a:lvl1pPr algn="r">
              <a:defRPr sz="1200"/>
            </a:lvl1pPr>
          </a:lstStyle>
          <a:p>
            <a:fld id="{86AE862A-A9C3-435F-B32D-6A5AC24C97E0}" type="slidenum">
              <a:rPr kumimoji="1" lang="ja-JP" altLang="en-US" smtClean="0"/>
              <a:t>‹#›</a:t>
            </a:fld>
            <a:endParaRPr kumimoji="1" lang="ja-JP" altLang="en-US"/>
          </a:p>
        </p:txBody>
      </p:sp>
    </p:spTree>
    <p:extLst>
      <p:ext uri="{BB962C8B-B14F-4D97-AF65-F5344CB8AC3E}">
        <p14:creationId xmlns:p14="http://schemas.microsoft.com/office/powerpoint/2010/main" val="2368485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4"/>
            <a:ext cx="2949787" cy="496965"/>
          </a:xfrm>
          <a:prstGeom prst="rect">
            <a:avLst/>
          </a:prstGeom>
        </p:spPr>
        <p:txBody>
          <a:bodyPr vert="horz" lIns="91428" tIns="45715" rIns="91428"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4"/>
            <a:ext cx="2949787" cy="496965"/>
          </a:xfrm>
          <a:prstGeom prst="rect">
            <a:avLst/>
          </a:prstGeom>
        </p:spPr>
        <p:txBody>
          <a:bodyPr vert="horz" lIns="91428" tIns="45715" rIns="91428" bIns="45715" rtlCol="0"/>
          <a:lstStyle>
            <a:lvl1pPr algn="r">
              <a:defRPr sz="1200"/>
            </a:lvl1pPr>
          </a:lstStyle>
          <a:p>
            <a:fld id="{ECF6F7F8-8913-4732-AEA3-7F832FCF49E4}" type="datetimeFigureOut">
              <a:rPr kumimoji="1" lang="ja-JP" altLang="en-US" smtClean="0"/>
              <a:t>2017/12/28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8" tIns="45715" rIns="91428" bIns="45715" rtlCol="0" anchor="ctr"/>
          <a:lstStyle/>
          <a:p>
            <a:endParaRPr lang="ja-JP" altLang="en-US"/>
          </a:p>
        </p:txBody>
      </p:sp>
      <p:sp>
        <p:nvSpPr>
          <p:cNvPr id="5" name="ノート プレースホルダー 4"/>
          <p:cNvSpPr>
            <a:spLocks noGrp="1"/>
          </p:cNvSpPr>
          <p:nvPr>
            <p:ph type="body" sz="quarter" idx="3"/>
          </p:nvPr>
        </p:nvSpPr>
        <p:spPr>
          <a:xfrm>
            <a:off x="680721" y="4721186"/>
            <a:ext cx="5445760" cy="4472702"/>
          </a:xfrm>
          <a:prstGeom prst="rect">
            <a:avLst/>
          </a:prstGeom>
        </p:spPr>
        <p:txBody>
          <a:bodyPr vert="horz" lIns="91428" tIns="45715" rIns="91428"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9"/>
            <a:ext cx="2949787" cy="496965"/>
          </a:xfrm>
          <a:prstGeom prst="rect">
            <a:avLst/>
          </a:prstGeom>
        </p:spPr>
        <p:txBody>
          <a:bodyPr vert="horz" lIns="91428" tIns="45715" rIns="91428"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5"/>
          </a:xfrm>
          <a:prstGeom prst="rect">
            <a:avLst/>
          </a:prstGeom>
        </p:spPr>
        <p:txBody>
          <a:bodyPr vert="horz" lIns="91428" tIns="45715" rIns="91428" bIns="45715"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98690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a:t>
            </a:fld>
            <a:endParaRPr kumimoji="1" lang="ja-JP" altLang="en-US"/>
          </a:p>
        </p:txBody>
      </p:sp>
    </p:spTree>
    <p:extLst>
      <p:ext uri="{BB962C8B-B14F-4D97-AF65-F5344CB8AC3E}">
        <p14:creationId xmlns:p14="http://schemas.microsoft.com/office/powerpoint/2010/main" val="4111463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247473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411146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15</a:t>
            </a:fld>
            <a:endParaRPr kumimoji="1" lang="ja-JP" altLang="en-US"/>
          </a:p>
        </p:txBody>
      </p:sp>
    </p:spTree>
    <p:extLst>
      <p:ext uri="{BB962C8B-B14F-4D97-AF65-F5344CB8AC3E}">
        <p14:creationId xmlns:p14="http://schemas.microsoft.com/office/powerpoint/2010/main" val="3584892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4382E387-08C3-47A5-9EA1-960C7D723642}" type="datetime1">
              <a:rPr kumimoji="1" lang="ja-JP" altLang="en-US" smtClean="0"/>
              <a:t>2017/12/28</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資料１</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93CC2AD3-0D7E-4309-8848-93CF8DF8182F}" type="datetime1">
              <a:rPr kumimoji="1" lang="ja-JP" altLang="en-US" smtClean="0"/>
              <a:t>2017/12/28</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4F44E1FF-9DDE-4B2E-B1D8-A91D4CF7A0CA}" type="datetime1">
              <a:rPr kumimoji="1" lang="ja-JP" altLang="en-US" smtClean="0"/>
              <a:t>2017/12/28</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B0113AC0-5137-4AA5-90AA-96837F4B6052}" type="datetime1">
              <a:rPr kumimoji="1" lang="ja-JP" altLang="en-US" smtClean="0"/>
              <a:t>2017/12/28</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DAAADE43-DF5A-47B7-BE45-40B9533C2800}" type="datetime1">
              <a:rPr kumimoji="1" lang="ja-JP" altLang="en-US" smtClean="0"/>
              <a:t>2017/12/28</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資料１</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CBFC9F27-64CB-4A74-BBA1-6123B0E6E3B4}" type="datetime1">
              <a:rPr kumimoji="1" lang="ja-JP" altLang="en-US" smtClean="0"/>
              <a:t>2017/12/28</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C97AE5B8-233F-48A5-98FC-FDE9872AFF3B}" type="datetime1">
              <a:rPr kumimoji="1" lang="ja-JP" altLang="en-US" smtClean="0"/>
              <a:t>2017/12/28</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資料１</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9FCEBFD5-FB6A-4C0E-8A09-E098B6E82D07}" type="datetime1">
              <a:rPr kumimoji="1" lang="ja-JP" altLang="en-US" smtClean="0"/>
              <a:t>2017/12/28</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資料１</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51A0ED-F8A0-4F88-9EC5-F020647A2428}" type="datetime1">
              <a:rPr kumimoji="1" lang="ja-JP" altLang="en-US" smtClean="0"/>
              <a:t>2017/12/28</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資料１</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0245AAE-F7D1-401A-8980-57467EE99CDA}" type="datetime1">
              <a:rPr kumimoji="1" lang="ja-JP" altLang="en-US" smtClean="0"/>
              <a:t>2017/12/28</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8D5E294-31FF-4ECB-A01A-BCA5FFC89F4B}" type="datetime1">
              <a:rPr kumimoji="1" lang="ja-JP" altLang="en-US" smtClean="0"/>
              <a:t>2017/12/28</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3E7E0B7-77C0-4C9A-8646-65FC14E4D116}" type="datetime1">
              <a:rPr kumimoji="1" lang="ja-JP" altLang="en-US" smtClean="0"/>
              <a:t>2017/12/28</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資料１</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51620" y="3717032"/>
            <a:ext cx="6984776" cy="1152128"/>
          </a:xfrm>
        </p:spPr>
        <p:txBody>
          <a:bodyPr>
            <a:normAutofit/>
          </a:bodyPr>
          <a:lstStyle/>
          <a:p>
            <a:pPr algn="l"/>
            <a:r>
              <a:rPr kumimoji="1"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大幹線道路における橋梁群の</a:t>
            </a:r>
            <a:r>
              <a:rPr kumimoji="1"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kumimoji="1"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kumimoji="1"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９</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道路・橋梁等部会</a:t>
            </a:r>
          </a:p>
        </p:txBody>
      </p:sp>
      <p:sp>
        <p:nvSpPr>
          <p:cNvPr id="4" name="フッター プレースホルダー 3"/>
          <p:cNvSpPr>
            <a:spLocks noGrp="1"/>
          </p:cNvSpPr>
          <p:nvPr>
            <p:ph type="ftr" sz="quarter" idx="11"/>
          </p:nvPr>
        </p:nvSpPr>
        <p:spPr>
          <a:xfrm>
            <a:off x="3419872" y="260648"/>
            <a:ext cx="549094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　　　　　資料２</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6273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56058" y="1627890"/>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対面通行施工例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３．施工手法における課題の抽出</a:t>
            </a:r>
            <a:endParaRPr lang="ja-JP" altLang="en-US"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915049" y="4797152"/>
            <a:ext cx="7525344" cy="1200329"/>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上下線間に支障物件がなければ、中央分離帯の部分撤去により対面通行を行う事例（平面的切り回し）が多い。</a:t>
            </a:r>
            <a:endParaRPr lang="en-US" altLang="ja-JP" sz="2000" dirty="0" smtClean="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48" y="2089554"/>
            <a:ext cx="7679569" cy="252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2" name="テキスト ボックス 11"/>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572114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971600" y="159591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対面</a:t>
            </a:r>
            <a:r>
              <a:rPr lang="ja-JP" altLang="en-US" sz="2400" dirty="0">
                <a:latin typeface="HGSｺﾞｼｯｸM" panose="020B0600000000000000" pitchFamily="50" charset="-128"/>
                <a:ea typeface="HGSｺﾞｼｯｸM" panose="020B0600000000000000" pitchFamily="50" charset="-128"/>
              </a:rPr>
              <a:t>通行可否検討</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23" name="タイトル 1"/>
          <p:cNvSpPr txBox="1">
            <a:spLocks/>
          </p:cNvSpPr>
          <p:nvPr/>
        </p:nvSpPr>
        <p:spPr>
          <a:xfrm>
            <a:off x="213899" y="505155"/>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14" name="テキスト ボックス 13"/>
          <p:cNvSpPr txBox="1"/>
          <p:nvPr/>
        </p:nvSpPr>
        <p:spPr>
          <a:xfrm>
            <a:off x="4586350" y="2057579"/>
            <a:ext cx="3946090" cy="2062103"/>
          </a:xfrm>
          <a:prstGeom prst="rect">
            <a:avLst/>
          </a:prstGeom>
          <a:noFill/>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rPr>
              <a:t>基本条件</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000" dirty="0" smtClean="0">
                <a:latin typeface="HGSｺﾞｼｯｸM" panose="020B0600000000000000" pitchFamily="50" charset="-128"/>
                <a:ea typeface="HGSｺﾞｼｯｸM" panose="020B0600000000000000" pitchFamily="50" charset="-128"/>
              </a:rPr>
              <a:t>　</a:t>
            </a:r>
            <a:r>
              <a:rPr lang="ja-JP" altLang="en-US" sz="2000" dirty="0">
                <a:latin typeface="HGSｺﾞｼｯｸM" panose="020B0600000000000000" pitchFamily="50" charset="-128"/>
                <a:ea typeface="HGSｺﾞｼｯｸM" panose="020B0600000000000000" pitchFamily="50" charset="-128"/>
              </a:rPr>
              <a:t>対面通行（平面的切り回し）に</a:t>
            </a:r>
            <a:r>
              <a:rPr lang="ja-JP" altLang="en-US" sz="2000" dirty="0" smtClean="0">
                <a:latin typeface="HGSｺﾞｼｯｸM" panose="020B0600000000000000" pitchFamily="50" charset="-128"/>
                <a:ea typeface="HGSｺﾞｼｯｸM" panose="020B0600000000000000" pitchFamily="50" charset="-128"/>
              </a:rPr>
              <a:t>は南と北に各１ヶ所の出入り口が必要。</a:t>
            </a:r>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南行北行間に鉄道路線（北大阪急行）がある。</a:t>
            </a:r>
            <a:endParaRPr lang="en-US" altLang="ja-JP" sz="2000" dirty="0" smtClean="0">
              <a:latin typeface="HGSｺﾞｼｯｸM" panose="020B0600000000000000" pitchFamily="50" charset="-128"/>
              <a:ea typeface="HGSｺﾞｼｯｸM" panose="020B0600000000000000" pitchFamily="50" charset="-128"/>
            </a:endParaRPr>
          </a:p>
        </p:txBody>
      </p:sp>
      <p:pic>
        <p:nvPicPr>
          <p:cNvPr id="3075"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967" y="2057579"/>
            <a:ext cx="3037017" cy="425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a:off x="2627784" y="3068960"/>
            <a:ext cx="0" cy="5040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547664" y="3068960"/>
            <a:ext cx="1008112" cy="20942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榎坂高架橋</a:t>
            </a:r>
            <a:endParaRPr kumimoji="1" lang="ja-JP" altLang="en-US" sz="1000" dirty="0">
              <a:solidFill>
                <a:schemeClr val="tx1"/>
              </a:solidFill>
            </a:endParaRPr>
          </a:p>
        </p:txBody>
      </p:sp>
      <p:sp>
        <p:nvSpPr>
          <p:cNvPr id="28" name="右大かっこ 27"/>
          <p:cNvSpPr/>
          <p:nvPr/>
        </p:nvSpPr>
        <p:spPr>
          <a:xfrm>
            <a:off x="2837467" y="2100915"/>
            <a:ext cx="72008" cy="867365"/>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右大かっこ 34"/>
          <p:cNvSpPr/>
          <p:nvPr/>
        </p:nvSpPr>
        <p:spPr>
          <a:xfrm>
            <a:off x="2843808" y="3645024"/>
            <a:ext cx="65667" cy="2232248"/>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正方形/長方形 35"/>
          <p:cNvSpPr/>
          <p:nvPr/>
        </p:nvSpPr>
        <p:spPr>
          <a:xfrm>
            <a:off x="2987824" y="2534597"/>
            <a:ext cx="1008112" cy="174323"/>
          </a:xfrm>
          <a:prstGeom prst="rect">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rgbClr val="FF0000"/>
                </a:solidFill>
              </a:rPr>
              <a:t>出入口の設置</a:t>
            </a:r>
            <a:endParaRPr kumimoji="1" lang="ja-JP" altLang="en-US" sz="1050" dirty="0">
              <a:solidFill>
                <a:srgbClr val="FF0000"/>
              </a:solidFill>
            </a:endParaRPr>
          </a:p>
        </p:txBody>
      </p:sp>
      <p:sp>
        <p:nvSpPr>
          <p:cNvPr id="19" name="正方形/長方形 18"/>
          <p:cNvSpPr/>
          <p:nvPr/>
        </p:nvSpPr>
        <p:spPr>
          <a:xfrm>
            <a:off x="2987824" y="4869160"/>
            <a:ext cx="1008112" cy="174323"/>
          </a:xfrm>
          <a:prstGeom prst="rect">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rgbClr val="FF0000"/>
                </a:solidFill>
              </a:rPr>
              <a:t>出入口の設置</a:t>
            </a:r>
            <a:endParaRPr kumimoji="1" lang="ja-JP" altLang="en-US" sz="1050" dirty="0">
              <a:solidFill>
                <a:srgbClr val="FF0000"/>
              </a:solidFill>
            </a:endParaRPr>
          </a:p>
        </p:txBody>
      </p:sp>
      <p:sp>
        <p:nvSpPr>
          <p:cNvPr id="20"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1" name="テキスト ボックス 20"/>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384781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26" name="図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567" y="2207829"/>
            <a:ext cx="2565673" cy="1924255"/>
          </a:xfrm>
          <a:prstGeom prst="rect">
            <a:avLst/>
          </a:prstGeom>
        </p:spPr>
      </p:pic>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23"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14" name="テキスト ボックス 13"/>
          <p:cNvSpPr txBox="1"/>
          <p:nvPr/>
        </p:nvSpPr>
        <p:spPr>
          <a:xfrm>
            <a:off x="1115616" y="1660738"/>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・鉄道を跨がない区間での切り回し</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過年度案</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p>
        </p:txBody>
      </p:sp>
      <p:pic>
        <p:nvPicPr>
          <p:cNvPr id="3075"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2" y="2165588"/>
            <a:ext cx="2823647"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円/楕円 2"/>
          <p:cNvSpPr/>
          <p:nvPr/>
        </p:nvSpPr>
        <p:spPr>
          <a:xfrm>
            <a:off x="2339922" y="5647999"/>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222672" y="3064951"/>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2402680" y="2776919"/>
            <a:ext cx="169188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166567" y="4185101"/>
            <a:ext cx="3452274" cy="2052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直線矢印コネクタ 18"/>
          <p:cNvCxnSpPr/>
          <p:nvPr/>
        </p:nvCxnSpPr>
        <p:spPr>
          <a:xfrm flipV="1">
            <a:off x="2510384" y="5539987"/>
            <a:ext cx="1584176" cy="180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flipV="1">
            <a:off x="5318696" y="5441215"/>
            <a:ext cx="184026" cy="6848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5318696" y="5081175"/>
            <a:ext cx="648072" cy="4144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8" name="直線矢印コネクタ 3087"/>
          <p:cNvCxnSpPr/>
          <p:nvPr/>
        </p:nvCxnSpPr>
        <p:spPr>
          <a:xfrm flipH="1" flipV="1">
            <a:off x="5449403" y="4865151"/>
            <a:ext cx="556058" cy="21602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flipV="1">
            <a:off x="5098558" y="3489527"/>
            <a:ext cx="236028" cy="631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5066667" y="3531340"/>
            <a:ext cx="252060" cy="2971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5027974" y="3826048"/>
            <a:ext cx="765471" cy="27522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9" name="テキスト ボックス 28"/>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15682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2191" y="3089926"/>
            <a:ext cx="3066481" cy="229986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097837"/>
            <a:ext cx="3045387" cy="2284041"/>
          </a:xfrm>
          <a:prstGeom prst="rect">
            <a:avLst/>
          </a:prstGeom>
        </p:spPr>
      </p:pic>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a:xfrm>
            <a:off x="611560" y="6381328"/>
            <a:ext cx="1981200" cy="365760"/>
          </a:xfrm>
        </p:spPr>
        <p:txBody>
          <a:bodyPr/>
          <a:lstStyle/>
          <a:p>
            <a:fld id="{40F85341-AB73-4280-8395-A80C95690EE8}" type="slidenum">
              <a:rPr kumimoji="1" lang="ja-JP" altLang="en-US" smtClean="0"/>
              <a:t>13</a:t>
            </a:fld>
            <a:endParaRPr kumimoji="1" lang="ja-JP" altLang="en-US"/>
          </a:p>
        </p:txBody>
      </p:sp>
      <p:sp>
        <p:nvSpPr>
          <p:cNvPr id="23" name="タイトル 1"/>
          <p:cNvSpPr txBox="1">
            <a:spLocks/>
          </p:cNvSpPr>
          <p:nvPr/>
        </p:nvSpPr>
        <p:spPr>
          <a:xfrm>
            <a:off x="230832" y="44941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14" name="テキスト ボックス 13"/>
          <p:cNvSpPr txBox="1"/>
          <p:nvPr/>
        </p:nvSpPr>
        <p:spPr>
          <a:xfrm>
            <a:off x="971600" y="1595913"/>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・鉄道を跨がない区間での切り回し</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過年度案</a:t>
            </a:r>
            <a:r>
              <a:rPr lang="en-US" altLang="ja-JP" sz="2400" u="sng" dirty="0" smtClean="0">
                <a:solidFill>
                  <a:srgbClr val="FF0000"/>
                </a:solidFill>
                <a:latin typeface="HGSｺﾞｼｯｸM" panose="020B0600000000000000" pitchFamily="50" charset="-128"/>
                <a:ea typeface="HGSｺﾞｼｯｸM" panose="020B0600000000000000" pitchFamily="50" charset="-128"/>
              </a:rPr>
              <a:t>)</a:t>
            </a:r>
          </a:p>
        </p:txBody>
      </p:sp>
      <p:sp>
        <p:nvSpPr>
          <p:cNvPr id="20" name="テキスト ボックス 19"/>
          <p:cNvSpPr txBox="1"/>
          <p:nvPr/>
        </p:nvSpPr>
        <p:spPr>
          <a:xfrm>
            <a:off x="948673" y="2046211"/>
            <a:ext cx="7525344" cy="1323439"/>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北行きは新大阪よりも南側の中分撤去により切り回しが可能であるが、南行きは北大阪急行線の橋脚群を通過しなければならず橋脚形状を改修する必要があるため、切り回しが困難である。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29" name="テキスト ボックス 28"/>
          <p:cNvSpPr txBox="1"/>
          <p:nvPr/>
        </p:nvSpPr>
        <p:spPr>
          <a:xfrm>
            <a:off x="1115615" y="5511614"/>
            <a:ext cx="7358401"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通</a:t>
            </a:r>
            <a:r>
              <a:rPr lang="ja-JP" altLang="en-US" sz="2000" dirty="0">
                <a:latin typeface="HGSｺﾞｼｯｸM" panose="020B0600000000000000" pitchFamily="50" charset="-128"/>
                <a:ea typeface="HGSｺﾞｼｯｸM" panose="020B0600000000000000" pitchFamily="50" charset="-128"/>
              </a:rPr>
              <a:t>過</a:t>
            </a:r>
            <a:r>
              <a:rPr lang="ja-JP" altLang="en-US" sz="2000" dirty="0" smtClean="0">
                <a:latin typeface="HGSｺﾞｼｯｸM" panose="020B0600000000000000" pitchFamily="50" charset="-128"/>
                <a:ea typeface="HGSｺﾞｼｯｸM" panose="020B0600000000000000" pitchFamily="50" charset="-128"/>
              </a:rPr>
              <a:t>車両の軌跡線形を確保する場合、北大阪急行線自体の橋脚の改修により</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進入幅を確保</a:t>
            </a:r>
            <a:r>
              <a:rPr lang="ja-JP" altLang="en-US" sz="2000" dirty="0" smtClean="0">
                <a:latin typeface="HGSｺﾞｼｯｸM" panose="020B0600000000000000" pitchFamily="50" charset="-128"/>
                <a:ea typeface="HGSｺﾞｼｯｸM" panose="020B0600000000000000" pitchFamily="50" charset="-128"/>
              </a:rPr>
              <a:t>する必要がある。</a:t>
            </a:r>
            <a:endParaRPr lang="en-US" altLang="ja-JP" sz="2000" dirty="0" smtClean="0">
              <a:latin typeface="HGSｺﾞｼｯｸM" panose="020B0600000000000000" pitchFamily="50" charset="-128"/>
              <a:ea typeface="HGSｺﾞｼｯｸM" panose="020B0600000000000000" pitchFamily="50" charset="-128"/>
            </a:endParaRPr>
          </a:p>
        </p:txBody>
      </p:sp>
      <p:cxnSp>
        <p:nvCxnSpPr>
          <p:cNvPr id="31" name="直線矢印コネクタ 30"/>
          <p:cNvCxnSpPr/>
          <p:nvPr/>
        </p:nvCxnSpPr>
        <p:spPr>
          <a:xfrm>
            <a:off x="6804248" y="4874778"/>
            <a:ext cx="93442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爆発 1 1"/>
          <p:cNvSpPr/>
          <p:nvPr/>
        </p:nvSpPr>
        <p:spPr>
          <a:xfrm>
            <a:off x="2771800" y="3077185"/>
            <a:ext cx="3528392" cy="1074502"/>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橋脚間隔が狭く</a:t>
            </a:r>
            <a:endParaRPr kumimoji="1" lang="en-US" altLang="ja-JP" sz="1200" dirty="0" smtClean="0">
              <a:solidFill>
                <a:schemeClr val="tx1"/>
              </a:solidFill>
            </a:endParaRPr>
          </a:p>
          <a:p>
            <a:pPr algn="ctr"/>
            <a:r>
              <a:rPr lang="ja-JP" altLang="en-US" sz="1200" dirty="0" smtClean="0">
                <a:solidFill>
                  <a:schemeClr val="tx1"/>
                </a:solidFill>
              </a:rPr>
              <a:t>直角に進入する必要がある。</a:t>
            </a:r>
            <a:endParaRPr kumimoji="1" lang="ja-JP" altLang="en-US" sz="1200" dirty="0">
              <a:solidFill>
                <a:schemeClr val="tx1"/>
              </a:solidFill>
            </a:endParaRPr>
          </a:p>
        </p:txBody>
      </p:sp>
      <p:cxnSp>
        <p:nvCxnSpPr>
          <p:cNvPr id="25" name="直線矢印コネクタ 24"/>
          <p:cNvCxnSpPr/>
          <p:nvPr/>
        </p:nvCxnSpPr>
        <p:spPr>
          <a:xfrm>
            <a:off x="4799785" y="5306826"/>
            <a:ext cx="1860447" cy="13839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6660232" y="4874778"/>
            <a:ext cx="144016" cy="5704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8" name="テキスト ボックス 17"/>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011212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14" name="テキスト ボックス 13"/>
          <p:cNvSpPr txBox="1"/>
          <p:nvPr/>
        </p:nvSpPr>
        <p:spPr>
          <a:xfrm>
            <a:off x="1150144" y="1609903"/>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・切り替え橋の</a:t>
            </a:r>
            <a:r>
              <a:rPr lang="ja-JP" altLang="en-US" sz="2400" dirty="0">
                <a:latin typeface="HGSｺﾞｼｯｸM" panose="020B0600000000000000" pitchFamily="50" charset="-128"/>
                <a:ea typeface="HGSｺﾞｼｯｸM" panose="020B0600000000000000" pitchFamily="50" charset="-128"/>
              </a:rPr>
              <a:t>仮設（立体的な切り回し</a:t>
            </a:r>
            <a:r>
              <a:rPr lang="ja-JP" altLang="en-US" sz="2400" dirty="0" smtClean="0">
                <a:latin typeface="HGSｺﾞｼｯｸM" panose="020B0600000000000000" pitchFamily="50" charset="-128"/>
                <a:ea typeface="HGSｺﾞｼｯｸM" panose="020B0600000000000000" pitchFamily="50" charset="-128"/>
              </a:rPr>
              <a:t>）</a:t>
            </a:r>
            <a:endParaRPr lang="en-US" altLang="ja-JP" sz="2400" dirty="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722" y="2122088"/>
            <a:ext cx="3749708" cy="157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129" y="2121236"/>
            <a:ext cx="4392827" cy="267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1037603" y="5013176"/>
            <a:ext cx="7068794" cy="1015663"/>
          </a:xfrm>
          <a:prstGeom prst="rect">
            <a:avLst/>
          </a:prstGeom>
          <a:noFill/>
          <a:ln w="38100" cmpd="thinThick">
            <a:noFill/>
          </a:ln>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切り替え橋の架設には、支持するための橋脚を設置する必要があるが、</a:t>
            </a:r>
            <a:r>
              <a:rPr lang="ja-JP" altLang="en-US"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北大阪急行線と本線の離隔が約１</a:t>
            </a:r>
            <a:r>
              <a:rPr lang="en-US" altLang="ja-JP"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.0</a:t>
            </a:r>
            <a:r>
              <a:rPr lang="ja-JP" altLang="en-US" sz="2000" u="sng" dirty="0" err="1"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ｍ</a:t>
            </a:r>
            <a:r>
              <a:rPr lang="ja-JP" altLang="en-US"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であり、橋脚設置空間が確保できない。</a:t>
            </a:r>
            <a:endParaRPr lang="en-US" altLang="ja-JP" sz="20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爆発 1 1"/>
          <p:cNvSpPr/>
          <p:nvPr/>
        </p:nvSpPr>
        <p:spPr>
          <a:xfrm>
            <a:off x="5004048" y="3933056"/>
            <a:ext cx="3017609" cy="1080120"/>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離隔：約</a:t>
            </a:r>
            <a:r>
              <a:rPr lang="en-US" altLang="ja-JP" dirty="0" smtClean="0">
                <a:solidFill>
                  <a:schemeClr val="tx1"/>
                </a:solidFill>
              </a:rPr>
              <a:t>1.0m</a:t>
            </a:r>
            <a:endParaRPr kumimoji="1" lang="ja-JP" altLang="en-US" dirty="0">
              <a:solidFill>
                <a:schemeClr val="tx1"/>
              </a:solidFill>
            </a:endParaRPr>
          </a:p>
        </p:txBody>
      </p:sp>
      <p:cxnSp>
        <p:nvCxnSpPr>
          <p:cNvPr id="6" name="直線矢印コネクタ 5"/>
          <p:cNvCxnSpPr/>
          <p:nvPr/>
        </p:nvCxnSpPr>
        <p:spPr>
          <a:xfrm flipH="1" flipV="1">
            <a:off x="5796136" y="3789040"/>
            <a:ext cx="216024"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092280" y="3789040"/>
            <a:ext cx="72008"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5205772" y="2737702"/>
            <a:ext cx="504056" cy="822739"/>
          </a:xfrm>
          <a:prstGeom prst="line">
            <a:avLst/>
          </a:prstGeom>
          <a:ln w="15875">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5904148" y="2708463"/>
            <a:ext cx="1224136" cy="0"/>
          </a:xfrm>
          <a:prstGeom prst="line">
            <a:avLst/>
          </a:prstGeom>
          <a:ln w="15875">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308304" y="2780928"/>
            <a:ext cx="504056" cy="771181"/>
          </a:xfrm>
          <a:prstGeom prst="line">
            <a:avLst/>
          </a:prstGeom>
          <a:ln w="15875">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6084168" y="2420888"/>
            <a:ext cx="734144" cy="22397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rgbClr val="00B050"/>
                </a:solidFill>
                <a:latin typeface="ＭＳ ゴシック" panose="020B0609070205080204" pitchFamily="49" charset="-128"/>
                <a:ea typeface="ＭＳ ゴシック" panose="020B0609070205080204" pitchFamily="49" charset="-128"/>
              </a:rPr>
              <a:t>走行経路</a:t>
            </a:r>
            <a:endParaRPr kumimoji="1" lang="ja-JP" altLang="en-US" sz="1000" dirty="0">
              <a:solidFill>
                <a:srgbClr val="00B050"/>
              </a:solidFill>
              <a:latin typeface="ＭＳ ゴシック" panose="020B0609070205080204" pitchFamily="49" charset="-128"/>
              <a:ea typeface="ＭＳ ゴシック" panose="020B0609070205080204" pitchFamily="49" charset="-128"/>
            </a:endParaRPr>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1" name="テキスト ボックス 20"/>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389352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45" y="3325024"/>
            <a:ext cx="2334631" cy="1750973"/>
          </a:xfrm>
          <a:prstGeom prst="rect">
            <a:avLst/>
          </a:prstGeom>
        </p:spPr>
      </p:pic>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23" name="タイトル 1"/>
          <p:cNvSpPr txBox="1">
            <a:spLocks/>
          </p:cNvSpPr>
          <p:nvPr/>
        </p:nvSpPr>
        <p:spPr>
          <a:xfrm>
            <a:off x="230832" y="437524"/>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sp>
        <p:nvSpPr>
          <p:cNvPr id="14" name="テキスト ボックス 13"/>
          <p:cNvSpPr txBox="1"/>
          <p:nvPr/>
        </p:nvSpPr>
        <p:spPr>
          <a:xfrm>
            <a:off x="1115616" y="1595914"/>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ＯＦＦランプを入口とし、合流部での信号設置</a:t>
            </a:r>
            <a:endParaRPr lang="en-US" altLang="ja-JP" sz="2400" dirty="0">
              <a:latin typeface="HGSｺﾞｼｯｸM" panose="020B0600000000000000" pitchFamily="50" charset="-128"/>
              <a:ea typeface="HGSｺﾞｼｯｸM" panose="020B0600000000000000" pitchFamily="50" charset="-128"/>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22151" y="2092230"/>
            <a:ext cx="4123634" cy="4217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円/楕円 1"/>
          <p:cNvSpPr/>
          <p:nvPr/>
        </p:nvSpPr>
        <p:spPr>
          <a:xfrm>
            <a:off x="3491880" y="240884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779912" y="3198695"/>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024410" y="5085184"/>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421206" y="2089081"/>
            <a:ext cx="2181579" cy="523220"/>
          </a:xfrm>
          <a:prstGeom prst="rect">
            <a:avLst/>
          </a:prstGeom>
          <a:noFill/>
          <a:ln w="38100" cmpd="thinThick">
            <a:noFill/>
          </a:ln>
        </p:spPr>
        <p:txBody>
          <a:bodyPr wrap="square" rtlCol="0">
            <a:spAutoFit/>
          </a:bodyPr>
          <a:lstStyle/>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行程①</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Off</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ランプから側道へ</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1" name="テキスト ボックス 30"/>
          <p:cNvSpPr txBox="1"/>
          <p:nvPr/>
        </p:nvSpPr>
        <p:spPr>
          <a:xfrm>
            <a:off x="-166207" y="2769267"/>
            <a:ext cx="2563645" cy="523220"/>
          </a:xfrm>
          <a:prstGeom prst="rect">
            <a:avLst/>
          </a:prstGeom>
          <a:noFill/>
          <a:ln w="38100" cmpd="thinThick">
            <a:noFill/>
          </a:ln>
        </p:spPr>
        <p:txBody>
          <a:bodyPr wrap="square" rtlCol="0">
            <a:spAutoFit/>
          </a:bodyPr>
          <a:lstStyle/>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行程②</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祝橋交差点から切り替え</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2" name="テキスト ボックス 31"/>
          <p:cNvSpPr txBox="1"/>
          <p:nvPr/>
        </p:nvSpPr>
        <p:spPr>
          <a:xfrm>
            <a:off x="6591616" y="4834334"/>
            <a:ext cx="2297472" cy="1600438"/>
          </a:xfrm>
          <a:prstGeom prst="rect">
            <a:avLst/>
          </a:prstGeom>
          <a:noFill/>
          <a:ln w="38100" cmpd="thinThick">
            <a:noFill/>
          </a:ln>
        </p:spPr>
        <p:txBody>
          <a:bodyPr wrap="square" rtlCol="0">
            <a:spAutoFit/>
          </a:bodyPr>
          <a:lstStyle/>
          <a:p>
            <a:pPr marL="26670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行程③</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北行側道の一車線を使用し、土工部から切り替える。なお、</a:t>
            </a:r>
            <a:r>
              <a:rPr lang="ja-JP" altLang="en-US" sz="1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進入時は信号等により一時的に通行を止める工夫が必要</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となる。</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2098866"/>
            <a:ext cx="2321583" cy="1741188"/>
          </a:xfrm>
          <a:prstGeom prst="rect">
            <a:avLst/>
          </a:prstGeom>
        </p:spPr>
      </p:pic>
      <p:cxnSp>
        <p:nvCxnSpPr>
          <p:cNvPr id="20" name="直線矢印コネクタ 19"/>
          <p:cNvCxnSpPr/>
          <p:nvPr/>
        </p:nvCxnSpPr>
        <p:spPr>
          <a:xfrm flipH="1" flipV="1">
            <a:off x="5320557" y="3026153"/>
            <a:ext cx="912762" cy="431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8481" y="3976202"/>
            <a:ext cx="438089" cy="1008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96571" y="4075301"/>
            <a:ext cx="291053" cy="4338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1187624" y="4365104"/>
            <a:ext cx="1034527"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1953471" y="4509120"/>
            <a:ext cx="887933" cy="3039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対面通行</a:t>
            </a:r>
            <a:endParaRPr kumimoji="1" lang="ja-JP" altLang="en-US" sz="1200" dirty="0">
              <a:solidFill>
                <a:schemeClr val="tx1"/>
              </a:solidFill>
            </a:endParaRPr>
          </a:p>
        </p:txBody>
      </p:sp>
      <p:pic>
        <p:nvPicPr>
          <p:cNvPr id="34" name="Picture 5">
            <a:extLst>
              <a:ext uri="{FF2B5EF4-FFF2-40B4-BE49-F238E27FC236}">
                <a16:creationId xmlns:lc="http://schemas.openxmlformats.org/drawingml/2006/lockedCanvas" xmlns="" xmlns:a16="http://schemas.microsoft.com/office/drawing/2014/main" xmlns:xdr="http://schemas.openxmlformats.org/drawingml/2006/spreadsheetDrawing" id="{00000000-0008-0000-0000-00001C0000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99335" y="4791620"/>
            <a:ext cx="2313777" cy="153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a:xfrm rot="21076801">
            <a:off x="5044886" y="5393762"/>
            <a:ext cx="714966" cy="182374"/>
          </a:xfrm>
          <a:prstGeom prst="rect">
            <a:avLst/>
          </a:prstGeom>
          <a:solidFill>
            <a:srgbClr val="FF0000">
              <a:alpha val="6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6" name="テキスト ボックス 39">
            <a:extLst>
              <a:ext uri="{FF2B5EF4-FFF2-40B4-BE49-F238E27FC236}">
                <a16:creationId xmlns:lc="http://schemas.openxmlformats.org/drawingml/2006/lockedCanvas" xmlns="" xmlns:a16="http://schemas.microsoft.com/office/drawing/2014/main" xmlns:xdr="http://schemas.openxmlformats.org/drawingml/2006/spreadsheetDrawing" id="{00000000-0008-0000-0300-000015000000}"/>
              </a:ext>
            </a:extLst>
          </p:cNvPr>
          <p:cNvSpPr txBox="1"/>
          <p:nvPr/>
        </p:nvSpPr>
        <p:spPr>
          <a:xfrm>
            <a:off x="4643202" y="5120275"/>
            <a:ext cx="169044" cy="338554"/>
          </a:xfrm>
          <a:prstGeom prst="rect">
            <a:avLst/>
          </a:prstGeom>
          <a:solidFill>
            <a:schemeClr val="bg1"/>
          </a:solidFill>
          <a:ln w="190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a:solidFill>
                  <a:srgbClr val="FF0000"/>
                </a:solidFill>
              </a:rPr>
              <a:t>本線</a:t>
            </a:r>
          </a:p>
        </p:txBody>
      </p:sp>
      <p:sp>
        <p:nvSpPr>
          <p:cNvPr id="37" name="テキスト ボックス 40">
            <a:extLst>
              <a:ext uri="{FF2B5EF4-FFF2-40B4-BE49-F238E27FC236}">
                <a16:creationId xmlns:lc="http://schemas.openxmlformats.org/drawingml/2006/lockedCanvas" xmlns="" xmlns:a16="http://schemas.microsoft.com/office/drawing/2014/main" xmlns:xdr="http://schemas.openxmlformats.org/drawingml/2006/spreadsheetDrawing" id="{00000000-0008-0000-0300-000016000000}"/>
              </a:ext>
            </a:extLst>
          </p:cNvPr>
          <p:cNvSpPr txBox="1"/>
          <p:nvPr/>
        </p:nvSpPr>
        <p:spPr>
          <a:xfrm>
            <a:off x="5584974" y="5899266"/>
            <a:ext cx="169044" cy="338554"/>
          </a:xfrm>
          <a:prstGeom prst="rect">
            <a:avLst/>
          </a:prstGeom>
          <a:solidFill>
            <a:schemeClr val="bg1"/>
          </a:solidFill>
          <a:ln w="19050">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a:solidFill>
                  <a:schemeClr val="tx1"/>
                </a:solidFill>
              </a:rPr>
              <a:t>側道</a:t>
            </a:r>
          </a:p>
        </p:txBody>
      </p:sp>
      <p:sp>
        <p:nvSpPr>
          <p:cNvPr id="38" name="テキスト ボックス 41">
            <a:extLst>
              <a:ext uri="{FF2B5EF4-FFF2-40B4-BE49-F238E27FC236}">
                <a16:creationId xmlns:lc="http://schemas.openxmlformats.org/drawingml/2006/lockedCanvas" xmlns="" xmlns:a16="http://schemas.microsoft.com/office/drawing/2014/main" xmlns:xdr="http://schemas.openxmlformats.org/drawingml/2006/spreadsheetDrawing" id="{00000000-0008-0000-0300-000015000000}"/>
              </a:ext>
            </a:extLst>
          </p:cNvPr>
          <p:cNvSpPr txBox="1"/>
          <p:nvPr/>
        </p:nvSpPr>
        <p:spPr>
          <a:xfrm rot="21063987">
            <a:off x="4943961" y="5606206"/>
            <a:ext cx="989442" cy="230832"/>
          </a:xfrm>
          <a:prstGeom prst="rect">
            <a:avLst/>
          </a:prstGeom>
          <a:solidFill>
            <a:schemeClr val="bg1"/>
          </a:solidFill>
          <a:ln w="190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900" dirty="0">
                <a:solidFill>
                  <a:srgbClr val="FF0000"/>
                </a:solidFill>
              </a:rPr>
              <a:t>中央分離帯撤去</a:t>
            </a:r>
          </a:p>
        </p:txBody>
      </p:sp>
      <p:cxnSp>
        <p:nvCxnSpPr>
          <p:cNvPr id="39" name="直線矢印コネクタ 38"/>
          <p:cNvCxnSpPr/>
          <p:nvPr/>
        </p:nvCxnSpPr>
        <p:spPr>
          <a:xfrm flipV="1">
            <a:off x="4847704" y="5912463"/>
            <a:ext cx="372368" cy="33058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48">
            <a:extLst>
              <a:ext uri="{FF2B5EF4-FFF2-40B4-BE49-F238E27FC236}">
                <a16:creationId xmlns:lc="http://schemas.openxmlformats.org/drawingml/2006/lockedCanvas" xmlns="" xmlns:a16="http://schemas.microsoft.com/office/drawing/2014/main" xmlns:xdr="http://schemas.openxmlformats.org/drawingml/2006/spreadsheetDrawing" id="{00000000-0008-0000-0300-000016000000}"/>
              </a:ext>
            </a:extLst>
          </p:cNvPr>
          <p:cNvSpPr txBox="1"/>
          <p:nvPr/>
        </p:nvSpPr>
        <p:spPr>
          <a:xfrm>
            <a:off x="4572000" y="5949280"/>
            <a:ext cx="255234" cy="577081"/>
          </a:xfrm>
          <a:prstGeom prst="rect">
            <a:avLst/>
          </a:prstGeom>
          <a:solidFill>
            <a:schemeClr val="bg1"/>
          </a:solidFill>
          <a:ln w="19050">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050">
                <a:solidFill>
                  <a:schemeClr val="tx1"/>
                </a:solidFill>
              </a:rPr>
              <a:t>本線へ</a:t>
            </a:r>
          </a:p>
        </p:txBody>
      </p:sp>
      <p:sp>
        <p:nvSpPr>
          <p:cNvPr id="41"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42" name="テキスト ボックス 41"/>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682671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３．施工手法における課題の抽出</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787761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0" name="テキスト ボックス 9"/>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389352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）国道</a:t>
            </a:r>
            <a:r>
              <a:rPr lang="en-US" altLang="ja-JP" sz="2400" dirty="0" smtClean="0">
                <a:latin typeface="HGSｺﾞｼｯｸM" panose="020B0600000000000000" pitchFamily="50" charset="-128"/>
                <a:ea typeface="HGSｺﾞｼｯｸM" panose="020B0600000000000000" pitchFamily="50" charset="-128"/>
              </a:rPr>
              <a:t>423</a:t>
            </a:r>
            <a:r>
              <a:rPr lang="ja-JP" altLang="en-US" sz="2400" dirty="0" smtClean="0">
                <a:latin typeface="HGSｺﾞｼｯｸM" panose="020B0600000000000000" pitchFamily="50" charset="-128"/>
                <a:ea typeface="HGSｺﾞｼｯｸM" panose="020B0600000000000000" pitchFamily="50" charset="-128"/>
              </a:rPr>
              <a:t>号に属する橋梁・擁壁位置</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23" name="タイトル 1"/>
          <p:cNvSpPr txBox="1">
            <a:spLocks/>
          </p:cNvSpPr>
          <p:nvPr/>
        </p:nvSpPr>
        <p:spPr>
          <a:xfrm>
            <a:off x="230832" y="469346"/>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10" name="図 9"/>
          <p:cNvPicPr>
            <a:picLocks noChangeAspect="1"/>
          </p:cNvPicPr>
          <p:nvPr/>
        </p:nvPicPr>
        <p:blipFill>
          <a:blip r:embed="rId2"/>
          <a:stretch>
            <a:fillRect/>
          </a:stretch>
        </p:blipFill>
        <p:spPr>
          <a:xfrm>
            <a:off x="1115616" y="1542930"/>
            <a:ext cx="7381635" cy="4838960"/>
          </a:xfrm>
          <a:prstGeom prst="rect">
            <a:avLst/>
          </a:prstGeom>
        </p:spPr>
      </p:pic>
      <p:pic>
        <p:nvPicPr>
          <p:cNvPr id="11" name="図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94802" y="1452275"/>
            <a:ext cx="799310" cy="10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925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）橋梁の整理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23" name="タイトル 1"/>
          <p:cNvSpPr txBox="1">
            <a:spLocks/>
          </p:cNvSpPr>
          <p:nvPr/>
        </p:nvSpPr>
        <p:spPr>
          <a:xfrm>
            <a:off x="230832" y="469346"/>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0" name="テキスト ボックス 9"/>
          <p:cNvSpPr txBox="1"/>
          <p:nvPr/>
        </p:nvSpPr>
        <p:spPr>
          <a:xfrm>
            <a:off x="1079104" y="1594635"/>
            <a:ext cx="7525344" cy="400110"/>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国道</a:t>
            </a:r>
            <a:r>
              <a:rPr lang="en-US" altLang="ja-JP" sz="2000" dirty="0" smtClean="0">
                <a:latin typeface="HGSｺﾞｼｯｸM" panose="020B0600000000000000" pitchFamily="50" charset="-128"/>
                <a:ea typeface="HGSｺﾞｼｯｸM" panose="020B0600000000000000" pitchFamily="50" charset="-128"/>
              </a:rPr>
              <a:t>423</a:t>
            </a:r>
            <a:r>
              <a:rPr lang="ja-JP" altLang="en-US" sz="2000" dirty="0" smtClean="0">
                <a:latin typeface="HGSｺﾞｼｯｸM" panose="020B0600000000000000" pitchFamily="50" charset="-128"/>
                <a:ea typeface="HGSｺﾞｼｯｸM" panose="020B0600000000000000" pitchFamily="50" charset="-128"/>
              </a:rPr>
              <a:t>号に属する橋梁</a:t>
            </a:r>
            <a:endParaRPr lang="en-US" altLang="ja-JP" sz="2000" dirty="0" smtClean="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47652"/>
            <a:ext cx="7967375" cy="411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39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▼交通量による選定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23" name="タイトル 1"/>
          <p:cNvSpPr txBox="1">
            <a:spLocks/>
          </p:cNvSpPr>
          <p:nvPr/>
        </p:nvSpPr>
        <p:spPr>
          <a:xfrm>
            <a:off x="230832" y="472928"/>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1051323" y="1602961"/>
            <a:ext cx="7525344" cy="1015663"/>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交通量が多ければ迂回条件が厳しくなり、負の便益が高くなり易い。よって施工条件が厳しくなることから、</a:t>
            </a:r>
            <a:r>
              <a:rPr lang="ja-JP" altLang="en-US" sz="2000" u="sng" dirty="0" smtClean="0">
                <a:latin typeface="HGSｺﾞｼｯｸM" panose="020B0600000000000000" pitchFamily="50" charset="-128"/>
                <a:ea typeface="HGSｺﾞｼｯｸM" panose="020B0600000000000000" pitchFamily="50" charset="-128"/>
              </a:rPr>
              <a:t>最も交通量の多い</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榎坂高架橋</a:t>
            </a:r>
            <a:r>
              <a:rPr lang="ja-JP" altLang="en-US" sz="2000" dirty="0" smtClean="0">
                <a:latin typeface="HGSｺﾞｼｯｸM" panose="020B0600000000000000" pitchFamily="50" charset="-128"/>
                <a:ea typeface="HGSｺﾞｼｯｸM" panose="020B0600000000000000" pitchFamily="50" charset="-128"/>
              </a:rPr>
              <a:t>については検討を行うものとする。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8" name="テキスト ボックス 17"/>
          <p:cNvSpPr txBox="1"/>
          <p:nvPr/>
        </p:nvSpPr>
        <p:spPr>
          <a:xfrm>
            <a:off x="827584" y="3039343"/>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施工条件による選定①</a:t>
            </a:r>
            <a:endParaRPr lang="ja-JP" altLang="en-US" sz="2400" dirty="0">
              <a:latin typeface="HGSｺﾞｼｯｸM" panose="020B0600000000000000" pitchFamily="50" charset="-128"/>
              <a:ea typeface="HGSｺﾞｼｯｸM" panose="020B0600000000000000" pitchFamily="50" charset="-128"/>
            </a:endParaRPr>
          </a:p>
        </p:txBody>
      </p:sp>
      <p:sp>
        <p:nvSpPr>
          <p:cNvPr id="19" name="テキスト ボックス 18"/>
          <p:cNvSpPr txBox="1"/>
          <p:nvPr/>
        </p:nvSpPr>
        <p:spPr>
          <a:xfrm>
            <a:off x="1051323" y="3501008"/>
            <a:ext cx="7525344" cy="70788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下新田高架橋</a:t>
            </a:r>
            <a:r>
              <a:rPr lang="ja-JP" altLang="en-US" sz="2000" u="sng" dirty="0" smtClean="0">
                <a:latin typeface="HGSｺﾞｼｯｸM" panose="020B0600000000000000" pitchFamily="50" charset="-128"/>
                <a:ea typeface="HGSｺﾞｼｯｸM" panose="020B0600000000000000" pitchFamily="50" charset="-128"/>
              </a:rPr>
              <a:t>は側道についても高架橋</a:t>
            </a:r>
            <a:r>
              <a:rPr lang="ja-JP" altLang="en-US" sz="2000" dirty="0" smtClean="0">
                <a:latin typeface="HGSｺﾞｼｯｸM" panose="020B0600000000000000" pitchFamily="50" charset="-128"/>
                <a:ea typeface="HGSｺﾞｼｯｸM" panose="020B0600000000000000" pitchFamily="50" charset="-128"/>
              </a:rPr>
              <a:t>であり、唯一の施工条件であることから検討対象とする。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22" name="テキスト ボックス 21"/>
          <p:cNvSpPr txBox="1"/>
          <p:nvPr/>
        </p:nvSpPr>
        <p:spPr>
          <a:xfrm>
            <a:off x="862311" y="4509120"/>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施工条件による選定②</a:t>
            </a:r>
            <a:endParaRPr lang="ja-JP" altLang="en-US" sz="2400" dirty="0">
              <a:latin typeface="HGSｺﾞｼｯｸM" panose="020B0600000000000000" pitchFamily="50" charset="-128"/>
              <a:ea typeface="HGSｺﾞｼｯｸM" panose="020B0600000000000000" pitchFamily="50" charset="-128"/>
            </a:endParaRPr>
          </a:p>
        </p:txBody>
      </p:sp>
      <p:sp>
        <p:nvSpPr>
          <p:cNvPr id="24" name="テキスト ボックス 23"/>
          <p:cNvSpPr txBox="1"/>
          <p:nvPr/>
        </p:nvSpPr>
        <p:spPr>
          <a:xfrm>
            <a:off x="1051323" y="4970785"/>
            <a:ext cx="7525344" cy="1323439"/>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春日高架橋、砂子谷高架橋、上新田高架橋は側道条件や桁下条件が酷似して</a:t>
            </a:r>
            <a:r>
              <a:rPr lang="ja-JP" altLang="en-US" sz="2000" dirty="0">
                <a:latin typeface="HGSｺﾞｼｯｸM" panose="020B0600000000000000" pitchFamily="50" charset="-128"/>
                <a:ea typeface="HGSｺﾞｼｯｸM" panose="020B0600000000000000" pitchFamily="50" charset="-128"/>
              </a:rPr>
              <a:t>いること</a:t>
            </a:r>
            <a:r>
              <a:rPr lang="ja-JP" altLang="en-US" sz="2000" dirty="0" smtClean="0">
                <a:latin typeface="HGSｺﾞｼｯｸM" panose="020B0600000000000000" pitchFamily="50" charset="-128"/>
                <a:ea typeface="HGSｺﾞｼｯｸM" panose="020B0600000000000000" pitchFamily="50" charset="-128"/>
              </a:rPr>
              <a:t>から、この３橋をグルーピングし代表として、</a:t>
            </a:r>
            <a:r>
              <a:rPr lang="ja-JP" altLang="en-US" sz="2000" u="sng" dirty="0" smtClean="0">
                <a:latin typeface="HGSｺﾞｼｯｸM" panose="020B0600000000000000" pitchFamily="50" charset="-128"/>
                <a:ea typeface="HGSｺﾞｼｯｸM" panose="020B0600000000000000" pitchFamily="50" charset="-128"/>
              </a:rPr>
              <a:t>交差点数、周辺施設の多い</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砂子谷高架橋</a:t>
            </a:r>
            <a:r>
              <a:rPr lang="ja-JP" altLang="en-US" sz="2000" dirty="0" smtClean="0">
                <a:latin typeface="HGSｺﾞｼｯｸM" panose="020B0600000000000000" pitchFamily="50" charset="-128"/>
                <a:ea typeface="HGSｺﾞｼｯｸM" panose="020B0600000000000000" pitchFamily="50" charset="-128"/>
              </a:rPr>
              <a:t>を施工検討対象とする。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1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958020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467544" y="1124744"/>
            <a:ext cx="8208912" cy="5478423"/>
          </a:xfrm>
          <a:prstGeom prst="rect">
            <a:avLst/>
          </a:prstGeom>
          <a:noFill/>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rPr>
              <a:t>１</a:t>
            </a:r>
            <a:r>
              <a:rPr lang="ja-JP" altLang="en-US" sz="2800" dirty="0" smtClean="0">
                <a:latin typeface="HGSｺﾞｼｯｸM" panose="020B0600000000000000" pitchFamily="50" charset="-128"/>
                <a:ea typeface="HGSｺﾞｼｯｸM" panose="020B0600000000000000" pitchFamily="50" charset="-128"/>
              </a:rPr>
              <a:t>．検討概要</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過年度</a:t>
            </a:r>
            <a:r>
              <a:rPr lang="ja-JP" altLang="en-US" sz="2800" dirty="0" smtClean="0">
                <a:latin typeface="HGSｺﾞｼｯｸM" panose="020B0600000000000000" pitchFamily="50" charset="-128"/>
                <a:ea typeface="HGSｺﾞｼｯｸM" panose="020B0600000000000000" pitchFamily="50" charset="-128"/>
              </a:rPr>
              <a:t>までの検討結果整理</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３．施工手法における課題の抽出</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４．</a:t>
            </a:r>
            <a:r>
              <a:rPr lang="ja-JP" altLang="en-US" sz="2800" dirty="0">
                <a:latin typeface="HGSｺﾞｼｯｸM" panose="020B0600000000000000" pitchFamily="50" charset="-128"/>
                <a:ea typeface="HGSｺﾞｼｯｸM" panose="020B0600000000000000" pitchFamily="50" charset="-128"/>
              </a:rPr>
              <a:t>施工条件ごとのグルーピング</a:t>
            </a:r>
            <a:endParaRPr lang="en-US" altLang="ja-JP" sz="1400" dirty="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５．更新に</a:t>
            </a:r>
            <a:r>
              <a:rPr lang="ja-JP" altLang="en-US" sz="2800" dirty="0">
                <a:latin typeface="HGSｺﾞｼｯｸM" panose="020B0600000000000000" pitchFamily="50" charset="-128"/>
                <a:ea typeface="HGSｺﾞｼｯｸM" panose="020B0600000000000000" pitchFamily="50" charset="-128"/>
              </a:rPr>
              <a:t>おける側道利用の可否</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６．</a:t>
            </a:r>
            <a:r>
              <a:rPr lang="ja-JP" altLang="en-US" sz="2800" dirty="0">
                <a:latin typeface="HGSｺﾞｼｯｸM" panose="020B0600000000000000" pitchFamily="50" charset="-128"/>
                <a:ea typeface="HGSｺﾞｼｯｸM" panose="020B0600000000000000" pitchFamily="50" charset="-128"/>
              </a:rPr>
              <a:t>維持</a:t>
            </a:r>
            <a:r>
              <a:rPr lang="ja-JP" altLang="en-US" sz="2800" dirty="0" smtClean="0">
                <a:latin typeface="HGSｺﾞｼｯｸM" panose="020B0600000000000000" pitchFamily="50" charset="-128"/>
                <a:ea typeface="HGSｺﾞｼｯｸM" panose="020B0600000000000000" pitchFamily="50" charset="-128"/>
              </a:rPr>
              <a:t>管理と更新の比較検討</a:t>
            </a:r>
            <a:endParaRPr lang="en-US" altLang="ja-JP" sz="1400" dirty="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７．大規模更新における事例収集</a:t>
            </a:r>
            <a:endParaRPr lang="en-US" altLang="ja-JP" sz="2800" dirty="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８</a:t>
            </a:r>
            <a:r>
              <a:rPr lang="ja-JP" altLang="en-US" sz="2800" dirty="0" smtClean="0">
                <a:latin typeface="HGSｺﾞｼｯｸM" panose="020B0600000000000000" pitchFamily="50" charset="-128"/>
                <a:ea typeface="HGSｺﾞｼｯｸM" panose="020B0600000000000000" pitchFamily="50" charset="-128"/>
              </a:rPr>
              <a:t>．補修補強事例</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a:p>
            <a:endParaRPr lang="en-US" altLang="ja-JP" sz="1400" dirty="0">
              <a:latin typeface="HGSｺﾞｼｯｸM" panose="020B0600000000000000" pitchFamily="50" charset="-128"/>
              <a:ea typeface="HGSｺﾞｼｯｸM" panose="020B0600000000000000" pitchFamily="50" charset="-128"/>
            </a:endParaRP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4" name="テキスト ボックス 3"/>
          <p:cNvSpPr txBox="1"/>
          <p:nvPr/>
        </p:nvSpPr>
        <p:spPr>
          <a:xfrm>
            <a:off x="467544" y="476672"/>
            <a:ext cx="7272808" cy="646331"/>
          </a:xfrm>
          <a:prstGeom prst="rect">
            <a:avLst/>
          </a:prstGeom>
          <a:noFill/>
        </p:spPr>
        <p:txBody>
          <a:bodyPr wrap="square" rtlCol="0">
            <a:spAutoFit/>
          </a:bodyPr>
          <a:lstStyle/>
          <a:p>
            <a:r>
              <a:rPr lang="ja-JP" altLang="en-US" sz="3600" dirty="0" smtClean="0">
                <a:latin typeface="HGSｺﾞｼｯｸM" panose="020B0600000000000000" pitchFamily="50" charset="-128"/>
                <a:ea typeface="HGSｺﾞｼｯｸM" panose="020B0600000000000000" pitchFamily="50" charset="-128"/>
              </a:rPr>
              <a:t>目次</a:t>
            </a:r>
            <a:endParaRPr lang="ja-JP" altLang="en-US" sz="3600" dirty="0">
              <a:latin typeface="HGSｺﾞｼｯｸM" panose="020B0600000000000000" pitchFamily="50" charset="-128"/>
              <a:ea typeface="HGSｺﾞｼｯｸM" panose="020B0600000000000000" pitchFamily="50" charset="-128"/>
            </a:endParaRPr>
          </a:p>
        </p:txBody>
      </p:sp>
      <p:sp>
        <p:nvSpPr>
          <p:cNvPr id="7"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 name="正方形/長方形 1"/>
          <p:cNvSpPr/>
          <p:nvPr/>
        </p:nvSpPr>
        <p:spPr>
          <a:xfrm>
            <a:off x="323528" y="3645024"/>
            <a:ext cx="7344816" cy="12961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4415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051322" y="1597493"/>
            <a:ext cx="7598835" cy="4647426"/>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国道</a:t>
            </a:r>
            <a:r>
              <a:rPr lang="en-US" altLang="ja-JP" sz="2000" dirty="0" smtClean="0">
                <a:latin typeface="HGSｺﾞｼｯｸM" panose="020B0600000000000000" pitchFamily="50" charset="-128"/>
                <a:ea typeface="HGSｺﾞｼｯｸM" panose="020B0600000000000000" pitchFamily="50" charset="-128"/>
              </a:rPr>
              <a:t>423</a:t>
            </a:r>
            <a:r>
              <a:rPr lang="ja-JP" altLang="en-US" sz="2000" dirty="0" smtClean="0">
                <a:latin typeface="HGSｺﾞｼｯｸM" panose="020B0600000000000000" pitchFamily="50" charset="-128"/>
                <a:ea typeface="HGSｺﾞｼｯｸM" panose="020B0600000000000000" pitchFamily="50" charset="-128"/>
              </a:rPr>
              <a:t>号に属する擁壁</a:t>
            </a:r>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smtClean="0">
                <a:latin typeface="HGSｺﾞｼｯｸM" panose="020B0600000000000000" pitchFamily="50" charset="-128"/>
                <a:ea typeface="HGSｺﾞｼｯｸM" panose="020B0600000000000000" pitchFamily="50" charset="-128"/>
              </a:rPr>
              <a:t>　</a:t>
            </a:r>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endParaRPr lang="en-US" altLang="ja-JP" sz="20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▼擁壁</a:t>
            </a:r>
            <a:r>
              <a:rPr lang="ja-JP" altLang="en-US" sz="2400" dirty="0">
                <a:latin typeface="HGSｺﾞｼｯｸM" panose="020B0600000000000000" pitchFamily="50" charset="-128"/>
                <a:ea typeface="HGSｺﾞｼｯｸM" panose="020B0600000000000000" pitchFamily="50" charset="-128"/>
              </a:rPr>
              <a:t>について</a:t>
            </a:r>
            <a:r>
              <a:rPr lang="ja-JP" altLang="en-US" sz="2400" dirty="0" smtClean="0">
                <a:latin typeface="HGSｺﾞｼｯｸM" panose="020B0600000000000000" pitchFamily="50" charset="-128"/>
                <a:ea typeface="HGSｺﾞｼｯｸM" panose="020B0600000000000000" pitchFamily="50" charset="-128"/>
              </a:rPr>
              <a:t>も施工検討を行うこととするが、損傷状況や構造形式、施工年度等考慮した上で選定を行う。現状では、</a:t>
            </a:r>
            <a:r>
              <a:rPr lang="ja-JP" altLang="en-US" sz="2400" u="sng" dirty="0" smtClean="0">
                <a:latin typeface="HGSｺﾞｼｯｸM" panose="020B0600000000000000" pitchFamily="50" charset="-128"/>
                <a:ea typeface="HGSｺﾞｼｯｸM" panose="020B0600000000000000" pitchFamily="50" charset="-128"/>
              </a:rPr>
              <a:t>交差橋梁があり桃山台駅と隣接している</a:t>
            </a:r>
            <a:r>
              <a:rPr lang="ja-JP" altLang="en-US" sz="2400" u="sng" dirty="0" smtClean="0">
                <a:solidFill>
                  <a:srgbClr val="FF0000"/>
                </a:solidFill>
                <a:latin typeface="HGSｺﾞｼｯｸM" panose="020B0600000000000000" pitchFamily="50" charset="-128"/>
                <a:ea typeface="HGSｺﾞｼｯｸM" panose="020B0600000000000000" pitchFamily="50" charset="-128"/>
              </a:rPr>
              <a:t>桃山台擁壁</a:t>
            </a:r>
            <a:r>
              <a:rPr lang="ja-JP" altLang="en-US" sz="2400" dirty="0" smtClean="0">
                <a:latin typeface="HGSｺﾞｼｯｸM" panose="020B0600000000000000" pitchFamily="50" charset="-128"/>
                <a:ea typeface="HGSｺﾞｼｯｸM" panose="020B0600000000000000" pitchFamily="50" charset="-128"/>
              </a:rPr>
              <a:t>の施工条件が厳しいと想定し、検討を行う。</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827584" y="113582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）擁壁の整理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23" name="タイトル 1"/>
          <p:cNvSpPr txBox="1">
            <a:spLocks/>
          </p:cNvSpPr>
          <p:nvPr/>
        </p:nvSpPr>
        <p:spPr>
          <a:xfrm>
            <a:off x="230832" y="458878"/>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2" name="角丸四角形 1"/>
          <p:cNvSpPr/>
          <p:nvPr/>
        </p:nvSpPr>
        <p:spPr>
          <a:xfrm>
            <a:off x="1259632" y="2173162"/>
            <a:ext cx="1872208" cy="895798"/>
          </a:xfrm>
          <a:prstGeom prst="roundRect">
            <a:avLst/>
          </a:prstGeom>
          <a:gradFill>
            <a:gsLst>
              <a:gs pos="0">
                <a:schemeClr val="accent1">
                  <a:tint val="66000"/>
                  <a:satMod val="160000"/>
                  <a:lumMod val="87000"/>
                  <a:lumOff val="13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kumimoji="1" lang="ja-JP" altLang="en-US" dirty="0" smtClean="0">
                <a:solidFill>
                  <a:schemeClr val="tx1"/>
                </a:solidFill>
              </a:rPr>
              <a:t>江坂擁壁</a:t>
            </a:r>
            <a:endParaRPr kumimoji="1" lang="en-US" altLang="ja-JP" dirty="0" smtClean="0">
              <a:solidFill>
                <a:schemeClr val="tx1"/>
              </a:solidFill>
            </a:endParaRPr>
          </a:p>
          <a:p>
            <a:pPr marL="285750" indent="-285750">
              <a:buFont typeface="Wingdings" panose="05000000000000000000" pitchFamily="2" charset="2"/>
              <a:buChar char="Ø"/>
            </a:pPr>
            <a:r>
              <a:rPr lang="ja-JP" altLang="en-US" dirty="0" smtClean="0">
                <a:solidFill>
                  <a:schemeClr val="tx1"/>
                </a:solidFill>
              </a:rPr>
              <a:t>桃山台擁壁</a:t>
            </a:r>
            <a:endParaRPr kumimoji="1" lang="en-US" altLang="ja-JP" dirty="0" smtClean="0">
              <a:solidFill>
                <a:schemeClr val="tx1"/>
              </a:solidFill>
            </a:endParaRPr>
          </a:p>
        </p:txBody>
      </p:sp>
      <p:sp>
        <p:nvSpPr>
          <p:cNvPr id="11"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291" y="2173162"/>
            <a:ext cx="4777110" cy="215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961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44678"/>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）グルーピング結果</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23" name="タイトル 1"/>
          <p:cNvSpPr txBox="1">
            <a:spLocks/>
          </p:cNvSpPr>
          <p:nvPr/>
        </p:nvSpPr>
        <p:spPr>
          <a:xfrm>
            <a:off x="230832" y="469346"/>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．施工条件ごとのグルーピング</a:t>
            </a:r>
            <a:endParaRPr lang="ja-JP" altLang="en-US"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079104" y="1604268"/>
            <a:ext cx="7525344" cy="1015663"/>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　橋</a:t>
            </a:r>
            <a:r>
              <a:rPr lang="ja-JP" altLang="en-US" sz="2000" dirty="0" smtClean="0">
                <a:latin typeface="HGSｺﾞｼｯｸM" panose="020B0600000000000000" pitchFamily="50" charset="-128"/>
                <a:ea typeface="HGSｺﾞｼｯｸM" panose="020B0600000000000000" pitchFamily="50" charset="-128"/>
              </a:rPr>
              <a:t>種や周辺環境によりグルーピングを行った結果、</a:t>
            </a:r>
            <a:r>
              <a:rPr lang="en-US" altLang="ja-JP" sz="2000" dirty="0" smtClean="0">
                <a:latin typeface="HGSｺﾞｼｯｸM" panose="020B0600000000000000" pitchFamily="50" charset="-128"/>
                <a:ea typeface="HGSｺﾞｼｯｸM" panose="020B0600000000000000" pitchFamily="50" charset="-128"/>
              </a:rPr>
              <a:t>5</a:t>
            </a:r>
            <a:r>
              <a:rPr lang="ja-JP" altLang="en-US" sz="2000" dirty="0" smtClean="0">
                <a:latin typeface="HGSｺﾞｼｯｸM" panose="020B0600000000000000" pitchFamily="50" charset="-128"/>
                <a:ea typeface="HGSｺﾞｼｯｸM" panose="020B0600000000000000" pitchFamily="50" charset="-128"/>
              </a:rPr>
              <a:t>橋、</a:t>
            </a:r>
            <a:r>
              <a:rPr lang="en-US" altLang="ja-JP" sz="2000" dirty="0" smtClean="0">
                <a:latin typeface="HGSｺﾞｼｯｸM" panose="020B0600000000000000" pitchFamily="50" charset="-128"/>
                <a:ea typeface="HGSｺﾞｼｯｸM" panose="020B0600000000000000" pitchFamily="50" charset="-128"/>
              </a:rPr>
              <a:t>2</a:t>
            </a:r>
            <a:r>
              <a:rPr lang="ja-JP" altLang="en-US" sz="2000" dirty="0" smtClean="0">
                <a:latin typeface="HGSｺﾞｼｯｸM" panose="020B0600000000000000" pitchFamily="50" charset="-128"/>
                <a:ea typeface="HGSｺﾞｼｯｸM" panose="020B0600000000000000" pitchFamily="50" charset="-128"/>
              </a:rPr>
              <a:t>擁壁の</a:t>
            </a:r>
            <a:r>
              <a:rPr lang="en-US" altLang="ja-JP" sz="2000" dirty="0" smtClean="0">
                <a:latin typeface="HGSｺﾞｼｯｸM" panose="020B0600000000000000" pitchFamily="50" charset="-128"/>
                <a:ea typeface="HGSｺﾞｼｯｸM" panose="020B0600000000000000" pitchFamily="50" charset="-128"/>
              </a:rPr>
              <a:t>7</a:t>
            </a:r>
            <a:r>
              <a:rPr lang="ja-JP" altLang="en-US" sz="2000" dirty="0" smtClean="0">
                <a:latin typeface="HGSｺﾞｼｯｸM" panose="020B0600000000000000" pitchFamily="50" charset="-128"/>
                <a:ea typeface="HGSｺﾞｼｯｸM" panose="020B0600000000000000" pitchFamily="50" charset="-128"/>
              </a:rPr>
              <a:t>施設の中から</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以下の４施設を対象</a:t>
            </a:r>
            <a:r>
              <a:rPr lang="ja-JP" altLang="en-US" sz="2000" dirty="0" smtClean="0">
                <a:latin typeface="HGSｺﾞｼｯｸM" panose="020B0600000000000000" pitchFamily="50" charset="-128"/>
                <a:ea typeface="HGSｺﾞｼｯｸM" panose="020B0600000000000000" pitchFamily="50" charset="-128"/>
              </a:rPr>
              <a:t>とし、検討を行うこととする。</a:t>
            </a:r>
            <a:endParaRPr lang="en-US" altLang="ja-JP" sz="2000" dirty="0" smtClean="0">
              <a:latin typeface="HGSｺﾞｼｯｸM" panose="020B0600000000000000" pitchFamily="50" charset="-128"/>
              <a:ea typeface="HGSｺﾞｼｯｸM" panose="020B0600000000000000" pitchFamily="50" charset="-128"/>
            </a:endParaRPr>
          </a:p>
        </p:txBody>
      </p:sp>
      <p:sp>
        <p:nvSpPr>
          <p:cNvPr id="22" name="フローチャート : 代替処理 21"/>
          <p:cNvSpPr/>
          <p:nvPr/>
        </p:nvSpPr>
        <p:spPr>
          <a:xfrm>
            <a:off x="1403648" y="2924944"/>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榎坂高架橋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4" name="フローチャート : 代替処理 23"/>
          <p:cNvSpPr/>
          <p:nvPr/>
        </p:nvSpPr>
        <p:spPr>
          <a:xfrm>
            <a:off x="1403648" y="3799252"/>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下新田高架橋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5" name="フローチャート : 代替処理 24"/>
          <p:cNvSpPr/>
          <p:nvPr/>
        </p:nvSpPr>
        <p:spPr>
          <a:xfrm>
            <a:off x="1403648" y="4517504"/>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砂子谷高架橋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6" name="フローチャート : 代替処理 25"/>
          <p:cNvSpPr/>
          <p:nvPr/>
        </p:nvSpPr>
        <p:spPr>
          <a:xfrm>
            <a:off x="1403648" y="5229200"/>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桃山台</a:t>
            </a:r>
            <a:r>
              <a:rPr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rPr>
              <a:t>擁壁</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2" name="テキスト ボックス 1"/>
          <p:cNvSpPr txBox="1"/>
          <p:nvPr/>
        </p:nvSpPr>
        <p:spPr>
          <a:xfrm>
            <a:off x="4211960" y="2924944"/>
            <a:ext cx="3137397" cy="523220"/>
          </a:xfrm>
          <a:prstGeom prst="rect">
            <a:avLst/>
          </a:prstGeom>
          <a:noFill/>
        </p:spPr>
        <p:txBody>
          <a:bodyPr wrap="none" rtlCol="0">
            <a:spAutoFit/>
          </a:bodyPr>
          <a:lstStyle/>
          <a:p>
            <a:r>
              <a:rPr kumimoji="1" lang="ja-JP" altLang="en-US" sz="1400" dirty="0" smtClean="0"/>
              <a:t>・交差点</a:t>
            </a:r>
            <a:r>
              <a:rPr lang="ja-JP" altLang="en-US" sz="1400" dirty="0" smtClean="0"/>
              <a:t>６箇所</a:t>
            </a:r>
            <a:endParaRPr lang="en-US" altLang="ja-JP" sz="1400" dirty="0" smtClean="0"/>
          </a:p>
          <a:p>
            <a:r>
              <a:rPr lang="ja-JP" altLang="en-US" sz="1400" dirty="0" smtClean="0"/>
              <a:t>・</a:t>
            </a:r>
            <a:r>
              <a:rPr lang="en-US" altLang="ja-JP" sz="1400" dirty="0" smtClean="0"/>
              <a:t>PC</a:t>
            </a:r>
            <a:r>
              <a:rPr lang="ja-JP" altLang="en-US" sz="1400" dirty="0" smtClean="0"/>
              <a:t>単純プレテン桁＆鋼単純非合成</a:t>
            </a:r>
            <a:r>
              <a:rPr lang="en-US" altLang="ja-JP" sz="1400" dirty="0" smtClean="0"/>
              <a:t>I</a:t>
            </a:r>
            <a:r>
              <a:rPr lang="ja-JP" altLang="en-US" sz="1400" dirty="0" smtClean="0"/>
              <a:t>桁</a:t>
            </a:r>
            <a:endParaRPr kumimoji="1" lang="ja-JP" altLang="en-US" sz="1400" dirty="0"/>
          </a:p>
        </p:txBody>
      </p:sp>
      <p:sp>
        <p:nvSpPr>
          <p:cNvPr id="16" name="テキスト ボックス 15"/>
          <p:cNvSpPr txBox="1"/>
          <p:nvPr/>
        </p:nvSpPr>
        <p:spPr>
          <a:xfrm>
            <a:off x="4211960" y="3799252"/>
            <a:ext cx="1396536" cy="523220"/>
          </a:xfrm>
          <a:prstGeom prst="rect">
            <a:avLst/>
          </a:prstGeom>
          <a:noFill/>
        </p:spPr>
        <p:txBody>
          <a:bodyPr wrap="none" rtlCol="0">
            <a:spAutoFit/>
          </a:bodyPr>
          <a:lstStyle/>
          <a:p>
            <a:r>
              <a:rPr kumimoji="1" lang="ja-JP" altLang="en-US" sz="1400" dirty="0" smtClean="0"/>
              <a:t>・交差点なし</a:t>
            </a:r>
            <a:endParaRPr kumimoji="1" lang="en-US" altLang="ja-JP" sz="1400" dirty="0" smtClean="0"/>
          </a:p>
          <a:p>
            <a:r>
              <a:rPr kumimoji="1" lang="ja-JP" altLang="en-US" sz="1400" dirty="0" smtClean="0"/>
              <a:t>・</a:t>
            </a:r>
            <a:r>
              <a:rPr lang="ja-JP" altLang="en-US" sz="1400" dirty="0" smtClean="0"/>
              <a:t>鋼単純合成</a:t>
            </a:r>
            <a:r>
              <a:rPr lang="en-US" altLang="ja-JP" sz="1400" dirty="0" smtClean="0"/>
              <a:t>I</a:t>
            </a:r>
            <a:r>
              <a:rPr lang="ja-JP" altLang="en-US" sz="1400" dirty="0" smtClean="0"/>
              <a:t>桁</a:t>
            </a:r>
            <a:endParaRPr kumimoji="1" lang="ja-JP" altLang="en-US" sz="1400" dirty="0"/>
          </a:p>
        </p:txBody>
      </p:sp>
      <p:sp>
        <p:nvSpPr>
          <p:cNvPr id="18" name="テキスト ボックス 17"/>
          <p:cNvSpPr txBox="1"/>
          <p:nvPr/>
        </p:nvSpPr>
        <p:spPr>
          <a:xfrm>
            <a:off x="4211960" y="4517504"/>
            <a:ext cx="2957861" cy="523220"/>
          </a:xfrm>
          <a:prstGeom prst="rect">
            <a:avLst/>
          </a:prstGeom>
          <a:noFill/>
        </p:spPr>
        <p:txBody>
          <a:bodyPr wrap="none" rtlCol="0">
            <a:spAutoFit/>
          </a:bodyPr>
          <a:lstStyle/>
          <a:p>
            <a:r>
              <a:rPr kumimoji="1" lang="ja-JP" altLang="en-US" sz="1400" dirty="0" smtClean="0"/>
              <a:t>・交差点２箇所</a:t>
            </a:r>
            <a:endParaRPr kumimoji="1" lang="en-US" altLang="ja-JP" sz="1400" dirty="0" smtClean="0"/>
          </a:p>
          <a:p>
            <a:r>
              <a:rPr lang="ja-JP" altLang="en-US" sz="1400" dirty="0" smtClean="0"/>
              <a:t>・</a:t>
            </a:r>
            <a:r>
              <a:rPr lang="en-US" altLang="ja-JP" sz="1400" dirty="0" smtClean="0"/>
              <a:t>PC</a:t>
            </a:r>
            <a:r>
              <a:rPr lang="ja-JP" altLang="en-US" sz="1400" dirty="0"/>
              <a:t>単純プレテン桁＆鋼</a:t>
            </a:r>
            <a:r>
              <a:rPr lang="ja-JP" altLang="en-US" sz="1400" dirty="0" smtClean="0"/>
              <a:t>単純合成</a:t>
            </a:r>
            <a:r>
              <a:rPr lang="en-US" altLang="ja-JP" sz="1400" dirty="0"/>
              <a:t>I</a:t>
            </a:r>
            <a:r>
              <a:rPr lang="ja-JP" altLang="en-US" sz="1400" dirty="0" smtClean="0"/>
              <a:t>桁</a:t>
            </a:r>
            <a:endParaRPr kumimoji="1" lang="ja-JP" altLang="en-US" sz="1400" dirty="0"/>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3" name="正方形/長方形 2"/>
          <p:cNvSpPr/>
          <p:nvPr/>
        </p:nvSpPr>
        <p:spPr>
          <a:xfrm>
            <a:off x="1187624" y="3592180"/>
            <a:ext cx="6912768" cy="2285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4134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52002" y="1218507"/>
            <a:ext cx="7920880" cy="523220"/>
          </a:xfrm>
          <a:prstGeom prst="rect">
            <a:avLst/>
          </a:prstGeom>
          <a:noFill/>
        </p:spPr>
        <p:txBody>
          <a:bodyPr wrap="square" rtlCol="0">
            <a:spAutoFit/>
          </a:bodyPr>
          <a:lstStyle/>
          <a:p>
            <a:pPr marL="266700"/>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）検討内容</a:t>
            </a:r>
            <a:endPar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2" name="テキスト ボックス 11"/>
          <p:cNvSpPr txBox="1"/>
          <p:nvPr/>
        </p:nvSpPr>
        <p:spPr>
          <a:xfrm>
            <a:off x="826261" y="2050970"/>
            <a:ext cx="7525344" cy="3970318"/>
          </a:xfrm>
          <a:prstGeom prst="rect">
            <a:avLst/>
          </a:prstGeom>
          <a:noFill/>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rPr>
              <a:t>国道</a:t>
            </a:r>
            <a:r>
              <a:rPr lang="en-US" altLang="ja-JP" sz="2800" dirty="0" smtClean="0">
                <a:latin typeface="HGSｺﾞｼｯｸM" panose="020B0600000000000000" pitchFamily="50" charset="-128"/>
                <a:ea typeface="HGSｺﾞｼｯｸM" panose="020B0600000000000000" pitchFamily="50" charset="-128"/>
              </a:rPr>
              <a:t>423</a:t>
            </a:r>
            <a:r>
              <a:rPr lang="ja-JP" altLang="en-US" sz="2800" dirty="0" smtClean="0">
                <a:latin typeface="HGSｺﾞｼｯｸM" panose="020B0600000000000000" pitchFamily="50" charset="-128"/>
                <a:ea typeface="HGSｺﾞｼｯｸM" panose="020B0600000000000000" pitchFamily="50" charset="-128"/>
              </a:rPr>
              <a:t>号で対面通行ができない条件のもと、</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更新における側道の迂回路利用の可否検討のため、下記条件に対象施設での検討を実施。</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橋梁区間</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本線通行止め</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擁壁区間</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本線</a:t>
            </a:r>
            <a:r>
              <a:rPr lang="en-US" altLang="ja-JP" sz="2800" dirty="0">
                <a:latin typeface="HGSｺﾞｼｯｸM" panose="020B0600000000000000" pitchFamily="50" charset="-128"/>
                <a:ea typeface="HGSｺﾞｼｯｸM" panose="020B0600000000000000" pitchFamily="50" charset="-128"/>
              </a:rPr>
              <a:t>1</a:t>
            </a:r>
            <a:r>
              <a:rPr lang="ja-JP" altLang="en-US" sz="2800" dirty="0">
                <a:latin typeface="HGSｺﾞｼｯｸM" panose="020B0600000000000000" pitchFamily="50" charset="-128"/>
                <a:ea typeface="HGSｺﾞｼｯｸM" panose="020B0600000000000000" pitchFamily="50" charset="-128"/>
              </a:rPr>
              <a:t>車線規制、側道</a:t>
            </a:r>
            <a:r>
              <a:rPr lang="en-US" altLang="ja-JP" sz="2800" dirty="0">
                <a:latin typeface="HGSｺﾞｼｯｸM" panose="020B0600000000000000" pitchFamily="50" charset="-128"/>
                <a:ea typeface="HGSｺﾞｼｯｸM" panose="020B0600000000000000" pitchFamily="50" charset="-128"/>
              </a:rPr>
              <a:t>1</a:t>
            </a:r>
            <a:r>
              <a:rPr lang="ja-JP" altLang="en-US" sz="2800" dirty="0">
                <a:latin typeface="HGSｺﾞｼｯｸM" panose="020B0600000000000000" pitchFamily="50" charset="-128"/>
                <a:ea typeface="HGSｺﾞｼｯｸM" panose="020B0600000000000000" pitchFamily="50" charset="-128"/>
              </a:rPr>
              <a:t>車線規制　</a:t>
            </a:r>
            <a:endParaRPr lang="en-US" altLang="ja-JP" sz="2800" dirty="0">
              <a:latin typeface="HGSｺﾞｼｯｸM" panose="020B0600000000000000" pitchFamily="50" charset="-128"/>
              <a:ea typeface="HGSｺﾞｼｯｸM" panose="020B0600000000000000" pitchFamily="50" charset="-128"/>
            </a:endParaRPr>
          </a:p>
          <a:p>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検討方法は</a:t>
            </a:r>
            <a:r>
              <a:rPr lang="ja-JP" altLang="en-US" sz="2800" dirty="0" smtClean="0">
                <a:solidFill>
                  <a:srgbClr val="FF0000"/>
                </a:solidFill>
                <a:latin typeface="HGSｺﾞｼｯｸM" panose="020B0600000000000000" pitchFamily="50" charset="-128"/>
                <a:ea typeface="HGSｺﾞｼｯｸM" panose="020B0600000000000000" pitchFamily="50" charset="-128"/>
              </a:rPr>
              <a:t>ＶＲシミュレーション</a:t>
            </a:r>
            <a:r>
              <a:rPr lang="ja-JP" altLang="en-US" sz="2800" dirty="0" smtClean="0">
                <a:latin typeface="HGSｺﾞｼｯｸM" panose="020B0600000000000000" pitchFamily="50" charset="-128"/>
                <a:ea typeface="HGSｺﾞｼｯｸM" panose="020B0600000000000000" pitchFamily="50" charset="-128"/>
              </a:rPr>
              <a:t>を用いた規制時の渋滞状況確認により可否判断を行う。</a:t>
            </a:r>
            <a:endParaRPr lang="en-US" altLang="ja-JP" sz="2800" dirty="0" smtClean="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1043608" y="3573016"/>
            <a:ext cx="7307997"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07832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）側道利用の可否（下新田高架橋）</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8896" y="1772816"/>
            <a:ext cx="6820073" cy="454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796136" y="1289212"/>
            <a:ext cx="2518638" cy="369332"/>
          </a:xfrm>
          <a:prstGeom prst="rect">
            <a:avLst/>
          </a:prstGeom>
          <a:noFill/>
        </p:spPr>
        <p:txBody>
          <a:bodyPr wrap="none" rtlCol="0">
            <a:spAutoFit/>
          </a:bodyPr>
          <a:lstStyle/>
          <a:p>
            <a:r>
              <a:rPr lang="ja-JP" altLang="en-US" dirty="0" smtClean="0">
                <a:solidFill>
                  <a:srgbClr val="FF0000"/>
                </a:solidFill>
              </a:rPr>
              <a:t>条件：側道に交差点なし</a:t>
            </a:r>
            <a:endParaRPr kumimoji="1" lang="ja-JP" altLang="en-US" dirty="0">
              <a:solidFill>
                <a:srgbClr val="FF0000"/>
              </a:solidFill>
            </a:endParaRPr>
          </a:p>
        </p:txBody>
      </p:sp>
      <p:sp>
        <p:nvSpPr>
          <p:cNvPr id="12"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08701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43" t="7066" r="14315" b="8771"/>
          <a:stretch/>
        </p:blipFill>
        <p:spPr bwMode="auto">
          <a:xfrm>
            <a:off x="4139952" y="1717968"/>
            <a:ext cx="4070644" cy="328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51" t="7165" r="17653" b="10837"/>
          <a:stretch/>
        </p:blipFill>
        <p:spPr bwMode="auto">
          <a:xfrm>
            <a:off x="838420" y="1717968"/>
            <a:ext cx="3003353" cy="459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直線コネクタ 18"/>
          <p:cNvCxnSpPr/>
          <p:nvPr/>
        </p:nvCxnSpPr>
        <p:spPr>
          <a:xfrm flipH="1">
            <a:off x="972289" y="3356992"/>
            <a:ext cx="10081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972289" y="3542297"/>
            <a:ext cx="1008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321493" y="3356992"/>
            <a:ext cx="0" cy="185305"/>
          </a:xfrm>
          <a:prstGeom prst="straightConnector1">
            <a:avLst/>
          </a:prstGeom>
          <a:ln w="2857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4" name="テキスト ボックス 31"/>
          <p:cNvSpPr txBox="1"/>
          <p:nvPr/>
        </p:nvSpPr>
        <p:spPr>
          <a:xfrm rot="16200000">
            <a:off x="475332" y="2081055"/>
            <a:ext cx="1446255" cy="720079"/>
          </a:xfrm>
          <a:prstGeom prst="rect">
            <a:avLst/>
          </a:prstGeom>
          <a:solidFill>
            <a:srgbClr val="000099"/>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600" kern="100" dirty="0" smtClean="0">
                <a:solidFill>
                  <a:srgbClr val="FFFFFF"/>
                </a:solidFill>
                <a:ea typeface="ＤＦ新細丸ゴシック体" panose="020F0209000000000000" pitchFamily="49" charset="-128"/>
                <a:cs typeface="Times New Roman" panose="02020603050405020304" pitchFamily="18" charset="0"/>
              </a:rPr>
              <a:t>下新田高架橋</a:t>
            </a:r>
            <a:endParaRPr lang="en-US" altLang="ja-JP" sz="1600" kern="100" dirty="0" smtClean="0">
              <a:solidFill>
                <a:srgbClr val="FFFFFF"/>
              </a:solidFill>
              <a:ea typeface="ＤＦ新細丸ゴシック体" panose="020F0209000000000000" pitchFamily="49" charset="-128"/>
              <a:cs typeface="Times New Roman" panose="02020603050405020304" pitchFamily="18" charset="0"/>
            </a:endParaRPr>
          </a:p>
          <a:p>
            <a:pPr algn="ctr">
              <a:spcAft>
                <a:spcPts val="0"/>
              </a:spcAft>
            </a:pPr>
            <a:r>
              <a:rPr lang="ja-JP" altLang="en-US" sz="1600" kern="100" dirty="0" smtClean="0">
                <a:solidFill>
                  <a:srgbClr val="FFFFFF"/>
                </a:solidFill>
                <a:effectLst/>
                <a:ea typeface="ＤＦ新細丸ゴシック体" panose="020F0209000000000000" pitchFamily="49" charset="-128"/>
                <a:cs typeface="Times New Roman" panose="02020603050405020304" pitchFamily="18" charset="0"/>
              </a:rPr>
              <a:t>延長 </a:t>
            </a:r>
            <a:r>
              <a:rPr lang="ja-JP" altLang="en-US" sz="1600" kern="100" dirty="0">
                <a:solidFill>
                  <a:srgbClr val="FFFFFF"/>
                </a:solidFill>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１０</a:t>
            </a:r>
            <a:r>
              <a:rPr lang="en-US" altLang="ja-JP" sz="1600" kern="100" dirty="0" smtClean="0">
                <a:solidFill>
                  <a:srgbClr val="FFFFFF"/>
                </a:solidFill>
                <a:effectLst/>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0</a:t>
            </a:r>
            <a:r>
              <a:rPr lang="en-US" altLang="ja-JP" sz="1600" kern="100" dirty="0" smtClean="0">
                <a:solidFill>
                  <a:srgbClr val="FFFFFF"/>
                </a:solidFill>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a:t>
            </a:r>
            <a:r>
              <a:rPr lang="ja-JP" altLang="en-US" sz="1600" kern="100" dirty="0" smtClean="0">
                <a:solidFill>
                  <a:srgbClr val="FFFFFF"/>
                </a:solidFill>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２</a:t>
            </a:r>
            <a:r>
              <a:rPr lang="en-US" altLang="ja-JP" sz="1600" kern="100" dirty="0" smtClean="0">
                <a:solidFill>
                  <a:srgbClr val="FFFFFF"/>
                </a:solidFill>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m</a:t>
            </a:r>
            <a:endParaRPr lang="ja-JP" sz="1000" kern="100" dirty="0">
              <a:effectLst/>
              <a:latin typeface="ＤＦＧ新細丸ゴシック体" panose="020F0200000000000000" pitchFamily="50" charset="-128"/>
              <a:ea typeface="ＤＦＧ新細丸ゴシック体" panose="020F0200000000000000" pitchFamily="50" charset="-128"/>
              <a:cs typeface="Times New Roman" panose="02020603050405020304" pitchFamily="18" charset="0"/>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24</a:t>
            </a:fld>
            <a:endParaRPr kumimoji="1" lang="ja-JP" altLang="en-US" dirty="0"/>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（下新田高架橋）</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テキスト ボックス 12"/>
          <p:cNvSpPr txBox="1"/>
          <p:nvPr/>
        </p:nvSpPr>
        <p:spPr>
          <a:xfrm>
            <a:off x="4139952" y="5006036"/>
            <a:ext cx="4070644" cy="1200329"/>
          </a:xfrm>
          <a:prstGeom prst="rect">
            <a:avLst/>
          </a:prstGeom>
          <a:noFill/>
        </p:spPr>
        <p:txBody>
          <a:bodyPr wrap="square" rtlCol="0">
            <a:spAutoFit/>
          </a:bodyPr>
          <a:lstStyle/>
          <a:p>
            <a:r>
              <a:rPr lang="ja-JP" altLang="en-US" dirty="0" smtClean="0"/>
              <a:t>　下新田高架橋を通行止めとし、側道利用を行った場合においては、側道に交差点がなく、スムーズな迂回が可能となるため、交通渋滞は生じない。</a:t>
            </a:r>
            <a:endParaRPr lang="en-US" altLang="ja-JP" dirty="0" smtClean="0"/>
          </a:p>
        </p:txBody>
      </p:sp>
      <p:sp>
        <p:nvSpPr>
          <p:cNvPr id="60" name="テキスト ボックス 59"/>
          <p:cNvSpPr txBox="1"/>
          <p:nvPr/>
        </p:nvSpPr>
        <p:spPr>
          <a:xfrm>
            <a:off x="4139952" y="3553804"/>
            <a:ext cx="606423" cy="461665"/>
          </a:xfrm>
          <a:prstGeom prst="rect">
            <a:avLst/>
          </a:prstGeom>
          <a:solidFill>
            <a:schemeClr val="bg1"/>
          </a:solidFill>
          <a:ln>
            <a:solidFill>
              <a:schemeClr val="tx1"/>
            </a:solidFill>
          </a:ln>
        </p:spPr>
        <p:txBody>
          <a:bodyPr wrap="square" rtlCol="0">
            <a:spAutoFit/>
          </a:bodyPr>
          <a:lstStyle/>
          <a:p>
            <a:r>
              <a:rPr lang="ja-JP" altLang="en-US" sz="1200" b="1" dirty="0" smtClean="0">
                <a:solidFill>
                  <a:srgbClr val="FF0000"/>
                </a:solidFill>
                <a:latin typeface="+mn-ea"/>
              </a:rPr>
              <a:t> 側道</a:t>
            </a:r>
            <a:endParaRPr lang="en-US" altLang="ja-JP" sz="1200" b="1" dirty="0" smtClean="0">
              <a:solidFill>
                <a:srgbClr val="FF0000"/>
              </a:solidFill>
              <a:latin typeface="+mn-ea"/>
            </a:endParaRPr>
          </a:p>
          <a:p>
            <a:r>
              <a:rPr lang="en-US" altLang="ja-JP" sz="1200" b="1" dirty="0" smtClean="0">
                <a:solidFill>
                  <a:srgbClr val="FF0000"/>
                </a:solidFill>
                <a:latin typeface="+mn-ea"/>
              </a:rPr>
              <a:t>(</a:t>
            </a:r>
            <a:r>
              <a:rPr lang="ja-JP" altLang="en-US" sz="1200" b="1" dirty="0" smtClean="0">
                <a:solidFill>
                  <a:srgbClr val="FF0000"/>
                </a:solidFill>
                <a:latin typeface="+mn-ea"/>
              </a:rPr>
              <a:t>北行</a:t>
            </a:r>
            <a:r>
              <a:rPr lang="en-US" altLang="ja-JP" sz="1200" b="1" dirty="0" smtClean="0">
                <a:solidFill>
                  <a:srgbClr val="FF0000"/>
                </a:solidFill>
                <a:latin typeface="+mn-ea"/>
              </a:rPr>
              <a:t>)</a:t>
            </a:r>
          </a:p>
        </p:txBody>
      </p:sp>
      <p:sp>
        <p:nvSpPr>
          <p:cNvPr id="67" name="テキスト ボックス 66"/>
          <p:cNvSpPr txBox="1"/>
          <p:nvPr/>
        </p:nvSpPr>
        <p:spPr>
          <a:xfrm>
            <a:off x="5162103" y="3553804"/>
            <a:ext cx="1107996" cy="276999"/>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0066FF"/>
                </a:solidFill>
                <a:latin typeface="+mn-ea"/>
              </a:rPr>
              <a:t>下新田高架橋</a:t>
            </a:r>
            <a:endParaRPr kumimoji="1" lang="ja-JP" altLang="en-US" sz="1200" b="1" dirty="0">
              <a:solidFill>
                <a:srgbClr val="0066FF"/>
              </a:solidFill>
              <a:latin typeface="+mn-ea"/>
            </a:endParaRPr>
          </a:p>
        </p:txBody>
      </p:sp>
      <p:sp>
        <p:nvSpPr>
          <p:cNvPr id="68" name="右矢印 67"/>
          <p:cNvSpPr/>
          <p:nvPr/>
        </p:nvSpPr>
        <p:spPr>
          <a:xfrm rot="16982809">
            <a:off x="4564493" y="3265644"/>
            <a:ext cx="321406" cy="1959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矢印 69"/>
          <p:cNvSpPr/>
          <p:nvPr/>
        </p:nvSpPr>
        <p:spPr>
          <a:xfrm rot="4508716">
            <a:off x="6445987" y="3086969"/>
            <a:ext cx="321406" cy="1959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6501368" y="2530286"/>
            <a:ext cx="588623" cy="461665"/>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FF0000"/>
                </a:solidFill>
                <a:latin typeface="+mn-ea"/>
              </a:rPr>
              <a:t> 側道</a:t>
            </a:r>
            <a:endParaRPr lang="en-US" altLang="ja-JP" sz="1200" b="1" dirty="0" smtClean="0">
              <a:solidFill>
                <a:srgbClr val="FF0000"/>
              </a:solidFill>
              <a:latin typeface="+mn-ea"/>
            </a:endParaRPr>
          </a:p>
          <a:p>
            <a:r>
              <a:rPr lang="en-US" altLang="ja-JP" sz="1200" b="1" dirty="0" smtClean="0">
                <a:solidFill>
                  <a:srgbClr val="FF0000"/>
                </a:solidFill>
                <a:latin typeface="+mn-ea"/>
              </a:rPr>
              <a:t>(</a:t>
            </a:r>
            <a:r>
              <a:rPr lang="ja-JP" altLang="en-US" sz="1200" b="1" dirty="0" smtClean="0">
                <a:solidFill>
                  <a:srgbClr val="FF0000"/>
                </a:solidFill>
                <a:latin typeface="+mn-ea"/>
              </a:rPr>
              <a:t>南行</a:t>
            </a:r>
            <a:r>
              <a:rPr lang="en-US" altLang="ja-JP" sz="1200" b="1" dirty="0" smtClean="0">
                <a:solidFill>
                  <a:srgbClr val="FF0000"/>
                </a:solidFill>
                <a:latin typeface="+mn-ea"/>
              </a:rPr>
              <a:t>)</a:t>
            </a:r>
          </a:p>
        </p:txBody>
      </p:sp>
      <p:sp>
        <p:nvSpPr>
          <p:cNvPr id="22"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42442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側道利用の可否（下新田高架橋）</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2" name="テキスト ボックス 11"/>
          <p:cNvSpPr txBox="1"/>
          <p:nvPr/>
        </p:nvSpPr>
        <p:spPr>
          <a:xfrm>
            <a:off x="1862764" y="4509120"/>
            <a:ext cx="5418471" cy="369332"/>
          </a:xfrm>
          <a:prstGeom prst="rect">
            <a:avLst/>
          </a:prstGeom>
          <a:noFill/>
        </p:spPr>
        <p:txBody>
          <a:bodyPr wrap="none" rtlCol="0">
            <a:spAutoFit/>
          </a:bodyPr>
          <a:lstStyle/>
          <a:p>
            <a:r>
              <a:rPr lang="ja-JP" altLang="en-US" dirty="0" smtClean="0">
                <a:solidFill>
                  <a:srgbClr val="FF0000"/>
                </a:solidFill>
              </a:rPr>
              <a:t>大きな滞留は見られず、側道利用は可能であると判断</a:t>
            </a:r>
            <a:endParaRPr kumimoji="1" lang="ja-JP" altLang="en-US" dirty="0">
              <a:solidFill>
                <a:srgbClr val="FF0000"/>
              </a:solidFill>
            </a:endParaRPr>
          </a:p>
        </p:txBody>
      </p:sp>
      <p:pic>
        <p:nvPicPr>
          <p:cNvPr id="2" name="下新田高架橋.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1279" y="1669134"/>
            <a:ext cx="7865177" cy="4424162"/>
          </a:xfrm>
          <a:prstGeom prst="rect">
            <a:avLst/>
          </a:prstGeom>
        </p:spPr>
      </p:pic>
      <p:sp>
        <p:nvSpPr>
          <p:cNvPr id="11"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02876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可否（砂子谷高架橋</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680171"/>
            <a:ext cx="7056784" cy="4661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861056" y="1289212"/>
            <a:ext cx="2073003" cy="646331"/>
          </a:xfrm>
          <a:prstGeom prst="rect">
            <a:avLst/>
          </a:prstGeom>
          <a:noFill/>
        </p:spPr>
        <p:txBody>
          <a:bodyPr wrap="none" rtlCol="0">
            <a:spAutoFit/>
          </a:bodyPr>
          <a:lstStyle/>
          <a:p>
            <a:r>
              <a:rPr lang="ja-JP" altLang="en-US" dirty="0" smtClean="0">
                <a:solidFill>
                  <a:srgbClr val="FF0000"/>
                </a:solidFill>
              </a:rPr>
              <a:t>条件：交差点２箇所</a:t>
            </a:r>
            <a:endParaRPr lang="en-US" altLang="ja-JP" dirty="0" smtClean="0">
              <a:solidFill>
                <a:srgbClr val="FF0000"/>
              </a:solidFill>
            </a:endParaRPr>
          </a:p>
          <a:p>
            <a:r>
              <a:rPr lang="ja-JP" altLang="en-US" dirty="0" smtClean="0">
                <a:solidFill>
                  <a:srgbClr val="FF0000"/>
                </a:solidFill>
              </a:rPr>
              <a:t>　　　　</a:t>
            </a:r>
            <a:r>
              <a:rPr lang="en-US" altLang="ja-JP" dirty="0" smtClean="0">
                <a:solidFill>
                  <a:srgbClr val="FF0000"/>
                </a:solidFill>
              </a:rPr>
              <a:t>(</a:t>
            </a:r>
            <a:r>
              <a:rPr lang="ja-JP" altLang="en-US" dirty="0" smtClean="0">
                <a:solidFill>
                  <a:srgbClr val="FF0000"/>
                </a:solidFill>
              </a:rPr>
              <a:t>実質１箇所</a:t>
            </a:r>
            <a:r>
              <a:rPr lang="en-US" altLang="ja-JP" dirty="0" smtClean="0">
                <a:solidFill>
                  <a:srgbClr val="FF0000"/>
                </a:solidFill>
              </a:rPr>
              <a:t>)</a:t>
            </a:r>
          </a:p>
        </p:txBody>
      </p:sp>
      <p:sp>
        <p:nvSpPr>
          <p:cNvPr id="11"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795521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p:nvPr/>
        </p:nvPicPr>
        <p:blipFill rotWithShape="1">
          <a:blip r:embed="rId2"/>
          <a:srcRect l="37526" t="22007" r="45310" b="21478"/>
          <a:stretch/>
        </p:blipFill>
        <p:spPr bwMode="auto">
          <a:xfrm>
            <a:off x="1153678" y="1676328"/>
            <a:ext cx="2736304" cy="4632599"/>
          </a:xfrm>
          <a:prstGeom prst="rect">
            <a:avLst/>
          </a:prstGeom>
          <a:ln>
            <a:noFill/>
          </a:ln>
          <a:extLst>
            <a:ext uri="{53640926-AAD7-44D8-BBD7-CCE9431645EC}">
              <a14:shadowObscured xmlns:a14="http://schemas.microsoft.com/office/drawing/2010/main"/>
            </a:ext>
          </a:extLst>
        </p:spPr>
      </p:pic>
      <p:cxnSp>
        <p:nvCxnSpPr>
          <p:cNvPr id="19" name="直線コネクタ 18"/>
          <p:cNvCxnSpPr/>
          <p:nvPr/>
        </p:nvCxnSpPr>
        <p:spPr>
          <a:xfrm flipH="1">
            <a:off x="1247352" y="3857204"/>
            <a:ext cx="1130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1247353" y="5081340"/>
            <a:ext cx="11304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468332" y="3857204"/>
            <a:ext cx="0" cy="122413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31"/>
          <p:cNvSpPr txBox="1"/>
          <p:nvPr/>
        </p:nvSpPr>
        <p:spPr>
          <a:xfrm rot="16200000">
            <a:off x="750235" y="2537063"/>
            <a:ext cx="1679440" cy="678775"/>
          </a:xfrm>
          <a:prstGeom prst="rect">
            <a:avLst/>
          </a:prstGeom>
          <a:solidFill>
            <a:srgbClr val="000099"/>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600" kern="100" dirty="0">
                <a:solidFill>
                  <a:srgbClr val="FFFFFF"/>
                </a:solidFill>
                <a:effectLst/>
                <a:ea typeface="ＤＦ新細丸ゴシック体" panose="020F0209000000000000" pitchFamily="49" charset="-128"/>
                <a:cs typeface="Times New Roman" panose="02020603050405020304" pitchFamily="18" charset="0"/>
              </a:rPr>
              <a:t>砂子谷高架橋</a:t>
            </a:r>
            <a:endParaRPr lang="ja-JP" sz="1000" kern="100" dirty="0">
              <a:effectLst/>
              <a:ea typeface="ＭＳ 明朝" panose="02020609040205080304" pitchFamily="17" charset="-128"/>
              <a:cs typeface="Times New Roman" panose="02020603050405020304" pitchFamily="18" charset="0"/>
            </a:endParaRPr>
          </a:p>
          <a:p>
            <a:pPr algn="ctr">
              <a:spcAft>
                <a:spcPts val="0"/>
              </a:spcAft>
            </a:pPr>
            <a:r>
              <a:rPr lang="ja-JP" sz="1600" kern="100" dirty="0">
                <a:solidFill>
                  <a:srgbClr val="FFFFFF"/>
                </a:solidFill>
                <a:effectLst/>
                <a:ea typeface="ＤＦ新細丸ゴシック体" panose="020F0209000000000000" pitchFamily="49" charset="-128"/>
                <a:cs typeface="Times New Roman" panose="02020603050405020304" pitchFamily="18" charset="0"/>
              </a:rPr>
              <a:t>延長</a:t>
            </a:r>
            <a:r>
              <a:rPr lang="en-US" sz="1600" kern="100" dirty="0">
                <a:solidFill>
                  <a:srgbClr val="FFFFFF"/>
                </a:solidFill>
                <a:effectLst/>
                <a:ea typeface="ＤＦ新細丸ゴシック体" panose="020F0209000000000000" pitchFamily="49" charset="-128"/>
                <a:cs typeface="Times New Roman" panose="02020603050405020304" pitchFamily="18" charset="0"/>
              </a:rPr>
              <a:t> </a:t>
            </a:r>
            <a:r>
              <a:rPr lang="en-US" sz="1600" kern="100" dirty="0">
                <a:solidFill>
                  <a:srgbClr val="FFFFFF"/>
                </a:solidFill>
                <a:effectLst/>
                <a:latin typeface="ＤＦＰ新細丸ゴシック体" panose="020F0200000000000000" pitchFamily="50" charset="-128"/>
                <a:ea typeface="ＤＦＰ新細丸ゴシック体" panose="020F0200000000000000" pitchFamily="50" charset="-128"/>
                <a:cs typeface="Times New Roman" panose="02020603050405020304" pitchFamily="18" charset="0"/>
              </a:rPr>
              <a:t>228.0m</a:t>
            </a:r>
            <a:endParaRPr lang="ja-JP" sz="1000" kern="100" dirty="0">
              <a:effectLst/>
              <a:latin typeface="ＤＦＰ新細丸ゴシック体" panose="020F0200000000000000" pitchFamily="50" charset="-128"/>
              <a:ea typeface="ＤＦＰ新細丸ゴシック体" panose="020F0200000000000000" pitchFamily="50" charset="-128"/>
              <a:cs typeface="Times New Roman" panose="02020603050405020304" pitchFamily="18" charset="0"/>
            </a:endParaRPr>
          </a:p>
        </p:txBody>
      </p:sp>
      <p:sp>
        <p:nvSpPr>
          <p:cNvPr id="30" name="テキスト ボックス 29"/>
          <p:cNvSpPr txBox="1"/>
          <p:nvPr/>
        </p:nvSpPr>
        <p:spPr>
          <a:xfrm>
            <a:off x="2547766" y="4889038"/>
            <a:ext cx="1031051" cy="276999"/>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0066FF"/>
                </a:solidFill>
                <a:latin typeface="+mn-ea"/>
              </a:rPr>
              <a:t>交差点</a:t>
            </a:r>
            <a:r>
              <a:rPr lang="en-US" altLang="ja-JP" sz="1200" b="1" dirty="0" smtClean="0">
                <a:solidFill>
                  <a:srgbClr val="0066FF"/>
                </a:solidFill>
                <a:latin typeface="+mn-ea"/>
              </a:rPr>
              <a:t>2</a:t>
            </a:r>
            <a:r>
              <a:rPr lang="ja-JP" altLang="en-US" sz="1200" b="1" dirty="0" smtClean="0">
                <a:solidFill>
                  <a:srgbClr val="0066FF"/>
                </a:solidFill>
                <a:latin typeface="+mn-ea"/>
              </a:rPr>
              <a:t>箇所</a:t>
            </a:r>
            <a:endParaRPr kumimoji="1" lang="ja-JP" altLang="en-US" sz="1200" b="1" dirty="0">
              <a:solidFill>
                <a:srgbClr val="0066FF"/>
              </a:solidFill>
              <a:latin typeface="+mn-ea"/>
            </a:endParaRPr>
          </a:p>
        </p:txBody>
      </p:sp>
      <p:sp>
        <p:nvSpPr>
          <p:cNvPr id="22" name="円/楕円 21"/>
          <p:cNvSpPr/>
          <p:nvPr/>
        </p:nvSpPr>
        <p:spPr>
          <a:xfrm>
            <a:off x="2241770" y="4441944"/>
            <a:ext cx="144016" cy="134865"/>
          </a:xfrm>
          <a:prstGeom prst="ellipse">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241770" y="4677992"/>
            <a:ext cx="144016" cy="134865"/>
          </a:xfrm>
          <a:prstGeom prst="ellipse">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27</a:t>
            </a:fld>
            <a:endParaRPr kumimoji="1" lang="ja-JP" altLang="en-US" dirty="0"/>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側道利用の可否（砂子谷高架橋）</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テキスト ボックス 12"/>
          <p:cNvSpPr txBox="1"/>
          <p:nvPr/>
        </p:nvSpPr>
        <p:spPr>
          <a:xfrm>
            <a:off x="3983657" y="5016963"/>
            <a:ext cx="4429538" cy="1477328"/>
          </a:xfrm>
          <a:prstGeom prst="rect">
            <a:avLst/>
          </a:prstGeom>
          <a:noFill/>
        </p:spPr>
        <p:txBody>
          <a:bodyPr wrap="square" rtlCol="0">
            <a:spAutoFit/>
          </a:bodyPr>
          <a:lstStyle/>
          <a:p>
            <a:r>
              <a:rPr lang="ja-JP" altLang="en-US" dirty="0" smtClean="0"/>
              <a:t>　交差点は北行に</a:t>
            </a:r>
            <a:r>
              <a:rPr lang="en-US" altLang="ja-JP" dirty="0" smtClean="0"/>
              <a:t>2</a:t>
            </a:r>
            <a:r>
              <a:rPr lang="ja-JP" altLang="en-US" dirty="0" smtClean="0"/>
              <a:t>箇所あるものの、交差点</a:t>
            </a:r>
            <a:r>
              <a:rPr lang="ja-JP" altLang="en-US" dirty="0"/>
              <a:t>間</a:t>
            </a:r>
            <a:r>
              <a:rPr lang="ja-JP" altLang="en-US" dirty="0" smtClean="0"/>
              <a:t>の距離は短く、信号間隔も同じであるため、滞留に影響をもたらす交差点は、春日</a:t>
            </a:r>
            <a:r>
              <a:rPr lang="en-US" altLang="ja-JP" dirty="0" smtClean="0"/>
              <a:t>3</a:t>
            </a:r>
            <a:r>
              <a:rPr lang="ja-JP" altLang="en-US" dirty="0" smtClean="0"/>
              <a:t>丁目西のみの</a:t>
            </a:r>
            <a:r>
              <a:rPr lang="en-US" altLang="ja-JP" dirty="0" smtClean="0"/>
              <a:t>1</a:t>
            </a:r>
            <a:r>
              <a:rPr lang="ja-JP" altLang="en-US" dirty="0" smtClean="0"/>
              <a:t>箇所と考えられる。</a:t>
            </a:r>
            <a:endParaRPr lang="en-US" altLang="ja-JP" dirty="0" smtClean="0"/>
          </a:p>
          <a:p>
            <a:endParaRPr kumimoji="1" lang="en-US" altLang="ja-JP" dirty="0" smtClean="0"/>
          </a:p>
        </p:txBody>
      </p:sp>
      <p:pic>
        <p:nvPicPr>
          <p:cNvPr id="56" name="図 55"/>
          <p:cNvPicPr>
            <a:picLocks noChangeAspect="1"/>
          </p:cNvPicPr>
          <p:nvPr/>
        </p:nvPicPr>
        <p:blipFill>
          <a:blip r:embed="rId3"/>
          <a:stretch>
            <a:fillRect/>
          </a:stretch>
        </p:blipFill>
        <p:spPr>
          <a:xfrm>
            <a:off x="4571449" y="1699430"/>
            <a:ext cx="2841723" cy="3189608"/>
          </a:xfrm>
          <a:prstGeom prst="rect">
            <a:avLst/>
          </a:prstGeom>
        </p:spPr>
      </p:pic>
      <p:sp>
        <p:nvSpPr>
          <p:cNvPr id="58" name="円/楕円 57"/>
          <p:cNvSpPr/>
          <p:nvPr/>
        </p:nvSpPr>
        <p:spPr>
          <a:xfrm>
            <a:off x="5021130" y="3576410"/>
            <a:ext cx="577607" cy="477863"/>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5206699" y="2321917"/>
            <a:ext cx="517989" cy="457199"/>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4677738" y="1769224"/>
            <a:ext cx="588623" cy="461665"/>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FF0000"/>
                </a:solidFill>
                <a:latin typeface="+mn-ea"/>
              </a:rPr>
              <a:t> 側道</a:t>
            </a:r>
            <a:endParaRPr lang="en-US" altLang="ja-JP" sz="1200" b="1" dirty="0" smtClean="0">
              <a:solidFill>
                <a:srgbClr val="FF0000"/>
              </a:solidFill>
              <a:latin typeface="+mn-ea"/>
            </a:endParaRPr>
          </a:p>
          <a:p>
            <a:r>
              <a:rPr lang="en-US" altLang="ja-JP" sz="1200" b="1" dirty="0" smtClean="0">
                <a:solidFill>
                  <a:srgbClr val="FF0000"/>
                </a:solidFill>
                <a:latin typeface="+mn-ea"/>
              </a:rPr>
              <a:t>(</a:t>
            </a:r>
            <a:r>
              <a:rPr lang="ja-JP" altLang="en-US" sz="1200" b="1" dirty="0" smtClean="0">
                <a:solidFill>
                  <a:srgbClr val="FF0000"/>
                </a:solidFill>
                <a:latin typeface="+mn-ea"/>
              </a:rPr>
              <a:t>北行</a:t>
            </a:r>
            <a:r>
              <a:rPr lang="en-US" altLang="ja-JP" sz="1200" b="1" dirty="0" smtClean="0">
                <a:solidFill>
                  <a:srgbClr val="FF0000"/>
                </a:solidFill>
                <a:latin typeface="+mn-ea"/>
              </a:rPr>
              <a:t>)</a:t>
            </a:r>
          </a:p>
        </p:txBody>
      </p:sp>
      <p:cxnSp>
        <p:nvCxnSpPr>
          <p:cNvPr id="63" name="直線コネクタ 62"/>
          <p:cNvCxnSpPr>
            <a:stCxn id="22" idx="6"/>
            <a:endCxn id="59" idx="2"/>
          </p:cNvCxnSpPr>
          <p:nvPr/>
        </p:nvCxnSpPr>
        <p:spPr>
          <a:xfrm flipV="1">
            <a:off x="2385786" y="2550517"/>
            <a:ext cx="2820913" cy="1958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26" idx="6"/>
            <a:endCxn id="58" idx="3"/>
          </p:cNvCxnSpPr>
          <p:nvPr/>
        </p:nvCxnSpPr>
        <p:spPr>
          <a:xfrm flipV="1">
            <a:off x="2385786" y="3984292"/>
            <a:ext cx="2719933" cy="761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5760152" y="2688571"/>
            <a:ext cx="1492716" cy="276999"/>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0066FF"/>
                </a:solidFill>
                <a:latin typeface="+mn-ea"/>
              </a:rPr>
              <a:t>春日</a:t>
            </a:r>
            <a:r>
              <a:rPr lang="en-US" altLang="ja-JP" sz="1200" b="1" dirty="0" smtClean="0">
                <a:solidFill>
                  <a:srgbClr val="0066FF"/>
                </a:solidFill>
                <a:latin typeface="+mn-ea"/>
              </a:rPr>
              <a:t>3</a:t>
            </a:r>
            <a:r>
              <a:rPr lang="ja-JP" altLang="en-US" sz="1200" b="1" dirty="0" smtClean="0">
                <a:solidFill>
                  <a:srgbClr val="0066FF"/>
                </a:solidFill>
                <a:latin typeface="+mn-ea"/>
              </a:rPr>
              <a:t>丁目西交差点</a:t>
            </a:r>
            <a:endParaRPr kumimoji="1" lang="ja-JP" altLang="en-US" sz="1200" b="1" dirty="0">
              <a:solidFill>
                <a:srgbClr val="0066FF"/>
              </a:solidFill>
              <a:latin typeface="+mn-ea"/>
            </a:endParaRPr>
          </a:p>
        </p:txBody>
      </p:sp>
      <p:sp>
        <p:nvSpPr>
          <p:cNvPr id="68" name="右矢印 67"/>
          <p:cNvSpPr/>
          <p:nvPr/>
        </p:nvSpPr>
        <p:spPr>
          <a:xfrm rot="16415670">
            <a:off x="5330171" y="1922465"/>
            <a:ext cx="321406" cy="1959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矢印 69"/>
          <p:cNvSpPr/>
          <p:nvPr/>
        </p:nvSpPr>
        <p:spPr>
          <a:xfrm rot="5400000">
            <a:off x="6202277" y="1928173"/>
            <a:ext cx="321406" cy="1959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6514100" y="1750308"/>
            <a:ext cx="588623" cy="461665"/>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FF0000"/>
                </a:solidFill>
                <a:latin typeface="+mn-ea"/>
              </a:rPr>
              <a:t> 側道</a:t>
            </a:r>
            <a:endParaRPr lang="en-US" altLang="ja-JP" sz="1200" b="1" dirty="0" smtClean="0">
              <a:solidFill>
                <a:srgbClr val="FF0000"/>
              </a:solidFill>
              <a:latin typeface="+mn-ea"/>
            </a:endParaRPr>
          </a:p>
          <a:p>
            <a:r>
              <a:rPr lang="en-US" altLang="ja-JP" sz="1200" b="1" dirty="0" smtClean="0">
                <a:solidFill>
                  <a:srgbClr val="FF0000"/>
                </a:solidFill>
                <a:latin typeface="+mn-ea"/>
              </a:rPr>
              <a:t>(</a:t>
            </a:r>
            <a:r>
              <a:rPr lang="ja-JP" altLang="en-US" sz="1200" b="1" dirty="0" smtClean="0">
                <a:solidFill>
                  <a:srgbClr val="FF0000"/>
                </a:solidFill>
                <a:latin typeface="+mn-ea"/>
              </a:rPr>
              <a:t>南行</a:t>
            </a:r>
            <a:r>
              <a:rPr lang="en-US" altLang="ja-JP" sz="1200" b="1" dirty="0" smtClean="0">
                <a:solidFill>
                  <a:srgbClr val="FF0000"/>
                </a:solidFill>
                <a:latin typeface="+mn-ea"/>
              </a:rPr>
              <a:t>)</a:t>
            </a:r>
          </a:p>
        </p:txBody>
      </p:sp>
      <p:sp>
        <p:nvSpPr>
          <p:cNvPr id="28"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538180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側道利用の可否（砂子谷高架橋）</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3" name="砂子谷高架橋.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3293" y="1680172"/>
            <a:ext cx="7776865" cy="4374487"/>
          </a:xfrm>
          <a:prstGeom prst="rect">
            <a:avLst/>
          </a:prstGeom>
        </p:spPr>
      </p:pic>
      <p:sp>
        <p:nvSpPr>
          <p:cNvPr id="10"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0040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側道利用の可否（砂子谷高架橋）</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2" name="砂子谷高架橋(交差点).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9806" y="1703414"/>
            <a:ext cx="7740352" cy="4353948"/>
          </a:xfrm>
          <a:prstGeom prst="rect">
            <a:avLst/>
          </a:prstGeom>
        </p:spPr>
      </p:pic>
      <p:sp>
        <p:nvSpPr>
          <p:cNvPr id="10"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39179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23" name="タイトル 1"/>
          <p:cNvSpPr txBox="1">
            <a:spLocks/>
          </p:cNvSpPr>
          <p:nvPr/>
        </p:nvSpPr>
        <p:spPr>
          <a:xfrm>
            <a:off x="213899"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．検討概要</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23528" y="1232595"/>
            <a:ext cx="7920880" cy="523220"/>
          </a:xfrm>
          <a:prstGeom prst="rect">
            <a:avLst/>
          </a:prstGeom>
          <a:noFill/>
        </p:spPr>
        <p:txBody>
          <a:bodyPr wrap="square" rtlCol="0">
            <a:spAutoFit/>
          </a:bodyPr>
          <a:lstStyle/>
          <a:p>
            <a:pPr marL="266700"/>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１）検討</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目的</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0" name="テキスト ボックス 9"/>
          <p:cNvSpPr txBox="1"/>
          <p:nvPr/>
        </p:nvSpPr>
        <p:spPr>
          <a:xfrm>
            <a:off x="400050" y="3645024"/>
            <a:ext cx="8363658" cy="2400657"/>
          </a:xfrm>
          <a:prstGeom prst="rect">
            <a:avLst/>
          </a:prstGeom>
          <a:noFill/>
        </p:spPr>
        <p:txBody>
          <a:bodyPr wrap="square" rtlCol="0">
            <a:spAutoFit/>
          </a:bodyPr>
          <a:lstStyle/>
          <a:p>
            <a:pPr marL="536575" indent="-536575">
              <a:lnSpc>
                <a:spcPct val="15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課題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lnSpc>
                <a:spcPct val="150000"/>
              </a:lnSpc>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〇広域緊急交通路かつ交通量も多く、道路として担う</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役割が大きい。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lnSpc>
                <a:spcPct val="15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○現況の道路ネットワークに代替え機能を有する迂回路がない。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○鉄道や高速道路</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等の近接</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構造物あり。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○更新の実施にあたっては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長期にわたり通行止等規制が必要。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0"/>
          <p:cNvSpPr txBox="1"/>
          <p:nvPr/>
        </p:nvSpPr>
        <p:spPr>
          <a:xfrm>
            <a:off x="809328" y="1899989"/>
            <a:ext cx="7954380" cy="1384995"/>
          </a:xfrm>
          <a:prstGeom prst="rect">
            <a:avLst/>
          </a:prstGeom>
          <a:noFill/>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rPr>
              <a:t>　</a:t>
            </a:r>
            <a:r>
              <a:rPr lang="ja-JP" altLang="en-US" sz="2800" u="sng" dirty="0" smtClean="0">
                <a:solidFill>
                  <a:srgbClr val="FF0000"/>
                </a:solidFill>
                <a:latin typeface="HGSｺﾞｼｯｸM" panose="020B0600000000000000" pitchFamily="50" charset="-128"/>
                <a:ea typeface="HGSｺﾞｼｯｸM" panose="020B0600000000000000" pitchFamily="50" charset="-128"/>
              </a:rPr>
              <a:t>大阪中央環状線</a:t>
            </a:r>
            <a:r>
              <a:rPr lang="ja-JP" altLang="en-US" sz="2800" dirty="0" smtClean="0">
                <a:latin typeface="HGSｺﾞｼｯｸM" panose="020B0600000000000000" pitchFamily="50" charset="-128"/>
                <a:ea typeface="HGSｺﾞｼｯｸM" panose="020B0600000000000000" pitchFamily="50" charset="-128"/>
              </a:rPr>
              <a:t>や</a:t>
            </a:r>
            <a:r>
              <a:rPr lang="ja-JP" altLang="en-US" sz="2800" u="sng" dirty="0" smtClean="0">
                <a:solidFill>
                  <a:srgbClr val="FF0000"/>
                </a:solidFill>
                <a:latin typeface="HGSｺﾞｼｯｸM" panose="020B0600000000000000" pitchFamily="50" charset="-128"/>
                <a:ea typeface="HGSｺﾞｼｯｸM" panose="020B0600000000000000" pitchFamily="50" charset="-128"/>
              </a:rPr>
              <a:t>国道</a:t>
            </a:r>
            <a:r>
              <a:rPr lang="en-US" altLang="ja-JP" sz="2800" u="sng" dirty="0" smtClean="0">
                <a:solidFill>
                  <a:srgbClr val="FF0000"/>
                </a:solidFill>
                <a:latin typeface="HGSｺﾞｼｯｸM" panose="020B0600000000000000" pitchFamily="50" charset="-128"/>
                <a:ea typeface="HGSｺﾞｼｯｸM" panose="020B0600000000000000" pitchFamily="50" charset="-128"/>
              </a:rPr>
              <a:t>423</a:t>
            </a:r>
            <a:r>
              <a:rPr lang="ja-JP" altLang="en-US" sz="2800" u="sng" dirty="0" smtClean="0">
                <a:solidFill>
                  <a:srgbClr val="FF0000"/>
                </a:solidFill>
                <a:latin typeface="HGSｺﾞｼｯｸM" panose="020B0600000000000000" pitchFamily="50" charset="-128"/>
                <a:ea typeface="HGSｺﾞｼｯｸM" panose="020B0600000000000000" pitchFamily="50" charset="-128"/>
              </a:rPr>
              <a:t>号</a:t>
            </a:r>
            <a:r>
              <a:rPr lang="ja-JP" altLang="en-US" sz="2800" dirty="0" smtClean="0">
                <a:latin typeface="HGSｺﾞｼｯｸM" panose="020B0600000000000000" pitchFamily="50" charset="-128"/>
                <a:ea typeface="HGSｺﾞｼｯｸM" panose="020B0600000000000000" pitchFamily="50" charset="-128"/>
              </a:rPr>
              <a:t>などの大幹線道路にかかる橋梁について、社会的影響度を考慮した維持管理・更新のあり方について検討する。</a:t>
            </a:r>
            <a:endParaRPr lang="en-US" altLang="ja-JP" sz="2800" dirty="0" smtClean="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06408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a:picLocks noChangeAspect="1"/>
          </p:cNvPicPr>
          <p:nvPr/>
        </p:nvPicPr>
        <p:blipFill rotWithShape="1">
          <a:blip r:embed="rId2"/>
          <a:srcRect l="6443" t="11622" r="23066" b="8919"/>
          <a:stretch/>
        </p:blipFill>
        <p:spPr>
          <a:xfrm>
            <a:off x="3830177" y="1717968"/>
            <a:ext cx="5018958" cy="3223200"/>
          </a:xfrm>
          <a:prstGeom prst="rect">
            <a:avLst/>
          </a:prstGeom>
        </p:spPr>
      </p:pic>
      <p:pic>
        <p:nvPicPr>
          <p:cNvPr id="28" name="図 27"/>
          <p:cNvPicPr>
            <a:picLocks noChangeAspect="1"/>
          </p:cNvPicPr>
          <p:nvPr/>
        </p:nvPicPr>
        <p:blipFill rotWithShape="1">
          <a:blip r:embed="rId3"/>
          <a:srcRect l="30527" t="11187" r="35842" b="8127"/>
          <a:stretch/>
        </p:blipFill>
        <p:spPr>
          <a:xfrm>
            <a:off x="683568" y="1714501"/>
            <a:ext cx="3105633" cy="4198972"/>
          </a:xfrm>
          <a:prstGeom prst="rect">
            <a:avLst/>
          </a:prstGeom>
        </p:spPr>
      </p:pic>
      <p:cxnSp>
        <p:nvCxnSpPr>
          <p:cNvPr id="19" name="直線コネクタ 18"/>
          <p:cNvCxnSpPr/>
          <p:nvPr/>
        </p:nvCxnSpPr>
        <p:spPr>
          <a:xfrm flipH="1">
            <a:off x="1173391" y="3154820"/>
            <a:ext cx="10081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1173391" y="3914859"/>
            <a:ext cx="11304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612991" y="3154820"/>
            <a:ext cx="0" cy="760039"/>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31"/>
          <p:cNvSpPr txBox="1"/>
          <p:nvPr/>
        </p:nvSpPr>
        <p:spPr>
          <a:xfrm rot="16200000">
            <a:off x="203891" y="2180489"/>
            <a:ext cx="1679440" cy="720079"/>
          </a:xfrm>
          <a:prstGeom prst="rect">
            <a:avLst/>
          </a:prstGeom>
          <a:solidFill>
            <a:srgbClr val="000099"/>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600" kern="100" dirty="0" smtClean="0">
                <a:solidFill>
                  <a:srgbClr val="FFFFFF"/>
                </a:solidFill>
                <a:ea typeface="ＤＦ新細丸ゴシック体" panose="020F0209000000000000" pitchFamily="49" charset="-128"/>
                <a:cs typeface="Times New Roman" panose="02020603050405020304" pitchFamily="18" charset="0"/>
              </a:rPr>
              <a:t>桃山台擁壁</a:t>
            </a:r>
            <a:endParaRPr lang="en-US" altLang="ja-JP" sz="1600" kern="100" dirty="0" smtClean="0">
              <a:solidFill>
                <a:srgbClr val="FFFFFF"/>
              </a:solidFill>
              <a:ea typeface="ＤＦ新細丸ゴシック体" panose="020F0209000000000000" pitchFamily="49" charset="-128"/>
              <a:cs typeface="Times New Roman" panose="02020603050405020304" pitchFamily="18" charset="0"/>
            </a:endParaRPr>
          </a:p>
          <a:p>
            <a:pPr algn="ctr">
              <a:spcAft>
                <a:spcPts val="0"/>
              </a:spcAft>
            </a:pPr>
            <a:r>
              <a:rPr lang="ja-JP" altLang="en-US" sz="1600" kern="100" dirty="0" smtClean="0">
                <a:solidFill>
                  <a:srgbClr val="FFFFFF"/>
                </a:solidFill>
                <a:effectLst/>
                <a:ea typeface="ＤＦ新細丸ゴシック体" panose="020F0209000000000000" pitchFamily="49" charset="-128"/>
                <a:cs typeface="Times New Roman" panose="02020603050405020304" pitchFamily="18" charset="0"/>
              </a:rPr>
              <a:t>延長 </a:t>
            </a:r>
            <a:r>
              <a:rPr lang="en-US" altLang="ja-JP" sz="1600" kern="100" dirty="0" smtClean="0">
                <a:solidFill>
                  <a:srgbClr val="FFFFFF"/>
                </a:solidFill>
                <a:effectLst/>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660</a:t>
            </a:r>
            <a:r>
              <a:rPr lang="en-US" altLang="ja-JP" sz="1600" kern="100" dirty="0" smtClean="0">
                <a:solidFill>
                  <a:srgbClr val="FFFFFF"/>
                </a:solidFill>
                <a:latin typeface="ＤＦＧ新細丸ゴシック体" panose="020F0200000000000000" pitchFamily="50" charset="-128"/>
                <a:ea typeface="ＤＦＧ新細丸ゴシック体" panose="020F0200000000000000" pitchFamily="50" charset="-128"/>
                <a:cs typeface="Times New Roman" panose="02020603050405020304" pitchFamily="18" charset="0"/>
              </a:rPr>
              <a:t>.0m</a:t>
            </a:r>
            <a:endParaRPr lang="ja-JP" sz="1000" kern="100" dirty="0">
              <a:effectLst/>
              <a:latin typeface="ＤＦＧ新細丸ゴシック体" panose="020F0200000000000000" pitchFamily="50" charset="-128"/>
              <a:ea typeface="ＤＦＧ新細丸ゴシック体" panose="020F0200000000000000" pitchFamily="50" charset="-128"/>
              <a:cs typeface="Times New Roman" panose="02020603050405020304" pitchFamily="18" charset="0"/>
            </a:endParaRPr>
          </a:p>
        </p:txBody>
      </p:sp>
      <p:sp>
        <p:nvSpPr>
          <p:cNvPr id="30" name="テキスト ボックス 29"/>
          <p:cNvSpPr txBox="1"/>
          <p:nvPr/>
        </p:nvSpPr>
        <p:spPr>
          <a:xfrm>
            <a:off x="2469535" y="4009666"/>
            <a:ext cx="1031051" cy="276999"/>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0066FF"/>
                </a:solidFill>
                <a:latin typeface="+mn-ea"/>
              </a:rPr>
              <a:t>交差点</a:t>
            </a:r>
            <a:r>
              <a:rPr lang="en-US" altLang="ja-JP" sz="1200" b="1" dirty="0" smtClean="0">
                <a:solidFill>
                  <a:srgbClr val="0066FF"/>
                </a:solidFill>
                <a:latin typeface="+mn-ea"/>
              </a:rPr>
              <a:t>1</a:t>
            </a:r>
            <a:r>
              <a:rPr lang="ja-JP" altLang="en-US" sz="1200" b="1" dirty="0">
                <a:solidFill>
                  <a:srgbClr val="0066FF"/>
                </a:solidFill>
                <a:latin typeface="+mn-ea"/>
              </a:rPr>
              <a:t>箇所</a:t>
            </a:r>
            <a:endParaRPr kumimoji="1" lang="ja-JP" altLang="en-US" sz="1200" b="1" dirty="0">
              <a:solidFill>
                <a:srgbClr val="0066FF"/>
              </a:solidFill>
              <a:latin typeface="+mn-ea"/>
            </a:endParaRPr>
          </a:p>
        </p:txBody>
      </p:sp>
      <p:sp>
        <p:nvSpPr>
          <p:cNvPr id="22" name="円/楕円 21"/>
          <p:cNvSpPr/>
          <p:nvPr/>
        </p:nvSpPr>
        <p:spPr>
          <a:xfrm>
            <a:off x="2295691" y="3505610"/>
            <a:ext cx="72008" cy="67433"/>
          </a:xfrm>
          <a:prstGeom prst="ellipse">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30</a:t>
            </a:fld>
            <a:endParaRPr kumimoji="1" lang="ja-JP" altLang="en-US" dirty="0"/>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側道利用の可否（桃山台擁壁）</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テキスト ボックス 12"/>
          <p:cNvSpPr txBox="1"/>
          <p:nvPr/>
        </p:nvSpPr>
        <p:spPr>
          <a:xfrm>
            <a:off x="4009900" y="5006036"/>
            <a:ext cx="4429538" cy="1477328"/>
          </a:xfrm>
          <a:prstGeom prst="rect">
            <a:avLst/>
          </a:prstGeom>
          <a:noFill/>
        </p:spPr>
        <p:txBody>
          <a:bodyPr wrap="square" rtlCol="0">
            <a:spAutoFit/>
          </a:bodyPr>
          <a:lstStyle/>
          <a:p>
            <a:r>
              <a:rPr lang="ja-JP" altLang="en-US" dirty="0" smtClean="0"/>
              <a:t>　</a:t>
            </a:r>
            <a:r>
              <a:rPr lang="ja-JP" altLang="en-US" dirty="0"/>
              <a:t>本線</a:t>
            </a:r>
            <a:r>
              <a:rPr lang="ja-JP" altLang="en-US" dirty="0" smtClean="0"/>
              <a:t>の１車線規制により交通ピーク時（通勤時）において滞留が確認される。しかし、ピーク時以外においては多少の混雑は見られるものの損失時間は少ない。</a:t>
            </a:r>
            <a:endParaRPr lang="en-US" altLang="ja-JP" dirty="0" smtClean="0"/>
          </a:p>
          <a:p>
            <a:endParaRPr kumimoji="1" lang="en-US" altLang="ja-JP" dirty="0" smtClean="0"/>
          </a:p>
        </p:txBody>
      </p:sp>
      <p:sp>
        <p:nvSpPr>
          <p:cNvPr id="59" name="円/楕円 58"/>
          <p:cNvSpPr/>
          <p:nvPr/>
        </p:nvSpPr>
        <p:spPr>
          <a:xfrm>
            <a:off x="6463028" y="2899793"/>
            <a:ext cx="517989" cy="457199"/>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4268788" y="3573043"/>
            <a:ext cx="606423" cy="461665"/>
          </a:xfrm>
          <a:prstGeom prst="rect">
            <a:avLst/>
          </a:prstGeom>
          <a:solidFill>
            <a:schemeClr val="bg1"/>
          </a:solidFill>
          <a:ln>
            <a:solidFill>
              <a:schemeClr val="tx1"/>
            </a:solidFill>
          </a:ln>
        </p:spPr>
        <p:txBody>
          <a:bodyPr wrap="square" rtlCol="0">
            <a:spAutoFit/>
          </a:bodyPr>
          <a:lstStyle/>
          <a:p>
            <a:r>
              <a:rPr lang="ja-JP" altLang="en-US" sz="1200" b="1" dirty="0" smtClean="0">
                <a:solidFill>
                  <a:srgbClr val="FF0000"/>
                </a:solidFill>
                <a:latin typeface="+mn-ea"/>
              </a:rPr>
              <a:t> 側道</a:t>
            </a:r>
            <a:endParaRPr lang="en-US" altLang="ja-JP" sz="1200" b="1" dirty="0" smtClean="0">
              <a:solidFill>
                <a:srgbClr val="FF0000"/>
              </a:solidFill>
              <a:latin typeface="+mn-ea"/>
            </a:endParaRPr>
          </a:p>
          <a:p>
            <a:r>
              <a:rPr lang="en-US" altLang="ja-JP" sz="1200" b="1" dirty="0" smtClean="0">
                <a:solidFill>
                  <a:srgbClr val="FF0000"/>
                </a:solidFill>
                <a:latin typeface="+mn-ea"/>
              </a:rPr>
              <a:t>(</a:t>
            </a:r>
            <a:r>
              <a:rPr lang="ja-JP" altLang="en-US" sz="1200" b="1" dirty="0" smtClean="0">
                <a:solidFill>
                  <a:srgbClr val="FF0000"/>
                </a:solidFill>
                <a:latin typeface="+mn-ea"/>
              </a:rPr>
              <a:t>北行</a:t>
            </a:r>
            <a:r>
              <a:rPr lang="en-US" altLang="ja-JP" sz="1200" b="1" dirty="0" smtClean="0">
                <a:solidFill>
                  <a:srgbClr val="FF0000"/>
                </a:solidFill>
                <a:latin typeface="+mn-ea"/>
              </a:rPr>
              <a:t>)</a:t>
            </a:r>
          </a:p>
        </p:txBody>
      </p:sp>
      <p:cxnSp>
        <p:nvCxnSpPr>
          <p:cNvPr id="63" name="直線コネクタ 62"/>
          <p:cNvCxnSpPr>
            <a:stCxn id="22" idx="6"/>
          </p:cNvCxnSpPr>
          <p:nvPr/>
        </p:nvCxnSpPr>
        <p:spPr>
          <a:xfrm flipV="1">
            <a:off x="2367699" y="3128392"/>
            <a:ext cx="4095329" cy="4109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7222534" y="3486737"/>
            <a:ext cx="1415772" cy="276999"/>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0066FF"/>
                </a:solidFill>
                <a:latin typeface="+mn-ea"/>
              </a:rPr>
              <a:t>桃山台駅西交差点</a:t>
            </a:r>
            <a:endParaRPr kumimoji="1" lang="ja-JP" altLang="en-US" sz="1200" b="1" dirty="0">
              <a:solidFill>
                <a:srgbClr val="0066FF"/>
              </a:solidFill>
              <a:latin typeface="+mn-ea"/>
            </a:endParaRPr>
          </a:p>
        </p:txBody>
      </p:sp>
      <p:sp>
        <p:nvSpPr>
          <p:cNvPr id="68" name="右矢印 67"/>
          <p:cNvSpPr/>
          <p:nvPr/>
        </p:nvSpPr>
        <p:spPr>
          <a:xfrm rot="19832459">
            <a:off x="4772891" y="4012687"/>
            <a:ext cx="321406" cy="1959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矢印 69"/>
          <p:cNvSpPr/>
          <p:nvPr/>
        </p:nvSpPr>
        <p:spPr>
          <a:xfrm rot="8795397">
            <a:off x="5391483" y="4535669"/>
            <a:ext cx="321406" cy="1959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5742571" y="4463372"/>
            <a:ext cx="588623" cy="461665"/>
          </a:xfrm>
          <a:prstGeom prst="rect">
            <a:avLst/>
          </a:prstGeom>
          <a:solidFill>
            <a:schemeClr val="bg1"/>
          </a:solidFill>
          <a:ln>
            <a:solidFill>
              <a:schemeClr val="tx1"/>
            </a:solidFill>
          </a:ln>
        </p:spPr>
        <p:txBody>
          <a:bodyPr wrap="none" rtlCol="0">
            <a:spAutoFit/>
          </a:bodyPr>
          <a:lstStyle/>
          <a:p>
            <a:r>
              <a:rPr lang="ja-JP" altLang="en-US" sz="1200" b="1" dirty="0" smtClean="0">
                <a:solidFill>
                  <a:srgbClr val="FF0000"/>
                </a:solidFill>
                <a:latin typeface="+mn-ea"/>
              </a:rPr>
              <a:t> 側道</a:t>
            </a:r>
            <a:endParaRPr lang="en-US" altLang="ja-JP" sz="1200" b="1" dirty="0" smtClean="0">
              <a:solidFill>
                <a:srgbClr val="FF0000"/>
              </a:solidFill>
              <a:latin typeface="+mn-ea"/>
            </a:endParaRPr>
          </a:p>
          <a:p>
            <a:r>
              <a:rPr lang="en-US" altLang="ja-JP" sz="1200" b="1" dirty="0" smtClean="0">
                <a:solidFill>
                  <a:srgbClr val="FF0000"/>
                </a:solidFill>
                <a:latin typeface="+mn-ea"/>
              </a:rPr>
              <a:t>(</a:t>
            </a:r>
            <a:r>
              <a:rPr lang="ja-JP" altLang="en-US" sz="1200" b="1" dirty="0" smtClean="0">
                <a:solidFill>
                  <a:srgbClr val="FF0000"/>
                </a:solidFill>
                <a:latin typeface="+mn-ea"/>
              </a:rPr>
              <a:t>南行</a:t>
            </a:r>
            <a:r>
              <a:rPr lang="en-US" altLang="ja-JP" sz="1200" b="1" dirty="0" smtClean="0">
                <a:solidFill>
                  <a:srgbClr val="FF0000"/>
                </a:solidFill>
                <a:latin typeface="+mn-ea"/>
              </a:rPr>
              <a:t>)</a:t>
            </a:r>
          </a:p>
        </p:txBody>
      </p:sp>
      <p:sp>
        <p:nvSpPr>
          <p:cNvPr id="25"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．更新における側道利用の可否検討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641716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31</a:t>
            </a:fld>
            <a:endParaRPr kumimoji="1" lang="ja-JP" altLang="en-US" dirty="0"/>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５．</a:t>
            </a:r>
            <a:r>
              <a:rPr lang="ja-JP" altLang="en-US" dirty="0">
                <a:latin typeface="HGSｺﾞｼｯｸM" panose="020B0600000000000000" pitchFamily="50" charset="-128"/>
                <a:ea typeface="HGSｺﾞｼｯｸM" panose="020B0600000000000000" pitchFamily="50" charset="-128"/>
              </a:rPr>
              <a:t>更新</a:t>
            </a:r>
            <a:r>
              <a:rPr lang="ja-JP" altLang="en-US" dirty="0" smtClean="0">
                <a:latin typeface="HGSｺﾞｼｯｸM" panose="020B0600000000000000" pitchFamily="50" charset="-128"/>
                <a:ea typeface="HGSｺﾞｼｯｸM" panose="020B0600000000000000" pitchFamily="50" charset="-128"/>
              </a:rPr>
              <a:t>に</a:t>
            </a:r>
            <a:r>
              <a:rPr lang="ja-JP" altLang="en-US" dirty="0">
                <a:latin typeface="HGSｺﾞｼｯｸM" panose="020B0600000000000000" pitchFamily="50" charset="-128"/>
                <a:ea typeface="HGSｺﾞｼｯｸM" panose="020B0600000000000000" pitchFamily="50" charset="-128"/>
              </a:rPr>
              <a:t>おける側道利用の可否検討</a:t>
            </a: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側道利用の可否（桃山台擁壁）</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3" name="桃山台擁壁.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2741" y="1698080"/>
            <a:ext cx="7813715" cy="4395215"/>
          </a:xfrm>
          <a:prstGeom prst="rect">
            <a:avLst/>
          </a:prstGeom>
        </p:spPr>
      </p:pic>
    </p:spTree>
    <p:extLst>
      <p:ext uri="{BB962C8B-B14F-4D97-AF65-F5344CB8AC3E}">
        <p14:creationId xmlns:p14="http://schemas.microsoft.com/office/powerpoint/2010/main" val="4188034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32</a:t>
            </a:fld>
            <a:endParaRPr kumimoji="1" lang="ja-JP" altLang="en-US" dirty="0"/>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５．</a:t>
            </a:r>
            <a:r>
              <a:rPr lang="ja-JP" altLang="en-US" dirty="0">
                <a:latin typeface="HGSｺﾞｼｯｸM" panose="020B0600000000000000" pitchFamily="50" charset="-128"/>
                <a:ea typeface="HGSｺﾞｼｯｸM" panose="020B0600000000000000" pitchFamily="50" charset="-128"/>
              </a:rPr>
              <a:t>更新</a:t>
            </a:r>
            <a:r>
              <a:rPr lang="ja-JP" altLang="en-US" dirty="0" smtClean="0">
                <a:latin typeface="HGSｺﾞｼｯｸM" panose="020B0600000000000000" pitchFamily="50" charset="-128"/>
                <a:ea typeface="HGSｺﾞｼｯｸM" panose="020B0600000000000000" pitchFamily="50" charset="-128"/>
              </a:rPr>
              <a:t>に</a:t>
            </a:r>
            <a:r>
              <a:rPr lang="ja-JP" altLang="en-US" dirty="0">
                <a:latin typeface="HGSｺﾞｼｯｸM" panose="020B0600000000000000" pitchFamily="50" charset="-128"/>
                <a:ea typeface="HGSｺﾞｼｯｸM" panose="020B0600000000000000" pitchFamily="50" charset="-128"/>
              </a:rPr>
              <a:t>おける側道利用の可否検討</a:t>
            </a: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側道利用の可否（桃山台擁壁）</a:t>
            </a: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2" name="桃山台擁壁(交差点).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1913" y="1700808"/>
            <a:ext cx="7717539" cy="4341116"/>
          </a:xfrm>
          <a:prstGeom prst="rect">
            <a:avLst/>
          </a:prstGeom>
        </p:spPr>
      </p:pic>
    </p:spTree>
    <p:extLst>
      <p:ext uri="{BB962C8B-B14F-4D97-AF65-F5344CB8AC3E}">
        <p14:creationId xmlns:p14="http://schemas.microsoft.com/office/powerpoint/2010/main" val="3736053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680172"/>
            <a:ext cx="8119450" cy="243143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橋梁区間で側</a:t>
            </a:r>
            <a:r>
              <a:rPr lang="ja-JP" altLang="en-US" sz="2400" dirty="0">
                <a:latin typeface="HGSｺﾞｼｯｸM" panose="020B0600000000000000" pitchFamily="50" charset="-128"/>
                <a:ea typeface="HGSｺﾞｼｯｸM" panose="020B0600000000000000" pitchFamily="50" charset="-128"/>
              </a:rPr>
              <a:t>道</a:t>
            </a:r>
            <a:r>
              <a:rPr lang="ja-JP" altLang="en-US" sz="2400" dirty="0" smtClean="0">
                <a:latin typeface="HGSｺﾞｼｯｸM" panose="020B0600000000000000" pitchFamily="50" charset="-128"/>
                <a:ea typeface="HGSｺﾞｼｯｸM" panose="020B0600000000000000" pitchFamily="50" charset="-128"/>
              </a:rPr>
              <a:t>を迂回路利用できる条件として</a:t>
            </a:r>
            <a:endParaRPr lang="en-US" altLang="ja-JP" sz="2400" dirty="0" smtClean="0">
              <a:latin typeface="HGSｺﾞｼｯｸM" panose="020B0600000000000000" pitchFamily="50" charset="-128"/>
              <a:ea typeface="HGSｺﾞｼｯｸM" panose="020B0600000000000000" pitchFamily="50" charset="-128"/>
            </a:endParaRPr>
          </a:p>
          <a:p>
            <a:endParaRPr lang="en-US" altLang="ja-JP" sz="2400" dirty="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▸橋梁区間前後で出入り口がある</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a:t>
            </a:r>
            <a:r>
              <a:rPr lang="ja-JP" altLang="en-US" sz="2800" dirty="0" smtClean="0">
                <a:latin typeface="HGSｺﾞｼｯｸM" panose="020B0600000000000000" pitchFamily="50" charset="-128"/>
                <a:ea typeface="HGSｺﾞｼｯｸM" panose="020B0600000000000000" pitchFamily="50" charset="-128"/>
              </a:rPr>
              <a:t>▸迂回路と交差する道路（交差点）がない</a:t>
            </a:r>
            <a:endParaRPr lang="en-US" altLang="ja-JP" sz="2800" dirty="0" smtClean="0">
              <a:latin typeface="HGSｺﾞｼｯｸM" panose="020B0600000000000000" pitchFamily="50" charset="-128"/>
              <a:ea typeface="HGSｺﾞｼｯｸM" panose="020B0600000000000000" pitchFamily="50" charset="-128"/>
            </a:endParaRPr>
          </a:p>
          <a:p>
            <a:endParaRPr lang="en-US" altLang="ja-JP" sz="2400" dirty="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　国道</a:t>
            </a:r>
            <a:r>
              <a:rPr lang="en-US" altLang="ja-JP" sz="2400" dirty="0" smtClean="0">
                <a:latin typeface="HGSｺﾞｼｯｸM" panose="020B0600000000000000" pitchFamily="50" charset="-128"/>
                <a:ea typeface="HGSｺﾞｼｯｸM" panose="020B0600000000000000" pitchFamily="50" charset="-128"/>
              </a:rPr>
              <a:t>423</a:t>
            </a:r>
            <a:r>
              <a:rPr lang="ja-JP" altLang="en-US" sz="2400" dirty="0" smtClean="0">
                <a:latin typeface="HGSｺﾞｼｯｸM" panose="020B0600000000000000" pitchFamily="50" charset="-128"/>
                <a:ea typeface="HGSｺﾞｼｯｸM" panose="020B0600000000000000" pitchFamily="50" charset="-128"/>
              </a:rPr>
              <a:t>号においては　　　　　　　　　　のみ。</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５．</a:t>
            </a:r>
            <a:r>
              <a:rPr lang="ja-JP" altLang="en-US" dirty="0">
                <a:latin typeface="HGSｺﾞｼｯｸM" panose="020B0600000000000000" pitchFamily="50" charset="-128"/>
                <a:ea typeface="HGSｺﾞｼｯｸM" panose="020B0600000000000000" pitchFamily="50" charset="-128"/>
              </a:rPr>
              <a:t>更新</a:t>
            </a:r>
            <a:r>
              <a:rPr lang="ja-JP" altLang="en-US" dirty="0" smtClean="0">
                <a:latin typeface="HGSｺﾞｼｯｸM" panose="020B0600000000000000" pitchFamily="50" charset="-128"/>
                <a:ea typeface="HGSｺﾞｼｯｸM" panose="020B0600000000000000" pitchFamily="50" charset="-128"/>
              </a:rPr>
              <a:t>に</a:t>
            </a:r>
            <a:r>
              <a:rPr lang="ja-JP" altLang="en-US" dirty="0">
                <a:latin typeface="HGSｺﾞｼｯｸM" panose="020B0600000000000000" pitchFamily="50" charset="-128"/>
                <a:ea typeface="HGSｺﾞｼｯｸM" panose="020B0600000000000000" pitchFamily="50" charset="-128"/>
              </a:rPr>
              <a:t>おける側道利用の可否検討</a:t>
            </a: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側</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道利用における可否条件</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フローチャート : 代替処理 12"/>
          <p:cNvSpPr/>
          <p:nvPr/>
        </p:nvSpPr>
        <p:spPr>
          <a:xfrm>
            <a:off x="4427984" y="3635027"/>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下新田高架橋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05613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696320"/>
            <a:ext cx="8119450" cy="4462760"/>
          </a:xfrm>
          <a:prstGeom prst="rect">
            <a:avLst/>
          </a:prstGeom>
          <a:noFill/>
        </p:spPr>
        <p:txBody>
          <a:bodyPr wrap="square" rtlCol="0">
            <a:spAutoFit/>
          </a:bodyPr>
          <a:lstStyle/>
          <a:p>
            <a:r>
              <a:rPr lang="ja-JP" altLang="en-US" sz="3200" dirty="0" smtClean="0">
                <a:solidFill>
                  <a:srgbClr val="FF0000"/>
                </a:solidFill>
                <a:latin typeface="HGSｺﾞｼｯｸM" panose="020B0600000000000000" pitchFamily="50" charset="-128"/>
                <a:ea typeface="HGSｺﾞｼｯｸM" panose="020B0600000000000000" pitchFamily="50" charset="-128"/>
              </a:rPr>
              <a:t>〇維持管理</a:t>
            </a:r>
            <a:endParaRPr lang="en-US" altLang="ja-JP" sz="3200" dirty="0" smtClean="0">
              <a:solidFill>
                <a:srgbClr val="FF0000"/>
              </a:solidFill>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800" u="sng" dirty="0" smtClean="0">
                <a:latin typeface="HGSｺﾞｼｯｸM" panose="020B0600000000000000" pitchFamily="50" charset="-128"/>
                <a:ea typeface="HGSｺﾞｼｯｸM" panose="020B0600000000000000" pitchFamily="50" charset="-128"/>
              </a:rPr>
              <a:t>榎坂高架橋、砂子谷高架橋</a:t>
            </a:r>
            <a:r>
              <a:rPr lang="ja-JP" altLang="en-US" sz="2800" dirty="0" smtClean="0">
                <a:latin typeface="HGSｺﾞｼｯｸM" panose="020B0600000000000000" pitchFamily="50" charset="-128"/>
                <a:ea typeface="HGSｺﾞｼｯｸM" panose="020B0600000000000000" pitchFamily="50" charset="-128"/>
              </a:rPr>
              <a:t>（橋梁区間通行止）</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対面通行、側道利用が困難</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a:t>
            </a:r>
            <a:r>
              <a:rPr lang="ja-JP" altLang="en-US" sz="2800" dirty="0" smtClean="0">
                <a:latin typeface="HGSｺﾞｼｯｸM" panose="020B0600000000000000" pitchFamily="50" charset="-128"/>
                <a:ea typeface="HGSｺﾞｼｯｸM" panose="020B0600000000000000" pitchFamily="50" charset="-128"/>
              </a:rPr>
              <a:t>　　　　　　　　　　　</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smtClean="0">
                <a:latin typeface="HGSｺﾞｼｯｸM" panose="020B0600000000000000" pitchFamily="50" charset="-128"/>
                <a:ea typeface="HGSｺﾞｼｯｸM" panose="020B0600000000000000" pitchFamily="50" charset="-128"/>
              </a:rPr>
              <a:t>「更新」は厳しい。</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3200" dirty="0" smtClean="0">
                <a:solidFill>
                  <a:srgbClr val="FF0000"/>
                </a:solidFill>
                <a:latin typeface="HGSｺﾞｼｯｸM" panose="020B0600000000000000" pitchFamily="50" charset="-128"/>
                <a:ea typeface="HGSｺﾞｼｯｸM" panose="020B0600000000000000" pitchFamily="50" charset="-128"/>
              </a:rPr>
              <a:t>〇維持管理</a:t>
            </a:r>
            <a:r>
              <a:rPr lang="en-US" altLang="ja-JP" sz="3200" dirty="0" smtClean="0">
                <a:solidFill>
                  <a:srgbClr val="FF0000"/>
                </a:solidFill>
                <a:latin typeface="HGSｺﾞｼｯｸM" panose="020B0600000000000000" pitchFamily="50" charset="-128"/>
                <a:ea typeface="HGSｺﾞｼｯｸM" panose="020B0600000000000000" pitchFamily="50" charset="-128"/>
              </a:rPr>
              <a:t>or</a:t>
            </a:r>
            <a:r>
              <a:rPr lang="ja-JP" altLang="en-US" sz="3200" dirty="0" smtClean="0">
                <a:solidFill>
                  <a:srgbClr val="FF0000"/>
                </a:solidFill>
                <a:latin typeface="HGSｺﾞｼｯｸM" panose="020B0600000000000000" pitchFamily="50" charset="-128"/>
                <a:ea typeface="HGSｺﾞｼｯｸM" panose="020B0600000000000000" pitchFamily="50" charset="-128"/>
              </a:rPr>
              <a:t>更新</a:t>
            </a:r>
            <a:endParaRPr lang="en-US" altLang="ja-JP" sz="3200" dirty="0" smtClean="0">
              <a:solidFill>
                <a:srgbClr val="FF0000"/>
              </a:solidFill>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800" u="sng" dirty="0">
                <a:latin typeface="HGSｺﾞｼｯｸM" panose="020B0600000000000000" pitchFamily="50" charset="-128"/>
                <a:ea typeface="HGSｺﾞｼｯｸM" panose="020B0600000000000000" pitchFamily="50" charset="-128"/>
              </a:rPr>
              <a:t>下新田高架橋</a:t>
            </a:r>
            <a:r>
              <a:rPr lang="ja-JP" altLang="en-US" sz="2800" dirty="0">
                <a:latin typeface="HGSｺﾞｼｯｸM" panose="020B0600000000000000" pitchFamily="50" charset="-128"/>
                <a:ea typeface="HGSｺﾞｼｯｸM" panose="020B0600000000000000" pitchFamily="50" charset="-128"/>
              </a:rPr>
              <a:t>（橋梁区間通行止） </a:t>
            </a:r>
            <a:r>
              <a:rPr lang="ja-JP" altLang="en-US" sz="2800" dirty="0" smtClean="0">
                <a:latin typeface="HGSｺﾞｼｯｸM" panose="020B0600000000000000" pitchFamily="50" charset="-128"/>
                <a:ea typeface="HGSｺﾞｼｯｸM" panose="020B0600000000000000" pitchFamily="50" charset="-128"/>
              </a:rPr>
              <a:t>　　</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a:t>
            </a:r>
            <a:r>
              <a:rPr lang="ja-JP" altLang="en-US" sz="2800" dirty="0" smtClean="0">
                <a:latin typeface="HGSｺﾞｼｯｸM" panose="020B0600000000000000" pitchFamily="50" charset="-128"/>
                <a:ea typeface="HGSｺﾞｼｯｸM" panose="020B0600000000000000" pitchFamily="50" charset="-128"/>
              </a:rPr>
              <a:t>　側道の利用が可能　</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smtClean="0">
                <a:latin typeface="HGSｺﾞｼｯｸM" panose="020B0600000000000000" pitchFamily="50" charset="-128"/>
                <a:ea typeface="HGSｺﾞｼｯｸM" panose="020B0600000000000000" pitchFamily="50" charset="-128"/>
              </a:rPr>
              <a:t>「更新」検討可能</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a:t>
            </a:r>
            <a:r>
              <a:rPr lang="ja-JP" altLang="en-US" sz="2800" u="sng" dirty="0" smtClean="0">
                <a:latin typeface="HGSｺﾞｼｯｸM" panose="020B0600000000000000" pitchFamily="50" charset="-128"/>
                <a:ea typeface="HGSｺﾞｼｯｸM" panose="020B0600000000000000" pitchFamily="50" charset="-128"/>
              </a:rPr>
              <a:t>桃山台擁壁</a:t>
            </a:r>
            <a:r>
              <a:rPr lang="ja-JP" altLang="en-US" sz="2800" dirty="0" smtClean="0">
                <a:latin typeface="HGSｺﾞｼｯｸM" panose="020B0600000000000000" pitchFamily="50" charset="-128"/>
                <a:ea typeface="HGSｺﾞｼｯｸM" panose="020B0600000000000000" pitchFamily="50" charset="-128"/>
              </a:rPr>
              <a:t>（擁壁区間本線、側道の車線規制）　　</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a:t>
            </a:r>
            <a:r>
              <a:rPr lang="ja-JP" altLang="en-US" sz="2800" dirty="0" smtClean="0">
                <a:latin typeface="HGSｺﾞｼｯｸM" panose="020B0600000000000000" pitchFamily="50" charset="-128"/>
                <a:ea typeface="HGSｺﾞｼｯｸM" panose="020B0600000000000000" pitchFamily="50" charset="-128"/>
              </a:rPr>
              <a:t>　側道の利用が可能　</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smtClean="0">
                <a:latin typeface="HGSｺﾞｼｯｸM" panose="020B0600000000000000" pitchFamily="50" charset="-128"/>
                <a:ea typeface="HGSｺﾞｼｯｸM" panose="020B0600000000000000" pitchFamily="50" charset="-128"/>
              </a:rPr>
              <a:t>「更新」検討可能</a:t>
            </a:r>
            <a:endParaRPr lang="en-US" altLang="ja-JP" sz="2800" dirty="0" smtClean="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23"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５．</a:t>
            </a:r>
            <a:r>
              <a:rPr lang="ja-JP" altLang="en-US" dirty="0">
                <a:latin typeface="HGSｺﾞｼｯｸM" panose="020B0600000000000000" pitchFamily="50" charset="-128"/>
                <a:ea typeface="HGSｺﾞｼｯｸM" panose="020B0600000000000000" pitchFamily="50" charset="-128"/>
              </a:rPr>
              <a:t>更新</a:t>
            </a:r>
            <a:r>
              <a:rPr lang="ja-JP" altLang="en-US" dirty="0" smtClean="0">
                <a:latin typeface="HGSｺﾞｼｯｸM" panose="020B0600000000000000" pitchFamily="50" charset="-128"/>
                <a:ea typeface="HGSｺﾞｼｯｸM" panose="020B0600000000000000" pitchFamily="50" charset="-128"/>
              </a:rPr>
              <a:t>に</a:t>
            </a:r>
            <a:r>
              <a:rPr lang="ja-JP" altLang="en-US" dirty="0">
                <a:latin typeface="HGSｺﾞｼｯｸM" panose="020B0600000000000000" pitchFamily="50" charset="-128"/>
                <a:ea typeface="HGSｺﾞｼｯｸM" panose="020B0600000000000000" pitchFamily="50" charset="-128"/>
              </a:rPr>
              <a:t>おける側道利用の可否検討</a:t>
            </a:r>
          </a:p>
        </p:txBody>
      </p:sp>
      <p:sp>
        <p:nvSpPr>
          <p:cNvPr id="27" name="テキスト ボックス 26"/>
          <p:cNvSpPr txBox="1"/>
          <p:nvPr/>
        </p:nvSpPr>
        <p:spPr>
          <a:xfrm>
            <a:off x="352002" y="1218507"/>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）グルーピング施設による管理方針</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1580354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23" name="タイトル 1"/>
          <p:cNvSpPr txBox="1">
            <a:spLocks/>
          </p:cNvSpPr>
          <p:nvPr/>
        </p:nvSpPr>
        <p:spPr>
          <a:xfrm>
            <a:off x="230832" y="510806"/>
            <a:ext cx="8716202" cy="613938"/>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0" name="テキスト ボックス 9"/>
          <p:cNvSpPr txBox="1"/>
          <p:nvPr/>
        </p:nvSpPr>
        <p:spPr>
          <a:xfrm>
            <a:off x="599328" y="1225360"/>
            <a:ext cx="8119450" cy="800219"/>
          </a:xfrm>
          <a:prstGeom prst="rect">
            <a:avLst/>
          </a:prstGeom>
          <a:noFill/>
        </p:spPr>
        <p:txBody>
          <a:bodyPr wrap="square" rtlCol="0">
            <a:spAutoFit/>
          </a:bodyPr>
          <a:lstStyle/>
          <a:p>
            <a:r>
              <a:rPr lang="ja-JP" altLang="en-US" sz="2300" dirty="0" smtClean="0">
                <a:latin typeface="HGSｺﾞｼｯｸM" panose="020B0600000000000000" pitchFamily="50" charset="-128"/>
                <a:ea typeface="HGSｺﾞｼｯｸM" panose="020B0600000000000000" pitchFamily="50" charset="-128"/>
              </a:rPr>
              <a:t>　</a:t>
            </a:r>
            <a:r>
              <a:rPr lang="ja-JP" altLang="en-US" sz="2300" u="sng" dirty="0" smtClean="0">
                <a:latin typeface="HGSｺﾞｼｯｸM" panose="020B0600000000000000" pitchFamily="50" charset="-128"/>
                <a:ea typeface="HGSｺﾞｼｯｸM" panose="020B0600000000000000" pitchFamily="50" charset="-128"/>
              </a:rPr>
              <a:t>下新田高架橋</a:t>
            </a:r>
            <a:r>
              <a:rPr lang="ja-JP" altLang="en-US" sz="2300" dirty="0" smtClean="0">
                <a:latin typeface="HGSｺﾞｼｯｸM" panose="020B0600000000000000" pitchFamily="50" charset="-128"/>
                <a:ea typeface="HGSｺﾞｼｯｸM" panose="020B0600000000000000" pitchFamily="50" charset="-128"/>
              </a:rPr>
              <a:t>や</a:t>
            </a:r>
            <a:r>
              <a:rPr lang="ja-JP" altLang="en-US" sz="2300" u="sng" dirty="0" smtClean="0">
                <a:latin typeface="HGSｺﾞｼｯｸM" panose="020B0600000000000000" pitchFamily="50" charset="-128"/>
                <a:ea typeface="HGSｺﾞｼｯｸM" panose="020B0600000000000000" pitchFamily="50" charset="-128"/>
              </a:rPr>
              <a:t>桃山台擁壁</a:t>
            </a:r>
            <a:r>
              <a:rPr lang="ja-JP" altLang="en-US" sz="2300" dirty="0" smtClean="0">
                <a:latin typeface="HGSｺﾞｼｯｸM" panose="020B0600000000000000" pitchFamily="50" charset="-128"/>
                <a:ea typeface="HGSｺﾞｼｯｸM" panose="020B0600000000000000" pitchFamily="50" charset="-128"/>
              </a:rPr>
              <a:t>について、更新及び維持管理を実施した場合の比較検討を行う。</a:t>
            </a:r>
            <a:endParaRPr lang="en-US" altLang="ja-JP" sz="2300" dirty="0" smtClean="0">
              <a:latin typeface="HGSｺﾞｼｯｸM" panose="020B0600000000000000" pitchFamily="50" charset="-128"/>
              <a:ea typeface="HGSｺﾞｼｯｸM" panose="020B0600000000000000" pitchFamily="50" charset="-128"/>
            </a:endParaRPr>
          </a:p>
        </p:txBody>
      </p:sp>
      <p:sp>
        <p:nvSpPr>
          <p:cNvPr id="13" name="テキスト ボックス 12"/>
          <p:cNvSpPr txBox="1"/>
          <p:nvPr/>
        </p:nvSpPr>
        <p:spPr>
          <a:xfrm>
            <a:off x="263252" y="2319029"/>
            <a:ext cx="7920880" cy="461665"/>
          </a:xfrm>
          <a:prstGeom prst="rect">
            <a:avLst/>
          </a:prstGeom>
          <a:noFill/>
        </p:spPr>
        <p:txBody>
          <a:bodyPr wrap="square" rtlCol="0">
            <a:spAutoFit/>
          </a:bodyPr>
          <a:lstStyle/>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）下新田高架橋</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824129" y="2862342"/>
            <a:ext cx="8105039" cy="707886"/>
          </a:xfrm>
          <a:prstGeom prst="rect">
            <a:avLst/>
          </a:prstGeom>
          <a:noFill/>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維持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管理･････</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本線片側通行止め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小規模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＜舗装打換え工、伸縮装置取替工 等＞</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824129" y="3864807"/>
            <a:ext cx="8139673" cy="707886"/>
          </a:xfrm>
          <a:prstGeom prst="rect">
            <a:avLst/>
          </a:prstGeom>
          <a:noFill/>
        </p:spPr>
        <p:txBody>
          <a:bodyPr wrap="square" rtlCol="0">
            <a:spAutoFit/>
          </a:bodyPr>
          <a:lstStyle/>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部分更新･････</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本線片側通行止め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中規模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＜床版取替え工＞</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824129" y="4858930"/>
            <a:ext cx="8139673" cy="707886"/>
          </a:xfrm>
          <a:prstGeom prst="rect">
            <a:avLst/>
          </a:prstGeom>
          <a:noFill/>
        </p:spPr>
        <p:txBody>
          <a:bodyPr wrap="square" rtlCol="0">
            <a:spAutoFit/>
          </a:bodyPr>
          <a:lstStyle/>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本線全面通行止め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大規模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＜上部工架替え工＞</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135069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4" name="テキスト ボックス 13"/>
          <p:cNvSpPr txBox="1"/>
          <p:nvPr/>
        </p:nvSpPr>
        <p:spPr>
          <a:xfrm>
            <a:off x="112018" y="1248932"/>
            <a:ext cx="7772350" cy="738664"/>
          </a:xfrm>
          <a:prstGeom prst="rect">
            <a:avLst/>
          </a:prstGeom>
          <a:noFill/>
        </p:spPr>
        <p:txBody>
          <a:bodyPr wrap="square" rtlCol="0">
            <a:spAutoFit/>
          </a:bodyPr>
          <a:lstStyle/>
          <a:p>
            <a:pPr marL="266700"/>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維持</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管理･</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本線片側通行止め</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100" u="sng" dirty="0">
                <a:latin typeface="HGSｺﾞｼｯｸM" panose="020B0600000000000000" pitchFamily="50" charset="-128"/>
                <a:ea typeface="HGSｺﾞｼｯｸM" panose="020B0600000000000000" pitchFamily="50" charset="-128"/>
                <a:cs typeface="Meiryo UI" panose="020B0604030504040204" pitchFamily="50" charset="-128"/>
              </a:rPr>
              <a:t>小規模</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　　　　　　＜舗装打換え工、伸縮装置取替工 等＞</a:t>
            </a:r>
          </a:p>
        </p:txBody>
      </p:sp>
      <p:sp>
        <p:nvSpPr>
          <p:cNvPr id="7" name="フローチャート: 判断 6"/>
          <p:cNvSpPr/>
          <p:nvPr/>
        </p:nvSpPr>
        <p:spPr>
          <a:xfrm>
            <a:off x="5364088" y="2186119"/>
            <a:ext cx="1872208"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メリット</a:t>
            </a:r>
            <a:endParaRPr kumimoji="1" lang="ja-JP" altLang="en-US" sz="1600" dirty="0">
              <a:solidFill>
                <a:schemeClr val="tx1"/>
              </a:solidFill>
            </a:endParaRPr>
          </a:p>
        </p:txBody>
      </p:sp>
      <p:sp>
        <p:nvSpPr>
          <p:cNvPr id="21" name="フローチャート: 判断 20"/>
          <p:cNvSpPr/>
          <p:nvPr/>
        </p:nvSpPr>
        <p:spPr>
          <a:xfrm>
            <a:off x="5364088" y="4274898"/>
            <a:ext cx="1945822"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デメリット</a:t>
            </a:r>
            <a:endParaRPr kumimoji="1" lang="ja-JP" altLang="en-US" sz="1600" dirty="0">
              <a:solidFill>
                <a:schemeClr val="tx1"/>
              </a:solidFill>
            </a:endParaRPr>
          </a:p>
        </p:txBody>
      </p:sp>
      <p:sp>
        <p:nvSpPr>
          <p:cNvPr id="22" name="テキスト ボックス 21"/>
          <p:cNvSpPr txBox="1"/>
          <p:nvPr/>
        </p:nvSpPr>
        <p:spPr>
          <a:xfrm>
            <a:off x="4972050" y="2637498"/>
            <a:ext cx="3974984"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・本線通行止めは片側一車線のみと</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な</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るため、社会的影響は比較的少ない。</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テキスト ボックス 23"/>
          <p:cNvSpPr txBox="1"/>
          <p:nvPr/>
        </p:nvSpPr>
        <p:spPr>
          <a:xfrm>
            <a:off x="4970242" y="3206333"/>
            <a:ext cx="3976791" cy="830997"/>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・鉄道に近接するが軌道内への立ち入</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りは</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ないため、時間的な制約はある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ものの施工は可能である。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972050" y="4758561"/>
            <a:ext cx="3974983"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・定期的に維持管理工事を実施する必</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要がある。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2" name="図 1"/>
          <p:cNvPicPr>
            <a:picLocks noChangeAspect="1"/>
          </p:cNvPicPr>
          <p:nvPr/>
        </p:nvPicPr>
        <p:blipFill>
          <a:blip r:embed="rId2"/>
          <a:stretch>
            <a:fillRect/>
          </a:stretch>
        </p:blipFill>
        <p:spPr>
          <a:xfrm>
            <a:off x="425202" y="2184276"/>
            <a:ext cx="4775940" cy="3267810"/>
          </a:xfrm>
          <a:prstGeom prst="rect">
            <a:avLst/>
          </a:prstGeom>
          <a:ln w="19050">
            <a:solidFill>
              <a:schemeClr val="tx1"/>
            </a:solidFill>
          </a:ln>
        </p:spPr>
      </p:pic>
    </p:spTree>
    <p:extLst>
      <p:ext uri="{BB962C8B-B14F-4D97-AF65-F5344CB8AC3E}">
        <p14:creationId xmlns:p14="http://schemas.microsoft.com/office/powerpoint/2010/main" val="1420244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7" name="フローチャート: 判断 6"/>
          <p:cNvSpPr/>
          <p:nvPr/>
        </p:nvSpPr>
        <p:spPr>
          <a:xfrm>
            <a:off x="5364088" y="2186119"/>
            <a:ext cx="1872208"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メリット</a:t>
            </a:r>
            <a:endParaRPr kumimoji="1" lang="ja-JP" altLang="en-US" sz="1600" dirty="0">
              <a:solidFill>
                <a:schemeClr val="tx1"/>
              </a:solidFill>
            </a:endParaRPr>
          </a:p>
        </p:txBody>
      </p:sp>
      <p:sp>
        <p:nvSpPr>
          <p:cNvPr id="21" name="フローチャート: 判断 20"/>
          <p:cNvSpPr/>
          <p:nvPr/>
        </p:nvSpPr>
        <p:spPr>
          <a:xfrm>
            <a:off x="5327281" y="4594894"/>
            <a:ext cx="1945822"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デメリット</a:t>
            </a:r>
            <a:endParaRPr kumimoji="1" lang="ja-JP" altLang="en-US" sz="1600" dirty="0">
              <a:solidFill>
                <a:schemeClr val="tx1"/>
              </a:solidFill>
            </a:endParaRPr>
          </a:p>
        </p:txBody>
      </p:sp>
      <p:sp>
        <p:nvSpPr>
          <p:cNvPr id="22" name="テキスト ボックス 21"/>
          <p:cNvSpPr txBox="1"/>
          <p:nvPr/>
        </p:nvSpPr>
        <p:spPr>
          <a:xfrm>
            <a:off x="4972050" y="2637498"/>
            <a:ext cx="3974984" cy="1077218"/>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・特殊な架設機を使用することにより、</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本線片側一車線規制のみで施工可能</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となるため、社会的影響は比較的</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少ない。</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テキスト ボックス 23"/>
          <p:cNvSpPr txBox="1"/>
          <p:nvPr/>
        </p:nvSpPr>
        <p:spPr>
          <a:xfrm>
            <a:off x="4970242" y="3678442"/>
            <a:ext cx="3976791" cy="830997"/>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・損傷が比較的多く見られる床版を更</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新する</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ことによって、橋梁の寿命が</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向上する。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972050" y="5078557"/>
            <a:ext cx="3974983" cy="338554"/>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・施工の実績は少ない。</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72108" y="1260242"/>
            <a:ext cx="8748364" cy="738664"/>
          </a:xfrm>
          <a:prstGeom prst="rect">
            <a:avLst/>
          </a:prstGeom>
        </p:spPr>
        <p:txBody>
          <a:bodyPr wrap="square">
            <a:spAutoFit/>
          </a:bodyPr>
          <a:lstStyle/>
          <a:p>
            <a:pPr marL="266700"/>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▸部分更新･････</a:t>
            </a:r>
            <a:r>
              <a:rPr lang="ja-JP" altLang="en-US" sz="21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本線片側通行止め</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伴う</a:t>
            </a:r>
            <a:r>
              <a:rPr lang="ja-JP" altLang="en-US" sz="2100" u="sng" dirty="0" smtClean="0">
                <a:latin typeface="HGSｺﾞｼｯｸM" panose="020B0600000000000000" pitchFamily="50" charset="-128"/>
                <a:ea typeface="HGSｺﾞｼｯｸM" panose="020B0600000000000000" pitchFamily="50" charset="-128"/>
                <a:cs typeface="Meiryo UI" panose="020B0604030504040204" pitchFamily="50" charset="-128"/>
              </a:rPr>
              <a:t>中</a:t>
            </a:r>
            <a:r>
              <a:rPr lang="ja-JP" altLang="en-US" sz="2100" u="sng" dirty="0">
                <a:latin typeface="HGSｺﾞｼｯｸM" panose="020B0600000000000000" pitchFamily="50" charset="-128"/>
                <a:ea typeface="HGSｺﾞｼｯｸM" panose="020B0600000000000000" pitchFamily="50" charset="-128"/>
                <a:cs typeface="Meiryo UI" panose="020B0604030504040204" pitchFamily="50" charset="-128"/>
              </a:rPr>
              <a:t>規模</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　　　　　　＜床版取替え工＞</a:t>
            </a:r>
          </a:p>
        </p:txBody>
      </p:sp>
      <p:sp>
        <p:nvSpPr>
          <p:cNvPr id="17"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6"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a:blip r:embed="rId2"/>
          <a:stretch>
            <a:fillRect/>
          </a:stretch>
        </p:blipFill>
        <p:spPr>
          <a:xfrm>
            <a:off x="425580" y="2139093"/>
            <a:ext cx="4794492" cy="3973082"/>
          </a:xfrm>
          <a:prstGeom prst="rect">
            <a:avLst/>
          </a:prstGeom>
          <a:ln w="19050">
            <a:solidFill>
              <a:schemeClr val="tx1"/>
            </a:solidFill>
          </a:ln>
        </p:spPr>
      </p:pic>
    </p:spTree>
    <p:extLst>
      <p:ext uri="{BB962C8B-B14F-4D97-AF65-F5344CB8AC3E}">
        <p14:creationId xmlns:p14="http://schemas.microsoft.com/office/powerpoint/2010/main" val="2405453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テキスト ボックス 12"/>
          <p:cNvSpPr txBox="1"/>
          <p:nvPr/>
        </p:nvSpPr>
        <p:spPr>
          <a:xfrm>
            <a:off x="107504" y="1281876"/>
            <a:ext cx="8139673" cy="738664"/>
          </a:xfrm>
          <a:prstGeom prst="rect">
            <a:avLst/>
          </a:prstGeom>
          <a:noFill/>
        </p:spPr>
        <p:txBody>
          <a:bodyPr wrap="square" rtlCol="0">
            <a:spAutoFit/>
          </a:bodyPr>
          <a:lstStyle/>
          <a:p>
            <a:pPr marL="266700"/>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1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本線全面通行止め</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100" u="sng" dirty="0" smtClean="0">
                <a:latin typeface="HGSｺﾞｼｯｸM" panose="020B0600000000000000" pitchFamily="50" charset="-128"/>
                <a:ea typeface="HGSｺﾞｼｯｸM" panose="020B0600000000000000" pitchFamily="50" charset="-128"/>
                <a:cs typeface="Meiryo UI" panose="020B0604030504040204" pitchFamily="50" charset="-128"/>
              </a:rPr>
              <a:t>大規模</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　　　　　＜上部工架替え工＞</a:t>
            </a:r>
            <a:endParaRPr lang="en-US" altLang="ja-JP" sz="21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フローチャート: 判断 15"/>
          <p:cNvSpPr/>
          <p:nvPr/>
        </p:nvSpPr>
        <p:spPr>
          <a:xfrm>
            <a:off x="5364088" y="2186119"/>
            <a:ext cx="1872208"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メリット</a:t>
            </a:r>
            <a:endParaRPr kumimoji="1" lang="ja-JP" altLang="en-US" sz="1600" dirty="0">
              <a:solidFill>
                <a:schemeClr val="tx1"/>
              </a:solidFill>
            </a:endParaRPr>
          </a:p>
        </p:txBody>
      </p:sp>
      <p:sp>
        <p:nvSpPr>
          <p:cNvPr id="17" name="フローチャート: 判断 16"/>
          <p:cNvSpPr/>
          <p:nvPr/>
        </p:nvSpPr>
        <p:spPr>
          <a:xfrm>
            <a:off x="5364088" y="3317392"/>
            <a:ext cx="1945822"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デメリット</a:t>
            </a:r>
            <a:endParaRPr kumimoji="1" lang="ja-JP" altLang="en-US" sz="1600" dirty="0">
              <a:solidFill>
                <a:schemeClr val="tx1"/>
              </a:solidFill>
            </a:endParaRPr>
          </a:p>
        </p:txBody>
      </p:sp>
      <p:sp>
        <p:nvSpPr>
          <p:cNvPr id="18" name="テキスト ボックス 17"/>
          <p:cNvSpPr txBox="1"/>
          <p:nvPr/>
        </p:nvSpPr>
        <p:spPr>
          <a:xfrm>
            <a:off x="4972050" y="2637498"/>
            <a:ext cx="3974984"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・全部材が更新されるため、橋梁の寿</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命は向上する。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4972050" y="3782116"/>
            <a:ext cx="3974983"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・本線の全面通行止めを伴うため、社</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会的影響が大きい。</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テキスト ボックス 21"/>
          <p:cNvSpPr txBox="1"/>
          <p:nvPr/>
        </p:nvSpPr>
        <p:spPr>
          <a:xfrm>
            <a:off x="4960342" y="4316137"/>
            <a:ext cx="3974983" cy="830997"/>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・クレーンの転倒時には鉄道が</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干渉す</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る</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こととなるため、協議が不可欠で</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ある。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テキスト ボックス 23"/>
          <p:cNvSpPr txBox="1"/>
          <p:nvPr/>
        </p:nvSpPr>
        <p:spPr>
          <a:xfrm>
            <a:off x="4945616" y="5063466"/>
            <a:ext cx="3974983" cy="1323439"/>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・高架橋上にクレーンを配置するため、</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可能な限りコンパクトなものを選定</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する必要があるが、その場合吊り上</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げ</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部材を細分化することとなるた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め、施工日数がかかる。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2" name="図 1"/>
          <p:cNvPicPr>
            <a:picLocks noChangeAspect="1"/>
          </p:cNvPicPr>
          <p:nvPr/>
        </p:nvPicPr>
        <p:blipFill>
          <a:blip r:embed="rId2"/>
          <a:stretch>
            <a:fillRect/>
          </a:stretch>
        </p:blipFill>
        <p:spPr>
          <a:xfrm>
            <a:off x="386565" y="2182052"/>
            <a:ext cx="4791505" cy="4127267"/>
          </a:xfrm>
          <a:prstGeom prst="rect">
            <a:avLst/>
          </a:prstGeom>
          <a:ln w="19050">
            <a:solidFill>
              <a:schemeClr val="tx1"/>
            </a:solidFill>
          </a:ln>
        </p:spPr>
      </p:pic>
    </p:spTree>
    <p:extLst>
      <p:ext uri="{BB962C8B-B14F-4D97-AF65-F5344CB8AC3E}">
        <p14:creationId xmlns:p14="http://schemas.microsoft.com/office/powerpoint/2010/main" val="2890381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9" name="テキスト ボックス 18"/>
          <p:cNvSpPr txBox="1"/>
          <p:nvPr/>
        </p:nvSpPr>
        <p:spPr>
          <a:xfrm>
            <a:off x="570829" y="2058430"/>
            <a:ext cx="8036208" cy="3821559"/>
          </a:xfrm>
          <a:prstGeom prst="rect">
            <a:avLst/>
          </a:prstGeom>
          <a:noFill/>
        </p:spPr>
        <p:txBody>
          <a:bodyPr wrap="square" rtlCol="0">
            <a:spAutoFit/>
          </a:bodyPr>
          <a:lstStyle/>
          <a:p>
            <a:pPr marL="266700">
              <a:lnSpc>
                <a:spcPts val="37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更新の場合、鉄道近接施工となるため実際には施工制約により条件的にさらに厳しくなると想定される。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lnSpc>
                <a:spcPts val="37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lnSpc>
                <a:spcPts val="3700"/>
              </a:lnSpc>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部分更新については概略検討ではあるものの実施の可能性が確認できた。</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lnSpc>
                <a:spcPts val="3700"/>
              </a:lnSpc>
            </a:pP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lnSpc>
                <a:spcPts val="37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しかし</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、他の橋梁同様に</a:t>
            </a:r>
            <a:r>
              <a:rPr lang="ja-JP" altLang="en-US" sz="24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維持管理による延命化</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を基本とし、必要が生じれば部分更新を行うものとする。</a:t>
            </a:r>
            <a:endParaRPr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8" name="フローチャート : 代替処理 23"/>
          <p:cNvSpPr/>
          <p:nvPr/>
        </p:nvSpPr>
        <p:spPr>
          <a:xfrm>
            <a:off x="827584" y="1329223"/>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下新田高架橋</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11"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710280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56058" y="2312348"/>
            <a:ext cx="7794100" cy="954107"/>
          </a:xfrm>
          <a:prstGeom prst="rect">
            <a:avLst/>
          </a:prstGeom>
          <a:noFill/>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rPr>
              <a:t>　</a:t>
            </a:r>
            <a:r>
              <a:rPr lang="ja-JP" altLang="en-US" sz="2800" dirty="0" smtClean="0">
                <a:latin typeface="HGSｺﾞｼｯｸM" panose="020B0600000000000000" pitchFamily="50" charset="-128"/>
                <a:ea typeface="HGSｺﾞｼｯｸM" panose="020B0600000000000000" pitchFamily="50" charset="-128"/>
              </a:rPr>
              <a:t>広域的な交通損益が生じるものの、交差点処理能力は満足するため、</a:t>
            </a:r>
            <a:r>
              <a:rPr lang="ja-JP" altLang="en-US" sz="2800" u="sng" dirty="0" smtClean="0">
                <a:solidFill>
                  <a:srgbClr val="FF0000"/>
                </a:solidFill>
                <a:latin typeface="HGSｺﾞｼｯｸM" panose="020B0600000000000000" pitchFamily="50" charset="-128"/>
                <a:ea typeface="HGSｺﾞｼｯｸM" panose="020B0600000000000000" pitchFamily="50" charset="-128"/>
              </a:rPr>
              <a:t>更新の実施可能性あり</a:t>
            </a:r>
            <a:r>
              <a:rPr lang="ja-JP" altLang="en-US" sz="2800" dirty="0" smtClean="0">
                <a:latin typeface="HGSｺﾞｼｯｸM" panose="020B0600000000000000" pitchFamily="50" charset="-128"/>
                <a:ea typeface="HGSｺﾞｼｯｸM" panose="020B0600000000000000" pitchFamily="50" charset="-128"/>
              </a:rPr>
              <a:t>。</a:t>
            </a:r>
            <a:endParaRPr lang="ja-JP" altLang="en-US" sz="28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23"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27" name="テキスト ボックス 26"/>
          <p:cNvSpPr txBox="1"/>
          <p:nvPr/>
        </p:nvSpPr>
        <p:spPr>
          <a:xfrm>
            <a:off x="352002" y="1124744"/>
            <a:ext cx="8284042" cy="492443"/>
          </a:xfrm>
          <a:prstGeom prst="rect">
            <a:avLst/>
          </a:prstGeom>
          <a:noFill/>
        </p:spPr>
        <p:txBody>
          <a:bodyPr wrap="square" rtlCol="0">
            <a:spAutoFit/>
          </a:bodyPr>
          <a:lstStyle/>
          <a:p>
            <a:pPr marL="266700"/>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検討結果の</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整理（</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p5</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角丸四角形 12"/>
          <p:cNvSpPr/>
          <p:nvPr/>
        </p:nvSpPr>
        <p:spPr>
          <a:xfrm>
            <a:off x="827584" y="1700808"/>
            <a:ext cx="3825165" cy="560533"/>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2400" dirty="0" smtClean="0">
                <a:latin typeface="HGSｺﾞｼｯｸM" panose="020B0600000000000000" pitchFamily="50" charset="-128"/>
                <a:ea typeface="HGSｺﾞｼｯｸM" panose="020B0600000000000000" pitchFamily="50" charset="-128"/>
              </a:rPr>
              <a:t>大日跨道橋（中央環状線）</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14" name="角丸四角形 13"/>
          <p:cNvSpPr/>
          <p:nvPr/>
        </p:nvSpPr>
        <p:spPr>
          <a:xfrm>
            <a:off x="827584" y="3451527"/>
            <a:ext cx="3825165" cy="560533"/>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2400" dirty="0" smtClean="0">
                <a:latin typeface="HGSｺﾞｼｯｸM" panose="020B0600000000000000" pitchFamily="50" charset="-128"/>
                <a:ea typeface="HGSｺﾞｼｯｸM" panose="020B0600000000000000" pitchFamily="50" charset="-128"/>
              </a:rPr>
              <a:t>榎坂高架橋（国道</a:t>
            </a:r>
            <a:r>
              <a:rPr lang="en-US" altLang="ja-JP" sz="2400" dirty="0" smtClean="0">
                <a:latin typeface="HGSｺﾞｼｯｸM" panose="020B0600000000000000" pitchFamily="50" charset="-128"/>
                <a:ea typeface="HGSｺﾞｼｯｸM" panose="020B0600000000000000" pitchFamily="50" charset="-128"/>
              </a:rPr>
              <a:t>423</a:t>
            </a:r>
            <a:r>
              <a:rPr lang="ja-JP" altLang="en-US" sz="2400" dirty="0" smtClean="0">
                <a:latin typeface="HGSｺﾞｼｯｸM" panose="020B0600000000000000" pitchFamily="50" charset="-128"/>
                <a:ea typeface="HGSｺﾞｼｯｸM" panose="020B0600000000000000" pitchFamily="50" charset="-128"/>
              </a:rPr>
              <a:t>号）</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856058" y="4012060"/>
            <a:ext cx="7794100" cy="954107"/>
          </a:xfrm>
          <a:prstGeom prst="rect">
            <a:avLst/>
          </a:prstGeom>
          <a:noFill/>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rPr>
              <a:t>　</a:t>
            </a:r>
            <a:r>
              <a:rPr lang="ja-JP" altLang="en-US" sz="2800" dirty="0" smtClean="0">
                <a:latin typeface="HGSｺﾞｼｯｸM" panose="020B0600000000000000" pitchFamily="50" charset="-128"/>
                <a:ea typeface="HGSｺﾞｼｯｸM" panose="020B0600000000000000" pitchFamily="50" charset="-128"/>
              </a:rPr>
              <a:t>工事費が莫大であり、施工期間も長期であることから</a:t>
            </a:r>
            <a:r>
              <a:rPr lang="ja-JP" altLang="en-US" sz="2800" u="sng" dirty="0" smtClean="0">
                <a:solidFill>
                  <a:srgbClr val="FF0000"/>
                </a:solidFill>
                <a:latin typeface="HGSｺﾞｼｯｸM" panose="020B0600000000000000" pitchFamily="50" charset="-128"/>
                <a:ea typeface="HGSｺﾞｼｯｸM" panose="020B0600000000000000" pitchFamily="50" charset="-128"/>
              </a:rPr>
              <a:t>現実</a:t>
            </a:r>
            <a:r>
              <a:rPr lang="ja-JP" altLang="en-US" sz="2800" u="sng" dirty="0">
                <a:solidFill>
                  <a:srgbClr val="FF0000"/>
                </a:solidFill>
                <a:latin typeface="HGSｺﾞｼｯｸM" panose="020B0600000000000000" pitchFamily="50" charset="-128"/>
                <a:ea typeface="HGSｺﾞｼｯｸM" panose="020B0600000000000000" pitchFamily="50" charset="-128"/>
              </a:rPr>
              <a:t>的</a:t>
            </a:r>
            <a:r>
              <a:rPr lang="ja-JP" altLang="en-US" sz="2800" u="sng" dirty="0" smtClean="0">
                <a:solidFill>
                  <a:srgbClr val="FF0000"/>
                </a:solidFill>
                <a:latin typeface="HGSｺﾞｼｯｸM" panose="020B0600000000000000" pitchFamily="50" charset="-128"/>
                <a:ea typeface="HGSｺﾞｼｯｸM" panose="020B0600000000000000" pitchFamily="50" charset="-128"/>
              </a:rPr>
              <a:t>に更新が難しい</a:t>
            </a:r>
            <a:r>
              <a:rPr lang="ja-JP" altLang="en-US" sz="2800" dirty="0" smtClean="0">
                <a:latin typeface="HGSｺﾞｼｯｸM" panose="020B0600000000000000" pitchFamily="50" charset="-128"/>
                <a:ea typeface="HGSｺﾞｼｯｸM" panose="020B0600000000000000" pitchFamily="50" charset="-128"/>
              </a:rPr>
              <a:t>。</a:t>
            </a:r>
            <a:endParaRPr lang="ja-JP" altLang="en-US" sz="2800" dirty="0">
              <a:latin typeface="HGSｺﾞｼｯｸM" panose="020B0600000000000000" pitchFamily="50" charset="-128"/>
              <a:ea typeface="HGSｺﾞｼｯｸM" panose="020B0600000000000000" pitchFamily="50" charset="-128"/>
            </a:endParaRPr>
          </a:p>
        </p:txBody>
      </p:sp>
      <p:sp>
        <p:nvSpPr>
          <p:cNvPr id="21" name="下矢印 20"/>
          <p:cNvSpPr/>
          <p:nvPr/>
        </p:nvSpPr>
        <p:spPr>
          <a:xfrm>
            <a:off x="4254842" y="5085184"/>
            <a:ext cx="967684" cy="355067"/>
          </a:xfrm>
          <a:prstGeom prst="downArrow">
            <a:avLst>
              <a:gd name="adj1" fmla="val 50000"/>
              <a:gd name="adj2" fmla="val 60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69454" y="5445224"/>
            <a:ext cx="7966590" cy="954107"/>
          </a:xfrm>
          <a:prstGeom prst="rect">
            <a:avLst/>
          </a:prstGeom>
          <a:noFill/>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rPr>
              <a:t>対象を国道</a:t>
            </a:r>
            <a:r>
              <a:rPr lang="en-US" altLang="ja-JP" sz="2800" dirty="0" smtClean="0">
                <a:latin typeface="HGSｺﾞｼｯｸM" panose="020B0600000000000000" pitchFamily="50" charset="-128"/>
                <a:ea typeface="HGSｺﾞｼｯｸM" panose="020B0600000000000000" pitchFamily="50" charset="-128"/>
              </a:rPr>
              <a:t>423</a:t>
            </a:r>
            <a:r>
              <a:rPr lang="ja-JP" altLang="en-US" sz="2800" dirty="0" smtClean="0">
                <a:latin typeface="HGSｺﾞｼｯｸM" panose="020B0600000000000000" pitchFamily="50" charset="-128"/>
                <a:ea typeface="HGSｺﾞｼｯｸM" panose="020B0600000000000000" pitchFamily="50" charset="-128"/>
              </a:rPr>
              <a:t>号全体（千里</a:t>
            </a:r>
            <a:r>
              <a:rPr lang="en-US" altLang="ja-JP" sz="2800" dirty="0" smtClean="0">
                <a:latin typeface="HGSｺﾞｼｯｸM" panose="020B0600000000000000" pitchFamily="50" charset="-128"/>
                <a:ea typeface="HGSｺﾞｼｯｸM" panose="020B0600000000000000" pitchFamily="50" charset="-128"/>
              </a:rPr>
              <a:t>IC</a:t>
            </a:r>
            <a:r>
              <a:rPr lang="ja-JP" altLang="en-US" sz="2800" dirty="0" smtClean="0">
                <a:latin typeface="HGSｺﾞｼｯｸM" panose="020B0600000000000000" pitchFamily="50" charset="-128"/>
                <a:ea typeface="HGSｺﾞｼｯｸM" panose="020B0600000000000000" pitchFamily="50" charset="-128"/>
              </a:rPr>
              <a:t>以南）に拡大して橋梁、擁壁区間を対象に概略的な検討を実施。</a:t>
            </a:r>
            <a:endParaRPr lang="ja-JP" altLang="en-US" sz="2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41077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テキスト ボックス 12"/>
          <p:cNvSpPr txBox="1"/>
          <p:nvPr/>
        </p:nvSpPr>
        <p:spPr>
          <a:xfrm>
            <a:off x="263252" y="1278016"/>
            <a:ext cx="7920880" cy="461665"/>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２）桃山台擁壁</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824129" y="1744800"/>
            <a:ext cx="8105039" cy="707886"/>
          </a:xfrm>
          <a:prstGeom prst="rect">
            <a:avLst/>
          </a:prstGeom>
          <a:noFill/>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維持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管理･････</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本線片側</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通行止め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小規模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な工事を想定。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＜表面被覆工＞</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824129" y="3186006"/>
            <a:ext cx="8139673" cy="707886"/>
          </a:xfrm>
          <a:prstGeom prst="rect">
            <a:avLst/>
          </a:prstGeom>
          <a:noFill/>
        </p:spPr>
        <p:txBody>
          <a:bodyPr wrap="square" rtlCol="0">
            <a:spAutoFit/>
          </a:bodyPr>
          <a:lstStyle/>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本線、側道共に片側通行止め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大規模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想定。＜竪壁取替え工＞</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822598" y="2445460"/>
            <a:ext cx="8105039" cy="707886"/>
          </a:xfrm>
          <a:prstGeom prst="rect">
            <a:avLst/>
          </a:prstGeom>
          <a:noFill/>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▸補強対策･････</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本線、側道共に片側通行止め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大規模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想定。＜グラウンドアンカー工＞</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4727462" y="4274944"/>
            <a:ext cx="1819317" cy="2029239"/>
          </a:xfrm>
          <a:prstGeom prst="rect">
            <a:avLst/>
          </a:prstGeom>
          <a:ln w="19050">
            <a:solidFill>
              <a:schemeClr val="tx1"/>
            </a:solidFill>
          </a:ln>
        </p:spPr>
      </p:pic>
      <p:pic>
        <p:nvPicPr>
          <p:cNvPr id="3" name="図 2"/>
          <p:cNvPicPr>
            <a:picLocks noChangeAspect="1"/>
          </p:cNvPicPr>
          <p:nvPr/>
        </p:nvPicPr>
        <p:blipFill>
          <a:blip r:embed="rId3"/>
          <a:stretch>
            <a:fillRect/>
          </a:stretch>
        </p:blipFill>
        <p:spPr>
          <a:xfrm>
            <a:off x="6782832" y="4274944"/>
            <a:ext cx="1823033" cy="2021930"/>
          </a:xfrm>
          <a:prstGeom prst="rect">
            <a:avLst/>
          </a:prstGeom>
          <a:ln w="19050">
            <a:solidFill>
              <a:schemeClr val="tx1"/>
            </a:solidFill>
          </a:ln>
        </p:spPr>
      </p:pic>
      <p:sp>
        <p:nvSpPr>
          <p:cNvPr id="20" name="テキスト ボックス 19"/>
          <p:cNvSpPr txBox="1"/>
          <p:nvPr/>
        </p:nvSpPr>
        <p:spPr>
          <a:xfrm>
            <a:off x="1249958" y="4481389"/>
            <a:ext cx="3240360" cy="1477328"/>
          </a:xfrm>
          <a:prstGeom prst="rect">
            <a:avLst/>
          </a:prstGeom>
          <a:noFill/>
        </p:spPr>
        <p:txBody>
          <a:bodyPr wrap="square" rtlCol="0">
            <a:spAutoFit/>
          </a:bodyPr>
          <a:lstStyle/>
          <a:p>
            <a:r>
              <a:rPr lang="ja-JP" altLang="ja-JP" u="sng" dirty="0">
                <a:latin typeface="HGSｺﾞｼｯｸM" panose="020B0600000000000000" pitchFamily="50" charset="-128"/>
                <a:ea typeface="HGSｺﾞｼｯｸM" panose="020B0600000000000000" pitchFamily="50" charset="-128"/>
              </a:rPr>
              <a:t>全更新は、</a:t>
            </a:r>
            <a:r>
              <a:rPr lang="ja-JP" altLang="ja-JP" dirty="0">
                <a:latin typeface="HGSｺﾞｼｯｸM" panose="020B0600000000000000" pitchFamily="50" charset="-128"/>
                <a:ea typeface="HGSｺﾞｼｯｸM" panose="020B0600000000000000" pitchFamily="50" charset="-128"/>
              </a:rPr>
              <a:t>矢板設置の際</a:t>
            </a:r>
            <a:r>
              <a:rPr lang="ja-JP" altLang="ja-JP" dirty="0" smtClean="0">
                <a:latin typeface="HGSｺﾞｼｯｸM" panose="020B0600000000000000" pitchFamily="50" charset="-128"/>
                <a:ea typeface="HGSｺﾞｼｯｸM" panose="020B0600000000000000" pitchFamily="50" charset="-128"/>
              </a:rPr>
              <a:t>に</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本線の片側通行止め及び</a:t>
            </a:r>
            <a:r>
              <a:rPr lang="ja-JP" altLang="ja-JP" dirty="0" smtClean="0">
                <a:latin typeface="HGSｺﾞｼｯｸM" panose="020B0600000000000000" pitchFamily="50" charset="-128"/>
                <a:ea typeface="HGSｺﾞｼｯｸM" panose="020B0600000000000000" pitchFamily="50" charset="-128"/>
              </a:rPr>
              <a:t>側</a:t>
            </a:r>
            <a:r>
              <a:rPr lang="ja-JP" altLang="ja-JP" dirty="0">
                <a:latin typeface="HGSｺﾞｼｯｸM" panose="020B0600000000000000" pitchFamily="50" charset="-128"/>
                <a:ea typeface="HGSｺﾞｼｯｸM" panose="020B0600000000000000" pitchFamily="50" charset="-128"/>
              </a:rPr>
              <a:t>道の全面通行止めを</a:t>
            </a:r>
            <a:r>
              <a:rPr lang="ja-JP" altLang="ja-JP" dirty="0" smtClean="0">
                <a:latin typeface="HGSｺﾞｼｯｸM" panose="020B0600000000000000" pitchFamily="50" charset="-128"/>
                <a:ea typeface="HGSｺﾞｼｯｸM" panose="020B0600000000000000" pitchFamily="50" charset="-128"/>
              </a:rPr>
              <a:t>要</a:t>
            </a:r>
            <a:r>
              <a:rPr lang="ja-JP" altLang="en-US" dirty="0" smtClean="0">
                <a:latin typeface="HGSｺﾞｼｯｸM" panose="020B0600000000000000" pitchFamily="50" charset="-128"/>
                <a:ea typeface="HGSｺﾞｼｯｸM" panose="020B0600000000000000" pitchFamily="50" charset="-128"/>
              </a:rPr>
              <a:t>し、</a:t>
            </a:r>
            <a:r>
              <a:rPr lang="ja-JP" altLang="en-US" u="sng" dirty="0" smtClean="0">
                <a:latin typeface="HGSｺﾞｼｯｸM" panose="020B0600000000000000" pitchFamily="50" charset="-128"/>
                <a:ea typeface="HGSｺﾞｼｯｸM" panose="020B0600000000000000" pitchFamily="50" charset="-128"/>
              </a:rPr>
              <a:t>現実的に不可能</a:t>
            </a:r>
            <a:r>
              <a:rPr lang="ja-JP" altLang="en-US" dirty="0" smtClean="0">
                <a:latin typeface="HGSｺﾞｼｯｸM" panose="020B0600000000000000" pitchFamily="50" charset="-128"/>
                <a:ea typeface="HGSｺﾞｼｯｸM" panose="020B0600000000000000" pitchFamily="50" charset="-128"/>
              </a:rPr>
              <a:t>であることから、</a:t>
            </a:r>
            <a:r>
              <a:rPr lang="ja-JP" altLang="en-US" u="sng" dirty="0" smtClean="0">
                <a:latin typeface="HGSｺﾞｼｯｸM" panose="020B0600000000000000" pitchFamily="50" charset="-128"/>
                <a:ea typeface="HGSｺﾞｼｯｸM" panose="020B0600000000000000" pitchFamily="50" charset="-128"/>
              </a:rPr>
              <a:t>竪壁のみの更新を想定</a:t>
            </a:r>
            <a:r>
              <a:rPr lang="ja-JP" altLang="ja-JP" dirty="0" smtClean="0">
                <a:latin typeface="HGSｺﾞｼｯｸM" panose="020B0600000000000000" pitchFamily="50" charset="-128"/>
                <a:ea typeface="HGSｺﾞｼｯｸM" panose="020B0600000000000000" pitchFamily="50" charset="-128"/>
              </a:rPr>
              <a:t>。</a:t>
            </a:r>
            <a:endParaRPr lang="ja-JP" altLang="ja-JP" dirty="0">
              <a:latin typeface="HGSｺﾞｼｯｸM" panose="020B0600000000000000" pitchFamily="50" charset="-128"/>
              <a:ea typeface="HGSｺﾞｼｯｸM" panose="020B0600000000000000" pitchFamily="50" charset="-128"/>
            </a:endParaRPr>
          </a:p>
        </p:txBody>
      </p:sp>
      <p:sp>
        <p:nvSpPr>
          <p:cNvPr id="6" name="角丸四角形吹き出し 5"/>
          <p:cNvSpPr/>
          <p:nvPr/>
        </p:nvSpPr>
        <p:spPr>
          <a:xfrm>
            <a:off x="1162300" y="4333051"/>
            <a:ext cx="3251531" cy="1740056"/>
          </a:xfrm>
          <a:prstGeom prst="wedgeRoundRectCallout">
            <a:avLst>
              <a:gd name="adj1" fmla="val -18931"/>
              <a:gd name="adj2" fmla="val 19415"/>
              <a:gd name="adj3" fmla="val 1666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727462" y="3911027"/>
            <a:ext cx="1737865" cy="369332"/>
          </a:xfrm>
          <a:prstGeom prst="rect">
            <a:avLst/>
          </a:prstGeom>
          <a:noFill/>
        </p:spPr>
        <p:txBody>
          <a:bodyPr wrap="square" rtlCol="0">
            <a:spAutoFit/>
          </a:bodyPr>
          <a:lstStyle/>
          <a:p>
            <a:pPr marL="266700"/>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全更新</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22" name="テキスト ボックス 21"/>
          <p:cNvSpPr txBox="1"/>
          <p:nvPr/>
        </p:nvSpPr>
        <p:spPr>
          <a:xfrm>
            <a:off x="6660232" y="3901269"/>
            <a:ext cx="1867326" cy="369332"/>
          </a:xfrm>
          <a:prstGeom prst="rect">
            <a:avLst/>
          </a:prstGeom>
          <a:noFill/>
        </p:spPr>
        <p:txBody>
          <a:bodyPr wrap="square" rtlCol="0">
            <a:spAutoFit/>
          </a:bodyPr>
          <a:lstStyle/>
          <a:p>
            <a:pPr marL="266700"/>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竪</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壁</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19"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759934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4" name="テキスト ボックス 13"/>
          <p:cNvSpPr txBox="1"/>
          <p:nvPr/>
        </p:nvSpPr>
        <p:spPr>
          <a:xfrm>
            <a:off x="112018" y="1248932"/>
            <a:ext cx="8538140" cy="738664"/>
          </a:xfrm>
          <a:prstGeom prst="rect">
            <a:avLst/>
          </a:prstGeom>
          <a:noFill/>
        </p:spPr>
        <p:txBody>
          <a:bodyPr wrap="square" rtlCol="0">
            <a:spAutoFit/>
          </a:bodyPr>
          <a:lstStyle/>
          <a:p>
            <a:pPr marL="266700"/>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維持</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管理･</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本線片側</a:t>
            </a:r>
            <a:r>
              <a:rPr lang="ja-JP" altLang="en-US" sz="21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通行止め</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100" u="sng" dirty="0">
                <a:latin typeface="HGSｺﾞｼｯｸM" panose="020B0600000000000000" pitchFamily="50" charset="-128"/>
                <a:ea typeface="HGSｺﾞｼｯｸM" panose="020B0600000000000000" pitchFamily="50" charset="-128"/>
                <a:cs typeface="Meiryo UI" panose="020B0604030504040204" pitchFamily="50" charset="-128"/>
              </a:rPr>
              <a:t>小規模</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な</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工事</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想定。</a:t>
            </a:r>
            <a:endParaRPr lang="en-US" altLang="ja-JP" sz="21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rPr>
              <a:t>表面被覆工＞</a:t>
            </a:r>
          </a:p>
        </p:txBody>
      </p:sp>
      <p:sp>
        <p:nvSpPr>
          <p:cNvPr id="7" name="フローチャート: 判断 6"/>
          <p:cNvSpPr/>
          <p:nvPr/>
        </p:nvSpPr>
        <p:spPr>
          <a:xfrm>
            <a:off x="5364088" y="2186119"/>
            <a:ext cx="1872208"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メリット</a:t>
            </a:r>
            <a:endParaRPr kumimoji="1" lang="ja-JP" altLang="en-US" sz="1600" dirty="0">
              <a:solidFill>
                <a:schemeClr val="tx1"/>
              </a:solidFill>
            </a:endParaRPr>
          </a:p>
        </p:txBody>
      </p:sp>
      <p:sp>
        <p:nvSpPr>
          <p:cNvPr id="21" name="フローチャート: 判断 20"/>
          <p:cNvSpPr/>
          <p:nvPr/>
        </p:nvSpPr>
        <p:spPr>
          <a:xfrm>
            <a:off x="5371678" y="3988365"/>
            <a:ext cx="1945822"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デメリット</a:t>
            </a:r>
            <a:endParaRPr kumimoji="1" lang="ja-JP" altLang="en-US" sz="1600" dirty="0">
              <a:solidFill>
                <a:schemeClr val="tx1"/>
              </a:solidFill>
            </a:endParaRPr>
          </a:p>
        </p:txBody>
      </p:sp>
      <p:sp>
        <p:nvSpPr>
          <p:cNvPr id="22" name="テキスト ボックス 21"/>
          <p:cNvSpPr txBox="1"/>
          <p:nvPr/>
        </p:nvSpPr>
        <p:spPr>
          <a:xfrm>
            <a:off x="4972050" y="2637498"/>
            <a:ext cx="3974984"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・本線通行止めは片側一車線のみと</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な</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るため、社会的影響は比較的少ない。</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テキスト ボックス 23"/>
          <p:cNvSpPr txBox="1"/>
          <p:nvPr/>
        </p:nvSpPr>
        <p:spPr>
          <a:xfrm>
            <a:off x="4970242" y="3206333"/>
            <a:ext cx="3976791"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・刷毛やローラーで塗布するのみと</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な</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るため、施工性に優れる。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972050" y="4472028"/>
            <a:ext cx="3974983"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・定期的に維持管理工事を実施する必</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要がある。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2" name="図 1"/>
          <p:cNvPicPr>
            <a:picLocks noChangeAspect="1"/>
          </p:cNvPicPr>
          <p:nvPr/>
        </p:nvPicPr>
        <p:blipFill>
          <a:blip r:embed="rId2"/>
          <a:stretch>
            <a:fillRect/>
          </a:stretch>
        </p:blipFill>
        <p:spPr>
          <a:xfrm>
            <a:off x="513499" y="2123643"/>
            <a:ext cx="4731719" cy="2933160"/>
          </a:xfrm>
          <a:prstGeom prst="rect">
            <a:avLst/>
          </a:prstGeom>
          <a:ln w="19050">
            <a:solidFill>
              <a:schemeClr val="tx1"/>
            </a:solidFill>
          </a:ln>
        </p:spPr>
      </p:pic>
    </p:spTree>
    <p:extLst>
      <p:ext uri="{BB962C8B-B14F-4D97-AF65-F5344CB8AC3E}">
        <p14:creationId xmlns:p14="http://schemas.microsoft.com/office/powerpoint/2010/main" val="2090645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4" name="テキスト ボックス 13"/>
          <p:cNvSpPr txBox="1"/>
          <p:nvPr/>
        </p:nvSpPr>
        <p:spPr>
          <a:xfrm>
            <a:off x="112018" y="1248932"/>
            <a:ext cx="8538140" cy="738664"/>
          </a:xfrm>
          <a:prstGeom prst="rect">
            <a:avLst/>
          </a:prstGeom>
          <a:noFill/>
        </p:spPr>
        <p:txBody>
          <a:bodyPr wrap="square" rtlCol="0">
            <a:spAutoFit/>
          </a:bodyPr>
          <a:lstStyle/>
          <a:p>
            <a:pPr marL="266700"/>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▸補強対策･････</a:t>
            </a:r>
            <a:r>
              <a:rPr lang="ja-JP" altLang="en-US" sz="21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本線、側道共に片側通行止め</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100" u="sng" dirty="0" smtClean="0">
                <a:latin typeface="HGSｺﾞｼｯｸM" panose="020B0600000000000000" pitchFamily="50" charset="-128"/>
                <a:ea typeface="HGSｺﾞｼｯｸM" panose="020B0600000000000000" pitchFamily="50" charset="-128"/>
                <a:cs typeface="Meiryo UI" panose="020B0604030504040204" pitchFamily="50" charset="-128"/>
              </a:rPr>
              <a:t>大規模</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a:t>
            </a:r>
            <a:endParaRPr lang="en-US" altLang="ja-JP" sz="21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　　　　　　 想定。＜グラウンドアンカー工＞</a:t>
            </a:r>
            <a:endParaRPr lang="ja-JP" altLang="en-US" sz="2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フローチャート: 判断 6"/>
          <p:cNvSpPr/>
          <p:nvPr/>
        </p:nvSpPr>
        <p:spPr>
          <a:xfrm>
            <a:off x="5364088" y="2186119"/>
            <a:ext cx="1872208"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メリット</a:t>
            </a:r>
            <a:endParaRPr kumimoji="1" lang="ja-JP" altLang="en-US" sz="1600" dirty="0">
              <a:solidFill>
                <a:schemeClr val="tx1"/>
              </a:solidFill>
            </a:endParaRPr>
          </a:p>
        </p:txBody>
      </p:sp>
      <p:sp>
        <p:nvSpPr>
          <p:cNvPr id="21" name="フローチャート: 判断 20"/>
          <p:cNvSpPr/>
          <p:nvPr/>
        </p:nvSpPr>
        <p:spPr>
          <a:xfrm>
            <a:off x="5364088" y="3340491"/>
            <a:ext cx="1945822"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デメリット</a:t>
            </a:r>
            <a:endParaRPr kumimoji="1" lang="ja-JP" altLang="en-US" sz="1600" dirty="0">
              <a:solidFill>
                <a:schemeClr val="tx1"/>
              </a:solidFill>
            </a:endParaRPr>
          </a:p>
        </p:txBody>
      </p:sp>
      <p:sp>
        <p:nvSpPr>
          <p:cNvPr id="22" name="テキスト ボックス 21"/>
          <p:cNvSpPr txBox="1"/>
          <p:nvPr/>
        </p:nvSpPr>
        <p:spPr>
          <a:xfrm>
            <a:off x="4972050" y="2637498"/>
            <a:ext cx="3974984" cy="338554"/>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・耐荷力の向上が期待できる。</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972050" y="3817851"/>
            <a:ext cx="3974983" cy="1077218"/>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・安定地盤までアンカー体を打ち込む</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必要があるが、擁壁背面側には商業</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施設や住宅等があり、アンカー体の</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設置が不可能となる可能性がある。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972049" y="4912202"/>
            <a:ext cx="3974983"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・本線と側道の片側通行止めを伴う</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め、社会的影響は大きい。</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2" name="図 1"/>
          <p:cNvPicPr>
            <a:picLocks noChangeAspect="1"/>
          </p:cNvPicPr>
          <p:nvPr/>
        </p:nvPicPr>
        <p:blipFill>
          <a:blip r:embed="rId2"/>
          <a:stretch>
            <a:fillRect/>
          </a:stretch>
        </p:blipFill>
        <p:spPr>
          <a:xfrm>
            <a:off x="438325" y="2190399"/>
            <a:ext cx="4781748" cy="3178190"/>
          </a:xfrm>
          <a:prstGeom prst="rect">
            <a:avLst/>
          </a:prstGeom>
          <a:ln w="19050">
            <a:solidFill>
              <a:schemeClr val="tx1"/>
            </a:solidFill>
          </a:ln>
        </p:spPr>
      </p:pic>
    </p:spTree>
    <p:extLst>
      <p:ext uri="{BB962C8B-B14F-4D97-AF65-F5344CB8AC3E}">
        <p14:creationId xmlns:p14="http://schemas.microsoft.com/office/powerpoint/2010/main" val="3011949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4" name="テキスト ボックス 13"/>
          <p:cNvSpPr txBox="1"/>
          <p:nvPr/>
        </p:nvSpPr>
        <p:spPr>
          <a:xfrm>
            <a:off x="112018" y="1248932"/>
            <a:ext cx="8538140" cy="784830"/>
          </a:xfrm>
          <a:prstGeom prst="rect">
            <a:avLst/>
          </a:prstGeom>
          <a:noFill/>
        </p:spPr>
        <p:txBody>
          <a:bodyPr wrap="square" rtlCol="0">
            <a:spAutoFit/>
          </a:bodyPr>
          <a:lstStyle/>
          <a:p>
            <a:pPr marL="266700"/>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1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本線、側道共に片側通行止め</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を伴う</a:t>
            </a:r>
            <a:r>
              <a:rPr lang="ja-JP" altLang="en-US" sz="2100" u="sng" dirty="0" smtClean="0">
                <a:latin typeface="HGSｺﾞｼｯｸM" panose="020B0600000000000000" pitchFamily="50" charset="-128"/>
                <a:ea typeface="HGSｺﾞｼｯｸM" panose="020B0600000000000000" pitchFamily="50" charset="-128"/>
                <a:cs typeface="Meiryo UI" panose="020B0604030504040204" pitchFamily="50" charset="-128"/>
              </a:rPr>
              <a:t>大規模</a:t>
            </a:r>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な工事を　　　</a:t>
            </a:r>
            <a:endParaRPr lang="en-US" altLang="ja-JP" sz="21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100" dirty="0" smtClean="0">
                <a:latin typeface="HGSｺﾞｼｯｸM" panose="020B0600000000000000" pitchFamily="50" charset="-128"/>
                <a:ea typeface="HGSｺﾞｼｯｸM" panose="020B0600000000000000" pitchFamily="50" charset="-128"/>
                <a:cs typeface="Meiryo UI" panose="020B0604030504040204" pitchFamily="50" charset="-128"/>
              </a:rPr>
              <a:t>　　　　　　 想定。＜竪壁取替え工＞</a:t>
            </a:r>
            <a:endParaRPr lang="en-US" altLang="ja-JP" sz="2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フローチャート: 判断 6"/>
          <p:cNvSpPr/>
          <p:nvPr/>
        </p:nvSpPr>
        <p:spPr>
          <a:xfrm>
            <a:off x="5364088" y="2186119"/>
            <a:ext cx="1872208"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メリット</a:t>
            </a:r>
            <a:endParaRPr kumimoji="1" lang="ja-JP" altLang="en-US" sz="1600" dirty="0">
              <a:solidFill>
                <a:schemeClr val="tx1"/>
              </a:solidFill>
            </a:endParaRPr>
          </a:p>
        </p:txBody>
      </p:sp>
      <p:sp>
        <p:nvSpPr>
          <p:cNvPr id="21" name="フローチャート: 判断 20"/>
          <p:cNvSpPr/>
          <p:nvPr/>
        </p:nvSpPr>
        <p:spPr>
          <a:xfrm>
            <a:off x="5327281" y="3580517"/>
            <a:ext cx="1945822" cy="432048"/>
          </a:xfrm>
          <a:prstGeom prst="flowChartDecision">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rPr>
              <a:t>デメリット</a:t>
            </a:r>
            <a:endParaRPr kumimoji="1" lang="ja-JP" altLang="en-US" sz="1600" dirty="0">
              <a:solidFill>
                <a:schemeClr val="tx1"/>
              </a:solidFill>
            </a:endParaRPr>
          </a:p>
        </p:txBody>
      </p:sp>
      <p:sp>
        <p:nvSpPr>
          <p:cNvPr id="22" name="テキスト ボックス 21"/>
          <p:cNvSpPr txBox="1"/>
          <p:nvPr/>
        </p:nvSpPr>
        <p:spPr>
          <a:xfrm>
            <a:off x="4972050" y="2637498"/>
            <a:ext cx="3974984"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・竪壁が</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更新されるため</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寿</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命は向上する。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972050" y="4085090"/>
            <a:ext cx="3974983" cy="1077218"/>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・地表面からフーチング上面までの間</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しか矢板を根入れさせることができ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ず</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、転倒しないよう別途補強を必</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要とするため、施工性に劣る。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4972049" y="5171486"/>
            <a:ext cx="3974983" cy="584775"/>
          </a:xfrm>
          <a:prstGeom prst="rect">
            <a:avLst/>
          </a:prstGeom>
          <a:noFill/>
        </p:spPr>
        <p:txBody>
          <a:bodyPr wrap="square" rtlCol="0">
            <a:spAutoFit/>
          </a:bodyPr>
          <a:lstStyle/>
          <a:p>
            <a:pPr marL="26670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・本線と側道の片側通行止めを伴う</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め、社会的影響は大きい。</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2" name="図 1"/>
          <p:cNvPicPr>
            <a:picLocks noChangeAspect="1"/>
          </p:cNvPicPr>
          <p:nvPr/>
        </p:nvPicPr>
        <p:blipFill>
          <a:blip r:embed="rId2"/>
          <a:stretch>
            <a:fillRect/>
          </a:stretch>
        </p:blipFill>
        <p:spPr>
          <a:xfrm>
            <a:off x="400050" y="2165630"/>
            <a:ext cx="4820022" cy="2981001"/>
          </a:xfrm>
          <a:prstGeom prst="rect">
            <a:avLst/>
          </a:prstGeom>
          <a:ln w="19050">
            <a:solidFill>
              <a:schemeClr val="tx1"/>
            </a:solidFill>
          </a:ln>
        </p:spPr>
      </p:pic>
    </p:spTree>
    <p:extLst>
      <p:ext uri="{BB962C8B-B14F-4D97-AF65-F5344CB8AC3E}">
        <p14:creationId xmlns:p14="http://schemas.microsoft.com/office/powerpoint/2010/main" val="2521284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9" name="テキスト ボックス 18"/>
          <p:cNvSpPr txBox="1"/>
          <p:nvPr/>
        </p:nvSpPr>
        <p:spPr>
          <a:xfrm>
            <a:off x="553896" y="1989087"/>
            <a:ext cx="8036208" cy="3413755"/>
          </a:xfrm>
          <a:prstGeom prst="rect">
            <a:avLst/>
          </a:prstGeom>
          <a:noFill/>
        </p:spPr>
        <p:txBody>
          <a:bodyPr wrap="square" rtlCol="0">
            <a:spAutoFit/>
          </a:bodyPr>
          <a:lstStyle/>
          <a:p>
            <a:pPr marL="266700">
              <a:lnSpc>
                <a:spcPts val="37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耐荷力向上のためのグランドアンカー工法や、竪壁更新の施工方法を概略的に確認したものの、施工条件的には厳しいこともあり、</a:t>
            </a:r>
            <a:r>
              <a:rPr lang="ja-JP" altLang="en-US" sz="2400" u="sng" dirty="0" smtClean="0">
                <a:latin typeface="HGSｺﾞｼｯｸM" panose="020B0600000000000000" pitchFamily="50" charset="-128"/>
                <a:ea typeface="HGSｺﾞｼｯｸM" panose="020B0600000000000000" pitchFamily="50" charset="-128"/>
                <a:cs typeface="Meiryo UI" panose="020B0604030504040204" pitchFamily="50" charset="-128"/>
              </a:rPr>
              <a:t>桃山台擁壁</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については、</a:t>
            </a: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維持管理による延命化</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を基本と考える。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lnSpc>
                <a:spcPts val="3700"/>
              </a:lnSpc>
            </a:pPr>
            <a:endPar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lnSpc>
                <a:spcPts val="3700"/>
              </a:lnSpc>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また、桃山台擁壁区間と同様の施工条件となる</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江坂町擁壁</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についても、同様に</a:t>
            </a:r>
            <a:r>
              <a:rPr lang="ja-JP" altLang="en-US" sz="24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延命化</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を基本とする。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8" name="フローチャート : 代替処理 23"/>
          <p:cNvSpPr/>
          <p:nvPr/>
        </p:nvSpPr>
        <p:spPr>
          <a:xfrm>
            <a:off x="827584" y="1329223"/>
            <a:ext cx="2592288" cy="504056"/>
          </a:xfrm>
          <a:prstGeom prst="flowChartAlternateProcess">
            <a:avLst/>
          </a:prstGeom>
          <a:solidFill>
            <a:srgbClr val="00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ja-JP" altLang="en-US" sz="2400" b="1" spc="50" dirty="0" smtClean="0">
                <a:ln w="11430"/>
                <a:solidFill>
                  <a:schemeClr val="accent4">
                    <a:lumMod val="60000"/>
                    <a:lumOff val="40000"/>
                  </a:schemeClr>
                </a:solidFill>
                <a:effectLst>
                  <a:outerShdw blurRad="76200" dist="50800" dir="5400000" algn="tl" rotWithShape="0">
                    <a:srgbClr val="000000">
                      <a:alpha val="65000"/>
                    </a:srgbClr>
                  </a:outerShdw>
                </a:effectLst>
              </a:rPr>
              <a:t>桃山台擁壁</a:t>
            </a:r>
            <a:endParaRPr kumimoji="1" lang="ja-JP" altLang="en-US" sz="2400" b="1" spc="50" dirty="0">
              <a:ln w="11430"/>
              <a:solidFill>
                <a:schemeClr val="accent4">
                  <a:lumMod val="60000"/>
                  <a:lumOff val="40000"/>
                </a:schemeClr>
              </a:solidFill>
              <a:effectLst>
                <a:outerShdw blurRad="76200" dist="50800" dir="5400000" algn="tl" rotWithShape="0">
                  <a:srgbClr val="000000">
                    <a:alpha val="65000"/>
                  </a:srgbClr>
                </a:outerShdw>
              </a:effectLst>
            </a:endParaRPr>
          </a:p>
        </p:txBody>
      </p:sp>
      <p:sp>
        <p:nvSpPr>
          <p:cNvPr id="11"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9755912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4" name="テキスト ボックス 13"/>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３）国道</a:t>
            </a:r>
            <a:r>
              <a:rPr lang="en-US" altLang="ja-JP" sz="2400" dirty="0" smtClean="0">
                <a:latin typeface="HGSｺﾞｼｯｸM" panose="020B0600000000000000" pitchFamily="50" charset="-128"/>
                <a:ea typeface="HGSｺﾞｼｯｸM" panose="020B0600000000000000" pitchFamily="50" charset="-128"/>
              </a:rPr>
              <a:t>423</a:t>
            </a:r>
            <a:r>
              <a:rPr lang="ja-JP" altLang="en-US" sz="2400" dirty="0" smtClean="0">
                <a:latin typeface="HGSｺﾞｼｯｸM" panose="020B0600000000000000" pitchFamily="50" charset="-128"/>
                <a:ea typeface="HGSｺﾞｼｯｸM" panose="020B0600000000000000" pitchFamily="50" charset="-128"/>
              </a:rPr>
              <a:t>号に属する橋梁・擁壁の今後の方針</a:t>
            </a:r>
            <a:endParaRPr lang="ja-JP" altLang="en-US" sz="2400" dirty="0">
              <a:latin typeface="HGSｺﾞｼｯｸM" panose="020B0600000000000000" pitchFamily="50" charset="-128"/>
              <a:ea typeface="HGSｺﾞｼｯｸM" panose="020B0600000000000000" pitchFamily="50" charset="-128"/>
            </a:endParaRPr>
          </a:p>
        </p:txBody>
      </p:sp>
      <p:sp>
        <p:nvSpPr>
          <p:cNvPr id="10"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502" y="1628800"/>
            <a:ext cx="7288997" cy="468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196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4" name="テキスト ボックス 13"/>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）大幹線道路における更新・維持管理のあり方</a:t>
            </a:r>
            <a:endParaRPr lang="ja-JP" altLang="en-US" sz="2400" dirty="0">
              <a:latin typeface="HGSｺﾞｼｯｸM" panose="020B0600000000000000" pitchFamily="50" charset="-128"/>
              <a:ea typeface="HGSｺﾞｼｯｸM" panose="020B0600000000000000" pitchFamily="50" charset="-128"/>
            </a:endParaRPr>
          </a:p>
        </p:txBody>
      </p:sp>
      <p:sp>
        <p:nvSpPr>
          <p:cNvPr id="10" name="タイトル 1"/>
          <p:cNvSpPr txBox="1">
            <a:spLocks/>
          </p:cNvSpPr>
          <p:nvPr/>
        </p:nvSpPr>
        <p:spPr>
          <a:xfrm>
            <a:off x="230832" y="4417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a:latin typeface="HGSｺﾞｼｯｸM" panose="020B0600000000000000" pitchFamily="50" charset="-128"/>
                <a:ea typeface="HGSｺﾞｼｯｸM" panose="020B0600000000000000" pitchFamily="50" charset="-128"/>
              </a:rPr>
              <a:t>維持</a:t>
            </a:r>
            <a:r>
              <a:rPr lang="ja-JP" altLang="en-US" dirty="0" smtClean="0">
                <a:latin typeface="HGSｺﾞｼｯｸM" panose="020B0600000000000000" pitchFamily="50" charset="-128"/>
                <a:ea typeface="HGSｺﾞｼｯｸM" panose="020B0600000000000000" pitchFamily="50" charset="-128"/>
              </a:rPr>
              <a:t>管理と更新の比較検討</a:t>
            </a:r>
            <a:endParaRPr lang="ja-JP" altLang="en-US"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553896" y="1989087"/>
            <a:ext cx="8036208" cy="3785652"/>
          </a:xfrm>
          <a:prstGeom prst="rect">
            <a:avLst/>
          </a:prstGeom>
          <a:noFill/>
        </p:spPr>
        <p:txBody>
          <a:bodyPr wrap="square" rtlCol="0">
            <a:spAutoFit/>
          </a:bodyPr>
          <a:lstStyle/>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・国道</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号は大型車流入規制により重交通に</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よる橋梁への影響</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は比較的小さいと考えられ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・また、中央環状線では「更新」の可能性は確認したものの、現状では「更新」検討を要する橋梁はない</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維持管理による延命化を基本と考える。</a:t>
            </a:r>
            <a:endParaRPr lang="en-US" altLang="ja-JP"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但し</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、これらの橋梁群は大阪万博に向けて整備された橋齢</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50</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歳を迎える橋梁であり、通常の橋梁定期点検に加えて、非破壊検査等による詳細点検によって構造物の劣化の進展を注視していく必要がある。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0504956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p:cNvGrpSpPr/>
          <p:nvPr/>
        </p:nvGrpSpPr>
        <p:grpSpPr>
          <a:xfrm>
            <a:off x="88001" y="1600403"/>
            <a:ext cx="4326051" cy="2228890"/>
            <a:chOff x="88001" y="1632157"/>
            <a:chExt cx="4326051" cy="2228890"/>
          </a:xfrm>
        </p:grpSpPr>
        <p:pic>
          <p:nvPicPr>
            <p:cNvPr id="21" name="図 20"/>
            <p:cNvPicPr>
              <a:picLocks noChangeAspect="1"/>
            </p:cNvPicPr>
            <p:nvPr/>
          </p:nvPicPr>
          <p:blipFill rotWithShape="1">
            <a:blip r:embed="rId2"/>
            <a:srcRect t="11440"/>
            <a:stretch/>
          </p:blipFill>
          <p:spPr>
            <a:xfrm>
              <a:off x="88001" y="1632157"/>
              <a:ext cx="4204599" cy="2015625"/>
            </a:xfrm>
            <a:prstGeom prst="rect">
              <a:avLst/>
            </a:prstGeom>
          </p:spPr>
        </p:pic>
        <p:sp>
          <p:nvSpPr>
            <p:cNvPr id="2" name="正方形/長方形 1"/>
            <p:cNvSpPr/>
            <p:nvPr/>
          </p:nvSpPr>
          <p:spPr>
            <a:xfrm>
              <a:off x="2393341" y="1653638"/>
              <a:ext cx="2020711" cy="2207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36496" y="63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７．更新検討にかかる事例収集</a:t>
            </a:r>
            <a:endParaRPr lang="ja-JP" altLang="en-US" dirty="0">
              <a:latin typeface="HGSｺﾞｼｯｸM" panose="020B0600000000000000" pitchFamily="50" charset="-128"/>
              <a:ea typeface="HGSｺﾞｼｯｸM" panose="020B0600000000000000"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3" name="角丸四角形 12"/>
          <p:cNvSpPr/>
          <p:nvPr/>
        </p:nvSpPr>
        <p:spPr>
          <a:xfrm>
            <a:off x="153542" y="1197679"/>
            <a:ext cx="1147614"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HGSｺﾞｼｯｸM" panose="020B0600000000000000" pitchFamily="50" charset="-128"/>
                <a:ea typeface="HGSｺﾞｼｯｸM" panose="020B0600000000000000" pitchFamily="50" charset="-128"/>
              </a:rPr>
              <a:t>阪神高速</a:t>
            </a:r>
            <a:endParaRPr kumimoji="1" lang="ja-JP" altLang="en-US" dirty="0">
              <a:latin typeface="HGSｺﾞｼｯｸM" panose="020B0600000000000000" pitchFamily="50" charset="-128"/>
              <a:ea typeface="HGSｺﾞｼｯｸM" panose="020B0600000000000000" pitchFamily="50" charset="-128"/>
            </a:endParaRPr>
          </a:p>
        </p:txBody>
      </p:sp>
      <p:sp>
        <p:nvSpPr>
          <p:cNvPr id="16" name="角丸四角形 15"/>
          <p:cNvSpPr/>
          <p:nvPr/>
        </p:nvSpPr>
        <p:spPr>
          <a:xfrm>
            <a:off x="153542" y="3880606"/>
            <a:ext cx="1147614"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NEXC</a:t>
            </a:r>
            <a:r>
              <a:rPr lang="en-US" altLang="ja-JP" dirty="0">
                <a:latin typeface="HGSｺﾞｼｯｸM" panose="020B0600000000000000" pitchFamily="50" charset="-128"/>
                <a:ea typeface="HGSｺﾞｼｯｸM" panose="020B0600000000000000" pitchFamily="50" charset="-128"/>
              </a:rPr>
              <a:t>O</a:t>
            </a:r>
            <a:endParaRPr kumimoji="1" lang="ja-JP" altLang="en-US" dirty="0">
              <a:latin typeface="HGSｺﾞｼｯｸM" panose="020B0600000000000000" pitchFamily="50" charset="-128"/>
              <a:ea typeface="HGSｺﾞｼｯｸM" panose="020B0600000000000000" pitchFamily="50" charset="-128"/>
            </a:endParaRPr>
          </a:p>
        </p:txBody>
      </p:sp>
      <p:sp>
        <p:nvSpPr>
          <p:cNvPr id="20" name="角丸四角形 19"/>
          <p:cNvSpPr/>
          <p:nvPr/>
        </p:nvSpPr>
        <p:spPr>
          <a:xfrm>
            <a:off x="2428440" y="1600403"/>
            <a:ext cx="2058492" cy="205401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SｺﾞｼｯｸM" panose="020B0600000000000000" pitchFamily="50" charset="-128"/>
                <a:ea typeface="HGSｺﾞｼｯｸM" panose="020B0600000000000000" pitchFamily="50" charset="-128"/>
              </a:rPr>
              <a:t>橋桁の中央付近にある</a:t>
            </a:r>
            <a:r>
              <a:rPr lang="ja-JP" altLang="en-US" sz="1600" u="sng" dirty="0">
                <a:solidFill>
                  <a:srgbClr val="FF0000"/>
                </a:solidFill>
                <a:latin typeface="HGSｺﾞｼｯｸM" panose="020B0600000000000000" pitchFamily="50" charset="-128"/>
                <a:ea typeface="HGSｺﾞｼｯｸM" panose="020B0600000000000000" pitchFamily="50" charset="-128"/>
              </a:rPr>
              <a:t>ヒンジ形式の</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継ぎ目</a:t>
            </a:r>
            <a:r>
              <a:rPr lang="ja-JP" altLang="en-US" sz="1600" dirty="0" smtClean="0">
                <a:solidFill>
                  <a:schemeClr val="tx1"/>
                </a:solidFill>
                <a:latin typeface="HGSｺﾞｼｯｸM" panose="020B0600000000000000" pitchFamily="50" charset="-128"/>
                <a:ea typeface="HGSｺﾞｼｯｸM" panose="020B0600000000000000" pitchFamily="50" charset="-128"/>
              </a:rPr>
              <a:t>が垂れ下がり路面が沈下。</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a:p>
            <a:r>
              <a:rPr lang="ja-JP" altLang="en-US" sz="1600" dirty="0" smtClean="0">
                <a:solidFill>
                  <a:schemeClr val="tx1"/>
                </a:solidFill>
                <a:latin typeface="HGSｺﾞｼｯｸM" panose="020B0600000000000000" pitchFamily="50" charset="-128"/>
                <a:ea typeface="HGSｺﾞｼｯｸM" panose="020B0600000000000000" pitchFamily="50" charset="-128"/>
              </a:rPr>
              <a:t>応急</a:t>
            </a:r>
            <a:r>
              <a:rPr lang="ja-JP" altLang="en-US" sz="1600" dirty="0">
                <a:solidFill>
                  <a:schemeClr val="tx1"/>
                </a:solidFill>
                <a:latin typeface="HGSｺﾞｼｯｸM" panose="020B0600000000000000" pitchFamily="50" charset="-128"/>
                <a:ea typeface="HGSｺﾞｼｯｸM" panose="020B0600000000000000" pitchFamily="50" charset="-128"/>
              </a:rPr>
              <a:t>対策</a:t>
            </a:r>
            <a:r>
              <a:rPr lang="ja-JP" altLang="en-US" sz="1600" dirty="0" smtClean="0">
                <a:solidFill>
                  <a:schemeClr val="tx1"/>
                </a:solidFill>
                <a:latin typeface="HGSｺﾞｼｯｸM" panose="020B0600000000000000" pitchFamily="50" charset="-128"/>
                <a:ea typeface="HGSｺﾞｼｯｸM" panose="020B0600000000000000" pitchFamily="50" charset="-128"/>
              </a:rPr>
              <a:t>を行うも十分な回復が見られず更新検討へ。</a:t>
            </a:r>
            <a:endParaRPr kumimoji="1"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a:blip r:embed="rId3"/>
          <a:stretch>
            <a:fillRect/>
          </a:stretch>
        </p:blipFill>
        <p:spPr>
          <a:xfrm>
            <a:off x="4535504" y="1621542"/>
            <a:ext cx="2618258" cy="2043617"/>
          </a:xfrm>
          <a:prstGeom prst="rect">
            <a:avLst/>
          </a:prstGeom>
        </p:spPr>
      </p:pic>
      <p:sp>
        <p:nvSpPr>
          <p:cNvPr id="28" name="角丸四角形 27"/>
          <p:cNvSpPr/>
          <p:nvPr/>
        </p:nvSpPr>
        <p:spPr>
          <a:xfrm>
            <a:off x="7095113" y="1617044"/>
            <a:ext cx="2016225" cy="203737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u="sng" dirty="0">
                <a:solidFill>
                  <a:srgbClr val="FF0000"/>
                </a:solidFill>
                <a:latin typeface="HGSｺﾞｼｯｸM" panose="020B0600000000000000" pitchFamily="50" charset="-128"/>
                <a:ea typeface="HGSｺﾞｼｯｸM" panose="020B0600000000000000" pitchFamily="50" charset="-128"/>
              </a:rPr>
              <a:t>疲労き裂が発生しやすい</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構造形式</a:t>
            </a:r>
            <a:r>
              <a:rPr lang="ja-JP" altLang="en-US" sz="1600" dirty="0" smtClean="0">
                <a:solidFill>
                  <a:schemeClr val="tx1"/>
                </a:solidFill>
                <a:latin typeface="HGSｺﾞｼｯｸM" panose="020B0600000000000000" pitchFamily="50" charset="-128"/>
                <a:ea typeface="HGSｺﾞｼｯｸM" panose="020B0600000000000000" pitchFamily="50" charset="-128"/>
              </a:rPr>
              <a:t>となっており、補修を行っても</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別箇所でのき裂が発生</a:t>
            </a:r>
            <a:r>
              <a:rPr lang="ja-JP" altLang="en-US" sz="1600" dirty="0" smtClean="0">
                <a:solidFill>
                  <a:schemeClr val="tx1"/>
                </a:solidFill>
                <a:latin typeface="HGSｺﾞｼｯｸM" panose="020B0600000000000000" pitchFamily="50" charset="-128"/>
                <a:ea typeface="HGSｺﾞｼｯｸM" panose="020B0600000000000000" pitchFamily="50" charset="-128"/>
              </a:rPr>
              <a:t>するため更新検討へ。</a:t>
            </a:r>
            <a:endParaRPr kumimoji="1"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26081" y="3636981"/>
            <a:ext cx="4572000" cy="215444"/>
          </a:xfrm>
          <a:prstGeom prst="rect">
            <a:avLst/>
          </a:prstGeom>
        </p:spPr>
        <p:txBody>
          <a:bodyPr>
            <a:spAutoFit/>
          </a:bodyPr>
          <a:lstStyle/>
          <a:p>
            <a:pPr algn="r"/>
            <a:r>
              <a:rPr lang="en-US" altLang="ja-JP" sz="800" dirty="0">
                <a:latin typeface="HGSｺﾞｼｯｸM" panose="020B0600000000000000" pitchFamily="50" charset="-128"/>
                <a:ea typeface="HGSｺﾞｼｯｸM" panose="020B0600000000000000" pitchFamily="50" charset="-128"/>
              </a:rPr>
              <a:t>※</a:t>
            </a:r>
            <a:r>
              <a:rPr lang="ja-JP" altLang="en-US" sz="800" dirty="0">
                <a:latin typeface="HGSｺﾞｼｯｸM" panose="020B0600000000000000" pitchFamily="50" charset="-128"/>
                <a:ea typeface="HGSｺﾞｼｯｸM" panose="020B0600000000000000" pitchFamily="50" charset="-128"/>
              </a:rPr>
              <a:t>［阪神高速道路の大規模更新・修繕事業　阪神高速道路株式会社　</a:t>
            </a:r>
            <a:r>
              <a:rPr lang="en-US" altLang="ja-JP" sz="800" dirty="0" smtClean="0">
                <a:latin typeface="HGSｺﾞｼｯｸM" panose="020B0600000000000000" pitchFamily="50" charset="-128"/>
                <a:ea typeface="HGSｺﾞｼｯｸM" panose="020B0600000000000000" pitchFamily="50" charset="-128"/>
              </a:rPr>
              <a:t>H27.50</a:t>
            </a:r>
            <a:r>
              <a:rPr lang="ja-JP" altLang="en-US" sz="800" dirty="0" smtClean="0">
                <a:latin typeface="HGSｺﾞｼｯｸM" panose="020B0600000000000000" pitchFamily="50" charset="-128"/>
                <a:ea typeface="HGSｺﾞｼｯｸM" panose="020B0600000000000000" pitchFamily="50" charset="-128"/>
              </a:rPr>
              <a:t>］</a:t>
            </a:r>
            <a:r>
              <a:rPr lang="ja-JP" altLang="en-US" sz="800" dirty="0">
                <a:latin typeface="HGSｺﾞｼｯｸM" panose="020B0600000000000000" pitchFamily="50" charset="-128"/>
                <a:ea typeface="HGSｺﾞｼｯｸM" panose="020B0600000000000000" pitchFamily="50" charset="-128"/>
              </a:rPr>
              <a:t>より</a:t>
            </a:r>
            <a:endParaRPr lang="en-US" altLang="ja-JP" sz="800" dirty="0">
              <a:latin typeface="HGSｺﾞｼｯｸM" panose="020B0600000000000000" pitchFamily="50" charset="-128"/>
              <a:ea typeface="HGSｺﾞｼｯｸM" panose="020B0600000000000000" pitchFamily="50" charset="-128"/>
            </a:endParaRPr>
          </a:p>
        </p:txBody>
      </p:sp>
      <p:sp>
        <p:nvSpPr>
          <p:cNvPr id="14" name="角丸四角形 13"/>
          <p:cNvSpPr/>
          <p:nvPr/>
        </p:nvSpPr>
        <p:spPr>
          <a:xfrm>
            <a:off x="4550084" y="1192372"/>
            <a:ext cx="1368152"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HGSｺﾞｼｯｸM" panose="020B0600000000000000" pitchFamily="50" charset="-128"/>
                <a:ea typeface="HGSｺﾞｼｯｸM" panose="020B0600000000000000" pitchFamily="50" charset="-128"/>
              </a:rPr>
              <a:t>首都高速</a:t>
            </a:r>
            <a:endParaRPr kumimoji="1" lang="ja-JP" altLang="en-US" dirty="0">
              <a:latin typeface="HGSｺﾞｼｯｸM" panose="020B0600000000000000" pitchFamily="50" charset="-128"/>
              <a:ea typeface="HGSｺﾞｼｯｸM" panose="020B0600000000000000" pitchFamily="50" charset="-128"/>
            </a:endParaRPr>
          </a:p>
        </p:txBody>
      </p:sp>
      <p:sp>
        <p:nvSpPr>
          <p:cNvPr id="29" name="正方形/長方形 28"/>
          <p:cNvSpPr/>
          <p:nvPr/>
        </p:nvSpPr>
        <p:spPr>
          <a:xfrm>
            <a:off x="5463796" y="3636730"/>
            <a:ext cx="4572000" cy="215444"/>
          </a:xfrm>
          <a:prstGeom prst="rect">
            <a:avLst/>
          </a:prstGeom>
        </p:spPr>
        <p:txBody>
          <a:bodyPr>
            <a:spAutoFit/>
          </a:bodyPr>
          <a:lstStyle/>
          <a:p>
            <a:r>
              <a:rPr lang="en-US" altLang="ja-JP" sz="800" dirty="0" smtClean="0">
                <a:latin typeface="HGSｺﾞｼｯｸM" panose="020B0600000000000000" pitchFamily="50" charset="-128"/>
                <a:ea typeface="HGSｺﾞｼｯｸM" panose="020B0600000000000000" pitchFamily="50" charset="-128"/>
              </a:rPr>
              <a:t>※</a:t>
            </a:r>
            <a:r>
              <a:rPr lang="ja-JP" altLang="en-US" sz="800" dirty="0" smtClean="0">
                <a:latin typeface="HGSｺﾞｼｯｸM" panose="020B0600000000000000" pitchFamily="50" charset="-128"/>
                <a:ea typeface="HGSｺﾞｼｯｸM" panose="020B0600000000000000" pitchFamily="50" charset="-128"/>
              </a:rPr>
              <a:t>［</a:t>
            </a:r>
            <a:r>
              <a:rPr lang="ja-JP" altLang="en-US" sz="800" dirty="0">
                <a:latin typeface="HGSｺﾞｼｯｸM" panose="020B0600000000000000" pitchFamily="50" charset="-128"/>
                <a:ea typeface="HGSｺﾞｼｯｸM" panose="020B0600000000000000" pitchFamily="50" charset="-128"/>
              </a:rPr>
              <a:t>首都高速道路の更新計画について　首都高速道路株式会社　</a:t>
            </a:r>
            <a:r>
              <a:rPr lang="en-US" altLang="ja-JP" sz="800" dirty="0">
                <a:latin typeface="HGSｺﾞｼｯｸM" panose="020B0600000000000000" pitchFamily="50" charset="-128"/>
                <a:ea typeface="HGSｺﾞｼｯｸM" panose="020B0600000000000000" pitchFamily="50" charset="-128"/>
              </a:rPr>
              <a:t>H26.6</a:t>
            </a:r>
            <a:r>
              <a:rPr lang="ja-JP" altLang="en-US" sz="800" dirty="0" smtClean="0">
                <a:latin typeface="HGSｺﾞｼｯｸM" panose="020B0600000000000000" pitchFamily="50" charset="-128"/>
                <a:ea typeface="HGSｺﾞｼｯｸM" panose="020B0600000000000000" pitchFamily="50" charset="-128"/>
              </a:rPr>
              <a:t>］より</a:t>
            </a:r>
            <a:endParaRPr lang="ja-JP" altLang="en-US" sz="800" dirty="0"/>
          </a:p>
        </p:txBody>
      </p:sp>
      <p:sp>
        <p:nvSpPr>
          <p:cNvPr id="31" name="正方形/長方形 30"/>
          <p:cNvSpPr/>
          <p:nvPr/>
        </p:nvSpPr>
        <p:spPr>
          <a:xfrm>
            <a:off x="-61521" y="6159286"/>
            <a:ext cx="4572000" cy="215444"/>
          </a:xfrm>
          <a:prstGeom prst="rect">
            <a:avLst/>
          </a:prstGeom>
        </p:spPr>
        <p:txBody>
          <a:bodyPr>
            <a:spAutoFit/>
          </a:bodyPr>
          <a:lstStyle/>
          <a:p>
            <a:pPr algn="r"/>
            <a:r>
              <a:rPr lang="en-US" altLang="ja-JP" sz="800" dirty="0" smtClean="0">
                <a:latin typeface="HGSｺﾞｼｯｸM" panose="020B0600000000000000" pitchFamily="50" charset="-128"/>
                <a:ea typeface="HGSｺﾞｼｯｸM" panose="020B0600000000000000" pitchFamily="50" charset="-128"/>
              </a:rPr>
              <a:t>※</a:t>
            </a:r>
            <a:r>
              <a:rPr lang="ja-JP" altLang="en-US" sz="800" dirty="0" smtClean="0">
                <a:latin typeface="HGSｺﾞｼｯｸM" panose="020B0600000000000000" pitchFamily="50" charset="-128"/>
                <a:ea typeface="HGSｺﾞｼｯｸM" panose="020B0600000000000000" pitchFamily="50" charset="-128"/>
              </a:rPr>
              <a:t>［</a:t>
            </a:r>
            <a:r>
              <a:rPr lang="ja-JP" altLang="en-US" sz="800" dirty="0">
                <a:latin typeface="HGSｺﾞｼｯｸM" panose="020B0600000000000000" pitchFamily="50" charset="-128"/>
                <a:ea typeface="HGSｺﾞｼｯｸM" panose="020B0600000000000000" pitchFamily="50" charset="-128"/>
              </a:rPr>
              <a:t>東・中・西日本高速道路の更新計画について　</a:t>
            </a:r>
            <a:r>
              <a:rPr lang="en-US" altLang="ja-JP" sz="800" dirty="0">
                <a:latin typeface="HGSｺﾞｼｯｸM" panose="020B0600000000000000" pitchFamily="50" charset="-128"/>
                <a:ea typeface="HGSｺﾞｼｯｸM" panose="020B0600000000000000" pitchFamily="50" charset="-128"/>
              </a:rPr>
              <a:t>NEXCO</a:t>
            </a:r>
            <a:r>
              <a:rPr lang="ja-JP" altLang="en-US" sz="800" dirty="0">
                <a:latin typeface="HGSｺﾞｼｯｸM" panose="020B0600000000000000" pitchFamily="50" charset="-128"/>
                <a:ea typeface="HGSｺﾞｼｯｸM" panose="020B0600000000000000" pitchFamily="50" charset="-128"/>
              </a:rPr>
              <a:t>　</a:t>
            </a:r>
            <a:r>
              <a:rPr lang="en-US" altLang="ja-JP" sz="800" dirty="0">
                <a:latin typeface="HGSｺﾞｼｯｸM" panose="020B0600000000000000" pitchFamily="50" charset="-128"/>
                <a:ea typeface="HGSｺﾞｼｯｸM" panose="020B0600000000000000" pitchFamily="50" charset="-128"/>
              </a:rPr>
              <a:t>H27.3</a:t>
            </a:r>
            <a:r>
              <a:rPr lang="ja-JP" altLang="en-US" sz="800" dirty="0">
                <a:latin typeface="HGSｺﾞｼｯｸM" panose="020B0600000000000000" pitchFamily="50" charset="-128"/>
                <a:ea typeface="HGSｺﾞｼｯｸM" panose="020B0600000000000000" pitchFamily="50" charset="-128"/>
              </a:rPr>
              <a:t>］より</a:t>
            </a:r>
            <a:endParaRPr lang="en-US" altLang="ja-JP" sz="800" dirty="0">
              <a:latin typeface="HGSｺﾞｼｯｸM" panose="020B0600000000000000" pitchFamily="50" charset="-128"/>
              <a:ea typeface="HGSｺﾞｼｯｸM" panose="020B0600000000000000" pitchFamily="50" charset="-128"/>
            </a:endParaRPr>
          </a:p>
        </p:txBody>
      </p:sp>
      <p:pic>
        <p:nvPicPr>
          <p:cNvPr id="32" name="図 31"/>
          <p:cNvPicPr>
            <a:picLocks noChangeAspect="1"/>
          </p:cNvPicPr>
          <p:nvPr/>
        </p:nvPicPr>
        <p:blipFill>
          <a:blip r:embed="rId4"/>
          <a:stretch>
            <a:fillRect/>
          </a:stretch>
        </p:blipFill>
        <p:spPr>
          <a:xfrm>
            <a:off x="4535504" y="4290598"/>
            <a:ext cx="1856584" cy="1907190"/>
          </a:xfrm>
          <a:prstGeom prst="rect">
            <a:avLst/>
          </a:prstGeom>
        </p:spPr>
      </p:pic>
      <p:sp>
        <p:nvSpPr>
          <p:cNvPr id="33" name="角丸四角形 32"/>
          <p:cNvSpPr/>
          <p:nvPr/>
        </p:nvSpPr>
        <p:spPr>
          <a:xfrm>
            <a:off x="7095113" y="4218049"/>
            <a:ext cx="1992957" cy="194123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長大橋</a:t>
            </a:r>
            <a:r>
              <a:rPr lang="ja-JP" altLang="en-US" sz="1600" dirty="0">
                <a:solidFill>
                  <a:schemeClr val="tx1"/>
                </a:solidFill>
                <a:latin typeface="HGSｺﾞｼｯｸM" panose="020B0600000000000000" pitchFamily="50" charset="-128"/>
                <a:ea typeface="HGSｺﾞｼｯｸM" panose="020B0600000000000000" pitchFamily="50" charset="-128"/>
              </a:rPr>
              <a:t>や主要幹線橋梁は</a:t>
            </a:r>
            <a:r>
              <a:rPr lang="en-US" altLang="ja-JP" sz="1600" u="sng" dirty="0">
                <a:solidFill>
                  <a:srgbClr val="FF0000"/>
                </a:solidFill>
                <a:latin typeface="HGSｺﾞｼｯｸM" panose="020B0600000000000000" pitchFamily="50" charset="-128"/>
                <a:ea typeface="HGSｺﾞｼｯｸM" panose="020B0600000000000000" pitchFamily="50" charset="-128"/>
              </a:rPr>
              <a:t>100</a:t>
            </a:r>
            <a:r>
              <a:rPr lang="ja-JP" altLang="en-US" sz="1600" u="sng" dirty="0">
                <a:solidFill>
                  <a:srgbClr val="FF0000"/>
                </a:solidFill>
                <a:latin typeface="HGSｺﾞｼｯｸM" panose="020B0600000000000000" pitchFamily="50" charset="-128"/>
                <a:ea typeface="HGSｺﾞｼｯｸM" panose="020B0600000000000000" pitchFamily="50" charset="-128"/>
              </a:rPr>
              <a:t>年以上の延命化</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a:t>
            </a:r>
            <a:endParaRPr lang="ja-JP" altLang="en-US" sz="1600" u="sng" dirty="0">
              <a:solidFill>
                <a:srgbClr val="FF0000"/>
              </a:solidFill>
              <a:latin typeface="HGSｺﾞｼｯｸM" panose="020B0600000000000000" pitchFamily="50" charset="-128"/>
              <a:ea typeface="HGSｺﾞｼｯｸM" panose="020B0600000000000000" pitchFamily="50" charset="-128"/>
            </a:endParaRPr>
          </a:p>
        </p:txBody>
      </p:sp>
      <p:sp>
        <p:nvSpPr>
          <p:cNvPr id="34" name="正方形/長方形 33"/>
          <p:cNvSpPr/>
          <p:nvPr/>
        </p:nvSpPr>
        <p:spPr>
          <a:xfrm>
            <a:off x="4588933" y="6162404"/>
            <a:ext cx="4572000" cy="215444"/>
          </a:xfrm>
          <a:prstGeom prst="rect">
            <a:avLst/>
          </a:prstGeom>
        </p:spPr>
        <p:txBody>
          <a:bodyPr>
            <a:spAutoFit/>
          </a:bodyPr>
          <a:lstStyle/>
          <a:p>
            <a:pPr algn="r"/>
            <a:r>
              <a:rPr lang="en-US" altLang="ja-JP" sz="800" dirty="0" smtClean="0">
                <a:latin typeface="HGSｺﾞｼｯｸM" panose="020B0600000000000000" pitchFamily="50" charset="-128"/>
                <a:ea typeface="HGSｺﾞｼｯｸM" panose="020B0600000000000000" pitchFamily="50" charset="-128"/>
              </a:rPr>
              <a:t>※</a:t>
            </a:r>
            <a:r>
              <a:rPr lang="ja-JP" altLang="en-US" sz="800" dirty="0" smtClean="0">
                <a:latin typeface="HGSｺﾞｼｯｸM" panose="020B0600000000000000" pitchFamily="50" charset="-128"/>
                <a:ea typeface="HGSｺﾞｼｯｸM" panose="020B0600000000000000" pitchFamily="50" charset="-128"/>
              </a:rPr>
              <a:t>［</a:t>
            </a:r>
            <a:r>
              <a:rPr lang="ja-JP" altLang="en-US" sz="800" dirty="0">
                <a:latin typeface="HGSｺﾞｼｯｸM" panose="020B0600000000000000" pitchFamily="50" charset="-128"/>
                <a:ea typeface="HGSｺﾞｼｯｸM" panose="020B0600000000000000" pitchFamily="50" charset="-128"/>
              </a:rPr>
              <a:t>橋梁の管理に関する中長期計画　東京都建設局　</a:t>
            </a:r>
            <a:r>
              <a:rPr lang="en-US" altLang="ja-JP" sz="800" dirty="0">
                <a:latin typeface="HGSｺﾞｼｯｸM" panose="020B0600000000000000" pitchFamily="50" charset="-128"/>
                <a:ea typeface="HGSｺﾞｼｯｸM" panose="020B0600000000000000" pitchFamily="50" charset="-128"/>
              </a:rPr>
              <a:t>H21.3</a:t>
            </a:r>
            <a:r>
              <a:rPr lang="ja-JP" altLang="en-US" sz="800" dirty="0">
                <a:latin typeface="HGSｺﾞｼｯｸM" panose="020B0600000000000000" pitchFamily="50" charset="-128"/>
                <a:ea typeface="HGSｺﾞｼｯｸM" panose="020B0600000000000000" pitchFamily="50" charset="-128"/>
              </a:rPr>
              <a:t>］より</a:t>
            </a:r>
            <a:endParaRPr lang="en-US" altLang="ja-JP" sz="800" dirty="0">
              <a:latin typeface="HGSｺﾞｼｯｸM" panose="020B0600000000000000" pitchFamily="50" charset="-128"/>
              <a:ea typeface="HGSｺﾞｼｯｸM" panose="020B0600000000000000" pitchFamily="50" charset="-128"/>
            </a:endParaRPr>
          </a:p>
        </p:txBody>
      </p:sp>
      <p:sp>
        <p:nvSpPr>
          <p:cNvPr id="18" name="角丸四角形 17"/>
          <p:cNvSpPr/>
          <p:nvPr/>
        </p:nvSpPr>
        <p:spPr>
          <a:xfrm>
            <a:off x="4545919" y="3878426"/>
            <a:ext cx="1368152"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HGSｺﾞｼｯｸM" panose="020B0600000000000000" pitchFamily="50" charset="-128"/>
                <a:ea typeface="HGSｺﾞｼｯｸM" panose="020B0600000000000000" pitchFamily="50" charset="-128"/>
              </a:rPr>
              <a:t>東京都</a:t>
            </a:r>
            <a:endParaRPr kumimoji="1" lang="ja-JP" altLang="en-US" dirty="0">
              <a:latin typeface="HGSｺﾞｼｯｸM" panose="020B0600000000000000" pitchFamily="50" charset="-128"/>
              <a:ea typeface="HGSｺﾞｼｯｸM" panose="020B0600000000000000" pitchFamily="50" charset="-128"/>
            </a:endParaRPr>
          </a:p>
        </p:txBody>
      </p:sp>
      <p:sp>
        <p:nvSpPr>
          <p:cNvPr id="35" name="正方形/長方形 34"/>
          <p:cNvSpPr/>
          <p:nvPr/>
        </p:nvSpPr>
        <p:spPr>
          <a:xfrm>
            <a:off x="4572000" y="4297164"/>
            <a:ext cx="2476500" cy="190062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5"/>
          <a:stretch>
            <a:fillRect/>
          </a:stretch>
        </p:blipFill>
        <p:spPr>
          <a:xfrm>
            <a:off x="101600" y="4297164"/>
            <a:ext cx="2350386" cy="1900623"/>
          </a:xfrm>
          <a:prstGeom prst="rect">
            <a:avLst/>
          </a:prstGeom>
        </p:spPr>
      </p:pic>
      <p:sp>
        <p:nvSpPr>
          <p:cNvPr id="38" name="角丸四角形 37"/>
          <p:cNvSpPr/>
          <p:nvPr/>
        </p:nvSpPr>
        <p:spPr>
          <a:xfrm>
            <a:off x="2454119" y="4290598"/>
            <a:ext cx="2058492" cy="18964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SｺﾞｼｯｸM" panose="020B0600000000000000" pitchFamily="50" charset="-128"/>
                <a:ea typeface="HGSｺﾞｼｯｸM" panose="020B0600000000000000" pitchFamily="50" charset="-128"/>
              </a:rPr>
              <a:t>海砂使用による</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塩害発生</a:t>
            </a:r>
            <a:r>
              <a:rPr lang="ja-JP" altLang="en-US" sz="1600" dirty="0" smtClean="0">
                <a:solidFill>
                  <a:schemeClr val="tx1"/>
                </a:solidFill>
                <a:latin typeface="HGSｺﾞｼｯｸM" panose="020B0600000000000000" pitchFamily="50" charset="-128"/>
                <a:ea typeface="HGSｺﾞｼｯｸM" panose="020B0600000000000000" pitchFamily="50" charset="-128"/>
              </a:rPr>
              <a:t>に加え、重交通による</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疲労の影響</a:t>
            </a:r>
            <a:r>
              <a:rPr lang="ja-JP" altLang="en-US" sz="1600" dirty="0" smtClean="0">
                <a:solidFill>
                  <a:schemeClr val="tx1"/>
                </a:solidFill>
                <a:latin typeface="HGSｺﾞｼｯｸM" panose="020B0600000000000000" pitchFamily="50" charset="-128"/>
                <a:ea typeface="HGSｺﾞｼｯｸM" panose="020B0600000000000000" pitchFamily="50" charset="-128"/>
              </a:rPr>
              <a:t>から、</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再劣化を繰り返し</a:t>
            </a:r>
            <a:r>
              <a:rPr lang="ja-JP" altLang="en-US" sz="1600" dirty="0" smtClean="0">
                <a:solidFill>
                  <a:schemeClr val="tx1"/>
                </a:solidFill>
                <a:latin typeface="HGSｺﾞｼｯｸM" panose="020B0600000000000000" pitchFamily="50" charset="-128"/>
                <a:ea typeface="HGSｺﾞｼｯｸM" panose="020B0600000000000000" pitchFamily="50" charset="-128"/>
              </a:rPr>
              <a:t>更新検討へ。</a:t>
            </a:r>
            <a:endParaRPr kumimoji="1"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8658203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NEXCO</a:t>
            </a:r>
            <a:r>
              <a:rPr lang="ja-JP" altLang="en-US" sz="2400" dirty="0" smtClean="0">
                <a:latin typeface="HGSｺﾞｼｯｸM" panose="020B0600000000000000" pitchFamily="50" charset="-128"/>
                <a:ea typeface="HGSｺﾞｼｯｸM" panose="020B0600000000000000" pitchFamily="50" charset="-128"/>
              </a:rPr>
              <a:t>の対策フロー</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床版</a:t>
            </a:r>
            <a:r>
              <a:rPr lang="en-US" altLang="ja-JP"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pic>
        <p:nvPicPr>
          <p:cNvPr id="2" name="図 1"/>
          <p:cNvPicPr>
            <a:picLocks noChangeAspect="1"/>
          </p:cNvPicPr>
          <p:nvPr/>
        </p:nvPicPr>
        <p:blipFill>
          <a:blip r:embed="rId2"/>
          <a:stretch>
            <a:fillRect/>
          </a:stretch>
        </p:blipFill>
        <p:spPr>
          <a:xfrm>
            <a:off x="1016974" y="1625079"/>
            <a:ext cx="3906928" cy="4684241"/>
          </a:xfrm>
          <a:prstGeom prst="rect">
            <a:avLst/>
          </a:prstGeom>
        </p:spPr>
      </p:pic>
      <p:sp>
        <p:nvSpPr>
          <p:cNvPr id="6" name="右中かっこ 5"/>
          <p:cNvSpPr/>
          <p:nvPr/>
        </p:nvSpPr>
        <p:spPr>
          <a:xfrm>
            <a:off x="4923902" y="1988840"/>
            <a:ext cx="70854" cy="201622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右中かっこ 13"/>
          <p:cNvSpPr/>
          <p:nvPr/>
        </p:nvSpPr>
        <p:spPr>
          <a:xfrm>
            <a:off x="4919518" y="4077072"/>
            <a:ext cx="84530" cy="16561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4994756" y="2602069"/>
            <a:ext cx="369332" cy="861774"/>
          </a:xfrm>
          <a:prstGeom prst="rect">
            <a:avLst/>
          </a:prstGeom>
          <a:noFill/>
        </p:spPr>
        <p:txBody>
          <a:bodyPr vert="eaVert" wrap="none" rtlCol="0">
            <a:spAutoFit/>
          </a:bodyPr>
          <a:lstStyle/>
          <a:p>
            <a:r>
              <a:rPr lang="ja-JP" altLang="en-US" sz="1200" dirty="0" smtClean="0"/>
              <a:t>更新も検討</a:t>
            </a:r>
            <a:endParaRPr kumimoji="1" lang="ja-JP" altLang="en-US" sz="1200" dirty="0"/>
          </a:p>
        </p:txBody>
      </p:sp>
      <p:sp>
        <p:nvSpPr>
          <p:cNvPr id="16" name="テキスト ボックス 15"/>
          <p:cNvSpPr txBox="1"/>
          <p:nvPr/>
        </p:nvSpPr>
        <p:spPr>
          <a:xfrm>
            <a:off x="4994756" y="4371115"/>
            <a:ext cx="369332" cy="1151918"/>
          </a:xfrm>
          <a:prstGeom prst="rect">
            <a:avLst/>
          </a:prstGeom>
          <a:noFill/>
        </p:spPr>
        <p:txBody>
          <a:bodyPr vert="eaVert" wrap="none" rtlCol="0">
            <a:spAutoFit/>
          </a:bodyPr>
          <a:lstStyle/>
          <a:p>
            <a:r>
              <a:rPr lang="ja-JP" altLang="en-US" sz="1200" dirty="0" smtClean="0"/>
              <a:t>更新は検討せず</a:t>
            </a:r>
            <a:endParaRPr kumimoji="1" lang="ja-JP" altLang="en-US" sz="1200" dirty="0"/>
          </a:p>
        </p:txBody>
      </p:sp>
      <p:sp>
        <p:nvSpPr>
          <p:cNvPr id="18" name="角丸四角形 17"/>
          <p:cNvSpPr/>
          <p:nvPr/>
        </p:nvSpPr>
        <p:spPr>
          <a:xfrm>
            <a:off x="5360340" y="2384884"/>
            <a:ext cx="3244108" cy="129614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RC</a:t>
            </a:r>
            <a:r>
              <a:rPr lang="ja-JP" altLang="en-US" sz="1600" dirty="0" smtClean="0">
                <a:solidFill>
                  <a:schemeClr val="tx1"/>
                </a:solidFill>
                <a:latin typeface="HGSｺﾞｼｯｸM" panose="020B0600000000000000" pitchFamily="50" charset="-128"/>
                <a:ea typeface="HGSｺﾞｼｯｸM" panose="020B0600000000000000" pitchFamily="50" charset="-128"/>
              </a:rPr>
              <a:t>床版については内在塩分濃度が高ければ更新、損傷程度に応じて</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修繕・更新を行うことを想定</a:t>
            </a:r>
            <a:r>
              <a:rPr lang="ja-JP" altLang="en-US" sz="1600" dirty="0" smtClean="0">
                <a:solidFill>
                  <a:schemeClr val="tx1"/>
                </a:solidFill>
                <a:latin typeface="HGSｺﾞｼｯｸM" panose="020B0600000000000000" pitchFamily="50" charset="-128"/>
                <a:ea typeface="HGSｺﾞｼｯｸM" panose="020B0600000000000000" pitchFamily="50" charset="-128"/>
              </a:rPr>
              <a:t>している。</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
        <p:nvSpPr>
          <p:cNvPr id="19" name="角丸四角形 18"/>
          <p:cNvSpPr/>
          <p:nvPr/>
        </p:nvSpPr>
        <p:spPr>
          <a:xfrm>
            <a:off x="5364160" y="4509404"/>
            <a:ext cx="3316116" cy="115212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PC</a:t>
            </a:r>
            <a:r>
              <a:rPr lang="ja-JP" altLang="en-US" sz="1600" dirty="0" smtClean="0">
                <a:solidFill>
                  <a:schemeClr val="tx1"/>
                </a:solidFill>
                <a:latin typeface="HGSｺﾞｼｯｸM" panose="020B0600000000000000" pitchFamily="50" charset="-128"/>
                <a:ea typeface="HGSｺﾞｼｯｸM" panose="020B0600000000000000" pitchFamily="50" charset="-128"/>
              </a:rPr>
              <a:t>床版および鋼床版については修繕による維持管理を行う方針であり、</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更新を想定していない。</a:t>
            </a:r>
            <a:endParaRPr lang="en-US" altLang="ja-JP" sz="1600" u="sng" dirty="0" smtClean="0">
              <a:solidFill>
                <a:srgbClr val="FF0000"/>
              </a:solidFill>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5393484" y="5661532"/>
            <a:ext cx="3345420" cy="276999"/>
          </a:xfrm>
          <a:prstGeom prst="rect">
            <a:avLst/>
          </a:prstGeom>
          <a:noFill/>
        </p:spPr>
        <p:txBody>
          <a:bodyPr wrap="square" rtlCol="0">
            <a:spAutoFit/>
          </a:bodyPr>
          <a:lstStyle/>
          <a:p>
            <a:r>
              <a:rPr lang="en-US" altLang="ja-JP" sz="1200" dirty="0" smtClean="0">
                <a:latin typeface="HGSｺﾞｼｯｸM" panose="020B0600000000000000" pitchFamily="50" charset="-128"/>
                <a:ea typeface="HGSｺﾞｼｯｸM" panose="020B0600000000000000" pitchFamily="50" charset="-128"/>
              </a:rPr>
              <a:t>※</a:t>
            </a:r>
            <a:r>
              <a:rPr lang="ja-JP" altLang="en-US" sz="1200" dirty="0" smtClean="0">
                <a:latin typeface="HGSｺﾞｼｯｸM" panose="020B0600000000000000" pitchFamily="50" charset="-128"/>
                <a:ea typeface="HGSｺﾞｼｯｸM" panose="020B0600000000000000" pitchFamily="50" charset="-128"/>
              </a:rPr>
              <a:t>著しい損傷が生じている場合を除く。</a:t>
            </a:r>
            <a:endParaRPr lang="en-US" altLang="ja-JP" sz="1200" dirty="0" smtClean="0">
              <a:latin typeface="HGSｺﾞｼｯｸM" panose="020B0600000000000000" pitchFamily="50" charset="-128"/>
              <a:ea typeface="HGSｺﾞｼｯｸM" panose="020B0600000000000000" pitchFamily="50" charset="-128"/>
            </a:endParaRPr>
          </a:p>
        </p:txBody>
      </p:sp>
      <p:sp>
        <p:nvSpPr>
          <p:cNvPr id="21" name="角丸四角形 20"/>
          <p:cNvSpPr/>
          <p:nvPr/>
        </p:nvSpPr>
        <p:spPr>
          <a:xfrm>
            <a:off x="5359174" y="1988840"/>
            <a:ext cx="1089680"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RC</a:t>
            </a:r>
            <a:r>
              <a:rPr lang="ja-JP" altLang="en-US" dirty="0" smtClean="0">
                <a:latin typeface="HGSｺﾞｼｯｸM" panose="020B0600000000000000" pitchFamily="50" charset="-128"/>
                <a:ea typeface="HGSｺﾞｼｯｸM" panose="020B0600000000000000" pitchFamily="50" charset="-128"/>
              </a:rPr>
              <a:t>床版</a:t>
            </a:r>
            <a:endParaRPr kumimoji="1" lang="ja-JP" altLang="en-US" dirty="0">
              <a:latin typeface="HGSｺﾞｼｯｸM" panose="020B0600000000000000" pitchFamily="50" charset="-128"/>
              <a:ea typeface="HGSｺﾞｼｯｸM" panose="020B0600000000000000" pitchFamily="50" charset="-128"/>
            </a:endParaRPr>
          </a:p>
        </p:txBody>
      </p:sp>
      <p:sp>
        <p:nvSpPr>
          <p:cNvPr id="22" name="角丸四角形 21"/>
          <p:cNvSpPr/>
          <p:nvPr/>
        </p:nvSpPr>
        <p:spPr>
          <a:xfrm>
            <a:off x="5359174" y="4098777"/>
            <a:ext cx="2525194"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PC</a:t>
            </a:r>
            <a:r>
              <a:rPr lang="ja-JP" altLang="en-US" dirty="0" smtClean="0">
                <a:latin typeface="HGSｺﾞｼｯｸM" panose="020B0600000000000000" pitchFamily="50" charset="-128"/>
                <a:ea typeface="HGSｺﾞｼｯｸM" panose="020B0600000000000000" pitchFamily="50" charset="-128"/>
              </a:rPr>
              <a:t>床版および鋼床版</a:t>
            </a:r>
            <a:endParaRPr kumimoji="1"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5" name="テキスト ボックス 24"/>
          <p:cNvSpPr txBox="1"/>
          <p:nvPr/>
        </p:nvSpPr>
        <p:spPr>
          <a:xfrm>
            <a:off x="856391" y="6350776"/>
            <a:ext cx="7160103" cy="307777"/>
          </a:xfrm>
          <a:prstGeom prst="rect">
            <a:avLst/>
          </a:prstGeom>
          <a:noFill/>
        </p:spPr>
        <p:txBody>
          <a:bodyPr wrap="square" rtlCol="0">
            <a:spAutoFit/>
          </a:bodyPr>
          <a:lstStyle/>
          <a:p>
            <a:pPr algn="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［高速道路資産の長期保存及び更新のあり方に関する技術検討委員会　</a:t>
            </a:r>
            <a:r>
              <a:rPr lang="en-US" altLang="ja-JP" sz="1400" dirty="0" smtClean="0">
                <a:latin typeface="HGSｺﾞｼｯｸM" panose="020B0600000000000000" pitchFamily="50" charset="-128"/>
                <a:ea typeface="HGSｺﾞｼｯｸM" panose="020B0600000000000000" pitchFamily="50" charset="-128"/>
              </a:rPr>
              <a:t>H26.1</a:t>
            </a:r>
            <a:r>
              <a:rPr lang="ja-JP" altLang="en-US" sz="1400" dirty="0" smtClean="0">
                <a:latin typeface="HGSｺﾞｼｯｸM" panose="020B0600000000000000" pitchFamily="50" charset="-128"/>
                <a:ea typeface="HGSｺﾞｼｯｸM" panose="020B0600000000000000" pitchFamily="50" charset="-128"/>
              </a:rPr>
              <a:t>］より</a:t>
            </a:r>
            <a:endParaRPr lang="en-US" altLang="ja-JP" sz="1400" dirty="0">
              <a:latin typeface="HGSｺﾞｼｯｸM" panose="020B0600000000000000" pitchFamily="50" charset="-128"/>
              <a:ea typeface="HGSｺﾞｼｯｸM" panose="020B0600000000000000" pitchFamily="50" charset="-128"/>
            </a:endParaRPr>
          </a:p>
        </p:txBody>
      </p:sp>
      <p:sp>
        <p:nvSpPr>
          <p:cNvPr id="2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７．更新検討にかかる事例収集</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791252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NEXCO</a:t>
            </a:r>
            <a:r>
              <a:rPr lang="ja-JP" altLang="en-US" sz="2400" dirty="0" smtClean="0">
                <a:latin typeface="HGSｺﾞｼｯｸM" panose="020B0600000000000000" pitchFamily="50" charset="-128"/>
                <a:ea typeface="HGSｺﾞｼｯｸM" panose="020B0600000000000000" pitchFamily="50" charset="-128"/>
              </a:rPr>
              <a:t>の対策フロー</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桁</a:t>
            </a:r>
            <a:r>
              <a:rPr lang="en-US" altLang="ja-JP"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pic>
        <p:nvPicPr>
          <p:cNvPr id="3" name="図 2"/>
          <p:cNvPicPr>
            <a:picLocks noChangeAspect="1"/>
          </p:cNvPicPr>
          <p:nvPr/>
        </p:nvPicPr>
        <p:blipFill>
          <a:blip r:embed="rId2"/>
          <a:stretch>
            <a:fillRect/>
          </a:stretch>
        </p:blipFill>
        <p:spPr>
          <a:xfrm>
            <a:off x="1331640" y="1612485"/>
            <a:ext cx="3457128" cy="4705105"/>
          </a:xfrm>
          <a:prstGeom prst="rect">
            <a:avLst/>
          </a:prstGeom>
        </p:spPr>
      </p:pic>
      <p:sp>
        <p:nvSpPr>
          <p:cNvPr id="12" name="右中かっこ 11"/>
          <p:cNvSpPr/>
          <p:nvPr/>
        </p:nvSpPr>
        <p:spPr>
          <a:xfrm>
            <a:off x="4717914" y="2060848"/>
            <a:ext cx="70854" cy="14029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右中かっこ 12"/>
          <p:cNvSpPr/>
          <p:nvPr/>
        </p:nvSpPr>
        <p:spPr>
          <a:xfrm>
            <a:off x="4711076" y="3626904"/>
            <a:ext cx="84530" cy="26906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4759930" y="2332466"/>
            <a:ext cx="369332" cy="861774"/>
          </a:xfrm>
          <a:prstGeom prst="rect">
            <a:avLst/>
          </a:prstGeom>
          <a:noFill/>
        </p:spPr>
        <p:txBody>
          <a:bodyPr vert="eaVert" wrap="none" rtlCol="0">
            <a:spAutoFit/>
          </a:bodyPr>
          <a:lstStyle/>
          <a:p>
            <a:r>
              <a:rPr lang="ja-JP" altLang="en-US" sz="1200" dirty="0" smtClean="0"/>
              <a:t>更新も検討</a:t>
            </a:r>
            <a:endParaRPr kumimoji="1" lang="ja-JP" altLang="en-US" sz="1200" dirty="0"/>
          </a:p>
        </p:txBody>
      </p:sp>
      <p:sp>
        <p:nvSpPr>
          <p:cNvPr id="16" name="テキスト ボックス 15"/>
          <p:cNvSpPr txBox="1"/>
          <p:nvPr/>
        </p:nvSpPr>
        <p:spPr>
          <a:xfrm>
            <a:off x="4778732" y="4396288"/>
            <a:ext cx="369332" cy="1151918"/>
          </a:xfrm>
          <a:prstGeom prst="rect">
            <a:avLst/>
          </a:prstGeom>
          <a:noFill/>
        </p:spPr>
        <p:txBody>
          <a:bodyPr vert="eaVert" wrap="none" rtlCol="0">
            <a:spAutoFit/>
          </a:bodyPr>
          <a:lstStyle/>
          <a:p>
            <a:r>
              <a:rPr lang="ja-JP" altLang="en-US" sz="1200" dirty="0" smtClean="0"/>
              <a:t>更新は検討せず</a:t>
            </a:r>
            <a:endParaRPr kumimoji="1" lang="ja-JP" altLang="en-US" sz="1200" dirty="0"/>
          </a:p>
        </p:txBody>
      </p:sp>
      <p:sp>
        <p:nvSpPr>
          <p:cNvPr id="18" name="角丸四角形 17"/>
          <p:cNvSpPr/>
          <p:nvPr/>
        </p:nvSpPr>
        <p:spPr>
          <a:xfrm>
            <a:off x="5147245" y="2204864"/>
            <a:ext cx="3244108" cy="129614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RC</a:t>
            </a:r>
            <a:r>
              <a:rPr lang="ja-JP" altLang="en-US" sz="1600" dirty="0">
                <a:solidFill>
                  <a:schemeClr val="tx1"/>
                </a:solidFill>
                <a:latin typeface="HGSｺﾞｼｯｸM" panose="020B0600000000000000" pitchFamily="50" charset="-128"/>
                <a:ea typeface="HGSｺﾞｼｯｸM" panose="020B0600000000000000" pitchFamily="50" charset="-128"/>
              </a:rPr>
              <a:t>桁</a:t>
            </a:r>
            <a:r>
              <a:rPr lang="ja-JP" altLang="en-US" sz="1600" dirty="0" smtClean="0">
                <a:solidFill>
                  <a:schemeClr val="tx1"/>
                </a:solidFill>
                <a:latin typeface="HGSｺﾞｼｯｸM" panose="020B0600000000000000" pitchFamily="50" charset="-128"/>
                <a:ea typeface="HGSｺﾞｼｯｸM" panose="020B0600000000000000" pitchFamily="50" charset="-128"/>
              </a:rPr>
              <a:t>については内在塩分濃度が高ければ更新、損傷程度に応じて</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修繕・更新を行うことを想定</a:t>
            </a:r>
            <a:r>
              <a:rPr lang="ja-JP" altLang="en-US" sz="1600" dirty="0" smtClean="0">
                <a:solidFill>
                  <a:schemeClr val="tx1"/>
                </a:solidFill>
                <a:latin typeface="HGSｺﾞｼｯｸM" panose="020B0600000000000000" pitchFamily="50" charset="-128"/>
                <a:ea typeface="HGSｺﾞｼｯｸM" panose="020B0600000000000000" pitchFamily="50" charset="-128"/>
              </a:rPr>
              <a:t>している。</a:t>
            </a:r>
            <a:endParaRPr lang="en-US" altLang="ja-JP" sz="1600" dirty="0" smtClean="0">
              <a:solidFill>
                <a:schemeClr val="tx1"/>
              </a:solidFill>
              <a:latin typeface="HGSｺﾞｼｯｸM" panose="020B0600000000000000" pitchFamily="50" charset="-128"/>
              <a:ea typeface="HGSｺﾞｼｯｸM" panose="020B0600000000000000" pitchFamily="50" charset="-128"/>
            </a:endParaRPr>
          </a:p>
        </p:txBody>
      </p:sp>
      <p:sp>
        <p:nvSpPr>
          <p:cNvPr id="19" name="角丸四角形 18"/>
          <p:cNvSpPr/>
          <p:nvPr/>
        </p:nvSpPr>
        <p:spPr>
          <a:xfrm>
            <a:off x="5147245" y="4387210"/>
            <a:ext cx="3316116" cy="115212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HGSｺﾞｼｯｸM" panose="020B0600000000000000" pitchFamily="50" charset="-128"/>
                <a:ea typeface="HGSｺﾞｼｯｸM" panose="020B0600000000000000" pitchFamily="50" charset="-128"/>
              </a:rPr>
              <a:t>　</a:t>
            </a:r>
            <a:r>
              <a:rPr lang="en-US" altLang="ja-JP" sz="1600" dirty="0" smtClean="0">
                <a:solidFill>
                  <a:schemeClr val="tx1"/>
                </a:solidFill>
                <a:latin typeface="HGSｺﾞｼｯｸM" panose="020B0600000000000000" pitchFamily="50" charset="-128"/>
                <a:ea typeface="HGSｺﾞｼｯｸM" panose="020B0600000000000000" pitchFamily="50" charset="-128"/>
              </a:rPr>
              <a:t>PC</a:t>
            </a:r>
            <a:r>
              <a:rPr lang="ja-JP" altLang="en-US" sz="1600" dirty="0">
                <a:solidFill>
                  <a:schemeClr val="tx1"/>
                </a:solidFill>
                <a:latin typeface="HGSｺﾞｼｯｸM" panose="020B0600000000000000" pitchFamily="50" charset="-128"/>
                <a:ea typeface="HGSｺﾞｼｯｸM" panose="020B0600000000000000" pitchFamily="50" charset="-128"/>
              </a:rPr>
              <a:t>桁</a:t>
            </a:r>
            <a:r>
              <a:rPr lang="ja-JP" altLang="en-US" sz="1600" dirty="0" smtClean="0">
                <a:solidFill>
                  <a:schemeClr val="tx1"/>
                </a:solidFill>
                <a:latin typeface="HGSｺﾞｼｯｸM" panose="020B0600000000000000" pitchFamily="50" charset="-128"/>
                <a:ea typeface="HGSｺﾞｼｯｸM" panose="020B0600000000000000" pitchFamily="50" charset="-128"/>
              </a:rPr>
              <a:t>および鋼</a:t>
            </a:r>
            <a:r>
              <a:rPr lang="ja-JP" altLang="en-US" sz="1600" dirty="0">
                <a:solidFill>
                  <a:schemeClr val="tx1"/>
                </a:solidFill>
                <a:latin typeface="HGSｺﾞｼｯｸM" panose="020B0600000000000000" pitchFamily="50" charset="-128"/>
                <a:ea typeface="HGSｺﾞｼｯｸM" panose="020B0600000000000000" pitchFamily="50" charset="-128"/>
              </a:rPr>
              <a:t>桁</a:t>
            </a:r>
            <a:r>
              <a:rPr lang="ja-JP" altLang="en-US" sz="1600" dirty="0" smtClean="0">
                <a:solidFill>
                  <a:schemeClr val="tx1"/>
                </a:solidFill>
                <a:latin typeface="HGSｺﾞｼｯｸM" panose="020B0600000000000000" pitchFamily="50" charset="-128"/>
                <a:ea typeface="HGSｺﾞｼｯｸM" panose="020B0600000000000000" pitchFamily="50" charset="-128"/>
              </a:rPr>
              <a:t>については修繕による維持管理を行う方針であり、</a:t>
            </a:r>
            <a:r>
              <a:rPr lang="ja-JP" altLang="en-US" sz="1600" u="sng" dirty="0" smtClean="0">
                <a:solidFill>
                  <a:srgbClr val="FF0000"/>
                </a:solidFill>
                <a:latin typeface="HGSｺﾞｼｯｸM" panose="020B0600000000000000" pitchFamily="50" charset="-128"/>
                <a:ea typeface="HGSｺﾞｼｯｸM" panose="020B0600000000000000" pitchFamily="50" charset="-128"/>
              </a:rPr>
              <a:t>更新を想定していない。</a:t>
            </a:r>
            <a:endParaRPr lang="en-US" altLang="ja-JP" sz="1600" u="sng" dirty="0" smtClean="0">
              <a:solidFill>
                <a:srgbClr val="FF0000"/>
              </a:solidFill>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5200729" y="5570938"/>
            <a:ext cx="3345420" cy="276999"/>
          </a:xfrm>
          <a:prstGeom prst="rect">
            <a:avLst/>
          </a:prstGeom>
          <a:noFill/>
        </p:spPr>
        <p:txBody>
          <a:bodyPr wrap="square" rtlCol="0">
            <a:spAutoFit/>
          </a:bodyPr>
          <a:lstStyle/>
          <a:p>
            <a:r>
              <a:rPr lang="en-US" altLang="ja-JP" sz="1200" dirty="0" smtClean="0">
                <a:latin typeface="HGSｺﾞｼｯｸM" panose="020B0600000000000000" pitchFamily="50" charset="-128"/>
                <a:ea typeface="HGSｺﾞｼｯｸM" panose="020B0600000000000000" pitchFamily="50" charset="-128"/>
              </a:rPr>
              <a:t>※</a:t>
            </a:r>
            <a:r>
              <a:rPr lang="ja-JP" altLang="en-US" sz="1200" dirty="0" smtClean="0">
                <a:latin typeface="HGSｺﾞｼｯｸM" panose="020B0600000000000000" pitchFamily="50" charset="-128"/>
                <a:ea typeface="HGSｺﾞｼｯｸM" panose="020B0600000000000000" pitchFamily="50" charset="-128"/>
              </a:rPr>
              <a:t>著しい損傷が生じている場合を除く。</a:t>
            </a:r>
            <a:endParaRPr lang="en-US" altLang="ja-JP" sz="1200" dirty="0" smtClean="0">
              <a:latin typeface="HGSｺﾞｼｯｸM" panose="020B0600000000000000" pitchFamily="50" charset="-128"/>
              <a:ea typeface="HGSｺﾞｼｯｸM" panose="020B0600000000000000" pitchFamily="50" charset="-128"/>
            </a:endParaRPr>
          </a:p>
        </p:txBody>
      </p:sp>
      <p:sp>
        <p:nvSpPr>
          <p:cNvPr id="21" name="角丸四角形 20"/>
          <p:cNvSpPr/>
          <p:nvPr/>
        </p:nvSpPr>
        <p:spPr>
          <a:xfrm>
            <a:off x="5179422" y="1792764"/>
            <a:ext cx="1089680"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RC</a:t>
            </a:r>
            <a:r>
              <a:rPr lang="ja-JP" altLang="en-US" dirty="0">
                <a:latin typeface="HGSｺﾞｼｯｸM" panose="020B0600000000000000" pitchFamily="50" charset="-128"/>
                <a:ea typeface="HGSｺﾞｼｯｸM" panose="020B0600000000000000" pitchFamily="50" charset="-128"/>
              </a:rPr>
              <a:t>桁</a:t>
            </a:r>
            <a:endParaRPr kumimoji="1" lang="ja-JP" altLang="en-US" dirty="0">
              <a:latin typeface="HGSｺﾞｼｯｸM" panose="020B0600000000000000" pitchFamily="50" charset="-128"/>
              <a:ea typeface="HGSｺﾞｼｯｸM" panose="020B0600000000000000" pitchFamily="50" charset="-128"/>
            </a:endParaRPr>
          </a:p>
        </p:txBody>
      </p:sp>
      <p:sp>
        <p:nvSpPr>
          <p:cNvPr id="22" name="角丸四角形 21"/>
          <p:cNvSpPr/>
          <p:nvPr/>
        </p:nvSpPr>
        <p:spPr>
          <a:xfrm>
            <a:off x="5148064" y="3976925"/>
            <a:ext cx="2160240" cy="369331"/>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HGSｺﾞｼｯｸM" panose="020B0600000000000000" pitchFamily="50" charset="-128"/>
                <a:ea typeface="HGSｺﾞｼｯｸM" panose="020B0600000000000000" pitchFamily="50" charset="-128"/>
              </a:rPr>
              <a:t>PC</a:t>
            </a:r>
            <a:r>
              <a:rPr lang="ja-JP" altLang="en-US" dirty="0">
                <a:latin typeface="HGSｺﾞｼｯｸM" panose="020B0600000000000000" pitchFamily="50" charset="-128"/>
                <a:ea typeface="HGSｺﾞｼｯｸM" panose="020B0600000000000000" pitchFamily="50" charset="-128"/>
              </a:rPr>
              <a:t>桁</a:t>
            </a:r>
            <a:r>
              <a:rPr lang="ja-JP" altLang="en-US" dirty="0" smtClean="0">
                <a:latin typeface="HGSｺﾞｼｯｸM" panose="020B0600000000000000" pitchFamily="50" charset="-128"/>
                <a:ea typeface="HGSｺﾞｼｯｸM" panose="020B0600000000000000" pitchFamily="50" charset="-128"/>
              </a:rPr>
              <a:t>および鋼桁</a:t>
            </a:r>
            <a:endParaRPr kumimoji="1"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5" name="テキスト ボックス 24"/>
          <p:cNvSpPr txBox="1"/>
          <p:nvPr/>
        </p:nvSpPr>
        <p:spPr>
          <a:xfrm>
            <a:off x="856391" y="6350776"/>
            <a:ext cx="7160103" cy="307777"/>
          </a:xfrm>
          <a:prstGeom prst="rect">
            <a:avLst/>
          </a:prstGeom>
          <a:noFill/>
        </p:spPr>
        <p:txBody>
          <a:bodyPr wrap="square" rtlCol="0">
            <a:spAutoFit/>
          </a:bodyPr>
          <a:lstStyle/>
          <a:p>
            <a:pPr algn="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［高速道路資産の長期保存及び更新のあり方に関する技術検討委員会　</a:t>
            </a:r>
            <a:r>
              <a:rPr lang="en-US" altLang="ja-JP" sz="1400" dirty="0" smtClean="0">
                <a:latin typeface="HGSｺﾞｼｯｸM" panose="020B0600000000000000" pitchFamily="50" charset="-128"/>
                <a:ea typeface="HGSｺﾞｼｯｸM" panose="020B0600000000000000" pitchFamily="50" charset="-128"/>
              </a:rPr>
              <a:t>H26.1</a:t>
            </a:r>
            <a:r>
              <a:rPr lang="ja-JP" altLang="en-US" sz="1400" dirty="0" smtClean="0">
                <a:latin typeface="HGSｺﾞｼｯｸM" panose="020B0600000000000000" pitchFamily="50" charset="-128"/>
                <a:ea typeface="HGSｺﾞｼｯｸM" panose="020B0600000000000000" pitchFamily="50" charset="-128"/>
              </a:rPr>
              <a:t>］より</a:t>
            </a:r>
            <a:endParaRPr lang="en-US" altLang="ja-JP" sz="1400" dirty="0">
              <a:latin typeface="HGSｺﾞｼｯｸM" panose="020B0600000000000000" pitchFamily="50" charset="-128"/>
              <a:ea typeface="HGSｺﾞｼｯｸM" panose="020B0600000000000000" pitchFamily="50" charset="-128"/>
            </a:endParaRPr>
          </a:p>
        </p:txBody>
      </p:sp>
      <p:sp>
        <p:nvSpPr>
          <p:cNvPr id="2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７．更新検討にかかる事例収集</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369835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56058" y="1599183"/>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大日跨道橋（Ｈ２７年度での検討）</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23" name="タイトル 1"/>
          <p:cNvSpPr txBox="1">
            <a:spLocks/>
          </p:cNvSpPr>
          <p:nvPr/>
        </p:nvSpPr>
        <p:spPr>
          <a:xfrm>
            <a:off x="230832" y="4798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26" name="正方形/長方形 25"/>
          <p:cNvSpPr/>
          <p:nvPr/>
        </p:nvSpPr>
        <p:spPr>
          <a:xfrm>
            <a:off x="323528" y="2132856"/>
            <a:ext cx="720080" cy="21602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rPr>
              <a:t>ケース１</a:t>
            </a:r>
            <a:endParaRPr lang="en-US" altLang="ja-JP" sz="1100" dirty="0" smtClean="0">
              <a:solidFill>
                <a:schemeClr val="tx1"/>
              </a:solidFill>
            </a:endParaRPr>
          </a:p>
        </p:txBody>
      </p:sp>
      <p:sp>
        <p:nvSpPr>
          <p:cNvPr id="28" name="テキスト ボックス 27"/>
          <p:cNvSpPr txBox="1"/>
          <p:nvPr/>
        </p:nvSpPr>
        <p:spPr>
          <a:xfrm>
            <a:off x="5516712" y="2132856"/>
            <a:ext cx="3627288" cy="2554545"/>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a:t>
            </a:r>
            <a:r>
              <a:rPr lang="ja-JP" altLang="en-US" sz="1600" dirty="0">
                <a:solidFill>
                  <a:srgbClr val="FF0000"/>
                </a:solidFill>
                <a:latin typeface="HGSｺﾞｼｯｸM" panose="020B0600000000000000" pitchFamily="50" charset="-128"/>
                <a:ea typeface="HGSｺﾞｼｯｸM" panose="020B0600000000000000" pitchFamily="50" charset="-128"/>
              </a:rPr>
              <a:t>本線の北行</a:t>
            </a:r>
            <a:r>
              <a:rPr lang="ja-JP" altLang="en-US" sz="1600" dirty="0">
                <a:latin typeface="HGSｺﾞｼｯｸM" panose="020B0600000000000000" pitchFamily="50" charset="-128"/>
                <a:ea typeface="HGSｺﾞｼｯｸM" panose="020B0600000000000000" pitchFamily="50" charset="-128"/>
              </a:rPr>
              <a:t>を</a:t>
            </a:r>
            <a:r>
              <a:rPr lang="en-US" altLang="ja-JP" sz="1600" dirty="0">
                <a:latin typeface="HGSｺﾞｼｯｸM" panose="020B0600000000000000" pitchFamily="50" charset="-128"/>
                <a:ea typeface="HGSｺﾞｼｯｸM" panose="020B0600000000000000" pitchFamily="50" charset="-128"/>
              </a:rPr>
              <a:t>1</a:t>
            </a:r>
            <a:r>
              <a:rPr lang="ja-JP" altLang="en-US" sz="1600" dirty="0">
                <a:latin typeface="HGSｺﾞｼｯｸM" panose="020B0600000000000000" pitchFamily="50" charset="-128"/>
                <a:ea typeface="HGSｺﾞｼｯｸM" panose="020B0600000000000000" pitchFamily="50" charset="-128"/>
              </a:rPr>
              <a:t>車線使用することにより</a:t>
            </a:r>
            <a:r>
              <a:rPr lang="ja-JP" altLang="en-US" sz="1600" dirty="0">
                <a:solidFill>
                  <a:srgbClr val="FF0000"/>
                </a:solidFill>
                <a:latin typeface="HGSｺﾞｼｯｸM" panose="020B0600000000000000" pitchFamily="50" charset="-128"/>
                <a:ea typeface="HGSｺﾞｼｯｸM" panose="020B0600000000000000" pitchFamily="50" charset="-128"/>
              </a:rPr>
              <a:t>現用地内で施工</a:t>
            </a:r>
            <a:r>
              <a:rPr lang="ja-JP" altLang="en-US" sz="1600" dirty="0">
                <a:latin typeface="HGSｺﾞｼｯｸM" panose="020B0600000000000000" pitchFamily="50" charset="-128"/>
                <a:ea typeface="HGSｺﾞｼｯｸM" panose="020B0600000000000000" pitchFamily="50" charset="-128"/>
              </a:rPr>
              <a:t>する案。</a:t>
            </a:r>
          </a:p>
          <a:p>
            <a:r>
              <a:rPr lang="ja-JP" altLang="en-US" sz="1600" dirty="0">
                <a:latin typeface="HGSｺﾞｼｯｸM" panose="020B0600000000000000" pitchFamily="50" charset="-128"/>
                <a:ea typeface="HGSｺﾞｼｯｸM" panose="020B0600000000000000" pitchFamily="50" charset="-128"/>
              </a:rPr>
              <a:t>・本線は現況北行南行き各</a:t>
            </a:r>
            <a:r>
              <a:rPr lang="en-US" altLang="ja-JP" sz="1600" dirty="0">
                <a:latin typeface="HGSｺﾞｼｯｸM" panose="020B0600000000000000" pitchFamily="50" charset="-128"/>
                <a:ea typeface="HGSｺﾞｼｯｸM" panose="020B0600000000000000" pitchFamily="50" charset="-128"/>
              </a:rPr>
              <a:t>2</a:t>
            </a:r>
            <a:r>
              <a:rPr lang="ja-JP" altLang="en-US" sz="1600" dirty="0">
                <a:latin typeface="HGSｺﾞｼｯｸM" panose="020B0600000000000000" pitchFamily="50" charset="-128"/>
                <a:ea typeface="HGSｺﾞｼｯｸM" panose="020B0600000000000000" pitchFamily="50" charset="-128"/>
              </a:rPr>
              <a:t>車線に対し、</a:t>
            </a:r>
            <a:r>
              <a:rPr lang="en-US" altLang="ja-JP" sz="1600" dirty="0">
                <a:solidFill>
                  <a:srgbClr val="FF0000"/>
                </a:solidFill>
                <a:latin typeface="HGSｺﾞｼｯｸM" panose="020B0600000000000000" pitchFamily="50" charset="-128"/>
                <a:ea typeface="HGSｺﾞｼｯｸM" panose="020B0600000000000000" pitchFamily="50" charset="-128"/>
              </a:rPr>
              <a:t>1</a:t>
            </a:r>
            <a:r>
              <a:rPr lang="ja-JP" altLang="en-US" sz="1600" dirty="0">
                <a:solidFill>
                  <a:srgbClr val="FF0000"/>
                </a:solidFill>
                <a:latin typeface="HGSｺﾞｼｯｸM" panose="020B0600000000000000" pitchFamily="50" charset="-128"/>
                <a:ea typeface="HGSｺﾞｼｯｸM" panose="020B0600000000000000" pitchFamily="50" charset="-128"/>
              </a:rPr>
              <a:t>車線</a:t>
            </a:r>
            <a:r>
              <a:rPr lang="ja-JP" altLang="en-US" sz="1600" dirty="0">
                <a:latin typeface="HGSｺﾞｼｯｸM" panose="020B0600000000000000" pitchFamily="50" charset="-128"/>
                <a:ea typeface="HGSｺﾞｼｯｸM" panose="020B0600000000000000" pitchFamily="50" charset="-128"/>
              </a:rPr>
              <a:t>。</a:t>
            </a:r>
          </a:p>
          <a:p>
            <a:r>
              <a:rPr lang="ja-JP" altLang="en-US" sz="1600" dirty="0">
                <a:latin typeface="HGSｺﾞｼｯｸM" panose="020B0600000000000000" pitchFamily="50" charset="-128"/>
                <a:ea typeface="HGSｺﾞｼｯｸM" panose="020B0600000000000000" pitchFamily="50" charset="-128"/>
              </a:rPr>
              <a:t>・側道は現況</a:t>
            </a:r>
            <a:r>
              <a:rPr lang="en-US" altLang="ja-JP" sz="1600" dirty="0">
                <a:latin typeface="HGSｺﾞｼｯｸM" panose="020B0600000000000000" pitchFamily="50" charset="-128"/>
                <a:ea typeface="HGSｺﾞｼｯｸM" panose="020B0600000000000000" pitchFamily="50" charset="-128"/>
              </a:rPr>
              <a:t>2</a:t>
            </a:r>
            <a:r>
              <a:rPr lang="ja-JP" altLang="en-US" sz="1600" dirty="0">
                <a:latin typeface="HGSｺﾞｼｯｸM" panose="020B0600000000000000" pitchFamily="50" charset="-128"/>
                <a:ea typeface="HGSｺﾞｼｯｸM" panose="020B0600000000000000" pitchFamily="50" charset="-128"/>
              </a:rPr>
              <a:t>車線に対し、</a:t>
            </a:r>
            <a:r>
              <a:rPr lang="en-US" altLang="ja-JP" sz="1600" dirty="0">
                <a:solidFill>
                  <a:srgbClr val="FF0000"/>
                </a:solidFill>
                <a:latin typeface="HGSｺﾞｼｯｸM" panose="020B0600000000000000" pitchFamily="50" charset="-128"/>
                <a:ea typeface="HGSｺﾞｼｯｸM" panose="020B0600000000000000" pitchFamily="50" charset="-128"/>
              </a:rPr>
              <a:t>2</a:t>
            </a:r>
            <a:r>
              <a:rPr lang="ja-JP" altLang="en-US" sz="1600" dirty="0">
                <a:solidFill>
                  <a:srgbClr val="FF0000"/>
                </a:solidFill>
                <a:latin typeface="HGSｺﾞｼｯｸM" panose="020B0600000000000000" pitchFamily="50" charset="-128"/>
                <a:ea typeface="HGSｺﾞｼｯｸM" panose="020B0600000000000000" pitchFamily="50" charset="-128"/>
              </a:rPr>
              <a:t>車線</a:t>
            </a:r>
            <a:r>
              <a:rPr lang="ja-JP" altLang="en-US" sz="1600" dirty="0">
                <a:latin typeface="HGSｺﾞｼｯｸM" panose="020B0600000000000000" pitchFamily="50" charset="-128"/>
                <a:ea typeface="HGSｺﾞｼｯｸM" panose="020B0600000000000000" pitchFamily="50" charset="-128"/>
              </a:rPr>
              <a:t>。</a:t>
            </a:r>
          </a:p>
          <a:p>
            <a:r>
              <a:rPr lang="ja-JP" altLang="en-US" sz="1600" dirty="0">
                <a:latin typeface="HGSｺﾞｼｯｸM" panose="020B0600000000000000" pitchFamily="50" charset="-128"/>
                <a:ea typeface="HGSｺﾞｼｯｸM" panose="020B0600000000000000" pitchFamily="50" charset="-128"/>
              </a:rPr>
              <a:t>・</a:t>
            </a:r>
            <a:r>
              <a:rPr lang="ja-JP" altLang="en-US" sz="1600" dirty="0">
                <a:solidFill>
                  <a:srgbClr val="FF0000"/>
                </a:solidFill>
                <a:latin typeface="HGSｺﾞｼｯｸM" panose="020B0600000000000000" pitchFamily="50" charset="-128"/>
                <a:ea typeface="HGSｺﾞｼｯｸM" panose="020B0600000000000000" pitchFamily="50" charset="-128"/>
              </a:rPr>
              <a:t>交差点改良</a:t>
            </a:r>
            <a:r>
              <a:rPr lang="ja-JP" altLang="en-US" sz="1600" dirty="0">
                <a:latin typeface="HGSｺﾞｼｯｸM" panose="020B0600000000000000" pitchFamily="50" charset="-128"/>
                <a:ea typeface="HGSｺﾞｼｯｸM" panose="020B0600000000000000" pitchFamily="50" charset="-128"/>
              </a:rPr>
              <a:t>は不要</a:t>
            </a:r>
            <a:r>
              <a:rPr lang="ja-JP" altLang="en-US" sz="1600" dirty="0" smtClean="0">
                <a:latin typeface="HGSｺﾞｼｯｸM" panose="020B0600000000000000" pitchFamily="50" charset="-128"/>
                <a:ea typeface="HGSｺﾞｼｯｸM" panose="020B0600000000000000" pitchFamily="50" charset="-128"/>
              </a:rPr>
              <a:t>。</a:t>
            </a:r>
            <a:endParaRPr lang="en-US" altLang="ja-JP" sz="1600" dirty="0" smtClean="0">
              <a:latin typeface="HGSｺﾞｼｯｸM" panose="020B0600000000000000" pitchFamily="50" charset="-128"/>
              <a:ea typeface="HGSｺﾞｼｯｸM" panose="020B0600000000000000" pitchFamily="50" charset="-128"/>
            </a:endParaRPr>
          </a:p>
          <a:p>
            <a:endParaRPr lang="en-US" altLang="ja-JP" sz="1600" strike="sngStrike"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規制内容</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▸南行き本線通行止め</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a:t>
            </a:r>
            <a:r>
              <a:rPr lang="ja-JP" altLang="en-US" sz="1600" dirty="0">
                <a:latin typeface="HGSｺﾞｼｯｸM" panose="020B0600000000000000" pitchFamily="50" charset="-128"/>
                <a:ea typeface="HGSｺﾞｼｯｸM" panose="020B0600000000000000" pitchFamily="50" charset="-128"/>
              </a:rPr>
              <a:t>北</a:t>
            </a:r>
            <a:r>
              <a:rPr lang="ja-JP" altLang="en-US" sz="1600" dirty="0" smtClean="0">
                <a:latin typeface="HGSｺﾞｼｯｸM" panose="020B0600000000000000" pitchFamily="50" charset="-128"/>
                <a:ea typeface="HGSｺﾞｼｯｸM" panose="020B0600000000000000" pitchFamily="50" charset="-128"/>
              </a:rPr>
              <a:t>行き対面通行</a:t>
            </a:r>
            <a:endParaRPr lang="en-US" altLang="ja-JP" sz="1600" dirty="0">
              <a:latin typeface="HGSｺﾞｼｯｸM" panose="020B0600000000000000" pitchFamily="50" charset="-128"/>
              <a:ea typeface="HGSｺﾞｼｯｸM" panose="020B0600000000000000" pitchFamily="50" charset="-128"/>
            </a:endParaRPr>
          </a:p>
        </p:txBody>
      </p:sp>
      <p:sp>
        <p:nvSpPr>
          <p:cNvPr id="1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20" name="図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132856"/>
            <a:ext cx="4401096" cy="42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p:cNvSpPr/>
          <p:nvPr/>
        </p:nvSpPr>
        <p:spPr>
          <a:xfrm>
            <a:off x="5674172" y="5661248"/>
            <a:ext cx="1656184"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工事費</a:t>
            </a:r>
            <a:endParaRPr lang="en-US" altLang="ja-JP" dirty="0" smtClean="0">
              <a:solidFill>
                <a:schemeClr val="tx1"/>
              </a:solidFill>
            </a:endParaRPr>
          </a:p>
          <a:p>
            <a:pPr algn="ctr"/>
            <a:r>
              <a:rPr lang="en-US" altLang="ja-JP" dirty="0">
                <a:solidFill>
                  <a:schemeClr val="tx1"/>
                </a:solidFill>
              </a:rPr>
              <a:t>7.4</a:t>
            </a:r>
            <a:r>
              <a:rPr kumimoji="1" lang="ja-JP" altLang="en-US" dirty="0" smtClean="0">
                <a:solidFill>
                  <a:schemeClr val="tx1"/>
                </a:solidFill>
              </a:rPr>
              <a:t>億円</a:t>
            </a:r>
            <a:endParaRPr kumimoji="1" lang="ja-JP" altLang="en-US" dirty="0">
              <a:solidFill>
                <a:schemeClr val="tx1"/>
              </a:solidFill>
            </a:endParaRPr>
          </a:p>
        </p:txBody>
      </p:sp>
      <p:sp>
        <p:nvSpPr>
          <p:cNvPr id="22" name="正方形/長方形 21"/>
          <p:cNvSpPr/>
          <p:nvPr/>
        </p:nvSpPr>
        <p:spPr>
          <a:xfrm>
            <a:off x="5674172" y="4988768"/>
            <a:ext cx="1656184"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施工期間</a:t>
            </a:r>
            <a:endParaRPr lang="en-US" altLang="ja-JP" dirty="0" smtClean="0">
              <a:solidFill>
                <a:schemeClr val="tx1"/>
              </a:solidFill>
            </a:endParaRPr>
          </a:p>
          <a:p>
            <a:pPr algn="ctr"/>
            <a:r>
              <a:rPr lang="en-US" altLang="ja-JP" dirty="0">
                <a:solidFill>
                  <a:schemeClr val="tx1"/>
                </a:solidFill>
              </a:rPr>
              <a:t>2</a:t>
            </a:r>
            <a:r>
              <a:rPr kumimoji="1" lang="ja-JP" altLang="en-US" dirty="0" smtClean="0">
                <a:solidFill>
                  <a:schemeClr val="tx1"/>
                </a:solidFill>
              </a:rPr>
              <a:t>年</a:t>
            </a:r>
            <a:r>
              <a:rPr lang="en-US" altLang="ja-JP" dirty="0">
                <a:solidFill>
                  <a:schemeClr val="tx1"/>
                </a:solidFill>
              </a:rPr>
              <a:t>9</a:t>
            </a:r>
            <a:r>
              <a:rPr kumimoji="1" lang="ja-JP" altLang="en-US" dirty="0" smtClean="0">
                <a:solidFill>
                  <a:schemeClr val="tx1"/>
                </a:solidFill>
              </a:rPr>
              <a:t>ヶ月</a:t>
            </a:r>
            <a:endParaRPr kumimoji="1" lang="ja-JP" altLang="en-US" dirty="0">
              <a:solidFill>
                <a:schemeClr val="tx1"/>
              </a:solidFill>
            </a:endParaRPr>
          </a:p>
        </p:txBody>
      </p:sp>
      <p:sp>
        <p:nvSpPr>
          <p:cNvPr id="16" name="テキスト ボックス 15"/>
          <p:cNvSpPr txBox="1"/>
          <p:nvPr/>
        </p:nvSpPr>
        <p:spPr>
          <a:xfrm>
            <a:off x="352002" y="1124744"/>
            <a:ext cx="8284042" cy="492443"/>
          </a:xfrm>
          <a:prstGeom prst="rect">
            <a:avLst/>
          </a:prstGeom>
          <a:noFill/>
        </p:spPr>
        <p:txBody>
          <a:bodyPr wrap="square" rtlCol="0">
            <a:spAutoFit/>
          </a:bodyPr>
          <a:lstStyle/>
          <a:p>
            <a:pPr marL="266700"/>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検討結果の</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整理（</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p5</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8284467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）東京都の長寿命化対策</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12" name="テキスト ボックス 11"/>
          <p:cNvSpPr txBox="1"/>
          <p:nvPr/>
        </p:nvSpPr>
        <p:spPr>
          <a:xfrm>
            <a:off x="1615430" y="5949280"/>
            <a:ext cx="6827005" cy="307777"/>
          </a:xfrm>
          <a:prstGeom prst="rect">
            <a:avLst/>
          </a:prstGeom>
          <a:noFill/>
        </p:spPr>
        <p:txBody>
          <a:bodyPr wrap="square" rtlCol="0">
            <a:spAutoFit/>
          </a:bodyPr>
          <a:lstStyle/>
          <a:p>
            <a:pPr algn="r"/>
            <a:r>
              <a:rPr lang="ja-JP" altLang="en-US" sz="1400" dirty="0" smtClean="0">
                <a:latin typeface="HGSｺﾞｼｯｸM" panose="020B0600000000000000" pitchFamily="50" charset="-128"/>
                <a:ea typeface="HGSｺﾞｼｯｸM" panose="020B0600000000000000" pitchFamily="50" charset="-128"/>
              </a:rPr>
              <a:t>［橋梁の管理に関する中長期計画　東京都建設局　</a:t>
            </a:r>
            <a:r>
              <a:rPr lang="en-US" altLang="ja-JP" sz="1400" dirty="0" smtClean="0">
                <a:latin typeface="HGSｺﾞｼｯｸM" panose="020B0600000000000000" pitchFamily="50" charset="-128"/>
                <a:ea typeface="HGSｺﾞｼｯｸM" panose="020B0600000000000000" pitchFamily="50" charset="-128"/>
              </a:rPr>
              <a:t>H21.3</a:t>
            </a:r>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より</a:t>
            </a:r>
            <a:endParaRPr lang="en-US" altLang="ja-JP" sz="1400" dirty="0" smtClean="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806370" y="1700808"/>
            <a:ext cx="6933982" cy="4231263"/>
            <a:chOff x="960754" y="1700808"/>
            <a:chExt cx="6933982" cy="4231263"/>
          </a:xfrm>
        </p:grpSpPr>
        <p:pic>
          <p:nvPicPr>
            <p:cNvPr id="2" name="図 1"/>
            <p:cNvPicPr>
              <a:picLocks noChangeAspect="1"/>
            </p:cNvPicPr>
            <p:nvPr/>
          </p:nvPicPr>
          <p:blipFill>
            <a:blip r:embed="rId2"/>
            <a:stretch>
              <a:fillRect/>
            </a:stretch>
          </p:blipFill>
          <p:spPr>
            <a:xfrm>
              <a:off x="960754" y="1700808"/>
              <a:ext cx="6933982" cy="4231263"/>
            </a:xfrm>
            <a:prstGeom prst="rect">
              <a:avLst/>
            </a:prstGeom>
            <a:ln w="19050">
              <a:solidFill>
                <a:schemeClr val="tx1"/>
              </a:solidFill>
            </a:ln>
          </p:spPr>
        </p:pic>
        <p:sp>
          <p:nvSpPr>
            <p:cNvPr id="6" name="角丸四角形 5"/>
            <p:cNvSpPr/>
            <p:nvPr/>
          </p:nvSpPr>
          <p:spPr>
            <a:xfrm>
              <a:off x="1187624" y="4365104"/>
              <a:ext cx="5616624" cy="10801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耐震性　⇒　道路橋示方書の性能を確保</a:t>
              </a:r>
              <a:endParaRPr kumimoji="1"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耐荷性　⇒　道路橋</a:t>
              </a:r>
              <a:r>
                <a:rPr lang="ja-JP" altLang="en-US" sz="1400" dirty="0" smtClean="0">
                  <a:solidFill>
                    <a:schemeClr val="tx1"/>
                  </a:solidFill>
                  <a:latin typeface="HGSｺﾞｼｯｸM" panose="020B0600000000000000" pitchFamily="50" charset="-128"/>
                  <a:ea typeface="HGSｺﾞｼｯｸM" panose="020B0600000000000000" pitchFamily="50" charset="-128"/>
                </a:rPr>
                <a:t>示方書の性能を確保</a:t>
              </a:r>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耐疲労性　⇒　道路橋</a:t>
              </a:r>
              <a:r>
                <a:rPr lang="ja-JP" altLang="en-US" sz="1400" dirty="0" smtClean="0">
                  <a:solidFill>
                    <a:schemeClr val="tx1"/>
                  </a:solidFill>
                  <a:latin typeface="HGSｺﾞｼｯｸM" panose="020B0600000000000000" pitchFamily="50" charset="-128"/>
                  <a:ea typeface="HGSｺﾞｼｯｸM" panose="020B0600000000000000" pitchFamily="50" charset="-128"/>
                </a:rPr>
                <a:t>示方書及び疲労設計指針の性能を確保</a:t>
              </a:r>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1400" dirty="0" smtClean="0">
                  <a:solidFill>
                    <a:schemeClr val="tx1"/>
                  </a:solidFill>
                  <a:latin typeface="HGSｺﾞｼｯｸM" panose="020B0600000000000000" pitchFamily="50" charset="-128"/>
                  <a:ea typeface="HGSｺﾞｼｯｸM" panose="020B0600000000000000" pitchFamily="50" charset="-128"/>
                </a:rPr>
                <a:t>耐腐食性　⇒　東京都の腐食調査事例を参考に規定</a:t>
              </a:r>
              <a:endParaRPr kumimoji="1" lang="ja-JP" altLang="en-US" sz="1400" dirty="0">
                <a:solidFill>
                  <a:schemeClr val="tx1"/>
                </a:solidFill>
                <a:latin typeface="HGSｺﾞｼｯｸM" panose="020B0600000000000000" pitchFamily="50" charset="-128"/>
                <a:ea typeface="HGSｺﾞｼｯｸM" panose="020B0600000000000000" pitchFamily="50" charset="-128"/>
              </a:endParaRPr>
            </a:p>
          </p:txBody>
        </p:sp>
      </p:grpSp>
      <p:sp>
        <p:nvSpPr>
          <p:cNvPr id="9" name="雲形吹き出し 8"/>
          <p:cNvSpPr/>
          <p:nvPr/>
        </p:nvSpPr>
        <p:spPr>
          <a:xfrm>
            <a:off x="5985395" y="4023903"/>
            <a:ext cx="3024336" cy="900100"/>
          </a:xfrm>
          <a:prstGeom prst="cloudCallout">
            <a:avLst>
              <a:gd name="adj1" fmla="val -63036"/>
              <a:gd name="adj2" fmla="val 4289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rPr>
              <a:t>現行道示の性能を満足する改修を行い、延命化する。</a:t>
            </a:r>
            <a:endParaRPr kumimoji="1" lang="ja-JP" altLang="en-US" sz="1200" dirty="0">
              <a:solidFill>
                <a:schemeClr val="tx1"/>
              </a:solidFill>
            </a:endParaRPr>
          </a:p>
        </p:txBody>
      </p:sp>
      <p:sp>
        <p:nvSpPr>
          <p:cNvPr id="1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6"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７．更新検討にかかる事例収集</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518836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）東京都の長寿命化対策</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10" name="テキスト ボックス 9"/>
          <p:cNvSpPr txBox="1"/>
          <p:nvPr/>
        </p:nvSpPr>
        <p:spPr>
          <a:xfrm>
            <a:off x="1115616" y="2852936"/>
            <a:ext cx="752534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補修</a:t>
            </a:r>
            <a:r>
              <a:rPr lang="ja-JP" altLang="en-US" sz="2400" dirty="0" smtClean="0">
                <a:latin typeface="HGSｺﾞｼｯｸM" panose="020B0600000000000000" pitchFamily="50" charset="-128"/>
                <a:ea typeface="HGSｺﾞｼｯｸM" panose="020B0600000000000000" pitchFamily="50" charset="-128"/>
              </a:rPr>
              <a:t>補強例の一覧</a:t>
            </a:r>
            <a:endParaRPr lang="en-US" altLang="ja-JP" sz="2400" dirty="0" smtClean="0">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a:blip r:embed="rId2"/>
          <a:stretch>
            <a:fillRect/>
          </a:stretch>
        </p:blipFill>
        <p:spPr>
          <a:xfrm>
            <a:off x="876747" y="2312392"/>
            <a:ext cx="7505257" cy="2711274"/>
          </a:xfrm>
          <a:prstGeom prst="rect">
            <a:avLst/>
          </a:prstGeom>
        </p:spPr>
      </p:pic>
      <p:sp>
        <p:nvSpPr>
          <p:cNvPr id="12" name="テキスト ボックス 11"/>
          <p:cNvSpPr txBox="1"/>
          <p:nvPr/>
        </p:nvSpPr>
        <p:spPr>
          <a:xfrm>
            <a:off x="876746" y="2004615"/>
            <a:ext cx="7505257" cy="307777"/>
          </a:xfrm>
          <a:prstGeom prst="rect">
            <a:avLst/>
          </a:prstGeom>
          <a:noFill/>
        </p:spPr>
        <p:txBody>
          <a:bodyPr wrap="square" rtlCol="0">
            <a:spAutoFit/>
          </a:bodyPr>
          <a:lstStyle/>
          <a:p>
            <a:pPr algn="ctr"/>
            <a:r>
              <a:rPr lang="ja-JP" altLang="en-US" sz="1400" dirty="0" smtClean="0">
                <a:latin typeface="HGSｺﾞｼｯｸM" panose="020B0600000000000000" pitchFamily="50" charset="-128"/>
                <a:ea typeface="HGSｺﾞｼｯｸM" panose="020B0600000000000000" pitchFamily="50" charset="-128"/>
              </a:rPr>
              <a:t>表</a:t>
            </a:r>
            <a:r>
              <a:rPr lang="en-US" altLang="ja-JP" sz="1400" dirty="0">
                <a:latin typeface="HGSｺﾞｼｯｸM" panose="020B0600000000000000" pitchFamily="50" charset="-128"/>
                <a:ea typeface="HGSｺﾞｼｯｸM" panose="020B0600000000000000" pitchFamily="50" charset="-128"/>
              </a:rPr>
              <a:t>2-4</a:t>
            </a:r>
            <a:r>
              <a:rPr lang="ja-JP" altLang="en-US" sz="1400" dirty="0" smtClean="0">
                <a:latin typeface="HGSｺﾞｼｯｸM" panose="020B0600000000000000" pitchFamily="50" charset="-128"/>
                <a:ea typeface="HGSｺﾞｼｯｸM" panose="020B0600000000000000" pitchFamily="50" charset="-128"/>
              </a:rPr>
              <a:t>　延命化目標一覧</a:t>
            </a:r>
            <a:endParaRPr lang="en-US" altLang="ja-JP" sz="1400" dirty="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2411760" y="2407627"/>
            <a:ext cx="1440160" cy="2520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71600" y="5384677"/>
            <a:ext cx="7525344" cy="707886"/>
          </a:xfrm>
          <a:prstGeom prst="rect">
            <a:avLst/>
          </a:prstGeom>
          <a:noFill/>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rPr>
              <a:t>　耐用年数ではなく、</a:t>
            </a:r>
            <a:r>
              <a:rPr lang="ja-JP" altLang="en-US" sz="2000" u="sng" dirty="0" smtClean="0">
                <a:solidFill>
                  <a:srgbClr val="FF0000"/>
                </a:solidFill>
                <a:latin typeface="HGSｺﾞｼｯｸM" panose="020B0600000000000000" pitchFamily="50" charset="-128"/>
                <a:ea typeface="HGSｺﾞｼｯｸM" panose="020B0600000000000000" pitchFamily="50" charset="-128"/>
              </a:rPr>
              <a:t>対策後１００年以上の延命化</a:t>
            </a:r>
            <a:r>
              <a:rPr lang="ja-JP" altLang="en-US" sz="2000" dirty="0" smtClean="0">
                <a:latin typeface="HGSｺﾞｼｯｸM" panose="020B0600000000000000" pitchFamily="50" charset="-128"/>
                <a:ea typeface="HGSｺﾞｼｯｸM" panose="020B0600000000000000" pitchFamily="50" charset="-128"/>
              </a:rPr>
              <a:t>させることを目標としている。</a:t>
            </a:r>
            <a:endParaRPr lang="en-US" altLang="ja-JP" sz="2000" u="sng" dirty="0">
              <a:solidFill>
                <a:srgbClr val="FF0000"/>
              </a:solidFill>
              <a:latin typeface="HGSｺﾞｼｯｸM" panose="020B0600000000000000" pitchFamily="50" charset="-128"/>
              <a:ea typeface="HGSｺﾞｼｯｸM" panose="020B0600000000000000" pitchFamily="50" charset="-128"/>
            </a:endParaRPr>
          </a:p>
        </p:txBody>
      </p:sp>
      <p:sp>
        <p:nvSpPr>
          <p:cNvPr id="16"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8" name="テキスト ボックス 17"/>
          <p:cNvSpPr txBox="1"/>
          <p:nvPr/>
        </p:nvSpPr>
        <p:spPr>
          <a:xfrm>
            <a:off x="1823153" y="4927907"/>
            <a:ext cx="6827005" cy="307777"/>
          </a:xfrm>
          <a:prstGeom prst="rect">
            <a:avLst/>
          </a:prstGeom>
          <a:noFill/>
        </p:spPr>
        <p:txBody>
          <a:bodyPr wrap="square" rtlCol="0">
            <a:spAutoFit/>
          </a:bodyPr>
          <a:lstStyle/>
          <a:p>
            <a:pPr algn="r"/>
            <a:r>
              <a:rPr lang="ja-JP" altLang="en-US" sz="1400" dirty="0" smtClean="0">
                <a:latin typeface="HGSｺﾞｼｯｸM" panose="020B0600000000000000" pitchFamily="50" charset="-128"/>
                <a:ea typeface="HGSｺﾞｼｯｸM" panose="020B0600000000000000" pitchFamily="50" charset="-128"/>
              </a:rPr>
              <a:t>［橋梁の管理に関する中長期計画　東京都建設局　</a:t>
            </a:r>
            <a:r>
              <a:rPr lang="en-US" altLang="ja-JP" sz="1400" dirty="0" smtClean="0">
                <a:latin typeface="HGSｺﾞｼｯｸM" panose="020B0600000000000000" pitchFamily="50" charset="-128"/>
                <a:ea typeface="HGSｺﾞｼｯｸM" panose="020B0600000000000000" pitchFamily="50" charset="-128"/>
              </a:rPr>
              <a:t>H21.3</a:t>
            </a:r>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より</a:t>
            </a:r>
            <a:endParaRPr lang="en-US" altLang="ja-JP" sz="1400" dirty="0" smtClean="0">
              <a:latin typeface="HGSｺﾞｼｯｸM" panose="020B0600000000000000" pitchFamily="50" charset="-128"/>
              <a:ea typeface="HGSｺﾞｼｯｸM" panose="020B0600000000000000" pitchFamily="50" charset="-128"/>
            </a:endParaRPr>
          </a:p>
        </p:txBody>
      </p:sp>
      <p:sp>
        <p:nvSpPr>
          <p:cNvPr id="20"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７．更新検討にかかる事例収集</a:t>
            </a:r>
            <a:endParaRPr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027793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４）橋種別での補修・補強事例一覧</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23"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pic>
        <p:nvPicPr>
          <p:cNvPr id="3" name="図 2"/>
          <p:cNvPicPr>
            <a:picLocks noChangeAspect="1"/>
          </p:cNvPicPr>
          <p:nvPr/>
        </p:nvPicPr>
        <p:blipFill>
          <a:blip r:embed="rId2"/>
          <a:stretch>
            <a:fillRect/>
          </a:stretch>
        </p:blipFill>
        <p:spPr>
          <a:xfrm>
            <a:off x="1547665" y="1612487"/>
            <a:ext cx="5472607" cy="4645463"/>
          </a:xfrm>
          <a:prstGeom prst="rect">
            <a:avLst/>
          </a:prstGeom>
        </p:spPr>
      </p:pic>
    </p:spTree>
    <p:extLst>
      <p:ext uri="{BB962C8B-B14F-4D97-AF65-F5344CB8AC3E}">
        <p14:creationId xmlns:p14="http://schemas.microsoft.com/office/powerpoint/2010/main" val="12836511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５）橋種別での補修・補強事例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18" name="角丸四角形 17"/>
          <p:cNvSpPr/>
          <p:nvPr/>
        </p:nvSpPr>
        <p:spPr>
          <a:xfrm>
            <a:off x="1115616" y="1633294"/>
            <a:ext cx="1152128" cy="513347"/>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HGSｺﾞｼｯｸM" panose="020B0600000000000000" pitchFamily="50" charset="-128"/>
                <a:ea typeface="HGSｺﾞｼｯｸM" panose="020B0600000000000000" pitchFamily="50" charset="-128"/>
              </a:rPr>
              <a:t>鋼橋</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207" y="3795987"/>
            <a:ext cx="3329106" cy="251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864" y="3795987"/>
            <a:ext cx="3334150" cy="251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267744" y="1689912"/>
            <a:ext cx="4608512"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半断面での床版取替え工</a:t>
            </a:r>
            <a:r>
              <a:rPr lang="en-US" altLang="ja-JP" sz="2400" dirty="0" smtClean="0">
                <a:latin typeface="HGSｺﾞｼｯｸM" panose="020B0600000000000000" pitchFamily="50" charset="-128"/>
                <a:ea typeface="HGSｺﾞｼｯｸM" panose="020B0600000000000000" pitchFamily="50" charset="-128"/>
              </a:rPr>
              <a:t>】</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791" y="2194794"/>
            <a:ext cx="3688441" cy="150170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テキスト ボックス 12"/>
          <p:cNvSpPr txBox="1"/>
          <p:nvPr/>
        </p:nvSpPr>
        <p:spPr>
          <a:xfrm>
            <a:off x="1115616" y="3426655"/>
            <a:ext cx="1770926" cy="369332"/>
          </a:xfrm>
          <a:prstGeom prst="rect">
            <a:avLst/>
          </a:prstGeom>
          <a:noFill/>
        </p:spPr>
        <p:txBody>
          <a:bodyPr wrap="square" rtlCol="0">
            <a:spAutoFit/>
          </a:bodyPr>
          <a:lstStyle/>
          <a:p>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事例写真</a:t>
            </a:r>
            <a:r>
              <a:rPr lang="en-US" altLang="ja-JP" dirty="0" smtClean="0">
                <a:latin typeface="HGSｺﾞｼｯｸM" panose="020B0600000000000000" pitchFamily="50" charset="-128"/>
                <a:ea typeface="HGSｺﾞｼｯｸM" panose="020B0600000000000000" pitchFamily="50" charset="-128"/>
              </a:rPr>
              <a:t>】</a:t>
            </a:r>
          </a:p>
        </p:txBody>
      </p:sp>
      <p:sp>
        <p:nvSpPr>
          <p:cNvPr id="14"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16"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Tree>
    <p:extLst>
      <p:ext uri="{BB962C8B-B14F-4D97-AF65-F5344CB8AC3E}">
        <p14:creationId xmlns:p14="http://schemas.microsoft.com/office/powerpoint/2010/main" val="4666284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150821"/>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５）橋種別での補修・補強事例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sp>
        <p:nvSpPr>
          <p:cNvPr id="18" name="角丸四角形 17"/>
          <p:cNvSpPr/>
          <p:nvPr/>
        </p:nvSpPr>
        <p:spPr>
          <a:xfrm>
            <a:off x="1136228" y="1626600"/>
            <a:ext cx="2715691" cy="513347"/>
          </a:xfrm>
          <a:prstGeom prst="roundRect">
            <a:avLst/>
          </a:prstGeom>
          <a:solidFill>
            <a:srgbClr val="0033CC"/>
          </a:solidFill>
          <a:ln>
            <a:solidFill>
              <a:schemeClr val="tx1"/>
            </a:solidFill>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HGSｺﾞｼｯｸM" panose="020B0600000000000000" pitchFamily="50" charset="-128"/>
                <a:ea typeface="HGSｺﾞｼｯｸM" panose="020B0600000000000000" pitchFamily="50" charset="-128"/>
              </a:rPr>
              <a:t>コンクリート</a:t>
            </a:r>
            <a:r>
              <a:rPr lang="ja-JP" altLang="en-US" sz="2400" dirty="0">
                <a:latin typeface="HGSｺﾞｼｯｸM" panose="020B0600000000000000" pitchFamily="50" charset="-128"/>
                <a:ea typeface="HGSｺﾞｼｯｸM" panose="020B0600000000000000" pitchFamily="50" charset="-128"/>
              </a:rPr>
              <a:t>橋</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4067944" y="1678282"/>
            <a:ext cx="4608512"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外ケーブル補強工</a:t>
            </a:r>
            <a:r>
              <a:rPr lang="en-US" altLang="ja-JP" sz="2400" dirty="0" smtClean="0">
                <a:latin typeface="HGSｺﾞｼｯｸM" panose="020B0600000000000000" pitchFamily="50" charset="-128"/>
                <a:ea typeface="HGSｺﾞｼｯｸM" panose="020B0600000000000000" pitchFamily="50" charset="-128"/>
              </a:rPr>
              <a:t>】</a:t>
            </a:r>
          </a:p>
        </p:txBody>
      </p:sp>
      <p:sp>
        <p:nvSpPr>
          <p:cNvPr id="13" name="テキスト ボックス 12"/>
          <p:cNvSpPr txBox="1"/>
          <p:nvPr/>
        </p:nvSpPr>
        <p:spPr>
          <a:xfrm>
            <a:off x="723147" y="2276872"/>
            <a:ext cx="1770926" cy="369332"/>
          </a:xfrm>
          <a:prstGeom prst="rect">
            <a:avLst/>
          </a:prstGeom>
          <a:noFill/>
        </p:spPr>
        <p:txBody>
          <a:bodyPr wrap="square" rtlCol="0">
            <a:spAutoFit/>
          </a:bodyPr>
          <a:lstStyle/>
          <a:p>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事例写真</a:t>
            </a:r>
            <a:r>
              <a:rPr lang="en-US" altLang="ja-JP" dirty="0" smtClean="0">
                <a:latin typeface="HGSｺﾞｼｯｸM" panose="020B0600000000000000" pitchFamily="50" charset="-128"/>
                <a:ea typeface="HGSｺﾞｼｯｸM" panose="020B0600000000000000" pitchFamily="50" charset="-128"/>
              </a:rPr>
              <a:t>】</a:t>
            </a:r>
          </a:p>
        </p:txBody>
      </p:sp>
      <p:sp>
        <p:nvSpPr>
          <p:cNvPr id="16" name="テキスト ボックス 15"/>
          <p:cNvSpPr txBox="1"/>
          <p:nvPr/>
        </p:nvSpPr>
        <p:spPr>
          <a:xfrm>
            <a:off x="4716016" y="2091062"/>
            <a:ext cx="4608512"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⇒アウトプレート工法</a:t>
            </a:r>
            <a:endParaRPr lang="en-US" altLang="ja-JP" sz="2400" dirty="0" smtClean="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731186" y="2692152"/>
            <a:ext cx="2257688" cy="16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56041" y="2692152"/>
            <a:ext cx="2190771" cy="16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31186" y="4437112"/>
            <a:ext cx="2191277" cy="161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19" y="2692152"/>
            <a:ext cx="2353445" cy="176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419" y="4541023"/>
            <a:ext cx="2353445" cy="176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雲形吹き出し 21"/>
          <p:cNvSpPr/>
          <p:nvPr/>
        </p:nvSpPr>
        <p:spPr>
          <a:xfrm>
            <a:off x="5850690" y="4617136"/>
            <a:ext cx="3096344" cy="1612857"/>
          </a:xfrm>
          <a:prstGeom prst="cloudCallout">
            <a:avLst>
              <a:gd name="adj1" fmla="val -62516"/>
              <a:gd name="adj2" fmla="val -82269"/>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ysClr val="windowText" lastClr="000000"/>
                </a:solidFill>
              </a:rPr>
              <a:t>定着体が小さく、施工空間が確保できない場合での適応事例が多い。</a:t>
            </a:r>
            <a:endParaRPr kumimoji="1" lang="ja-JP" altLang="en-US" sz="1400" dirty="0">
              <a:solidFill>
                <a:sysClr val="windowText" lastClr="000000"/>
              </a:solidFill>
            </a:endParaRPr>
          </a:p>
        </p:txBody>
      </p:sp>
      <p:sp>
        <p:nvSpPr>
          <p:cNvPr id="24" name="テキスト ボックス 23"/>
          <p:cNvSpPr txBox="1"/>
          <p:nvPr/>
        </p:nvSpPr>
        <p:spPr>
          <a:xfrm>
            <a:off x="6156041" y="4247804"/>
            <a:ext cx="2190771" cy="369332"/>
          </a:xfrm>
          <a:prstGeom prst="rect">
            <a:avLst/>
          </a:prstGeom>
          <a:noFill/>
          <a:ln>
            <a:noFill/>
          </a:ln>
        </p:spPr>
        <p:txBody>
          <a:bodyPr wrap="square" rtlCol="0">
            <a:spAutoFit/>
          </a:bodyPr>
          <a:lstStyle/>
          <a:p>
            <a:pPr algn="ctr"/>
            <a:r>
              <a:rPr lang="ja-JP" altLang="en-US" dirty="0" smtClean="0"/>
              <a:t>［中間定着体］</a:t>
            </a:r>
            <a:endParaRPr kumimoji="1" lang="ja-JP" altLang="en-US" dirty="0"/>
          </a:p>
        </p:txBody>
      </p:sp>
      <p:sp>
        <p:nvSpPr>
          <p:cNvPr id="25" name="テキスト ボックス 24"/>
          <p:cNvSpPr txBox="1"/>
          <p:nvPr/>
        </p:nvSpPr>
        <p:spPr>
          <a:xfrm>
            <a:off x="3731185" y="6021288"/>
            <a:ext cx="2191277" cy="369332"/>
          </a:xfrm>
          <a:prstGeom prst="rect">
            <a:avLst/>
          </a:prstGeom>
          <a:noFill/>
          <a:ln>
            <a:noFill/>
          </a:ln>
        </p:spPr>
        <p:txBody>
          <a:bodyPr wrap="square" rtlCol="0">
            <a:spAutoFit/>
          </a:bodyPr>
          <a:lstStyle/>
          <a:p>
            <a:pPr algn="ctr"/>
            <a:r>
              <a:rPr lang="ja-JP" altLang="en-US" dirty="0" smtClean="0"/>
              <a:t>［定着装置］</a:t>
            </a:r>
            <a:endParaRPr kumimoji="1" lang="ja-JP" altLang="en-US" dirty="0"/>
          </a:p>
        </p:txBody>
      </p:sp>
      <p:sp>
        <p:nvSpPr>
          <p:cNvPr id="21" name="タイトル 1"/>
          <p:cNvSpPr txBox="1">
            <a:spLocks/>
          </p:cNvSpPr>
          <p:nvPr/>
        </p:nvSpPr>
        <p:spPr>
          <a:xfrm>
            <a:off x="230832" y="475489"/>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８．補修補強事例</a:t>
            </a:r>
            <a:endParaRPr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26" name="テキスト ボックス 25"/>
          <p:cNvSpPr txBox="1"/>
          <p:nvPr/>
        </p:nvSpPr>
        <p:spPr>
          <a:xfrm>
            <a:off x="856391" y="6350776"/>
            <a:ext cx="7160103" cy="307777"/>
          </a:xfrm>
          <a:prstGeom prst="rect">
            <a:avLst/>
          </a:prstGeom>
          <a:noFill/>
        </p:spPr>
        <p:txBody>
          <a:bodyPr wrap="square" rtlCol="0">
            <a:spAutoFit/>
          </a:bodyPr>
          <a:lstStyle/>
          <a:p>
            <a:pPr algn="r"/>
            <a:r>
              <a:rPr lang="en-US" altLang="ja-JP" sz="1400" dirty="0" smtClean="0">
                <a:latin typeface="HGSｺﾞｼｯｸM" panose="020B0600000000000000" pitchFamily="50" charset="-128"/>
                <a:ea typeface="HGSｺﾞｼｯｸM" panose="020B0600000000000000" pitchFamily="50" charset="-128"/>
              </a:rPr>
              <a:t>※</a:t>
            </a:r>
            <a:r>
              <a:rPr lang="ja-JP" altLang="en-US" sz="1400" dirty="0" smtClean="0">
                <a:latin typeface="HGSｺﾞｼｯｸM" panose="020B0600000000000000" pitchFamily="50" charset="-128"/>
                <a:ea typeface="HGSｺﾞｼｯｸM" panose="020B0600000000000000" pitchFamily="50" charset="-128"/>
              </a:rPr>
              <a:t>［アウトプレート工法研究会</a:t>
            </a:r>
            <a:r>
              <a:rPr lang="en-US" altLang="ja-JP" sz="1400" dirty="0" smtClean="0">
                <a:latin typeface="HGSｺﾞｼｯｸM" panose="020B0600000000000000" pitchFamily="50" charset="-128"/>
                <a:ea typeface="HGSｺﾞｼｯｸM" panose="020B0600000000000000" pitchFamily="50" charset="-128"/>
              </a:rPr>
              <a:t>HP</a:t>
            </a:r>
            <a:r>
              <a:rPr lang="ja-JP" altLang="en-US" sz="1400" dirty="0" smtClean="0">
                <a:latin typeface="HGSｺﾞｼｯｸM" panose="020B0600000000000000" pitchFamily="50" charset="-128"/>
                <a:ea typeface="HGSｺﾞｼｯｸM" panose="020B0600000000000000" pitchFamily="50" charset="-128"/>
              </a:rPr>
              <a:t>］より</a:t>
            </a:r>
            <a:endParaRPr lang="en-US" altLang="ja-JP" sz="1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316581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700808"/>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榎坂高架橋（Ｈ２７年度での検討）</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正方形/長方形 15"/>
          <p:cNvSpPr/>
          <p:nvPr/>
        </p:nvSpPr>
        <p:spPr>
          <a:xfrm>
            <a:off x="1079105" y="5949280"/>
            <a:ext cx="4587874" cy="338554"/>
          </a:xfrm>
          <a:prstGeom prst="rect">
            <a:avLst/>
          </a:prstGeom>
        </p:spPr>
        <p:txBody>
          <a:bodyPr wrap="square">
            <a:spAutoFit/>
          </a:bodyPr>
          <a:lstStyle/>
          <a:p>
            <a:pPr algn="ctr"/>
            <a:r>
              <a:rPr lang="ja-JP" altLang="en-US" sz="1600" dirty="0" smtClean="0"/>
              <a:t>第１案施工計画図</a:t>
            </a:r>
            <a:endParaRPr lang="ja-JP" altLang="en-US" sz="1600" dirty="0"/>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23" name="タイトル 1"/>
          <p:cNvSpPr txBox="1">
            <a:spLocks/>
          </p:cNvSpPr>
          <p:nvPr/>
        </p:nvSpPr>
        <p:spPr>
          <a:xfrm>
            <a:off x="230832" y="47983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3" name="正方形/長方形 2"/>
          <p:cNvSpPr/>
          <p:nvPr/>
        </p:nvSpPr>
        <p:spPr>
          <a:xfrm>
            <a:off x="5796136" y="5323985"/>
            <a:ext cx="1368152"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工事費</a:t>
            </a:r>
            <a:endParaRPr lang="en-US" altLang="ja-JP" dirty="0" smtClean="0">
              <a:solidFill>
                <a:schemeClr val="tx1"/>
              </a:solidFill>
            </a:endParaRPr>
          </a:p>
          <a:p>
            <a:pPr algn="ctr"/>
            <a:r>
              <a:rPr kumimoji="1" lang="en-US" altLang="ja-JP" dirty="0" smtClean="0">
                <a:solidFill>
                  <a:schemeClr val="tx1"/>
                </a:solidFill>
              </a:rPr>
              <a:t>35</a:t>
            </a:r>
            <a:r>
              <a:rPr kumimoji="1" lang="ja-JP" altLang="en-US" dirty="0" smtClean="0">
                <a:solidFill>
                  <a:schemeClr val="tx1"/>
                </a:solidFill>
              </a:rPr>
              <a:t>億円</a:t>
            </a:r>
            <a:endParaRPr kumimoji="1" lang="ja-JP" altLang="en-US" dirty="0">
              <a:solidFill>
                <a:schemeClr val="tx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51"/>
          <a:stretch/>
        </p:blipFill>
        <p:spPr bwMode="auto">
          <a:xfrm>
            <a:off x="1079103" y="3246245"/>
            <a:ext cx="4587875" cy="26538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正方形/長方形 25"/>
          <p:cNvSpPr/>
          <p:nvPr/>
        </p:nvSpPr>
        <p:spPr>
          <a:xfrm>
            <a:off x="1115616" y="3267205"/>
            <a:ext cx="720080" cy="21602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rPr>
              <a:t>ケース１</a:t>
            </a:r>
            <a:endParaRPr lang="en-US" altLang="ja-JP" sz="1100" dirty="0" smtClean="0">
              <a:solidFill>
                <a:schemeClr val="tx1"/>
              </a:solidFill>
            </a:endParaRPr>
          </a:p>
        </p:txBody>
      </p:sp>
      <p:sp>
        <p:nvSpPr>
          <p:cNvPr id="28" name="テキスト ボックス 27"/>
          <p:cNvSpPr txBox="1"/>
          <p:nvPr/>
        </p:nvSpPr>
        <p:spPr>
          <a:xfrm>
            <a:off x="5724128" y="3246245"/>
            <a:ext cx="3067620" cy="1815882"/>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　</a:t>
            </a:r>
            <a:r>
              <a:rPr lang="ja-JP" altLang="en-US" sz="1600" dirty="0" smtClean="0">
                <a:latin typeface="HGSｺﾞｼｯｸM" panose="020B0600000000000000" pitchFamily="50" charset="-128"/>
                <a:ea typeface="HGSｺﾞｼｯｸM" panose="020B0600000000000000" pitchFamily="50" charset="-128"/>
              </a:rPr>
              <a:t>ケース１は仮橋設置により本線を切り回す案であり、側道規制を伴う。</a:t>
            </a:r>
            <a:endParaRPr lang="en-US" altLang="ja-JP" sz="1600" dirty="0" smtClean="0">
              <a:latin typeface="HGSｺﾞｼｯｸM" panose="020B0600000000000000" pitchFamily="50" charset="-128"/>
              <a:ea typeface="HGSｺﾞｼｯｸM" panose="020B0600000000000000" pitchFamily="50" charset="-128"/>
            </a:endParaRPr>
          </a:p>
          <a:p>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規制内容</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▸側道１車線規制</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▸本線１車線規制（夜間のみ）</a:t>
            </a:r>
            <a:endParaRPr lang="en-US" altLang="ja-JP" sz="1600" dirty="0">
              <a:latin typeface="HGSｺﾞｼｯｸM" panose="020B0600000000000000" pitchFamily="50" charset="-128"/>
              <a:ea typeface="HGSｺﾞｼｯｸM" panose="020B0600000000000000" pitchFamily="50" charset="-128"/>
            </a:endParaRPr>
          </a:p>
        </p:txBody>
      </p:sp>
      <p:sp>
        <p:nvSpPr>
          <p:cNvPr id="18"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9" name="正方形/長方形 18"/>
          <p:cNvSpPr/>
          <p:nvPr/>
        </p:nvSpPr>
        <p:spPr>
          <a:xfrm>
            <a:off x="7257938" y="5323985"/>
            <a:ext cx="1368152"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規制期間</a:t>
            </a:r>
            <a:endParaRPr lang="en-US" altLang="ja-JP" dirty="0" smtClean="0">
              <a:solidFill>
                <a:schemeClr val="tx1"/>
              </a:solidFill>
            </a:endParaRPr>
          </a:p>
          <a:p>
            <a:pPr algn="ctr"/>
            <a:r>
              <a:rPr lang="en-US" altLang="ja-JP" dirty="0" smtClean="0">
                <a:solidFill>
                  <a:schemeClr val="tx1"/>
                </a:solidFill>
              </a:rPr>
              <a:t>6</a:t>
            </a:r>
            <a:r>
              <a:rPr lang="en-US" altLang="ja-JP" dirty="0">
                <a:solidFill>
                  <a:schemeClr val="tx1"/>
                </a:solidFill>
              </a:rPr>
              <a:t>1</a:t>
            </a:r>
            <a:r>
              <a:rPr lang="ja-JP" altLang="en-US" dirty="0" smtClean="0">
                <a:solidFill>
                  <a:schemeClr val="tx1"/>
                </a:solidFill>
              </a:rPr>
              <a:t>ヶ月</a:t>
            </a:r>
            <a:endParaRPr kumimoji="1" lang="ja-JP" altLang="en-US" dirty="0">
              <a:solidFill>
                <a:schemeClr val="tx1"/>
              </a:solidFill>
            </a:endParaRPr>
          </a:p>
        </p:txBody>
      </p:sp>
      <p:sp>
        <p:nvSpPr>
          <p:cNvPr id="20" name="テキスト ボックス 19"/>
          <p:cNvSpPr txBox="1"/>
          <p:nvPr/>
        </p:nvSpPr>
        <p:spPr>
          <a:xfrm>
            <a:off x="352002" y="1124744"/>
            <a:ext cx="8284042" cy="492443"/>
          </a:xfrm>
          <a:prstGeom prst="rect">
            <a:avLst/>
          </a:prstGeom>
          <a:noFill/>
        </p:spPr>
        <p:txBody>
          <a:bodyPr wrap="square" rtlCol="0">
            <a:spAutoFit/>
          </a:bodyPr>
          <a:lstStyle/>
          <a:p>
            <a:pPr marL="266700"/>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検討結果の</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整理（</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p5</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730207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19"/>
          <p:cNvGraphicFramePr>
            <a:graphicFrameLocks noGrp="1"/>
          </p:cNvGraphicFramePr>
          <p:nvPr>
            <p:extLst>
              <p:ext uri="{D42A27DB-BD31-4B8C-83A1-F6EECF244321}">
                <p14:modId xmlns:p14="http://schemas.microsoft.com/office/powerpoint/2010/main" val="56647055"/>
              </p:ext>
            </p:extLst>
          </p:nvPr>
        </p:nvGraphicFramePr>
        <p:xfrm>
          <a:off x="107504" y="2060848"/>
          <a:ext cx="8913167" cy="3825270"/>
        </p:xfrm>
        <a:graphic>
          <a:graphicData uri="http://schemas.openxmlformats.org/drawingml/2006/table">
            <a:tbl>
              <a:tblPr/>
              <a:tblGrid>
                <a:gridCol w="813923"/>
                <a:gridCol w="405853"/>
                <a:gridCol w="846958"/>
                <a:gridCol w="448060"/>
                <a:gridCol w="465747"/>
                <a:gridCol w="397008"/>
                <a:gridCol w="397008"/>
                <a:gridCol w="549867"/>
                <a:gridCol w="549867"/>
                <a:gridCol w="574976"/>
                <a:gridCol w="574976"/>
                <a:gridCol w="566207"/>
                <a:gridCol w="600453"/>
                <a:gridCol w="861132"/>
                <a:gridCol w="861132"/>
              </a:tblGrid>
              <a:tr h="360040">
                <a:tc rowSpan="3">
                  <a:txBody>
                    <a:bodyPr/>
                    <a:lstStyle/>
                    <a:p>
                      <a:pPr algn="ctr" fontAlgn="ctr"/>
                      <a:r>
                        <a:rPr lang="ja-JP" altLang="en-US" sz="1000" b="0" i="0" u="none" strike="noStrike" dirty="0" smtClean="0">
                          <a:solidFill>
                            <a:srgbClr val="000000"/>
                          </a:solidFill>
                          <a:effectLst/>
                          <a:latin typeface="+mn-ea"/>
                          <a:ea typeface="+mn-ea"/>
                        </a:rPr>
                        <a:t>検討モデル</a:t>
                      </a:r>
                      <a:endParaRPr lang="ja-JP" altLang="en-US" sz="1000" b="0" i="0" u="none" strike="noStrike" dirty="0">
                        <a:solidFill>
                          <a:srgbClr val="000000"/>
                        </a:solidFill>
                        <a:effectLst/>
                        <a:latin typeface="+mn-ea"/>
                        <a:ea typeface="+mn-ea"/>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4">
                  <a:txBody>
                    <a:bodyPr/>
                    <a:lstStyle/>
                    <a:p>
                      <a:pPr algn="ctr" fontAlgn="ctr"/>
                      <a:r>
                        <a:rPr lang="ja-JP" altLang="en-US" sz="1000" b="0" i="0" u="none" strike="noStrike" dirty="0" smtClean="0">
                          <a:solidFill>
                            <a:srgbClr val="000000"/>
                          </a:solidFill>
                          <a:effectLst/>
                          <a:latin typeface="+mn-ea"/>
                          <a:ea typeface="+mn-ea"/>
                        </a:rPr>
                        <a:t>施工概要</a:t>
                      </a:r>
                      <a:endParaRPr lang="ja-JP" altLang="en-US" sz="10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dirty="0" smtClean="0">
                          <a:solidFill>
                            <a:srgbClr val="000000"/>
                          </a:solidFill>
                          <a:effectLst/>
                          <a:latin typeface="+mn-ea"/>
                          <a:ea typeface="+mn-ea"/>
                        </a:rPr>
                        <a:t>マクロ交通変動</a:t>
                      </a:r>
                      <a:endParaRPr lang="en-US" altLang="ja-JP" sz="8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ja-JP" altLang="en-US" sz="1000" b="0" i="0" u="none" strike="noStrike" dirty="0" smtClean="0">
                          <a:effectLst/>
                          <a:latin typeface="+mn-ea"/>
                          <a:ea typeface="+mn-ea"/>
                        </a:rPr>
                        <a:t>施工時費用便益比</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fontAlgn="ctr"/>
                      <a:r>
                        <a:rPr lang="ja-JP" altLang="en-US" sz="1000" b="0" i="0" u="none" strike="noStrike" dirty="0" smtClean="0">
                          <a:effectLst/>
                          <a:latin typeface="+mn-ea"/>
                          <a:ea typeface="+mn-ea"/>
                        </a:rPr>
                        <a:t>社会的影響</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1000" b="0" i="0" u="none" strike="noStrike" dirty="0" smtClean="0">
                          <a:effectLst/>
                          <a:latin typeface="+mn-ea"/>
                          <a:ea typeface="+mn-ea"/>
                        </a:rPr>
                        <a:t>個別箇所の受容性</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rowSpan="3">
                  <a:txBody>
                    <a:bodyPr/>
                    <a:lstStyle/>
                    <a:p>
                      <a:pPr algn="ctr" fontAlgn="ctr"/>
                      <a:r>
                        <a:rPr lang="ja-JP" altLang="en-US" sz="1000" b="0" i="0" u="none" strike="noStrike" dirty="0" smtClean="0">
                          <a:effectLst/>
                          <a:latin typeface="+mn-ea"/>
                          <a:ea typeface="+mn-ea"/>
                        </a:rPr>
                        <a:t>採択判断上の</a:t>
                      </a:r>
                      <a:endParaRPr lang="en-US" altLang="ja-JP" sz="1000" b="0" i="0" u="none" strike="noStrike" dirty="0" smtClean="0">
                        <a:effectLst/>
                        <a:latin typeface="+mn-ea"/>
                        <a:ea typeface="+mn-ea"/>
                      </a:endParaRPr>
                    </a:p>
                    <a:p>
                      <a:pPr algn="ctr" fontAlgn="ctr"/>
                      <a:r>
                        <a:rPr lang="ja-JP" altLang="en-US" sz="1000" b="0" i="0" u="none" strike="noStrike" dirty="0" smtClean="0">
                          <a:effectLst/>
                          <a:latin typeface="+mn-ea"/>
                          <a:ea typeface="+mn-ea"/>
                        </a:rPr>
                        <a:t>考察</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356069">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gridSpan="2">
                  <a:txBody>
                    <a:bodyPr/>
                    <a:lstStyle/>
                    <a:p>
                      <a:pPr algn="ctr" fontAlgn="ctr"/>
                      <a:r>
                        <a:rPr lang="ja-JP" altLang="en-US" sz="1000" b="0" i="0" u="none" strike="noStrike" dirty="0" smtClean="0">
                          <a:solidFill>
                            <a:srgbClr val="000000"/>
                          </a:solidFill>
                          <a:effectLst/>
                          <a:latin typeface="+mn-ea"/>
                          <a:ea typeface="+mn-ea"/>
                        </a:rPr>
                        <a:t>施工ケース</a:t>
                      </a:r>
                      <a:endParaRPr lang="ja-JP" altLang="en-US" sz="10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h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1000" b="0" i="0" u="none" strike="noStrike" dirty="0">
                          <a:effectLst/>
                          <a:latin typeface="+mn-ea"/>
                          <a:ea typeface="+mn-ea"/>
                        </a:rPr>
                        <a:t>概算</a:t>
                      </a:r>
                      <a:br>
                        <a:rPr lang="ja-JP" altLang="en-US" sz="1000" b="0" i="0" u="none" strike="noStrike" dirty="0">
                          <a:effectLst/>
                          <a:latin typeface="+mn-ea"/>
                          <a:ea typeface="+mn-ea"/>
                        </a:rPr>
                      </a:br>
                      <a:r>
                        <a:rPr lang="ja-JP" altLang="en-US" sz="1000" b="0" i="0" u="none" strike="noStrike" dirty="0" smtClean="0">
                          <a:effectLst/>
                          <a:latin typeface="+mn-ea"/>
                          <a:ea typeface="+mn-ea"/>
                        </a:rPr>
                        <a:t>工事費</a:t>
                      </a:r>
                      <a:endParaRPr lang="en-US" altLang="ja-JP" sz="1000" b="0" i="0" u="none" strike="noStrike" dirty="0" smtClean="0">
                        <a:effectLst/>
                        <a:latin typeface="+mn-ea"/>
                        <a:ea typeface="+mn-ea"/>
                      </a:endParaRPr>
                    </a:p>
                    <a:p>
                      <a:pPr algn="ctr" fontAlgn="ctr"/>
                      <a:r>
                        <a:rPr lang="ja-JP" altLang="en-US" sz="1000" b="0" i="0" u="none" strike="noStrike" dirty="0" smtClean="0">
                          <a:effectLst/>
                          <a:latin typeface="+mn-ea"/>
                          <a:ea typeface="+mn-ea"/>
                        </a:rPr>
                        <a:t>（</a:t>
                      </a:r>
                      <a:r>
                        <a:rPr lang="en-US" altLang="ja-JP" sz="1000" b="0" i="0" u="none" strike="noStrike" dirty="0" smtClean="0">
                          <a:effectLst/>
                          <a:latin typeface="+mn-ea"/>
                          <a:ea typeface="+mn-ea"/>
                        </a:rPr>
                        <a:t>Cc</a:t>
                      </a:r>
                      <a:r>
                        <a:rPr lang="ja-JP" altLang="en-US" sz="1000" b="0" i="0" u="none" strike="noStrike" dirty="0" smtClean="0">
                          <a:effectLst/>
                          <a:latin typeface="+mn-ea"/>
                          <a:ea typeface="+mn-ea"/>
                        </a:rPr>
                        <a:t>）</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1000" b="0" i="0" u="none" strike="noStrike" dirty="0" smtClean="0">
                          <a:effectLst/>
                          <a:latin typeface="+mn-ea"/>
                          <a:ea typeface="+mn-ea"/>
                        </a:rPr>
                        <a:t>規制</a:t>
                      </a:r>
                      <a:endParaRPr lang="en-US" altLang="ja-JP" sz="1000" b="0" i="0" u="none" strike="noStrike" dirty="0" smtClean="0">
                        <a:effectLst/>
                        <a:latin typeface="+mn-ea"/>
                        <a:ea typeface="+mn-ea"/>
                      </a:endParaRPr>
                    </a:p>
                    <a:p>
                      <a:pPr algn="ctr" fontAlgn="ctr"/>
                      <a:r>
                        <a:rPr lang="ja-JP" altLang="en-US" sz="1000" b="0" i="0" u="none" strike="noStrike" dirty="0" smtClean="0">
                          <a:effectLst/>
                          <a:latin typeface="+mn-ea"/>
                          <a:ea typeface="+mn-ea"/>
                        </a:rPr>
                        <a:t>期間</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1000" b="0" i="0" u="none" strike="noStrike" dirty="0" smtClean="0">
                          <a:solidFill>
                            <a:srgbClr val="000000"/>
                          </a:solidFill>
                          <a:effectLst/>
                          <a:latin typeface="+mn-ea"/>
                          <a:ea typeface="+mn-ea"/>
                        </a:rPr>
                        <a:t>交通量</a:t>
                      </a:r>
                      <a:endParaRPr lang="en-US" altLang="ja-JP" sz="1000" b="0" i="0" u="none" strike="noStrike" dirty="0" smtClean="0">
                        <a:solidFill>
                          <a:srgbClr val="000000"/>
                        </a:solidFill>
                        <a:effectLst/>
                        <a:latin typeface="+mn-ea"/>
                        <a:ea typeface="+mn-ea"/>
                      </a:endParaRPr>
                    </a:p>
                    <a:p>
                      <a:pPr algn="ctr" fontAlgn="ctr"/>
                      <a:r>
                        <a:rPr lang="en-US" altLang="ja-JP" sz="800" b="0" i="0" u="none" strike="noStrike" dirty="0" smtClean="0">
                          <a:solidFill>
                            <a:srgbClr val="000000"/>
                          </a:solidFill>
                          <a:effectLst/>
                          <a:latin typeface="+mn-ea"/>
                          <a:ea typeface="+mn-ea"/>
                        </a:rPr>
                        <a:t>(</a:t>
                      </a:r>
                      <a:r>
                        <a:rPr lang="ja-JP" altLang="en-US" sz="800" b="0" i="0" u="none" strike="noStrike" dirty="0">
                          <a:solidFill>
                            <a:srgbClr val="000000"/>
                          </a:solidFill>
                          <a:effectLst/>
                          <a:latin typeface="+mn-ea"/>
                          <a:ea typeface="+mn-ea"/>
                        </a:rPr>
                        <a:t>百台</a:t>
                      </a:r>
                      <a:r>
                        <a:rPr lang="en-US" altLang="ja-JP" sz="800" b="0" i="0" u="none" strike="noStrike" dirty="0">
                          <a:solidFill>
                            <a:srgbClr val="000000"/>
                          </a:solidFill>
                          <a:effectLst/>
                          <a:latin typeface="+mn-ea"/>
                          <a:ea typeface="+mn-ea"/>
                        </a:rPr>
                        <a:t>/</a:t>
                      </a:r>
                      <a:r>
                        <a:rPr lang="ja-JP" altLang="en-US" sz="800" b="0" i="0" u="none" strike="noStrike" dirty="0">
                          <a:solidFill>
                            <a:srgbClr val="000000"/>
                          </a:solidFill>
                          <a:effectLst/>
                          <a:latin typeface="+mn-ea"/>
                          <a:ea typeface="+mn-ea"/>
                        </a:rPr>
                        <a:t>日</a:t>
                      </a:r>
                      <a:r>
                        <a:rPr lang="en-US" altLang="ja-JP" sz="800" b="0" i="0" u="none" strike="noStrike" dirty="0">
                          <a:solidFill>
                            <a:srgbClr val="000000"/>
                          </a:solidFill>
                          <a:effectLst/>
                          <a:latin typeface="+mn-ea"/>
                          <a:ea typeface="+mn-ea"/>
                        </a:rPr>
                        <a:t>)</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ja-JP" altLang="en-US" sz="1000" b="0" i="0" u="none" strike="noStrike" dirty="0" smtClean="0">
                          <a:effectLst/>
                          <a:latin typeface="+mn-ea"/>
                          <a:ea typeface="+mn-ea"/>
                        </a:rPr>
                        <a:t>広域交通</a:t>
                      </a:r>
                      <a:endParaRPr lang="en-US" altLang="ja-JP" sz="1000" b="0" i="0" u="none" strike="noStrike" dirty="0" smtClean="0">
                        <a:effectLst/>
                        <a:latin typeface="+mn-ea"/>
                        <a:ea typeface="+mn-ea"/>
                      </a:endParaRPr>
                    </a:p>
                    <a:p>
                      <a:pPr algn="ctr" fontAlgn="ctr"/>
                      <a:r>
                        <a:rPr lang="ja-JP" altLang="en-US" sz="1000" b="0" i="0" u="none" strike="noStrike" dirty="0" smtClean="0">
                          <a:effectLst/>
                          <a:latin typeface="+mn-ea"/>
                          <a:ea typeface="+mn-ea"/>
                        </a:rPr>
                        <a:t>便益</a:t>
                      </a:r>
                      <a:endParaRPr lang="en-US" altLang="ja-JP" sz="1000" b="0" i="0" u="none" strike="noStrike" dirty="0" smtClean="0">
                        <a:effectLst/>
                        <a:latin typeface="+mn-ea"/>
                        <a:ea typeface="+mn-ea"/>
                      </a:endParaRPr>
                    </a:p>
                    <a:p>
                      <a:pPr algn="ctr" fontAlgn="ctr"/>
                      <a:r>
                        <a:rPr lang="en-US" altLang="ja-JP" sz="1000" b="0" i="0" u="none" strike="noStrike" dirty="0" smtClean="0">
                          <a:effectLst/>
                          <a:latin typeface="+mn-ea"/>
                          <a:ea typeface="+mn-ea"/>
                        </a:rPr>
                        <a:t>(</a:t>
                      </a:r>
                      <a:r>
                        <a:rPr lang="en-US" altLang="ja-JP" sz="1000" b="0" i="0" u="none" strike="noStrike" dirty="0" err="1" smtClean="0">
                          <a:effectLst/>
                          <a:latin typeface="+mn-ea"/>
                          <a:ea typeface="+mn-ea"/>
                        </a:rPr>
                        <a:t>Bc</a:t>
                      </a:r>
                      <a:r>
                        <a:rPr lang="en-US" altLang="ja-JP" sz="1000" b="0" i="0" u="none" strike="noStrike" dirty="0" smtClean="0">
                          <a:effectLst/>
                          <a:latin typeface="+mn-ea"/>
                          <a:ea typeface="+mn-ea"/>
                        </a:rPr>
                        <a:t>)</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en-US" altLang="ja-JP" sz="1000" b="0" i="0" u="none" strike="noStrike" dirty="0" err="1" smtClean="0">
                          <a:effectLst/>
                          <a:latin typeface="+mn-ea"/>
                          <a:ea typeface="+mn-ea"/>
                        </a:rPr>
                        <a:t>Bc</a:t>
                      </a:r>
                      <a:r>
                        <a:rPr lang="en-US" altLang="ja-JP" sz="1000" b="0" i="0" u="none" strike="noStrike" dirty="0" smtClean="0">
                          <a:effectLst/>
                          <a:latin typeface="+mn-ea"/>
                          <a:ea typeface="+mn-ea"/>
                        </a:rPr>
                        <a:t>/Cc</a:t>
                      </a:r>
                      <a:r>
                        <a:rPr lang="en-US" altLang="ja-JP" sz="900" b="0" i="0" u="none" strike="noStrike" baseline="30000" dirty="0" smtClean="0">
                          <a:effectLst/>
                          <a:latin typeface="+mn-ea"/>
                          <a:ea typeface="+mn-ea"/>
                        </a:rPr>
                        <a:t>※</a:t>
                      </a:r>
                      <a:endParaRPr lang="ja-JP" altLang="en-US" sz="900" b="0" i="0" u="none" strike="noStrike" baseline="30000"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900" b="0" i="0" u="none" strike="noStrike" baseline="0" dirty="0" smtClean="0">
                          <a:effectLst/>
                          <a:latin typeface="+mn-ea"/>
                          <a:ea typeface="+mn-ea"/>
                        </a:rPr>
                        <a:t>期間中の</a:t>
                      </a:r>
                      <a:endParaRPr lang="en-US" altLang="ja-JP" sz="900" b="0" i="0" u="none" strike="noStrike" baseline="0" dirty="0" smtClean="0">
                        <a:effectLst/>
                        <a:latin typeface="+mn-ea"/>
                        <a:ea typeface="+mn-ea"/>
                      </a:endParaRPr>
                    </a:p>
                    <a:p>
                      <a:pPr algn="ctr" fontAlgn="ctr"/>
                      <a:r>
                        <a:rPr lang="en-US" altLang="ja-JP" sz="900" b="0" i="0" u="none" strike="noStrike" baseline="0" dirty="0" smtClean="0">
                          <a:effectLst/>
                          <a:latin typeface="+mn-ea"/>
                          <a:ea typeface="+mn-ea"/>
                        </a:rPr>
                        <a:t>CO2</a:t>
                      </a:r>
                      <a:r>
                        <a:rPr lang="ja-JP" altLang="en-US" sz="900" b="0" i="0" u="none" strike="noStrike" baseline="0" dirty="0" smtClean="0">
                          <a:effectLst/>
                          <a:latin typeface="+mn-ea"/>
                          <a:ea typeface="+mn-ea"/>
                        </a:rPr>
                        <a:t>排出</a:t>
                      </a:r>
                      <a:endParaRPr lang="en-US" altLang="ja-JP" sz="900" b="0" i="0" u="none" strike="noStrike" baseline="0" dirty="0" smtClean="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l" fontAlgn="ctr"/>
                      <a:r>
                        <a:rPr lang="ja-JP" altLang="en-US" sz="900" b="0" i="0" u="none" strike="noStrike" baseline="0" dirty="0" smtClean="0">
                          <a:effectLst/>
                          <a:latin typeface="+mn-ea"/>
                          <a:ea typeface="+mn-ea"/>
                        </a:rPr>
                        <a:t>（参考）</a:t>
                      </a:r>
                      <a:endParaRPr lang="en-US" altLang="ja-JP" sz="900" b="0" i="0" u="none" strike="noStrike" baseline="0" dirty="0" smtClean="0">
                        <a:effectLst/>
                        <a:latin typeface="+mn-ea"/>
                        <a:ea typeface="+mn-ea"/>
                      </a:endParaRPr>
                    </a:p>
                    <a:p>
                      <a:pPr algn="ctr" fontAlgn="ctr"/>
                      <a:r>
                        <a:rPr lang="ja-JP" altLang="en-US" sz="900" b="0" i="0" u="none" strike="noStrike" baseline="0" dirty="0" smtClean="0">
                          <a:effectLst/>
                          <a:latin typeface="+mn-ea"/>
                          <a:ea typeface="+mn-ea"/>
                        </a:rPr>
                        <a:t>期間中</a:t>
                      </a:r>
                      <a:r>
                        <a:rPr lang="en-US" altLang="ja-JP" sz="900" b="0" i="0" u="none" strike="noStrike" baseline="0" dirty="0" smtClean="0">
                          <a:effectLst/>
                          <a:latin typeface="+mn-ea"/>
                          <a:ea typeface="+mn-ea"/>
                        </a:rPr>
                        <a:t>1</a:t>
                      </a:r>
                      <a:r>
                        <a:rPr lang="ja-JP" altLang="en-US" sz="900" b="0" i="0" u="none" strike="noStrike" baseline="0" dirty="0" smtClean="0">
                          <a:effectLst/>
                          <a:latin typeface="+mn-ea"/>
                          <a:ea typeface="+mn-ea"/>
                        </a:rPr>
                        <a:t>搬送あたりの救命率の低下</a:t>
                      </a:r>
                      <a:endParaRPr lang="ja-JP" altLang="en-US" sz="900" b="0" i="0" u="none" strike="noStrike" baseline="0"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1000" b="0" i="0" u="none" strike="noStrike" dirty="0" smtClean="0">
                          <a:effectLst/>
                          <a:latin typeface="+mn-ea"/>
                          <a:ea typeface="+mn-ea"/>
                        </a:rPr>
                        <a:t>交差点</a:t>
                      </a:r>
                      <a:endParaRPr lang="en-US" altLang="ja-JP" sz="1000" b="0" i="0" u="none" strike="noStrike" dirty="0" smtClean="0">
                        <a:effectLst/>
                        <a:latin typeface="+mn-ea"/>
                        <a:ea typeface="+mn-ea"/>
                      </a:endParaRPr>
                    </a:p>
                    <a:p>
                      <a:pPr algn="ctr" fontAlgn="ctr"/>
                      <a:r>
                        <a:rPr lang="ja-JP" altLang="en-US" sz="1000" b="0" i="0" u="none" strike="noStrike" dirty="0" smtClean="0">
                          <a:effectLst/>
                          <a:latin typeface="+mn-ea"/>
                          <a:ea typeface="+mn-ea"/>
                        </a:rPr>
                        <a:t>交通処理</a:t>
                      </a:r>
                      <a:endParaRPr lang="en-US" altLang="ja-JP" sz="1000" b="0" i="0" u="none" strike="noStrike" dirty="0" smtClean="0">
                        <a:effectLst/>
                        <a:latin typeface="+mn-ea"/>
                        <a:ea typeface="+mn-ea"/>
                      </a:endParaRPr>
                    </a:p>
                    <a:p>
                      <a:pPr algn="ctr" fontAlgn="ctr"/>
                      <a:r>
                        <a:rPr lang="en-US" altLang="ja-JP" sz="1000" b="0" i="0" u="none" strike="noStrike" dirty="0" smtClean="0">
                          <a:effectLst/>
                          <a:latin typeface="+mn-ea"/>
                          <a:ea typeface="+mn-ea"/>
                        </a:rPr>
                        <a:t>λ</a:t>
                      </a:r>
                      <a:r>
                        <a:rPr lang="ja-JP" altLang="en-US" sz="1000" b="0" i="0" u="none" strike="noStrike" dirty="0" smtClean="0">
                          <a:effectLst/>
                          <a:latin typeface="+mn-ea"/>
                          <a:ea typeface="+mn-ea"/>
                        </a:rPr>
                        <a:t>≧</a:t>
                      </a:r>
                      <a:r>
                        <a:rPr lang="en-US" altLang="ja-JP" sz="1000" b="0" i="0" u="none" strike="noStrike" dirty="0" smtClean="0">
                          <a:effectLst/>
                          <a:latin typeface="+mn-ea"/>
                          <a:ea typeface="+mn-ea"/>
                        </a:rPr>
                        <a:t>1.00</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zh-CN" altLang="en-US" sz="1000" b="0" i="0" u="none" strike="noStrike" dirty="0" smtClean="0">
                          <a:effectLst/>
                          <a:latin typeface="+mn-ea"/>
                          <a:ea typeface="+mn-ea"/>
                        </a:rPr>
                        <a:t>滞留（渋滞）長</a:t>
                      </a:r>
                      <a:endParaRPr lang="en-US" altLang="zh-CN" sz="1000" b="0" i="0" u="none" strike="noStrike" dirty="0" smtClean="0">
                        <a:effectLst/>
                        <a:latin typeface="+mn-ea"/>
                        <a:ea typeface="+mn-ea"/>
                      </a:endParaRPr>
                    </a:p>
                    <a:p>
                      <a:pPr algn="l" fontAlgn="ctr"/>
                      <a:r>
                        <a:rPr lang="ja-JP" altLang="en-US" sz="600" b="0" i="0" u="none" strike="noStrike" dirty="0" smtClean="0">
                          <a:effectLst/>
                          <a:latin typeface="+mn-ea"/>
                          <a:ea typeface="+mn-ea"/>
                        </a:rPr>
                        <a:t>単体：右折滞留長</a:t>
                      </a:r>
                      <a:endParaRPr lang="en-US" altLang="ja-JP" sz="600" b="0" i="0" u="none" strike="noStrike" dirty="0" smtClean="0">
                        <a:effectLst/>
                        <a:latin typeface="+mn-ea"/>
                        <a:ea typeface="+mn-ea"/>
                      </a:endParaRPr>
                    </a:p>
                    <a:p>
                      <a:pPr algn="l" fontAlgn="ctr"/>
                      <a:r>
                        <a:rPr lang="ja-JP" altLang="en-US" sz="600" b="0" i="0" u="none" strike="noStrike" dirty="0" smtClean="0">
                          <a:effectLst/>
                          <a:latin typeface="+mn-ea"/>
                          <a:ea typeface="+mn-ea"/>
                        </a:rPr>
                        <a:t>連続：滞留長の相互干渉</a:t>
                      </a:r>
                      <a:endParaRPr lang="zh-CN" altLang="en-US" sz="600" b="0" i="0" u="none" strike="noStrike" dirty="0" smtClean="0">
                        <a:effectLst/>
                        <a:latin typeface="+mn-ea"/>
                        <a:ea typeface="+mn-ea"/>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pPr algn="l" fontAlgn="ctr"/>
                      <a:endParaRPr lang="zh-CN" altLang="en-US" sz="6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9242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dirty="0" smtClean="0">
                          <a:effectLst/>
                          <a:latin typeface="+mn-ea"/>
                          <a:ea typeface="+mn-ea"/>
                        </a:rPr>
                        <a:t>本線</a:t>
                      </a:r>
                      <a:endParaRPr lang="ja-JP" altLang="en-US" sz="10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000" b="0" i="0" u="none" strike="noStrike" dirty="0">
                          <a:effectLst/>
                          <a:latin typeface="+mn-ea"/>
                          <a:ea typeface="+mn-ea"/>
                        </a:rPr>
                        <a:t>側</a:t>
                      </a:r>
                      <a:r>
                        <a:rPr lang="zh-TW" altLang="en-US" sz="1000" b="0" i="0" u="none" strike="noStrike" dirty="0" smtClean="0">
                          <a:effectLst/>
                          <a:latin typeface="+mn-ea"/>
                          <a:ea typeface="+mn-ea"/>
                        </a:rPr>
                        <a:t>道</a:t>
                      </a:r>
                      <a:endParaRPr lang="en-US" altLang="zh-TW" sz="1000" b="0" i="0" u="none" strike="noStrike" dirty="0" smtClean="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baseline="0" dirty="0" smtClean="0">
                          <a:effectLst/>
                          <a:latin typeface="+mn-ea"/>
                          <a:ea typeface="+mn-ea"/>
                        </a:rPr>
                        <a:t>増加量</a:t>
                      </a:r>
                      <a:endParaRPr lang="en-US" altLang="ja-JP" sz="900" b="0" i="0" u="none" strike="noStrike" baseline="0" dirty="0" smtClean="0">
                        <a:effectLst/>
                        <a:latin typeface="+mn-ea"/>
                        <a:ea typeface="+mn-ea"/>
                      </a:endParaRPr>
                    </a:p>
                    <a:p>
                      <a:pPr algn="ctr" fontAlgn="ctr"/>
                      <a:r>
                        <a:rPr lang="en-US" altLang="ja-JP" sz="900" b="0" i="0" u="none" strike="noStrike" baseline="0" dirty="0" smtClean="0">
                          <a:effectLst/>
                          <a:latin typeface="+mn-ea"/>
                          <a:ea typeface="+mn-ea"/>
                        </a:rPr>
                        <a:t>(</a:t>
                      </a:r>
                      <a:r>
                        <a:rPr lang="ja-JP" altLang="en-US" sz="900" b="0" i="0" u="none" strike="noStrike" baseline="0" dirty="0" smtClean="0">
                          <a:effectLst/>
                          <a:latin typeface="+mn-ea"/>
                          <a:ea typeface="+mn-ea"/>
                        </a:rPr>
                        <a:t>増加率</a:t>
                      </a:r>
                      <a:r>
                        <a:rPr lang="en-US" altLang="ja-JP" sz="900" b="0" i="0" u="none" strike="noStrike" baseline="0" dirty="0" smtClean="0">
                          <a:effectLst/>
                          <a:latin typeface="+mn-ea"/>
                          <a:ea typeface="+mn-ea"/>
                        </a:rPr>
                        <a:t>)</a:t>
                      </a:r>
                    </a:p>
                    <a:p>
                      <a:pPr algn="ctr" fontAlgn="ctr"/>
                      <a:endParaRPr lang="en-US" altLang="ja-JP" sz="800" b="0" i="0" u="none" strike="noStrike" baseline="0" dirty="0" smtClean="0">
                        <a:effectLst/>
                        <a:latin typeface="+mn-ea"/>
                        <a:ea typeface="+mn-ea"/>
                      </a:endParaRPr>
                    </a:p>
                    <a:p>
                      <a:pPr algn="ctr" fontAlgn="ctr"/>
                      <a:r>
                        <a:rPr lang="en-US" altLang="ja-JP" sz="800" b="0" i="0" u="none" strike="noStrike" baseline="0" dirty="0" smtClean="0">
                          <a:effectLst/>
                          <a:latin typeface="+mn-ea"/>
                          <a:ea typeface="+mn-ea"/>
                        </a:rPr>
                        <a:t>【</a:t>
                      </a:r>
                      <a:r>
                        <a:rPr lang="ja-JP" altLang="en-US" sz="800" b="0" i="0" u="none" strike="noStrike" baseline="0" dirty="0" smtClean="0">
                          <a:effectLst/>
                          <a:latin typeface="+mn-ea"/>
                          <a:ea typeface="+mn-ea"/>
                        </a:rPr>
                        <a:t>大阪府の年間排出量に対する割合</a:t>
                      </a:r>
                      <a:r>
                        <a:rPr lang="en-US" altLang="ja-JP" sz="800" b="0" i="0" u="none" strike="noStrike" baseline="0" dirty="0" smtClean="0">
                          <a:effectLst/>
                          <a:latin typeface="+mn-ea"/>
                          <a:ea typeface="+mn-ea"/>
                        </a:rPr>
                        <a:t>】</a:t>
                      </a:r>
                      <a:endParaRPr lang="ja-JP" altLang="en-US" sz="800" b="0" i="0" u="none" strike="noStrike" baseline="0"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900" b="0" i="0" u="none" strike="noStrike" baseline="0" dirty="0" smtClean="0">
                          <a:effectLst/>
                          <a:latin typeface="+mn-ea"/>
                          <a:ea typeface="+mn-ea"/>
                        </a:rPr>
                        <a:t>便益</a:t>
                      </a:r>
                      <a:endParaRPr lang="ja-JP" altLang="en-US" sz="900" b="0" i="0" u="none" strike="noStrike" baseline="0"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263392">
                <a:tc rowSpan="4">
                  <a:txBody>
                    <a:bodyPr/>
                    <a:lstStyle/>
                    <a:p>
                      <a:pPr algn="ctr" fontAlgn="ctr"/>
                      <a:r>
                        <a:rPr lang="ja-JP" altLang="en-US" sz="1000" b="0" i="0" u="none" strike="noStrike" dirty="0" smtClean="0">
                          <a:solidFill>
                            <a:srgbClr val="000000"/>
                          </a:solidFill>
                          <a:effectLst/>
                          <a:latin typeface="+mn-ea"/>
                          <a:ea typeface="+mn-ea"/>
                        </a:rPr>
                        <a:t>単体主要</a:t>
                      </a:r>
                      <a:endParaRPr lang="en-US" altLang="ja-JP" sz="1000" b="0" i="0" u="none" strike="noStrike" dirty="0" smtClean="0">
                        <a:solidFill>
                          <a:srgbClr val="000000"/>
                        </a:solidFill>
                        <a:effectLst/>
                        <a:latin typeface="+mn-ea"/>
                        <a:ea typeface="+mn-ea"/>
                      </a:endParaRPr>
                    </a:p>
                    <a:p>
                      <a:pPr algn="ctr" fontAlgn="ctr"/>
                      <a:r>
                        <a:rPr lang="ja-JP" altLang="en-US" sz="1000" b="0" i="0" u="none" strike="noStrike" dirty="0" smtClean="0">
                          <a:solidFill>
                            <a:srgbClr val="000000"/>
                          </a:solidFill>
                          <a:effectLst/>
                          <a:latin typeface="+mn-ea"/>
                          <a:ea typeface="+mn-ea"/>
                        </a:rPr>
                        <a:t>交差点</a:t>
                      </a:r>
                      <a:endParaRPr lang="en-US" altLang="ja-JP" sz="1000" b="0" i="0" u="none" strike="noStrike" dirty="0" smtClean="0">
                        <a:solidFill>
                          <a:srgbClr val="000000"/>
                        </a:solidFill>
                        <a:effectLst/>
                        <a:latin typeface="+mn-ea"/>
                        <a:ea typeface="+mn-ea"/>
                      </a:endParaRPr>
                    </a:p>
                    <a:p>
                      <a:pPr algn="ctr" fontAlgn="ctr"/>
                      <a:r>
                        <a:rPr lang="ja-JP" altLang="en-US" sz="1000" b="0" i="0" u="none" strike="noStrike" dirty="0" smtClean="0">
                          <a:solidFill>
                            <a:srgbClr val="000000"/>
                          </a:solidFill>
                          <a:effectLst/>
                          <a:latin typeface="+mn-ea"/>
                          <a:ea typeface="+mn-ea"/>
                        </a:rPr>
                        <a:t>（大日跨道橋）</a:t>
                      </a:r>
                      <a:endParaRPr lang="ja-JP" altLang="en-US" sz="1000" b="0" i="0" u="none" strike="noStrike" dirty="0">
                        <a:solidFill>
                          <a:srgbClr val="000000"/>
                        </a:solidFill>
                        <a:effectLst/>
                        <a:latin typeface="+mn-ea"/>
                        <a:ea typeface="+mn-ea"/>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100" b="0" i="0" u="none" strike="noStrike" dirty="0" smtClean="0">
                          <a:effectLst/>
                          <a:latin typeface="+mn-ea"/>
                          <a:ea typeface="+mn-ea"/>
                        </a:rPr>
                        <a:t>規制なし</a:t>
                      </a:r>
                      <a:endParaRPr lang="ja-JP" altLang="en-US"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effectLst/>
                          <a:latin typeface="+mn-ea"/>
                          <a:ea typeface="+mn-ea"/>
                        </a:rPr>
                        <a:t>503</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mn-ea"/>
                          <a:ea typeface="+mn-ea"/>
                        </a:rPr>
                        <a:t>222</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mn-ea"/>
                          <a:ea typeface="+mn-ea"/>
                        </a:rPr>
                        <a:t>－</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ja-JP" altLang="en-US" sz="1050" b="0" i="0" u="none" strike="noStrike" dirty="0" smtClean="0">
                          <a:effectLst/>
                          <a:latin typeface="+mn-ea"/>
                          <a:ea typeface="+mn-ea"/>
                        </a:rPr>
                        <a:t>各ｹｰｽとも施工費に大きな差はなく、ｹｰｽ</a:t>
                      </a:r>
                      <a:r>
                        <a:rPr lang="en-US" altLang="ja-JP" sz="1050" b="0" i="0" u="none" strike="noStrike" dirty="0" smtClean="0">
                          <a:effectLst/>
                          <a:latin typeface="+mn-ea"/>
                          <a:ea typeface="+mn-ea"/>
                        </a:rPr>
                        <a:t>1</a:t>
                      </a:r>
                      <a:r>
                        <a:rPr lang="ja-JP" altLang="en-US" sz="1050" b="0" i="0" u="none" strike="noStrike" dirty="0" smtClean="0">
                          <a:effectLst/>
                          <a:latin typeface="+mn-ea"/>
                          <a:ea typeface="+mn-ea"/>
                        </a:rPr>
                        <a:t>は広域交通損益がやや高いが、主要交差点の処理が比較的良好である</a:t>
                      </a:r>
                      <a:endParaRPr lang="en-US" altLang="ja-JP" sz="1050" b="0" i="0" u="none" strike="noStrike" dirty="0">
                        <a:effectLst/>
                        <a:latin typeface="+mn-ea"/>
                        <a:ea typeface="+mn-ea"/>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970">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mn-ea"/>
                          <a:ea typeface="+mn-ea"/>
                        </a:rPr>
                        <a:t>ｹｰｽ</a:t>
                      </a:r>
                      <a:r>
                        <a:rPr lang="en-US" altLang="ja-JP" sz="1100" b="0" i="0" u="none" strike="noStrike" dirty="0" smtClean="0">
                          <a:solidFill>
                            <a:srgbClr val="000000"/>
                          </a:solidFill>
                          <a:effectLst/>
                          <a:latin typeface="+mn-ea"/>
                          <a:ea typeface="+mn-ea"/>
                        </a:rPr>
                        <a:t>1</a:t>
                      </a:r>
                      <a:endParaRPr lang="ja-JP" altLang="en-US" sz="11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mn-ea"/>
                          <a:ea typeface="+mn-ea"/>
                        </a:rPr>
                        <a:t>大日跨道橋・北行きを対面利用</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7.4</a:t>
                      </a:r>
                      <a:r>
                        <a:rPr lang="ja-JP" altLang="en-US" sz="800" b="0" i="0" u="none" strike="noStrike" dirty="0" smtClean="0">
                          <a:effectLst/>
                          <a:latin typeface="+mn-ea"/>
                          <a:ea typeface="+mn-ea"/>
                        </a:rPr>
                        <a:t>億円</a:t>
                      </a:r>
                      <a:endParaRPr lang="ja-JP" altLang="en-US"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n-ea"/>
                          <a:ea typeface="+mn-ea"/>
                        </a:rPr>
                        <a:t>18</a:t>
                      </a:r>
                      <a:r>
                        <a:rPr lang="ja-JP" altLang="en-US" sz="800" b="0" i="0" u="none" strike="noStrike" dirty="0" smtClean="0">
                          <a:solidFill>
                            <a:srgbClr val="000000"/>
                          </a:solidFill>
                          <a:effectLst/>
                          <a:latin typeface="+mn-ea"/>
                          <a:ea typeface="+mn-ea"/>
                        </a:rPr>
                        <a:t>ヶ月</a:t>
                      </a:r>
                      <a:endParaRPr lang="ja-JP" altLang="en-US" sz="8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n-ea"/>
                          <a:ea typeface="+mn-ea"/>
                        </a:rPr>
                        <a:t>404</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n-ea"/>
                          <a:ea typeface="+mn-ea"/>
                        </a:rPr>
                        <a:t>250</a:t>
                      </a:r>
                      <a:endParaRPr lang="en-US" altLang="ja-JP" sz="11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effectLst/>
                          <a:latin typeface="+mn-ea"/>
                          <a:ea typeface="+mn-ea"/>
                        </a:rPr>
                        <a:t>-74</a:t>
                      </a:r>
                      <a:r>
                        <a:rPr lang="ja-JP" altLang="en-US" sz="800" b="0" i="0" u="none" strike="noStrike" dirty="0" smtClean="0">
                          <a:effectLst/>
                          <a:latin typeface="+mn-ea"/>
                          <a:ea typeface="+mn-ea"/>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-10.00</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+8.2</a:t>
                      </a:r>
                      <a:r>
                        <a:rPr lang="ja-JP" altLang="en-US" sz="800" b="0" i="0" u="none" strike="noStrike" dirty="0" smtClean="0">
                          <a:effectLst/>
                          <a:latin typeface="+mn-ea"/>
                          <a:ea typeface="+mn-ea"/>
                        </a:rPr>
                        <a:t>千</a:t>
                      </a:r>
                      <a:r>
                        <a:rPr lang="en-US" altLang="ja-JP" sz="1100" b="0" i="0" u="none" strike="noStrike" dirty="0" smtClean="0">
                          <a:effectLst/>
                          <a:latin typeface="+mn-ea"/>
                          <a:ea typeface="+mn-ea"/>
                        </a:rPr>
                        <a:t>t</a:t>
                      </a:r>
                    </a:p>
                    <a:p>
                      <a:pPr algn="r" fontAlgn="ctr"/>
                      <a:r>
                        <a:rPr lang="ja-JP" altLang="en-US" sz="800" b="0" i="0" u="none" strike="noStrike" dirty="0" smtClean="0">
                          <a:effectLst/>
                          <a:latin typeface="+mn-ea"/>
                          <a:ea typeface="+mn-ea"/>
                        </a:rPr>
                        <a:t>（</a:t>
                      </a:r>
                      <a:r>
                        <a:rPr lang="en-US" altLang="ja-JP" sz="800" b="0" i="0" u="none" strike="noStrike" dirty="0" smtClean="0">
                          <a:effectLst/>
                          <a:latin typeface="+mn-ea"/>
                          <a:ea typeface="+mn-ea"/>
                        </a:rPr>
                        <a:t>0.10%</a:t>
                      </a:r>
                      <a:r>
                        <a:rPr lang="ja-JP" altLang="en-US" sz="800" b="0" i="0" u="none" strike="noStrike" dirty="0" smtClean="0">
                          <a:effectLst/>
                          <a:latin typeface="+mn-ea"/>
                          <a:ea typeface="+mn-ea"/>
                        </a:rPr>
                        <a:t>増）</a:t>
                      </a:r>
                      <a:endParaRPr lang="en-US" altLang="ja-JP" sz="800" b="0" i="0" u="none" strike="noStrike" dirty="0" smtClean="0">
                        <a:effectLst/>
                        <a:latin typeface="+mn-ea"/>
                        <a:ea typeface="+mn-ea"/>
                      </a:endParaRPr>
                    </a:p>
                    <a:p>
                      <a:pPr algn="r" fontAlgn="ctr"/>
                      <a:r>
                        <a:rPr lang="en-US" altLang="ja-JP" sz="800" b="0" i="0" u="none" strike="noStrike" dirty="0" smtClean="0">
                          <a:effectLst/>
                          <a:latin typeface="+mn-ea"/>
                          <a:ea typeface="+mn-ea"/>
                        </a:rPr>
                        <a:t>【0.019%】</a:t>
                      </a:r>
                      <a:endParaRPr lang="en-US" altLang="ja-JP"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n-ea"/>
                          <a:ea typeface="+mn-ea"/>
                          <a:cs typeface="+mn-cs"/>
                        </a:rPr>
                        <a:t>-87</a:t>
                      </a:r>
                      <a:r>
                        <a:rPr kumimoji="1" lang="ja-JP" altLang="en-US" sz="800" b="0" i="0" u="none" strike="noStrike" kern="1200" cap="none" spc="0" normalizeH="0" baseline="0" noProof="0" dirty="0" smtClean="0">
                          <a:ln>
                            <a:noFill/>
                          </a:ln>
                          <a:solidFill>
                            <a:prstClr val="black"/>
                          </a:solidFill>
                          <a:effectLst/>
                          <a:uLnTx/>
                          <a:uFillTx/>
                          <a:latin typeface="+mn-ea"/>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+3%</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mn-ea"/>
                          <a:ea typeface="+mn-ea"/>
                        </a:rPr>
                        <a:t>OK</a:t>
                      </a:r>
                    </a:p>
                    <a:p>
                      <a:pPr algn="ctr" fontAlgn="ctr"/>
                      <a:r>
                        <a:rPr lang="ja-JP" altLang="en-US" sz="800" b="0" i="0" u="none" strike="noStrike" dirty="0" smtClean="0">
                          <a:effectLst/>
                          <a:latin typeface="+mn-ea"/>
                          <a:ea typeface="+mn-ea"/>
                        </a:rPr>
                        <a:t>（</a:t>
                      </a:r>
                      <a:r>
                        <a:rPr lang="en-US" altLang="ja-JP" sz="800" b="0" i="0" u="none" strike="noStrike" dirty="0" smtClean="0">
                          <a:effectLst/>
                          <a:latin typeface="+mn-ea"/>
                          <a:ea typeface="+mn-ea"/>
                        </a:rPr>
                        <a:t>0.48</a:t>
                      </a:r>
                      <a:r>
                        <a:rPr lang="ja-JP" altLang="en-US" sz="800" b="0" i="0" u="none" strike="noStrike" dirty="0" smtClean="0">
                          <a:effectLst/>
                          <a:latin typeface="+mn-ea"/>
                          <a:ea typeface="+mn-ea"/>
                        </a:rPr>
                        <a:t>）</a:t>
                      </a:r>
                      <a:endParaRPr lang="en-US" altLang="ja-JP"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mn-ea"/>
                          <a:ea typeface="+mn-ea"/>
                        </a:rPr>
                        <a:t>OK</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568502">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mn-ea"/>
                          <a:ea typeface="+mn-ea"/>
                        </a:rPr>
                        <a:t>ｹｰｽ</a:t>
                      </a:r>
                      <a:r>
                        <a:rPr lang="en-US" altLang="ja-JP" sz="1100" b="0" i="0" u="none" strike="noStrike" dirty="0" smtClean="0">
                          <a:solidFill>
                            <a:srgbClr val="000000"/>
                          </a:solidFill>
                          <a:effectLst/>
                          <a:latin typeface="+mn-ea"/>
                          <a:ea typeface="+mn-ea"/>
                        </a:rPr>
                        <a:t>2</a:t>
                      </a:r>
                      <a:endParaRPr lang="ja-JP" altLang="en-US" sz="11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mn-ea"/>
                          <a:ea typeface="+mn-ea"/>
                        </a:rPr>
                        <a:t>桁下道路で南行き直進を確保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7.7</a:t>
                      </a:r>
                      <a:r>
                        <a:rPr lang="ja-JP" altLang="en-US" sz="800" b="0" i="0" u="none" strike="noStrike" dirty="0" smtClean="0">
                          <a:effectLst/>
                          <a:latin typeface="+mn-ea"/>
                          <a:ea typeface="+mn-ea"/>
                        </a:rPr>
                        <a:t>億円</a:t>
                      </a:r>
                      <a:endParaRPr lang="ja-JP" altLang="en-US"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n-ea"/>
                          <a:ea typeface="+mn-ea"/>
                        </a:rPr>
                        <a:t>18</a:t>
                      </a:r>
                      <a:r>
                        <a:rPr lang="ja-JP" altLang="en-US" sz="800" b="0" i="0" u="none" strike="noStrike" dirty="0" smtClean="0">
                          <a:solidFill>
                            <a:srgbClr val="000000"/>
                          </a:solidFill>
                          <a:effectLst/>
                          <a:latin typeface="+mn-ea"/>
                          <a:ea typeface="+mn-ea"/>
                        </a:rPr>
                        <a:t>ヶ月</a:t>
                      </a:r>
                      <a:endParaRPr lang="ja-JP" altLang="en-US" sz="8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n-ea"/>
                          <a:ea typeface="+mn-ea"/>
                        </a:rPr>
                        <a:t>455</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n-ea"/>
                          <a:ea typeface="+mn-ea"/>
                        </a:rPr>
                        <a:t>234</a:t>
                      </a:r>
                      <a:endParaRPr lang="en-US" altLang="ja-JP" sz="11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a:effectLst/>
                          <a:latin typeface="+mn-ea"/>
                          <a:ea typeface="+mn-ea"/>
                        </a:rPr>
                        <a:t>-</a:t>
                      </a:r>
                      <a:r>
                        <a:rPr lang="en-US" altLang="ja-JP" sz="1100" b="0" i="0" u="none" strike="noStrike" dirty="0" smtClean="0">
                          <a:effectLst/>
                          <a:latin typeface="+mn-ea"/>
                          <a:ea typeface="+mn-ea"/>
                        </a:rPr>
                        <a:t>52</a:t>
                      </a:r>
                      <a:r>
                        <a:rPr lang="ja-JP" altLang="en-US" sz="800" b="0" i="0" u="none" strike="noStrike" dirty="0" smtClean="0">
                          <a:effectLst/>
                          <a:latin typeface="+mn-ea"/>
                          <a:ea typeface="+mn-ea"/>
                        </a:rPr>
                        <a:t>億円</a:t>
                      </a:r>
                      <a:endParaRPr lang="en-US" altLang="ja-JP"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-6.75</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+2.9</a:t>
                      </a:r>
                      <a:r>
                        <a:rPr lang="ja-JP" altLang="en-US" sz="800" b="0" i="0" u="none" strike="noStrike" dirty="0" smtClean="0">
                          <a:effectLst/>
                          <a:latin typeface="+mn-ea"/>
                          <a:ea typeface="+mn-ea"/>
                        </a:rPr>
                        <a:t>千</a:t>
                      </a:r>
                      <a:r>
                        <a:rPr lang="en-US" altLang="ja-JP" sz="1100" b="0" i="0" u="none" strike="noStrike" dirty="0" smtClean="0">
                          <a:effectLst/>
                          <a:latin typeface="+mn-ea"/>
                          <a:ea typeface="+mn-ea"/>
                        </a:rPr>
                        <a:t>t</a:t>
                      </a:r>
                    </a:p>
                    <a:p>
                      <a:pPr algn="r" fontAlgn="ctr"/>
                      <a:r>
                        <a:rPr lang="ja-JP" altLang="en-US" sz="800" b="0" i="0" u="none" strike="noStrike" dirty="0" smtClean="0">
                          <a:effectLst/>
                          <a:latin typeface="+mn-ea"/>
                          <a:ea typeface="+mn-ea"/>
                        </a:rPr>
                        <a:t>（</a:t>
                      </a:r>
                      <a:r>
                        <a:rPr lang="en-US" altLang="ja-JP" sz="800" b="0" i="0" u="none" strike="noStrike" dirty="0" smtClean="0">
                          <a:effectLst/>
                          <a:latin typeface="+mn-ea"/>
                          <a:ea typeface="+mn-ea"/>
                        </a:rPr>
                        <a:t>0.04%</a:t>
                      </a:r>
                      <a:r>
                        <a:rPr lang="ja-JP" altLang="en-US" sz="800" b="0" i="0" u="none" strike="noStrike" dirty="0" smtClean="0">
                          <a:effectLst/>
                          <a:latin typeface="+mn-ea"/>
                          <a:ea typeface="+mn-ea"/>
                        </a:rPr>
                        <a:t>増）</a:t>
                      </a:r>
                      <a:endParaRPr lang="en-US" altLang="ja-JP" sz="800" b="0" i="0" u="none" strike="noStrike" dirty="0" smtClean="0">
                        <a:effectLst/>
                        <a:latin typeface="+mn-ea"/>
                        <a:ea typeface="+mn-ea"/>
                      </a:endParaRPr>
                    </a:p>
                    <a:p>
                      <a:pPr algn="r" fontAlgn="ctr"/>
                      <a:r>
                        <a:rPr lang="en-US" altLang="ja-JP" sz="800" b="0" i="0" u="none" strike="noStrike" dirty="0" smtClean="0">
                          <a:effectLst/>
                          <a:latin typeface="+mn-ea"/>
                          <a:ea typeface="+mn-ea"/>
                        </a:rPr>
                        <a:t>【0.006%】</a:t>
                      </a:r>
                      <a:endParaRPr lang="en-US" altLang="ja-JP"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n-ea"/>
                          <a:ea typeface="+mn-ea"/>
                          <a:cs typeface="+mn-cs"/>
                        </a:rPr>
                        <a:t>-30</a:t>
                      </a:r>
                      <a:r>
                        <a:rPr kumimoji="1" lang="ja-JP" altLang="en-US" sz="800" b="0" i="0" u="none" strike="noStrike" kern="1200" cap="none" spc="0" normalizeH="0" baseline="0" noProof="0" dirty="0" smtClean="0">
                          <a:ln>
                            <a:noFill/>
                          </a:ln>
                          <a:solidFill>
                            <a:prstClr val="black"/>
                          </a:solidFill>
                          <a:effectLst/>
                          <a:uLnTx/>
                          <a:uFillTx/>
                          <a:latin typeface="+mn-ea"/>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mn-ea"/>
                          <a:ea typeface="+mn-ea"/>
                        </a:rPr>
                        <a:t>0%</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mn-ea"/>
                          <a:ea typeface="+mn-ea"/>
                        </a:rPr>
                        <a:t>NG</a:t>
                      </a:r>
                    </a:p>
                    <a:p>
                      <a:pPr algn="ctr" fontAlgn="ctr"/>
                      <a:r>
                        <a:rPr lang="ja-JP" altLang="en-US" sz="800" b="0" i="0" u="none" strike="noStrike" dirty="0" smtClean="0">
                          <a:solidFill>
                            <a:srgbClr val="FF0000"/>
                          </a:solidFill>
                          <a:effectLst/>
                          <a:latin typeface="+mn-ea"/>
                          <a:ea typeface="+mn-ea"/>
                        </a:rPr>
                        <a:t>（</a:t>
                      </a:r>
                      <a:r>
                        <a:rPr lang="en-US" altLang="ja-JP" sz="800" b="0" i="0" u="none" strike="noStrike" dirty="0" smtClean="0">
                          <a:solidFill>
                            <a:srgbClr val="FF0000"/>
                          </a:solidFill>
                          <a:effectLst/>
                          <a:latin typeface="+mn-ea"/>
                          <a:ea typeface="+mn-ea"/>
                        </a:rPr>
                        <a:t>1.51</a:t>
                      </a:r>
                      <a:r>
                        <a:rPr lang="ja-JP" altLang="en-US" sz="800" b="0" i="0" u="none" strike="noStrike" dirty="0" smtClean="0">
                          <a:solidFill>
                            <a:srgbClr val="FF0000"/>
                          </a:solidFill>
                          <a:effectLst/>
                          <a:latin typeface="+mn-ea"/>
                          <a:ea typeface="+mn-ea"/>
                        </a:rPr>
                        <a:t>）</a:t>
                      </a:r>
                      <a:endParaRPr lang="en-US" altLang="ja-JP" sz="800" b="0" i="0" u="none" strike="noStrike" dirty="0">
                        <a:solidFill>
                          <a:srgbClr val="FF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FF0000"/>
                          </a:solidFill>
                          <a:effectLst/>
                          <a:latin typeface="+mn-ea"/>
                          <a:ea typeface="+mn-ea"/>
                        </a:rPr>
                        <a:t>NG</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781058">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mn-ea"/>
                          <a:ea typeface="+mn-ea"/>
                        </a:rPr>
                        <a:t>ｹｰｽ</a:t>
                      </a:r>
                      <a:r>
                        <a:rPr lang="en-US" altLang="ja-JP" sz="1100" b="0" i="0" u="none" strike="noStrike" dirty="0" smtClean="0">
                          <a:solidFill>
                            <a:srgbClr val="000000"/>
                          </a:solidFill>
                          <a:effectLst/>
                          <a:latin typeface="+mn-ea"/>
                          <a:ea typeface="+mn-ea"/>
                        </a:rPr>
                        <a:t>3</a:t>
                      </a:r>
                      <a:endParaRPr lang="ja-JP" altLang="en-US" sz="11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mn-ea"/>
                          <a:ea typeface="+mn-ea"/>
                        </a:rPr>
                        <a:t>側道で南行き直進を確保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mn-ea"/>
                          <a:ea typeface="+mn-ea"/>
                        </a:rPr>
                        <a:t>7.1</a:t>
                      </a:r>
                      <a:r>
                        <a:rPr lang="ja-JP" altLang="en-US" sz="800" b="0" i="0" u="none" strike="noStrike" dirty="0" smtClean="0">
                          <a:effectLst/>
                          <a:latin typeface="+mn-ea"/>
                          <a:ea typeface="+mn-ea"/>
                        </a:rPr>
                        <a:t>億円</a:t>
                      </a:r>
                      <a:endParaRPr lang="ja-JP" altLang="en-US"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n-ea"/>
                          <a:ea typeface="+mn-ea"/>
                        </a:rPr>
                        <a:t>18</a:t>
                      </a:r>
                      <a:r>
                        <a:rPr lang="ja-JP" altLang="en-US" sz="800" b="0" i="0" u="none" strike="noStrike" dirty="0" smtClean="0">
                          <a:solidFill>
                            <a:srgbClr val="000000"/>
                          </a:solidFill>
                          <a:effectLst/>
                          <a:latin typeface="+mn-ea"/>
                          <a:ea typeface="+mn-ea"/>
                        </a:rPr>
                        <a:t>ヶ月</a:t>
                      </a:r>
                      <a:endParaRPr lang="ja-JP" altLang="en-US" sz="8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n-ea"/>
                          <a:ea typeface="+mn-ea"/>
                        </a:rPr>
                        <a:t>229</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n-ea"/>
                          <a:ea typeface="+mn-ea"/>
                        </a:rPr>
                        <a:t>379</a:t>
                      </a:r>
                      <a:endParaRPr lang="en-US" altLang="ja-JP" sz="1100" b="0" i="0" u="none" strike="noStrike" dirty="0">
                        <a:solidFill>
                          <a:srgbClr val="00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effectLst/>
                          <a:latin typeface="+mn-ea"/>
                          <a:ea typeface="+mn-ea"/>
                        </a:rPr>
                        <a:t>-</a:t>
                      </a:r>
                      <a:r>
                        <a:rPr lang="en-US" altLang="ja-JP" sz="1100" b="0" i="0" u="none" strike="noStrike" dirty="0" smtClean="0">
                          <a:effectLst/>
                          <a:latin typeface="+mn-ea"/>
                          <a:ea typeface="+mn-ea"/>
                        </a:rPr>
                        <a:t>78</a:t>
                      </a:r>
                      <a:r>
                        <a:rPr lang="ja-JP" altLang="en-US" sz="800" b="0" i="0" u="none" strike="noStrike" dirty="0" smtClean="0">
                          <a:effectLst/>
                          <a:latin typeface="+mn-ea"/>
                          <a:ea typeface="+mn-ea"/>
                        </a:rPr>
                        <a:t>億円</a:t>
                      </a:r>
                      <a:endParaRPr lang="en-US" altLang="ja-JP"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mn-ea"/>
                          <a:ea typeface="+mn-ea"/>
                        </a:rPr>
                        <a:t>-10.99</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mn-ea"/>
                          <a:ea typeface="+mn-ea"/>
                        </a:rPr>
                        <a:t>+1.5</a:t>
                      </a:r>
                      <a:r>
                        <a:rPr lang="ja-JP" altLang="en-US" sz="800" b="0" i="0" u="none" strike="noStrike" dirty="0" smtClean="0">
                          <a:effectLst/>
                          <a:latin typeface="+mn-ea"/>
                          <a:ea typeface="+mn-ea"/>
                        </a:rPr>
                        <a:t>千</a:t>
                      </a:r>
                      <a:r>
                        <a:rPr lang="en-US" altLang="ja-JP" sz="1100" b="0" i="0" u="none" strike="noStrike" dirty="0" smtClean="0">
                          <a:effectLst/>
                          <a:latin typeface="+mn-ea"/>
                          <a:ea typeface="+mn-ea"/>
                        </a:rPr>
                        <a:t>t</a:t>
                      </a:r>
                    </a:p>
                    <a:p>
                      <a:pPr algn="r" fontAlgn="ctr"/>
                      <a:r>
                        <a:rPr lang="ja-JP" altLang="en-US" sz="800" b="0" i="0" u="none" strike="noStrike" dirty="0" smtClean="0">
                          <a:effectLst/>
                          <a:latin typeface="+mn-ea"/>
                          <a:ea typeface="+mn-ea"/>
                        </a:rPr>
                        <a:t>（</a:t>
                      </a:r>
                      <a:r>
                        <a:rPr lang="en-US" altLang="ja-JP" sz="800" b="0" i="0" u="none" strike="noStrike" dirty="0" smtClean="0">
                          <a:effectLst/>
                          <a:latin typeface="+mn-ea"/>
                          <a:ea typeface="+mn-ea"/>
                        </a:rPr>
                        <a:t>0.02%</a:t>
                      </a:r>
                      <a:r>
                        <a:rPr lang="ja-JP" altLang="en-US" sz="800" b="0" i="0" u="none" strike="noStrike" dirty="0" smtClean="0">
                          <a:effectLst/>
                          <a:latin typeface="+mn-ea"/>
                          <a:ea typeface="+mn-ea"/>
                        </a:rPr>
                        <a:t>増）</a:t>
                      </a:r>
                      <a:endParaRPr lang="en-US" altLang="ja-JP" sz="800" b="0" i="0" u="none" strike="noStrike" dirty="0" smtClean="0">
                        <a:effectLst/>
                        <a:latin typeface="+mn-ea"/>
                        <a:ea typeface="+mn-ea"/>
                      </a:endParaRPr>
                    </a:p>
                    <a:p>
                      <a:pPr algn="r" fontAlgn="ctr"/>
                      <a:r>
                        <a:rPr lang="en-US" altLang="ja-JP" sz="800" b="0" i="0" u="none" strike="noStrike" dirty="0" smtClean="0">
                          <a:effectLst/>
                          <a:latin typeface="+mn-ea"/>
                          <a:ea typeface="+mn-ea"/>
                        </a:rPr>
                        <a:t>【0.003%】</a:t>
                      </a:r>
                      <a:endParaRPr lang="en-US" altLang="ja-JP" sz="8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n-ea"/>
                          <a:ea typeface="+mn-ea"/>
                          <a:cs typeface="+mn-cs"/>
                        </a:rPr>
                        <a:t>-16</a:t>
                      </a:r>
                      <a:r>
                        <a:rPr kumimoji="1" lang="ja-JP" altLang="en-US" sz="800" b="0" i="0" u="none" strike="noStrike" kern="1200" cap="none" spc="0" normalizeH="0" baseline="0" noProof="0" dirty="0" smtClean="0">
                          <a:ln>
                            <a:noFill/>
                          </a:ln>
                          <a:solidFill>
                            <a:prstClr val="black"/>
                          </a:solidFill>
                          <a:effectLst/>
                          <a:uLnTx/>
                          <a:uFillTx/>
                          <a:latin typeface="+mn-ea"/>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mn-ea"/>
                          <a:ea typeface="+mn-ea"/>
                        </a:rPr>
                        <a:t>0%</a:t>
                      </a:r>
                      <a:endParaRPr lang="en-US" altLang="ja-JP" sz="1100" b="0" i="0" u="none" strike="noStrike" dirty="0">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mn-ea"/>
                          <a:ea typeface="+mn-ea"/>
                        </a:rPr>
                        <a:t>NG</a:t>
                      </a:r>
                    </a:p>
                    <a:p>
                      <a:pPr algn="ctr" fontAlgn="ctr"/>
                      <a:r>
                        <a:rPr lang="ja-JP" altLang="en-US" sz="800" b="0" i="0" u="none" strike="noStrike" dirty="0" smtClean="0">
                          <a:solidFill>
                            <a:srgbClr val="FF0000"/>
                          </a:solidFill>
                          <a:effectLst/>
                          <a:latin typeface="+mn-ea"/>
                          <a:ea typeface="+mn-ea"/>
                        </a:rPr>
                        <a:t>（</a:t>
                      </a:r>
                      <a:r>
                        <a:rPr lang="en-US" altLang="ja-JP" sz="800" b="0" i="0" u="none" strike="noStrike" dirty="0" smtClean="0">
                          <a:solidFill>
                            <a:srgbClr val="FF0000"/>
                          </a:solidFill>
                          <a:effectLst/>
                          <a:latin typeface="+mn-ea"/>
                          <a:ea typeface="+mn-ea"/>
                        </a:rPr>
                        <a:t>1.40</a:t>
                      </a:r>
                      <a:r>
                        <a:rPr lang="ja-JP" altLang="en-US" sz="800" b="0" i="0" u="none" strike="noStrike" dirty="0" smtClean="0">
                          <a:solidFill>
                            <a:srgbClr val="FF0000"/>
                          </a:solidFill>
                          <a:effectLst/>
                          <a:latin typeface="+mn-ea"/>
                          <a:ea typeface="+mn-ea"/>
                        </a:rPr>
                        <a:t>）</a:t>
                      </a:r>
                      <a:endParaRPr lang="en-US" altLang="ja-JP" sz="800" b="0" i="0" u="none" strike="noStrike" dirty="0">
                        <a:solidFill>
                          <a:srgbClr val="FF0000"/>
                        </a:solidFill>
                        <a:effectLst/>
                        <a:latin typeface="+mn-ea"/>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effectLst/>
                          <a:latin typeface="+mn-ea"/>
                          <a:ea typeface="+mn-ea"/>
                        </a:rPr>
                        <a:t>OK</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テキスト ボックス 16"/>
          <p:cNvSpPr txBox="1"/>
          <p:nvPr/>
        </p:nvSpPr>
        <p:spPr>
          <a:xfrm>
            <a:off x="827584" y="1556792"/>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大日跨道橋（</a:t>
            </a:r>
            <a:r>
              <a:rPr lang="ja-JP" altLang="en-US" sz="2400" dirty="0">
                <a:latin typeface="HGSｺﾞｼｯｸM" panose="020B0600000000000000" pitchFamily="50" charset="-128"/>
                <a:ea typeface="HGSｺﾞｼｯｸM" panose="020B0600000000000000" pitchFamily="50" charset="-128"/>
              </a:rPr>
              <a:t>Ｈ</a:t>
            </a:r>
            <a:r>
              <a:rPr lang="ja-JP" altLang="en-US" sz="2400" dirty="0" smtClean="0">
                <a:latin typeface="HGSｺﾞｼｯｸM" panose="020B0600000000000000" pitchFamily="50" charset="-128"/>
                <a:ea typeface="HGSｺﾞｼｯｸM" panose="020B0600000000000000" pitchFamily="50" charset="-128"/>
              </a:rPr>
              <a:t>２８年度</a:t>
            </a:r>
            <a:r>
              <a:rPr lang="ja-JP" altLang="en-US" sz="2400" dirty="0">
                <a:latin typeface="HGSｺﾞｼｯｸM" panose="020B0600000000000000" pitchFamily="50" charset="-128"/>
                <a:ea typeface="HGSｺﾞｼｯｸM" panose="020B0600000000000000" pitchFamily="50" charset="-128"/>
              </a:rPr>
              <a:t>での検討）</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23"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18" name="正方形/長方形 17"/>
          <p:cNvSpPr/>
          <p:nvPr/>
        </p:nvSpPr>
        <p:spPr>
          <a:xfrm>
            <a:off x="610246" y="5949280"/>
            <a:ext cx="7960069" cy="338554"/>
          </a:xfrm>
          <a:prstGeom prst="rect">
            <a:avLst/>
          </a:prstGeom>
        </p:spPr>
        <p:txBody>
          <a:bodyPr wrap="square">
            <a:spAutoFit/>
          </a:bodyPr>
          <a:lstStyle/>
          <a:p>
            <a:pPr algn="ctr"/>
            <a:r>
              <a:rPr lang="en-US" altLang="ja-JP" sz="1600" dirty="0" smtClean="0"/>
              <a:t>H28</a:t>
            </a:r>
            <a:r>
              <a:rPr lang="ja-JP" altLang="en-US" sz="1600" dirty="0" smtClean="0"/>
              <a:t>年度での検討結果</a:t>
            </a:r>
            <a:endParaRPr lang="en-US" altLang="ja-JP" sz="1600" dirty="0" smtClean="0"/>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12" name="正方形/長方形 11"/>
          <p:cNvSpPr/>
          <p:nvPr/>
        </p:nvSpPr>
        <p:spPr>
          <a:xfrm>
            <a:off x="867631" y="4005064"/>
            <a:ext cx="7304769" cy="50405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52002" y="1124744"/>
            <a:ext cx="8284042" cy="492443"/>
          </a:xfrm>
          <a:prstGeom prst="rect">
            <a:avLst/>
          </a:prstGeom>
          <a:noFill/>
        </p:spPr>
        <p:txBody>
          <a:bodyPr wrap="square" rtlCol="0">
            <a:spAutoFit/>
          </a:bodyPr>
          <a:lstStyle/>
          <a:p>
            <a:pPr marL="266700"/>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検討結果の</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整理（</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p5</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604291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27584" y="1556792"/>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 榎坂</a:t>
            </a:r>
            <a:r>
              <a:rPr lang="ja-JP" altLang="en-US" sz="2400" dirty="0">
                <a:latin typeface="HGSｺﾞｼｯｸM" panose="020B0600000000000000" pitchFamily="50" charset="-128"/>
                <a:ea typeface="HGSｺﾞｼｯｸM" panose="020B0600000000000000" pitchFamily="50" charset="-128"/>
              </a:rPr>
              <a:t>高架橋（Ｈ</a:t>
            </a:r>
            <a:r>
              <a:rPr lang="ja-JP" altLang="en-US" sz="2400" dirty="0" smtClean="0">
                <a:latin typeface="HGSｺﾞｼｯｸM" panose="020B0600000000000000" pitchFamily="50" charset="-128"/>
                <a:ea typeface="HGSｺﾞｼｯｸM" panose="020B0600000000000000" pitchFamily="50" charset="-128"/>
              </a:rPr>
              <a:t>２８年度</a:t>
            </a:r>
            <a:r>
              <a:rPr lang="ja-JP" altLang="en-US" sz="2400" dirty="0">
                <a:latin typeface="HGSｺﾞｼｯｸM" panose="020B0600000000000000" pitchFamily="50" charset="-128"/>
                <a:ea typeface="HGSｺﾞｼｯｸM" panose="020B0600000000000000" pitchFamily="50" charset="-128"/>
              </a:rPr>
              <a:t>での検討）</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23" name="タイトル 1"/>
          <p:cNvSpPr txBox="1">
            <a:spLocks/>
          </p:cNvSpPr>
          <p:nvPr/>
        </p:nvSpPr>
        <p:spPr>
          <a:xfrm>
            <a:off x="230832" y="476672"/>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過年度</a:t>
            </a:r>
            <a:r>
              <a:rPr lang="ja-JP" altLang="en-US" dirty="0" smtClean="0">
                <a:latin typeface="HGSｺﾞｼｯｸM" panose="020B0600000000000000" pitchFamily="50" charset="-128"/>
                <a:ea typeface="HGSｺﾞｼｯｸM" panose="020B0600000000000000" pitchFamily="50" charset="-128"/>
              </a:rPr>
              <a:t>までの</a:t>
            </a:r>
            <a:r>
              <a:rPr lang="ja-JP" altLang="en-US" dirty="0">
                <a:latin typeface="HGSｺﾞｼｯｸM" panose="020B0600000000000000" pitchFamily="50" charset="-128"/>
                <a:ea typeface="HGSｺﾞｼｯｸM" panose="020B0600000000000000" pitchFamily="50" charset="-128"/>
              </a:rPr>
              <a:t>検討結果整理</a:t>
            </a:r>
          </a:p>
        </p:txBody>
      </p:sp>
      <p:sp>
        <p:nvSpPr>
          <p:cNvPr id="18" name="正方形/長方形 17"/>
          <p:cNvSpPr/>
          <p:nvPr/>
        </p:nvSpPr>
        <p:spPr>
          <a:xfrm>
            <a:off x="610246" y="5970766"/>
            <a:ext cx="7960069" cy="338554"/>
          </a:xfrm>
          <a:prstGeom prst="rect">
            <a:avLst/>
          </a:prstGeom>
        </p:spPr>
        <p:txBody>
          <a:bodyPr wrap="square">
            <a:spAutoFit/>
          </a:bodyPr>
          <a:lstStyle/>
          <a:p>
            <a:pPr algn="ctr"/>
            <a:r>
              <a:rPr lang="en-US" altLang="ja-JP" sz="1600" dirty="0" smtClean="0"/>
              <a:t>H28</a:t>
            </a:r>
            <a:r>
              <a:rPr lang="ja-JP" altLang="en-US" sz="1600" dirty="0" smtClean="0"/>
              <a:t>年度での検討結果</a:t>
            </a:r>
            <a:endParaRPr lang="en-US" altLang="ja-JP" sz="1600" dirty="0" smtClean="0"/>
          </a:p>
        </p:txBody>
      </p:sp>
      <p:sp>
        <p:nvSpPr>
          <p:cNvPr id="19"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graphicFrame>
        <p:nvGraphicFramePr>
          <p:cNvPr id="20" name="表 19"/>
          <p:cNvGraphicFramePr>
            <a:graphicFrameLocks noGrp="1"/>
          </p:cNvGraphicFramePr>
          <p:nvPr>
            <p:extLst>
              <p:ext uri="{D42A27DB-BD31-4B8C-83A1-F6EECF244321}">
                <p14:modId xmlns:p14="http://schemas.microsoft.com/office/powerpoint/2010/main" val="1446513141"/>
              </p:ext>
            </p:extLst>
          </p:nvPr>
        </p:nvGraphicFramePr>
        <p:xfrm>
          <a:off x="35628" y="2060848"/>
          <a:ext cx="9067328" cy="3576257"/>
        </p:xfrm>
        <a:graphic>
          <a:graphicData uri="http://schemas.openxmlformats.org/drawingml/2006/table">
            <a:tbl>
              <a:tblPr/>
              <a:tblGrid>
                <a:gridCol w="828000"/>
                <a:gridCol w="412873"/>
                <a:gridCol w="861607"/>
                <a:gridCol w="455810"/>
                <a:gridCol w="473803"/>
                <a:gridCol w="403875"/>
                <a:gridCol w="403875"/>
                <a:gridCol w="559377"/>
                <a:gridCol w="559377"/>
                <a:gridCol w="584921"/>
                <a:gridCol w="584921"/>
                <a:gridCol w="576000"/>
                <a:gridCol w="610837"/>
                <a:gridCol w="876026"/>
                <a:gridCol w="876026"/>
              </a:tblGrid>
              <a:tr h="360040">
                <a:tc rowSpan="4">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検討モデル</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4">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施工概要</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マクロ交通変動</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施工時費用便益比</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社会的影響</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個別箇所の受容性</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rowSpan="4">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採択判断上の</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考察</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331025">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gridSpan="2">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施工ケース</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h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概算</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smtClean="0">
                          <a:effectLst/>
                          <a:latin typeface="ＭＳ Ｐゴシック" panose="020B0600070205080204" pitchFamily="50" charset="-128"/>
                          <a:ea typeface="ＭＳ Ｐゴシック" panose="020B0600070205080204" pitchFamily="50" charset="-128"/>
                        </a:rPr>
                        <a:t>工事費</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Cc</a:t>
                      </a:r>
                      <a:r>
                        <a:rPr lang="ja-JP" altLang="en-US" sz="1000" b="0" i="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規制</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期間</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gridSpan="2">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交通量</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日</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3">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広域交通</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便益</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1000" b="0" i="0" u="none" strike="noStrike" dirty="0" smtClean="0">
                          <a:effectLst/>
                          <a:latin typeface="ＭＳ Ｐゴシック" panose="020B0600070205080204" pitchFamily="50" charset="-128"/>
                          <a:ea typeface="ＭＳ Ｐゴシック" panose="020B0600070205080204" pitchFamily="50" charset="-128"/>
                        </a:rPr>
                        <a:t>(</a:t>
                      </a:r>
                      <a:r>
                        <a:rPr lang="en-US" altLang="ja-JP" sz="1000" b="0" i="0" u="none" strike="noStrike" dirty="0" err="1" smtClean="0">
                          <a:effectLst/>
                          <a:latin typeface="ＭＳ Ｐゴシック" panose="020B0600070205080204" pitchFamily="50" charset="-128"/>
                          <a:ea typeface="ＭＳ Ｐゴシック" panose="020B0600070205080204" pitchFamily="50" charset="-128"/>
                        </a:rPr>
                        <a:t>Bc</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en-US" altLang="ja-JP" sz="1000" b="0" i="0" u="none" strike="noStrike" dirty="0" err="1" smtClean="0">
                          <a:effectLst/>
                          <a:latin typeface="ＭＳ Ｐゴシック" panose="020B0600070205080204" pitchFamily="50" charset="-128"/>
                          <a:ea typeface="ＭＳ Ｐゴシック" panose="020B0600070205080204" pitchFamily="50" charset="-128"/>
                        </a:rPr>
                        <a:t>Bc</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/Cc</a:t>
                      </a:r>
                      <a:r>
                        <a:rPr lang="en-US" altLang="ja-JP" sz="900" b="0" i="0" u="none" strike="noStrike" baseline="30000" dirty="0" smtClean="0">
                          <a:effectLst/>
                          <a:latin typeface="ＭＳ Ｐゴシック" panose="020B0600070205080204" pitchFamily="50" charset="-128"/>
                          <a:ea typeface="ＭＳ Ｐゴシック" panose="020B0600070205080204" pitchFamily="50" charset="-128"/>
                        </a:rPr>
                        <a:t>※</a:t>
                      </a:r>
                      <a:endParaRPr lang="ja-JP" altLang="en-US" sz="900" b="0" i="0" u="none" strike="noStrike" baseline="3000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期間中の</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CO2</a:t>
                      </a: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排出</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（参考）</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期間中</a:t>
                      </a: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1</a:t>
                      </a: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搬送あたりの救命率の低下</a:t>
                      </a: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交差点</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交通処理</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1000" b="0" i="0" u="none" strike="noStrike" dirty="0" smtClean="0">
                          <a:effectLst/>
                          <a:latin typeface="ＭＳ Ｐゴシック" panose="020B0600070205080204" pitchFamily="50" charset="-128"/>
                          <a:ea typeface="ＭＳ Ｐゴシック" panose="020B0600070205080204" pitchFamily="50" charset="-128"/>
                        </a:rPr>
                        <a:t>λ</a:t>
                      </a:r>
                      <a:r>
                        <a:rPr lang="ja-JP" altLang="en-US" sz="1000" b="0" i="0" u="none" strike="noStrike" dirty="0" smtClean="0">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1.00</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zh-CN" altLang="en-US" sz="1000" b="0" i="0" u="none" strike="noStrike" dirty="0" smtClean="0">
                          <a:effectLst/>
                          <a:latin typeface="ＭＳ Ｐゴシック" panose="020B0600070205080204" pitchFamily="50" charset="-128"/>
                          <a:ea typeface="ＭＳ Ｐゴシック" panose="020B0600070205080204" pitchFamily="50" charset="-128"/>
                        </a:rPr>
                        <a:t>滞留（渋滞）長</a:t>
                      </a:r>
                      <a:endParaRPr lang="en-US" altLang="zh-CN" sz="1000" b="0" i="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600" b="0" i="0" u="none" strike="noStrike" dirty="0" smtClean="0">
                          <a:effectLst/>
                          <a:latin typeface="ＭＳ Ｐゴシック" panose="020B0600070205080204" pitchFamily="50" charset="-128"/>
                          <a:ea typeface="ＭＳ Ｐゴシック" panose="020B0600070205080204" pitchFamily="50" charset="-128"/>
                        </a:rPr>
                        <a:t>単体：右折滞留長</a:t>
                      </a:r>
                      <a:endParaRPr lang="en-US" altLang="ja-JP" sz="600" b="0" i="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600" b="0" i="0" u="none" strike="noStrike" dirty="0" smtClean="0">
                          <a:effectLst/>
                          <a:latin typeface="ＭＳ Ｐゴシック" panose="020B0600070205080204" pitchFamily="50" charset="-128"/>
                          <a:ea typeface="ＭＳ Ｐゴシック" panose="020B0600070205080204" pitchFamily="50" charset="-128"/>
                        </a:rPr>
                        <a:t>連続：滞留長の相互干渉</a:t>
                      </a:r>
                      <a:endParaRPr lang="zh-CN" altLang="en-US" sz="6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pPr algn="l" fontAlgn="ctr"/>
                      <a:endParaRPr lang="zh-CN" altLang="en-US" sz="6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増加量</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a:t>
                      </a: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増加率</a:t>
                      </a: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a:t>
                      </a:r>
                    </a:p>
                    <a:p>
                      <a:pPr algn="ctr" fontAlgn="ctr"/>
                      <a:endParaRPr lang="en-US" altLang="ja-JP" sz="8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大阪府の年間排出量に対する割合</a:t>
                      </a: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endParaRPr lang="ja-JP" altLang="en-US" sz="8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便益</a:t>
                      </a: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737838">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本線</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000" b="0" i="0" u="none" strike="noStrike" dirty="0">
                          <a:effectLst/>
                          <a:latin typeface="ＭＳ Ｐゴシック" panose="020B0600070205080204" pitchFamily="50" charset="-128"/>
                          <a:ea typeface="ＭＳ Ｐゴシック" panose="020B0600070205080204" pitchFamily="50" charset="-128"/>
                        </a:rPr>
                        <a:t>側</a:t>
                      </a:r>
                      <a:r>
                        <a:rPr lang="zh-TW" altLang="en-US" sz="1000" b="0" i="0" u="none" strike="noStrike" dirty="0" smtClean="0">
                          <a:effectLst/>
                          <a:latin typeface="ＭＳ Ｐゴシック" panose="020B0600070205080204" pitchFamily="50" charset="-128"/>
                          <a:ea typeface="ＭＳ Ｐゴシック" panose="020B0600070205080204" pitchFamily="50" charset="-128"/>
                        </a:rPr>
                        <a:t>道</a:t>
                      </a:r>
                      <a:endParaRPr lang="en-US" altLang="zh-TW" sz="10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pPr algn="ctr" fontAlgn="ctr"/>
                      <a:endParaRPr lang="ja-JP" altLang="en-US" sz="8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pPr algn="ctr" fontAlgn="ct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336372">
                <a:tc rowSpan="4">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市街部連続</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交差点</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（榎坂高架橋）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gridSpan="2">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規制なし</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973</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290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effectLst/>
                          <a:latin typeface="ＭＳ Ｐゴシック" panose="020B0600070205080204" pitchFamily="50" charset="-128"/>
                          <a:ea typeface="+mn-ea"/>
                        </a:rPr>
                        <a:t>－</a:t>
                      </a:r>
                      <a:endParaRPr lang="en-US" altLang="ja-JP" sz="1100" b="0" i="0" u="none" strike="noStrike" dirty="0" smtClean="0">
                        <a:effectLst/>
                        <a:latin typeface="ＭＳ Ｐゴシック" panose="020B0600070205080204" pitchFamily="50" charset="-128"/>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ｹｰｽ</a:t>
                      </a:r>
                      <a:r>
                        <a:rPr lang="en-US" altLang="ja-JP" sz="105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050" b="0" i="0" u="none" strike="noStrike" dirty="0" smtClean="0">
                          <a:effectLst/>
                          <a:latin typeface="ＭＳ Ｐゴシック" panose="020B0600070205080204" pitchFamily="50" charset="-128"/>
                          <a:ea typeface="ＭＳ Ｐゴシック" panose="020B0600070205080204" pitchFamily="50" charset="-128"/>
                        </a:rPr>
                        <a:t>は、施工費は高価となるが、広域交通の損益が最も少なく、かつ個別箇所の受容性も比較的良好である</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r>
              <a:tr h="550660">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北行側道上に迂回路仮橋１車線確保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61</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974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241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-108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-3.09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+5.6</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【0.013%】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-59</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0.59</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592019">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南行高架橋を対面利用</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20</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40</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669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338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-1,225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-56.25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+42.3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0.24%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【0.096%】</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-448</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633378">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南行高架橋対面、北行側道通行止め</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684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148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-418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-34.83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0.23%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【0.028%】</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-131</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0.73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vMerge="1">
                  <a:txBody>
                    <a:bodyPr/>
                    <a:lstStyle/>
                    <a:p>
                      <a:pPr algn="ctr" fontAlgn="ct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r>
            </a:tbl>
          </a:graphicData>
        </a:graphic>
      </p:graphicFrame>
      <p:sp>
        <p:nvSpPr>
          <p:cNvPr id="3" name="正方形/長方形 2"/>
          <p:cNvSpPr/>
          <p:nvPr/>
        </p:nvSpPr>
        <p:spPr>
          <a:xfrm>
            <a:off x="791940" y="3861048"/>
            <a:ext cx="7445298" cy="50405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098752" y="3861048"/>
            <a:ext cx="961080" cy="504056"/>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52002" y="1124744"/>
            <a:ext cx="8284042" cy="492443"/>
          </a:xfrm>
          <a:prstGeom prst="rect">
            <a:avLst/>
          </a:prstGeom>
          <a:noFill/>
        </p:spPr>
        <p:txBody>
          <a:bodyPr wrap="square" rtlCol="0">
            <a:spAutoFit/>
          </a:bodyPr>
          <a:lstStyle/>
          <a:p>
            <a:pPr marL="266700"/>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a:t>
            </a:r>
            <a:r>
              <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rPr>
              <a:t>検討結果の</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整理（</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p5</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6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：過年度整理済）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604291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23" name="タイトル 1"/>
          <p:cNvSpPr txBox="1">
            <a:spLocks/>
          </p:cNvSpPr>
          <p:nvPr/>
        </p:nvSpPr>
        <p:spPr>
          <a:xfrm>
            <a:off x="230832" y="457200"/>
            <a:ext cx="8716202" cy="675332"/>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３．施工手法における課題の抽出</a:t>
            </a:r>
            <a:endParaRPr lang="ja-JP" altLang="en-US"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352002" y="1166225"/>
            <a:ext cx="8108430" cy="492443"/>
          </a:xfrm>
          <a:prstGeom prst="rect">
            <a:avLst/>
          </a:prstGeom>
          <a:noFill/>
        </p:spPr>
        <p:txBody>
          <a:bodyPr wrap="square" rtlCol="0">
            <a:spAutoFit/>
          </a:bodyPr>
          <a:lstStyle/>
          <a:p>
            <a:pPr marL="266700"/>
            <a:r>
              <a:rPr lang="ja-JP" altLang="en-US" sz="26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600" dirty="0">
                <a:latin typeface="HGSｺﾞｼｯｸM" panose="020B0600000000000000" pitchFamily="50" charset="-128"/>
                <a:ea typeface="HGSｺﾞｼｯｸM" panose="020B0600000000000000" pitchFamily="50" charset="-128"/>
              </a:rPr>
              <a:t>対面通行可否</a:t>
            </a:r>
            <a:r>
              <a:rPr lang="ja-JP" altLang="en-US" sz="2600" dirty="0" smtClean="0">
                <a:latin typeface="HGSｺﾞｼｯｸM" panose="020B0600000000000000" pitchFamily="50" charset="-128"/>
                <a:ea typeface="HGSｺﾞｼｯｸM" panose="020B0600000000000000" pitchFamily="50" charset="-128"/>
              </a:rPr>
              <a:t>検討（</a:t>
            </a:r>
            <a:r>
              <a:rPr lang="en-US" altLang="ja-JP" sz="2600" dirty="0" smtClean="0">
                <a:latin typeface="HGSｺﾞｼｯｸM" panose="020B0600000000000000" pitchFamily="50" charset="-128"/>
                <a:ea typeface="HGSｺﾞｼｯｸM" panose="020B0600000000000000" pitchFamily="50" charset="-128"/>
              </a:rPr>
              <a:t>p10</a:t>
            </a:r>
            <a:r>
              <a:rPr lang="ja-JP" altLang="en-US" sz="2600" dirty="0" smtClean="0">
                <a:latin typeface="HGSｺﾞｼｯｸM" panose="020B0600000000000000" pitchFamily="50" charset="-128"/>
                <a:ea typeface="HGSｺﾞｼｯｸM" panose="020B0600000000000000" pitchFamily="50" charset="-128"/>
              </a:rPr>
              <a:t>～</a:t>
            </a:r>
            <a:r>
              <a:rPr lang="en-US" altLang="ja-JP" sz="2600" dirty="0" smtClean="0">
                <a:latin typeface="HGSｺﾞｼｯｸM" panose="020B0600000000000000" pitchFamily="50" charset="-128"/>
                <a:ea typeface="HGSｺﾞｼｯｸM" panose="020B0600000000000000" pitchFamily="50" charset="-128"/>
              </a:rPr>
              <a:t>16</a:t>
            </a:r>
            <a:r>
              <a:rPr lang="ja-JP" altLang="en-US" sz="2600" dirty="0" smtClean="0">
                <a:latin typeface="HGSｺﾞｼｯｸM" panose="020B0600000000000000" pitchFamily="50" charset="-128"/>
                <a:ea typeface="HGSｺﾞｼｯｸM" panose="020B0600000000000000" pitchFamily="50" charset="-128"/>
              </a:rPr>
              <a:t>：今年度整理済）</a:t>
            </a:r>
            <a:endParaRPr lang="ja-JP" altLang="en-US" sz="2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22844" y="2924944"/>
            <a:ext cx="7525344" cy="2677656"/>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・鉄道を跨がない区間での切り回し</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切り替え</a:t>
            </a:r>
            <a:r>
              <a:rPr lang="ja-JP" altLang="en-US" sz="2400" dirty="0" smtClean="0">
                <a:latin typeface="HGSｺﾞｼｯｸM" panose="020B0600000000000000" pitchFamily="50" charset="-128"/>
                <a:ea typeface="HGSｺﾞｼｯｸM" panose="020B0600000000000000" pitchFamily="50" charset="-128"/>
              </a:rPr>
              <a:t>橋（跨線橋）による切り回し</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・側道利用による切り回し</a:t>
            </a:r>
            <a:endParaRPr lang="en-US" altLang="ja-JP" sz="2400" dirty="0" smtClean="0">
              <a:latin typeface="HGSｺﾞｼｯｸM" panose="020B0600000000000000" pitchFamily="50" charset="-128"/>
              <a:ea typeface="HGSｺﾞｼｯｸM" panose="020B0600000000000000" pitchFamily="50" charset="-128"/>
            </a:endParaRPr>
          </a:p>
          <a:p>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いずれ</a:t>
            </a:r>
            <a:r>
              <a:rPr lang="ja-JP" altLang="en-US" sz="2400" dirty="0" smtClean="0">
                <a:latin typeface="HGSｺﾞｼｯｸM" panose="020B0600000000000000" pitchFamily="50" charset="-128"/>
                <a:ea typeface="HGSｺﾞｼｯｸM" panose="020B0600000000000000" pitchFamily="50" charset="-128"/>
              </a:rPr>
              <a:t>の案においても、</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物理的制約あるいは交通影響が大きいことから</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u="sng" dirty="0" smtClean="0">
                <a:solidFill>
                  <a:srgbClr val="FF0000"/>
                </a:solidFill>
                <a:latin typeface="HGSｺﾞｼｯｸM" panose="020B0600000000000000" pitchFamily="50" charset="-128"/>
                <a:ea typeface="HGSｺﾞｼｯｸM" panose="020B0600000000000000" pitchFamily="50" charset="-128"/>
              </a:rPr>
              <a:t>対面通行不可</a:t>
            </a:r>
            <a:r>
              <a:rPr lang="ja-JP" altLang="en-US" sz="2400" dirty="0" smtClean="0">
                <a:latin typeface="HGSｺﾞｼｯｸM" panose="020B0600000000000000" pitchFamily="50" charset="-128"/>
                <a:ea typeface="HGSｺﾞｼｯｸM" panose="020B0600000000000000" pitchFamily="50" charset="-128"/>
              </a:rPr>
              <a:t>の前提で検討を進める。</a:t>
            </a:r>
            <a:endParaRPr lang="en-US" altLang="ja-JP" sz="2400" dirty="0" smtClean="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948368" y="1916832"/>
            <a:ext cx="7068794" cy="707886"/>
          </a:xfrm>
          <a:prstGeom prst="rect">
            <a:avLst/>
          </a:prstGeom>
          <a:noFill/>
          <a:ln w="38100" cmpd="thinThick">
            <a:noFill/>
          </a:ln>
        </p:spPr>
        <p:txBody>
          <a:bodyPr wrap="square" rtlCol="0">
            <a:spAutoFit/>
          </a:bodyPr>
          <a:lstStyle/>
          <a:p>
            <a:pPr marL="2667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国道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号での更新検討をするにあたり、路線全体に関係する事項であることからあらかじめ検討を実施。</a:t>
            </a:r>
            <a:endParaRPr lang="en-US" altLang="ja-JP" sz="2000" u="sng"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7"/>
          <p:cNvSpPr>
            <a:spLocks noGrp="1"/>
          </p:cNvSpPr>
          <p:nvPr/>
        </p:nvSpPr>
        <p:spPr>
          <a:xfrm>
            <a:off x="5144958" y="6375608"/>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mn-ea"/>
              </a:rPr>
              <a:t>資料２</a:t>
            </a:r>
            <a:endParaRPr kumimoji="1" lang="ja-JP" altLang="en-US" dirty="0">
              <a:latin typeface="+mn-ea"/>
            </a:endParaRPr>
          </a:p>
        </p:txBody>
      </p:sp>
      <p:sp>
        <p:nvSpPr>
          <p:cNvPr id="6" name="正方形/長方形 5"/>
          <p:cNvSpPr/>
          <p:nvPr/>
        </p:nvSpPr>
        <p:spPr>
          <a:xfrm>
            <a:off x="1122844" y="2924944"/>
            <a:ext cx="6257468"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813973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スライド 1 - &amp;quot;大幹線道路における橋梁群の&amp;#x0D;&amp;#x0A;維持管理・更新のあり方について&amp;quot;&quot;/&gt;&lt;property id=&quot;20307&quot; value=&quot;574&quot;/&gt;&lt;/object&gt;&lt;object type=&quot;3&quot; unique_id=&quot;10005&quot;&gt;&lt;property id=&quot;20148&quot; value=&quot;5&quot;/&gt;&lt;property id=&quot;20300&quot; value=&quot;スライド 2&quot;/&gt;&lt;property id=&quot;20307&quot; value=&quot;577&quot;/&gt;&lt;/object&gt;&lt;object type=&quot;3&quot; unique_id=&quot;10006&quot;&gt;&lt;property id=&quot;20148&quot; value=&quot;5&quot;/&gt;&lt;property id=&quot;20300&quot; value=&quot;スライド 3&quot;/&gt;&lt;property id=&quot;20307&quot; value=&quot;507&quot;/&gt;&lt;/object&gt;&lt;object type=&quot;3&quot; unique_id=&quot;10007&quot;&gt;&lt;property id=&quot;20148&quot; value=&quot;5&quot;/&gt;&lt;property id=&quot;20300&quot; value=&quot;スライド 4&quot;/&gt;&lt;property id=&quot;20307&quot; value=&quot;639&quot;/&gt;&lt;/object&gt;&lt;object type=&quot;3&quot; unique_id=&quot;10008&quot;&gt;&lt;property id=&quot;20148&quot; value=&quot;5&quot;/&gt;&lt;property id=&quot;20300&quot; value=&quot;スライド 5&quot;/&gt;&lt;property id=&quot;20307&quot; value=&quot;550&quot;/&gt;&lt;/object&gt;&lt;object type=&quot;3&quot; unique_id=&quot;10009&quot;&gt;&lt;property id=&quot;20148&quot; value=&quot;5&quot;/&gt;&lt;property id=&quot;20300&quot; value=&quot;スライド 6&quot;/&gt;&lt;property id=&quot;20307&quot; value=&quot;643&quot;/&gt;&lt;/object&gt;&lt;object type=&quot;3&quot; unique_id=&quot;10010&quot;&gt;&lt;property id=&quot;20148&quot; value=&quot;5&quot;/&gt;&lt;property id=&quot;20300&quot; value=&quot;スライド 7&quot;/&gt;&lt;property id=&quot;20307&quot; value=&quot;644&quot;/&gt;&lt;/object&gt;&lt;object type=&quot;3&quot; unique_id=&quot;10011&quot;&gt;&lt;property id=&quot;20148&quot; value=&quot;5&quot;/&gt;&lt;property id=&quot;20300&quot; value=&quot;スライド 8&quot;/&gt;&lt;property id=&quot;20307&quot; value=&quot;642&quot;/&gt;&lt;/object&gt;&lt;object type=&quot;3&quot; unique_id=&quot;10012&quot;&gt;&lt;property id=&quot;20148&quot; value=&quot;5&quot;/&gt;&lt;property id=&quot;20300&quot; value=&quot;スライド 9&quot;/&gt;&lt;property id=&quot;20307&quot; value=&quot;552&quot;/&gt;&lt;/object&gt;&lt;object type=&quot;3&quot; unique_id=&quot;10013&quot;&gt;&lt;property id=&quot;20148&quot; value=&quot;5&quot;/&gt;&lt;property id=&quot;20300&quot; value=&quot;スライド 10&quot;/&gt;&lt;property id=&quot;20307&quot; value=&quot;551&quot;/&gt;&lt;/object&gt;&lt;object type=&quot;3&quot; unique_id=&quot;10014&quot;&gt;&lt;property id=&quot;20148&quot; value=&quot;5&quot;/&gt;&lt;property id=&quot;20300&quot; value=&quot;スライド 11&quot;/&gt;&lt;property id=&quot;20307&quot; value=&quot;641&quot;/&gt;&lt;/object&gt;&lt;object type=&quot;3&quot; unique_id=&quot;10015&quot;&gt;&lt;property id=&quot;20148&quot; value=&quot;5&quot;/&gt;&lt;property id=&quot;20300&quot; value=&quot;スライド 12&quot;/&gt;&lt;property id=&quot;20307&quot; value=&quot;640&quot;/&gt;&lt;/object&gt;&lt;object type=&quot;3&quot; unique_id=&quot;10016&quot;&gt;&lt;property id=&quot;20148&quot; value=&quot;5&quot;/&gt;&lt;property id=&quot;20300&quot; value=&quot;スライド 13&quot;/&gt;&lt;property id=&quot;20307&quot; value=&quot;645&quot;/&gt;&lt;/object&gt;&lt;object type=&quot;3&quot; unique_id=&quot;10017&quot;&gt;&lt;property id=&quot;20148&quot; value=&quot;5&quot;/&gt;&lt;property id=&quot;20300&quot; value=&quot;スライド 14&quot;/&gt;&lt;property id=&quot;20307&quot; value=&quot;554&quot;/&gt;&lt;/object&gt;&lt;object type=&quot;3&quot; unique_id=&quot;10018&quot;&gt;&lt;property id=&quot;20148&quot; value=&quot;5&quot;/&gt;&lt;property id=&quot;20300&quot; value=&quot;スライド 15&quot;/&gt;&lt;property id=&quot;20307&quot; value=&quot;579&quot;/&gt;&lt;/object&gt;&lt;object type=&quot;3&quot; unique_id=&quot;10019&quot;&gt;&lt;property id=&quot;20148&quot; value=&quot;5&quot;/&gt;&lt;property id=&quot;20300&quot; value=&quot;スライド 16&quot;/&gt;&lt;property id=&quot;20307&quot; value=&quot;564&quot;/&gt;&lt;/object&gt;&lt;object type=&quot;3&quot; unique_id=&quot;10020&quot;&gt;&lt;property id=&quot;20148&quot; value=&quot;5&quot;/&gt;&lt;property id=&quot;20300&quot; value=&quot;スライド 17&quot;/&gt;&lt;property id=&quot;20307&quot; value=&quot;557&quot;/&gt;&lt;/object&gt;&lt;object type=&quot;3&quot; unique_id=&quot;10021&quot;&gt;&lt;property id=&quot;20148&quot; value=&quot;5&quot;/&gt;&lt;property id=&quot;20300&quot; value=&quot;スライド 18&quot;/&gt;&lt;property id=&quot;20307&quot; value=&quot;560&quot;/&gt;&lt;/object&gt;&lt;object type=&quot;3&quot; unique_id=&quot;10022&quot;&gt;&lt;property id=&quot;20148&quot; value=&quot;5&quot;/&gt;&lt;property id=&quot;20300&quot; value=&quot;スライド 19&quot;/&gt;&lt;property id=&quot;20307&quot; value=&quot;558&quot;/&gt;&lt;/object&gt;&lt;object type=&quot;3&quot; unique_id=&quot;10023&quot;&gt;&lt;property id=&quot;20148&quot; value=&quot;5&quot;/&gt;&lt;property id=&quot;20300&quot; value=&quot;スライド 20&quot;/&gt;&lt;property id=&quot;20307&quot; value=&quot;561&quot;/&gt;&lt;/object&gt;&lt;object type=&quot;3&quot; unique_id=&quot;10024&quot;&gt;&lt;property id=&quot;20148&quot; value=&quot;5&quot;/&gt;&lt;property id=&quot;20300&quot; value=&quot;スライド 21&quot;/&gt;&lt;property id=&quot;20307&quot; value=&quot;559&quot;/&gt;&lt;/object&gt;&lt;object type=&quot;3&quot; unique_id=&quot;10025&quot;&gt;&lt;property id=&quot;20148&quot; value=&quot;5&quot;/&gt;&lt;property id=&quot;20300&quot; value=&quot;スライド 22&quot;/&gt;&lt;property id=&quot;20307&quot; value=&quot;567&quot;/&gt;&lt;/object&gt;&lt;object type=&quot;3&quot; unique_id=&quot;10026&quot;&gt;&lt;property id=&quot;20148&quot; value=&quot;5&quot;/&gt;&lt;property id=&quot;20300&quot; value=&quot;スライド 23&quot;/&gt;&lt;property id=&quot;20307&quot; value=&quot;617&quot;/&gt;&lt;/object&gt;&lt;object type=&quot;3&quot; unique_id=&quot;10027&quot;&gt;&lt;property id=&quot;20148&quot; value=&quot;5&quot;/&gt;&lt;property id=&quot;20300&quot; value=&quot;スライド 24&quot;/&gt;&lt;property id=&quot;20307&quot; value=&quot;646&quot;/&gt;&lt;/object&gt;&lt;object type=&quot;3&quot; unique_id=&quot;10028&quot;&gt;&lt;property id=&quot;20148&quot; value=&quot;5&quot;/&gt;&lt;property id=&quot;20300&quot; value=&quot;スライド 25&quot;/&gt;&lt;property id=&quot;20307&quot; value=&quot;618&quot;/&gt;&lt;/object&gt;&lt;object type=&quot;3&quot; unique_id=&quot;10029&quot;&gt;&lt;property id=&quot;20148&quot; value=&quot;5&quot;/&gt;&lt;property id=&quot;20300&quot; value=&quot;スライド 26&quot;/&gt;&lt;property id=&quot;20307&quot; value=&quot;619&quot;/&gt;&lt;/object&gt;&lt;object type=&quot;3&quot; unique_id=&quot;10030&quot;&gt;&lt;property id=&quot;20148&quot; value=&quot;5&quot;/&gt;&lt;property id=&quot;20300&quot; value=&quot;スライド 27&quot;/&gt;&lt;property id=&quot;20307&quot; value=&quot;620&quot;/&gt;&lt;/object&gt;&lt;object type=&quot;3&quot; unique_id=&quot;10031&quot;&gt;&lt;property id=&quot;20148&quot; value=&quot;5&quot;/&gt;&lt;property id=&quot;20300&quot; value=&quot;スライド 28&quot;/&gt;&lt;property id=&quot;20307&quot; value=&quot;621&quot;/&gt;&lt;/object&gt;&lt;object type=&quot;3&quot; unique_id=&quot;10032&quot;&gt;&lt;property id=&quot;20148&quot; value=&quot;5&quot;/&gt;&lt;property id=&quot;20300&quot; value=&quot;スライド 29&quot;/&gt;&lt;property id=&quot;20307&quot; value=&quot;585&quot;/&gt;&lt;/object&gt;&lt;object type=&quot;3&quot; unique_id=&quot;10033&quot;&gt;&lt;property id=&quot;20148&quot; value=&quot;5&quot;/&gt;&lt;property id=&quot;20300&quot; value=&quot;スライド 30&quot;/&gt;&lt;property id=&quot;20307&quot; value=&quot;625&quot;/&gt;&lt;/object&gt;&lt;object type=&quot;3&quot; unique_id=&quot;10034&quot;&gt;&lt;property id=&quot;20148&quot; value=&quot;5&quot;/&gt;&lt;property id=&quot;20300&quot; value=&quot;スライド 31&quot;/&gt;&lt;property id=&quot;20307&quot; value=&quot;573&quot;/&gt;&lt;/object&gt;&lt;object type=&quot;3&quot; unique_id=&quot;10035&quot;&gt;&lt;property id=&quot;20148&quot; value=&quot;5&quot;/&gt;&lt;property id=&quot;20300&quot; value=&quot;スライド 32&quot;/&gt;&lt;property id=&quot;20307&quot; value=&quot;623&quot;/&gt;&lt;/object&gt;&lt;object type=&quot;3&quot; unique_id=&quot;10036&quot;&gt;&lt;property id=&quot;20148&quot; value=&quot;5&quot;/&gt;&lt;property id=&quot;20300&quot; value=&quot;スライド 33&quot;/&gt;&lt;property id=&quot;20307&quot; value=&quot;624&quot;/&gt;&lt;/object&gt;&lt;object type=&quot;3&quot; unique_id=&quot;10037&quot;&gt;&lt;property id=&quot;20148&quot; value=&quot;5&quot;/&gt;&lt;property id=&quot;20300&quot; value=&quot;スライド 34&quot;/&gt;&lt;property id=&quot;20307&quot; value=&quot;647&quot;/&gt;&lt;/object&gt;&lt;object type=&quot;3&quot; unique_id=&quot;10038&quot;&gt;&lt;property id=&quot;20148&quot; value=&quot;5&quot;/&gt;&lt;property id=&quot;20300&quot; value=&quot;スライド 35&quot;/&gt;&lt;property id=&quot;20307&quot; value=&quot;627&quot;/&gt;&lt;/object&gt;&lt;object type=&quot;3&quot; unique_id=&quot;10039&quot;&gt;&lt;property id=&quot;20148&quot; value=&quot;5&quot;/&gt;&lt;property id=&quot;20300&quot; value=&quot;スライド 36&quot;/&gt;&lt;property id=&quot;20307&quot; value=&quot;578&quot;/&gt;&lt;/object&gt;&lt;object type=&quot;3&quot; unique_id=&quot;10040&quot;&gt;&lt;property id=&quot;20148&quot; value=&quot;5&quot;/&gt;&lt;property id=&quot;20300&quot; value=&quot;スライド 37&quot;/&gt;&lt;property id=&quot;20307&quot; value=&quot;626&quot;/&gt;&lt;/object&gt;&lt;object type=&quot;3&quot; unique_id=&quot;10041&quot;&gt;&lt;property id=&quot;20148&quot; value=&quot;5&quot;/&gt;&lt;property id=&quot;20300&quot; value=&quot;スライド 38&quot;/&gt;&lt;property id=&quot;20307&quot; value=&quot;628&quot;/&gt;&lt;/object&gt;&lt;object type=&quot;3&quot; unique_id=&quot;10042&quot;&gt;&lt;property id=&quot;20148&quot; value=&quot;5&quot;/&gt;&lt;property id=&quot;20300&quot; value=&quot;スライド 39&quot;/&gt;&lt;property id=&quot;20307&quot; value=&quot;630&quot;/&gt;&lt;/object&gt;&lt;object type=&quot;3&quot; unique_id=&quot;10043&quot;&gt;&lt;property id=&quot;20148&quot; value=&quot;5&quot;/&gt;&lt;property id=&quot;20300&quot; value=&quot;スライド 40&quot;/&gt;&lt;property id=&quot;20307&quot; value=&quot;632&quot;/&gt;&lt;/object&gt;&lt;object type=&quot;3&quot; unique_id=&quot;10044&quot;&gt;&lt;property id=&quot;20148&quot; value=&quot;5&quot;/&gt;&lt;property id=&quot;20300&quot; value=&quot;スライド 41&quot;/&gt;&lt;property id=&quot;20307&quot; value=&quot;631&quot;/&gt;&lt;/object&gt;&lt;object type=&quot;3&quot; unique_id=&quot;10045&quot;&gt;&lt;property id=&quot;20148&quot; value=&quot;5&quot;/&gt;&lt;property id=&quot;20300&quot; value=&quot;スライド 42&quot;/&gt;&lt;property id=&quot;20307&quot; value=&quot;637&quot;/&gt;&lt;/object&gt;&lt;object type=&quot;3&quot; unique_id=&quot;10046&quot;&gt;&lt;property id=&quot;20148&quot; value=&quot;5&quot;/&gt;&lt;property id=&quot;20300&quot; value=&quot;スライド 43&quot;/&gt;&lt;property id=&quot;20307&quot; value=&quot;633&quot;/&gt;&lt;/object&gt;&lt;object type=&quot;3&quot; unique_id=&quot;10047&quot;&gt;&lt;property id=&quot;20148&quot; value=&quot;5&quot;/&gt;&lt;property id=&quot;20300&quot; value=&quot;スライド 44&quot;/&gt;&lt;property id=&quot;20307&quot; value=&quot;634&quot;/&gt;&lt;/object&gt;&lt;object type=&quot;3&quot; unique_id=&quot;10048&quot;&gt;&lt;property id=&quot;20148&quot; value=&quot;5&quot;/&gt;&lt;property id=&quot;20300&quot; value=&quot;スライド 45&quot;/&gt;&lt;property id=&quot;20307&quot; value=&quot;635&quot;/&gt;&lt;/object&gt;&lt;object type=&quot;3&quot; unique_id=&quot;10049&quot;&gt;&lt;property id=&quot;20148&quot; value=&quot;5&quot;/&gt;&lt;property id=&quot;20300&quot; value=&quot;スライド 46&quot;/&gt;&lt;property id=&quot;20307&quot; value=&quot;636&quot;/&gt;&lt;/object&gt;&lt;object type=&quot;3&quot; unique_id=&quot;10050&quot;&gt;&lt;property id=&quot;20148&quot; value=&quot;5&quot;/&gt;&lt;property id=&quot;20300&quot; value=&quot;スライド 47&quot;/&gt;&lt;property id=&quot;20307&quot; value=&quot;638&quot;/&gt;&lt;/object&gt;&lt;object type=&quot;3&quot; unique_id=&quot;10051&quot;&gt;&lt;property id=&quot;20148&quot; value=&quot;5&quot;/&gt;&lt;property id=&quot;20300&quot; value=&quot;スライド 48&quot;/&gt;&lt;property id=&quot;20307&quot; value=&quot;588&quot;/&gt;&lt;/object&gt;&lt;object type=&quot;3&quot; unique_id=&quot;10052&quot;&gt;&lt;property id=&quot;20148&quot; value=&quot;5&quot;/&gt;&lt;property id=&quot;20300&quot; value=&quot;スライド 49&quot;/&gt;&lt;property id=&quot;20307&quot; value=&quot;589&quot;/&gt;&lt;/object&gt;&lt;object type=&quot;3&quot; unique_id=&quot;10053&quot;&gt;&lt;property id=&quot;20148&quot; value=&quot;5&quot;/&gt;&lt;property id=&quot;20300&quot; value=&quot;スライド 50&quot;/&gt;&lt;property id=&quot;20307&quot; value=&quot;590&quot;/&gt;&lt;/object&gt;&lt;object type=&quot;3&quot; unique_id=&quot;10054&quot;&gt;&lt;property id=&quot;20148&quot; value=&quot;5&quot;/&gt;&lt;property id=&quot;20300&quot; value=&quot;スライド 51&quot;/&gt;&lt;property id=&quot;20307&quot; value=&quot;591&quot;/&gt;&lt;/object&gt;&lt;object type=&quot;3&quot; unique_id=&quot;10055&quot;&gt;&lt;property id=&quot;20148&quot; value=&quot;5&quot;/&gt;&lt;property id=&quot;20300&quot; value=&quot;スライド 52&quot;/&gt;&lt;property id=&quot;20307&quot; value=&quot;593&quot;/&gt;&lt;/object&gt;&lt;object type=&quot;3&quot; unique_id=&quot;10056&quot;&gt;&lt;property id=&quot;20148&quot; value=&quot;5&quot;/&gt;&lt;property id=&quot;20300&quot; value=&quot;スライド 53&quot;/&gt;&lt;property id=&quot;20307&quot; value=&quot;592&quot;/&gt;&lt;/object&gt;&lt;object type=&quot;3&quot; unique_id=&quot;10057&quot;&gt;&lt;property id=&quot;20148&quot; value=&quot;5&quot;/&gt;&lt;property id=&quot;20300&quot; value=&quot;スライド 54&quot;/&gt;&lt;property id=&quot;20307&quot; value=&quot;594&quot;/&gt;&lt;/object&gt;&lt;object type=&quot;3&quot; unique_id=&quot;10058&quot;&gt;&lt;property id=&quot;20148&quot; value=&quot;5&quot;/&gt;&lt;property id=&quot;20300&quot; value=&quot;スライド 55&quot;/&gt;&lt;property id=&quot;20307&quot; value=&quot;595&quot;/&gt;&lt;/object&gt;&lt;object type=&quot;3&quot; unique_id=&quot;10059&quot;&gt;&lt;property id=&quot;20148&quot; value=&quot;5&quot;/&gt;&lt;property id=&quot;20300&quot; value=&quot;スライド 56&quot;/&gt;&lt;property id=&quot;20307&quot; value=&quot;597&quot;/&gt;&lt;/object&gt;&lt;object type=&quot;3&quot; unique_id=&quot;10060&quot;&gt;&lt;property id=&quot;20148&quot; value=&quot;5&quot;/&gt;&lt;property id=&quot;20300&quot; value=&quot;スライド 57&quot;/&gt;&lt;property id=&quot;20307&quot; value=&quot;598&quot;/&gt;&lt;/object&gt;&lt;object type=&quot;3&quot; unique_id=&quot;10061&quot;&gt;&lt;property id=&quot;20148&quot; value=&quot;5&quot;/&gt;&lt;property id=&quot;20300&quot; value=&quot;スライド 58&quot;/&gt;&lt;property id=&quot;20307&quot; value=&quot;569&quot;/&gt;&lt;/object&gt;&lt;object type=&quot;3&quot; unique_id=&quot;10062&quot;&gt;&lt;property id=&quot;20148&quot; value=&quot;5&quot;/&gt;&lt;property id=&quot;20300&quot; value=&quot;スライド 59&quot;/&gt;&lt;property id=&quot;20307&quot; value=&quot;599&quot;/&gt;&lt;/object&gt;&lt;object type=&quot;3&quot; unique_id=&quot;10063&quot;&gt;&lt;property id=&quot;20148&quot; value=&quot;5&quot;/&gt;&lt;property id=&quot;20300&quot; value=&quot;スライド 60&quot;/&gt;&lt;property id=&quot;20307&quot; value=&quot;600&quot;/&gt;&lt;/object&gt;&lt;object type=&quot;3&quot; unique_id=&quot;10064&quot;&gt;&lt;property id=&quot;20148&quot; value=&quot;5&quot;/&gt;&lt;property id=&quot;20300&quot; value=&quot;スライド 61&quot;/&gt;&lt;property id=&quot;20307&quot; value=&quot;604&quot;/&gt;&lt;/object&gt;&lt;object type=&quot;3&quot; unique_id=&quot;10065&quot;&gt;&lt;property id=&quot;20148&quot; value=&quot;5&quot;/&gt;&lt;property id=&quot;20300&quot; value=&quot;スライド 62&quot;/&gt;&lt;property id=&quot;20307&quot; value=&quot;607&quot;/&gt;&lt;/object&gt;&lt;object type=&quot;3&quot; unique_id=&quot;10066&quot;&gt;&lt;property id=&quot;20148&quot; value=&quot;5&quot;/&gt;&lt;property id=&quot;20300&quot; value=&quot;スライド 63&quot;/&gt;&lt;property id=&quot;20307&quot; value=&quot;622&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24066</TotalTime>
  <Words>3152</Words>
  <Application>Microsoft Office PowerPoint</Application>
  <PresentationFormat>画面に合わせる (4:3)</PresentationFormat>
  <Paragraphs>797</Paragraphs>
  <Slides>54</Slides>
  <Notes>6</Notes>
  <HiddenSlides>0</HiddenSlides>
  <MMClips>5</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54</vt:i4>
      </vt:variant>
    </vt:vector>
  </HeadingPairs>
  <TitlesOfParts>
    <vt:vector size="74" baseType="lpstr">
      <vt:lpstr>ＤＦＧ新細丸ゴシック体</vt:lpstr>
      <vt:lpstr>ＤＦＰ新細丸ゴシック体</vt:lpstr>
      <vt:lpstr>ＤＦ新細丸ゴシック体</vt:lpstr>
      <vt:lpstr>Gill Sans MT</vt:lpstr>
      <vt:lpstr>HGSｺﾞｼｯｸM</vt:lpstr>
      <vt:lpstr>HG丸ｺﾞｼｯｸM-PRO</vt:lpstr>
      <vt:lpstr>HG明朝E</vt:lpstr>
      <vt:lpstr>Meiryo UI</vt:lpstr>
      <vt:lpstr>ＭＳ Ｐゴシック</vt:lpstr>
      <vt:lpstr>ＭＳ ゴシック</vt:lpstr>
      <vt:lpstr>ＭＳ 明朝</vt:lpstr>
      <vt:lpstr>新細明體</vt:lpstr>
      <vt:lpstr>华文新魏</vt:lpstr>
      <vt:lpstr>Arial</vt:lpstr>
      <vt:lpstr>Bookman Old Style</vt:lpstr>
      <vt:lpstr>Calibri</vt:lpstr>
      <vt:lpstr>Times New Roman</vt:lpstr>
      <vt:lpstr>Wingdings</vt:lpstr>
      <vt:lpstr>Wingdings 3</vt:lpstr>
      <vt:lpstr>アース</vt:lpstr>
      <vt:lpstr>大幹線道路における橋梁群の 維持管理・更新のあり方について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梅木 春菜</cp:lastModifiedBy>
  <cp:revision>960</cp:revision>
  <cp:lastPrinted>2017-12-28T02:21:44Z</cp:lastPrinted>
  <dcterms:created xsi:type="dcterms:W3CDTF">2015-11-17T02:43:53Z</dcterms:created>
  <dcterms:modified xsi:type="dcterms:W3CDTF">2017-12-28T02:27:40Z</dcterms:modified>
</cp:coreProperties>
</file>