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42"/>
  </p:notesMasterIdLst>
  <p:handoutMasterIdLst>
    <p:handoutMasterId r:id="rId43"/>
  </p:handoutMasterIdLst>
  <p:sldIdLst>
    <p:sldId id="574" r:id="rId2"/>
    <p:sldId id="577" r:id="rId3"/>
    <p:sldId id="507" r:id="rId4"/>
    <p:sldId id="550" r:id="rId5"/>
    <p:sldId id="552" r:id="rId6"/>
    <p:sldId id="551" r:id="rId7"/>
    <p:sldId id="556" r:id="rId8"/>
    <p:sldId id="554" r:id="rId9"/>
    <p:sldId id="579" r:id="rId10"/>
    <p:sldId id="564" r:id="rId11"/>
    <p:sldId id="557" r:id="rId12"/>
    <p:sldId id="560" r:id="rId13"/>
    <p:sldId id="558" r:id="rId14"/>
    <p:sldId id="561" r:id="rId15"/>
    <p:sldId id="559" r:id="rId16"/>
    <p:sldId id="567" r:id="rId17"/>
    <p:sldId id="585" r:id="rId18"/>
    <p:sldId id="573" r:id="rId19"/>
    <p:sldId id="578" r:id="rId20"/>
    <p:sldId id="617" r:id="rId21"/>
    <p:sldId id="618" r:id="rId22"/>
    <p:sldId id="619" r:id="rId23"/>
    <p:sldId id="620" r:id="rId24"/>
    <p:sldId id="621" r:id="rId25"/>
    <p:sldId id="588" r:id="rId26"/>
    <p:sldId id="589" r:id="rId27"/>
    <p:sldId id="590" r:id="rId28"/>
    <p:sldId id="591" r:id="rId29"/>
    <p:sldId id="593" r:id="rId30"/>
    <p:sldId id="592" r:id="rId31"/>
    <p:sldId id="594" r:id="rId32"/>
    <p:sldId id="595" r:id="rId33"/>
    <p:sldId id="597" r:id="rId34"/>
    <p:sldId id="598" r:id="rId35"/>
    <p:sldId id="569" r:id="rId36"/>
    <p:sldId id="599" r:id="rId37"/>
    <p:sldId id="600" r:id="rId38"/>
    <p:sldId id="604" r:id="rId39"/>
    <p:sldId id="607" r:id="rId40"/>
    <p:sldId id="622" r:id="rId4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3" clrIdx="0"/>
  <p:cmAuthor id="1" name="谷　直彦" initials="谷　直彦"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0066FF"/>
    <a:srgbClr val="FFCCFF"/>
    <a:srgbClr val="CCFFFF"/>
    <a:srgbClr val="0099FF"/>
    <a:srgbClr val="CCCCFF"/>
    <a:srgbClr val="66CCFF"/>
    <a:srgbClr val="33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6175" autoAdjust="0"/>
  </p:normalViewPr>
  <p:slideViewPr>
    <p:cSldViewPr>
      <p:cViewPr>
        <p:scale>
          <a:sx n="75" d="100"/>
          <a:sy n="75" d="100"/>
        </p:scale>
        <p:origin x="-1248"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5" cy="496888"/>
          </a:xfrm>
          <a:prstGeom prst="rect">
            <a:avLst/>
          </a:prstGeom>
        </p:spPr>
        <p:txBody>
          <a:bodyPr vert="horz" lIns="91440" tIns="45720" rIns="91440" bIns="45720" rtlCol="0"/>
          <a:lstStyle>
            <a:lvl1pPr algn="r">
              <a:defRPr sz="1200"/>
            </a:lvl1pPr>
          </a:lstStyle>
          <a:p>
            <a:fld id="{1E69506A-0BD5-48D0-89B6-EFEEABFC86BC}" type="datetimeFigureOut">
              <a:rPr kumimoji="1" lang="ja-JP" altLang="en-US" smtClean="0"/>
              <a:t>2017/7/28</a:t>
            </a:fld>
            <a:endParaRPr kumimoji="1" lang="ja-JP" altLang="en-US"/>
          </a:p>
        </p:txBody>
      </p:sp>
      <p:sp>
        <p:nvSpPr>
          <p:cNvPr id="4" name="フッター プレースホルダー 3"/>
          <p:cNvSpPr>
            <a:spLocks noGrp="1"/>
          </p:cNvSpPr>
          <p:nvPr>
            <p:ph type="ftr" sz="quarter" idx="2"/>
          </p:nvPr>
        </p:nvSpPr>
        <p:spPr>
          <a:xfrm>
            <a:off x="1" y="9440865"/>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5"/>
            <a:ext cx="2949575" cy="496887"/>
          </a:xfrm>
          <a:prstGeom prst="rect">
            <a:avLst/>
          </a:prstGeom>
        </p:spPr>
        <p:txBody>
          <a:bodyPr vert="horz" lIns="91440" tIns="45720" rIns="91440" bIns="45720" rtlCol="0" anchor="b"/>
          <a:lstStyle>
            <a:lvl1pPr algn="r">
              <a:defRPr sz="1200"/>
            </a:lvl1pPr>
          </a:lstStyle>
          <a:p>
            <a:fld id="{86AE862A-A9C3-435F-B32D-6A5AC24C97E0}" type="slidenum">
              <a:rPr kumimoji="1" lang="ja-JP" altLang="en-US" smtClean="0"/>
              <a:t>‹#›</a:t>
            </a:fld>
            <a:endParaRPr kumimoji="1" lang="ja-JP" altLang="en-US"/>
          </a:p>
        </p:txBody>
      </p:sp>
    </p:spTree>
    <p:extLst>
      <p:ext uri="{BB962C8B-B14F-4D97-AF65-F5344CB8AC3E}">
        <p14:creationId xmlns:p14="http://schemas.microsoft.com/office/powerpoint/2010/main" val="2368485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4"/>
            <a:ext cx="2949787" cy="496965"/>
          </a:xfrm>
          <a:prstGeom prst="rect">
            <a:avLst/>
          </a:prstGeom>
        </p:spPr>
        <p:txBody>
          <a:bodyPr vert="horz" lIns="91428" tIns="45715" rIns="91428"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4"/>
            <a:ext cx="2949787" cy="496965"/>
          </a:xfrm>
          <a:prstGeom prst="rect">
            <a:avLst/>
          </a:prstGeom>
        </p:spPr>
        <p:txBody>
          <a:bodyPr vert="horz" lIns="91428" tIns="45715" rIns="91428" bIns="45715" rtlCol="0"/>
          <a:lstStyle>
            <a:lvl1pPr algn="r">
              <a:defRPr sz="1200"/>
            </a:lvl1pPr>
          </a:lstStyle>
          <a:p>
            <a:fld id="{ECF6F7F8-8913-4732-AEA3-7F832FCF49E4}" type="datetimeFigureOut">
              <a:rPr kumimoji="1" lang="ja-JP" altLang="en-US" smtClean="0"/>
              <a:t>2017/7/28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8" tIns="45715" rIns="91428" bIns="45715" rtlCol="0" anchor="ctr"/>
          <a:lstStyle/>
          <a:p>
            <a:endParaRPr lang="ja-JP" altLang="en-US"/>
          </a:p>
        </p:txBody>
      </p:sp>
      <p:sp>
        <p:nvSpPr>
          <p:cNvPr id="5" name="ノート プレースホルダー 4"/>
          <p:cNvSpPr>
            <a:spLocks noGrp="1"/>
          </p:cNvSpPr>
          <p:nvPr>
            <p:ph type="body" sz="quarter" idx="3"/>
          </p:nvPr>
        </p:nvSpPr>
        <p:spPr>
          <a:xfrm>
            <a:off x="680721" y="4721186"/>
            <a:ext cx="5445760" cy="4472702"/>
          </a:xfrm>
          <a:prstGeom prst="rect">
            <a:avLst/>
          </a:prstGeom>
        </p:spPr>
        <p:txBody>
          <a:bodyPr vert="horz" lIns="91428" tIns="45715" rIns="91428"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9"/>
            <a:ext cx="2949787" cy="496965"/>
          </a:xfrm>
          <a:prstGeom prst="rect">
            <a:avLst/>
          </a:prstGeom>
        </p:spPr>
        <p:txBody>
          <a:bodyPr vert="horz" lIns="91428" tIns="45715" rIns="91428"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5"/>
          </a:xfrm>
          <a:prstGeom prst="rect">
            <a:avLst/>
          </a:prstGeom>
        </p:spPr>
        <p:txBody>
          <a:bodyPr vert="horz" lIns="91428" tIns="45715" rIns="91428" bIns="45715"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298690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14</a:t>
            </a:fld>
            <a:endParaRPr kumimoji="1" lang="ja-JP" altLang="en-US"/>
          </a:p>
        </p:txBody>
      </p:sp>
    </p:spTree>
    <p:extLst>
      <p:ext uri="{BB962C8B-B14F-4D97-AF65-F5344CB8AC3E}">
        <p14:creationId xmlns:p14="http://schemas.microsoft.com/office/powerpoint/2010/main" val="358489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29</a:t>
            </a:fld>
            <a:endParaRPr kumimoji="1" lang="ja-JP" altLang="en-US"/>
          </a:p>
        </p:txBody>
      </p:sp>
    </p:spTree>
    <p:extLst>
      <p:ext uri="{BB962C8B-B14F-4D97-AF65-F5344CB8AC3E}">
        <p14:creationId xmlns:p14="http://schemas.microsoft.com/office/powerpoint/2010/main" val="221489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32</a:t>
            </a:fld>
            <a:endParaRPr kumimoji="1" lang="ja-JP" altLang="en-US"/>
          </a:p>
        </p:txBody>
      </p:sp>
    </p:spTree>
    <p:extLst>
      <p:ext uri="{BB962C8B-B14F-4D97-AF65-F5344CB8AC3E}">
        <p14:creationId xmlns:p14="http://schemas.microsoft.com/office/powerpoint/2010/main" val="3106292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4382E387-08C3-47A5-9EA1-960C7D723642}" type="datetime1">
              <a:rPr kumimoji="1" lang="ja-JP" altLang="en-US" smtClean="0"/>
              <a:t>2017/7/28</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資料１</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93CC2AD3-0D7E-4309-8848-93CF8DF8182F}" type="datetime1">
              <a:rPr kumimoji="1" lang="ja-JP" altLang="en-US" smtClean="0"/>
              <a:t>2017/7/28</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4F44E1FF-9DDE-4B2E-B1D8-A91D4CF7A0CA}" type="datetime1">
              <a:rPr kumimoji="1" lang="ja-JP" altLang="en-US" smtClean="0"/>
              <a:t>2017/7/28</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B0113AC0-5137-4AA5-90AA-96837F4B6052}" type="datetime1">
              <a:rPr kumimoji="1" lang="ja-JP" altLang="en-US" smtClean="0"/>
              <a:t>2017/7/28</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DAAADE43-DF5A-47B7-BE45-40B9533C2800}" type="datetime1">
              <a:rPr kumimoji="1" lang="ja-JP" altLang="en-US" smtClean="0"/>
              <a:t>2017/7/28</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CBFC9F27-64CB-4A74-BBA1-6123B0E6E3B4}" type="datetime1">
              <a:rPr kumimoji="1" lang="ja-JP" altLang="en-US" smtClean="0"/>
              <a:t>2017/7/28</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C97AE5B8-233F-48A5-98FC-FDE9872AFF3B}" type="datetime1">
              <a:rPr kumimoji="1" lang="ja-JP" altLang="en-US" smtClean="0"/>
              <a:t>2017/7/28</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資料１</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9FCEBFD5-FB6A-4C0E-8A09-E098B6E82D07}" type="datetime1">
              <a:rPr kumimoji="1" lang="ja-JP" altLang="en-US" smtClean="0"/>
              <a:t>2017/7/28</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資料１</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751A0ED-F8A0-4F88-9EC5-F020647A2428}" type="datetime1">
              <a:rPr kumimoji="1" lang="ja-JP" altLang="en-US" smtClean="0"/>
              <a:t>2017/7/28</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資料１</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20245AAE-F7D1-401A-8980-57467EE99CDA}" type="datetime1">
              <a:rPr kumimoji="1" lang="ja-JP" altLang="en-US" smtClean="0"/>
              <a:t>2017/7/28</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28D5E294-31FF-4ECB-A01A-BCA5FFC89F4B}" type="datetime1">
              <a:rPr kumimoji="1" lang="ja-JP" altLang="en-US" smtClean="0"/>
              <a:t>2017/7/28</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3E7E0B7-77C0-4C9A-8646-65FC14E4D116}" type="datetime1">
              <a:rPr kumimoji="1" lang="ja-JP" altLang="en-US" smtClean="0"/>
              <a:t>2017/7/28</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資料１</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51620" y="3717032"/>
            <a:ext cx="6984776" cy="1152128"/>
          </a:xfrm>
        </p:spPr>
        <p:txBody>
          <a:bodyPr>
            <a:normAutofit/>
          </a:bodyPr>
          <a:lstStyle/>
          <a:p>
            <a:pPr algn="l"/>
            <a:r>
              <a:rPr kumimoji="1"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大幹線道路における橋梁群の</a:t>
            </a:r>
            <a:r>
              <a:rPr kumimoji="1"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kumimoji="1"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kumimoji="1"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サブタイトル 2"/>
          <p:cNvSpPr txBox="1">
            <a:spLocks/>
          </p:cNvSpPr>
          <p:nvPr/>
        </p:nvSpPr>
        <p:spPr>
          <a:xfrm>
            <a:off x="1115616" y="5013176"/>
            <a:ext cx="7056784" cy="72008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r>
              <a:rPr lang="ja-JP" altLang="en-US" sz="18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９</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第</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道路・橋梁等部会</a:t>
            </a:r>
          </a:p>
        </p:txBody>
      </p:sp>
      <p:sp>
        <p:nvSpPr>
          <p:cNvPr id="4" name="フッター プレースホルダー 3"/>
          <p:cNvSpPr>
            <a:spLocks noGrp="1"/>
          </p:cNvSpPr>
          <p:nvPr>
            <p:ph type="ftr" sz="quarter" idx="11"/>
          </p:nvPr>
        </p:nvSpPr>
        <p:spPr>
          <a:xfrm>
            <a:off x="3419872" y="260648"/>
            <a:ext cx="549094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　　　　　資料２</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6273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971600" y="159591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対面</a:t>
            </a:r>
            <a:r>
              <a:rPr lang="ja-JP" altLang="en-US" sz="2400" dirty="0">
                <a:latin typeface="HGSｺﾞｼｯｸM" panose="020B0600000000000000" pitchFamily="50" charset="-128"/>
                <a:ea typeface="HGSｺﾞｼｯｸM" panose="020B0600000000000000" pitchFamily="50" charset="-128"/>
              </a:rPr>
              <a:t>通行可否検討</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23" name="タイトル 1"/>
          <p:cNvSpPr txBox="1">
            <a:spLocks/>
          </p:cNvSpPr>
          <p:nvPr/>
        </p:nvSpPr>
        <p:spPr>
          <a:xfrm>
            <a:off x="213899" y="505155"/>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27" name="テキスト ボックス 26"/>
          <p:cNvSpPr txBox="1"/>
          <p:nvPr/>
        </p:nvSpPr>
        <p:spPr>
          <a:xfrm>
            <a:off x="352002" y="1180487"/>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4586350" y="2057579"/>
            <a:ext cx="3946090" cy="2062103"/>
          </a:xfrm>
          <a:prstGeom prst="rect">
            <a:avLst/>
          </a:prstGeom>
          <a:noFill/>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rPr>
              <a:t>基本条件</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000" dirty="0" smtClean="0">
                <a:latin typeface="HGSｺﾞｼｯｸM" panose="020B0600000000000000" pitchFamily="50" charset="-128"/>
                <a:ea typeface="HGSｺﾞｼｯｸM" panose="020B0600000000000000" pitchFamily="50" charset="-128"/>
              </a:rPr>
              <a:t>　</a:t>
            </a:r>
            <a:r>
              <a:rPr lang="ja-JP" altLang="en-US" sz="2000" dirty="0">
                <a:latin typeface="HGSｺﾞｼｯｸM" panose="020B0600000000000000" pitchFamily="50" charset="-128"/>
                <a:ea typeface="HGSｺﾞｼｯｸM" panose="020B0600000000000000" pitchFamily="50" charset="-128"/>
              </a:rPr>
              <a:t>対面通行（平面的切り回し）に</a:t>
            </a:r>
            <a:r>
              <a:rPr lang="ja-JP" altLang="en-US" sz="2000" dirty="0" smtClean="0">
                <a:latin typeface="HGSｺﾞｼｯｸM" panose="020B0600000000000000" pitchFamily="50" charset="-128"/>
                <a:ea typeface="HGSｺﾞｼｯｸM" panose="020B0600000000000000" pitchFamily="50" charset="-128"/>
              </a:rPr>
              <a:t>は南と北に各１ヶ所の出入り口が必要。</a:t>
            </a:r>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南行北行間に鉄道路線（北大阪急行）がある。</a:t>
            </a:r>
            <a:endParaRPr lang="en-US" altLang="ja-JP" sz="2000" dirty="0" smtClean="0">
              <a:latin typeface="HGSｺﾞｼｯｸM" panose="020B0600000000000000" pitchFamily="50" charset="-128"/>
              <a:ea typeface="HGSｺﾞｼｯｸM" panose="020B0600000000000000" pitchFamily="50" charset="-128"/>
            </a:endParaRPr>
          </a:p>
        </p:txBody>
      </p:sp>
      <p:pic>
        <p:nvPicPr>
          <p:cNvPr id="3075" name="図 1"/>
          <p:cNvPicPr>
            <a:picLocks noChangeAspect="1" noChangeArrowheads="1"/>
          </p:cNvPicPr>
          <p:nvPr/>
        </p:nvPicPr>
        <p:blipFill>
          <a:blip r:embed="rId2">
            <a:extLst>
              <a:ext uri="{28A0092B-C50C-407E-A947-70E740481C1C}">
                <a14:useLocalDpi xmlns:a14="http://schemas.microsoft.com/office/drawing/2010/main" val="0"/>
              </a:ext>
            </a:extLst>
          </a:blip>
          <a:srcRect l="46045" t="24953" r="5226" b="7774"/>
          <a:stretch>
            <a:fillRect/>
          </a:stretch>
        </p:blipFill>
        <p:spPr bwMode="auto">
          <a:xfrm>
            <a:off x="1390967" y="2057579"/>
            <a:ext cx="3037017" cy="425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a:off x="2627784" y="3068960"/>
            <a:ext cx="0" cy="5040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547664" y="3068960"/>
            <a:ext cx="1008112" cy="20942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榎坂高架橋</a:t>
            </a:r>
            <a:endParaRPr kumimoji="1" lang="ja-JP" altLang="en-US" sz="1000" dirty="0">
              <a:solidFill>
                <a:schemeClr val="tx1"/>
              </a:solidFill>
            </a:endParaRPr>
          </a:p>
        </p:txBody>
      </p:sp>
      <p:sp>
        <p:nvSpPr>
          <p:cNvPr id="28" name="右大かっこ 27"/>
          <p:cNvSpPr/>
          <p:nvPr/>
        </p:nvSpPr>
        <p:spPr>
          <a:xfrm>
            <a:off x="2837467" y="2100915"/>
            <a:ext cx="72008" cy="867365"/>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右大かっこ 34"/>
          <p:cNvSpPr/>
          <p:nvPr/>
        </p:nvSpPr>
        <p:spPr>
          <a:xfrm>
            <a:off x="2843808" y="3645024"/>
            <a:ext cx="65667" cy="2232248"/>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正方形/長方形 35"/>
          <p:cNvSpPr/>
          <p:nvPr/>
        </p:nvSpPr>
        <p:spPr>
          <a:xfrm>
            <a:off x="2987824" y="2534597"/>
            <a:ext cx="1008112" cy="174323"/>
          </a:xfrm>
          <a:prstGeom prst="rect">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rgbClr val="FF0000"/>
                </a:solidFill>
              </a:rPr>
              <a:t>出入口の設置</a:t>
            </a:r>
            <a:endParaRPr kumimoji="1" lang="ja-JP" altLang="en-US" sz="1050" dirty="0">
              <a:solidFill>
                <a:srgbClr val="FF0000"/>
              </a:solidFill>
            </a:endParaRPr>
          </a:p>
        </p:txBody>
      </p:sp>
      <p:sp>
        <p:nvSpPr>
          <p:cNvPr id="19" name="正方形/長方形 18"/>
          <p:cNvSpPr/>
          <p:nvPr/>
        </p:nvSpPr>
        <p:spPr>
          <a:xfrm>
            <a:off x="2987824" y="4869160"/>
            <a:ext cx="1008112" cy="174323"/>
          </a:xfrm>
          <a:prstGeom prst="rect">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rgbClr val="FF0000"/>
                </a:solidFill>
              </a:rPr>
              <a:t>出入口の設置</a:t>
            </a:r>
            <a:endParaRPr kumimoji="1" lang="ja-JP" altLang="en-US" sz="1050" dirty="0">
              <a:solidFill>
                <a:srgbClr val="FF0000"/>
              </a:solidFill>
            </a:endParaRPr>
          </a:p>
        </p:txBody>
      </p:sp>
      <p:sp>
        <p:nvSpPr>
          <p:cNvPr id="20"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384781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pic>
        <p:nvPicPr>
          <p:cNvPr id="26" name="図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567" y="2207829"/>
            <a:ext cx="2565673" cy="1924255"/>
          </a:xfrm>
          <a:prstGeom prst="rect">
            <a:avLst/>
          </a:prstGeom>
        </p:spPr>
      </p:pic>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23" name="タイトル 1"/>
          <p:cNvSpPr txBox="1">
            <a:spLocks/>
          </p:cNvSpPr>
          <p:nvPr/>
        </p:nvSpPr>
        <p:spPr>
          <a:xfrm>
            <a:off x="230832" y="47667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27" name="テキスト ボックス 26"/>
          <p:cNvSpPr txBox="1"/>
          <p:nvPr/>
        </p:nvSpPr>
        <p:spPr>
          <a:xfrm>
            <a:off x="352002" y="1167135"/>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115616" y="1660738"/>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・鉄道を跨がない区間での切り回し</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過年度案</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p>
        </p:txBody>
      </p:sp>
      <p:pic>
        <p:nvPicPr>
          <p:cNvPr id="3075" name="図 1"/>
          <p:cNvPicPr>
            <a:picLocks noChangeAspect="1" noChangeArrowheads="1"/>
          </p:cNvPicPr>
          <p:nvPr/>
        </p:nvPicPr>
        <p:blipFill>
          <a:blip r:embed="rId3">
            <a:extLst>
              <a:ext uri="{28A0092B-C50C-407E-A947-70E740481C1C}">
                <a14:useLocalDpi xmlns:a14="http://schemas.microsoft.com/office/drawing/2010/main" val="0"/>
              </a:ext>
            </a:extLst>
          </a:blip>
          <a:srcRect l="46045" t="24953" r="5226" b="7774"/>
          <a:stretch>
            <a:fillRect/>
          </a:stretch>
        </p:blipFill>
        <p:spPr bwMode="auto">
          <a:xfrm>
            <a:off x="1142232" y="2165588"/>
            <a:ext cx="2823647"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円/楕円 2"/>
          <p:cNvSpPr/>
          <p:nvPr/>
        </p:nvSpPr>
        <p:spPr>
          <a:xfrm>
            <a:off x="2339922" y="5647999"/>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222672" y="3064951"/>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V="1">
            <a:off x="2402680" y="2776919"/>
            <a:ext cx="169188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75" t="21101" r="5130" b="10635"/>
          <a:stretch/>
        </p:blipFill>
        <p:spPr bwMode="auto">
          <a:xfrm>
            <a:off x="4166567" y="4185101"/>
            <a:ext cx="3452274" cy="2052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直線矢印コネクタ 18"/>
          <p:cNvCxnSpPr/>
          <p:nvPr/>
        </p:nvCxnSpPr>
        <p:spPr>
          <a:xfrm flipV="1">
            <a:off x="2510384" y="5539987"/>
            <a:ext cx="1584176" cy="1800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flipV="1">
            <a:off x="5318696" y="5441215"/>
            <a:ext cx="184026" cy="6848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5318696" y="5081175"/>
            <a:ext cx="648072" cy="4144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8" name="直線矢印コネクタ 3087"/>
          <p:cNvCxnSpPr/>
          <p:nvPr/>
        </p:nvCxnSpPr>
        <p:spPr>
          <a:xfrm flipH="1" flipV="1">
            <a:off x="5449403" y="4865151"/>
            <a:ext cx="556058" cy="21602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flipV="1">
            <a:off x="5098558" y="3489527"/>
            <a:ext cx="236028" cy="631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5066667" y="3531340"/>
            <a:ext cx="252060" cy="2971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5027974" y="3826048"/>
            <a:ext cx="765471" cy="27522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15682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2191" y="3089926"/>
            <a:ext cx="3066481" cy="2299861"/>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097837"/>
            <a:ext cx="3045387" cy="2284041"/>
          </a:xfrm>
          <a:prstGeom prst="rect">
            <a:avLst/>
          </a:prstGeom>
        </p:spPr>
      </p:pic>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a:xfrm>
            <a:off x="611560" y="6381328"/>
            <a:ext cx="1981200" cy="365760"/>
          </a:xfrm>
        </p:spPr>
        <p:txBody>
          <a:bodyPr/>
          <a:lstStyle/>
          <a:p>
            <a:fld id="{40F85341-AB73-4280-8395-A80C95690EE8}" type="slidenum">
              <a:rPr kumimoji="1" lang="ja-JP" altLang="en-US" smtClean="0"/>
              <a:t>12</a:t>
            </a:fld>
            <a:endParaRPr kumimoji="1" lang="ja-JP" altLang="en-US"/>
          </a:p>
        </p:txBody>
      </p:sp>
      <p:sp>
        <p:nvSpPr>
          <p:cNvPr id="23" name="タイトル 1"/>
          <p:cNvSpPr txBox="1">
            <a:spLocks/>
          </p:cNvSpPr>
          <p:nvPr/>
        </p:nvSpPr>
        <p:spPr>
          <a:xfrm>
            <a:off x="230832" y="44941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27" name="テキスト ボックス 26"/>
          <p:cNvSpPr txBox="1"/>
          <p:nvPr/>
        </p:nvSpPr>
        <p:spPr>
          <a:xfrm>
            <a:off x="352002" y="1167135"/>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971600" y="1595913"/>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・鉄道を跨がない区間での切り回し</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過年度案</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p>
        </p:txBody>
      </p:sp>
      <p:sp>
        <p:nvSpPr>
          <p:cNvPr id="20" name="テキスト ボックス 19"/>
          <p:cNvSpPr txBox="1"/>
          <p:nvPr/>
        </p:nvSpPr>
        <p:spPr>
          <a:xfrm>
            <a:off x="948673" y="2046211"/>
            <a:ext cx="7525344" cy="1323439"/>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北行きは新大阪よりも南側の中分撤去により切り回しが可能であるが、南行きは北大阪急行線の橋脚群を通過しなければならず橋脚形状を改修する必要があるため、切り回しが困難である。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29" name="テキスト ボックス 28"/>
          <p:cNvSpPr txBox="1"/>
          <p:nvPr/>
        </p:nvSpPr>
        <p:spPr>
          <a:xfrm>
            <a:off x="1115615" y="5511614"/>
            <a:ext cx="7358401" cy="70788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通</a:t>
            </a:r>
            <a:r>
              <a:rPr lang="ja-JP" altLang="en-US" sz="2000" dirty="0">
                <a:latin typeface="HGSｺﾞｼｯｸM" panose="020B0600000000000000" pitchFamily="50" charset="-128"/>
                <a:ea typeface="HGSｺﾞｼｯｸM" panose="020B0600000000000000" pitchFamily="50" charset="-128"/>
              </a:rPr>
              <a:t>過</a:t>
            </a:r>
            <a:r>
              <a:rPr lang="ja-JP" altLang="en-US" sz="2000" dirty="0" smtClean="0">
                <a:latin typeface="HGSｺﾞｼｯｸM" panose="020B0600000000000000" pitchFamily="50" charset="-128"/>
                <a:ea typeface="HGSｺﾞｼｯｸM" panose="020B0600000000000000" pitchFamily="50" charset="-128"/>
              </a:rPr>
              <a:t>車両の軌跡線形を確保する場合、北大阪急行線自体の橋脚の改修により</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進入幅を確保</a:t>
            </a:r>
            <a:r>
              <a:rPr lang="ja-JP" altLang="en-US" sz="2000" dirty="0" smtClean="0">
                <a:latin typeface="HGSｺﾞｼｯｸM" panose="020B0600000000000000" pitchFamily="50" charset="-128"/>
                <a:ea typeface="HGSｺﾞｼｯｸM" panose="020B0600000000000000" pitchFamily="50" charset="-128"/>
              </a:rPr>
              <a:t>する必要がある。</a:t>
            </a:r>
            <a:endParaRPr lang="en-US" altLang="ja-JP" sz="2000" dirty="0" smtClean="0">
              <a:latin typeface="HGSｺﾞｼｯｸM" panose="020B0600000000000000" pitchFamily="50" charset="-128"/>
              <a:ea typeface="HGSｺﾞｼｯｸM" panose="020B0600000000000000" pitchFamily="50" charset="-128"/>
            </a:endParaRPr>
          </a:p>
        </p:txBody>
      </p:sp>
      <p:cxnSp>
        <p:nvCxnSpPr>
          <p:cNvPr id="31" name="直線矢印コネクタ 30"/>
          <p:cNvCxnSpPr/>
          <p:nvPr/>
        </p:nvCxnSpPr>
        <p:spPr>
          <a:xfrm>
            <a:off x="6804248" y="4874778"/>
            <a:ext cx="93442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爆発 1 1"/>
          <p:cNvSpPr/>
          <p:nvPr/>
        </p:nvSpPr>
        <p:spPr>
          <a:xfrm>
            <a:off x="2771800" y="3077185"/>
            <a:ext cx="3528392" cy="1074502"/>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橋脚間隔が狭く</a:t>
            </a:r>
            <a:endParaRPr kumimoji="1" lang="en-US" altLang="ja-JP" sz="1200" dirty="0" smtClean="0">
              <a:solidFill>
                <a:schemeClr val="tx1"/>
              </a:solidFill>
            </a:endParaRPr>
          </a:p>
          <a:p>
            <a:pPr algn="ctr"/>
            <a:r>
              <a:rPr lang="ja-JP" altLang="en-US" sz="1200" dirty="0" smtClean="0">
                <a:solidFill>
                  <a:schemeClr val="tx1"/>
                </a:solidFill>
              </a:rPr>
              <a:t>直角に進入する必要がある。</a:t>
            </a:r>
            <a:endParaRPr kumimoji="1" lang="ja-JP" altLang="en-US" sz="1200" dirty="0">
              <a:solidFill>
                <a:schemeClr val="tx1"/>
              </a:solidFill>
            </a:endParaRPr>
          </a:p>
        </p:txBody>
      </p:sp>
      <p:cxnSp>
        <p:nvCxnSpPr>
          <p:cNvPr id="25" name="直線矢印コネクタ 24"/>
          <p:cNvCxnSpPr/>
          <p:nvPr/>
        </p:nvCxnSpPr>
        <p:spPr>
          <a:xfrm>
            <a:off x="4799785" y="5306826"/>
            <a:ext cx="1860447" cy="13839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6660232" y="4874778"/>
            <a:ext cx="144016" cy="5704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4011212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27" name="テキスト ボックス 26"/>
          <p:cNvSpPr txBox="1"/>
          <p:nvPr/>
        </p:nvSpPr>
        <p:spPr>
          <a:xfrm>
            <a:off x="352002" y="1134248"/>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150144" y="1609903"/>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・切り替え橋の</a:t>
            </a:r>
            <a:r>
              <a:rPr lang="ja-JP" altLang="en-US" sz="2400" dirty="0">
                <a:latin typeface="HGSｺﾞｼｯｸM" panose="020B0600000000000000" pitchFamily="50" charset="-128"/>
                <a:ea typeface="HGSｺﾞｼｯｸM" panose="020B0600000000000000" pitchFamily="50" charset="-128"/>
              </a:rPr>
              <a:t>仮設（立体的な切り回し</a:t>
            </a:r>
            <a:r>
              <a:rPr lang="ja-JP" altLang="en-US" sz="2400" dirty="0" smtClean="0">
                <a:latin typeface="HGSｺﾞｼｯｸM" panose="020B0600000000000000" pitchFamily="50" charset="-128"/>
                <a:ea typeface="HGSｺﾞｼｯｸM" panose="020B0600000000000000" pitchFamily="50" charset="-128"/>
              </a:rPr>
              <a:t>）</a:t>
            </a:r>
            <a:endParaRPr lang="en-US" altLang="ja-JP" sz="2400" dirty="0">
              <a:latin typeface="HGSｺﾞｼｯｸM" panose="020B0600000000000000" pitchFamily="50" charset="-128"/>
              <a:ea typeface="HGSｺﾞｼｯｸM" panose="020B0600000000000000"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722" y="2122088"/>
            <a:ext cx="3749708" cy="157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4331129" y="2121236"/>
            <a:ext cx="4392827" cy="267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1037603" y="5013176"/>
            <a:ext cx="7068794" cy="1015663"/>
          </a:xfrm>
          <a:prstGeom prst="rect">
            <a:avLst/>
          </a:prstGeom>
          <a:noFill/>
          <a:ln w="38100" cmpd="thinThick">
            <a:noFill/>
          </a:ln>
        </p:spPr>
        <p:txBody>
          <a:bodyPr wrap="square" rtlCol="0">
            <a:spAutoFit/>
          </a:bodyPr>
          <a:lstStyle/>
          <a:p>
            <a:pPr marL="2667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切り替え橋の架設には、支持するための橋脚を設置する必要があるが、</a:t>
            </a:r>
            <a:r>
              <a:rPr lang="ja-JP" altLang="en-US"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北大阪急行線と本線の離隔が約１</a:t>
            </a:r>
            <a:r>
              <a:rPr lang="en-US" altLang="ja-JP"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.0</a:t>
            </a:r>
            <a:r>
              <a:rPr lang="ja-JP" altLang="en-US" sz="2000" u="sng" dirty="0" err="1"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ｍ</a:t>
            </a:r>
            <a:r>
              <a:rPr lang="ja-JP" altLang="en-US"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であり、橋脚設置空間が確保できない。</a:t>
            </a:r>
            <a:endParaRPr lang="en-US" altLang="ja-JP" sz="20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爆発 1 1"/>
          <p:cNvSpPr/>
          <p:nvPr/>
        </p:nvSpPr>
        <p:spPr>
          <a:xfrm>
            <a:off x="5004048" y="3933056"/>
            <a:ext cx="3017609" cy="1080120"/>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離隔：約</a:t>
            </a:r>
            <a:r>
              <a:rPr lang="en-US" altLang="ja-JP" dirty="0" smtClean="0">
                <a:solidFill>
                  <a:schemeClr val="tx1"/>
                </a:solidFill>
              </a:rPr>
              <a:t>1.0m</a:t>
            </a:r>
            <a:endParaRPr kumimoji="1" lang="ja-JP" altLang="en-US" dirty="0">
              <a:solidFill>
                <a:schemeClr val="tx1"/>
              </a:solidFill>
            </a:endParaRPr>
          </a:p>
        </p:txBody>
      </p:sp>
      <p:cxnSp>
        <p:nvCxnSpPr>
          <p:cNvPr id="6" name="直線矢印コネクタ 5"/>
          <p:cNvCxnSpPr/>
          <p:nvPr/>
        </p:nvCxnSpPr>
        <p:spPr>
          <a:xfrm flipH="1" flipV="1">
            <a:off x="5796136" y="3789040"/>
            <a:ext cx="216024"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7092280" y="3789040"/>
            <a:ext cx="72008"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5205772" y="2737702"/>
            <a:ext cx="504056" cy="822739"/>
          </a:xfrm>
          <a:prstGeom prst="line">
            <a:avLst/>
          </a:prstGeom>
          <a:ln w="15875">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5904148" y="2708463"/>
            <a:ext cx="1224136" cy="0"/>
          </a:xfrm>
          <a:prstGeom prst="line">
            <a:avLst/>
          </a:prstGeom>
          <a:ln w="15875">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308304" y="2780928"/>
            <a:ext cx="504056" cy="771181"/>
          </a:xfrm>
          <a:prstGeom prst="line">
            <a:avLst/>
          </a:prstGeom>
          <a:ln w="15875">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6084168" y="2420888"/>
            <a:ext cx="734144" cy="22397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rgbClr val="00B050"/>
                </a:solidFill>
                <a:latin typeface="ＭＳ ゴシック" panose="020B0609070205080204" pitchFamily="49" charset="-128"/>
                <a:ea typeface="ＭＳ ゴシック" panose="020B0609070205080204" pitchFamily="49" charset="-128"/>
              </a:rPr>
              <a:t>走行経路</a:t>
            </a:r>
            <a:endParaRPr kumimoji="1" lang="ja-JP" altLang="en-US" sz="1000" dirty="0">
              <a:solidFill>
                <a:srgbClr val="00B050"/>
              </a:solidFill>
              <a:latin typeface="ＭＳ ゴシック" panose="020B0609070205080204" pitchFamily="49" charset="-128"/>
              <a:ea typeface="ＭＳ ゴシック" panose="020B0609070205080204" pitchFamily="49" charset="-128"/>
            </a:endParaRPr>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389352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45" y="3325024"/>
            <a:ext cx="2334631" cy="1750973"/>
          </a:xfrm>
          <a:prstGeom prst="rect">
            <a:avLst/>
          </a:prstGeom>
        </p:spPr>
      </p:pic>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23" name="タイトル 1"/>
          <p:cNvSpPr txBox="1">
            <a:spLocks/>
          </p:cNvSpPr>
          <p:nvPr/>
        </p:nvSpPr>
        <p:spPr>
          <a:xfrm>
            <a:off x="230832" y="437524"/>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27" name="テキスト ボックス 26"/>
          <p:cNvSpPr txBox="1"/>
          <p:nvPr/>
        </p:nvSpPr>
        <p:spPr>
          <a:xfrm>
            <a:off x="352002" y="1176356"/>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115616" y="1595914"/>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ＯＦＦランプを入口とし、合流部での信号設置</a:t>
            </a:r>
            <a:endParaRPr lang="en-US" altLang="ja-JP" sz="2400" dirty="0">
              <a:latin typeface="HGSｺﾞｼｯｸM" panose="020B0600000000000000" pitchFamily="50" charset="-128"/>
              <a:ea typeface="HGSｺﾞｼｯｸM" panose="020B0600000000000000" pitchFamily="50" charset="-128"/>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639" t="19829" r="29708" b="8080"/>
          <a:stretch/>
        </p:blipFill>
        <p:spPr bwMode="auto">
          <a:xfrm>
            <a:off x="2222151" y="2092230"/>
            <a:ext cx="4123634" cy="4217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円/楕円 1"/>
          <p:cNvSpPr/>
          <p:nvPr/>
        </p:nvSpPr>
        <p:spPr>
          <a:xfrm>
            <a:off x="3491880" y="2408847"/>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779912" y="3198695"/>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024410" y="5085184"/>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421206" y="2089081"/>
            <a:ext cx="2181579" cy="523220"/>
          </a:xfrm>
          <a:prstGeom prst="rect">
            <a:avLst/>
          </a:prstGeom>
          <a:noFill/>
          <a:ln w="38100" cmpd="thinThick">
            <a:noFill/>
          </a:ln>
        </p:spPr>
        <p:txBody>
          <a:bodyPr wrap="square" rtlCol="0">
            <a:spAutoFit/>
          </a:bodyPr>
          <a:lstStyle/>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行程①</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Off</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ランプから側道へ</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1" name="テキスト ボックス 30"/>
          <p:cNvSpPr txBox="1"/>
          <p:nvPr/>
        </p:nvSpPr>
        <p:spPr>
          <a:xfrm>
            <a:off x="-166207" y="2769267"/>
            <a:ext cx="2563645" cy="523220"/>
          </a:xfrm>
          <a:prstGeom prst="rect">
            <a:avLst/>
          </a:prstGeom>
          <a:noFill/>
          <a:ln w="38100" cmpd="thinThick">
            <a:noFill/>
          </a:ln>
        </p:spPr>
        <p:txBody>
          <a:bodyPr wrap="square" rtlCol="0">
            <a:spAutoFit/>
          </a:bodyPr>
          <a:lstStyle/>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行程②</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祝橋交差点から切り替え</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2" name="テキスト ボックス 31"/>
          <p:cNvSpPr txBox="1"/>
          <p:nvPr/>
        </p:nvSpPr>
        <p:spPr>
          <a:xfrm>
            <a:off x="6591616" y="4834334"/>
            <a:ext cx="2297472" cy="1600438"/>
          </a:xfrm>
          <a:prstGeom prst="rect">
            <a:avLst/>
          </a:prstGeom>
          <a:noFill/>
          <a:ln w="38100" cmpd="thinThick">
            <a:noFill/>
          </a:ln>
        </p:spPr>
        <p:txBody>
          <a:bodyPr wrap="square" rtlCol="0">
            <a:spAutoFit/>
          </a:bodyPr>
          <a:lstStyle/>
          <a:p>
            <a:pPr marL="26670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行程③</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北行側道の一車線を使用し、土工部から切り替える。なお、</a:t>
            </a:r>
            <a:r>
              <a:rPr lang="ja-JP" altLang="en-US" sz="1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進入時は信号等により一時的に通行を止める工夫が必要</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となる。</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2098866"/>
            <a:ext cx="2321583" cy="1741188"/>
          </a:xfrm>
          <a:prstGeom prst="rect">
            <a:avLst/>
          </a:prstGeom>
        </p:spPr>
      </p:pic>
      <p:cxnSp>
        <p:nvCxnSpPr>
          <p:cNvPr id="20" name="直線矢印コネクタ 19"/>
          <p:cNvCxnSpPr/>
          <p:nvPr/>
        </p:nvCxnSpPr>
        <p:spPr>
          <a:xfrm flipH="1" flipV="1">
            <a:off x="5320557" y="3026153"/>
            <a:ext cx="912762" cy="431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8481" y="3976202"/>
            <a:ext cx="438089" cy="1008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896571" y="4075301"/>
            <a:ext cx="291053" cy="4338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1187624" y="4365104"/>
            <a:ext cx="1034527"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1953471" y="4509120"/>
            <a:ext cx="887933" cy="3039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対面通行</a:t>
            </a:r>
            <a:endParaRPr kumimoji="1" lang="ja-JP" altLang="en-US" sz="1200" dirty="0">
              <a:solidFill>
                <a:schemeClr val="tx1"/>
              </a:solidFill>
            </a:endParaRPr>
          </a:p>
        </p:txBody>
      </p:sp>
      <p:pic>
        <p:nvPicPr>
          <p:cNvPr id="34" name="Picture 5">
            <a:extLst>
              <a:ext uri="{FF2B5EF4-FFF2-40B4-BE49-F238E27FC236}">
                <a16:creationId xmlns:xdr="http://schemas.openxmlformats.org/drawingml/2006/spreadsheetDrawing" xmlns:a16="http://schemas.microsoft.com/office/drawing/2014/main" xmlns="" xmlns:lc="http://schemas.openxmlformats.org/drawingml/2006/lockedCanvas" id="{00000000-0008-0000-0000-00001C00000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343" t="25970" r="16273" b="20782"/>
          <a:stretch/>
        </p:blipFill>
        <p:spPr bwMode="auto">
          <a:xfrm>
            <a:off x="4599335" y="4791620"/>
            <a:ext cx="2313777" cy="153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p:nvPr/>
        </p:nvSpPr>
        <p:spPr>
          <a:xfrm rot="21076801">
            <a:off x="5044886" y="5393762"/>
            <a:ext cx="714966" cy="182374"/>
          </a:xfrm>
          <a:prstGeom prst="rect">
            <a:avLst/>
          </a:prstGeom>
          <a:solidFill>
            <a:srgbClr val="FF0000">
              <a:alpha val="6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6" name="テキスト ボックス 39">
            <a:extLst>
              <a:ext uri="{FF2B5EF4-FFF2-40B4-BE49-F238E27FC236}">
                <a16:creationId xmlns:xdr="http://schemas.openxmlformats.org/drawingml/2006/spreadsheetDrawing" xmlns:a16="http://schemas.microsoft.com/office/drawing/2014/main" xmlns="" xmlns:lc="http://schemas.openxmlformats.org/drawingml/2006/lockedCanvas" id="{00000000-0008-0000-0300-000015000000}"/>
              </a:ext>
            </a:extLst>
          </p:cNvPr>
          <p:cNvSpPr txBox="1"/>
          <p:nvPr/>
        </p:nvSpPr>
        <p:spPr>
          <a:xfrm>
            <a:off x="4643202" y="5120275"/>
            <a:ext cx="169044" cy="338554"/>
          </a:xfrm>
          <a:prstGeom prst="rect">
            <a:avLst/>
          </a:prstGeom>
          <a:solidFill>
            <a:schemeClr val="bg1"/>
          </a:solidFill>
          <a:ln w="19050">
            <a:solidFill>
              <a:srgbClr val="FF0000"/>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a:solidFill>
                  <a:srgbClr val="FF0000"/>
                </a:solidFill>
              </a:rPr>
              <a:t>本線</a:t>
            </a:r>
          </a:p>
        </p:txBody>
      </p:sp>
      <p:sp>
        <p:nvSpPr>
          <p:cNvPr id="37" name="テキスト ボックス 40">
            <a:extLst>
              <a:ext uri="{FF2B5EF4-FFF2-40B4-BE49-F238E27FC236}">
                <a16:creationId xmlns:xdr="http://schemas.openxmlformats.org/drawingml/2006/spreadsheetDrawing" xmlns:a16="http://schemas.microsoft.com/office/drawing/2014/main" xmlns="" xmlns:lc="http://schemas.openxmlformats.org/drawingml/2006/lockedCanvas" id="{00000000-0008-0000-0300-000016000000}"/>
              </a:ext>
            </a:extLst>
          </p:cNvPr>
          <p:cNvSpPr txBox="1"/>
          <p:nvPr/>
        </p:nvSpPr>
        <p:spPr>
          <a:xfrm>
            <a:off x="5584974" y="5899266"/>
            <a:ext cx="169044" cy="338554"/>
          </a:xfrm>
          <a:prstGeom prst="rect">
            <a:avLst/>
          </a:prstGeom>
          <a:solidFill>
            <a:schemeClr val="bg1"/>
          </a:solidFill>
          <a:ln w="19050">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a:solidFill>
                  <a:schemeClr val="tx1"/>
                </a:solidFill>
              </a:rPr>
              <a:t>側道</a:t>
            </a:r>
          </a:p>
        </p:txBody>
      </p:sp>
      <p:sp>
        <p:nvSpPr>
          <p:cNvPr id="38" name="テキスト ボックス 41">
            <a:extLst>
              <a:ext uri="{FF2B5EF4-FFF2-40B4-BE49-F238E27FC236}">
                <a16:creationId xmlns:xdr="http://schemas.openxmlformats.org/drawingml/2006/spreadsheetDrawing" xmlns:a16="http://schemas.microsoft.com/office/drawing/2014/main" xmlns="" xmlns:lc="http://schemas.openxmlformats.org/drawingml/2006/lockedCanvas" id="{00000000-0008-0000-0300-000015000000}"/>
              </a:ext>
            </a:extLst>
          </p:cNvPr>
          <p:cNvSpPr txBox="1"/>
          <p:nvPr/>
        </p:nvSpPr>
        <p:spPr>
          <a:xfrm rot="21063987">
            <a:off x="4943961" y="5606206"/>
            <a:ext cx="989442" cy="230832"/>
          </a:xfrm>
          <a:prstGeom prst="rect">
            <a:avLst/>
          </a:prstGeom>
          <a:solidFill>
            <a:schemeClr val="bg1"/>
          </a:solidFill>
          <a:ln w="19050">
            <a:solidFill>
              <a:srgbClr val="FF0000"/>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900" dirty="0">
                <a:solidFill>
                  <a:srgbClr val="FF0000"/>
                </a:solidFill>
              </a:rPr>
              <a:t>中央分離帯撤去</a:t>
            </a:r>
          </a:p>
        </p:txBody>
      </p:sp>
      <p:cxnSp>
        <p:nvCxnSpPr>
          <p:cNvPr id="39" name="直線矢印コネクタ 38"/>
          <p:cNvCxnSpPr/>
          <p:nvPr/>
        </p:nvCxnSpPr>
        <p:spPr>
          <a:xfrm flipV="1">
            <a:off x="4847704" y="5912463"/>
            <a:ext cx="372368" cy="33058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48">
            <a:extLst>
              <a:ext uri="{FF2B5EF4-FFF2-40B4-BE49-F238E27FC236}">
                <a16:creationId xmlns:xdr="http://schemas.openxmlformats.org/drawingml/2006/spreadsheetDrawing" xmlns:a16="http://schemas.microsoft.com/office/drawing/2014/main" xmlns="" xmlns:lc="http://schemas.openxmlformats.org/drawingml/2006/lockedCanvas" id="{00000000-0008-0000-0300-000016000000}"/>
              </a:ext>
            </a:extLst>
          </p:cNvPr>
          <p:cNvSpPr txBox="1"/>
          <p:nvPr/>
        </p:nvSpPr>
        <p:spPr>
          <a:xfrm>
            <a:off x="4572000" y="5949280"/>
            <a:ext cx="255234" cy="577081"/>
          </a:xfrm>
          <a:prstGeom prst="rect">
            <a:avLst/>
          </a:prstGeom>
          <a:solidFill>
            <a:schemeClr val="bg1"/>
          </a:solidFill>
          <a:ln w="19050">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050">
                <a:solidFill>
                  <a:schemeClr val="tx1"/>
                </a:solidFill>
              </a:rPr>
              <a:t>本線へ</a:t>
            </a:r>
          </a:p>
        </p:txBody>
      </p:sp>
      <p:sp>
        <p:nvSpPr>
          <p:cNvPr id="41"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682671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27" name="テキスト ボックス 26"/>
          <p:cNvSpPr txBox="1"/>
          <p:nvPr/>
        </p:nvSpPr>
        <p:spPr>
          <a:xfrm>
            <a:off x="352002" y="1176356"/>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7877617"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389352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27" name="テキスト ボックス 26"/>
          <p:cNvSpPr txBox="1"/>
          <p:nvPr/>
        </p:nvSpPr>
        <p:spPr>
          <a:xfrm>
            <a:off x="352002" y="1179124"/>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1115616" y="1562016"/>
            <a:ext cx="7525344" cy="1938992"/>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これ</a:t>
            </a:r>
            <a:r>
              <a:rPr lang="ja-JP" altLang="en-US" sz="2400" dirty="0">
                <a:latin typeface="HGSｺﾞｼｯｸM" panose="020B0600000000000000" pitchFamily="50" charset="-128"/>
                <a:ea typeface="HGSｺﾞｼｯｸM" panose="020B0600000000000000" pitchFamily="50" charset="-128"/>
              </a:rPr>
              <a:t>まで</a:t>
            </a:r>
            <a:r>
              <a:rPr lang="ja-JP" altLang="en-US" sz="2400" dirty="0" smtClean="0">
                <a:latin typeface="HGSｺﾞｼｯｸM" panose="020B0600000000000000" pitchFamily="50" charset="-128"/>
                <a:ea typeface="HGSｺﾞｼｯｸM" panose="020B0600000000000000" pitchFamily="50" charset="-128"/>
              </a:rPr>
              <a:t>の検討結果から</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対面通行が容易ではない</a:t>
            </a:r>
            <a:r>
              <a:rPr lang="ja-JP" altLang="en-US" sz="2400" dirty="0" smtClean="0">
                <a:latin typeface="HGSｺﾞｼｯｸM" panose="020B0600000000000000" pitchFamily="50" charset="-128"/>
                <a:ea typeface="HGSｺﾞｼｯｸM" panose="020B0600000000000000" pitchFamily="50" charset="-128"/>
              </a:rPr>
              <a:t>ことが明らかとなったが、施工方法検討案で対面通行以外の案は仮橋案（ケース１）となる。</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仮橋案は架設費および施工日数が増大</a:t>
            </a:r>
            <a:r>
              <a:rPr lang="ja-JP" altLang="en-US" sz="2400" dirty="0" smtClean="0">
                <a:latin typeface="HGSｺﾞｼｯｸM" panose="020B0600000000000000" pitchFamily="50" charset="-128"/>
                <a:ea typeface="HGSｺﾞｼｯｸM" panose="020B0600000000000000" pitchFamily="50" charset="-128"/>
              </a:rPr>
              <a:t>するため推奨案とは言い難いが、</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橋梁架替として最有力案</a:t>
            </a:r>
            <a:r>
              <a:rPr lang="ja-JP" altLang="en-US" sz="2400" dirty="0" smtClean="0">
                <a:latin typeface="HGSｺﾞｼｯｸM" panose="020B0600000000000000" pitchFamily="50" charset="-128"/>
                <a:ea typeface="HGSｺﾞｼｯｸM" panose="020B0600000000000000" pitchFamily="50" charset="-128"/>
              </a:rPr>
              <a:t>である。</a:t>
            </a:r>
            <a:endParaRPr lang="en-US" altLang="ja-JP" sz="2400" dirty="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3535660"/>
            <a:ext cx="7885383" cy="236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2771800" y="5418144"/>
            <a:ext cx="864096" cy="459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爆発 1 2"/>
          <p:cNvSpPr/>
          <p:nvPr/>
        </p:nvSpPr>
        <p:spPr>
          <a:xfrm>
            <a:off x="1331640" y="5869768"/>
            <a:ext cx="3744416" cy="648072"/>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0000"/>
                </a:solidFill>
              </a:rPr>
              <a:t>費用が大きく施工期間が長い</a:t>
            </a:r>
            <a:endParaRPr kumimoji="1" lang="ja-JP" altLang="en-US" sz="1200" dirty="0">
              <a:solidFill>
                <a:srgbClr val="FF0000"/>
              </a:solidFill>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176498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．橋梁群における側道利用の可否検討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）春日高架橋等</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72816"/>
            <a:ext cx="6893258" cy="455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107832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４．橋梁群における側道利用の可否検討</a:t>
            </a:r>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２）上新田高架橋</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57984"/>
            <a:ext cx="6750728" cy="46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102876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2" name="フローチャート : 代替処理 1"/>
          <p:cNvSpPr/>
          <p:nvPr/>
        </p:nvSpPr>
        <p:spPr>
          <a:xfrm>
            <a:off x="683568" y="4509120"/>
            <a:ext cx="7704856" cy="1512168"/>
          </a:xfrm>
          <a:prstGeom prst="flowChartAlternateProces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827584" y="1680172"/>
            <a:ext cx="7632848" cy="4216539"/>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榎坂高架橋以外の４橋に関しては以下の理由から側道を迂回路として設けることが可能であると判断する。</a:t>
            </a:r>
            <a:endParaRPr lang="en-US" altLang="ja-JP" sz="2400" dirty="0" smtClean="0">
              <a:latin typeface="HGSｺﾞｼｯｸM" panose="020B0600000000000000" pitchFamily="50" charset="-128"/>
              <a:ea typeface="HGSｺﾞｼｯｸM" panose="020B0600000000000000" pitchFamily="50" charset="-128"/>
            </a:endParaRPr>
          </a:p>
          <a:p>
            <a:endParaRPr lang="en-US" altLang="ja-JP" sz="2400" dirty="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▸橋梁前後で出入り口の設置が可能</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▸橋長が短く、迂回時に通過する交差点数が少ない</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endParaRPr lang="en-US" altLang="ja-JP" sz="2400" dirty="0" smtClean="0">
              <a:latin typeface="HGSｺﾞｼｯｸM" panose="020B0600000000000000" pitchFamily="50" charset="-128"/>
              <a:ea typeface="HGSｺﾞｼｯｸM" panose="020B0600000000000000" pitchFamily="50" charset="-128"/>
            </a:endParaRPr>
          </a:p>
          <a:p>
            <a:endParaRPr lang="en-US" altLang="ja-JP" sz="2400" dirty="0" smtClean="0">
              <a:latin typeface="HGSｺﾞｼｯｸM" panose="020B0600000000000000" pitchFamily="50" charset="-128"/>
              <a:ea typeface="HGSｺﾞｼｯｸM" panose="020B0600000000000000" pitchFamily="50" charset="-128"/>
            </a:endParaRPr>
          </a:p>
          <a:p>
            <a:endParaRPr lang="en-US" altLang="ja-JP" sz="24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課題</a:t>
            </a:r>
            <a:r>
              <a:rPr lang="ja-JP" altLang="en-US" sz="2400" dirty="0" smtClean="0">
                <a:latin typeface="HGSｺﾞｼｯｸM" panose="020B0600000000000000" pitchFamily="50" charset="-128"/>
                <a:ea typeface="HGSｺﾞｼｯｸM" panose="020B0600000000000000" pitchFamily="50" charset="-128"/>
              </a:rPr>
              <a:t>　</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交差点での滞留による交通渋滞の影響を検討する必要がある。</a:t>
            </a:r>
            <a:endParaRPr lang="en-US" altLang="ja-JP" sz="2400" dirty="0" smtClean="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４．橋梁群における側道利用の可否検討</a:t>
            </a:r>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）側道を迂回路とする場合の課題</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0"/>
          <p:cNvSpPr txBox="1"/>
          <p:nvPr/>
        </p:nvSpPr>
        <p:spPr>
          <a:xfrm>
            <a:off x="1115616" y="3501008"/>
            <a:ext cx="7632848" cy="830997"/>
          </a:xfrm>
          <a:prstGeom prst="rect">
            <a:avLst/>
          </a:prstGeom>
          <a:noFill/>
        </p:spPr>
        <p:txBody>
          <a:bodyPr wrap="square" rtlCol="0">
            <a:spAutoFit/>
          </a:bodyPr>
          <a:lstStyle/>
          <a:p>
            <a:r>
              <a:rPr lang="en-US" altLang="ja-JP" sz="2400" dirty="0">
                <a:solidFill>
                  <a:srgbClr val="FF0000"/>
                </a:solidFill>
                <a:latin typeface="HGSｺﾞｼｯｸM" panose="020B0600000000000000" pitchFamily="50" charset="-128"/>
                <a:ea typeface="HGSｺﾞｼｯｸM" panose="020B0600000000000000" pitchFamily="50" charset="-128"/>
              </a:rPr>
              <a:t>※</a:t>
            </a:r>
            <a:r>
              <a:rPr lang="ja-JP" altLang="en-US" sz="2400" dirty="0">
                <a:solidFill>
                  <a:srgbClr val="FF0000"/>
                </a:solidFill>
                <a:latin typeface="HGSｺﾞｼｯｸM" panose="020B0600000000000000" pitchFamily="50" charset="-128"/>
                <a:ea typeface="HGSｺﾞｼｯｸM" panose="020B0600000000000000" pitchFamily="50" charset="-128"/>
              </a:rPr>
              <a:t>榎坂高架橋の場合、交差点は６箇所のため側道利用による迂回は交通渋滞の影響が</a:t>
            </a:r>
            <a:r>
              <a:rPr lang="ja-JP" altLang="en-US" sz="2400" dirty="0" smtClean="0">
                <a:solidFill>
                  <a:srgbClr val="FF0000"/>
                </a:solidFill>
                <a:latin typeface="HGSｺﾞｼｯｸM" panose="020B0600000000000000" pitchFamily="50" charset="-128"/>
                <a:ea typeface="HGSｺﾞｼｯｸM" panose="020B0600000000000000" pitchFamily="50" charset="-128"/>
              </a:rPr>
              <a:t>大きい</a:t>
            </a:r>
            <a:endParaRPr lang="en-US" altLang="ja-JP" sz="2400" dirty="0">
              <a:solidFill>
                <a:srgbClr val="FF0000"/>
              </a:solidFill>
              <a:latin typeface="HGSｺﾞｼｯｸM" panose="020B0600000000000000" pitchFamily="50" charset="-128"/>
              <a:ea typeface="HGSｺﾞｼｯｸM" panose="020B0600000000000000"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805613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467544" y="1124744"/>
            <a:ext cx="8208912" cy="4832092"/>
          </a:xfrm>
          <a:prstGeom prst="rect">
            <a:avLst/>
          </a:prstGeom>
          <a:noFill/>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rPr>
              <a:t>１</a:t>
            </a:r>
            <a:r>
              <a:rPr lang="ja-JP" altLang="en-US" sz="2800" dirty="0" smtClean="0">
                <a:latin typeface="HGSｺﾞｼｯｸM" panose="020B0600000000000000" pitchFamily="50" charset="-128"/>
                <a:ea typeface="HGSｺﾞｼｯｸM" panose="020B0600000000000000" pitchFamily="50" charset="-128"/>
              </a:rPr>
              <a:t>．検討概要</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２</a:t>
            </a:r>
            <a:r>
              <a:rPr lang="ja-JP" altLang="en-US"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過年度</a:t>
            </a:r>
            <a:r>
              <a:rPr lang="ja-JP" altLang="en-US" sz="2800" dirty="0" smtClean="0">
                <a:latin typeface="HGSｺﾞｼｯｸM" panose="020B0600000000000000" pitchFamily="50" charset="-128"/>
                <a:ea typeface="HGSｺﾞｼｯｸM" panose="020B0600000000000000" pitchFamily="50" charset="-128"/>
              </a:rPr>
              <a:t>までの検討結果整理</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３．施工手法における課題の抽出</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４．橋梁群における側道利用の可否検討</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５．</a:t>
            </a:r>
            <a:r>
              <a:rPr lang="ja-JP" altLang="en-US" sz="2800" dirty="0">
                <a:latin typeface="HGSｺﾞｼｯｸM" panose="020B0600000000000000" pitchFamily="50" charset="-128"/>
                <a:ea typeface="HGSｺﾞｼｯｸM" panose="020B0600000000000000" pitchFamily="50" charset="-128"/>
              </a:rPr>
              <a:t>施工条件ごとのグルーピング</a:t>
            </a:r>
            <a:endParaRPr lang="en-US" altLang="ja-JP" sz="2800" dirty="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６．大規模更新における事例収集</a:t>
            </a:r>
            <a:endParaRPr lang="en-US" altLang="ja-JP" sz="2800" dirty="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７</a:t>
            </a:r>
            <a:r>
              <a:rPr lang="ja-JP" altLang="en-US" sz="2800" smtClean="0">
                <a:latin typeface="HGSｺﾞｼｯｸM" panose="020B0600000000000000" pitchFamily="50" charset="-128"/>
                <a:ea typeface="HGSｺﾞｼｯｸM" panose="020B0600000000000000" pitchFamily="50" charset="-128"/>
              </a:rPr>
              <a:t>．補修補強事例</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4" name="テキスト ボックス 3"/>
          <p:cNvSpPr txBox="1"/>
          <p:nvPr/>
        </p:nvSpPr>
        <p:spPr>
          <a:xfrm>
            <a:off x="467544" y="476672"/>
            <a:ext cx="7272808" cy="646331"/>
          </a:xfrm>
          <a:prstGeom prst="rect">
            <a:avLst/>
          </a:prstGeom>
          <a:noFill/>
        </p:spPr>
        <p:txBody>
          <a:bodyPr wrap="square" rtlCol="0">
            <a:spAutoFit/>
          </a:bodyPr>
          <a:lstStyle/>
          <a:p>
            <a:r>
              <a:rPr lang="ja-JP" altLang="en-US" sz="3600" dirty="0" smtClean="0">
                <a:latin typeface="HGSｺﾞｼｯｸM" panose="020B0600000000000000" pitchFamily="50" charset="-128"/>
                <a:ea typeface="HGSｺﾞｼｯｸM" panose="020B0600000000000000" pitchFamily="50" charset="-128"/>
              </a:rPr>
              <a:t>目次</a:t>
            </a:r>
            <a:endParaRPr lang="ja-JP" altLang="en-US" sz="3600" dirty="0">
              <a:latin typeface="HGSｺﾞｼｯｸM" panose="020B0600000000000000" pitchFamily="50" charset="-128"/>
              <a:ea typeface="HGSｺﾞｼｯｸM" panose="020B0600000000000000" pitchFamily="50" charset="-128"/>
            </a:endParaRPr>
          </a:p>
        </p:txBody>
      </p:sp>
      <p:sp>
        <p:nvSpPr>
          <p:cNvPr id="7"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3654415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）施工条件整理</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23" name="タイトル 1"/>
          <p:cNvSpPr txBox="1">
            <a:spLocks/>
          </p:cNvSpPr>
          <p:nvPr/>
        </p:nvSpPr>
        <p:spPr>
          <a:xfrm>
            <a:off x="230832" y="469346"/>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pic>
        <p:nvPicPr>
          <p:cNvPr id="1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256" y="1772816"/>
            <a:ext cx="828219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3489925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）橋梁形式による選定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23" name="タイトル 1"/>
          <p:cNvSpPr txBox="1">
            <a:spLocks/>
          </p:cNvSpPr>
          <p:nvPr/>
        </p:nvSpPr>
        <p:spPr>
          <a:xfrm>
            <a:off x="230832" y="469346"/>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209378" y="5157192"/>
            <a:ext cx="7525344" cy="400110"/>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各橋梁形式を網羅することを前提とする。</a:t>
            </a:r>
            <a:endParaRPr lang="en-US" altLang="ja-JP" sz="2000" dirty="0" smtClean="0">
              <a:latin typeface="HGSｺﾞｼｯｸM" panose="020B0600000000000000" pitchFamily="50" charset="-128"/>
              <a:ea typeface="HGSｺﾞｼｯｸM" panose="020B0600000000000000" pitchFamily="50"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3945262" cy="293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右大かっこ 9"/>
          <p:cNvSpPr/>
          <p:nvPr/>
        </p:nvSpPr>
        <p:spPr>
          <a:xfrm>
            <a:off x="5279876" y="1988840"/>
            <a:ext cx="72008" cy="1512168"/>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右大かっこ 23"/>
          <p:cNvSpPr/>
          <p:nvPr/>
        </p:nvSpPr>
        <p:spPr>
          <a:xfrm>
            <a:off x="5278710" y="3573016"/>
            <a:ext cx="72008" cy="504056"/>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右大かっこ 24"/>
          <p:cNvSpPr/>
          <p:nvPr/>
        </p:nvSpPr>
        <p:spPr>
          <a:xfrm>
            <a:off x="5279876" y="4149080"/>
            <a:ext cx="72008" cy="720080"/>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フローチャート : 代替処理 10"/>
          <p:cNvSpPr/>
          <p:nvPr/>
        </p:nvSpPr>
        <p:spPr>
          <a:xfrm>
            <a:off x="5508104" y="2852937"/>
            <a:ext cx="3312368" cy="604082"/>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各橋梁形式から１橋を抽出</a:t>
            </a:r>
            <a:endParaRPr kumimoji="1" lang="ja-JP"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30" name="直線コネクタ 29"/>
          <p:cNvCxnSpPr/>
          <p:nvPr/>
        </p:nvCxnSpPr>
        <p:spPr>
          <a:xfrm>
            <a:off x="5436096" y="2276872"/>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4" name="直線コネクタ 1023"/>
          <p:cNvCxnSpPr/>
          <p:nvPr/>
        </p:nvCxnSpPr>
        <p:spPr>
          <a:xfrm>
            <a:off x="5868144" y="2276872"/>
            <a:ext cx="0" cy="468052"/>
          </a:xfrm>
          <a:prstGeom prst="line">
            <a:avLst/>
          </a:prstGeom>
          <a:ln w="19050">
            <a:solidFill>
              <a:srgbClr val="FF0000"/>
            </a:solidFill>
            <a:bevel/>
            <a:tailEnd type="stealt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5436096" y="3831156"/>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1" name="直線コネクタ 1030"/>
          <p:cNvCxnSpPr/>
          <p:nvPr/>
        </p:nvCxnSpPr>
        <p:spPr>
          <a:xfrm flipV="1">
            <a:off x="6439991" y="3573016"/>
            <a:ext cx="0" cy="936104"/>
          </a:xfrm>
          <a:prstGeom prst="line">
            <a:avLst/>
          </a:prstGeom>
          <a:ln w="19050">
            <a:solidFill>
              <a:srgbClr val="FF0000"/>
            </a:solidFill>
            <a:bevel/>
            <a:tailEnd type="stealt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436096" y="4509120"/>
            <a:ext cx="10081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5868144" y="3573016"/>
            <a:ext cx="0" cy="258140"/>
          </a:xfrm>
          <a:prstGeom prst="line">
            <a:avLst/>
          </a:prstGeom>
          <a:ln w="19050">
            <a:solidFill>
              <a:srgbClr val="FF0000"/>
            </a:solidFill>
            <a:bevel/>
            <a:tailEnd type="stealth"/>
          </a:ln>
        </p:spPr>
        <p:style>
          <a:lnRef idx="1">
            <a:schemeClr val="accent1"/>
          </a:lnRef>
          <a:fillRef idx="0">
            <a:schemeClr val="accent1"/>
          </a:fillRef>
          <a:effectRef idx="0">
            <a:schemeClr val="accent1"/>
          </a:effectRef>
          <a:fontRef idx="minor">
            <a:schemeClr val="tx1"/>
          </a:fontRef>
        </p:style>
      </p:cxnSp>
      <p:sp>
        <p:nvSpPr>
          <p:cNvPr id="20"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551755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）交通量による選定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23" name="タイトル 1"/>
          <p:cNvSpPr txBox="1">
            <a:spLocks/>
          </p:cNvSpPr>
          <p:nvPr/>
        </p:nvSpPr>
        <p:spPr>
          <a:xfrm>
            <a:off x="230832" y="472928"/>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1051323" y="1602961"/>
            <a:ext cx="7525344" cy="1015663"/>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交通量が多ければ迂回条件が厳しくなり、負の便益が高くなり易い。よって施工条件が厳しくなることから、</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最も交通量の多い榎坂高架橋については検討を行う</a:t>
            </a:r>
            <a:r>
              <a:rPr lang="ja-JP" altLang="en-US" sz="2000" dirty="0" smtClean="0">
                <a:latin typeface="HGSｺﾞｼｯｸM" panose="020B0600000000000000" pitchFamily="50" charset="-128"/>
                <a:ea typeface="HGSｺﾞｼｯｸM" panose="020B0600000000000000" pitchFamily="50" charset="-128"/>
              </a:rPr>
              <a:t>ものとする。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18" name="テキスト ボックス 17"/>
          <p:cNvSpPr txBox="1"/>
          <p:nvPr/>
        </p:nvSpPr>
        <p:spPr>
          <a:xfrm>
            <a:off x="827584" y="3039343"/>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）施工条件による選定①</a:t>
            </a:r>
            <a:endParaRPr lang="ja-JP" altLang="en-US" sz="2400" dirty="0">
              <a:latin typeface="HGSｺﾞｼｯｸM" panose="020B0600000000000000" pitchFamily="50" charset="-128"/>
              <a:ea typeface="HGSｺﾞｼｯｸM" panose="020B0600000000000000" pitchFamily="50" charset="-128"/>
            </a:endParaRPr>
          </a:p>
        </p:txBody>
      </p:sp>
      <p:sp>
        <p:nvSpPr>
          <p:cNvPr id="19" name="テキスト ボックス 18"/>
          <p:cNvSpPr txBox="1"/>
          <p:nvPr/>
        </p:nvSpPr>
        <p:spPr>
          <a:xfrm>
            <a:off x="1051323" y="3501008"/>
            <a:ext cx="7525344" cy="70788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下新田高架橋は側道についても高架橋</a:t>
            </a:r>
            <a:r>
              <a:rPr lang="ja-JP" altLang="en-US" sz="2000" dirty="0" smtClean="0">
                <a:latin typeface="HGSｺﾞｼｯｸM" panose="020B0600000000000000" pitchFamily="50" charset="-128"/>
                <a:ea typeface="HGSｺﾞｼｯｸM" panose="020B0600000000000000" pitchFamily="50" charset="-128"/>
              </a:rPr>
              <a:t>であることから唯一の施工条件であることから検討対象とする。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22" name="テキスト ボックス 21"/>
          <p:cNvSpPr txBox="1"/>
          <p:nvPr/>
        </p:nvSpPr>
        <p:spPr>
          <a:xfrm>
            <a:off x="862311" y="4509120"/>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５</a:t>
            </a:r>
            <a:r>
              <a:rPr lang="ja-JP" altLang="en-US" sz="2400" dirty="0" smtClean="0">
                <a:latin typeface="HGSｺﾞｼｯｸM" panose="020B0600000000000000" pitchFamily="50" charset="-128"/>
                <a:ea typeface="HGSｺﾞｼｯｸM" panose="020B0600000000000000" pitchFamily="50" charset="-128"/>
              </a:rPr>
              <a:t>）施工条件による選定②</a:t>
            </a:r>
            <a:endParaRPr lang="ja-JP" altLang="en-US" sz="2400" dirty="0">
              <a:latin typeface="HGSｺﾞｼｯｸM" panose="020B0600000000000000" pitchFamily="50" charset="-128"/>
              <a:ea typeface="HGSｺﾞｼｯｸM" panose="020B0600000000000000" pitchFamily="50" charset="-128"/>
            </a:endParaRPr>
          </a:p>
        </p:txBody>
      </p:sp>
      <p:sp>
        <p:nvSpPr>
          <p:cNvPr id="24" name="テキスト ボックス 23"/>
          <p:cNvSpPr txBox="1"/>
          <p:nvPr/>
        </p:nvSpPr>
        <p:spPr>
          <a:xfrm>
            <a:off x="1051323" y="4970785"/>
            <a:ext cx="7525344" cy="1323439"/>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春日高架橋、砂子谷高架橋、上新田高架橋は側道条件や桁下条件が酷似して</a:t>
            </a:r>
            <a:r>
              <a:rPr lang="ja-JP" altLang="en-US" sz="2000" dirty="0">
                <a:latin typeface="HGSｺﾞｼｯｸM" panose="020B0600000000000000" pitchFamily="50" charset="-128"/>
                <a:ea typeface="HGSｺﾞｼｯｸM" panose="020B0600000000000000" pitchFamily="50" charset="-128"/>
              </a:rPr>
              <a:t>いること</a:t>
            </a:r>
            <a:r>
              <a:rPr lang="ja-JP" altLang="en-US" sz="2000" dirty="0" smtClean="0">
                <a:latin typeface="HGSｺﾞｼｯｸM" panose="020B0600000000000000" pitchFamily="50" charset="-128"/>
                <a:ea typeface="HGSｺﾞｼｯｸM" panose="020B0600000000000000" pitchFamily="50" charset="-128"/>
              </a:rPr>
              <a:t>から、この３橋をグルーピングし代表として、交差点数、周辺施設の多い</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砂子谷高架橋を施工検討対象</a:t>
            </a:r>
            <a:r>
              <a:rPr lang="ja-JP" altLang="en-US" sz="2000" dirty="0" smtClean="0">
                <a:latin typeface="HGSｺﾞｼｯｸM" panose="020B0600000000000000" pitchFamily="50" charset="-128"/>
                <a:ea typeface="HGSｺﾞｼｯｸM" panose="020B0600000000000000" pitchFamily="50" charset="-128"/>
              </a:rPr>
              <a:t>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1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958020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051323" y="1597493"/>
            <a:ext cx="7525344" cy="4401205"/>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国道</a:t>
            </a:r>
            <a:r>
              <a:rPr lang="en-US" altLang="ja-JP" sz="2000" dirty="0" smtClean="0">
                <a:latin typeface="HGSｺﾞｼｯｸM" panose="020B0600000000000000" pitchFamily="50" charset="-128"/>
                <a:ea typeface="HGSｺﾞｼｯｸM" panose="020B0600000000000000" pitchFamily="50" charset="-128"/>
              </a:rPr>
              <a:t>423</a:t>
            </a:r>
            <a:r>
              <a:rPr lang="ja-JP" altLang="en-US" sz="2000" dirty="0" smtClean="0">
                <a:latin typeface="HGSｺﾞｼｯｸM" panose="020B0600000000000000" pitchFamily="50" charset="-128"/>
                <a:ea typeface="HGSｺﾞｼｯｸM" panose="020B0600000000000000" pitchFamily="50" charset="-128"/>
              </a:rPr>
              <a:t>号に属する擁壁</a:t>
            </a:r>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smtClean="0">
                <a:latin typeface="HGSｺﾞｼｯｸM" panose="020B0600000000000000" pitchFamily="50" charset="-128"/>
                <a:ea typeface="HGSｺﾞｼｯｸM" panose="020B0600000000000000" pitchFamily="50" charset="-128"/>
              </a:rPr>
              <a:t>　</a:t>
            </a:r>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a:latin typeface="HGSｺﾞｼｯｸM" panose="020B0600000000000000" pitchFamily="50" charset="-128"/>
              <a:ea typeface="HGSｺﾞｼｯｸM" panose="020B0600000000000000" pitchFamily="50" charset="-128"/>
            </a:endParaRPr>
          </a:p>
          <a:p>
            <a:r>
              <a:rPr lang="ja-JP" altLang="en-US" sz="2000" dirty="0" smtClean="0">
                <a:latin typeface="HGSｺﾞｼｯｸM" panose="020B0600000000000000" pitchFamily="50" charset="-128"/>
                <a:ea typeface="HGSｺﾞｼｯｸM" panose="020B0600000000000000" pitchFamily="50" charset="-128"/>
              </a:rPr>
              <a:t>擁壁</a:t>
            </a:r>
            <a:r>
              <a:rPr lang="ja-JP" altLang="en-US" sz="2000" dirty="0">
                <a:latin typeface="HGSｺﾞｼｯｸM" panose="020B0600000000000000" pitchFamily="50" charset="-128"/>
                <a:ea typeface="HGSｺﾞｼｯｸM" panose="020B0600000000000000" pitchFamily="50" charset="-128"/>
              </a:rPr>
              <a:t>について</a:t>
            </a:r>
            <a:r>
              <a:rPr lang="ja-JP" altLang="en-US" sz="2000" dirty="0" smtClean="0">
                <a:latin typeface="HGSｺﾞｼｯｸM" panose="020B0600000000000000" pitchFamily="50" charset="-128"/>
                <a:ea typeface="HGSｺﾞｼｯｸM" panose="020B0600000000000000" pitchFamily="50" charset="-128"/>
              </a:rPr>
              <a:t>も施工検討を行うこととするが、損傷状況や構造形式、施工年度等考慮した上で選定を行う。現状では、交差橋梁があり桃山台駅と隣接している</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桃山台擁壁の施工条件が厳しいと想定</a:t>
            </a:r>
            <a:r>
              <a:rPr lang="ja-JP" altLang="en-US" sz="2000" dirty="0" smtClean="0">
                <a:latin typeface="HGSｺﾞｼｯｸM" panose="020B0600000000000000" pitchFamily="50" charset="-128"/>
                <a:ea typeface="HGSｺﾞｼｯｸM" panose="020B0600000000000000" pitchFamily="50" charset="-128"/>
              </a:rPr>
              <a:t>し、検討を行う。</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827584" y="113582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６</a:t>
            </a:r>
            <a:r>
              <a:rPr lang="ja-JP" altLang="en-US" sz="2400" dirty="0" smtClean="0">
                <a:latin typeface="HGSｺﾞｼｯｸM" panose="020B0600000000000000" pitchFamily="50" charset="-128"/>
                <a:ea typeface="HGSｺﾞｼｯｸM" panose="020B0600000000000000" pitchFamily="50" charset="-128"/>
              </a:rPr>
              <a:t>）擁壁の選定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23" name="タイトル 1"/>
          <p:cNvSpPr txBox="1">
            <a:spLocks/>
          </p:cNvSpPr>
          <p:nvPr/>
        </p:nvSpPr>
        <p:spPr>
          <a:xfrm>
            <a:off x="230832" y="458878"/>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2" name="角丸四角形 1"/>
          <p:cNvSpPr/>
          <p:nvPr/>
        </p:nvSpPr>
        <p:spPr>
          <a:xfrm>
            <a:off x="1259632" y="2173162"/>
            <a:ext cx="1872208" cy="895798"/>
          </a:xfrm>
          <a:prstGeom prst="roundRect">
            <a:avLst/>
          </a:prstGeom>
          <a:gradFill>
            <a:gsLst>
              <a:gs pos="0">
                <a:schemeClr val="accent1">
                  <a:tint val="66000"/>
                  <a:satMod val="160000"/>
                  <a:lumMod val="87000"/>
                  <a:lumOff val="13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kumimoji="1" lang="ja-JP" altLang="en-US" dirty="0" smtClean="0">
                <a:solidFill>
                  <a:schemeClr val="tx1"/>
                </a:solidFill>
              </a:rPr>
              <a:t>江坂擁壁</a:t>
            </a:r>
            <a:endParaRPr kumimoji="1" lang="en-US" altLang="ja-JP" dirty="0" smtClean="0">
              <a:solidFill>
                <a:schemeClr val="tx1"/>
              </a:solidFill>
            </a:endParaRPr>
          </a:p>
          <a:p>
            <a:pPr marL="285750" indent="-285750">
              <a:buFont typeface="Wingdings" panose="05000000000000000000" pitchFamily="2" charset="2"/>
              <a:buChar char="Ø"/>
            </a:pPr>
            <a:r>
              <a:rPr lang="ja-JP" altLang="en-US" dirty="0" smtClean="0">
                <a:solidFill>
                  <a:schemeClr val="tx1"/>
                </a:solidFill>
              </a:rPr>
              <a:t>桃山台擁壁</a:t>
            </a:r>
            <a:endParaRPr kumimoji="1" lang="en-US" altLang="ja-JP" dirty="0" smtClean="0">
              <a:solidFill>
                <a:schemeClr val="tx1"/>
              </a:solidFil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114" y="2132856"/>
            <a:ext cx="5017334"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766961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７</a:t>
            </a:r>
            <a:r>
              <a:rPr lang="ja-JP" altLang="en-US" sz="2400" dirty="0" smtClean="0">
                <a:latin typeface="HGSｺﾞｼｯｸM" panose="020B0600000000000000" pitchFamily="50" charset="-128"/>
                <a:ea typeface="HGSｺﾞｼｯｸM" panose="020B0600000000000000" pitchFamily="50" charset="-128"/>
              </a:rPr>
              <a:t>）グルーピング結果</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23" name="タイトル 1"/>
          <p:cNvSpPr txBox="1">
            <a:spLocks/>
          </p:cNvSpPr>
          <p:nvPr/>
        </p:nvSpPr>
        <p:spPr>
          <a:xfrm>
            <a:off x="230832" y="469346"/>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079104" y="1604268"/>
            <a:ext cx="7525344" cy="1015663"/>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橋</a:t>
            </a:r>
            <a:r>
              <a:rPr lang="ja-JP" altLang="en-US" sz="2000" dirty="0" smtClean="0">
                <a:latin typeface="HGSｺﾞｼｯｸM" panose="020B0600000000000000" pitchFamily="50" charset="-128"/>
                <a:ea typeface="HGSｺﾞｼｯｸM" panose="020B0600000000000000" pitchFamily="50" charset="-128"/>
              </a:rPr>
              <a:t>種や周辺環境によりグルーピングを行った結果、</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以下の４施設を対象</a:t>
            </a:r>
            <a:r>
              <a:rPr lang="ja-JP" altLang="en-US" sz="2000" dirty="0" smtClean="0">
                <a:latin typeface="HGSｺﾞｼｯｸM" panose="020B0600000000000000" pitchFamily="50" charset="-128"/>
                <a:ea typeface="HGSｺﾞｼｯｸM" panose="020B0600000000000000" pitchFamily="50" charset="-128"/>
              </a:rPr>
              <a:t>とし、施工計画、更新時の概略工費の算出を行うこととする。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22" name="フローチャート : 代替処理 21"/>
          <p:cNvSpPr/>
          <p:nvPr/>
        </p:nvSpPr>
        <p:spPr>
          <a:xfrm>
            <a:off x="1403648" y="2780928"/>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榎坂高架橋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4" name="フローチャート : 代替処理 23"/>
          <p:cNvSpPr/>
          <p:nvPr/>
        </p:nvSpPr>
        <p:spPr>
          <a:xfrm>
            <a:off x="1403648" y="3511220"/>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下新田高架橋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5" name="フローチャート : 代替処理 24"/>
          <p:cNvSpPr/>
          <p:nvPr/>
        </p:nvSpPr>
        <p:spPr>
          <a:xfrm>
            <a:off x="1403648" y="4229472"/>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砂子谷高架橋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6" name="フローチャート : 代替処理 25"/>
          <p:cNvSpPr/>
          <p:nvPr/>
        </p:nvSpPr>
        <p:spPr>
          <a:xfrm>
            <a:off x="1403648" y="4941168"/>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桃山台</a:t>
            </a:r>
            <a:r>
              <a:rPr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rPr>
              <a:t>擁壁</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 name="テキスト ボックス 1"/>
          <p:cNvSpPr txBox="1"/>
          <p:nvPr/>
        </p:nvSpPr>
        <p:spPr>
          <a:xfrm>
            <a:off x="4211960" y="2780928"/>
            <a:ext cx="3137397" cy="523220"/>
          </a:xfrm>
          <a:prstGeom prst="rect">
            <a:avLst/>
          </a:prstGeom>
          <a:noFill/>
        </p:spPr>
        <p:txBody>
          <a:bodyPr wrap="none" rtlCol="0">
            <a:spAutoFit/>
          </a:bodyPr>
          <a:lstStyle/>
          <a:p>
            <a:r>
              <a:rPr kumimoji="1" lang="ja-JP" altLang="en-US" sz="1400" dirty="0" smtClean="0"/>
              <a:t>・交差点</a:t>
            </a:r>
            <a:r>
              <a:rPr lang="ja-JP" altLang="en-US" sz="1400" dirty="0" smtClean="0"/>
              <a:t>６箇所</a:t>
            </a:r>
            <a:endParaRPr lang="en-US" altLang="ja-JP" sz="1400" dirty="0" smtClean="0"/>
          </a:p>
          <a:p>
            <a:r>
              <a:rPr lang="ja-JP" altLang="en-US" sz="1400" dirty="0" smtClean="0"/>
              <a:t>・</a:t>
            </a:r>
            <a:r>
              <a:rPr lang="en-US" altLang="ja-JP" sz="1400" dirty="0" smtClean="0"/>
              <a:t>PC</a:t>
            </a:r>
            <a:r>
              <a:rPr lang="ja-JP" altLang="en-US" sz="1400" dirty="0" smtClean="0"/>
              <a:t>単純プレテン桁＆鋼単純非合成</a:t>
            </a:r>
            <a:r>
              <a:rPr lang="en-US" altLang="ja-JP" sz="1400" dirty="0" smtClean="0"/>
              <a:t>I</a:t>
            </a:r>
            <a:r>
              <a:rPr lang="ja-JP" altLang="en-US" sz="1400" dirty="0" smtClean="0"/>
              <a:t>桁</a:t>
            </a:r>
            <a:endParaRPr kumimoji="1" lang="ja-JP" altLang="en-US" sz="1400" dirty="0"/>
          </a:p>
        </p:txBody>
      </p:sp>
      <p:sp>
        <p:nvSpPr>
          <p:cNvPr id="16" name="テキスト ボックス 15"/>
          <p:cNvSpPr txBox="1"/>
          <p:nvPr/>
        </p:nvSpPr>
        <p:spPr>
          <a:xfrm>
            <a:off x="4211960" y="3511220"/>
            <a:ext cx="1396536" cy="523220"/>
          </a:xfrm>
          <a:prstGeom prst="rect">
            <a:avLst/>
          </a:prstGeom>
          <a:noFill/>
        </p:spPr>
        <p:txBody>
          <a:bodyPr wrap="none" rtlCol="0">
            <a:spAutoFit/>
          </a:bodyPr>
          <a:lstStyle/>
          <a:p>
            <a:r>
              <a:rPr kumimoji="1" lang="ja-JP" altLang="en-US" sz="1400" dirty="0" smtClean="0"/>
              <a:t>・交差点なし</a:t>
            </a:r>
            <a:endParaRPr kumimoji="1" lang="en-US" altLang="ja-JP" sz="1400" dirty="0" smtClean="0"/>
          </a:p>
          <a:p>
            <a:r>
              <a:rPr kumimoji="1" lang="ja-JP" altLang="en-US" sz="1400" dirty="0" smtClean="0"/>
              <a:t>・</a:t>
            </a:r>
            <a:r>
              <a:rPr lang="ja-JP" altLang="en-US" sz="1400" dirty="0" smtClean="0"/>
              <a:t>鋼単純合成</a:t>
            </a:r>
            <a:r>
              <a:rPr lang="en-US" altLang="ja-JP" sz="1400" dirty="0" smtClean="0"/>
              <a:t>I</a:t>
            </a:r>
            <a:r>
              <a:rPr lang="ja-JP" altLang="en-US" sz="1400" dirty="0" smtClean="0"/>
              <a:t>桁</a:t>
            </a:r>
            <a:endParaRPr kumimoji="1" lang="ja-JP" altLang="en-US" sz="1400" dirty="0"/>
          </a:p>
        </p:txBody>
      </p:sp>
      <p:sp>
        <p:nvSpPr>
          <p:cNvPr id="18" name="テキスト ボックス 17"/>
          <p:cNvSpPr txBox="1"/>
          <p:nvPr/>
        </p:nvSpPr>
        <p:spPr>
          <a:xfrm>
            <a:off x="4211960" y="4229472"/>
            <a:ext cx="2957861" cy="523220"/>
          </a:xfrm>
          <a:prstGeom prst="rect">
            <a:avLst/>
          </a:prstGeom>
          <a:noFill/>
        </p:spPr>
        <p:txBody>
          <a:bodyPr wrap="none" rtlCol="0">
            <a:spAutoFit/>
          </a:bodyPr>
          <a:lstStyle/>
          <a:p>
            <a:r>
              <a:rPr kumimoji="1" lang="ja-JP" altLang="en-US" sz="1400" dirty="0" smtClean="0"/>
              <a:t>・交差点２箇所</a:t>
            </a:r>
            <a:endParaRPr kumimoji="1" lang="en-US" altLang="ja-JP" sz="1400" dirty="0" smtClean="0"/>
          </a:p>
          <a:p>
            <a:r>
              <a:rPr lang="ja-JP" altLang="en-US" sz="1400" dirty="0" smtClean="0"/>
              <a:t>・</a:t>
            </a:r>
            <a:r>
              <a:rPr lang="en-US" altLang="ja-JP" sz="1400" dirty="0" smtClean="0"/>
              <a:t>PC</a:t>
            </a:r>
            <a:r>
              <a:rPr lang="ja-JP" altLang="en-US" sz="1400" dirty="0"/>
              <a:t>単純プレテン桁＆鋼</a:t>
            </a:r>
            <a:r>
              <a:rPr lang="ja-JP" altLang="en-US" sz="1400" dirty="0" smtClean="0"/>
              <a:t>単純合成</a:t>
            </a:r>
            <a:r>
              <a:rPr lang="en-US" altLang="ja-JP" sz="1400" dirty="0"/>
              <a:t>I</a:t>
            </a:r>
            <a:r>
              <a:rPr lang="ja-JP" altLang="en-US" sz="1400" dirty="0" smtClean="0"/>
              <a:t>桁</a:t>
            </a:r>
            <a:endParaRPr kumimoji="1" lang="ja-JP" altLang="en-US" sz="1400" dirty="0"/>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574134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）橋梁の更新・修繕事業</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0" name="テキスト ボックス 9"/>
          <p:cNvSpPr txBox="1"/>
          <p:nvPr/>
        </p:nvSpPr>
        <p:spPr>
          <a:xfrm>
            <a:off x="1114500" y="1600371"/>
            <a:ext cx="7525344" cy="1569660"/>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都市部の橋梁、重交通路線や緊急輸送路、長大橋～小規模橋梁までを抱える管理団体としては、阪神</a:t>
            </a:r>
            <a:r>
              <a:rPr lang="ja-JP" altLang="en-US" sz="2400" dirty="0">
                <a:latin typeface="HGSｺﾞｼｯｸM" panose="020B0600000000000000" pitchFamily="50" charset="-128"/>
                <a:ea typeface="HGSｺﾞｼｯｸM" panose="020B0600000000000000" pitchFamily="50" charset="-128"/>
              </a:rPr>
              <a:t>高速、</a:t>
            </a:r>
            <a:r>
              <a:rPr lang="ja-JP" altLang="en-US" sz="2400" dirty="0" smtClean="0">
                <a:latin typeface="HGSｺﾞｼｯｸM" panose="020B0600000000000000" pitchFamily="50" charset="-128"/>
                <a:ea typeface="HGSｺﾞｼｯｸM" panose="020B0600000000000000" pitchFamily="50" charset="-128"/>
              </a:rPr>
              <a:t>首都高速、</a:t>
            </a:r>
            <a:r>
              <a:rPr lang="en-US" altLang="ja-JP" sz="2400" dirty="0">
                <a:latin typeface="HGSｺﾞｼｯｸM" panose="020B0600000000000000" pitchFamily="50" charset="-128"/>
                <a:ea typeface="HGSｺﾞｼｯｸM" panose="020B0600000000000000" pitchFamily="50" charset="-128"/>
              </a:rPr>
              <a:t>NEXCO</a:t>
            </a:r>
            <a:r>
              <a:rPr lang="ja-JP" altLang="en-US" sz="2400" dirty="0" err="1">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東京都が大阪府の更新事業の参考となる。</a:t>
            </a:r>
            <a:endParaRPr lang="en-US" altLang="ja-JP" sz="2400" dirty="0">
              <a:latin typeface="HGSｺﾞｼｯｸM" panose="020B0600000000000000" pitchFamily="50" charset="-128"/>
              <a:ea typeface="HGSｺﾞｼｯｸM" panose="020B0600000000000000" pitchFamily="50" charset="-128"/>
            </a:endParaRPr>
          </a:p>
        </p:txBody>
      </p:sp>
      <p:pic>
        <p:nvPicPr>
          <p:cNvPr id="7" name="図 6"/>
          <p:cNvPicPr>
            <a:picLocks noChangeAspect="1"/>
          </p:cNvPicPr>
          <p:nvPr/>
        </p:nvPicPr>
        <p:blipFill>
          <a:blip r:embed="rId2"/>
          <a:stretch>
            <a:fillRect/>
          </a:stretch>
        </p:blipFill>
        <p:spPr>
          <a:xfrm>
            <a:off x="2627784" y="3501008"/>
            <a:ext cx="4117391" cy="2160240"/>
          </a:xfrm>
          <a:prstGeom prst="rect">
            <a:avLst/>
          </a:prstGeom>
        </p:spPr>
      </p:pic>
      <p:sp>
        <p:nvSpPr>
          <p:cNvPr id="11" name="テキスト ボックス 10"/>
          <p:cNvSpPr txBox="1"/>
          <p:nvPr/>
        </p:nvSpPr>
        <p:spPr>
          <a:xfrm>
            <a:off x="2483768" y="5661248"/>
            <a:ext cx="4392487" cy="461665"/>
          </a:xfrm>
          <a:prstGeom prst="rect">
            <a:avLst/>
          </a:prstGeom>
          <a:noFill/>
        </p:spPr>
        <p:txBody>
          <a:bodyPr wrap="square" rtlCol="0">
            <a:spAutoFit/>
          </a:bodyPr>
          <a:lstStyle/>
          <a:p>
            <a:pPr algn="ctr"/>
            <a:r>
              <a:rPr lang="ja-JP" altLang="en-US" sz="1200" dirty="0" smtClean="0">
                <a:latin typeface="HGSｺﾞｼｯｸM" panose="020B0600000000000000" pitchFamily="50" charset="-128"/>
                <a:ea typeface="HGSｺﾞｼｯｸM" panose="020B0600000000000000" pitchFamily="50" charset="-128"/>
              </a:rPr>
              <a:t>隣接橋である鳥飼大橋の渋滞緩和を目的に施工された斜張橋</a:t>
            </a:r>
            <a:endParaRPr lang="en-US" altLang="ja-JP" sz="1200" dirty="0" smtClean="0">
              <a:latin typeface="HGSｺﾞｼｯｸM" panose="020B0600000000000000" pitchFamily="50" charset="-128"/>
              <a:ea typeface="HGSｺﾞｼｯｸM" panose="020B0600000000000000" pitchFamily="50" charset="-128"/>
            </a:endParaRPr>
          </a:p>
          <a:p>
            <a:pPr algn="ctr"/>
            <a:r>
              <a:rPr lang="en-US" altLang="ja-JP" sz="1200" dirty="0" smtClean="0">
                <a:latin typeface="HGSｺﾞｼｯｸM" panose="020B0600000000000000" pitchFamily="50" charset="-128"/>
                <a:ea typeface="HGSｺﾞｼｯｸM" panose="020B0600000000000000" pitchFamily="50" charset="-128"/>
              </a:rPr>
              <a:t>【</a:t>
            </a:r>
            <a:r>
              <a:rPr lang="ja-JP" altLang="en-US" sz="1200" dirty="0" smtClean="0">
                <a:latin typeface="HGSｺﾞｼｯｸM" panose="020B0600000000000000" pitchFamily="50" charset="-128"/>
                <a:ea typeface="HGSｺﾞｼｯｸM" panose="020B0600000000000000" pitchFamily="50" charset="-128"/>
              </a:rPr>
              <a:t>鳥飼仁和寺大橋</a:t>
            </a:r>
            <a:r>
              <a:rPr lang="en-US" altLang="ja-JP" sz="1200" dirty="0" smtClean="0">
                <a:latin typeface="HGSｺﾞｼｯｸM" panose="020B0600000000000000" pitchFamily="50" charset="-128"/>
                <a:ea typeface="HGSｺﾞｼｯｸM" panose="020B0600000000000000" pitchFamily="50" charset="-128"/>
              </a:rPr>
              <a:t>】</a:t>
            </a:r>
            <a:endParaRPr lang="en-US" altLang="ja-JP" sz="1200" dirty="0">
              <a:latin typeface="HGSｺﾞｼｯｸM" panose="020B0600000000000000" pitchFamily="50" charset="-128"/>
              <a:ea typeface="HGSｺﾞｼｯｸM" panose="020B0600000000000000"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865820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阪神高速</a:t>
            </a:r>
            <a:r>
              <a:rPr lang="ja-JP" altLang="en-US" sz="2400" dirty="0" smtClean="0">
                <a:latin typeface="HGSｺﾞｼｯｸM" panose="020B0600000000000000" pitchFamily="50" charset="-128"/>
                <a:ea typeface="HGSｺﾞｼｯｸM" panose="020B0600000000000000" pitchFamily="50" charset="-128"/>
              </a:rPr>
              <a:t>の更新</a:t>
            </a:r>
            <a:r>
              <a:rPr lang="ja-JP" altLang="en-US" sz="2400" dirty="0">
                <a:latin typeface="HGSｺﾞｼｯｸM" panose="020B0600000000000000" pitchFamily="50" charset="-128"/>
                <a:ea typeface="HGSｺﾞｼｯｸM" panose="020B0600000000000000" pitchFamily="50" charset="-128"/>
              </a:rPr>
              <a:t>・修繕事業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10" name="テキスト ボックス 9"/>
          <p:cNvSpPr txBox="1"/>
          <p:nvPr/>
        </p:nvSpPr>
        <p:spPr>
          <a:xfrm>
            <a:off x="1115616" y="1581880"/>
            <a:ext cx="7525344" cy="1631216"/>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特殊な構造や部材の老朽化が原因となり、損傷が顕在化した構造物に対して繰り返し補修を行ってきたが、改善が期待できない箇所は将来通行止を伴う致命的な損傷への進展も考えられ、効率的・効果的な対策として</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構造物の全体的な取り替え</a:t>
            </a:r>
            <a:r>
              <a:rPr lang="en-US" altLang="ja-JP" sz="20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大規模更新</a:t>
            </a:r>
            <a:r>
              <a:rPr lang="en-US" altLang="ja-JP" sz="20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を実施。</a:t>
            </a:r>
            <a:endParaRPr lang="en-US" altLang="ja-JP" sz="2000" u="sng" dirty="0">
              <a:solidFill>
                <a:srgbClr val="FF0000"/>
              </a:solidFill>
              <a:latin typeface="HGSｺﾞｼｯｸM" panose="020B0600000000000000" pitchFamily="50" charset="-128"/>
              <a:ea typeface="HGSｺﾞｼｯｸM" panose="020B0600000000000000" pitchFamily="50" charset="-128"/>
            </a:endParaRPr>
          </a:p>
        </p:txBody>
      </p:sp>
      <p:pic>
        <p:nvPicPr>
          <p:cNvPr id="2" name="図 1"/>
          <p:cNvPicPr>
            <a:picLocks noChangeAspect="1"/>
          </p:cNvPicPr>
          <p:nvPr/>
        </p:nvPicPr>
        <p:blipFill rotWithShape="1">
          <a:blip r:embed="rId2"/>
          <a:srcRect t="24753"/>
          <a:stretch/>
        </p:blipFill>
        <p:spPr>
          <a:xfrm>
            <a:off x="1412107" y="3240877"/>
            <a:ext cx="6048672" cy="2837045"/>
          </a:xfrm>
          <a:prstGeom prst="rect">
            <a:avLst/>
          </a:prstGeom>
          <a:ln>
            <a:solidFill>
              <a:schemeClr val="tx1"/>
            </a:solidFill>
          </a:ln>
        </p:spPr>
      </p:pic>
      <p:sp>
        <p:nvSpPr>
          <p:cNvPr id="11" name="テキスト ボックス 10"/>
          <p:cNvSpPr txBox="1"/>
          <p:nvPr/>
        </p:nvSpPr>
        <p:spPr>
          <a:xfrm>
            <a:off x="856392" y="6042999"/>
            <a:ext cx="7160103" cy="307777"/>
          </a:xfrm>
          <a:prstGeom prst="rect">
            <a:avLst/>
          </a:prstGeom>
          <a:noFill/>
        </p:spPr>
        <p:txBody>
          <a:bodyPr wrap="square" rtlCol="0">
            <a:spAutoFit/>
          </a:bodyPr>
          <a:lstStyle/>
          <a:p>
            <a:pPr algn="ctr"/>
            <a:r>
              <a:rPr lang="en-US" altLang="ja-JP" sz="1400" dirty="0" smtClean="0">
                <a:latin typeface="HGSｺﾞｼｯｸM" panose="020B0600000000000000" pitchFamily="50" charset="-128"/>
                <a:ea typeface="HGSｺﾞｼｯｸM" panose="020B0600000000000000" pitchFamily="50" charset="-128"/>
              </a:rPr>
              <a:t>[</a:t>
            </a:r>
            <a:r>
              <a:rPr lang="ja-JP" altLang="en-US" sz="1400" dirty="0" smtClean="0">
                <a:latin typeface="HGSｺﾞｼｯｸM" panose="020B0600000000000000" pitchFamily="50" charset="-128"/>
                <a:ea typeface="HGSｺﾞｼｯｸM" panose="020B0600000000000000" pitchFamily="50" charset="-128"/>
              </a:rPr>
              <a:t>更新対象地域</a:t>
            </a:r>
            <a:r>
              <a:rPr lang="en-US" altLang="ja-JP" sz="1400" dirty="0" smtClean="0">
                <a:latin typeface="HGSｺﾞｼｯｸM" panose="020B0600000000000000" pitchFamily="50" charset="-128"/>
                <a:ea typeface="HGSｺﾞｼｯｸM" panose="020B0600000000000000" pitchFamily="50" charset="-128"/>
              </a:rPr>
              <a:t>]</a:t>
            </a:r>
            <a:endParaRPr lang="en-US" altLang="ja-JP" sz="1400" dirty="0">
              <a:latin typeface="HGSｺﾞｼｯｸM" panose="020B0600000000000000" pitchFamily="50" charset="-128"/>
              <a:ea typeface="HGSｺﾞｼｯｸM" panose="020B0600000000000000" pitchFamily="50" charset="-128"/>
            </a:endParaRPr>
          </a:p>
        </p:txBody>
      </p:sp>
      <p:sp>
        <p:nvSpPr>
          <p:cNvPr id="12"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18766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阪神高速の更新</a:t>
            </a:r>
            <a:r>
              <a:rPr lang="ja-JP" altLang="en-US" sz="2400" dirty="0" smtClean="0">
                <a:latin typeface="HGSｺﾞｼｯｸM" panose="020B0600000000000000" pitchFamily="50" charset="-128"/>
                <a:ea typeface="HGSｺﾞｼｯｸM" panose="020B0600000000000000" pitchFamily="50" charset="-128"/>
              </a:rPr>
              <a:t>・修繕</a:t>
            </a:r>
            <a:r>
              <a:rPr lang="ja-JP" altLang="en-US" sz="2400" dirty="0">
                <a:latin typeface="HGSｺﾞｼｯｸM" panose="020B0600000000000000" pitchFamily="50" charset="-128"/>
                <a:ea typeface="HGSｺﾞｼｯｸM" panose="020B0600000000000000" pitchFamily="50" charset="-128"/>
              </a:rPr>
              <a:t>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sp>
        <p:nvSpPr>
          <p:cNvPr id="10" name="テキスト ボックス 9"/>
          <p:cNvSpPr txBox="1"/>
          <p:nvPr/>
        </p:nvSpPr>
        <p:spPr>
          <a:xfrm>
            <a:off x="1114500" y="1597846"/>
            <a:ext cx="7525344" cy="400110"/>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阪神高速の更新事業</a:t>
            </a:r>
            <a:endParaRPr lang="en-US" altLang="ja-JP" sz="20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1421690" y="1986014"/>
            <a:ext cx="7525344" cy="369332"/>
          </a:xfrm>
          <a:prstGeom prst="rect">
            <a:avLst/>
          </a:prstGeom>
          <a:noFill/>
        </p:spPr>
        <p:txBody>
          <a:bodyPr wrap="square" rtlCol="0">
            <a:spAutoFit/>
          </a:bodyPr>
          <a:lstStyle/>
          <a:p>
            <a:pPr marL="285750" indent="-285750">
              <a:buFont typeface="Wingdings" panose="05000000000000000000" pitchFamily="2" charset="2"/>
              <a:buChar char="Ø"/>
            </a:pPr>
            <a:r>
              <a:rPr lang="ja-JP" altLang="en-US" dirty="0" smtClean="0">
                <a:latin typeface="HGSｺﾞｼｯｸM" panose="020B0600000000000000" pitchFamily="50" charset="-128"/>
                <a:ea typeface="HGSｺﾞｼｯｸM" panose="020B0600000000000000" pitchFamily="50" charset="-128"/>
              </a:rPr>
              <a:t>合理的な設計思想に潜む想定を超える沈下</a:t>
            </a:r>
            <a:endParaRPr lang="en-US" altLang="ja-JP" dirty="0">
              <a:latin typeface="HGSｺﾞｼｯｸM" panose="020B0600000000000000" pitchFamily="50" charset="-128"/>
              <a:ea typeface="HGSｺﾞｼｯｸM" panose="020B0600000000000000" pitchFamily="50" charset="-128"/>
            </a:endParaRPr>
          </a:p>
        </p:txBody>
      </p:sp>
      <p:sp>
        <p:nvSpPr>
          <p:cNvPr id="12" name="テキスト ボックス 11"/>
          <p:cNvSpPr txBox="1"/>
          <p:nvPr/>
        </p:nvSpPr>
        <p:spPr>
          <a:xfrm>
            <a:off x="856392" y="6042999"/>
            <a:ext cx="7160103" cy="307777"/>
          </a:xfrm>
          <a:prstGeom prst="rect">
            <a:avLst/>
          </a:prstGeom>
          <a:noFill/>
        </p:spPr>
        <p:txBody>
          <a:bodyPr wrap="square" rtlCol="0">
            <a:spAutoFit/>
          </a:bodyPr>
          <a:lstStyle/>
          <a:p>
            <a:pPr algn="ctr"/>
            <a:r>
              <a:rPr lang="en-US" altLang="ja-JP" sz="1400" dirty="0" smtClean="0">
                <a:latin typeface="HGSｺﾞｼｯｸM" panose="020B0600000000000000" pitchFamily="50" charset="-128"/>
                <a:ea typeface="HGSｺﾞｼｯｸM" panose="020B0600000000000000" pitchFamily="50" charset="-128"/>
              </a:rPr>
              <a:t>[</a:t>
            </a:r>
            <a:r>
              <a:rPr lang="ja-JP" altLang="en-US" sz="1400" dirty="0" smtClean="0">
                <a:latin typeface="HGSｺﾞｼｯｸM" panose="020B0600000000000000" pitchFamily="50" charset="-128"/>
                <a:ea typeface="HGSｺﾞｼｯｸM" panose="020B0600000000000000" pitchFamily="50" charset="-128"/>
              </a:rPr>
              <a:t>１４号松原線　喜連瓜破付近</a:t>
            </a:r>
            <a:r>
              <a:rPr lang="en-US" altLang="ja-JP" sz="1400" dirty="0" smtClean="0">
                <a:latin typeface="HGSｺﾞｼｯｸM" panose="020B0600000000000000" pitchFamily="50" charset="-128"/>
                <a:ea typeface="HGSｺﾞｼｯｸM" panose="020B0600000000000000" pitchFamily="50" charset="-128"/>
              </a:rPr>
              <a:t>]</a:t>
            </a:r>
            <a:endParaRPr lang="en-US" altLang="ja-JP" sz="1400" dirty="0">
              <a:latin typeface="HGSｺﾞｼｯｸM" panose="020B0600000000000000" pitchFamily="50" charset="-128"/>
              <a:ea typeface="HGSｺﾞｼｯｸM" panose="020B0600000000000000" pitchFamily="50" charset="-128"/>
            </a:endParaRPr>
          </a:p>
        </p:txBody>
      </p:sp>
      <p:grpSp>
        <p:nvGrpSpPr>
          <p:cNvPr id="7" name="グループ化 6"/>
          <p:cNvGrpSpPr/>
          <p:nvPr/>
        </p:nvGrpSpPr>
        <p:grpSpPr>
          <a:xfrm>
            <a:off x="856392" y="2379230"/>
            <a:ext cx="7160103" cy="3665551"/>
            <a:chOff x="856392" y="2379230"/>
            <a:chExt cx="7160103" cy="3665551"/>
          </a:xfrm>
        </p:grpSpPr>
        <p:pic>
          <p:nvPicPr>
            <p:cNvPr id="3" name="図 2"/>
            <p:cNvPicPr>
              <a:picLocks noChangeAspect="1"/>
            </p:cNvPicPr>
            <p:nvPr/>
          </p:nvPicPr>
          <p:blipFill rotWithShape="1">
            <a:blip r:embed="rId2"/>
            <a:srcRect t="11440"/>
            <a:stretch/>
          </p:blipFill>
          <p:spPr>
            <a:xfrm>
              <a:off x="856392" y="2379230"/>
              <a:ext cx="7160103" cy="3665551"/>
            </a:xfrm>
            <a:prstGeom prst="rect">
              <a:avLst/>
            </a:prstGeom>
          </p:spPr>
        </p:pic>
        <p:sp>
          <p:nvSpPr>
            <p:cNvPr id="6" name="正方形/長方形 5"/>
            <p:cNvSpPr/>
            <p:nvPr/>
          </p:nvSpPr>
          <p:spPr>
            <a:xfrm>
              <a:off x="4877172" y="2427352"/>
              <a:ext cx="3139323" cy="1433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角丸四角形 1"/>
          <p:cNvSpPr/>
          <p:nvPr/>
        </p:nvSpPr>
        <p:spPr>
          <a:xfrm>
            <a:off x="4882852" y="2427352"/>
            <a:ext cx="3597002" cy="1505704"/>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sz="1600" b="1" dirty="0" smtClean="0">
                <a:solidFill>
                  <a:schemeClr val="tx1"/>
                </a:solidFill>
                <a:latin typeface="HGSｺﾞｼｯｸM" panose="020B0600000000000000" pitchFamily="50" charset="-128"/>
                <a:ea typeface="HGSｺﾞｼｯｸM" panose="020B0600000000000000" pitchFamily="50" charset="-128"/>
              </a:rPr>
              <a:t>主な原因と損傷</a:t>
            </a:r>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a:t>
            </a:r>
          </a:p>
          <a:p>
            <a:r>
              <a:rPr lang="ja-JP" altLang="en-US" sz="1600" dirty="0" smtClean="0">
                <a:solidFill>
                  <a:schemeClr val="tx1"/>
                </a:solidFill>
                <a:latin typeface="HGSｺﾞｼｯｸM" panose="020B0600000000000000" pitchFamily="50" charset="-128"/>
                <a:ea typeface="HGSｺﾞｼｯｸM" panose="020B0600000000000000" pitchFamily="50" charset="-128"/>
              </a:rPr>
              <a:t>橋桁の中央付近にある</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ヒンジ形式の継ぎ目</a:t>
            </a:r>
            <a:r>
              <a:rPr lang="ja-JP" altLang="en-US" sz="1600" dirty="0" smtClean="0">
                <a:solidFill>
                  <a:schemeClr val="tx1"/>
                </a:solidFill>
                <a:latin typeface="HGSｺﾞｼｯｸM" panose="020B0600000000000000" pitchFamily="50" charset="-128"/>
                <a:ea typeface="HGSｺﾞｼｯｸM" panose="020B0600000000000000" pitchFamily="50" charset="-128"/>
              </a:rPr>
              <a:t>が、設計当時の想定を上回り大きく垂れ下がり、これに伴い路面が沈下。</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sp>
        <p:nvSpPr>
          <p:cNvPr id="16"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009253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阪神高速の更新・</a:t>
            </a:r>
            <a:r>
              <a:rPr lang="ja-JP" altLang="en-US" sz="2400" dirty="0" smtClean="0">
                <a:latin typeface="HGSｺﾞｼｯｸM" panose="020B0600000000000000" pitchFamily="50" charset="-128"/>
                <a:ea typeface="HGSｺﾞｼｯｸM" panose="020B0600000000000000" pitchFamily="50" charset="-128"/>
              </a:rPr>
              <a:t>修繕</a:t>
            </a:r>
            <a:r>
              <a:rPr lang="ja-JP" altLang="en-US" sz="2400" dirty="0">
                <a:latin typeface="HGSｺﾞｼｯｸM" panose="020B0600000000000000" pitchFamily="50" charset="-128"/>
                <a:ea typeface="HGSｺﾞｼｯｸM" panose="020B0600000000000000" pitchFamily="50" charset="-128"/>
              </a:rPr>
              <a:t>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11" name="テキスト ボックス 10"/>
          <p:cNvSpPr txBox="1"/>
          <p:nvPr/>
        </p:nvSpPr>
        <p:spPr>
          <a:xfrm>
            <a:off x="1118176" y="1586318"/>
            <a:ext cx="7525344" cy="400110"/>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阪神高速の更新事業</a:t>
            </a:r>
            <a:endParaRPr lang="en-US" altLang="ja-JP" sz="2000" dirty="0">
              <a:latin typeface="HGSｺﾞｼｯｸM" panose="020B0600000000000000" pitchFamily="50" charset="-128"/>
              <a:ea typeface="HGSｺﾞｼｯｸM" panose="020B0600000000000000" pitchFamily="50" charset="-128"/>
            </a:endParaRPr>
          </a:p>
        </p:txBody>
      </p:sp>
      <p:grpSp>
        <p:nvGrpSpPr>
          <p:cNvPr id="6" name="グループ化 5"/>
          <p:cNvGrpSpPr/>
          <p:nvPr/>
        </p:nvGrpSpPr>
        <p:grpSpPr>
          <a:xfrm>
            <a:off x="220306" y="2564904"/>
            <a:ext cx="5503822" cy="3450767"/>
            <a:chOff x="400050" y="2701835"/>
            <a:chExt cx="5228020" cy="3241829"/>
          </a:xfrm>
        </p:grpSpPr>
        <p:pic>
          <p:nvPicPr>
            <p:cNvPr id="2" name="図 1"/>
            <p:cNvPicPr>
              <a:picLocks noChangeAspect="1"/>
            </p:cNvPicPr>
            <p:nvPr/>
          </p:nvPicPr>
          <p:blipFill rotWithShape="1">
            <a:blip r:embed="rId2"/>
            <a:srcRect/>
            <a:stretch/>
          </p:blipFill>
          <p:spPr>
            <a:xfrm>
              <a:off x="400050" y="2701835"/>
              <a:ext cx="5228020" cy="3241829"/>
            </a:xfrm>
            <a:prstGeom prst="rect">
              <a:avLst/>
            </a:prstGeom>
          </p:spPr>
        </p:pic>
        <p:sp>
          <p:nvSpPr>
            <p:cNvPr id="3" name="正方形/長方形 2"/>
            <p:cNvSpPr/>
            <p:nvPr/>
          </p:nvSpPr>
          <p:spPr>
            <a:xfrm>
              <a:off x="400050" y="2701835"/>
              <a:ext cx="2731790" cy="151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角丸四角形 13"/>
          <p:cNvSpPr/>
          <p:nvPr/>
        </p:nvSpPr>
        <p:spPr>
          <a:xfrm>
            <a:off x="5646442" y="2701834"/>
            <a:ext cx="3295368" cy="331236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latin typeface="HGSｺﾞｼｯｸM" panose="020B0600000000000000" pitchFamily="50" charset="-128"/>
                <a:ea typeface="HGSｺﾞｼｯｸM" panose="020B0600000000000000" pitchFamily="50" charset="-128"/>
              </a:rPr>
              <a:t>［損傷概要］</a:t>
            </a:r>
            <a:endParaRPr lang="en-US" altLang="ja-JP" sz="1600" b="1"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建設当時は「合理的」とされていた工法を採用したが、橋桁の中央付近にある</a:t>
            </a:r>
            <a:r>
              <a:rPr kumimoji="1" lang="ja-JP" altLang="en-US" sz="1600" u="sng" dirty="0" smtClean="0">
                <a:solidFill>
                  <a:srgbClr val="FF0000"/>
                </a:solidFill>
                <a:latin typeface="HGSｺﾞｼｯｸM" panose="020B0600000000000000" pitchFamily="50" charset="-128"/>
                <a:ea typeface="HGSｺﾞｼｯｸM" panose="020B0600000000000000" pitchFamily="50" charset="-128"/>
              </a:rPr>
              <a:t>ヒンジ部が徐々に垂れ下がり、路面が大きく沈下</a:t>
            </a:r>
            <a:endParaRPr kumimoji="1" lang="en-US" altLang="ja-JP" sz="1600"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smtClean="0">
                <a:solidFill>
                  <a:schemeClr val="tx1"/>
                </a:solidFill>
                <a:latin typeface="HGSｺﾞｼｯｸM" panose="020B0600000000000000" pitchFamily="50" charset="-128"/>
                <a:ea typeface="HGSｺﾞｼｯｸM" panose="020B0600000000000000" pitchFamily="50" charset="-128"/>
              </a:rPr>
              <a:t>［応急対策］</a:t>
            </a:r>
            <a:endParaRPr lang="en-US" altLang="ja-JP" sz="1600" b="1"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600" dirty="0">
                <a:solidFill>
                  <a:schemeClr val="tx1"/>
                </a:solidFill>
                <a:latin typeface="HGSｺﾞｼｯｸM" panose="020B0600000000000000" pitchFamily="50" charset="-128"/>
                <a:ea typeface="HGSｺﾞｼｯｸM" panose="020B0600000000000000" pitchFamily="50" charset="-128"/>
              </a:rPr>
              <a:t>応急</a:t>
            </a:r>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対応として、垂れ下がった</a:t>
            </a:r>
            <a:r>
              <a:rPr kumimoji="1" lang="ja-JP" altLang="en-US" sz="1600" u="sng" dirty="0" smtClean="0">
                <a:solidFill>
                  <a:srgbClr val="FF0000"/>
                </a:solidFill>
                <a:latin typeface="HGSｺﾞｼｯｸM" panose="020B0600000000000000" pitchFamily="50" charset="-128"/>
                <a:ea typeface="HGSｺﾞｼｯｸM" panose="020B0600000000000000" pitchFamily="50" charset="-128"/>
              </a:rPr>
              <a:t>橋桁をケーブルで引き上げる対策</a:t>
            </a:r>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を行っているが、十分な回復が見られず</a:t>
            </a:r>
            <a:r>
              <a:rPr kumimoji="1" lang="ja-JP" altLang="en-US" sz="1600" u="sng" dirty="0" smtClean="0">
                <a:solidFill>
                  <a:srgbClr val="FF0000"/>
                </a:solidFill>
                <a:latin typeface="HGSｺﾞｼｯｸM" panose="020B0600000000000000" pitchFamily="50" charset="-128"/>
                <a:ea typeface="HGSｺﾞｼｯｸM" panose="020B0600000000000000" pitchFamily="50" charset="-128"/>
              </a:rPr>
              <a:t>再び沈下が進行する恐れ</a:t>
            </a:r>
            <a:r>
              <a:rPr lang="ja-JP" altLang="en-US" sz="1600" dirty="0" smtClean="0">
                <a:solidFill>
                  <a:schemeClr val="tx1"/>
                </a:solidFill>
                <a:latin typeface="HGSｺﾞｼｯｸM" panose="020B0600000000000000" pitchFamily="50" charset="-128"/>
                <a:ea typeface="HGSｺﾞｼｯｸM" panose="020B0600000000000000" pitchFamily="50" charset="-128"/>
              </a:rPr>
              <a:t>がある。</a:t>
            </a:r>
            <a:endParaRPr kumimoji="1"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sp>
        <p:nvSpPr>
          <p:cNvPr id="18" name="角丸四角形 17"/>
          <p:cNvSpPr/>
          <p:nvPr/>
        </p:nvSpPr>
        <p:spPr>
          <a:xfrm>
            <a:off x="1475656" y="2060848"/>
            <a:ext cx="6552728"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HGSｺﾞｼｯｸM" panose="020B0600000000000000" pitchFamily="50" charset="-128"/>
                <a:ea typeface="HGSｺﾞｼｯｸM" panose="020B0600000000000000" pitchFamily="50" charset="-128"/>
              </a:rPr>
              <a:t>ケーブル</a:t>
            </a:r>
            <a:r>
              <a:rPr lang="ja-JP" altLang="en-US" dirty="0" smtClean="0">
                <a:latin typeface="HGSｺﾞｼｯｸM" panose="020B0600000000000000" pitchFamily="50" charset="-128"/>
                <a:ea typeface="HGSｺﾞｼｯｸM" panose="020B0600000000000000" pitchFamily="50" charset="-128"/>
              </a:rPr>
              <a:t>補強後も沈下が懸念</a:t>
            </a:r>
            <a:r>
              <a:rPr lang="ja-JP" altLang="en-US" dirty="0">
                <a:latin typeface="HGSｺﾞｼｯｸM" panose="020B0600000000000000" pitchFamily="50" charset="-128"/>
                <a:ea typeface="HGSｺﾞｼｯｸM" panose="020B0600000000000000" pitchFamily="50" charset="-128"/>
              </a:rPr>
              <a:t>される</a:t>
            </a:r>
            <a:r>
              <a:rPr lang="ja-JP" altLang="en-US" dirty="0" smtClean="0">
                <a:latin typeface="HGSｺﾞｼｯｸM" panose="020B0600000000000000" pitchFamily="50" charset="-128"/>
                <a:ea typeface="HGSｺﾞｼｯｸM" panose="020B0600000000000000" pitchFamily="50" charset="-128"/>
              </a:rPr>
              <a:t>ことから、更新検討へ</a:t>
            </a:r>
            <a:endParaRPr kumimoji="1" lang="ja-JP" altLang="en-US" dirty="0">
              <a:latin typeface="HGSｺﾞｼｯｸM" panose="020B0600000000000000" pitchFamily="50" charset="-128"/>
              <a:ea typeface="HGSｺﾞｼｯｸM" panose="020B0600000000000000" pitchFamily="50" charset="-128"/>
            </a:endParaRPr>
          </a:p>
        </p:txBody>
      </p:sp>
      <p:sp>
        <p:nvSpPr>
          <p:cNvPr id="16"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675611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首都高速の</a:t>
            </a:r>
            <a:r>
              <a:rPr lang="ja-JP" altLang="en-US" sz="2400" dirty="0" smtClean="0">
                <a:latin typeface="HGSｺﾞｼｯｸM" panose="020B0600000000000000" pitchFamily="50" charset="-128"/>
                <a:ea typeface="HGSｺﾞｼｯｸM" panose="020B0600000000000000" pitchFamily="50" charset="-128"/>
              </a:rPr>
              <a:t>更新</a:t>
            </a:r>
            <a:r>
              <a:rPr lang="ja-JP" altLang="en-US" sz="2400" dirty="0">
                <a:latin typeface="HGSｺﾞｼｯｸM" panose="020B0600000000000000" pitchFamily="50" charset="-128"/>
                <a:ea typeface="HGSｺﾞｼｯｸM" panose="020B0600000000000000" pitchFamily="50" charset="-128"/>
              </a:rPr>
              <a:t>・修繕事業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10" name="テキスト ボックス 9"/>
          <p:cNvSpPr txBox="1"/>
          <p:nvPr/>
        </p:nvSpPr>
        <p:spPr>
          <a:xfrm>
            <a:off x="1135604" y="1576608"/>
            <a:ext cx="7525344" cy="400110"/>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首都高速の更新事業</a:t>
            </a:r>
            <a:endParaRPr lang="en-US" altLang="ja-JP" sz="2000" dirty="0">
              <a:latin typeface="HGSｺﾞｼｯｸM" panose="020B0600000000000000" pitchFamily="50" charset="-128"/>
              <a:ea typeface="HGSｺﾞｼｯｸM" panose="020B0600000000000000" pitchFamily="50" charset="-128"/>
            </a:endParaRPr>
          </a:p>
        </p:txBody>
      </p:sp>
      <p:sp>
        <p:nvSpPr>
          <p:cNvPr id="12" name="テキスト ボックス 11"/>
          <p:cNvSpPr txBox="1"/>
          <p:nvPr/>
        </p:nvSpPr>
        <p:spPr>
          <a:xfrm>
            <a:off x="683568" y="6030631"/>
            <a:ext cx="5544616" cy="307777"/>
          </a:xfrm>
          <a:prstGeom prst="rect">
            <a:avLst/>
          </a:prstGeom>
          <a:noFill/>
        </p:spPr>
        <p:txBody>
          <a:bodyPr wrap="square" rtlCol="0">
            <a:spAutoFit/>
          </a:bodyPr>
          <a:lstStyle/>
          <a:p>
            <a:pPr algn="ctr"/>
            <a:r>
              <a:rPr lang="en-US" altLang="ja-JP" sz="1400" dirty="0" smtClean="0">
                <a:latin typeface="HGSｺﾞｼｯｸM" panose="020B0600000000000000" pitchFamily="50" charset="-128"/>
                <a:ea typeface="HGSｺﾞｼｯｸM" panose="020B0600000000000000" pitchFamily="50" charset="-128"/>
              </a:rPr>
              <a:t>[</a:t>
            </a:r>
            <a:r>
              <a:rPr lang="ja-JP" altLang="en-US" sz="1400" dirty="0" smtClean="0">
                <a:latin typeface="HGSｺﾞｼｯｸM" panose="020B0600000000000000" pitchFamily="50" charset="-128"/>
                <a:ea typeface="HGSｺﾞｼｯｸM" panose="020B0600000000000000" pitchFamily="50" charset="-128"/>
              </a:rPr>
              <a:t>１号羽田線　高速大師橋</a:t>
            </a:r>
            <a:r>
              <a:rPr lang="en-US" altLang="ja-JP" sz="1400" dirty="0" smtClean="0">
                <a:latin typeface="HGSｺﾞｼｯｸM" panose="020B0600000000000000" pitchFamily="50" charset="-128"/>
                <a:ea typeface="HGSｺﾞｼｯｸM" panose="020B0600000000000000" pitchFamily="50" charset="-128"/>
              </a:rPr>
              <a:t>]</a:t>
            </a:r>
            <a:endParaRPr lang="en-US" altLang="ja-JP" sz="1400" dirty="0">
              <a:latin typeface="HGSｺﾞｼｯｸM" panose="020B0600000000000000" pitchFamily="50" charset="-128"/>
              <a:ea typeface="HGSｺﾞｼｯｸM" panose="020B0600000000000000" pitchFamily="50" charset="-128"/>
            </a:endParaRPr>
          </a:p>
        </p:txBody>
      </p:sp>
      <p:sp>
        <p:nvSpPr>
          <p:cNvPr id="13" name="テキスト ボックス 12"/>
          <p:cNvSpPr txBox="1"/>
          <p:nvPr/>
        </p:nvSpPr>
        <p:spPr>
          <a:xfrm>
            <a:off x="1421690" y="1906924"/>
            <a:ext cx="7525344" cy="369332"/>
          </a:xfrm>
          <a:prstGeom prst="rect">
            <a:avLst/>
          </a:prstGeom>
          <a:noFill/>
        </p:spPr>
        <p:txBody>
          <a:bodyPr wrap="square" rtlCol="0">
            <a:spAutoFit/>
          </a:bodyPr>
          <a:lstStyle/>
          <a:p>
            <a:pPr marL="285750" indent="-285750">
              <a:buFont typeface="Wingdings" panose="05000000000000000000" pitchFamily="2" charset="2"/>
              <a:buChar char="Ø"/>
            </a:pPr>
            <a:r>
              <a:rPr lang="ja-JP" altLang="en-US" dirty="0" smtClean="0">
                <a:latin typeface="HGSｺﾞｼｯｸM" panose="020B0600000000000000" pitchFamily="50" charset="-128"/>
                <a:ea typeface="HGSｺﾞｼｯｸM" panose="020B0600000000000000" pitchFamily="50" charset="-128"/>
              </a:rPr>
              <a:t>構造形式に起因する継続的な疲労亀裂の発生</a:t>
            </a:r>
            <a:endParaRPr lang="en-US" altLang="ja-JP" dirty="0">
              <a:latin typeface="HGSｺﾞｼｯｸM" panose="020B0600000000000000" pitchFamily="50" charset="-128"/>
              <a:ea typeface="HGSｺﾞｼｯｸM" panose="020B0600000000000000" pitchFamily="50" charset="-128"/>
            </a:endParaRPr>
          </a:p>
        </p:txBody>
      </p:sp>
      <p:grpSp>
        <p:nvGrpSpPr>
          <p:cNvPr id="7" name="グループ化 6"/>
          <p:cNvGrpSpPr/>
          <p:nvPr/>
        </p:nvGrpSpPr>
        <p:grpSpPr>
          <a:xfrm>
            <a:off x="539552" y="2290973"/>
            <a:ext cx="5765997" cy="3784951"/>
            <a:chOff x="255364" y="2399568"/>
            <a:chExt cx="5765997" cy="3784951"/>
          </a:xfrm>
        </p:grpSpPr>
        <p:grpSp>
          <p:nvGrpSpPr>
            <p:cNvPr id="6" name="グループ化 5"/>
            <p:cNvGrpSpPr/>
            <p:nvPr/>
          </p:nvGrpSpPr>
          <p:grpSpPr>
            <a:xfrm>
              <a:off x="255364" y="2399568"/>
              <a:ext cx="5765997" cy="3784951"/>
              <a:chOff x="537667" y="2279538"/>
              <a:chExt cx="5765997" cy="3784951"/>
            </a:xfrm>
          </p:grpSpPr>
          <p:pic>
            <p:nvPicPr>
              <p:cNvPr id="3" name="図 2"/>
              <p:cNvPicPr>
                <a:picLocks noChangeAspect="1"/>
              </p:cNvPicPr>
              <p:nvPr/>
            </p:nvPicPr>
            <p:blipFill rotWithShape="1">
              <a:blip r:embed="rId3"/>
              <a:srcRect t="6415"/>
              <a:stretch/>
            </p:blipFill>
            <p:spPr>
              <a:xfrm>
                <a:off x="537667" y="2279538"/>
                <a:ext cx="5762525" cy="3784951"/>
              </a:xfrm>
              <a:prstGeom prst="rect">
                <a:avLst/>
              </a:prstGeom>
            </p:spPr>
          </p:pic>
          <p:sp>
            <p:nvSpPr>
              <p:cNvPr id="2" name="正方形/長方形 1"/>
              <p:cNvSpPr/>
              <p:nvPr/>
            </p:nvSpPr>
            <p:spPr>
              <a:xfrm>
                <a:off x="2271216" y="2362224"/>
                <a:ext cx="4032448" cy="253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p:cNvPicPr>
              <a:picLocks noChangeAspect="1"/>
            </p:cNvPicPr>
            <p:nvPr/>
          </p:nvPicPr>
          <p:blipFill rotWithShape="1">
            <a:blip r:embed="rId3"/>
            <a:srcRect l="42469" t="25629" r="1" b="29153"/>
            <a:stretch/>
          </p:blipFill>
          <p:spPr>
            <a:xfrm>
              <a:off x="2051720" y="2673624"/>
              <a:ext cx="3894162" cy="2148182"/>
            </a:xfrm>
            <a:prstGeom prst="rect">
              <a:avLst/>
            </a:prstGeom>
          </p:spPr>
        </p:pic>
      </p:grpSp>
      <p:sp>
        <p:nvSpPr>
          <p:cNvPr id="14" name="角丸四角形 13"/>
          <p:cNvSpPr/>
          <p:nvPr/>
        </p:nvSpPr>
        <p:spPr>
          <a:xfrm>
            <a:off x="6300192" y="2290973"/>
            <a:ext cx="2520280" cy="311555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sz="1600" b="1" dirty="0" smtClean="0">
                <a:solidFill>
                  <a:schemeClr val="tx1"/>
                </a:solidFill>
                <a:latin typeface="HGSｺﾞｼｯｸM" panose="020B0600000000000000" pitchFamily="50" charset="-128"/>
                <a:ea typeface="HGSｺﾞｼｯｸM" panose="020B0600000000000000" pitchFamily="50" charset="-128"/>
              </a:rPr>
              <a:t>主な原因と損傷</a:t>
            </a:r>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a:t>
            </a:r>
          </a:p>
          <a:p>
            <a:r>
              <a:rPr lang="ja-JP" altLang="en-US" sz="1600" dirty="0" smtClean="0">
                <a:solidFill>
                  <a:schemeClr val="tx1"/>
                </a:solidFill>
                <a:latin typeface="HGSｺﾞｼｯｸM" panose="020B0600000000000000" pitchFamily="50" charset="-128"/>
                <a:ea typeface="HGSｺﾞｼｯｸM" panose="020B0600000000000000" pitchFamily="50" charset="-128"/>
              </a:rPr>
              <a:t>支間長が長く古い基準</a:t>
            </a:r>
            <a:r>
              <a:rPr lang="ja-JP" altLang="en-US" sz="1600" dirty="0">
                <a:solidFill>
                  <a:schemeClr val="tx1"/>
                </a:solidFill>
                <a:latin typeface="HGSｺﾞｼｯｸM" panose="020B0600000000000000" pitchFamily="50" charset="-128"/>
                <a:ea typeface="HGSｺﾞｼｯｸM" panose="020B0600000000000000" pitchFamily="50" charset="-128"/>
              </a:rPr>
              <a:t>で</a:t>
            </a:r>
            <a:r>
              <a:rPr lang="ja-JP" altLang="en-US" sz="1600" dirty="0" smtClean="0">
                <a:solidFill>
                  <a:schemeClr val="tx1"/>
                </a:solidFill>
                <a:latin typeface="HGSｺﾞｼｯｸM" panose="020B0600000000000000" pitchFamily="50" charset="-128"/>
                <a:ea typeface="HGSｺﾞｼｯｸM" panose="020B0600000000000000" pitchFamily="50" charset="-128"/>
              </a:rPr>
              <a:t>上部工を軽量化したことにより</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疲労き裂が発生しやすい構造形式</a:t>
            </a:r>
            <a:r>
              <a:rPr lang="ja-JP" altLang="en-US" sz="1600" dirty="0" smtClean="0">
                <a:solidFill>
                  <a:schemeClr val="tx1"/>
                </a:solidFill>
                <a:latin typeface="HGSｺﾞｼｯｸM" panose="020B0600000000000000" pitchFamily="50" charset="-128"/>
                <a:ea typeface="HGSｺﾞｼｯｸM" panose="020B0600000000000000" pitchFamily="50" charset="-128"/>
              </a:rPr>
              <a:t>であることから継続的にき裂が複数発生している。</a:t>
            </a:r>
            <a:endParaRPr lang="en-US" altLang="ja-JP" sz="1600" dirty="0" smtClean="0">
              <a:solidFill>
                <a:schemeClr val="tx1"/>
              </a:solidFill>
              <a:latin typeface="HGSｺﾞｼｯｸM" panose="020B0600000000000000" pitchFamily="50" charset="-128"/>
              <a:ea typeface="HGSｺﾞｼｯｸM" panose="020B0600000000000000" pitchFamily="50" charset="-128"/>
            </a:endParaRPr>
          </a:p>
          <a:p>
            <a:r>
              <a:rPr lang="ja-JP" altLang="en-US" sz="1600" dirty="0">
                <a:solidFill>
                  <a:schemeClr val="tx1"/>
                </a:solidFill>
                <a:latin typeface="HGSｺﾞｼｯｸM" panose="020B0600000000000000" pitchFamily="50" charset="-128"/>
                <a:ea typeface="HGSｺﾞｼｯｸM" panose="020B0600000000000000" pitchFamily="50" charset="-128"/>
              </a:rPr>
              <a:t>↓</a:t>
            </a:r>
            <a:endParaRPr lang="en-US" altLang="ja-JP" sz="16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600" dirty="0" smtClean="0">
                <a:solidFill>
                  <a:srgbClr val="FF0000"/>
                </a:solidFill>
                <a:latin typeface="HGSｺﾞｼｯｸM" panose="020B0600000000000000" pitchFamily="50" charset="-128"/>
                <a:ea typeface="HGSｺﾞｼｯｸM" panose="020B0600000000000000" pitchFamily="50" charset="-128"/>
              </a:rPr>
              <a:t>補修を行っても別箇所でのき裂が発生！！</a:t>
            </a:r>
            <a:endParaRPr kumimoji="1" lang="ja-JP" altLang="en-US" sz="1600" dirty="0">
              <a:solidFill>
                <a:srgbClr val="FF0000"/>
              </a:solidFill>
              <a:latin typeface="HGSｺﾞｼｯｸM" panose="020B0600000000000000" pitchFamily="50" charset="-128"/>
              <a:ea typeface="HGSｺﾞｼｯｸM" panose="020B0600000000000000" pitchFamily="50" charset="-128"/>
            </a:endParaRPr>
          </a:p>
        </p:txBody>
      </p:sp>
      <p:sp>
        <p:nvSpPr>
          <p:cNvPr id="18"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3466874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23" name="タイトル 1"/>
          <p:cNvSpPr txBox="1">
            <a:spLocks/>
          </p:cNvSpPr>
          <p:nvPr/>
        </p:nvSpPr>
        <p:spPr>
          <a:xfrm>
            <a:off x="213899"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．検討概要</a:t>
            </a:r>
            <a:endParaRPr lang="ja-JP" altLang="en-US"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323528" y="1232595"/>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１）検討</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目的</a:t>
            </a:r>
          </a:p>
        </p:txBody>
      </p:sp>
      <p:sp>
        <p:nvSpPr>
          <p:cNvPr id="24" name="テキスト ボックス 23"/>
          <p:cNvSpPr txBox="1"/>
          <p:nvPr/>
        </p:nvSpPr>
        <p:spPr>
          <a:xfrm>
            <a:off x="1079104" y="1694260"/>
            <a:ext cx="7525344" cy="4154984"/>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国道</a:t>
            </a:r>
            <a:r>
              <a:rPr lang="en-US" altLang="ja-JP" sz="2400" dirty="0" smtClean="0">
                <a:latin typeface="HGSｺﾞｼｯｸM" panose="020B0600000000000000" pitchFamily="50" charset="-128"/>
                <a:ea typeface="HGSｺﾞｼｯｸM" panose="020B0600000000000000" pitchFamily="50" charset="-128"/>
              </a:rPr>
              <a:t>423</a:t>
            </a:r>
            <a:r>
              <a:rPr lang="ja-JP" altLang="en-US" sz="2400" dirty="0" smtClean="0">
                <a:latin typeface="HGSｺﾞｼｯｸM" panose="020B0600000000000000" pitchFamily="50" charset="-128"/>
                <a:ea typeface="HGSｺﾞｼｯｸM" panose="020B0600000000000000" pitchFamily="50" charset="-128"/>
              </a:rPr>
              <a:t>号（通称：新御堂筋）は</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高度経済成長期に一斉架設された橋梁群</a:t>
            </a:r>
            <a:r>
              <a:rPr lang="ja-JP" altLang="en-US" sz="2400" dirty="0" smtClean="0">
                <a:latin typeface="HGSｺﾞｼｯｸM" panose="020B0600000000000000" pitchFamily="50" charset="-128"/>
                <a:ea typeface="HGSｺﾞｼｯｸM" panose="020B0600000000000000" pitchFamily="50" charset="-128"/>
              </a:rPr>
              <a:t>を有しており、本年で</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供用</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48</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年目</a:t>
            </a:r>
            <a:r>
              <a:rPr lang="ja-JP" altLang="en-US" sz="2400" dirty="0" smtClean="0">
                <a:latin typeface="HGSｺﾞｼｯｸM" panose="020B0600000000000000" pitchFamily="50" charset="-128"/>
                <a:ea typeface="HGSｺﾞｼｯｸM" panose="020B0600000000000000" pitchFamily="50" charset="-128"/>
              </a:rPr>
              <a:t>を迎える。</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大阪府が管理する道路の</a:t>
            </a:r>
            <a:r>
              <a:rPr lang="ja-JP" altLang="en-US" sz="2400" dirty="0">
                <a:latin typeface="HGSｺﾞｼｯｸM" panose="020B0600000000000000" pitchFamily="50" charset="-128"/>
                <a:ea typeface="HGSｺﾞｼｯｸM" panose="020B0600000000000000" pitchFamily="50" charset="-128"/>
              </a:rPr>
              <a:t>中でも国道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smtClean="0">
                <a:latin typeface="HGSｺﾞｼｯｸM" panose="020B0600000000000000" pitchFamily="50" charset="-128"/>
                <a:ea typeface="HGSｺﾞｼｯｸM" panose="020B0600000000000000" pitchFamily="50" charset="-128"/>
              </a:rPr>
              <a:t>号は最重要</a:t>
            </a:r>
            <a:r>
              <a:rPr lang="ja-JP" altLang="en-US" sz="2400" dirty="0">
                <a:latin typeface="HGSｺﾞｼｯｸM" panose="020B0600000000000000" pitchFamily="50" charset="-128"/>
                <a:ea typeface="HGSｺﾞｼｯｸM" panose="020B0600000000000000" pitchFamily="50" charset="-128"/>
              </a:rPr>
              <a:t>路線</a:t>
            </a:r>
            <a:r>
              <a:rPr lang="ja-JP" altLang="en-US" sz="2400" dirty="0" smtClean="0">
                <a:latin typeface="HGSｺﾞｼｯｸM" panose="020B0600000000000000" pitchFamily="50" charset="-128"/>
                <a:ea typeface="HGSｺﾞｼｯｸM" panose="020B0600000000000000" pitchFamily="50" charset="-128"/>
              </a:rPr>
              <a:t>であり、</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交通量は</a:t>
            </a:r>
            <a:r>
              <a:rPr lang="ja-JP" altLang="en-US" sz="2400" u="sng" dirty="0">
                <a:solidFill>
                  <a:srgbClr val="FF0000"/>
                </a:solidFill>
                <a:latin typeface="HGSｺﾞｼｯｸM" panose="020B0600000000000000" pitchFamily="50" charset="-128"/>
                <a:ea typeface="HGSｺﾞｼｯｸM" panose="020B0600000000000000" pitchFamily="50" charset="-128"/>
              </a:rPr>
              <a:t>最大</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151,923</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台</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日</a:t>
            </a:r>
            <a:r>
              <a:rPr lang="ja-JP" altLang="en-US" sz="2400" dirty="0" smtClean="0">
                <a:latin typeface="HGSｺﾞｼｯｸM" panose="020B0600000000000000" pitchFamily="50" charset="-128"/>
                <a:ea typeface="HGSｺﾞｼｯｸM" panose="020B0600000000000000" pitchFamily="50" charset="-128"/>
              </a:rPr>
              <a:t>と多くの車両が利用している。</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将来的に一斉更新による通行規制を行うと、周辺道路への車両の流入により交通網がマヒすることは明らかであることから、過年度での検討結果もふまえて</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計画的な更新・維持管理計画の概略的な検討を行う</a:t>
            </a:r>
            <a:r>
              <a:rPr lang="ja-JP" altLang="en-US" sz="2400" dirty="0" smtClean="0">
                <a:latin typeface="HGSｺﾞｼｯｸM" panose="020B0600000000000000" pitchFamily="50" charset="-128"/>
                <a:ea typeface="HGSｺﾞｼｯｸM" panose="020B0600000000000000" pitchFamily="50" charset="-128"/>
              </a:rPr>
              <a:t>ことを目的とする。</a:t>
            </a:r>
            <a:endParaRPr lang="ja-JP" altLang="en-US" sz="2400"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306408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首都高速の</a:t>
            </a:r>
            <a:r>
              <a:rPr lang="ja-JP" altLang="en-US" sz="2400" dirty="0" smtClean="0">
                <a:latin typeface="HGSｺﾞｼｯｸM" panose="020B0600000000000000" pitchFamily="50" charset="-128"/>
                <a:ea typeface="HGSｺﾞｼｯｸM" panose="020B0600000000000000" pitchFamily="50" charset="-128"/>
              </a:rPr>
              <a:t>更新</a:t>
            </a:r>
            <a:r>
              <a:rPr lang="ja-JP" altLang="en-US" sz="2400" dirty="0">
                <a:latin typeface="HGSｺﾞｼｯｸM" panose="020B0600000000000000" pitchFamily="50" charset="-128"/>
                <a:ea typeface="HGSｺﾞｼｯｸM" panose="020B0600000000000000" pitchFamily="50" charset="-128"/>
              </a:rPr>
              <a:t>・修繕事業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180020" y="-38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pic>
        <p:nvPicPr>
          <p:cNvPr id="6" name="図 5"/>
          <p:cNvPicPr>
            <a:picLocks noChangeAspect="1"/>
          </p:cNvPicPr>
          <p:nvPr/>
        </p:nvPicPr>
        <p:blipFill rotWithShape="1">
          <a:blip r:embed="rId2"/>
          <a:srcRect t="6725"/>
          <a:stretch/>
        </p:blipFill>
        <p:spPr>
          <a:xfrm>
            <a:off x="2100052" y="2458746"/>
            <a:ext cx="5303936" cy="3568686"/>
          </a:xfrm>
          <a:prstGeom prst="rect">
            <a:avLst/>
          </a:prstGeom>
        </p:spPr>
      </p:pic>
      <p:sp>
        <p:nvSpPr>
          <p:cNvPr id="11" name="テキスト ボックス 10"/>
          <p:cNvSpPr txBox="1"/>
          <p:nvPr/>
        </p:nvSpPr>
        <p:spPr>
          <a:xfrm>
            <a:off x="1135604" y="1559426"/>
            <a:ext cx="7525344" cy="400110"/>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首都高速の更新事業</a:t>
            </a:r>
            <a:endParaRPr lang="en-US" altLang="ja-JP" sz="2000" dirty="0">
              <a:latin typeface="HGSｺﾞｼｯｸM" panose="020B0600000000000000" pitchFamily="50" charset="-128"/>
              <a:ea typeface="HGSｺﾞｼｯｸM" panose="020B0600000000000000" pitchFamily="50" charset="-128"/>
            </a:endParaRPr>
          </a:p>
        </p:txBody>
      </p:sp>
      <p:sp>
        <p:nvSpPr>
          <p:cNvPr id="13" name="角丸四角形 12"/>
          <p:cNvSpPr/>
          <p:nvPr/>
        </p:nvSpPr>
        <p:spPr>
          <a:xfrm>
            <a:off x="1475656" y="1993151"/>
            <a:ext cx="6552728"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HGSｺﾞｼｯｸM" panose="020B0600000000000000" pitchFamily="50" charset="-128"/>
                <a:ea typeface="HGSｺﾞｼｯｸM" panose="020B0600000000000000" pitchFamily="50" charset="-128"/>
              </a:rPr>
              <a:t>継続的</a:t>
            </a:r>
            <a:r>
              <a:rPr lang="ja-JP" altLang="en-US" dirty="0" smtClean="0">
                <a:latin typeface="HGSｺﾞｼｯｸM" panose="020B0600000000000000" pitchFamily="50" charset="-128"/>
                <a:ea typeface="HGSｺﾞｼｯｸM" panose="020B0600000000000000" pitchFamily="50" charset="-128"/>
              </a:rPr>
              <a:t>なき裂に対しての最適な対策がなく、更新検討へ</a:t>
            </a:r>
            <a:endParaRPr kumimoji="1" lang="ja-JP" altLang="en-US"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2100052" y="6027431"/>
            <a:ext cx="5303936" cy="310977"/>
          </a:xfrm>
          <a:prstGeom prst="rect">
            <a:avLst/>
          </a:prstGeom>
          <a:noFill/>
        </p:spPr>
        <p:txBody>
          <a:bodyPr wrap="square" rtlCol="0">
            <a:spAutoFit/>
          </a:bodyPr>
          <a:lstStyle/>
          <a:p>
            <a:pPr algn="ctr"/>
            <a:r>
              <a:rPr lang="en-US" altLang="ja-JP" sz="1400" dirty="0" smtClean="0">
                <a:latin typeface="HGSｺﾞｼｯｸM" panose="020B0600000000000000" pitchFamily="50" charset="-128"/>
                <a:ea typeface="HGSｺﾞｼｯｸM" panose="020B0600000000000000" pitchFamily="50" charset="-128"/>
              </a:rPr>
              <a:t>[</a:t>
            </a:r>
            <a:r>
              <a:rPr lang="ja-JP" altLang="en-US" sz="1400" dirty="0" smtClean="0">
                <a:latin typeface="HGSｺﾞｼｯｸM" panose="020B0600000000000000" pitchFamily="50" charset="-128"/>
                <a:ea typeface="HGSｺﾞｼｯｸM" panose="020B0600000000000000" pitchFamily="50" charset="-128"/>
              </a:rPr>
              <a:t>高速大師橋の更新イメージ</a:t>
            </a:r>
            <a:r>
              <a:rPr lang="en-US" altLang="ja-JP" sz="1400" dirty="0" smtClean="0">
                <a:latin typeface="HGSｺﾞｼｯｸM" panose="020B0600000000000000" pitchFamily="50" charset="-128"/>
                <a:ea typeface="HGSｺﾞｼｯｸM" panose="020B0600000000000000" pitchFamily="50" charset="-128"/>
              </a:rPr>
              <a:t>]</a:t>
            </a:r>
            <a:endParaRPr lang="en-US" altLang="ja-JP" sz="1400" dirty="0">
              <a:latin typeface="HGSｺﾞｼｯｸM" panose="020B0600000000000000" pitchFamily="50" charset="-128"/>
              <a:ea typeface="HGSｺﾞｼｯｸM" panose="020B0600000000000000" pitchFamily="50" charset="-128"/>
            </a:endParaRPr>
          </a:p>
        </p:txBody>
      </p:sp>
      <p:sp>
        <p:nvSpPr>
          <p:cNvPr id="12"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6"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169910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 </a:t>
            </a:r>
            <a:r>
              <a:rPr lang="en-US" altLang="ja-JP" sz="2400" dirty="0">
                <a:latin typeface="HGSｺﾞｼｯｸM" panose="020B0600000000000000" pitchFamily="50" charset="-128"/>
                <a:ea typeface="HGSｺﾞｼｯｸM" panose="020B0600000000000000" pitchFamily="50" charset="-128"/>
              </a:rPr>
              <a:t>NEXCO</a:t>
            </a:r>
            <a:r>
              <a:rPr lang="ja-JP" altLang="en-US" sz="2400" dirty="0">
                <a:latin typeface="HGSｺﾞｼｯｸM" panose="020B0600000000000000" pitchFamily="50" charset="-128"/>
                <a:ea typeface="HGSｺﾞｼｯｸM" panose="020B0600000000000000" pitchFamily="50" charset="-128"/>
              </a:rPr>
              <a:t>の</a:t>
            </a:r>
            <a:r>
              <a:rPr lang="ja-JP" altLang="en-US" sz="2400" dirty="0" smtClean="0">
                <a:latin typeface="HGSｺﾞｼｯｸM" panose="020B0600000000000000" pitchFamily="50" charset="-128"/>
                <a:ea typeface="HGSｺﾞｼｯｸM" panose="020B0600000000000000" pitchFamily="50" charset="-128"/>
              </a:rPr>
              <a:t>更新</a:t>
            </a:r>
            <a:r>
              <a:rPr lang="ja-JP" altLang="en-US" sz="2400" dirty="0">
                <a:latin typeface="HGSｺﾞｼｯｸM" panose="020B0600000000000000" pitchFamily="50" charset="-128"/>
                <a:ea typeface="HGSｺﾞｼｯｸM" panose="020B0600000000000000" pitchFamily="50" charset="-128"/>
              </a:rPr>
              <a:t>・修繕事業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pic>
        <p:nvPicPr>
          <p:cNvPr id="2" name="図 1"/>
          <p:cNvPicPr>
            <a:picLocks noChangeAspect="1"/>
          </p:cNvPicPr>
          <p:nvPr/>
        </p:nvPicPr>
        <p:blipFill>
          <a:blip r:embed="rId2"/>
          <a:stretch>
            <a:fillRect/>
          </a:stretch>
        </p:blipFill>
        <p:spPr>
          <a:xfrm>
            <a:off x="683568" y="2060848"/>
            <a:ext cx="6159221" cy="4255347"/>
          </a:xfrm>
          <a:prstGeom prst="rect">
            <a:avLst/>
          </a:prstGeom>
        </p:spPr>
      </p:pic>
      <p:sp>
        <p:nvSpPr>
          <p:cNvPr id="12" name="テキスト ボックス 11"/>
          <p:cNvSpPr txBox="1"/>
          <p:nvPr/>
        </p:nvSpPr>
        <p:spPr>
          <a:xfrm>
            <a:off x="1135604" y="1559426"/>
            <a:ext cx="7525344" cy="400110"/>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NEXCO</a:t>
            </a:r>
            <a:r>
              <a:rPr lang="ja-JP" altLang="en-US" sz="2000" dirty="0" smtClean="0">
                <a:latin typeface="HGSｺﾞｼｯｸM" panose="020B0600000000000000" pitchFamily="50" charset="-128"/>
                <a:ea typeface="HGSｺﾞｼｯｸM" panose="020B0600000000000000" pitchFamily="50" charset="-128"/>
              </a:rPr>
              <a:t>の更新事業</a:t>
            </a:r>
            <a:endParaRPr lang="en-US" altLang="ja-JP" sz="2000" dirty="0">
              <a:latin typeface="HGSｺﾞｼｯｸM" panose="020B0600000000000000" pitchFamily="50" charset="-128"/>
              <a:ea typeface="HGSｺﾞｼｯｸM" panose="020B0600000000000000" pitchFamily="50" charset="-128"/>
            </a:endParaRPr>
          </a:p>
        </p:txBody>
      </p:sp>
      <p:sp>
        <p:nvSpPr>
          <p:cNvPr id="3" name="正方形/長方形 2"/>
          <p:cNvSpPr/>
          <p:nvPr/>
        </p:nvSpPr>
        <p:spPr>
          <a:xfrm>
            <a:off x="1856754" y="4032000"/>
            <a:ext cx="4824536"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6751510" y="3648461"/>
            <a:ext cx="1977683" cy="108012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上部工の更新を行うのは</a:t>
            </a:r>
            <a:r>
              <a:rPr lang="ja-JP" altLang="en-US" sz="1600" dirty="0" smtClean="0">
                <a:solidFill>
                  <a:schemeClr val="tx1"/>
                </a:solidFill>
                <a:latin typeface="HGSｺﾞｼｯｸM" panose="020B0600000000000000" pitchFamily="50" charset="-128"/>
                <a:ea typeface="HGSｺﾞｼｯｸM" panose="020B0600000000000000" pitchFamily="50" charset="-128"/>
              </a:rPr>
              <a:t>１３</a:t>
            </a:r>
            <a:r>
              <a:rPr lang="en-US" altLang="ja-JP" sz="1600" dirty="0" smtClean="0">
                <a:solidFill>
                  <a:schemeClr val="tx1"/>
                </a:solidFill>
                <a:latin typeface="HGSｺﾞｼｯｸM" panose="020B0600000000000000" pitchFamily="50" charset="-128"/>
                <a:ea typeface="HGSｺﾞｼｯｸM" panose="020B0600000000000000" pitchFamily="50" charset="-128"/>
              </a:rPr>
              <a:t>km</a:t>
            </a:r>
            <a:r>
              <a:rPr lang="ja-JP" altLang="en-US" sz="1600" dirty="0" smtClean="0">
                <a:solidFill>
                  <a:schemeClr val="tx1"/>
                </a:solidFill>
                <a:latin typeface="HGSｺﾞｼｯｸM" panose="020B0600000000000000" pitchFamily="50" charset="-128"/>
                <a:ea typeface="HGSｺﾞｼｯｸM" panose="020B0600000000000000" pitchFamily="50" charset="-128"/>
              </a:rPr>
              <a:t>の区間のみ</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sp>
        <p:nvSpPr>
          <p:cNvPr id="1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4"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713077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 </a:t>
            </a:r>
            <a:r>
              <a:rPr lang="en-US" altLang="ja-JP" sz="2400" dirty="0">
                <a:latin typeface="HGSｺﾞｼｯｸM" panose="020B0600000000000000" pitchFamily="50" charset="-128"/>
                <a:ea typeface="HGSｺﾞｼｯｸM" panose="020B0600000000000000" pitchFamily="50" charset="-128"/>
              </a:rPr>
              <a:t>NEXCO</a:t>
            </a:r>
            <a:r>
              <a:rPr lang="ja-JP" altLang="en-US" sz="2400" dirty="0">
                <a:latin typeface="HGSｺﾞｼｯｸM" panose="020B0600000000000000" pitchFamily="50" charset="-128"/>
                <a:ea typeface="HGSｺﾞｼｯｸM" panose="020B0600000000000000" pitchFamily="50" charset="-128"/>
              </a:rPr>
              <a:t>の</a:t>
            </a:r>
            <a:r>
              <a:rPr lang="ja-JP" altLang="en-US" sz="2400" dirty="0" smtClean="0">
                <a:latin typeface="HGSｺﾞｼｯｸM" panose="020B0600000000000000" pitchFamily="50" charset="-128"/>
                <a:ea typeface="HGSｺﾞｼｯｸM" panose="020B0600000000000000" pitchFamily="50" charset="-128"/>
              </a:rPr>
              <a:t>更新</a:t>
            </a:r>
            <a:r>
              <a:rPr lang="ja-JP" altLang="en-US" sz="2400" dirty="0">
                <a:latin typeface="HGSｺﾞｼｯｸM" panose="020B0600000000000000" pitchFamily="50" charset="-128"/>
                <a:ea typeface="HGSｺﾞｼｯｸM" panose="020B0600000000000000" pitchFamily="50" charset="-128"/>
              </a:rPr>
              <a:t>・修繕事業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pic>
        <p:nvPicPr>
          <p:cNvPr id="3" name="図 2"/>
          <p:cNvPicPr>
            <a:picLocks noChangeAspect="1"/>
          </p:cNvPicPr>
          <p:nvPr/>
        </p:nvPicPr>
        <p:blipFill rotWithShape="1">
          <a:blip r:embed="rId3"/>
          <a:srcRect t="6140"/>
          <a:stretch/>
        </p:blipFill>
        <p:spPr>
          <a:xfrm>
            <a:off x="2009522" y="2420887"/>
            <a:ext cx="5484995" cy="3618115"/>
          </a:xfrm>
          <a:prstGeom prst="rect">
            <a:avLst/>
          </a:prstGeom>
        </p:spPr>
      </p:pic>
      <p:sp>
        <p:nvSpPr>
          <p:cNvPr id="12" name="テキスト ボックス 11"/>
          <p:cNvSpPr txBox="1"/>
          <p:nvPr/>
        </p:nvSpPr>
        <p:spPr>
          <a:xfrm>
            <a:off x="1135604" y="1559426"/>
            <a:ext cx="7525344" cy="400110"/>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NEXCO</a:t>
            </a:r>
            <a:r>
              <a:rPr lang="ja-JP" altLang="en-US" sz="2000" dirty="0" smtClean="0">
                <a:latin typeface="HGSｺﾞｼｯｸM" panose="020B0600000000000000" pitchFamily="50" charset="-128"/>
                <a:ea typeface="HGSｺﾞｼｯｸM" panose="020B0600000000000000" pitchFamily="50" charset="-128"/>
              </a:rPr>
              <a:t>の更新事業</a:t>
            </a:r>
            <a:endParaRPr lang="en-US" altLang="ja-JP" sz="2000" dirty="0">
              <a:latin typeface="HGSｺﾞｼｯｸM" panose="020B0600000000000000" pitchFamily="50" charset="-128"/>
              <a:ea typeface="HGSｺﾞｼｯｸM" panose="020B0600000000000000" pitchFamily="50" charset="-128"/>
            </a:endParaRPr>
          </a:p>
        </p:txBody>
      </p:sp>
      <p:sp>
        <p:nvSpPr>
          <p:cNvPr id="13" name="角丸四角形 12"/>
          <p:cNvSpPr/>
          <p:nvPr/>
        </p:nvSpPr>
        <p:spPr>
          <a:xfrm>
            <a:off x="1475656" y="1959536"/>
            <a:ext cx="6552728"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HGSｺﾞｼｯｸM" panose="020B0600000000000000" pitchFamily="50" charset="-128"/>
                <a:ea typeface="HGSｺﾞｼｯｸM" panose="020B0600000000000000" pitchFamily="50" charset="-128"/>
              </a:rPr>
              <a:t>海砂使用による塩害により再劣化を繰り返し、更新検討へ</a:t>
            </a:r>
            <a:endParaRPr kumimoji="1" lang="ja-JP" altLang="en-US"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2032789" y="6039002"/>
            <a:ext cx="5461728" cy="307777"/>
          </a:xfrm>
          <a:prstGeom prst="rect">
            <a:avLst/>
          </a:prstGeom>
          <a:noFill/>
        </p:spPr>
        <p:txBody>
          <a:bodyPr wrap="square" rtlCol="0">
            <a:spAutoFit/>
          </a:bodyPr>
          <a:lstStyle/>
          <a:p>
            <a:pPr algn="ctr"/>
            <a:r>
              <a:rPr lang="ja-JP" altLang="en-US" sz="1400" dirty="0" smtClean="0">
                <a:latin typeface="HGSｺﾞｼｯｸM" panose="020B0600000000000000" pitchFamily="50" charset="-128"/>
                <a:ea typeface="HGSｺﾞｼｯｸM" panose="020B0600000000000000" pitchFamily="50" charset="-128"/>
              </a:rPr>
              <a:t>［阪和自動車道　松島高架橋］</a:t>
            </a:r>
            <a:endParaRPr lang="en-US" altLang="ja-JP" sz="1400" dirty="0">
              <a:latin typeface="HGSｺﾞｼｯｸM" panose="020B0600000000000000" pitchFamily="50" charset="-128"/>
              <a:ea typeface="HGSｺﾞｼｯｸM" panose="020B0600000000000000" pitchFamily="50" charset="-128"/>
            </a:endParaRPr>
          </a:p>
        </p:txBody>
      </p:sp>
      <p:sp>
        <p:nvSpPr>
          <p:cNvPr id="16"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3449394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５</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東京都の</a:t>
            </a:r>
            <a:r>
              <a:rPr lang="ja-JP" altLang="en-US" sz="2400" dirty="0" smtClean="0">
                <a:latin typeface="HGSｺﾞｼｯｸM" panose="020B0600000000000000" pitchFamily="50" charset="-128"/>
                <a:ea typeface="HGSｺﾞｼｯｸM" panose="020B0600000000000000" pitchFamily="50" charset="-128"/>
              </a:rPr>
              <a:t>更新</a:t>
            </a:r>
            <a:r>
              <a:rPr lang="ja-JP" altLang="en-US" sz="2400" dirty="0">
                <a:latin typeface="HGSｺﾞｼｯｸM" panose="020B0600000000000000" pitchFamily="50" charset="-128"/>
                <a:ea typeface="HGSｺﾞｼｯｸM" panose="020B0600000000000000" pitchFamily="50" charset="-128"/>
              </a:rPr>
              <a:t>・修繕事業</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pic>
        <p:nvPicPr>
          <p:cNvPr id="3" name="図 2"/>
          <p:cNvPicPr>
            <a:picLocks noChangeAspect="1"/>
          </p:cNvPicPr>
          <p:nvPr/>
        </p:nvPicPr>
        <p:blipFill>
          <a:blip r:embed="rId2"/>
          <a:stretch>
            <a:fillRect/>
          </a:stretch>
        </p:blipFill>
        <p:spPr>
          <a:xfrm>
            <a:off x="5125250" y="1612487"/>
            <a:ext cx="3477296" cy="3787250"/>
          </a:xfrm>
          <a:prstGeom prst="rect">
            <a:avLst/>
          </a:prstGeom>
        </p:spPr>
      </p:pic>
      <p:pic>
        <p:nvPicPr>
          <p:cNvPr id="6" name="図 5"/>
          <p:cNvPicPr>
            <a:picLocks noChangeAspect="1"/>
          </p:cNvPicPr>
          <p:nvPr/>
        </p:nvPicPr>
        <p:blipFill>
          <a:blip r:embed="rId3"/>
          <a:stretch>
            <a:fillRect/>
          </a:stretch>
        </p:blipFill>
        <p:spPr>
          <a:xfrm>
            <a:off x="1190602" y="1975163"/>
            <a:ext cx="4023803" cy="1921128"/>
          </a:xfrm>
          <a:prstGeom prst="rect">
            <a:avLst/>
          </a:prstGeom>
        </p:spPr>
      </p:pic>
      <p:pic>
        <p:nvPicPr>
          <p:cNvPr id="7" name="図 6"/>
          <p:cNvPicPr>
            <a:picLocks noChangeAspect="1"/>
          </p:cNvPicPr>
          <p:nvPr/>
        </p:nvPicPr>
        <p:blipFill>
          <a:blip r:embed="rId4"/>
          <a:stretch>
            <a:fillRect/>
          </a:stretch>
        </p:blipFill>
        <p:spPr>
          <a:xfrm>
            <a:off x="1244124" y="3896290"/>
            <a:ext cx="3876190" cy="1548933"/>
          </a:xfrm>
          <a:prstGeom prst="rect">
            <a:avLst/>
          </a:prstGeom>
        </p:spPr>
      </p:pic>
      <p:sp>
        <p:nvSpPr>
          <p:cNvPr id="13" name="テキスト ボックス 12"/>
          <p:cNvSpPr txBox="1"/>
          <p:nvPr/>
        </p:nvSpPr>
        <p:spPr>
          <a:xfrm>
            <a:off x="1135604" y="1559426"/>
            <a:ext cx="7525344" cy="400110"/>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a:t>
            </a:r>
            <a:r>
              <a:rPr lang="ja-JP" altLang="en-US" sz="2000" dirty="0">
                <a:latin typeface="HGSｺﾞｼｯｸM" panose="020B0600000000000000" pitchFamily="50" charset="-128"/>
                <a:ea typeface="HGSｺﾞｼｯｸM" panose="020B0600000000000000" pitchFamily="50" charset="-128"/>
              </a:rPr>
              <a:t>東京都</a:t>
            </a:r>
            <a:r>
              <a:rPr lang="ja-JP" altLang="en-US" sz="2000" dirty="0" smtClean="0">
                <a:latin typeface="HGSｺﾞｼｯｸM" panose="020B0600000000000000" pitchFamily="50" charset="-128"/>
                <a:ea typeface="HGSｺﾞｼｯｸM" panose="020B0600000000000000" pitchFamily="50" charset="-128"/>
              </a:rPr>
              <a:t>の更新事業</a:t>
            </a:r>
            <a:endParaRPr lang="en-US" altLang="ja-JP" sz="2000"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107823" y="5589240"/>
            <a:ext cx="7839211" cy="646331"/>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東京都において長大橋や主要幹線</a:t>
            </a:r>
            <a:r>
              <a:rPr lang="ja-JP" altLang="en-US" dirty="0">
                <a:latin typeface="HGSｺﾞｼｯｸM" panose="020B0600000000000000" pitchFamily="50" charset="-128"/>
                <a:ea typeface="HGSｺﾞｼｯｸM" panose="020B0600000000000000" pitchFamily="50" charset="-128"/>
              </a:rPr>
              <a:t>橋梁</a:t>
            </a:r>
            <a:r>
              <a:rPr lang="ja-JP" altLang="en-US" dirty="0" smtClean="0">
                <a:latin typeface="HGSｺﾞｼｯｸM" panose="020B0600000000000000" pitchFamily="50" charset="-128"/>
                <a:ea typeface="HGSｺﾞｼｯｸM" panose="020B0600000000000000" pitchFamily="50" charset="-128"/>
              </a:rPr>
              <a:t>は</a:t>
            </a:r>
            <a:r>
              <a:rPr lang="en-US" altLang="ja-JP" dirty="0" smtClean="0">
                <a:latin typeface="HGSｺﾞｼｯｸM" panose="020B0600000000000000" pitchFamily="50" charset="-128"/>
                <a:ea typeface="HGSｺﾞｼｯｸM" panose="020B0600000000000000" pitchFamily="50" charset="-128"/>
              </a:rPr>
              <a:t>100</a:t>
            </a:r>
            <a:r>
              <a:rPr lang="ja-JP" altLang="en-US" dirty="0" smtClean="0">
                <a:latin typeface="HGSｺﾞｼｯｸM" panose="020B0600000000000000" pitchFamily="50" charset="-128"/>
                <a:ea typeface="HGSｺﾞｼｯｸM" panose="020B0600000000000000" pitchFamily="50" charset="-128"/>
              </a:rPr>
              <a:t>年以上の延命化。</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国道</a:t>
            </a:r>
            <a:r>
              <a:rPr lang="en-US" altLang="ja-JP" dirty="0" smtClean="0">
                <a:latin typeface="HGSｺﾞｼｯｸM" panose="020B0600000000000000" pitchFamily="50" charset="-128"/>
                <a:ea typeface="HGSｺﾞｼｯｸM" panose="020B0600000000000000" pitchFamily="50" charset="-128"/>
              </a:rPr>
              <a:t>423</a:t>
            </a:r>
            <a:r>
              <a:rPr lang="ja-JP" altLang="en-US" dirty="0" smtClean="0">
                <a:latin typeface="HGSｺﾞｼｯｸM" panose="020B0600000000000000" pitchFamily="50" charset="-128"/>
                <a:ea typeface="HGSｺﾞｼｯｸM" panose="020B0600000000000000" pitchFamily="50" charset="-128"/>
              </a:rPr>
              <a:t>号は主要幹線道路であり、東京都の方針では延命化対象に該当。</a:t>
            </a:r>
            <a:endParaRPr lang="en-US" altLang="ja-JP" dirty="0" smtClean="0">
              <a:latin typeface="HGSｺﾞｼｯｸM" panose="020B0600000000000000" pitchFamily="50" charset="-128"/>
              <a:ea typeface="HGSｺﾞｼｯｸM" panose="020B0600000000000000" pitchFamily="50" charset="-128"/>
            </a:endParaRPr>
          </a:p>
        </p:txBody>
      </p:sp>
      <p:sp>
        <p:nvSpPr>
          <p:cNvPr id="16"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．大規模更新における事例収集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3754304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NEXCO</a:t>
            </a:r>
            <a:r>
              <a:rPr lang="ja-JP" altLang="en-US" sz="2400" dirty="0" smtClean="0">
                <a:latin typeface="HGSｺﾞｼｯｸM" panose="020B0600000000000000" pitchFamily="50" charset="-128"/>
                <a:ea typeface="HGSｺﾞｼｯｸM" panose="020B0600000000000000" pitchFamily="50" charset="-128"/>
              </a:rPr>
              <a:t>の対策フロー</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床版</a:t>
            </a:r>
            <a:r>
              <a:rPr lang="en-US" altLang="ja-JP"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pic>
        <p:nvPicPr>
          <p:cNvPr id="2" name="図 1"/>
          <p:cNvPicPr>
            <a:picLocks noChangeAspect="1"/>
          </p:cNvPicPr>
          <p:nvPr/>
        </p:nvPicPr>
        <p:blipFill>
          <a:blip r:embed="rId2"/>
          <a:stretch>
            <a:fillRect/>
          </a:stretch>
        </p:blipFill>
        <p:spPr>
          <a:xfrm>
            <a:off x="1016974" y="1625079"/>
            <a:ext cx="3906928" cy="4684241"/>
          </a:xfrm>
          <a:prstGeom prst="rect">
            <a:avLst/>
          </a:prstGeom>
        </p:spPr>
      </p:pic>
      <p:sp>
        <p:nvSpPr>
          <p:cNvPr id="6" name="右中かっこ 5"/>
          <p:cNvSpPr/>
          <p:nvPr/>
        </p:nvSpPr>
        <p:spPr>
          <a:xfrm>
            <a:off x="4923902" y="1988840"/>
            <a:ext cx="70854" cy="201622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右中かっこ 13"/>
          <p:cNvSpPr/>
          <p:nvPr/>
        </p:nvSpPr>
        <p:spPr>
          <a:xfrm>
            <a:off x="4919518" y="4077072"/>
            <a:ext cx="84530" cy="16561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4994756" y="2602069"/>
            <a:ext cx="369332" cy="861774"/>
          </a:xfrm>
          <a:prstGeom prst="rect">
            <a:avLst/>
          </a:prstGeom>
          <a:noFill/>
        </p:spPr>
        <p:txBody>
          <a:bodyPr vert="eaVert" wrap="none" rtlCol="0">
            <a:spAutoFit/>
          </a:bodyPr>
          <a:lstStyle/>
          <a:p>
            <a:r>
              <a:rPr lang="ja-JP" altLang="en-US" sz="1200" dirty="0" smtClean="0"/>
              <a:t>更新も検討</a:t>
            </a:r>
            <a:endParaRPr kumimoji="1" lang="ja-JP" altLang="en-US" sz="1200" dirty="0"/>
          </a:p>
        </p:txBody>
      </p:sp>
      <p:sp>
        <p:nvSpPr>
          <p:cNvPr id="16" name="テキスト ボックス 15"/>
          <p:cNvSpPr txBox="1"/>
          <p:nvPr/>
        </p:nvSpPr>
        <p:spPr>
          <a:xfrm>
            <a:off x="4994756" y="4371115"/>
            <a:ext cx="369332" cy="1151918"/>
          </a:xfrm>
          <a:prstGeom prst="rect">
            <a:avLst/>
          </a:prstGeom>
          <a:noFill/>
        </p:spPr>
        <p:txBody>
          <a:bodyPr vert="eaVert" wrap="none" rtlCol="0">
            <a:spAutoFit/>
          </a:bodyPr>
          <a:lstStyle/>
          <a:p>
            <a:r>
              <a:rPr lang="ja-JP" altLang="en-US" sz="1200" dirty="0" smtClean="0"/>
              <a:t>更新は検討せず</a:t>
            </a:r>
            <a:endParaRPr kumimoji="1" lang="ja-JP" altLang="en-US" sz="1200" dirty="0"/>
          </a:p>
        </p:txBody>
      </p:sp>
      <p:sp>
        <p:nvSpPr>
          <p:cNvPr id="18" name="角丸四角形 17"/>
          <p:cNvSpPr/>
          <p:nvPr/>
        </p:nvSpPr>
        <p:spPr>
          <a:xfrm>
            <a:off x="5360340" y="2384884"/>
            <a:ext cx="3244108" cy="129614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RC</a:t>
            </a:r>
            <a:r>
              <a:rPr lang="ja-JP" altLang="en-US" sz="1600" dirty="0" smtClean="0">
                <a:solidFill>
                  <a:schemeClr val="tx1"/>
                </a:solidFill>
                <a:latin typeface="HGSｺﾞｼｯｸM" panose="020B0600000000000000" pitchFamily="50" charset="-128"/>
                <a:ea typeface="HGSｺﾞｼｯｸM" panose="020B0600000000000000" pitchFamily="50" charset="-128"/>
              </a:rPr>
              <a:t>床版については内在塩分濃度が高ければ更新、損傷程度に応じて</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修繕・更新を行うことを想定</a:t>
            </a:r>
            <a:r>
              <a:rPr lang="ja-JP" altLang="en-US" sz="1600" dirty="0" smtClean="0">
                <a:solidFill>
                  <a:schemeClr val="tx1"/>
                </a:solidFill>
                <a:latin typeface="HGSｺﾞｼｯｸM" panose="020B0600000000000000" pitchFamily="50" charset="-128"/>
                <a:ea typeface="HGSｺﾞｼｯｸM" panose="020B0600000000000000" pitchFamily="50" charset="-128"/>
              </a:rPr>
              <a:t>している。</a:t>
            </a:r>
            <a:endParaRPr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sp>
        <p:nvSpPr>
          <p:cNvPr id="19" name="角丸四角形 18"/>
          <p:cNvSpPr/>
          <p:nvPr/>
        </p:nvSpPr>
        <p:spPr>
          <a:xfrm>
            <a:off x="5364160" y="4509404"/>
            <a:ext cx="3316116" cy="115212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PC</a:t>
            </a:r>
            <a:r>
              <a:rPr lang="ja-JP" altLang="en-US" sz="1600" dirty="0" smtClean="0">
                <a:solidFill>
                  <a:schemeClr val="tx1"/>
                </a:solidFill>
                <a:latin typeface="HGSｺﾞｼｯｸM" panose="020B0600000000000000" pitchFamily="50" charset="-128"/>
                <a:ea typeface="HGSｺﾞｼｯｸM" panose="020B0600000000000000" pitchFamily="50" charset="-128"/>
              </a:rPr>
              <a:t>床版および鋼床版については修繕による維持管理を行う方針であり、</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更新を想定していない。</a:t>
            </a:r>
            <a:endParaRPr lang="en-US" altLang="ja-JP" sz="1600" u="sng" dirty="0" smtClean="0">
              <a:solidFill>
                <a:srgbClr val="FF0000"/>
              </a:solidFill>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5393484" y="5661532"/>
            <a:ext cx="3345420" cy="276999"/>
          </a:xfrm>
          <a:prstGeom prst="rect">
            <a:avLst/>
          </a:prstGeom>
          <a:noFill/>
        </p:spPr>
        <p:txBody>
          <a:bodyPr wrap="square" rtlCol="0">
            <a:spAutoFit/>
          </a:bodyPr>
          <a:lstStyle/>
          <a:p>
            <a:r>
              <a:rPr lang="en-US" altLang="ja-JP" sz="1200" dirty="0" smtClean="0">
                <a:latin typeface="HGSｺﾞｼｯｸM" panose="020B0600000000000000" pitchFamily="50" charset="-128"/>
                <a:ea typeface="HGSｺﾞｼｯｸM" panose="020B0600000000000000" pitchFamily="50" charset="-128"/>
              </a:rPr>
              <a:t>※</a:t>
            </a:r>
            <a:r>
              <a:rPr lang="ja-JP" altLang="en-US" sz="1200" dirty="0" smtClean="0">
                <a:latin typeface="HGSｺﾞｼｯｸM" panose="020B0600000000000000" pitchFamily="50" charset="-128"/>
                <a:ea typeface="HGSｺﾞｼｯｸM" panose="020B0600000000000000" pitchFamily="50" charset="-128"/>
              </a:rPr>
              <a:t>著しい損傷が生じている場合を除く。</a:t>
            </a:r>
            <a:endParaRPr lang="en-US" altLang="ja-JP" sz="1200" dirty="0" smtClean="0">
              <a:latin typeface="HGSｺﾞｼｯｸM" panose="020B0600000000000000" pitchFamily="50" charset="-128"/>
              <a:ea typeface="HGSｺﾞｼｯｸM" panose="020B0600000000000000" pitchFamily="50" charset="-128"/>
            </a:endParaRPr>
          </a:p>
        </p:txBody>
      </p:sp>
      <p:sp>
        <p:nvSpPr>
          <p:cNvPr id="21" name="角丸四角形 20"/>
          <p:cNvSpPr/>
          <p:nvPr/>
        </p:nvSpPr>
        <p:spPr>
          <a:xfrm>
            <a:off x="5359174" y="1988840"/>
            <a:ext cx="1089680"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RC</a:t>
            </a:r>
            <a:r>
              <a:rPr lang="ja-JP" altLang="en-US" dirty="0" smtClean="0">
                <a:latin typeface="HGSｺﾞｼｯｸM" panose="020B0600000000000000" pitchFamily="50" charset="-128"/>
                <a:ea typeface="HGSｺﾞｼｯｸM" panose="020B0600000000000000" pitchFamily="50" charset="-128"/>
              </a:rPr>
              <a:t>床版</a:t>
            </a:r>
            <a:endParaRPr kumimoji="1" lang="ja-JP" altLang="en-US" dirty="0">
              <a:latin typeface="HGSｺﾞｼｯｸM" panose="020B0600000000000000" pitchFamily="50" charset="-128"/>
              <a:ea typeface="HGSｺﾞｼｯｸM" panose="020B0600000000000000" pitchFamily="50" charset="-128"/>
            </a:endParaRPr>
          </a:p>
        </p:txBody>
      </p:sp>
      <p:sp>
        <p:nvSpPr>
          <p:cNvPr id="22" name="角丸四角形 21"/>
          <p:cNvSpPr/>
          <p:nvPr/>
        </p:nvSpPr>
        <p:spPr>
          <a:xfrm>
            <a:off x="5359174" y="4098777"/>
            <a:ext cx="2525194"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PC</a:t>
            </a:r>
            <a:r>
              <a:rPr lang="ja-JP" altLang="en-US" dirty="0" smtClean="0">
                <a:latin typeface="HGSｺﾞｼｯｸM" panose="020B0600000000000000" pitchFamily="50" charset="-128"/>
                <a:ea typeface="HGSｺﾞｼｯｸM" panose="020B0600000000000000" pitchFamily="50" charset="-128"/>
              </a:rPr>
              <a:t>床版および鋼床版</a:t>
            </a:r>
            <a:endParaRPr kumimoji="1" lang="ja-JP" altLang="en-US" dirty="0">
              <a:latin typeface="HGSｺﾞｼｯｸM" panose="020B0600000000000000" pitchFamily="50" charset="-128"/>
              <a:ea typeface="HGSｺﾞｼｯｸM" panose="020B0600000000000000" pitchFamily="50" charset="-128"/>
            </a:endParaRPr>
          </a:p>
        </p:txBody>
      </p:sp>
      <p:sp>
        <p:nvSpPr>
          <p:cNvPr id="24"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2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479125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NEXCO</a:t>
            </a:r>
            <a:r>
              <a:rPr lang="ja-JP" altLang="en-US" sz="2400" dirty="0" smtClean="0">
                <a:latin typeface="HGSｺﾞｼｯｸM" panose="020B0600000000000000" pitchFamily="50" charset="-128"/>
                <a:ea typeface="HGSｺﾞｼｯｸM" panose="020B0600000000000000" pitchFamily="50" charset="-128"/>
              </a:rPr>
              <a:t>の対策フロー</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桁</a:t>
            </a:r>
            <a:r>
              <a:rPr lang="en-US" altLang="ja-JP"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pic>
        <p:nvPicPr>
          <p:cNvPr id="3" name="図 2"/>
          <p:cNvPicPr>
            <a:picLocks noChangeAspect="1"/>
          </p:cNvPicPr>
          <p:nvPr/>
        </p:nvPicPr>
        <p:blipFill>
          <a:blip r:embed="rId2"/>
          <a:stretch>
            <a:fillRect/>
          </a:stretch>
        </p:blipFill>
        <p:spPr>
          <a:xfrm>
            <a:off x="1331640" y="1612485"/>
            <a:ext cx="3457128" cy="4705105"/>
          </a:xfrm>
          <a:prstGeom prst="rect">
            <a:avLst/>
          </a:prstGeom>
        </p:spPr>
      </p:pic>
      <p:sp>
        <p:nvSpPr>
          <p:cNvPr id="12" name="右中かっこ 11"/>
          <p:cNvSpPr/>
          <p:nvPr/>
        </p:nvSpPr>
        <p:spPr>
          <a:xfrm>
            <a:off x="4717914" y="2060848"/>
            <a:ext cx="70854" cy="14029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右中かっこ 12"/>
          <p:cNvSpPr/>
          <p:nvPr/>
        </p:nvSpPr>
        <p:spPr>
          <a:xfrm>
            <a:off x="4711076" y="3626904"/>
            <a:ext cx="84530" cy="269068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4759930" y="2332466"/>
            <a:ext cx="369332" cy="861774"/>
          </a:xfrm>
          <a:prstGeom prst="rect">
            <a:avLst/>
          </a:prstGeom>
          <a:noFill/>
        </p:spPr>
        <p:txBody>
          <a:bodyPr vert="eaVert" wrap="none" rtlCol="0">
            <a:spAutoFit/>
          </a:bodyPr>
          <a:lstStyle/>
          <a:p>
            <a:r>
              <a:rPr lang="ja-JP" altLang="en-US" sz="1200" dirty="0" smtClean="0"/>
              <a:t>更新も検討</a:t>
            </a:r>
            <a:endParaRPr kumimoji="1" lang="ja-JP" altLang="en-US" sz="1200" dirty="0"/>
          </a:p>
        </p:txBody>
      </p:sp>
      <p:sp>
        <p:nvSpPr>
          <p:cNvPr id="16" name="テキスト ボックス 15"/>
          <p:cNvSpPr txBox="1"/>
          <p:nvPr/>
        </p:nvSpPr>
        <p:spPr>
          <a:xfrm>
            <a:off x="4778732" y="4396288"/>
            <a:ext cx="369332" cy="1151918"/>
          </a:xfrm>
          <a:prstGeom prst="rect">
            <a:avLst/>
          </a:prstGeom>
          <a:noFill/>
        </p:spPr>
        <p:txBody>
          <a:bodyPr vert="eaVert" wrap="none" rtlCol="0">
            <a:spAutoFit/>
          </a:bodyPr>
          <a:lstStyle/>
          <a:p>
            <a:r>
              <a:rPr lang="ja-JP" altLang="en-US" sz="1200" dirty="0" smtClean="0"/>
              <a:t>更新は検討せず</a:t>
            </a:r>
            <a:endParaRPr kumimoji="1" lang="ja-JP" altLang="en-US" sz="1200" dirty="0"/>
          </a:p>
        </p:txBody>
      </p:sp>
      <p:sp>
        <p:nvSpPr>
          <p:cNvPr id="18" name="角丸四角形 17"/>
          <p:cNvSpPr/>
          <p:nvPr/>
        </p:nvSpPr>
        <p:spPr>
          <a:xfrm>
            <a:off x="5147245" y="2204864"/>
            <a:ext cx="3244108" cy="129614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RC</a:t>
            </a:r>
            <a:r>
              <a:rPr lang="ja-JP" altLang="en-US" sz="1600" dirty="0">
                <a:solidFill>
                  <a:schemeClr val="tx1"/>
                </a:solidFill>
                <a:latin typeface="HGSｺﾞｼｯｸM" panose="020B0600000000000000" pitchFamily="50" charset="-128"/>
                <a:ea typeface="HGSｺﾞｼｯｸM" panose="020B0600000000000000" pitchFamily="50" charset="-128"/>
              </a:rPr>
              <a:t>桁</a:t>
            </a:r>
            <a:r>
              <a:rPr lang="ja-JP" altLang="en-US" sz="1600" dirty="0" smtClean="0">
                <a:solidFill>
                  <a:schemeClr val="tx1"/>
                </a:solidFill>
                <a:latin typeface="HGSｺﾞｼｯｸM" panose="020B0600000000000000" pitchFamily="50" charset="-128"/>
                <a:ea typeface="HGSｺﾞｼｯｸM" panose="020B0600000000000000" pitchFamily="50" charset="-128"/>
              </a:rPr>
              <a:t>については内在塩分濃度が高ければ更新、損傷程度に応じて</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修繕・更新を行うことを想定</a:t>
            </a:r>
            <a:r>
              <a:rPr lang="ja-JP" altLang="en-US" sz="1600" dirty="0" smtClean="0">
                <a:solidFill>
                  <a:schemeClr val="tx1"/>
                </a:solidFill>
                <a:latin typeface="HGSｺﾞｼｯｸM" panose="020B0600000000000000" pitchFamily="50" charset="-128"/>
                <a:ea typeface="HGSｺﾞｼｯｸM" panose="020B0600000000000000" pitchFamily="50" charset="-128"/>
              </a:rPr>
              <a:t>している。</a:t>
            </a:r>
            <a:endParaRPr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sp>
        <p:nvSpPr>
          <p:cNvPr id="19" name="角丸四角形 18"/>
          <p:cNvSpPr/>
          <p:nvPr/>
        </p:nvSpPr>
        <p:spPr>
          <a:xfrm>
            <a:off x="5147245" y="4387210"/>
            <a:ext cx="3316116" cy="115212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PC</a:t>
            </a:r>
            <a:r>
              <a:rPr lang="ja-JP" altLang="en-US" sz="1600" dirty="0">
                <a:solidFill>
                  <a:schemeClr val="tx1"/>
                </a:solidFill>
                <a:latin typeface="HGSｺﾞｼｯｸM" panose="020B0600000000000000" pitchFamily="50" charset="-128"/>
                <a:ea typeface="HGSｺﾞｼｯｸM" panose="020B0600000000000000" pitchFamily="50" charset="-128"/>
              </a:rPr>
              <a:t>桁</a:t>
            </a:r>
            <a:r>
              <a:rPr lang="ja-JP" altLang="en-US" sz="1600" dirty="0" smtClean="0">
                <a:solidFill>
                  <a:schemeClr val="tx1"/>
                </a:solidFill>
                <a:latin typeface="HGSｺﾞｼｯｸM" panose="020B0600000000000000" pitchFamily="50" charset="-128"/>
                <a:ea typeface="HGSｺﾞｼｯｸM" panose="020B0600000000000000" pitchFamily="50" charset="-128"/>
              </a:rPr>
              <a:t>および鋼</a:t>
            </a:r>
            <a:r>
              <a:rPr lang="ja-JP" altLang="en-US" sz="1600" dirty="0">
                <a:solidFill>
                  <a:schemeClr val="tx1"/>
                </a:solidFill>
                <a:latin typeface="HGSｺﾞｼｯｸM" panose="020B0600000000000000" pitchFamily="50" charset="-128"/>
                <a:ea typeface="HGSｺﾞｼｯｸM" panose="020B0600000000000000" pitchFamily="50" charset="-128"/>
              </a:rPr>
              <a:t>桁</a:t>
            </a:r>
            <a:r>
              <a:rPr lang="ja-JP" altLang="en-US" sz="1600" dirty="0" smtClean="0">
                <a:solidFill>
                  <a:schemeClr val="tx1"/>
                </a:solidFill>
                <a:latin typeface="HGSｺﾞｼｯｸM" panose="020B0600000000000000" pitchFamily="50" charset="-128"/>
                <a:ea typeface="HGSｺﾞｼｯｸM" panose="020B0600000000000000" pitchFamily="50" charset="-128"/>
              </a:rPr>
              <a:t>については修繕による維持管理を行う方針であり、</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更新を想定していない。</a:t>
            </a:r>
            <a:endParaRPr lang="en-US" altLang="ja-JP" sz="1600" u="sng" dirty="0" smtClean="0">
              <a:solidFill>
                <a:srgbClr val="FF0000"/>
              </a:solidFill>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5200729" y="5570938"/>
            <a:ext cx="3345420" cy="276999"/>
          </a:xfrm>
          <a:prstGeom prst="rect">
            <a:avLst/>
          </a:prstGeom>
          <a:noFill/>
        </p:spPr>
        <p:txBody>
          <a:bodyPr wrap="square" rtlCol="0">
            <a:spAutoFit/>
          </a:bodyPr>
          <a:lstStyle/>
          <a:p>
            <a:r>
              <a:rPr lang="en-US" altLang="ja-JP" sz="1200" dirty="0" smtClean="0">
                <a:latin typeface="HGSｺﾞｼｯｸM" panose="020B0600000000000000" pitchFamily="50" charset="-128"/>
                <a:ea typeface="HGSｺﾞｼｯｸM" panose="020B0600000000000000" pitchFamily="50" charset="-128"/>
              </a:rPr>
              <a:t>※</a:t>
            </a:r>
            <a:r>
              <a:rPr lang="ja-JP" altLang="en-US" sz="1200" dirty="0" smtClean="0">
                <a:latin typeface="HGSｺﾞｼｯｸM" panose="020B0600000000000000" pitchFamily="50" charset="-128"/>
                <a:ea typeface="HGSｺﾞｼｯｸM" panose="020B0600000000000000" pitchFamily="50" charset="-128"/>
              </a:rPr>
              <a:t>著しい損傷が生じている場合を除く。</a:t>
            </a:r>
            <a:endParaRPr lang="en-US" altLang="ja-JP" sz="1200" dirty="0" smtClean="0">
              <a:latin typeface="HGSｺﾞｼｯｸM" panose="020B0600000000000000" pitchFamily="50" charset="-128"/>
              <a:ea typeface="HGSｺﾞｼｯｸM" panose="020B0600000000000000" pitchFamily="50" charset="-128"/>
            </a:endParaRPr>
          </a:p>
        </p:txBody>
      </p:sp>
      <p:sp>
        <p:nvSpPr>
          <p:cNvPr id="21" name="角丸四角形 20"/>
          <p:cNvSpPr/>
          <p:nvPr/>
        </p:nvSpPr>
        <p:spPr>
          <a:xfrm>
            <a:off x="5179422" y="1792764"/>
            <a:ext cx="1089680"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RC</a:t>
            </a:r>
            <a:r>
              <a:rPr lang="ja-JP" altLang="en-US" dirty="0">
                <a:latin typeface="HGSｺﾞｼｯｸM" panose="020B0600000000000000" pitchFamily="50" charset="-128"/>
                <a:ea typeface="HGSｺﾞｼｯｸM" panose="020B0600000000000000" pitchFamily="50" charset="-128"/>
              </a:rPr>
              <a:t>桁</a:t>
            </a:r>
            <a:endParaRPr kumimoji="1" lang="ja-JP" altLang="en-US" dirty="0">
              <a:latin typeface="HGSｺﾞｼｯｸM" panose="020B0600000000000000" pitchFamily="50" charset="-128"/>
              <a:ea typeface="HGSｺﾞｼｯｸM" panose="020B0600000000000000" pitchFamily="50" charset="-128"/>
            </a:endParaRPr>
          </a:p>
        </p:txBody>
      </p:sp>
      <p:sp>
        <p:nvSpPr>
          <p:cNvPr id="22" name="角丸四角形 21"/>
          <p:cNvSpPr/>
          <p:nvPr/>
        </p:nvSpPr>
        <p:spPr>
          <a:xfrm>
            <a:off x="5148064" y="3976925"/>
            <a:ext cx="2160240"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PC</a:t>
            </a:r>
            <a:r>
              <a:rPr lang="ja-JP" altLang="en-US" dirty="0">
                <a:latin typeface="HGSｺﾞｼｯｸM" panose="020B0600000000000000" pitchFamily="50" charset="-128"/>
                <a:ea typeface="HGSｺﾞｼｯｸM" panose="020B0600000000000000" pitchFamily="50" charset="-128"/>
              </a:rPr>
              <a:t>桁</a:t>
            </a:r>
            <a:r>
              <a:rPr lang="ja-JP" altLang="en-US" dirty="0" smtClean="0">
                <a:latin typeface="HGSｺﾞｼｯｸM" panose="020B0600000000000000" pitchFamily="50" charset="-128"/>
                <a:ea typeface="HGSｺﾞｼｯｸM" panose="020B0600000000000000" pitchFamily="50" charset="-128"/>
              </a:rPr>
              <a:t>および鋼桁</a:t>
            </a:r>
            <a:endParaRPr kumimoji="1" lang="ja-JP" altLang="en-US" dirty="0">
              <a:latin typeface="HGSｺﾞｼｯｸM" panose="020B0600000000000000" pitchFamily="50" charset="-128"/>
              <a:ea typeface="HGSｺﾞｼｯｸM" panose="020B0600000000000000" pitchFamily="50" charset="-128"/>
            </a:endParaRPr>
          </a:p>
        </p:txBody>
      </p:sp>
      <p:sp>
        <p:nvSpPr>
          <p:cNvPr id="24"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2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369835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）東京都の長寿命化対策</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12" name="テキスト ボックス 11"/>
          <p:cNvSpPr txBox="1"/>
          <p:nvPr/>
        </p:nvSpPr>
        <p:spPr>
          <a:xfrm>
            <a:off x="1615430" y="5949280"/>
            <a:ext cx="6827005" cy="307777"/>
          </a:xfrm>
          <a:prstGeom prst="rect">
            <a:avLst/>
          </a:prstGeom>
          <a:noFill/>
        </p:spPr>
        <p:txBody>
          <a:bodyPr wrap="square" rtlCol="0">
            <a:spAutoFit/>
          </a:bodyPr>
          <a:lstStyle/>
          <a:p>
            <a:pPr algn="r"/>
            <a:r>
              <a:rPr lang="ja-JP" altLang="en-US" sz="1400" dirty="0" smtClean="0">
                <a:latin typeface="HGSｺﾞｼｯｸM" panose="020B0600000000000000" pitchFamily="50" charset="-128"/>
                <a:ea typeface="HGSｺﾞｼｯｸM" panose="020B0600000000000000" pitchFamily="50" charset="-128"/>
              </a:rPr>
              <a:t>［橋梁の管理に関する中長期計画　東京都建設局　</a:t>
            </a:r>
            <a:r>
              <a:rPr lang="en-US" altLang="ja-JP" sz="1400" dirty="0" smtClean="0">
                <a:latin typeface="HGSｺﾞｼｯｸM" panose="020B0600000000000000" pitchFamily="50" charset="-128"/>
                <a:ea typeface="HGSｺﾞｼｯｸM" panose="020B0600000000000000" pitchFamily="50" charset="-128"/>
              </a:rPr>
              <a:t>H21.3</a:t>
            </a:r>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より</a:t>
            </a:r>
            <a:endParaRPr lang="en-US" altLang="ja-JP" sz="1400" dirty="0" smtClean="0">
              <a:latin typeface="HGSｺﾞｼｯｸM" panose="020B0600000000000000" pitchFamily="50" charset="-128"/>
              <a:ea typeface="HGSｺﾞｼｯｸM" panose="020B0600000000000000" pitchFamily="50" charset="-128"/>
            </a:endParaRPr>
          </a:p>
        </p:txBody>
      </p:sp>
      <p:grpSp>
        <p:nvGrpSpPr>
          <p:cNvPr id="7" name="グループ化 6"/>
          <p:cNvGrpSpPr/>
          <p:nvPr/>
        </p:nvGrpSpPr>
        <p:grpSpPr>
          <a:xfrm>
            <a:off x="806370" y="1700808"/>
            <a:ext cx="6933982" cy="4231263"/>
            <a:chOff x="960754" y="1700808"/>
            <a:chExt cx="6933982" cy="4231263"/>
          </a:xfrm>
        </p:grpSpPr>
        <p:pic>
          <p:nvPicPr>
            <p:cNvPr id="2" name="図 1"/>
            <p:cNvPicPr>
              <a:picLocks noChangeAspect="1"/>
            </p:cNvPicPr>
            <p:nvPr/>
          </p:nvPicPr>
          <p:blipFill>
            <a:blip r:embed="rId2"/>
            <a:stretch>
              <a:fillRect/>
            </a:stretch>
          </p:blipFill>
          <p:spPr>
            <a:xfrm>
              <a:off x="960754" y="1700808"/>
              <a:ext cx="6933982" cy="4231263"/>
            </a:xfrm>
            <a:prstGeom prst="rect">
              <a:avLst/>
            </a:prstGeom>
            <a:ln w="19050">
              <a:solidFill>
                <a:schemeClr val="tx1"/>
              </a:solidFill>
            </a:ln>
          </p:spPr>
        </p:pic>
        <p:sp>
          <p:nvSpPr>
            <p:cNvPr id="6" name="角丸四角形 5"/>
            <p:cNvSpPr/>
            <p:nvPr/>
          </p:nvSpPr>
          <p:spPr>
            <a:xfrm>
              <a:off x="1187624" y="4365104"/>
              <a:ext cx="5616624" cy="10801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耐震性　⇒　道路橋示方書の性能を確保</a:t>
              </a:r>
              <a:endParaRPr kumimoji="1"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耐荷性　⇒　道路橋</a:t>
              </a:r>
              <a:r>
                <a:rPr lang="ja-JP" altLang="en-US" sz="1400" dirty="0" smtClean="0">
                  <a:solidFill>
                    <a:schemeClr val="tx1"/>
                  </a:solidFill>
                  <a:latin typeface="HGSｺﾞｼｯｸM" panose="020B0600000000000000" pitchFamily="50" charset="-128"/>
                  <a:ea typeface="HGSｺﾞｼｯｸM" panose="020B0600000000000000" pitchFamily="50" charset="-128"/>
                </a:rPr>
                <a:t>示方書の性能を確保</a:t>
              </a:r>
              <a:endParaRPr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耐疲労性　⇒　道路橋</a:t>
              </a:r>
              <a:r>
                <a:rPr lang="ja-JP" altLang="en-US" sz="1400" dirty="0" smtClean="0">
                  <a:solidFill>
                    <a:schemeClr val="tx1"/>
                  </a:solidFill>
                  <a:latin typeface="HGSｺﾞｼｯｸM" panose="020B0600000000000000" pitchFamily="50" charset="-128"/>
                  <a:ea typeface="HGSｺﾞｼｯｸM" panose="020B0600000000000000" pitchFamily="50" charset="-128"/>
                </a:rPr>
                <a:t>示方書及び疲労設計指針の性能を確保</a:t>
              </a:r>
              <a:endParaRPr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耐腐食性　⇒　東京都の腐食調査事例を参考に規定</a:t>
              </a:r>
              <a:endParaRPr kumimoji="1" lang="ja-JP" altLang="en-US" sz="1400" dirty="0">
                <a:solidFill>
                  <a:schemeClr val="tx1"/>
                </a:solidFill>
                <a:latin typeface="HGSｺﾞｼｯｸM" panose="020B0600000000000000" pitchFamily="50" charset="-128"/>
                <a:ea typeface="HGSｺﾞｼｯｸM" panose="020B0600000000000000" pitchFamily="50" charset="-128"/>
              </a:endParaRPr>
            </a:p>
          </p:txBody>
        </p:sp>
      </p:grpSp>
      <p:sp>
        <p:nvSpPr>
          <p:cNvPr id="9" name="雲形吹き出し 8"/>
          <p:cNvSpPr/>
          <p:nvPr/>
        </p:nvSpPr>
        <p:spPr>
          <a:xfrm>
            <a:off x="5985395" y="4023903"/>
            <a:ext cx="3024336" cy="900100"/>
          </a:xfrm>
          <a:prstGeom prst="cloudCallout">
            <a:avLst>
              <a:gd name="adj1" fmla="val -63036"/>
              <a:gd name="adj2" fmla="val 4289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rPr>
              <a:t>現行道示の性能を満足する改修を行い、延命化する。</a:t>
            </a:r>
            <a:endParaRPr kumimoji="1" lang="ja-JP" altLang="en-US" sz="1200" dirty="0">
              <a:solidFill>
                <a:schemeClr val="tx1"/>
              </a:solidFill>
            </a:endParaRPr>
          </a:p>
        </p:txBody>
      </p:sp>
      <p:sp>
        <p:nvSpPr>
          <p:cNvPr id="14"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1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518836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）東京都の長寿命化対策</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10" name="テキスト ボックス 9"/>
          <p:cNvSpPr txBox="1"/>
          <p:nvPr/>
        </p:nvSpPr>
        <p:spPr>
          <a:xfrm>
            <a:off x="1115616" y="2852936"/>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補修</a:t>
            </a:r>
            <a:r>
              <a:rPr lang="ja-JP" altLang="en-US" sz="2400" dirty="0" smtClean="0">
                <a:latin typeface="HGSｺﾞｼｯｸM" panose="020B0600000000000000" pitchFamily="50" charset="-128"/>
                <a:ea typeface="HGSｺﾞｼｯｸM" panose="020B0600000000000000" pitchFamily="50" charset="-128"/>
              </a:rPr>
              <a:t>補強例の一覧</a:t>
            </a:r>
            <a:endParaRPr lang="en-US" altLang="ja-JP" sz="2400" dirty="0" smtClean="0">
              <a:latin typeface="HGSｺﾞｼｯｸM" panose="020B0600000000000000" pitchFamily="50" charset="-128"/>
              <a:ea typeface="HGSｺﾞｼｯｸM" panose="020B0600000000000000" pitchFamily="50" charset="-128"/>
            </a:endParaRPr>
          </a:p>
        </p:txBody>
      </p:sp>
      <p:pic>
        <p:nvPicPr>
          <p:cNvPr id="3" name="図 2"/>
          <p:cNvPicPr>
            <a:picLocks noChangeAspect="1"/>
          </p:cNvPicPr>
          <p:nvPr/>
        </p:nvPicPr>
        <p:blipFill>
          <a:blip r:embed="rId2"/>
          <a:stretch>
            <a:fillRect/>
          </a:stretch>
        </p:blipFill>
        <p:spPr>
          <a:xfrm>
            <a:off x="876747" y="2312392"/>
            <a:ext cx="7505257" cy="2711274"/>
          </a:xfrm>
          <a:prstGeom prst="rect">
            <a:avLst/>
          </a:prstGeom>
        </p:spPr>
      </p:pic>
      <p:sp>
        <p:nvSpPr>
          <p:cNvPr id="12" name="テキスト ボックス 11"/>
          <p:cNvSpPr txBox="1"/>
          <p:nvPr/>
        </p:nvSpPr>
        <p:spPr>
          <a:xfrm>
            <a:off x="876746" y="2004615"/>
            <a:ext cx="7505257" cy="307777"/>
          </a:xfrm>
          <a:prstGeom prst="rect">
            <a:avLst/>
          </a:prstGeom>
          <a:noFill/>
        </p:spPr>
        <p:txBody>
          <a:bodyPr wrap="square" rtlCol="0">
            <a:spAutoFit/>
          </a:bodyPr>
          <a:lstStyle/>
          <a:p>
            <a:pPr algn="ctr"/>
            <a:r>
              <a:rPr lang="ja-JP" altLang="en-US" sz="1400" dirty="0" smtClean="0">
                <a:latin typeface="HGSｺﾞｼｯｸM" panose="020B0600000000000000" pitchFamily="50" charset="-128"/>
                <a:ea typeface="HGSｺﾞｼｯｸM" panose="020B0600000000000000" pitchFamily="50" charset="-128"/>
              </a:rPr>
              <a:t>表</a:t>
            </a:r>
            <a:r>
              <a:rPr lang="en-US" altLang="ja-JP" sz="1400" dirty="0">
                <a:latin typeface="HGSｺﾞｼｯｸM" panose="020B0600000000000000" pitchFamily="50" charset="-128"/>
                <a:ea typeface="HGSｺﾞｼｯｸM" panose="020B0600000000000000" pitchFamily="50" charset="-128"/>
              </a:rPr>
              <a:t>2-4</a:t>
            </a:r>
            <a:r>
              <a:rPr lang="ja-JP" altLang="en-US" sz="1400" dirty="0" smtClean="0">
                <a:latin typeface="HGSｺﾞｼｯｸM" panose="020B0600000000000000" pitchFamily="50" charset="-128"/>
                <a:ea typeface="HGSｺﾞｼｯｸM" panose="020B0600000000000000" pitchFamily="50" charset="-128"/>
              </a:rPr>
              <a:t>　延命化目標一覧</a:t>
            </a:r>
            <a:endParaRPr lang="en-US" altLang="ja-JP" sz="1400" dirty="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2411760" y="2407627"/>
            <a:ext cx="1440160" cy="2520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71600" y="5063374"/>
            <a:ext cx="7525344" cy="707886"/>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耐用年数ではなく、</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対策後１００年以上の延命化</a:t>
            </a:r>
            <a:r>
              <a:rPr lang="ja-JP" altLang="en-US" sz="2000" dirty="0" smtClean="0">
                <a:latin typeface="HGSｺﾞｼｯｸM" panose="020B0600000000000000" pitchFamily="50" charset="-128"/>
                <a:ea typeface="HGSｺﾞｼｯｸM" panose="020B0600000000000000" pitchFamily="50" charset="-128"/>
              </a:rPr>
              <a:t>させることを目標としている。</a:t>
            </a:r>
            <a:endParaRPr lang="en-US" altLang="ja-JP" sz="2000" u="sng" dirty="0">
              <a:solidFill>
                <a:srgbClr val="FF0000"/>
              </a:solidFill>
              <a:latin typeface="HGSｺﾞｼｯｸM" panose="020B0600000000000000" pitchFamily="50" charset="-128"/>
              <a:ea typeface="HGSｺﾞｼｯｸM" panose="020B0600000000000000" pitchFamily="50" charset="-128"/>
            </a:endParaRPr>
          </a:p>
        </p:txBody>
      </p:sp>
      <p:sp>
        <p:nvSpPr>
          <p:cNvPr id="13"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16"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3902779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４）橋種別での補修・補強事例一覧</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23"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．補修補強事例</a:t>
            </a:r>
            <a:endParaRPr lang="ja-JP" altLang="en-US" dirty="0">
              <a:latin typeface="HGSｺﾞｼｯｸM" panose="020B0600000000000000" pitchFamily="50" charset="-128"/>
              <a:ea typeface="HGSｺﾞｼｯｸM" panose="020B0600000000000000" pitchFamily="50" charset="-12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743" y="1612114"/>
            <a:ext cx="5474450" cy="464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283651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５）橋種別での補修・補強事例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18" name="角丸四角形 17"/>
          <p:cNvSpPr/>
          <p:nvPr/>
        </p:nvSpPr>
        <p:spPr>
          <a:xfrm>
            <a:off x="1115616" y="1633294"/>
            <a:ext cx="1152128" cy="513347"/>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HGSｺﾞｼｯｸM" panose="020B0600000000000000" pitchFamily="50" charset="-128"/>
                <a:ea typeface="HGSｺﾞｼｯｸM" panose="020B0600000000000000" pitchFamily="50" charset="-128"/>
              </a:rPr>
              <a:t>鋼橋</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207" y="3795987"/>
            <a:ext cx="3329106" cy="251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864" y="3795987"/>
            <a:ext cx="3334150" cy="251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267744" y="1689912"/>
            <a:ext cx="4608512"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半断面での床版取替え工</a:t>
            </a:r>
            <a:r>
              <a:rPr lang="en-US" altLang="ja-JP" sz="2400" dirty="0" smtClean="0">
                <a:latin typeface="HGSｺﾞｼｯｸM" panose="020B0600000000000000" pitchFamily="50" charset="-128"/>
                <a:ea typeface="HGSｺﾞｼｯｸM" panose="020B0600000000000000" pitchFamily="50" charset="-128"/>
              </a:rPr>
              <a:t>】</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791" y="2194794"/>
            <a:ext cx="3688441" cy="150170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テキスト ボックス 12"/>
          <p:cNvSpPr txBox="1"/>
          <p:nvPr/>
        </p:nvSpPr>
        <p:spPr>
          <a:xfrm>
            <a:off x="1115616" y="3426655"/>
            <a:ext cx="1770926" cy="369332"/>
          </a:xfrm>
          <a:prstGeom prst="rect">
            <a:avLst/>
          </a:prstGeom>
          <a:noFill/>
        </p:spPr>
        <p:txBody>
          <a:bodyPr wrap="square" rtlCol="0">
            <a:spAutoFit/>
          </a:bodyPr>
          <a:lstStyle/>
          <a:p>
            <a:r>
              <a:rPr lang="en-US" altLang="ja-JP" dirty="0"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事例写真</a:t>
            </a:r>
            <a:r>
              <a:rPr lang="en-US" altLang="ja-JP" dirty="0" smtClean="0">
                <a:latin typeface="HGSｺﾞｼｯｸM" panose="020B0600000000000000" pitchFamily="50" charset="-128"/>
                <a:ea typeface="HGSｺﾞｼｯｸM" panose="020B0600000000000000" pitchFamily="50" charset="-128"/>
              </a:rPr>
              <a:t>】</a:t>
            </a:r>
          </a:p>
        </p:txBody>
      </p:sp>
      <p:sp>
        <p:nvSpPr>
          <p:cNvPr id="14"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16"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49201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700808"/>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榎坂高架橋（Ｈ２７年度での検討）</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正方形/長方形 15"/>
          <p:cNvSpPr/>
          <p:nvPr/>
        </p:nvSpPr>
        <p:spPr>
          <a:xfrm>
            <a:off x="1079105" y="5949280"/>
            <a:ext cx="4587874" cy="338554"/>
          </a:xfrm>
          <a:prstGeom prst="rect">
            <a:avLst/>
          </a:prstGeom>
        </p:spPr>
        <p:txBody>
          <a:bodyPr wrap="square">
            <a:spAutoFit/>
          </a:bodyPr>
          <a:lstStyle/>
          <a:p>
            <a:pPr algn="ctr"/>
            <a:r>
              <a:rPr lang="ja-JP" altLang="en-US" sz="1600" dirty="0" smtClean="0"/>
              <a:t>第１案施工計画図</a:t>
            </a:r>
            <a:endParaRPr lang="ja-JP" altLang="en-US" sz="1600" dirty="0"/>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23" name="タイトル 1"/>
          <p:cNvSpPr txBox="1">
            <a:spLocks/>
          </p:cNvSpPr>
          <p:nvPr/>
        </p:nvSpPr>
        <p:spPr>
          <a:xfrm>
            <a:off x="230832" y="4798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27" name="テキスト ボックス 26"/>
          <p:cNvSpPr txBox="1"/>
          <p:nvPr/>
        </p:nvSpPr>
        <p:spPr>
          <a:xfrm>
            <a:off x="352002" y="1192231"/>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検討結果の整理</a:t>
            </a:r>
          </a:p>
        </p:txBody>
      </p:sp>
      <p:sp>
        <p:nvSpPr>
          <p:cNvPr id="14" name="テキスト ボックス 13"/>
          <p:cNvSpPr txBox="1"/>
          <p:nvPr/>
        </p:nvSpPr>
        <p:spPr>
          <a:xfrm>
            <a:off x="1063900" y="2211636"/>
            <a:ext cx="7525344" cy="70788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榎坂高架橋においては</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Ｈ</a:t>
            </a:r>
            <a:r>
              <a:rPr lang="ja-JP" altLang="en-US" sz="2000" u="sng" dirty="0">
                <a:solidFill>
                  <a:srgbClr val="FF0000"/>
                </a:solidFill>
                <a:latin typeface="HGSｺﾞｼｯｸM" panose="020B0600000000000000" pitchFamily="50" charset="-128"/>
                <a:ea typeface="HGSｺﾞｼｯｸM" panose="020B0600000000000000" pitchFamily="50" charset="-128"/>
              </a:rPr>
              <a:t>２７</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年度で施工計画の比較</a:t>
            </a:r>
            <a:r>
              <a:rPr lang="ja-JP" altLang="en-US" sz="2000" dirty="0" smtClean="0">
                <a:latin typeface="HGSｺﾞｼｯｸM" panose="020B0600000000000000" pitchFamily="50" charset="-128"/>
                <a:ea typeface="HGSｺﾞｼｯｸM" panose="020B0600000000000000" pitchFamily="50" charset="-128"/>
              </a:rPr>
              <a:t>検討を行っている。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3" name="正方形/長方形 2"/>
          <p:cNvSpPr/>
          <p:nvPr/>
        </p:nvSpPr>
        <p:spPr>
          <a:xfrm>
            <a:off x="5796136" y="5323985"/>
            <a:ext cx="1656184"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工事費</a:t>
            </a:r>
            <a:endParaRPr lang="en-US" altLang="ja-JP" dirty="0" smtClean="0">
              <a:solidFill>
                <a:schemeClr val="tx1"/>
              </a:solidFill>
            </a:endParaRPr>
          </a:p>
          <a:p>
            <a:pPr algn="ctr"/>
            <a:r>
              <a:rPr kumimoji="1" lang="en-US" altLang="ja-JP" dirty="0" smtClean="0">
                <a:solidFill>
                  <a:schemeClr val="tx1"/>
                </a:solidFill>
              </a:rPr>
              <a:t>35</a:t>
            </a:r>
            <a:r>
              <a:rPr kumimoji="1" lang="ja-JP" altLang="en-US" dirty="0" smtClean="0">
                <a:solidFill>
                  <a:schemeClr val="tx1"/>
                </a:solidFill>
              </a:rPr>
              <a:t>億円</a:t>
            </a:r>
            <a:endParaRPr kumimoji="1" lang="ja-JP" altLang="en-US" dirty="0">
              <a:solidFill>
                <a:schemeClr val="tx1"/>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51"/>
          <a:stretch/>
        </p:blipFill>
        <p:spPr bwMode="auto">
          <a:xfrm>
            <a:off x="1079103" y="3246245"/>
            <a:ext cx="4587875" cy="265380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正方形/長方形 25"/>
          <p:cNvSpPr/>
          <p:nvPr/>
        </p:nvSpPr>
        <p:spPr>
          <a:xfrm>
            <a:off x="1115616" y="3267205"/>
            <a:ext cx="720080" cy="21602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schemeClr val="tx1"/>
                </a:solidFill>
              </a:rPr>
              <a:t>ケース１</a:t>
            </a:r>
            <a:endParaRPr lang="en-US" altLang="ja-JP" sz="1100" dirty="0" smtClean="0">
              <a:solidFill>
                <a:schemeClr val="tx1"/>
              </a:solidFill>
            </a:endParaRPr>
          </a:p>
        </p:txBody>
      </p:sp>
      <p:sp>
        <p:nvSpPr>
          <p:cNvPr id="28" name="テキスト ボックス 27"/>
          <p:cNvSpPr txBox="1"/>
          <p:nvPr/>
        </p:nvSpPr>
        <p:spPr>
          <a:xfrm>
            <a:off x="5724128" y="3246245"/>
            <a:ext cx="3067620" cy="1815882"/>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rPr>
              <a:t>　</a:t>
            </a:r>
            <a:r>
              <a:rPr lang="ja-JP" altLang="en-US" sz="1600" dirty="0" smtClean="0">
                <a:latin typeface="HGSｺﾞｼｯｸM" panose="020B0600000000000000" pitchFamily="50" charset="-128"/>
                <a:ea typeface="HGSｺﾞｼｯｸM" panose="020B0600000000000000" pitchFamily="50" charset="-128"/>
              </a:rPr>
              <a:t>ケース１は仮橋設置により本線を切り回す案であり、側道規制を伴う。</a:t>
            </a:r>
            <a:endParaRPr lang="en-US" altLang="ja-JP" sz="1600" dirty="0" smtClean="0">
              <a:latin typeface="HGSｺﾞｼｯｸM" panose="020B0600000000000000" pitchFamily="50" charset="-128"/>
              <a:ea typeface="HGSｺﾞｼｯｸM" panose="020B0600000000000000" pitchFamily="50" charset="-128"/>
            </a:endParaRPr>
          </a:p>
          <a:p>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規制内容</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▸側道１車線規制</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▸本線１車線規制（夜間のみ）</a:t>
            </a:r>
            <a:endParaRPr lang="en-US" altLang="ja-JP" sz="1600" dirty="0">
              <a:latin typeface="HGSｺﾞｼｯｸM" panose="020B0600000000000000" pitchFamily="50" charset="-128"/>
              <a:ea typeface="HGSｺﾞｼｯｸM" panose="020B0600000000000000" pitchFamily="50" charset="-128"/>
            </a:endParaRPr>
          </a:p>
        </p:txBody>
      </p:sp>
      <p:sp>
        <p:nvSpPr>
          <p:cNvPr id="1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828446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５）橋種別での補修・補強事例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18" name="角丸四角形 17"/>
          <p:cNvSpPr/>
          <p:nvPr/>
        </p:nvSpPr>
        <p:spPr>
          <a:xfrm>
            <a:off x="1136228" y="1626600"/>
            <a:ext cx="2715691" cy="513347"/>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HGSｺﾞｼｯｸM" panose="020B0600000000000000" pitchFamily="50" charset="-128"/>
                <a:ea typeface="HGSｺﾞｼｯｸM" panose="020B0600000000000000" pitchFamily="50" charset="-128"/>
              </a:rPr>
              <a:t>コンクリート</a:t>
            </a:r>
            <a:r>
              <a:rPr lang="ja-JP" altLang="en-US" sz="2400" dirty="0">
                <a:latin typeface="HGSｺﾞｼｯｸM" panose="020B0600000000000000" pitchFamily="50" charset="-128"/>
                <a:ea typeface="HGSｺﾞｼｯｸM" panose="020B0600000000000000" pitchFamily="50" charset="-128"/>
              </a:rPr>
              <a:t>橋</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4067944" y="1678282"/>
            <a:ext cx="4608512"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外ケーブル補強工</a:t>
            </a:r>
            <a:r>
              <a:rPr lang="en-US" altLang="ja-JP" sz="2400" dirty="0" smtClean="0">
                <a:latin typeface="HGSｺﾞｼｯｸM" panose="020B0600000000000000" pitchFamily="50" charset="-128"/>
                <a:ea typeface="HGSｺﾞｼｯｸM" panose="020B0600000000000000" pitchFamily="50" charset="-128"/>
              </a:rPr>
              <a:t>】</a:t>
            </a:r>
          </a:p>
        </p:txBody>
      </p:sp>
      <p:sp>
        <p:nvSpPr>
          <p:cNvPr id="13" name="テキスト ボックス 12"/>
          <p:cNvSpPr txBox="1"/>
          <p:nvPr/>
        </p:nvSpPr>
        <p:spPr>
          <a:xfrm>
            <a:off x="723147" y="2276872"/>
            <a:ext cx="1770926" cy="369332"/>
          </a:xfrm>
          <a:prstGeom prst="rect">
            <a:avLst/>
          </a:prstGeom>
          <a:noFill/>
        </p:spPr>
        <p:txBody>
          <a:bodyPr wrap="square" rtlCol="0">
            <a:spAutoFit/>
          </a:bodyPr>
          <a:lstStyle/>
          <a:p>
            <a:r>
              <a:rPr lang="en-US" altLang="ja-JP" dirty="0"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事例写真</a:t>
            </a:r>
            <a:r>
              <a:rPr lang="en-US" altLang="ja-JP" dirty="0" smtClean="0">
                <a:latin typeface="HGSｺﾞｼｯｸM" panose="020B0600000000000000" pitchFamily="50" charset="-128"/>
                <a:ea typeface="HGSｺﾞｼｯｸM" panose="020B0600000000000000" pitchFamily="50" charset="-128"/>
              </a:rPr>
              <a:t>】</a:t>
            </a:r>
          </a:p>
        </p:txBody>
      </p:sp>
      <p:sp>
        <p:nvSpPr>
          <p:cNvPr id="16" name="テキスト ボックス 15"/>
          <p:cNvSpPr txBox="1"/>
          <p:nvPr/>
        </p:nvSpPr>
        <p:spPr>
          <a:xfrm>
            <a:off x="4716016" y="2091062"/>
            <a:ext cx="4608512"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⇒アウトプレート工法</a:t>
            </a:r>
            <a:endParaRPr lang="en-US" altLang="ja-JP" sz="2400" dirty="0" smtClean="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 b="39432"/>
          <a:stretch/>
        </p:blipFill>
        <p:spPr bwMode="auto">
          <a:xfrm>
            <a:off x="3731186" y="2692152"/>
            <a:ext cx="2257688" cy="16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59" t="69449" r="2487" b="2213"/>
          <a:stretch/>
        </p:blipFill>
        <p:spPr bwMode="auto">
          <a:xfrm>
            <a:off x="6156041" y="2692152"/>
            <a:ext cx="2190771" cy="16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2" t="69598" r="52232" b="2065"/>
          <a:stretch/>
        </p:blipFill>
        <p:spPr bwMode="auto">
          <a:xfrm>
            <a:off x="3731186" y="4437112"/>
            <a:ext cx="2191277" cy="161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419" y="2692152"/>
            <a:ext cx="2353445" cy="176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419" y="4541023"/>
            <a:ext cx="2353445" cy="176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雲形吹き出し 21"/>
          <p:cNvSpPr/>
          <p:nvPr/>
        </p:nvSpPr>
        <p:spPr>
          <a:xfrm>
            <a:off x="5850690" y="4617136"/>
            <a:ext cx="3096344" cy="1612857"/>
          </a:xfrm>
          <a:prstGeom prst="cloudCallout">
            <a:avLst>
              <a:gd name="adj1" fmla="val -62516"/>
              <a:gd name="adj2" fmla="val -82269"/>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ysClr val="windowText" lastClr="000000"/>
                </a:solidFill>
              </a:rPr>
              <a:t>定着体が小さく、施工空間が確保できない場合での適応事例が多い。</a:t>
            </a:r>
            <a:endParaRPr kumimoji="1" lang="ja-JP" altLang="en-US" sz="1400" dirty="0">
              <a:solidFill>
                <a:sysClr val="windowText" lastClr="000000"/>
              </a:solidFill>
            </a:endParaRPr>
          </a:p>
        </p:txBody>
      </p:sp>
      <p:sp>
        <p:nvSpPr>
          <p:cNvPr id="24" name="テキスト ボックス 23"/>
          <p:cNvSpPr txBox="1"/>
          <p:nvPr/>
        </p:nvSpPr>
        <p:spPr>
          <a:xfrm>
            <a:off x="6156041" y="4247804"/>
            <a:ext cx="2190771" cy="369332"/>
          </a:xfrm>
          <a:prstGeom prst="rect">
            <a:avLst/>
          </a:prstGeom>
          <a:noFill/>
          <a:ln>
            <a:noFill/>
          </a:ln>
        </p:spPr>
        <p:txBody>
          <a:bodyPr wrap="square" rtlCol="0">
            <a:spAutoFit/>
          </a:bodyPr>
          <a:lstStyle/>
          <a:p>
            <a:pPr algn="ctr"/>
            <a:r>
              <a:rPr lang="ja-JP" altLang="en-US" dirty="0" smtClean="0"/>
              <a:t>［中間定着体］</a:t>
            </a:r>
            <a:endParaRPr kumimoji="1" lang="ja-JP" altLang="en-US" dirty="0"/>
          </a:p>
        </p:txBody>
      </p:sp>
      <p:sp>
        <p:nvSpPr>
          <p:cNvPr id="25" name="テキスト ボックス 24"/>
          <p:cNvSpPr txBox="1"/>
          <p:nvPr/>
        </p:nvSpPr>
        <p:spPr>
          <a:xfrm>
            <a:off x="3731185" y="6021288"/>
            <a:ext cx="2191277" cy="369332"/>
          </a:xfrm>
          <a:prstGeom prst="rect">
            <a:avLst/>
          </a:prstGeom>
          <a:noFill/>
          <a:ln>
            <a:noFill/>
          </a:ln>
        </p:spPr>
        <p:txBody>
          <a:bodyPr wrap="square" rtlCol="0">
            <a:spAutoFit/>
          </a:bodyPr>
          <a:lstStyle/>
          <a:p>
            <a:pPr algn="ctr"/>
            <a:r>
              <a:rPr lang="ja-JP" altLang="en-US" dirty="0" smtClean="0"/>
              <a:t>［定着装置］</a:t>
            </a:r>
            <a:endParaRPr kumimoji="1" lang="ja-JP" altLang="en-US" dirty="0"/>
          </a:p>
        </p:txBody>
      </p:sp>
      <p:sp>
        <p:nvSpPr>
          <p:cNvPr id="21"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2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3316581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638722" y="121253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）過年度検討結果の整理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正方形/長方形 15"/>
          <p:cNvSpPr/>
          <p:nvPr/>
        </p:nvSpPr>
        <p:spPr>
          <a:xfrm>
            <a:off x="897941" y="5466710"/>
            <a:ext cx="4754179" cy="338554"/>
          </a:xfrm>
          <a:prstGeom prst="rect">
            <a:avLst/>
          </a:prstGeom>
        </p:spPr>
        <p:txBody>
          <a:bodyPr wrap="square">
            <a:spAutoFit/>
          </a:bodyPr>
          <a:lstStyle/>
          <a:p>
            <a:pPr algn="ctr"/>
            <a:r>
              <a:rPr lang="ja-JP" altLang="en-US" sz="1600" dirty="0" smtClean="0"/>
              <a:t>第２案施工計画図</a:t>
            </a:r>
            <a:endParaRPr lang="ja-JP" altLang="en-US" sz="1600" dirty="0"/>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21" name="正方形/長方形 20"/>
          <p:cNvSpPr/>
          <p:nvPr/>
        </p:nvSpPr>
        <p:spPr>
          <a:xfrm>
            <a:off x="5724128" y="4903862"/>
            <a:ext cx="1656184"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工事費</a:t>
            </a:r>
            <a:endParaRPr lang="en-US" altLang="ja-JP" dirty="0" smtClean="0">
              <a:solidFill>
                <a:schemeClr val="tx1"/>
              </a:solidFill>
            </a:endParaRPr>
          </a:p>
          <a:p>
            <a:pPr algn="ctr"/>
            <a:r>
              <a:rPr lang="en-US" altLang="ja-JP" dirty="0">
                <a:solidFill>
                  <a:schemeClr val="tx1"/>
                </a:solidFill>
              </a:rPr>
              <a:t>20</a:t>
            </a:r>
            <a:r>
              <a:rPr kumimoji="1" lang="ja-JP" altLang="en-US" dirty="0" smtClean="0">
                <a:solidFill>
                  <a:schemeClr val="tx1"/>
                </a:solidFill>
              </a:rPr>
              <a:t>億円</a:t>
            </a:r>
            <a:endParaRPr kumimoji="1" lang="ja-JP" altLang="en-US" dirty="0">
              <a:solidFill>
                <a:schemeClr val="tx1"/>
              </a:solidFill>
            </a:endParaRPr>
          </a:p>
        </p:txBody>
      </p:sp>
      <p:sp>
        <p:nvSpPr>
          <p:cNvPr id="28" name="テキスト ボックス 27"/>
          <p:cNvSpPr txBox="1"/>
          <p:nvPr/>
        </p:nvSpPr>
        <p:spPr>
          <a:xfrm>
            <a:off x="5724128" y="2784933"/>
            <a:ext cx="3067620" cy="1569660"/>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rPr>
              <a:t>　</a:t>
            </a:r>
            <a:r>
              <a:rPr lang="ja-JP" altLang="en-US" sz="1600" dirty="0" smtClean="0">
                <a:latin typeface="HGSｺﾞｼｯｸM" panose="020B0600000000000000" pitchFamily="50" charset="-128"/>
                <a:ea typeface="HGSｺﾞｼｯｸM" panose="020B0600000000000000" pitchFamily="50" charset="-128"/>
              </a:rPr>
              <a:t>ケース２は反対側の本線を対面通行とし、更新側は通行止めとする案である。</a:t>
            </a:r>
            <a:endParaRPr lang="en-US" altLang="ja-JP" sz="1600" dirty="0" smtClean="0">
              <a:latin typeface="HGSｺﾞｼｯｸM" panose="020B0600000000000000" pitchFamily="50" charset="-128"/>
              <a:ea typeface="HGSｺﾞｼｯｸM" panose="020B0600000000000000" pitchFamily="50" charset="-128"/>
            </a:endParaRPr>
          </a:p>
          <a:p>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規制内容</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▸更新側の本線通行止め</a:t>
            </a:r>
            <a:endParaRPr lang="en-US" altLang="ja-JP" sz="1600" dirty="0" smtClean="0">
              <a:latin typeface="HGSｺﾞｼｯｸM" panose="020B0600000000000000" pitchFamily="50" charset="-128"/>
              <a:ea typeface="HGSｺﾞｼｯｸM" panose="020B0600000000000000" pitchFamily="50" charset="-128"/>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784734"/>
            <a:ext cx="4680520" cy="268212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正方形/長方形 12"/>
          <p:cNvSpPr/>
          <p:nvPr/>
        </p:nvSpPr>
        <p:spPr>
          <a:xfrm>
            <a:off x="971600" y="2784933"/>
            <a:ext cx="720080" cy="21602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schemeClr val="tx1"/>
                </a:solidFill>
              </a:rPr>
              <a:t>ケース２</a:t>
            </a:r>
            <a:endParaRPr lang="en-US" altLang="ja-JP" sz="1100" dirty="0" smtClean="0">
              <a:solidFill>
                <a:schemeClr val="tx1"/>
              </a:solidFill>
            </a:endParaRPr>
          </a:p>
        </p:txBody>
      </p:sp>
      <p:sp>
        <p:nvSpPr>
          <p:cNvPr id="14"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251549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603412" y="1209893"/>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）過年度検討結果の整理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23" name="タイトル 1"/>
          <p:cNvSpPr txBox="1">
            <a:spLocks/>
          </p:cNvSpPr>
          <p:nvPr/>
        </p:nvSpPr>
        <p:spPr>
          <a:xfrm>
            <a:off x="230832" y="4798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22" name="正方形/長方形 21"/>
          <p:cNvSpPr/>
          <p:nvPr/>
        </p:nvSpPr>
        <p:spPr>
          <a:xfrm>
            <a:off x="5756746" y="4220019"/>
            <a:ext cx="1656184"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工事費</a:t>
            </a:r>
            <a:endParaRPr lang="en-US" altLang="ja-JP" dirty="0" smtClean="0">
              <a:solidFill>
                <a:schemeClr val="tx1"/>
              </a:solidFill>
            </a:endParaRPr>
          </a:p>
          <a:p>
            <a:pPr algn="ctr"/>
            <a:r>
              <a:rPr lang="en-US" altLang="ja-JP" dirty="0">
                <a:solidFill>
                  <a:schemeClr val="tx1"/>
                </a:solidFill>
              </a:rPr>
              <a:t>12</a:t>
            </a:r>
            <a:r>
              <a:rPr kumimoji="1" lang="ja-JP" altLang="en-US" dirty="0" smtClean="0">
                <a:solidFill>
                  <a:schemeClr val="tx1"/>
                </a:solidFill>
              </a:rPr>
              <a:t>億円</a:t>
            </a:r>
            <a:endParaRPr kumimoji="1" lang="ja-JP" altLang="en-US" dirty="0">
              <a:solidFill>
                <a:schemeClr val="tx1"/>
              </a:solidFill>
            </a:endParaRPr>
          </a:p>
        </p:txBody>
      </p:sp>
      <p:sp>
        <p:nvSpPr>
          <p:cNvPr id="28" name="テキスト ボックス 27"/>
          <p:cNvSpPr txBox="1"/>
          <p:nvPr/>
        </p:nvSpPr>
        <p:spPr>
          <a:xfrm>
            <a:off x="5724128" y="2200185"/>
            <a:ext cx="3067620" cy="1815882"/>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rPr>
              <a:t>　</a:t>
            </a:r>
            <a:r>
              <a:rPr lang="ja-JP" altLang="en-US" sz="1600" dirty="0" smtClean="0">
                <a:latin typeface="HGSｺﾞｼｯｸM" panose="020B0600000000000000" pitchFamily="50" charset="-128"/>
                <a:ea typeface="HGSｺﾞｼｯｸM" panose="020B0600000000000000" pitchFamily="50" charset="-128"/>
              </a:rPr>
              <a:t>ケース３は側道を施工ヤードとし、</a:t>
            </a:r>
            <a:r>
              <a:rPr lang="ja-JP" altLang="en-US" sz="1600" dirty="0">
                <a:latin typeface="HGSｺﾞｼｯｸM" panose="020B0600000000000000" pitchFamily="50" charset="-128"/>
                <a:ea typeface="HGSｺﾞｼｯｸM" panose="020B0600000000000000" pitchFamily="50" charset="-128"/>
              </a:rPr>
              <a:t>反対側の本線を対面通行</a:t>
            </a:r>
            <a:r>
              <a:rPr lang="ja-JP" altLang="en-US" sz="1600" dirty="0" smtClean="0">
                <a:latin typeface="HGSｺﾞｼｯｸM" panose="020B0600000000000000" pitchFamily="50" charset="-128"/>
                <a:ea typeface="HGSｺﾞｼｯｸM" panose="020B0600000000000000" pitchFamily="50" charset="-128"/>
              </a:rPr>
              <a:t>とする案である。</a:t>
            </a:r>
            <a:endParaRPr lang="en-US" altLang="ja-JP" sz="1600" dirty="0" smtClean="0">
              <a:latin typeface="HGSｺﾞｼｯｸM" panose="020B0600000000000000" pitchFamily="50" charset="-128"/>
              <a:ea typeface="HGSｺﾞｼｯｸM" panose="020B0600000000000000" pitchFamily="50" charset="-128"/>
            </a:endParaRPr>
          </a:p>
          <a:p>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規制内容</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▸側道通行止め</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a:t>
            </a:r>
            <a:r>
              <a:rPr lang="ja-JP" altLang="en-US" sz="1600" dirty="0">
                <a:latin typeface="HGSｺﾞｼｯｸM" panose="020B0600000000000000" pitchFamily="50" charset="-128"/>
                <a:ea typeface="HGSｺﾞｼｯｸM" panose="020B0600000000000000" pitchFamily="50" charset="-128"/>
              </a:rPr>
              <a:t>更新側の本線通行止め</a:t>
            </a:r>
            <a:endParaRPr lang="en-US" altLang="ja-JP" sz="1600" dirty="0">
              <a:latin typeface="HGSｺﾞｼｯｸM" panose="020B0600000000000000" pitchFamily="50" charset="-128"/>
              <a:ea typeface="HGSｺﾞｼｯｸM" panose="020B0600000000000000" pitchFamily="50" charset="-128"/>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935"/>
          <a:stretch/>
        </p:blipFill>
        <p:spPr bwMode="auto">
          <a:xfrm>
            <a:off x="827584" y="2200185"/>
            <a:ext cx="4815656" cy="258724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正方形/長方形 17"/>
          <p:cNvSpPr/>
          <p:nvPr/>
        </p:nvSpPr>
        <p:spPr>
          <a:xfrm>
            <a:off x="827584" y="4897265"/>
            <a:ext cx="4814440" cy="338554"/>
          </a:xfrm>
          <a:prstGeom prst="rect">
            <a:avLst/>
          </a:prstGeom>
        </p:spPr>
        <p:txBody>
          <a:bodyPr wrap="square">
            <a:spAutoFit/>
          </a:bodyPr>
          <a:lstStyle/>
          <a:p>
            <a:pPr algn="ctr"/>
            <a:r>
              <a:rPr lang="ja-JP" altLang="en-US" sz="1600" dirty="0" smtClean="0"/>
              <a:t>第３案施工計画図</a:t>
            </a:r>
            <a:endParaRPr lang="ja-JP" altLang="en-US" sz="1600" dirty="0"/>
          </a:p>
        </p:txBody>
      </p:sp>
      <p:sp>
        <p:nvSpPr>
          <p:cNvPr id="19" name="テキスト ボックス 18"/>
          <p:cNvSpPr txBox="1"/>
          <p:nvPr/>
        </p:nvSpPr>
        <p:spPr>
          <a:xfrm>
            <a:off x="773287" y="5373216"/>
            <a:ext cx="7525344" cy="70788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Ｈ２７年度の検討においては</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第３案で最も安価</a:t>
            </a:r>
            <a:r>
              <a:rPr lang="ja-JP" altLang="en-US" sz="2000" dirty="0" smtClean="0">
                <a:latin typeface="HGSｺﾞｼｯｸM" panose="020B0600000000000000" pitchFamily="50" charset="-128"/>
                <a:ea typeface="HGSｺﾞｼｯｸM" panose="020B0600000000000000" pitchFamily="50" charset="-128"/>
              </a:rPr>
              <a:t>であるとされている。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827584" y="2203818"/>
            <a:ext cx="720080" cy="21602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schemeClr val="tx1"/>
                </a:solidFill>
              </a:rPr>
              <a:t>ケース３</a:t>
            </a:r>
            <a:endParaRPr lang="en-US" altLang="ja-JP" sz="1100" dirty="0" smtClean="0">
              <a:solidFill>
                <a:schemeClr val="tx1"/>
              </a:solidFill>
            </a:endParaRPr>
          </a:p>
        </p:txBody>
      </p:sp>
      <p:sp>
        <p:nvSpPr>
          <p:cNvPr id="16"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251549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65" y="2819677"/>
            <a:ext cx="7724451" cy="305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827584" y="1556792"/>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榎坂</a:t>
            </a:r>
            <a:r>
              <a:rPr lang="ja-JP" altLang="en-US" sz="2400" dirty="0">
                <a:latin typeface="HGSｺﾞｼｯｸM" panose="020B0600000000000000" pitchFamily="50" charset="-128"/>
                <a:ea typeface="HGSｺﾞｼｯｸM" panose="020B0600000000000000" pitchFamily="50" charset="-128"/>
              </a:rPr>
              <a:t>高架橋（Ｈ</a:t>
            </a:r>
            <a:r>
              <a:rPr lang="ja-JP" altLang="en-US" sz="2400" dirty="0" smtClean="0">
                <a:latin typeface="HGSｺﾞｼｯｸM" panose="020B0600000000000000" pitchFamily="50" charset="-128"/>
                <a:ea typeface="HGSｺﾞｼｯｸM" panose="020B0600000000000000" pitchFamily="50" charset="-128"/>
              </a:rPr>
              <a:t>２８年度</a:t>
            </a:r>
            <a:r>
              <a:rPr lang="ja-JP" altLang="en-US" sz="2400" dirty="0">
                <a:latin typeface="HGSｺﾞｼｯｸM" panose="020B0600000000000000" pitchFamily="50" charset="-128"/>
                <a:ea typeface="HGSｺﾞｼｯｸM" panose="020B0600000000000000" pitchFamily="50" charset="-128"/>
              </a:rPr>
              <a:t>での検討）</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23" name="タイトル 1"/>
          <p:cNvSpPr txBox="1">
            <a:spLocks/>
          </p:cNvSpPr>
          <p:nvPr/>
        </p:nvSpPr>
        <p:spPr>
          <a:xfrm>
            <a:off x="230832" y="47667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27" name="テキスト ボックス 26"/>
          <p:cNvSpPr txBox="1"/>
          <p:nvPr/>
        </p:nvSpPr>
        <p:spPr>
          <a:xfrm>
            <a:off x="352002" y="1124744"/>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検討結果の整理</a:t>
            </a:r>
          </a:p>
        </p:txBody>
      </p:sp>
      <p:sp>
        <p:nvSpPr>
          <p:cNvPr id="14" name="テキスト ボックス 13"/>
          <p:cNvSpPr txBox="1"/>
          <p:nvPr/>
        </p:nvSpPr>
        <p:spPr>
          <a:xfrm>
            <a:off x="1080270" y="2001034"/>
            <a:ext cx="7525344" cy="70788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Ｈ２８年度は各施工案における規制状況に応じての交通解析により負の便益を算出している。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18" name="正方形/長方形 17"/>
          <p:cNvSpPr/>
          <p:nvPr/>
        </p:nvSpPr>
        <p:spPr>
          <a:xfrm>
            <a:off x="610246" y="5898758"/>
            <a:ext cx="7960069" cy="338554"/>
          </a:xfrm>
          <a:prstGeom prst="rect">
            <a:avLst/>
          </a:prstGeom>
        </p:spPr>
        <p:txBody>
          <a:bodyPr wrap="square">
            <a:spAutoFit/>
          </a:bodyPr>
          <a:lstStyle/>
          <a:p>
            <a:pPr algn="ctr"/>
            <a:r>
              <a:rPr lang="en-US" altLang="ja-JP" sz="1600" dirty="0" smtClean="0"/>
              <a:t>H28</a:t>
            </a:r>
            <a:r>
              <a:rPr lang="ja-JP" altLang="en-US" sz="1600" dirty="0" smtClean="0"/>
              <a:t>年度での検討結果</a:t>
            </a:r>
            <a:endParaRPr lang="en-US" altLang="ja-JP" sz="1600" dirty="0" smtClean="0"/>
          </a:p>
        </p:txBody>
      </p:sp>
      <p:sp>
        <p:nvSpPr>
          <p:cNvPr id="2" name="正方形/長方形 1"/>
          <p:cNvSpPr/>
          <p:nvPr/>
        </p:nvSpPr>
        <p:spPr>
          <a:xfrm>
            <a:off x="2411760" y="4509120"/>
            <a:ext cx="864096"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7020272" y="5013176"/>
            <a:ext cx="720080" cy="8640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952402" y="5013176"/>
            <a:ext cx="637878" cy="8640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622715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56058" y="1627890"/>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対面通行可否検討</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３．施工手法における課題の抽出</a:t>
            </a:r>
            <a:endParaRPr lang="ja-JP" altLang="en-US"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352002" y="1166225"/>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122844" y="2089555"/>
            <a:ext cx="7525344" cy="3170099"/>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過年度のケース２，３について、</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対面通行することが現実的に可能か</a:t>
            </a:r>
            <a:r>
              <a:rPr lang="ja-JP" altLang="en-US" sz="2000" dirty="0" smtClean="0">
                <a:latin typeface="HGSｺﾞｼｯｸM" panose="020B0600000000000000" pitchFamily="50" charset="-128"/>
                <a:ea typeface="HGSｺﾞｼｯｸM" panose="020B0600000000000000" pitchFamily="50" charset="-128"/>
              </a:rPr>
              <a:t>検討を行った。</a:t>
            </a:r>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smtClean="0">
                <a:latin typeface="HGSｺﾞｼｯｸM" panose="020B0600000000000000" pitchFamily="50" charset="-128"/>
                <a:ea typeface="HGSｺﾞｼｯｸM" panose="020B0600000000000000" pitchFamily="50" charset="-128"/>
              </a:rPr>
              <a:t>　国道</a:t>
            </a:r>
            <a:r>
              <a:rPr lang="en-US" altLang="ja-JP" sz="2000" dirty="0" smtClean="0">
                <a:latin typeface="HGSｺﾞｼｯｸM" panose="020B0600000000000000" pitchFamily="50" charset="-128"/>
                <a:ea typeface="HGSｺﾞｼｯｸM" panose="020B0600000000000000" pitchFamily="50" charset="-128"/>
              </a:rPr>
              <a:t>423</a:t>
            </a:r>
            <a:r>
              <a:rPr lang="ja-JP" altLang="en-US" sz="2000" dirty="0" smtClean="0">
                <a:latin typeface="HGSｺﾞｼｯｸM" panose="020B0600000000000000" pitchFamily="50" charset="-128"/>
                <a:ea typeface="HGSｺﾞｼｯｸM" panose="020B0600000000000000" pitchFamily="50" charset="-128"/>
              </a:rPr>
              <a:t>号は北大阪急行</a:t>
            </a:r>
            <a:r>
              <a:rPr lang="ja-JP" altLang="en-US" sz="2000" dirty="0">
                <a:latin typeface="HGSｺﾞｼｯｸM" panose="020B0600000000000000" pitchFamily="50" charset="-128"/>
                <a:ea typeface="HGSｺﾞｼｯｸM" panose="020B0600000000000000" pitchFamily="50" charset="-128"/>
              </a:rPr>
              <a:t>線</a:t>
            </a:r>
            <a:r>
              <a:rPr lang="ja-JP" altLang="en-US" sz="2000" dirty="0" smtClean="0">
                <a:latin typeface="HGSｺﾞｼｯｸM" panose="020B0600000000000000" pitchFamily="50" charset="-128"/>
                <a:ea typeface="HGSｺﾞｼｯｸM" panose="020B0600000000000000" pitchFamily="50" charset="-128"/>
              </a:rPr>
              <a:t>を挟む形状をしており北行き、南行き共に一方通行の形態となるため片側本線を交互通行とするには以下のような道路改良が必要と考えられる。</a:t>
            </a:r>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400" dirty="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・鉄道を跨がない区間での切り回し</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過年度案</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p>
          <a:p>
            <a:r>
              <a:rPr lang="ja-JP" altLang="en-US" sz="2400" dirty="0">
                <a:latin typeface="HGSｺﾞｼｯｸM" panose="020B0600000000000000" pitchFamily="50" charset="-128"/>
                <a:ea typeface="HGSｺﾞｼｯｸM" panose="020B0600000000000000" pitchFamily="50" charset="-128"/>
              </a:rPr>
              <a:t>・切り替え橋の</a:t>
            </a:r>
            <a:r>
              <a:rPr lang="ja-JP" altLang="en-US" sz="2400" dirty="0" smtClean="0">
                <a:latin typeface="HGSｺﾞｼｯｸM" panose="020B0600000000000000" pitchFamily="50" charset="-128"/>
                <a:ea typeface="HGSｺﾞｼｯｸM" panose="020B0600000000000000" pitchFamily="50" charset="-128"/>
              </a:rPr>
              <a:t>仮設</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・ＯＦＦランプを入口とし、合流部での信号設置</a:t>
            </a:r>
            <a:endParaRPr lang="en-US" altLang="ja-JP" sz="2400" dirty="0" smtClean="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1122844" y="4027168"/>
            <a:ext cx="7301282" cy="1232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948368" y="5270295"/>
            <a:ext cx="7068794" cy="1015663"/>
          </a:xfrm>
          <a:prstGeom prst="rect">
            <a:avLst/>
          </a:prstGeom>
          <a:noFill/>
          <a:ln w="38100" cmpd="thinThick">
            <a:noFill/>
          </a:ln>
        </p:spPr>
        <p:txBody>
          <a:bodyPr wrap="square" rtlCol="0">
            <a:spAutoFit/>
          </a:bodyPr>
          <a:lstStyle/>
          <a:p>
            <a:pPr marL="2667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交互通行の可否は新御堂筋の更新検討をするにあたり、全橋梁に関係する重要事項であることからより詳細に検討を行うこととした。</a:t>
            </a:r>
            <a:endParaRPr lang="en-US" altLang="ja-JP" sz="20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881397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56058" y="1627890"/>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対面通行施工例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３．施工手法における課題の抽出</a:t>
            </a:r>
            <a:endParaRPr lang="ja-JP" altLang="en-US"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352002" y="1166225"/>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１）榎坂高架橋における施工検討</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915049" y="4797152"/>
            <a:ext cx="7525344" cy="1200329"/>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上下線間に支障物件がなければ、中央分離帯の部分撤去により対面通行を行う事例（平面的切り回し）が多い。</a:t>
            </a:r>
            <a:endParaRPr lang="en-US" altLang="ja-JP" sz="2000" dirty="0" smtClean="0">
              <a:latin typeface="HGSｺﾞｼｯｸM" panose="020B0600000000000000" pitchFamily="50" charset="-128"/>
              <a:ea typeface="HGSｺﾞｼｯｸM" panose="020B0600000000000000"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48" y="2089554"/>
            <a:ext cx="7679569" cy="252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25721140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22071</TotalTime>
  <Words>1487</Words>
  <Application>Microsoft Office PowerPoint</Application>
  <PresentationFormat>画面に合わせる (4:3)</PresentationFormat>
  <Paragraphs>400</Paragraphs>
  <Slides>40</Slides>
  <Notes>5</Notes>
  <HiddenSlides>0</HiddenSlides>
  <MMClips>0</MMClips>
  <ScaleCrop>false</ScaleCrop>
  <HeadingPairs>
    <vt:vector size="4" baseType="variant">
      <vt:variant>
        <vt:lpstr>テーマ</vt:lpstr>
      </vt:variant>
      <vt:variant>
        <vt:i4>1</vt:i4>
      </vt:variant>
      <vt:variant>
        <vt:lpstr>スライド タイトル</vt:lpstr>
      </vt:variant>
      <vt:variant>
        <vt:i4>40</vt:i4>
      </vt:variant>
    </vt:vector>
  </HeadingPairs>
  <TitlesOfParts>
    <vt:vector size="41" baseType="lpstr">
      <vt:lpstr>アース</vt:lpstr>
      <vt:lpstr>大幹線道路における橋梁群の 維持管理・更新のあり方について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821</cp:revision>
  <cp:lastPrinted>2017-07-28T10:02:17Z</cp:lastPrinted>
  <dcterms:created xsi:type="dcterms:W3CDTF">2015-11-17T02:43:53Z</dcterms:created>
  <dcterms:modified xsi:type="dcterms:W3CDTF">2017-07-28T10:21:23Z</dcterms:modified>
</cp:coreProperties>
</file>