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26"/>
  </p:notesMasterIdLst>
  <p:handoutMasterIdLst>
    <p:handoutMasterId r:id="rId27"/>
  </p:handoutMasterIdLst>
  <p:sldIdLst>
    <p:sldId id="256" r:id="rId2"/>
    <p:sldId id="398" r:id="rId3"/>
    <p:sldId id="566" r:id="rId4"/>
    <p:sldId id="539" r:id="rId5"/>
    <p:sldId id="540" r:id="rId6"/>
    <p:sldId id="541" r:id="rId7"/>
    <p:sldId id="470" r:id="rId8"/>
    <p:sldId id="542" r:id="rId9"/>
    <p:sldId id="584" r:id="rId10"/>
    <p:sldId id="543" r:id="rId11"/>
    <p:sldId id="581" r:id="rId12"/>
    <p:sldId id="607" r:id="rId13"/>
    <p:sldId id="608" r:id="rId14"/>
    <p:sldId id="597" r:id="rId15"/>
    <p:sldId id="600" r:id="rId16"/>
    <p:sldId id="599" r:id="rId17"/>
    <p:sldId id="604" r:id="rId18"/>
    <p:sldId id="606" r:id="rId19"/>
    <p:sldId id="605" r:id="rId20"/>
    <p:sldId id="601" r:id="rId21"/>
    <p:sldId id="588" r:id="rId22"/>
    <p:sldId id="585" r:id="rId23"/>
    <p:sldId id="589" r:id="rId24"/>
    <p:sldId id="609" r:id="rId2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STNAME" initials="H" lastIdx="13" clrIdx="0"/>
  <p:cmAuthor id="1" name="谷　直彦" initials="谷　直彦" lastIdx="10"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FFCC"/>
    <a:srgbClr val="FFCCFF"/>
    <a:srgbClr val="CCECFF"/>
    <a:srgbClr val="0033CC"/>
    <a:srgbClr val="003300"/>
    <a:srgbClr val="660066"/>
    <a:srgbClr val="66CCFF"/>
    <a:srgbClr val="CCCC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41" autoAdjust="0"/>
    <p:restoredTop sz="86874" autoAdjust="0"/>
  </p:normalViewPr>
  <p:slideViewPr>
    <p:cSldViewPr>
      <p:cViewPr>
        <p:scale>
          <a:sx n="100" d="100"/>
          <a:sy n="100" d="100"/>
        </p:scale>
        <p:origin x="-408" y="14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575" cy="496888"/>
          </a:xfrm>
          <a:prstGeom prst="rect">
            <a:avLst/>
          </a:prstGeom>
        </p:spPr>
        <p:txBody>
          <a:bodyPr vert="horz" lIns="91429" tIns="45715" rIns="91429" bIns="4571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1"/>
            <a:ext cx="2949575" cy="496888"/>
          </a:xfrm>
          <a:prstGeom prst="rect">
            <a:avLst/>
          </a:prstGeom>
        </p:spPr>
        <p:txBody>
          <a:bodyPr vert="horz" lIns="91429" tIns="45715" rIns="91429" bIns="45715" rtlCol="0"/>
          <a:lstStyle>
            <a:lvl1pPr algn="r">
              <a:defRPr sz="1200"/>
            </a:lvl1pPr>
          </a:lstStyle>
          <a:p>
            <a:fld id="{1E69506A-0BD5-48D0-89B6-EFEEABFC86BC}" type="datetimeFigureOut">
              <a:rPr kumimoji="1" lang="ja-JP" altLang="en-US" smtClean="0"/>
              <a:t>2017/7/28</a:t>
            </a:fld>
            <a:endParaRPr kumimoji="1" lang="ja-JP" altLang="en-US"/>
          </a:p>
        </p:txBody>
      </p:sp>
      <p:sp>
        <p:nvSpPr>
          <p:cNvPr id="4" name="フッター プレースホルダー 3"/>
          <p:cNvSpPr>
            <a:spLocks noGrp="1"/>
          </p:cNvSpPr>
          <p:nvPr>
            <p:ph type="ftr" sz="quarter" idx="2"/>
          </p:nvPr>
        </p:nvSpPr>
        <p:spPr>
          <a:xfrm>
            <a:off x="2" y="9440866"/>
            <a:ext cx="2949575" cy="496887"/>
          </a:xfrm>
          <a:prstGeom prst="rect">
            <a:avLst/>
          </a:prstGeom>
        </p:spPr>
        <p:txBody>
          <a:bodyPr vert="horz" lIns="91429" tIns="45715" rIns="91429" bIns="457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6"/>
            <a:ext cx="2949575" cy="496887"/>
          </a:xfrm>
          <a:prstGeom prst="rect">
            <a:avLst/>
          </a:prstGeom>
        </p:spPr>
        <p:txBody>
          <a:bodyPr vert="horz" lIns="91429" tIns="45715" rIns="91429" bIns="45715" rtlCol="0" anchor="b"/>
          <a:lstStyle>
            <a:lvl1pPr algn="r">
              <a:defRPr sz="1200"/>
            </a:lvl1pPr>
          </a:lstStyle>
          <a:p>
            <a:fld id="{86AE862A-A9C3-435F-B32D-6A5AC24C97E0}" type="slidenum">
              <a:rPr kumimoji="1" lang="ja-JP" altLang="en-US" smtClean="0"/>
              <a:t>‹#›</a:t>
            </a:fld>
            <a:endParaRPr kumimoji="1" lang="ja-JP" altLang="en-US"/>
          </a:p>
        </p:txBody>
      </p:sp>
    </p:spTree>
    <p:extLst>
      <p:ext uri="{BB962C8B-B14F-4D97-AF65-F5344CB8AC3E}">
        <p14:creationId xmlns:p14="http://schemas.microsoft.com/office/powerpoint/2010/main" val="23684858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5"/>
            <a:ext cx="2949787" cy="496965"/>
          </a:xfrm>
          <a:prstGeom prst="rect">
            <a:avLst/>
          </a:prstGeom>
        </p:spPr>
        <p:txBody>
          <a:bodyPr vert="horz" lIns="91417" tIns="45710" rIns="91417" bIns="457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2" y="5"/>
            <a:ext cx="2949787" cy="496965"/>
          </a:xfrm>
          <a:prstGeom prst="rect">
            <a:avLst/>
          </a:prstGeom>
        </p:spPr>
        <p:txBody>
          <a:bodyPr vert="horz" lIns="91417" tIns="45710" rIns="91417" bIns="45710" rtlCol="0"/>
          <a:lstStyle>
            <a:lvl1pPr algn="r">
              <a:defRPr sz="1200"/>
            </a:lvl1pPr>
          </a:lstStyle>
          <a:p>
            <a:fld id="{ECF6F7F8-8913-4732-AEA3-7F832FCF49E4}" type="datetimeFigureOut">
              <a:rPr kumimoji="1" lang="ja-JP" altLang="en-US" smtClean="0"/>
              <a:t>2017/7/28</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7" tIns="45710" rIns="91417" bIns="45710"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417" tIns="45710" rIns="91417" bIns="457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50"/>
            <a:ext cx="2949787" cy="496965"/>
          </a:xfrm>
          <a:prstGeom prst="rect">
            <a:avLst/>
          </a:prstGeom>
        </p:spPr>
        <p:txBody>
          <a:bodyPr vert="horz" lIns="91417" tIns="45710" rIns="91417" bIns="457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2" y="9440650"/>
            <a:ext cx="2949787" cy="496965"/>
          </a:xfrm>
          <a:prstGeom prst="rect">
            <a:avLst/>
          </a:prstGeom>
        </p:spPr>
        <p:txBody>
          <a:bodyPr vert="horz" lIns="91417" tIns="45710" rIns="91417" bIns="45710" rtlCol="0" anchor="b"/>
          <a:lstStyle>
            <a:lvl1pPr algn="r">
              <a:defRPr sz="1200"/>
            </a:lvl1pPr>
          </a:lstStyle>
          <a:p>
            <a:fld id="{54ED8BD2-EA18-4486-8D13-45C074BF6543}" type="slidenum">
              <a:rPr kumimoji="1" lang="ja-JP" altLang="en-US" smtClean="0"/>
              <a:t>‹#›</a:t>
            </a:fld>
            <a:endParaRPr kumimoji="1" lang="ja-JP" altLang="en-US"/>
          </a:p>
        </p:txBody>
      </p:sp>
    </p:spTree>
    <p:extLst>
      <p:ext uri="{BB962C8B-B14F-4D97-AF65-F5344CB8AC3E}">
        <p14:creationId xmlns:p14="http://schemas.microsoft.com/office/powerpoint/2010/main" val="33224221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292">
              <a:defRPr/>
            </a:pPr>
            <a:endParaRPr kumimoji="1" lang="en-US" altLang="ja-JP"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a:t>
            </a:fld>
            <a:endParaRPr kumimoji="1" lang="ja-JP" altLang="en-US"/>
          </a:p>
        </p:txBody>
      </p:sp>
    </p:spTree>
    <p:extLst>
      <p:ext uri="{BB962C8B-B14F-4D97-AF65-F5344CB8AC3E}">
        <p14:creationId xmlns:p14="http://schemas.microsoft.com/office/powerpoint/2010/main" val="1048991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14</a:t>
            </a:fld>
            <a:endParaRPr kumimoji="1" lang="ja-JP" altLang="en-US"/>
          </a:p>
        </p:txBody>
      </p:sp>
    </p:spTree>
    <p:extLst>
      <p:ext uri="{BB962C8B-B14F-4D97-AF65-F5344CB8AC3E}">
        <p14:creationId xmlns:p14="http://schemas.microsoft.com/office/powerpoint/2010/main" val="2073786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15</a:t>
            </a:fld>
            <a:endParaRPr kumimoji="1" lang="ja-JP" altLang="en-US"/>
          </a:p>
        </p:txBody>
      </p:sp>
    </p:spTree>
    <p:extLst>
      <p:ext uri="{BB962C8B-B14F-4D97-AF65-F5344CB8AC3E}">
        <p14:creationId xmlns:p14="http://schemas.microsoft.com/office/powerpoint/2010/main" val="207378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16</a:t>
            </a:fld>
            <a:endParaRPr kumimoji="1" lang="ja-JP" altLang="en-US"/>
          </a:p>
        </p:txBody>
      </p:sp>
    </p:spTree>
    <p:extLst>
      <p:ext uri="{BB962C8B-B14F-4D97-AF65-F5344CB8AC3E}">
        <p14:creationId xmlns:p14="http://schemas.microsoft.com/office/powerpoint/2010/main" val="207378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17</a:t>
            </a:fld>
            <a:endParaRPr kumimoji="1" lang="ja-JP" altLang="en-US"/>
          </a:p>
        </p:txBody>
      </p:sp>
    </p:spTree>
    <p:extLst>
      <p:ext uri="{BB962C8B-B14F-4D97-AF65-F5344CB8AC3E}">
        <p14:creationId xmlns:p14="http://schemas.microsoft.com/office/powerpoint/2010/main" val="2073786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18</a:t>
            </a:fld>
            <a:endParaRPr kumimoji="1" lang="ja-JP" altLang="en-US"/>
          </a:p>
        </p:txBody>
      </p:sp>
    </p:spTree>
    <p:extLst>
      <p:ext uri="{BB962C8B-B14F-4D97-AF65-F5344CB8AC3E}">
        <p14:creationId xmlns:p14="http://schemas.microsoft.com/office/powerpoint/2010/main" val="207378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19</a:t>
            </a:fld>
            <a:endParaRPr kumimoji="1" lang="ja-JP" altLang="en-US"/>
          </a:p>
        </p:txBody>
      </p:sp>
    </p:spTree>
    <p:extLst>
      <p:ext uri="{BB962C8B-B14F-4D97-AF65-F5344CB8AC3E}">
        <p14:creationId xmlns:p14="http://schemas.microsoft.com/office/powerpoint/2010/main" val="2073786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20</a:t>
            </a:fld>
            <a:endParaRPr kumimoji="1" lang="ja-JP" altLang="en-US"/>
          </a:p>
        </p:txBody>
      </p:sp>
    </p:spTree>
    <p:extLst>
      <p:ext uri="{BB962C8B-B14F-4D97-AF65-F5344CB8AC3E}">
        <p14:creationId xmlns:p14="http://schemas.microsoft.com/office/powerpoint/2010/main" val="2073786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21</a:t>
            </a:fld>
            <a:endParaRPr kumimoji="1" lang="ja-JP" altLang="en-US"/>
          </a:p>
        </p:txBody>
      </p:sp>
    </p:spTree>
    <p:extLst>
      <p:ext uri="{BB962C8B-B14F-4D97-AF65-F5344CB8AC3E}">
        <p14:creationId xmlns:p14="http://schemas.microsoft.com/office/powerpoint/2010/main" val="2073786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22</a:t>
            </a:fld>
            <a:endParaRPr kumimoji="1" lang="ja-JP" altLang="en-US"/>
          </a:p>
        </p:txBody>
      </p:sp>
    </p:spTree>
    <p:extLst>
      <p:ext uri="{BB962C8B-B14F-4D97-AF65-F5344CB8AC3E}">
        <p14:creationId xmlns:p14="http://schemas.microsoft.com/office/powerpoint/2010/main" val="2073786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23</a:t>
            </a:fld>
            <a:endParaRPr kumimoji="1" lang="ja-JP" altLang="en-US"/>
          </a:p>
        </p:txBody>
      </p:sp>
    </p:spTree>
    <p:extLst>
      <p:ext uri="{BB962C8B-B14F-4D97-AF65-F5344CB8AC3E}">
        <p14:creationId xmlns:p14="http://schemas.microsoft.com/office/powerpoint/2010/main" val="207378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2</a:t>
            </a:fld>
            <a:endParaRPr kumimoji="1" lang="ja-JP" altLang="en-US"/>
          </a:p>
        </p:txBody>
      </p:sp>
    </p:spTree>
    <p:extLst>
      <p:ext uri="{BB962C8B-B14F-4D97-AF65-F5344CB8AC3E}">
        <p14:creationId xmlns:p14="http://schemas.microsoft.com/office/powerpoint/2010/main" val="29869074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24</a:t>
            </a:fld>
            <a:endParaRPr kumimoji="1" lang="ja-JP" altLang="en-US"/>
          </a:p>
        </p:txBody>
      </p:sp>
    </p:spTree>
    <p:extLst>
      <p:ext uri="{BB962C8B-B14F-4D97-AF65-F5344CB8AC3E}">
        <p14:creationId xmlns:p14="http://schemas.microsoft.com/office/powerpoint/2010/main" val="207378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4</a:t>
            </a:fld>
            <a:endParaRPr kumimoji="1" lang="ja-JP" altLang="en-US"/>
          </a:p>
        </p:txBody>
      </p:sp>
    </p:spTree>
    <p:extLst>
      <p:ext uri="{BB962C8B-B14F-4D97-AF65-F5344CB8AC3E}">
        <p14:creationId xmlns:p14="http://schemas.microsoft.com/office/powerpoint/2010/main" val="1987399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7</a:t>
            </a:fld>
            <a:endParaRPr kumimoji="1" lang="ja-JP" altLang="en-US"/>
          </a:p>
        </p:txBody>
      </p:sp>
    </p:spTree>
    <p:extLst>
      <p:ext uri="{BB962C8B-B14F-4D97-AF65-F5344CB8AC3E}">
        <p14:creationId xmlns:p14="http://schemas.microsoft.com/office/powerpoint/2010/main" val="350635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8</a:t>
            </a:fld>
            <a:endParaRPr kumimoji="1" lang="ja-JP" altLang="en-US"/>
          </a:p>
        </p:txBody>
      </p:sp>
    </p:spTree>
    <p:extLst>
      <p:ext uri="{BB962C8B-B14F-4D97-AF65-F5344CB8AC3E}">
        <p14:creationId xmlns:p14="http://schemas.microsoft.com/office/powerpoint/2010/main" val="207378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10</a:t>
            </a:fld>
            <a:endParaRPr kumimoji="1" lang="ja-JP" altLang="en-US"/>
          </a:p>
        </p:txBody>
      </p:sp>
    </p:spTree>
    <p:extLst>
      <p:ext uri="{BB962C8B-B14F-4D97-AF65-F5344CB8AC3E}">
        <p14:creationId xmlns:p14="http://schemas.microsoft.com/office/powerpoint/2010/main" val="207378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11</a:t>
            </a:fld>
            <a:endParaRPr kumimoji="1" lang="ja-JP" altLang="en-US"/>
          </a:p>
        </p:txBody>
      </p:sp>
    </p:spTree>
    <p:extLst>
      <p:ext uri="{BB962C8B-B14F-4D97-AF65-F5344CB8AC3E}">
        <p14:creationId xmlns:p14="http://schemas.microsoft.com/office/powerpoint/2010/main" val="2073786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12</a:t>
            </a:fld>
            <a:endParaRPr kumimoji="1" lang="ja-JP" altLang="en-US"/>
          </a:p>
        </p:txBody>
      </p:sp>
    </p:spTree>
    <p:extLst>
      <p:ext uri="{BB962C8B-B14F-4D97-AF65-F5344CB8AC3E}">
        <p14:creationId xmlns:p14="http://schemas.microsoft.com/office/powerpoint/2010/main" val="207378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13</a:t>
            </a:fld>
            <a:endParaRPr kumimoji="1" lang="ja-JP" altLang="en-US"/>
          </a:p>
        </p:txBody>
      </p:sp>
    </p:spTree>
    <p:extLst>
      <p:ext uri="{BB962C8B-B14F-4D97-AF65-F5344CB8AC3E}">
        <p14:creationId xmlns:p14="http://schemas.microsoft.com/office/powerpoint/2010/main" val="207378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a:t>マスター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マスター サブタイトルの書式設定</a:t>
            </a:r>
            <a:endParaRPr kumimoji="0" lang="en-US"/>
          </a:p>
        </p:txBody>
      </p:sp>
      <p:sp>
        <p:nvSpPr>
          <p:cNvPr id="28" name="日付プレースホルダー 27"/>
          <p:cNvSpPr>
            <a:spLocks noGrp="1"/>
          </p:cNvSpPr>
          <p:nvPr>
            <p:ph type="dt" sz="half" idx="10"/>
          </p:nvPr>
        </p:nvSpPr>
        <p:spPr>
          <a:xfrm>
            <a:off x="6400800" y="6355080"/>
            <a:ext cx="2286000" cy="365760"/>
          </a:xfrm>
        </p:spPr>
        <p:txBody>
          <a:bodyPr/>
          <a:lstStyle>
            <a:lvl1pPr>
              <a:defRPr sz="1400"/>
            </a:lvl1pPr>
          </a:lstStyle>
          <a:p>
            <a:fld id="{4382E387-08C3-47A5-9EA1-960C7D723642}" type="datetime1">
              <a:rPr kumimoji="1" lang="ja-JP" altLang="en-US" smtClean="0"/>
              <a:t>2017/7/28</a:t>
            </a:fld>
            <a:endParaRPr kumimoji="1" lang="ja-JP" altLang="en-US"/>
          </a:p>
        </p:txBody>
      </p:sp>
      <p:sp>
        <p:nvSpPr>
          <p:cNvPr id="17" name="フッター プレースホルダー 16"/>
          <p:cNvSpPr>
            <a:spLocks noGrp="1"/>
          </p:cNvSpPr>
          <p:nvPr>
            <p:ph type="ftr" sz="quarter" idx="11"/>
          </p:nvPr>
        </p:nvSpPr>
        <p:spPr>
          <a:xfrm>
            <a:off x="2898648" y="6355080"/>
            <a:ext cx="3474720" cy="365760"/>
          </a:xfrm>
        </p:spPr>
        <p:txBody>
          <a:bodyPr/>
          <a:lstStyle/>
          <a:p>
            <a:r>
              <a:rPr kumimoji="1" lang="ja-JP" altLang="en-US" smtClean="0"/>
              <a:t>資料１</a:t>
            </a:r>
            <a:endParaRPr kumimoji="1" lang="ja-JP" altLang="en-US"/>
          </a:p>
        </p:txBody>
      </p:sp>
      <p:sp>
        <p:nvSpPr>
          <p:cNvPr id="29" name="スライド番号プレースホルダー 28"/>
          <p:cNvSpPr>
            <a:spLocks noGrp="1"/>
          </p:cNvSpPr>
          <p:nvPr>
            <p:ph type="sldNum" sz="quarter" idx="12"/>
          </p:nvPr>
        </p:nvSpPr>
        <p:spPr>
          <a:xfrm>
            <a:off x="1216152" y="6355080"/>
            <a:ext cx="1219200" cy="365760"/>
          </a:xfrm>
        </p:spPr>
        <p:txBody>
          <a:bodyPr/>
          <a:lstStyle/>
          <a:p>
            <a:fld id="{40F85341-AB73-4280-8395-A80C95690EE8}" type="slidenum">
              <a:rPr kumimoji="1" lang="ja-JP" altLang="en-US" smtClean="0"/>
              <a: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93CC2AD3-0D7E-4309-8848-93CF8DF8182F}" type="datetime1">
              <a:rPr kumimoji="1" lang="ja-JP" altLang="en-US" smtClean="0"/>
              <a:t>2017/7/28</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資料１</a:t>
            </a:r>
            <a:endParaRPr kumimoji="1" lang="ja-JP" altLang="en-US"/>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4F44E1FF-9DDE-4B2E-B1D8-A91D4CF7A0CA}" type="datetime1">
              <a:rPr kumimoji="1" lang="ja-JP" altLang="en-US" smtClean="0"/>
              <a:t>2017/7/28</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資料１</a:t>
            </a:r>
            <a:endParaRPr kumimoji="1" lang="ja-JP" altLang="en-US"/>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4" name="日付プレースホルダー 3"/>
          <p:cNvSpPr>
            <a:spLocks noGrp="1"/>
          </p:cNvSpPr>
          <p:nvPr>
            <p:ph type="dt" sz="half" idx="10"/>
          </p:nvPr>
        </p:nvSpPr>
        <p:spPr/>
        <p:txBody>
          <a:bodyPr/>
          <a:lstStyle/>
          <a:p>
            <a:fld id="{B0113AC0-5137-4AA5-90AA-96837F4B6052}" type="datetime1">
              <a:rPr kumimoji="1" lang="ja-JP" altLang="en-US" smtClean="0"/>
              <a:t>2017/7/28</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資料１</a:t>
            </a:r>
            <a:endParaRPr kumimoji="1" lang="ja-JP" altLang="en-US"/>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8" name="コンテンツ プレースホルダー 7"/>
          <p:cNvSpPr>
            <a:spLocks noGrp="1"/>
          </p:cNvSpPr>
          <p:nvPr>
            <p:ph sz="quarter" idx="1"/>
          </p:nvPr>
        </p:nvSpPr>
        <p:spPr>
          <a:xfrm>
            <a:off x="457200" y="1219200"/>
            <a:ext cx="8229600"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マスター テキストの書式設定</a:t>
            </a:r>
          </a:p>
        </p:txBody>
      </p:sp>
      <p:sp>
        <p:nvSpPr>
          <p:cNvPr id="4" name="日付プレースホルダー 3"/>
          <p:cNvSpPr>
            <a:spLocks noGrp="1"/>
          </p:cNvSpPr>
          <p:nvPr>
            <p:ph type="dt" sz="half" idx="10"/>
          </p:nvPr>
        </p:nvSpPr>
        <p:spPr>
          <a:xfrm>
            <a:off x="6400800" y="6355080"/>
            <a:ext cx="2286000" cy="365760"/>
          </a:xfrm>
        </p:spPr>
        <p:txBody>
          <a:bodyPr/>
          <a:lstStyle/>
          <a:p>
            <a:fld id="{DAAADE43-DF5A-47B7-BE45-40B9533C2800}" type="datetime1">
              <a:rPr kumimoji="1" lang="ja-JP" altLang="en-US" smtClean="0"/>
              <a:t>2017/7/28</a:t>
            </a:fld>
            <a:endParaRPr kumimoji="1" lang="ja-JP" altLang="en-US"/>
          </a:p>
        </p:txBody>
      </p:sp>
      <p:sp>
        <p:nvSpPr>
          <p:cNvPr id="5" name="フッター プレースホルダー 4"/>
          <p:cNvSpPr>
            <a:spLocks noGrp="1"/>
          </p:cNvSpPr>
          <p:nvPr>
            <p:ph type="ftr" sz="quarter" idx="11"/>
          </p:nvPr>
        </p:nvSpPr>
        <p:spPr>
          <a:xfrm>
            <a:off x="2898648" y="6355080"/>
            <a:ext cx="3474720" cy="365760"/>
          </a:xfrm>
        </p:spPr>
        <p:txBody>
          <a:bodyPr/>
          <a:lstStyle/>
          <a:p>
            <a:r>
              <a:rPr kumimoji="1" lang="ja-JP" altLang="en-US" smtClean="0"/>
              <a:t>資料１</a:t>
            </a:r>
            <a:endParaRPr kumimoji="1" lang="ja-JP" altLang="en-US"/>
          </a:p>
        </p:txBody>
      </p:sp>
      <p:sp>
        <p:nvSpPr>
          <p:cNvPr id="6" name="スライド番号プレースホルダー 5"/>
          <p:cNvSpPr>
            <a:spLocks noGrp="1"/>
          </p:cNvSpPr>
          <p:nvPr>
            <p:ph type="sldNum" sz="quarter" idx="12"/>
          </p:nvPr>
        </p:nvSpPr>
        <p:spPr>
          <a:xfrm>
            <a:off x="1069848" y="6355080"/>
            <a:ext cx="1520952" cy="365760"/>
          </a:xfrm>
        </p:spPr>
        <p:txBody>
          <a:bodyPr/>
          <a:lstStyle/>
          <a:p>
            <a:fld id="{40F85341-AB73-4280-8395-A80C95690EE8}" type="slidenum">
              <a:rPr kumimoji="1" lang="ja-JP" altLang="en-US" smtClean="0"/>
              <a: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a:t>マスター タイトルの書式設定</a:t>
            </a:r>
            <a:endParaRPr kumimoji="0" lang="en-US"/>
          </a:p>
        </p:txBody>
      </p:sp>
      <p:sp>
        <p:nvSpPr>
          <p:cNvPr id="5" name="日付プレースホルダー 4"/>
          <p:cNvSpPr>
            <a:spLocks noGrp="1"/>
          </p:cNvSpPr>
          <p:nvPr>
            <p:ph type="dt" sz="half" idx="10"/>
          </p:nvPr>
        </p:nvSpPr>
        <p:spPr/>
        <p:txBody>
          <a:bodyPr/>
          <a:lstStyle/>
          <a:p>
            <a:fld id="{CBFC9F27-64CB-4A74-BBA1-6123B0E6E3B4}" type="datetime1">
              <a:rPr kumimoji="1" lang="ja-JP" altLang="en-US" smtClean="0"/>
              <a:t>2017/7/28</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資料１</a:t>
            </a:r>
            <a:endParaRPr kumimoji="1" lang="ja-JP" altLang="en-US"/>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219200"/>
            <a:ext cx="4041648"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7" name="日付プレースホルダー 6"/>
          <p:cNvSpPr>
            <a:spLocks noGrp="1"/>
          </p:cNvSpPr>
          <p:nvPr>
            <p:ph type="dt" sz="half" idx="10"/>
          </p:nvPr>
        </p:nvSpPr>
        <p:spPr/>
        <p:txBody>
          <a:bodyPr/>
          <a:lstStyle/>
          <a:p>
            <a:fld id="{C97AE5B8-233F-48A5-98FC-FDE9872AFF3B}" type="datetime1">
              <a:rPr kumimoji="1" lang="ja-JP" altLang="en-US" smtClean="0"/>
              <a:t>2017/7/28</a:t>
            </a:fld>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smtClean="0"/>
              <a:t>資料１</a:t>
            </a:r>
            <a:endParaRPr kumimoji="1" lang="ja-JP" altLang="en-US"/>
          </a:p>
        </p:txBody>
      </p:sp>
      <p:sp>
        <p:nvSpPr>
          <p:cNvPr id="9" name="スライド番号プレースホルダー 8"/>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133600"/>
            <a:ext cx="4038600" cy="40386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a:t>マスター タイトルの書式設定</a:t>
            </a:r>
            <a:endParaRPr kumimoji="0" lang="en-US"/>
          </a:p>
        </p:txBody>
      </p:sp>
      <p:sp>
        <p:nvSpPr>
          <p:cNvPr id="3" name="日付プレースホルダー 2"/>
          <p:cNvSpPr>
            <a:spLocks noGrp="1"/>
          </p:cNvSpPr>
          <p:nvPr>
            <p:ph type="dt" sz="half" idx="10"/>
          </p:nvPr>
        </p:nvSpPr>
        <p:spPr/>
        <p:txBody>
          <a:bodyPr/>
          <a:lstStyle/>
          <a:p>
            <a:fld id="{9FCEBFD5-FB6A-4C0E-8A09-E098B6E82D07}" type="datetime1">
              <a:rPr kumimoji="1" lang="ja-JP" altLang="en-US" smtClean="0"/>
              <a:t>2017/7/28</a:t>
            </a:fld>
            <a:endParaRPr kumimoji="1" lang="ja-JP" altLang="en-US"/>
          </a:p>
        </p:txBody>
      </p:sp>
      <p:sp>
        <p:nvSpPr>
          <p:cNvPr id="4" name="フッター プレースホルダー 3"/>
          <p:cNvSpPr>
            <a:spLocks noGrp="1"/>
          </p:cNvSpPr>
          <p:nvPr>
            <p:ph type="ftr" sz="quarter" idx="11"/>
          </p:nvPr>
        </p:nvSpPr>
        <p:spPr/>
        <p:txBody>
          <a:bodyPr/>
          <a:lstStyle/>
          <a:p>
            <a:r>
              <a:rPr kumimoji="1" lang="ja-JP" altLang="en-US" smtClean="0"/>
              <a:t>資料１</a:t>
            </a:r>
            <a:endParaRPr kumimoji="1" lang="ja-JP" altLang="en-US"/>
          </a:p>
        </p:txBody>
      </p:sp>
      <p:sp>
        <p:nvSpPr>
          <p:cNvPr id="5" name="スライド番号プレースホルダー 4"/>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751A0ED-F8A0-4F88-9EC5-F020647A2428}" type="datetime1">
              <a:rPr kumimoji="1" lang="ja-JP" altLang="en-US" smtClean="0"/>
              <a:t>2017/7/28</a:t>
            </a:fld>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smtClean="0"/>
              <a:t>資料１</a:t>
            </a:r>
            <a:endParaRPr kumimoji="1" lang="ja-JP" altLang="en-US"/>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fld id="{20245AAE-F7D1-401A-8980-57467EE99CDA}" type="datetime1">
              <a:rPr kumimoji="1" lang="ja-JP" altLang="en-US" smtClean="0"/>
              <a:t>2017/7/28</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資料１</a:t>
            </a:r>
            <a:endParaRPr kumimoji="1" lang="ja-JP" altLang="en-US"/>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ー 11"/>
          <p:cNvSpPr>
            <a:spLocks noGrp="1"/>
          </p:cNvSpPr>
          <p:nvPr>
            <p:ph sz="quarter" idx="1"/>
          </p:nvPr>
        </p:nvSpPr>
        <p:spPr>
          <a:xfrm>
            <a:off x="304800" y="304800"/>
            <a:ext cx="5715000" cy="57150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a:t>マスター タイトルの書式設定</a:t>
            </a:r>
            <a:endParaRPr kumimoji="0"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a:t>アイコンをクリックして図を追加</a:t>
            </a:r>
            <a:endParaRPr kumimoji="0" lang="en-US" dirty="0"/>
          </a:p>
        </p:txBody>
      </p:sp>
      <p:sp>
        <p:nvSpPr>
          <p:cNvPr id="4" name="テキスト プレースホルダー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fld id="{28D5E294-31FF-4ECB-A01A-BCA5FFC89F4B}" type="datetime1">
              <a:rPr kumimoji="1" lang="ja-JP" altLang="en-US" smtClean="0"/>
              <a:t>2017/7/28</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資料１</a:t>
            </a:r>
            <a:endParaRPr kumimoji="1" lang="ja-JP" altLang="en-US"/>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a:t>マスター タイトルの書式設定</a:t>
            </a:r>
            <a:endParaRPr kumimoji="0" lang="en-US"/>
          </a:p>
        </p:txBody>
      </p:sp>
      <p:sp>
        <p:nvSpPr>
          <p:cNvPr id="13" name="テキスト プレースホルダー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a:t>マスター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4" name="日付プレースホルダー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53E7E0B7-77C0-4C9A-8646-65FC14E4D116}" type="datetime1">
              <a:rPr kumimoji="1" lang="ja-JP" altLang="en-US" smtClean="0"/>
              <a:t>2017/7/28</a:t>
            </a:fld>
            <a:endParaRPr kumimoji="1" lang="ja-JP" altLang="en-US"/>
          </a:p>
        </p:txBody>
      </p:sp>
      <p:sp>
        <p:nvSpPr>
          <p:cNvPr id="3" name="フッター プレースホルダー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kumimoji="1" lang="ja-JP" altLang="en-US" smtClean="0"/>
              <a:t>資料１</a:t>
            </a:r>
            <a:endParaRPr kumimoji="1" lang="ja-JP" altLang="en-US"/>
          </a:p>
        </p:txBody>
      </p:sp>
      <p:sp>
        <p:nvSpPr>
          <p:cNvPr id="23" name="スライド番号プレースホルダー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0F85341-AB73-4280-8395-A80C95690EE8}" type="slidenum">
              <a:rPr kumimoji="1" lang="ja-JP" altLang="en-US" smtClean="0"/>
              <a: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9.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5.emf"/><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51620" y="3717032"/>
            <a:ext cx="6984776" cy="1152128"/>
          </a:xfrm>
        </p:spPr>
        <p:txBody>
          <a:bodyPr>
            <a:normAutofit/>
          </a:bodyPr>
          <a:lstStyle/>
          <a:p>
            <a:pPr algn="l"/>
            <a:r>
              <a:rPr lang="ja-JP" altLang="en-US" sz="2800" b="1" dirty="0" smtClean="0">
                <a:latin typeface="HGSｺﾞｼｯｸM" panose="020B0600000000000000" pitchFamily="50" charset="-128"/>
                <a:ea typeface="HGSｺﾞｼｯｸM" panose="020B0600000000000000" pitchFamily="50" charset="-128"/>
                <a:cs typeface="Meiryo UI" panose="020B0604030504040204" pitchFamily="50" charset="-128"/>
              </a:rPr>
              <a:t>橋梁更新判定フローによる更新すべき施設の抽出について</a:t>
            </a:r>
            <a:endParaRPr kumimoji="1" lang="ja-JP" altLang="en-US" sz="2800" b="1"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9" name="サブタイトル 2"/>
          <p:cNvSpPr txBox="1">
            <a:spLocks/>
          </p:cNvSpPr>
          <p:nvPr/>
        </p:nvSpPr>
        <p:spPr>
          <a:xfrm>
            <a:off x="1115616" y="5013176"/>
            <a:ext cx="7056784" cy="720080"/>
          </a:xfrm>
          <a:prstGeom prst="rect">
            <a:avLst/>
          </a:prstGeom>
        </p:spPr>
        <p:txBody>
          <a:bodyPr vert="horz">
            <a:noAutofit/>
          </a:bodyPr>
          <a:lstStyle>
            <a:lvl1pPr marL="0" indent="0" algn="r" rtl="0" eaLnBrk="1" latinLnBrk="0" hangingPunct="1">
              <a:spcBef>
                <a:spcPts val="600"/>
              </a:spcBef>
              <a:buClr>
                <a:schemeClr val="accent1"/>
              </a:buClr>
              <a:buSzPct val="76000"/>
              <a:buFont typeface="Wingdings 3"/>
              <a:buNone/>
              <a:defRPr kumimoji="1"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1"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1"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1"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1"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1"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1"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1"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1" lang="en-US" sz="1200" kern="1200" smtClean="0">
                <a:solidFill>
                  <a:schemeClr val="tx1"/>
                </a:solidFill>
                <a:latin typeface="+mn-lt"/>
                <a:ea typeface="+mn-ea"/>
                <a:cs typeface="+mn-cs"/>
              </a:defRPr>
            </a:lvl9pPr>
          </a:lstStyle>
          <a:p>
            <a:pPr algn="ctr"/>
            <a:r>
              <a:rPr lang="ja-JP" altLang="en-US" sz="1800" b="1" dirty="0">
                <a:latin typeface="HGSｺﾞｼｯｸM" panose="020B0600000000000000" pitchFamily="50" charset="-128"/>
                <a:ea typeface="HGSｺﾞｼｯｸM" panose="020B0600000000000000" pitchFamily="50" charset="-128"/>
                <a:cs typeface="Meiryo UI" panose="020B0604030504040204" pitchFamily="50" charset="-128"/>
              </a:rPr>
              <a:t>大阪府都市基盤施設維持管理技術審議会</a:t>
            </a:r>
            <a:endParaRPr lang="en-US" altLang="ja-JP" sz="1800" b="1" dirty="0">
              <a:latin typeface="HGSｺﾞｼｯｸM" panose="020B0600000000000000" pitchFamily="50" charset="-128"/>
              <a:ea typeface="HGSｺﾞｼｯｸM" panose="020B0600000000000000" pitchFamily="50" charset="-128"/>
              <a:cs typeface="Meiryo UI" panose="020B0604030504040204" pitchFamily="50" charset="-128"/>
            </a:endParaRPr>
          </a:p>
          <a:p>
            <a:pPr algn="ctr"/>
            <a:r>
              <a:rPr lang="ja-JP" altLang="en-US" b="1" dirty="0">
                <a:latin typeface="HGSｺﾞｼｯｸM" panose="020B0600000000000000" pitchFamily="50" charset="-128"/>
                <a:ea typeface="HGSｺﾞｼｯｸM" panose="020B0600000000000000" pitchFamily="50" charset="-128"/>
                <a:cs typeface="Meiryo UI" panose="020B0604030504040204" pitchFamily="50" charset="-128"/>
              </a:rPr>
              <a:t>平成</a:t>
            </a:r>
            <a:r>
              <a:rPr lang="ja-JP" altLang="en-US" b="1" dirty="0" smtClean="0">
                <a:latin typeface="HGSｺﾞｼｯｸM" panose="020B0600000000000000" pitchFamily="50" charset="-128"/>
                <a:ea typeface="HGSｺﾞｼｯｸM" panose="020B0600000000000000" pitchFamily="50" charset="-128"/>
                <a:cs typeface="Meiryo UI" panose="020B0604030504040204" pitchFamily="50" charset="-128"/>
              </a:rPr>
              <a:t>２</a:t>
            </a:r>
            <a:r>
              <a:rPr lang="ja-JP" altLang="en-US" b="1" dirty="0">
                <a:latin typeface="HGSｺﾞｼｯｸM" panose="020B0600000000000000" pitchFamily="50" charset="-128"/>
                <a:ea typeface="HGSｺﾞｼｯｸM" panose="020B0600000000000000" pitchFamily="50" charset="-128"/>
                <a:cs typeface="Meiryo UI" panose="020B0604030504040204" pitchFamily="50" charset="-128"/>
              </a:rPr>
              <a:t>９</a:t>
            </a:r>
            <a:r>
              <a:rPr lang="ja-JP" altLang="en-US" b="1" dirty="0" smtClean="0">
                <a:latin typeface="HGSｺﾞｼｯｸM" panose="020B0600000000000000" pitchFamily="50" charset="-128"/>
                <a:ea typeface="HGSｺﾞｼｯｸM" panose="020B0600000000000000" pitchFamily="50" charset="-128"/>
                <a:cs typeface="Meiryo UI" panose="020B0604030504040204" pitchFamily="50" charset="-128"/>
              </a:rPr>
              <a:t>年度</a:t>
            </a:r>
            <a:r>
              <a:rPr lang="ja-JP" altLang="en-US" b="1"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b="1" dirty="0" smtClean="0">
                <a:latin typeface="HGSｺﾞｼｯｸM" panose="020B0600000000000000" pitchFamily="50" charset="-128"/>
                <a:ea typeface="HGSｺﾞｼｯｸM" panose="020B0600000000000000" pitchFamily="50" charset="-128"/>
                <a:cs typeface="Meiryo UI" panose="020B0604030504040204" pitchFamily="50" charset="-128"/>
              </a:rPr>
              <a:t>第</a:t>
            </a:r>
            <a:r>
              <a:rPr lang="en-US" altLang="ja-JP" b="1" dirty="0">
                <a:latin typeface="HGSｺﾞｼｯｸM" panose="020B0600000000000000" pitchFamily="50" charset="-128"/>
                <a:ea typeface="HGSｺﾞｼｯｸM" panose="020B0600000000000000" pitchFamily="50" charset="-128"/>
                <a:cs typeface="Meiryo UI" panose="020B0604030504040204" pitchFamily="50" charset="-128"/>
              </a:rPr>
              <a:t>1</a:t>
            </a:r>
            <a:r>
              <a:rPr lang="ja-JP" altLang="en-US" b="1" dirty="0" smtClean="0">
                <a:latin typeface="HGSｺﾞｼｯｸM" panose="020B0600000000000000" pitchFamily="50" charset="-128"/>
                <a:ea typeface="HGSｺﾞｼｯｸM" panose="020B0600000000000000" pitchFamily="50" charset="-128"/>
                <a:cs typeface="Meiryo UI" panose="020B0604030504040204" pitchFamily="50" charset="-128"/>
              </a:rPr>
              <a:t>回</a:t>
            </a:r>
            <a:r>
              <a:rPr lang="ja-JP" altLang="en-US" b="1" dirty="0">
                <a:latin typeface="HGSｺﾞｼｯｸM" panose="020B0600000000000000" pitchFamily="50" charset="-128"/>
                <a:ea typeface="HGSｺﾞｼｯｸM" panose="020B0600000000000000" pitchFamily="50" charset="-128"/>
                <a:cs typeface="Meiryo UI" panose="020B0604030504040204" pitchFamily="50" charset="-128"/>
              </a:rPr>
              <a:t>　道路・橋梁等部会</a:t>
            </a:r>
          </a:p>
        </p:txBody>
      </p:sp>
      <p:sp>
        <p:nvSpPr>
          <p:cNvPr id="4" name="フッター プレースホルダー 3"/>
          <p:cNvSpPr>
            <a:spLocks noGrp="1"/>
          </p:cNvSpPr>
          <p:nvPr>
            <p:ph type="ftr" sz="quarter" idx="11"/>
          </p:nvPr>
        </p:nvSpPr>
        <p:spPr>
          <a:xfrm>
            <a:off x="3419872" y="260648"/>
            <a:ext cx="5490944" cy="648072"/>
          </a:xfrm>
        </p:spPr>
        <p:txBody>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資料１</a:t>
            </a:r>
            <a:endPar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648829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10</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２</a:t>
            </a:r>
            <a:r>
              <a:rPr lang="ja-JP" altLang="en-US" dirty="0" smtClean="0">
                <a:latin typeface="HGSｺﾞｼｯｸM" panose="020B0600000000000000" pitchFamily="50" charset="-128"/>
                <a:ea typeface="HGSｺﾞｼｯｸM" panose="020B0600000000000000" pitchFamily="50" charset="-128"/>
              </a:rPr>
              <a:t>．</a:t>
            </a:r>
            <a:r>
              <a:rPr lang="ja-JP" altLang="en-US" dirty="0">
                <a:latin typeface="HGSｺﾞｼｯｸM" panose="020B0600000000000000" pitchFamily="50" charset="-128"/>
                <a:ea typeface="HGSｺﾞｼｯｸM" panose="020B0600000000000000" pitchFamily="50" charset="-128"/>
              </a:rPr>
              <a:t>昨年度</a:t>
            </a:r>
            <a:r>
              <a:rPr lang="ja-JP" altLang="en-US" dirty="0" smtClean="0">
                <a:latin typeface="HGSｺﾞｼｯｸM" panose="020B0600000000000000" pitchFamily="50" charset="-128"/>
                <a:ea typeface="HGSｺﾞｼｯｸM" panose="020B0600000000000000" pitchFamily="50" charset="-128"/>
              </a:rPr>
              <a:t>までの</a:t>
            </a:r>
            <a:r>
              <a:rPr lang="ja-JP" altLang="en-US" dirty="0">
                <a:latin typeface="HGSｺﾞｼｯｸM" panose="020B0600000000000000" pitchFamily="50" charset="-128"/>
                <a:ea typeface="HGSｺﾞｼｯｸM" panose="020B0600000000000000" pitchFamily="50" charset="-128"/>
              </a:rPr>
              <a:t>検討内容</a:t>
            </a:r>
          </a:p>
        </p:txBody>
      </p:sp>
      <p:sp>
        <p:nvSpPr>
          <p:cNvPr id="16" name="テキスト ボックス 15"/>
          <p:cNvSpPr txBox="1"/>
          <p:nvPr/>
        </p:nvSpPr>
        <p:spPr>
          <a:xfrm>
            <a:off x="580848" y="1114361"/>
            <a:ext cx="777686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３</a:t>
            </a:r>
            <a:r>
              <a:rPr lang="ja-JP" altLang="en-US" sz="2400" dirty="0" smtClean="0">
                <a:latin typeface="HGSｺﾞｼｯｸM" panose="020B0600000000000000" pitchFamily="50" charset="-128"/>
                <a:ea typeface="HGSｺﾞｼｯｸM" panose="020B0600000000000000" pitchFamily="50" charset="-128"/>
              </a:rPr>
              <a:t>）更新判定フローの閾値の検討</a:t>
            </a:r>
            <a:endParaRPr lang="ja-JP" altLang="en-US" sz="2400" dirty="0">
              <a:latin typeface="HGSｺﾞｼｯｸM" panose="020B0600000000000000" pitchFamily="50" charset="-128"/>
              <a:ea typeface="HGSｺﾞｼｯｸM" panose="020B0600000000000000" pitchFamily="50" charset="-128"/>
            </a:endParaRPr>
          </a:p>
        </p:txBody>
      </p:sp>
      <p:sp>
        <p:nvSpPr>
          <p:cNvPr id="13" name="正方形/長方形 12"/>
          <p:cNvSpPr/>
          <p:nvPr/>
        </p:nvSpPr>
        <p:spPr>
          <a:xfrm>
            <a:off x="520530" y="1700808"/>
            <a:ext cx="8327032" cy="3293209"/>
          </a:xfrm>
          <a:prstGeom prst="rect">
            <a:avLst/>
          </a:prstGeom>
          <a:noFill/>
        </p:spPr>
        <p:txBody>
          <a:bodyPr wrap="square" rtlCol="0">
            <a:spAutoFit/>
          </a:bodyPr>
          <a:lstStyle/>
          <a:p>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「総合評価点</a:t>
            </a:r>
            <a:r>
              <a:rPr lang="en-US" altLang="ja-JP" sz="20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40</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点以上」かつ「橋齢以外の</a:t>
            </a:r>
            <a:r>
              <a:rPr lang="ja-JP" altLang="en-US" sz="20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小</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項目で</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10</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点以上」</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endParaRPr lang="en-US" altLang="ja-JP" sz="1600" b="1" dirty="0">
              <a:latin typeface="HGSｺﾞｼｯｸM" panose="020B0600000000000000" pitchFamily="50" charset="-128"/>
              <a:ea typeface="HGSｺﾞｼｯｸM" panose="020B0600000000000000" pitchFamily="50" charset="-128"/>
            </a:endParaRPr>
          </a:p>
          <a:p>
            <a:endParaRPr lang="en-US" altLang="ja-JP" sz="1600" b="1" dirty="0">
              <a:latin typeface="HGSｺﾞｼｯｸM" panose="020B0600000000000000" pitchFamily="50" charset="-128"/>
              <a:ea typeface="HGSｺﾞｼｯｸM" panose="020B0600000000000000" pitchFamily="50" charset="-128"/>
            </a:endParaRPr>
          </a:p>
          <a:p>
            <a:endParaRPr lang="en-US" altLang="ja-JP" sz="1600" b="1" dirty="0">
              <a:latin typeface="HGSｺﾞｼｯｸM" panose="020B0600000000000000" pitchFamily="50" charset="-128"/>
              <a:ea typeface="HGSｺﾞｼｯｸM" panose="020B0600000000000000" pitchFamily="50" charset="-128"/>
            </a:endParaRPr>
          </a:p>
          <a:p>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総合評価点</a:t>
            </a:r>
            <a:r>
              <a:rPr lang="en-US" altLang="ja-JP" sz="20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30</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点以上」かつ「橋齢以外の</a:t>
            </a:r>
            <a:r>
              <a:rPr lang="ja-JP" altLang="en-US" sz="20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大</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項目で</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10</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点以上」</a:t>
            </a:r>
            <a:endParaRPr lang="en-US" altLang="ja-JP" sz="2000" dirty="0">
              <a:latin typeface="HGSｺﾞｼｯｸM" panose="020B0600000000000000" pitchFamily="50" charset="-128"/>
              <a:ea typeface="HGSｺﾞｼｯｸM" panose="020B0600000000000000" pitchFamily="50" charset="-128"/>
            </a:endParaRPr>
          </a:p>
        </p:txBody>
      </p:sp>
      <p:sp>
        <p:nvSpPr>
          <p:cNvPr id="14" name="下矢印 13"/>
          <p:cNvSpPr/>
          <p:nvPr/>
        </p:nvSpPr>
        <p:spPr>
          <a:xfrm>
            <a:off x="1619672" y="5229200"/>
            <a:ext cx="697979" cy="2308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683568" y="2532966"/>
            <a:ext cx="3518912" cy="400110"/>
          </a:xfrm>
          <a:prstGeom prst="rect">
            <a:avLst/>
          </a:prstGeom>
          <a:solidFill>
            <a:srgbClr val="FFFF00"/>
          </a:solidFill>
        </p:spPr>
        <p:txBody>
          <a:bodyPr wrap="none" rtlCol="0">
            <a:spAutoFit/>
          </a:bodyPr>
          <a:lstStyle/>
          <a:p>
            <a:r>
              <a:rPr lang="ja-JP" altLang="en-US" sz="2000" dirty="0">
                <a:latin typeface="HGSｺﾞｼｯｸM" panose="020B0600000000000000" pitchFamily="50" charset="-128"/>
                <a:ea typeface="HGSｺﾞｼｯｸM" panose="020B0600000000000000" pitchFamily="50" charset="-128"/>
              </a:rPr>
              <a:t>昨年度</a:t>
            </a:r>
            <a:r>
              <a:rPr lang="ja-JP" altLang="en-US" sz="2000" dirty="0" smtClean="0">
                <a:latin typeface="HGSｺﾞｼｯｸM" panose="020B0600000000000000" pitchFamily="50" charset="-128"/>
                <a:ea typeface="HGSｺﾞｼｯｸM" panose="020B0600000000000000" pitchFamily="50" charset="-128"/>
              </a:rPr>
              <a:t>の</a:t>
            </a:r>
            <a:r>
              <a:rPr lang="ja-JP" altLang="en-US" sz="2000" dirty="0">
                <a:latin typeface="HGSｺﾞｼｯｸM" panose="020B0600000000000000" pitchFamily="50" charset="-128"/>
                <a:ea typeface="HGSｺﾞｼｯｸM" panose="020B0600000000000000" pitchFamily="50" charset="-128"/>
              </a:rPr>
              <a:t>キャリブレーション</a:t>
            </a:r>
            <a:endParaRPr kumimoji="1" lang="ja-JP" altLang="en-US" sz="2000" dirty="0">
              <a:latin typeface="HGSｺﾞｼｯｸM" panose="020B0600000000000000" pitchFamily="50" charset="-128"/>
              <a:ea typeface="HGSｺﾞｼｯｸM" panose="020B0600000000000000" pitchFamily="50" charset="-128"/>
            </a:endParaRPr>
          </a:p>
        </p:txBody>
      </p:sp>
      <p:sp>
        <p:nvSpPr>
          <p:cNvPr id="21" name="テキスト ボックス 20"/>
          <p:cNvSpPr txBox="1"/>
          <p:nvPr/>
        </p:nvSpPr>
        <p:spPr>
          <a:xfrm>
            <a:off x="708225" y="3037022"/>
            <a:ext cx="8244565" cy="369332"/>
          </a:xfrm>
          <a:prstGeom prst="rect">
            <a:avLst/>
          </a:prstGeom>
          <a:solidFill>
            <a:srgbClr val="002060"/>
          </a:solidFill>
        </p:spPr>
        <p:txBody>
          <a:bodyPr wrap="none" rtlCol="0">
            <a:spAutoFit/>
          </a:bodyPr>
          <a:lstStyle/>
          <a:p>
            <a:r>
              <a:rPr lang="ja-JP" altLang="en-US" b="1" dirty="0">
                <a:solidFill>
                  <a:schemeClr val="bg1"/>
                </a:solidFill>
                <a:latin typeface="HGSｺﾞｼｯｸM" panose="020B0600000000000000" pitchFamily="50" charset="-128"/>
                <a:ea typeface="HGSｺﾞｼｯｸM" panose="020B0600000000000000" pitchFamily="50" charset="-128"/>
                <a:cs typeface="Meiryo UI" panose="020B0604030504040204" pitchFamily="50" charset="-128"/>
              </a:rPr>
              <a:t>マトリクス評価指標を再考察（高齢橋の経過年次を</a:t>
            </a:r>
            <a:r>
              <a:rPr lang="en-US" altLang="ja-JP" b="1" dirty="0">
                <a:solidFill>
                  <a:schemeClr val="bg1"/>
                </a:solidFill>
                <a:latin typeface="HGSｺﾞｼｯｸM" panose="020B0600000000000000" pitchFamily="50" charset="-128"/>
                <a:ea typeface="HGSｺﾞｼｯｸM" panose="020B0600000000000000" pitchFamily="50" charset="-128"/>
                <a:cs typeface="Meiryo UI" panose="020B0604030504040204" pitchFamily="50" charset="-128"/>
              </a:rPr>
              <a:t>70</a:t>
            </a:r>
            <a:r>
              <a:rPr lang="ja-JP" altLang="en-US" b="1" dirty="0">
                <a:solidFill>
                  <a:schemeClr val="bg1"/>
                </a:solidFill>
                <a:latin typeface="HGSｺﾞｼｯｸM" panose="020B0600000000000000" pitchFamily="50" charset="-128"/>
                <a:ea typeface="HGSｺﾞｼｯｸM" panose="020B0600000000000000" pitchFamily="50" charset="-128"/>
                <a:cs typeface="Meiryo UI" panose="020B0604030504040204" pitchFamily="50" charset="-128"/>
              </a:rPr>
              <a:t>年➡</a:t>
            </a:r>
            <a:r>
              <a:rPr lang="en-US" altLang="ja-JP" b="1" dirty="0">
                <a:solidFill>
                  <a:schemeClr val="bg1"/>
                </a:solidFill>
                <a:latin typeface="HGSｺﾞｼｯｸM" panose="020B0600000000000000" pitchFamily="50" charset="-128"/>
                <a:ea typeface="HGSｺﾞｼｯｸM" panose="020B0600000000000000" pitchFamily="50" charset="-128"/>
                <a:cs typeface="Meiryo UI" panose="020B0604030504040204" pitchFamily="50" charset="-128"/>
              </a:rPr>
              <a:t>100</a:t>
            </a:r>
            <a:r>
              <a:rPr lang="ja-JP" altLang="en-US" b="1" dirty="0">
                <a:solidFill>
                  <a:schemeClr val="bg1"/>
                </a:solidFill>
                <a:latin typeface="HGSｺﾞｼｯｸM" panose="020B0600000000000000" pitchFamily="50" charset="-128"/>
                <a:ea typeface="HGSｺﾞｼｯｸM" panose="020B0600000000000000" pitchFamily="50" charset="-128"/>
                <a:cs typeface="Meiryo UI" panose="020B0604030504040204" pitchFamily="50" charset="-128"/>
              </a:rPr>
              <a:t>年に見直し）</a:t>
            </a:r>
            <a:endParaRPr kumimoji="1" lang="ja-JP" altLang="en-US" b="1" dirty="0">
              <a:solidFill>
                <a:schemeClr val="bg1"/>
              </a:solidFill>
            </a:endParaRPr>
          </a:p>
        </p:txBody>
      </p:sp>
      <p:sp>
        <p:nvSpPr>
          <p:cNvPr id="22" name="テキスト ボックス 21"/>
          <p:cNvSpPr txBox="1"/>
          <p:nvPr/>
        </p:nvSpPr>
        <p:spPr>
          <a:xfrm>
            <a:off x="729844" y="1556792"/>
            <a:ext cx="2492990" cy="400110"/>
          </a:xfrm>
          <a:prstGeom prst="rect">
            <a:avLst/>
          </a:prstGeom>
          <a:solidFill>
            <a:srgbClr val="FFFF00"/>
          </a:solidFill>
        </p:spPr>
        <p:txBody>
          <a:bodyPr wrap="none" rtlCol="0">
            <a:spAutoFit/>
          </a:bodyPr>
          <a:lstStyle/>
          <a:p>
            <a:r>
              <a:rPr lang="ja-JP" altLang="en-US" sz="2000" dirty="0">
                <a:latin typeface="HGSｺﾞｼｯｸM" panose="020B0600000000000000" pitchFamily="50" charset="-128"/>
                <a:ea typeface="HGSｺﾞｼｯｸM" panose="020B0600000000000000" pitchFamily="50" charset="-128"/>
              </a:rPr>
              <a:t>一昨年</a:t>
            </a:r>
            <a:r>
              <a:rPr lang="ja-JP" altLang="en-US" sz="2000" dirty="0" smtClean="0">
                <a:latin typeface="HGSｺﾞｼｯｸM" panose="020B0600000000000000" pitchFamily="50" charset="-128"/>
                <a:ea typeface="HGSｺﾞｼｯｸM" panose="020B0600000000000000" pitchFamily="50" charset="-128"/>
              </a:rPr>
              <a:t>度</a:t>
            </a:r>
            <a:r>
              <a:rPr lang="ja-JP" altLang="en-US" sz="2000" dirty="0">
                <a:latin typeface="HGSｺﾞｼｯｸM" panose="020B0600000000000000" pitchFamily="50" charset="-128"/>
                <a:ea typeface="HGSｺﾞｼｯｸM" panose="020B0600000000000000" pitchFamily="50" charset="-128"/>
              </a:rPr>
              <a:t>の閾値　　</a:t>
            </a:r>
            <a:endParaRPr kumimoji="1" lang="ja-JP" altLang="en-US" sz="2000" dirty="0">
              <a:latin typeface="HGSｺﾞｼｯｸM" panose="020B0600000000000000" pitchFamily="50" charset="-128"/>
              <a:ea typeface="HGSｺﾞｼｯｸM" panose="020B0600000000000000" pitchFamily="50" charset="-128"/>
            </a:endParaRPr>
          </a:p>
        </p:txBody>
      </p:sp>
      <p:sp>
        <p:nvSpPr>
          <p:cNvPr id="23" name="下矢印 22"/>
          <p:cNvSpPr/>
          <p:nvPr/>
        </p:nvSpPr>
        <p:spPr>
          <a:xfrm>
            <a:off x="1616805" y="3598278"/>
            <a:ext cx="697979" cy="2308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2314784" y="4994017"/>
            <a:ext cx="6336704" cy="276999"/>
          </a:xfrm>
          <a:prstGeom prst="rect">
            <a:avLst/>
          </a:prstGeom>
          <a:solidFill>
            <a:schemeClr val="accent4">
              <a:lumMod val="40000"/>
              <a:lumOff val="60000"/>
            </a:schemeClr>
          </a:solidFill>
        </p:spPr>
        <p:txBody>
          <a:bodyPr wrap="square">
            <a:spAutoFit/>
          </a:bodyPr>
          <a:lstStyle/>
          <a:p>
            <a:r>
              <a:rPr lang="ja-JP" altLang="en-US" sz="1200" dirty="0">
                <a:latin typeface="HGSｺﾞｼｯｸM" panose="020B0600000000000000" pitchFamily="50" charset="-128"/>
                <a:ea typeface="HGSｺﾞｼｯｸM" panose="020B0600000000000000" pitchFamily="50" charset="-128"/>
                <a:cs typeface="Meiryo UI" panose="020B0604030504040204" pitchFamily="50" charset="-128"/>
              </a:rPr>
              <a:t>注</a:t>
            </a:r>
            <a:r>
              <a:rPr lang="ja-JP" altLang="en-US" sz="1200" dirty="0" smtClean="0">
                <a:latin typeface="HGSｺﾞｼｯｸM" panose="020B0600000000000000" pitchFamily="50" charset="-128"/>
                <a:ea typeface="HGSｺﾞｼｯｸM" panose="020B0600000000000000" pitchFamily="50" charset="-128"/>
                <a:cs typeface="Meiryo UI" panose="020B0604030504040204" pitchFamily="50" charset="-128"/>
              </a:rPr>
              <a:t>）大項目</a:t>
            </a:r>
            <a:r>
              <a:rPr lang="ja-JP" altLang="en-US" sz="1200" dirty="0">
                <a:latin typeface="HGSｺﾞｼｯｸM" panose="020B0600000000000000" pitchFamily="50" charset="-128"/>
                <a:ea typeface="HGSｺﾞｼｯｸM" panose="020B0600000000000000" pitchFamily="50" charset="-128"/>
                <a:cs typeface="Meiryo UI" panose="020B0604030504040204" pitchFamily="50" charset="-128"/>
              </a:rPr>
              <a:t>は、資料</a:t>
            </a:r>
            <a:r>
              <a:rPr lang="en-US" altLang="ja-JP" sz="1200" dirty="0">
                <a:latin typeface="HGSｺﾞｼｯｸM" panose="020B0600000000000000" pitchFamily="50" charset="-128"/>
                <a:ea typeface="HGSｺﾞｼｯｸM" panose="020B0600000000000000" pitchFamily="50" charset="-128"/>
                <a:cs typeface="Meiryo UI" panose="020B0604030504040204" pitchFamily="50" charset="-128"/>
              </a:rPr>
              <a:t>1-3</a:t>
            </a:r>
            <a:r>
              <a:rPr lang="ja-JP" altLang="en-US" sz="1200" dirty="0">
                <a:latin typeface="HGSｺﾞｼｯｸM" panose="020B0600000000000000" pitchFamily="50" charset="-128"/>
                <a:ea typeface="HGSｺﾞｼｯｸM" panose="020B0600000000000000" pitchFamily="50" charset="-128"/>
                <a:cs typeface="Meiryo UI" panose="020B0604030504040204" pitchFamily="50" charset="-128"/>
              </a:rPr>
              <a:t>「性能評価マトリクス及び評価指標について」</a:t>
            </a:r>
            <a:r>
              <a:rPr lang="ja-JP" altLang="en-US" sz="1200" dirty="0" smtClean="0">
                <a:latin typeface="HGSｺﾞｼｯｸM" panose="020B0600000000000000" pitchFamily="50" charset="-128"/>
                <a:ea typeface="HGSｺﾞｼｯｸM" panose="020B0600000000000000" pitchFamily="50" charset="-128"/>
                <a:cs typeface="Meiryo UI" panose="020B0604030504040204" pitchFamily="50" charset="-128"/>
              </a:rPr>
              <a:t>の１８項目</a:t>
            </a:r>
            <a:r>
              <a:rPr lang="ja-JP" altLang="en-US" sz="1200" dirty="0">
                <a:latin typeface="HGSｺﾞｼｯｸM" panose="020B0600000000000000" pitchFamily="50" charset="-128"/>
                <a:ea typeface="HGSｺﾞｼｯｸM" panose="020B0600000000000000" pitchFamily="50" charset="-128"/>
                <a:cs typeface="Meiryo UI" panose="020B0604030504040204" pitchFamily="50" charset="-128"/>
              </a:rPr>
              <a:t>を</a:t>
            </a:r>
            <a:r>
              <a:rPr lang="ja-JP" altLang="en-US" sz="1200" dirty="0" smtClean="0">
                <a:latin typeface="HGSｺﾞｼｯｸM" panose="020B0600000000000000" pitchFamily="50" charset="-128"/>
                <a:ea typeface="HGSｺﾞｼｯｸM" panose="020B0600000000000000" pitchFamily="50" charset="-128"/>
                <a:cs typeface="Meiryo UI" panose="020B0604030504040204" pitchFamily="50" charset="-128"/>
              </a:rPr>
              <a:t>指す</a:t>
            </a:r>
            <a:endParaRPr lang="en-US" altLang="ja-JP" sz="12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5" name="正方形/長方形 24"/>
          <p:cNvSpPr/>
          <p:nvPr/>
        </p:nvSpPr>
        <p:spPr>
          <a:xfrm>
            <a:off x="611560" y="5457418"/>
            <a:ext cx="8327032" cy="400110"/>
          </a:xfrm>
          <a:prstGeom prst="rect">
            <a:avLst/>
          </a:prstGeom>
          <a:noFill/>
        </p:spPr>
        <p:txBody>
          <a:bodyPr wrap="square" rtlCol="0">
            <a:spAutoFit/>
          </a:bodyPr>
          <a:lstStyle/>
          <a:p>
            <a:pPr marL="342900" indent="-342900">
              <a:buFont typeface="Wingdings" panose="05000000000000000000" pitchFamily="2" charset="2"/>
              <a:buChar char="Ø"/>
            </a:pP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マトリクス評価により更新判定となれば最終判定フローへ</a:t>
            </a:r>
            <a:endParaRPr lang="en-US" altLang="ja-JP" sz="2000" dirty="0">
              <a:latin typeface="HGSｺﾞｼｯｸM" panose="020B0600000000000000" pitchFamily="50" charset="-128"/>
              <a:ea typeface="HGSｺﾞｼｯｸM" panose="020B0600000000000000" pitchFamily="50" charset="-128"/>
            </a:endParaRPr>
          </a:p>
        </p:txBody>
      </p:sp>
      <p:sp>
        <p:nvSpPr>
          <p:cNvPr id="26" name="テキスト ボックス 25"/>
          <p:cNvSpPr txBox="1"/>
          <p:nvPr/>
        </p:nvSpPr>
        <p:spPr>
          <a:xfrm>
            <a:off x="751314" y="4077072"/>
            <a:ext cx="2236510" cy="400110"/>
          </a:xfrm>
          <a:prstGeom prst="rect">
            <a:avLst/>
          </a:prstGeom>
          <a:solidFill>
            <a:srgbClr val="FFFF00"/>
          </a:solidFill>
        </p:spPr>
        <p:txBody>
          <a:bodyPr wrap="none" rtlCol="0">
            <a:spAutoFit/>
          </a:bodyPr>
          <a:lstStyle/>
          <a:p>
            <a:r>
              <a:rPr lang="ja-JP" altLang="en-US" sz="2000" dirty="0" smtClean="0">
                <a:latin typeface="HGSｺﾞｼｯｸM" panose="020B0600000000000000" pitchFamily="50" charset="-128"/>
                <a:ea typeface="HGSｺﾞｼｯｸM" panose="020B0600000000000000" pitchFamily="50" charset="-128"/>
              </a:rPr>
              <a:t>昨年度</a:t>
            </a:r>
            <a:r>
              <a:rPr lang="ja-JP" altLang="en-US" sz="2000" dirty="0">
                <a:latin typeface="HGSｺﾞｼｯｸM" panose="020B0600000000000000" pitchFamily="50" charset="-128"/>
                <a:ea typeface="HGSｺﾞｼｯｸM" panose="020B0600000000000000" pitchFamily="50" charset="-128"/>
              </a:rPr>
              <a:t>の閾値　　</a:t>
            </a:r>
            <a:endParaRPr kumimoji="1" lang="ja-JP" altLang="en-US" sz="2000" dirty="0">
              <a:latin typeface="HGSｺﾞｼｯｸM" panose="020B0600000000000000" pitchFamily="50" charset="-128"/>
              <a:ea typeface="HGSｺﾞｼｯｸM" panose="020B0600000000000000" pitchFamily="50" charset="-128"/>
            </a:endParaRPr>
          </a:p>
        </p:txBody>
      </p:sp>
      <p:sp>
        <p:nvSpPr>
          <p:cNvPr id="3" name="正方形/長方形 2"/>
          <p:cNvSpPr/>
          <p:nvPr/>
        </p:nvSpPr>
        <p:spPr>
          <a:xfrm>
            <a:off x="520530" y="3952215"/>
            <a:ext cx="7363838" cy="98895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4830507" y="3522335"/>
            <a:ext cx="3065632" cy="400110"/>
          </a:xfrm>
          <a:prstGeom prst="rect">
            <a:avLst/>
          </a:prstGeom>
          <a:solidFill>
            <a:srgbClr val="FFC000"/>
          </a:solidFill>
          <a:ln>
            <a:noFill/>
          </a:ln>
        </p:spPr>
        <p:txBody>
          <a:bodyPr wrap="square" rtlCol="0">
            <a:spAutoFit/>
          </a:bodyPr>
          <a:lstStyle/>
          <a:p>
            <a:pPr algn="ctr"/>
            <a:r>
              <a:rPr lang="ja-JP" altLang="en-US" sz="2000" dirty="0">
                <a:latin typeface="HGSｺﾞｼｯｸM" panose="020B0600000000000000" pitchFamily="50" charset="-128"/>
                <a:ea typeface="HGSｺﾞｼｯｸM" panose="020B0600000000000000" pitchFamily="50" charset="-128"/>
              </a:rPr>
              <a:t>今回</a:t>
            </a:r>
            <a:r>
              <a:rPr lang="ja-JP" altLang="en-US" sz="2000" dirty="0" smtClean="0">
                <a:latin typeface="HGSｺﾞｼｯｸM" panose="020B0600000000000000" pitchFamily="50" charset="-128"/>
                <a:ea typeface="HGSｺﾞｼｯｸM" panose="020B0600000000000000" pitchFamily="50" charset="-128"/>
              </a:rPr>
              <a:t>参考とする閾値</a:t>
            </a:r>
            <a:r>
              <a:rPr lang="ja-JP" altLang="en-US" sz="2000" dirty="0">
                <a:latin typeface="HGSｺﾞｼｯｸM" panose="020B0600000000000000" pitchFamily="50" charset="-128"/>
                <a:ea typeface="HGSｺﾞｼｯｸM" panose="020B0600000000000000" pitchFamily="50" charset="-128"/>
              </a:rPr>
              <a:t>　　</a:t>
            </a:r>
            <a:endParaRPr kumimoji="1" lang="ja-JP" altLang="en-US" sz="2000" dirty="0">
              <a:latin typeface="HGSｺﾞｼｯｸM" panose="020B0600000000000000" pitchFamily="50" charset="-128"/>
              <a:ea typeface="HGSｺﾞｼｯｸM" panose="020B0600000000000000" pitchFamily="50" charset="-128"/>
            </a:endParaRPr>
          </a:p>
        </p:txBody>
      </p:sp>
      <p:sp>
        <p:nvSpPr>
          <p:cNvPr id="17"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1368100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11</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２</a:t>
            </a:r>
            <a:r>
              <a:rPr lang="ja-JP" altLang="en-US" dirty="0" smtClean="0">
                <a:latin typeface="HGSｺﾞｼｯｸM" panose="020B0600000000000000" pitchFamily="50" charset="-128"/>
                <a:ea typeface="HGSｺﾞｼｯｸM" panose="020B0600000000000000" pitchFamily="50" charset="-128"/>
              </a:rPr>
              <a:t>．昨年度までの検討内容</a:t>
            </a:r>
            <a:endParaRPr lang="ja-JP" altLang="en-US" dirty="0">
              <a:latin typeface="HGSｺﾞｼｯｸM" panose="020B0600000000000000" pitchFamily="50" charset="-128"/>
              <a:ea typeface="HGSｺﾞｼｯｸM" panose="020B0600000000000000" pitchFamily="50" charset="-128"/>
            </a:endParaRPr>
          </a:p>
        </p:txBody>
      </p:sp>
      <p:sp>
        <p:nvSpPr>
          <p:cNvPr id="16" name="テキスト ボックス 15"/>
          <p:cNvSpPr txBox="1"/>
          <p:nvPr/>
        </p:nvSpPr>
        <p:spPr>
          <a:xfrm>
            <a:off x="574785" y="1162388"/>
            <a:ext cx="777686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４</a:t>
            </a:r>
            <a:r>
              <a:rPr lang="ja-JP" altLang="en-US" sz="2400" dirty="0" smtClean="0">
                <a:latin typeface="HGSｺﾞｼｯｸM" panose="020B0600000000000000" pitchFamily="50" charset="-128"/>
                <a:ea typeface="HGSｺﾞｼｯｸM" panose="020B0600000000000000" pitchFamily="50" charset="-128"/>
              </a:rPr>
              <a:t>）最終更新判定</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現行案</a:t>
            </a:r>
            <a:r>
              <a:rPr lang="en-US" altLang="ja-JP" sz="2400" dirty="0" smtClean="0">
                <a:latin typeface="HGSｺﾞｼｯｸM" panose="020B0600000000000000" pitchFamily="50" charset="-128"/>
                <a:ea typeface="HGSｺﾞｼｯｸM" panose="020B0600000000000000" pitchFamily="50" charset="-128"/>
              </a:rPr>
              <a:t>)</a:t>
            </a:r>
          </a:p>
        </p:txBody>
      </p:sp>
      <p:graphicFrame>
        <p:nvGraphicFramePr>
          <p:cNvPr id="13" name="表 12"/>
          <p:cNvGraphicFramePr>
            <a:graphicFrameLocks noGrp="1"/>
          </p:cNvGraphicFramePr>
          <p:nvPr>
            <p:extLst>
              <p:ext uri="{D42A27DB-BD31-4B8C-83A1-F6EECF244321}">
                <p14:modId xmlns:p14="http://schemas.microsoft.com/office/powerpoint/2010/main" val="3286973156"/>
              </p:ext>
            </p:extLst>
          </p:nvPr>
        </p:nvGraphicFramePr>
        <p:xfrm>
          <a:off x="4564373" y="3715638"/>
          <a:ext cx="3968067" cy="2585208"/>
        </p:xfrm>
        <a:graphic>
          <a:graphicData uri="http://schemas.openxmlformats.org/drawingml/2006/table">
            <a:tbl>
              <a:tblPr/>
              <a:tblGrid>
                <a:gridCol w="656491">
                  <a:extLst>
                    <a:ext uri="{9D8B030D-6E8A-4147-A177-3AD203B41FA5}">
                      <a16:colId xmlns="" xmlns:a16="http://schemas.microsoft.com/office/drawing/2014/main" val="20000"/>
                    </a:ext>
                  </a:extLst>
                </a:gridCol>
                <a:gridCol w="520297">
                  <a:extLst>
                    <a:ext uri="{9D8B030D-6E8A-4147-A177-3AD203B41FA5}">
                      <a16:colId xmlns="" xmlns:a16="http://schemas.microsoft.com/office/drawing/2014/main" val="20001"/>
                    </a:ext>
                  </a:extLst>
                </a:gridCol>
                <a:gridCol w="692882">
                  <a:extLst>
                    <a:ext uri="{9D8B030D-6E8A-4147-A177-3AD203B41FA5}">
                      <a16:colId xmlns="" xmlns:a16="http://schemas.microsoft.com/office/drawing/2014/main" val="20002"/>
                    </a:ext>
                  </a:extLst>
                </a:gridCol>
                <a:gridCol w="495117">
                  <a:extLst>
                    <a:ext uri="{9D8B030D-6E8A-4147-A177-3AD203B41FA5}">
                      <a16:colId xmlns="" xmlns:a16="http://schemas.microsoft.com/office/drawing/2014/main" val="20003"/>
                    </a:ext>
                  </a:extLst>
                </a:gridCol>
                <a:gridCol w="868623">
                  <a:extLst>
                    <a:ext uri="{9D8B030D-6E8A-4147-A177-3AD203B41FA5}">
                      <a16:colId xmlns="" xmlns:a16="http://schemas.microsoft.com/office/drawing/2014/main" val="20004"/>
                    </a:ext>
                  </a:extLst>
                </a:gridCol>
                <a:gridCol w="404061">
                  <a:extLst>
                    <a:ext uri="{9D8B030D-6E8A-4147-A177-3AD203B41FA5}">
                      <a16:colId xmlns="" xmlns:a16="http://schemas.microsoft.com/office/drawing/2014/main" val="20005"/>
                    </a:ext>
                  </a:extLst>
                </a:gridCol>
                <a:gridCol w="330596">
                  <a:extLst>
                    <a:ext uri="{9D8B030D-6E8A-4147-A177-3AD203B41FA5}">
                      <a16:colId xmlns="" xmlns:a16="http://schemas.microsoft.com/office/drawing/2014/main" val="20006"/>
                    </a:ext>
                  </a:extLst>
                </a:gridCol>
              </a:tblGrid>
              <a:tr h="139715">
                <a:tc gridSpan="2">
                  <a:txBody>
                    <a:bodyPr/>
                    <a:lstStyle/>
                    <a:p>
                      <a:pPr marL="0" algn="ctr" defTabSz="1280160" rtl="0" eaLnBrk="1" fontAlgn="ctr" latinLnBrk="0" hangingPunct="1"/>
                      <a:r>
                        <a:rPr kumimoji="1" lang="ja-JP" altLang="en-US" sz="800" b="0" i="0" u="none" strike="noStrike" kern="1200" dirty="0">
                          <a:solidFill>
                            <a:srgbClr val="000000"/>
                          </a:solidFill>
                          <a:effectLst/>
                          <a:latin typeface="+mn-ea"/>
                          <a:ea typeface="+mn-ea"/>
                          <a:cs typeface="+mn-cs"/>
                        </a:rPr>
                        <a:t>評価指標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marL="0" algn="ctr" defTabSz="1280160" rtl="0" eaLnBrk="1" fontAlgn="ctr" latinLnBrk="0" hangingPunct="1"/>
                      <a:r>
                        <a:rPr kumimoji="1" lang="ja-JP" altLang="en-US" sz="800" b="0" i="0" u="none" strike="noStrike" kern="1200" dirty="0">
                          <a:solidFill>
                            <a:srgbClr val="000000"/>
                          </a:solidFill>
                          <a:effectLst/>
                          <a:latin typeface="+mn-ea"/>
                          <a:ea typeface="+mn-ea"/>
                          <a:cs typeface="+mn-cs"/>
                        </a:rPr>
                        <a:t>設定補正率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1280160" rtl="0" eaLnBrk="1" fontAlgn="ctr" latinLnBrk="0" hangingPunct="1"/>
                      <a:r>
                        <a:rPr kumimoji="1" lang="ja-JP" altLang="en-US" sz="800" b="0" i="0" u="none" strike="noStrike" kern="1200" dirty="0">
                          <a:solidFill>
                            <a:srgbClr val="000000"/>
                          </a:solidFill>
                          <a:effectLst/>
                          <a:latin typeface="+mn-ea"/>
                          <a:ea typeface="+mn-ea"/>
                          <a:cs typeface="+mn-cs"/>
                        </a:rPr>
                        <a:t>項目</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1280160" rtl="0" eaLnBrk="1" fontAlgn="ctr" latinLnBrk="0" hangingPunct="1"/>
                      <a:r>
                        <a:rPr kumimoji="1" lang="ja-JP" altLang="en-US" sz="800" b="0" i="0" u="none" strike="noStrike" kern="1200" dirty="0">
                          <a:solidFill>
                            <a:srgbClr val="000000"/>
                          </a:solidFill>
                          <a:effectLst/>
                          <a:latin typeface="+mn-ea"/>
                          <a:ea typeface="+mn-ea"/>
                          <a:cs typeface="+mn-cs"/>
                        </a:rPr>
                        <a:t>細目</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marL="0" algn="ctr" defTabSz="1280160" rtl="0" eaLnBrk="1" fontAlgn="ctr" latinLnBrk="0" hangingPunct="1"/>
                      <a:r>
                        <a:rPr kumimoji="1" lang="ja-JP" altLang="en-US" sz="800" b="0" i="0" u="none" strike="noStrike" kern="1200" dirty="0">
                          <a:solidFill>
                            <a:srgbClr val="000000"/>
                          </a:solidFill>
                          <a:effectLst/>
                          <a:latin typeface="+mn-ea"/>
                          <a:ea typeface="+mn-ea"/>
                          <a:cs typeface="+mn-cs"/>
                        </a:rPr>
                        <a:t>補正後の点数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extLst>
                  <a:ext uri="{0D108BD9-81ED-4DB2-BD59-A6C34878D82A}">
                    <a16:rowId xmlns="" xmlns:a16="http://schemas.microsoft.com/office/drawing/2014/main" val="10000"/>
                  </a:ext>
                </a:extLst>
              </a:tr>
              <a:tr h="279431">
                <a:tc>
                  <a:txBody>
                    <a:bodyPr/>
                    <a:lstStyle/>
                    <a:p>
                      <a:pPr marL="0" algn="l" defTabSz="1280160" rtl="0" eaLnBrk="1" fontAlgn="ctr" latinLnBrk="0" hangingPunct="1"/>
                      <a:r>
                        <a:rPr kumimoji="1" lang="ja-JP" altLang="en-US" sz="900" b="0" i="0" u="none" strike="noStrike" kern="1200" dirty="0">
                          <a:solidFill>
                            <a:srgbClr val="000000"/>
                          </a:solidFill>
                          <a:effectLst/>
                          <a:latin typeface="+mn-ea"/>
                          <a:ea typeface="+mn-ea"/>
                          <a:cs typeface="+mn-cs"/>
                        </a:rPr>
                        <a:t>①経済性</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1280160" rtl="0" eaLnBrk="1" fontAlgn="ctr" latinLnBrk="0" hangingPunct="1"/>
                      <a:r>
                        <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100</a:t>
                      </a:r>
                      <a:r>
                        <a:rPr kumimoji="1" lang="zh-CN" altLang="en-US"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点満点</a:t>
                      </a:r>
                      <a:endPar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p>
                      <a:pPr marL="0" algn="l" defTabSz="1280160" rtl="0" eaLnBrk="1" fontAlgn="ctr" latinLnBrk="0" hangingPunct="1"/>
                      <a:r>
                        <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 </a:t>
                      </a:r>
                      <a:r>
                        <a:rPr kumimoji="1" lang="zh-CN" altLang="en-US"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補正率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1280160" rtl="0" eaLnBrk="1" fontAlgn="ctr" latinLnBrk="0" hangingPunct="1"/>
                      <a:r>
                        <a:rPr kumimoji="1" lang="en-US" altLang="ja-JP" sz="900" b="0" i="0" u="none" strike="noStrike" kern="1200" dirty="0" smtClean="0">
                          <a:solidFill>
                            <a:srgbClr val="000000"/>
                          </a:solidFill>
                          <a:effectLst/>
                          <a:latin typeface="+mn-ea"/>
                          <a:ea typeface="+mn-ea"/>
                          <a:cs typeface="+mn-cs"/>
                        </a:rPr>
                        <a:t>※0.5</a:t>
                      </a:r>
                      <a:endParaRPr kumimoji="1" lang="en-US" altLang="ja-JP" sz="900" b="0" i="0" u="none" strike="noStrike" kern="1200" dirty="0">
                        <a:solidFill>
                          <a:srgbClr val="000000"/>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marL="0" algn="l" defTabSz="1280160" rtl="0" eaLnBrk="1" fontAlgn="ctr" latinLnBrk="0" hangingPunct="1"/>
                      <a:r>
                        <a:rPr kumimoji="1" lang="en-US" sz="800" b="0" i="0" u="none" strike="noStrike" kern="1200" dirty="0">
                          <a:solidFill>
                            <a:srgbClr val="000000"/>
                          </a:solidFill>
                          <a:effectLst/>
                          <a:latin typeface="+mn-ea"/>
                          <a:ea typeface="+mn-ea"/>
                          <a:cs typeface="+mn-cs"/>
                        </a:rPr>
                        <a:t> ＬＣＣ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139715">
                <a:tc rowSpan="9">
                  <a:txBody>
                    <a:bodyPr/>
                    <a:lstStyle/>
                    <a:p>
                      <a:pPr marL="0" algn="l" defTabSz="1280160" rtl="0" eaLnBrk="1" fontAlgn="ctr" latinLnBrk="0" hangingPunct="1"/>
                      <a:r>
                        <a:rPr kumimoji="1" lang="ja-JP" altLang="en-US" sz="900" b="0" i="0" u="none" strike="noStrike" kern="1200" dirty="0">
                          <a:solidFill>
                            <a:srgbClr val="000000"/>
                          </a:solidFill>
                          <a:effectLst/>
                          <a:latin typeface="+mn-ea"/>
                          <a:ea typeface="+mn-ea"/>
                          <a:cs typeface="+mn-cs"/>
                        </a:rPr>
                        <a:t>②構造物</a:t>
                      </a:r>
                      <a:endParaRPr kumimoji="1" lang="en-US" altLang="ja-JP" sz="900" b="0" i="0" u="none" strike="noStrike" kern="1200" dirty="0">
                        <a:solidFill>
                          <a:srgbClr val="000000"/>
                        </a:solidFill>
                        <a:effectLst/>
                        <a:latin typeface="+mn-ea"/>
                        <a:ea typeface="+mn-ea"/>
                        <a:cs typeface="+mn-cs"/>
                      </a:endParaRPr>
                    </a:p>
                    <a:p>
                      <a:pPr marL="0" algn="l" defTabSz="1280160" rtl="0" eaLnBrk="1" fontAlgn="ctr" latinLnBrk="0" hangingPunct="1"/>
                      <a:r>
                        <a:rPr kumimoji="1" lang="ja-JP" altLang="en-US" sz="900" b="0" i="0" u="none" strike="noStrike" kern="1200" dirty="0">
                          <a:solidFill>
                            <a:srgbClr val="000000"/>
                          </a:solidFill>
                          <a:effectLst/>
                          <a:latin typeface="+mn-ea"/>
                          <a:ea typeface="+mn-ea"/>
                          <a:cs typeface="+mn-cs"/>
                        </a:rPr>
                        <a:t>　 として</a:t>
                      </a:r>
                      <a:endParaRPr kumimoji="1" lang="en-US" altLang="ja-JP" sz="900" b="0" i="0" u="none" strike="noStrike" kern="1200" dirty="0">
                        <a:solidFill>
                          <a:srgbClr val="000000"/>
                        </a:solidFill>
                        <a:effectLst/>
                        <a:latin typeface="+mn-ea"/>
                        <a:ea typeface="+mn-ea"/>
                        <a:cs typeface="+mn-cs"/>
                      </a:endParaRPr>
                    </a:p>
                    <a:p>
                      <a:pPr marL="0" algn="l" defTabSz="1280160" rtl="0" eaLnBrk="1" fontAlgn="ctr" latinLnBrk="0" hangingPunct="1"/>
                      <a:r>
                        <a:rPr kumimoji="1" lang="en-US" altLang="ja-JP" sz="900" b="0" i="0" u="none" strike="noStrike" kern="1200" baseline="0" dirty="0">
                          <a:solidFill>
                            <a:srgbClr val="000000"/>
                          </a:solidFill>
                          <a:effectLst/>
                          <a:latin typeface="+mn-ea"/>
                          <a:ea typeface="+mn-ea"/>
                          <a:cs typeface="+mn-cs"/>
                        </a:rPr>
                        <a:t>   </a:t>
                      </a:r>
                      <a:r>
                        <a:rPr kumimoji="1" lang="ja-JP" altLang="en-US" sz="900" b="0" i="0" u="none" strike="noStrike" kern="1200" dirty="0">
                          <a:solidFill>
                            <a:srgbClr val="000000"/>
                          </a:solidFill>
                          <a:effectLst/>
                          <a:latin typeface="+mn-ea"/>
                          <a:ea typeface="+mn-ea"/>
                          <a:cs typeface="+mn-cs"/>
                        </a:rPr>
                        <a:t>の評価</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9">
                  <a:txBody>
                    <a:bodyPr/>
                    <a:lstStyle/>
                    <a:p>
                      <a:pPr marL="0" algn="l" defTabSz="1280160" rtl="0" eaLnBrk="1" fontAlgn="ctr" latinLnBrk="0" hangingPunct="1"/>
                      <a:r>
                        <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100</a:t>
                      </a:r>
                      <a:r>
                        <a:rPr kumimoji="1" lang="zh-CN" altLang="en-US"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点満点</a:t>
                      </a:r>
                      <a:endPar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p>
                      <a:pPr marL="0" algn="l" defTabSz="1280160" rtl="0" eaLnBrk="1" fontAlgn="ctr" latinLnBrk="0" hangingPunct="1"/>
                      <a:r>
                        <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 </a:t>
                      </a:r>
                      <a:r>
                        <a:rPr kumimoji="1" lang="zh-CN" altLang="en-US"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補正率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9">
                  <a:txBody>
                    <a:bodyPr/>
                    <a:lstStyle/>
                    <a:p>
                      <a:pPr marL="0" algn="ctr" defTabSz="1280160" rtl="0" eaLnBrk="1" fontAlgn="ctr" latinLnBrk="0" hangingPunct="1"/>
                      <a:r>
                        <a:rPr kumimoji="1" lang="en-US" altLang="ja-JP" sz="900" b="0" i="0" u="none" strike="noStrike" kern="1200" dirty="0" smtClean="0">
                          <a:solidFill>
                            <a:srgbClr val="000000"/>
                          </a:solidFill>
                          <a:effectLst/>
                          <a:latin typeface="+mn-ea"/>
                          <a:ea typeface="+mn-ea"/>
                          <a:cs typeface="+mn-cs"/>
                        </a:rPr>
                        <a:t>※0.35</a:t>
                      </a:r>
                      <a:endParaRPr kumimoji="1" lang="en-US" altLang="ja-JP" sz="900" b="0" i="0" u="none" strike="noStrike" kern="1200" dirty="0">
                        <a:solidFill>
                          <a:srgbClr val="000000"/>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4">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維持</a:t>
                      </a:r>
                      <a:endParaRPr kumimoji="1" lang="en-US" altLang="ja-JP" sz="800" b="0" i="0" u="none" strike="noStrike" kern="1200" dirty="0">
                        <a:solidFill>
                          <a:srgbClr val="000000"/>
                        </a:solidFill>
                        <a:effectLst/>
                        <a:latin typeface="+mn-ea"/>
                        <a:ea typeface="+mn-ea"/>
                        <a:cs typeface="+mn-cs"/>
                      </a:endParaRPr>
                    </a:p>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管理性</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構造の簡易さ</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4">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9">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r h="13971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点検のしやすさ</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 xmlns:a16="http://schemas.microsoft.com/office/drawing/2014/main" val="10003"/>
                  </a:ext>
                </a:extLst>
              </a:tr>
              <a:tr h="27943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滞水防止・</a:t>
                      </a:r>
                      <a:endParaRPr kumimoji="1" lang="en-US" altLang="ja-JP" sz="800" b="0" i="0" u="none" strike="noStrike" kern="1200" dirty="0">
                        <a:solidFill>
                          <a:srgbClr val="000000"/>
                        </a:solidFill>
                        <a:effectLst/>
                        <a:latin typeface="+mn-ea"/>
                        <a:ea typeface="+mn-ea"/>
                        <a:cs typeface="+mn-cs"/>
                      </a:endParaRPr>
                    </a:p>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湿潤防止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 xmlns:a16="http://schemas.microsoft.com/office/drawing/2014/main" val="10004"/>
                  </a:ext>
                </a:extLst>
              </a:tr>
              <a:tr h="13971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交換のしやすさ</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 xmlns:a16="http://schemas.microsoft.com/office/drawing/2014/main" val="10005"/>
                  </a:ext>
                </a:extLst>
              </a:tr>
              <a:tr h="13971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3">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使用性</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道路機能</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 xmlns:a16="http://schemas.microsoft.com/office/drawing/2014/main" val="10006"/>
                  </a:ext>
                </a:extLst>
              </a:tr>
              <a:tr h="13971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環境性</a:t>
                      </a:r>
                      <a:r>
                        <a:rPr kumimoji="1" lang="en-US" altLang="ja-JP" sz="800" b="0" i="0" u="none" strike="noStrike" kern="1200" dirty="0">
                          <a:solidFill>
                            <a:srgbClr val="000000"/>
                          </a:solidFill>
                          <a:effectLst/>
                          <a:latin typeface="+mn-ea"/>
                          <a:ea typeface="+mn-ea"/>
                          <a:cs typeface="+mn-cs"/>
                        </a:rPr>
                        <a:t>(</a:t>
                      </a:r>
                      <a:r>
                        <a:rPr kumimoji="1" lang="ja-JP" altLang="en-US" sz="800" b="0" i="0" u="none" strike="noStrike" kern="1200" dirty="0">
                          <a:solidFill>
                            <a:srgbClr val="000000"/>
                          </a:solidFill>
                          <a:effectLst/>
                          <a:latin typeface="+mn-ea"/>
                          <a:ea typeface="+mn-ea"/>
                          <a:cs typeface="+mn-cs"/>
                        </a:rPr>
                        <a:t>騒音</a:t>
                      </a:r>
                      <a:r>
                        <a:rPr kumimoji="1" lang="en-US" altLang="ja-JP" sz="800" b="0" i="0" u="none" strike="noStrike" kern="1200" dirty="0">
                          <a:solidFill>
                            <a:srgbClr val="000000"/>
                          </a:solidFill>
                          <a:effectLst/>
                          <a:latin typeface="+mn-ea"/>
                          <a:ea typeface="+mn-ea"/>
                          <a:cs typeface="+mn-cs"/>
                        </a:rPr>
                        <a:t>)</a:t>
                      </a:r>
                      <a:endParaRPr kumimoji="1" lang="ja-JP" altLang="en-US" sz="800" b="0" i="0" u="none" strike="noStrike" kern="1200" dirty="0">
                        <a:solidFill>
                          <a:srgbClr val="000000"/>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 xmlns:a16="http://schemas.microsoft.com/office/drawing/2014/main" val="10007"/>
                  </a:ext>
                </a:extLst>
              </a:tr>
              <a:tr h="13971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景観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 xmlns:a16="http://schemas.microsoft.com/office/drawing/2014/main" val="10008"/>
                  </a:ext>
                </a:extLst>
              </a:tr>
              <a:tr h="13971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減災</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防災</a:t>
                      </a:r>
                      <a:r>
                        <a:rPr kumimoji="1" lang="ja-JP" altLang="en-US" sz="700" b="0" i="0" u="none" strike="noStrike" kern="1200" dirty="0">
                          <a:solidFill>
                            <a:srgbClr val="000000"/>
                          </a:solidFill>
                          <a:effectLst/>
                          <a:latin typeface="+mn-ea"/>
                          <a:ea typeface="+mn-ea"/>
                          <a:cs typeface="+mn-cs"/>
                        </a:rPr>
                        <a:t>（地震リスク）</a:t>
                      </a:r>
                      <a:endParaRPr kumimoji="1" lang="ja-JP" altLang="en-US" sz="900" b="0" i="0" u="none" strike="noStrike" kern="1200" dirty="0">
                        <a:solidFill>
                          <a:srgbClr val="000000"/>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 xmlns:a16="http://schemas.microsoft.com/office/drawing/2014/main" val="10009"/>
                  </a:ext>
                </a:extLst>
              </a:tr>
              <a:tr h="13971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防災</a:t>
                      </a:r>
                      <a:r>
                        <a:rPr kumimoji="1" lang="ja-JP" altLang="en-US" sz="700" b="0" i="0" u="none" strike="noStrike" kern="1200" dirty="0">
                          <a:solidFill>
                            <a:srgbClr val="000000"/>
                          </a:solidFill>
                          <a:effectLst/>
                          <a:latin typeface="+mn-ea"/>
                          <a:ea typeface="+mn-ea"/>
                          <a:cs typeface="+mn-cs"/>
                        </a:rPr>
                        <a:t>（疲労リスク）</a:t>
                      </a:r>
                      <a:endParaRPr kumimoji="1" lang="ja-JP" altLang="en-US" sz="900" b="0" i="0" u="none" strike="noStrike" kern="1200" dirty="0">
                        <a:solidFill>
                          <a:srgbClr val="000000"/>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 xmlns:a16="http://schemas.microsoft.com/office/drawing/2014/main" val="10010"/>
                  </a:ext>
                </a:extLst>
              </a:tr>
              <a:tr h="167657">
                <a:tc rowSpan="2">
                  <a:txBody>
                    <a:bodyPr/>
                    <a:lstStyle/>
                    <a:p>
                      <a:pPr marL="0" algn="l" defTabSz="1280160" rtl="0" eaLnBrk="1" fontAlgn="ctr" latinLnBrk="0" hangingPunct="1"/>
                      <a:r>
                        <a:rPr kumimoji="1" lang="ja-JP" altLang="en-US" sz="900" b="0" i="0" u="none" strike="noStrike" kern="1200" dirty="0">
                          <a:solidFill>
                            <a:srgbClr val="000000"/>
                          </a:solidFill>
                          <a:effectLst/>
                          <a:latin typeface="+mn-ea"/>
                          <a:ea typeface="+mn-ea"/>
                          <a:cs typeface="+mn-cs"/>
                        </a:rPr>
                        <a:t>③その他</a:t>
                      </a:r>
                      <a:endParaRPr kumimoji="1" lang="en-US" altLang="ja-JP" sz="900" b="0" i="0" u="none" strike="noStrike" kern="1200" dirty="0">
                        <a:solidFill>
                          <a:srgbClr val="000000"/>
                        </a:solidFill>
                        <a:effectLst/>
                        <a:latin typeface="+mn-ea"/>
                        <a:ea typeface="+mn-ea"/>
                        <a:cs typeface="+mn-cs"/>
                      </a:endParaRPr>
                    </a:p>
                    <a:p>
                      <a:pPr marL="0" algn="l" defTabSz="1280160" rtl="0" eaLnBrk="1" fontAlgn="ctr" latinLnBrk="0" hangingPunct="1"/>
                      <a:r>
                        <a:rPr kumimoji="1" lang="en-US" altLang="ja-JP" sz="900" b="0" i="0" u="none" strike="noStrike" kern="1200" baseline="0" dirty="0">
                          <a:solidFill>
                            <a:srgbClr val="000000"/>
                          </a:solidFill>
                          <a:effectLst/>
                          <a:latin typeface="+mn-ea"/>
                          <a:ea typeface="+mn-ea"/>
                          <a:cs typeface="+mn-cs"/>
                        </a:rPr>
                        <a:t>   </a:t>
                      </a:r>
                      <a:r>
                        <a:rPr kumimoji="1" lang="ja-JP" altLang="en-US" sz="900" b="0" i="0" u="none" strike="noStrike" kern="1200" dirty="0">
                          <a:solidFill>
                            <a:srgbClr val="000000"/>
                          </a:solidFill>
                          <a:effectLst/>
                          <a:latin typeface="+mn-ea"/>
                          <a:ea typeface="+mn-ea"/>
                          <a:cs typeface="+mn-cs"/>
                        </a:rPr>
                        <a:t>の社会</a:t>
                      </a:r>
                      <a:endParaRPr kumimoji="1" lang="en-US" altLang="ja-JP" sz="900" b="0" i="0" u="none" strike="noStrike" kern="1200" dirty="0">
                        <a:solidFill>
                          <a:srgbClr val="000000"/>
                        </a:solidFill>
                        <a:effectLst/>
                        <a:latin typeface="+mn-ea"/>
                        <a:ea typeface="+mn-ea"/>
                        <a:cs typeface="+mn-cs"/>
                      </a:endParaRPr>
                    </a:p>
                    <a:p>
                      <a:pPr marL="0" algn="l" defTabSz="1280160" rtl="0" eaLnBrk="1" fontAlgn="ctr" latinLnBrk="0" hangingPunct="1"/>
                      <a:r>
                        <a:rPr kumimoji="1" lang="en-US" altLang="ja-JP" sz="900" b="0" i="0" u="none" strike="noStrike" kern="1200" dirty="0">
                          <a:solidFill>
                            <a:srgbClr val="000000"/>
                          </a:solidFill>
                          <a:effectLst/>
                          <a:latin typeface="+mn-ea"/>
                          <a:ea typeface="+mn-ea"/>
                          <a:cs typeface="+mn-cs"/>
                        </a:rPr>
                        <a:t>   </a:t>
                      </a:r>
                      <a:r>
                        <a:rPr kumimoji="1" lang="ja-JP" altLang="en-US" sz="900" b="0" i="0" u="none" strike="noStrike" kern="1200" dirty="0">
                          <a:solidFill>
                            <a:srgbClr val="000000"/>
                          </a:solidFill>
                          <a:effectLst/>
                          <a:latin typeface="+mn-ea"/>
                          <a:ea typeface="+mn-ea"/>
                          <a:cs typeface="+mn-cs"/>
                        </a:rPr>
                        <a:t>的評価</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marL="0" algn="l" defTabSz="1280160" rtl="0" eaLnBrk="1" fontAlgn="ctr" latinLnBrk="0" hangingPunct="1"/>
                      <a:r>
                        <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100</a:t>
                      </a:r>
                      <a:r>
                        <a:rPr kumimoji="1" lang="zh-CN" altLang="en-US"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点満点</a:t>
                      </a:r>
                      <a:endPar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p>
                      <a:pPr marL="0" algn="l" defTabSz="1280160" rtl="0" eaLnBrk="1" fontAlgn="ctr" latinLnBrk="0" hangingPunct="1"/>
                      <a:r>
                        <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 </a:t>
                      </a:r>
                      <a:r>
                        <a:rPr kumimoji="1" lang="zh-CN" altLang="en-US"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補正率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marL="0" algn="ctr" defTabSz="1280160" rtl="0" eaLnBrk="1" fontAlgn="ctr" latinLnBrk="0" hangingPunct="1"/>
                      <a:r>
                        <a:rPr kumimoji="1" lang="en-US" altLang="ja-JP" sz="900" b="0" i="0" u="none" strike="noStrike" kern="1200" smtClean="0">
                          <a:solidFill>
                            <a:srgbClr val="000000"/>
                          </a:solidFill>
                          <a:effectLst/>
                          <a:latin typeface="+mn-ea"/>
                          <a:ea typeface="+mn-ea"/>
                          <a:cs typeface="+mn-cs"/>
                        </a:rPr>
                        <a:t>※0.15</a:t>
                      </a:r>
                      <a:endParaRPr kumimoji="1" lang="en-US" altLang="ja-JP" sz="900" b="0" i="0" u="none" strike="noStrike" kern="1200" dirty="0">
                        <a:solidFill>
                          <a:srgbClr val="000000"/>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事業の難易度</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11"/>
                  </a:ext>
                </a:extLst>
              </a:tr>
              <a:tr h="33531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交通規制</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更新期間中の</a:t>
                      </a:r>
                      <a:endParaRPr kumimoji="1" lang="en-US" altLang="ja-JP" sz="800" b="0" i="0" u="none" strike="noStrike" kern="1200" dirty="0">
                        <a:solidFill>
                          <a:srgbClr val="000000"/>
                        </a:solidFill>
                        <a:effectLst/>
                        <a:latin typeface="+mn-ea"/>
                        <a:ea typeface="+mn-ea"/>
                        <a:cs typeface="+mn-cs"/>
                      </a:endParaRPr>
                    </a:p>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交通規制</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 xmlns:a16="http://schemas.microsoft.com/office/drawing/2014/main" val="10012"/>
                  </a:ext>
                </a:extLst>
              </a:tr>
              <a:tr h="265939">
                <a:tc gridSpan="5">
                  <a:txBody>
                    <a:bodyPr/>
                    <a:lstStyle/>
                    <a:p>
                      <a:pPr marL="0" algn="l" defTabSz="1280160" rtl="0" eaLnBrk="1" fontAlgn="ctr" latinLnBrk="0" hangingPunct="1"/>
                      <a:r>
                        <a:rPr kumimoji="1" lang="ja-JP" altLang="en-US" sz="900" b="0" i="0" u="none" strike="noStrike" kern="1200" dirty="0">
                          <a:solidFill>
                            <a:srgbClr val="000000"/>
                          </a:solidFill>
                          <a:effectLst/>
                          <a:latin typeface="+mn-ea"/>
                          <a:ea typeface="+mn-ea"/>
                          <a:cs typeface="+mn-cs"/>
                        </a:rPr>
                        <a:t>合計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 xmlns:a16="http://schemas.microsoft.com/office/drawing/2014/main" val="10013"/>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748842274"/>
              </p:ext>
            </p:extLst>
          </p:nvPr>
        </p:nvGraphicFramePr>
        <p:xfrm>
          <a:off x="684840" y="3701227"/>
          <a:ext cx="3599128" cy="2608093"/>
        </p:xfrm>
        <a:graphic>
          <a:graphicData uri="http://schemas.openxmlformats.org/drawingml/2006/table">
            <a:tbl>
              <a:tblPr/>
              <a:tblGrid>
                <a:gridCol w="590260">
                  <a:extLst>
                    <a:ext uri="{9D8B030D-6E8A-4147-A177-3AD203B41FA5}">
                      <a16:colId xmlns="" xmlns:a16="http://schemas.microsoft.com/office/drawing/2014/main" val="20000"/>
                    </a:ext>
                  </a:extLst>
                </a:gridCol>
                <a:gridCol w="510476">
                  <a:extLst>
                    <a:ext uri="{9D8B030D-6E8A-4147-A177-3AD203B41FA5}">
                      <a16:colId xmlns="" xmlns:a16="http://schemas.microsoft.com/office/drawing/2014/main" val="20001"/>
                    </a:ext>
                  </a:extLst>
                </a:gridCol>
                <a:gridCol w="611321">
                  <a:extLst>
                    <a:ext uri="{9D8B030D-6E8A-4147-A177-3AD203B41FA5}">
                      <a16:colId xmlns="" xmlns:a16="http://schemas.microsoft.com/office/drawing/2014/main" val="20002"/>
                    </a:ext>
                  </a:extLst>
                </a:gridCol>
                <a:gridCol w="445540">
                  <a:extLst>
                    <a:ext uri="{9D8B030D-6E8A-4147-A177-3AD203B41FA5}">
                      <a16:colId xmlns="" xmlns:a16="http://schemas.microsoft.com/office/drawing/2014/main" val="20003"/>
                    </a:ext>
                  </a:extLst>
                </a:gridCol>
                <a:gridCol w="780991">
                  <a:extLst>
                    <a:ext uri="{9D8B030D-6E8A-4147-A177-3AD203B41FA5}">
                      <a16:colId xmlns="" xmlns:a16="http://schemas.microsoft.com/office/drawing/2014/main" val="20004"/>
                    </a:ext>
                  </a:extLst>
                </a:gridCol>
                <a:gridCol w="363296">
                  <a:extLst>
                    <a:ext uri="{9D8B030D-6E8A-4147-A177-3AD203B41FA5}">
                      <a16:colId xmlns="" xmlns:a16="http://schemas.microsoft.com/office/drawing/2014/main" val="20005"/>
                    </a:ext>
                  </a:extLst>
                </a:gridCol>
                <a:gridCol w="297244">
                  <a:extLst>
                    <a:ext uri="{9D8B030D-6E8A-4147-A177-3AD203B41FA5}">
                      <a16:colId xmlns="" xmlns:a16="http://schemas.microsoft.com/office/drawing/2014/main" val="20006"/>
                    </a:ext>
                  </a:extLst>
                </a:gridCol>
              </a:tblGrid>
              <a:tr h="183748">
                <a:tc gridSpan="2">
                  <a:txBody>
                    <a:bodyPr/>
                    <a:lstStyle/>
                    <a:p>
                      <a:pPr marL="0" algn="ctr" defTabSz="1280160" rtl="0" eaLnBrk="1" fontAlgn="ctr" latinLnBrk="0" hangingPunct="1"/>
                      <a:r>
                        <a:rPr kumimoji="1" lang="ja-JP" altLang="en-US" sz="800" b="0" i="0" u="none" strike="noStrike" kern="1200" dirty="0">
                          <a:solidFill>
                            <a:srgbClr val="000000"/>
                          </a:solidFill>
                          <a:effectLst/>
                          <a:latin typeface="+mn-ea"/>
                          <a:ea typeface="+mn-ea"/>
                          <a:cs typeface="+mn-cs"/>
                        </a:rPr>
                        <a:t>評価指標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marL="0" algn="ctr" defTabSz="1280160" rtl="0" eaLnBrk="1" fontAlgn="ctr" latinLnBrk="0" hangingPunct="1"/>
                      <a:r>
                        <a:rPr kumimoji="1" lang="ja-JP" altLang="en-US" sz="800" b="0" i="0" u="none" strike="noStrike" kern="1200" dirty="0">
                          <a:solidFill>
                            <a:srgbClr val="000000"/>
                          </a:solidFill>
                          <a:effectLst/>
                          <a:latin typeface="+mn-ea"/>
                          <a:ea typeface="+mn-ea"/>
                          <a:cs typeface="+mn-cs"/>
                        </a:rPr>
                        <a:t>設定補正率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1280160" rtl="0" eaLnBrk="1" fontAlgn="ctr" latinLnBrk="0" hangingPunct="1"/>
                      <a:r>
                        <a:rPr kumimoji="1" lang="ja-JP" altLang="en-US" sz="800" b="0" i="0" u="none" strike="noStrike" kern="1200" dirty="0">
                          <a:solidFill>
                            <a:srgbClr val="000000"/>
                          </a:solidFill>
                          <a:effectLst/>
                          <a:latin typeface="+mn-ea"/>
                          <a:ea typeface="+mn-ea"/>
                          <a:cs typeface="+mn-cs"/>
                        </a:rPr>
                        <a:t>項目</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1280160" rtl="0" eaLnBrk="1" fontAlgn="ctr" latinLnBrk="0" hangingPunct="1"/>
                      <a:r>
                        <a:rPr kumimoji="1" lang="ja-JP" altLang="en-US" sz="800" b="0" i="0" u="none" strike="noStrike" kern="1200" dirty="0">
                          <a:solidFill>
                            <a:srgbClr val="000000"/>
                          </a:solidFill>
                          <a:effectLst/>
                          <a:latin typeface="+mn-ea"/>
                          <a:ea typeface="+mn-ea"/>
                          <a:cs typeface="+mn-cs"/>
                        </a:rPr>
                        <a:t>細目</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marL="0" algn="ctr" defTabSz="1280160" rtl="0" eaLnBrk="1" fontAlgn="ctr" latinLnBrk="0" hangingPunct="1"/>
                      <a:r>
                        <a:rPr kumimoji="1" lang="ja-JP" altLang="en-US" sz="800" b="0" i="0" u="none" strike="noStrike" kern="1200" dirty="0">
                          <a:solidFill>
                            <a:srgbClr val="000000"/>
                          </a:solidFill>
                          <a:effectLst/>
                          <a:latin typeface="+mn-ea"/>
                          <a:ea typeface="+mn-ea"/>
                          <a:cs typeface="+mn-cs"/>
                        </a:rPr>
                        <a:t>補正後の点数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extLst>
                  <a:ext uri="{0D108BD9-81ED-4DB2-BD59-A6C34878D82A}">
                    <a16:rowId xmlns="" xmlns:a16="http://schemas.microsoft.com/office/drawing/2014/main" val="10000"/>
                  </a:ext>
                </a:extLst>
              </a:tr>
              <a:tr h="310171">
                <a:tc>
                  <a:txBody>
                    <a:bodyPr/>
                    <a:lstStyle/>
                    <a:p>
                      <a:pPr marL="0" algn="l" defTabSz="1280160" rtl="0" eaLnBrk="1" fontAlgn="ctr" latinLnBrk="0" hangingPunct="1"/>
                      <a:r>
                        <a:rPr kumimoji="1" lang="ja-JP" altLang="en-US" sz="900" b="0" i="0" u="none" strike="noStrike" kern="1200" dirty="0">
                          <a:solidFill>
                            <a:srgbClr val="000000"/>
                          </a:solidFill>
                          <a:effectLst/>
                          <a:latin typeface="+mn-ea"/>
                          <a:ea typeface="+mn-ea"/>
                          <a:cs typeface="+mn-cs"/>
                        </a:rPr>
                        <a:t>①経済性</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1280160" rtl="0" eaLnBrk="1" fontAlgn="ctr" latinLnBrk="0" hangingPunct="1"/>
                      <a:r>
                        <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100</a:t>
                      </a:r>
                      <a:r>
                        <a:rPr kumimoji="1" lang="zh-CN" altLang="en-US"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点満点</a:t>
                      </a:r>
                      <a:endPar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p>
                      <a:pPr marL="0" algn="l" defTabSz="1280160" rtl="0" eaLnBrk="1" fontAlgn="ctr" latinLnBrk="0" hangingPunct="1"/>
                      <a:r>
                        <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 </a:t>
                      </a:r>
                      <a:r>
                        <a:rPr kumimoji="1" lang="zh-CN" altLang="en-US"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補正率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1280160" rtl="0" eaLnBrk="1" fontAlgn="ctr" latinLnBrk="0" hangingPunct="1"/>
                      <a:r>
                        <a:rPr kumimoji="1" lang="en-US" altLang="ja-JP" sz="900" b="0" i="0" u="none" strike="noStrike" kern="1200" dirty="0" smtClean="0">
                          <a:solidFill>
                            <a:srgbClr val="000000"/>
                          </a:solidFill>
                          <a:effectLst/>
                          <a:latin typeface="+mn-ea"/>
                          <a:ea typeface="+mn-ea"/>
                          <a:cs typeface="+mn-cs"/>
                        </a:rPr>
                        <a:t>※0.5</a:t>
                      </a:r>
                      <a:endParaRPr kumimoji="1" lang="en-US" altLang="ja-JP" sz="900" b="0" i="0" u="none" strike="noStrike" kern="1200" dirty="0">
                        <a:solidFill>
                          <a:srgbClr val="000000"/>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marL="0" algn="l" defTabSz="1280160" rtl="0" eaLnBrk="1" fontAlgn="ctr" latinLnBrk="0" hangingPunct="1"/>
                      <a:r>
                        <a:rPr kumimoji="1" lang="en-US" sz="800" b="0" i="0" u="none" strike="noStrike" kern="1200" dirty="0">
                          <a:solidFill>
                            <a:srgbClr val="000000"/>
                          </a:solidFill>
                          <a:effectLst/>
                          <a:latin typeface="+mn-ea"/>
                          <a:ea typeface="+mn-ea"/>
                          <a:cs typeface="+mn-cs"/>
                        </a:rPr>
                        <a:t> ＬＣＣ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155087">
                <a:tc rowSpan="6">
                  <a:txBody>
                    <a:bodyPr/>
                    <a:lstStyle/>
                    <a:p>
                      <a:pPr marL="0" algn="l" defTabSz="1280160" rtl="0" eaLnBrk="1" fontAlgn="ctr" latinLnBrk="0" hangingPunct="1"/>
                      <a:r>
                        <a:rPr kumimoji="1" lang="ja-JP" altLang="en-US" sz="900" b="0" i="0" u="none" strike="noStrike" kern="1200" dirty="0">
                          <a:solidFill>
                            <a:srgbClr val="000000"/>
                          </a:solidFill>
                          <a:effectLst/>
                          <a:latin typeface="+mn-ea"/>
                          <a:ea typeface="+mn-ea"/>
                          <a:cs typeface="+mn-cs"/>
                        </a:rPr>
                        <a:t>②構造物</a:t>
                      </a:r>
                      <a:endParaRPr kumimoji="1" lang="en-US" altLang="ja-JP" sz="900" b="0" i="0" u="none" strike="noStrike" kern="1200" dirty="0">
                        <a:solidFill>
                          <a:srgbClr val="000000"/>
                        </a:solidFill>
                        <a:effectLst/>
                        <a:latin typeface="+mn-ea"/>
                        <a:ea typeface="+mn-ea"/>
                        <a:cs typeface="+mn-cs"/>
                      </a:endParaRPr>
                    </a:p>
                    <a:p>
                      <a:pPr marL="0" algn="l" defTabSz="1280160" rtl="0" eaLnBrk="1" fontAlgn="ctr" latinLnBrk="0" hangingPunct="1"/>
                      <a:r>
                        <a:rPr kumimoji="1" lang="ja-JP" altLang="en-US" sz="900" b="0" i="0" u="none" strike="noStrike" kern="1200" dirty="0">
                          <a:solidFill>
                            <a:srgbClr val="000000"/>
                          </a:solidFill>
                          <a:effectLst/>
                          <a:latin typeface="+mn-ea"/>
                          <a:ea typeface="+mn-ea"/>
                          <a:cs typeface="+mn-cs"/>
                        </a:rPr>
                        <a:t>　 として</a:t>
                      </a:r>
                      <a:endParaRPr kumimoji="1" lang="en-US" altLang="ja-JP" sz="900" b="0" i="0" u="none" strike="noStrike" kern="1200" dirty="0">
                        <a:solidFill>
                          <a:srgbClr val="000000"/>
                        </a:solidFill>
                        <a:effectLst/>
                        <a:latin typeface="+mn-ea"/>
                        <a:ea typeface="+mn-ea"/>
                        <a:cs typeface="+mn-cs"/>
                      </a:endParaRPr>
                    </a:p>
                    <a:p>
                      <a:pPr marL="0" algn="l" defTabSz="1280160" rtl="0" eaLnBrk="1" fontAlgn="ctr" latinLnBrk="0" hangingPunct="1"/>
                      <a:r>
                        <a:rPr kumimoji="1" lang="en-US" altLang="ja-JP" sz="900" b="0" i="0" u="none" strike="noStrike" kern="1200" baseline="0" dirty="0">
                          <a:solidFill>
                            <a:srgbClr val="000000"/>
                          </a:solidFill>
                          <a:effectLst/>
                          <a:latin typeface="+mn-ea"/>
                          <a:ea typeface="+mn-ea"/>
                          <a:cs typeface="+mn-cs"/>
                        </a:rPr>
                        <a:t>   </a:t>
                      </a:r>
                      <a:r>
                        <a:rPr kumimoji="1" lang="ja-JP" altLang="en-US" sz="900" b="0" i="0" u="none" strike="noStrike" kern="1200" dirty="0">
                          <a:solidFill>
                            <a:srgbClr val="000000"/>
                          </a:solidFill>
                          <a:effectLst/>
                          <a:latin typeface="+mn-ea"/>
                          <a:ea typeface="+mn-ea"/>
                          <a:cs typeface="+mn-cs"/>
                        </a:rPr>
                        <a:t>の評価</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6">
                  <a:txBody>
                    <a:bodyPr/>
                    <a:lstStyle/>
                    <a:p>
                      <a:pPr marL="0" algn="l" defTabSz="1280160" rtl="0" eaLnBrk="1" fontAlgn="ctr" latinLnBrk="0" hangingPunct="1"/>
                      <a:r>
                        <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100</a:t>
                      </a:r>
                      <a:r>
                        <a:rPr kumimoji="1" lang="zh-CN" altLang="en-US"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点満点</a:t>
                      </a:r>
                      <a:endPar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p>
                      <a:pPr marL="0" algn="l" defTabSz="1280160" rtl="0" eaLnBrk="1" fontAlgn="ctr" latinLnBrk="0" hangingPunct="1"/>
                      <a:r>
                        <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 </a:t>
                      </a:r>
                      <a:r>
                        <a:rPr kumimoji="1" lang="zh-CN" altLang="en-US"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補正率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6">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※0.35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4">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維持</a:t>
                      </a:r>
                      <a:endParaRPr kumimoji="1" lang="en-US" altLang="ja-JP" sz="800" b="0" i="0" u="none" strike="noStrike" kern="1200" dirty="0">
                        <a:solidFill>
                          <a:srgbClr val="000000"/>
                        </a:solidFill>
                        <a:effectLst/>
                        <a:latin typeface="+mn-ea"/>
                        <a:ea typeface="+mn-ea"/>
                        <a:cs typeface="+mn-cs"/>
                      </a:endParaRPr>
                    </a:p>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管理性</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構造の簡易さ</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4">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6">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r h="15508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点検のしやすさ</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 xmlns:a16="http://schemas.microsoft.com/office/drawing/2014/main" val="10003"/>
                  </a:ext>
                </a:extLst>
              </a:tr>
              <a:tr h="31017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滞水防止・</a:t>
                      </a:r>
                      <a:endParaRPr kumimoji="1" lang="en-US" altLang="ja-JP" sz="800" b="0" i="0" u="none" strike="noStrike" kern="1200" dirty="0">
                        <a:solidFill>
                          <a:srgbClr val="000000"/>
                        </a:solidFill>
                        <a:effectLst/>
                        <a:latin typeface="+mn-ea"/>
                        <a:ea typeface="+mn-ea"/>
                        <a:cs typeface="+mn-cs"/>
                      </a:endParaRPr>
                    </a:p>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湿潤防止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 xmlns:a16="http://schemas.microsoft.com/office/drawing/2014/main" val="10004"/>
                  </a:ext>
                </a:extLst>
              </a:tr>
              <a:tr h="15508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交換のしやすさ</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 xmlns:a16="http://schemas.microsoft.com/office/drawing/2014/main" val="10005"/>
                  </a:ext>
                </a:extLst>
              </a:tr>
              <a:tr h="31017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使用性</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道路機能</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 xmlns:a16="http://schemas.microsoft.com/office/drawing/2014/main" val="10006"/>
                  </a:ext>
                </a:extLst>
              </a:tr>
              <a:tr h="18610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減災</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防災</a:t>
                      </a:r>
                      <a:r>
                        <a:rPr kumimoji="1" lang="ja-JP" altLang="en-US" sz="700" b="0" i="0" u="none" strike="noStrike" kern="1200" dirty="0">
                          <a:solidFill>
                            <a:srgbClr val="000000"/>
                          </a:solidFill>
                          <a:effectLst/>
                          <a:latin typeface="+mn-ea"/>
                          <a:ea typeface="+mn-ea"/>
                          <a:cs typeface="+mn-cs"/>
                        </a:rPr>
                        <a:t>（治水リスク）</a:t>
                      </a:r>
                      <a:endParaRPr kumimoji="1" lang="ja-JP" altLang="en-US" sz="900" b="0" i="0" u="none" strike="noStrike" kern="1200" dirty="0">
                        <a:solidFill>
                          <a:srgbClr val="000000"/>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 xmlns:a16="http://schemas.microsoft.com/office/drawing/2014/main" val="10007"/>
                  </a:ext>
                </a:extLst>
              </a:tr>
              <a:tr h="186102">
                <a:tc rowSpan="2">
                  <a:txBody>
                    <a:bodyPr/>
                    <a:lstStyle/>
                    <a:p>
                      <a:pPr marL="0" algn="l" defTabSz="1280160" rtl="0" eaLnBrk="1" fontAlgn="ctr" latinLnBrk="0" hangingPunct="1"/>
                      <a:r>
                        <a:rPr kumimoji="1" lang="ja-JP" altLang="en-US" sz="900" b="0" i="0" u="none" strike="noStrike" kern="1200" dirty="0">
                          <a:solidFill>
                            <a:srgbClr val="000000"/>
                          </a:solidFill>
                          <a:effectLst/>
                          <a:latin typeface="+mn-ea"/>
                          <a:ea typeface="+mn-ea"/>
                          <a:cs typeface="+mn-cs"/>
                        </a:rPr>
                        <a:t>③その他</a:t>
                      </a:r>
                      <a:endParaRPr kumimoji="1" lang="en-US" altLang="ja-JP" sz="900" b="0" i="0" u="none" strike="noStrike" kern="1200" dirty="0">
                        <a:solidFill>
                          <a:srgbClr val="000000"/>
                        </a:solidFill>
                        <a:effectLst/>
                        <a:latin typeface="+mn-ea"/>
                        <a:ea typeface="+mn-ea"/>
                        <a:cs typeface="+mn-cs"/>
                      </a:endParaRPr>
                    </a:p>
                    <a:p>
                      <a:pPr marL="0" algn="l" defTabSz="1280160" rtl="0" eaLnBrk="1" fontAlgn="ctr" latinLnBrk="0" hangingPunct="1"/>
                      <a:r>
                        <a:rPr kumimoji="1" lang="en-US" altLang="ja-JP" sz="900" b="0" i="0" u="none" strike="noStrike" kern="1200" baseline="0" dirty="0">
                          <a:solidFill>
                            <a:srgbClr val="000000"/>
                          </a:solidFill>
                          <a:effectLst/>
                          <a:latin typeface="+mn-ea"/>
                          <a:ea typeface="+mn-ea"/>
                          <a:cs typeface="+mn-cs"/>
                        </a:rPr>
                        <a:t>   </a:t>
                      </a:r>
                      <a:r>
                        <a:rPr kumimoji="1" lang="ja-JP" altLang="en-US" sz="900" b="0" i="0" u="none" strike="noStrike" kern="1200" dirty="0">
                          <a:solidFill>
                            <a:srgbClr val="000000"/>
                          </a:solidFill>
                          <a:effectLst/>
                          <a:latin typeface="+mn-ea"/>
                          <a:ea typeface="+mn-ea"/>
                          <a:cs typeface="+mn-cs"/>
                        </a:rPr>
                        <a:t>の社会</a:t>
                      </a:r>
                      <a:endParaRPr kumimoji="1" lang="en-US" altLang="ja-JP" sz="900" b="0" i="0" u="none" strike="noStrike" kern="1200" dirty="0">
                        <a:solidFill>
                          <a:srgbClr val="000000"/>
                        </a:solidFill>
                        <a:effectLst/>
                        <a:latin typeface="+mn-ea"/>
                        <a:ea typeface="+mn-ea"/>
                        <a:cs typeface="+mn-cs"/>
                      </a:endParaRPr>
                    </a:p>
                    <a:p>
                      <a:pPr marL="0" algn="l" defTabSz="1280160" rtl="0" eaLnBrk="1" fontAlgn="ctr" latinLnBrk="0" hangingPunct="1"/>
                      <a:r>
                        <a:rPr kumimoji="1" lang="en-US" altLang="ja-JP" sz="900" b="0" i="0" u="none" strike="noStrike" kern="1200" dirty="0">
                          <a:solidFill>
                            <a:srgbClr val="000000"/>
                          </a:solidFill>
                          <a:effectLst/>
                          <a:latin typeface="+mn-ea"/>
                          <a:ea typeface="+mn-ea"/>
                          <a:cs typeface="+mn-cs"/>
                        </a:rPr>
                        <a:t>   </a:t>
                      </a:r>
                      <a:r>
                        <a:rPr kumimoji="1" lang="ja-JP" altLang="en-US" sz="900" b="0" i="0" u="none" strike="noStrike" kern="1200" dirty="0">
                          <a:solidFill>
                            <a:srgbClr val="000000"/>
                          </a:solidFill>
                          <a:effectLst/>
                          <a:latin typeface="+mn-ea"/>
                          <a:ea typeface="+mn-ea"/>
                          <a:cs typeface="+mn-cs"/>
                        </a:rPr>
                        <a:t>的評価</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marL="0" algn="l" defTabSz="1280160" rtl="0" eaLnBrk="1" fontAlgn="ctr" latinLnBrk="0" hangingPunct="1"/>
                      <a:r>
                        <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100</a:t>
                      </a:r>
                      <a:r>
                        <a:rPr kumimoji="1" lang="zh-CN" altLang="en-US"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点満点</a:t>
                      </a:r>
                      <a:endPar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p>
                      <a:pPr marL="0" algn="l" defTabSz="1280160" rtl="0" eaLnBrk="1" fontAlgn="ctr" latinLnBrk="0" hangingPunct="1"/>
                      <a:r>
                        <a:rPr kumimoji="1" lang="en-US" altLang="zh-CN"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 </a:t>
                      </a:r>
                      <a:r>
                        <a:rPr kumimoji="1" lang="zh-CN" altLang="en-US" sz="8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rPr>
                        <a:t>補正率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事業の難易度</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08"/>
                  </a:ext>
                </a:extLst>
              </a:tr>
              <a:tr h="4087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交通規制</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更新期間中の</a:t>
                      </a:r>
                      <a:endParaRPr kumimoji="1" lang="en-US" altLang="ja-JP" sz="800" b="0" i="0" u="none" strike="noStrike" kern="1200" dirty="0">
                        <a:solidFill>
                          <a:srgbClr val="000000"/>
                        </a:solidFill>
                        <a:effectLst/>
                        <a:latin typeface="+mn-ea"/>
                        <a:ea typeface="+mn-ea"/>
                        <a:cs typeface="+mn-cs"/>
                      </a:endParaRPr>
                    </a:p>
                    <a:p>
                      <a:pPr marL="0" algn="l" defTabSz="1280160" rtl="0" eaLnBrk="1" fontAlgn="ctr" latinLnBrk="0" hangingPunct="1"/>
                      <a:r>
                        <a:rPr kumimoji="1" lang="ja-JP" altLang="en-US" sz="800" b="0" i="0" u="none" strike="noStrike" kern="1200" dirty="0">
                          <a:solidFill>
                            <a:srgbClr val="000000"/>
                          </a:solidFill>
                          <a:effectLst/>
                          <a:latin typeface="+mn-ea"/>
                          <a:ea typeface="+mn-ea"/>
                          <a:cs typeface="+mn-cs"/>
                        </a:rPr>
                        <a:t>交通規制</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 xmlns:a16="http://schemas.microsoft.com/office/drawing/2014/main" val="10009"/>
                  </a:ext>
                </a:extLst>
              </a:tr>
              <a:tr h="247644">
                <a:tc gridSpan="5">
                  <a:txBody>
                    <a:bodyPr/>
                    <a:lstStyle/>
                    <a:p>
                      <a:pPr marL="0" algn="l" defTabSz="1280160" rtl="0" eaLnBrk="1" fontAlgn="ctr" latinLnBrk="0" hangingPunct="1"/>
                      <a:r>
                        <a:rPr kumimoji="1" lang="ja-JP" altLang="en-US" sz="900" b="0" i="0" u="none" strike="noStrike" kern="1200" dirty="0">
                          <a:solidFill>
                            <a:srgbClr val="000000"/>
                          </a:solidFill>
                          <a:effectLst/>
                          <a:latin typeface="+mn-ea"/>
                          <a:ea typeface="+mn-ea"/>
                          <a:cs typeface="+mn-cs"/>
                        </a:rPr>
                        <a:t>合計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marL="0" algn="ctr" defTabSz="1280160" rtl="0" eaLnBrk="1" fontAlgn="ctr" latinLnBrk="0" hangingPunct="1"/>
                      <a:r>
                        <a:rPr kumimoji="1" lang="en-US" altLang="ja-JP" sz="900" b="0" i="0" u="none" strike="noStrike" kern="1200" dirty="0">
                          <a:solidFill>
                            <a:srgbClr val="000000"/>
                          </a:solidFill>
                          <a:effectLst/>
                          <a:latin typeface="+mn-ea"/>
                          <a:ea typeface="+mn-ea"/>
                          <a:cs typeface="+mn-cs"/>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 xmlns:a16="http://schemas.microsoft.com/office/drawing/2014/main" val="10010"/>
                  </a:ext>
                </a:extLst>
              </a:tr>
            </a:tbl>
          </a:graphicData>
        </a:graphic>
      </p:graphicFrame>
      <p:grpSp>
        <p:nvGrpSpPr>
          <p:cNvPr id="18" name="グループ化 17"/>
          <p:cNvGrpSpPr/>
          <p:nvPr/>
        </p:nvGrpSpPr>
        <p:grpSpPr>
          <a:xfrm>
            <a:off x="6011825" y="2047530"/>
            <a:ext cx="2320137" cy="1612740"/>
            <a:chOff x="6733945" y="1153018"/>
            <a:chExt cx="3259615" cy="2308776"/>
          </a:xfrm>
        </p:grpSpPr>
        <p:sp>
          <p:nvSpPr>
            <p:cNvPr id="20" name="正方形/長方形 19"/>
            <p:cNvSpPr/>
            <p:nvPr/>
          </p:nvSpPr>
          <p:spPr>
            <a:xfrm>
              <a:off x="6825208" y="1153018"/>
              <a:ext cx="3168352" cy="230877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grpSp>
          <p:nvGrpSpPr>
            <p:cNvPr id="21" name="グループ化 20"/>
            <p:cNvGrpSpPr/>
            <p:nvPr/>
          </p:nvGrpSpPr>
          <p:grpSpPr>
            <a:xfrm>
              <a:off x="6733945" y="1164548"/>
              <a:ext cx="3219575" cy="2167722"/>
              <a:chOff x="1667479" y="6152247"/>
              <a:chExt cx="3219575" cy="2167722"/>
            </a:xfrm>
          </p:grpSpPr>
          <p:sp>
            <p:nvSpPr>
              <p:cNvPr id="22" name="右矢印 21"/>
              <p:cNvSpPr/>
              <p:nvPr/>
            </p:nvSpPr>
            <p:spPr>
              <a:xfrm>
                <a:off x="2517756" y="7113013"/>
                <a:ext cx="876961" cy="288032"/>
              </a:xfrm>
              <a:prstGeom prst="rightArrow">
                <a:avLst>
                  <a:gd name="adj1" fmla="val 50000"/>
                  <a:gd name="adj2" fmla="val 814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23" name="右矢印 22"/>
              <p:cNvSpPr/>
              <p:nvPr/>
            </p:nvSpPr>
            <p:spPr>
              <a:xfrm>
                <a:off x="2517757" y="7512131"/>
                <a:ext cx="876960" cy="288032"/>
              </a:xfrm>
              <a:prstGeom prst="rightArrow">
                <a:avLst>
                  <a:gd name="adj1" fmla="val 50000"/>
                  <a:gd name="adj2"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24" name="右矢印 23"/>
              <p:cNvSpPr/>
              <p:nvPr/>
            </p:nvSpPr>
            <p:spPr>
              <a:xfrm>
                <a:off x="2517757" y="7908877"/>
                <a:ext cx="876960" cy="288032"/>
              </a:xfrm>
              <a:prstGeom prst="rightArrow">
                <a:avLst>
                  <a:gd name="adj1" fmla="val 50000"/>
                  <a:gd name="adj2"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25" name="右矢印 24"/>
              <p:cNvSpPr/>
              <p:nvPr/>
            </p:nvSpPr>
            <p:spPr>
              <a:xfrm>
                <a:off x="3394716" y="7113013"/>
                <a:ext cx="1436327" cy="288032"/>
              </a:xfrm>
              <a:prstGeom prst="rightArrow">
                <a:avLst>
                  <a:gd name="adj1" fmla="val 50000"/>
                  <a:gd name="adj2" fmla="val 81416"/>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cxnSp>
            <p:nvCxnSpPr>
              <p:cNvPr id="26" name="直線コネクタ 25"/>
              <p:cNvCxnSpPr/>
              <p:nvPr/>
            </p:nvCxnSpPr>
            <p:spPr>
              <a:xfrm flipV="1">
                <a:off x="3394717" y="6762329"/>
                <a:ext cx="0" cy="144557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3150338" y="8203270"/>
                <a:ext cx="488754" cy="116699"/>
              </a:xfrm>
              <a:prstGeom prst="rect">
                <a:avLst/>
              </a:prstGeom>
              <a:noFill/>
            </p:spPr>
            <p:txBody>
              <a:bodyPr wrap="square" lIns="0" tIns="0" rIns="0" bIns="0" rtlCol="0">
                <a:spAutoFit/>
              </a:bodyPr>
              <a:lstStyle/>
              <a:p>
                <a:pPr algn="ctr"/>
                <a:r>
                  <a:rPr lang="ja-JP" altLang="en-US" sz="700" dirty="0"/>
                  <a:t>現在</a:t>
                </a:r>
              </a:p>
            </p:txBody>
          </p:sp>
          <p:sp>
            <p:nvSpPr>
              <p:cNvPr id="28" name="右矢印 27"/>
              <p:cNvSpPr/>
              <p:nvPr/>
            </p:nvSpPr>
            <p:spPr>
              <a:xfrm>
                <a:off x="3394716" y="7509759"/>
                <a:ext cx="800764" cy="288032"/>
              </a:xfrm>
              <a:prstGeom prst="rightArrow">
                <a:avLst>
                  <a:gd name="adj1" fmla="val 50000"/>
                  <a:gd name="adj2" fmla="val 81416"/>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29" name="右矢印 28"/>
              <p:cNvSpPr/>
              <p:nvPr/>
            </p:nvSpPr>
            <p:spPr>
              <a:xfrm>
                <a:off x="3394717" y="7908877"/>
                <a:ext cx="1436326" cy="288032"/>
              </a:xfrm>
              <a:prstGeom prst="rightArrow">
                <a:avLst>
                  <a:gd name="adj1" fmla="val 50000"/>
                  <a:gd name="adj2" fmla="val 81416"/>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30" name="右矢印 29"/>
              <p:cNvSpPr/>
              <p:nvPr/>
            </p:nvSpPr>
            <p:spPr>
              <a:xfrm>
                <a:off x="4195480" y="7509759"/>
                <a:ext cx="635564" cy="288032"/>
              </a:xfrm>
              <a:prstGeom prst="rightArrow">
                <a:avLst>
                  <a:gd name="adj1" fmla="val 50000"/>
                  <a:gd name="adj2" fmla="val 81416"/>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31" name="テキスト ボックス 30"/>
              <p:cNvSpPr txBox="1"/>
              <p:nvPr/>
            </p:nvSpPr>
            <p:spPr>
              <a:xfrm>
                <a:off x="3663930" y="6942140"/>
                <a:ext cx="622457" cy="100027"/>
              </a:xfrm>
              <a:prstGeom prst="rect">
                <a:avLst/>
              </a:prstGeom>
              <a:noFill/>
            </p:spPr>
            <p:txBody>
              <a:bodyPr wrap="square" lIns="0" tIns="0" rIns="0" bIns="0" rtlCol="0">
                <a:spAutoFit/>
              </a:bodyPr>
              <a:lstStyle/>
              <a:p>
                <a:pPr algn="ctr"/>
                <a:r>
                  <a:rPr lang="en-US" altLang="ja-JP" sz="600" dirty="0">
                    <a:solidFill>
                      <a:srgbClr val="00B050"/>
                    </a:solidFill>
                  </a:rPr>
                  <a:t>100</a:t>
                </a:r>
                <a:r>
                  <a:rPr lang="ja-JP" altLang="en-US" sz="600" dirty="0">
                    <a:solidFill>
                      <a:srgbClr val="00B050"/>
                    </a:solidFill>
                  </a:rPr>
                  <a:t>年</a:t>
                </a:r>
              </a:p>
            </p:txBody>
          </p:sp>
          <p:sp>
            <p:nvSpPr>
              <p:cNvPr id="32" name="テキスト ボックス 31"/>
              <p:cNvSpPr txBox="1"/>
              <p:nvPr/>
            </p:nvSpPr>
            <p:spPr>
              <a:xfrm>
                <a:off x="3140425" y="7366911"/>
                <a:ext cx="630169" cy="200975"/>
              </a:xfrm>
              <a:prstGeom prst="rect">
                <a:avLst/>
              </a:prstGeom>
              <a:noFill/>
            </p:spPr>
            <p:txBody>
              <a:bodyPr wrap="square" lIns="0" tIns="0" rIns="0" bIns="0" rtlCol="0">
                <a:spAutoFit/>
              </a:bodyPr>
              <a:lstStyle/>
              <a:p>
                <a:pPr algn="ctr"/>
                <a:r>
                  <a:rPr lang="en-US" altLang="ja-JP" sz="600" dirty="0">
                    <a:solidFill>
                      <a:srgbClr val="FF9900"/>
                    </a:solidFill>
                  </a:rPr>
                  <a:t>120</a:t>
                </a:r>
                <a:r>
                  <a:rPr lang="ja-JP" altLang="en-US" sz="600" dirty="0">
                    <a:solidFill>
                      <a:srgbClr val="FF9900"/>
                    </a:solidFill>
                  </a:rPr>
                  <a:t>年</a:t>
                </a:r>
              </a:p>
            </p:txBody>
          </p:sp>
          <p:sp>
            <p:nvSpPr>
              <p:cNvPr id="33" name="テキスト ボックス 32"/>
              <p:cNvSpPr txBox="1"/>
              <p:nvPr/>
            </p:nvSpPr>
            <p:spPr>
              <a:xfrm>
                <a:off x="3655037" y="7765090"/>
                <a:ext cx="631353" cy="204464"/>
              </a:xfrm>
              <a:prstGeom prst="rect">
                <a:avLst/>
              </a:prstGeom>
              <a:noFill/>
            </p:spPr>
            <p:txBody>
              <a:bodyPr wrap="square" lIns="0" tIns="0" rIns="0" bIns="0" rtlCol="0">
                <a:spAutoFit/>
              </a:bodyPr>
              <a:lstStyle/>
              <a:p>
                <a:pPr algn="ctr"/>
                <a:r>
                  <a:rPr lang="en-US" altLang="ja-JP" sz="600" dirty="0">
                    <a:solidFill>
                      <a:srgbClr val="FF9900"/>
                    </a:solidFill>
                  </a:rPr>
                  <a:t>100</a:t>
                </a:r>
                <a:r>
                  <a:rPr lang="ja-JP" altLang="en-US" sz="600" dirty="0">
                    <a:solidFill>
                      <a:srgbClr val="FF9900"/>
                    </a:solidFill>
                  </a:rPr>
                  <a:t>年</a:t>
                </a:r>
              </a:p>
            </p:txBody>
          </p:sp>
          <p:sp>
            <p:nvSpPr>
              <p:cNvPr id="34" name="テキスト ボックス 33"/>
              <p:cNvSpPr txBox="1"/>
              <p:nvPr/>
            </p:nvSpPr>
            <p:spPr>
              <a:xfrm>
                <a:off x="2623681" y="6942140"/>
                <a:ext cx="622457" cy="100027"/>
              </a:xfrm>
              <a:prstGeom prst="rect">
                <a:avLst/>
              </a:prstGeom>
              <a:noFill/>
            </p:spPr>
            <p:txBody>
              <a:bodyPr wrap="square" lIns="0" tIns="0" rIns="0" bIns="0" rtlCol="0">
                <a:spAutoFit/>
              </a:bodyPr>
              <a:lstStyle/>
              <a:p>
                <a:pPr algn="ctr"/>
                <a:r>
                  <a:rPr lang="en-US" altLang="ja-JP" sz="600" dirty="0"/>
                  <a:t>62</a:t>
                </a:r>
                <a:r>
                  <a:rPr lang="ja-JP" altLang="en-US" sz="600" dirty="0"/>
                  <a:t>年</a:t>
                </a:r>
              </a:p>
            </p:txBody>
          </p:sp>
          <p:cxnSp>
            <p:nvCxnSpPr>
              <p:cNvPr id="35" name="直線コネクタ 34"/>
              <p:cNvCxnSpPr/>
              <p:nvPr/>
            </p:nvCxnSpPr>
            <p:spPr>
              <a:xfrm flipV="1">
                <a:off x="4831045" y="6762329"/>
                <a:ext cx="0" cy="144094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1667479" y="7130712"/>
                <a:ext cx="955359" cy="116699"/>
              </a:xfrm>
              <a:prstGeom prst="rect">
                <a:avLst/>
              </a:prstGeom>
              <a:noFill/>
            </p:spPr>
            <p:txBody>
              <a:bodyPr wrap="square" lIns="0" tIns="0" rIns="0" bIns="0" rtlCol="0">
                <a:spAutoFit/>
              </a:bodyPr>
              <a:lstStyle/>
              <a:p>
                <a:pPr algn="ctr"/>
                <a:r>
                  <a:rPr lang="ja-JP" altLang="en-US" sz="700" dirty="0"/>
                  <a:t>ケース１</a:t>
                </a:r>
              </a:p>
            </p:txBody>
          </p:sp>
          <p:sp>
            <p:nvSpPr>
              <p:cNvPr id="37" name="テキスト ボックス 36"/>
              <p:cNvSpPr txBox="1"/>
              <p:nvPr/>
            </p:nvSpPr>
            <p:spPr>
              <a:xfrm>
                <a:off x="1667479" y="7530664"/>
                <a:ext cx="955359" cy="116699"/>
              </a:xfrm>
              <a:prstGeom prst="rect">
                <a:avLst/>
              </a:prstGeom>
              <a:noFill/>
            </p:spPr>
            <p:txBody>
              <a:bodyPr wrap="square" lIns="0" tIns="0" rIns="0" bIns="0" rtlCol="0">
                <a:spAutoFit/>
              </a:bodyPr>
              <a:lstStyle/>
              <a:p>
                <a:pPr algn="ctr"/>
                <a:r>
                  <a:rPr lang="ja-JP" altLang="en-US" sz="700" dirty="0"/>
                  <a:t>ケース２</a:t>
                </a:r>
              </a:p>
            </p:txBody>
          </p:sp>
          <p:sp>
            <p:nvSpPr>
              <p:cNvPr id="38" name="テキスト ボックス 37"/>
              <p:cNvSpPr txBox="1"/>
              <p:nvPr/>
            </p:nvSpPr>
            <p:spPr>
              <a:xfrm>
                <a:off x="1667479" y="7930616"/>
                <a:ext cx="955359" cy="116699"/>
              </a:xfrm>
              <a:prstGeom prst="rect">
                <a:avLst/>
              </a:prstGeom>
              <a:noFill/>
            </p:spPr>
            <p:txBody>
              <a:bodyPr wrap="square" lIns="0" tIns="0" rIns="0" bIns="0" rtlCol="0">
                <a:spAutoFit/>
              </a:bodyPr>
              <a:lstStyle/>
              <a:p>
                <a:pPr algn="ctr"/>
                <a:r>
                  <a:rPr lang="ja-JP" altLang="en-US" sz="700" dirty="0"/>
                  <a:t>ケース３</a:t>
                </a:r>
              </a:p>
            </p:txBody>
          </p:sp>
          <p:sp>
            <p:nvSpPr>
              <p:cNvPr id="39" name="テキスト ボックス 38"/>
              <p:cNvSpPr txBox="1"/>
              <p:nvPr/>
            </p:nvSpPr>
            <p:spPr>
              <a:xfrm>
                <a:off x="4131091" y="7366911"/>
                <a:ext cx="625637" cy="200975"/>
              </a:xfrm>
              <a:prstGeom prst="rect">
                <a:avLst/>
              </a:prstGeom>
              <a:noFill/>
            </p:spPr>
            <p:txBody>
              <a:bodyPr wrap="square" lIns="0" tIns="0" rIns="0" bIns="0" rtlCol="0">
                <a:spAutoFit/>
              </a:bodyPr>
              <a:lstStyle/>
              <a:p>
                <a:pPr algn="ctr"/>
                <a:r>
                  <a:rPr lang="en-US" altLang="ja-JP" sz="600" dirty="0">
                    <a:solidFill>
                      <a:srgbClr val="0070C0"/>
                    </a:solidFill>
                  </a:rPr>
                  <a:t>42</a:t>
                </a:r>
                <a:r>
                  <a:rPr lang="ja-JP" altLang="en-US" sz="600" dirty="0">
                    <a:solidFill>
                      <a:srgbClr val="0070C0"/>
                    </a:solidFill>
                  </a:rPr>
                  <a:t>年</a:t>
                </a:r>
              </a:p>
            </p:txBody>
          </p:sp>
          <p:sp>
            <p:nvSpPr>
              <p:cNvPr id="40" name="テキスト ボックス 39"/>
              <p:cNvSpPr txBox="1"/>
              <p:nvPr/>
            </p:nvSpPr>
            <p:spPr>
              <a:xfrm>
                <a:off x="3333801" y="6396755"/>
                <a:ext cx="1553253" cy="515208"/>
              </a:xfrm>
              <a:prstGeom prst="rect">
                <a:avLst/>
              </a:prstGeom>
              <a:noFill/>
            </p:spPr>
            <p:txBody>
              <a:bodyPr wrap="square" lIns="0" tIns="0" rIns="0" bIns="0" rtlCol="0">
                <a:spAutoFit/>
              </a:bodyPr>
              <a:lstStyle/>
              <a:p>
                <a:pPr algn="ctr"/>
                <a:r>
                  <a:rPr lang="ja-JP" altLang="en-US" sz="700" dirty="0"/>
                  <a:t>比較期間</a:t>
                </a:r>
                <a:endParaRPr lang="en-US" altLang="ja-JP" sz="700" dirty="0"/>
              </a:p>
              <a:p>
                <a:pPr algn="ctr"/>
                <a:r>
                  <a:rPr lang="en-US" altLang="ja-JP" sz="700" dirty="0"/>
                  <a:t>100</a:t>
                </a:r>
                <a:r>
                  <a:rPr lang="ja-JP" altLang="en-US" sz="700" dirty="0"/>
                  <a:t>年</a:t>
                </a:r>
              </a:p>
            </p:txBody>
          </p:sp>
          <p:cxnSp>
            <p:nvCxnSpPr>
              <p:cNvPr id="41" name="直線矢印コネクタ 40"/>
              <p:cNvCxnSpPr/>
              <p:nvPr/>
            </p:nvCxnSpPr>
            <p:spPr>
              <a:xfrm>
                <a:off x="3394716" y="6856297"/>
                <a:ext cx="1436327" cy="0"/>
              </a:xfrm>
              <a:prstGeom prst="straightConnector1">
                <a:avLst/>
              </a:prstGeom>
              <a:ln w="9525">
                <a:solidFill>
                  <a:schemeClr val="tx1"/>
                </a:solidFill>
                <a:headEnd type="arrow" w="sm" len="med"/>
                <a:tailEnd type="arrow" w="sm" len="med"/>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1689915" y="6152247"/>
                <a:ext cx="1696534" cy="535932"/>
              </a:xfrm>
              <a:prstGeom prst="rect">
                <a:avLst/>
              </a:prstGeom>
              <a:noFill/>
            </p:spPr>
            <p:txBody>
              <a:bodyPr wrap="square" lIns="0" tIns="0" rIns="0" bIns="0" rtlCol="0">
                <a:spAutoFit/>
              </a:bodyPr>
              <a:lstStyle/>
              <a:p>
                <a:pPr algn="ctr"/>
                <a:r>
                  <a:rPr lang="en-US" altLang="ja-JP" sz="800" dirty="0"/>
                  <a:t>LCC</a:t>
                </a:r>
                <a:r>
                  <a:rPr lang="ja-JP" altLang="en-US" sz="800" dirty="0"/>
                  <a:t>比較ケース</a:t>
                </a:r>
                <a:endParaRPr lang="en-US" altLang="ja-JP" sz="800" dirty="0"/>
              </a:p>
              <a:p>
                <a:pPr algn="ctr"/>
                <a:r>
                  <a:rPr lang="ja-JP" altLang="en-US" sz="800" dirty="0"/>
                  <a:t>（例：大正大橋）</a:t>
                </a:r>
              </a:p>
            </p:txBody>
          </p:sp>
        </p:grpSp>
      </p:grpSp>
      <p:sp>
        <p:nvSpPr>
          <p:cNvPr id="43" name="正方形/長方形 42"/>
          <p:cNvSpPr/>
          <p:nvPr/>
        </p:nvSpPr>
        <p:spPr>
          <a:xfrm>
            <a:off x="827584" y="1588730"/>
            <a:ext cx="8101671" cy="400110"/>
          </a:xfrm>
          <a:prstGeom prst="rect">
            <a:avLst/>
          </a:prstGeom>
        </p:spPr>
        <p:txBody>
          <a:bodyPr wrap="square">
            <a:spAutoFit/>
          </a:bodyPr>
          <a:lstStyle/>
          <a:p>
            <a:pPr algn="just"/>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各ケースを点数化し、最も評価の高いケースで維持管理を行う。</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44" name="テキスト ボックス 43"/>
          <p:cNvSpPr txBox="1"/>
          <p:nvPr/>
        </p:nvSpPr>
        <p:spPr>
          <a:xfrm>
            <a:off x="4598799" y="3389103"/>
            <a:ext cx="646430" cy="276999"/>
          </a:xfrm>
          <a:prstGeom prst="rect">
            <a:avLst/>
          </a:prstGeom>
          <a:noFill/>
        </p:spPr>
        <p:txBody>
          <a:bodyPr wrap="square" rtlCol="0">
            <a:spAutoFit/>
          </a:bodyPr>
          <a:lstStyle/>
          <a:p>
            <a:r>
              <a:rPr lang="ja-JP" altLang="en-US" sz="1200" b="1" dirty="0">
                <a:solidFill>
                  <a:srgbClr val="FF0000"/>
                </a:solidFill>
              </a:rPr>
              <a:t>跨道橋</a:t>
            </a:r>
            <a:endParaRPr kumimoji="1" lang="ja-JP" altLang="en-US" sz="1200" b="1" dirty="0">
              <a:solidFill>
                <a:srgbClr val="FF0000"/>
              </a:solidFill>
            </a:endParaRPr>
          </a:p>
        </p:txBody>
      </p:sp>
      <p:sp>
        <p:nvSpPr>
          <p:cNvPr id="45" name="テキスト ボックス 44"/>
          <p:cNvSpPr txBox="1"/>
          <p:nvPr/>
        </p:nvSpPr>
        <p:spPr>
          <a:xfrm>
            <a:off x="661383" y="3393326"/>
            <a:ext cx="646430" cy="276999"/>
          </a:xfrm>
          <a:prstGeom prst="rect">
            <a:avLst/>
          </a:prstGeom>
          <a:noFill/>
        </p:spPr>
        <p:txBody>
          <a:bodyPr wrap="square" rtlCol="0">
            <a:spAutoFit/>
          </a:bodyPr>
          <a:lstStyle/>
          <a:p>
            <a:r>
              <a:rPr lang="ja-JP" altLang="en-US" sz="1200" b="1" dirty="0">
                <a:solidFill>
                  <a:srgbClr val="FF0000"/>
                </a:solidFill>
              </a:rPr>
              <a:t>渡河橋</a:t>
            </a:r>
            <a:endParaRPr kumimoji="1" lang="ja-JP" altLang="en-US" sz="1200" b="1" dirty="0">
              <a:solidFill>
                <a:srgbClr val="FF0000"/>
              </a:solidFill>
            </a:endParaRPr>
          </a:p>
        </p:txBody>
      </p:sp>
      <p:sp>
        <p:nvSpPr>
          <p:cNvPr id="46" name="正方形/長方形 45"/>
          <p:cNvSpPr/>
          <p:nvPr/>
        </p:nvSpPr>
        <p:spPr>
          <a:xfrm>
            <a:off x="250245" y="3067568"/>
            <a:ext cx="2737579" cy="338554"/>
          </a:xfrm>
          <a:prstGeom prst="rect">
            <a:avLst/>
          </a:prstGeom>
        </p:spPr>
        <p:txBody>
          <a:bodyPr wrap="square">
            <a:spAutoFit/>
          </a:bodyPr>
          <a:lstStyle/>
          <a:p>
            <a:pPr algn="just"/>
            <a:r>
              <a:rPr lang="ja-JP" altLang="ja-JP" sz="1600" b="1"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b="1" dirty="0">
                <a:latin typeface="HGSｺﾞｼｯｸM" panose="020B0600000000000000" pitchFamily="50" charset="-128"/>
                <a:ea typeface="HGSｺﾞｼｯｸM" panose="020B0600000000000000" pitchFamily="50" charset="-128"/>
                <a:cs typeface="Meiryo UI" panose="020B0604030504040204" pitchFamily="50" charset="-128"/>
              </a:rPr>
              <a:t>総合評価項目・配点</a:t>
            </a:r>
            <a:r>
              <a:rPr lang="ja-JP" altLang="ja-JP" sz="1600" b="1" dirty="0">
                <a:latin typeface="HGSｺﾞｼｯｸM" panose="020B0600000000000000" pitchFamily="50" charset="-128"/>
                <a:ea typeface="HGSｺﾞｼｯｸM" panose="020B0600000000000000" pitchFamily="50" charset="-128"/>
                <a:cs typeface="Meiryo UI" panose="020B0604030504040204" pitchFamily="50" charset="-128"/>
              </a:rPr>
              <a:t>】</a:t>
            </a:r>
            <a:endParaRPr lang="en-US" altLang="ja-JP" sz="1600" b="1"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47" name="正方形/長方形 46"/>
          <p:cNvSpPr/>
          <p:nvPr/>
        </p:nvSpPr>
        <p:spPr>
          <a:xfrm>
            <a:off x="387815" y="2084117"/>
            <a:ext cx="5671384" cy="1107996"/>
          </a:xfrm>
          <a:prstGeom prst="rect">
            <a:avLst/>
          </a:prstGeom>
        </p:spPr>
        <p:txBody>
          <a:bodyPr wrap="square">
            <a:spAutoFit/>
          </a:bodyPr>
          <a:lstStyle/>
          <a:p>
            <a:pPr algn="just"/>
            <a:r>
              <a:rPr lang="ja-JP" altLang="ja-JP" sz="1600" b="1" dirty="0">
                <a:latin typeface="HGSｺﾞｼｯｸM" panose="020B0600000000000000" pitchFamily="50" charset="-128"/>
                <a:ea typeface="HGSｺﾞｼｯｸM" panose="020B0600000000000000" pitchFamily="50" charset="-128"/>
                <a:cs typeface="Meiryo UI" panose="020B0604030504040204" pitchFamily="50" charset="-128"/>
              </a:rPr>
              <a:t>【比較検討ケース】</a:t>
            </a:r>
            <a:endParaRPr lang="en-US" altLang="ja-JP" sz="1600" b="1" dirty="0">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ja-JP" sz="1600" dirty="0">
                <a:latin typeface="HGSｺﾞｼｯｸM" panose="020B0600000000000000" pitchFamily="50" charset="-128"/>
                <a:ea typeface="HGSｺﾞｼｯｸM" panose="020B0600000000000000" pitchFamily="50" charset="-128"/>
                <a:cs typeface="Meiryo UI" panose="020B0604030504040204" pitchFamily="50" charset="-128"/>
              </a:rPr>
              <a:t>ケース１：現時点の架け替え</a:t>
            </a:r>
            <a:endPar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ja-JP" sz="1600" dirty="0">
                <a:latin typeface="HGSｺﾞｼｯｸM" panose="020B0600000000000000" pitchFamily="50" charset="-128"/>
                <a:ea typeface="HGSｺﾞｼｯｸM" panose="020B0600000000000000" pitchFamily="50" charset="-128"/>
                <a:cs typeface="Meiryo UI" panose="020B0604030504040204" pitchFamily="50" charset="-128"/>
              </a:rPr>
              <a:t>ケース２：現橋を橋齢</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120</a:t>
            </a:r>
            <a:r>
              <a:rPr lang="ja-JP" altLang="ja-JP" sz="1600" dirty="0">
                <a:latin typeface="HGSｺﾞｼｯｸM" panose="020B0600000000000000" pitchFamily="50" charset="-128"/>
                <a:ea typeface="HGSｺﾞｼｯｸM" panose="020B0600000000000000" pitchFamily="50" charset="-128"/>
                <a:cs typeface="Meiryo UI" panose="020B0604030504040204" pitchFamily="50" charset="-128"/>
              </a:rPr>
              <a:t>年まで存続させた後に架け替え</a:t>
            </a:r>
            <a:endPar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ja-JP" sz="1600" dirty="0">
                <a:latin typeface="HGSｺﾞｼｯｸM" panose="020B0600000000000000" pitchFamily="50" charset="-128"/>
                <a:ea typeface="HGSｺﾞｼｯｸM" panose="020B0600000000000000" pitchFamily="50" charset="-128"/>
                <a:cs typeface="Meiryo UI" panose="020B0604030504040204" pitchFamily="50" charset="-128"/>
              </a:rPr>
              <a:t>ケース３：架け替え無しの延命化</a:t>
            </a:r>
            <a:endPar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48"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25107860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12</a:t>
            </a:fld>
            <a:endParaRPr kumimoji="1" lang="ja-JP" altLang="en-US"/>
          </a:p>
        </p:txBody>
      </p:sp>
      <p:sp>
        <p:nvSpPr>
          <p:cNvPr id="16" name="テキスト ボックス 15"/>
          <p:cNvSpPr txBox="1"/>
          <p:nvPr/>
        </p:nvSpPr>
        <p:spPr>
          <a:xfrm>
            <a:off x="580848" y="1114361"/>
            <a:ext cx="7776864" cy="461665"/>
          </a:xfrm>
          <a:prstGeom prst="rect">
            <a:avLst/>
          </a:prstGeom>
          <a:noFill/>
        </p:spPr>
        <p:txBody>
          <a:bodyPr wrap="square" rtlCol="0">
            <a:spAutoFit/>
          </a:bodyPr>
          <a:lstStyle/>
          <a:p>
            <a:r>
              <a:rPr lang="en-US" altLang="ja-JP" sz="2400" dirty="0">
                <a:latin typeface="HGSｺﾞｼｯｸM" panose="020B0600000000000000" pitchFamily="50" charset="-128"/>
                <a:ea typeface="HGSｺﾞｼｯｸM" panose="020B0600000000000000" pitchFamily="50" charset="-128"/>
              </a:rPr>
              <a:t>1</a:t>
            </a:r>
            <a:r>
              <a:rPr lang="ja-JP" altLang="en-US" sz="2400" dirty="0" smtClean="0">
                <a:latin typeface="HGSｺﾞｼｯｸM" panose="020B0600000000000000" pitchFamily="50" charset="-128"/>
                <a:ea typeface="HGSｺﾞｼｯｸM" panose="020B0600000000000000" pitchFamily="50" charset="-128"/>
              </a:rPr>
              <a:t>）最終更新判定フローの継続検討</a:t>
            </a:r>
            <a:endParaRPr lang="ja-JP" altLang="en-US" sz="2400" dirty="0">
              <a:latin typeface="HGSｺﾞｼｯｸM" panose="020B0600000000000000" pitchFamily="50" charset="-128"/>
              <a:ea typeface="HGSｺﾞｼｯｸM" panose="020B0600000000000000" pitchFamily="50" charset="-128"/>
            </a:endParaRPr>
          </a:p>
        </p:txBody>
      </p:sp>
      <p:sp>
        <p:nvSpPr>
          <p:cNvPr id="13" name="正方形/長方形 12"/>
          <p:cNvSpPr/>
          <p:nvPr/>
        </p:nvSpPr>
        <p:spPr>
          <a:xfrm>
            <a:off x="1023975" y="1700808"/>
            <a:ext cx="7602136" cy="1323439"/>
          </a:xfrm>
          <a:prstGeom prst="rect">
            <a:avLst/>
          </a:prstGeom>
          <a:noFill/>
        </p:spPr>
        <p:txBody>
          <a:bodyPr wrap="square" rtlCol="0">
            <a:spAutoFit/>
          </a:bodyPr>
          <a:lstStyle/>
          <a:p>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marL="342900" indent="-342900">
              <a:buFont typeface="Wingdings" panose="05000000000000000000" pitchFamily="2" charset="2"/>
              <a:buChar char="Ø"/>
            </a:pP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総合評価指標について議論の余地あり</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marL="342900" indent="-342900">
              <a:buFont typeface="Wingdings" panose="05000000000000000000" pitchFamily="2" charset="2"/>
              <a:buChar char="Ø"/>
            </a:pP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評価</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指標</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の重みづけ</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最終評価の妥当性の検証</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marL="342900" indent="-342900">
              <a:buFont typeface="Wingdings" panose="05000000000000000000" pitchFamily="2" charset="2"/>
              <a:buChar char="Ø"/>
            </a:pP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総合評価方法を複数案を提示することで比較検討</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7" name="下矢印 26"/>
          <p:cNvSpPr/>
          <p:nvPr/>
        </p:nvSpPr>
        <p:spPr>
          <a:xfrm>
            <a:off x="2548853" y="3217185"/>
            <a:ext cx="2776342" cy="648072"/>
          </a:xfrm>
          <a:prstGeom prst="downArrow">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549962" y="4005064"/>
            <a:ext cx="4244195" cy="1709404"/>
          </a:xfrm>
          <a:prstGeom prst="rect">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684332" y="4279925"/>
            <a:ext cx="4037226" cy="1323439"/>
          </a:xfrm>
          <a:prstGeom prst="rect">
            <a:avLst/>
          </a:prstGeom>
          <a:noFill/>
        </p:spPr>
        <p:txBody>
          <a:bodyPr wrap="square" rtlCol="0">
            <a:spAutoFit/>
          </a:bodyPr>
          <a:lstStyle/>
          <a:p>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前回の審議会で</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の</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課題を考慮し、今年度でも</a:t>
            </a:r>
            <a:r>
              <a:rPr lang="ja-JP" altLang="en-US" sz="2000" u="sng"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最終更新判定フローについて継続して検討</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し、実用化に向けてフローの充実化を図る。</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5043" y="3645024"/>
            <a:ext cx="3995429" cy="2586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ひし形 1"/>
          <p:cNvSpPr/>
          <p:nvPr/>
        </p:nvSpPr>
        <p:spPr>
          <a:xfrm>
            <a:off x="5672326" y="4077072"/>
            <a:ext cx="2297481" cy="1421372"/>
          </a:xfrm>
          <a:prstGeom prst="diamond">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827584" y="1556792"/>
            <a:ext cx="8327032" cy="400110"/>
          </a:xfrm>
          <a:prstGeom prst="rect">
            <a:avLst/>
          </a:prstGeom>
          <a:noFill/>
        </p:spPr>
        <p:txBody>
          <a:bodyPr wrap="square" rtlCol="0">
            <a:spAutoFit/>
          </a:bodyPr>
          <a:lstStyle/>
          <a:p>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これまで</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の審議会における課題</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３</a:t>
            </a:r>
            <a:r>
              <a:rPr lang="ja-JP" altLang="en-US" dirty="0" smtClean="0">
                <a:latin typeface="HGSｺﾞｼｯｸM" panose="020B0600000000000000" pitchFamily="50" charset="-128"/>
                <a:ea typeface="HGSｺﾞｼｯｸM" panose="020B0600000000000000" pitchFamily="50" charset="-128"/>
              </a:rPr>
              <a:t>．本年度の検討方針</a:t>
            </a:r>
            <a:endParaRPr lang="ja-JP" altLang="en-US" dirty="0">
              <a:latin typeface="HGSｺﾞｼｯｸM" panose="020B0600000000000000" pitchFamily="50" charset="-128"/>
              <a:ea typeface="HGSｺﾞｼｯｸM" panose="020B0600000000000000" pitchFamily="50" charset="-128"/>
            </a:endParaRPr>
          </a:p>
        </p:txBody>
      </p:sp>
      <p:sp>
        <p:nvSpPr>
          <p:cNvPr id="12"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1754610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13</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３</a:t>
            </a:r>
            <a:r>
              <a:rPr lang="ja-JP" altLang="en-US" dirty="0" smtClean="0">
                <a:latin typeface="HGSｺﾞｼｯｸM" panose="020B0600000000000000" pitchFamily="50" charset="-128"/>
                <a:ea typeface="HGSｺﾞｼｯｸM" panose="020B0600000000000000" pitchFamily="50" charset="-128"/>
              </a:rPr>
              <a:t>．本年度の検討方針</a:t>
            </a:r>
            <a:endParaRPr lang="ja-JP" altLang="en-US" dirty="0">
              <a:latin typeface="HGSｺﾞｼｯｸM" panose="020B0600000000000000" pitchFamily="50" charset="-128"/>
              <a:ea typeface="HGSｺﾞｼｯｸM" panose="020B0600000000000000" pitchFamily="50" charset="-128"/>
            </a:endParaRPr>
          </a:p>
        </p:txBody>
      </p:sp>
      <p:sp>
        <p:nvSpPr>
          <p:cNvPr id="14" name="正方形/長方形 13"/>
          <p:cNvSpPr/>
          <p:nvPr/>
        </p:nvSpPr>
        <p:spPr>
          <a:xfrm>
            <a:off x="755576" y="3668831"/>
            <a:ext cx="7602136" cy="1200329"/>
          </a:xfrm>
          <a:prstGeom prst="rect">
            <a:avLst/>
          </a:prstGeom>
          <a:noFill/>
        </p:spPr>
        <p:txBody>
          <a:bodyPr wrap="square" rtlCol="0">
            <a:spAutoFit/>
          </a:bodyPr>
          <a:lstStyle/>
          <a:p>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　●評価項目の精査（追加検討項目の確認）</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●設定補正率の調整</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●総合評価点方式以外の方法も含めた検討</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 name="正方形/長方形 1"/>
          <p:cNvSpPr/>
          <p:nvPr/>
        </p:nvSpPr>
        <p:spPr>
          <a:xfrm>
            <a:off x="755576" y="1844824"/>
            <a:ext cx="7412499" cy="830997"/>
          </a:xfrm>
          <a:prstGeom prst="rect">
            <a:avLst/>
          </a:prstGeom>
        </p:spPr>
        <p:txBody>
          <a:bodyPr wrap="square">
            <a:spAutoFit/>
          </a:bodyPr>
          <a:lstStyle/>
          <a:p>
            <a:pPr marL="342900" indent="-342900">
              <a:buFont typeface="Wingdings" panose="05000000000000000000" pitchFamily="2" charset="2"/>
              <a:buChar char="Ø"/>
            </a:pP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評価指標の重みづけ、最終評価の妥当性の検証</a:t>
            </a:r>
            <a:endPar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342900" indent="-342900">
              <a:buFont typeface="Wingdings" panose="05000000000000000000" pitchFamily="2" charset="2"/>
              <a:buChar char="Ø"/>
            </a:pP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総合評価方法を複数案を提示することで比較検討</a:t>
            </a:r>
            <a:endPar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8" name="下矢印 7"/>
          <p:cNvSpPr/>
          <p:nvPr/>
        </p:nvSpPr>
        <p:spPr>
          <a:xfrm>
            <a:off x="3563888" y="2852936"/>
            <a:ext cx="943027" cy="648072"/>
          </a:xfrm>
          <a:prstGeom prst="down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580848" y="1114361"/>
            <a:ext cx="7776864" cy="461665"/>
          </a:xfrm>
          <a:prstGeom prst="rect">
            <a:avLst/>
          </a:prstGeom>
          <a:noFill/>
        </p:spPr>
        <p:txBody>
          <a:bodyPr wrap="square" rtlCol="0">
            <a:spAutoFit/>
          </a:bodyPr>
          <a:lstStyle/>
          <a:p>
            <a:r>
              <a:rPr lang="en-US" altLang="ja-JP" sz="2400" dirty="0">
                <a:latin typeface="HGSｺﾞｼｯｸM" panose="020B0600000000000000" pitchFamily="50" charset="-128"/>
                <a:ea typeface="HGSｺﾞｼｯｸM" panose="020B0600000000000000" pitchFamily="50" charset="-128"/>
              </a:rPr>
              <a:t>1</a:t>
            </a:r>
            <a:r>
              <a:rPr lang="ja-JP" altLang="en-US" sz="2400" dirty="0" smtClean="0">
                <a:latin typeface="HGSｺﾞｼｯｸM" panose="020B0600000000000000" pitchFamily="50" charset="-128"/>
                <a:ea typeface="HGSｺﾞｼｯｸM" panose="020B0600000000000000" pitchFamily="50" charset="-128"/>
              </a:rPr>
              <a:t>）最終更新判定フローの継続検討</a:t>
            </a:r>
            <a:endParaRPr lang="ja-JP" altLang="en-US" sz="2400" dirty="0">
              <a:latin typeface="HGSｺﾞｼｯｸM" panose="020B0600000000000000" pitchFamily="50" charset="-128"/>
              <a:ea typeface="HGSｺﾞｼｯｸM" panose="020B0600000000000000" pitchFamily="50" charset="-128"/>
            </a:endParaRPr>
          </a:p>
        </p:txBody>
      </p:sp>
      <p:sp>
        <p:nvSpPr>
          <p:cNvPr id="10" name="下矢印 9"/>
          <p:cNvSpPr/>
          <p:nvPr/>
        </p:nvSpPr>
        <p:spPr>
          <a:xfrm>
            <a:off x="3563888" y="5013176"/>
            <a:ext cx="943027" cy="648072"/>
          </a:xfrm>
          <a:prstGeom prst="down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763688" y="5775647"/>
            <a:ext cx="4536504" cy="461665"/>
          </a:xfrm>
          <a:prstGeom prst="rect">
            <a:avLst/>
          </a:prstGeom>
          <a:noFill/>
          <a:ln>
            <a:solidFill>
              <a:schemeClr val="tx1"/>
            </a:solidFill>
          </a:ln>
        </p:spPr>
        <p:txBody>
          <a:bodyPr wrap="square" rtlCol="0">
            <a:spAutoFit/>
          </a:bodyPr>
          <a:lstStyle/>
          <a:p>
            <a:pPr algn="ctr"/>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最終更新判定フローの充実化</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2"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877967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7625" y="2512868"/>
            <a:ext cx="4140749" cy="3178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14</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３．本年度の検討</a:t>
            </a:r>
            <a:r>
              <a:rPr lang="ja-JP" altLang="en-US" dirty="0" smtClean="0">
                <a:latin typeface="HGSｺﾞｼｯｸM" panose="020B0600000000000000" pitchFamily="50" charset="-128"/>
                <a:ea typeface="HGSｺﾞｼｯｸM" panose="020B0600000000000000" pitchFamily="50" charset="-128"/>
              </a:rPr>
              <a:t>方針</a:t>
            </a:r>
            <a:endParaRPr lang="ja-JP" altLang="en-US" dirty="0">
              <a:latin typeface="HGSｺﾞｼｯｸM" panose="020B0600000000000000" pitchFamily="50" charset="-128"/>
              <a:ea typeface="HGSｺﾞｼｯｸM" panose="020B0600000000000000" pitchFamily="50" charset="-128"/>
            </a:endParaRPr>
          </a:p>
        </p:txBody>
      </p:sp>
      <p:sp>
        <p:nvSpPr>
          <p:cNvPr id="16" name="テキスト ボックス 15"/>
          <p:cNvSpPr txBox="1"/>
          <p:nvPr/>
        </p:nvSpPr>
        <p:spPr>
          <a:xfrm>
            <a:off x="574785" y="1196752"/>
            <a:ext cx="777686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a:t>
            </a:r>
            <a:r>
              <a:rPr lang="ja-JP" altLang="en-US" sz="2400" dirty="0" smtClean="0">
                <a:latin typeface="HGSｺﾞｼｯｸM" panose="020B0600000000000000" pitchFamily="50" charset="-128"/>
                <a:ea typeface="HGSｺﾞｼｯｸM" panose="020B0600000000000000" pitchFamily="50" charset="-128"/>
              </a:rPr>
              <a:t>）最終更新判定フロー</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現行案</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における課題の抽出</a:t>
            </a:r>
            <a:endParaRPr lang="en-US" altLang="ja-JP" sz="2400" dirty="0" smtClean="0">
              <a:latin typeface="HGSｺﾞｼｯｸM" panose="020B0600000000000000" pitchFamily="50" charset="-128"/>
              <a:ea typeface="HGSｺﾞｼｯｸM" panose="020B0600000000000000" pitchFamily="50" charset="-128"/>
            </a:endParaRPr>
          </a:p>
        </p:txBody>
      </p:sp>
      <p:sp>
        <p:nvSpPr>
          <p:cNvPr id="8" name="テキスト ボックス 7"/>
          <p:cNvSpPr txBox="1"/>
          <p:nvPr/>
        </p:nvSpPr>
        <p:spPr>
          <a:xfrm>
            <a:off x="323528" y="2183213"/>
            <a:ext cx="1033845" cy="307777"/>
          </a:xfrm>
          <a:prstGeom prst="rect">
            <a:avLst/>
          </a:prstGeom>
          <a:noFill/>
        </p:spPr>
        <p:txBody>
          <a:bodyPr wrap="square" rtlCol="0">
            <a:spAutoFit/>
          </a:bodyPr>
          <a:lstStyle/>
          <a:p>
            <a:r>
              <a:rPr lang="ja-JP" altLang="en-US" sz="1400" b="1" dirty="0">
                <a:solidFill>
                  <a:srgbClr val="FF0000"/>
                </a:solidFill>
              </a:rPr>
              <a:t>渡河橋</a:t>
            </a:r>
            <a:endParaRPr kumimoji="1" lang="ja-JP" altLang="en-US" sz="1400" b="1" dirty="0">
              <a:solidFill>
                <a:srgbClr val="FF0000"/>
              </a:solidFill>
            </a:endParaRPr>
          </a:p>
        </p:txBody>
      </p:sp>
      <p:pic>
        <p:nvPicPr>
          <p:cNvPr id="1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40948" y="2512868"/>
            <a:ext cx="4140750" cy="3178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テキスト ボックス 12"/>
          <p:cNvSpPr txBox="1"/>
          <p:nvPr/>
        </p:nvSpPr>
        <p:spPr>
          <a:xfrm>
            <a:off x="4553129" y="2162928"/>
            <a:ext cx="1152078" cy="307777"/>
          </a:xfrm>
          <a:prstGeom prst="rect">
            <a:avLst/>
          </a:prstGeom>
          <a:noFill/>
        </p:spPr>
        <p:txBody>
          <a:bodyPr wrap="square" rtlCol="0">
            <a:spAutoFit/>
          </a:bodyPr>
          <a:lstStyle/>
          <a:p>
            <a:r>
              <a:rPr lang="ja-JP" altLang="en-US" sz="1400" b="1" dirty="0">
                <a:solidFill>
                  <a:srgbClr val="FF0000"/>
                </a:solidFill>
              </a:rPr>
              <a:t>跨道</a:t>
            </a:r>
            <a:r>
              <a:rPr lang="ja-JP" altLang="en-US" sz="1400" b="1" dirty="0" smtClean="0">
                <a:solidFill>
                  <a:srgbClr val="FF0000"/>
                </a:solidFill>
              </a:rPr>
              <a:t>橋</a:t>
            </a:r>
            <a:endParaRPr kumimoji="1" lang="ja-JP" altLang="en-US" sz="1400" b="1" dirty="0">
              <a:solidFill>
                <a:srgbClr val="FF0000"/>
              </a:solidFill>
            </a:endParaRPr>
          </a:p>
        </p:txBody>
      </p:sp>
      <p:sp>
        <p:nvSpPr>
          <p:cNvPr id="9" name="角丸四角形 8"/>
          <p:cNvSpPr/>
          <p:nvPr/>
        </p:nvSpPr>
        <p:spPr>
          <a:xfrm>
            <a:off x="755576" y="1772816"/>
            <a:ext cx="1908984" cy="360040"/>
          </a:xfrm>
          <a:prstGeom prst="roundRect">
            <a:avLst/>
          </a:prstGeom>
          <a:solidFill>
            <a:srgbClr val="0033CC"/>
          </a:solidFill>
          <a:ln>
            <a:solidFill>
              <a:schemeClr val="tx1"/>
            </a:solidFill>
          </a:ln>
          <a:effectLst/>
          <a:scene3d>
            <a:camera prst="orthographicFront"/>
            <a:lightRig rig="threePt" dir="t"/>
          </a:scene3d>
          <a:sp3d>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latin typeface="HGSｺﾞｼｯｸM" panose="020B0600000000000000" pitchFamily="50" charset="-128"/>
                <a:ea typeface="HGSｺﾞｼｯｸM" panose="020B0600000000000000" pitchFamily="50" charset="-128"/>
              </a:rPr>
              <a:t>現行案</a:t>
            </a:r>
            <a:endParaRPr kumimoji="1" lang="ja-JP" altLang="en-US" sz="2400" dirty="0">
              <a:latin typeface="HGSｺﾞｼｯｸM" panose="020B0600000000000000" pitchFamily="50" charset="-128"/>
              <a:ea typeface="HGSｺﾞｼｯｸM" panose="020B0600000000000000" pitchFamily="50" charset="-128"/>
            </a:endParaRPr>
          </a:p>
        </p:txBody>
      </p:sp>
      <p:sp>
        <p:nvSpPr>
          <p:cNvPr id="10" name="正方形/長方形 9"/>
          <p:cNvSpPr/>
          <p:nvPr/>
        </p:nvSpPr>
        <p:spPr>
          <a:xfrm>
            <a:off x="423492" y="5805264"/>
            <a:ext cx="8324972" cy="461665"/>
          </a:xfrm>
          <a:prstGeom prst="rect">
            <a:avLst/>
          </a:prstGeom>
          <a:noFill/>
          <a:ln w="19050">
            <a:solidFill>
              <a:schemeClr val="tx1"/>
            </a:solidFill>
          </a:ln>
        </p:spPr>
        <p:txBody>
          <a:bodyPr wrap="square" rtlCol="0">
            <a:spAutoFit/>
          </a:bodyPr>
          <a:lstStyle/>
          <a:p>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　現行案での課題や改善点を整理し、項目の見直しを実施</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1"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33178225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15</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３．本年度の検討</a:t>
            </a:r>
            <a:r>
              <a:rPr lang="ja-JP" altLang="en-US" dirty="0" smtClean="0">
                <a:latin typeface="HGSｺﾞｼｯｸM" panose="020B0600000000000000" pitchFamily="50" charset="-128"/>
                <a:ea typeface="HGSｺﾞｼｯｸM" panose="020B0600000000000000" pitchFamily="50" charset="-128"/>
              </a:rPr>
              <a:t>方針</a:t>
            </a:r>
            <a:endParaRPr lang="ja-JP" altLang="en-US" dirty="0">
              <a:latin typeface="HGSｺﾞｼｯｸM" panose="020B0600000000000000" pitchFamily="50" charset="-128"/>
              <a:ea typeface="HGSｺﾞｼｯｸM" panose="020B0600000000000000" pitchFamily="50" charset="-128"/>
            </a:endParaRPr>
          </a:p>
        </p:txBody>
      </p:sp>
      <p:sp>
        <p:nvSpPr>
          <p:cNvPr id="16" name="テキスト ボックス 15"/>
          <p:cNvSpPr txBox="1"/>
          <p:nvPr/>
        </p:nvSpPr>
        <p:spPr>
          <a:xfrm>
            <a:off x="574785" y="1196752"/>
            <a:ext cx="777686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a:t>
            </a:r>
            <a:r>
              <a:rPr lang="ja-JP" altLang="en-US" sz="2400" dirty="0" smtClean="0">
                <a:latin typeface="HGSｺﾞｼｯｸM" panose="020B0600000000000000" pitchFamily="50" charset="-128"/>
                <a:ea typeface="HGSｺﾞｼｯｸM" panose="020B0600000000000000" pitchFamily="50" charset="-128"/>
              </a:rPr>
              <a:t>）最終更新判定フロー</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現行案</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における課題の抽出</a:t>
            </a:r>
            <a:endParaRPr lang="en-US" altLang="ja-JP" sz="2400" dirty="0" smtClean="0">
              <a:latin typeface="HGSｺﾞｼｯｸM" panose="020B0600000000000000" pitchFamily="50" charset="-128"/>
              <a:ea typeface="HGSｺﾞｼｯｸM" panose="020B0600000000000000" pitchFamily="50" charset="-128"/>
            </a:endParaRPr>
          </a:p>
        </p:txBody>
      </p:sp>
      <p:sp>
        <p:nvSpPr>
          <p:cNvPr id="5" name="正方形/長方形 4"/>
          <p:cNvSpPr/>
          <p:nvPr/>
        </p:nvSpPr>
        <p:spPr>
          <a:xfrm>
            <a:off x="913011" y="1727496"/>
            <a:ext cx="3875013" cy="461665"/>
          </a:xfrm>
          <a:prstGeom prst="rect">
            <a:avLst/>
          </a:prstGeom>
          <a:ln w="19050">
            <a:solidFill>
              <a:schemeClr val="tx1"/>
            </a:solidFill>
          </a:ln>
        </p:spPr>
        <p:txBody>
          <a:bodyPr wrap="square">
            <a:spAutoFit/>
          </a:bodyPr>
          <a:lstStyle/>
          <a:p>
            <a:pPr algn="just"/>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追加検討する項目の抽出</a:t>
            </a: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①</a:t>
            </a:r>
            <a:endPar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2" name="正方形/長方形 11"/>
          <p:cNvSpPr/>
          <p:nvPr/>
        </p:nvSpPr>
        <p:spPr>
          <a:xfrm>
            <a:off x="925568" y="2204864"/>
            <a:ext cx="8101671" cy="3108543"/>
          </a:xfrm>
          <a:prstGeom prst="rect">
            <a:avLst/>
          </a:prstGeom>
        </p:spPr>
        <p:txBody>
          <a:bodyPr wrap="square">
            <a:spAutoFit/>
          </a:bodyPr>
          <a:lstStyle/>
          <a:p>
            <a:pPr algn="just"/>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現状、構造物への評価として</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algn="just"/>
            <a:endParaRPr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en-US" altLang="ja-JP"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維持管理性</a:t>
            </a:r>
            <a:r>
              <a:rPr lang="en-US" altLang="ja-JP"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b="1" dirty="0">
                <a:latin typeface="HGSｺﾞｼｯｸM" panose="020B0600000000000000" pitchFamily="50" charset="-128"/>
                <a:ea typeface="HGSｺﾞｼｯｸM" panose="020B0600000000000000" pitchFamily="50" charset="-128"/>
                <a:cs typeface="Meiryo UI" panose="020B0604030504040204" pitchFamily="50" charset="-128"/>
              </a:rPr>
              <a:t>　</a:t>
            </a:r>
            <a:r>
              <a:rPr lang="en-US" altLang="ja-JP"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使用性</a:t>
            </a:r>
            <a:r>
              <a:rPr lang="en-US" altLang="ja-JP"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　</a:t>
            </a:r>
            <a:r>
              <a:rPr lang="en-US" altLang="ja-JP"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減災</a:t>
            </a:r>
            <a:r>
              <a:rPr lang="en-US" altLang="ja-JP"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p>
          <a:p>
            <a:pPr algn="just"/>
            <a:endParaRPr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の３項目で評価を行っているが、対象構造物の保持する致命的な損傷に対するリスクを評価する項目が不足しており、</a:t>
            </a:r>
            <a:r>
              <a:rPr lang="ja-JP" altLang="en-US" sz="2400" u="sng"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補修・補強での対応が困難</a:t>
            </a:r>
            <a:r>
              <a:rPr lang="ja-JP" altLang="en-US" sz="2400"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となる</a:t>
            </a:r>
            <a:r>
              <a:rPr lang="ja-JP" altLang="en-US" sz="2400" u="sng"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可能性を評価</a:t>
            </a:r>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するため、</a:t>
            </a:r>
            <a:r>
              <a:rPr lang="en-US" altLang="ja-JP"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構造性</a:t>
            </a:r>
            <a:r>
              <a:rPr lang="en-US" altLang="ja-JP"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および</a:t>
            </a:r>
            <a:r>
              <a:rPr lang="en-US" altLang="ja-JP"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構造形式のリスク</a:t>
            </a:r>
            <a:r>
              <a:rPr lang="en-US" altLang="ja-JP"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の項目について追記</a:t>
            </a: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する</a:t>
            </a:r>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ことを提案する。</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8"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17107293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16</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３．本年度の検討</a:t>
            </a:r>
            <a:r>
              <a:rPr lang="ja-JP" altLang="en-US" dirty="0" smtClean="0">
                <a:latin typeface="HGSｺﾞｼｯｸM" panose="020B0600000000000000" pitchFamily="50" charset="-128"/>
                <a:ea typeface="HGSｺﾞｼｯｸM" panose="020B0600000000000000" pitchFamily="50" charset="-128"/>
              </a:rPr>
              <a:t>方針</a:t>
            </a:r>
            <a:endParaRPr lang="ja-JP" altLang="en-US" dirty="0">
              <a:latin typeface="HGSｺﾞｼｯｸM" panose="020B0600000000000000" pitchFamily="50" charset="-128"/>
              <a:ea typeface="HGSｺﾞｼｯｸM" panose="020B0600000000000000" pitchFamily="50" charset="-128"/>
            </a:endParaRPr>
          </a:p>
        </p:txBody>
      </p:sp>
      <p:sp>
        <p:nvSpPr>
          <p:cNvPr id="16" name="テキスト ボックス 15"/>
          <p:cNvSpPr txBox="1"/>
          <p:nvPr/>
        </p:nvSpPr>
        <p:spPr>
          <a:xfrm>
            <a:off x="574785" y="1162388"/>
            <a:ext cx="777686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a:t>
            </a:r>
            <a:r>
              <a:rPr lang="ja-JP" altLang="en-US" sz="2400" dirty="0" smtClean="0">
                <a:latin typeface="HGSｺﾞｼｯｸM" panose="020B0600000000000000" pitchFamily="50" charset="-128"/>
                <a:ea typeface="HGSｺﾞｼｯｸM" panose="020B0600000000000000" pitchFamily="50" charset="-128"/>
              </a:rPr>
              <a:t>）最終更新判定フロー</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現行案</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における課題の抽出</a:t>
            </a:r>
            <a:endParaRPr lang="en-US" altLang="ja-JP" sz="2400" dirty="0" smtClean="0">
              <a:latin typeface="HGSｺﾞｼｯｸM" panose="020B0600000000000000" pitchFamily="50" charset="-128"/>
              <a:ea typeface="HGSｺﾞｼｯｸM" panose="020B0600000000000000" pitchFamily="50" charset="-128"/>
            </a:endParaRPr>
          </a:p>
        </p:txBody>
      </p:sp>
      <p:sp>
        <p:nvSpPr>
          <p:cNvPr id="12" name="正方形/長方形 11"/>
          <p:cNvSpPr/>
          <p:nvPr/>
        </p:nvSpPr>
        <p:spPr>
          <a:xfrm>
            <a:off x="1376670" y="4522137"/>
            <a:ext cx="8101671" cy="400110"/>
          </a:xfrm>
          <a:prstGeom prst="rect">
            <a:avLst/>
          </a:prstGeom>
        </p:spPr>
        <p:txBody>
          <a:bodyPr wrap="square">
            <a:spAutoFit/>
          </a:bodyPr>
          <a:lstStyle/>
          <a:p>
            <a:pPr algn="just"/>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⇒塩害による損傷が</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生じる</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可能性を</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有した</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橋梁</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8" name="角丸四角形 7"/>
          <p:cNvSpPr/>
          <p:nvPr/>
        </p:nvSpPr>
        <p:spPr>
          <a:xfrm>
            <a:off x="1331640" y="2041429"/>
            <a:ext cx="1908984" cy="360040"/>
          </a:xfrm>
          <a:prstGeom prst="roundRect">
            <a:avLst/>
          </a:prstGeom>
          <a:solidFill>
            <a:srgbClr val="0033CC"/>
          </a:solidFill>
          <a:ln>
            <a:solidFill>
              <a:schemeClr val="tx1"/>
            </a:solidFill>
          </a:ln>
          <a:effectLst/>
          <a:scene3d>
            <a:camera prst="orthographicFront"/>
            <a:lightRig rig="threePt" dir="t"/>
          </a:scene3d>
          <a:sp3d>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latin typeface="HGSｺﾞｼｯｸM" panose="020B0600000000000000" pitchFamily="50" charset="-128"/>
                <a:ea typeface="HGSｺﾞｼｯｸM" panose="020B0600000000000000" pitchFamily="50" charset="-128"/>
              </a:rPr>
              <a:t>内在リスク</a:t>
            </a:r>
            <a:endParaRPr kumimoji="1" lang="ja-JP" altLang="en-US" sz="2400" dirty="0">
              <a:latin typeface="HGSｺﾞｼｯｸM" panose="020B0600000000000000" pitchFamily="50" charset="-128"/>
              <a:ea typeface="HGSｺﾞｼｯｸM" panose="020B0600000000000000" pitchFamily="50" charset="-128"/>
            </a:endParaRPr>
          </a:p>
        </p:txBody>
      </p:sp>
      <p:sp>
        <p:nvSpPr>
          <p:cNvPr id="9" name="角丸四角形 8"/>
          <p:cNvSpPr/>
          <p:nvPr/>
        </p:nvSpPr>
        <p:spPr>
          <a:xfrm>
            <a:off x="1331640" y="3203538"/>
            <a:ext cx="1908984" cy="360040"/>
          </a:xfrm>
          <a:prstGeom prst="roundRect">
            <a:avLst/>
          </a:prstGeom>
          <a:solidFill>
            <a:srgbClr val="0033CC"/>
          </a:solidFill>
          <a:ln>
            <a:solidFill>
              <a:schemeClr val="tx1"/>
            </a:solidFill>
          </a:ln>
          <a:effectLst/>
          <a:scene3d>
            <a:camera prst="orthographicFront"/>
            <a:lightRig rig="threePt" dir="t"/>
          </a:scene3d>
          <a:sp3d>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latin typeface="HGSｺﾞｼｯｸM" panose="020B0600000000000000" pitchFamily="50" charset="-128"/>
                <a:ea typeface="HGSｺﾞｼｯｸM" panose="020B0600000000000000" pitchFamily="50" charset="-128"/>
              </a:rPr>
              <a:t>振動の評価</a:t>
            </a:r>
            <a:endParaRPr kumimoji="1" lang="ja-JP" altLang="en-US" sz="2400" dirty="0">
              <a:latin typeface="HGSｺﾞｼｯｸM" panose="020B0600000000000000" pitchFamily="50" charset="-128"/>
              <a:ea typeface="HGSｺﾞｼｯｸM" panose="020B0600000000000000" pitchFamily="50" charset="-128"/>
            </a:endParaRPr>
          </a:p>
        </p:txBody>
      </p:sp>
      <p:sp>
        <p:nvSpPr>
          <p:cNvPr id="10" name="角丸四角形 9"/>
          <p:cNvSpPr/>
          <p:nvPr/>
        </p:nvSpPr>
        <p:spPr>
          <a:xfrm>
            <a:off x="1331640" y="4162097"/>
            <a:ext cx="2448272" cy="360040"/>
          </a:xfrm>
          <a:prstGeom prst="roundRect">
            <a:avLst/>
          </a:prstGeom>
          <a:solidFill>
            <a:srgbClr val="0033CC"/>
          </a:solidFill>
          <a:ln>
            <a:solidFill>
              <a:schemeClr val="tx1"/>
            </a:solidFill>
          </a:ln>
          <a:effectLst/>
          <a:scene3d>
            <a:camera prst="orthographicFront"/>
            <a:lightRig rig="threePt" dir="t"/>
          </a:scene3d>
          <a:sp3d>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latin typeface="HGSｺﾞｼｯｸM" panose="020B0600000000000000" pitchFamily="50" charset="-128"/>
                <a:ea typeface="HGSｺﾞｼｯｸM" panose="020B0600000000000000" pitchFamily="50" charset="-128"/>
              </a:rPr>
              <a:t>塩害への耐久性</a:t>
            </a:r>
            <a:endParaRPr kumimoji="1" lang="ja-JP" altLang="en-US" sz="2400" dirty="0">
              <a:latin typeface="HGSｺﾞｼｯｸM" panose="020B0600000000000000" pitchFamily="50" charset="-128"/>
              <a:ea typeface="HGSｺﾞｼｯｸM" panose="020B0600000000000000" pitchFamily="50" charset="-128"/>
            </a:endParaRPr>
          </a:p>
        </p:txBody>
      </p:sp>
      <p:sp>
        <p:nvSpPr>
          <p:cNvPr id="15" name="正方形/長方形 14"/>
          <p:cNvSpPr/>
          <p:nvPr/>
        </p:nvSpPr>
        <p:spPr>
          <a:xfrm>
            <a:off x="1376672" y="2420509"/>
            <a:ext cx="8749743" cy="707886"/>
          </a:xfrm>
          <a:prstGeom prst="rect">
            <a:avLst/>
          </a:prstGeom>
        </p:spPr>
        <p:txBody>
          <a:bodyPr wrap="square">
            <a:spAutoFit/>
          </a:bodyPr>
          <a:lstStyle/>
          <a:p>
            <a:pPr algn="just"/>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PC</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鋼材等の損傷により著しい機能低下が生じる可能性を</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有した橋梁</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7" name="正方形/長方形 16"/>
          <p:cNvSpPr/>
          <p:nvPr/>
        </p:nvSpPr>
        <p:spPr>
          <a:xfrm>
            <a:off x="752379" y="1595292"/>
            <a:ext cx="8101671" cy="461665"/>
          </a:xfrm>
          <a:prstGeom prst="rect">
            <a:avLst/>
          </a:prstGeom>
        </p:spPr>
        <p:txBody>
          <a:bodyPr wrap="square">
            <a:spAutoFit/>
          </a:bodyPr>
          <a:lstStyle/>
          <a:p>
            <a:pPr marL="342900" indent="-342900" algn="just">
              <a:buFont typeface="Wingdings" panose="05000000000000000000" pitchFamily="2" charset="2"/>
              <a:buChar char="Ø"/>
            </a:pPr>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構造性</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8" name="正方形/長方形 17"/>
          <p:cNvSpPr/>
          <p:nvPr/>
        </p:nvSpPr>
        <p:spPr>
          <a:xfrm>
            <a:off x="1376671" y="3573016"/>
            <a:ext cx="8101671" cy="400110"/>
          </a:xfrm>
          <a:prstGeom prst="rect">
            <a:avLst/>
          </a:prstGeom>
        </p:spPr>
        <p:txBody>
          <a:bodyPr wrap="square">
            <a:spAutoFit/>
          </a:bodyPr>
          <a:lstStyle/>
          <a:p>
            <a:pPr algn="just"/>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⇒疲労損傷の生じる可能性を有した橋梁</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9" name="正方形/長方形 18"/>
          <p:cNvSpPr/>
          <p:nvPr/>
        </p:nvSpPr>
        <p:spPr>
          <a:xfrm>
            <a:off x="1376672" y="5949280"/>
            <a:ext cx="8101671" cy="400110"/>
          </a:xfrm>
          <a:prstGeom prst="rect">
            <a:avLst/>
          </a:prstGeom>
        </p:spPr>
        <p:txBody>
          <a:bodyPr wrap="square">
            <a:spAutoFit/>
          </a:bodyPr>
          <a:lstStyle/>
          <a:p>
            <a:pPr algn="just"/>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⇒損傷報告事例が多い橋梁形式</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である</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橋梁</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0" name="角丸四角形 19"/>
          <p:cNvSpPr/>
          <p:nvPr/>
        </p:nvSpPr>
        <p:spPr>
          <a:xfrm>
            <a:off x="1331640" y="5605596"/>
            <a:ext cx="2376264" cy="360040"/>
          </a:xfrm>
          <a:prstGeom prst="roundRect">
            <a:avLst/>
          </a:prstGeom>
          <a:solidFill>
            <a:srgbClr val="0033CC"/>
          </a:solidFill>
          <a:ln>
            <a:solidFill>
              <a:schemeClr val="tx1"/>
            </a:solidFill>
          </a:ln>
          <a:effectLst/>
          <a:scene3d>
            <a:camera prst="orthographicFront"/>
            <a:lightRig rig="threePt" dir="t"/>
          </a:scene3d>
          <a:sp3d>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latin typeface="HGSｺﾞｼｯｸM" panose="020B0600000000000000" pitchFamily="50" charset="-128"/>
                <a:ea typeface="HGSｺﾞｼｯｸM" panose="020B0600000000000000" pitchFamily="50" charset="-128"/>
              </a:rPr>
              <a:t>ゲルバー橋等</a:t>
            </a:r>
            <a:endParaRPr kumimoji="1" lang="ja-JP" altLang="en-US" sz="2400" dirty="0">
              <a:latin typeface="HGSｺﾞｼｯｸM" panose="020B0600000000000000" pitchFamily="50" charset="-128"/>
              <a:ea typeface="HGSｺﾞｼｯｸM" panose="020B0600000000000000" pitchFamily="50" charset="-128"/>
            </a:endParaRPr>
          </a:p>
        </p:txBody>
      </p:sp>
      <p:sp>
        <p:nvSpPr>
          <p:cNvPr id="21" name="正方形/長方形 20"/>
          <p:cNvSpPr/>
          <p:nvPr/>
        </p:nvSpPr>
        <p:spPr>
          <a:xfrm>
            <a:off x="755576" y="5047336"/>
            <a:ext cx="8101671" cy="461665"/>
          </a:xfrm>
          <a:prstGeom prst="rect">
            <a:avLst/>
          </a:prstGeom>
        </p:spPr>
        <p:txBody>
          <a:bodyPr wrap="square">
            <a:spAutoFit/>
          </a:bodyPr>
          <a:lstStyle/>
          <a:p>
            <a:pPr marL="342900" indent="-342900" algn="just">
              <a:buFont typeface="Wingdings" panose="05000000000000000000" pitchFamily="2" charset="2"/>
              <a:buChar char="Ø"/>
            </a:pPr>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構造形式のリスク</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 name="左大かっこ 1"/>
          <p:cNvSpPr/>
          <p:nvPr/>
        </p:nvSpPr>
        <p:spPr>
          <a:xfrm>
            <a:off x="683568" y="1624053"/>
            <a:ext cx="144016" cy="4613259"/>
          </a:xfrm>
          <a:prstGeom prst="leftBracket">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テキスト ボックス 2"/>
          <p:cNvSpPr txBox="1"/>
          <p:nvPr/>
        </p:nvSpPr>
        <p:spPr>
          <a:xfrm>
            <a:off x="221903" y="3378210"/>
            <a:ext cx="461665" cy="1015663"/>
          </a:xfrm>
          <a:prstGeom prst="rect">
            <a:avLst/>
          </a:prstGeom>
          <a:noFill/>
        </p:spPr>
        <p:txBody>
          <a:bodyPr vert="eaVert" wrap="none" rtlCol="0">
            <a:spAutoFit/>
          </a:bodyPr>
          <a:lstStyle/>
          <a:p>
            <a:r>
              <a:rPr kumimoji="1" lang="ja-JP" altLang="en-US" dirty="0" smtClean="0"/>
              <a:t>追加項目</a:t>
            </a:r>
            <a:endParaRPr kumimoji="1" lang="ja-JP" altLang="en-US" dirty="0"/>
          </a:p>
        </p:txBody>
      </p:sp>
      <p:sp>
        <p:nvSpPr>
          <p:cNvPr id="22"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19192910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17</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３．本年度の検討</a:t>
            </a:r>
            <a:r>
              <a:rPr lang="ja-JP" altLang="en-US" dirty="0" smtClean="0">
                <a:latin typeface="HGSｺﾞｼｯｸM" panose="020B0600000000000000" pitchFamily="50" charset="-128"/>
                <a:ea typeface="HGSｺﾞｼｯｸM" panose="020B0600000000000000" pitchFamily="50" charset="-128"/>
              </a:rPr>
              <a:t>方針</a:t>
            </a:r>
            <a:endParaRPr lang="ja-JP" altLang="en-US" dirty="0">
              <a:latin typeface="HGSｺﾞｼｯｸM" panose="020B0600000000000000" pitchFamily="50" charset="-128"/>
              <a:ea typeface="HGSｺﾞｼｯｸM" panose="020B0600000000000000" pitchFamily="50" charset="-128"/>
            </a:endParaRPr>
          </a:p>
        </p:txBody>
      </p:sp>
      <p:sp>
        <p:nvSpPr>
          <p:cNvPr id="16" name="テキスト ボックス 15"/>
          <p:cNvSpPr txBox="1"/>
          <p:nvPr/>
        </p:nvSpPr>
        <p:spPr>
          <a:xfrm>
            <a:off x="574785" y="1195766"/>
            <a:ext cx="777686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a:t>
            </a:r>
            <a:r>
              <a:rPr lang="ja-JP" altLang="en-US" sz="2400" dirty="0" smtClean="0">
                <a:latin typeface="HGSｺﾞｼｯｸM" panose="020B0600000000000000" pitchFamily="50" charset="-128"/>
                <a:ea typeface="HGSｺﾞｼｯｸM" panose="020B0600000000000000" pitchFamily="50" charset="-128"/>
              </a:rPr>
              <a:t>）最終更新判定フロー</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現行案</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における課題の抽出</a:t>
            </a:r>
            <a:endParaRPr lang="en-US" altLang="ja-JP" sz="2400" dirty="0" smtClean="0">
              <a:latin typeface="HGSｺﾞｼｯｸM" panose="020B0600000000000000" pitchFamily="50" charset="-128"/>
              <a:ea typeface="HGSｺﾞｼｯｸM" panose="020B0600000000000000" pitchFamily="50" charset="-128"/>
            </a:endParaRPr>
          </a:p>
        </p:txBody>
      </p:sp>
      <p:sp>
        <p:nvSpPr>
          <p:cNvPr id="13" name="正方形/長方形 12"/>
          <p:cNvSpPr/>
          <p:nvPr/>
        </p:nvSpPr>
        <p:spPr>
          <a:xfrm>
            <a:off x="925568" y="2204706"/>
            <a:ext cx="8101671" cy="1569660"/>
          </a:xfrm>
          <a:prstGeom prst="rect">
            <a:avLst/>
          </a:prstGeom>
        </p:spPr>
        <p:txBody>
          <a:bodyPr wrap="square">
            <a:spAutoFit/>
          </a:bodyPr>
          <a:lstStyle/>
          <a:p>
            <a:pPr algn="just"/>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　評価項目内に</a:t>
            </a:r>
            <a:r>
              <a:rPr lang="en-US" altLang="ja-JP"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使用性</a:t>
            </a:r>
            <a:r>
              <a:rPr lang="en-US" altLang="ja-JP" sz="24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に関する項目が不足している。</a:t>
            </a:r>
            <a:r>
              <a:rPr lang="ja-JP" altLang="en-US" sz="2400" u="sng"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更新時における第三者へのメリット</a:t>
            </a:r>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として関わる事項であることから重要事項であると考え、項目に追加することを提案する。</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pic>
        <p:nvPicPr>
          <p:cNvPr id="1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5616" y="3859635"/>
            <a:ext cx="4824536" cy="246048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7" name="正方形/長方形 16"/>
          <p:cNvSpPr/>
          <p:nvPr/>
        </p:nvSpPr>
        <p:spPr>
          <a:xfrm>
            <a:off x="2627785" y="6317405"/>
            <a:ext cx="3528392" cy="261610"/>
          </a:xfrm>
          <a:prstGeom prst="rect">
            <a:avLst/>
          </a:prstGeom>
        </p:spPr>
        <p:txBody>
          <a:bodyPr wrap="square">
            <a:spAutoFit/>
          </a:bodyPr>
          <a:lstStyle/>
          <a:p>
            <a:pPr algn="just"/>
            <a:r>
              <a:rPr lang="en-US" altLang="ja-JP" sz="1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100" dirty="0" smtClean="0">
                <a:latin typeface="HGSｺﾞｼｯｸM" panose="020B0600000000000000" pitchFamily="50" charset="-128"/>
                <a:ea typeface="HGSｺﾞｼｯｸM" panose="020B0600000000000000" pitchFamily="50" charset="-128"/>
                <a:cs typeface="Meiryo UI" panose="020B0604030504040204" pitchFamily="50" charset="-128"/>
              </a:rPr>
              <a:t>道路橋示方書　</a:t>
            </a:r>
            <a:r>
              <a:rPr lang="en-US" altLang="ja-JP" sz="1100" dirty="0" smtClean="0">
                <a:latin typeface="HGSｺﾞｼｯｸM" panose="020B0600000000000000" pitchFamily="50" charset="-128"/>
                <a:ea typeface="HGSｺﾞｼｯｸM" panose="020B0600000000000000" pitchFamily="50" charset="-128"/>
                <a:cs typeface="Meiryo UI" panose="020B0604030504040204" pitchFamily="50" charset="-128"/>
              </a:rPr>
              <a:t>Ⅰ_</a:t>
            </a:r>
            <a:r>
              <a:rPr lang="ja-JP" altLang="en-US" sz="1100" dirty="0" smtClean="0">
                <a:latin typeface="HGSｺﾞｼｯｸM" panose="020B0600000000000000" pitchFamily="50" charset="-128"/>
                <a:ea typeface="HGSｺﾞｼｯｸM" panose="020B0600000000000000" pitchFamily="50" charset="-128"/>
                <a:cs typeface="Meiryo UI" panose="020B0604030504040204" pitchFamily="50" charset="-128"/>
              </a:rPr>
              <a:t>共通編　</a:t>
            </a:r>
            <a:r>
              <a:rPr lang="en-US" altLang="ja-JP" sz="1100" dirty="0" smtClean="0">
                <a:latin typeface="HGSｺﾞｼｯｸM" panose="020B0600000000000000" pitchFamily="50" charset="-128"/>
                <a:ea typeface="HGSｺﾞｼｯｸM" panose="020B0600000000000000" pitchFamily="50" charset="-128"/>
                <a:cs typeface="Meiryo UI" panose="020B0604030504040204" pitchFamily="50" charset="-128"/>
              </a:rPr>
              <a:t>H29</a:t>
            </a:r>
            <a:r>
              <a:rPr lang="ja-JP" altLang="en-US" sz="1100" dirty="0" smtClean="0">
                <a:latin typeface="HGSｺﾞｼｯｸM" panose="020B0600000000000000" pitchFamily="50" charset="-128"/>
                <a:ea typeface="HGSｺﾞｼｯｸM" panose="020B0600000000000000" pitchFamily="50" charset="-128"/>
                <a:cs typeface="Meiryo UI" panose="020B0604030504040204" pitchFamily="50" charset="-128"/>
              </a:rPr>
              <a:t>改訂版より抜粋</a:t>
            </a:r>
            <a:endParaRPr lang="en-US" altLang="ja-JP" sz="11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cxnSp>
        <p:nvCxnSpPr>
          <p:cNvPr id="3" name="直線コネクタ 2"/>
          <p:cNvCxnSpPr/>
          <p:nvPr/>
        </p:nvCxnSpPr>
        <p:spPr>
          <a:xfrm>
            <a:off x="1547664" y="5445224"/>
            <a:ext cx="291555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547664" y="5661248"/>
            <a:ext cx="439248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1475656" y="5877272"/>
            <a:ext cx="86409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5994920" y="3859635"/>
            <a:ext cx="2916832" cy="1169551"/>
          </a:xfrm>
          <a:prstGeom prst="rect">
            <a:avLst/>
          </a:prstGeom>
        </p:spPr>
        <p:txBody>
          <a:bodyPr wrap="square">
            <a:spAutoFit/>
          </a:bodyPr>
          <a:lstStyle/>
          <a:p>
            <a:pPr algn="just"/>
            <a:r>
              <a:rPr lang="ja-JP" altLang="en-US" sz="1400" dirty="0" smtClean="0">
                <a:latin typeface="HGSｺﾞｼｯｸM" panose="020B0600000000000000" pitchFamily="50" charset="-128"/>
                <a:ea typeface="HGSｺﾞｼｯｸM" panose="020B0600000000000000" pitchFamily="50" charset="-128"/>
                <a:cs typeface="Meiryo UI" panose="020B0604030504040204" pitchFamily="50" charset="-128"/>
              </a:rPr>
              <a:t>　</a:t>
            </a:r>
            <a:r>
              <a:rPr lang="en-US" altLang="ja-JP" sz="1400" dirty="0" smtClean="0">
                <a:latin typeface="HGSｺﾞｼｯｸM" panose="020B0600000000000000" pitchFamily="50" charset="-128"/>
                <a:ea typeface="HGSｺﾞｼｯｸM" panose="020B0600000000000000" pitchFamily="50" charset="-128"/>
                <a:cs typeface="Meiryo UI" panose="020B0604030504040204" pitchFamily="50" charset="-128"/>
              </a:rPr>
              <a:t>H29</a:t>
            </a:r>
            <a:r>
              <a:rPr lang="ja-JP" altLang="en-US" sz="1400" dirty="0" smtClean="0">
                <a:latin typeface="HGSｺﾞｼｯｸM" panose="020B0600000000000000" pitchFamily="50" charset="-128"/>
                <a:ea typeface="HGSｺﾞｼｯｸM" panose="020B0600000000000000" pitchFamily="50" charset="-128"/>
                <a:cs typeface="Meiryo UI" panose="020B0604030504040204" pitchFamily="50" charset="-128"/>
              </a:rPr>
              <a:t>年度での道路橋示方書の改定をふまえて、新たに検討項目として追加されている</a:t>
            </a:r>
            <a:r>
              <a:rPr lang="en-US" altLang="ja-JP" sz="14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400" b="1" dirty="0" smtClean="0">
                <a:latin typeface="HGSｺﾞｼｯｸM" panose="020B0600000000000000" pitchFamily="50" charset="-128"/>
                <a:ea typeface="HGSｺﾞｼｯｸM" panose="020B0600000000000000" pitchFamily="50" charset="-128"/>
                <a:cs typeface="Meiryo UI" panose="020B0604030504040204" pitchFamily="50" charset="-128"/>
              </a:rPr>
              <a:t>第三者被害</a:t>
            </a:r>
            <a:r>
              <a:rPr lang="en-US" altLang="ja-JP" sz="14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400" dirty="0" err="1"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en-US" altLang="ja-JP" sz="14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400" b="1" dirty="0" smtClean="0">
                <a:latin typeface="HGSｺﾞｼｯｸM" panose="020B0600000000000000" pitchFamily="50" charset="-128"/>
                <a:ea typeface="HGSｺﾞｼｯｸM" panose="020B0600000000000000" pitchFamily="50" charset="-128"/>
                <a:cs typeface="Meiryo UI" panose="020B0604030504040204" pitchFamily="50" charset="-128"/>
              </a:rPr>
              <a:t>振動・騒音</a:t>
            </a:r>
            <a:r>
              <a:rPr lang="en-US" altLang="ja-JP" sz="14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400" dirty="0" smtClean="0">
                <a:latin typeface="HGSｺﾞｼｯｸM" panose="020B0600000000000000" pitchFamily="50" charset="-128"/>
                <a:ea typeface="HGSｺﾞｼｯｸM" panose="020B0600000000000000" pitchFamily="50" charset="-128"/>
                <a:cs typeface="Meiryo UI" panose="020B0604030504040204" pitchFamily="50" charset="-128"/>
              </a:rPr>
              <a:t>について追加項目として検討する。</a:t>
            </a:r>
            <a:endParaRPr lang="en-US" altLang="ja-JP" sz="1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0" name="曲折矢印 19"/>
          <p:cNvSpPr/>
          <p:nvPr/>
        </p:nvSpPr>
        <p:spPr>
          <a:xfrm rot="16026629" flipV="1">
            <a:off x="6232415" y="4972825"/>
            <a:ext cx="507502" cy="779403"/>
          </a:xfrm>
          <a:prstGeom prst="bentArrow">
            <a:avLst>
              <a:gd name="adj1" fmla="val 25000"/>
              <a:gd name="adj2" fmla="val 25000"/>
              <a:gd name="adj3" fmla="val 25000"/>
              <a:gd name="adj4" fmla="val 75000"/>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正方形/長方形 21"/>
          <p:cNvSpPr/>
          <p:nvPr/>
        </p:nvSpPr>
        <p:spPr>
          <a:xfrm>
            <a:off x="913011" y="1727496"/>
            <a:ext cx="3875013" cy="461665"/>
          </a:xfrm>
          <a:prstGeom prst="rect">
            <a:avLst/>
          </a:prstGeom>
          <a:ln w="19050">
            <a:solidFill>
              <a:schemeClr val="tx1"/>
            </a:solidFill>
          </a:ln>
        </p:spPr>
        <p:txBody>
          <a:bodyPr wrap="square">
            <a:spAutoFit/>
          </a:bodyPr>
          <a:lstStyle/>
          <a:p>
            <a:pPr algn="just"/>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追加検討する項目の抽出②</a:t>
            </a:r>
            <a:endPar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4"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10374103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18</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３．本年度の検討</a:t>
            </a:r>
            <a:r>
              <a:rPr lang="ja-JP" altLang="en-US" dirty="0" smtClean="0">
                <a:latin typeface="HGSｺﾞｼｯｸM" panose="020B0600000000000000" pitchFamily="50" charset="-128"/>
                <a:ea typeface="HGSｺﾞｼｯｸM" panose="020B0600000000000000" pitchFamily="50" charset="-128"/>
              </a:rPr>
              <a:t>方針</a:t>
            </a:r>
            <a:endParaRPr lang="ja-JP" altLang="en-US" dirty="0">
              <a:latin typeface="HGSｺﾞｼｯｸM" panose="020B0600000000000000" pitchFamily="50" charset="-128"/>
              <a:ea typeface="HGSｺﾞｼｯｸM" panose="020B0600000000000000" pitchFamily="50" charset="-128"/>
            </a:endParaRPr>
          </a:p>
        </p:txBody>
      </p:sp>
      <p:sp>
        <p:nvSpPr>
          <p:cNvPr id="16" name="テキスト ボックス 15"/>
          <p:cNvSpPr txBox="1"/>
          <p:nvPr/>
        </p:nvSpPr>
        <p:spPr>
          <a:xfrm>
            <a:off x="574785" y="1196752"/>
            <a:ext cx="777686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a:t>
            </a:r>
            <a:r>
              <a:rPr lang="ja-JP" altLang="en-US" sz="2400" dirty="0" smtClean="0">
                <a:latin typeface="HGSｺﾞｼｯｸM" panose="020B0600000000000000" pitchFamily="50" charset="-128"/>
                <a:ea typeface="HGSｺﾞｼｯｸM" panose="020B0600000000000000" pitchFamily="50" charset="-128"/>
              </a:rPr>
              <a:t>）最終更新判定フロー</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現行案</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における課題の抽出</a:t>
            </a:r>
            <a:endParaRPr lang="en-US" altLang="ja-JP" sz="2400" dirty="0" smtClean="0">
              <a:latin typeface="HGSｺﾞｼｯｸM" panose="020B0600000000000000" pitchFamily="50" charset="-128"/>
              <a:ea typeface="HGSｺﾞｼｯｸM" panose="020B0600000000000000" pitchFamily="50" charset="-128"/>
            </a:endParaRPr>
          </a:p>
        </p:txBody>
      </p:sp>
      <p:sp>
        <p:nvSpPr>
          <p:cNvPr id="8" name="角丸四角形 7"/>
          <p:cNvSpPr/>
          <p:nvPr/>
        </p:nvSpPr>
        <p:spPr>
          <a:xfrm>
            <a:off x="1149829" y="2424290"/>
            <a:ext cx="2232248" cy="360040"/>
          </a:xfrm>
          <a:prstGeom prst="roundRect">
            <a:avLst/>
          </a:prstGeom>
          <a:solidFill>
            <a:srgbClr val="0033CC"/>
          </a:solidFill>
          <a:ln>
            <a:solidFill>
              <a:schemeClr val="tx1"/>
            </a:solidFill>
          </a:ln>
          <a:effectLst/>
          <a:scene3d>
            <a:camera prst="orthographicFront"/>
            <a:lightRig rig="threePt" dir="t"/>
          </a:scene3d>
          <a:sp3d>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latin typeface="HGSｺﾞｼｯｸM" panose="020B0600000000000000" pitchFamily="50" charset="-128"/>
                <a:ea typeface="HGSｺﾞｼｯｸM" panose="020B0600000000000000" pitchFamily="50" charset="-128"/>
              </a:rPr>
              <a:t>第三者被害</a:t>
            </a:r>
            <a:endParaRPr lang="en-US" altLang="ja-JP" sz="2400" dirty="0" smtClean="0">
              <a:latin typeface="HGSｺﾞｼｯｸM" panose="020B0600000000000000" pitchFamily="50" charset="-128"/>
              <a:ea typeface="HGSｺﾞｼｯｸM" panose="020B0600000000000000" pitchFamily="50" charset="-128"/>
            </a:endParaRPr>
          </a:p>
        </p:txBody>
      </p:sp>
      <p:sp>
        <p:nvSpPr>
          <p:cNvPr id="9" name="正方形/長方形 8"/>
          <p:cNvSpPr/>
          <p:nvPr/>
        </p:nvSpPr>
        <p:spPr>
          <a:xfrm>
            <a:off x="788509" y="1794411"/>
            <a:ext cx="8101671" cy="461665"/>
          </a:xfrm>
          <a:prstGeom prst="rect">
            <a:avLst/>
          </a:prstGeom>
        </p:spPr>
        <p:txBody>
          <a:bodyPr wrap="square">
            <a:spAutoFit/>
          </a:bodyPr>
          <a:lstStyle/>
          <a:p>
            <a:pPr marL="342900" indent="-342900" algn="just">
              <a:buFont typeface="Wingdings" panose="05000000000000000000" pitchFamily="2" charset="2"/>
              <a:buChar char="Ø"/>
            </a:pPr>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使用性</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0" name="正方形/長方形 9"/>
          <p:cNvSpPr/>
          <p:nvPr/>
        </p:nvSpPr>
        <p:spPr>
          <a:xfrm>
            <a:off x="1221838" y="2821274"/>
            <a:ext cx="7488832" cy="400110"/>
          </a:xfrm>
          <a:prstGeom prst="rect">
            <a:avLst/>
          </a:prstGeom>
        </p:spPr>
        <p:txBody>
          <a:bodyPr wrap="square">
            <a:spAutoFit/>
          </a:bodyPr>
          <a:lstStyle/>
          <a:p>
            <a:pPr algn="just"/>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⇒更新により第三者被害が生じる可能性を</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低減</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1" name="角丸四角形 10"/>
          <p:cNvSpPr/>
          <p:nvPr/>
        </p:nvSpPr>
        <p:spPr>
          <a:xfrm>
            <a:off x="1149829" y="3820978"/>
            <a:ext cx="2232248" cy="360040"/>
          </a:xfrm>
          <a:prstGeom prst="roundRect">
            <a:avLst/>
          </a:prstGeom>
          <a:solidFill>
            <a:srgbClr val="0033CC"/>
          </a:solidFill>
          <a:ln>
            <a:solidFill>
              <a:schemeClr val="tx1"/>
            </a:solidFill>
          </a:ln>
          <a:effectLst/>
          <a:scene3d>
            <a:camera prst="orthographicFront"/>
            <a:lightRig rig="threePt" dir="t"/>
          </a:scene3d>
          <a:sp3d>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latin typeface="HGSｺﾞｼｯｸM" panose="020B0600000000000000" pitchFamily="50" charset="-128"/>
                <a:ea typeface="HGSｺﾞｼｯｸM" panose="020B0600000000000000" pitchFamily="50" charset="-128"/>
              </a:rPr>
              <a:t>振動・騒音</a:t>
            </a:r>
            <a:endParaRPr lang="en-US" altLang="ja-JP" sz="2400" dirty="0" smtClean="0">
              <a:latin typeface="HGSｺﾞｼｯｸM" panose="020B0600000000000000" pitchFamily="50" charset="-128"/>
              <a:ea typeface="HGSｺﾞｼｯｸM" panose="020B0600000000000000" pitchFamily="50" charset="-128"/>
            </a:endParaRPr>
          </a:p>
        </p:txBody>
      </p:sp>
      <p:sp>
        <p:nvSpPr>
          <p:cNvPr id="12" name="正方形/長方形 11"/>
          <p:cNvSpPr/>
          <p:nvPr/>
        </p:nvSpPr>
        <p:spPr>
          <a:xfrm>
            <a:off x="1221838" y="4221088"/>
            <a:ext cx="7488832" cy="400110"/>
          </a:xfrm>
          <a:prstGeom prst="rect">
            <a:avLst/>
          </a:prstGeom>
        </p:spPr>
        <p:txBody>
          <a:bodyPr wrap="square">
            <a:spAutoFit/>
          </a:bodyPr>
          <a:lstStyle/>
          <a:p>
            <a:pPr algn="just"/>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⇒更新による振動・騒音の低減</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5" name="左大かっこ 14"/>
          <p:cNvSpPr/>
          <p:nvPr/>
        </p:nvSpPr>
        <p:spPr>
          <a:xfrm>
            <a:off x="755576" y="1798397"/>
            <a:ext cx="144016" cy="2822802"/>
          </a:xfrm>
          <a:prstGeom prst="leftBracket">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テキスト ボックス 16"/>
          <p:cNvSpPr txBox="1"/>
          <p:nvPr/>
        </p:nvSpPr>
        <p:spPr>
          <a:xfrm>
            <a:off x="293911" y="2701966"/>
            <a:ext cx="461665" cy="1015663"/>
          </a:xfrm>
          <a:prstGeom prst="rect">
            <a:avLst/>
          </a:prstGeom>
          <a:noFill/>
        </p:spPr>
        <p:txBody>
          <a:bodyPr vert="eaVert" wrap="none" rtlCol="0">
            <a:spAutoFit/>
          </a:bodyPr>
          <a:lstStyle/>
          <a:p>
            <a:r>
              <a:rPr kumimoji="1" lang="ja-JP" altLang="en-US" dirty="0" smtClean="0"/>
              <a:t>追加項目</a:t>
            </a:r>
            <a:endParaRPr kumimoji="1" lang="ja-JP" altLang="en-US" dirty="0"/>
          </a:p>
        </p:txBody>
      </p:sp>
      <p:sp>
        <p:nvSpPr>
          <p:cNvPr id="13"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28811258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19"/>
          <p:cNvSpPr/>
          <p:nvPr/>
        </p:nvSpPr>
        <p:spPr>
          <a:xfrm>
            <a:off x="5726008" y="2294873"/>
            <a:ext cx="3024336" cy="1431450"/>
          </a:xfrm>
          <a:prstGeom prst="round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19</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３．本年度の検討</a:t>
            </a:r>
            <a:r>
              <a:rPr lang="ja-JP" altLang="en-US" dirty="0" smtClean="0">
                <a:latin typeface="HGSｺﾞｼｯｸM" panose="020B0600000000000000" pitchFamily="50" charset="-128"/>
                <a:ea typeface="HGSｺﾞｼｯｸM" panose="020B0600000000000000" pitchFamily="50" charset="-128"/>
              </a:rPr>
              <a:t>方針</a:t>
            </a:r>
            <a:endParaRPr lang="ja-JP" altLang="en-US" dirty="0">
              <a:latin typeface="HGSｺﾞｼｯｸM" panose="020B0600000000000000" pitchFamily="50" charset="-128"/>
              <a:ea typeface="HGSｺﾞｼｯｸM" panose="020B0600000000000000" pitchFamily="50" charset="-128"/>
            </a:endParaRPr>
          </a:p>
        </p:txBody>
      </p:sp>
      <p:sp>
        <p:nvSpPr>
          <p:cNvPr id="16" name="テキスト ボックス 15"/>
          <p:cNvSpPr txBox="1"/>
          <p:nvPr/>
        </p:nvSpPr>
        <p:spPr>
          <a:xfrm>
            <a:off x="574785" y="1196752"/>
            <a:ext cx="777686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a:t>
            </a:r>
            <a:r>
              <a:rPr lang="ja-JP" altLang="en-US" sz="2400" dirty="0" smtClean="0">
                <a:latin typeface="HGSｺﾞｼｯｸM" panose="020B0600000000000000" pitchFamily="50" charset="-128"/>
                <a:ea typeface="HGSｺﾞｼｯｸM" panose="020B0600000000000000" pitchFamily="50" charset="-128"/>
              </a:rPr>
              <a:t>）最終更新判定フロー</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現行案</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における課題の抽出</a:t>
            </a:r>
            <a:endParaRPr lang="en-US" altLang="ja-JP" sz="2400" dirty="0" smtClean="0">
              <a:latin typeface="HGSｺﾞｼｯｸM" panose="020B0600000000000000" pitchFamily="50" charset="-128"/>
              <a:ea typeface="HGSｺﾞｼｯｸM" panose="020B0600000000000000" pitchFamily="50" charset="-128"/>
            </a:endParaRPr>
          </a:p>
        </p:txBody>
      </p:sp>
      <p:grpSp>
        <p:nvGrpSpPr>
          <p:cNvPr id="5" name="グループ化 4"/>
          <p:cNvGrpSpPr/>
          <p:nvPr/>
        </p:nvGrpSpPr>
        <p:grpSpPr>
          <a:xfrm>
            <a:off x="574785" y="2384197"/>
            <a:ext cx="5019367" cy="3853115"/>
            <a:chOff x="488735" y="2348880"/>
            <a:chExt cx="5019367" cy="3853115"/>
          </a:xfrm>
        </p:grpSpPr>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735" y="2348880"/>
              <a:ext cx="5019367" cy="3853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正方形/長方形 2"/>
            <p:cNvSpPr/>
            <p:nvPr/>
          </p:nvSpPr>
          <p:spPr>
            <a:xfrm>
              <a:off x="2682000" y="4500000"/>
              <a:ext cx="2214000" cy="180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2682000" y="3240000"/>
              <a:ext cx="2214000" cy="180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p:cNvGrpSpPr/>
          <p:nvPr/>
        </p:nvGrpSpPr>
        <p:grpSpPr>
          <a:xfrm>
            <a:off x="5796136" y="2348879"/>
            <a:ext cx="2880320" cy="1323439"/>
            <a:chOff x="5796136" y="2348879"/>
            <a:chExt cx="2880320" cy="1323439"/>
          </a:xfrm>
        </p:grpSpPr>
        <p:sp>
          <p:nvSpPr>
            <p:cNvPr id="17" name="正方形/長方形 16"/>
            <p:cNvSpPr/>
            <p:nvPr/>
          </p:nvSpPr>
          <p:spPr>
            <a:xfrm>
              <a:off x="5796136" y="2348879"/>
              <a:ext cx="2880320" cy="1323439"/>
            </a:xfrm>
            <a:prstGeom prst="rect">
              <a:avLst/>
            </a:prstGeom>
          </p:spPr>
          <p:txBody>
            <a:bodyPr wrap="square">
              <a:spAutoFit/>
            </a:bodyPr>
            <a:lstStyle/>
            <a:p>
              <a:pPr algn="just"/>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　内の内容が重複していることから伸縮装置数における点数配分が過大となっている。</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6" name="正方形/長方形 5"/>
            <p:cNvSpPr/>
            <p:nvPr/>
          </p:nvSpPr>
          <p:spPr>
            <a:xfrm>
              <a:off x="5940152" y="2508528"/>
              <a:ext cx="432048" cy="1440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正方形/長方形 18"/>
          <p:cNvSpPr/>
          <p:nvPr/>
        </p:nvSpPr>
        <p:spPr>
          <a:xfrm>
            <a:off x="5798016" y="3818397"/>
            <a:ext cx="2880320" cy="2554545"/>
          </a:xfrm>
          <a:prstGeom prst="rect">
            <a:avLst/>
          </a:prstGeom>
        </p:spPr>
        <p:txBody>
          <a:bodyPr wrap="square">
            <a:spAutoFit/>
          </a:bodyPr>
          <a:lstStyle/>
          <a:p>
            <a:pPr algn="just"/>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　</a:t>
            </a:r>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使用性</a:t>
            </a:r>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に関する伸縮装置による騒音は埋設ジョイントの場合、低減されることもあるため、</a:t>
            </a:r>
            <a:r>
              <a:rPr lang="ja-JP" altLang="en-US" sz="2000" u="sng"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一概に伸縮装置数のみで判断できる要因ではない</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ことから項目から除外する。</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1" name="正方形/長方形 20"/>
          <p:cNvSpPr/>
          <p:nvPr/>
        </p:nvSpPr>
        <p:spPr>
          <a:xfrm>
            <a:off x="1187624" y="1671191"/>
            <a:ext cx="3298949" cy="461665"/>
          </a:xfrm>
          <a:prstGeom prst="rect">
            <a:avLst/>
          </a:prstGeom>
          <a:ln w="19050">
            <a:solidFill>
              <a:schemeClr val="tx1"/>
            </a:solidFill>
          </a:ln>
        </p:spPr>
        <p:txBody>
          <a:bodyPr wrap="square">
            <a:spAutoFit/>
          </a:bodyPr>
          <a:lstStyle/>
          <a:p>
            <a:pPr algn="just"/>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重複</a:t>
            </a:r>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する項目の抽出①</a:t>
            </a:r>
            <a:endPar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2" name="四角形吹き出し 21"/>
          <p:cNvSpPr/>
          <p:nvPr/>
        </p:nvSpPr>
        <p:spPr>
          <a:xfrm>
            <a:off x="1939958" y="4882266"/>
            <a:ext cx="1656184" cy="426806"/>
          </a:xfrm>
          <a:prstGeom prst="wedgeRectCallout">
            <a:avLst>
              <a:gd name="adj1" fmla="val 41148"/>
              <a:gd name="adj2" fmla="val -9706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項目の削除</a:t>
            </a:r>
            <a:endParaRPr kumimoji="1" lang="ja-JP" altLang="en-US" dirty="0">
              <a:solidFill>
                <a:schemeClr val="tx1"/>
              </a:solidFill>
            </a:endParaRPr>
          </a:p>
        </p:txBody>
      </p:sp>
      <p:sp>
        <p:nvSpPr>
          <p:cNvPr id="23" name="テキスト ボックス 22"/>
          <p:cNvSpPr txBox="1"/>
          <p:nvPr/>
        </p:nvSpPr>
        <p:spPr>
          <a:xfrm>
            <a:off x="467544" y="2060848"/>
            <a:ext cx="1152078" cy="307777"/>
          </a:xfrm>
          <a:prstGeom prst="rect">
            <a:avLst/>
          </a:prstGeom>
          <a:noFill/>
        </p:spPr>
        <p:txBody>
          <a:bodyPr wrap="square" rtlCol="0">
            <a:spAutoFit/>
          </a:bodyPr>
          <a:lstStyle/>
          <a:p>
            <a:r>
              <a:rPr lang="ja-JP" altLang="en-US" sz="1400" b="1" dirty="0">
                <a:solidFill>
                  <a:srgbClr val="FF0000"/>
                </a:solidFill>
              </a:rPr>
              <a:t>跨道</a:t>
            </a:r>
            <a:r>
              <a:rPr lang="ja-JP" altLang="en-US" sz="1400" b="1" dirty="0" smtClean="0">
                <a:solidFill>
                  <a:srgbClr val="FF0000"/>
                </a:solidFill>
              </a:rPr>
              <a:t>橋</a:t>
            </a:r>
            <a:endParaRPr kumimoji="1" lang="ja-JP" altLang="en-US" sz="1400" b="1" dirty="0">
              <a:solidFill>
                <a:srgbClr val="FF0000"/>
              </a:solidFill>
            </a:endParaRPr>
          </a:p>
        </p:txBody>
      </p:sp>
      <p:sp>
        <p:nvSpPr>
          <p:cNvPr id="24"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1804179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1043608" y="1377355"/>
            <a:ext cx="5550371" cy="2246769"/>
          </a:xfrm>
          <a:prstGeom prst="rect">
            <a:avLst/>
          </a:prstGeom>
          <a:noFill/>
        </p:spPr>
        <p:txBody>
          <a:bodyPr wrap="square" rtlCol="0">
            <a:spAutoFit/>
          </a:bodyPr>
          <a:lstStyle/>
          <a:p>
            <a:r>
              <a:rPr lang="ja-JP" altLang="en-US" sz="2800" dirty="0">
                <a:latin typeface="HGSｺﾞｼｯｸM" panose="020B0600000000000000" pitchFamily="50" charset="-128"/>
                <a:ea typeface="HGSｺﾞｼｯｸM" panose="020B0600000000000000" pitchFamily="50" charset="-128"/>
              </a:rPr>
              <a:t>１．更新計画の</a:t>
            </a:r>
            <a:r>
              <a:rPr lang="ja-JP" altLang="en-US" sz="2800" dirty="0" smtClean="0">
                <a:latin typeface="HGSｺﾞｼｯｸM" panose="020B0600000000000000" pitchFamily="50" charset="-128"/>
                <a:ea typeface="HGSｺﾞｼｯｸM" panose="020B0600000000000000" pitchFamily="50" charset="-128"/>
              </a:rPr>
              <a:t>概要</a:t>
            </a:r>
            <a:endParaRPr lang="en-US" altLang="ja-JP" sz="2800" dirty="0" smtClean="0">
              <a:latin typeface="HGSｺﾞｼｯｸM" panose="020B0600000000000000" pitchFamily="50" charset="-128"/>
              <a:ea typeface="HGSｺﾞｼｯｸM" panose="020B0600000000000000" pitchFamily="50" charset="-128"/>
            </a:endParaRPr>
          </a:p>
          <a:p>
            <a:endParaRPr lang="en-US" altLang="ja-JP" sz="2800" dirty="0">
              <a:latin typeface="HGSｺﾞｼｯｸM" panose="020B0600000000000000" pitchFamily="50" charset="-128"/>
              <a:ea typeface="HGSｺﾞｼｯｸM" panose="020B0600000000000000" pitchFamily="50" charset="-128"/>
            </a:endParaRPr>
          </a:p>
          <a:p>
            <a:r>
              <a:rPr lang="ja-JP" altLang="en-US" sz="2800" dirty="0">
                <a:latin typeface="HGSｺﾞｼｯｸM" panose="020B0600000000000000" pitchFamily="50" charset="-128"/>
                <a:ea typeface="HGSｺﾞｼｯｸM" panose="020B0600000000000000" pitchFamily="50" charset="-128"/>
              </a:rPr>
              <a:t>２</a:t>
            </a:r>
            <a:r>
              <a:rPr lang="ja-JP" altLang="en-US" sz="2800" dirty="0" smtClean="0">
                <a:latin typeface="HGSｺﾞｼｯｸM" panose="020B0600000000000000" pitchFamily="50" charset="-128"/>
                <a:ea typeface="HGSｺﾞｼｯｸM" panose="020B0600000000000000" pitchFamily="50" charset="-128"/>
              </a:rPr>
              <a:t>．昨年度までの検討内容</a:t>
            </a:r>
            <a:endParaRPr lang="en-US" altLang="ja-JP" sz="2800" dirty="0" smtClean="0">
              <a:latin typeface="HGSｺﾞｼｯｸM" panose="020B0600000000000000" pitchFamily="50" charset="-128"/>
              <a:ea typeface="HGSｺﾞｼｯｸM" panose="020B0600000000000000" pitchFamily="50" charset="-128"/>
            </a:endParaRPr>
          </a:p>
          <a:p>
            <a:endParaRPr lang="en-US" altLang="ja-JP" sz="2800" dirty="0">
              <a:latin typeface="HGSｺﾞｼｯｸM" panose="020B0600000000000000" pitchFamily="50" charset="-128"/>
              <a:ea typeface="HGSｺﾞｼｯｸM" panose="020B0600000000000000" pitchFamily="50" charset="-128"/>
            </a:endParaRPr>
          </a:p>
          <a:p>
            <a:r>
              <a:rPr lang="ja-JP" altLang="en-US" sz="2800" dirty="0" smtClean="0">
                <a:latin typeface="HGSｺﾞｼｯｸM" panose="020B0600000000000000" pitchFamily="50" charset="-128"/>
                <a:ea typeface="HGSｺﾞｼｯｸM" panose="020B0600000000000000" pitchFamily="50" charset="-128"/>
              </a:rPr>
              <a:t>３．本年度の検討方針</a:t>
            </a:r>
            <a:endParaRPr lang="en-US" altLang="ja-JP" sz="2800" dirty="0">
              <a:latin typeface="HGSｺﾞｼｯｸM" panose="020B0600000000000000" pitchFamily="50" charset="-128"/>
              <a:ea typeface="HGSｺﾞｼｯｸM" panose="020B0600000000000000" pitchFamily="50" charset="-128"/>
            </a:endParaRPr>
          </a:p>
        </p:txBody>
      </p:sp>
      <p:sp>
        <p:nvSpPr>
          <p:cNvPr id="5" name="スライド番号プレースホルダー 4"/>
          <p:cNvSpPr>
            <a:spLocks noGrp="1"/>
          </p:cNvSpPr>
          <p:nvPr>
            <p:ph type="sldNum" sz="quarter" idx="12"/>
          </p:nvPr>
        </p:nvSpPr>
        <p:spPr/>
        <p:txBody>
          <a:bodyPr/>
          <a:lstStyle/>
          <a:p>
            <a:fld id="{40F85341-AB73-4280-8395-A80C95690EE8}" type="slidenum">
              <a:rPr kumimoji="1" lang="ja-JP" altLang="en-US" smtClean="0"/>
              <a:t>2</a:t>
            </a:fld>
            <a:endParaRPr kumimoji="1" lang="ja-JP" altLang="en-US"/>
          </a:p>
        </p:txBody>
      </p:sp>
      <p:sp>
        <p:nvSpPr>
          <p:cNvPr id="4" name="テキスト ボックス 3"/>
          <p:cNvSpPr txBox="1"/>
          <p:nvPr/>
        </p:nvSpPr>
        <p:spPr>
          <a:xfrm>
            <a:off x="467544" y="476672"/>
            <a:ext cx="7272808" cy="646331"/>
          </a:xfrm>
          <a:prstGeom prst="rect">
            <a:avLst/>
          </a:prstGeom>
          <a:noFill/>
        </p:spPr>
        <p:txBody>
          <a:bodyPr wrap="square" rtlCol="0">
            <a:spAutoFit/>
          </a:bodyPr>
          <a:lstStyle/>
          <a:p>
            <a:r>
              <a:rPr lang="ja-JP" altLang="en-US" sz="3600" dirty="0" smtClean="0">
                <a:latin typeface="HGSｺﾞｼｯｸM" panose="020B0600000000000000" pitchFamily="50" charset="-128"/>
                <a:ea typeface="HGSｺﾞｼｯｸM" panose="020B0600000000000000" pitchFamily="50" charset="-128"/>
              </a:rPr>
              <a:t>目次</a:t>
            </a:r>
            <a:endParaRPr lang="ja-JP" altLang="en-US" sz="3600" dirty="0">
              <a:latin typeface="HGSｺﾞｼｯｸM" panose="020B0600000000000000" pitchFamily="50" charset="-128"/>
              <a:ea typeface="HGSｺﾞｼｯｸM" panose="020B0600000000000000" pitchFamily="50" charset="-128"/>
            </a:endParaRPr>
          </a:p>
        </p:txBody>
      </p:sp>
      <p:sp>
        <p:nvSpPr>
          <p:cNvPr id="6"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33179037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555" y="2403979"/>
            <a:ext cx="5087400" cy="3905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正方形/長方形 2"/>
          <p:cNvSpPr/>
          <p:nvPr/>
        </p:nvSpPr>
        <p:spPr>
          <a:xfrm>
            <a:off x="5868144" y="2924944"/>
            <a:ext cx="2952327" cy="28083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20</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３．本年度の検討</a:t>
            </a:r>
            <a:r>
              <a:rPr lang="ja-JP" altLang="en-US" dirty="0" smtClean="0">
                <a:latin typeface="HGSｺﾞｼｯｸM" panose="020B0600000000000000" pitchFamily="50" charset="-128"/>
                <a:ea typeface="HGSｺﾞｼｯｸM" panose="020B0600000000000000" pitchFamily="50" charset="-128"/>
              </a:rPr>
              <a:t>方針</a:t>
            </a:r>
            <a:endParaRPr lang="ja-JP" altLang="en-US" dirty="0">
              <a:latin typeface="HGSｺﾞｼｯｸM" panose="020B0600000000000000" pitchFamily="50" charset="-128"/>
              <a:ea typeface="HGSｺﾞｼｯｸM" panose="020B0600000000000000" pitchFamily="50" charset="-128"/>
            </a:endParaRPr>
          </a:p>
        </p:txBody>
      </p:sp>
      <p:sp>
        <p:nvSpPr>
          <p:cNvPr id="16" name="テキスト ボックス 15"/>
          <p:cNvSpPr txBox="1"/>
          <p:nvPr/>
        </p:nvSpPr>
        <p:spPr>
          <a:xfrm>
            <a:off x="574785" y="1167135"/>
            <a:ext cx="777686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a:t>
            </a:r>
            <a:r>
              <a:rPr lang="ja-JP" altLang="en-US" sz="2400" dirty="0" smtClean="0">
                <a:latin typeface="HGSｺﾞｼｯｸM" panose="020B0600000000000000" pitchFamily="50" charset="-128"/>
                <a:ea typeface="HGSｺﾞｼｯｸM" panose="020B0600000000000000" pitchFamily="50" charset="-128"/>
              </a:rPr>
              <a:t>）最終更新判定フロー</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現行案</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における課題の抽出</a:t>
            </a:r>
            <a:endParaRPr lang="en-US" altLang="ja-JP" sz="2400" dirty="0" smtClean="0">
              <a:latin typeface="HGSｺﾞｼｯｸM" panose="020B0600000000000000" pitchFamily="50" charset="-128"/>
              <a:ea typeface="HGSｺﾞｼｯｸM" panose="020B0600000000000000" pitchFamily="50" charset="-128"/>
            </a:endParaRPr>
          </a:p>
        </p:txBody>
      </p:sp>
      <p:sp>
        <p:nvSpPr>
          <p:cNvPr id="5" name="正方形/長方形 4"/>
          <p:cNvSpPr/>
          <p:nvPr/>
        </p:nvSpPr>
        <p:spPr>
          <a:xfrm>
            <a:off x="925569" y="1640993"/>
            <a:ext cx="8101671" cy="400110"/>
          </a:xfrm>
          <a:prstGeom prst="rect">
            <a:avLst/>
          </a:prstGeom>
        </p:spPr>
        <p:txBody>
          <a:bodyPr wrap="square">
            <a:spAutoFit/>
          </a:bodyPr>
          <a:lstStyle/>
          <a:p>
            <a:pPr algn="just"/>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前述における項目を整理すると以下となる。</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8" name="テキスト ボックス 7"/>
          <p:cNvSpPr txBox="1"/>
          <p:nvPr/>
        </p:nvSpPr>
        <p:spPr>
          <a:xfrm>
            <a:off x="369803" y="2096202"/>
            <a:ext cx="1033845" cy="307777"/>
          </a:xfrm>
          <a:prstGeom prst="rect">
            <a:avLst/>
          </a:prstGeom>
          <a:noFill/>
        </p:spPr>
        <p:txBody>
          <a:bodyPr wrap="square" rtlCol="0">
            <a:spAutoFit/>
          </a:bodyPr>
          <a:lstStyle/>
          <a:p>
            <a:r>
              <a:rPr lang="ja-JP" altLang="en-US" sz="1400" b="1" dirty="0">
                <a:solidFill>
                  <a:srgbClr val="FF0000"/>
                </a:solidFill>
              </a:rPr>
              <a:t>渡河橋</a:t>
            </a:r>
            <a:endParaRPr kumimoji="1" lang="ja-JP" altLang="en-US" sz="1400" b="1" dirty="0">
              <a:solidFill>
                <a:srgbClr val="FF0000"/>
              </a:solidFill>
            </a:endParaRPr>
          </a:p>
        </p:txBody>
      </p:sp>
      <p:sp>
        <p:nvSpPr>
          <p:cNvPr id="2" name="右中かっこ 1"/>
          <p:cNvSpPr/>
          <p:nvPr/>
        </p:nvSpPr>
        <p:spPr>
          <a:xfrm>
            <a:off x="5584473" y="2924944"/>
            <a:ext cx="204235" cy="3312368"/>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正方形/長方形 8"/>
          <p:cNvSpPr/>
          <p:nvPr/>
        </p:nvSpPr>
        <p:spPr>
          <a:xfrm>
            <a:off x="5759362" y="3097991"/>
            <a:ext cx="3565166" cy="2862322"/>
          </a:xfrm>
          <a:prstGeom prst="rect">
            <a:avLst/>
          </a:prstGeom>
        </p:spPr>
        <p:txBody>
          <a:bodyPr wrap="square">
            <a:spAutoFit/>
          </a:bodyPr>
          <a:lstStyle/>
          <a:p>
            <a:pPr algn="just"/>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構造性</a:t>
            </a:r>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p>
          <a:p>
            <a:pPr algn="just"/>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内在リスク</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振動の評価</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塩害への耐久性</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構造形式のリスク</a:t>
            </a:r>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p>
          <a:p>
            <a:pPr algn="just"/>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ゲルバー橋等</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使用性</a:t>
            </a:r>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p>
          <a:p>
            <a:pPr algn="just"/>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交通ボトルネックの有無</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振動・騒音</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endParaRPr lang="en-US" altLang="ja-JP"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0" name="正方形/長方形 9"/>
          <p:cNvSpPr/>
          <p:nvPr/>
        </p:nvSpPr>
        <p:spPr>
          <a:xfrm>
            <a:off x="6084169" y="2399705"/>
            <a:ext cx="2448271" cy="400110"/>
          </a:xfrm>
          <a:prstGeom prst="rect">
            <a:avLst/>
          </a:prstGeom>
          <a:ln w="19050">
            <a:solidFill>
              <a:srgbClr val="660066"/>
            </a:solidFill>
          </a:ln>
        </p:spPr>
        <p:txBody>
          <a:bodyPr wrap="square">
            <a:spAutoFit/>
          </a:bodyPr>
          <a:lstStyle/>
          <a:p>
            <a:pPr algn="ct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不足</a:t>
            </a:r>
            <a:r>
              <a:rPr lang="ja-JP" altLang="en-US" sz="2000" b="1" dirty="0" smtClean="0">
                <a:latin typeface="HGSｺﾞｼｯｸM" panose="020B0600000000000000" pitchFamily="50" charset="-128"/>
                <a:ea typeface="HGSｺﾞｼｯｸM" panose="020B0600000000000000" pitchFamily="50" charset="-128"/>
                <a:cs typeface="Meiryo UI" panose="020B0604030504040204" pitchFamily="50" charset="-128"/>
              </a:rPr>
              <a:t>する項目</a:t>
            </a:r>
            <a:r>
              <a:rPr lang="en-US" altLang="ja-JP" sz="20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b="1" dirty="0" smtClean="0">
                <a:latin typeface="HGSｺﾞｼｯｸM" panose="020B0600000000000000" pitchFamily="50" charset="-128"/>
                <a:ea typeface="HGSｺﾞｼｯｸM" panose="020B0600000000000000" pitchFamily="50" charset="-128"/>
                <a:cs typeface="Meiryo UI" panose="020B0604030504040204" pitchFamily="50" charset="-128"/>
              </a:rPr>
              <a:t>案</a:t>
            </a:r>
            <a:r>
              <a:rPr lang="en-US" altLang="ja-JP" sz="20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endParaRPr lang="en-US" altLang="ja-JP" sz="2000" b="1"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2"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40197968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737" y="2384197"/>
            <a:ext cx="5019367" cy="3853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正方形/長方形 2"/>
          <p:cNvSpPr/>
          <p:nvPr/>
        </p:nvSpPr>
        <p:spPr>
          <a:xfrm>
            <a:off x="5796137" y="2708920"/>
            <a:ext cx="2952327" cy="31683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21</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３．本年度の検討</a:t>
            </a:r>
            <a:r>
              <a:rPr lang="ja-JP" altLang="en-US" dirty="0" smtClean="0">
                <a:latin typeface="HGSｺﾞｼｯｸM" panose="020B0600000000000000" pitchFamily="50" charset="-128"/>
                <a:ea typeface="HGSｺﾞｼｯｸM" panose="020B0600000000000000" pitchFamily="50" charset="-128"/>
              </a:rPr>
              <a:t>方針</a:t>
            </a:r>
            <a:endParaRPr lang="ja-JP" altLang="en-US" dirty="0">
              <a:latin typeface="HGSｺﾞｼｯｸM" panose="020B0600000000000000" pitchFamily="50" charset="-128"/>
              <a:ea typeface="HGSｺﾞｼｯｸM" panose="020B0600000000000000" pitchFamily="50" charset="-128"/>
            </a:endParaRPr>
          </a:p>
        </p:txBody>
      </p:sp>
      <p:sp>
        <p:nvSpPr>
          <p:cNvPr id="16" name="テキスト ボックス 15"/>
          <p:cNvSpPr txBox="1"/>
          <p:nvPr/>
        </p:nvSpPr>
        <p:spPr>
          <a:xfrm>
            <a:off x="574785" y="1162388"/>
            <a:ext cx="777686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a:t>
            </a:r>
            <a:r>
              <a:rPr lang="ja-JP" altLang="en-US" sz="2400" dirty="0" smtClean="0">
                <a:latin typeface="HGSｺﾞｼｯｸM" panose="020B0600000000000000" pitchFamily="50" charset="-128"/>
                <a:ea typeface="HGSｺﾞｼｯｸM" panose="020B0600000000000000" pitchFamily="50" charset="-128"/>
              </a:rPr>
              <a:t>）最終更新判定フロー</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現行案</a:t>
            </a:r>
            <a:r>
              <a:rPr lang="en-US" altLang="ja-JP" sz="2400" dirty="0" smtClean="0">
                <a:latin typeface="HGSｺﾞｼｯｸM" panose="020B0600000000000000" pitchFamily="50" charset="-128"/>
                <a:ea typeface="HGSｺﾞｼｯｸM" panose="020B0600000000000000" pitchFamily="50" charset="-128"/>
              </a:rPr>
              <a:t>)</a:t>
            </a:r>
            <a:r>
              <a:rPr lang="ja-JP" altLang="en-US" sz="2400" dirty="0" smtClean="0">
                <a:latin typeface="HGSｺﾞｼｯｸM" panose="020B0600000000000000" pitchFamily="50" charset="-128"/>
                <a:ea typeface="HGSｺﾞｼｯｸM" panose="020B0600000000000000" pitchFamily="50" charset="-128"/>
              </a:rPr>
              <a:t>における課題の抽出</a:t>
            </a:r>
            <a:endParaRPr lang="en-US" altLang="ja-JP" sz="2400" dirty="0" smtClean="0">
              <a:latin typeface="HGSｺﾞｼｯｸM" panose="020B0600000000000000" pitchFamily="50" charset="-128"/>
              <a:ea typeface="HGSｺﾞｼｯｸM" panose="020B0600000000000000" pitchFamily="50" charset="-128"/>
            </a:endParaRPr>
          </a:p>
        </p:txBody>
      </p:sp>
      <p:sp>
        <p:nvSpPr>
          <p:cNvPr id="8" name="テキスト ボックス 7"/>
          <p:cNvSpPr txBox="1"/>
          <p:nvPr/>
        </p:nvSpPr>
        <p:spPr>
          <a:xfrm>
            <a:off x="395536" y="2076420"/>
            <a:ext cx="1152078" cy="307777"/>
          </a:xfrm>
          <a:prstGeom prst="rect">
            <a:avLst/>
          </a:prstGeom>
          <a:noFill/>
        </p:spPr>
        <p:txBody>
          <a:bodyPr wrap="square" rtlCol="0">
            <a:spAutoFit/>
          </a:bodyPr>
          <a:lstStyle/>
          <a:p>
            <a:r>
              <a:rPr lang="ja-JP" altLang="en-US" sz="1400" b="1" dirty="0">
                <a:solidFill>
                  <a:srgbClr val="FF0000"/>
                </a:solidFill>
              </a:rPr>
              <a:t>跨道</a:t>
            </a:r>
            <a:r>
              <a:rPr lang="ja-JP" altLang="en-US" sz="1400" b="1" dirty="0" smtClean="0">
                <a:solidFill>
                  <a:srgbClr val="FF0000"/>
                </a:solidFill>
              </a:rPr>
              <a:t>橋</a:t>
            </a:r>
            <a:endParaRPr kumimoji="1" lang="ja-JP" altLang="en-US" sz="1400" b="1" dirty="0">
              <a:solidFill>
                <a:srgbClr val="FF0000"/>
              </a:solidFill>
            </a:endParaRPr>
          </a:p>
        </p:txBody>
      </p:sp>
      <p:sp>
        <p:nvSpPr>
          <p:cNvPr id="2" name="右中かっこ 1"/>
          <p:cNvSpPr/>
          <p:nvPr/>
        </p:nvSpPr>
        <p:spPr>
          <a:xfrm>
            <a:off x="5533212" y="2816932"/>
            <a:ext cx="190915" cy="3240360"/>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正方形/長方形 8"/>
          <p:cNvSpPr/>
          <p:nvPr/>
        </p:nvSpPr>
        <p:spPr>
          <a:xfrm>
            <a:off x="5724128" y="2708920"/>
            <a:ext cx="3565166" cy="3416320"/>
          </a:xfrm>
          <a:prstGeom prst="rect">
            <a:avLst/>
          </a:prstGeom>
        </p:spPr>
        <p:txBody>
          <a:bodyPr wrap="square">
            <a:spAutoFit/>
          </a:bodyPr>
          <a:lstStyle/>
          <a:p>
            <a:pPr algn="just"/>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構造性</a:t>
            </a:r>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p>
          <a:p>
            <a:pPr algn="just"/>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内在リスク</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振動の評価</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塩害への耐久性</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構造形式のリスク</a:t>
            </a:r>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p>
          <a:p>
            <a:pPr algn="just"/>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ゲルバー橋等</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使用性</a:t>
            </a:r>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p>
          <a:p>
            <a:pPr algn="just"/>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交通ボトルネックの有無</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振動・騒音</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重複箇所</a:t>
            </a:r>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p>
          <a:p>
            <a:pPr algn="just"/>
            <a:r>
              <a:rPr lang="ja-JP" altLang="en-US"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伸縮装置数</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endParaRPr lang="en-US" altLang="ja-JP"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0" name="正方形/長方形 9"/>
          <p:cNvSpPr/>
          <p:nvPr/>
        </p:nvSpPr>
        <p:spPr>
          <a:xfrm>
            <a:off x="5904919" y="2204864"/>
            <a:ext cx="2448271" cy="400110"/>
          </a:xfrm>
          <a:prstGeom prst="rect">
            <a:avLst/>
          </a:prstGeom>
          <a:ln w="19050">
            <a:solidFill>
              <a:srgbClr val="660066"/>
            </a:solidFill>
          </a:ln>
        </p:spPr>
        <p:txBody>
          <a:bodyPr wrap="square">
            <a:spAutoFit/>
          </a:bodyPr>
          <a:lstStyle/>
          <a:p>
            <a:pPr algn="ct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不足</a:t>
            </a:r>
            <a:r>
              <a:rPr lang="ja-JP" altLang="en-US" sz="2000" b="1" dirty="0" smtClean="0">
                <a:latin typeface="HGSｺﾞｼｯｸM" panose="020B0600000000000000" pitchFamily="50" charset="-128"/>
                <a:ea typeface="HGSｺﾞｼｯｸM" panose="020B0600000000000000" pitchFamily="50" charset="-128"/>
                <a:cs typeface="Meiryo UI" panose="020B0604030504040204" pitchFamily="50" charset="-128"/>
              </a:rPr>
              <a:t>する項目</a:t>
            </a:r>
            <a:r>
              <a:rPr lang="en-US" altLang="ja-JP" sz="20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b="1" dirty="0" smtClean="0">
                <a:latin typeface="HGSｺﾞｼｯｸM" panose="020B0600000000000000" pitchFamily="50" charset="-128"/>
                <a:ea typeface="HGSｺﾞｼｯｸM" panose="020B0600000000000000" pitchFamily="50" charset="-128"/>
                <a:cs typeface="Meiryo UI" panose="020B0604030504040204" pitchFamily="50" charset="-128"/>
              </a:rPr>
              <a:t>案</a:t>
            </a:r>
            <a:r>
              <a:rPr lang="en-US" altLang="ja-JP" sz="20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endParaRPr lang="en-US" altLang="ja-JP" sz="2000" b="1"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4" name="正方形/長方形 13"/>
          <p:cNvSpPr/>
          <p:nvPr/>
        </p:nvSpPr>
        <p:spPr>
          <a:xfrm>
            <a:off x="925569" y="1640993"/>
            <a:ext cx="8101671" cy="400110"/>
          </a:xfrm>
          <a:prstGeom prst="rect">
            <a:avLst/>
          </a:prstGeom>
        </p:spPr>
        <p:txBody>
          <a:bodyPr wrap="square">
            <a:spAutoFit/>
          </a:bodyPr>
          <a:lstStyle/>
          <a:p>
            <a:pPr algn="just"/>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前述における項目を整理すると以下となる。</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2"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22158017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22</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３．本年度の検討</a:t>
            </a:r>
            <a:r>
              <a:rPr lang="ja-JP" altLang="en-US" dirty="0" smtClean="0">
                <a:latin typeface="HGSｺﾞｼｯｸM" panose="020B0600000000000000" pitchFamily="50" charset="-128"/>
                <a:ea typeface="HGSｺﾞｼｯｸM" panose="020B0600000000000000" pitchFamily="50" charset="-128"/>
              </a:rPr>
              <a:t>方針</a:t>
            </a:r>
            <a:endParaRPr lang="ja-JP" altLang="en-US" dirty="0">
              <a:latin typeface="HGSｺﾞｼｯｸM" panose="020B0600000000000000" pitchFamily="50" charset="-128"/>
              <a:ea typeface="HGSｺﾞｼｯｸM" panose="020B0600000000000000" pitchFamily="50" charset="-128"/>
            </a:endParaRPr>
          </a:p>
        </p:txBody>
      </p:sp>
      <p:sp>
        <p:nvSpPr>
          <p:cNvPr id="16" name="テキスト ボックス 15"/>
          <p:cNvSpPr txBox="1"/>
          <p:nvPr/>
        </p:nvSpPr>
        <p:spPr>
          <a:xfrm>
            <a:off x="574785" y="1162388"/>
            <a:ext cx="777686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４</a:t>
            </a:r>
            <a:r>
              <a:rPr lang="ja-JP" altLang="en-US" sz="2400" dirty="0" smtClean="0">
                <a:latin typeface="HGSｺﾞｼｯｸM" panose="020B0600000000000000" pitchFamily="50" charset="-128"/>
                <a:ea typeface="HGSｺﾞｼｯｸM" panose="020B0600000000000000" pitchFamily="50" charset="-128"/>
              </a:rPr>
              <a:t>）</a:t>
            </a:r>
            <a:r>
              <a:rPr lang="ja-JP" altLang="en-US" sz="2400" dirty="0">
                <a:latin typeface="HGSｺﾞｼｯｸM" panose="020B0600000000000000" pitchFamily="50" charset="-128"/>
                <a:ea typeface="HGSｺﾞｼｯｸM" panose="020B0600000000000000" pitchFamily="50" charset="-128"/>
              </a:rPr>
              <a:t>改定</a:t>
            </a:r>
            <a:r>
              <a:rPr lang="ja-JP" altLang="en-US" sz="2400" dirty="0" smtClean="0">
                <a:latin typeface="HGSｺﾞｼｯｸM" panose="020B0600000000000000" pitchFamily="50" charset="-128"/>
                <a:ea typeface="HGSｺﾞｼｯｸM" panose="020B0600000000000000" pitchFamily="50" charset="-128"/>
              </a:rPr>
              <a:t>項目の評価基準</a:t>
            </a:r>
            <a:endParaRPr lang="en-US" altLang="ja-JP" sz="2400" dirty="0" smtClean="0">
              <a:latin typeface="HGSｺﾞｼｯｸM" panose="020B0600000000000000" pitchFamily="50" charset="-128"/>
              <a:ea typeface="HGSｺﾞｼｯｸM" panose="020B0600000000000000" pitchFamily="50" charset="-128"/>
            </a:endParaRPr>
          </a:p>
        </p:txBody>
      </p:sp>
      <p:sp>
        <p:nvSpPr>
          <p:cNvPr id="5" name="正方形/長方形 4"/>
          <p:cNvSpPr/>
          <p:nvPr/>
        </p:nvSpPr>
        <p:spPr>
          <a:xfrm>
            <a:off x="971600" y="1624053"/>
            <a:ext cx="7704856" cy="3816429"/>
          </a:xfrm>
          <a:prstGeom prst="rect">
            <a:avLst/>
          </a:prstGeom>
          <a:ln>
            <a:solidFill>
              <a:schemeClr val="tx1"/>
            </a:solidFill>
          </a:ln>
        </p:spPr>
        <p:txBody>
          <a:bodyPr wrap="square">
            <a:spAutoFit/>
          </a:bodyPr>
          <a:lstStyle/>
          <a:p>
            <a:pPr algn="just"/>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構造性</a:t>
            </a:r>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p>
          <a:p>
            <a:pPr algn="just"/>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　►内在リスク　</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　疲労、</a:t>
            </a:r>
            <a:r>
              <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PC</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鋼線の劣化等がないものが優位</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►振動の評価　</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　有害な振動がないものが優位</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►塩害への耐久性　</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　塩害への耐久性があるものが優位</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endParaRPr lang="en-US" altLang="ja-JP" sz="1200" dirty="0">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構造形式のリスク</a:t>
            </a:r>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p>
          <a:p>
            <a:pPr algn="just"/>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►ゲルバー橋等</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　ゲルバー橋等でないものが優位</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endParaRPr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使用性</a:t>
            </a:r>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p>
          <a:p>
            <a:pPr algn="just"/>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►第三者被害</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　第三者被害の可能性がないものが優位</a:t>
            </a:r>
            <a:endParaRPr lang="en-US" altLang="ja-JP"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►振動・騒音</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　⇒　振動・騒音への対策が</a:t>
            </a:r>
            <a:r>
              <a:rPr lang="ja-JP" altLang="en-US"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あるものが</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優位</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algn="just"/>
            <a:endParaRPr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algn="just"/>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重複箇所</a:t>
            </a:r>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p>
          <a:p>
            <a:pPr algn="just"/>
            <a:r>
              <a:rPr lang="ja-JP" altLang="en-US"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►伸縮装置数　</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　重複箇所の削除および配点の見直し</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6"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2080624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23</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３．本年度の検討</a:t>
            </a:r>
            <a:r>
              <a:rPr lang="ja-JP" altLang="en-US" dirty="0" smtClean="0">
                <a:latin typeface="HGSｺﾞｼｯｸM" panose="020B0600000000000000" pitchFamily="50" charset="-128"/>
                <a:ea typeface="HGSｺﾞｼｯｸM" panose="020B0600000000000000" pitchFamily="50" charset="-128"/>
              </a:rPr>
              <a:t>方針</a:t>
            </a:r>
            <a:endParaRPr lang="ja-JP" altLang="en-US" dirty="0">
              <a:latin typeface="HGSｺﾞｼｯｸM" panose="020B0600000000000000" pitchFamily="50" charset="-128"/>
              <a:ea typeface="HGSｺﾞｼｯｸM" panose="020B0600000000000000" pitchFamily="50" charset="-128"/>
            </a:endParaRPr>
          </a:p>
        </p:txBody>
      </p:sp>
      <p:sp>
        <p:nvSpPr>
          <p:cNvPr id="16" name="テキスト ボックス 15"/>
          <p:cNvSpPr txBox="1"/>
          <p:nvPr/>
        </p:nvSpPr>
        <p:spPr>
          <a:xfrm>
            <a:off x="565533" y="1162388"/>
            <a:ext cx="777686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３</a:t>
            </a:r>
            <a:r>
              <a:rPr lang="ja-JP" altLang="en-US" sz="2400" dirty="0" smtClean="0">
                <a:latin typeface="HGSｺﾞｼｯｸM" panose="020B0600000000000000" pitchFamily="50" charset="-128"/>
                <a:ea typeface="HGSｺﾞｼｯｸM" panose="020B0600000000000000" pitchFamily="50" charset="-128"/>
              </a:rPr>
              <a:t>）現行案の対案</a:t>
            </a:r>
            <a:endParaRPr lang="en-US" altLang="ja-JP" sz="2400" dirty="0" smtClean="0">
              <a:latin typeface="HGSｺﾞｼｯｸM" panose="020B0600000000000000" pitchFamily="50" charset="-128"/>
              <a:ea typeface="HGSｺﾞｼｯｸM" panose="020B0600000000000000" pitchFamily="50" charset="-128"/>
            </a:endParaRPr>
          </a:p>
        </p:txBody>
      </p:sp>
      <p:sp>
        <p:nvSpPr>
          <p:cNvPr id="8" name="テキスト ボックス 7"/>
          <p:cNvSpPr txBox="1"/>
          <p:nvPr/>
        </p:nvSpPr>
        <p:spPr>
          <a:xfrm>
            <a:off x="2236458" y="1785690"/>
            <a:ext cx="1033845" cy="307777"/>
          </a:xfrm>
          <a:prstGeom prst="rect">
            <a:avLst/>
          </a:prstGeom>
          <a:noFill/>
        </p:spPr>
        <p:txBody>
          <a:bodyPr wrap="square" rtlCol="0">
            <a:spAutoFit/>
          </a:bodyPr>
          <a:lstStyle/>
          <a:p>
            <a:r>
              <a:rPr lang="ja-JP" altLang="en-US" sz="1400" b="1" dirty="0">
                <a:solidFill>
                  <a:srgbClr val="FF0000"/>
                </a:solidFill>
              </a:rPr>
              <a:t>渡河橋</a:t>
            </a:r>
            <a:endParaRPr kumimoji="1" lang="ja-JP" altLang="en-US" sz="1400" b="1" dirty="0">
              <a:solidFill>
                <a:srgbClr val="FF0000"/>
              </a:solidFill>
            </a:endParaRPr>
          </a:p>
        </p:txBody>
      </p:sp>
      <p:sp>
        <p:nvSpPr>
          <p:cNvPr id="12" name="正方形/長方形 11"/>
          <p:cNvSpPr/>
          <p:nvPr/>
        </p:nvSpPr>
        <p:spPr>
          <a:xfrm>
            <a:off x="568957" y="6309320"/>
            <a:ext cx="6091276" cy="369332"/>
          </a:xfrm>
          <a:prstGeom prst="rect">
            <a:avLst/>
          </a:prstGeom>
        </p:spPr>
        <p:txBody>
          <a:bodyPr wrap="square">
            <a:spAutoFit/>
          </a:bodyPr>
          <a:lstStyle/>
          <a:p>
            <a:pPr algn="r"/>
            <a:r>
              <a:rPr lang="ja-JP" altLang="en-US"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　</a:t>
            </a:r>
            <a:r>
              <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赤字で示す部分が追記項目</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0303" y="1280120"/>
            <a:ext cx="5118121"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32168378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24</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３．本年度の検討</a:t>
            </a:r>
            <a:r>
              <a:rPr lang="ja-JP" altLang="en-US" dirty="0" smtClean="0">
                <a:latin typeface="HGSｺﾞｼｯｸM" panose="020B0600000000000000" pitchFamily="50" charset="-128"/>
                <a:ea typeface="HGSｺﾞｼｯｸM" panose="020B0600000000000000" pitchFamily="50" charset="-128"/>
              </a:rPr>
              <a:t>方針</a:t>
            </a:r>
            <a:endParaRPr lang="ja-JP" altLang="en-US" dirty="0">
              <a:latin typeface="HGSｺﾞｼｯｸM" panose="020B0600000000000000" pitchFamily="50" charset="-128"/>
              <a:ea typeface="HGSｺﾞｼｯｸM" panose="020B0600000000000000" pitchFamily="50" charset="-128"/>
            </a:endParaRPr>
          </a:p>
        </p:txBody>
      </p:sp>
      <p:sp>
        <p:nvSpPr>
          <p:cNvPr id="16" name="テキスト ボックス 15"/>
          <p:cNvSpPr txBox="1"/>
          <p:nvPr/>
        </p:nvSpPr>
        <p:spPr>
          <a:xfrm>
            <a:off x="565533" y="1162388"/>
            <a:ext cx="777686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３</a:t>
            </a:r>
            <a:r>
              <a:rPr lang="ja-JP" altLang="en-US" sz="2400" dirty="0" smtClean="0">
                <a:latin typeface="HGSｺﾞｼｯｸM" panose="020B0600000000000000" pitchFamily="50" charset="-128"/>
                <a:ea typeface="HGSｺﾞｼｯｸM" panose="020B0600000000000000" pitchFamily="50" charset="-128"/>
              </a:rPr>
              <a:t>）現行案の対案</a:t>
            </a:r>
            <a:endParaRPr lang="en-US" altLang="ja-JP" sz="2400" dirty="0" smtClean="0">
              <a:latin typeface="HGSｺﾞｼｯｸM" panose="020B0600000000000000" pitchFamily="50" charset="-128"/>
              <a:ea typeface="HGSｺﾞｼｯｸM" panose="020B0600000000000000" pitchFamily="50" charset="-128"/>
            </a:endParaRPr>
          </a:p>
        </p:txBody>
      </p:sp>
      <p:sp>
        <p:nvSpPr>
          <p:cNvPr id="10" name="テキスト ボックス 9"/>
          <p:cNvSpPr txBox="1"/>
          <p:nvPr/>
        </p:nvSpPr>
        <p:spPr>
          <a:xfrm>
            <a:off x="2257070" y="1757146"/>
            <a:ext cx="967206" cy="307777"/>
          </a:xfrm>
          <a:prstGeom prst="rect">
            <a:avLst/>
          </a:prstGeom>
          <a:noFill/>
        </p:spPr>
        <p:txBody>
          <a:bodyPr wrap="square" rtlCol="0">
            <a:spAutoFit/>
          </a:bodyPr>
          <a:lstStyle/>
          <a:p>
            <a:r>
              <a:rPr lang="ja-JP" altLang="en-US" sz="1400" b="1" dirty="0">
                <a:solidFill>
                  <a:srgbClr val="FF0000"/>
                </a:solidFill>
              </a:rPr>
              <a:t>跨道</a:t>
            </a:r>
            <a:r>
              <a:rPr lang="ja-JP" altLang="en-US" sz="1400" b="1" dirty="0" smtClean="0">
                <a:solidFill>
                  <a:srgbClr val="FF0000"/>
                </a:solidFill>
              </a:rPr>
              <a:t>橋</a:t>
            </a:r>
            <a:endParaRPr kumimoji="1" lang="ja-JP" altLang="en-US" sz="1400" b="1" dirty="0">
              <a:solidFill>
                <a:srgbClr val="FF0000"/>
              </a:solidFill>
            </a:endParaRP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4276" y="1268760"/>
            <a:ext cx="5118121" cy="4937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正方形/長方形 7"/>
          <p:cNvSpPr/>
          <p:nvPr/>
        </p:nvSpPr>
        <p:spPr>
          <a:xfrm>
            <a:off x="568957" y="6309320"/>
            <a:ext cx="6091276" cy="369332"/>
          </a:xfrm>
          <a:prstGeom prst="rect">
            <a:avLst/>
          </a:prstGeom>
        </p:spPr>
        <p:txBody>
          <a:bodyPr wrap="square">
            <a:spAutoFit/>
          </a:bodyPr>
          <a:lstStyle/>
          <a:p>
            <a:pPr algn="r"/>
            <a:r>
              <a:rPr lang="ja-JP" altLang="en-US"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　</a:t>
            </a:r>
            <a:r>
              <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赤字で示す部分が追記項目</a:t>
            </a:r>
            <a:endParaRPr lang="en-US" altLang="ja-JP"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9"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2583450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611560" y="1126485"/>
            <a:ext cx="6912768"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a:t>
            </a:r>
            <a:r>
              <a:rPr lang="ja-JP" altLang="en-US" sz="2400" dirty="0" smtClean="0">
                <a:latin typeface="HGSｺﾞｼｯｸM" panose="020B0600000000000000" pitchFamily="50" charset="-128"/>
                <a:ea typeface="HGSｺﾞｼｯｸM" panose="020B0600000000000000" pitchFamily="50" charset="-128"/>
              </a:rPr>
              <a:t>）更新に関する用語の定義</a:t>
            </a:r>
            <a:endParaRPr lang="ja-JP" altLang="en-US" sz="2400" dirty="0">
              <a:latin typeface="HGSｺﾞｼｯｸM" panose="020B0600000000000000" pitchFamily="50" charset="-128"/>
              <a:ea typeface="HGSｺﾞｼｯｸM" panose="020B0600000000000000" pitchFamily="50" charset="-128"/>
            </a:endParaRPr>
          </a:p>
        </p:txBody>
      </p:sp>
      <p:sp>
        <p:nvSpPr>
          <p:cNvPr id="5"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8"/>
          <p:cNvSpPr>
            <a:spLocks noChangeArrowheads="1"/>
          </p:cNvSpPr>
          <p:nvPr/>
        </p:nvSpPr>
        <p:spPr bwMode="auto">
          <a:xfrm>
            <a:off x="900608" y="2162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Rectangle 10"/>
          <p:cNvSpPr>
            <a:spLocks noChangeArrowheads="1"/>
          </p:cNvSpPr>
          <p:nvPr/>
        </p:nvSpPr>
        <p:spPr bwMode="auto">
          <a:xfrm>
            <a:off x="900608" y="60388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Rectangle 12"/>
          <p:cNvSpPr>
            <a:spLocks noChangeArrowheads="1"/>
          </p:cNvSpPr>
          <p:nvPr/>
        </p:nvSpPr>
        <p:spPr bwMode="auto">
          <a:xfrm>
            <a:off x="400050" y="990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1" name="テキスト ボックス 30"/>
          <p:cNvSpPr txBox="1"/>
          <p:nvPr/>
        </p:nvSpPr>
        <p:spPr>
          <a:xfrm>
            <a:off x="827584" y="1556792"/>
            <a:ext cx="8208912" cy="4462760"/>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400" b="1" u="sng"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更新</a:t>
            </a:r>
            <a:endParaRPr lang="en-US" altLang="ja-JP" sz="2400" b="1" u="sng"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marL="711200"/>
            <a:r>
              <a:rPr lang="ja-JP" altLang="en-US" sz="2400" b="1" u="sng"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施設</a:t>
            </a:r>
            <a:r>
              <a:rPr lang="ja-JP" altLang="en-US" sz="24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の撤去・新設</a:t>
            </a: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を</a:t>
            </a:r>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いう。 </a:t>
            </a:r>
            <a:endPar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1349375" indent="-361950">
              <a:spcAft>
                <a:spcPts val="2400"/>
              </a:spcAft>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例）橋梁の架替え</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上部工のみの架替えも</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含む</a:t>
            </a:r>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a:t>
            </a:r>
          </a:p>
          <a:p>
            <a:pPr marL="457200" indent="-457200">
              <a:buFont typeface="Wingdings" panose="05000000000000000000" pitchFamily="2" charset="2"/>
              <a:buChar char="Ø"/>
            </a:pPr>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維持管理</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marL="711200"/>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安全かつ</a:t>
            </a:r>
            <a:r>
              <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rPr>
              <a:t>LCC</a:t>
            </a: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最小化の観点から設定した適切な維持管理手法により、最適な管理水準で施設の部分更新や修繕</a:t>
            </a:r>
            <a:r>
              <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補修</a:t>
            </a:r>
            <a:r>
              <a:rPr lang="en-US" altLang="ja-JP" sz="24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rPr>
              <a:t>を実施し、維持管理を行うものを</a:t>
            </a:r>
            <a:r>
              <a:rPr lang="ja-JP" altLang="en-US" sz="2400" dirty="0" smtClean="0">
                <a:latin typeface="HGSｺﾞｼｯｸM" panose="020B0600000000000000" pitchFamily="50" charset="-128"/>
                <a:ea typeface="HGSｺﾞｼｯｸM" panose="020B0600000000000000" pitchFamily="50" charset="-128"/>
                <a:cs typeface="Meiryo UI" panose="020B0604030504040204" pitchFamily="50" charset="-128"/>
              </a:rPr>
              <a:t>いう。 </a:t>
            </a:r>
            <a:endParaRPr lang="ja-JP" altLang="en-US" sz="24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1349375" indent="-361950"/>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・補強　　：</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施設の耐荷力の向上を図るものを</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いう</a:t>
            </a:r>
            <a:endPar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1349375" indent="-361950"/>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b="1" u="sng"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部分</a:t>
            </a: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更新</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施設の部分的な撤去・新設</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を</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いう</a:t>
            </a:r>
            <a:endPar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1349375" indent="-361950"/>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　　　　　例</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橋梁床版</a:t>
            </a:r>
            <a:r>
              <a:rPr lang="ja-JP" altLang="en-US" sz="2000" b="1" u="sng"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の取替え</a:t>
            </a: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、橋梁支承の取替えなど</a:t>
            </a:r>
          </a:p>
          <a:p>
            <a:pPr marL="2598738" indent="-1611313"/>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・修繕</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補修</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：施設の損傷している箇所を取り替えることなく修繕し、機能を回復することを</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いう</a:t>
            </a:r>
            <a:endPar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40F85341-AB73-4280-8395-A80C95690EE8}" type="slidenum">
              <a:rPr kumimoji="1" lang="ja-JP" altLang="en-US" smtClean="0"/>
              <a:t>3</a:t>
            </a:fld>
            <a:endParaRPr kumimoji="1" lang="ja-JP" altLang="en-US"/>
          </a:p>
        </p:txBody>
      </p:sp>
      <p:sp>
        <p:nvSpPr>
          <p:cNvPr id="12" name="タイトル 1"/>
          <p:cNvSpPr txBox="1">
            <a:spLocks/>
          </p:cNvSpPr>
          <p:nvPr/>
        </p:nvSpPr>
        <p:spPr>
          <a:xfrm>
            <a:off x="230832" y="21534"/>
            <a:ext cx="8716202" cy="686897"/>
          </a:xfrm>
          <a:prstGeom prst="rect">
            <a:avLst/>
          </a:prstGeom>
        </p:spPr>
        <p:txBody>
          <a:bodyPr vert="horz" anchor="b" anchorCtr="0">
            <a:normAutofit/>
          </a:bodyPr>
          <a:lstStyle>
            <a:lvl1pPr algn="l" rtl="0" eaLnBrk="1" latinLnBrk="0" hangingPunct="1">
              <a:spcBef>
                <a:spcPct val="0"/>
              </a:spcBef>
              <a:buNone/>
              <a:defRPr kumimoji="1" sz="3200" kern="1200">
                <a:solidFill>
                  <a:schemeClr val="tx2"/>
                </a:solidFill>
                <a:latin typeface="+mj-lt"/>
                <a:ea typeface="+mj-ea"/>
                <a:cs typeface="+mj-cs"/>
              </a:defRPr>
            </a:lvl1pPr>
          </a:lstStyle>
          <a:p>
            <a:r>
              <a:rPr lang="ja-JP" altLang="en-US" dirty="0" smtClean="0">
                <a:latin typeface="HGSｺﾞｼｯｸM" panose="020B0600000000000000" pitchFamily="50" charset="-128"/>
                <a:ea typeface="HGSｺﾞｼｯｸM" panose="020B0600000000000000" pitchFamily="50" charset="-128"/>
              </a:rPr>
              <a:t>１．更新計画の概要</a:t>
            </a:r>
            <a:endParaRPr lang="ja-JP" altLang="en-US" dirty="0">
              <a:latin typeface="HGSｺﾞｼｯｸM" panose="020B0600000000000000" pitchFamily="50" charset="-128"/>
              <a:ea typeface="HGSｺﾞｼｯｸM" panose="020B0600000000000000" pitchFamily="50" charset="-128"/>
            </a:endParaRPr>
          </a:p>
        </p:txBody>
      </p:sp>
      <p:sp>
        <p:nvSpPr>
          <p:cNvPr id="11"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1529313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１．更新計画の概要</a:t>
            </a:r>
          </a:p>
        </p:txBody>
      </p:sp>
      <p:sp>
        <p:nvSpPr>
          <p:cNvPr id="17" name="テキスト ボックス 16"/>
          <p:cNvSpPr txBox="1"/>
          <p:nvPr/>
        </p:nvSpPr>
        <p:spPr>
          <a:xfrm>
            <a:off x="611560" y="1126485"/>
            <a:ext cx="525658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２</a:t>
            </a:r>
            <a:r>
              <a:rPr lang="ja-JP" altLang="en-US" sz="2400" dirty="0" smtClean="0">
                <a:latin typeface="HGSｺﾞｼｯｸM" panose="020B0600000000000000" pitchFamily="50" charset="-128"/>
                <a:ea typeface="HGSｺﾞｼｯｸM" panose="020B0600000000000000" pitchFamily="50" charset="-128"/>
              </a:rPr>
              <a:t>）</a:t>
            </a:r>
            <a:r>
              <a:rPr lang="ja-JP" altLang="en-US" sz="2400" dirty="0">
                <a:latin typeface="HGSｺﾞｼｯｸM" panose="020B0600000000000000" pitchFamily="50" charset="-128"/>
                <a:ea typeface="HGSｺﾞｼｯｸM" panose="020B0600000000000000" pitchFamily="50" charset="-128"/>
              </a:rPr>
              <a:t>更新事業に関する位置付け</a:t>
            </a:r>
          </a:p>
        </p:txBody>
      </p:sp>
      <p:sp>
        <p:nvSpPr>
          <p:cNvPr id="5"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8"/>
          <p:cNvSpPr>
            <a:spLocks noChangeArrowheads="1"/>
          </p:cNvSpPr>
          <p:nvPr/>
        </p:nvSpPr>
        <p:spPr bwMode="auto">
          <a:xfrm>
            <a:off x="900608" y="2162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Rectangle 10"/>
          <p:cNvSpPr>
            <a:spLocks noChangeArrowheads="1"/>
          </p:cNvSpPr>
          <p:nvPr/>
        </p:nvSpPr>
        <p:spPr bwMode="auto">
          <a:xfrm>
            <a:off x="900608" y="60388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Rectangle 12"/>
          <p:cNvSpPr>
            <a:spLocks noChangeArrowheads="1"/>
          </p:cNvSpPr>
          <p:nvPr/>
        </p:nvSpPr>
        <p:spPr bwMode="auto">
          <a:xfrm>
            <a:off x="400050" y="990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1" name="テキスト ボックス 30"/>
          <p:cNvSpPr txBox="1"/>
          <p:nvPr/>
        </p:nvSpPr>
        <p:spPr>
          <a:xfrm>
            <a:off x="827584" y="1484784"/>
            <a:ext cx="7568482" cy="2092881"/>
          </a:xfrm>
          <a:prstGeom prst="rect">
            <a:avLst/>
          </a:prstGeom>
          <a:noFill/>
          <a:effectLst>
            <a:glow rad="127000">
              <a:srgbClr val="FFFF00"/>
            </a:glow>
          </a:effectLst>
        </p:spPr>
        <p:txBody>
          <a:bodyPr wrap="square" rtlCol="0">
            <a:spAutoFit/>
          </a:bodyPr>
          <a:lstStyle/>
          <a:p>
            <a:pPr marL="457200" indent="-457200">
              <a:buFont typeface="Wingdings" panose="05000000000000000000" pitchFamily="2" charset="2"/>
              <a:buChar char="Ø"/>
            </a:pP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大阪府都市整備中期計画（</a:t>
            </a:r>
            <a:r>
              <a:rPr lang="en-US" altLang="ja-JP" sz="2000" b="1" dirty="0">
                <a:latin typeface="HGSｺﾞｼｯｸM" panose="020B0600000000000000" pitchFamily="50" charset="-128"/>
                <a:ea typeface="HGSｺﾞｼｯｸM" panose="020B0600000000000000" pitchFamily="50" charset="-128"/>
                <a:cs typeface="Meiryo UI" panose="020B0604030504040204" pitchFamily="50" charset="-128"/>
              </a:rPr>
              <a:t>H24.3</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a:t>
            </a:r>
            <a:endParaRPr lang="en-US" altLang="ja-JP" sz="2000" b="1" dirty="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a:effectLst/>
                <a:latin typeface="HGSｺﾞｼｯｸM" panose="020B0600000000000000" pitchFamily="50" charset="-128"/>
                <a:ea typeface="HGSｺﾞｼｯｸM" panose="020B0600000000000000" pitchFamily="50" charset="-128"/>
                <a:cs typeface="Meiryo UI" panose="020B0604030504040204" pitchFamily="50" charset="-128"/>
              </a:rPr>
              <a:t>平成</a:t>
            </a:r>
            <a:r>
              <a:rPr lang="en-US" altLang="ja-JP" dirty="0">
                <a:effectLst/>
                <a:latin typeface="HGSｺﾞｼｯｸM" panose="020B0600000000000000" pitchFamily="50" charset="-128"/>
                <a:ea typeface="HGSｺﾞｼｯｸM" panose="020B0600000000000000" pitchFamily="50" charset="-128"/>
                <a:cs typeface="Meiryo UI" panose="020B0604030504040204" pitchFamily="50" charset="-128"/>
              </a:rPr>
              <a:t>23</a:t>
            </a:r>
            <a:r>
              <a:rPr lang="ja-JP" altLang="en-US" dirty="0">
                <a:effectLst/>
                <a:latin typeface="HGSｺﾞｼｯｸM" panose="020B0600000000000000" pitchFamily="50" charset="-128"/>
                <a:ea typeface="HGSｺﾞｼｯｸM" panose="020B0600000000000000" pitchFamily="50" charset="-128"/>
                <a:cs typeface="Meiryo UI" panose="020B0604030504040204" pitchFamily="50" charset="-128"/>
              </a:rPr>
              <a:t>年から概ね</a:t>
            </a:r>
            <a:r>
              <a:rPr lang="en-US" altLang="ja-JP" dirty="0">
                <a:effectLst/>
                <a:latin typeface="HGSｺﾞｼｯｸM" panose="020B0600000000000000" pitchFamily="50" charset="-128"/>
                <a:ea typeface="HGSｺﾞｼｯｸM" panose="020B0600000000000000" pitchFamily="50" charset="-128"/>
                <a:cs typeface="Meiryo UI" panose="020B0604030504040204" pitchFamily="50" charset="-128"/>
              </a:rPr>
              <a:t>20</a:t>
            </a:r>
            <a:r>
              <a:rPr lang="ja-JP" altLang="en-US" dirty="0">
                <a:effectLst/>
                <a:latin typeface="HGSｺﾞｼｯｸM" panose="020B0600000000000000" pitchFamily="50" charset="-128"/>
                <a:ea typeface="HGSｺﾞｼｯｸM" panose="020B0600000000000000" pitchFamily="50" charset="-128"/>
                <a:cs typeface="Meiryo UI" panose="020B0604030504040204" pitchFamily="50" charset="-128"/>
              </a:rPr>
              <a:t>年で幹線道路ネットワークを整備</a:t>
            </a:r>
            <a:endParaRPr lang="en-US" altLang="ja-JP" dirty="0">
              <a:effectLst/>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平成</a:t>
            </a:r>
            <a:r>
              <a:rPr lang="en-US" altLang="ja-JP"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43</a:t>
            </a:r>
            <a:r>
              <a:rPr lang="ja-JP" altLang="en-US"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年頃から大量更新時代に向け維持管理に投資をシフト</a:t>
            </a:r>
            <a:endParaRPr lang="en-US" altLang="ja-JP"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Wingdings" panose="05000000000000000000" pitchFamily="2" charset="2"/>
              <a:buChar char="Ø"/>
            </a:pP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大阪府都市基盤施設長寿命化計画（</a:t>
            </a:r>
            <a:r>
              <a:rPr lang="en-US" altLang="ja-JP" sz="2000" b="1" dirty="0">
                <a:latin typeface="HGSｺﾞｼｯｸM" panose="020B0600000000000000" pitchFamily="50" charset="-128"/>
                <a:ea typeface="HGSｺﾞｼｯｸM" panose="020B0600000000000000" pitchFamily="50" charset="-128"/>
                <a:cs typeface="Meiryo UI" panose="020B0604030504040204" pitchFamily="50" charset="-128"/>
              </a:rPr>
              <a:t>H27.3</a:t>
            </a:r>
            <a:r>
              <a:rPr lang="ja-JP" altLang="en-US" sz="2000" b="1" dirty="0">
                <a:latin typeface="HGSｺﾞｼｯｸM" panose="020B0600000000000000" pitchFamily="50" charset="-128"/>
                <a:ea typeface="HGSｺﾞｼｯｸM" panose="020B0600000000000000" pitchFamily="50" charset="-128"/>
                <a:cs typeface="Meiryo UI" panose="020B0604030504040204" pitchFamily="50" charset="-128"/>
              </a:rPr>
              <a:t>）</a:t>
            </a:r>
            <a:endParaRPr lang="en-US" altLang="ja-JP" sz="2000" b="1"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711200" indent="-711200"/>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・予防保全を前提に長寿命化を基本（計画期間：</a:t>
            </a:r>
            <a:r>
              <a:rPr lang="en-US" altLang="ja-JP" dirty="0">
                <a:latin typeface="HGSｺﾞｼｯｸM" panose="020B0600000000000000" pitchFamily="50" charset="-128"/>
                <a:ea typeface="HGSｺﾞｼｯｸM" panose="020B0600000000000000" pitchFamily="50" charset="-128"/>
                <a:cs typeface="Meiryo UI" panose="020B0604030504040204" pitchFamily="50" charset="-128"/>
              </a:rPr>
              <a:t>H27</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a:t>
            </a:r>
            <a:r>
              <a:rPr lang="en-US" altLang="ja-JP" dirty="0">
                <a:latin typeface="HGSｺﾞｼｯｸM" panose="020B0600000000000000" pitchFamily="50" charset="-128"/>
                <a:ea typeface="HGSｺﾞｼｯｸM" panose="020B0600000000000000" pitchFamily="50" charset="-128"/>
                <a:cs typeface="Meiryo UI" panose="020B0604030504040204" pitchFamily="50" charset="-128"/>
              </a:rPr>
              <a:t>H36</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a:t>
            </a:r>
            <a:endParaRPr lang="en-US" altLang="ja-JP"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711200" indent="-711200"/>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現時点で更新すべき橋梁のみが更新対象</a:t>
            </a:r>
            <a:endParaRPr lang="en-US" altLang="ja-JP"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711200" indent="-711200"/>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・大幹線道路の維持管理、更新のあり方を検討</a:t>
            </a:r>
            <a:endParaRPr lang="en-US" altLang="ja-JP" sz="16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3" name="正方形/長方形 2"/>
          <p:cNvSpPr/>
          <p:nvPr/>
        </p:nvSpPr>
        <p:spPr>
          <a:xfrm>
            <a:off x="5868144" y="6104329"/>
            <a:ext cx="2645276" cy="261610"/>
          </a:xfrm>
          <a:prstGeom prst="rect">
            <a:avLst/>
          </a:prstGeom>
        </p:spPr>
        <p:txBody>
          <a:bodyPr wrap="none">
            <a:spAutoFit/>
          </a:bodyPr>
          <a:lstStyle/>
          <a:p>
            <a:r>
              <a:rPr lang="ja-JP" altLang="ja-JP" sz="1100" dirty="0"/>
              <a:t>～</a:t>
            </a:r>
            <a:r>
              <a:rPr lang="ja-JP" altLang="en-US" sz="1100" dirty="0"/>
              <a:t>大阪府</a:t>
            </a:r>
            <a:r>
              <a:rPr lang="ja-JP" altLang="ja-JP" sz="1100" dirty="0"/>
              <a:t>都市整備中期計画（案）</a:t>
            </a:r>
            <a:r>
              <a:rPr lang="en-US" altLang="ja-JP" sz="1100" dirty="0"/>
              <a:t>H24.3</a:t>
            </a:r>
            <a:r>
              <a:rPr lang="ja-JP" altLang="ja-JP" sz="1100" dirty="0"/>
              <a:t>～</a:t>
            </a:r>
            <a:endParaRPr lang="ja-JP" altLang="en-US" sz="1100" dirty="0"/>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4</a:t>
            </a:fld>
            <a:endParaRPr kumimoji="1" lang="ja-JP" altLang="en-US"/>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3577665"/>
            <a:ext cx="6560370" cy="2587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2936726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１．更新計画の概要</a:t>
            </a:r>
          </a:p>
        </p:txBody>
      </p:sp>
      <p:sp>
        <p:nvSpPr>
          <p:cNvPr id="17" name="テキスト ボックス 16"/>
          <p:cNvSpPr txBox="1"/>
          <p:nvPr/>
        </p:nvSpPr>
        <p:spPr>
          <a:xfrm>
            <a:off x="611560" y="1126485"/>
            <a:ext cx="6912768"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３</a:t>
            </a:r>
            <a:r>
              <a:rPr lang="ja-JP" altLang="en-US" sz="2400" dirty="0" smtClean="0">
                <a:latin typeface="HGSｺﾞｼｯｸM" panose="020B0600000000000000" pitchFamily="50" charset="-128"/>
                <a:ea typeface="HGSｺﾞｼｯｸM" panose="020B0600000000000000" pitchFamily="50" charset="-128"/>
              </a:rPr>
              <a:t>）</a:t>
            </a:r>
            <a:r>
              <a:rPr lang="ja-JP" altLang="en-US" sz="2400" dirty="0">
                <a:latin typeface="HGSｺﾞｼｯｸM" panose="020B0600000000000000" pitchFamily="50" charset="-128"/>
                <a:ea typeface="HGSｺﾞｼｯｸM" panose="020B0600000000000000" pitchFamily="50" charset="-128"/>
              </a:rPr>
              <a:t>更新事業の考え方</a:t>
            </a:r>
          </a:p>
        </p:txBody>
      </p:sp>
      <p:sp>
        <p:nvSpPr>
          <p:cNvPr id="5"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8"/>
          <p:cNvSpPr>
            <a:spLocks noChangeArrowheads="1"/>
          </p:cNvSpPr>
          <p:nvPr/>
        </p:nvSpPr>
        <p:spPr bwMode="auto">
          <a:xfrm>
            <a:off x="900608" y="2162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Rectangle 12"/>
          <p:cNvSpPr>
            <a:spLocks noChangeArrowheads="1"/>
          </p:cNvSpPr>
          <p:nvPr/>
        </p:nvSpPr>
        <p:spPr bwMode="auto">
          <a:xfrm>
            <a:off x="400050" y="990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1" name="テキスト ボックス 30"/>
          <p:cNvSpPr txBox="1"/>
          <p:nvPr/>
        </p:nvSpPr>
        <p:spPr>
          <a:xfrm>
            <a:off x="827584" y="1556792"/>
            <a:ext cx="8208912" cy="1938992"/>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耐用年数（</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60</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年を想定）を迎えた橋梁は、計画的な更新が理想</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Wingdings" panose="05000000000000000000" pitchFamily="2" charset="2"/>
              <a:buChar char="Ø"/>
            </a:pP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限られた建設投資</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の中で、多額の費用を要する橋梁更新を計画的に実施することは、現時点では困難</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当面の間、予防保全による長寿命化を推進し、更新は必要最低限とし、</a:t>
            </a: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インフラ整備に目途が付いた後に、計画的な更新に投資をシフト</a:t>
            </a:r>
            <a:endParaRPr lang="en-US" altLang="ja-JP"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5</a:t>
            </a:fld>
            <a:endParaRPr kumimoji="1" lang="ja-JP" altLang="en-US"/>
          </a:p>
        </p:txBody>
      </p:sp>
      <p:sp>
        <p:nvSpPr>
          <p:cNvPr id="14" name="下矢印 13"/>
          <p:cNvSpPr/>
          <p:nvPr/>
        </p:nvSpPr>
        <p:spPr>
          <a:xfrm>
            <a:off x="3725693" y="3555454"/>
            <a:ext cx="129614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1115616" y="4093770"/>
            <a:ext cx="7588560" cy="707886"/>
          </a:xfrm>
          <a:prstGeom prst="rect">
            <a:avLst/>
          </a:prstGeom>
          <a:noFill/>
          <a:ln w="38100" cmpd="thinThick">
            <a:solidFill>
              <a:schemeClr val="tx1"/>
            </a:solidFill>
          </a:ln>
        </p:spPr>
        <p:txBody>
          <a:bodyPr wrap="square" rtlCol="0">
            <a:spAutoFit/>
          </a:bodyPr>
          <a:lstStyle/>
          <a:p>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計画的更新においても、限られた予算内で既存施設を有効活用するため、対象</a:t>
            </a: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橋梁の状況に応じた対策</a:t>
            </a:r>
            <a:r>
              <a:rPr lang="en-US" altLang="ja-JP" sz="2000" baseline="300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が前提</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8" name="テキスト ボックス 17"/>
          <p:cNvSpPr txBox="1"/>
          <p:nvPr/>
        </p:nvSpPr>
        <p:spPr>
          <a:xfrm>
            <a:off x="1231912" y="4885858"/>
            <a:ext cx="7588560" cy="1261884"/>
          </a:xfrm>
          <a:prstGeom prst="rect">
            <a:avLst/>
          </a:prstGeom>
          <a:noFill/>
          <a:ln w="38100" cmpd="thinThick">
            <a:noFill/>
          </a:ln>
        </p:spPr>
        <p:txBody>
          <a:bodyPr wrap="square" rtlCol="0">
            <a:spAutoFit/>
          </a:bodyPr>
          <a:lstStyle/>
          <a:p>
            <a:pPr marL="266700" indent="-266700"/>
            <a:r>
              <a:rPr lang="en-US" altLang="ja-JP"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上下部工の撤去再構築、上部工架け替え に加え、橋梁床版</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の取替え</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等の部分更新を想定。</a:t>
            </a:r>
            <a:endParaRPr lang="en-US" altLang="ja-JP"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534988" indent="-534988" defTabSz="773113">
              <a:tabLst>
                <a:tab pos="7173913" algn="l"/>
              </a:tabLst>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　 ⇒投資計画（予算）の観点からは、</a:t>
            </a: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部分更新による対策が必要な橋梁</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の抽出の視点も重要</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3"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2663356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１．更新計画の概要</a:t>
            </a:r>
          </a:p>
        </p:txBody>
      </p:sp>
      <p:sp>
        <p:nvSpPr>
          <p:cNvPr id="17" name="テキスト ボックス 16"/>
          <p:cNvSpPr txBox="1"/>
          <p:nvPr/>
        </p:nvSpPr>
        <p:spPr>
          <a:xfrm>
            <a:off x="611560" y="1126485"/>
            <a:ext cx="6912768"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４</a:t>
            </a:r>
            <a:r>
              <a:rPr lang="ja-JP" altLang="en-US" sz="2400" dirty="0" smtClean="0">
                <a:latin typeface="HGSｺﾞｼｯｸM" panose="020B0600000000000000" pitchFamily="50" charset="-128"/>
                <a:ea typeface="HGSｺﾞｼｯｸM" panose="020B0600000000000000" pitchFamily="50" charset="-128"/>
              </a:rPr>
              <a:t>）</a:t>
            </a:r>
            <a:r>
              <a:rPr lang="ja-JP" altLang="en-US" sz="2400" dirty="0">
                <a:latin typeface="HGSｺﾞｼｯｸM" panose="020B0600000000000000" pitchFamily="50" charset="-128"/>
                <a:ea typeface="HGSｺﾞｼｯｸM" panose="020B0600000000000000" pitchFamily="50" charset="-128"/>
              </a:rPr>
              <a:t>更新判定における基本的考え方</a:t>
            </a:r>
          </a:p>
        </p:txBody>
      </p:sp>
      <p:sp>
        <p:nvSpPr>
          <p:cNvPr id="5"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6" name="Rectangle 8"/>
          <p:cNvSpPr>
            <a:spLocks noChangeArrowheads="1"/>
          </p:cNvSpPr>
          <p:nvPr/>
        </p:nvSpPr>
        <p:spPr bwMode="auto">
          <a:xfrm>
            <a:off x="900608" y="2162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Rectangle 10"/>
          <p:cNvSpPr>
            <a:spLocks noChangeArrowheads="1"/>
          </p:cNvSpPr>
          <p:nvPr/>
        </p:nvSpPr>
        <p:spPr bwMode="auto">
          <a:xfrm>
            <a:off x="900608" y="60388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Rectangle 12"/>
          <p:cNvSpPr>
            <a:spLocks noChangeArrowheads="1"/>
          </p:cNvSpPr>
          <p:nvPr/>
        </p:nvSpPr>
        <p:spPr bwMode="auto">
          <a:xfrm>
            <a:off x="400050" y="990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1" name="テキスト ボックス 30"/>
          <p:cNvSpPr txBox="1"/>
          <p:nvPr/>
        </p:nvSpPr>
        <p:spPr>
          <a:xfrm>
            <a:off x="827584" y="1556792"/>
            <a:ext cx="7876593" cy="400110"/>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中期的視点　～概ね平成</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42</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年頃まで～</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6</a:t>
            </a:fld>
            <a:endParaRPr kumimoji="1" lang="ja-JP" altLang="en-US"/>
          </a:p>
        </p:txBody>
      </p:sp>
      <p:sp>
        <p:nvSpPr>
          <p:cNvPr id="22" name="テキスト ボックス 21"/>
          <p:cNvSpPr txBox="1"/>
          <p:nvPr/>
        </p:nvSpPr>
        <p:spPr>
          <a:xfrm>
            <a:off x="1115616" y="1916832"/>
            <a:ext cx="7272808" cy="707886"/>
          </a:xfrm>
          <a:prstGeom prst="rect">
            <a:avLst/>
          </a:prstGeom>
          <a:noFill/>
          <a:ln w="3175" cmpd="thinThick">
            <a:noFill/>
          </a:ln>
        </p:spPr>
        <p:txBody>
          <a:bodyPr wrap="square" rtlCol="0">
            <a:spAutoFit/>
          </a:bodyPr>
          <a:lstStyle/>
          <a:p>
            <a:pPr marL="457200" indent="-274638">
              <a:buFont typeface="Wingdings" panose="05000000000000000000" pitchFamily="2" charset="2"/>
              <a:buChar char="l"/>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長寿命化計画に定める更新判定フローに基づき、</a:t>
            </a: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現時点で更新すべき橋梁</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を抽出</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8" name="テキスト ボックス 17"/>
          <p:cNvSpPr txBox="1"/>
          <p:nvPr/>
        </p:nvSpPr>
        <p:spPr>
          <a:xfrm>
            <a:off x="827584" y="2852936"/>
            <a:ext cx="7876593" cy="400110"/>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中長期的視点　～概ね平成</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43</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年頃以降～</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9" name="テキスト ボックス 18"/>
          <p:cNvSpPr txBox="1"/>
          <p:nvPr/>
        </p:nvSpPr>
        <p:spPr>
          <a:xfrm>
            <a:off x="1115616" y="3205425"/>
            <a:ext cx="7272808" cy="707886"/>
          </a:xfrm>
          <a:prstGeom prst="rect">
            <a:avLst/>
          </a:prstGeom>
          <a:noFill/>
          <a:ln w="38100" cmpd="thinThick">
            <a:noFill/>
          </a:ln>
        </p:spPr>
        <p:txBody>
          <a:bodyPr wrap="square" rtlCol="0">
            <a:spAutoFit/>
          </a:bodyPr>
          <a:lstStyle/>
          <a:p>
            <a:pPr marL="457200" indent="-274638">
              <a:buFont typeface="Wingdings" panose="05000000000000000000" pitchFamily="2" charset="2"/>
              <a:buChar char="l"/>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将来的な更新時期の集中による歳出集中を平準化するため、</a:t>
            </a: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計画的に更新</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を実施</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3" name="下矢印 22"/>
          <p:cNvSpPr/>
          <p:nvPr/>
        </p:nvSpPr>
        <p:spPr>
          <a:xfrm>
            <a:off x="3725693" y="4149080"/>
            <a:ext cx="129614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1115616" y="4725144"/>
            <a:ext cx="7272808" cy="1015663"/>
          </a:xfrm>
          <a:prstGeom prst="rect">
            <a:avLst/>
          </a:prstGeom>
          <a:noFill/>
          <a:ln w="38100" cmpd="thinThick">
            <a:solidFill>
              <a:schemeClr val="tx1"/>
            </a:solidFill>
          </a:ln>
        </p:spPr>
        <p:txBody>
          <a:bodyPr wrap="square" rtlCol="0">
            <a:spAutoFit/>
          </a:bodyPr>
          <a:lstStyle/>
          <a:p>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更新判定フローの検討にあたっては、</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534988" indent="-268288">
              <a:buFont typeface="Wingdings" panose="05000000000000000000" pitchFamily="2" charset="2"/>
              <a:buChar char="l"/>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現時点で更新を検討すべき橋梁の抽出の視点　に加え</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534988" indent="-268288">
              <a:buFont typeface="Wingdings" panose="05000000000000000000" pitchFamily="2" charset="2"/>
              <a:buChar char="l"/>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将来の計画的更新に備え</a:t>
            </a:r>
            <a:r>
              <a:rPr lang="ja-JP" altLang="en-US" sz="2000" b="1" u="sng"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優先順位付けの視点</a:t>
            </a:r>
            <a:r>
              <a:rPr lang="ja-JP" altLang="en-US" dirty="0"/>
              <a:t> 　</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が必要</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6"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2885096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480199" y="3229992"/>
            <a:ext cx="2447728" cy="466499"/>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480199" y="1196752"/>
            <a:ext cx="2447728" cy="466499"/>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Rectangle 12"/>
          <p:cNvSpPr>
            <a:spLocks noChangeArrowheads="1"/>
          </p:cNvSpPr>
          <p:nvPr/>
        </p:nvSpPr>
        <p:spPr bwMode="auto">
          <a:xfrm>
            <a:off x="400050" y="990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 name="テキスト ボックス 16"/>
          <p:cNvSpPr txBox="1"/>
          <p:nvPr/>
        </p:nvSpPr>
        <p:spPr>
          <a:xfrm>
            <a:off x="467544" y="1268760"/>
            <a:ext cx="2460383" cy="369332"/>
          </a:xfrm>
          <a:prstGeom prst="rect">
            <a:avLst/>
          </a:prstGeom>
          <a:noFill/>
        </p:spPr>
        <p:txBody>
          <a:bodyPr wrap="square" rtlCol="0">
            <a:spAutoFit/>
          </a:bodyPr>
          <a:lstStyle/>
          <a:p>
            <a:r>
              <a:rPr lang="ja-JP" altLang="en-US" dirty="0">
                <a:latin typeface="HGSｺﾞｼｯｸM" panose="020B0600000000000000" pitchFamily="50" charset="-128"/>
                <a:ea typeface="HGSｺﾞｼｯｸM" panose="020B0600000000000000" pitchFamily="50" charset="-128"/>
              </a:rPr>
              <a:t>　</a:t>
            </a:r>
            <a:r>
              <a:rPr lang="en-US" altLang="ja-JP" dirty="0" smtClean="0">
                <a:latin typeface="HGSｺﾞｼｯｸM" panose="020B0600000000000000" pitchFamily="50" charset="-128"/>
                <a:ea typeface="HGSｺﾞｼｯｸM" panose="020B0600000000000000" pitchFamily="50" charset="-128"/>
              </a:rPr>
              <a:t>H27</a:t>
            </a:r>
            <a:r>
              <a:rPr lang="ja-JP" altLang="en-US" dirty="0" smtClean="0">
                <a:latin typeface="HGSｺﾞｼｯｸM" panose="020B0600000000000000" pitchFamily="50" charset="-128"/>
                <a:ea typeface="HGSｺﾞｼｯｸM" panose="020B0600000000000000" pitchFamily="50" charset="-128"/>
              </a:rPr>
              <a:t>年度 検討内容</a:t>
            </a:r>
            <a:endParaRPr lang="ja-JP" altLang="en-US" dirty="0">
              <a:latin typeface="HGSｺﾞｼｯｸM" panose="020B0600000000000000" pitchFamily="50" charset="-128"/>
              <a:ea typeface="HGSｺﾞｼｯｸM" panose="020B0600000000000000" pitchFamily="50" charset="-128"/>
            </a:endParaRPr>
          </a:p>
        </p:txBody>
      </p:sp>
      <p:sp>
        <p:nvSpPr>
          <p:cNvPr id="20" name="テキスト ボックス 19"/>
          <p:cNvSpPr txBox="1"/>
          <p:nvPr/>
        </p:nvSpPr>
        <p:spPr>
          <a:xfrm>
            <a:off x="463406" y="3287063"/>
            <a:ext cx="2464521" cy="369332"/>
          </a:xfrm>
          <a:prstGeom prst="rect">
            <a:avLst/>
          </a:prstGeom>
          <a:noFill/>
        </p:spPr>
        <p:txBody>
          <a:bodyPr wrap="square" rtlCol="0">
            <a:spAutoFit/>
          </a:bodyPr>
          <a:lstStyle/>
          <a:p>
            <a:r>
              <a:rPr lang="ja-JP" altLang="en-US" dirty="0">
                <a:latin typeface="HGSｺﾞｼｯｸM" panose="020B0600000000000000" pitchFamily="50" charset="-128"/>
                <a:ea typeface="HGSｺﾞｼｯｸM" panose="020B0600000000000000" pitchFamily="50" charset="-128"/>
              </a:rPr>
              <a:t>　</a:t>
            </a:r>
            <a:r>
              <a:rPr lang="en-US" altLang="ja-JP" dirty="0" smtClean="0">
                <a:latin typeface="HGSｺﾞｼｯｸM" panose="020B0600000000000000" pitchFamily="50" charset="-128"/>
                <a:ea typeface="HGSｺﾞｼｯｸM" panose="020B0600000000000000" pitchFamily="50" charset="-128"/>
              </a:rPr>
              <a:t>H28</a:t>
            </a:r>
            <a:r>
              <a:rPr lang="ja-JP" altLang="en-US" dirty="0" smtClean="0">
                <a:latin typeface="HGSｺﾞｼｯｸM" panose="020B0600000000000000" pitchFamily="50" charset="-128"/>
                <a:ea typeface="HGSｺﾞｼｯｸM" panose="020B0600000000000000" pitchFamily="50" charset="-128"/>
              </a:rPr>
              <a:t>年度 検討内容</a:t>
            </a:r>
            <a:endParaRPr lang="ja-JP" altLang="en-US" dirty="0">
              <a:latin typeface="HGSｺﾞｼｯｸM" panose="020B0600000000000000" pitchFamily="50" charset="-128"/>
              <a:ea typeface="HGSｺﾞｼｯｸM" panose="020B0600000000000000" pitchFamily="50" charset="-128"/>
            </a:endParaRPr>
          </a:p>
        </p:txBody>
      </p:sp>
      <p:sp>
        <p:nvSpPr>
          <p:cNvPr id="23" name="テキスト ボックス 22"/>
          <p:cNvSpPr txBox="1"/>
          <p:nvPr/>
        </p:nvSpPr>
        <p:spPr>
          <a:xfrm>
            <a:off x="1043608" y="1772816"/>
            <a:ext cx="6821437" cy="1323439"/>
          </a:xfrm>
          <a:prstGeom prst="rect">
            <a:avLst/>
          </a:prstGeom>
          <a:noFill/>
          <a:ln w="38100" cmpd="thinThick">
            <a:noFill/>
          </a:ln>
        </p:spPr>
        <p:txBody>
          <a:bodyPr wrap="square" rtlCol="0">
            <a:spAutoFit/>
          </a:bodyPr>
          <a:lstStyle/>
          <a:p>
            <a:pPr marL="266700"/>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H27-1 </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更新判定フローの見直し</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266700"/>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H27-2</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性能評価マトリクスにより評価項目の点数化</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marL="266700"/>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　　 </a:t>
            </a:r>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更新すべき橋梁の抽出手法考案</a:t>
            </a:r>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a:t>
            </a:r>
          </a:p>
          <a:p>
            <a:pPr marL="266700"/>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H27-3 </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更新の最終判定を実施すべき</a:t>
            </a:r>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2</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橋の抽出</a:t>
            </a:r>
            <a:endPar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4" name="テキスト ボックス 23"/>
          <p:cNvSpPr txBox="1"/>
          <p:nvPr/>
        </p:nvSpPr>
        <p:spPr>
          <a:xfrm>
            <a:off x="1052488" y="3814507"/>
            <a:ext cx="7704856" cy="1631216"/>
          </a:xfrm>
          <a:prstGeom prst="rect">
            <a:avLst/>
          </a:prstGeom>
          <a:noFill/>
          <a:ln w="38100" cmpd="thinThick">
            <a:noFill/>
          </a:ln>
        </p:spPr>
        <p:txBody>
          <a:bodyPr wrap="square" rtlCol="0">
            <a:spAutoFit/>
          </a:bodyPr>
          <a:lstStyle/>
          <a:p>
            <a:pPr marL="266700"/>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H28-1 </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性能評価マトリクスの閾値のキャリブレーション</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266700"/>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　　　 </a:t>
            </a:r>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更新の最終判定を実施すべき橋梁の見直し</a:t>
            </a:r>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a:t>
            </a:r>
          </a:p>
          <a:p>
            <a:pPr marL="266700"/>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H28-2</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 将来の更新判定橋梁と優先順位の検討</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marL="266700"/>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H28-3 </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個別橋梁更新の最終判定手法を考案</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marL="266700"/>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　　（マクロ解析による規制時の負の便益を算出）</a:t>
            </a:r>
            <a:endPar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cxnSp>
        <p:nvCxnSpPr>
          <p:cNvPr id="13" name="直線矢印コネクタ 12"/>
          <p:cNvCxnSpPr/>
          <p:nvPr/>
        </p:nvCxnSpPr>
        <p:spPr>
          <a:xfrm>
            <a:off x="1043608" y="1700808"/>
            <a:ext cx="8880" cy="1457176"/>
          </a:xfrm>
          <a:prstGeom prst="straightConnector1">
            <a:avLst/>
          </a:prstGeom>
          <a:ln w="19050">
            <a:solidFill>
              <a:schemeClr val="tx1"/>
            </a:solidFill>
            <a:tailEnd type="arrow" w="med" len="lg"/>
          </a:ln>
        </p:spPr>
        <p:style>
          <a:lnRef idx="1">
            <a:schemeClr val="accent1"/>
          </a:lnRef>
          <a:fillRef idx="0">
            <a:schemeClr val="accent1"/>
          </a:fillRef>
          <a:effectRef idx="0">
            <a:schemeClr val="accent1"/>
          </a:effectRef>
          <a:fontRef idx="minor">
            <a:schemeClr val="tx1"/>
          </a:fontRef>
        </p:style>
      </p:cxnSp>
      <p:sp>
        <p:nvSpPr>
          <p:cNvPr id="32" name="タイトル 1"/>
          <p:cNvSpPr>
            <a:spLocks noGrp="1"/>
          </p:cNvSpPr>
          <p:nvPr>
            <p:ph type="title"/>
          </p:nvPr>
        </p:nvSpPr>
        <p:spPr>
          <a:xfrm>
            <a:off x="213899" y="188640"/>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２．</a:t>
            </a:r>
            <a:r>
              <a:rPr lang="ja-JP" altLang="en-US" dirty="0" smtClean="0">
                <a:latin typeface="HGSｺﾞｼｯｸM" panose="020B0600000000000000" pitchFamily="50" charset="-128"/>
                <a:ea typeface="HGSｺﾞｼｯｸM" panose="020B0600000000000000" pitchFamily="50" charset="-128"/>
              </a:rPr>
              <a:t>昨年度までの検討内容</a:t>
            </a:r>
            <a:endParaRPr lang="ja-JP" altLang="en-US" dirty="0">
              <a:latin typeface="HGSｺﾞｼｯｸM" panose="020B0600000000000000" pitchFamily="50" charset="-128"/>
              <a:ea typeface="HGSｺﾞｼｯｸM" panose="020B0600000000000000" pitchFamily="50" charset="-128"/>
            </a:endParaRPr>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7</a:t>
            </a:fld>
            <a:endParaRPr kumimoji="1" lang="ja-JP" altLang="en-US"/>
          </a:p>
        </p:txBody>
      </p:sp>
      <p:cxnSp>
        <p:nvCxnSpPr>
          <p:cNvPr id="16" name="直線矢印コネクタ 15"/>
          <p:cNvCxnSpPr/>
          <p:nvPr/>
        </p:nvCxnSpPr>
        <p:spPr>
          <a:xfrm>
            <a:off x="1043608" y="3860548"/>
            <a:ext cx="0" cy="1512668"/>
          </a:xfrm>
          <a:prstGeom prst="straightConnector1">
            <a:avLst/>
          </a:prstGeom>
          <a:ln w="19050">
            <a:solidFill>
              <a:schemeClr val="tx1"/>
            </a:solidFill>
            <a:tailEnd type="arrow" w="med" len="lg"/>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539824" y="5517232"/>
            <a:ext cx="1223864" cy="466499"/>
          </a:xfrm>
          <a:prstGeom prst="rect">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テキスト ボックス 18"/>
          <p:cNvSpPr txBox="1"/>
          <p:nvPr/>
        </p:nvSpPr>
        <p:spPr>
          <a:xfrm>
            <a:off x="431298" y="5565815"/>
            <a:ext cx="1378796" cy="369332"/>
          </a:xfrm>
          <a:prstGeom prst="rect">
            <a:avLst/>
          </a:prstGeom>
          <a:noFill/>
        </p:spPr>
        <p:txBody>
          <a:bodyPr wrap="square" rtlCol="0">
            <a:spAutoFit/>
          </a:bodyPr>
          <a:lstStyle/>
          <a:p>
            <a:r>
              <a:rPr lang="ja-JP" altLang="en-US" dirty="0">
                <a:latin typeface="HGSｺﾞｼｯｸM" panose="020B0600000000000000" pitchFamily="50" charset="-128"/>
                <a:ea typeface="HGSｺﾞｼｯｸM" panose="020B0600000000000000" pitchFamily="50" charset="-128"/>
              </a:rPr>
              <a:t>　</a:t>
            </a:r>
            <a:r>
              <a:rPr lang="en-US" altLang="ja-JP" dirty="0" smtClean="0">
                <a:latin typeface="HGSｺﾞｼｯｸM" panose="020B0600000000000000" pitchFamily="50" charset="-128"/>
                <a:ea typeface="HGSｺﾞｼｯｸM" panose="020B0600000000000000" pitchFamily="50" charset="-128"/>
              </a:rPr>
              <a:t>H29</a:t>
            </a:r>
            <a:r>
              <a:rPr lang="ja-JP" altLang="en-US" dirty="0" smtClean="0">
                <a:latin typeface="HGSｺﾞｼｯｸM" panose="020B0600000000000000" pitchFamily="50" charset="-128"/>
                <a:ea typeface="HGSｺﾞｼｯｸM" panose="020B0600000000000000" pitchFamily="50" charset="-128"/>
              </a:rPr>
              <a:t>年度</a:t>
            </a:r>
            <a:endParaRPr lang="ja-JP" altLang="en-US" dirty="0">
              <a:latin typeface="HGSｺﾞｼｯｸM" panose="020B0600000000000000" pitchFamily="50" charset="-128"/>
              <a:ea typeface="HGSｺﾞｼｯｸM" panose="020B0600000000000000" pitchFamily="50" charset="-128"/>
            </a:endParaRPr>
          </a:p>
        </p:txBody>
      </p:sp>
      <p:sp>
        <p:nvSpPr>
          <p:cNvPr id="21"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13187028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8</a:t>
            </a:fld>
            <a:endParaRPr kumimoji="1" lang="ja-JP" altLang="en-US"/>
          </a:p>
        </p:txBody>
      </p:sp>
      <p:sp>
        <p:nvSpPr>
          <p:cNvPr id="7" name="タイトル 1"/>
          <p:cNvSpPr>
            <a:spLocks noGrp="1"/>
          </p:cNvSpPr>
          <p:nvPr>
            <p:ph type="title"/>
          </p:nvPr>
        </p:nvSpPr>
        <p:spPr>
          <a:xfrm>
            <a:off x="230832" y="238054"/>
            <a:ext cx="8716202" cy="914400"/>
          </a:xfrm>
        </p:spPr>
        <p:txBody>
          <a:bodyPr>
            <a:normAutofit/>
          </a:bodyPr>
          <a:lstStyle/>
          <a:p>
            <a:r>
              <a:rPr lang="ja-JP" altLang="en-US" dirty="0">
                <a:latin typeface="HGSｺﾞｼｯｸM" panose="020B0600000000000000" pitchFamily="50" charset="-128"/>
                <a:ea typeface="HGSｺﾞｼｯｸM" panose="020B0600000000000000" pitchFamily="50" charset="-128"/>
              </a:rPr>
              <a:t>２</a:t>
            </a:r>
            <a:r>
              <a:rPr lang="ja-JP" altLang="en-US" dirty="0" smtClean="0">
                <a:latin typeface="HGSｺﾞｼｯｸM" panose="020B0600000000000000" pitchFamily="50" charset="-128"/>
                <a:ea typeface="HGSｺﾞｼｯｸM" panose="020B0600000000000000" pitchFamily="50" charset="-128"/>
              </a:rPr>
              <a:t>．</a:t>
            </a:r>
            <a:r>
              <a:rPr lang="ja-JP" altLang="en-US" dirty="0">
                <a:latin typeface="HGSｺﾞｼｯｸM" panose="020B0600000000000000" pitchFamily="50" charset="-128"/>
                <a:ea typeface="HGSｺﾞｼｯｸM" panose="020B0600000000000000" pitchFamily="50" charset="-128"/>
              </a:rPr>
              <a:t>昨年度</a:t>
            </a:r>
            <a:r>
              <a:rPr lang="ja-JP" altLang="en-US" dirty="0" smtClean="0">
                <a:latin typeface="HGSｺﾞｼｯｸM" panose="020B0600000000000000" pitchFamily="50" charset="-128"/>
                <a:ea typeface="HGSｺﾞｼｯｸM" panose="020B0600000000000000" pitchFamily="50" charset="-128"/>
              </a:rPr>
              <a:t>までの</a:t>
            </a:r>
            <a:r>
              <a:rPr lang="ja-JP" altLang="en-US" dirty="0">
                <a:latin typeface="HGSｺﾞｼｯｸM" panose="020B0600000000000000" pitchFamily="50" charset="-128"/>
                <a:ea typeface="HGSｺﾞｼｯｸM" panose="020B0600000000000000" pitchFamily="50" charset="-128"/>
              </a:rPr>
              <a:t>検討内容</a:t>
            </a:r>
          </a:p>
        </p:txBody>
      </p:sp>
      <p:sp>
        <p:nvSpPr>
          <p:cNvPr id="16" name="テキスト ボックス 15"/>
          <p:cNvSpPr txBox="1"/>
          <p:nvPr/>
        </p:nvSpPr>
        <p:spPr>
          <a:xfrm>
            <a:off x="580848" y="1114361"/>
            <a:ext cx="7776864"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１）性能評価マトリクスによる点数評価</a:t>
            </a:r>
          </a:p>
        </p:txBody>
      </p:sp>
      <p:sp>
        <p:nvSpPr>
          <p:cNvPr id="17" name="正方形/長方形 16"/>
          <p:cNvSpPr/>
          <p:nvPr/>
        </p:nvSpPr>
        <p:spPr>
          <a:xfrm>
            <a:off x="827584" y="1519820"/>
            <a:ext cx="8064896" cy="707886"/>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府管理橋梁</a:t>
            </a:r>
            <a:r>
              <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rPr>
              <a:t>2217</a:t>
            </a: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橋に対し、「性能評価マトリクス」を用いて、総合評価点を</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算出。</a:t>
            </a:r>
            <a:endParaRPr lang="en-US" altLang="ja-JP" sz="20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pic>
        <p:nvPicPr>
          <p:cNvPr id="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768" y="2157882"/>
            <a:ext cx="3672407" cy="427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ひし形 18"/>
          <p:cNvSpPr/>
          <p:nvPr/>
        </p:nvSpPr>
        <p:spPr>
          <a:xfrm>
            <a:off x="2521024" y="5229200"/>
            <a:ext cx="1334217" cy="360040"/>
          </a:xfrm>
          <a:prstGeom prst="diamond">
            <a:avLst/>
          </a:prstGeom>
          <a:solidFill>
            <a:srgbClr val="FFFF00"/>
          </a:solidFill>
          <a:ln w="2857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US" altLang="ja-JP" sz="800" b="1" dirty="0">
                <a:solidFill>
                  <a:schemeClr val="tx1"/>
                </a:solidFill>
              </a:rPr>
              <a:t>h</a:t>
            </a:r>
            <a:r>
              <a:rPr kumimoji="1" lang="ja-JP" altLang="en-US" sz="800" b="1" dirty="0">
                <a:solidFill>
                  <a:schemeClr val="tx1"/>
                </a:solidFill>
              </a:rPr>
              <a:t> </a:t>
            </a:r>
            <a:r>
              <a:rPr lang="ja-JP" altLang="en-US" sz="800" b="1" dirty="0">
                <a:solidFill>
                  <a:schemeClr val="tx1"/>
                </a:solidFill>
              </a:rPr>
              <a:t>性能ﾏﾄﾘｸｽによる評価</a:t>
            </a:r>
            <a:endParaRPr kumimoji="1" lang="ja-JP" altLang="en-US" sz="800" b="1" dirty="0">
              <a:solidFill>
                <a:schemeClr val="tx1"/>
              </a:solidFill>
            </a:endParaRPr>
          </a:p>
        </p:txBody>
      </p:sp>
      <p:sp>
        <p:nvSpPr>
          <p:cNvPr id="27" name="正方形/長方形 26"/>
          <p:cNvSpPr/>
          <p:nvPr/>
        </p:nvSpPr>
        <p:spPr>
          <a:xfrm>
            <a:off x="3419872" y="4397190"/>
            <a:ext cx="2736304" cy="523220"/>
          </a:xfrm>
          <a:prstGeom prst="rect">
            <a:avLst/>
          </a:prstGeom>
          <a:noFill/>
        </p:spPr>
        <p:txBody>
          <a:bodyPr wrap="square" rtlCol="0">
            <a:spAutoFit/>
          </a:bodyPr>
          <a:lstStyle/>
          <a:p>
            <a:r>
              <a:rPr lang="ja-JP" altLang="en-US" sz="1400" dirty="0">
                <a:latin typeface="HGSｺﾞｼｯｸM" panose="020B0600000000000000" pitchFamily="50" charset="-128"/>
                <a:ea typeface="HGSｺﾞｼｯｸM" panose="020B0600000000000000" pitchFamily="50" charset="-128"/>
                <a:cs typeface="Meiryo UI" panose="020B0604030504040204" pitchFamily="50" charset="-128"/>
              </a:rPr>
              <a:t>■橋梁毎の総合評価点</a:t>
            </a:r>
            <a:endParaRPr lang="en-US" altLang="ja-JP" sz="1400" dirty="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sz="1400" dirty="0">
                <a:latin typeface="HGSｺﾞｼｯｸM" panose="020B0600000000000000" pitchFamily="50" charset="-128"/>
                <a:ea typeface="HGSｺﾞｼｯｸM" panose="020B0600000000000000" pitchFamily="50" charset="-128"/>
                <a:cs typeface="Meiryo UI" panose="020B0604030504040204" pitchFamily="50" charset="-128"/>
              </a:rPr>
              <a:t>　集計イメージ</a:t>
            </a:r>
          </a:p>
        </p:txBody>
      </p:sp>
      <p:pic>
        <p:nvPicPr>
          <p:cNvPr id="2" name="図 1"/>
          <p:cNvPicPr>
            <a:picLocks noChangeAspect="1"/>
          </p:cNvPicPr>
          <p:nvPr/>
        </p:nvPicPr>
        <p:blipFill>
          <a:blip r:embed="rId4"/>
          <a:stretch>
            <a:fillRect/>
          </a:stretch>
        </p:blipFill>
        <p:spPr>
          <a:xfrm>
            <a:off x="3707904" y="2436084"/>
            <a:ext cx="4347046" cy="1941329"/>
          </a:xfrm>
          <a:prstGeom prst="rect">
            <a:avLst/>
          </a:prstGeom>
        </p:spPr>
      </p:pic>
      <p:sp>
        <p:nvSpPr>
          <p:cNvPr id="29" name="正方形/長方形 28"/>
          <p:cNvSpPr/>
          <p:nvPr/>
        </p:nvSpPr>
        <p:spPr>
          <a:xfrm>
            <a:off x="3419872" y="2139145"/>
            <a:ext cx="4108415" cy="307777"/>
          </a:xfrm>
          <a:prstGeom prst="rect">
            <a:avLst/>
          </a:prstGeom>
          <a:noFill/>
        </p:spPr>
        <p:txBody>
          <a:bodyPr wrap="square" rtlCol="0">
            <a:spAutoFit/>
          </a:bodyPr>
          <a:lstStyle/>
          <a:p>
            <a:r>
              <a:rPr lang="ja-JP" altLang="en-US" sz="1400" dirty="0">
                <a:latin typeface="HGSｺﾞｼｯｸM" panose="020B0600000000000000" pitchFamily="50" charset="-128"/>
                <a:ea typeface="HGSｺﾞｼｯｸM" panose="020B0600000000000000" pitchFamily="50" charset="-128"/>
                <a:cs typeface="Meiryo UI" panose="020B0604030504040204" pitchFamily="50" charset="-128"/>
              </a:rPr>
              <a:t>■各項目のマトリクス評価点（例）</a:t>
            </a:r>
          </a:p>
        </p:txBody>
      </p:sp>
      <p:pic>
        <p:nvPicPr>
          <p:cNvPr id="12" name="図 11"/>
          <p:cNvPicPr>
            <a:picLocks noChangeAspect="1"/>
          </p:cNvPicPr>
          <p:nvPr/>
        </p:nvPicPr>
        <p:blipFill>
          <a:blip r:embed="rId5"/>
          <a:stretch>
            <a:fillRect/>
          </a:stretch>
        </p:blipFill>
        <p:spPr>
          <a:xfrm>
            <a:off x="5366499" y="4412489"/>
            <a:ext cx="2048656" cy="1883418"/>
          </a:xfrm>
          <a:prstGeom prst="rect">
            <a:avLst/>
          </a:prstGeom>
        </p:spPr>
      </p:pic>
      <p:sp>
        <p:nvSpPr>
          <p:cNvPr id="13"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3937562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4572000" y="2996952"/>
            <a:ext cx="4392488" cy="2958649"/>
          </a:xfrm>
          <a:prstGeom prst="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559602" y="1132532"/>
            <a:ext cx="6912768" cy="461665"/>
          </a:xfrm>
          <a:prstGeom prst="rect">
            <a:avLst/>
          </a:prstGeom>
          <a:noFill/>
        </p:spPr>
        <p:txBody>
          <a:bodyPr wrap="square" rtlCol="0">
            <a:spAutoFit/>
          </a:bodyPr>
          <a:lstStyle/>
          <a:p>
            <a:r>
              <a:rPr lang="ja-JP" altLang="en-US" sz="2400" dirty="0">
                <a:latin typeface="HGSｺﾞｼｯｸM" panose="020B0600000000000000" pitchFamily="50" charset="-128"/>
                <a:ea typeface="HGSｺﾞｼｯｸM" panose="020B0600000000000000" pitchFamily="50" charset="-128"/>
              </a:rPr>
              <a:t>２</a:t>
            </a:r>
            <a:r>
              <a:rPr lang="ja-JP" altLang="en-US" sz="2400" dirty="0" smtClean="0">
                <a:latin typeface="HGSｺﾞｼｯｸM" panose="020B0600000000000000" pitchFamily="50" charset="-128"/>
                <a:ea typeface="HGSｺﾞｼｯｸM" panose="020B0600000000000000" pitchFamily="50" charset="-128"/>
              </a:rPr>
              <a:t>）更新橋梁の最終判定</a:t>
            </a:r>
            <a:endParaRPr lang="ja-JP" altLang="en-US" sz="2400" dirty="0">
              <a:latin typeface="HGSｺﾞｼｯｸM" panose="020B0600000000000000" pitchFamily="50" charset="-128"/>
              <a:ea typeface="HGSｺﾞｼｯｸM" panose="020B0600000000000000" pitchFamily="50" charset="-128"/>
            </a:endParaRPr>
          </a:p>
        </p:txBody>
      </p:sp>
      <p:sp>
        <p:nvSpPr>
          <p:cNvPr id="5"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Rectangle 12"/>
          <p:cNvSpPr>
            <a:spLocks noChangeArrowheads="1"/>
          </p:cNvSpPr>
          <p:nvPr/>
        </p:nvSpPr>
        <p:spPr bwMode="auto">
          <a:xfrm>
            <a:off x="400050" y="990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2" name="正方形/長方形 61"/>
          <p:cNvSpPr/>
          <p:nvPr/>
        </p:nvSpPr>
        <p:spPr>
          <a:xfrm>
            <a:off x="535938" y="1586409"/>
            <a:ext cx="3875314" cy="4398809"/>
          </a:xfrm>
          <a:prstGeom prst="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5538" y="3237669"/>
            <a:ext cx="4298950" cy="278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正方形/長方形 2"/>
          <p:cNvSpPr/>
          <p:nvPr/>
        </p:nvSpPr>
        <p:spPr>
          <a:xfrm>
            <a:off x="827584" y="5949280"/>
            <a:ext cx="3387466" cy="338554"/>
          </a:xfrm>
          <a:prstGeom prst="rect">
            <a:avLst/>
          </a:prstGeom>
        </p:spPr>
        <p:txBody>
          <a:bodyPr wrap="none">
            <a:spAutoFit/>
          </a:bodyPr>
          <a:lstStyle/>
          <a:p>
            <a:r>
              <a:rPr lang="ja-JP" altLang="ja-JP" sz="1600" dirty="0"/>
              <a:t>橋梁更新判定</a:t>
            </a:r>
            <a:r>
              <a:rPr lang="ja-JP" altLang="ja-JP" sz="1600" dirty="0" smtClean="0"/>
              <a:t>フロー</a:t>
            </a:r>
            <a:r>
              <a:rPr lang="ja-JP" altLang="en-US" sz="1600" dirty="0" smtClean="0"/>
              <a:t>（</a:t>
            </a:r>
            <a:r>
              <a:rPr lang="en-US" altLang="ja-JP" sz="1600" b="1" dirty="0" smtClean="0">
                <a:solidFill>
                  <a:srgbClr val="FF0000"/>
                </a:solidFill>
              </a:rPr>
              <a:t>H27</a:t>
            </a:r>
            <a:r>
              <a:rPr lang="ja-JP" altLang="en-US" sz="1600" b="1" dirty="0" smtClean="0">
                <a:solidFill>
                  <a:srgbClr val="FF0000"/>
                </a:solidFill>
              </a:rPr>
              <a:t>年度検討</a:t>
            </a:r>
            <a:r>
              <a:rPr lang="ja-JP" altLang="en-US" sz="1600" dirty="0" smtClean="0"/>
              <a:t>）</a:t>
            </a:r>
            <a:endParaRPr lang="ja-JP" altLang="en-US" sz="1600" dirty="0"/>
          </a:p>
        </p:txBody>
      </p:sp>
      <p:sp>
        <p:nvSpPr>
          <p:cNvPr id="16" name="正方形/長方形 15"/>
          <p:cNvSpPr/>
          <p:nvPr/>
        </p:nvSpPr>
        <p:spPr>
          <a:xfrm>
            <a:off x="4868749" y="5949280"/>
            <a:ext cx="3951723" cy="338554"/>
          </a:xfrm>
          <a:prstGeom prst="rect">
            <a:avLst/>
          </a:prstGeom>
        </p:spPr>
        <p:txBody>
          <a:bodyPr wrap="none">
            <a:spAutoFit/>
          </a:bodyPr>
          <a:lstStyle/>
          <a:p>
            <a:r>
              <a:rPr lang="ja-JP" altLang="ja-JP" sz="1600" dirty="0"/>
              <a:t>橋梁</a:t>
            </a:r>
            <a:r>
              <a:rPr lang="ja-JP" altLang="ja-JP" sz="1600" dirty="0" smtClean="0"/>
              <a:t>更新</a:t>
            </a:r>
            <a:r>
              <a:rPr lang="ja-JP" altLang="en-US" sz="1600" dirty="0" smtClean="0"/>
              <a:t>の最終</a:t>
            </a:r>
            <a:r>
              <a:rPr lang="ja-JP" altLang="ja-JP" sz="1600" dirty="0" smtClean="0"/>
              <a:t>判定フロー</a:t>
            </a:r>
            <a:r>
              <a:rPr lang="ja-JP" altLang="en-US" sz="1600" dirty="0" smtClean="0"/>
              <a:t>（</a:t>
            </a:r>
            <a:r>
              <a:rPr lang="en-US" altLang="ja-JP" sz="1600" dirty="0" smtClean="0">
                <a:solidFill>
                  <a:srgbClr val="FF0000"/>
                </a:solidFill>
              </a:rPr>
              <a:t>H28</a:t>
            </a:r>
            <a:r>
              <a:rPr lang="ja-JP" altLang="en-US" sz="1600" dirty="0" smtClean="0">
                <a:solidFill>
                  <a:srgbClr val="FF0000"/>
                </a:solidFill>
              </a:rPr>
              <a:t>年度検討</a:t>
            </a:r>
            <a:r>
              <a:rPr lang="ja-JP" altLang="en-US" sz="1600" dirty="0" smtClean="0"/>
              <a:t>）</a:t>
            </a:r>
            <a:endParaRPr lang="ja-JP" altLang="en-US" sz="1600" dirty="0"/>
          </a:p>
        </p:txBody>
      </p:sp>
      <p:sp>
        <p:nvSpPr>
          <p:cNvPr id="6" name="屈折矢印 5"/>
          <p:cNvSpPr/>
          <p:nvPr/>
        </p:nvSpPr>
        <p:spPr>
          <a:xfrm flipV="1">
            <a:off x="4411252" y="2276872"/>
            <a:ext cx="772083" cy="720080"/>
          </a:xfrm>
          <a:prstGeom prst="bentUpArrow">
            <a:avLst>
              <a:gd name="adj1" fmla="val 22984"/>
              <a:gd name="adj2" fmla="val 25000"/>
              <a:gd name="adj3" fmla="val 270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112568" y="1268760"/>
            <a:ext cx="3995936" cy="1692771"/>
          </a:xfrm>
          <a:prstGeom prst="rect">
            <a:avLst/>
          </a:prstGeom>
          <a:noFill/>
        </p:spPr>
        <p:txBody>
          <a:bodyPr wrap="square" rtlCol="0">
            <a:spAutoFit/>
          </a:bodyPr>
          <a:lstStyle/>
          <a:p>
            <a:pPr indent="261938">
              <a:spcAft>
                <a:spcPts val="1200"/>
              </a:spcAft>
            </a:pPr>
            <a:r>
              <a:rPr lang="ja-JP" altLang="en-US" sz="2000" u="sng"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橋梁更新判定フローに基づき、更新を検討すべき橋梁を抽出</a:t>
            </a:r>
            <a:endParaRPr lang="en-US" altLang="ja-JP" sz="2000" u="sng"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a:p>
            <a:pPr indent="261938"/>
            <a:endParaRPr lang="en-US" altLang="ja-JP" dirty="0">
              <a:latin typeface="HGSｺﾞｼｯｸM" panose="020B0600000000000000" pitchFamily="50" charset="-128"/>
              <a:ea typeface="HGSｺﾞｼｯｸM" panose="020B0600000000000000" pitchFamily="50" charset="-128"/>
              <a:cs typeface="Meiryo UI" panose="020B0604030504040204" pitchFamily="50" charset="-128"/>
            </a:endParaRPr>
          </a:p>
          <a:p>
            <a:pPr indent="261938"/>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Ｈ２８年度に個別橋梁における更新に関する詳細検討を実施</a:t>
            </a:r>
            <a:endParaRPr lang="ja-JP" altLang="en-US"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7" name="下矢印 6"/>
          <p:cNvSpPr/>
          <p:nvPr/>
        </p:nvSpPr>
        <p:spPr>
          <a:xfrm>
            <a:off x="6228184" y="1988840"/>
            <a:ext cx="1296144"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スライド番号プレースホルダー 7"/>
          <p:cNvSpPr>
            <a:spLocks noGrp="1"/>
          </p:cNvSpPr>
          <p:nvPr>
            <p:ph type="sldNum" sz="quarter" idx="12"/>
          </p:nvPr>
        </p:nvSpPr>
        <p:spPr/>
        <p:txBody>
          <a:bodyPr/>
          <a:lstStyle/>
          <a:p>
            <a:fld id="{40F85341-AB73-4280-8395-A80C95690EE8}" type="slidenum">
              <a:rPr kumimoji="1" lang="ja-JP" altLang="en-US" smtClean="0"/>
              <a:t>9</a:t>
            </a:fld>
            <a:endParaRPr kumimoji="1" lang="ja-JP" altLang="en-US"/>
          </a:p>
        </p:txBody>
      </p:sp>
      <p:pic>
        <p:nvPicPr>
          <p:cNvPr id="20" name="図 19"/>
          <p:cNvPicPr>
            <a:picLocks noChangeAspect="1"/>
          </p:cNvPicPr>
          <p:nvPr/>
        </p:nvPicPr>
        <p:blipFill>
          <a:blip r:embed="rId3"/>
          <a:stretch>
            <a:fillRect/>
          </a:stretch>
        </p:blipFill>
        <p:spPr>
          <a:xfrm>
            <a:off x="558202" y="1519007"/>
            <a:ext cx="3853050" cy="4574289"/>
          </a:xfrm>
          <a:prstGeom prst="rect">
            <a:avLst/>
          </a:prstGeom>
        </p:spPr>
      </p:pic>
      <p:sp>
        <p:nvSpPr>
          <p:cNvPr id="21" name="テキスト ボックス 20"/>
          <p:cNvSpPr txBox="1"/>
          <p:nvPr/>
        </p:nvSpPr>
        <p:spPr>
          <a:xfrm>
            <a:off x="1088600" y="5702192"/>
            <a:ext cx="1384995" cy="184666"/>
          </a:xfrm>
          <a:prstGeom prst="rect">
            <a:avLst/>
          </a:prstGeom>
          <a:solidFill>
            <a:schemeClr val="bg1"/>
          </a:solidFill>
        </p:spPr>
        <p:txBody>
          <a:bodyPr wrap="none" lIns="0" tIns="0" rIns="0" bIns="0" rtlCol="0">
            <a:spAutoFit/>
          </a:bodyPr>
          <a:lstStyle/>
          <a:p>
            <a:r>
              <a:rPr lang="ja-JP" altLang="en-US" sz="1200" dirty="0"/>
              <a:t>更新</a:t>
            </a:r>
            <a:r>
              <a:rPr kumimoji="1" lang="ja-JP" altLang="en-US" sz="1200" dirty="0" smtClean="0"/>
              <a:t>最終判定の実施</a:t>
            </a:r>
            <a:endParaRPr kumimoji="1" lang="ja-JP" altLang="en-US" sz="1200" dirty="0"/>
          </a:p>
        </p:txBody>
      </p:sp>
      <p:sp>
        <p:nvSpPr>
          <p:cNvPr id="22" name="テキスト ボックス 21"/>
          <p:cNvSpPr txBox="1"/>
          <p:nvPr/>
        </p:nvSpPr>
        <p:spPr>
          <a:xfrm>
            <a:off x="3294727" y="5702192"/>
            <a:ext cx="615553" cy="184666"/>
          </a:xfrm>
          <a:prstGeom prst="rect">
            <a:avLst/>
          </a:prstGeom>
          <a:solidFill>
            <a:schemeClr val="bg1"/>
          </a:solidFill>
        </p:spPr>
        <p:txBody>
          <a:bodyPr wrap="none" lIns="0" tIns="0" rIns="0" bIns="0" rtlCol="0">
            <a:spAutoFit/>
          </a:bodyPr>
          <a:lstStyle/>
          <a:p>
            <a:r>
              <a:rPr kumimoji="1" lang="ja-JP" altLang="en-US" sz="1200" dirty="0" smtClean="0"/>
              <a:t>維持管理</a:t>
            </a:r>
            <a:endParaRPr kumimoji="1" lang="ja-JP" altLang="en-US" sz="1200" dirty="0"/>
          </a:p>
        </p:txBody>
      </p:sp>
      <p:sp>
        <p:nvSpPr>
          <p:cNvPr id="9" name="ひし形 8"/>
          <p:cNvSpPr/>
          <p:nvPr/>
        </p:nvSpPr>
        <p:spPr>
          <a:xfrm>
            <a:off x="2843643" y="5185228"/>
            <a:ext cx="1528786" cy="374980"/>
          </a:xfrm>
          <a:prstGeom prst="diamond">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23" name="タイトル 1"/>
          <p:cNvSpPr txBox="1">
            <a:spLocks/>
          </p:cNvSpPr>
          <p:nvPr/>
        </p:nvSpPr>
        <p:spPr>
          <a:xfrm>
            <a:off x="230832" y="457200"/>
            <a:ext cx="8716202" cy="675332"/>
          </a:xfrm>
          <a:prstGeom prst="rect">
            <a:avLst/>
          </a:prstGeom>
        </p:spPr>
        <p:txBody>
          <a:bodyPr vert="horz" anchor="b" anchorCtr="0">
            <a:normAutofit/>
          </a:bodyPr>
          <a:lstStyle>
            <a:lvl1pPr algn="l" rtl="0" eaLnBrk="1" latinLnBrk="0" hangingPunct="1">
              <a:spcBef>
                <a:spcPct val="0"/>
              </a:spcBef>
              <a:buNone/>
              <a:defRPr kumimoji="1" sz="3200" kern="1200">
                <a:solidFill>
                  <a:schemeClr val="tx2"/>
                </a:solidFill>
                <a:latin typeface="+mj-lt"/>
                <a:ea typeface="+mj-ea"/>
                <a:cs typeface="+mj-cs"/>
              </a:defRPr>
            </a:lvl1pPr>
          </a:lstStyle>
          <a:p>
            <a:r>
              <a:rPr lang="ja-JP" altLang="en-US" dirty="0" smtClean="0">
                <a:latin typeface="HGSｺﾞｼｯｸM" panose="020B0600000000000000" pitchFamily="50" charset="-128"/>
                <a:ea typeface="HGSｺﾞｼｯｸM" panose="020B0600000000000000" pitchFamily="50" charset="-128"/>
              </a:rPr>
              <a:t>２．昨年度までの検討内容</a:t>
            </a:r>
            <a:endParaRPr lang="ja-JP" altLang="en-US" dirty="0">
              <a:latin typeface="HGSｺﾞｼｯｸM" panose="020B0600000000000000" pitchFamily="50" charset="-128"/>
              <a:ea typeface="HGSｺﾞｼｯｸM" panose="020B0600000000000000" pitchFamily="50" charset="-128"/>
            </a:endParaRPr>
          </a:p>
        </p:txBody>
      </p:sp>
      <p:sp>
        <p:nvSpPr>
          <p:cNvPr id="28" name="フッター プレースホルダー 7"/>
          <p:cNvSpPr>
            <a:spLocks noGrp="1"/>
          </p:cNvSpPr>
          <p:nvPr>
            <p:ph type="ftr" sz="quarter" idx="11"/>
          </p:nvPr>
        </p:nvSpPr>
        <p:spPr>
          <a:xfrm>
            <a:off x="5220072" y="6344752"/>
            <a:ext cx="3505200" cy="365760"/>
          </a:xfrm>
        </p:spPr>
        <p:txBody>
          <a:bodyPr/>
          <a:lstStyle/>
          <a:p>
            <a:r>
              <a:rPr kumimoji="1" lang="ja-JP" altLang="en-US" dirty="0" smtClean="0">
                <a:latin typeface="+mn-ea"/>
              </a:rPr>
              <a:t>資料１</a:t>
            </a:r>
            <a:endParaRPr kumimoji="1" lang="ja-JP" altLang="en-US" dirty="0">
              <a:latin typeface="+mn-ea"/>
            </a:endParaRPr>
          </a:p>
        </p:txBody>
      </p:sp>
    </p:spTree>
    <p:extLst>
      <p:ext uri="{BB962C8B-B14F-4D97-AF65-F5344CB8AC3E}">
        <p14:creationId xmlns:p14="http://schemas.microsoft.com/office/powerpoint/2010/main" val="34957727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21474</TotalTime>
  <Words>1554</Words>
  <Application>Microsoft Office PowerPoint</Application>
  <PresentationFormat>画面に合わせる (4:3)</PresentationFormat>
  <Paragraphs>417</Paragraphs>
  <Slides>24</Slides>
  <Notes>20</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アース</vt:lpstr>
      <vt:lpstr>橋梁更新判定フローによる更新すべき施設の抽出について</vt:lpstr>
      <vt:lpstr>PowerPoint プレゼンテーション</vt:lpstr>
      <vt:lpstr>PowerPoint プレゼンテーション</vt:lpstr>
      <vt:lpstr>１．更新計画の概要</vt:lpstr>
      <vt:lpstr>１．更新計画の概要</vt:lpstr>
      <vt:lpstr>１．更新計画の概要</vt:lpstr>
      <vt:lpstr>２．昨年度までの検討内容</vt:lpstr>
      <vt:lpstr>２．昨年度までの検討内容</vt:lpstr>
      <vt:lpstr>PowerPoint プレゼンテーション</vt:lpstr>
      <vt:lpstr>２．昨年度までの検討内容</vt:lpstr>
      <vt:lpstr>２．昨年度までの検討内容</vt:lpstr>
      <vt:lpstr>３．本年度の検討方針</vt:lpstr>
      <vt:lpstr>３．本年度の検討方針</vt:lpstr>
      <vt:lpstr>３．本年度の検討方針</vt:lpstr>
      <vt:lpstr>３．本年度の検討方針</vt:lpstr>
      <vt:lpstr>３．本年度の検討方針</vt:lpstr>
      <vt:lpstr>３．本年度の検討方針</vt:lpstr>
      <vt:lpstr>３．本年度の検討方針</vt:lpstr>
      <vt:lpstr>３．本年度の検討方針</vt:lpstr>
      <vt:lpstr>３．本年度の検討方針</vt:lpstr>
      <vt:lpstr>３．本年度の検討方針</vt:lpstr>
      <vt:lpstr>３．本年度の検討方針</vt:lpstr>
      <vt:lpstr>３．本年度の検討方針</vt:lpstr>
      <vt:lpstr>３．本年度の検討方針</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大阪府都市基盤施設長寿命化計画（概要版）</dc:title>
  <dc:creator>HOSTNAME</dc:creator>
  <cp:lastModifiedBy>HOSTNAME</cp:lastModifiedBy>
  <cp:revision>789</cp:revision>
  <cp:lastPrinted>2017-07-28T02:04:51Z</cp:lastPrinted>
  <dcterms:created xsi:type="dcterms:W3CDTF">2015-11-17T02:43:53Z</dcterms:created>
  <dcterms:modified xsi:type="dcterms:W3CDTF">2017-07-28T10:18:57Z</dcterms:modified>
</cp:coreProperties>
</file>