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59" r:id="rId5"/>
  </p:sldIdLst>
  <p:sldSz cx="12801600" cy="9601200" type="A3"/>
  <p:notesSz cx="6735763" cy="98663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3640" autoAdjust="0"/>
  </p:normalViewPr>
  <p:slideViewPr>
    <p:cSldViewPr>
      <p:cViewPr>
        <p:scale>
          <a:sx n="100" d="100"/>
          <a:sy n="100" d="100"/>
        </p:scale>
        <p:origin x="-168" y="71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27" tIns="45715" rIns="91427"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3713"/>
          </a:xfrm>
          <a:prstGeom prst="rect">
            <a:avLst/>
          </a:prstGeom>
        </p:spPr>
        <p:txBody>
          <a:bodyPr vert="horz" lIns="91427" tIns="45715" rIns="91427" bIns="45715" rtlCol="0"/>
          <a:lstStyle>
            <a:lvl1pPr algn="r">
              <a:defRPr sz="1200"/>
            </a:lvl1pPr>
          </a:lstStyle>
          <a:p>
            <a:fld id="{73036B6B-48AF-4840-81B8-9918868E7883}" type="datetimeFigureOut">
              <a:rPr kumimoji="1" lang="ja-JP" altLang="en-US" smtClean="0"/>
              <a:t>2014/7/29</a:t>
            </a:fld>
            <a:endParaRPr kumimoji="1" lang="ja-JP" altLang="en-US"/>
          </a:p>
        </p:txBody>
      </p:sp>
      <p:sp>
        <p:nvSpPr>
          <p:cNvPr id="4" name="フッター プレースホルダー 3"/>
          <p:cNvSpPr>
            <a:spLocks noGrp="1"/>
          </p:cNvSpPr>
          <p:nvPr>
            <p:ph type="ftr" sz="quarter" idx="2"/>
          </p:nvPr>
        </p:nvSpPr>
        <p:spPr>
          <a:xfrm>
            <a:off x="1" y="9371013"/>
            <a:ext cx="2919413" cy="493712"/>
          </a:xfrm>
          <a:prstGeom prst="rect">
            <a:avLst/>
          </a:prstGeom>
        </p:spPr>
        <p:txBody>
          <a:bodyPr vert="horz" lIns="91427" tIns="45715" rIns="91427"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27" tIns="45715" rIns="91427" bIns="45715" rtlCol="0" anchor="b"/>
          <a:lstStyle>
            <a:lvl1pPr algn="r">
              <a:defRPr sz="1200"/>
            </a:lvl1pPr>
          </a:lstStyle>
          <a:p>
            <a:fld id="{6FD91DED-FD50-437A-8F90-1FB5A9EE8F06}" type="slidenum">
              <a:rPr kumimoji="1" lang="ja-JP" altLang="en-US" smtClean="0"/>
              <a:t>‹#›</a:t>
            </a:fld>
            <a:endParaRPr kumimoji="1" lang="ja-JP" altLang="en-US"/>
          </a:p>
        </p:txBody>
      </p:sp>
    </p:spTree>
    <p:extLst>
      <p:ext uri="{BB962C8B-B14F-4D97-AF65-F5344CB8AC3E}">
        <p14:creationId xmlns:p14="http://schemas.microsoft.com/office/powerpoint/2010/main" val="935952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18831" cy="493316"/>
          </a:xfrm>
          <a:prstGeom prst="rect">
            <a:avLst/>
          </a:prstGeom>
        </p:spPr>
        <p:txBody>
          <a:bodyPr vert="horz" lIns="90624" tIns="45313" rIns="90624"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2"/>
            <a:ext cx="2918831" cy="493316"/>
          </a:xfrm>
          <a:prstGeom prst="rect">
            <a:avLst/>
          </a:prstGeom>
        </p:spPr>
        <p:txBody>
          <a:bodyPr vert="horz" lIns="90624" tIns="45313" rIns="90624" bIns="45313" rtlCol="0"/>
          <a:lstStyle>
            <a:lvl1pPr algn="r">
              <a:defRPr sz="1200"/>
            </a:lvl1pPr>
          </a:lstStyle>
          <a:p>
            <a:fld id="{22107D0B-64FD-45D0-948C-F47DB4A14220}" type="datetimeFigureOut">
              <a:rPr kumimoji="1" lang="ja-JP" altLang="en-US" smtClean="0"/>
              <a:t>2014/7/29</a:t>
            </a:fld>
            <a:endParaRPr kumimoji="1" lang="ja-JP" altLang="en-US"/>
          </a:p>
        </p:txBody>
      </p:sp>
      <p:sp>
        <p:nvSpPr>
          <p:cNvPr id="4" name="スライド イメージ プレースホルダー 3"/>
          <p:cNvSpPr>
            <a:spLocks noGrp="1" noRot="1" noChangeAspect="1"/>
          </p:cNvSpPr>
          <p:nvPr>
            <p:ph type="sldImg" idx="2"/>
          </p:nvPr>
        </p:nvSpPr>
        <p:spPr>
          <a:xfrm>
            <a:off x="904875" y="741363"/>
            <a:ext cx="4926013" cy="3695700"/>
          </a:xfrm>
          <a:prstGeom prst="rect">
            <a:avLst/>
          </a:prstGeom>
          <a:noFill/>
          <a:ln w="12700">
            <a:solidFill>
              <a:prstClr val="black"/>
            </a:solidFill>
          </a:ln>
        </p:spPr>
        <p:txBody>
          <a:bodyPr vert="horz" lIns="90624" tIns="45313" rIns="90624" bIns="45313"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0624" tIns="45313" rIns="90624" bIns="453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1287"/>
            <a:ext cx="2918831" cy="493316"/>
          </a:xfrm>
          <a:prstGeom prst="rect">
            <a:avLst/>
          </a:prstGeom>
        </p:spPr>
        <p:txBody>
          <a:bodyPr vert="horz" lIns="90624" tIns="45313" rIns="90624"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7"/>
            <a:ext cx="2918831" cy="493316"/>
          </a:xfrm>
          <a:prstGeom prst="rect">
            <a:avLst/>
          </a:prstGeom>
        </p:spPr>
        <p:txBody>
          <a:bodyPr vert="horz" lIns="90624" tIns="45313" rIns="90624" bIns="45313" rtlCol="0" anchor="b"/>
          <a:lstStyle>
            <a:lvl1pPr algn="r">
              <a:defRPr sz="12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角丸四角形 50"/>
          <p:cNvSpPr/>
          <p:nvPr/>
        </p:nvSpPr>
        <p:spPr>
          <a:xfrm>
            <a:off x="14522" y="8756838"/>
            <a:ext cx="4930745" cy="796289"/>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48" name="角丸四角形 47"/>
          <p:cNvSpPr/>
          <p:nvPr/>
        </p:nvSpPr>
        <p:spPr>
          <a:xfrm>
            <a:off x="5176664" y="8657938"/>
            <a:ext cx="7604100" cy="895189"/>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22" name="角丸四角形 21"/>
          <p:cNvSpPr/>
          <p:nvPr/>
        </p:nvSpPr>
        <p:spPr>
          <a:xfrm>
            <a:off x="7309" y="1608168"/>
            <a:ext cx="4948547" cy="3681571"/>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9" name="角丸四角形 18"/>
          <p:cNvSpPr/>
          <p:nvPr/>
        </p:nvSpPr>
        <p:spPr>
          <a:xfrm>
            <a:off x="7308" y="480072"/>
            <a:ext cx="12773455" cy="838041"/>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 name="正方形/長方形 3"/>
          <p:cNvSpPr/>
          <p:nvPr/>
        </p:nvSpPr>
        <p:spPr>
          <a:xfrm>
            <a:off x="-151928" y="216024"/>
            <a:ext cx="9104006"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b="1" kern="100" dirty="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en-US" alt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仮称</a:t>
            </a:r>
            <a:r>
              <a:rPr lang="en-US" altLang="ja-JP" sz="1600" b="1" kern="100" dirty="0" smtClean="0">
                <a:solidFill>
                  <a:srgbClr val="000000"/>
                </a:solidFill>
                <a:effectLst/>
                <a:ea typeface="Meiryo UI"/>
                <a:cs typeface="Times New Roman"/>
              </a:rPr>
              <a:t>)</a:t>
            </a:r>
            <a:r>
              <a:rPr lang="ja-JP" sz="1600" b="1" kern="100" dirty="0" smtClean="0">
                <a:solidFill>
                  <a:srgbClr val="000000"/>
                </a:solidFill>
                <a:effectLst/>
                <a:ea typeface="Meiryo UI"/>
                <a:cs typeface="Times New Roman"/>
              </a:rPr>
              <a:t>」</a:t>
            </a:r>
            <a:r>
              <a:rPr lang="ja-JP" sz="1600" b="1" kern="100" dirty="0">
                <a:solidFill>
                  <a:srgbClr val="000000"/>
                </a:solidFill>
                <a:effectLst/>
                <a:ea typeface="Meiryo UI"/>
                <a:cs typeface="Times New Roman"/>
              </a:rPr>
              <a:t>（素案</a:t>
            </a:r>
            <a:r>
              <a:rPr lang="ja-JP" sz="1600" b="1" kern="100" dirty="0" smtClean="0">
                <a:solidFill>
                  <a:srgbClr val="000000"/>
                </a:solidFill>
                <a:effectLst/>
                <a:ea typeface="Meiryo UI"/>
                <a:cs typeface="Times New Roman"/>
              </a:rPr>
              <a:t>）中間</a:t>
            </a:r>
            <a:r>
              <a:rPr lang="ja-JP" sz="1600" b="1" kern="100" dirty="0">
                <a:solidFill>
                  <a:srgbClr val="000000"/>
                </a:solidFill>
                <a:effectLst/>
                <a:ea typeface="Meiryo UI"/>
                <a:cs typeface="Times New Roman"/>
              </a:rPr>
              <a:t>とりまとめ　</a:t>
            </a:r>
            <a:r>
              <a:rPr lang="ja-JP" sz="1600" b="1" kern="100" dirty="0" smtClean="0">
                <a:solidFill>
                  <a:srgbClr val="000000"/>
                </a:solidFill>
                <a:effectLst/>
                <a:ea typeface="Meiryo UI"/>
                <a:cs typeface="Times New Roman"/>
              </a:rPr>
              <a:t>概要版</a:t>
            </a:r>
            <a:r>
              <a:rPr lang="ja-JP" altLang="en-US" sz="1600" b="1" kern="100" dirty="0" smtClean="0">
                <a:solidFill>
                  <a:srgbClr val="000000"/>
                </a:solidFill>
                <a:effectLst/>
                <a:ea typeface="Meiryo UI"/>
                <a:cs typeface="Times New Roman"/>
              </a:rPr>
              <a:t>　</a:t>
            </a:r>
            <a:r>
              <a:rPr lang="ja-JP" altLang="en-US" sz="1600" b="1" kern="100" dirty="0" smtClean="0">
                <a:solidFill>
                  <a:srgbClr val="000000"/>
                </a:solidFill>
                <a:ea typeface="Meiryo UI"/>
                <a:cs typeface="Times New Roman"/>
              </a:rPr>
              <a:t>港湾・海岸</a:t>
            </a:r>
            <a:r>
              <a:rPr lang="ja-JP" altLang="en-US" sz="1600" b="1" kern="100" dirty="0" smtClean="0">
                <a:solidFill>
                  <a:srgbClr val="000000"/>
                </a:solidFill>
                <a:effectLst/>
                <a:ea typeface="Meiryo UI"/>
                <a:cs typeface="Times New Roman"/>
              </a:rPr>
              <a:t>編</a:t>
            </a:r>
            <a:r>
              <a:rPr lang="ja-JP" altLang="en-US" sz="1600" b="1" kern="100" dirty="0" smtClean="0">
                <a:solidFill>
                  <a:srgbClr val="000000"/>
                </a:solidFill>
                <a:ea typeface="Meiryo UI"/>
                <a:cs typeface="Times New Roman"/>
              </a:rPr>
              <a:t>（たたき台）</a:t>
            </a:r>
            <a:endParaRPr lang="ja-JP" sz="1100" kern="100" dirty="0">
              <a:effectLst/>
              <a:ea typeface="HG明朝B"/>
              <a:cs typeface="Times New Roman"/>
            </a:endParaRPr>
          </a:p>
        </p:txBody>
      </p:sp>
      <p:sp>
        <p:nvSpPr>
          <p:cNvPr id="5" name="テキスト ボックス 2"/>
          <p:cNvSpPr txBox="1">
            <a:spLocks noChangeArrowheads="1"/>
          </p:cNvSpPr>
          <p:nvPr/>
        </p:nvSpPr>
        <p:spPr bwMode="auto">
          <a:xfrm>
            <a:off x="7308" y="641082"/>
            <a:ext cx="12773455" cy="694210"/>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920"/>
              </a:lnSpc>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都市基盤施設長寿命化計画（素案）は、維持管理に関する現状と課題を踏まえ、戦略的な維持管理に関する基本的な考え方等に</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関して</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これ</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までの大阪府都市基盤施設技術審議会</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の議論を踏まえて、現時点で一旦、中間とりまとめを行ったもので</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素案を基により詳細な検討を</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進め</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月を目途に都市基盤施設長寿命化計画に関しての審議会答申</a:t>
            </a:r>
            <a:r>
              <a:rPr lang="ja-JP" sz="1400" kern="100" dirty="0">
                <a:effectLst/>
                <a:ea typeface="Meiryo UI"/>
                <a:cs typeface="Times New Roman"/>
              </a:rPr>
              <a:t>につなげるものである。</a:t>
            </a:r>
            <a:endParaRPr lang="ja-JP" sz="1800" kern="100" dirty="0">
              <a:effectLst/>
              <a:ea typeface="HG明朝B"/>
              <a:cs typeface="Times New Roman"/>
            </a:endParaRPr>
          </a:p>
        </p:txBody>
      </p:sp>
      <p:sp>
        <p:nvSpPr>
          <p:cNvPr id="6" name="正方形/長方形 5"/>
          <p:cNvSpPr/>
          <p:nvPr/>
        </p:nvSpPr>
        <p:spPr>
          <a:xfrm>
            <a:off x="11369352" y="125634"/>
            <a:ext cx="1195388" cy="25844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b="1" kern="100" dirty="0" smtClean="0">
                <a:solidFill>
                  <a:srgbClr val="000000"/>
                </a:solidFill>
                <a:ea typeface="Meiryo UI"/>
                <a:cs typeface="Times New Roman"/>
              </a:rPr>
              <a:t>参考資料３</a:t>
            </a:r>
            <a:endParaRPr lang="ja-JP" sz="1000" kern="100" dirty="0">
              <a:effectLst/>
              <a:ea typeface="HG明朝B"/>
              <a:cs typeface="Times New Roman"/>
            </a:endParaRPr>
          </a:p>
        </p:txBody>
      </p:sp>
      <p:sp>
        <p:nvSpPr>
          <p:cNvPr id="7" name="角丸四角形 6"/>
          <p:cNvSpPr/>
          <p:nvPr/>
        </p:nvSpPr>
        <p:spPr>
          <a:xfrm>
            <a:off x="5163964" y="2856384"/>
            <a:ext cx="7616800" cy="5400600"/>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8" name="角丸四角形 7"/>
          <p:cNvSpPr/>
          <p:nvPr/>
        </p:nvSpPr>
        <p:spPr>
          <a:xfrm>
            <a:off x="17487" y="7337299"/>
            <a:ext cx="4930745" cy="1139893"/>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9" name="角丸四角形 8"/>
          <p:cNvSpPr/>
          <p:nvPr/>
        </p:nvSpPr>
        <p:spPr>
          <a:xfrm>
            <a:off x="10750" y="5367938"/>
            <a:ext cx="4937483" cy="128201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11" name="角丸四角形 10"/>
          <p:cNvSpPr/>
          <p:nvPr/>
        </p:nvSpPr>
        <p:spPr>
          <a:xfrm>
            <a:off x="5176664" y="1599035"/>
            <a:ext cx="7604100" cy="969317"/>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13" name="テキスト ボックス 2"/>
          <p:cNvSpPr txBox="1">
            <a:spLocks noChangeArrowheads="1"/>
          </p:cNvSpPr>
          <p:nvPr/>
        </p:nvSpPr>
        <p:spPr bwMode="auto">
          <a:xfrm>
            <a:off x="-316" y="7041648"/>
            <a:ext cx="4168867" cy="252798"/>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sp>
        <p:nvSpPr>
          <p:cNvPr id="14" name="テキスト ボックス 2"/>
          <p:cNvSpPr txBox="1">
            <a:spLocks noChangeArrowheads="1"/>
          </p:cNvSpPr>
          <p:nvPr/>
        </p:nvSpPr>
        <p:spPr bwMode="auto">
          <a:xfrm>
            <a:off x="5099873" y="1340973"/>
            <a:ext cx="2093015" cy="25399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effectLst/>
                <a:latin typeface="Georgia"/>
                <a:ea typeface="Meiryo UI"/>
                <a:cs typeface="Times New Roman"/>
              </a:rPr>
              <a:t>≪基本的な考え方≫</a:t>
            </a:r>
            <a:endParaRPr lang="ja-JP" sz="1400" kern="100" dirty="0">
              <a:effectLst/>
              <a:latin typeface="Georgia"/>
              <a:ea typeface="HG明朝B"/>
              <a:cs typeface="Times New Roman"/>
            </a:endParaRPr>
          </a:p>
        </p:txBody>
      </p:sp>
      <p:sp>
        <p:nvSpPr>
          <p:cNvPr id="16" name="二等辺三角形 15"/>
          <p:cNvSpPr/>
          <p:nvPr/>
        </p:nvSpPr>
        <p:spPr>
          <a:xfrm rot="10800000">
            <a:off x="59813" y="6721956"/>
            <a:ext cx="4783014" cy="31978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a:off x="1924927" y="6721776"/>
            <a:ext cx="1052195"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sp>
        <p:nvSpPr>
          <p:cNvPr id="18" name="テキスト ボックス 2"/>
          <p:cNvSpPr txBox="1">
            <a:spLocks noChangeArrowheads="1"/>
          </p:cNvSpPr>
          <p:nvPr/>
        </p:nvSpPr>
        <p:spPr bwMode="auto">
          <a:xfrm>
            <a:off x="5183340" y="2571399"/>
            <a:ext cx="5679748"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0" name="テキスト ボックス 2"/>
          <p:cNvSpPr txBox="1">
            <a:spLocks noChangeArrowheads="1"/>
          </p:cNvSpPr>
          <p:nvPr/>
        </p:nvSpPr>
        <p:spPr bwMode="auto">
          <a:xfrm>
            <a:off x="372" y="344827"/>
            <a:ext cx="969696" cy="26479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200" b="1" kern="100" dirty="0" smtClean="0">
                <a:effectLst/>
                <a:latin typeface="Georgia"/>
                <a:ea typeface="Meiryo UI"/>
                <a:cs typeface="Times New Roman"/>
              </a:rPr>
              <a:t>≪</a:t>
            </a:r>
            <a:r>
              <a:rPr lang="ja-JP" altLang="en-US" sz="1200" b="1" kern="100" dirty="0" smtClean="0">
                <a:latin typeface="Georgia"/>
                <a:ea typeface="Meiryo UI"/>
                <a:cs typeface="Times New Roman"/>
              </a:rPr>
              <a:t>趣　旨</a:t>
            </a:r>
            <a:r>
              <a:rPr lang="ja-JP" sz="1200" b="1" kern="100" dirty="0" smtClean="0">
                <a:effectLst/>
                <a:latin typeface="Georgia"/>
                <a:ea typeface="Meiryo UI"/>
                <a:cs typeface="Times New Roman"/>
              </a:rPr>
              <a:t>≫</a:t>
            </a:r>
            <a:endParaRPr lang="ja-JP" sz="9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7308" y="1343639"/>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7" name="テキスト ボックス 26"/>
          <p:cNvSpPr txBox="1"/>
          <p:nvPr/>
        </p:nvSpPr>
        <p:spPr>
          <a:xfrm>
            <a:off x="5176664" y="1706578"/>
            <a:ext cx="7604100" cy="861774"/>
          </a:xfrm>
          <a:prstGeom prst="rect">
            <a:avLst/>
          </a:prstGeom>
          <a:noFill/>
        </p:spPr>
        <p:txBody>
          <a:bodyPr wrap="square" rtlCol="0">
            <a:spAutoFit/>
          </a:bodyPr>
          <a:lstStyle/>
          <a:p>
            <a:pPr marL="50800" indent="-50800" algn="just">
              <a:lnSpc>
                <a:spcPts val="1500"/>
              </a:lnSpc>
              <a:spcAft>
                <a:spcPts val="0"/>
              </a:spcAft>
            </a:pPr>
            <a:r>
              <a:rPr lang="ja-JP" altLang="ja-JP" sz="1200" kern="100" dirty="0" smtClean="0">
                <a:effectLst/>
                <a:ea typeface="Meiryo UI"/>
                <a:cs typeface="Times New Roman"/>
              </a:rPr>
              <a:t>・日常的な維持管理を着実に実践するとともに、予防保全による計画的な維持管理による都市基盤施設の長寿命化を</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基本とし、更新時期についても的確に見極めていく等、効率的・効果的な維持管理を推進</a:t>
            </a:r>
            <a:endParaRPr lang="ja-JP" altLang="ja-JP" sz="1800" kern="100" dirty="0" smtClean="0">
              <a:effectLst/>
              <a:ea typeface="HG明朝B"/>
              <a:cs typeface="Times New Roman"/>
            </a:endParaRPr>
          </a:p>
          <a:p>
            <a:pPr marL="50800" indent="-50800" algn="just">
              <a:lnSpc>
                <a:spcPts val="1500"/>
              </a:lnSpc>
              <a:spcAft>
                <a:spcPts val="0"/>
              </a:spcAft>
            </a:pPr>
            <a:r>
              <a:rPr lang="ja-JP" altLang="ja-JP" sz="1200" kern="100" dirty="0" smtClean="0">
                <a:effectLst/>
                <a:ea typeface="Meiryo UI"/>
                <a:cs typeface="Times New Roman"/>
              </a:rPr>
              <a:t>・将来にわたり的確に維持管理を実践するため、人材の育成と確保、技術力の向上と継承に加え、市町村など多様な</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主体と連携しながら地域単位で都市基盤施設を守り活かしていく持続可能な仕組みを構築</a:t>
            </a:r>
            <a:endParaRPr lang="ja-JP" altLang="ja-JP" sz="1800" kern="100" dirty="0" smtClean="0">
              <a:effectLst/>
              <a:ea typeface="HG明朝B"/>
              <a:cs typeface="Times New Roman"/>
            </a:endParaRPr>
          </a:p>
        </p:txBody>
      </p:sp>
      <p:sp>
        <p:nvSpPr>
          <p:cNvPr id="28" name="テキスト ボックス 27"/>
          <p:cNvSpPr txBox="1"/>
          <p:nvPr/>
        </p:nvSpPr>
        <p:spPr>
          <a:xfrm>
            <a:off x="5052372" y="2943919"/>
            <a:ext cx="7742957" cy="5193729"/>
          </a:xfrm>
          <a:prstGeom prst="rect">
            <a:avLst/>
          </a:prstGeom>
          <a:noFill/>
          <a:ln>
            <a:solidFill>
              <a:schemeClr val="tx1"/>
            </a:solidFill>
          </a:ln>
        </p:spPr>
        <p:txBody>
          <a:bodyPr wrap="square" rtlCol="0">
            <a:spAutoFit/>
          </a:bodyPr>
          <a:lstStyle/>
          <a:p>
            <a:pPr algn="just">
              <a:lnSpc>
                <a:spcPts val="1500"/>
              </a:lnSpc>
              <a:spcAft>
                <a:spcPts val="0"/>
              </a:spcAft>
            </a:pPr>
            <a:r>
              <a:rPr lang="ja-JP" altLang="ja-JP" sz="1100" b="1" u="sng" kern="100" dirty="0" smtClean="0">
                <a:effectLst/>
                <a:latin typeface="Georgia"/>
                <a:ea typeface="Meiryo UI"/>
                <a:cs typeface="Times New Roman"/>
              </a:rPr>
              <a:t>◇点検、診断、評価の手法や体制等の充実</a:t>
            </a:r>
            <a:r>
              <a:rPr lang="ja-JP" altLang="ja-JP" sz="1100" kern="100" dirty="0" smtClean="0">
                <a:effectLst/>
                <a:latin typeface="Georgia"/>
                <a:ea typeface="Meiryo UI"/>
                <a:cs typeface="Times New Roman"/>
              </a:rPr>
              <a:t>　　</a:t>
            </a:r>
            <a:r>
              <a:rPr lang="ja-JP" altLang="ja-JP" sz="1100" u="wavy" kern="100" dirty="0" smtClean="0">
                <a:effectLst/>
                <a:latin typeface="Georgia"/>
                <a:ea typeface="Meiryo UI"/>
                <a:cs typeface="Times New Roman"/>
              </a:rPr>
              <a:t>致命的な不具合を見逃さない（安全の視点）</a:t>
            </a:r>
            <a:endParaRPr lang="en-US" altLang="ja-JP" sz="1100" kern="100" dirty="0">
              <a:latin typeface="Georgia"/>
              <a:ea typeface="HG明朝B"/>
              <a:cs typeface="Times New Roman"/>
            </a:endParaRPr>
          </a:p>
          <a:p>
            <a:pPr algn="just">
              <a:lnSpc>
                <a:spcPts val="1500"/>
              </a:lnSpc>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・鋼</a:t>
            </a:r>
            <a:r>
              <a:rPr lang="ja-JP" altLang="en-US" sz="1100" kern="100" dirty="0">
                <a:latin typeface="Georgia"/>
                <a:ea typeface="Meiryo UI"/>
                <a:cs typeface="Times New Roman"/>
              </a:rPr>
              <a:t>構造</a:t>
            </a:r>
            <a:r>
              <a:rPr lang="ja-JP" altLang="en-US" sz="1100" kern="100" dirty="0" smtClean="0">
                <a:latin typeface="Georgia"/>
                <a:ea typeface="Meiryo UI"/>
                <a:cs typeface="Times New Roman"/>
              </a:rPr>
              <a:t>施設</a:t>
            </a:r>
            <a:r>
              <a:rPr lang="ja-JP" altLang="en-US" sz="1100" kern="100" dirty="0">
                <a:latin typeface="Georgia"/>
                <a:ea typeface="Meiryo UI"/>
                <a:cs typeface="Times New Roman"/>
              </a:rPr>
              <a:t>に</a:t>
            </a:r>
            <a:r>
              <a:rPr lang="ja-JP" altLang="en-US" sz="1100" kern="100" dirty="0" smtClean="0">
                <a:latin typeface="Georgia"/>
                <a:ea typeface="Meiryo UI"/>
                <a:cs typeface="Times New Roman"/>
              </a:rPr>
              <a:t>ついては潜水士による水中肉厚</a:t>
            </a:r>
            <a:r>
              <a:rPr lang="ja-JP" altLang="en-US" sz="1100" kern="100" dirty="0">
                <a:latin typeface="Georgia"/>
                <a:ea typeface="Meiryo UI"/>
                <a:cs typeface="Times New Roman"/>
              </a:rPr>
              <a:t>調査を継続的に実</a:t>
            </a:r>
            <a:r>
              <a:rPr lang="ja-JP" altLang="en-US" sz="1100" kern="100" dirty="0" smtClean="0">
                <a:latin typeface="Georgia"/>
                <a:ea typeface="Meiryo UI"/>
                <a:cs typeface="Times New Roman"/>
              </a:rPr>
              <a:t>施し劣化曲線の</a:t>
            </a:r>
            <a:r>
              <a:rPr lang="ja-JP" altLang="en-US" sz="1100" kern="100" dirty="0">
                <a:latin typeface="Georgia"/>
                <a:ea typeface="Meiryo UI"/>
                <a:cs typeface="Times New Roman"/>
              </a:rPr>
              <a:t>精度</a:t>
            </a:r>
            <a:r>
              <a:rPr lang="ja-JP" altLang="en-US" sz="1100" kern="100" dirty="0" smtClean="0">
                <a:latin typeface="Georgia"/>
                <a:ea typeface="Meiryo UI"/>
                <a:cs typeface="Times New Roman"/>
              </a:rPr>
              <a:t>を高める。</a:t>
            </a:r>
            <a:endParaRPr lang="en-US" altLang="ja-JP" sz="1100" kern="100" dirty="0" smtClean="0">
              <a:latin typeface="Georgia"/>
              <a:ea typeface="Meiryo UI"/>
              <a:cs typeface="Times New Roman"/>
            </a:endParaRPr>
          </a:p>
          <a:p>
            <a:pPr algn="just">
              <a:lnSpc>
                <a:spcPts val="1500"/>
              </a:lnSpc>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・目視点検においてエプロン陥没の可能性が見られた場合はレーダー探査等の空洞化調査を実施する。</a:t>
            </a:r>
            <a:endParaRPr lang="en-US" altLang="ja-JP" sz="1100" kern="100" dirty="0">
              <a:latin typeface="Georgia"/>
              <a:ea typeface="Meiryo UI"/>
              <a:cs typeface="Times New Roman"/>
            </a:endParaRPr>
          </a:p>
          <a:p>
            <a:pPr algn="just">
              <a:lnSpc>
                <a:spcPts val="1500"/>
              </a:lnSpc>
              <a:spcAft>
                <a:spcPts val="0"/>
              </a:spcAft>
            </a:pPr>
            <a:r>
              <a:rPr lang="ja-JP" altLang="en-US" sz="1100" kern="100" dirty="0" smtClean="0">
                <a:latin typeface="Georgia"/>
                <a:ea typeface="Meiryo UI"/>
                <a:cs typeface="Times New Roman"/>
              </a:rPr>
              <a:t>　・桟橋式上部工での塩害による鋼材腐食の進行を監視するため</a:t>
            </a:r>
            <a:r>
              <a:rPr lang="en-US" altLang="ja-JP" sz="1100" kern="100" dirty="0" smtClean="0">
                <a:latin typeface="Georgia"/>
                <a:ea typeface="Meiryo UI"/>
                <a:cs typeface="Times New Roman"/>
              </a:rPr>
              <a:t>Co</a:t>
            </a:r>
            <a:r>
              <a:rPr lang="ja-JP" altLang="en-US" sz="1100" kern="100" dirty="0">
                <a:latin typeface="Georgia"/>
                <a:ea typeface="Meiryo UI"/>
                <a:cs typeface="Times New Roman"/>
              </a:rPr>
              <a:t>中</a:t>
            </a:r>
            <a:r>
              <a:rPr lang="ja-JP" altLang="en-US" sz="1100" kern="100" dirty="0" smtClean="0">
                <a:latin typeface="Georgia"/>
                <a:ea typeface="Meiryo UI"/>
                <a:cs typeface="Times New Roman"/>
              </a:rPr>
              <a:t>塩化物イオン濃度測定等を実施</a:t>
            </a:r>
            <a:r>
              <a:rPr lang="ja-JP" altLang="en-US" sz="1100" kern="100" dirty="0">
                <a:latin typeface="Georgia"/>
                <a:ea typeface="Meiryo UI"/>
                <a:cs typeface="Times New Roman"/>
              </a:rPr>
              <a:t>する。</a:t>
            </a:r>
            <a:endParaRPr lang="en-US" altLang="ja-JP" sz="1100" kern="100" dirty="0" smtClean="0">
              <a:latin typeface="Georgia"/>
              <a:ea typeface="Meiryo UI"/>
              <a:cs typeface="Times New Roman"/>
            </a:endParaRPr>
          </a:p>
          <a:p>
            <a:pPr algn="just">
              <a:lnSpc>
                <a:spcPts val="1500"/>
              </a:lnSpc>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・南海トラフ巨大地震の被害想定シミュレーション結果等を踏まえ、被害が大きいと予想される海岸保全施設の点検の重点化</a:t>
            </a:r>
            <a:endParaRPr lang="en-US" altLang="ja-JP" sz="1100" kern="100" dirty="0" smtClean="0">
              <a:latin typeface="Georgia"/>
              <a:ea typeface="Meiryo UI"/>
              <a:cs typeface="Times New Roman"/>
            </a:endParaRPr>
          </a:p>
          <a:p>
            <a:pPr algn="just">
              <a:lnSpc>
                <a:spcPts val="1500"/>
              </a:lnSpc>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a:t>
            </a:r>
            <a:r>
              <a:rPr lang="ja-JP" altLang="en-US" sz="1100" kern="100" dirty="0" smtClean="0">
                <a:solidFill>
                  <a:srgbClr val="0000FF"/>
                </a:solidFill>
                <a:latin typeface="Georgia"/>
                <a:ea typeface="Meiryo UI"/>
                <a:cs typeface="Times New Roman"/>
              </a:rPr>
              <a:t>設備については指針等に定められた点検を着実に実施し、定期的に専門メーカーによる点検整備を実施する。</a:t>
            </a:r>
            <a:endParaRPr lang="en-US" altLang="ja-JP" sz="1100" kern="100" dirty="0" smtClean="0">
              <a:solidFill>
                <a:srgbClr val="0000FF"/>
              </a:solidFill>
              <a:latin typeface="Georgia"/>
              <a:ea typeface="Meiryo UI"/>
              <a:cs typeface="Times New Roman"/>
            </a:endParaRPr>
          </a:p>
          <a:p>
            <a:pPr algn="just">
              <a:lnSpc>
                <a:spcPts val="1500"/>
              </a:lnSpc>
              <a:spcAft>
                <a:spcPts val="0"/>
              </a:spcAft>
            </a:pPr>
            <a:r>
              <a:rPr lang="ja-JP" altLang="en-US" sz="1100" kern="100" dirty="0">
                <a:effectLst/>
                <a:latin typeface="Georgia"/>
                <a:ea typeface="Meiryo UI"/>
                <a:cs typeface="Times New Roman"/>
              </a:rPr>
              <a:t>　</a:t>
            </a:r>
            <a:r>
              <a:rPr lang="ja-JP" altLang="en-US" sz="1100" kern="100" dirty="0" smtClean="0">
                <a:effectLst/>
                <a:latin typeface="Georgia"/>
                <a:ea typeface="Meiryo UI"/>
                <a:cs typeface="Times New Roman"/>
              </a:rPr>
              <a:t>・</a:t>
            </a:r>
            <a:r>
              <a:rPr lang="ja-JP" altLang="en-US" sz="1100" kern="100" dirty="0" smtClean="0">
                <a:solidFill>
                  <a:srgbClr val="0000FF"/>
                </a:solidFill>
                <a:effectLst/>
                <a:latin typeface="Georgia"/>
                <a:ea typeface="Meiryo UI"/>
                <a:cs typeface="Times New Roman"/>
              </a:rPr>
              <a:t>貴重な機会である</a:t>
            </a:r>
            <a:r>
              <a:rPr lang="ja-JP" altLang="en-US" sz="1100" kern="100" dirty="0" smtClean="0">
                <a:solidFill>
                  <a:srgbClr val="0000FF"/>
                </a:solidFill>
                <a:latin typeface="Georgia"/>
                <a:ea typeface="Meiryo UI"/>
                <a:cs typeface="Times New Roman"/>
              </a:rPr>
              <a:t>管理</a:t>
            </a:r>
            <a:r>
              <a:rPr lang="ja-JP" altLang="en-US" sz="1100" kern="100" dirty="0">
                <a:solidFill>
                  <a:srgbClr val="0000FF"/>
                </a:solidFill>
                <a:latin typeface="Georgia"/>
                <a:ea typeface="Meiryo UI"/>
                <a:cs typeface="Times New Roman"/>
              </a:rPr>
              <a:t>運転</a:t>
            </a:r>
            <a:r>
              <a:rPr lang="ja-JP" altLang="en-US" sz="1100" kern="100" dirty="0" smtClean="0">
                <a:solidFill>
                  <a:srgbClr val="0000FF"/>
                </a:solidFill>
                <a:latin typeface="Georgia"/>
                <a:ea typeface="Meiryo UI"/>
                <a:cs typeface="Times New Roman"/>
              </a:rPr>
              <a:t>時において不具合</a:t>
            </a:r>
            <a:r>
              <a:rPr lang="ja-JP" altLang="en-US" sz="1100" kern="100" dirty="0">
                <a:solidFill>
                  <a:srgbClr val="0000FF"/>
                </a:solidFill>
                <a:latin typeface="Georgia"/>
                <a:ea typeface="Meiryo UI"/>
                <a:cs typeface="Times New Roman"/>
              </a:rPr>
              <a:t>の早期</a:t>
            </a:r>
            <a:r>
              <a:rPr lang="ja-JP" altLang="en-US" sz="1100" kern="100" dirty="0" smtClean="0">
                <a:solidFill>
                  <a:srgbClr val="0000FF"/>
                </a:solidFill>
                <a:latin typeface="Georgia"/>
                <a:ea typeface="Meiryo UI"/>
                <a:cs typeface="Times New Roman"/>
              </a:rPr>
              <a:t>発見に努め、点検データの取得</a:t>
            </a:r>
            <a:r>
              <a:rPr lang="ja-JP" altLang="en-US" sz="1100" kern="100" dirty="0">
                <a:solidFill>
                  <a:srgbClr val="0000FF"/>
                </a:solidFill>
                <a:latin typeface="Georgia"/>
                <a:ea typeface="Meiryo UI"/>
                <a:cs typeface="Times New Roman"/>
              </a:rPr>
              <a:t>・蓄積</a:t>
            </a:r>
            <a:r>
              <a:rPr lang="ja-JP" altLang="en-US" sz="1100" kern="100" dirty="0" smtClean="0">
                <a:solidFill>
                  <a:srgbClr val="0000FF"/>
                </a:solidFill>
                <a:latin typeface="Georgia"/>
                <a:ea typeface="Meiryo UI"/>
                <a:cs typeface="Times New Roman"/>
              </a:rPr>
              <a:t>を実施</a:t>
            </a:r>
            <a:r>
              <a:rPr lang="ja-JP" altLang="en-US" sz="1100" kern="100" dirty="0">
                <a:solidFill>
                  <a:srgbClr val="0000FF"/>
                </a:solidFill>
                <a:latin typeface="Georgia"/>
                <a:ea typeface="Meiryo UI"/>
                <a:cs typeface="Times New Roman"/>
              </a:rPr>
              <a:t>す</a:t>
            </a:r>
            <a:r>
              <a:rPr lang="ja-JP" altLang="en-US" sz="1100" kern="100" dirty="0" smtClean="0">
                <a:solidFill>
                  <a:srgbClr val="0000FF"/>
                </a:solidFill>
                <a:latin typeface="Georgia"/>
                <a:ea typeface="Meiryo UI"/>
                <a:cs typeface="Times New Roman"/>
              </a:rPr>
              <a:t>る。</a:t>
            </a:r>
            <a:endParaRPr lang="ja-JP" altLang="ja-JP" sz="1100" kern="100" dirty="0" smtClean="0">
              <a:solidFill>
                <a:srgbClr val="0000FF"/>
              </a:solidFill>
              <a:effectLst/>
              <a:latin typeface="Georgia"/>
              <a:ea typeface="HG明朝B"/>
              <a:cs typeface="Times New Roman"/>
            </a:endParaRPr>
          </a:p>
          <a:p>
            <a:pPr algn="just">
              <a:lnSpc>
                <a:spcPts val="1500"/>
              </a:lnSpc>
              <a:spcAft>
                <a:spcPts val="0"/>
              </a:spcAft>
            </a:pPr>
            <a:r>
              <a:rPr lang="ja-JP" altLang="ja-JP" sz="1100" b="1" u="sng" kern="100" dirty="0" smtClean="0">
                <a:effectLst/>
                <a:latin typeface="Georgia"/>
                <a:ea typeface="Meiryo UI"/>
                <a:cs typeface="Times New Roman"/>
              </a:rPr>
              <a:t>◇施設の特性に応じた維持管理手法の体系化</a:t>
            </a:r>
            <a:r>
              <a:rPr lang="ja-JP" altLang="ja-JP" sz="1100" kern="100" dirty="0" smtClean="0">
                <a:effectLst/>
                <a:latin typeface="Georgia"/>
                <a:ea typeface="Meiryo UI"/>
                <a:cs typeface="Times New Roman"/>
              </a:rPr>
              <a:t>　</a:t>
            </a:r>
            <a:endParaRPr lang="en-US" altLang="ja-JP" sz="1100" kern="100" dirty="0" smtClean="0">
              <a:effectLst/>
              <a:latin typeface="Georgia"/>
              <a:ea typeface="Meiryo UI"/>
              <a:cs typeface="Times New Roman"/>
            </a:endParaRPr>
          </a:p>
          <a:p>
            <a:pPr algn="just">
              <a:lnSpc>
                <a:spcPts val="1500"/>
              </a:lnSpc>
              <a:spcAft>
                <a:spcPts val="0"/>
              </a:spcAft>
            </a:pPr>
            <a:r>
              <a:rPr lang="ja-JP" altLang="en-US" sz="1100" kern="100" dirty="0" smtClean="0">
                <a:latin typeface="Georgia"/>
                <a:ea typeface="Meiryo UI"/>
                <a:cs typeface="Times New Roman"/>
              </a:rPr>
              <a:t>　</a:t>
            </a:r>
            <a:r>
              <a:rPr lang="ja-JP" altLang="en-US" sz="1100" u="wavy" kern="100" dirty="0" smtClean="0">
                <a:latin typeface="Georgia"/>
                <a:ea typeface="Meiryo UI"/>
                <a:cs typeface="Times New Roman"/>
              </a:rPr>
              <a:t>●</a:t>
            </a:r>
            <a:r>
              <a:rPr lang="ja-JP" altLang="ja-JP" sz="1100" u="wavy" kern="100" dirty="0" smtClean="0">
                <a:effectLst/>
                <a:latin typeface="Georgia"/>
                <a:ea typeface="Meiryo UI"/>
                <a:cs typeface="Times New Roman"/>
              </a:rPr>
              <a:t>維持管理手法の設定（予防保全対策の拡充、補修時期の最適化）</a:t>
            </a:r>
            <a:endParaRPr lang="en-US" altLang="ja-JP" sz="1100" kern="100" dirty="0">
              <a:latin typeface="Georgia"/>
              <a:ea typeface="HG明朝B"/>
              <a:cs typeface="Times New Roman"/>
            </a:endParaRPr>
          </a:p>
          <a:p>
            <a:pPr algn="just">
              <a:lnSpc>
                <a:spcPts val="1500"/>
              </a:lnSpc>
            </a:pPr>
            <a:r>
              <a:rPr lang="ja-JP" altLang="en-US" sz="1100" kern="100" dirty="0">
                <a:latin typeface="Georgia"/>
                <a:ea typeface="Meiryo UI"/>
                <a:cs typeface="Times New Roman"/>
              </a:rPr>
              <a:t>　</a:t>
            </a:r>
            <a:r>
              <a:rPr lang="ja-JP" altLang="en-US" sz="1100" kern="100" dirty="0" smtClean="0">
                <a:effectLst/>
                <a:latin typeface="Georgia"/>
                <a:ea typeface="Meiryo UI"/>
                <a:cs typeface="Times New Roman"/>
              </a:rPr>
              <a:t>・鋼構造施設については鋼材腐食や陽極消耗量の</a:t>
            </a:r>
            <a:r>
              <a:rPr lang="ja-JP" altLang="en-US" sz="1100" kern="100" dirty="0" smtClean="0">
                <a:latin typeface="Georgia"/>
                <a:ea typeface="Meiryo UI"/>
                <a:cs typeface="Times New Roman"/>
              </a:rPr>
              <a:t>理論的劣化</a:t>
            </a:r>
            <a:r>
              <a:rPr lang="ja-JP" altLang="en-US" sz="1100" kern="100" dirty="0">
                <a:latin typeface="Georgia"/>
                <a:ea typeface="Meiryo UI"/>
                <a:cs typeface="Times New Roman"/>
              </a:rPr>
              <a:t>予測手法が確立して</a:t>
            </a:r>
            <a:r>
              <a:rPr lang="ja-JP" altLang="en-US" sz="1100" kern="100" dirty="0" smtClean="0">
                <a:latin typeface="Georgia"/>
                <a:ea typeface="Meiryo UI"/>
                <a:cs typeface="Times New Roman"/>
              </a:rPr>
              <a:t>いるため予測計画型の維持管理を実施する。</a:t>
            </a:r>
            <a:endParaRPr lang="en-US" altLang="ja-JP" sz="1100" kern="100" dirty="0" smtClean="0">
              <a:latin typeface="Georgia"/>
              <a:ea typeface="Meiryo UI"/>
              <a:cs typeface="Times New Roman"/>
            </a:endParaRPr>
          </a:p>
          <a:p>
            <a:pPr algn="just">
              <a:lnSpc>
                <a:spcPts val="1500"/>
              </a:lnSpc>
            </a:pPr>
            <a:r>
              <a:rPr lang="ja-JP" altLang="en-US" sz="1100" kern="100" dirty="0" smtClean="0">
                <a:latin typeface="Georgia"/>
                <a:ea typeface="Meiryo UI"/>
                <a:cs typeface="Times New Roman"/>
              </a:rPr>
              <a:t>　・桟橋式上部工については全国的にも塩害による損傷が多いことから、予測計画型の維持管理を実施する。</a:t>
            </a:r>
            <a:endParaRPr lang="en-US" altLang="ja-JP" sz="1100" kern="100" dirty="0" smtClean="0">
              <a:latin typeface="Georgia"/>
              <a:ea typeface="Meiryo UI"/>
              <a:cs typeface="Times New Roman"/>
            </a:endParaRPr>
          </a:p>
          <a:p>
            <a:pPr algn="just">
              <a:lnSpc>
                <a:spcPts val="1500"/>
              </a:lnSpc>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a:t>
            </a:r>
            <a:r>
              <a:rPr lang="ja-JP" altLang="en-US" sz="1100" kern="100" dirty="0" smtClean="0">
                <a:effectLst/>
                <a:latin typeface="Georgia"/>
                <a:ea typeface="Meiryo UI"/>
                <a:cs typeface="Times New Roman"/>
              </a:rPr>
              <a:t>上記以外で</a:t>
            </a:r>
            <a:r>
              <a:rPr lang="ja-JP" altLang="en-US" sz="1100" kern="100" dirty="0" smtClean="0">
                <a:latin typeface="Georgia"/>
                <a:ea typeface="Meiryo UI"/>
                <a:cs typeface="Times New Roman"/>
              </a:rPr>
              <a:t>劣化予測手法が確立してない施設については劣化度判定による</a:t>
            </a:r>
            <a:r>
              <a:rPr lang="ja-JP" altLang="en-US" sz="1100" kern="100" dirty="0" smtClean="0">
                <a:effectLst/>
                <a:latin typeface="Georgia"/>
                <a:ea typeface="Meiryo UI"/>
                <a:cs typeface="Times New Roman"/>
              </a:rPr>
              <a:t>状態監視型の維持</a:t>
            </a:r>
            <a:r>
              <a:rPr lang="ja-JP" altLang="en-US" sz="1100" kern="100" dirty="0" smtClean="0">
                <a:latin typeface="Georgia"/>
                <a:ea typeface="Meiryo UI"/>
                <a:cs typeface="Times New Roman"/>
              </a:rPr>
              <a:t>管理を実施する。</a:t>
            </a:r>
            <a:endParaRPr lang="en-US" altLang="ja-JP" sz="1100" kern="100" dirty="0" smtClean="0">
              <a:latin typeface="Georgia"/>
              <a:ea typeface="Meiryo UI"/>
              <a:cs typeface="Times New Roman"/>
            </a:endParaRPr>
          </a:p>
          <a:p>
            <a:pPr algn="just">
              <a:lnSpc>
                <a:spcPts val="1500"/>
              </a:lnSpc>
            </a:pPr>
            <a:r>
              <a:rPr lang="ja-JP" altLang="en-US" sz="1100" kern="100" dirty="0">
                <a:effectLst/>
                <a:latin typeface="Georgia"/>
                <a:ea typeface="Meiryo UI"/>
                <a:cs typeface="Times New Roman"/>
              </a:rPr>
              <a:t>　</a:t>
            </a:r>
            <a:r>
              <a:rPr lang="ja-JP" altLang="en-US" sz="1100" kern="100" dirty="0" smtClean="0">
                <a:effectLst/>
                <a:latin typeface="Georgia"/>
                <a:ea typeface="Meiryo UI"/>
                <a:cs typeface="Times New Roman"/>
              </a:rPr>
              <a:t>・</a:t>
            </a:r>
            <a:r>
              <a:rPr lang="ja-JP" altLang="en-US" sz="1100" kern="100" dirty="0" smtClean="0">
                <a:solidFill>
                  <a:srgbClr val="0000FF"/>
                </a:solidFill>
                <a:effectLst/>
                <a:latin typeface="Georgia"/>
                <a:ea typeface="Meiryo UI"/>
                <a:cs typeface="Times New Roman"/>
              </a:rPr>
              <a:t>設備については基本的に状態監視型の維持管理を実施し、電気設備については時間計画型の維持管理を実施する。</a:t>
            </a:r>
            <a:endParaRPr lang="ja-JP" altLang="ja-JP" sz="1100" kern="100" dirty="0" smtClean="0">
              <a:solidFill>
                <a:srgbClr val="0000FF"/>
              </a:solidFill>
              <a:effectLst/>
              <a:latin typeface="Georgia"/>
              <a:ea typeface="HG明朝B"/>
              <a:cs typeface="Times New Roman"/>
            </a:endParaRPr>
          </a:p>
          <a:p>
            <a:pPr indent="101600" algn="just">
              <a:lnSpc>
                <a:spcPts val="1500"/>
              </a:lnSpc>
              <a:spcAft>
                <a:spcPts val="0"/>
              </a:spcAft>
            </a:pPr>
            <a:r>
              <a:rPr lang="ja-JP" altLang="en-US" sz="1100" u="wavy" kern="100" dirty="0" smtClean="0">
                <a:effectLst/>
                <a:latin typeface="Georgia"/>
                <a:ea typeface="Meiryo UI"/>
                <a:cs typeface="Times New Roman"/>
              </a:rPr>
              <a:t>●</a:t>
            </a:r>
            <a:r>
              <a:rPr lang="ja-JP" altLang="ja-JP" sz="1100" u="wavy" kern="100" dirty="0" smtClean="0">
                <a:effectLst/>
                <a:latin typeface="Georgia"/>
                <a:ea typeface="Meiryo UI"/>
                <a:cs typeface="Times New Roman"/>
              </a:rPr>
              <a:t>更新時期の考え方（更新時期の最適化）</a:t>
            </a:r>
            <a:endParaRPr lang="en-US" altLang="ja-JP" sz="1100" kern="100" dirty="0" smtClean="0">
              <a:latin typeface="Georgia"/>
              <a:ea typeface="HG明朝B"/>
              <a:cs typeface="Times New Roman"/>
            </a:endParaRPr>
          </a:p>
          <a:p>
            <a:pPr indent="101600" algn="just">
              <a:lnSpc>
                <a:spcPts val="1500"/>
              </a:lnSpc>
              <a:spcAft>
                <a:spcPts val="0"/>
              </a:spcAft>
            </a:pPr>
            <a:r>
              <a:rPr lang="ja-JP" altLang="en-US" sz="1100" kern="100" dirty="0" smtClean="0">
                <a:latin typeface="Georgia"/>
                <a:ea typeface="Meiryo UI"/>
                <a:cs typeface="Times New Roman"/>
              </a:rPr>
              <a:t>・適切な維持管理のもと基本的には補修を繰り返すが耐震基準等の見直しによる既存不適格や部材</a:t>
            </a:r>
            <a:r>
              <a:rPr lang="ja-JP" altLang="en-US" sz="1100" kern="100" dirty="0">
                <a:latin typeface="Georgia"/>
                <a:ea typeface="Meiryo UI"/>
                <a:cs typeface="Times New Roman"/>
              </a:rPr>
              <a:t>毎</a:t>
            </a:r>
            <a:r>
              <a:rPr lang="ja-JP" altLang="en-US" sz="1100" kern="100" dirty="0" smtClean="0">
                <a:latin typeface="Georgia"/>
                <a:ea typeface="Meiryo UI"/>
                <a:cs typeface="Times New Roman"/>
              </a:rPr>
              <a:t>に補修を行うよりも経済的</a:t>
            </a:r>
            <a:endParaRPr lang="en-US" altLang="ja-JP" sz="1100" kern="100" dirty="0" smtClean="0">
              <a:latin typeface="Georgia"/>
              <a:ea typeface="Meiryo UI"/>
              <a:cs typeface="Times New Roman"/>
            </a:endParaRPr>
          </a:p>
          <a:p>
            <a:pPr indent="101600" algn="just">
              <a:lnSpc>
                <a:spcPts val="1500"/>
              </a:lnSpc>
              <a:spcAft>
                <a:spcPts val="0"/>
              </a:spcAft>
            </a:pPr>
            <a:r>
              <a:rPr lang="ja-JP" altLang="en-US" sz="1100" kern="100" dirty="0">
                <a:latin typeface="Georgia"/>
                <a:ea typeface="Meiryo UI"/>
                <a:cs typeface="Times New Roman"/>
              </a:rPr>
              <a:t>　</a:t>
            </a:r>
            <a:r>
              <a:rPr lang="ja-JP" altLang="en-US" sz="1100" kern="100" dirty="0" smtClean="0">
                <a:latin typeface="Georgia"/>
                <a:ea typeface="Meiryo UI"/>
                <a:cs typeface="Times New Roman"/>
              </a:rPr>
              <a:t>な場合などは更新を実施する。</a:t>
            </a:r>
            <a:endParaRPr lang="en-US" altLang="ja-JP" sz="1100" kern="100" dirty="0" smtClean="0">
              <a:latin typeface="Georgia"/>
              <a:ea typeface="Meiryo UI"/>
              <a:cs typeface="Times New Roman"/>
            </a:endParaRPr>
          </a:p>
          <a:p>
            <a:pPr indent="101600" algn="just">
              <a:lnSpc>
                <a:spcPts val="1500"/>
              </a:lnSpc>
              <a:spcAft>
                <a:spcPts val="0"/>
              </a:spcAft>
            </a:pPr>
            <a:r>
              <a:rPr lang="ja-JP" altLang="en-US" sz="1100" kern="100" dirty="0" smtClean="0">
                <a:latin typeface="Georgia"/>
                <a:ea typeface="Meiryo UI"/>
                <a:cs typeface="Times New Roman"/>
              </a:rPr>
              <a:t>・</a:t>
            </a:r>
            <a:r>
              <a:rPr lang="ja-JP" altLang="en-US" sz="1100" kern="100" dirty="0" smtClean="0">
                <a:solidFill>
                  <a:srgbClr val="0000FF"/>
                </a:solidFill>
                <a:latin typeface="Georgia"/>
                <a:ea typeface="Meiryo UI"/>
                <a:cs typeface="Times New Roman"/>
              </a:rPr>
              <a:t>状態監視型設備については社会的・機能的要因による場合や、部分補修を行うよりも</a:t>
            </a:r>
            <a:r>
              <a:rPr lang="en-US" altLang="ja-JP" sz="1100" kern="100" dirty="0" smtClean="0">
                <a:solidFill>
                  <a:srgbClr val="0000FF"/>
                </a:solidFill>
                <a:latin typeface="Georgia"/>
                <a:ea typeface="Meiryo UI"/>
                <a:cs typeface="Times New Roman"/>
              </a:rPr>
              <a:t>LCC</a:t>
            </a:r>
            <a:r>
              <a:rPr lang="ja-JP" altLang="en-US" sz="1100" kern="100" dirty="0" smtClean="0">
                <a:solidFill>
                  <a:srgbClr val="0000FF"/>
                </a:solidFill>
                <a:latin typeface="Georgia"/>
                <a:ea typeface="Meiryo UI"/>
                <a:cs typeface="Times New Roman"/>
              </a:rPr>
              <a:t>が有利になる場合は更新を実施する。</a:t>
            </a:r>
            <a:endParaRPr lang="en-US" altLang="ja-JP" sz="1100" kern="100" dirty="0" smtClean="0">
              <a:solidFill>
                <a:srgbClr val="0000FF"/>
              </a:solidFill>
              <a:latin typeface="Georgia"/>
              <a:ea typeface="Meiryo UI"/>
              <a:cs typeface="Times New Roman"/>
            </a:endParaRPr>
          </a:p>
          <a:p>
            <a:pPr indent="101600" algn="just">
              <a:lnSpc>
                <a:spcPts val="1500"/>
              </a:lnSpc>
              <a:spcAft>
                <a:spcPts val="0"/>
              </a:spcAft>
            </a:pPr>
            <a:r>
              <a:rPr lang="ja-JP" altLang="en-US" sz="1100" kern="100" dirty="0" smtClean="0">
                <a:latin typeface="Georgia"/>
                <a:ea typeface="Meiryo UI"/>
                <a:cs typeface="Times New Roman"/>
              </a:rPr>
              <a:t>・</a:t>
            </a:r>
            <a:r>
              <a:rPr lang="ja-JP" altLang="en-US" sz="1100" kern="100" dirty="0">
                <a:solidFill>
                  <a:srgbClr val="0000FF"/>
                </a:solidFill>
                <a:latin typeface="Georgia"/>
                <a:ea typeface="Meiryo UI"/>
                <a:cs typeface="Times New Roman"/>
              </a:rPr>
              <a:t>劣化状態の把握が困難で</a:t>
            </a:r>
            <a:r>
              <a:rPr lang="ja-JP" altLang="en-US" sz="1100" kern="100" dirty="0" smtClean="0">
                <a:solidFill>
                  <a:srgbClr val="0000FF"/>
                </a:solidFill>
                <a:latin typeface="Georgia"/>
                <a:ea typeface="Meiryo UI"/>
                <a:cs typeface="Times New Roman"/>
              </a:rPr>
              <a:t>ある電気設備・エンジンについては、一定の目標年数を定めて更新を実施する。</a:t>
            </a:r>
            <a:endParaRPr lang="en-US" altLang="ja-JP" sz="1100" kern="100" dirty="0" smtClean="0">
              <a:latin typeface="Georgia"/>
              <a:ea typeface="Meiryo UI"/>
              <a:cs typeface="Times New Roman"/>
            </a:endParaRPr>
          </a:p>
          <a:p>
            <a:pPr indent="101600" algn="just">
              <a:lnSpc>
                <a:spcPts val="1500"/>
              </a:lnSpc>
              <a:spcAft>
                <a:spcPts val="0"/>
              </a:spcAft>
            </a:pP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u="wavy" kern="100" dirty="0" smtClean="0">
                <a:effectLst/>
                <a:latin typeface="Meiryo UI" panose="020B0604030504040204" pitchFamily="50" charset="-128"/>
                <a:ea typeface="Meiryo UI" panose="020B0604030504040204" pitchFamily="50" charset="-128"/>
                <a:cs typeface="Meiryo UI" panose="020B0604030504040204" pitchFamily="50" charset="-128"/>
              </a:rPr>
              <a:t>重点化指標・優先順位の考え方</a:t>
            </a:r>
            <a:endPar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b="1" kern="100" dirty="0" smtClean="0">
                <a:effectLst/>
                <a:latin typeface="Georgia"/>
                <a:ea typeface="Meiryo UI"/>
                <a:cs typeface="Times New Roman"/>
              </a:rPr>
              <a:t>　</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・健全度並びに社会的影響度の高い施設を重点的に維持補修を行っていく。</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pPr marL="811530" lvl="1" indent="-171450">
              <a:buFont typeface="Wingdings" panose="05000000000000000000" pitchFamily="2" charset="2"/>
              <a:buChar char="p"/>
            </a:pPr>
            <a:r>
              <a:rPr lang="ja-JP" altLang="en-US" sz="1100" dirty="0" smtClean="0">
                <a:latin typeface="Meiryo UI" pitchFamily="50" charset="-128"/>
                <a:ea typeface="Meiryo UI" pitchFamily="50" charset="-128"/>
                <a:cs typeface="Meiryo UI" pitchFamily="50" charset="-128"/>
                <a:sym typeface="Wingdings" panose="05000000000000000000" pitchFamily="2" charset="2"/>
              </a:rPr>
              <a:t>災害</a:t>
            </a:r>
            <a:r>
              <a:rPr lang="ja-JP" altLang="en-US" sz="1100" dirty="0">
                <a:latin typeface="Meiryo UI" pitchFamily="50" charset="-128"/>
                <a:ea typeface="Meiryo UI" pitchFamily="50" charset="-128"/>
                <a:cs typeface="Meiryo UI" pitchFamily="50" charset="-128"/>
                <a:sym typeface="Wingdings" panose="05000000000000000000" pitchFamily="2" charset="2"/>
              </a:rPr>
              <a:t>発生後の緊急物資輸送に重要な役割を</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果たす耐震</a:t>
            </a:r>
            <a:r>
              <a:rPr lang="ja-JP" altLang="en-US" sz="1100" dirty="0">
                <a:latin typeface="Meiryo UI" pitchFamily="50" charset="-128"/>
                <a:ea typeface="Meiryo UI" pitchFamily="50" charset="-128"/>
                <a:cs typeface="Meiryo UI" pitchFamily="50" charset="-128"/>
                <a:sym typeface="Wingdings" panose="05000000000000000000" pitchFamily="2" charset="2"/>
              </a:rPr>
              <a:t>強化岸壁、旅客船フェリー接岸</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岸壁</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pPr marL="811530" lvl="1" indent="-171450">
              <a:buFont typeface="Wingdings" panose="05000000000000000000" pitchFamily="2" charset="2"/>
              <a:buChar char="p"/>
            </a:pPr>
            <a:r>
              <a:rPr lang="ja-JP" altLang="en-US" sz="1100" dirty="0">
                <a:latin typeface="Meiryo UI" pitchFamily="50" charset="-128"/>
                <a:ea typeface="Meiryo UI" pitchFamily="50" charset="-128"/>
                <a:cs typeface="Meiryo UI" pitchFamily="50" charset="-128"/>
                <a:sym typeface="Wingdings" panose="05000000000000000000" pitchFamily="2" charset="2"/>
              </a:rPr>
              <a:t>災害時</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に甚大な被害を及ぼす懸念のあるコンビナート地区及び廃棄物護岸</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pPr marL="811530" lvl="1" indent="-171450">
              <a:buFont typeface="Wingdings" panose="05000000000000000000" pitchFamily="2" charset="2"/>
              <a:buChar char="p"/>
            </a:pPr>
            <a:r>
              <a:rPr lang="ja-JP" altLang="en-US" sz="1100" dirty="0" smtClean="0">
                <a:latin typeface="Meiryo UI" pitchFamily="50" charset="-128"/>
                <a:ea typeface="Meiryo UI" pitchFamily="50" charset="-128"/>
                <a:cs typeface="Meiryo UI" pitchFamily="50" charset="-128"/>
                <a:sym typeface="Wingdings" panose="05000000000000000000" pitchFamily="2" charset="2"/>
              </a:rPr>
              <a:t>背後地盤高</a:t>
            </a:r>
            <a:r>
              <a:rPr lang="ja-JP" altLang="en-US" sz="1100" dirty="0">
                <a:latin typeface="Meiryo UI" pitchFamily="50" charset="-128"/>
                <a:ea typeface="Meiryo UI" pitchFamily="50" charset="-128"/>
                <a:cs typeface="Meiryo UI" pitchFamily="50" charset="-128"/>
                <a:sym typeface="Wingdings" panose="05000000000000000000" pitchFamily="2" charset="2"/>
              </a:rPr>
              <a:t>が低く、浸水被害が</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大きい防潮堤や背後地が人口密集地である防潮堤</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pPr marL="811530" lvl="1" indent="-171450">
              <a:buFont typeface="Wingdings" panose="05000000000000000000" pitchFamily="2" charset="2"/>
              <a:buChar char="p"/>
            </a:pPr>
            <a:r>
              <a:rPr lang="ja-JP" altLang="en-US" sz="1100" dirty="0" smtClean="0">
                <a:latin typeface="Meiryo UI" pitchFamily="50" charset="-128"/>
                <a:ea typeface="Meiryo UI" pitchFamily="50" charset="-128"/>
                <a:cs typeface="Meiryo UI" pitchFamily="50" charset="-128"/>
                <a:sym typeface="Wingdings" panose="05000000000000000000" pitchFamily="2" charset="2"/>
              </a:rPr>
              <a:t>南海トラフ巨大地震の被害想定シミュレーション結果等による被害が大きい地域</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pPr algn="just">
              <a:lnSpc>
                <a:spcPts val="1500"/>
              </a:lnSpc>
              <a:spcAft>
                <a:spcPts val="0"/>
              </a:spcAft>
            </a:pPr>
            <a:r>
              <a:rPr lang="ja-JP" altLang="ja-JP" sz="1100" b="1" u="sng" kern="100" dirty="0" smtClean="0">
                <a:effectLst/>
                <a:latin typeface="Georgia"/>
                <a:ea typeface="Meiryo UI"/>
                <a:cs typeface="Times New Roman"/>
              </a:rPr>
              <a:t>◇日常的な維持管理の着実な実践</a:t>
            </a:r>
            <a:endParaRPr lang="en-US" altLang="ja-JP" sz="1100" kern="100" dirty="0" smtClean="0">
              <a:effectLst/>
              <a:latin typeface="Georgia"/>
              <a:ea typeface="Meiryo UI"/>
              <a:cs typeface="Times New Roman"/>
            </a:endParaRPr>
          </a:p>
          <a:p>
            <a:pPr algn="just">
              <a:lnSpc>
                <a:spcPts val="1500"/>
              </a:lnSpc>
              <a:spcAft>
                <a:spcPts val="0"/>
              </a:spcAft>
            </a:pPr>
            <a:r>
              <a:rPr lang="ja-JP" altLang="ja-JP" sz="1100" b="1" u="sng" kern="100" dirty="0" smtClean="0">
                <a:effectLst/>
                <a:latin typeface="Georgia"/>
                <a:ea typeface="Meiryo UI"/>
                <a:cs typeface="Times New Roman"/>
              </a:rPr>
              <a:t>◇維持管理を見通した新設工事上</a:t>
            </a:r>
            <a:r>
              <a:rPr lang="ja-JP" altLang="ja-JP" sz="1100" kern="100" dirty="0" smtClean="0">
                <a:effectLst/>
                <a:latin typeface="Georgia"/>
                <a:ea typeface="Meiryo UI"/>
                <a:cs typeface="Times New Roman"/>
              </a:rPr>
              <a:t>　</a:t>
            </a:r>
            <a:endParaRPr lang="ja-JP" altLang="ja-JP" sz="1100" kern="100" dirty="0" smtClean="0">
              <a:effectLst/>
              <a:latin typeface="Georgia"/>
              <a:ea typeface="HG明朝B"/>
              <a:cs typeface="Times New Roman"/>
            </a:endParaRPr>
          </a:p>
          <a:p>
            <a:pPr algn="just">
              <a:lnSpc>
                <a:spcPts val="1500"/>
              </a:lnSpc>
              <a:spcAft>
                <a:spcPts val="0"/>
              </a:spcAft>
            </a:pPr>
            <a:r>
              <a:rPr lang="ja-JP" altLang="ja-JP" sz="1100" b="1" u="sng" kern="100" dirty="0" smtClean="0">
                <a:effectLst/>
                <a:latin typeface="Georgia"/>
                <a:ea typeface="Meiryo UI"/>
                <a:cs typeface="Times New Roman"/>
              </a:rPr>
              <a:t>◇新たな技術、材料、工法の活用と促進策　</a:t>
            </a:r>
            <a:endParaRPr lang="ja-JP" altLang="ja-JP" sz="1100" kern="100" dirty="0">
              <a:effectLst/>
              <a:latin typeface="Georgia"/>
              <a:ea typeface="HG明朝B"/>
              <a:cs typeface="Times New Roman"/>
            </a:endParaRPr>
          </a:p>
        </p:txBody>
      </p:sp>
      <p:sp>
        <p:nvSpPr>
          <p:cNvPr id="29" name="正方形/長方形 28"/>
          <p:cNvSpPr/>
          <p:nvPr/>
        </p:nvSpPr>
        <p:spPr>
          <a:xfrm>
            <a:off x="885212"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sp>
        <p:nvSpPr>
          <p:cNvPr id="32" name="テキスト ボックス 31"/>
          <p:cNvSpPr txBox="1"/>
          <p:nvPr/>
        </p:nvSpPr>
        <p:spPr>
          <a:xfrm>
            <a:off x="10750" y="5594363"/>
            <a:ext cx="4937483" cy="1054135"/>
          </a:xfrm>
          <a:prstGeom prst="rect">
            <a:avLst/>
          </a:prstGeom>
          <a:noFill/>
        </p:spPr>
        <p:txBody>
          <a:bodyPr wrap="square" rtlCol="0">
            <a:spAutoFit/>
          </a:bodyPr>
          <a:lstStyle/>
          <a:p>
            <a:pPr>
              <a:lnSpc>
                <a:spcPts val="1500"/>
              </a:lnSpc>
              <a:spcAft>
                <a:spcPts val="0"/>
              </a:spcAft>
            </a:pPr>
            <a:r>
              <a:rPr lang="ja-JP" altLang="en-US" sz="1100" b="1" u="sng" kern="100" dirty="0" smtClean="0">
                <a:effectLst/>
                <a:ea typeface="Meiryo UI"/>
                <a:cs typeface="Times New Roman"/>
              </a:rPr>
              <a:t>◇維持管理行動計画ルールブックの策定（Ｈ</a:t>
            </a:r>
            <a:r>
              <a:rPr lang="en-US" altLang="ja-JP" sz="1100" b="1" u="sng" kern="100" dirty="0">
                <a:ea typeface="Meiryo UI"/>
                <a:cs typeface="Times New Roman"/>
              </a:rPr>
              <a:t>18</a:t>
            </a:r>
            <a:r>
              <a:rPr lang="ja-JP" altLang="en-US" sz="1100" b="1" u="sng" kern="100" dirty="0" smtClean="0">
                <a:effectLst/>
                <a:ea typeface="Meiryo UI"/>
                <a:cs typeface="Times New Roman"/>
              </a:rPr>
              <a:t>～）</a:t>
            </a:r>
          </a:p>
          <a:p>
            <a:pPr>
              <a:lnSpc>
                <a:spcPts val="1500"/>
              </a:lnSpc>
              <a:spcAft>
                <a:spcPts val="0"/>
              </a:spcAft>
            </a:pPr>
            <a:r>
              <a:rPr lang="ja-JP" altLang="en-US" sz="1100" b="1" u="sng" kern="100" dirty="0" smtClean="0">
                <a:effectLst/>
                <a:ea typeface="Meiryo UI"/>
                <a:cs typeface="Times New Roman"/>
              </a:rPr>
              <a:t>◇大阪府港湾施設維持管理基本計画の策定（Ｈ</a:t>
            </a:r>
            <a:r>
              <a:rPr lang="en-US" altLang="ja-JP" sz="1100" b="1" u="sng" kern="100" dirty="0">
                <a:ea typeface="Meiryo UI"/>
                <a:cs typeface="Times New Roman"/>
              </a:rPr>
              <a:t>23</a:t>
            </a:r>
            <a:r>
              <a:rPr lang="ja-JP" altLang="en-US" sz="1100" b="1" u="sng" kern="100" dirty="0" smtClean="0">
                <a:effectLst/>
                <a:ea typeface="Meiryo UI"/>
                <a:cs typeface="Times New Roman"/>
              </a:rPr>
              <a:t>～）</a:t>
            </a:r>
          </a:p>
          <a:p>
            <a:pPr>
              <a:lnSpc>
                <a:spcPts val="1500"/>
              </a:lnSpc>
              <a:spcAft>
                <a:spcPts val="0"/>
              </a:spcAft>
            </a:pPr>
            <a:r>
              <a:rPr lang="ja-JP" altLang="en-US" sz="1100" b="1" u="sng" kern="100" dirty="0" smtClean="0">
                <a:effectLst/>
                <a:ea typeface="Meiryo UI"/>
                <a:cs typeface="Times New Roman"/>
              </a:rPr>
              <a:t>◇</a:t>
            </a:r>
            <a:r>
              <a:rPr lang="ja-JP" altLang="en-US" sz="1100" b="1" u="sng" kern="100" dirty="0" smtClean="0">
                <a:ea typeface="Meiryo UI"/>
                <a:cs typeface="Times New Roman"/>
              </a:rPr>
              <a:t>港湾施設（岸壁・物揚場・防波堤）維持管理</a:t>
            </a:r>
            <a:r>
              <a:rPr lang="ja-JP" altLang="en-US" sz="1100" b="1" u="sng" kern="100" dirty="0" smtClean="0">
                <a:effectLst/>
                <a:ea typeface="Meiryo UI"/>
                <a:cs typeface="Times New Roman"/>
              </a:rPr>
              <a:t>計画書作成（Ｈ</a:t>
            </a:r>
            <a:r>
              <a:rPr lang="en-US" altLang="ja-JP" sz="1100" b="1" u="sng" kern="100" dirty="0">
                <a:ea typeface="Meiryo UI"/>
                <a:cs typeface="Times New Roman"/>
              </a:rPr>
              <a:t>22</a:t>
            </a:r>
            <a:r>
              <a:rPr lang="ja-JP" altLang="en-US" sz="1100" b="1" u="sng" kern="100" dirty="0" smtClean="0">
                <a:effectLst/>
                <a:ea typeface="Meiryo UI"/>
                <a:cs typeface="Times New Roman"/>
              </a:rPr>
              <a:t>～）</a:t>
            </a:r>
            <a:endParaRPr lang="ja-JP" altLang="en-US" sz="1100" kern="100" dirty="0" smtClean="0">
              <a:effectLst/>
              <a:ea typeface="Meiryo UI"/>
              <a:cs typeface="Times New Roman"/>
            </a:endParaRPr>
          </a:p>
          <a:p>
            <a:pPr>
              <a:lnSpc>
                <a:spcPts val="1500"/>
              </a:lnSpc>
              <a:spcAft>
                <a:spcPts val="0"/>
              </a:spcAft>
            </a:pPr>
            <a:r>
              <a:rPr lang="ja-JP" altLang="en-US" sz="1100" b="1" u="sng" kern="100" dirty="0" smtClean="0">
                <a:effectLst/>
                <a:ea typeface="Meiryo UI"/>
                <a:cs typeface="Times New Roman"/>
              </a:rPr>
              <a:t>◇施設の長寿命化に資する予防保全対策等を強化（</a:t>
            </a:r>
            <a:r>
              <a:rPr lang="en-US" altLang="ja-JP" sz="1100" b="1" u="sng" kern="100" dirty="0" smtClean="0">
                <a:effectLst/>
                <a:ea typeface="Meiryo UI"/>
                <a:cs typeface="Times New Roman"/>
              </a:rPr>
              <a:t>H23</a:t>
            </a:r>
            <a:r>
              <a:rPr lang="ja-JP" altLang="en-US" sz="1100" b="1" u="sng" kern="100" dirty="0" smtClean="0">
                <a:effectLst/>
                <a:ea typeface="Meiryo UI"/>
                <a:cs typeface="Times New Roman"/>
              </a:rPr>
              <a:t>～）</a:t>
            </a:r>
          </a:p>
          <a:p>
            <a:pPr>
              <a:lnSpc>
                <a:spcPts val="1500"/>
              </a:lnSpc>
              <a:spcAft>
                <a:spcPts val="0"/>
              </a:spcAft>
            </a:pPr>
            <a:r>
              <a:rPr lang="ja-JP" altLang="en-US" sz="1100" kern="100" dirty="0" smtClean="0">
                <a:effectLst/>
                <a:ea typeface="Meiryo UI"/>
                <a:cs typeface="Times New Roman"/>
              </a:rPr>
              <a:t>・</a:t>
            </a:r>
            <a:r>
              <a:rPr lang="en-US" altLang="ja-JP" sz="1100" kern="100" dirty="0" smtClean="0">
                <a:effectLst/>
                <a:ea typeface="Meiryo UI"/>
                <a:cs typeface="Times New Roman"/>
              </a:rPr>
              <a:t>H22</a:t>
            </a:r>
            <a:r>
              <a:rPr lang="ja-JP" altLang="en-US" sz="1100" kern="100" dirty="0" smtClean="0">
                <a:effectLst/>
                <a:ea typeface="Meiryo UI"/>
                <a:cs typeface="Times New Roman"/>
              </a:rPr>
              <a:t>：</a:t>
            </a:r>
            <a:r>
              <a:rPr lang="ja-JP" altLang="en-US" sz="1100" kern="100" dirty="0">
                <a:ea typeface="Meiryo UI"/>
                <a:cs typeface="Times New Roman"/>
              </a:rPr>
              <a:t>１０．５</a:t>
            </a:r>
            <a:r>
              <a:rPr lang="ja-JP" altLang="en-US" sz="1100" kern="100" dirty="0" smtClean="0">
                <a:effectLst/>
                <a:ea typeface="Meiryo UI"/>
                <a:cs typeface="Times New Roman"/>
              </a:rPr>
              <a:t>億円 → </a:t>
            </a:r>
            <a:r>
              <a:rPr lang="en-US" altLang="ja-JP" sz="1100" kern="100" dirty="0" smtClean="0">
                <a:effectLst/>
                <a:ea typeface="Meiryo UI"/>
                <a:cs typeface="Times New Roman"/>
              </a:rPr>
              <a:t>H25</a:t>
            </a:r>
            <a:r>
              <a:rPr lang="ja-JP" altLang="en-US" sz="1100" kern="100" dirty="0" smtClean="0">
                <a:effectLst/>
                <a:ea typeface="Meiryo UI"/>
                <a:cs typeface="Times New Roman"/>
              </a:rPr>
              <a:t>：</a:t>
            </a:r>
            <a:r>
              <a:rPr lang="ja-JP" altLang="en-US" sz="1100" kern="100" dirty="0">
                <a:ea typeface="Meiryo UI"/>
                <a:cs typeface="Times New Roman"/>
              </a:rPr>
              <a:t>１７．４</a:t>
            </a:r>
            <a:r>
              <a:rPr lang="ja-JP" altLang="en-US" sz="1100" kern="100" dirty="0" smtClean="0">
                <a:effectLst/>
                <a:ea typeface="Meiryo UI"/>
                <a:cs typeface="Times New Roman"/>
              </a:rPr>
              <a:t>億円（</a:t>
            </a:r>
            <a:r>
              <a:rPr lang="ja-JP" altLang="en-US" sz="1100" kern="100" dirty="0">
                <a:ea typeface="Meiryo UI"/>
                <a:cs typeface="Times New Roman"/>
              </a:rPr>
              <a:t>１．６６</a:t>
            </a:r>
            <a:r>
              <a:rPr lang="ja-JP" altLang="en-US" sz="1100" kern="100" dirty="0" smtClean="0">
                <a:effectLst/>
                <a:ea typeface="Meiryo UI"/>
                <a:cs typeface="Times New Roman"/>
              </a:rPr>
              <a:t>倍増）</a:t>
            </a:r>
          </a:p>
        </p:txBody>
      </p:sp>
      <p:sp>
        <p:nvSpPr>
          <p:cNvPr id="33" name="テキスト ボックス 2"/>
          <p:cNvSpPr txBox="1">
            <a:spLocks noChangeArrowheads="1"/>
          </p:cNvSpPr>
          <p:nvPr/>
        </p:nvSpPr>
        <p:spPr bwMode="auto">
          <a:xfrm>
            <a:off x="10750" y="5338564"/>
            <a:ext cx="3484880" cy="242507"/>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4" name="テキスト ボックス 33"/>
          <p:cNvSpPr txBox="1"/>
          <p:nvPr/>
        </p:nvSpPr>
        <p:spPr>
          <a:xfrm>
            <a:off x="6609" y="7267541"/>
            <a:ext cx="5013929" cy="1246495"/>
          </a:xfrm>
          <a:prstGeom prst="rect">
            <a:avLst/>
          </a:prstGeom>
          <a:noFill/>
        </p:spPr>
        <p:txBody>
          <a:bodyPr wrap="square" rtlCol="0">
            <a:spAutoFit/>
          </a:bodyPr>
          <a:lstStyle/>
          <a:p>
            <a:pPr algn="just">
              <a:lnSpc>
                <a:spcPts val="1500"/>
              </a:lnSpc>
              <a:spcAft>
                <a:spcPts val="0"/>
              </a:spcAft>
            </a:pPr>
            <a:r>
              <a:rPr lang="en-US" altLang="ja-JP" sz="1000" b="1" u="sng" kern="100" dirty="0" smtClean="0">
                <a:effectLst/>
                <a:ea typeface="Meiryo UI"/>
                <a:cs typeface="Times New Roman"/>
              </a:rPr>
              <a:t>※</a:t>
            </a:r>
            <a:r>
              <a:rPr lang="ja-JP" altLang="en-US" sz="1000" b="1" u="sng" kern="100" dirty="0" smtClean="0">
                <a:effectLst/>
                <a:ea typeface="Meiryo UI"/>
                <a:cs typeface="Times New Roman"/>
              </a:rPr>
              <a:t>各視点における具体的な課題</a:t>
            </a:r>
          </a:p>
          <a:p>
            <a:pPr algn="just">
              <a:lnSpc>
                <a:spcPts val="1500"/>
              </a:lnSpc>
              <a:spcAft>
                <a:spcPts val="0"/>
              </a:spcAft>
            </a:pPr>
            <a:r>
              <a:rPr lang="ja-JP" altLang="en-US" sz="1000" b="1" u="sng" kern="100" dirty="0" smtClean="0">
                <a:effectLst/>
                <a:ea typeface="Meiryo UI"/>
                <a:cs typeface="Times New Roman"/>
              </a:rPr>
              <a:t>◇安全に対する視点</a:t>
            </a:r>
          </a:p>
          <a:p>
            <a:pPr algn="just">
              <a:lnSpc>
                <a:spcPts val="1500"/>
              </a:lnSpc>
              <a:spcAft>
                <a:spcPts val="0"/>
              </a:spcAft>
            </a:pPr>
            <a:r>
              <a:rPr lang="ja-JP" altLang="en-US" sz="1000" kern="100" dirty="0" smtClean="0">
                <a:effectLst/>
                <a:ea typeface="Meiryo UI"/>
                <a:cs typeface="Times New Roman"/>
              </a:rPr>
              <a:t>・鋼材腐食、エプロン陥没など不可視部分における不具合への対応</a:t>
            </a:r>
          </a:p>
          <a:p>
            <a:pPr algn="just">
              <a:lnSpc>
                <a:spcPts val="1500"/>
              </a:lnSpc>
              <a:spcAft>
                <a:spcPts val="0"/>
              </a:spcAft>
            </a:pPr>
            <a:r>
              <a:rPr lang="ja-JP" altLang="en-US" sz="1000" b="1" u="sng" kern="100" dirty="0" smtClean="0">
                <a:effectLst/>
                <a:ea typeface="Meiryo UI"/>
                <a:cs typeface="Times New Roman"/>
              </a:rPr>
              <a:t>◇効率的・効果的な維持管理に対する視点</a:t>
            </a:r>
          </a:p>
          <a:p>
            <a:pPr algn="just">
              <a:lnSpc>
                <a:spcPts val="1500"/>
              </a:lnSpc>
              <a:spcAft>
                <a:spcPts val="0"/>
              </a:spcAft>
            </a:pPr>
            <a:r>
              <a:rPr lang="ja-JP" altLang="en-US" sz="1000" kern="100" dirty="0" smtClean="0">
                <a:effectLst/>
                <a:ea typeface="Meiryo UI"/>
                <a:cs typeface="Times New Roman"/>
              </a:rPr>
              <a:t>・港湾法・海岸法改正を踏まえた点検のメリハリ　・桟橋式上部工の最適な補修タイミング</a:t>
            </a:r>
          </a:p>
          <a:p>
            <a:pPr algn="just">
              <a:lnSpc>
                <a:spcPts val="1500"/>
              </a:lnSpc>
              <a:spcAft>
                <a:spcPts val="0"/>
              </a:spcAft>
            </a:pPr>
            <a:r>
              <a:rPr lang="ja-JP" altLang="en-US" sz="1000" kern="100" dirty="0" smtClean="0">
                <a:effectLst/>
                <a:ea typeface="Meiryo UI"/>
                <a:cs typeface="Times New Roman"/>
              </a:rPr>
              <a:t>・理論的、経験的劣化予測手法の精度向上　・耐震強化岸壁や防潮堤の更新時期の見極め</a:t>
            </a:r>
          </a:p>
        </p:txBody>
      </p:sp>
      <p:sp>
        <p:nvSpPr>
          <p:cNvPr id="35" name="右中かっこ 34"/>
          <p:cNvSpPr/>
          <p:nvPr/>
        </p:nvSpPr>
        <p:spPr>
          <a:xfrm>
            <a:off x="4929183" y="1594972"/>
            <a:ext cx="228430" cy="7958155"/>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39" name="図 38"/>
          <p:cNvPicPr/>
          <p:nvPr/>
        </p:nvPicPr>
        <p:blipFill rotWithShape="1">
          <a:blip r:embed="rId3" cstate="print">
            <a:extLst>
              <a:ext uri="{28A0092B-C50C-407E-A947-70E740481C1C}">
                <a14:useLocalDpi xmlns:a14="http://schemas.microsoft.com/office/drawing/2010/main" val="0"/>
              </a:ext>
            </a:extLst>
          </a:blip>
          <a:srcRect t="17296" b="3867"/>
          <a:stretch/>
        </p:blipFill>
        <p:spPr bwMode="auto">
          <a:xfrm>
            <a:off x="116424" y="2874084"/>
            <a:ext cx="4735206" cy="2352364"/>
          </a:xfrm>
          <a:prstGeom prst="rect">
            <a:avLst/>
          </a:prstGeom>
          <a:noFill/>
          <a:ln>
            <a:noFill/>
          </a:ln>
        </p:spPr>
      </p:pic>
      <p:sp>
        <p:nvSpPr>
          <p:cNvPr id="42" name="コンテンツ プレースホルダー 2"/>
          <p:cNvSpPr txBox="1">
            <a:spLocks/>
          </p:cNvSpPr>
          <p:nvPr/>
        </p:nvSpPr>
        <p:spPr>
          <a:xfrm>
            <a:off x="37357" y="1796437"/>
            <a:ext cx="4814274" cy="411875"/>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pPr>
              <a:spcAft>
                <a:spcPts val="0"/>
              </a:spcAft>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港湾の基幹的役割を示す係留施設は高度経済成長期に集中的に建設されたものが多く</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年後</a:t>
            </a:r>
            <a:r>
              <a:rPr lang="ja-JP"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は建設</a:t>
            </a:r>
            <a:r>
              <a:rPr lang="ja-JP"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後</a:t>
            </a:r>
            <a:r>
              <a:rPr lang="en-US"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50</a:t>
            </a:r>
            <a:r>
              <a:rPr lang="ja-JP" sz="1000" kern="12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年以上経過する施設が全体の</a:t>
            </a:r>
            <a:r>
              <a:rPr 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約</a:t>
            </a:r>
            <a:r>
              <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超える</a:t>
            </a:r>
            <a:r>
              <a:rPr lang="ja-JP" altLang="en-US"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2"/>
          <p:cNvSpPr txBox="1">
            <a:spLocks noChangeArrowheads="1"/>
          </p:cNvSpPr>
          <p:nvPr/>
        </p:nvSpPr>
        <p:spPr bwMode="auto">
          <a:xfrm>
            <a:off x="-33208" y="1600440"/>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1100" kern="100" dirty="0">
                <a:latin typeface="Georgia"/>
                <a:ea typeface="Meiryo UI"/>
                <a:cs typeface="Times New Roman"/>
              </a:rPr>
              <a:t>●</a:t>
            </a:r>
            <a:r>
              <a:rPr lang="ja-JP" altLang="en-US" sz="1100" kern="100" dirty="0" smtClean="0">
                <a:latin typeface="Georgia"/>
                <a:ea typeface="Meiryo UI"/>
                <a:cs typeface="Times New Roman"/>
              </a:rPr>
              <a:t>港湾</a:t>
            </a:r>
            <a:endParaRPr lang="ja-JP" sz="1100" kern="100" dirty="0">
              <a:effectLst/>
              <a:latin typeface="Georgia"/>
              <a:ea typeface="HG明朝B"/>
              <a:cs typeface="Times New Roman"/>
            </a:endParaRPr>
          </a:p>
        </p:txBody>
      </p:sp>
      <p:sp>
        <p:nvSpPr>
          <p:cNvPr id="43" name="コンテンツ プレースホルダー 2"/>
          <p:cNvSpPr txBox="1">
            <a:spLocks/>
          </p:cNvSpPr>
          <p:nvPr/>
        </p:nvSpPr>
        <p:spPr>
          <a:xfrm>
            <a:off x="37357" y="2360774"/>
            <a:ext cx="4814274" cy="441282"/>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が管理する</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74km</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の海岸線に</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は水門・樋門・門扉などの重要な防災</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があり、建設後</a:t>
            </a:r>
            <a:r>
              <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年を超える施設が約</a:t>
            </a:r>
            <a:r>
              <a:rPr lang="en-US" altLang="ja-JP"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％となっている。</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2"/>
          <p:cNvSpPr txBox="1">
            <a:spLocks noChangeArrowheads="1"/>
          </p:cNvSpPr>
          <p:nvPr/>
        </p:nvSpPr>
        <p:spPr bwMode="auto">
          <a:xfrm>
            <a:off x="-23017" y="2164776"/>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1100" kern="100" dirty="0" smtClean="0">
                <a:latin typeface="Georgia"/>
                <a:ea typeface="Meiryo UI"/>
                <a:cs typeface="Times New Roman"/>
              </a:rPr>
              <a:t>●海岸</a:t>
            </a:r>
            <a:endParaRPr lang="ja-JP" sz="1100" kern="100" dirty="0">
              <a:effectLst/>
              <a:latin typeface="Georgia"/>
              <a:ea typeface="HG明朝B"/>
              <a:cs typeface="Times New Roman"/>
            </a:endParaRPr>
          </a:p>
        </p:txBody>
      </p:sp>
      <p:pic>
        <p:nvPicPr>
          <p:cNvPr id="45" name="図 44"/>
          <p:cNvPicPr>
            <a:picLocks noChangeAspect="1"/>
          </p:cNvPicPr>
          <p:nvPr/>
        </p:nvPicPr>
        <p:blipFill rotWithShape="1">
          <a:blip r:embed="rId4" cstate="print">
            <a:extLst>
              <a:ext uri="{28A0092B-C50C-407E-A947-70E740481C1C}">
                <a14:useLocalDpi xmlns:a14="http://schemas.microsoft.com/office/drawing/2010/main" val="0"/>
              </a:ext>
            </a:extLst>
          </a:blip>
          <a:srcRect t="4711" b="27761"/>
          <a:stretch/>
        </p:blipFill>
        <p:spPr>
          <a:xfrm>
            <a:off x="430636" y="3178323"/>
            <a:ext cx="2304000" cy="1166894"/>
          </a:xfrm>
          <a:prstGeom prst="rect">
            <a:avLst/>
          </a:prstGeom>
          <a:ln w="19050">
            <a:solidFill>
              <a:srgbClr val="002060"/>
            </a:solidFill>
          </a:ln>
        </p:spPr>
      </p:pic>
      <p:sp>
        <p:nvSpPr>
          <p:cNvPr id="47" name="正方形/長方形 46"/>
          <p:cNvSpPr/>
          <p:nvPr/>
        </p:nvSpPr>
        <p:spPr>
          <a:xfrm>
            <a:off x="2976315" y="4224536"/>
            <a:ext cx="1768259" cy="457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rPr>
              <a:t>供用後</a:t>
            </a:r>
            <a:r>
              <a:rPr kumimoji="1" lang="en-US" altLang="ja-JP" sz="1000" b="1" dirty="0" smtClean="0">
                <a:solidFill>
                  <a:schemeClr val="tx1"/>
                </a:solidFill>
              </a:rPr>
              <a:t>50</a:t>
            </a:r>
            <a:r>
              <a:rPr lang="ja-JP" altLang="en-US" sz="1000" b="1" dirty="0" smtClean="0">
                <a:solidFill>
                  <a:schemeClr val="tx1"/>
                </a:solidFill>
              </a:rPr>
              <a:t>年経過する施設数</a:t>
            </a:r>
            <a:endParaRPr lang="en-US" altLang="ja-JP" sz="1000" b="1" dirty="0" smtClean="0">
              <a:solidFill>
                <a:schemeClr val="tx1"/>
              </a:solidFill>
            </a:endParaRPr>
          </a:p>
          <a:p>
            <a:pPr algn="ctr"/>
            <a:r>
              <a:rPr lang="ja-JP" altLang="en-US" sz="1000" b="1" dirty="0" smtClean="0">
                <a:solidFill>
                  <a:schemeClr val="tx1"/>
                </a:solidFill>
              </a:rPr>
              <a:t>の推移（係留施設）</a:t>
            </a:r>
            <a:endParaRPr kumimoji="1" lang="ja-JP" altLang="en-US" sz="1000" b="1" dirty="0">
              <a:solidFill>
                <a:schemeClr val="tx1"/>
              </a:solidFill>
            </a:endParaRPr>
          </a:p>
        </p:txBody>
      </p:sp>
      <p:cxnSp>
        <p:nvCxnSpPr>
          <p:cNvPr id="10" name="直線コネクタ 9"/>
          <p:cNvCxnSpPr/>
          <p:nvPr/>
        </p:nvCxnSpPr>
        <p:spPr>
          <a:xfrm flipV="1">
            <a:off x="4005486" y="3798128"/>
            <a:ext cx="0" cy="104400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2" name="円/楕円 11"/>
          <p:cNvSpPr/>
          <p:nvPr/>
        </p:nvSpPr>
        <p:spPr>
          <a:xfrm rot="3029440">
            <a:off x="3943086" y="4916915"/>
            <a:ext cx="499522" cy="2201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四角形吹き出し 22"/>
          <p:cNvSpPr/>
          <p:nvPr/>
        </p:nvSpPr>
        <p:spPr>
          <a:xfrm>
            <a:off x="1072209" y="2881437"/>
            <a:ext cx="3096302" cy="341337"/>
          </a:xfrm>
          <a:prstGeom prst="wedgeRectCallout">
            <a:avLst>
              <a:gd name="adj1" fmla="val 48779"/>
              <a:gd name="adj2" fmla="val 13269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t>供用後</a:t>
            </a:r>
            <a:r>
              <a:rPr lang="en-US" altLang="ja-JP" sz="1100" dirty="0"/>
              <a:t>50</a:t>
            </a:r>
            <a:r>
              <a:rPr lang="ja-JP" altLang="en-US" sz="1100" dirty="0"/>
              <a:t>年経過</a:t>
            </a:r>
            <a:r>
              <a:rPr lang="ja-JP" altLang="en-US" sz="1100" dirty="0" smtClean="0"/>
              <a:t>する施設が</a:t>
            </a:r>
            <a:endParaRPr lang="en-US" altLang="ja-JP" sz="1100" dirty="0" smtClean="0"/>
          </a:p>
          <a:p>
            <a:pPr algn="ctr"/>
            <a:r>
              <a:rPr lang="en-US" altLang="ja-JP" sz="1100" dirty="0"/>
              <a:t>10</a:t>
            </a:r>
            <a:r>
              <a:rPr lang="ja-JP" altLang="en-US" sz="1100" dirty="0"/>
              <a:t>年後</a:t>
            </a:r>
            <a:r>
              <a:rPr lang="ja-JP" altLang="en-US" sz="1100" dirty="0" smtClean="0"/>
              <a:t>に</a:t>
            </a:r>
            <a:r>
              <a:rPr lang="ja-JP" altLang="en-US" sz="1100" dirty="0" smtClean="0"/>
              <a:t>約</a:t>
            </a:r>
            <a:r>
              <a:rPr lang="en-US" altLang="ja-JP" sz="1100" dirty="0" smtClean="0"/>
              <a:t>40%</a:t>
            </a:r>
            <a:r>
              <a:rPr lang="ja-JP" altLang="en-US" sz="1100" dirty="0" smtClean="0"/>
              <a:t>に</a:t>
            </a:r>
            <a:r>
              <a:rPr lang="ja-JP" altLang="en-US" sz="1100" dirty="0" smtClean="0"/>
              <a:t>達する。（係留施設）</a:t>
            </a:r>
            <a:endParaRPr kumimoji="1" lang="ja-JP" altLang="en-US" sz="1100" dirty="0"/>
          </a:p>
        </p:txBody>
      </p:sp>
      <p:sp>
        <p:nvSpPr>
          <p:cNvPr id="24" name="正方形/長方形 23"/>
          <p:cNvSpPr/>
          <p:nvPr/>
        </p:nvSpPr>
        <p:spPr>
          <a:xfrm>
            <a:off x="430636" y="4232649"/>
            <a:ext cx="2304000" cy="182385"/>
          </a:xfrm>
          <a:prstGeom prst="rect">
            <a:avLst/>
          </a:prstGeom>
          <a:solidFill>
            <a:srgbClr val="00206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t>桟橋式上部工の鉄筋露出状況</a:t>
            </a:r>
            <a:endParaRPr kumimoji="1" lang="ja-JP" altLang="en-US" sz="900" dirty="0"/>
          </a:p>
        </p:txBody>
      </p:sp>
      <p:sp>
        <p:nvSpPr>
          <p:cNvPr id="41" name="テキスト ボックス 40"/>
          <p:cNvSpPr txBox="1"/>
          <p:nvPr/>
        </p:nvSpPr>
        <p:spPr>
          <a:xfrm>
            <a:off x="5116437" y="8587293"/>
            <a:ext cx="7660053" cy="984885"/>
          </a:xfrm>
          <a:prstGeom prst="rect">
            <a:avLst/>
          </a:prstGeom>
          <a:noFill/>
        </p:spPr>
        <p:txBody>
          <a:bodyPr wrap="square" rtlCol="0">
            <a:spAutoFit/>
          </a:bodyPr>
          <a:lstStyle/>
          <a:p>
            <a:r>
              <a:rPr lang="ja-JP" altLang="ja-JP" sz="1100" b="1" u="sng" kern="100" dirty="0" smtClean="0">
                <a:effectLst/>
                <a:latin typeface="Georgia"/>
                <a:ea typeface="Meiryo UI"/>
                <a:cs typeface="Times New Roman"/>
              </a:rPr>
              <a:t>◇人材の育成と確保、技術力の向上と継承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港湾</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局内での維持管理講習会の実施、国・他管理者との意見交換、（独）港湾空港技術研究所への技術的相談</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国が行う維持管理研修等への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参加</a:t>
            </a:r>
            <a:endParaRPr lang="en-US" altLang="ja-JP" sz="1100" b="1" kern="100" dirty="0" smtClean="0">
              <a:effectLst/>
              <a:latin typeface="Georgia"/>
              <a:ea typeface="Meiryo UI"/>
              <a:cs typeface="Times New Roman"/>
            </a:endParaRPr>
          </a:p>
          <a:p>
            <a:pPr marL="1930400" indent="-1930400" algn="just">
              <a:lnSpc>
                <a:spcPts val="1500"/>
              </a:lnSpc>
              <a:spcAft>
                <a:spcPts val="0"/>
              </a:spcAft>
            </a:pPr>
            <a:r>
              <a:rPr lang="ja-JP" altLang="ja-JP" sz="1100" b="1" u="sng" kern="100" dirty="0" smtClean="0">
                <a:effectLst/>
                <a:latin typeface="Georgia"/>
                <a:ea typeface="Meiryo UI"/>
                <a:cs typeface="Times New Roman"/>
              </a:rPr>
              <a:t>◇</a:t>
            </a:r>
            <a:r>
              <a:rPr lang="ja-JP" altLang="en-US" sz="1100" b="1" u="sng" kern="100" dirty="0" smtClean="0">
                <a:effectLst/>
                <a:latin typeface="Georgia"/>
                <a:ea typeface="Meiryo UI"/>
                <a:cs typeface="Times New Roman"/>
              </a:rPr>
              <a:t> </a:t>
            </a:r>
            <a:r>
              <a:rPr lang="ja-JP" altLang="ja-JP" sz="1100" b="1" u="sng" kern="100" dirty="0" smtClean="0">
                <a:effectLst/>
                <a:latin typeface="Georgia"/>
                <a:ea typeface="Meiryo UI"/>
                <a:cs typeface="Times New Roman"/>
              </a:rPr>
              <a:t>現場や地域を重視した維持管理の実践</a:t>
            </a:r>
            <a:endParaRPr lang="ja-JP" altLang="ja-JP" sz="1100" kern="100" dirty="0" smtClean="0">
              <a:effectLst/>
              <a:latin typeface="Georgia"/>
              <a:ea typeface="HG明朝B"/>
              <a:cs typeface="Times New Roman"/>
            </a:endParaRPr>
          </a:p>
          <a:p>
            <a:pPr algn="just">
              <a:lnSpc>
                <a:spcPts val="1500"/>
              </a:lnSpc>
              <a:spcAft>
                <a:spcPts val="0"/>
              </a:spcAft>
            </a:pPr>
            <a:r>
              <a:rPr lang="ja-JP" altLang="ja-JP" sz="1100" b="1" u="sng" kern="100" dirty="0" smtClean="0">
                <a:effectLst/>
                <a:latin typeface="Georgia"/>
                <a:ea typeface="Meiryo UI"/>
                <a:cs typeface="Times New Roman"/>
              </a:rPr>
              <a:t>◇維持管理業務の改善と魅力向上のあり方</a:t>
            </a:r>
            <a:endParaRPr lang="en-US" altLang="ja-JP" sz="1100" b="1" kern="100" dirty="0">
              <a:latin typeface="Georgia"/>
              <a:ea typeface="Meiryo UI"/>
              <a:cs typeface="Times New Roman"/>
            </a:endParaRPr>
          </a:p>
        </p:txBody>
      </p:sp>
      <p:sp>
        <p:nvSpPr>
          <p:cNvPr id="46" name="テキスト ボックス 2"/>
          <p:cNvSpPr txBox="1">
            <a:spLocks noChangeArrowheads="1"/>
          </p:cNvSpPr>
          <p:nvPr/>
        </p:nvSpPr>
        <p:spPr bwMode="auto">
          <a:xfrm>
            <a:off x="5017462" y="8316153"/>
            <a:ext cx="5434930" cy="27114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sp>
        <p:nvSpPr>
          <p:cNvPr id="49" name="テキスト ボックス 48"/>
          <p:cNvSpPr txBox="1"/>
          <p:nvPr/>
        </p:nvSpPr>
        <p:spPr>
          <a:xfrm>
            <a:off x="-315" y="8710404"/>
            <a:ext cx="4948548" cy="861774"/>
          </a:xfrm>
          <a:prstGeom prst="rect">
            <a:avLst/>
          </a:prstGeom>
          <a:noFill/>
        </p:spPr>
        <p:txBody>
          <a:bodyPr wrap="square" rtlCol="0">
            <a:spAutoFit/>
          </a:bodyPr>
          <a:lstStyle/>
          <a:p>
            <a:pPr algn="just">
              <a:lnSpc>
                <a:spcPts val="1500"/>
              </a:lnSpc>
              <a:spcAft>
                <a:spcPts val="0"/>
              </a:spcAft>
            </a:pPr>
            <a:r>
              <a:rPr lang="ja-JP" altLang="ja-JP" sz="1000" b="1" u="sng" kern="100" dirty="0" smtClean="0">
                <a:effectLst/>
                <a:ea typeface="Meiryo UI"/>
                <a:cs typeface="Times New Roman"/>
              </a:rPr>
              <a:t>◇将来の担い手不足（技術の継承）</a:t>
            </a:r>
            <a:endParaRPr lang="ja-JP" altLang="ja-JP" sz="1000" kern="100" dirty="0" smtClean="0">
              <a:effectLst/>
              <a:ea typeface="HG明朝B"/>
              <a:cs typeface="Times New Roman"/>
            </a:endParaRPr>
          </a:p>
          <a:p>
            <a:pPr algn="just">
              <a:lnSpc>
                <a:spcPts val="1500"/>
              </a:lnSpc>
              <a:spcAft>
                <a:spcPts val="0"/>
              </a:spcAft>
            </a:pPr>
            <a:r>
              <a:rPr lang="ja-JP" altLang="ja-JP" sz="1000" kern="100" dirty="0" smtClean="0">
                <a:effectLst/>
                <a:ea typeface="Meiryo UI"/>
                <a:cs typeface="Times New Roman"/>
              </a:rPr>
              <a:t>・年齢構成の隔たり進む技術職員の高齢化（</a:t>
            </a:r>
            <a:r>
              <a:rPr lang="en-US" altLang="ja-JP" sz="1000" kern="100" dirty="0" smtClean="0">
                <a:effectLst/>
                <a:ea typeface="Meiryo UI"/>
                <a:cs typeface="Times New Roman"/>
              </a:rPr>
              <a:t>40</a:t>
            </a:r>
            <a:r>
              <a:rPr lang="ja-JP" altLang="ja-JP" sz="1000" kern="100" dirty="0" smtClean="0">
                <a:effectLst/>
                <a:ea typeface="Meiryo UI"/>
                <a:cs typeface="Times New Roman"/>
              </a:rPr>
              <a:t>歳代職員は</a:t>
            </a:r>
            <a:r>
              <a:rPr lang="en-US" altLang="ja-JP" sz="1000" kern="100" dirty="0" smtClean="0">
                <a:effectLst/>
                <a:ea typeface="Meiryo UI"/>
                <a:cs typeface="Times New Roman"/>
              </a:rPr>
              <a:t>20</a:t>
            </a:r>
            <a:r>
              <a:rPr lang="ja-JP" altLang="ja-JP" sz="1000" kern="100" dirty="0" smtClean="0">
                <a:effectLst/>
                <a:ea typeface="Meiryo UI"/>
                <a:cs typeface="Times New Roman"/>
              </a:rPr>
              <a:t>年後</a:t>
            </a:r>
            <a:r>
              <a:rPr lang="en-US" altLang="ja-JP" sz="1000" kern="100" dirty="0" smtClean="0">
                <a:effectLst/>
                <a:ea typeface="Meiryo UI"/>
                <a:cs typeface="Times New Roman"/>
              </a:rPr>
              <a:t>1/4</a:t>
            </a:r>
            <a:r>
              <a:rPr lang="ja-JP" altLang="ja-JP" sz="1000" kern="100" dirty="0" smtClean="0">
                <a:effectLst/>
                <a:ea typeface="Meiryo UI"/>
                <a:cs typeface="Times New Roman"/>
              </a:rPr>
              <a:t>に減少）</a:t>
            </a:r>
            <a:endParaRPr lang="ja-JP" altLang="ja-JP" sz="1000" kern="100" dirty="0" smtClean="0">
              <a:effectLst/>
              <a:ea typeface="HG明朝B"/>
              <a:cs typeface="Times New Roman"/>
            </a:endParaRPr>
          </a:p>
          <a:p>
            <a:pPr algn="just">
              <a:lnSpc>
                <a:spcPts val="1500"/>
              </a:lnSpc>
              <a:spcAft>
                <a:spcPts val="0"/>
              </a:spcAft>
            </a:pPr>
            <a:r>
              <a:rPr lang="ja-JP" altLang="ja-JP" sz="1000" kern="100" dirty="0" smtClean="0">
                <a:effectLst/>
                <a:ea typeface="Meiryo UI"/>
                <a:cs typeface="Times New Roman"/>
              </a:rPr>
              <a:t>・</a:t>
            </a:r>
            <a:r>
              <a:rPr lang="ja-JP" altLang="en-US" sz="1000" kern="100" dirty="0" smtClean="0">
                <a:ea typeface="Meiryo UI"/>
                <a:cs typeface="Times New Roman"/>
              </a:rPr>
              <a:t>港湾、海岸業務の経験</a:t>
            </a:r>
            <a:r>
              <a:rPr lang="ja-JP" altLang="en-US" sz="1000" kern="100" dirty="0">
                <a:ea typeface="Meiryo UI"/>
                <a:cs typeface="Times New Roman"/>
              </a:rPr>
              <a:t>者</a:t>
            </a:r>
            <a:r>
              <a:rPr lang="ja-JP" altLang="en-US" sz="1000" kern="100" dirty="0" smtClean="0">
                <a:ea typeface="Meiryo UI"/>
                <a:cs typeface="Times New Roman"/>
              </a:rPr>
              <a:t>が少なくなってきている。</a:t>
            </a:r>
            <a:endParaRPr lang="ja-JP" altLang="ja-JP" sz="1000" kern="100" dirty="0" smtClean="0">
              <a:effectLst/>
              <a:ea typeface="HG明朝B"/>
              <a:cs typeface="Times New Roman"/>
            </a:endParaRPr>
          </a:p>
          <a:p>
            <a:pPr marL="50800" indent="-50800" algn="just">
              <a:lnSpc>
                <a:spcPts val="1500"/>
              </a:lnSpc>
              <a:spcAft>
                <a:spcPts val="0"/>
              </a:spcAft>
            </a:pPr>
            <a:r>
              <a:rPr lang="ja-JP" altLang="ja-JP" sz="1000" kern="100" dirty="0" smtClean="0">
                <a:effectLst/>
                <a:ea typeface="Meiryo UI"/>
                <a:cs typeface="Times New Roman"/>
              </a:rPr>
              <a:t>・近年、建設投資や工事件数の減少に伴い、経験を積む機会が少なく</a:t>
            </a:r>
            <a:r>
              <a:rPr lang="ja-JP" altLang="en-US" sz="1000" kern="100" dirty="0">
                <a:ea typeface="Meiryo UI"/>
                <a:cs typeface="Times New Roman"/>
              </a:rPr>
              <a:t>なってきている。</a:t>
            </a:r>
            <a:endParaRPr lang="en-US" altLang="ja-JP" sz="1000" kern="100" dirty="0" smtClean="0">
              <a:effectLst/>
              <a:ea typeface="Meiryo UI"/>
              <a:cs typeface="Times New Roman"/>
            </a:endParaRPr>
          </a:p>
        </p:txBody>
      </p:sp>
      <p:sp>
        <p:nvSpPr>
          <p:cNvPr id="50" name="テキスト ボックス 2"/>
          <p:cNvSpPr txBox="1">
            <a:spLocks noChangeArrowheads="1"/>
          </p:cNvSpPr>
          <p:nvPr/>
        </p:nvSpPr>
        <p:spPr bwMode="auto">
          <a:xfrm>
            <a:off x="59812" y="8492058"/>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Tree>
    <p:extLst>
      <p:ext uri="{BB962C8B-B14F-4D97-AF65-F5344CB8AC3E}">
        <p14:creationId xmlns:p14="http://schemas.microsoft.com/office/powerpoint/2010/main" val="3786330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7803198E-4769-41DA-A452-DF53D37915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1B8E2CE-0AF8-4708-AB15-14F0C16F43CE}">
  <ds:schemaRefs>
    <ds:schemaRef ds:uri="http://schemas.microsoft.com/sharepoint/v3/contenttype/forms"/>
  </ds:schemaRefs>
</ds:datastoreItem>
</file>

<file path=customXml/itemProps3.xml><?xml version="1.0" encoding="utf-8"?>
<ds:datastoreItem xmlns:ds="http://schemas.openxmlformats.org/officeDocument/2006/customXml" ds:itemID="{5F03ECAC-CA27-44B8-AF1E-807186E8867C}">
  <ds:schemaRefs>
    <ds:schemaRef ds:uri="http://purl.org/dc/elements/1.1/"/>
    <ds:schemaRef ds:uri="http://purl.org/dc/dcmitype/"/>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2266</TotalTime>
  <Words>580</Words>
  <Application>Microsoft Office PowerPoint</Application>
  <PresentationFormat>A3 297x420 mm</PresentationFormat>
  <Paragraphs>75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大阪府庁</cp:lastModifiedBy>
  <cp:revision>136</cp:revision>
  <cp:lastPrinted>2014-07-28T02:30:12Z</cp:lastPrinted>
  <dcterms:created xsi:type="dcterms:W3CDTF">2014-06-30T08:21:43Z</dcterms:created>
  <dcterms:modified xsi:type="dcterms:W3CDTF">2014-07-29T01:00:34Z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0x0101002A9F2E74B89BA4499CB1BEF8348AA80B</vt:lpwstr>
  </property>
</Properties>
</file>