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9" r:id="rId2"/>
  </p:sldIdLst>
  <p:sldSz cx="12801600" cy="9601200" type="A3"/>
  <p:notesSz cx="6738938" cy="98726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00" autoAdjust="0"/>
    <p:restoredTop sz="93640" autoAdjust="0"/>
  </p:normalViewPr>
  <p:slideViewPr>
    <p:cSldViewPr>
      <p:cViewPr>
        <p:scale>
          <a:sx n="90" d="100"/>
          <a:sy n="90" d="100"/>
        </p:scale>
        <p:origin x="-216" y="132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20789" cy="494031"/>
          </a:xfrm>
          <a:prstGeom prst="rect">
            <a:avLst/>
          </a:prstGeom>
        </p:spPr>
        <p:txBody>
          <a:bodyPr vert="horz" lIns="91467" tIns="45735" rIns="91467" bIns="4573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6561" y="2"/>
            <a:ext cx="2920788" cy="494031"/>
          </a:xfrm>
          <a:prstGeom prst="rect">
            <a:avLst/>
          </a:prstGeom>
        </p:spPr>
        <p:txBody>
          <a:bodyPr vert="horz" lIns="91467" tIns="45735" rIns="91467" bIns="45735" rtlCol="0"/>
          <a:lstStyle>
            <a:lvl1pPr algn="r">
              <a:defRPr sz="1200"/>
            </a:lvl1pPr>
          </a:lstStyle>
          <a:p>
            <a:fld id="{73036B6B-48AF-4840-81B8-9918868E7883}" type="datetimeFigureOut">
              <a:rPr kumimoji="1" lang="ja-JP" altLang="en-US" smtClean="0"/>
              <a:t>2014/7/29</a:t>
            </a:fld>
            <a:endParaRPr kumimoji="1" lang="ja-JP" altLang="en-US"/>
          </a:p>
        </p:txBody>
      </p:sp>
      <p:sp>
        <p:nvSpPr>
          <p:cNvPr id="4" name="フッター プレースホルダー 3"/>
          <p:cNvSpPr>
            <a:spLocks noGrp="1"/>
          </p:cNvSpPr>
          <p:nvPr>
            <p:ph type="ftr" sz="quarter" idx="2"/>
          </p:nvPr>
        </p:nvSpPr>
        <p:spPr>
          <a:xfrm>
            <a:off x="3" y="9377044"/>
            <a:ext cx="2920789" cy="494030"/>
          </a:xfrm>
          <a:prstGeom prst="rect">
            <a:avLst/>
          </a:prstGeom>
        </p:spPr>
        <p:txBody>
          <a:bodyPr vert="horz" lIns="91467" tIns="45735" rIns="91467" bIns="4573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6561" y="9377044"/>
            <a:ext cx="2920788" cy="494030"/>
          </a:xfrm>
          <a:prstGeom prst="rect">
            <a:avLst/>
          </a:prstGeom>
        </p:spPr>
        <p:txBody>
          <a:bodyPr vert="horz" lIns="91467" tIns="45735" rIns="91467" bIns="45735" rtlCol="0" anchor="b"/>
          <a:lstStyle>
            <a:lvl1pPr algn="r">
              <a:defRPr sz="1200"/>
            </a:lvl1pPr>
          </a:lstStyle>
          <a:p>
            <a:fld id="{6FD91DED-FD50-437A-8F90-1FB5A9EE8F06}" type="slidenum">
              <a:rPr kumimoji="1" lang="ja-JP" altLang="en-US" smtClean="0"/>
              <a:t>‹#›</a:t>
            </a:fld>
            <a:endParaRPr kumimoji="1" lang="ja-JP" altLang="en-US"/>
          </a:p>
        </p:txBody>
      </p:sp>
    </p:spTree>
    <p:extLst>
      <p:ext uri="{BB962C8B-B14F-4D97-AF65-F5344CB8AC3E}">
        <p14:creationId xmlns:p14="http://schemas.microsoft.com/office/powerpoint/2010/main" val="935952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20207" cy="493634"/>
          </a:xfrm>
          <a:prstGeom prst="rect">
            <a:avLst/>
          </a:prstGeom>
        </p:spPr>
        <p:txBody>
          <a:bodyPr vert="horz" lIns="90663" tIns="45333" rIns="90663" bIns="4533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7176" y="2"/>
            <a:ext cx="2920207" cy="493634"/>
          </a:xfrm>
          <a:prstGeom prst="rect">
            <a:avLst/>
          </a:prstGeom>
        </p:spPr>
        <p:txBody>
          <a:bodyPr vert="horz" lIns="90663" tIns="45333" rIns="90663" bIns="45333" rtlCol="0"/>
          <a:lstStyle>
            <a:lvl1pPr algn="r">
              <a:defRPr sz="1200"/>
            </a:lvl1pPr>
          </a:lstStyle>
          <a:p>
            <a:fld id="{22107D0B-64FD-45D0-948C-F47DB4A14220}" type="datetimeFigureOut">
              <a:rPr kumimoji="1" lang="ja-JP" altLang="en-US" smtClean="0"/>
              <a:t>2014/7/29</a:t>
            </a:fld>
            <a:endParaRPr kumimoji="1" lang="ja-JP" altLang="en-US"/>
          </a:p>
        </p:txBody>
      </p:sp>
      <p:sp>
        <p:nvSpPr>
          <p:cNvPr id="4" name="スライド イメージ プレースホルダー 3"/>
          <p:cNvSpPr>
            <a:spLocks noGrp="1" noRot="1" noChangeAspect="1"/>
          </p:cNvSpPr>
          <p:nvPr>
            <p:ph type="sldImg" idx="2"/>
          </p:nvPr>
        </p:nvSpPr>
        <p:spPr>
          <a:xfrm>
            <a:off x="904875" y="741363"/>
            <a:ext cx="4929188" cy="3698875"/>
          </a:xfrm>
          <a:prstGeom prst="rect">
            <a:avLst/>
          </a:prstGeom>
          <a:noFill/>
          <a:ln w="12700">
            <a:solidFill>
              <a:prstClr val="black"/>
            </a:solidFill>
          </a:ln>
        </p:spPr>
        <p:txBody>
          <a:bodyPr vert="horz" lIns="90663" tIns="45333" rIns="90663" bIns="45333" rtlCol="0" anchor="ctr"/>
          <a:lstStyle/>
          <a:p>
            <a:endParaRPr lang="ja-JP" altLang="en-US"/>
          </a:p>
        </p:txBody>
      </p:sp>
      <p:sp>
        <p:nvSpPr>
          <p:cNvPr id="5" name="ノート プレースホルダー 4"/>
          <p:cNvSpPr>
            <a:spLocks noGrp="1"/>
          </p:cNvSpPr>
          <p:nvPr>
            <p:ph type="body" sz="quarter" idx="3"/>
          </p:nvPr>
        </p:nvSpPr>
        <p:spPr>
          <a:xfrm>
            <a:off x="673895" y="4689518"/>
            <a:ext cx="5391150" cy="4442699"/>
          </a:xfrm>
          <a:prstGeom prst="rect">
            <a:avLst/>
          </a:prstGeom>
        </p:spPr>
        <p:txBody>
          <a:bodyPr vert="horz" lIns="90663" tIns="45333" rIns="90663" bIns="4533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7318"/>
            <a:ext cx="2920207" cy="493634"/>
          </a:xfrm>
          <a:prstGeom prst="rect">
            <a:avLst/>
          </a:prstGeom>
        </p:spPr>
        <p:txBody>
          <a:bodyPr vert="horz" lIns="90663" tIns="45333" rIns="90663" bIns="4533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7176" y="9377318"/>
            <a:ext cx="2920207" cy="493634"/>
          </a:xfrm>
          <a:prstGeom prst="rect">
            <a:avLst/>
          </a:prstGeom>
        </p:spPr>
        <p:txBody>
          <a:bodyPr vert="horz" lIns="90663" tIns="45333" rIns="90663" bIns="45333" rtlCol="0" anchor="b"/>
          <a:lstStyle>
            <a:lvl1pPr algn="r">
              <a:defRPr sz="1200"/>
            </a:lvl1pPr>
          </a:lstStyle>
          <a:p>
            <a:fld id="{E765E1B9-6B19-4421-B58D-CCD74901D3BE}" type="slidenum">
              <a:rPr kumimoji="1" lang="ja-JP" altLang="en-US" smtClean="0"/>
              <a:t>‹#›</a:t>
            </a:fld>
            <a:endParaRPr kumimoji="1" lang="ja-JP" altLang="en-US"/>
          </a:p>
        </p:txBody>
      </p:sp>
    </p:spTree>
    <p:extLst>
      <p:ext uri="{BB962C8B-B14F-4D97-AF65-F5344CB8AC3E}">
        <p14:creationId xmlns:p14="http://schemas.microsoft.com/office/powerpoint/2010/main" val="300596185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765E1B9-6B19-4421-B58D-CCD74901D3BE}" type="slidenum">
              <a:rPr kumimoji="1" lang="ja-JP" altLang="en-US" smtClean="0"/>
              <a:t>1</a:t>
            </a:fld>
            <a:endParaRPr kumimoji="1" lang="ja-JP" altLang="en-US"/>
          </a:p>
        </p:txBody>
      </p:sp>
    </p:spTree>
    <p:extLst>
      <p:ext uri="{BB962C8B-B14F-4D97-AF65-F5344CB8AC3E}">
        <p14:creationId xmlns:p14="http://schemas.microsoft.com/office/powerpoint/2010/main" val="312178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267978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665092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99325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33062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7585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5556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8817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219644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3516260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085717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FD5F2C8-70EB-4336-BEE0-A558280A4A74}" type="datetimeFigureOut">
              <a:rPr kumimoji="1" lang="ja-JP" altLang="en-US" smtClean="0"/>
              <a:t>2014/7/29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4174787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BFD5F2C8-70EB-4336-BEE0-A558280A4A74}" type="datetimeFigureOut">
              <a:rPr kumimoji="1" lang="ja-JP" altLang="en-US" smtClean="0"/>
              <a:t>2014/7/29</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1F916A32-3B28-40B0-BA58-FF739DB3A90D}" type="slidenum">
              <a:rPr kumimoji="1" lang="ja-JP" altLang="en-US" smtClean="0"/>
              <a:t>‹#›</a:t>
            </a:fld>
            <a:endParaRPr kumimoji="1" lang="ja-JP" altLang="en-US"/>
          </a:p>
        </p:txBody>
      </p:sp>
    </p:spTree>
    <p:extLst>
      <p:ext uri="{BB962C8B-B14F-4D97-AF65-F5344CB8AC3E}">
        <p14:creationId xmlns:p14="http://schemas.microsoft.com/office/powerpoint/2010/main" val="1571918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角丸四角形 63"/>
          <p:cNvSpPr/>
          <p:nvPr/>
        </p:nvSpPr>
        <p:spPr>
          <a:xfrm>
            <a:off x="85352" y="5049662"/>
            <a:ext cx="4937483" cy="147738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51" name="角丸四角形 50"/>
          <p:cNvSpPr/>
          <p:nvPr/>
        </p:nvSpPr>
        <p:spPr>
          <a:xfrm>
            <a:off x="14522" y="8756839"/>
            <a:ext cx="4930745" cy="792000"/>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48" name="角丸四角形 47"/>
          <p:cNvSpPr/>
          <p:nvPr/>
        </p:nvSpPr>
        <p:spPr>
          <a:xfrm>
            <a:off x="5157613" y="8698558"/>
            <a:ext cx="7604100" cy="872430"/>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19" name="角丸四角形 18"/>
          <p:cNvSpPr/>
          <p:nvPr/>
        </p:nvSpPr>
        <p:spPr>
          <a:xfrm>
            <a:off x="7308" y="411503"/>
            <a:ext cx="12773455" cy="900000"/>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4" name="正方形/長方形 3"/>
          <p:cNvSpPr/>
          <p:nvPr/>
        </p:nvSpPr>
        <p:spPr>
          <a:xfrm>
            <a:off x="-151929" y="149349"/>
            <a:ext cx="10632745"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b="1" kern="100" dirty="0" smtClean="0">
                <a:solidFill>
                  <a:srgbClr val="000000"/>
                </a:solidFill>
                <a:effectLst/>
                <a:ea typeface="Meiryo UI"/>
                <a:cs typeface="Times New Roman"/>
              </a:rPr>
              <a:t>「</a:t>
            </a:r>
            <a:r>
              <a:rPr lang="en-US" sz="1600" b="1" kern="100" dirty="0" err="1" smtClean="0">
                <a:solidFill>
                  <a:srgbClr val="000000"/>
                </a:solidFill>
                <a:effectLst/>
                <a:ea typeface="Meiryo UI"/>
                <a:cs typeface="Times New Roman"/>
              </a:rPr>
              <a:t>都市基盤施設長寿命化</a:t>
            </a:r>
            <a:r>
              <a:rPr lang="ja-JP" altLang="en-US" sz="1600" b="1" kern="100" dirty="0" smtClean="0">
                <a:solidFill>
                  <a:srgbClr val="000000"/>
                </a:solidFill>
                <a:effectLst/>
                <a:ea typeface="Meiryo UI"/>
                <a:cs typeface="Times New Roman"/>
              </a:rPr>
              <a:t>計画</a:t>
            </a:r>
            <a:r>
              <a:rPr lang="en-US" altLang="ja-JP" sz="1600" b="1" kern="100" dirty="0" smtClean="0">
                <a:solidFill>
                  <a:srgbClr val="000000"/>
                </a:solidFill>
                <a:effectLst/>
                <a:ea typeface="Meiryo UI"/>
                <a:cs typeface="Times New Roman"/>
              </a:rPr>
              <a:t>(</a:t>
            </a:r>
            <a:r>
              <a:rPr lang="ja-JP" altLang="en-US" sz="1600" b="1" kern="100" dirty="0" smtClean="0">
                <a:solidFill>
                  <a:srgbClr val="000000"/>
                </a:solidFill>
                <a:effectLst/>
                <a:ea typeface="Meiryo UI"/>
                <a:cs typeface="Times New Roman"/>
              </a:rPr>
              <a:t>仮称</a:t>
            </a:r>
            <a:r>
              <a:rPr lang="en-US" altLang="ja-JP" sz="1600" b="1" kern="100" dirty="0" smtClean="0">
                <a:solidFill>
                  <a:srgbClr val="000000"/>
                </a:solidFill>
                <a:effectLst/>
                <a:ea typeface="Meiryo UI"/>
                <a:cs typeface="Times New Roman"/>
              </a:rPr>
              <a:t>)</a:t>
            </a:r>
            <a:r>
              <a:rPr lang="ja-JP" sz="1600" b="1" kern="100" dirty="0" smtClean="0">
                <a:solidFill>
                  <a:srgbClr val="000000"/>
                </a:solidFill>
                <a:effectLst/>
                <a:ea typeface="Meiryo UI"/>
                <a:cs typeface="Times New Roman"/>
              </a:rPr>
              <a:t>」</a:t>
            </a:r>
            <a:r>
              <a:rPr lang="ja-JP" sz="1600" b="1" kern="100" dirty="0">
                <a:solidFill>
                  <a:srgbClr val="000000"/>
                </a:solidFill>
                <a:effectLst/>
                <a:ea typeface="Meiryo UI"/>
                <a:cs typeface="Times New Roman"/>
              </a:rPr>
              <a:t>（素案</a:t>
            </a:r>
            <a:r>
              <a:rPr lang="ja-JP" sz="1600" b="1" kern="100" dirty="0" smtClean="0">
                <a:solidFill>
                  <a:srgbClr val="000000"/>
                </a:solidFill>
                <a:effectLst/>
                <a:ea typeface="Meiryo UI"/>
                <a:cs typeface="Times New Roman"/>
              </a:rPr>
              <a:t>）中間</a:t>
            </a:r>
            <a:r>
              <a:rPr lang="ja-JP" sz="1600" b="1" kern="100" dirty="0">
                <a:solidFill>
                  <a:srgbClr val="000000"/>
                </a:solidFill>
                <a:effectLst/>
                <a:ea typeface="Meiryo UI"/>
                <a:cs typeface="Times New Roman"/>
              </a:rPr>
              <a:t>とりまとめ</a:t>
            </a:r>
            <a:r>
              <a:rPr lang="ja-JP" sz="1600" b="1" kern="100">
                <a:solidFill>
                  <a:srgbClr val="000000"/>
                </a:solidFill>
                <a:effectLst/>
                <a:ea typeface="Meiryo UI"/>
                <a:cs typeface="Times New Roman"/>
              </a:rPr>
              <a:t>　</a:t>
            </a:r>
            <a:r>
              <a:rPr lang="ja-JP" sz="1600" b="1" kern="100" smtClean="0">
                <a:solidFill>
                  <a:srgbClr val="000000"/>
                </a:solidFill>
                <a:effectLst/>
                <a:ea typeface="Meiryo UI"/>
                <a:cs typeface="Times New Roman"/>
              </a:rPr>
              <a:t>概要版</a:t>
            </a:r>
            <a:r>
              <a:rPr lang="ja-JP" altLang="en-US" sz="1600" b="1" kern="100" smtClean="0">
                <a:solidFill>
                  <a:srgbClr val="000000"/>
                </a:solidFill>
                <a:effectLst/>
                <a:ea typeface="Meiryo UI"/>
                <a:cs typeface="Times New Roman"/>
              </a:rPr>
              <a:t>（</a:t>
            </a:r>
            <a:r>
              <a:rPr lang="ja-JP" altLang="en-US" sz="1600" b="1" kern="100" smtClean="0">
                <a:solidFill>
                  <a:srgbClr val="000000"/>
                </a:solidFill>
                <a:ea typeface="Meiryo UI"/>
                <a:cs typeface="Times New Roman"/>
              </a:rPr>
              <a:t>たたき台）～河川港湾公園部会～</a:t>
            </a:r>
            <a:endParaRPr lang="ja-JP" sz="1100" kern="100" dirty="0">
              <a:effectLst/>
              <a:ea typeface="HG明朝B"/>
              <a:cs typeface="Times New Roman"/>
            </a:endParaRPr>
          </a:p>
        </p:txBody>
      </p:sp>
      <p:sp>
        <p:nvSpPr>
          <p:cNvPr id="5" name="テキスト ボックス 2"/>
          <p:cNvSpPr txBox="1">
            <a:spLocks noChangeArrowheads="1"/>
          </p:cNvSpPr>
          <p:nvPr/>
        </p:nvSpPr>
        <p:spPr bwMode="auto">
          <a:xfrm>
            <a:off x="7308" y="669657"/>
            <a:ext cx="12773455" cy="694210"/>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920"/>
              </a:lnSpc>
              <a:spcAft>
                <a:spcPts val="0"/>
              </a:spcAft>
            </a:pP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都市基盤施設長寿命化計画（素案）は、維持管理に関する現状と課題を踏まえ、戦略的な維持管理に関する基本的な考え方等に</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関して</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これ</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までの大阪府都市基盤施設技術審議会</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20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の議論を踏まえて、現時点で一旦、中間とりまとめを行ったもので</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、この</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素案を基により詳細な検討を</a:t>
            </a: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進め</a:t>
            </a:r>
            <a:endParaRPr lang="en-US" altLang="ja-JP" sz="14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920"/>
              </a:lnSpc>
              <a:spcAft>
                <a:spcPts val="0"/>
              </a:spcAft>
            </a:pPr>
            <a:r>
              <a:rPr lang="ja-JP" sz="14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400" kern="100" dirty="0">
                <a:effectLst/>
                <a:latin typeface="Meiryo UI" panose="020B0604030504040204" pitchFamily="50" charset="-128"/>
                <a:ea typeface="Meiryo UI" panose="020B0604030504040204" pitchFamily="50" charset="-128"/>
                <a:cs typeface="Meiryo UI" panose="020B0604030504040204" pitchFamily="50" charset="-128"/>
              </a:rPr>
              <a:t>3</a:t>
            </a:r>
            <a:r>
              <a:rPr lang="ja-JP" sz="1400" kern="100" dirty="0">
                <a:effectLst/>
                <a:latin typeface="Meiryo UI" panose="020B0604030504040204" pitchFamily="50" charset="-128"/>
                <a:ea typeface="Meiryo UI" panose="020B0604030504040204" pitchFamily="50" charset="-128"/>
                <a:cs typeface="Meiryo UI" panose="020B0604030504040204" pitchFamily="50" charset="-128"/>
              </a:rPr>
              <a:t>月を目途に都市基盤施設長寿命化計画に関しての審議会答申</a:t>
            </a:r>
            <a:r>
              <a:rPr lang="ja-JP" sz="1400" kern="100" dirty="0">
                <a:effectLst/>
                <a:ea typeface="Meiryo UI"/>
                <a:cs typeface="Times New Roman"/>
              </a:rPr>
              <a:t>につなげるものである。</a:t>
            </a:r>
            <a:endParaRPr lang="ja-JP" sz="1800" kern="100" dirty="0">
              <a:effectLst/>
              <a:ea typeface="HG明朝B"/>
              <a:cs typeface="Times New Roman"/>
            </a:endParaRPr>
          </a:p>
        </p:txBody>
      </p:sp>
      <p:sp>
        <p:nvSpPr>
          <p:cNvPr id="6" name="正方形/長方形 5"/>
          <p:cNvSpPr/>
          <p:nvPr/>
        </p:nvSpPr>
        <p:spPr>
          <a:xfrm>
            <a:off x="11441360" y="149349"/>
            <a:ext cx="1195388" cy="325117"/>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20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資料３</a:t>
            </a:r>
            <a:endParaRPr lang="ja-JP" sz="20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5163964" y="2856384"/>
            <a:ext cx="7616800" cy="5472608"/>
          </a:xfrm>
          <a:prstGeom prst="roundRect">
            <a:avLst>
              <a:gd name="adj" fmla="val 2209"/>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pPr>
            <a:endParaRPr lang="ja-JP" sz="1050" kern="100" dirty="0">
              <a:solidFill>
                <a:schemeClr val="dk1"/>
              </a:solidFill>
              <a:ea typeface="HG明朝B"/>
              <a:cs typeface="Times New Roman"/>
            </a:endParaRPr>
          </a:p>
        </p:txBody>
      </p:sp>
      <p:sp>
        <p:nvSpPr>
          <p:cNvPr id="8" name="角丸四角形 7"/>
          <p:cNvSpPr/>
          <p:nvPr/>
        </p:nvSpPr>
        <p:spPr>
          <a:xfrm>
            <a:off x="51152" y="7051713"/>
            <a:ext cx="4930745" cy="1415798"/>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11" name="角丸四角形 10"/>
          <p:cNvSpPr/>
          <p:nvPr/>
        </p:nvSpPr>
        <p:spPr>
          <a:xfrm>
            <a:off x="5176664" y="1594973"/>
            <a:ext cx="7604100" cy="973379"/>
          </a:xfrm>
          <a:prstGeom prst="roundRect">
            <a:avLst>
              <a:gd name="adj" fmla="val 3960"/>
            </a:avLst>
          </a:prstGeom>
          <a:gradFill>
            <a:gsLst>
              <a:gs pos="0">
                <a:srgbClr val="FFFF99"/>
              </a:gs>
              <a:gs pos="35000">
                <a:srgbClr val="FFFFCC"/>
              </a:gs>
              <a:gs pos="100000">
                <a:schemeClr val="accent3">
                  <a:tint val="15000"/>
                  <a:satMod val="350000"/>
                </a:schemeClr>
              </a:gs>
            </a:gsLst>
          </a:gradFill>
          <a:ln>
            <a:solidFill>
              <a:srgbClr val="FFFF00"/>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13" name="テキスト ボックス 2"/>
          <p:cNvSpPr txBox="1">
            <a:spLocks noChangeArrowheads="1"/>
          </p:cNvSpPr>
          <p:nvPr/>
        </p:nvSpPr>
        <p:spPr bwMode="auto">
          <a:xfrm>
            <a:off x="-316" y="6798915"/>
            <a:ext cx="4168867" cy="252798"/>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≪課題：効率的・効果的な維持管理手法の確立≫</a:t>
            </a:r>
            <a:endParaRPr lang="ja-JP" sz="1400" kern="100" dirty="0">
              <a:effectLst/>
              <a:latin typeface="Georgia"/>
              <a:ea typeface="HG明朝B"/>
              <a:cs typeface="Times New Roman"/>
            </a:endParaRPr>
          </a:p>
        </p:txBody>
      </p:sp>
      <p:sp>
        <p:nvSpPr>
          <p:cNvPr id="14" name="テキスト ボックス 2"/>
          <p:cNvSpPr txBox="1">
            <a:spLocks noChangeArrowheads="1"/>
          </p:cNvSpPr>
          <p:nvPr/>
        </p:nvSpPr>
        <p:spPr bwMode="auto">
          <a:xfrm>
            <a:off x="5099873" y="1340973"/>
            <a:ext cx="2093015" cy="253999"/>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400" b="1" kern="100" dirty="0">
                <a:effectLst/>
                <a:latin typeface="Georgia"/>
                <a:ea typeface="Meiryo UI"/>
                <a:cs typeface="Times New Roman"/>
              </a:rPr>
              <a:t>≪基本的な考え方≫</a:t>
            </a:r>
            <a:endParaRPr lang="ja-JP" sz="1400" kern="100" dirty="0">
              <a:effectLst/>
              <a:latin typeface="Georgia"/>
              <a:ea typeface="HG明朝B"/>
              <a:cs typeface="Times New Roman"/>
            </a:endParaRPr>
          </a:p>
        </p:txBody>
      </p:sp>
      <p:sp>
        <p:nvSpPr>
          <p:cNvPr id="16" name="二等辺三角形 15"/>
          <p:cNvSpPr/>
          <p:nvPr/>
        </p:nvSpPr>
        <p:spPr>
          <a:xfrm rot="10800000">
            <a:off x="62592" y="6562066"/>
            <a:ext cx="4610016" cy="259937"/>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7" name="テキスト ボックス 2"/>
          <p:cNvSpPr txBox="1">
            <a:spLocks noChangeArrowheads="1"/>
          </p:cNvSpPr>
          <p:nvPr/>
        </p:nvSpPr>
        <p:spPr bwMode="auto">
          <a:xfrm>
            <a:off x="1919286" y="6539428"/>
            <a:ext cx="1052195" cy="25400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spcAft>
                <a:spcPts val="0"/>
              </a:spcAft>
            </a:pPr>
            <a:r>
              <a:rPr lang="ja-JP" sz="1200" b="1" kern="100" dirty="0">
                <a:solidFill>
                  <a:srgbClr val="FFFFFF"/>
                </a:solidFill>
                <a:effectLst/>
                <a:latin typeface="Georgia"/>
                <a:ea typeface="Meiryo UI"/>
                <a:cs typeface="Times New Roman"/>
              </a:rPr>
              <a:t>新たな課題</a:t>
            </a:r>
            <a:endParaRPr lang="ja-JP" sz="1200" kern="100" dirty="0">
              <a:effectLst/>
              <a:latin typeface="Georgia"/>
              <a:ea typeface="HG明朝B"/>
              <a:cs typeface="Times New Roman"/>
            </a:endParaRPr>
          </a:p>
        </p:txBody>
      </p:sp>
      <p:sp>
        <p:nvSpPr>
          <p:cNvPr id="18" name="テキスト ボックス 2"/>
          <p:cNvSpPr txBox="1">
            <a:spLocks noChangeArrowheads="1"/>
          </p:cNvSpPr>
          <p:nvPr/>
        </p:nvSpPr>
        <p:spPr bwMode="auto">
          <a:xfrm>
            <a:off x="5183340" y="2571399"/>
            <a:ext cx="5679748" cy="26113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効率的・効果的な維持管理手法の確立</a:t>
            </a:r>
            <a:r>
              <a:rPr lang="ja-JP" sz="1400" b="1" kern="100" dirty="0" smtClean="0">
                <a:effectLst/>
                <a:latin typeface="Georgia"/>
                <a:ea typeface="Meiryo UI"/>
                <a:cs typeface="Times New Roman"/>
              </a:rPr>
              <a:t>のために</a:t>
            </a:r>
            <a:r>
              <a:rPr lang="ja-JP" sz="1400" b="1" kern="100" dirty="0">
                <a:effectLst/>
                <a:latin typeface="Georgia"/>
                <a:ea typeface="Meiryo UI"/>
                <a:cs typeface="Times New Roman"/>
              </a:rPr>
              <a:t>講ずべき主な施策≫</a:t>
            </a:r>
            <a:endParaRPr lang="ja-JP" sz="1400" kern="100" dirty="0">
              <a:effectLst/>
              <a:latin typeface="Georgia"/>
              <a:ea typeface="HG明朝B"/>
              <a:cs typeface="Times New Roman"/>
            </a:endParaRPr>
          </a:p>
        </p:txBody>
      </p:sp>
      <p:sp>
        <p:nvSpPr>
          <p:cNvPr id="20" name="テキスト ボックス 2"/>
          <p:cNvSpPr txBox="1">
            <a:spLocks noChangeArrowheads="1"/>
          </p:cNvSpPr>
          <p:nvPr/>
        </p:nvSpPr>
        <p:spPr bwMode="auto">
          <a:xfrm>
            <a:off x="372" y="363877"/>
            <a:ext cx="969696" cy="26479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200" b="1" kern="100" dirty="0" smtClean="0">
                <a:effectLst/>
                <a:latin typeface="Georgia"/>
                <a:ea typeface="Meiryo UI"/>
                <a:cs typeface="Times New Roman"/>
              </a:rPr>
              <a:t>≪</a:t>
            </a:r>
            <a:r>
              <a:rPr lang="ja-JP" altLang="en-US" sz="1200" b="1" kern="100" dirty="0" smtClean="0">
                <a:latin typeface="Georgia"/>
                <a:ea typeface="Meiryo UI"/>
                <a:cs typeface="Times New Roman"/>
              </a:rPr>
              <a:t>趣　旨</a:t>
            </a:r>
            <a:r>
              <a:rPr lang="ja-JP" sz="1200" b="1" kern="100" dirty="0" smtClean="0">
                <a:effectLst/>
                <a:latin typeface="Georgia"/>
                <a:ea typeface="Meiryo UI"/>
                <a:cs typeface="Times New Roman"/>
              </a:rPr>
              <a:t>≫</a:t>
            </a:r>
            <a:endParaRPr lang="ja-JP" sz="900" kern="100" dirty="0">
              <a:effectLst/>
              <a:latin typeface="Georgia"/>
              <a:ea typeface="HG明朝B"/>
              <a:cs typeface="Times New Roman"/>
            </a:endParaRPr>
          </a:p>
        </p:txBody>
      </p:sp>
      <p:sp>
        <p:nvSpPr>
          <p:cNvPr id="21" name="テキスト ボックス 2"/>
          <p:cNvSpPr txBox="1">
            <a:spLocks noChangeArrowheads="1"/>
          </p:cNvSpPr>
          <p:nvPr/>
        </p:nvSpPr>
        <p:spPr bwMode="auto">
          <a:xfrm>
            <a:off x="7308" y="1343639"/>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gn="ctr">
              <a:spcAft>
                <a:spcPts val="0"/>
              </a:spcAft>
            </a:pPr>
            <a:r>
              <a:rPr lang="ja-JP" sz="1400" b="1" kern="100" dirty="0" smtClean="0">
                <a:effectLst/>
                <a:latin typeface="Georgia"/>
                <a:ea typeface="Meiryo UI"/>
                <a:cs typeface="Times New Roman"/>
              </a:rPr>
              <a:t>≪</a:t>
            </a:r>
            <a:r>
              <a:rPr lang="ja-JP" altLang="en-US" sz="1400" b="1" kern="100" dirty="0" smtClean="0">
                <a:latin typeface="Georgia"/>
                <a:ea typeface="Meiryo UI"/>
                <a:cs typeface="Times New Roman"/>
              </a:rPr>
              <a:t>現　状</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27" name="テキスト ボックス 26"/>
          <p:cNvSpPr txBox="1"/>
          <p:nvPr/>
        </p:nvSpPr>
        <p:spPr>
          <a:xfrm>
            <a:off x="5176664" y="1706578"/>
            <a:ext cx="7604100" cy="861774"/>
          </a:xfrm>
          <a:prstGeom prst="rect">
            <a:avLst/>
          </a:prstGeom>
          <a:noFill/>
        </p:spPr>
        <p:txBody>
          <a:bodyPr wrap="square" rtlCol="0">
            <a:spAutoFit/>
          </a:bodyPr>
          <a:lstStyle/>
          <a:p>
            <a:pPr marL="50800" indent="-50800" algn="just">
              <a:lnSpc>
                <a:spcPts val="1500"/>
              </a:lnSpc>
              <a:spcAft>
                <a:spcPts val="0"/>
              </a:spcAft>
            </a:pPr>
            <a:r>
              <a:rPr lang="ja-JP" altLang="ja-JP" sz="1200" kern="100" dirty="0" smtClean="0">
                <a:effectLst/>
                <a:ea typeface="Meiryo UI"/>
                <a:cs typeface="Times New Roman"/>
              </a:rPr>
              <a:t>・日常的な維持管理を着実に実践するとともに、予防保全による計画的な維持管理による都市基盤施設の長寿命化を</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基本とし、更新時期についても的確に見極めていく等、効率的・効果的な維持管理を推進</a:t>
            </a:r>
            <a:endParaRPr lang="ja-JP" altLang="ja-JP" sz="1800" kern="100" dirty="0" smtClean="0">
              <a:effectLst/>
              <a:ea typeface="HG明朝B"/>
              <a:cs typeface="Times New Roman"/>
            </a:endParaRPr>
          </a:p>
          <a:p>
            <a:pPr marL="50800" indent="-50800" algn="just">
              <a:lnSpc>
                <a:spcPts val="1500"/>
              </a:lnSpc>
              <a:spcAft>
                <a:spcPts val="0"/>
              </a:spcAft>
            </a:pPr>
            <a:r>
              <a:rPr lang="ja-JP" altLang="ja-JP" sz="1200" kern="100" dirty="0" smtClean="0">
                <a:effectLst/>
                <a:ea typeface="Meiryo UI"/>
                <a:cs typeface="Times New Roman"/>
              </a:rPr>
              <a:t>・将来にわたり的確に維持管理を実践するため、人材の育成と確保、技術力の向上と継承に加え、市町村など多様な</a:t>
            </a:r>
            <a:endParaRPr lang="en-US" altLang="ja-JP" sz="1200" kern="100" dirty="0" smtClean="0">
              <a:effectLst/>
              <a:ea typeface="Meiryo UI"/>
              <a:cs typeface="Times New Roman"/>
            </a:endParaRPr>
          </a:p>
          <a:p>
            <a:pPr marL="50800" indent="-50800" algn="just">
              <a:lnSpc>
                <a:spcPts val="1500"/>
              </a:lnSpc>
              <a:spcAft>
                <a:spcPts val="0"/>
              </a:spcAft>
            </a:pPr>
            <a:r>
              <a:rPr lang="ja-JP" altLang="en-US" sz="1200" kern="100" dirty="0">
                <a:ea typeface="Meiryo UI"/>
                <a:cs typeface="Times New Roman"/>
              </a:rPr>
              <a:t>　</a:t>
            </a:r>
            <a:r>
              <a:rPr lang="ja-JP" altLang="ja-JP" sz="1200" kern="100" dirty="0" smtClean="0">
                <a:effectLst/>
                <a:ea typeface="Meiryo UI"/>
                <a:cs typeface="Times New Roman"/>
              </a:rPr>
              <a:t>主体と連携しながら地域単位で都市基盤施設を守り活かしていく持続可能な仕組みを構築</a:t>
            </a:r>
            <a:endParaRPr lang="ja-JP" altLang="ja-JP" sz="1800" kern="100" dirty="0" smtClean="0">
              <a:effectLst/>
              <a:ea typeface="HG明朝B"/>
              <a:cs typeface="Times New Roman"/>
            </a:endParaRPr>
          </a:p>
        </p:txBody>
      </p:sp>
      <p:sp>
        <p:nvSpPr>
          <p:cNvPr id="28" name="テキスト ボックス 27"/>
          <p:cNvSpPr txBox="1"/>
          <p:nvPr/>
        </p:nvSpPr>
        <p:spPr>
          <a:xfrm>
            <a:off x="5104657" y="2841526"/>
            <a:ext cx="7560839" cy="5486117"/>
          </a:xfrm>
          <a:prstGeom prst="rect">
            <a:avLst/>
          </a:prstGeom>
          <a:noFill/>
          <a:ln>
            <a:noFill/>
          </a:ln>
        </p:spPr>
        <p:txBody>
          <a:bodyPr wrap="square" rtlCol="0">
            <a:spAutoFit/>
          </a:bodyPr>
          <a:lstStyle/>
          <a:p>
            <a:pPr algn="just">
              <a:lnSpc>
                <a:spcPts val="1500"/>
              </a:lnSpc>
              <a:spcAft>
                <a:spcPts val="0"/>
              </a:spcAft>
            </a:pP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◇点検、診断、評価の手法や体制等の充実</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100" u="wavy" kern="100" dirty="0" smtClean="0">
                <a:effectLst/>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河川・河川カルテにより、河川全体を捉え、河川特性に応じた計画的な維持管理を実施する。</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・護岸の空洞化が疑われる箇所は、レーダー探査等の非破壊検査やコアボーリングによる調査を実施する。</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損傷毎の詳細な劣化判定基準の策定による健全度判定の</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明確化を図る。</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港湾・鋼</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構造</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ついては潜水士による水中肉厚</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調査を継続的に実</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施し劣化曲線の</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精度</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を高める。</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・桟橋式上部工での塩害による鋼材腐食の進行を監視するため</a:t>
            </a:r>
            <a:r>
              <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rPr>
              <a:t>Co</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中塩化物イオン濃度測定等を実施する</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・南海</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トラフ巨大地震の浸水ｼﾐｭﾚｰｼｮﾝの結果等を踏まえ、海岸施設の点検の頻度を高くする等</a:t>
            </a:r>
            <a:r>
              <a:rPr lang="ja-JP" altLang="en-US" sz="1100" kern="100">
                <a:latin typeface="Meiryo UI" panose="020B0604030504040204" pitchFamily="50" charset="-128"/>
                <a:ea typeface="Meiryo UI" panose="020B0604030504040204" pitchFamily="50" charset="-128"/>
                <a:cs typeface="Meiryo UI" panose="020B0604030504040204" pitchFamily="50" charset="-128"/>
              </a:rPr>
              <a:t>の</a:t>
            </a:r>
            <a:r>
              <a:rPr lang="ja-JP" altLang="en-US" sz="1100" kern="100" smtClean="0">
                <a:latin typeface="Meiryo UI" panose="020B0604030504040204" pitchFamily="50" charset="-128"/>
                <a:ea typeface="Meiryo UI" panose="020B0604030504040204" pitchFamily="50" charset="-128"/>
                <a:cs typeface="Meiryo UI" panose="020B0604030504040204" pitchFamily="50" charset="-128"/>
              </a:rPr>
              <a:t>重点化を</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実施する。</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遊具は、利用の安全性確保を最優先に、毎日の日常点検を実施すると共に、年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回の精密点検を</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遊具</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の精密点検等の結果については、電子データで蓄積し、経年変化の把握など、今後の維持管理に反映させる</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u="wavy"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u="wavy"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維持管理手法の設定（予防保全対策の拡充、補修時期の最適化）</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河川・</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護岸や河道などは、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河川カルテを活用して要点検箇所の重点化を図り、状態監視型の維持管理を行うとともに、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併せて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損傷</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defTabSz="9144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要因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の大きな要素である河床変動の予測を取り入れることも検討</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港湾・</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基本的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には状態監視型の予防保全を実施するが、部材の劣化予測手法が確立している鋼構造施設等について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は予測計画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型の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維持管理を実施する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遊具については</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、状態</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監視型の維持管理</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行</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うと</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ともに、目視点検により劣化・変状を把握できない遊具については、</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時間計</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画型</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による維持管理を実施する</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indent="101600" algn="just">
              <a:lnSpc>
                <a:spcPts val="1500"/>
              </a:lnSpc>
              <a:spcAft>
                <a:spcPts val="0"/>
              </a:spcAft>
            </a:pPr>
            <a:endParaRPr lang="en-US" altLang="ja-JP" sz="1100" u="wavy"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indent="101600" algn="just">
              <a:lnSpc>
                <a:spcPts val="1500"/>
              </a:lnSpc>
              <a:spcAft>
                <a:spcPts val="0"/>
              </a:spcAft>
            </a:pPr>
            <a:r>
              <a:rPr lang="ja-JP" altLang="en-US" sz="1100" u="wavy"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u="wavy" kern="100" dirty="0" smtClean="0">
                <a:effectLst/>
                <a:latin typeface="Meiryo UI" panose="020B0604030504040204" pitchFamily="50" charset="-128"/>
                <a:ea typeface="Meiryo UI" panose="020B0604030504040204" pitchFamily="50" charset="-128"/>
                <a:cs typeface="Meiryo UI" panose="020B0604030504040204" pitchFamily="50" charset="-128"/>
              </a:rPr>
              <a:t>重点化指標・優先順位の考え方</a:t>
            </a:r>
            <a:endPar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・健全度並びに社会的影響度の高い施設を重点的に維持補修を行っていく。</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河川：健全度</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（施設の劣化度）と、河川特性や周辺への影響を評価指標とする社会的影響度から優先度を</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設定する</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港湾：</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社会的</a:t>
            </a:r>
            <a:r>
              <a:rPr lang="ja-JP" altLang="en-US" sz="1100" dirty="0">
                <a:latin typeface="Meiryo UI" pitchFamily="50" charset="-128"/>
                <a:ea typeface="Meiryo UI" pitchFamily="50" charset="-128"/>
                <a:cs typeface="Meiryo UI" pitchFamily="50" charset="-128"/>
                <a:sym typeface="Wingdings" panose="05000000000000000000" pitchFamily="2" charset="2"/>
              </a:rPr>
              <a:t>影響度の高い</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施設について重点的</a:t>
            </a:r>
            <a:r>
              <a:rPr lang="ja-JP" altLang="en-US" sz="1100" dirty="0">
                <a:latin typeface="Meiryo UI" pitchFamily="50" charset="-128"/>
                <a:ea typeface="Meiryo UI" pitchFamily="50" charset="-128"/>
                <a:cs typeface="Meiryo UI" pitchFamily="50" charset="-128"/>
                <a:sym typeface="Wingdings" panose="05000000000000000000" pitchFamily="2" charset="2"/>
              </a:rPr>
              <a:t>に維持</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補修の実施</a:t>
            </a:r>
            <a:endParaRPr lang="en-US" altLang="ja-JP" sz="1100" dirty="0" smtClean="0">
              <a:latin typeface="Meiryo UI" pitchFamily="50" charset="-128"/>
              <a:ea typeface="Meiryo UI" pitchFamily="50" charset="-128"/>
              <a:cs typeface="Meiryo UI" pitchFamily="50" charset="-128"/>
              <a:sym typeface="Wingdings" panose="05000000000000000000" pitchFamily="2" charset="2"/>
            </a:endParaRPr>
          </a:p>
          <a:p>
            <a:r>
              <a:rPr lang="ja-JP" altLang="en-US" sz="1100" dirty="0" smtClean="0">
                <a:latin typeface="Meiryo UI" pitchFamily="50" charset="-128"/>
                <a:ea typeface="Meiryo UI" pitchFamily="50" charset="-128"/>
                <a:cs typeface="Meiryo UI" pitchFamily="50" charset="-128"/>
                <a:sym typeface="Wingdings" panose="05000000000000000000" pitchFamily="2" charset="2"/>
              </a:rPr>
              <a:t>　　　　　　例）災害</a:t>
            </a:r>
            <a:r>
              <a:rPr lang="ja-JP" altLang="en-US" sz="1100" dirty="0">
                <a:latin typeface="Meiryo UI" pitchFamily="50" charset="-128"/>
                <a:ea typeface="Meiryo UI" pitchFamily="50" charset="-128"/>
                <a:cs typeface="Meiryo UI" pitchFamily="50" charset="-128"/>
                <a:sym typeface="Wingdings" panose="05000000000000000000" pitchFamily="2" charset="2"/>
              </a:rPr>
              <a:t>発生後の緊急物資輸送に重要な役割を</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果たす耐震</a:t>
            </a:r>
            <a:r>
              <a:rPr lang="ja-JP" altLang="en-US" sz="1100" dirty="0">
                <a:latin typeface="Meiryo UI" pitchFamily="50" charset="-128"/>
                <a:ea typeface="Meiryo UI" pitchFamily="50" charset="-128"/>
                <a:cs typeface="Meiryo UI" pitchFamily="50" charset="-128"/>
                <a:sym typeface="Wingdings" panose="05000000000000000000" pitchFamily="2" charset="2"/>
              </a:rPr>
              <a:t>強化岸壁、旅客船フェリー接岸</a:t>
            </a:r>
            <a:r>
              <a:rPr lang="ja-JP" altLang="en-US" sz="1100" dirty="0" smtClean="0">
                <a:latin typeface="Meiryo UI" pitchFamily="50" charset="-128"/>
                <a:ea typeface="Meiryo UI" pitchFamily="50" charset="-128"/>
                <a:cs typeface="Meiryo UI" pitchFamily="50" charset="-128"/>
                <a:sym typeface="Wingdings" panose="05000000000000000000" pitchFamily="2" charset="2"/>
              </a:rPr>
              <a:t>岸壁など</a:t>
            </a:r>
            <a:endParaRPr lang="en-US" altLang="ja-JP" sz="1100" dirty="0">
              <a:latin typeface="Meiryo UI" pitchFamily="50" charset="-128"/>
              <a:ea typeface="Meiryo UI" pitchFamily="50" charset="-128"/>
              <a:cs typeface="Meiryo UI" pitchFamily="50" charset="-128"/>
              <a:sym typeface="Wingdings" panose="05000000000000000000" pitchFamily="2" charset="2"/>
            </a:endParaRPr>
          </a:p>
          <a:p>
            <a:r>
              <a:rPr lang="ja-JP" altLang="en-US" sz="11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公園：遊具などは、</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健全度</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（施設の劣化度等</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的</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影響度（事故の危険性や重大性など）などから、優先度を設定</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b="1"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wavy" kern="1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b="1" u="wavy" kern="100" dirty="0" smtClean="0">
                <a:latin typeface="Meiryo UI" panose="020B0604030504040204" pitchFamily="50" charset="-128"/>
                <a:ea typeface="Meiryo UI" panose="020B0604030504040204" pitchFamily="50" charset="-128"/>
                <a:cs typeface="Meiryo UI" panose="020B0604030504040204" pitchFamily="50" charset="-128"/>
              </a:rPr>
              <a:t>更新</a:t>
            </a:r>
            <a:r>
              <a:rPr lang="ja-JP" altLang="ja-JP" sz="1100" b="1" u="wavy" kern="100" dirty="0">
                <a:latin typeface="Meiryo UI" panose="020B0604030504040204" pitchFamily="50" charset="-128"/>
                <a:ea typeface="Meiryo UI" panose="020B0604030504040204" pitchFamily="50" charset="-128"/>
                <a:cs typeface="Meiryo UI" panose="020B0604030504040204" pitchFamily="50" charset="-128"/>
              </a:rPr>
              <a:t>時期の考え方（更新時期の最適化）</a:t>
            </a:r>
            <a:endParaRPr lang="en-US" altLang="ja-JP" sz="1100" b="1" u="wavy"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◇維持管理を見通した新設工事上</a:t>
            </a:r>
            <a:r>
              <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p>
          <a:p>
            <a:pPr algn="just">
              <a:lnSpc>
                <a:spcPts val="1500"/>
              </a:lnSpc>
              <a:spcAft>
                <a:spcPts val="0"/>
              </a:spcAft>
            </a:pPr>
            <a:r>
              <a:rPr lang="ja-JP" altLang="ja-JP" sz="11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◇新たな技術、材料、工法の活用と促進策</a:t>
            </a:r>
            <a:endParaRPr lang="ja-JP" alt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885212" y="-45342"/>
            <a:ext cx="3101982" cy="336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100" b="1" kern="100" dirty="0" smtClean="0">
                <a:solidFill>
                  <a:srgbClr val="000000"/>
                </a:solidFill>
                <a:ea typeface="Meiryo UI"/>
                <a:cs typeface="Times New Roman"/>
              </a:rPr>
              <a:t>～戦略的な維持管理の推進に向けて～</a:t>
            </a:r>
            <a:endParaRPr lang="ja-JP" sz="900" kern="100" dirty="0">
              <a:effectLst/>
              <a:ea typeface="HG明朝B"/>
              <a:cs typeface="Times New Roman"/>
            </a:endParaRPr>
          </a:p>
        </p:txBody>
      </p:sp>
      <p:sp>
        <p:nvSpPr>
          <p:cNvPr id="33" name="テキスト ボックス 2"/>
          <p:cNvSpPr txBox="1">
            <a:spLocks noChangeArrowheads="1"/>
          </p:cNvSpPr>
          <p:nvPr/>
        </p:nvSpPr>
        <p:spPr bwMode="auto">
          <a:xfrm>
            <a:off x="32395" y="4778757"/>
            <a:ext cx="3484880" cy="242507"/>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smtClean="0">
                <a:effectLst/>
                <a:latin typeface="Georgia"/>
                <a:ea typeface="Meiryo UI"/>
                <a:cs typeface="Times New Roman"/>
              </a:rPr>
              <a:t>≪</a:t>
            </a:r>
            <a:r>
              <a:rPr lang="ja-JP" altLang="en-US" sz="1400" b="1" kern="100" dirty="0" smtClean="0">
                <a:effectLst/>
                <a:latin typeface="Georgia"/>
                <a:ea typeface="Meiryo UI"/>
                <a:cs typeface="Times New Roman"/>
              </a:rPr>
              <a:t>維持管理の取組</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34" name="テキスト ボックス 33"/>
          <p:cNvSpPr txBox="1"/>
          <p:nvPr/>
        </p:nvSpPr>
        <p:spPr>
          <a:xfrm>
            <a:off x="6609" y="7028656"/>
            <a:ext cx="4922574" cy="1438855"/>
          </a:xfrm>
          <a:prstGeom prst="rect">
            <a:avLst/>
          </a:prstGeom>
          <a:noFill/>
        </p:spPr>
        <p:txBody>
          <a:bodyPr wrap="square" rtlCol="0">
            <a:spAutoFit/>
          </a:bodyPr>
          <a:lstStyle/>
          <a:p>
            <a:pPr algn="just">
              <a:lnSpc>
                <a:spcPts val="1500"/>
              </a:lnSpc>
              <a:spcAft>
                <a:spcPts val="0"/>
              </a:spcAft>
            </a:pPr>
            <a:r>
              <a:rPr lang="ja-JP" altLang="en-US" sz="1000" u="sng" kern="100" dirty="0" smtClean="0">
                <a:effectLst/>
                <a:latin typeface="Meiryo UI" panose="020B0604030504040204" pitchFamily="50" charset="-128"/>
                <a:ea typeface="Meiryo UI" panose="020B0604030504040204" pitchFamily="50" charset="-128"/>
                <a:cs typeface="Meiryo UI" panose="020B0604030504040204" pitchFamily="50" charset="-128"/>
              </a:rPr>
              <a:t>◇安全に対する視点</a:t>
            </a: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　河川：</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護岸</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背面</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000" kern="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港湾：鋼材腐食、エプロン陥没等不可視部分</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不具合への対応</a:t>
            </a: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公園：遊具等における不可視部への対応</a:t>
            </a:r>
            <a:endPar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u="sng"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◇効率的・効果的な維持管理に対する視点</a:t>
            </a:r>
          </a:p>
          <a:p>
            <a:pPr algn="just">
              <a:lnSpc>
                <a:spcPts val="1500"/>
              </a:lnSpc>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・河川</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特性に応じた点検、点検箇所の</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重点化</a:t>
            </a: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・港湾法・海岸法改正を踏まえた点検のメリハリ</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rPr>
              <a:t>桟橋式上部工の最適な補修タイミング</a:t>
            </a:r>
            <a:endParaRPr lang="en-US" altLang="ja-JP"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500"/>
              </a:lnSpc>
              <a:spcAft>
                <a:spcPts val="0"/>
              </a:spcAft>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・公園における</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データ</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の蓄積・</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活用</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指定管理者制度を踏まえた点検のメリハリ</a:t>
            </a:r>
            <a:endParaRPr lang="ja-JP" altLang="en-US" sz="10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右中かっこ 34"/>
          <p:cNvSpPr/>
          <p:nvPr/>
        </p:nvSpPr>
        <p:spPr>
          <a:xfrm>
            <a:off x="4929183" y="1594972"/>
            <a:ext cx="228430" cy="7958155"/>
          </a:xfrm>
          <a:prstGeom prst="rightBrace">
            <a:avLst/>
          </a:prstGeom>
          <a:noFill/>
          <a:ln w="412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2" name="コンテンツ プレースホルダー 2"/>
          <p:cNvSpPr txBox="1">
            <a:spLocks/>
          </p:cNvSpPr>
          <p:nvPr/>
        </p:nvSpPr>
        <p:spPr>
          <a:xfrm>
            <a:off x="146957" y="2752965"/>
            <a:ext cx="4814274" cy="967515"/>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pPr>
              <a:spcAft>
                <a:spcPts val="0"/>
              </a:spcAft>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○港湾の基幹的役割を示す係留施設は高度経済成長期に</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集中的に建設されたものが多く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sz="1000" kern="1200" dirty="0" smtClean="0">
                <a:effectLst/>
                <a:latin typeface="Meiryo UI" panose="020B0604030504040204" pitchFamily="50" charset="-128"/>
                <a:ea typeface="Meiryo UI" panose="020B0604030504040204" pitchFamily="50" charset="-128"/>
                <a:cs typeface="Meiryo UI" panose="020B0604030504040204" pitchFamily="50" charset="-128"/>
              </a:rPr>
              <a:t>年後</a:t>
            </a:r>
            <a:r>
              <a:rPr lang="ja-JP" sz="1000" kern="1200" dirty="0">
                <a:effectLst/>
                <a:latin typeface="Meiryo UI" panose="020B0604030504040204" pitchFamily="50" charset="-128"/>
                <a:ea typeface="Meiryo UI" panose="020B0604030504040204" pitchFamily="50" charset="-128"/>
                <a:cs typeface="Meiryo UI" panose="020B0604030504040204" pitchFamily="50" charset="-128"/>
              </a:rPr>
              <a:t>に</a:t>
            </a:r>
            <a:r>
              <a:rPr lang="ja-JP" sz="1000" kern="1200" dirty="0" smtClean="0">
                <a:effectLst/>
                <a:latin typeface="Meiryo UI" panose="020B0604030504040204" pitchFamily="50" charset="-128"/>
                <a:ea typeface="Meiryo UI" panose="020B0604030504040204" pitchFamily="50" charset="-128"/>
                <a:cs typeface="Meiryo UI" panose="020B0604030504040204" pitchFamily="50" charset="-128"/>
              </a:rPr>
              <a:t>は建設</a:t>
            </a:r>
            <a:r>
              <a:rPr lang="ja-JP" sz="1000" kern="1200" dirty="0">
                <a:effectLst/>
                <a:latin typeface="Meiryo UI" panose="020B0604030504040204" pitchFamily="50" charset="-128"/>
                <a:ea typeface="Meiryo UI" panose="020B0604030504040204" pitchFamily="50" charset="-128"/>
                <a:cs typeface="Meiryo UI" panose="020B0604030504040204" pitchFamily="50" charset="-128"/>
              </a:rPr>
              <a:t>後</a:t>
            </a:r>
            <a:r>
              <a:rPr lang="en-US" sz="1000" kern="1200" dirty="0">
                <a:effectLst/>
                <a:latin typeface="Meiryo UI" panose="020B0604030504040204" pitchFamily="50" charset="-128"/>
                <a:ea typeface="Meiryo UI" panose="020B0604030504040204" pitchFamily="50" charset="-128"/>
                <a:cs typeface="Meiryo UI" panose="020B0604030504040204" pitchFamily="50" charset="-128"/>
              </a:rPr>
              <a:t>50</a:t>
            </a:r>
            <a:r>
              <a:rPr lang="ja-JP" sz="1000" kern="1200" dirty="0" smtClean="0">
                <a:effectLst/>
                <a:latin typeface="Meiryo UI" panose="020B0604030504040204" pitchFamily="50" charset="-128"/>
                <a:ea typeface="Meiryo UI" panose="020B0604030504040204" pitchFamily="50" charset="-128"/>
                <a:cs typeface="Meiryo UI" panose="020B0604030504040204" pitchFamily="50" charset="-128"/>
              </a:rPr>
              <a:t>年以上</a:t>
            </a:r>
            <a:endParaRPr lang="en-US" altLang="ja-JP" sz="1000" kern="12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r>
              <a:rPr lang="ja-JP" altLang="en-US" sz="1000" kern="12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sz="1000" kern="1200" dirty="0" smtClean="0">
                <a:effectLst/>
                <a:latin typeface="Meiryo UI" panose="020B0604030504040204" pitchFamily="50" charset="-128"/>
                <a:ea typeface="Meiryo UI" panose="020B0604030504040204" pitchFamily="50" charset="-128"/>
                <a:cs typeface="Meiryo UI" panose="020B0604030504040204" pitchFamily="50" charset="-128"/>
              </a:rPr>
              <a:t>経過</a:t>
            </a:r>
            <a:r>
              <a:rPr lang="ja-JP" sz="1000" kern="1200" dirty="0">
                <a:effectLst/>
                <a:latin typeface="Meiryo UI" panose="020B0604030504040204" pitchFamily="50" charset="-128"/>
                <a:ea typeface="Meiryo UI" panose="020B0604030504040204" pitchFamily="50" charset="-128"/>
                <a:cs typeface="Meiryo UI" panose="020B0604030504040204" pitchFamily="50" charset="-128"/>
              </a:rPr>
              <a:t>する施設が全体の</a:t>
            </a:r>
            <a:r>
              <a:rPr lang="ja-JP" sz="1000" kern="1200" dirty="0" smtClean="0">
                <a:effectLst/>
                <a:latin typeface="Meiryo UI" panose="020B0604030504040204" pitchFamily="50" charset="-128"/>
                <a:ea typeface="Meiryo UI" panose="020B0604030504040204" pitchFamily="50" charset="-128"/>
                <a:cs typeface="Meiryo UI" panose="020B0604030504040204" pitchFamily="50" charset="-128"/>
              </a:rPr>
              <a:t>約</a:t>
            </a:r>
            <a:r>
              <a:rPr lang="en-US" altLang="ja-JP" sz="1000" kern="1200" dirty="0" smtClean="0">
                <a:effectLst/>
                <a:latin typeface="Meiryo UI" panose="020B0604030504040204" pitchFamily="50" charset="-128"/>
                <a:ea typeface="Meiryo UI" panose="020B0604030504040204" pitchFamily="50" charset="-128"/>
                <a:cs typeface="Meiryo UI" panose="020B0604030504040204" pitchFamily="50" charset="-128"/>
              </a:rPr>
              <a:t>40%</a:t>
            </a:r>
            <a:r>
              <a:rPr lang="ja-JP" sz="1000" kern="1200" dirty="0" smtClean="0">
                <a:effectLst/>
                <a:latin typeface="Meiryo UI" panose="020B0604030504040204" pitchFamily="50" charset="-128"/>
                <a:ea typeface="Meiryo UI" panose="020B0604030504040204" pitchFamily="50" charset="-128"/>
                <a:cs typeface="Meiryo UI" panose="020B0604030504040204" pitchFamily="50" charset="-128"/>
              </a:rPr>
              <a:t>を超える</a:t>
            </a:r>
            <a:r>
              <a:rPr lang="ja-JP" altLang="en-US" sz="1000" kern="12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200" dirty="0" smtClean="0">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大阪府が管理する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74km</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の海岸線には水門・樋門・門扉</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重要な防災施設があり、建設後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年を超える施設が約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なっている。</a:t>
            </a:r>
          </a:p>
          <a:p>
            <a:pPr>
              <a:spcAft>
                <a:spcPts val="0"/>
              </a:spcAft>
            </a:pPr>
            <a:endParaRPr lang="en-US" altLang="ja-JP" sz="1000" kern="12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2"/>
          <p:cNvSpPr txBox="1">
            <a:spLocks noChangeArrowheads="1"/>
          </p:cNvSpPr>
          <p:nvPr/>
        </p:nvSpPr>
        <p:spPr bwMode="auto">
          <a:xfrm>
            <a:off x="51152" y="2515394"/>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1050" kern="100" dirty="0">
                <a:latin typeface="Georgia"/>
                <a:ea typeface="Meiryo UI"/>
                <a:cs typeface="Times New Roman"/>
              </a:rPr>
              <a:t>●</a:t>
            </a:r>
            <a:r>
              <a:rPr lang="ja-JP" altLang="en-US" sz="1050" kern="100" dirty="0" smtClean="0">
                <a:latin typeface="Georgia"/>
                <a:ea typeface="Meiryo UI"/>
                <a:cs typeface="Times New Roman"/>
              </a:rPr>
              <a:t>港湾・海岸</a:t>
            </a:r>
            <a:endParaRPr lang="ja-JP" sz="1050" kern="100" dirty="0">
              <a:effectLst/>
              <a:latin typeface="Georgia"/>
              <a:ea typeface="HG明朝B"/>
              <a:cs typeface="Times New Roman"/>
            </a:endParaRPr>
          </a:p>
        </p:txBody>
      </p:sp>
      <p:pic>
        <p:nvPicPr>
          <p:cNvPr id="45" name="図 44"/>
          <p:cNvPicPr>
            <a:picLocks noChangeAspect="1"/>
          </p:cNvPicPr>
          <p:nvPr/>
        </p:nvPicPr>
        <p:blipFill rotWithShape="1">
          <a:blip r:embed="rId3" cstate="print">
            <a:extLst>
              <a:ext uri="{28A0092B-C50C-407E-A947-70E740481C1C}">
                <a14:useLocalDpi xmlns:a14="http://schemas.microsoft.com/office/drawing/2010/main" val="0"/>
              </a:ext>
            </a:extLst>
          </a:blip>
          <a:srcRect t="4711" b="27761"/>
          <a:stretch/>
        </p:blipFill>
        <p:spPr>
          <a:xfrm>
            <a:off x="3759609" y="2928392"/>
            <a:ext cx="1137813" cy="576262"/>
          </a:xfrm>
          <a:prstGeom prst="rect">
            <a:avLst/>
          </a:prstGeom>
          <a:ln w="19050">
            <a:solidFill>
              <a:srgbClr val="002060"/>
            </a:solidFill>
          </a:ln>
        </p:spPr>
      </p:pic>
      <p:sp>
        <p:nvSpPr>
          <p:cNvPr id="41" name="テキスト ボックス 40"/>
          <p:cNvSpPr txBox="1"/>
          <p:nvPr/>
        </p:nvSpPr>
        <p:spPr>
          <a:xfrm>
            <a:off x="5099873" y="8785864"/>
            <a:ext cx="7565623" cy="623248"/>
          </a:xfrm>
          <a:prstGeom prst="rect">
            <a:avLst/>
          </a:prstGeom>
          <a:noFill/>
        </p:spPr>
        <p:txBody>
          <a:bodyPr wrap="square" rtlCol="0">
            <a:spAutoFit/>
          </a:bodyPr>
          <a:lstStyle/>
          <a:p>
            <a:r>
              <a:rPr lang="ja-JP" altLang="ja-JP" sz="1100" b="1" u="sng" kern="100" dirty="0" smtClean="0">
                <a:effectLst/>
                <a:latin typeface="Georgia"/>
                <a:ea typeface="Meiryo UI"/>
                <a:cs typeface="Times New Roman"/>
              </a:rPr>
              <a:t>◇人材の育成と確保、技術力の向上と継承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b="1" u="sng" kern="100" dirty="0" smtClean="0">
                <a:effectLst/>
                <a:latin typeface="Georgia"/>
                <a:ea typeface="Meiryo UI"/>
                <a:cs typeface="Times New Roman"/>
              </a:rPr>
              <a:t>◇</a:t>
            </a:r>
            <a:r>
              <a:rPr lang="ja-JP" altLang="en-US" sz="1100" b="1" u="sng" kern="100" dirty="0" smtClean="0">
                <a:effectLst/>
                <a:latin typeface="Georgia"/>
                <a:ea typeface="Meiryo UI"/>
                <a:cs typeface="Times New Roman"/>
              </a:rPr>
              <a:t> </a:t>
            </a:r>
            <a:r>
              <a:rPr lang="ja-JP" altLang="ja-JP" sz="1100" b="1" u="sng" kern="100" dirty="0" smtClean="0">
                <a:effectLst/>
                <a:latin typeface="Georgia"/>
                <a:ea typeface="Meiryo UI"/>
                <a:cs typeface="Times New Roman"/>
              </a:rPr>
              <a:t>現場や地域を重視した維持管理の実践</a:t>
            </a:r>
            <a:endParaRPr lang="en-US" altLang="ja-JP" sz="1100" b="1" u="sng" kern="100" dirty="0" smtClean="0">
              <a:effectLst/>
              <a:latin typeface="Georgia"/>
              <a:ea typeface="Meiryo UI"/>
              <a:cs typeface="Times New Roman"/>
            </a:endParaRPr>
          </a:p>
          <a:p>
            <a:pPr marL="1930400" indent="-1930400" algn="just">
              <a:lnSpc>
                <a:spcPts val="1500"/>
              </a:lnSpc>
              <a:spcAft>
                <a:spcPts val="0"/>
              </a:spcAft>
            </a:pPr>
            <a:r>
              <a:rPr lang="ja-JP" altLang="ja-JP" sz="1100" b="1" u="sng" kern="100" dirty="0" smtClean="0">
                <a:effectLst/>
                <a:latin typeface="Georgia"/>
                <a:ea typeface="Meiryo UI"/>
                <a:cs typeface="Times New Roman"/>
              </a:rPr>
              <a:t>◇維持管理業務の改善と魅力向上のあり方</a:t>
            </a:r>
            <a:endParaRPr lang="en-US" altLang="ja-JP" sz="1100" b="1" kern="100" dirty="0">
              <a:latin typeface="Georgia"/>
              <a:ea typeface="Meiryo UI"/>
              <a:cs typeface="Times New Roman"/>
            </a:endParaRPr>
          </a:p>
        </p:txBody>
      </p:sp>
      <p:sp>
        <p:nvSpPr>
          <p:cNvPr id="46" name="テキスト ボックス 2"/>
          <p:cNvSpPr txBox="1">
            <a:spLocks noChangeArrowheads="1"/>
          </p:cNvSpPr>
          <p:nvPr/>
        </p:nvSpPr>
        <p:spPr bwMode="auto">
          <a:xfrm>
            <a:off x="5045887" y="8425383"/>
            <a:ext cx="5434930" cy="271140"/>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spcAft>
                <a:spcPts val="0"/>
              </a:spcAft>
            </a:pPr>
            <a:r>
              <a:rPr lang="ja-JP" sz="1400" b="1" kern="100" dirty="0">
                <a:effectLst/>
                <a:latin typeface="Georgia"/>
                <a:ea typeface="Meiryo UI"/>
                <a:cs typeface="Times New Roman"/>
              </a:rPr>
              <a:t>≪持続可能な維持管理の仕組みづくりのために講ずべき主な施策≫</a:t>
            </a:r>
            <a:endParaRPr lang="ja-JP" sz="1400" kern="100" dirty="0">
              <a:effectLst/>
              <a:latin typeface="Georgia"/>
              <a:ea typeface="HG明朝B"/>
              <a:cs typeface="Times New Roman"/>
            </a:endParaRPr>
          </a:p>
        </p:txBody>
      </p:sp>
      <p:sp>
        <p:nvSpPr>
          <p:cNvPr id="49" name="テキスト ボックス 48"/>
          <p:cNvSpPr txBox="1"/>
          <p:nvPr/>
        </p:nvSpPr>
        <p:spPr>
          <a:xfrm>
            <a:off x="9164" y="8709213"/>
            <a:ext cx="4948548" cy="861774"/>
          </a:xfrm>
          <a:prstGeom prst="rect">
            <a:avLst/>
          </a:prstGeom>
          <a:noFill/>
        </p:spPr>
        <p:txBody>
          <a:bodyPr wrap="square" rtlCol="0">
            <a:spAutoFit/>
          </a:bodyPr>
          <a:lstStyle/>
          <a:p>
            <a:pPr algn="just">
              <a:lnSpc>
                <a:spcPts val="1500"/>
              </a:lnSpc>
              <a:spcAft>
                <a:spcPts val="0"/>
              </a:spcAft>
            </a:pPr>
            <a:r>
              <a:rPr lang="ja-JP" altLang="ja-JP" sz="1000" b="1" u="sng" kern="100" dirty="0" smtClean="0">
                <a:effectLst/>
                <a:ea typeface="Meiryo UI"/>
                <a:cs typeface="Times New Roman"/>
              </a:rPr>
              <a:t>◇将来の担い手不足（技術の継承）</a:t>
            </a:r>
            <a:endParaRPr lang="ja-JP" altLang="ja-JP" sz="1000" kern="100" dirty="0" smtClean="0">
              <a:effectLst/>
              <a:ea typeface="HG明朝B"/>
              <a:cs typeface="Times New Roman"/>
            </a:endParaRPr>
          </a:p>
          <a:p>
            <a:pPr algn="just">
              <a:lnSpc>
                <a:spcPts val="1500"/>
              </a:lnSpc>
              <a:spcAft>
                <a:spcPts val="0"/>
              </a:spcAft>
            </a:pPr>
            <a:r>
              <a:rPr lang="ja-JP" altLang="ja-JP" sz="1000" kern="100" dirty="0" smtClean="0">
                <a:effectLst/>
                <a:ea typeface="Meiryo UI"/>
                <a:cs typeface="Times New Roman"/>
              </a:rPr>
              <a:t>・年齢構成の隔たり進む技術職員の高齢化（</a:t>
            </a:r>
            <a:r>
              <a:rPr lang="en-US" altLang="ja-JP" sz="1000" kern="100" dirty="0" smtClean="0">
                <a:effectLst/>
                <a:ea typeface="Meiryo UI"/>
                <a:cs typeface="Times New Roman"/>
              </a:rPr>
              <a:t>40</a:t>
            </a:r>
            <a:r>
              <a:rPr lang="ja-JP" altLang="ja-JP" sz="1000" kern="100" dirty="0" smtClean="0">
                <a:effectLst/>
                <a:ea typeface="Meiryo UI"/>
                <a:cs typeface="Times New Roman"/>
              </a:rPr>
              <a:t>歳代職員は</a:t>
            </a:r>
            <a:r>
              <a:rPr lang="en-US" altLang="ja-JP" sz="1000" kern="100" dirty="0" smtClean="0">
                <a:effectLst/>
                <a:ea typeface="Meiryo UI"/>
                <a:cs typeface="Times New Roman"/>
              </a:rPr>
              <a:t>20</a:t>
            </a:r>
            <a:r>
              <a:rPr lang="ja-JP" altLang="ja-JP" sz="1000" kern="100" dirty="0" smtClean="0">
                <a:effectLst/>
                <a:ea typeface="Meiryo UI"/>
                <a:cs typeface="Times New Roman"/>
              </a:rPr>
              <a:t>年後</a:t>
            </a:r>
            <a:r>
              <a:rPr lang="en-US" altLang="ja-JP" sz="1000" kern="100" dirty="0" smtClean="0">
                <a:effectLst/>
                <a:ea typeface="Meiryo UI"/>
                <a:cs typeface="Times New Roman"/>
              </a:rPr>
              <a:t>1/4</a:t>
            </a:r>
            <a:r>
              <a:rPr lang="ja-JP" altLang="ja-JP" sz="1000" kern="100" dirty="0" smtClean="0">
                <a:effectLst/>
                <a:ea typeface="Meiryo UI"/>
                <a:cs typeface="Times New Roman"/>
              </a:rPr>
              <a:t>に減少）</a:t>
            </a:r>
            <a:endParaRPr lang="ja-JP" altLang="ja-JP" sz="1000" kern="100" dirty="0" smtClean="0">
              <a:effectLst/>
              <a:ea typeface="HG明朝B"/>
              <a:cs typeface="Times New Roman"/>
            </a:endParaRPr>
          </a:p>
          <a:p>
            <a:pPr algn="just">
              <a:lnSpc>
                <a:spcPts val="1500"/>
              </a:lnSpc>
              <a:spcAft>
                <a:spcPts val="0"/>
              </a:spcAft>
            </a:pPr>
            <a:r>
              <a:rPr lang="ja-JP" altLang="ja-JP" sz="1000" kern="100" dirty="0" smtClean="0">
                <a:effectLst/>
                <a:ea typeface="Meiryo UI"/>
                <a:cs typeface="Times New Roman"/>
              </a:rPr>
              <a:t>・</a:t>
            </a:r>
            <a:r>
              <a:rPr lang="ja-JP" altLang="en-US" sz="1000" kern="100" dirty="0" smtClean="0">
                <a:ea typeface="Meiryo UI"/>
                <a:cs typeface="Times New Roman"/>
              </a:rPr>
              <a:t>港湾、海岸業務の経験</a:t>
            </a:r>
            <a:r>
              <a:rPr lang="ja-JP" altLang="en-US" sz="1000" kern="100" dirty="0">
                <a:ea typeface="Meiryo UI"/>
                <a:cs typeface="Times New Roman"/>
              </a:rPr>
              <a:t>者</a:t>
            </a:r>
            <a:r>
              <a:rPr lang="ja-JP" altLang="en-US" sz="1000" kern="100" dirty="0" smtClean="0">
                <a:ea typeface="Meiryo UI"/>
                <a:cs typeface="Times New Roman"/>
              </a:rPr>
              <a:t>が少なくなってきている。</a:t>
            </a:r>
            <a:endParaRPr lang="en-US" altLang="ja-JP" sz="1000" kern="100" dirty="0" smtClean="0">
              <a:ea typeface="Meiryo UI"/>
              <a:cs typeface="Times New Roman"/>
            </a:endParaRPr>
          </a:p>
          <a:p>
            <a:pPr algn="just">
              <a:lnSpc>
                <a:spcPts val="1500"/>
              </a:lnSpc>
              <a:spcAft>
                <a:spcPts val="0"/>
              </a:spcAft>
            </a:pPr>
            <a:r>
              <a:rPr lang="ja-JP" altLang="en-US" sz="1000" kern="100" dirty="0" smtClean="0">
                <a:effectLst/>
                <a:ea typeface="Meiryo UI"/>
                <a:cs typeface="Times New Roman"/>
              </a:rPr>
              <a:t>・公園の維持管理（直営官営）の経験者が少なくなってきている。</a:t>
            </a:r>
            <a:endParaRPr lang="ja-JP" altLang="ja-JP" sz="1000" kern="100" dirty="0" smtClean="0">
              <a:effectLst/>
              <a:ea typeface="HG明朝B"/>
              <a:cs typeface="Times New Roman"/>
            </a:endParaRPr>
          </a:p>
        </p:txBody>
      </p:sp>
      <p:sp>
        <p:nvSpPr>
          <p:cNvPr id="50" name="テキスト ボックス 2"/>
          <p:cNvSpPr txBox="1">
            <a:spLocks noChangeArrowheads="1"/>
          </p:cNvSpPr>
          <p:nvPr/>
        </p:nvSpPr>
        <p:spPr bwMode="auto">
          <a:xfrm>
            <a:off x="-6424" y="8441705"/>
            <a:ext cx="4324763" cy="249266"/>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just">
              <a:spcAft>
                <a:spcPts val="0"/>
              </a:spcAft>
            </a:pPr>
            <a:r>
              <a:rPr lang="ja-JP" sz="1400" b="1" kern="100" dirty="0">
                <a:effectLst/>
                <a:latin typeface="Georgia"/>
                <a:ea typeface="Meiryo UI"/>
                <a:cs typeface="Times New Roman"/>
              </a:rPr>
              <a:t>≪課題</a:t>
            </a:r>
            <a:r>
              <a:rPr lang="ja-JP" sz="1400" b="1" kern="100" dirty="0" smtClean="0">
                <a:effectLst/>
                <a:latin typeface="Georgia"/>
                <a:ea typeface="Meiryo UI"/>
                <a:cs typeface="Times New Roman"/>
              </a:rPr>
              <a:t>：</a:t>
            </a:r>
            <a:r>
              <a:rPr lang="ja-JP" altLang="en-US" sz="1400" b="1" kern="100" dirty="0">
                <a:latin typeface="Georgia"/>
                <a:ea typeface="Meiryo UI"/>
                <a:cs typeface="Times New Roman"/>
              </a:rPr>
              <a:t>持続</a:t>
            </a:r>
            <a:r>
              <a:rPr lang="ja-JP" altLang="en-US" sz="1400" b="1" kern="100" dirty="0" smtClean="0">
                <a:latin typeface="Georgia"/>
                <a:ea typeface="Meiryo UI"/>
                <a:cs typeface="Times New Roman"/>
              </a:rPr>
              <a:t>可能な維持管理の仕組みづくり</a:t>
            </a:r>
            <a:r>
              <a:rPr lang="ja-JP" sz="1400" b="1" kern="100" dirty="0" smtClean="0">
                <a:effectLst/>
                <a:latin typeface="Georgia"/>
                <a:ea typeface="Meiryo UI"/>
                <a:cs typeface="Times New Roman"/>
              </a:rPr>
              <a:t>≫</a:t>
            </a:r>
            <a:endParaRPr lang="ja-JP" sz="1400" kern="100" dirty="0">
              <a:effectLst/>
              <a:latin typeface="Georgia"/>
              <a:ea typeface="HG明朝B"/>
              <a:cs typeface="Times New Roman"/>
            </a:endParaRPr>
          </a:p>
        </p:txBody>
      </p:sp>
      <p:sp>
        <p:nvSpPr>
          <p:cNvPr id="53" name="テキスト ボックス 2"/>
          <p:cNvSpPr txBox="1">
            <a:spLocks noChangeArrowheads="1"/>
          </p:cNvSpPr>
          <p:nvPr/>
        </p:nvSpPr>
        <p:spPr bwMode="auto">
          <a:xfrm>
            <a:off x="62592" y="1524930"/>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1050" kern="100" dirty="0" smtClean="0">
                <a:latin typeface="Georgia"/>
                <a:ea typeface="Meiryo UI"/>
                <a:cs typeface="Times New Roman"/>
              </a:rPr>
              <a:t>●河川</a:t>
            </a:r>
            <a:endParaRPr lang="ja-JP" sz="1050" kern="100" dirty="0">
              <a:effectLst/>
              <a:latin typeface="Georgia"/>
              <a:ea typeface="HG明朝B"/>
              <a:cs typeface="Times New Roman"/>
            </a:endParaRPr>
          </a:p>
        </p:txBody>
      </p:sp>
      <p:sp>
        <p:nvSpPr>
          <p:cNvPr id="54" name="コンテンツ プレースホルダー 2"/>
          <p:cNvSpPr txBox="1">
            <a:spLocks/>
          </p:cNvSpPr>
          <p:nvPr/>
        </p:nvSpPr>
        <p:spPr>
          <a:xfrm>
            <a:off x="146957" y="1756778"/>
            <a:ext cx="4814274" cy="792000"/>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pPr algn="just">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〇大阪府域には水害リスクの高い低平地が多く、都市化が進んで</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こと</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から</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、一旦</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水害を受けた場合の被害ポテンシャルが高い。</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〇</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S42.7</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豪雨や千里</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NT</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開発、</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S57.7</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月豪雨などを</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契機に</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治水</a:t>
            </a:r>
            <a:r>
              <a:rPr lang="ja-JP" altLang="en-US" sz="1000" kern="100" dirty="0">
                <a:latin typeface="Meiryo UI" panose="020B0604030504040204" pitchFamily="50" charset="-128"/>
                <a:ea typeface="Meiryo UI" panose="020B0604030504040204" pitchFamily="50" charset="-128"/>
                <a:cs typeface="Meiryo UI" panose="020B0604030504040204" pitchFamily="50" charset="-128"/>
              </a:rPr>
              <a:t>対策を推進してきたことから、護岸等の老朽化が進んでいる。</a:t>
            </a:r>
            <a:endParaRPr lang="en-US" altLang="ja-JP" sz="10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コンテンツ プレースホルダー 2"/>
          <p:cNvSpPr txBox="1">
            <a:spLocks/>
          </p:cNvSpPr>
          <p:nvPr/>
        </p:nvSpPr>
        <p:spPr>
          <a:xfrm>
            <a:off x="143438" y="3899805"/>
            <a:ext cx="4814274" cy="900795"/>
          </a:xfrm>
          <a:prstGeom prst="rect">
            <a:avLst/>
          </a:prstGeom>
          <a:gradFill>
            <a:gsLst>
              <a:gs pos="0">
                <a:srgbClr val="FFFF99"/>
              </a:gs>
              <a:gs pos="100000">
                <a:schemeClr val="bg1"/>
              </a:gs>
            </a:gsLst>
            <a:lin ang="5400000" scaled="1"/>
          </a:gradFill>
          <a:ln w="12700">
            <a:solidFill>
              <a:schemeClr val="tx1"/>
            </a:solidFill>
          </a:ln>
        </p:spPr>
        <p:txBody>
          <a:bodyPr wrap="square">
            <a:noAutofit/>
          </a:bodyPr>
          <a:lstStyle/>
          <a:p>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府営</a:t>
            </a:r>
            <a:r>
              <a:rPr lang="ja-JP" altLang="ja-JP" sz="1000" kern="100" dirty="0">
                <a:latin typeface="Meiryo UI" panose="020B0604030504040204" pitchFamily="50" charset="-128"/>
                <a:ea typeface="Meiryo UI" panose="020B0604030504040204" pitchFamily="50" charset="-128"/>
                <a:cs typeface="Meiryo UI" panose="020B0604030504040204" pitchFamily="50" charset="-128"/>
              </a:rPr>
              <a:t>公園は、府民の憩いや癒し、スポーツ・レクリエーション等の場として</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美観</a:t>
            </a:r>
            <a:r>
              <a:rPr lang="ja-JP" altLang="ja-JP" sz="1000" kern="100" dirty="0">
                <a:latin typeface="Meiryo UI" panose="020B0604030504040204" pitchFamily="50" charset="-128"/>
                <a:ea typeface="Meiryo UI" panose="020B0604030504040204" pitchFamily="50" charset="-128"/>
                <a:cs typeface="Meiryo UI" panose="020B0604030504040204" pitchFamily="50" charset="-128"/>
              </a:rPr>
              <a:t>や安全・快適な利用が</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求められ</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ており、</a:t>
            </a:r>
            <a:r>
              <a:rPr lang="ja-JP" altLang="ja-JP" sz="1000" kern="100" dirty="0">
                <a:latin typeface="Meiryo UI" panose="020B0604030504040204" pitchFamily="50" charset="-128"/>
                <a:ea typeface="Meiryo UI" panose="020B0604030504040204" pitchFamily="50" charset="-128"/>
                <a:cs typeface="Meiryo UI" panose="020B0604030504040204" pitchFamily="50" charset="-128"/>
              </a:rPr>
              <a:t>年間約</a:t>
            </a:r>
            <a:r>
              <a:rPr lang="en-US" altLang="ja-JP" sz="1000" kern="100" dirty="0">
                <a:latin typeface="Meiryo UI" panose="020B0604030504040204" pitchFamily="50" charset="-128"/>
                <a:ea typeface="Meiryo UI" panose="020B0604030504040204" pitchFamily="50" charset="-128"/>
                <a:cs typeface="Meiryo UI" panose="020B0604030504040204" pitchFamily="50" charset="-128"/>
              </a:rPr>
              <a:t>2,000</a:t>
            </a:r>
            <a:r>
              <a:rPr lang="ja-JP" altLang="ja-JP" sz="1000" kern="100" dirty="0">
                <a:latin typeface="Meiryo UI" panose="020B0604030504040204" pitchFamily="50" charset="-128"/>
                <a:ea typeface="Meiryo UI" panose="020B0604030504040204" pitchFamily="50" charset="-128"/>
                <a:cs typeface="Meiryo UI" panose="020B0604030504040204" pitchFamily="50" charset="-128"/>
              </a:rPr>
              <a:t>万人</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利用</a:t>
            </a:r>
            <a:r>
              <a:rPr lang="ja-JP" altLang="ja-JP" sz="1000" kern="100" dirty="0">
                <a:latin typeface="Meiryo UI" panose="020B0604030504040204" pitchFamily="50" charset="-128"/>
                <a:ea typeface="Meiryo UI" panose="020B0604030504040204" pitchFamily="50" charset="-128"/>
                <a:cs typeface="Meiryo UI" panose="020B0604030504040204" pitchFamily="50" charset="-128"/>
              </a:rPr>
              <a:t>する重要な都市基盤</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である。</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10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000" kern="100" dirty="0">
                <a:latin typeface="Meiryo UI" panose="020B0604030504040204" pitchFamily="50" charset="-128"/>
                <a:ea typeface="Meiryo UI" panose="020B0604030504040204" pitchFamily="50" charset="-128"/>
                <a:cs typeface="Meiryo UI" panose="020B0604030504040204" pitchFamily="50" charset="-128"/>
              </a:rPr>
              <a:t>開設後３０年以上経過した府営公園が約</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６割</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あり、</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遊具</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においては、</a:t>
            </a:r>
            <a:endParaRPr lang="en-US" altLang="ja-JP" sz="10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1000" kern="10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kern="100" smtClean="0">
                <a:latin typeface="Meiryo UI" panose="020B0604030504040204" pitchFamily="50" charset="-128"/>
                <a:ea typeface="Meiryo UI" panose="020B0604030504040204" pitchFamily="50" charset="-128"/>
                <a:cs typeface="Meiryo UI" panose="020B0604030504040204" pitchFamily="50" charset="-128"/>
              </a:rPr>
              <a:t>約</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４割</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の遊具が</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５年後</a:t>
            </a:r>
            <a:r>
              <a:rPr lang="ja-JP" altLang="ja-JP" sz="1000" kern="100" dirty="0">
                <a:latin typeface="Meiryo UI" panose="020B0604030504040204" pitchFamily="50" charset="-128"/>
                <a:ea typeface="Meiryo UI" panose="020B0604030504040204" pitchFamily="50" charset="-128"/>
                <a:cs typeface="Meiryo UI" panose="020B0604030504040204" pitchFamily="50" charset="-128"/>
              </a:rPr>
              <a:t>には耐用年数を１０年以上</a:t>
            </a:r>
            <a:r>
              <a:rPr lang="ja-JP" altLang="ja-JP" sz="1000" kern="100" dirty="0" smtClean="0">
                <a:latin typeface="Meiryo UI" panose="020B0604030504040204" pitchFamily="50" charset="-128"/>
                <a:ea typeface="Meiryo UI" panose="020B0604030504040204" pitchFamily="50" charset="-128"/>
                <a:cs typeface="Meiryo UI" panose="020B0604030504040204" pitchFamily="50" charset="-128"/>
              </a:rPr>
              <a:t>超過</a:t>
            </a:r>
            <a:r>
              <a:rPr lang="ja-JP" altLang="en-US" sz="1000" kern="100" dirty="0" smtClean="0">
                <a:latin typeface="Meiryo UI" panose="020B0604030504040204" pitchFamily="50" charset="-128"/>
                <a:ea typeface="Meiryo UI" panose="020B0604030504040204" pitchFamily="50" charset="-128"/>
                <a:cs typeface="Meiryo UI" panose="020B0604030504040204" pitchFamily="50" charset="-128"/>
              </a:rPr>
              <a:t>することとなる。</a:t>
            </a:r>
            <a:endParaRPr lang="ja-JP" altLang="ja-JP" sz="1000" kern="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2"/>
          <p:cNvSpPr txBox="1">
            <a:spLocks noChangeArrowheads="1"/>
          </p:cNvSpPr>
          <p:nvPr/>
        </p:nvSpPr>
        <p:spPr bwMode="auto">
          <a:xfrm>
            <a:off x="52108" y="3677047"/>
            <a:ext cx="1280924" cy="251334"/>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spcAft>
                <a:spcPts val="0"/>
              </a:spcAft>
            </a:pPr>
            <a:r>
              <a:rPr lang="ja-JP" altLang="en-US" sz="1050" kern="100" dirty="0" smtClean="0">
                <a:latin typeface="Georgia"/>
                <a:ea typeface="Meiryo UI"/>
                <a:cs typeface="Times New Roman"/>
              </a:rPr>
              <a:t>●公園</a:t>
            </a:r>
            <a:endParaRPr lang="ja-JP" sz="1050" kern="100" dirty="0">
              <a:effectLst/>
              <a:latin typeface="Georgia"/>
              <a:ea typeface="HG明朝B"/>
              <a:cs typeface="Times New Roman"/>
            </a:endParaRPr>
          </a:p>
        </p:txBody>
      </p:sp>
      <p:pic>
        <p:nvPicPr>
          <p:cNvPr id="58" name="図 57" descr="D:\HamadaYu\Desktop\箕川キャプチャ.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54152" y="1795314"/>
            <a:ext cx="1022515" cy="596051"/>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59" name="テキスト ボックス 58"/>
          <p:cNvSpPr txBox="1"/>
          <p:nvPr/>
        </p:nvSpPr>
        <p:spPr>
          <a:xfrm>
            <a:off x="3370677" y="2296643"/>
            <a:ext cx="1733979" cy="284693"/>
          </a:xfrm>
          <a:prstGeom prst="rect">
            <a:avLst/>
          </a:prstGeom>
          <a:noFill/>
        </p:spPr>
        <p:txBody>
          <a:bodyPr wrap="square" rtlCol="0">
            <a:spAutoFit/>
          </a:bodyPr>
          <a:lstStyle/>
          <a:p>
            <a:pPr algn="ctr">
              <a:lnSpc>
                <a:spcPts val="1500"/>
              </a:lnSpc>
              <a:spcAft>
                <a:spcPts val="0"/>
              </a:spcAft>
            </a:pPr>
            <a:r>
              <a:rPr lang="ja-JP" altLang="en-US" sz="800" kern="100" dirty="0" smtClean="0">
                <a:effectLst/>
                <a:ea typeface="Meiryo UI"/>
                <a:cs typeface="Times New Roman"/>
              </a:rPr>
              <a:t>空洞化による護岸崩壊</a:t>
            </a:r>
          </a:p>
        </p:txBody>
      </p:sp>
      <p:sp>
        <p:nvSpPr>
          <p:cNvPr id="60" name="テキスト ボックス 59"/>
          <p:cNvSpPr txBox="1"/>
          <p:nvPr/>
        </p:nvSpPr>
        <p:spPr>
          <a:xfrm>
            <a:off x="3389727" y="3471128"/>
            <a:ext cx="1733979" cy="215444"/>
          </a:xfrm>
          <a:prstGeom prst="rect">
            <a:avLst/>
          </a:prstGeom>
          <a:noFill/>
        </p:spPr>
        <p:txBody>
          <a:bodyPr wrap="square" rtlCol="0">
            <a:spAutoFit/>
          </a:bodyPr>
          <a:lstStyle/>
          <a:p>
            <a:pPr algn="ctr"/>
            <a:r>
              <a:rPr lang="ja-JP" altLang="en-US" sz="800" dirty="0">
                <a:latin typeface="Meiryo UI" panose="020B0604030504040204" pitchFamily="50" charset="-128"/>
                <a:ea typeface="Meiryo UI" panose="020B0604030504040204" pitchFamily="50" charset="-128"/>
                <a:cs typeface="Meiryo UI" panose="020B0604030504040204" pitchFamily="50" charset="-128"/>
              </a:rPr>
              <a:t>桟橋式上部工の鉄筋露出状況</a:t>
            </a:r>
          </a:p>
        </p:txBody>
      </p:sp>
      <p:pic>
        <p:nvPicPr>
          <p:cNvPr id="61" name="Picture 6" descr="P927002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48733" y="3932774"/>
            <a:ext cx="948690" cy="706755"/>
          </a:xfrm>
          <a:prstGeom prst="rect">
            <a:avLst/>
          </a:prstGeom>
          <a:noFill/>
          <a:ln>
            <a:noFill/>
          </a:ln>
          <a:extLst/>
        </p:spPr>
      </p:pic>
      <p:sp>
        <p:nvSpPr>
          <p:cNvPr id="62" name="テキスト ボックス 61"/>
          <p:cNvSpPr txBox="1"/>
          <p:nvPr/>
        </p:nvSpPr>
        <p:spPr>
          <a:xfrm>
            <a:off x="3877137" y="4567962"/>
            <a:ext cx="1061571" cy="284693"/>
          </a:xfrm>
          <a:prstGeom prst="rect">
            <a:avLst/>
          </a:prstGeom>
          <a:noFill/>
        </p:spPr>
        <p:txBody>
          <a:bodyPr wrap="square" rtlCol="0">
            <a:spAutoFit/>
          </a:bodyPr>
          <a:lstStyle/>
          <a:p>
            <a:pPr algn="ctr">
              <a:lnSpc>
                <a:spcPts val="1500"/>
              </a:lnSpc>
              <a:spcAft>
                <a:spcPts val="0"/>
              </a:spcAft>
            </a:pPr>
            <a:r>
              <a:rPr lang="ja-JP" altLang="ja-JP" sz="800" dirty="0">
                <a:latin typeface="Meiryo UI" panose="020B0604030504040204" pitchFamily="50" charset="-128"/>
                <a:ea typeface="Meiryo UI" panose="020B0604030504040204" pitchFamily="50" charset="-128"/>
                <a:cs typeface="Meiryo UI" panose="020B0604030504040204" pitchFamily="50" charset="-128"/>
              </a:rPr>
              <a:t>遊具の劣化・損傷</a:t>
            </a:r>
            <a:endPar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p:cNvSpPr txBox="1"/>
          <p:nvPr/>
        </p:nvSpPr>
        <p:spPr>
          <a:xfrm>
            <a:off x="95166" y="5035674"/>
            <a:ext cx="4866066" cy="1392689"/>
          </a:xfrm>
          <a:prstGeom prst="rect">
            <a:avLst/>
          </a:prstGeom>
          <a:noFill/>
        </p:spPr>
        <p:txBody>
          <a:bodyPr wrap="square" rtlCol="0">
            <a:spAutoFit/>
          </a:bodyPr>
          <a:lstStyle/>
          <a:p>
            <a:pPr>
              <a:lnSpc>
                <a:spcPts val="1500"/>
              </a:lnSpc>
              <a:spcAft>
                <a:spcPts val="0"/>
              </a:spcAft>
            </a:pPr>
            <a:r>
              <a:rPr lang="ja-JP" altLang="en-US" sz="1100"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◇施設の長寿命化に資する予防保全対策等を強化（</a:t>
            </a:r>
            <a:r>
              <a:rPr lang="en-US" altLang="ja-JP" sz="1100" u="sng" kern="100" dirty="0" smtClean="0">
                <a:effectLst/>
                <a:latin typeface="Meiryo UI" panose="020B0604030504040204" pitchFamily="50" charset="-128"/>
                <a:ea typeface="Meiryo UI" panose="020B0604030504040204" pitchFamily="50" charset="-128"/>
                <a:cs typeface="Meiryo UI" panose="020B0604030504040204" pitchFamily="50" charset="-128"/>
              </a:rPr>
              <a:t>H23</a:t>
            </a:r>
            <a:r>
              <a:rPr lang="ja-JP" altLang="en-US" sz="1100"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河川　</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河川毎に河川カルテ・維持管理計画を作成（</a:t>
            </a:r>
            <a:r>
              <a:rPr lang="en-US" altLang="ja-JP" sz="1100" u="sng" kern="100" dirty="0" smtClean="0">
                <a:latin typeface="Meiryo UI" panose="020B0604030504040204" pitchFamily="50" charset="-128"/>
                <a:ea typeface="Meiryo UI" panose="020B0604030504040204" pitchFamily="50" charset="-128"/>
                <a:cs typeface="Meiryo UI" panose="020B0604030504040204" pitchFamily="50" charset="-128"/>
              </a:rPr>
              <a:t>H25</a:t>
            </a: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kern="100" dirty="0" smtClean="0">
                <a:effectLst/>
                <a:latin typeface="Meiryo UI" panose="020B0604030504040204" pitchFamily="50" charset="-128"/>
                <a:ea typeface="Meiryo UI" panose="020B0604030504040204" pitchFamily="50" charset="-128"/>
                <a:cs typeface="Meiryo UI" panose="020B0604030504040204" pitchFamily="50" charset="-128"/>
              </a:rPr>
              <a:t>非常勤職員による徒歩点検</a:t>
            </a: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の拡充（</a:t>
            </a:r>
            <a:r>
              <a:rPr lang="en-US" altLang="ja-JP" sz="1100" u="sng" kern="100" dirty="0">
                <a:latin typeface="Meiryo UI" panose="020B0604030504040204" pitchFamily="50" charset="-128"/>
                <a:ea typeface="Meiryo UI" panose="020B0604030504040204" pitchFamily="50" charset="-128"/>
                <a:cs typeface="Meiryo UI" panose="020B0604030504040204" pitchFamily="50" charset="-128"/>
              </a:rPr>
              <a:t>H</a:t>
            </a:r>
            <a:r>
              <a:rPr lang="en-US" altLang="ja-JP" sz="1100" u="sng" kern="100"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u="sng" kern="1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100" u="sng" kern="1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港湾</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管理行動計画ルールブックの策定（Ｈ</a:t>
            </a:r>
            <a:r>
              <a:rPr lang="en-US" altLang="ja-JP" sz="1100" u="sng" kern="1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1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港湾</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施設（岸壁・物揚場・防波堤）維持管理計画書作成（Ｈ</a:t>
            </a:r>
            <a:r>
              <a:rPr lang="en-US" altLang="ja-JP" sz="1100" u="sng" kern="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kern="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kern="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公園　</a:t>
            </a:r>
            <a:r>
              <a:rPr lang="ja-JP" altLang="en-US" sz="1100" u="sng"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u="sng" dirty="0" smtClean="0">
                <a:latin typeface="Meiryo UI" panose="020B0604030504040204" pitchFamily="50" charset="-128"/>
                <a:ea typeface="Meiryo UI" panose="020B0604030504040204" pitchFamily="50" charset="-128"/>
                <a:cs typeface="Meiryo UI" panose="020B0604030504040204" pitchFamily="50" charset="-128"/>
              </a:rPr>
              <a:t>指定</a:t>
            </a:r>
            <a:r>
              <a:rPr lang="ja-JP" altLang="ja-JP" sz="1100" u="sng" dirty="0">
                <a:latin typeface="Meiryo UI" panose="020B0604030504040204" pitchFamily="50" charset="-128"/>
                <a:ea typeface="Meiryo UI" panose="020B0604030504040204" pitchFamily="50" charset="-128"/>
                <a:cs typeface="Meiryo UI" panose="020B0604030504040204" pitchFamily="50" charset="-128"/>
              </a:rPr>
              <a:t>管理者制度による包括的管理の開始（Ｈ</a:t>
            </a:r>
            <a:r>
              <a:rPr lang="en-US" altLang="ja-JP" sz="1100" u="sng" dirty="0">
                <a:latin typeface="Meiryo UI" panose="020B0604030504040204" pitchFamily="50" charset="-128"/>
                <a:ea typeface="Meiryo UI" panose="020B0604030504040204" pitchFamily="50" charset="-128"/>
                <a:cs typeface="Meiryo UI" panose="020B0604030504040204" pitchFamily="50" charset="-128"/>
              </a:rPr>
              <a:t>18</a:t>
            </a:r>
            <a:r>
              <a:rPr lang="ja-JP" altLang="ja-JP" sz="1100" u="sng" dirty="0">
                <a:latin typeface="Meiryo UI" panose="020B0604030504040204" pitchFamily="50" charset="-128"/>
                <a:ea typeface="Meiryo UI" panose="020B0604030504040204" pitchFamily="50" charset="-128"/>
                <a:cs typeface="Meiryo UI" panose="020B0604030504040204" pitchFamily="50" charset="-128"/>
              </a:rPr>
              <a:t>～）</a:t>
            </a:r>
            <a:endParaRPr lang="ja-JP"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u="sng" dirty="0" smtClean="0">
                <a:latin typeface="Meiryo UI" panose="020B0604030504040204" pitchFamily="50" charset="-128"/>
                <a:ea typeface="Meiryo UI" panose="020B0604030504040204" pitchFamily="50" charset="-128"/>
                <a:cs typeface="Meiryo UI" panose="020B0604030504040204" pitchFamily="50" charset="-128"/>
              </a:rPr>
              <a:t>公園</a:t>
            </a:r>
            <a:r>
              <a:rPr lang="ja-JP" altLang="ja-JP" sz="1100" u="sng" dirty="0">
                <a:latin typeface="Meiryo UI" panose="020B0604030504040204" pitchFamily="50" charset="-128"/>
                <a:ea typeface="Meiryo UI" panose="020B0604030504040204" pitchFamily="50" charset="-128"/>
                <a:cs typeface="Meiryo UI" panose="020B0604030504040204" pitchFamily="50" charset="-128"/>
              </a:rPr>
              <a:t>長寿命化計策定準備（Ｈ</a:t>
            </a:r>
            <a:r>
              <a:rPr lang="en-US" altLang="ja-JP" sz="1100" u="sng" dirty="0">
                <a:latin typeface="Meiryo UI" panose="020B0604030504040204" pitchFamily="50" charset="-128"/>
                <a:ea typeface="Meiryo UI" panose="020B0604030504040204" pitchFamily="50" charset="-128"/>
                <a:cs typeface="Meiryo UI" panose="020B0604030504040204" pitchFamily="50" charset="-128"/>
              </a:rPr>
              <a:t>24</a:t>
            </a:r>
            <a:r>
              <a:rPr lang="ja-JP" altLang="ja-JP" sz="1100" u="sng" dirty="0">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u="sng" kern="100" dirty="0" smtClean="0">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86330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8BFAF24-2327-4FA2-8E63-FF65E3B6BAB0}"/>
</file>

<file path=customXml/itemProps2.xml><?xml version="1.0" encoding="utf-8"?>
<ds:datastoreItem xmlns:ds="http://schemas.openxmlformats.org/officeDocument/2006/customXml" ds:itemID="{E2DEC2F8-4559-41A4-8D14-07BBFB42FC97}"/>
</file>

<file path=customXml/itemProps3.xml><?xml version="1.0" encoding="utf-8"?>
<ds:datastoreItem xmlns:ds="http://schemas.openxmlformats.org/officeDocument/2006/customXml" ds:itemID="{2CB4D952-D293-4F05-907F-734418CE2D59}"/>
</file>

<file path=docProps/app.xml><?xml version="1.0" encoding="utf-8"?>
<Properties xmlns="http://schemas.openxmlformats.org/officeDocument/2006/extended-properties" xmlns:vt="http://schemas.openxmlformats.org/officeDocument/2006/docPropsVTypes">
  <TotalTime>2392</TotalTime>
  <Words>421</Words>
  <Application>Microsoft Office PowerPoint</Application>
  <PresentationFormat>A3 297x420 mm</PresentationFormat>
  <Paragraphs>91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大阪府</cp:lastModifiedBy>
  <cp:revision>153</cp:revision>
  <cp:lastPrinted>2014-07-29T06:05:30Z</cp:lastPrinted>
  <dcterms:created xsi:type="dcterms:W3CDTF">2014-06-30T08:21:43Z</dcterms:created>
  <dcterms:modified xsi:type="dcterms:W3CDTF">2014-07-29T06:26:46Z</dcterms:modified>
</cp:coreProperties>
</file>