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454" r:id="rId5"/>
    <p:sldId id="521" r:id="rId6"/>
    <p:sldId id="520" r:id="rId7"/>
    <p:sldId id="354" r:id="rId8"/>
    <p:sldId id="525" r:id="rId9"/>
    <p:sldId id="523" r:id="rId10"/>
    <p:sldId id="526" r:id="rId11"/>
    <p:sldId id="524" r:id="rId12"/>
    <p:sldId id="522" r:id="rId13"/>
    <p:sldId id="527" r:id="rId14"/>
    <p:sldId id="528" r:id="rId15"/>
    <p:sldId id="535" r:id="rId16"/>
    <p:sldId id="529" r:id="rId17"/>
    <p:sldId id="530" r:id="rId18"/>
    <p:sldId id="531" r:id="rId19"/>
    <p:sldId id="532" r:id="rId20"/>
    <p:sldId id="533"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0F76A96-7696-4224-9115-754E77B3EAD5}">
          <p14:sldIdLst>
            <p14:sldId id="454"/>
            <p14:sldId id="521"/>
            <p14:sldId id="520"/>
            <p14:sldId id="354"/>
            <p14:sldId id="525"/>
            <p14:sldId id="523"/>
            <p14:sldId id="526"/>
            <p14:sldId id="524"/>
            <p14:sldId id="522"/>
            <p14:sldId id="527"/>
            <p14:sldId id="528"/>
            <p14:sldId id="535"/>
            <p14:sldId id="529"/>
            <p14:sldId id="530"/>
            <p14:sldId id="531"/>
            <p14:sldId id="532"/>
            <p14:sldId id="533"/>
          </p14:sldIdLst>
        </p14:section>
        <p14:section name="タイトルなしのセクション" id="{25E2942B-EABF-450C-A642-720D2D7643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2FD"/>
    <a:srgbClr val="E1F8FF"/>
    <a:srgbClr val="E2F5FE"/>
    <a:srgbClr val="E3F6FD"/>
    <a:srgbClr val="D4F2FC"/>
    <a:srgbClr val="BEEAFA"/>
    <a:srgbClr val="FFFFFF"/>
    <a:srgbClr val="0000FF"/>
    <a:srgbClr val="3366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5" autoAdjust="0"/>
    <p:restoredTop sz="93463" autoAdjust="0"/>
  </p:normalViewPr>
  <p:slideViewPr>
    <p:cSldViewPr>
      <p:cViewPr>
        <p:scale>
          <a:sx n="66" d="100"/>
          <a:sy n="66" d="100"/>
        </p:scale>
        <p:origin x="-1704" y="-330"/>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1"/>
            <a:ext cx="2949575" cy="496888"/>
          </a:xfrm>
          <a:prstGeom prst="rect">
            <a:avLst/>
          </a:prstGeom>
        </p:spPr>
        <p:txBody>
          <a:bodyPr vert="horz" lIns="91407" tIns="45701" rIns="91407" bIns="4570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6" y="1"/>
            <a:ext cx="2949575" cy="496888"/>
          </a:xfrm>
          <a:prstGeom prst="rect">
            <a:avLst/>
          </a:prstGeom>
        </p:spPr>
        <p:txBody>
          <a:bodyPr vert="horz" lIns="91407" tIns="45701" rIns="91407" bIns="45701" rtlCol="0"/>
          <a:lstStyle>
            <a:lvl1pPr algn="r">
              <a:defRPr sz="1200"/>
            </a:lvl1pPr>
          </a:lstStyle>
          <a:p>
            <a:fld id="{29472AE3-829E-42FD-BDF5-9930118AE71F}" type="datetimeFigureOut">
              <a:rPr kumimoji="1" lang="ja-JP" altLang="en-US" smtClean="0"/>
              <a:t>2014/6/23</a:t>
            </a:fld>
            <a:endParaRPr kumimoji="1" lang="ja-JP" altLang="en-US"/>
          </a:p>
        </p:txBody>
      </p:sp>
      <p:sp>
        <p:nvSpPr>
          <p:cNvPr id="4" name="フッター プレースホルダー 3"/>
          <p:cNvSpPr>
            <a:spLocks noGrp="1"/>
          </p:cNvSpPr>
          <p:nvPr>
            <p:ph type="ftr" sz="quarter" idx="2"/>
          </p:nvPr>
        </p:nvSpPr>
        <p:spPr>
          <a:xfrm>
            <a:off x="8" y="9440872"/>
            <a:ext cx="2949575" cy="496887"/>
          </a:xfrm>
          <a:prstGeom prst="rect">
            <a:avLst/>
          </a:prstGeom>
        </p:spPr>
        <p:txBody>
          <a:bodyPr vert="horz" lIns="91407" tIns="45701" rIns="91407" bIns="4570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6" y="9440872"/>
            <a:ext cx="2949575" cy="496887"/>
          </a:xfrm>
          <a:prstGeom prst="rect">
            <a:avLst/>
          </a:prstGeom>
        </p:spPr>
        <p:txBody>
          <a:bodyPr vert="horz" lIns="91407" tIns="45701" rIns="91407" bIns="45701"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1"/>
            <a:ext cx="2949575" cy="496888"/>
          </a:xfrm>
          <a:prstGeom prst="rect">
            <a:avLst/>
          </a:prstGeom>
        </p:spPr>
        <p:txBody>
          <a:bodyPr vert="horz" lIns="91407" tIns="45701" rIns="91407" bIns="457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6" y="1"/>
            <a:ext cx="2949575" cy="496888"/>
          </a:xfrm>
          <a:prstGeom prst="rect">
            <a:avLst/>
          </a:prstGeom>
        </p:spPr>
        <p:txBody>
          <a:bodyPr vert="horz" lIns="91407" tIns="45701" rIns="91407" bIns="45701" rtlCol="0"/>
          <a:lstStyle>
            <a:lvl1pPr algn="r">
              <a:defRPr sz="1200"/>
            </a:lvl1pPr>
          </a:lstStyle>
          <a:p>
            <a:fld id="{C66E6DC5-E089-448C-ADA9-C53EA216882B}" type="datetimeFigureOut">
              <a:rPr kumimoji="1" lang="ja-JP" altLang="en-US" smtClean="0"/>
              <a:t>2014/6/23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07" tIns="45701" rIns="91407" bIns="45701" rtlCol="0" anchor="ctr"/>
          <a:lstStyle/>
          <a:p>
            <a:endParaRPr lang="ja-JP" altLang="en-US"/>
          </a:p>
        </p:txBody>
      </p:sp>
      <p:sp>
        <p:nvSpPr>
          <p:cNvPr id="5" name="ノート プレースホルダー 4"/>
          <p:cNvSpPr>
            <a:spLocks noGrp="1"/>
          </p:cNvSpPr>
          <p:nvPr>
            <p:ph type="body" sz="quarter" idx="3"/>
          </p:nvPr>
        </p:nvSpPr>
        <p:spPr>
          <a:xfrm>
            <a:off x="681042" y="4721227"/>
            <a:ext cx="5445125" cy="4471988"/>
          </a:xfrm>
          <a:prstGeom prst="rect">
            <a:avLst/>
          </a:prstGeom>
        </p:spPr>
        <p:txBody>
          <a:bodyPr vert="horz" lIns="91407" tIns="45701" rIns="91407" bIns="4570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8" y="9440872"/>
            <a:ext cx="2949575" cy="496887"/>
          </a:xfrm>
          <a:prstGeom prst="rect">
            <a:avLst/>
          </a:prstGeom>
        </p:spPr>
        <p:txBody>
          <a:bodyPr vert="horz" lIns="91407" tIns="45701" rIns="91407" bIns="457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6" y="9440872"/>
            <a:ext cx="2949575" cy="496887"/>
          </a:xfrm>
          <a:prstGeom prst="rect">
            <a:avLst/>
          </a:prstGeom>
        </p:spPr>
        <p:txBody>
          <a:bodyPr vert="horz" lIns="91407" tIns="45701" rIns="91407" bIns="45701"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6</a:t>
            </a:fld>
            <a:endParaRPr kumimoji="1" lang="ja-JP" altLang="en-US"/>
          </a:p>
        </p:txBody>
      </p:sp>
    </p:spTree>
    <p:extLst>
      <p:ext uri="{BB962C8B-B14F-4D97-AF65-F5344CB8AC3E}">
        <p14:creationId xmlns:p14="http://schemas.microsoft.com/office/powerpoint/2010/main" val="241283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61775D6-E355-4EAF-BDEE-B04BC6803A90}" type="datetime1">
              <a:rPr kumimoji="1" lang="ja-JP" altLang="en-US" smtClean="0"/>
              <a:t>2014/6/23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0614823-41D9-485B-A2D5-75E593865C7C}" type="datetime1">
              <a:rPr kumimoji="1" lang="ja-JP" altLang="en-US" smtClean="0"/>
              <a:t>2014/6/23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F4FF336-CABA-4CBB-8E49-D1E29DD138B8}" type="datetime1">
              <a:rPr kumimoji="1" lang="ja-JP" altLang="en-US" smtClean="0"/>
              <a:t>2014/6/23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D4E0DB-5E2A-47F6-8D81-EE43CC6BC000}" type="datetime1">
              <a:rPr kumimoji="1" lang="ja-JP" altLang="en-US" smtClean="0"/>
              <a:t>2014/6/23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9F5E806-3444-467C-8593-4BBA9FB1CE77}" type="datetime1">
              <a:rPr kumimoji="1" lang="ja-JP" altLang="en-US" smtClean="0"/>
              <a:t>2014/6/23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4CF5EA-8371-4F9E-9F70-497DD76FDEA7}" type="datetime1">
              <a:rPr kumimoji="1" lang="ja-JP" altLang="en-US" smtClean="0"/>
              <a:t>2014/6/23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5CDA9A9-D1D9-4BAE-9653-8988E33B6781}" type="datetime1">
              <a:rPr kumimoji="1" lang="ja-JP" altLang="en-US" smtClean="0"/>
              <a:t>2014/6/23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237B4A-2DA4-4BDD-9466-FB2E0B7EF2F1}" type="datetime1">
              <a:rPr kumimoji="1" lang="ja-JP" altLang="en-US" smtClean="0"/>
              <a:t>2014/6/23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51FD5-08C0-4FFF-89CE-E391894DB73E}" type="datetime1">
              <a:rPr kumimoji="1" lang="ja-JP" altLang="en-US" smtClean="0"/>
              <a:t>2014/6/23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73E98E4-912B-4538-8261-656492193EE1}" type="datetime1">
              <a:rPr kumimoji="1" lang="ja-JP" altLang="en-US" smtClean="0"/>
              <a:t>2014/6/23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176A2A-8FEB-4FDA-A24A-5E322FB0382E}" type="datetime1">
              <a:rPr kumimoji="1" lang="ja-JP" altLang="en-US" smtClean="0"/>
              <a:t>2014/6/23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A7E776-5040-476D-939B-F7EBAE264593}" type="datetime1">
              <a:rPr kumimoji="1" lang="ja-JP" altLang="en-US" smtClean="0"/>
              <a:t>2014/6/23</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2EF9F9-C4E8-46B2-BBF1-33E3162B8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Excel_______1.xls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jpeg"/><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smtClean="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a:t>
            </a:r>
            <a:r>
              <a:rPr lang="ja-JP" altLang="en-US" sz="4000" b="1" dirty="0" smtClean="0">
                <a:latin typeface="Meiryo UI" pitchFamily="50" charset="-128"/>
                <a:ea typeface="Meiryo UI" pitchFamily="50" charset="-128"/>
                <a:cs typeface="Meiryo UI" pitchFamily="50" charset="-128"/>
              </a:rPr>
              <a:t>管理技術審議会</a:t>
            </a:r>
            <a:r>
              <a:rPr lang="en-US" altLang="ja-JP" sz="1300" b="1" dirty="0" smtClean="0">
                <a:latin typeface="Meiryo UI" pitchFamily="50" charset="-128"/>
                <a:ea typeface="Meiryo UI" pitchFamily="50" charset="-128"/>
                <a:cs typeface="Meiryo UI" pitchFamily="50" charset="-128"/>
              </a:rPr>
              <a:t/>
            </a:r>
            <a:br>
              <a:rPr lang="en-US" altLang="ja-JP" sz="1300" b="1" dirty="0" smtClean="0">
                <a:latin typeface="Meiryo UI" pitchFamily="50" charset="-128"/>
                <a:ea typeface="Meiryo UI" pitchFamily="50" charset="-128"/>
                <a:cs typeface="Meiryo UI" pitchFamily="50" charset="-128"/>
              </a:rPr>
            </a:b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ja-JP" altLang="en-US" b="1" dirty="0" smtClean="0">
                <a:latin typeface="Meiryo UI" pitchFamily="50" charset="-128"/>
                <a:ea typeface="Meiryo UI" pitchFamily="50" charset="-128"/>
                <a:cs typeface="Meiryo UI" pitchFamily="50" charset="-128"/>
              </a:rPr>
              <a:t>第２回　</a:t>
            </a:r>
            <a:r>
              <a:rPr lang="ja-JP" altLang="en-US" dirty="0" smtClean="0">
                <a:latin typeface="Meiryo UI" pitchFamily="50" charset="-128"/>
                <a:ea typeface="Meiryo UI" pitchFamily="50" charset="-128"/>
                <a:cs typeface="Meiryo UI" pitchFamily="50" charset="-128"/>
              </a:rPr>
              <a:t>河川港湾公園</a:t>
            </a:r>
            <a:r>
              <a:rPr kumimoji="1" lang="ja-JP" altLang="en-US" b="1" dirty="0" smtClean="0">
                <a:latin typeface="Meiryo UI" pitchFamily="50" charset="-128"/>
                <a:ea typeface="Meiryo UI" pitchFamily="50" charset="-128"/>
                <a:cs typeface="Meiryo UI" pitchFamily="50" charset="-128"/>
              </a:rPr>
              <a:t>部会</a:t>
            </a: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ja-JP" altLang="en-US" sz="2700" b="1" dirty="0" smtClean="0">
                <a:latin typeface="Meiryo UI" pitchFamily="50" charset="-128"/>
                <a:ea typeface="Meiryo UI" pitchFamily="50" charset="-128"/>
                <a:cs typeface="Meiryo UI" pitchFamily="50" charset="-128"/>
              </a:rPr>
              <a:t>～</a:t>
            </a:r>
            <a:r>
              <a:rPr lang="ja-JP" altLang="en-US" sz="2700" b="1" dirty="0" smtClean="0">
                <a:latin typeface="Meiryo UI" pitchFamily="50" charset="-128"/>
                <a:ea typeface="Meiryo UI" pitchFamily="50" charset="-128"/>
                <a:cs typeface="Meiryo UI" pitchFamily="50" charset="-128"/>
              </a:rPr>
              <a:t>戦略的な維持管理の推進について～</a:t>
            </a:r>
            <a:endParaRPr kumimoji="1" lang="ja-JP" altLang="en-US" sz="2700" b="1"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7092280" y="116632"/>
            <a:ext cx="1872208" cy="369332"/>
          </a:xfrm>
          <a:prstGeom prst="rect">
            <a:avLst/>
          </a:prstGeom>
          <a:noFill/>
        </p:spPr>
        <p:txBody>
          <a:bodyPr wrap="square" rtlCol="0">
            <a:spAutoFit/>
          </a:bodyPr>
          <a:lstStyle/>
          <a:p>
            <a:pPr algn="r"/>
            <a:r>
              <a:rPr kumimoji="1" lang="ja-JP" altLang="en-US" b="1" dirty="0" smtClean="0">
                <a:latin typeface="Meiryo UI" pitchFamily="50" charset="-128"/>
                <a:ea typeface="Meiryo UI" pitchFamily="50" charset="-128"/>
                <a:cs typeface="Meiryo UI" pitchFamily="50" charset="-128"/>
              </a:rPr>
              <a:t>資料４</a:t>
            </a:r>
            <a:r>
              <a:rPr lang="ja-JP" altLang="en-US" b="1" dirty="0" smtClean="0">
                <a:latin typeface="Meiryo UI" pitchFamily="50" charset="-128"/>
                <a:ea typeface="Meiryo UI" pitchFamily="50" charset="-128"/>
                <a:cs typeface="Meiryo UI" pitchFamily="50" charset="-128"/>
              </a:rPr>
              <a:t>－３</a:t>
            </a:r>
            <a:endParaRPr kumimoji="1" lang="ja-JP" altLang="en-US" b="1" dirty="0">
              <a:latin typeface="Meiryo UI" pitchFamily="50" charset="-128"/>
              <a:ea typeface="Meiryo UI" pitchFamily="50" charset="-128"/>
              <a:cs typeface="Meiryo UI"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pPr algn="ctr"/>
            <a:r>
              <a:rPr kumimoji="1" lang="ja-JP" altLang="en-US" sz="2400" b="1" dirty="0" smtClean="0">
                <a:latin typeface="Meiryo UI" pitchFamily="50" charset="-128"/>
                <a:ea typeface="Meiryo UI" pitchFamily="50" charset="-128"/>
                <a:cs typeface="Meiryo UI" pitchFamily="50" charset="-128"/>
              </a:rPr>
              <a:t>大阪府都市基盤施設維持管理技術審議会　河川港湾公園部会</a:t>
            </a:r>
            <a:endParaRPr kumimoji="1" lang="ja-JP" altLang="en-US" sz="2400" b="1"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a:xfrm>
            <a:off x="3923928" y="6520259"/>
            <a:ext cx="1828800" cy="365125"/>
          </a:xfrm>
        </p:spPr>
        <p:txBody>
          <a:bodyPr/>
          <a:lstStyle/>
          <a:p>
            <a:fld id="{682EF9F9-C4E8-46B2-BBF1-33E3162B856A}" type="slidenum">
              <a:rPr kumimoji="1" lang="ja-JP" altLang="en-US" smtClean="0"/>
              <a:t>1</a:t>
            </a:fld>
            <a:endParaRPr kumimoji="1" lang="ja-JP" altLang="en-US" dirty="0"/>
          </a:p>
        </p:txBody>
      </p:sp>
      <p:sp>
        <p:nvSpPr>
          <p:cNvPr id="8" name="サブタイトル 2"/>
          <p:cNvSpPr txBox="1">
            <a:spLocks/>
          </p:cNvSpPr>
          <p:nvPr/>
        </p:nvSpPr>
        <p:spPr>
          <a:xfrm>
            <a:off x="0" y="3753131"/>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4000" b="1" dirty="0" smtClean="0">
                <a:latin typeface="Meiryo UI" pitchFamily="50" charset="-128"/>
                <a:ea typeface="Meiryo UI" pitchFamily="50" charset="-128"/>
                <a:cs typeface="Meiryo UI" pitchFamily="50" charset="-128"/>
              </a:rPr>
              <a:t>《</a:t>
            </a:r>
            <a:r>
              <a:rPr lang="ja-JP" altLang="en-US" sz="4000" b="1" dirty="0" smtClean="0">
                <a:latin typeface="Meiryo UI" pitchFamily="50" charset="-128"/>
                <a:ea typeface="Meiryo UI" pitchFamily="50" charset="-128"/>
                <a:cs typeface="Meiryo UI" pitchFamily="50" charset="-128"/>
              </a:rPr>
              <a:t>公園</a:t>
            </a:r>
            <a:r>
              <a:rPr lang="en-US" altLang="ja-JP" sz="4000" b="1" dirty="0" smtClean="0">
                <a:latin typeface="Meiryo UI" pitchFamily="50" charset="-128"/>
                <a:ea typeface="Meiryo UI" pitchFamily="50" charset="-128"/>
                <a:cs typeface="Meiryo UI" pitchFamily="50" charset="-128"/>
              </a:rPr>
              <a:t>》</a:t>
            </a:r>
            <a:endParaRPr lang="ja-JP" altLang="en-US" sz="40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96080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793300936"/>
              </p:ext>
            </p:extLst>
          </p:nvPr>
        </p:nvGraphicFramePr>
        <p:xfrm>
          <a:off x="331822" y="1640549"/>
          <a:ext cx="8480356" cy="1443256"/>
        </p:xfrm>
        <a:graphic>
          <a:graphicData uri="http://schemas.openxmlformats.org/drawingml/2006/table">
            <a:tbl>
              <a:tblPr firstRow="1" bandRow="1">
                <a:tableStyleId>{5C22544A-7EE6-4342-B048-85BDC9FD1C3A}</a:tableStyleId>
              </a:tblPr>
              <a:tblGrid>
                <a:gridCol w="1711604"/>
                <a:gridCol w="1440160"/>
                <a:gridCol w="5328592"/>
              </a:tblGrid>
              <a:tr h="672541">
                <a:tc>
                  <a:txBody>
                    <a:bodyPr/>
                    <a:lstStyle/>
                    <a:p>
                      <a:pPr algn="ctr"/>
                      <a:r>
                        <a:rPr kumimoji="1" lang="ja-JP" altLang="en-US" sz="1600" dirty="0" smtClean="0">
                          <a:latin typeface="Meiryo UI" pitchFamily="50" charset="-128"/>
                          <a:ea typeface="Meiryo UI" pitchFamily="50" charset="-128"/>
                          <a:cs typeface="Meiryo UI" pitchFamily="50" charset="-128"/>
                        </a:rPr>
                        <a:t>検討項目</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現在の</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保全手法</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現状の保全手法の考え方</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0715">
                <a:tc>
                  <a:txBody>
                    <a:bodyPr/>
                    <a:lstStyle/>
                    <a:p>
                      <a:pPr algn="l"/>
                      <a:r>
                        <a:rPr kumimoji="1" lang="ja-JP" altLang="en-US" sz="1600" dirty="0" smtClean="0">
                          <a:latin typeface="Meiryo UI" pitchFamily="50" charset="-128"/>
                          <a:ea typeface="Meiryo UI" pitchFamily="50" charset="-128"/>
                          <a:cs typeface="Meiryo UI" pitchFamily="50" charset="-128"/>
                        </a:rPr>
                        <a:t>遊具</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latin typeface="Meiryo UI" pitchFamily="50" charset="-128"/>
                          <a:ea typeface="Meiryo UI" pitchFamily="50" charset="-128"/>
                          <a:cs typeface="Meiryo UI" pitchFamily="50" charset="-128"/>
                        </a:rPr>
                        <a:t>毎年実施する精密点検結果から、総合判定（劣化・塗装・ハザード）し、補修を実施</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テキスト ボックス 5"/>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ja-JP" altLang="en-US" sz="2800" dirty="0" smtClean="0">
                <a:solidFill>
                  <a:schemeClr val="bg1"/>
                </a:solidFill>
                <a:latin typeface="Meiryo UI" pitchFamily="50" charset="-128"/>
                <a:ea typeface="Meiryo UI" pitchFamily="50" charset="-128"/>
                <a:cs typeface="Meiryo UI" pitchFamily="50" charset="-128"/>
              </a:rPr>
              <a:t>．今後の維持管理について</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２－１　現在の維持管理手法</a:t>
            </a:r>
            <a:endParaRPr lang="en-US" altLang="ja-JP" sz="2400" dirty="0" smtClean="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810000" y="6476994"/>
            <a:ext cx="1828800" cy="365125"/>
          </a:xfrm>
        </p:spPr>
        <p:txBody>
          <a:bodyPr/>
          <a:lstStyle/>
          <a:p>
            <a:fld id="{682EF9F9-C4E8-46B2-BBF1-33E3162B856A}" type="slidenum">
              <a:rPr kumimoji="1" lang="ja-JP" altLang="en-US" smtClean="0">
                <a:solidFill>
                  <a:schemeClr val="tx1"/>
                </a:solidFill>
              </a:rPr>
              <a:t>10</a:t>
            </a:fld>
            <a:endParaRPr kumimoji="1" lang="ja-JP" altLang="en-US">
              <a:solidFill>
                <a:schemeClr val="tx1"/>
              </a:solidFill>
            </a:endParaRPr>
          </a:p>
        </p:txBody>
      </p:sp>
      <p:sp>
        <p:nvSpPr>
          <p:cNvPr id="8" name="テキスト ボックス 7"/>
          <p:cNvSpPr txBox="1"/>
          <p:nvPr/>
        </p:nvSpPr>
        <p:spPr>
          <a:xfrm>
            <a:off x="87615" y="1052736"/>
            <a:ext cx="3888740" cy="400110"/>
          </a:xfrm>
          <a:prstGeom prst="rect">
            <a:avLst/>
          </a:prstGeom>
          <a:noFill/>
          <a:ln w="19050">
            <a:noFill/>
          </a:ln>
        </p:spPr>
        <p:txBody>
          <a:bodyPr wrap="square" rtlCol="0">
            <a:spAutoFit/>
          </a:bodyPr>
          <a:lstStyle/>
          <a:p>
            <a:r>
              <a:rPr lang="en-US" altLang="ja-JP" sz="20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公園</a:t>
            </a:r>
            <a:r>
              <a:rPr lang="en-US" altLang="ja-JP" sz="2000" dirty="0">
                <a:latin typeface="Meiryo UI" pitchFamily="50" charset="-128"/>
                <a:ea typeface="Meiryo UI" pitchFamily="50" charset="-128"/>
                <a:cs typeface="Meiryo UI" pitchFamily="50" charset="-128"/>
              </a:rPr>
              <a:t>】</a:t>
            </a:r>
            <a:endParaRPr kumimoji="1" lang="ja-JP" altLang="en-US" sz="2000" dirty="0">
              <a:latin typeface="Meiryo UI" pitchFamily="50" charset="-128"/>
              <a:ea typeface="Meiryo UI" pitchFamily="50" charset="-128"/>
              <a:cs typeface="Meiryo UI" pitchFamily="50" charset="-128"/>
            </a:endParaRPr>
          </a:p>
        </p:txBody>
      </p:sp>
      <p:grpSp>
        <p:nvGrpSpPr>
          <p:cNvPr id="5" name="グループ化 4"/>
          <p:cNvGrpSpPr/>
          <p:nvPr/>
        </p:nvGrpSpPr>
        <p:grpSpPr>
          <a:xfrm>
            <a:off x="206452" y="3284984"/>
            <a:ext cx="4430133" cy="2444294"/>
            <a:chOff x="206452" y="3660100"/>
            <a:chExt cx="4430133" cy="2444294"/>
          </a:xfrm>
        </p:grpSpPr>
        <p:sp>
          <p:nvSpPr>
            <p:cNvPr id="9" name="テキスト ボックス 8"/>
            <p:cNvSpPr txBox="1"/>
            <p:nvPr/>
          </p:nvSpPr>
          <p:spPr>
            <a:xfrm>
              <a:off x="373580" y="4060417"/>
              <a:ext cx="3126241" cy="400110"/>
            </a:xfrm>
            <a:prstGeom prst="rect">
              <a:avLst/>
            </a:prstGeom>
            <a:noFill/>
          </p:spPr>
          <p:txBody>
            <a:bodyPr wrap="square" rtlCol="0">
              <a:spAutoFit/>
            </a:bodyPr>
            <a:lstStyle/>
            <a:p>
              <a:r>
                <a:rPr lang="ja-JP" altLang="en-US" sz="2000" dirty="0" smtClean="0">
                  <a:latin typeface="Meiryo UI" pitchFamily="50" charset="-128"/>
                  <a:ea typeface="Meiryo UI" pitchFamily="50" charset="-128"/>
                  <a:cs typeface="Meiryo UI" pitchFamily="50" charset="-128"/>
                </a:rPr>
                <a:t>要因：スプリングの金属疲労</a:t>
              </a:r>
              <a:endParaRPr kumimoji="1" lang="ja-JP" altLang="en-US" sz="20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206452" y="3660100"/>
              <a:ext cx="2269794" cy="400110"/>
            </a:xfrm>
            <a:prstGeom prst="rect">
              <a:avLst/>
            </a:prstGeom>
            <a:noFill/>
          </p:spPr>
          <p:txBody>
            <a:bodyPr wrap="square" rtlCol="0">
              <a:spAutoFit/>
            </a:bodyPr>
            <a:lstStyle/>
            <a:p>
              <a:r>
                <a:rPr lang="en-US" altLang="ja-JP" sz="20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ｽﾌﾟﾘﾝｸﾞ遊具</a:t>
              </a:r>
              <a:r>
                <a:rPr lang="en-US" altLang="ja-JP" sz="2000" dirty="0" smtClean="0">
                  <a:latin typeface="Meiryo UI" pitchFamily="50" charset="-128"/>
                  <a:ea typeface="Meiryo UI" pitchFamily="50" charset="-128"/>
                  <a:cs typeface="Meiryo UI" pitchFamily="50" charset="-128"/>
                </a:rPr>
                <a:t>】</a:t>
              </a:r>
              <a:endParaRPr kumimoji="1" lang="ja-JP" altLang="en-US" sz="2000" dirty="0">
                <a:latin typeface="Meiryo UI" pitchFamily="50" charset="-128"/>
                <a:ea typeface="Meiryo UI" pitchFamily="50" charset="-128"/>
                <a:cs typeface="Meiryo UI" pitchFamily="50" charset="-128"/>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46" y="4529594"/>
              <a:ext cx="20701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485" y="4529594"/>
              <a:ext cx="20701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テキスト ボックス 2"/>
          <p:cNvSpPr txBox="1"/>
          <p:nvPr/>
        </p:nvSpPr>
        <p:spPr>
          <a:xfrm>
            <a:off x="4926865" y="4365104"/>
            <a:ext cx="4067213" cy="1477328"/>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問題点</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目視</a:t>
            </a:r>
            <a:r>
              <a:rPr lang="ja-JP" altLang="en-US" dirty="0">
                <a:latin typeface="Meiryo UI" panose="020B0604030504040204" pitchFamily="50" charset="-128"/>
                <a:ea typeface="Meiryo UI" panose="020B0604030504040204" pitchFamily="50" charset="-128"/>
                <a:cs typeface="Meiryo UI" panose="020B0604030504040204" pitchFamily="50" charset="-128"/>
              </a:rPr>
              <a:t>点検では劣化損傷状況が把握できない遊具もあり、遊具の安全性を確保するためには、状態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監視型と共に時間</a:t>
            </a:r>
            <a:r>
              <a:rPr lang="ja-JP" altLang="en-US" dirty="0">
                <a:latin typeface="Meiryo UI" panose="020B0604030504040204" pitchFamily="50" charset="-128"/>
                <a:ea typeface="Meiryo UI" panose="020B0604030504040204" pitchFamily="50" charset="-128"/>
                <a:cs typeface="Meiryo UI" panose="020B0604030504040204" pitchFamily="50" charset="-128"/>
              </a:rPr>
              <a:t>計画型の管理を取り入れる必要が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ある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0288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２．今後の維持管理について</a:t>
            </a:r>
          </a:p>
        </p:txBody>
      </p:sp>
      <p:sp>
        <p:nvSpPr>
          <p:cNvPr id="15" name="テキスト ボックス 14"/>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２－１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現在の維持</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管理手法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～大阪府と</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指定</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管理者の役割分担～</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3837195" y="6557658"/>
            <a:ext cx="1828800" cy="365125"/>
          </a:xfrm>
        </p:spPr>
        <p:txBody>
          <a:bodyPr/>
          <a:lstStyle/>
          <a:p>
            <a:fld id="{682EF9F9-C4E8-46B2-BBF1-33E3162B856A}" type="slidenum">
              <a:rPr kumimoji="1" lang="ja-JP" altLang="en-US" smtClean="0">
                <a:solidFill>
                  <a:schemeClr val="tx1"/>
                </a:solidFill>
              </a:rPr>
              <a:t>11</a:t>
            </a:fld>
            <a:endParaRPr kumimoji="1" lang="ja-JP" altLang="en-US" dirty="0">
              <a:solidFill>
                <a:schemeClr val="tx1"/>
              </a:solidFill>
            </a:endParaRP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25" y="1505879"/>
            <a:ext cx="8782856" cy="156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テキスト ボックス 29"/>
          <p:cNvSpPr txBox="1"/>
          <p:nvPr/>
        </p:nvSpPr>
        <p:spPr>
          <a:xfrm>
            <a:off x="26023" y="1061722"/>
            <a:ext cx="4320480" cy="369332"/>
          </a:xfrm>
          <a:prstGeom prst="rect">
            <a:avLst/>
          </a:prstGeom>
          <a:noFill/>
          <a:ln w="19050">
            <a:noFill/>
          </a:ln>
        </p:spPr>
        <p:txBody>
          <a:bodyPr wrap="square" rtlCol="0">
            <a:spAutoFit/>
          </a:bodyPr>
          <a:lstStyle/>
          <a:p>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補修、修繕における例示区分</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473772" y="1188332"/>
            <a:ext cx="2786339" cy="323165"/>
          </a:xfrm>
          <a:prstGeom prst="rect">
            <a:avLst/>
          </a:prstGeom>
          <a:noFill/>
          <a:ln w="19050">
            <a:noFill/>
          </a:ln>
        </p:spPr>
        <p:txBody>
          <a:bodyPr wrap="square" rtlCol="0">
            <a:spAutoFit/>
          </a:bodyPr>
          <a:lstStyle/>
          <a:p>
            <a:r>
              <a:rPr lang="en-US" altLang="ja-JP" sz="15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府営公園管理要領の抜粋</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09625" y="4953942"/>
            <a:ext cx="8667732" cy="923330"/>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問題点</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一定の補修・修繕に関する役割分担はあるが、老朽化した施設など</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で部分的な補修等を行う場合において、明確</a:t>
            </a:r>
            <a:r>
              <a:rPr lang="ja-JP" altLang="en-US" dirty="0">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分けきれない</a:t>
            </a:r>
            <a:r>
              <a:rPr lang="ja-JP" altLang="en-US" dirty="0">
                <a:latin typeface="Meiryo UI" panose="020B0604030504040204" pitchFamily="50" charset="-128"/>
                <a:ea typeface="Meiryo UI" panose="020B0604030504040204" pitchFamily="50" charset="-128"/>
                <a:cs typeface="Meiryo UI" panose="020B0604030504040204" pitchFamily="50" charset="-128"/>
              </a:rPr>
              <a:t>ところ</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もあり</a:t>
            </a:r>
            <a:r>
              <a:rPr lang="ja-JP" altLang="en-US" dirty="0">
                <a:latin typeface="Meiryo UI" panose="020B0604030504040204" pitchFamily="50" charset="-128"/>
                <a:ea typeface="Meiryo UI" panose="020B0604030504040204" pitchFamily="50" charset="-128"/>
                <a:cs typeface="Meiryo UI" panose="020B0604030504040204" pitchFamily="50" charset="-128"/>
              </a:rPr>
              <a:t>、効率的な対応ができていないケースがある。</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084417"/>
            <a:ext cx="1892887" cy="141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descr="D:\KashiharaKa\Desktop\日常・定期・精密点検\20 遊具関係\20 スカイロープ修繕\成果品（スカイロープ）\施工写真\スカイロープ修繕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004" t="64234" r="37607" b="7333"/>
          <a:stretch/>
        </p:blipFill>
        <p:spPr bwMode="auto">
          <a:xfrm>
            <a:off x="6898469" y="3084418"/>
            <a:ext cx="1878888" cy="141049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グループ化 15"/>
          <p:cNvGrpSpPr>
            <a:grpSpLocks noChangeAspect="1"/>
          </p:cNvGrpSpPr>
          <p:nvPr/>
        </p:nvGrpSpPr>
        <p:grpSpPr>
          <a:xfrm>
            <a:off x="109625" y="3173260"/>
            <a:ext cx="1872208" cy="1386530"/>
            <a:chOff x="250702" y="4395481"/>
            <a:chExt cx="3035300" cy="2247900"/>
          </a:xfrm>
        </p:grpSpPr>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702" y="4395481"/>
              <a:ext cx="30353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円/楕円 17"/>
            <p:cNvSpPr/>
            <p:nvPr/>
          </p:nvSpPr>
          <p:spPr>
            <a:xfrm>
              <a:off x="812508" y="5609409"/>
              <a:ext cx="432048" cy="478831"/>
            </a:xfrm>
            <a:prstGeom prst="ellipse">
              <a:avLst/>
            </a:prstGeom>
            <a:no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a:grpSpLocks noChangeAspect="1"/>
          </p:cNvGrpSpPr>
          <p:nvPr/>
        </p:nvGrpSpPr>
        <p:grpSpPr>
          <a:xfrm>
            <a:off x="2186263" y="3156044"/>
            <a:ext cx="1872208" cy="1386820"/>
            <a:chOff x="3290370" y="4376431"/>
            <a:chExt cx="3086100" cy="2286000"/>
          </a:xfrm>
        </p:grpSpPr>
        <p:pic>
          <p:nvPicPr>
            <p:cNvPr id="2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0370" y="4376431"/>
              <a:ext cx="30861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円/楕円 20"/>
            <p:cNvSpPr/>
            <p:nvPr/>
          </p:nvSpPr>
          <p:spPr>
            <a:xfrm>
              <a:off x="3875021" y="5519431"/>
              <a:ext cx="432048" cy="478831"/>
            </a:xfrm>
            <a:prstGeom prst="ellipse">
              <a:avLst/>
            </a:prstGeom>
            <a:no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右矢印 23"/>
          <p:cNvSpPr/>
          <p:nvPr/>
        </p:nvSpPr>
        <p:spPr>
          <a:xfrm>
            <a:off x="1835222" y="3408232"/>
            <a:ext cx="425383" cy="381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100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12</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２．今後の維持管理について</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２－１　現在の維持管理手法まとめ</a:t>
            </a:r>
            <a:endParaRPr lang="ja-JP" altLang="en-US" sz="24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151711" y="1208946"/>
            <a:ext cx="8784976" cy="1015663"/>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現状分析</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・指定管理者による状態監視型で遊具の状態を把握し、不具合に対する対応措置に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ついては、指定管理者と大阪府の両者で分担して行っている。</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58069" y="2492896"/>
            <a:ext cx="8784976" cy="1938992"/>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目視点検では劣化損傷状況が把握できない遊具もあり、遊具の安全性を確保</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には、状態監視型と共に時間計画型の管理を取り入れる必要が</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ある。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一定の補修・修繕に関する役割分担はあるが、老朽化した施設などで部分的な</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補修</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を行う場合においては、明確に分けきれないところもあり、効率的な対応ができて</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い</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ない</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ケースがある。</a:t>
            </a:r>
          </a:p>
        </p:txBody>
      </p:sp>
      <p:sp>
        <p:nvSpPr>
          <p:cNvPr id="7" name="二等辺三角形 6"/>
          <p:cNvSpPr/>
          <p:nvPr/>
        </p:nvSpPr>
        <p:spPr>
          <a:xfrm rot="10800000">
            <a:off x="3284059" y="2348880"/>
            <a:ext cx="2052228" cy="1800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47845" y="4768124"/>
            <a:ext cx="8784976" cy="2246769"/>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改善策</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・スプリング遊具など目視により劣化損傷が不明な遊具については、安全性を重視し</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時間</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計画型の管理を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・府と指定管理者が一体的かつ効率的な維持管理の実施のため、老朽化した施設</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おける</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計画的な修繕の年次計画（分担を含め）を立案し、府と指定管理者が</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一</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体</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となって施設の機能保全を実施。</a:t>
            </a: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二等辺三角形 8"/>
          <p:cNvSpPr/>
          <p:nvPr/>
        </p:nvSpPr>
        <p:spPr>
          <a:xfrm rot="10800000">
            <a:off x="3275857" y="4545123"/>
            <a:ext cx="2052228" cy="1800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2565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２．今後の維持管理について</a:t>
            </a: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２－２　今後の維持管理手法（事務局案）</a:t>
            </a:r>
            <a:endParaRPr lang="en-US" altLang="ja-JP" sz="2400" dirty="0" smtClean="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779912" y="6492875"/>
            <a:ext cx="1828800" cy="365125"/>
          </a:xfrm>
        </p:spPr>
        <p:txBody>
          <a:bodyPr/>
          <a:lstStyle/>
          <a:p>
            <a:fld id="{682EF9F9-C4E8-46B2-BBF1-33E3162B856A}" type="slidenum">
              <a:rPr kumimoji="1" lang="ja-JP" altLang="en-US" smtClean="0"/>
              <a:t>13</a:t>
            </a:fld>
            <a:endParaRPr kumimoji="1" lang="ja-JP" altLang="en-US" dirty="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734013890"/>
              </p:ext>
            </p:extLst>
          </p:nvPr>
        </p:nvGraphicFramePr>
        <p:xfrm>
          <a:off x="264005" y="1181676"/>
          <a:ext cx="8615990" cy="3024609"/>
        </p:xfrm>
        <a:graphic>
          <a:graphicData uri="http://schemas.openxmlformats.org/presentationml/2006/ole">
            <mc:AlternateContent xmlns:mc="http://schemas.openxmlformats.org/markup-compatibility/2006">
              <mc:Choice xmlns:v="urn:schemas-microsoft-com:vml" Requires="v">
                <p:oleObj spid="_x0000_s6161" name="ワークシート" r:id="rId4" imgW="8248583" imgH="2895578" progId="Excel.Sheet.12">
                  <p:embed/>
                </p:oleObj>
              </mc:Choice>
              <mc:Fallback>
                <p:oleObj name="ワークシート" r:id="rId4" imgW="8248583" imgH="2895578" progId="Excel.Sheet.12">
                  <p:embed/>
                  <p:pic>
                    <p:nvPicPr>
                      <p:cNvPr id="0" name=""/>
                      <p:cNvPicPr/>
                      <p:nvPr/>
                    </p:nvPicPr>
                    <p:blipFill>
                      <a:blip r:embed="rId5"/>
                      <a:stretch>
                        <a:fillRect/>
                      </a:stretch>
                    </p:blipFill>
                    <p:spPr>
                      <a:xfrm>
                        <a:off x="264005" y="1181676"/>
                        <a:ext cx="8615990" cy="3024609"/>
                      </a:xfrm>
                      <a:prstGeom prst="rect">
                        <a:avLst/>
                      </a:prstGeom>
                    </p:spPr>
                  </p:pic>
                </p:oleObj>
              </mc:Fallback>
            </mc:AlternateContent>
          </a:graphicData>
        </a:graphic>
      </p:graphicFrame>
      <p:sp>
        <p:nvSpPr>
          <p:cNvPr id="10" name="テキスト ボックス 9"/>
          <p:cNvSpPr txBox="1"/>
          <p:nvPr/>
        </p:nvSpPr>
        <p:spPr>
          <a:xfrm>
            <a:off x="45712" y="4212354"/>
            <a:ext cx="9013686" cy="2369880"/>
          </a:xfrm>
          <a:prstGeom prst="rect">
            <a:avLst/>
          </a:prstGeom>
          <a:noFill/>
        </p:spPr>
        <p:txBody>
          <a:bodyPr wrap="square" rtlCol="0">
            <a:spAutoFit/>
          </a:bodyPr>
          <a:lstStyle/>
          <a:p>
            <a:r>
              <a:rPr lang="ja-JP" altLang="en-US" sz="20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●今後の遊具の維持管理における視点（部会の意見を踏まえた事務局</a:t>
            </a:r>
            <a:r>
              <a:rPr lang="ja-JP" altLang="en-US" sz="2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案</a:t>
            </a:r>
            <a:r>
              <a:rPr lang="ja-JP" altLang="en-US" sz="20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これまで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日常管理（日常点検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精密点検計データの蓄積）を基本として、遊具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の状態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握を継続的に実施すると共に、目視点検により劣化・変状を把握できない遊具については、時間計画型に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よる維持管理を実施する。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H24.4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に国交省より、</a:t>
            </a:r>
            <a:r>
              <a:rPr lang="ja-JP" altLang="ja-JP" sz="1600" dirty="0" smtClean="0"/>
              <a:t>計画的</a:t>
            </a:r>
            <a:r>
              <a:rPr lang="ja-JP" altLang="en-US" sz="1600" dirty="0"/>
              <a:t>に</a:t>
            </a:r>
            <a:r>
              <a:rPr lang="ja-JP" altLang="ja-JP" sz="1600" dirty="0" smtClean="0"/>
              <a:t>公園</a:t>
            </a:r>
            <a:r>
              <a:rPr lang="ja-JP" altLang="ja-JP" sz="1600" dirty="0"/>
              <a:t>施設の補修改修・更新を行い、既存ストック</a:t>
            </a:r>
            <a:r>
              <a:rPr lang="ja-JP" altLang="ja-JP" sz="1600" dirty="0" smtClean="0"/>
              <a:t>の機能維</a:t>
            </a:r>
            <a:endParaRPr lang="en-US" altLang="ja-JP" sz="1600" dirty="0" smtClean="0"/>
          </a:p>
          <a:p>
            <a:r>
              <a:rPr lang="ja-JP" altLang="en-US" sz="1600" dirty="0"/>
              <a:t>　</a:t>
            </a:r>
            <a:r>
              <a:rPr lang="ja-JP" altLang="ja-JP" sz="1600" dirty="0" smtClean="0"/>
              <a:t>持</a:t>
            </a:r>
            <a:r>
              <a:rPr lang="ja-JP" altLang="ja-JP" sz="1600" dirty="0"/>
              <a:t>を図って</a:t>
            </a:r>
            <a:r>
              <a:rPr lang="ja-JP" altLang="ja-JP" sz="1600" dirty="0" smtClean="0"/>
              <a:t>いく</a:t>
            </a:r>
            <a:r>
              <a:rPr lang="ja-JP" altLang="en-US" sz="1600" dirty="0" smtClean="0"/>
              <a:t>ことを目的として、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「公園施設長寿命化計画策定指針（案）」が示されたことから、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指針（案）に基づきながら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長寿命化の視点</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を取り入れた</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きめ細かな</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修繕や計画的改修を遂行すべく、府</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 と指定管理者が一体となった総合的な維持管理の推進を検討していく。</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99418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14</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今後の維持管理について</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２－３　管理水準の設定（１）</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179512" y="1187460"/>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dirty="0">
                <a:latin typeface="Meiryo UI" panose="020B0604030504040204" pitchFamily="50" charset="-128"/>
                <a:ea typeface="Meiryo UI" panose="020B0604030504040204" pitchFamily="50" charset="-128"/>
                <a:cs typeface="Meiryo UI" panose="020B0604030504040204" pitchFamily="50" charset="-128"/>
              </a:rPr>
              <a:t>管理水準および限界管理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水準（概念）</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124616109"/>
              </p:ext>
            </p:extLst>
          </p:nvPr>
        </p:nvGraphicFramePr>
        <p:xfrm>
          <a:off x="122279" y="1772816"/>
          <a:ext cx="8899442" cy="4032448"/>
        </p:xfrm>
        <a:graphic>
          <a:graphicData uri="http://schemas.openxmlformats.org/drawingml/2006/table">
            <a:tbl>
              <a:tblPr firstRow="1" firstCol="1" bandRow="1">
                <a:tableStyleId>{5C22544A-7EE6-4342-B048-85BDC9FD1C3A}</a:tableStyleId>
              </a:tblPr>
              <a:tblGrid>
                <a:gridCol w="360040"/>
                <a:gridCol w="1368152"/>
                <a:gridCol w="7171250"/>
              </a:tblGrid>
              <a:tr h="648072">
                <a:tc gridSpan="2">
                  <a:txBody>
                    <a:bodyPr/>
                    <a:lstStyle/>
                    <a:p>
                      <a:pPr algn="ctr">
                        <a:lnSpc>
                          <a:spcPts val="15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nchor="ctr"/>
                </a:tc>
                <a:tc hMerge="1">
                  <a:txBody>
                    <a:bodyPr/>
                    <a:lstStyle/>
                    <a:p>
                      <a:endParaRPr kumimoji="1" lang="ja-JP" altLang="en-US"/>
                    </a:p>
                  </a:txBody>
                  <a:tcPr/>
                </a:tc>
                <a:tc>
                  <a:txBody>
                    <a:bodyPr/>
                    <a:lstStyle/>
                    <a:p>
                      <a:pPr algn="ctr">
                        <a:lnSpc>
                          <a:spcPts val="15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説明</a:t>
                      </a:r>
                    </a:p>
                  </a:txBody>
                  <a:tcPr marL="68580" marR="68580" marT="0" marB="0" anchor="ctr"/>
                </a:tc>
              </a:tr>
              <a:tr h="864096">
                <a:tc gridSpan="2">
                  <a:txBody>
                    <a:bodyPr/>
                    <a:lstStyle/>
                    <a:p>
                      <a:pPr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限界管理水準</a:t>
                      </a:r>
                    </a:p>
                  </a:txBody>
                  <a:tcPr marL="68580" marR="68580" marT="0" marB="0" anchor="ctr"/>
                </a:tc>
                <a:tc hMerge="1">
                  <a:txBody>
                    <a:bodyPr/>
                    <a:lstStyle/>
                    <a:p>
                      <a:endParaRPr kumimoji="1" lang="ja-JP" altLang="en-US"/>
                    </a:p>
                  </a:txBody>
                  <a:tcPr/>
                </a:tc>
                <a:tc>
                  <a:txBody>
                    <a:bodyPr/>
                    <a:lstStyle/>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・施設の安全性、信頼性を損なう不具合等、管理上、絶対に下回れない</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水準</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・一般的に、これを超えると大規模修繕や更新等が必要となる。</a:t>
                      </a:r>
                    </a:p>
                  </a:txBody>
                  <a:tcPr marL="68580" marR="68580" marT="0" marB="0" anchor="ctr"/>
                </a:tc>
              </a:tr>
              <a:tr h="1224136">
                <a:tc gridSpan="2">
                  <a:txBody>
                    <a:bodyPr/>
                    <a:lstStyle/>
                    <a:p>
                      <a:pPr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目標管理水準</a:t>
                      </a:r>
                    </a:p>
                  </a:txBody>
                  <a:tcPr marL="68580" marR="68580" marT="0" marB="0" anchor="ctr">
                    <a:lnB w="12700" cmpd="sng">
                      <a:noFill/>
                    </a:lnB>
                  </a:tcPr>
                </a:tc>
                <a:tc hMerge="1">
                  <a:txBody>
                    <a:bodyPr/>
                    <a:lstStyle/>
                    <a:p>
                      <a:endParaRPr kumimoji="1" lang="ja-JP" altLang="en-US"/>
                    </a:p>
                  </a:txBody>
                  <a:tcPr/>
                </a:tc>
                <a:tc>
                  <a:txBody>
                    <a:bodyPr/>
                    <a:lstStyle/>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・管理上、目標とする水準</a:t>
                      </a:r>
                    </a:p>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・これを下回ると補修等の対策を実施</a:t>
                      </a:r>
                    </a:p>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・目標管理水準は、不測の事態が発生した場合でも対応可能となるよう、限界管理水準との間に適切な余裕を見込んで設定する必要が</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ある。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1296144">
                <a:tc>
                  <a:txBody>
                    <a:bodyPr/>
                    <a:lstStyle/>
                    <a:p>
                      <a:pPr algn="just">
                        <a:lnSpc>
                          <a:spcPts val="1600"/>
                        </a:lnSpc>
                        <a:spcAft>
                          <a:spcPts val="0"/>
                        </a:spcAft>
                      </a:pPr>
                      <a:r>
                        <a:rPr lang="en-US" sz="16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12700" cmpd="sng">
                      <a:noFill/>
                    </a:lnT>
                  </a:tcPr>
                </a:tc>
                <a:tc>
                  <a:txBody>
                    <a:bodyPr/>
                    <a:lstStyle/>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最適管理水準</a:t>
                      </a:r>
                    </a:p>
                  </a:txBody>
                  <a:tcPr marL="68580" marR="68580" marT="0" marB="0" anchor="ctr"/>
                </a:tc>
                <a:tc>
                  <a:txBody>
                    <a:bodyPr/>
                    <a:lstStyle/>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・劣化予測が可能な施設（部位・部材等）で、目標耐用年数（寿命）を設定した上で、ライフサイクルコストの最小化となる最適なタイミング（図 </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4.13</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参照）で最適な補修等を行う水準。</a:t>
                      </a:r>
                    </a:p>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・一般的には、状態監視型での目標管理水準より高い性能で設定される。</a:t>
                      </a:r>
                    </a:p>
                  </a:txBody>
                  <a:tcPr marL="68580" marR="68580" marT="0" marB="0" anchor="ctr"/>
                </a:tc>
              </a:tr>
            </a:tbl>
          </a:graphicData>
        </a:graphic>
      </p:graphicFrame>
    </p:spTree>
    <p:extLst>
      <p:ext uri="{BB962C8B-B14F-4D97-AF65-F5344CB8AC3E}">
        <p14:creationId xmlns:p14="http://schemas.microsoft.com/office/powerpoint/2010/main" val="4006999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15</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今後の維持管理について</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２－３　管理水準の設定（２）</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179512" y="1187460"/>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dirty="0">
                <a:latin typeface="Meiryo UI" panose="020B0604030504040204" pitchFamily="50" charset="-128"/>
                <a:ea typeface="Meiryo UI" panose="020B0604030504040204" pitchFamily="50" charset="-128"/>
                <a:cs typeface="Meiryo UI" panose="020B0604030504040204" pitchFamily="50" charset="-128"/>
              </a:rPr>
              <a:t>管理水準および限界管理水準の考え方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437800192"/>
              </p:ext>
            </p:extLst>
          </p:nvPr>
        </p:nvGraphicFramePr>
        <p:xfrm>
          <a:off x="10836696" y="1961727"/>
          <a:ext cx="3909751" cy="2636912"/>
        </p:xfrm>
        <a:graphic>
          <a:graphicData uri="http://schemas.openxmlformats.org/presentationml/2006/ole">
            <mc:AlternateContent xmlns:mc="http://schemas.openxmlformats.org/markup-compatibility/2006">
              <mc:Choice xmlns:v="urn:schemas-microsoft-com:vml" Requires="v">
                <p:oleObj spid="_x0000_s7184" r:id="rId3" imgW="2779560" imgH="1887120" progId="">
                  <p:embed/>
                </p:oleObj>
              </mc:Choice>
              <mc:Fallback>
                <p:oleObj r:id="rId3" imgW="2779560" imgH="18871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6696" y="1961727"/>
                        <a:ext cx="3909751" cy="2636912"/>
                      </a:xfrm>
                      <a:prstGeom prst="rect">
                        <a:avLst/>
                      </a:prstGeom>
                      <a:noFill/>
                    </p:spPr>
                  </p:pic>
                </p:oleObj>
              </mc:Fallback>
            </mc:AlternateContent>
          </a:graphicData>
        </a:graphic>
      </p:graphicFrame>
      <p:grpSp>
        <p:nvGrpSpPr>
          <p:cNvPr id="9" name="Group 6"/>
          <p:cNvGrpSpPr>
            <a:grpSpLocks noChangeAspect="1"/>
          </p:cNvGrpSpPr>
          <p:nvPr/>
        </p:nvGrpSpPr>
        <p:grpSpPr bwMode="auto">
          <a:xfrm>
            <a:off x="-94129" y="1722845"/>
            <a:ext cx="5453063" cy="2309813"/>
            <a:chOff x="-68" y="1340"/>
            <a:chExt cx="3435" cy="1455"/>
          </a:xfrm>
        </p:grpSpPr>
        <p:sp>
          <p:nvSpPr>
            <p:cNvPr id="10" name="AutoShape 5"/>
            <p:cNvSpPr>
              <a:spLocks noChangeAspect="1" noChangeArrowheads="1" noTextEdit="1"/>
            </p:cNvSpPr>
            <p:nvPr/>
          </p:nvSpPr>
          <p:spPr bwMode="auto">
            <a:xfrm>
              <a:off x="-68" y="1340"/>
              <a:ext cx="3435"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7"/>
            <p:cNvSpPr>
              <a:spLocks noChangeArrowheads="1"/>
            </p:cNvSpPr>
            <p:nvPr/>
          </p:nvSpPr>
          <p:spPr bwMode="auto">
            <a:xfrm rot="16200000">
              <a:off x="588" y="1506"/>
              <a:ext cx="3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性能</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8"/>
            <p:cNvSpPr>
              <a:spLocks noChangeArrowheads="1"/>
            </p:cNvSpPr>
            <p:nvPr/>
          </p:nvSpPr>
          <p:spPr bwMode="auto">
            <a:xfrm>
              <a:off x="885" y="1378"/>
              <a:ext cx="1808" cy="11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9"/>
            <p:cNvSpPr>
              <a:spLocks noChangeArrowheads="1"/>
            </p:cNvSpPr>
            <p:nvPr/>
          </p:nvSpPr>
          <p:spPr bwMode="auto">
            <a:xfrm>
              <a:off x="885" y="1378"/>
              <a:ext cx="1808" cy="1199"/>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0"/>
            <p:cNvSpPr>
              <a:spLocks noEditPoints="1"/>
            </p:cNvSpPr>
            <p:nvPr/>
          </p:nvSpPr>
          <p:spPr bwMode="auto">
            <a:xfrm>
              <a:off x="885" y="1669"/>
              <a:ext cx="929" cy="797"/>
            </a:xfrm>
            <a:custGeom>
              <a:avLst/>
              <a:gdLst>
                <a:gd name="T0" fmla="*/ 11 w 914"/>
                <a:gd name="T1" fmla="*/ 0 h 802"/>
                <a:gd name="T2" fmla="*/ 37 w 914"/>
                <a:gd name="T3" fmla="*/ 8 h 802"/>
                <a:gd name="T4" fmla="*/ 59 w 914"/>
                <a:gd name="T5" fmla="*/ 10 h 802"/>
                <a:gd name="T6" fmla="*/ 81 w 914"/>
                <a:gd name="T7" fmla="*/ 6 h 802"/>
                <a:gd name="T8" fmla="*/ 96 w 914"/>
                <a:gd name="T9" fmla="*/ 8 h 802"/>
                <a:gd name="T10" fmla="*/ 106 w 914"/>
                <a:gd name="T11" fmla="*/ 15 h 802"/>
                <a:gd name="T12" fmla="*/ 128 w 914"/>
                <a:gd name="T13" fmla="*/ 18 h 802"/>
                <a:gd name="T14" fmla="*/ 149 w 914"/>
                <a:gd name="T15" fmla="*/ 21 h 802"/>
                <a:gd name="T16" fmla="*/ 170 w 914"/>
                <a:gd name="T17" fmla="*/ 25 h 802"/>
                <a:gd name="T18" fmla="*/ 196 w 914"/>
                <a:gd name="T19" fmla="*/ 30 h 802"/>
                <a:gd name="T20" fmla="*/ 218 w 914"/>
                <a:gd name="T21" fmla="*/ 30 h 802"/>
                <a:gd name="T22" fmla="*/ 236 w 914"/>
                <a:gd name="T23" fmla="*/ 34 h 802"/>
                <a:gd name="T24" fmla="*/ 244 w 914"/>
                <a:gd name="T25" fmla="*/ 36 h 802"/>
                <a:gd name="T26" fmla="*/ 265 w 914"/>
                <a:gd name="T27" fmla="*/ 42 h 802"/>
                <a:gd name="T28" fmla="*/ 289 w 914"/>
                <a:gd name="T29" fmla="*/ 55 h 802"/>
                <a:gd name="T30" fmla="*/ 310 w 914"/>
                <a:gd name="T31" fmla="*/ 61 h 802"/>
                <a:gd name="T32" fmla="*/ 330 w 914"/>
                <a:gd name="T33" fmla="*/ 69 h 802"/>
                <a:gd name="T34" fmla="*/ 350 w 914"/>
                <a:gd name="T35" fmla="*/ 76 h 802"/>
                <a:gd name="T36" fmla="*/ 369 w 914"/>
                <a:gd name="T37" fmla="*/ 85 h 802"/>
                <a:gd name="T38" fmla="*/ 391 w 914"/>
                <a:gd name="T39" fmla="*/ 89 h 802"/>
                <a:gd name="T40" fmla="*/ 406 w 914"/>
                <a:gd name="T41" fmla="*/ 96 h 802"/>
                <a:gd name="T42" fmla="*/ 425 w 914"/>
                <a:gd name="T43" fmla="*/ 106 h 802"/>
                <a:gd name="T44" fmla="*/ 443 w 914"/>
                <a:gd name="T45" fmla="*/ 116 h 802"/>
                <a:gd name="T46" fmla="*/ 450 w 914"/>
                <a:gd name="T47" fmla="*/ 126 h 802"/>
                <a:gd name="T48" fmla="*/ 468 w 914"/>
                <a:gd name="T49" fmla="*/ 138 h 802"/>
                <a:gd name="T50" fmla="*/ 486 w 914"/>
                <a:gd name="T51" fmla="*/ 149 h 802"/>
                <a:gd name="T52" fmla="*/ 504 w 914"/>
                <a:gd name="T53" fmla="*/ 162 h 802"/>
                <a:gd name="T54" fmla="*/ 528 w 914"/>
                <a:gd name="T55" fmla="*/ 174 h 802"/>
                <a:gd name="T56" fmla="*/ 545 w 914"/>
                <a:gd name="T57" fmla="*/ 187 h 802"/>
                <a:gd name="T58" fmla="*/ 561 w 914"/>
                <a:gd name="T59" fmla="*/ 202 h 802"/>
                <a:gd name="T60" fmla="*/ 577 w 914"/>
                <a:gd name="T61" fmla="*/ 216 h 802"/>
                <a:gd name="T62" fmla="*/ 592 w 914"/>
                <a:gd name="T63" fmla="*/ 231 h 802"/>
                <a:gd name="T64" fmla="*/ 596 w 914"/>
                <a:gd name="T65" fmla="*/ 235 h 802"/>
                <a:gd name="T66" fmla="*/ 611 w 914"/>
                <a:gd name="T67" fmla="*/ 251 h 802"/>
                <a:gd name="T68" fmla="*/ 626 w 914"/>
                <a:gd name="T69" fmla="*/ 266 h 802"/>
                <a:gd name="T70" fmla="*/ 639 w 914"/>
                <a:gd name="T71" fmla="*/ 283 h 802"/>
                <a:gd name="T72" fmla="*/ 653 w 914"/>
                <a:gd name="T73" fmla="*/ 300 h 802"/>
                <a:gd name="T74" fmla="*/ 665 w 914"/>
                <a:gd name="T75" fmla="*/ 323 h 802"/>
                <a:gd name="T76" fmla="*/ 678 w 914"/>
                <a:gd name="T77" fmla="*/ 341 h 802"/>
                <a:gd name="T78" fmla="*/ 690 w 914"/>
                <a:gd name="T79" fmla="*/ 359 h 802"/>
                <a:gd name="T80" fmla="*/ 702 w 914"/>
                <a:gd name="T81" fmla="*/ 377 h 802"/>
                <a:gd name="T82" fmla="*/ 715 w 914"/>
                <a:gd name="T83" fmla="*/ 387 h 802"/>
                <a:gd name="T84" fmla="*/ 727 w 914"/>
                <a:gd name="T85" fmla="*/ 405 h 802"/>
                <a:gd name="T86" fmla="*/ 738 w 914"/>
                <a:gd name="T87" fmla="*/ 424 h 802"/>
                <a:gd name="T88" fmla="*/ 748 w 914"/>
                <a:gd name="T89" fmla="*/ 442 h 802"/>
                <a:gd name="T90" fmla="*/ 759 w 914"/>
                <a:gd name="T91" fmla="*/ 461 h 802"/>
                <a:gd name="T92" fmla="*/ 769 w 914"/>
                <a:gd name="T93" fmla="*/ 480 h 802"/>
                <a:gd name="T94" fmla="*/ 769 w 914"/>
                <a:gd name="T95" fmla="*/ 492 h 802"/>
                <a:gd name="T96" fmla="*/ 779 w 914"/>
                <a:gd name="T97" fmla="*/ 511 h 802"/>
                <a:gd name="T98" fmla="*/ 796 w 914"/>
                <a:gd name="T99" fmla="*/ 533 h 802"/>
                <a:gd name="T100" fmla="*/ 805 w 914"/>
                <a:gd name="T101" fmla="*/ 552 h 802"/>
                <a:gd name="T102" fmla="*/ 814 w 914"/>
                <a:gd name="T103" fmla="*/ 572 h 802"/>
                <a:gd name="T104" fmla="*/ 823 w 914"/>
                <a:gd name="T105" fmla="*/ 591 h 802"/>
                <a:gd name="T106" fmla="*/ 832 w 914"/>
                <a:gd name="T107" fmla="*/ 611 h 802"/>
                <a:gd name="T108" fmla="*/ 840 w 914"/>
                <a:gd name="T109" fmla="*/ 630 h 802"/>
                <a:gd name="T110" fmla="*/ 849 w 914"/>
                <a:gd name="T111" fmla="*/ 650 h 802"/>
                <a:gd name="T112" fmla="*/ 857 w 914"/>
                <a:gd name="T113" fmla="*/ 670 h 802"/>
                <a:gd name="T114" fmla="*/ 865 w 914"/>
                <a:gd name="T115" fmla="*/ 690 h 802"/>
                <a:gd name="T116" fmla="*/ 873 w 914"/>
                <a:gd name="T117" fmla="*/ 710 h 802"/>
                <a:gd name="T118" fmla="*/ 875 w 914"/>
                <a:gd name="T119" fmla="*/ 715 h 802"/>
                <a:gd name="T120" fmla="*/ 883 w 914"/>
                <a:gd name="T121" fmla="*/ 735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4" h="802">
                  <a:moveTo>
                    <a:pt x="0" y="0"/>
                  </a:moveTo>
                  <a:lnTo>
                    <a:pt x="5" y="0"/>
                  </a:lnTo>
                  <a:lnTo>
                    <a:pt x="5" y="5"/>
                  </a:lnTo>
                  <a:lnTo>
                    <a:pt x="0" y="5"/>
                  </a:lnTo>
                  <a:lnTo>
                    <a:pt x="0" y="0"/>
                  </a:lnTo>
                  <a:close/>
                  <a:moveTo>
                    <a:pt x="11" y="0"/>
                  </a:moveTo>
                  <a:lnTo>
                    <a:pt x="16" y="1"/>
                  </a:lnTo>
                  <a:lnTo>
                    <a:pt x="16" y="6"/>
                  </a:lnTo>
                  <a:lnTo>
                    <a:pt x="11" y="6"/>
                  </a:lnTo>
                  <a:lnTo>
                    <a:pt x="11" y="0"/>
                  </a:lnTo>
                  <a:close/>
                  <a:moveTo>
                    <a:pt x="22" y="1"/>
                  </a:moveTo>
                  <a:lnTo>
                    <a:pt x="26" y="1"/>
                  </a:lnTo>
                  <a:lnTo>
                    <a:pt x="27" y="1"/>
                  </a:lnTo>
                  <a:lnTo>
                    <a:pt x="27" y="7"/>
                  </a:lnTo>
                  <a:lnTo>
                    <a:pt x="26" y="7"/>
                  </a:lnTo>
                  <a:lnTo>
                    <a:pt x="21" y="6"/>
                  </a:lnTo>
                  <a:lnTo>
                    <a:pt x="22" y="1"/>
                  </a:lnTo>
                  <a:close/>
                  <a:moveTo>
                    <a:pt x="32" y="2"/>
                  </a:moveTo>
                  <a:lnTo>
                    <a:pt x="38" y="2"/>
                  </a:lnTo>
                  <a:lnTo>
                    <a:pt x="37" y="8"/>
                  </a:lnTo>
                  <a:lnTo>
                    <a:pt x="32" y="7"/>
                  </a:lnTo>
                  <a:lnTo>
                    <a:pt x="32" y="2"/>
                  </a:lnTo>
                  <a:close/>
                  <a:moveTo>
                    <a:pt x="43" y="3"/>
                  </a:moveTo>
                  <a:lnTo>
                    <a:pt x="48" y="3"/>
                  </a:lnTo>
                  <a:lnTo>
                    <a:pt x="48" y="9"/>
                  </a:lnTo>
                  <a:lnTo>
                    <a:pt x="43" y="8"/>
                  </a:lnTo>
                  <a:lnTo>
                    <a:pt x="43" y="3"/>
                  </a:lnTo>
                  <a:close/>
                  <a:moveTo>
                    <a:pt x="54" y="4"/>
                  </a:moveTo>
                  <a:lnTo>
                    <a:pt x="59" y="4"/>
                  </a:lnTo>
                  <a:lnTo>
                    <a:pt x="59" y="10"/>
                  </a:lnTo>
                  <a:lnTo>
                    <a:pt x="53" y="9"/>
                  </a:lnTo>
                  <a:lnTo>
                    <a:pt x="54" y="4"/>
                  </a:lnTo>
                  <a:close/>
                  <a:moveTo>
                    <a:pt x="64" y="5"/>
                  </a:moveTo>
                  <a:lnTo>
                    <a:pt x="70" y="5"/>
                  </a:lnTo>
                  <a:lnTo>
                    <a:pt x="69" y="11"/>
                  </a:lnTo>
                  <a:lnTo>
                    <a:pt x="64" y="10"/>
                  </a:lnTo>
                  <a:lnTo>
                    <a:pt x="64" y="5"/>
                  </a:lnTo>
                  <a:close/>
                  <a:moveTo>
                    <a:pt x="75" y="6"/>
                  </a:moveTo>
                  <a:lnTo>
                    <a:pt x="77" y="6"/>
                  </a:lnTo>
                  <a:lnTo>
                    <a:pt x="81" y="6"/>
                  </a:lnTo>
                  <a:lnTo>
                    <a:pt x="80" y="12"/>
                  </a:lnTo>
                  <a:lnTo>
                    <a:pt x="76" y="11"/>
                  </a:lnTo>
                  <a:lnTo>
                    <a:pt x="75" y="11"/>
                  </a:lnTo>
                  <a:lnTo>
                    <a:pt x="75" y="6"/>
                  </a:lnTo>
                  <a:close/>
                  <a:moveTo>
                    <a:pt x="86" y="7"/>
                  </a:moveTo>
                  <a:lnTo>
                    <a:pt x="91" y="8"/>
                  </a:lnTo>
                  <a:lnTo>
                    <a:pt x="91" y="13"/>
                  </a:lnTo>
                  <a:lnTo>
                    <a:pt x="85" y="12"/>
                  </a:lnTo>
                  <a:lnTo>
                    <a:pt x="86" y="7"/>
                  </a:lnTo>
                  <a:close/>
                  <a:moveTo>
                    <a:pt x="96" y="8"/>
                  </a:moveTo>
                  <a:lnTo>
                    <a:pt x="101" y="9"/>
                  </a:lnTo>
                  <a:lnTo>
                    <a:pt x="102" y="9"/>
                  </a:lnTo>
                  <a:lnTo>
                    <a:pt x="101" y="14"/>
                  </a:lnTo>
                  <a:lnTo>
                    <a:pt x="100" y="14"/>
                  </a:lnTo>
                  <a:lnTo>
                    <a:pt x="96" y="14"/>
                  </a:lnTo>
                  <a:lnTo>
                    <a:pt x="96" y="8"/>
                  </a:lnTo>
                  <a:close/>
                  <a:moveTo>
                    <a:pt x="107" y="10"/>
                  </a:moveTo>
                  <a:lnTo>
                    <a:pt x="113" y="10"/>
                  </a:lnTo>
                  <a:lnTo>
                    <a:pt x="112" y="16"/>
                  </a:lnTo>
                  <a:lnTo>
                    <a:pt x="106" y="15"/>
                  </a:lnTo>
                  <a:lnTo>
                    <a:pt x="107" y="10"/>
                  </a:lnTo>
                  <a:close/>
                  <a:moveTo>
                    <a:pt x="118" y="11"/>
                  </a:moveTo>
                  <a:lnTo>
                    <a:pt x="123" y="12"/>
                  </a:lnTo>
                  <a:lnTo>
                    <a:pt x="122" y="17"/>
                  </a:lnTo>
                  <a:lnTo>
                    <a:pt x="117" y="16"/>
                  </a:lnTo>
                  <a:lnTo>
                    <a:pt x="118" y="11"/>
                  </a:lnTo>
                  <a:close/>
                  <a:moveTo>
                    <a:pt x="129" y="13"/>
                  </a:moveTo>
                  <a:lnTo>
                    <a:pt x="134" y="13"/>
                  </a:lnTo>
                  <a:lnTo>
                    <a:pt x="133" y="19"/>
                  </a:lnTo>
                  <a:lnTo>
                    <a:pt x="128" y="18"/>
                  </a:lnTo>
                  <a:lnTo>
                    <a:pt x="129" y="13"/>
                  </a:lnTo>
                  <a:close/>
                  <a:moveTo>
                    <a:pt x="139" y="14"/>
                  </a:moveTo>
                  <a:lnTo>
                    <a:pt x="144" y="15"/>
                  </a:lnTo>
                  <a:lnTo>
                    <a:pt x="144" y="20"/>
                  </a:lnTo>
                  <a:lnTo>
                    <a:pt x="138" y="20"/>
                  </a:lnTo>
                  <a:lnTo>
                    <a:pt x="139" y="14"/>
                  </a:lnTo>
                  <a:close/>
                  <a:moveTo>
                    <a:pt x="150" y="16"/>
                  </a:moveTo>
                  <a:lnTo>
                    <a:pt x="155" y="17"/>
                  </a:lnTo>
                  <a:lnTo>
                    <a:pt x="154" y="22"/>
                  </a:lnTo>
                  <a:lnTo>
                    <a:pt x="149" y="21"/>
                  </a:lnTo>
                  <a:lnTo>
                    <a:pt x="150" y="16"/>
                  </a:lnTo>
                  <a:close/>
                  <a:moveTo>
                    <a:pt x="160" y="18"/>
                  </a:moveTo>
                  <a:lnTo>
                    <a:pt x="166" y="19"/>
                  </a:lnTo>
                  <a:lnTo>
                    <a:pt x="165" y="24"/>
                  </a:lnTo>
                  <a:lnTo>
                    <a:pt x="159" y="23"/>
                  </a:lnTo>
                  <a:lnTo>
                    <a:pt x="160" y="18"/>
                  </a:lnTo>
                  <a:close/>
                  <a:moveTo>
                    <a:pt x="171" y="20"/>
                  </a:moveTo>
                  <a:lnTo>
                    <a:pt x="176" y="21"/>
                  </a:lnTo>
                  <a:lnTo>
                    <a:pt x="175" y="26"/>
                  </a:lnTo>
                  <a:lnTo>
                    <a:pt x="170" y="25"/>
                  </a:lnTo>
                  <a:lnTo>
                    <a:pt x="171" y="20"/>
                  </a:lnTo>
                  <a:close/>
                  <a:moveTo>
                    <a:pt x="182" y="22"/>
                  </a:moveTo>
                  <a:lnTo>
                    <a:pt x="187" y="23"/>
                  </a:lnTo>
                  <a:lnTo>
                    <a:pt x="186" y="28"/>
                  </a:lnTo>
                  <a:lnTo>
                    <a:pt x="181" y="27"/>
                  </a:lnTo>
                  <a:lnTo>
                    <a:pt x="182" y="22"/>
                  </a:lnTo>
                  <a:close/>
                  <a:moveTo>
                    <a:pt x="192" y="24"/>
                  </a:moveTo>
                  <a:lnTo>
                    <a:pt x="193" y="24"/>
                  </a:lnTo>
                  <a:lnTo>
                    <a:pt x="197" y="25"/>
                  </a:lnTo>
                  <a:lnTo>
                    <a:pt x="196" y="30"/>
                  </a:lnTo>
                  <a:lnTo>
                    <a:pt x="192" y="29"/>
                  </a:lnTo>
                  <a:lnTo>
                    <a:pt x="191" y="29"/>
                  </a:lnTo>
                  <a:lnTo>
                    <a:pt x="192" y="24"/>
                  </a:lnTo>
                  <a:close/>
                  <a:moveTo>
                    <a:pt x="203" y="26"/>
                  </a:moveTo>
                  <a:lnTo>
                    <a:pt x="208" y="27"/>
                  </a:lnTo>
                  <a:lnTo>
                    <a:pt x="207" y="33"/>
                  </a:lnTo>
                  <a:lnTo>
                    <a:pt x="201" y="31"/>
                  </a:lnTo>
                  <a:lnTo>
                    <a:pt x="203" y="26"/>
                  </a:lnTo>
                  <a:close/>
                  <a:moveTo>
                    <a:pt x="213" y="29"/>
                  </a:moveTo>
                  <a:lnTo>
                    <a:pt x="218" y="30"/>
                  </a:lnTo>
                  <a:lnTo>
                    <a:pt x="217" y="35"/>
                  </a:lnTo>
                  <a:lnTo>
                    <a:pt x="212" y="34"/>
                  </a:lnTo>
                  <a:lnTo>
                    <a:pt x="213" y="29"/>
                  </a:lnTo>
                  <a:close/>
                  <a:moveTo>
                    <a:pt x="224" y="31"/>
                  </a:moveTo>
                  <a:lnTo>
                    <a:pt x="229" y="32"/>
                  </a:lnTo>
                  <a:lnTo>
                    <a:pt x="228" y="37"/>
                  </a:lnTo>
                  <a:lnTo>
                    <a:pt x="222" y="36"/>
                  </a:lnTo>
                  <a:lnTo>
                    <a:pt x="224" y="31"/>
                  </a:lnTo>
                  <a:close/>
                  <a:moveTo>
                    <a:pt x="234" y="33"/>
                  </a:moveTo>
                  <a:lnTo>
                    <a:pt x="236" y="34"/>
                  </a:lnTo>
                  <a:lnTo>
                    <a:pt x="239" y="35"/>
                  </a:lnTo>
                  <a:lnTo>
                    <a:pt x="238" y="40"/>
                  </a:lnTo>
                  <a:lnTo>
                    <a:pt x="235" y="39"/>
                  </a:lnTo>
                  <a:lnTo>
                    <a:pt x="233" y="39"/>
                  </a:lnTo>
                  <a:lnTo>
                    <a:pt x="234" y="33"/>
                  </a:lnTo>
                  <a:close/>
                  <a:moveTo>
                    <a:pt x="244" y="36"/>
                  </a:moveTo>
                  <a:lnTo>
                    <a:pt x="250" y="38"/>
                  </a:lnTo>
                  <a:lnTo>
                    <a:pt x="248" y="43"/>
                  </a:lnTo>
                  <a:lnTo>
                    <a:pt x="243" y="41"/>
                  </a:lnTo>
                  <a:lnTo>
                    <a:pt x="244" y="36"/>
                  </a:lnTo>
                  <a:close/>
                  <a:moveTo>
                    <a:pt x="255" y="39"/>
                  </a:moveTo>
                  <a:lnTo>
                    <a:pt x="260" y="40"/>
                  </a:lnTo>
                  <a:lnTo>
                    <a:pt x="259" y="46"/>
                  </a:lnTo>
                  <a:lnTo>
                    <a:pt x="253" y="44"/>
                  </a:lnTo>
                  <a:lnTo>
                    <a:pt x="255" y="39"/>
                  </a:lnTo>
                  <a:close/>
                  <a:moveTo>
                    <a:pt x="265" y="42"/>
                  </a:moveTo>
                  <a:lnTo>
                    <a:pt x="270" y="43"/>
                  </a:lnTo>
                  <a:lnTo>
                    <a:pt x="269" y="48"/>
                  </a:lnTo>
                  <a:lnTo>
                    <a:pt x="264" y="47"/>
                  </a:lnTo>
                  <a:lnTo>
                    <a:pt x="265" y="42"/>
                  </a:lnTo>
                  <a:close/>
                  <a:moveTo>
                    <a:pt x="276" y="45"/>
                  </a:moveTo>
                  <a:lnTo>
                    <a:pt x="277" y="45"/>
                  </a:lnTo>
                  <a:lnTo>
                    <a:pt x="281" y="46"/>
                  </a:lnTo>
                  <a:lnTo>
                    <a:pt x="279" y="52"/>
                  </a:lnTo>
                  <a:lnTo>
                    <a:pt x="275" y="50"/>
                  </a:lnTo>
                  <a:lnTo>
                    <a:pt x="274" y="50"/>
                  </a:lnTo>
                  <a:lnTo>
                    <a:pt x="276" y="45"/>
                  </a:lnTo>
                  <a:close/>
                  <a:moveTo>
                    <a:pt x="286" y="48"/>
                  </a:moveTo>
                  <a:lnTo>
                    <a:pt x="291" y="50"/>
                  </a:lnTo>
                  <a:lnTo>
                    <a:pt x="289" y="55"/>
                  </a:lnTo>
                  <a:lnTo>
                    <a:pt x="284" y="53"/>
                  </a:lnTo>
                  <a:lnTo>
                    <a:pt x="286" y="48"/>
                  </a:lnTo>
                  <a:close/>
                  <a:moveTo>
                    <a:pt x="296" y="51"/>
                  </a:moveTo>
                  <a:lnTo>
                    <a:pt x="301" y="53"/>
                  </a:lnTo>
                  <a:lnTo>
                    <a:pt x="300" y="58"/>
                  </a:lnTo>
                  <a:lnTo>
                    <a:pt x="294" y="56"/>
                  </a:lnTo>
                  <a:lnTo>
                    <a:pt x="296" y="51"/>
                  </a:lnTo>
                  <a:close/>
                  <a:moveTo>
                    <a:pt x="306" y="55"/>
                  </a:moveTo>
                  <a:lnTo>
                    <a:pt x="311" y="56"/>
                  </a:lnTo>
                  <a:lnTo>
                    <a:pt x="310" y="61"/>
                  </a:lnTo>
                  <a:lnTo>
                    <a:pt x="305" y="60"/>
                  </a:lnTo>
                  <a:lnTo>
                    <a:pt x="306" y="55"/>
                  </a:lnTo>
                  <a:close/>
                  <a:moveTo>
                    <a:pt x="317" y="58"/>
                  </a:moveTo>
                  <a:lnTo>
                    <a:pt x="322" y="60"/>
                  </a:lnTo>
                  <a:lnTo>
                    <a:pt x="320" y="65"/>
                  </a:lnTo>
                  <a:lnTo>
                    <a:pt x="315" y="63"/>
                  </a:lnTo>
                  <a:lnTo>
                    <a:pt x="317" y="58"/>
                  </a:lnTo>
                  <a:close/>
                  <a:moveTo>
                    <a:pt x="327" y="62"/>
                  </a:moveTo>
                  <a:lnTo>
                    <a:pt x="332" y="64"/>
                  </a:lnTo>
                  <a:lnTo>
                    <a:pt x="330" y="69"/>
                  </a:lnTo>
                  <a:lnTo>
                    <a:pt x="325" y="67"/>
                  </a:lnTo>
                  <a:lnTo>
                    <a:pt x="327" y="62"/>
                  </a:lnTo>
                  <a:close/>
                  <a:moveTo>
                    <a:pt x="337" y="66"/>
                  </a:moveTo>
                  <a:lnTo>
                    <a:pt x="342" y="68"/>
                  </a:lnTo>
                  <a:lnTo>
                    <a:pt x="340" y="73"/>
                  </a:lnTo>
                  <a:lnTo>
                    <a:pt x="335" y="71"/>
                  </a:lnTo>
                  <a:lnTo>
                    <a:pt x="337" y="66"/>
                  </a:lnTo>
                  <a:close/>
                  <a:moveTo>
                    <a:pt x="347" y="70"/>
                  </a:moveTo>
                  <a:lnTo>
                    <a:pt x="352" y="71"/>
                  </a:lnTo>
                  <a:lnTo>
                    <a:pt x="350" y="76"/>
                  </a:lnTo>
                  <a:lnTo>
                    <a:pt x="345" y="75"/>
                  </a:lnTo>
                  <a:lnTo>
                    <a:pt x="347" y="70"/>
                  </a:lnTo>
                  <a:close/>
                  <a:moveTo>
                    <a:pt x="357" y="74"/>
                  </a:moveTo>
                  <a:lnTo>
                    <a:pt x="362" y="76"/>
                  </a:lnTo>
                  <a:lnTo>
                    <a:pt x="359" y="81"/>
                  </a:lnTo>
                  <a:lnTo>
                    <a:pt x="355" y="78"/>
                  </a:lnTo>
                  <a:lnTo>
                    <a:pt x="357" y="74"/>
                  </a:lnTo>
                  <a:close/>
                  <a:moveTo>
                    <a:pt x="367" y="78"/>
                  </a:moveTo>
                  <a:lnTo>
                    <a:pt x="371" y="80"/>
                  </a:lnTo>
                  <a:lnTo>
                    <a:pt x="369" y="85"/>
                  </a:lnTo>
                  <a:lnTo>
                    <a:pt x="364" y="83"/>
                  </a:lnTo>
                  <a:lnTo>
                    <a:pt x="367" y="78"/>
                  </a:lnTo>
                  <a:close/>
                  <a:moveTo>
                    <a:pt x="376" y="82"/>
                  </a:moveTo>
                  <a:lnTo>
                    <a:pt x="381" y="84"/>
                  </a:lnTo>
                  <a:lnTo>
                    <a:pt x="379" y="89"/>
                  </a:lnTo>
                  <a:lnTo>
                    <a:pt x="374" y="87"/>
                  </a:lnTo>
                  <a:lnTo>
                    <a:pt x="376" y="82"/>
                  </a:lnTo>
                  <a:close/>
                  <a:moveTo>
                    <a:pt x="386" y="87"/>
                  </a:moveTo>
                  <a:lnTo>
                    <a:pt x="389" y="88"/>
                  </a:lnTo>
                  <a:lnTo>
                    <a:pt x="391" y="89"/>
                  </a:lnTo>
                  <a:lnTo>
                    <a:pt x="389" y="94"/>
                  </a:lnTo>
                  <a:lnTo>
                    <a:pt x="387" y="93"/>
                  </a:lnTo>
                  <a:lnTo>
                    <a:pt x="384" y="91"/>
                  </a:lnTo>
                  <a:lnTo>
                    <a:pt x="386" y="87"/>
                  </a:lnTo>
                  <a:close/>
                  <a:moveTo>
                    <a:pt x="396" y="91"/>
                  </a:moveTo>
                  <a:lnTo>
                    <a:pt x="401" y="94"/>
                  </a:lnTo>
                  <a:lnTo>
                    <a:pt x="398" y="98"/>
                  </a:lnTo>
                  <a:lnTo>
                    <a:pt x="394" y="96"/>
                  </a:lnTo>
                  <a:lnTo>
                    <a:pt x="396" y="91"/>
                  </a:lnTo>
                  <a:close/>
                  <a:moveTo>
                    <a:pt x="406" y="96"/>
                  </a:moveTo>
                  <a:lnTo>
                    <a:pt x="410" y="98"/>
                  </a:lnTo>
                  <a:lnTo>
                    <a:pt x="408" y="103"/>
                  </a:lnTo>
                  <a:lnTo>
                    <a:pt x="403" y="101"/>
                  </a:lnTo>
                  <a:lnTo>
                    <a:pt x="406" y="96"/>
                  </a:lnTo>
                  <a:close/>
                  <a:moveTo>
                    <a:pt x="415" y="101"/>
                  </a:moveTo>
                  <a:lnTo>
                    <a:pt x="420" y="103"/>
                  </a:lnTo>
                  <a:lnTo>
                    <a:pt x="418" y="108"/>
                  </a:lnTo>
                  <a:lnTo>
                    <a:pt x="413" y="106"/>
                  </a:lnTo>
                  <a:lnTo>
                    <a:pt x="415" y="101"/>
                  </a:lnTo>
                  <a:close/>
                  <a:moveTo>
                    <a:pt x="425" y="106"/>
                  </a:moveTo>
                  <a:lnTo>
                    <a:pt x="429" y="109"/>
                  </a:lnTo>
                  <a:lnTo>
                    <a:pt x="427" y="113"/>
                  </a:lnTo>
                  <a:lnTo>
                    <a:pt x="422" y="111"/>
                  </a:lnTo>
                  <a:lnTo>
                    <a:pt x="425" y="106"/>
                  </a:lnTo>
                  <a:close/>
                  <a:moveTo>
                    <a:pt x="434" y="111"/>
                  </a:moveTo>
                  <a:lnTo>
                    <a:pt x="439" y="114"/>
                  </a:lnTo>
                  <a:lnTo>
                    <a:pt x="436" y="118"/>
                  </a:lnTo>
                  <a:lnTo>
                    <a:pt x="431" y="116"/>
                  </a:lnTo>
                  <a:lnTo>
                    <a:pt x="434" y="111"/>
                  </a:lnTo>
                  <a:close/>
                  <a:moveTo>
                    <a:pt x="443" y="116"/>
                  </a:moveTo>
                  <a:lnTo>
                    <a:pt x="448" y="119"/>
                  </a:lnTo>
                  <a:lnTo>
                    <a:pt x="446" y="124"/>
                  </a:lnTo>
                  <a:lnTo>
                    <a:pt x="441" y="121"/>
                  </a:lnTo>
                  <a:lnTo>
                    <a:pt x="443" y="116"/>
                  </a:lnTo>
                  <a:close/>
                  <a:moveTo>
                    <a:pt x="453" y="122"/>
                  </a:moveTo>
                  <a:lnTo>
                    <a:pt x="456" y="124"/>
                  </a:lnTo>
                  <a:lnTo>
                    <a:pt x="458" y="125"/>
                  </a:lnTo>
                  <a:lnTo>
                    <a:pt x="455" y="129"/>
                  </a:lnTo>
                  <a:lnTo>
                    <a:pt x="453" y="128"/>
                  </a:lnTo>
                  <a:lnTo>
                    <a:pt x="450" y="126"/>
                  </a:lnTo>
                  <a:lnTo>
                    <a:pt x="453" y="122"/>
                  </a:lnTo>
                  <a:close/>
                  <a:moveTo>
                    <a:pt x="462" y="127"/>
                  </a:moveTo>
                  <a:lnTo>
                    <a:pt x="467" y="130"/>
                  </a:lnTo>
                  <a:lnTo>
                    <a:pt x="464" y="135"/>
                  </a:lnTo>
                  <a:lnTo>
                    <a:pt x="459" y="132"/>
                  </a:lnTo>
                  <a:lnTo>
                    <a:pt x="462" y="127"/>
                  </a:lnTo>
                  <a:close/>
                  <a:moveTo>
                    <a:pt x="471" y="133"/>
                  </a:moveTo>
                  <a:lnTo>
                    <a:pt x="476" y="136"/>
                  </a:lnTo>
                  <a:lnTo>
                    <a:pt x="473" y="141"/>
                  </a:lnTo>
                  <a:lnTo>
                    <a:pt x="468" y="138"/>
                  </a:lnTo>
                  <a:lnTo>
                    <a:pt x="471" y="133"/>
                  </a:lnTo>
                  <a:close/>
                  <a:moveTo>
                    <a:pt x="480" y="139"/>
                  </a:moveTo>
                  <a:lnTo>
                    <a:pt x="485" y="142"/>
                  </a:lnTo>
                  <a:lnTo>
                    <a:pt x="482" y="146"/>
                  </a:lnTo>
                  <a:lnTo>
                    <a:pt x="477" y="144"/>
                  </a:lnTo>
                  <a:lnTo>
                    <a:pt x="480" y="139"/>
                  </a:lnTo>
                  <a:close/>
                  <a:moveTo>
                    <a:pt x="489" y="145"/>
                  </a:moveTo>
                  <a:lnTo>
                    <a:pt x="494" y="148"/>
                  </a:lnTo>
                  <a:lnTo>
                    <a:pt x="490" y="152"/>
                  </a:lnTo>
                  <a:lnTo>
                    <a:pt x="486" y="149"/>
                  </a:lnTo>
                  <a:lnTo>
                    <a:pt x="489" y="145"/>
                  </a:lnTo>
                  <a:close/>
                  <a:moveTo>
                    <a:pt x="498" y="151"/>
                  </a:moveTo>
                  <a:lnTo>
                    <a:pt x="502" y="154"/>
                  </a:lnTo>
                  <a:lnTo>
                    <a:pt x="499" y="159"/>
                  </a:lnTo>
                  <a:lnTo>
                    <a:pt x="495" y="156"/>
                  </a:lnTo>
                  <a:lnTo>
                    <a:pt x="498" y="151"/>
                  </a:lnTo>
                  <a:close/>
                  <a:moveTo>
                    <a:pt x="507" y="157"/>
                  </a:moveTo>
                  <a:lnTo>
                    <a:pt x="511" y="161"/>
                  </a:lnTo>
                  <a:lnTo>
                    <a:pt x="508" y="165"/>
                  </a:lnTo>
                  <a:lnTo>
                    <a:pt x="504" y="162"/>
                  </a:lnTo>
                  <a:lnTo>
                    <a:pt x="507" y="157"/>
                  </a:lnTo>
                  <a:close/>
                  <a:moveTo>
                    <a:pt x="515" y="164"/>
                  </a:moveTo>
                  <a:lnTo>
                    <a:pt x="517" y="165"/>
                  </a:lnTo>
                  <a:lnTo>
                    <a:pt x="520" y="167"/>
                  </a:lnTo>
                  <a:lnTo>
                    <a:pt x="516" y="171"/>
                  </a:lnTo>
                  <a:lnTo>
                    <a:pt x="514" y="169"/>
                  </a:lnTo>
                  <a:lnTo>
                    <a:pt x="512" y="168"/>
                  </a:lnTo>
                  <a:lnTo>
                    <a:pt x="515" y="164"/>
                  </a:lnTo>
                  <a:close/>
                  <a:moveTo>
                    <a:pt x="524" y="170"/>
                  </a:moveTo>
                  <a:lnTo>
                    <a:pt x="528" y="174"/>
                  </a:lnTo>
                  <a:lnTo>
                    <a:pt x="525" y="178"/>
                  </a:lnTo>
                  <a:lnTo>
                    <a:pt x="521" y="175"/>
                  </a:lnTo>
                  <a:lnTo>
                    <a:pt x="524" y="170"/>
                  </a:lnTo>
                  <a:close/>
                  <a:moveTo>
                    <a:pt x="532" y="177"/>
                  </a:moveTo>
                  <a:lnTo>
                    <a:pt x="536" y="181"/>
                  </a:lnTo>
                  <a:lnTo>
                    <a:pt x="533" y="185"/>
                  </a:lnTo>
                  <a:lnTo>
                    <a:pt x="529" y="181"/>
                  </a:lnTo>
                  <a:lnTo>
                    <a:pt x="532" y="177"/>
                  </a:lnTo>
                  <a:close/>
                  <a:moveTo>
                    <a:pt x="541" y="184"/>
                  </a:moveTo>
                  <a:lnTo>
                    <a:pt x="545" y="187"/>
                  </a:lnTo>
                  <a:lnTo>
                    <a:pt x="542" y="191"/>
                  </a:lnTo>
                  <a:lnTo>
                    <a:pt x="537" y="188"/>
                  </a:lnTo>
                  <a:lnTo>
                    <a:pt x="541" y="184"/>
                  </a:lnTo>
                  <a:close/>
                  <a:moveTo>
                    <a:pt x="549" y="191"/>
                  </a:moveTo>
                  <a:lnTo>
                    <a:pt x="553" y="194"/>
                  </a:lnTo>
                  <a:lnTo>
                    <a:pt x="549" y="198"/>
                  </a:lnTo>
                  <a:lnTo>
                    <a:pt x="545" y="195"/>
                  </a:lnTo>
                  <a:lnTo>
                    <a:pt x="549" y="191"/>
                  </a:lnTo>
                  <a:close/>
                  <a:moveTo>
                    <a:pt x="557" y="198"/>
                  </a:moveTo>
                  <a:lnTo>
                    <a:pt x="561" y="202"/>
                  </a:lnTo>
                  <a:lnTo>
                    <a:pt x="558" y="206"/>
                  </a:lnTo>
                  <a:lnTo>
                    <a:pt x="554" y="202"/>
                  </a:lnTo>
                  <a:lnTo>
                    <a:pt x="557" y="198"/>
                  </a:lnTo>
                  <a:close/>
                  <a:moveTo>
                    <a:pt x="565" y="205"/>
                  </a:moveTo>
                  <a:lnTo>
                    <a:pt x="569" y="209"/>
                  </a:lnTo>
                  <a:lnTo>
                    <a:pt x="566" y="213"/>
                  </a:lnTo>
                  <a:lnTo>
                    <a:pt x="562" y="209"/>
                  </a:lnTo>
                  <a:lnTo>
                    <a:pt x="565" y="205"/>
                  </a:lnTo>
                  <a:close/>
                  <a:moveTo>
                    <a:pt x="573" y="212"/>
                  </a:moveTo>
                  <a:lnTo>
                    <a:pt x="577" y="216"/>
                  </a:lnTo>
                  <a:lnTo>
                    <a:pt x="573" y="220"/>
                  </a:lnTo>
                  <a:lnTo>
                    <a:pt x="569" y="216"/>
                  </a:lnTo>
                  <a:lnTo>
                    <a:pt x="573" y="212"/>
                  </a:lnTo>
                  <a:close/>
                  <a:moveTo>
                    <a:pt x="581" y="220"/>
                  </a:moveTo>
                  <a:lnTo>
                    <a:pt x="585" y="224"/>
                  </a:lnTo>
                  <a:lnTo>
                    <a:pt x="581" y="227"/>
                  </a:lnTo>
                  <a:lnTo>
                    <a:pt x="577" y="224"/>
                  </a:lnTo>
                  <a:lnTo>
                    <a:pt x="581" y="220"/>
                  </a:lnTo>
                  <a:close/>
                  <a:moveTo>
                    <a:pt x="589" y="227"/>
                  </a:moveTo>
                  <a:lnTo>
                    <a:pt x="592" y="231"/>
                  </a:lnTo>
                  <a:lnTo>
                    <a:pt x="589" y="235"/>
                  </a:lnTo>
                  <a:lnTo>
                    <a:pt x="585" y="231"/>
                  </a:lnTo>
                  <a:lnTo>
                    <a:pt x="589" y="227"/>
                  </a:lnTo>
                  <a:close/>
                  <a:moveTo>
                    <a:pt x="596" y="235"/>
                  </a:moveTo>
                  <a:lnTo>
                    <a:pt x="598" y="236"/>
                  </a:lnTo>
                  <a:lnTo>
                    <a:pt x="600" y="239"/>
                  </a:lnTo>
                  <a:lnTo>
                    <a:pt x="596" y="242"/>
                  </a:lnTo>
                  <a:lnTo>
                    <a:pt x="594" y="240"/>
                  </a:lnTo>
                  <a:lnTo>
                    <a:pt x="592" y="239"/>
                  </a:lnTo>
                  <a:lnTo>
                    <a:pt x="596" y="235"/>
                  </a:lnTo>
                  <a:close/>
                  <a:moveTo>
                    <a:pt x="604" y="243"/>
                  </a:moveTo>
                  <a:lnTo>
                    <a:pt x="607" y="247"/>
                  </a:lnTo>
                  <a:lnTo>
                    <a:pt x="603" y="250"/>
                  </a:lnTo>
                  <a:lnTo>
                    <a:pt x="600" y="246"/>
                  </a:lnTo>
                  <a:lnTo>
                    <a:pt x="604" y="243"/>
                  </a:lnTo>
                  <a:close/>
                  <a:moveTo>
                    <a:pt x="611" y="251"/>
                  </a:moveTo>
                  <a:lnTo>
                    <a:pt x="615" y="254"/>
                  </a:lnTo>
                  <a:lnTo>
                    <a:pt x="611" y="258"/>
                  </a:lnTo>
                  <a:lnTo>
                    <a:pt x="607" y="254"/>
                  </a:lnTo>
                  <a:lnTo>
                    <a:pt x="611" y="251"/>
                  </a:lnTo>
                  <a:close/>
                  <a:moveTo>
                    <a:pt x="618" y="258"/>
                  </a:moveTo>
                  <a:lnTo>
                    <a:pt x="622" y="262"/>
                  </a:lnTo>
                  <a:lnTo>
                    <a:pt x="618" y="266"/>
                  </a:lnTo>
                  <a:lnTo>
                    <a:pt x="614" y="262"/>
                  </a:lnTo>
                  <a:lnTo>
                    <a:pt x="618" y="258"/>
                  </a:lnTo>
                  <a:close/>
                  <a:moveTo>
                    <a:pt x="626" y="266"/>
                  </a:moveTo>
                  <a:lnTo>
                    <a:pt x="629" y="271"/>
                  </a:lnTo>
                  <a:lnTo>
                    <a:pt x="625" y="274"/>
                  </a:lnTo>
                  <a:lnTo>
                    <a:pt x="621" y="270"/>
                  </a:lnTo>
                  <a:lnTo>
                    <a:pt x="626" y="266"/>
                  </a:lnTo>
                  <a:close/>
                  <a:moveTo>
                    <a:pt x="633" y="275"/>
                  </a:moveTo>
                  <a:lnTo>
                    <a:pt x="636" y="279"/>
                  </a:lnTo>
                  <a:lnTo>
                    <a:pt x="632" y="282"/>
                  </a:lnTo>
                  <a:lnTo>
                    <a:pt x="628" y="278"/>
                  </a:lnTo>
                  <a:lnTo>
                    <a:pt x="633" y="275"/>
                  </a:lnTo>
                  <a:close/>
                  <a:moveTo>
                    <a:pt x="639" y="283"/>
                  </a:moveTo>
                  <a:lnTo>
                    <a:pt x="643" y="287"/>
                  </a:lnTo>
                  <a:lnTo>
                    <a:pt x="639" y="290"/>
                  </a:lnTo>
                  <a:lnTo>
                    <a:pt x="635" y="286"/>
                  </a:lnTo>
                  <a:lnTo>
                    <a:pt x="639" y="283"/>
                  </a:lnTo>
                  <a:close/>
                  <a:moveTo>
                    <a:pt x="647" y="291"/>
                  </a:moveTo>
                  <a:lnTo>
                    <a:pt x="650" y="295"/>
                  </a:lnTo>
                  <a:lnTo>
                    <a:pt x="646" y="299"/>
                  </a:lnTo>
                  <a:lnTo>
                    <a:pt x="642" y="294"/>
                  </a:lnTo>
                  <a:lnTo>
                    <a:pt x="647" y="291"/>
                  </a:lnTo>
                  <a:close/>
                  <a:moveTo>
                    <a:pt x="653" y="300"/>
                  </a:moveTo>
                  <a:lnTo>
                    <a:pt x="656" y="304"/>
                  </a:lnTo>
                  <a:lnTo>
                    <a:pt x="652" y="307"/>
                  </a:lnTo>
                  <a:lnTo>
                    <a:pt x="649" y="303"/>
                  </a:lnTo>
                  <a:lnTo>
                    <a:pt x="653" y="300"/>
                  </a:lnTo>
                  <a:close/>
                  <a:moveTo>
                    <a:pt x="660" y="308"/>
                  </a:moveTo>
                  <a:lnTo>
                    <a:pt x="663" y="312"/>
                  </a:lnTo>
                  <a:lnTo>
                    <a:pt x="659" y="315"/>
                  </a:lnTo>
                  <a:lnTo>
                    <a:pt x="655" y="311"/>
                  </a:lnTo>
                  <a:lnTo>
                    <a:pt x="660" y="308"/>
                  </a:lnTo>
                  <a:close/>
                  <a:moveTo>
                    <a:pt x="666" y="316"/>
                  </a:moveTo>
                  <a:lnTo>
                    <a:pt x="669" y="320"/>
                  </a:lnTo>
                  <a:lnTo>
                    <a:pt x="670" y="321"/>
                  </a:lnTo>
                  <a:lnTo>
                    <a:pt x="665" y="324"/>
                  </a:lnTo>
                  <a:lnTo>
                    <a:pt x="665" y="323"/>
                  </a:lnTo>
                  <a:lnTo>
                    <a:pt x="662" y="320"/>
                  </a:lnTo>
                  <a:lnTo>
                    <a:pt x="666" y="316"/>
                  </a:lnTo>
                  <a:close/>
                  <a:moveTo>
                    <a:pt x="673" y="325"/>
                  </a:moveTo>
                  <a:lnTo>
                    <a:pt x="676" y="329"/>
                  </a:lnTo>
                  <a:lnTo>
                    <a:pt x="672" y="333"/>
                  </a:lnTo>
                  <a:lnTo>
                    <a:pt x="668" y="328"/>
                  </a:lnTo>
                  <a:lnTo>
                    <a:pt x="673" y="325"/>
                  </a:lnTo>
                  <a:close/>
                  <a:moveTo>
                    <a:pt x="679" y="334"/>
                  </a:moveTo>
                  <a:lnTo>
                    <a:pt x="682" y="338"/>
                  </a:lnTo>
                  <a:lnTo>
                    <a:pt x="678" y="341"/>
                  </a:lnTo>
                  <a:lnTo>
                    <a:pt x="675" y="337"/>
                  </a:lnTo>
                  <a:lnTo>
                    <a:pt x="679" y="334"/>
                  </a:lnTo>
                  <a:close/>
                  <a:moveTo>
                    <a:pt x="685" y="342"/>
                  </a:moveTo>
                  <a:lnTo>
                    <a:pt x="688" y="347"/>
                  </a:lnTo>
                  <a:lnTo>
                    <a:pt x="684" y="350"/>
                  </a:lnTo>
                  <a:lnTo>
                    <a:pt x="681" y="346"/>
                  </a:lnTo>
                  <a:lnTo>
                    <a:pt x="685" y="342"/>
                  </a:lnTo>
                  <a:close/>
                  <a:moveTo>
                    <a:pt x="692" y="351"/>
                  </a:moveTo>
                  <a:lnTo>
                    <a:pt x="695" y="356"/>
                  </a:lnTo>
                  <a:lnTo>
                    <a:pt x="690" y="359"/>
                  </a:lnTo>
                  <a:lnTo>
                    <a:pt x="687" y="354"/>
                  </a:lnTo>
                  <a:lnTo>
                    <a:pt x="692" y="351"/>
                  </a:lnTo>
                  <a:close/>
                  <a:moveTo>
                    <a:pt x="698" y="360"/>
                  </a:moveTo>
                  <a:lnTo>
                    <a:pt x="701" y="365"/>
                  </a:lnTo>
                  <a:lnTo>
                    <a:pt x="696" y="368"/>
                  </a:lnTo>
                  <a:lnTo>
                    <a:pt x="693" y="363"/>
                  </a:lnTo>
                  <a:lnTo>
                    <a:pt x="698" y="360"/>
                  </a:lnTo>
                  <a:close/>
                  <a:moveTo>
                    <a:pt x="704" y="369"/>
                  </a:moveTo>
                  <a:lnTo>
                    <a:pt x="706" y="374"/>
                  </a:lnTo>
                  <a:lnTo>
                    <a:pt x="702" y="377"/>
                  </a:lnTo>
                  <a:lnTo>
                    <a:pt x="699" y="372"/>
                  </a:lnTo>
                  <a:lnTo>
                    <a:pt x="704" y="369"/>
                  </a:lnTo>
                  <a:close/>
                  <a:moveTo>
                    <a:pt x="709" y="378"/>
                  </a:moveTo>
                  <a:lnTo>
                    <a:pt x="712" y="381"/>
                  </a:lnTo>
                  <a:lnTo>
                    <a:pt x="712" y="383"/>
                  </a:lnTo>
                  <a:lnTo>
                    <a:pt x="708" y="385"/>
                  </a:lnTo>
                  <a:lnTo>
                    <a:pt x="707" y="384"/>
                  </a:lnTo>
                  <a:lnTo>
                    <a:pt x="705" y="381"/>
                  </a:lnTo>
                  <a:lnTo>
                    <a:pt x="709" y="378"/>
                  </a:lnTo>
                  <a:close/>
                  <a:moveTo>
                    <a:pt x="715" y="387"/>
                  </a:moveTo>
                  <a:lnTo>
                    <a:pt x="718" y="392"/>
                  </a:lnTo>
                  <a:lnTo>
                    <a:pt x="714" y="395"/>
                  </a:lnTo>
                  <a:lnTo>
                    <a:pt x="711" y="390"/>
                  </a:lnTo>
                  <a:lnTo>
                    <a:pt x="715" y="387"/>
                  </a:lnTo>
                  <a:close/>
                  <a:moveTo>
                    <a:pt x="721" y="396"/>
                  </a:moveTo>
                  <a:lnTo>
                    <a:pt x="724" y="401"/>
                  </a:lnTo>
                  <a:lnTo>
                    <a:pt x="719" y="404"/>
                  </a:lnTo>
                  <a:lnTo>
                    <a:pt x="716" y="399"/>
                  </a:lnTo>
                  <a:lnTo>
                    <a:pt x="721" y="396"/>
                  </a:lnTo>
                  <a:close/>
                  <a:moveTo>
                    <a:pt x="727" y="405"/>
                  </a:moveTo>
                  <a:lnTo>
                    <a:pt x="729" y="410"/>
                  </a:lnTo>
                  <a:lnTo>
                    <a:pt x="725" y="413"/>
                  </a:lnTo>
                  <a:lnTo>
                    <a:pt x="722" y="408"/>
                  </a:lnTo>
                  <a:lnTo>
                    <a:pt x="727" y="405"/>
                  </a:lnTo>
                  <a:close/>
                  <a:moveTo>
                    <a:pt x="732" y="415"/>
                  </a:moveTo>
                  <a:lnTo>
                    <a:pt x="735" y="419"/>
                  </a:lnTo>
                  <a:lnTo>
                    <a:pt x="730" y="422"/>
                  </a:lnTo>
                  <a:lnTo>
                    <a:pt x="728" y="417"/>
                  </a:lnTo>
                  <a:lnTo>
                    <a:pt x="732" y="415"/>
                  </a:lnTo>
                  <a:close/>
                  <a:moveTo>
                    <a:pt x="738" y="424"/>
                  </a:moveTo>
                  <a:lnTo>
                    <a:pt x="740" y="429"/>
                  </a:lnTo>
                  <a:lnTo>
                    <a:pt x="736" y="431"/>
                  </a:lnTo>
                  <a:lnTo>
                    <a:pt x="733" y="427"/>
                  </a:lnTo>
                  <a:lnTo>
                    <a:pt x="738" y="424"/>
                  </a:lnTo>
                  <a:close/>
                  <a:moveTo>
                    <a:pt x="743" y="433"/>
                  </a:moveTo>
                  <a:lnTo>
                    <a:pt x="746" y="438"/>
                  </a:lnTo>
                  <a:lnTo>
                    <a:pt x="741" y="441"/>
                  </a:lnTo>
                  <a:lnTo>
                    <a:pt x="738" y="436"/>
                  </a:lnTo>
                  <a:lnTo>
                    <a:pt x="743" y="433"/>
                  </a:lnTo>
                  <a:close/>
                  <a:moveTo>
                    <a:pt x="748" y="442"/>
                  </a:moveTo>
                  <a:lnTo>
                    <a:pt x="751" y="447"/>
                  </a:lnTo>
                  <a:lnTo>
                    <a:pt x="746" y="450"/>
                  </a:lnTo>
                  <a:lnTo>
                    <a:pt x="744" y="445"/>
                  </a:lnTo>
                  <a:lnTo>
                    <a:pt x="748" y="442"/>
                  </a:lnTo>
                  <a:close/>
                  <a:moveTo>
                    <a:pt x="754" y="452"/>
                  </a:moveTo>
                  <a:lnTo>
                    <a:pt x="756" y="457"/>
                  </a:lnTo>
                  <a:lnTo>
                    <a:pt x="752" y="459"/>
                  </a:lnTo>
                  <a:lnTo>
                    <a:pt x="749" y="454"/>
                  </a:lnTo>
                  <a:lnTo>
                    <a:pt x="754" y="452"/>
                  </a:lnTo>
                  <a:close/>
                  <a:moveTo>
                    <a:pt x="759" y="461"/>
                  </a:moveTo>
                  <a:lnTo>
                    <a:pt x="761" y="466"/>
                  </a:lnTo>
                  <a:lnTo>
                    <a:pt x="757" y="469"/>
                  </a:lnTo>
                  <a:lnTo>
                    <a:pt x="754" y="464"/>
                  </a:lnTo>
                  <a:lnTo>
                    <a:pt x="759" y="461"/>
                  </a:lnTo>
                  <a:close/>
                  <a:moveTo>
                    <a:pt x="764" y="471"/>
                  </a:moveTo>
                  <a:lnTo>
                    <a:pt x="766" y="475"/>
                  </a:lnTo>
                  <a:lnTo>
                    <a:pt x="762" y="478"/>
                  </a:lnTo>
                  <a:lnTo>
                    <a:pt x="759" y="473"/>
                  </a:lnTo>
                  <a:lnTo>
                    <a:pt x="764" y="471"/>
                  </a:lnTo>
                  <a:close/>
                  <a:moveTo>
                    <a:pt x="769" y="480"/>
                  </a:moveTo>
                  <a:lnTo>
                    <a:pt x="770" y="483"/>
                  </a:lnTo>
                  <a:lnTo>
                    <a:pt x="772" y="485"/>
                  </a:lnTo>
                  <a:lnTo>
                    <a:pt x="767" y="487"/>
                  </a:lnTo>
                  <a:lnTo>
                    <a:pt x="766" y="485"/>
                  </a:lnTo>
                  <a:lnTo>
                    <a:pt x="764" y="483"/>
                  </a:lnTo>
                  <a:lnTo>
                    <a:pt x="769" y="480"/>
                  </a:lnTo>
                  <a:close/>
                  <a:moveTo>
                    <a:pt x="774" y="490"/>
                  </a:moveTo>
                  <a:lnTo>
                    <a:pt x="776" y="494"/>
                  </a:lnTo>
                  <a:lnTo>
                    <a:pt x="772" y="497"/>
                  </a:lnTo>
                  <a:lnTo>
                    <a:pt x="769" y="492"/>
                  </a:lnTo>
                  <a:lnTo>
                    <a:pt x="774" y="490"/>
                  </a:lnTo>
                  <a:close/>
                  <a:moveTo>
                    <a:pt x="779" y="499"/>
                  </a:moveTo>
                  <a:lnTo>
                    <a:pt x="781" y="504"/>
                  </a:lnTo>
                  <a:lnTo>
                    <a:pt x="776" y="506"/>
                  </a:lnTo>
                  <a:lnTo>
                    <a:pt x="774" y="502"/>
                  </a:lnTo>
                  <a:lnTo>
                    <a:pt x="779" y="499"/>
                  </a:lnTo>
                  <a:close/>
                  <a:moveTo>
                    <a:pt x="784" y="509"/>
                  </a:moveTo>
                  <a:lnTo>
                    <a:pt x="786" y="514"/>
                  </a:lnTo>
                  <a:lnTo>
                    <a:pt x="781" y="516"/>
                  </a:lnTo>
                  <a:lnTo>
                    <a:pt x="779" y="511"/>
                  </a:lnTo>
                  <a:lnTo>
                    <a:pt x="784" y="509"/>
                  </a:lnTo>
                  <a:close/>
                  <a:moveTo>
                    <a:pt x="789" y="518"/>
                  </a:moveTo>
                  <a:lnTo>
                    <a:pt x="789" y="519"/>
                  </a:lnTo>
                  <a:lnTo>
                    <a:pt x="791" y="523"/>
                  </a:lnTo>
                  <a:lnTo>
                    <a:pt x="786" y="526"/>
                  </a:lnTo>
                  <a:lnTo>
                    <a:pt x="784" y="521"/>
                  </a:lnTo>
                  <a:lnTo>
                    <a:pt x="784" y="521"/>
                  </a:lnTo>
                  <a:lnTo>
                    <a:pt x="789" y="518"/>
                  </a:lnTo>
                  <a:close/>
                  <a:moveTo>
                    <a:pt x="793" y="528"/>
                  </a:moveTo>
                  <a:lnTo>
                    <a:pt x="796" y="533"/>
                  </a:lnTo>
                  <a:lnTo>
                    <a:pt x="791" y="535"/>
                  </a:lnTo>
                  <a:lnTo>
                    <a:pt x="788" y="530"/>
                  </a:lnTo>
                  <a:lnTo>
                    <a:pt x="793" y="528"/>
                  </a:lnTo>
                  <a:close/>
                  <a:moveTo>
                    <a:pt x="798" y="538"/>
                  </a:moveTo>
                  <a:lnTo>
                    <a:pt x="800" y="543"/>
                  </a:lnTo>
                  <a:lnTo>
                    <a:pt x="796" y="545"/>
                  </a:lnTo>
                  <a:lnTo>
                    <a:pt x="793" y="540"/>
                  </a:lnTo>
                  <a:lnTo>
                    <a:pt x="798" y="538"/>
                  </a:lnTo>
                  <a:close/>
                  <a:moveTo>
                    <a:pt x="803" y="547"/>
                  </a:moveTo>
                  <a:lnTo>
                    <a:pt x="805" y="552"/>
                  </a:lnTo>
                  <a:lnTo>
                    <a:pt x="800" y="555"/>
                  </a:lnTo>
                  <a:lnTo>
                    <a:pt x="798" y="550"/>
                  </a:lnTo>
                  <a:lnTo>
                    <a:pt x="803" y="547"/>
                  </a:lnTo>
                  <a:close/>
                  <a:moveTo>
                    <a:pt x="807" y="557"/>
                  </a:moveTo>
                  <a:lnTo>
                    <a:pt x="810" y="562"/>
                  </a:lnTo>
                  <a:lnTo>
                    <a:pt x="805" y="564"/>
                  </a:lnTo>
                  <a:lnTo>
                    <a:pt x="802" y="559"/>
                  </a:lnTo>
                  <a:lnTo>
                    <a:pt x="807" y="557"/>
                  </a:lnTo>
                  <a:close/>
                  <a:moveTo>
                    <a:pt x="812" y="567"/>
                  </a:moveTo>
                  <a:lnTo>
                    <a:pt x="814" y="572"/>
                  </a:lnTo>
                  <a:lnTo>
                    <a:pt x="809" y="574"/>
                  </a:lnTo>
                  <a:lnTo>
                    <a:pt x="807" y="569"/>
                  </a:lnTo>
                  <a:lnTo>
                    <a:pt x="812" y="567"/>
                  </a:lnTo>
                  <a:close/>
                  <a:moveTo>
                    <a:pt x="816" y="577"/>
                  </a:moveTo>
                  <a:lnTo>
                    <a:pt x="819" y="581"/>
                  </a:lnTo>
                  <a:lnTo>
                    <a:pt x="814" y="584"/>
                  </a:lnTo>
                  <a:lnTo>
                    <a:pt x="811" y="579"/>
                  </a:lnTo>
                  <a:lnTo>
                    <a:pt x="816" y="577"/>
                  </a:lnTo>
                  <a:close/>
                  <a:moveTo>
                    <a:pt x="821" y="586"/>
                  </a:moveTo>
                  <a:lnTo>
                    <a:pt x="823" y="591"/>
                  </a:lnTo>
                  <a:lnTo>
                    <a:pt x="818" y="593"/>
                  </a:lnTo>
                  <a:lnTo>
                    <a:pt x="816" y="589"/>
                  </a:lnTo>
                  <a:lnTo>
                    <a:pt x="821" y="586"/>
                  </a:lnTo>
                  <a:close/>
                  <a:moveTo>
                    <a:pt x="825" y="596"/>
                  </a:moveTo>
                  <a:lnTo>
                    <a:pt x="827" y="601"/>
                  </a:lnTo>
                  <a:lnTo>
                    <a:pt x="822" y="603"/>
                  </a:lnTo>
                  <a:lnTo>
                    <a:pt x="820" y="598"/>
                  </a:lnTo>
                  <a:lnTo>
                    <a:pt x="825" y="596"/>
                  </a:lnTo>
                  <a:close/>
                  <a:moveTo>
                    <a:pt x="830" y="606"/>
                  </a:moveTo>
                  <a:lnTo>
                    <a:pt x="832" y="611"/>
                  </a:lnTo>
                  <a:lnTo>
                    <a:pt x="827" y="613"/>
                  </a:lnTo>
                  <a:lnTo>
                    <a:pt x="825" y="608"/>
                  </a:lnTo>
                  <a:lnTo>
                    <a:pt x="830" y="606"/>
                  </a:lnTo>
                  <a:close/>
                  <a:moveTo>
                    <a:pt x="834" y="616"/>
                  </a:moveTo>
                  <a:lnTo>
                    <a:pt x="836" y="621"/>
                  </a:lnTo>
                  <a:lnTo>
                    <a:pt x="831" y="623"/>
                  </a:lnTo>
                  <a:lnTo>
                    <a:pt x="829" y="618"/>
                  </a:lnTo>
                  <a:lnTo>
                    <a:pt x="834" y="616"/>
                  </a:lnTo>
                  <a:close/>
                  <a:moveTo>
                    <a:pt x="838" y="626"/>
                  </a:moveTo>
                  <a:lnTo>
                    <a:pt x="840" y="630"/>
                  </a:lnTo>
                  <a:lnTo>
                    <a:pt x="835" y="633"/>
                  </a:lnTo>
                  <a:lnTo>
                    <a:pt x="833" y="628"/>
                  </a:lnTo>
                  <a:lnTo>
                    <a:pt x="838" y="626"/>
                  </a:lnTo>
                  <a:close/>
                  <a:moveTo>
                    <a:pt x="842" y="635"/>
                  </a:moveTo>
                  <a:lnTo>
                    <a:pt x="845" y="640"/>
                  </a:lnTo>
                  <a:lnTo>
                    <a:pt x="840" y="642"/>
                  </a:lnTo>
                  <a:lnTo>
                    <a:pt x="838" y="638"/>
                  </a:lnTo>
                  <a:lnTo>
                    <a:pt x="842" y="635"/>
                  </a:lnTo>
                  <a:close/>
                  <a:moveTo>
                    <a:pt x="847" y="645"/>
                  </a:moveTo>
                  <a:lnTo>
                    <a:pt x="849" y="650"/>
                  </a:lnTo>
                  <a:lnTo>
                    <a:pt x="844" y="652"/>
                  </a:lnTo>
                  <a:lnTo>
                    <a:pt x="842" y="647"/>
                  </a:lnTo>
                  <a:lnTo>
                    <a:pt x="847" y="645"/>
                  </a:lnTo>
                  <a:close/>
                  <a:moveTo>
                    <a:pt x="851" y="655"/>
                  </a:moveTo>
                  <a:lnTo>
                    <a:pt x="853" y="660"/>
                  </a:lnTo>
                  <a:lnTo>
                    <a:pt x="848" y="662"/>
                  </a:lnTo>
                  <a:lnTo>
                    <a:pt x="846" y="657"/>
                  </a:lnTo>
                  <a:lnTo>
                    <a:pt x="851" y="655"/>
                  </a:lnTo>
                  <a:close/>
                  <a:moveTo>
                    <a:pt x="855" y="665"/>
                  </a:moveTo>
                  <a:lnTo>
                    <a:pt x="857" y="670"/>
                  </a:lnTo>
                  <a:lnTo>
                    <a:pt x="852" y="672"/>
                  </a:lnTo>
                  <a:lnTo>
                    <a:pt x="850" y="667"/>
                  </a:lnTo>
                  <a:lnTo>
                    <a:pt x="855" y="665"/>
                  </a:lnTo>
                  <a:close/>
                  <a:moveTo>
                    <a:pt x="859" y="675"/>
                  </a:moveTo>
                  <a:lnTo>
                    <a:pt x="861" y="680"/>
                  </a:lnTo>
                  <a:lnTo>
                    <a:pt x="856" y="682"/>
                  </a:lnTo>
                  <a:lnTo>
                    <a:pt x="854" y="677"/>
                  </a:lnTo>
                  <a:lnTo>
                    <a:pt x="859" y="675"/>
                  </a:lnTo>
                  <a:close/>
                  <a:moveTo>
                    <a:pt x="863" y="685"/>
                  </a:moveTo>
                  <a:lnTo>
                    <a:pt x="865" y="690"/>
                  </a:lnTo>
                  <a:lnTo>
                    <a:pt x="860" y="692"/>
                  </a:lnTo>
                  <a:lnTo>
                    <a:pt x="858" y="687"/>
                  </a:lnTo>
                  <a:lnTo>
                    <a:pt x="863" y="685"/>
                  </a:lnTo>
                  <a:close/>
                  <a:moveTo>
                    <a:pt x="867" y="695"/>
                  </a:moveTo>
                  <a:lnTo>
                    <a:pt x="869" y="700"/>
                  </a:lnTo>
                  <a:lnTo>
                    <a:pt x="864" y="702"/>
                  </a:lnTo>
                  <a:lnTo>
                    <a:pt x="862" y="697"/>
                  </a:lnTo>
                  <a:lnTo>
                    <a:pt x="867" y="695"/>
                  </a:lnTo>
                  <a:close/>
                  <a:moveTo>
                    <a:pt x="871" y="705"/>
                  </a:moveTo>
                  <a:lnTo>
                    <a:pt x="873" y="710"/>
                  </a:lnTo>
                  <a:lnTo>
                    <a:pt x="868" y="712"/>
                  </a:lnTo>
                  <a:lnTo>
                    <a:pt x="866" y="707"/>
                  </a:lnTo>
                  <a:lnTo>
                    <a:pt x="871" y="705"/>
                  </a:lnTo>
                  <a:close/>
                  <a:moveTo>
                    <a:pt x="875" y="715"/>
                  </a:moveTo>
                  <a:lnTo>
                    <a:pt x="876" y="715"/>
                  </a:lnTo>
                  <a:lnTo>
                    <a:pt x="877" y="720"/>
                  </a:lnTo>
                  <a:lnTo>
                    <a:pt x="873" y="722"/>
                  </a:lnTo>
                  <a:lnTo>
                    <a:pt x="871" y="717"/>
                  </a:lnTo>
                  <a:lnTo>
                    <a:pt x="870" y="717"/>
                  </a:lnTo>
                  <a:lnTo>
                    <a:pt x="875" y="715"/>
                  </a:lnTo>
                  <a:close/>
                  <a:moveTo>
                    <a:pt x="879" y="725"/>
                  </a:moveTo>
                  <a:lnTo>
                    <a:pt x="881" y="730"/>
                  </a:lnTo>
                  <a:lnTo>
                    <a:pt x="876" y="732"/>
                  </a:lnTo>
                  <a:lnTo>
                    <a:pt x="874" y="727"/>
                  </a:lnTo>
                  <a:lnTo>
                    <a:pt x="879" y="725"/>
                  </a:lnTo>
                  <a:close/>
                  <a:moveTo>
                    <a:pt x="883" y="735"/>
                  </a:moveTo>
                  <a:lnTo>
                    <a:pt x="885" y="740"/>
                  </a:lnTo>
                  <a:lnTo>
                    <a:pt x="880" y="742"/>
                  </a:lnTo>
                  <a:lnTo>
                    <a:pt x="878" y="737"/>
                  </a:lnTo>
                  <a:lnTo>
                    <a:pt x="883" y="735"/>
                  </a:lnTo>
                  <a:close/>
                  <a:moveTo>
                    <a:pt x="887" y="745"/>
                  </a:moveTo>
                  <a:lnTo>
                    <a:pt x="889" y="749"/>
                  </a:lnTo>
                  <a:lnTo>
                    <a:pt x="884" y="751"/>
                  </a:lnTo>
                  <a:lnTo>
                    <a:pt x="882" y="747"/>
                  </a:lnTo>
                  <a:lnTo>
                    <a:pt x="887" y="745"/>
                  </a:lnTo>
                  <a:close/>
                  <a:moveTo>
                    <a:pt x="914" y="727"/>
                  </a:moveTo>
                  <a:lnTo>
                    <a:pt x="907" y="802"/>
                  </a:lnTo>
                  <a:lnTo>
                    <a:pt x="851" y="752"/>
                  </a:lnTo>
                  <a:lnTo>
                    <a:pt x="914" y="72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p:cNvSpPr>
              <a:spLocks noChangeArrowheads="1"/>
            </p:cNvSpPr>
            <p:nvPr/>
          </p:nvSpPr>
          <p:spPr bwMode="auto">
            <a:xfrm>
              <a:off x="2406" y="2623"/>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時間</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Freeform 12"/>
            <p:cNvSpPr>
              <a:spLocks noEditPoints="1"/>
            </p:cNvSpPr>
            <p:nvPr/>
          </p:nvSpPr>
          <p:spPr bwMode="auto">
            <a:xfrm>
              <a:off x="915" y="2349"/>
              <a:ext cx="2183" cy="9"/>
            </a:xfrm>
            <a:custGeom>
              <a:avLst/>
              <a:gdLst>
                <a:gd name="T0" fmla="*/ 0 w 2451"/>
                <a:gd name="T1" fmla="*/ 0 h 8"/>
                <a:gd name="T2" fmla="*/ 56 w 2451"/>
                <a:gd name="T3" fmla="*/ 0 h 8"/>
                <a:gd name="T4" fmla="*/ 88 w 2451"/>
                <a:gd name="T5" fmla="*/ 0 h 8"/>
                <a:gd name="T6" fmla="*/ 145 w 2451"/>
                <a:gd name="T7" fmla="*/ 0 h 8"/>
                <a:gd name="T8" fmla="*/ 177 w 2451"/>
                <a:gd name="T9" fmla="*/ 0 h 8"/>
                <a:gd name="T10" fmla="*/ 233 w 2451"/>
                <a:gd name="T11" fmla="*/ 0 h 8"/>
                <a:gd name="T12" fmla="*/ 265 w 2451"/>
                <a:gd name="T13" fmla="*/ 0 h 8"/>
                <a:gd name="T14" fmla="*/ 322 w 2451"/>
                <a:gd name="T15" fmla="*/ 0 h 8"/>
                <a:gd name="T16" fmla="*/ 354 w 2451"/>
                <a:gd name="T17" fmla="*/ 0 h 8"/>
                <a:gd name="T18" fmla="*/ 410 w 2451"/>
                <a:gd name="T19" fmla="*/ 0 h 8"/>
                <a:gd name="T20" fmla="*/ 443 w 2451"/>
                <a:gd name="T21" fmla="*/ 0 h 8"/>
                <a:gd name="T22" fmla="*/ 499 w 2451"/>
                <a:gd name="T23" fmla="*/ 0 h 8"/>
                <a:gd name="T24" fmla="*/ 531 w 2451"/>
                <a:gd name="T25" fmla="*/ 0 h 8"/>
                <a:gd name="T26" fmla="*/ 588 w 2451"/>
                <a:gd name="T27" fmla="*/ 0 h 8"/>
                <a:gd name="T28" fmla="*/ 620 w 2451"/>
                <a:gd name="T29" fmla="*/ 0 h 8"/>
                <a:gd name="T30" fmla="*/ 676 w 2451"/>
                <a:gd name="T31" fmla="*/ 0 h 8"/>
                <a:gd name="T32" fmla="*/ 708 w 2451"/>
                <a:gd name="T33" fmla="*/ 0 h 8"/>
                <a:gd name="T34" fmla="*/ 765 w 2451"/>
                <a:gd name="T35" fmla="*/ 0 h 8"/>
                <a:gd name="T36" fmla="*/ 797 w 2451"/>
                <a:gd name="T37" fmla="*/ 0 h 8"/>
                <a:gd name="T38" fmla="*/ 853 w 2451"/>
                <a:gd name="T39" fmla="*/ 0 h 8"/>
                <a:gd name="T40" fmla="*/ 885 w 2451"/>
                <a:gd name="T41" fmla="*/ 0 h 8"/>
                <a:gd name="T42" fmla="*/ 942 w 2451"/>
                <a:gd name="T43" fmla="*/ 0 h 8"/>
                <a:gd name="T44" fmla="*/ 974 w 2451"/>
                <a:gd name="T45" fmla="*/ 0 h 8"/>
                <a:gd name="T46" fmla="*/ 1030 w 2451"/>
                <a:gd name="T47" fmla="*/ 0 h 8"/>
                <a:gd name="T48" fmla="*/ 1062 w 2451"/>
                <a:gd name="T49" fmla="*/ 0 h 8"/>
                <a:gd name="T50" fmla="*/ 1119 w 2451"/>
                <a:gd name="T51" fmla="*/ 0 h 8"/>
                <a:gd name="T52" fmla="*/ 1151 w 2451"/>
                <a:gd name="T53" fmla="*/ 0 h 8"/>
                <a:gd name="T54" fmla="*/ 1207 w 2451"/>
                <a:gd name="T55" fmla="*/ 0 h 8"/>
                <a:gd name="T56" fmla="*/ 1240 w 2451"/>
                <a:gd name="T57" fmla="*/ 0 h 8"/>
                <a:gd name="T58" fmla="*/ 1296 w 2451"/>
                <a:gd name="T59" fmla="*/ 0 h 8"/>
                <a:gd name="T60" fmla="*/ 1328 w 2451"/>
                <a:gd name="T61" fmla="*/ 0 h 8"/>
                <a:gd name="T62" fmla="*/ 1384 w 2451"/>
                <a:gd name="T63" fmla="*/ 0 h 8"/>
                <a:gd name="T64" fmla="*/ 1417 w 2451"/>
                <a:gd name="T65" fmla="*/ 0 h 8"/>
                <a:gd name="T66" fmla="*/ 1473 w 2451"/>
                <a:gd name="T67" fmla="*/ 0 h 8"/>
                <a:gd name="T68" fmla="*/ 1505 w 2451"/>
                <a:gd name="T69" fmla="*/ 0 h 8"/>
                <a:gd name="T70" fmla="*/ 1562 w 2451"/>
                <a:gd name="T71" fmla="*/ 0 h 8"/>
                <a:gd name="T72" fmla="*/ 1594 w 2451"/>
                <a:gd name="T73" fmla="*/ 0 h 8"/>
                <a:gd name="T74" fmla="*/ 1650 w 2451"/>
                <a:gd name="T75" fmla="*/ 0 h 8"/>
                <a:gd name="T76" fmla="*/ 1682 w 2451"/>
                <a:gd name="T77" fmla="*/ 0 h 8"/>
                <a:gd name="T78" fmla="*/ 1739 w 2451"/>
                <a:gd name="T79" fmla="*/ 0 h 8"/>
                <a:gd name="T80" fmla="*/ 1771 w 2451"/>
                <a:gd name="T81" fmla="*/ 0 h 8"/>
                <a:gd name="T82" fmla="*/ 1827 w 2451"/>
                <a:gd name="T83" fmla="*/ 0 h 8"/>
                <a:gd name="T84" fmla="*/ 1859 w 2451"/>
                <a:gd name="T85" fmla="*/ 0 h 8"/>
                <a:gd name="T86" fmla="*/ 1916 w 2451"/>
                <a:gd name="T87" fmla="*/ 0 h 8"/>
                <a:gd name="T88" fmla="*/ 1948 w 2451"/>
                <a:gd name="T89" fmla="*/ 0 h 8"/>
                <a:gd name="T90" fmla="*/ 2004 w 2451"/>
                <a:gd name="T91" fmla="*/ 0 h 8"/>
                <a:gd name="T92" fmla="*/ 2037 w 2451"/>
                <a:gd name="T93" fmla="*/ 0 h 8"/>
                <a:gd name="T94" fmla="*/ 2093 w 2451"/>
                <a:gd name="T95" fmla="*/ 0 h 8"/>
                <a:gd name="T96" fmla="*/ 2125 w 2451"/>
                <a:gd name="T97" fmla="*/ 0 h 8"/>
                <a:gd name="T98" fmla="*/ 2181 w 2451"/>
                <a:gd name="T99" fmla="*/ 0 h 8"/>
                <a:gd name="T100" fmla="*/ 2214 w 2451"/>
                <a:gd name="T101" fmla="*/ 0 h 8"/>
                <a:gd name="T102" fmla="*/ 2270 w 2451"/>
                <a:gd name="T103" fmla="*/ 0 h 8"/>
                <a:gd name="T104" fmla="*/ 2302 w 2451"/>
                <a:gd name="T105" fmla="*/ 0 h 8"/>
                <a:gd name="T106" fmla="*/ 2359 w 2451"/>
                <a:gd name="T107" fmla="*/ 0 h 8"/>
                <a:gd name="T108" fmla="*/ 2391 w 2451"/>
                <a:gd name="T109" fmla="*/ 0 h 8"/>
                <a:gd name="T110" fmla="*/ 2447 w 2451"/>
                <a:gd name="T11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51" h="8">
                  <a:moveTo>
                    <a:pt x="0" y="0"/>
                  </a:moveTo>
                  <a:lnTo>
                    <a:pt x="32" y="0"/>
                  </a:lnTo>
                  <a:lnTo>
                    <a:pt x="32" y="8"/>
                  </a:lnTo>
                  <a:lnTo>
                    <a:pt x="0" y="8"/>
                  </a:lnTo>
                  <a:lnTo>
                    <a:pt x="0" y="0"/>
                  </a:lnTo>
                  <a:close/>
                  <a:moveTo>
                    <a:pt x="56" y="0"/>
                  </a:moveTo>
                  <a:lnTo>
                    <a:pt x="64" y="0"/>
                  </a:lnTo>
                  <a:lnTo>
                    <a:pt x="64" y="8"/>
                  </a:lnTo>
                  <a:lnTo>
                    <a:pt x="56" y="8"/>
                  </a:lnTo>
                  <a:lnTo>
                    <a:pt x="56" y="0"/>
                  </a:lnTo>
                  <a:close/>
                  <a:moveTo>
                    <a:pt x="88" y="0"/>
                  </a:moveTo>
                  <a:lnTo>
                    <a:pt x="121" y="0"/>
                  </a:lnTo>
                  <a:lnTo>
                    <a:pt x="121" y="8"/>
                  </a:lnTo>
                  <a:lnTo>
                    <a:pt x="88" y="8"/>
                  </a:lnTo>
                  <a:lnTo>
                    <a:pt x="88" y="0"/>
                  </a:lnTo>
                  <a:close/>
                  <a:moveTo>
                    <a:pt x="145" y="0"/>
                  </a:moveTo>
                  <a:lnTo>
                    <a:pt x="153" y="0"/>
                  </a:lnTo>
                  <a:lnTo>
                    <a:pt x="153" y="8"/>
                  </a:lnTo>
                  <a:lnTo>
                    <a:pt x="145" y="8"/>
                  </a:lnTo>
                  <a:lnTo>
                    <a:pt x="145" y="0"/>
                  </a:lnTo>
                  <a:close/>
                  <a:moveTo>
                    <a:pt x="177" y="0"/>
                  </a:moveTo>
                  <a:lnTo>
                    <a:pt x="209" y="0"/>
                  </a:lnTo>
                  <a:lnTo>
                    <a:pt x="209" y="8"/>
                  </a:lnTo>
                  <a:lnTo>
                    <a:pt x="177" y="8"/>
                  </a:lnTo>
                  <a:lnTo>
                    <a:pt x="177" y="0"/>
                  </a:lnTo>
                  <a:close/>
                  <a:moveTo>
                    <a:pt x="233" y="0"/>
                  </a:moveTo>
                  <a:lnTo>
                    <a:pt x="241" y="0"/>
                  </a:lnTo>
                  <a:lnTo>
                    <a:pt x="241" y="8"/>
                  </a:lnTo>
                  <a:lnTo>
                    <a:pt x="233" y="8"/>
                  </a:lnTo>
                  <a:lnTo>
                    <a:pt x="233" y="0"/>
                  </a:lnTo>
                  <a:close/>
                  <a:moveTo>
                    <a:pt x="265" y="0"/>
                  </a:moveTo>
                  <a:lnTo>
                    <a:pt x="298" y="0"/>
                  </a:lnTo>
                  <a:lnTo>
                    <a:pt x="298" y="8"/>
                  </a:lnTo>
                  <a:lnTo>
                    <a:pt x="265" y="8"/>
                  </a:lnTo>
                  <a:lnTo>
                    <a:pt x="265" y="0"/>
                  </a:lnTo>
                  <a:close/>
                  <a:moveTo>
                    <a:pt x="322" y="0"/>
                  </a:moveTo>
                  <a:lnTo>
                    <a:pt x="330" y="0"/>
                  </a:lnTo>
                  <a:lnTo>
                    <a:pt x="330" y="8"/>
                  </a:lnTo>
                  <a:lnTo>
                    <a:pt x="322" y="8"/>
                  </a:lnTo>
                  <a:lnTo>
                    <a:pt x="322" y="0"/>
                  </a:lnTo>
                  <a:close/>
                  <a:moveTo>
                    <a:pt x="354" y="0"/>
                  </a:moveTo>
                  <a:lnTo>
                    <a:pt x="386" y="0"/>
                  </a:lnTo>
                  <a:lnTo>
                    <a:pt x="386" y="8"/>
                  </a:lnTo>
                  <a:lnTo>
                    <a:pt x="354" y="8"/>
                  </a:lnTo>
                  <a:lnTo>
                    <a:pt x="354" y="0"/>
                  </a:lnTo>
                  <a:close/>
                  <a:moveTo>
                    <a:pt x="410" y="0"/>
                  </a:moveTo>
                  <a:lnTo>
                    <a:pt x="418" y="0"/>
                  </a:lnTo>
                  <a:lnTo>
                    <a:pt x="418" y="8"/>
                  </a:lnTo>
                  <a:lnTo>
                    <a:pt x="410" y="8"/>
                  </a:lnTo>
                  <a:lnTo>
                    <a:pt x="410" y="0"/>
                  </a:lnTo>
                  <a:close/>
                  <a:moveTo>
                    <a:pt x="443" y="0"/>
                  </a:moveTo>
                  <a:lnTo>
                    <a:pt x="475" y="0"/>
                  </a:lnTo>
                  <a:lnTo>
                    <a:pt x="475" y="8"/>
                  </a:lnTo>
                  <a:lnTo>
                    <a:pt x="443" y="8"/>
                  </a:lnTo>
                  <a:lnTo>
                    <a:pt x="443" y="0"/>
                  </a:lnTo>
                  <a:close/>
                  <a:moveTo>
                    <a:pt x="499" y="0"/>
                  </a:moveTo>
                  <a:lnTo>
                    <a:pt x="507" y="0"/>
                  </a:lnTo>
                  <a:lnTo>
                    <a:pt x="507" y="8"/>
                  </a:lnTo>
                  <a:lnTo>
                    <a:pt x="499" y="8"/>
                  </a:lnTo>
                  <a:lnTo>
                    <a:pt x="499" y="0"/>
                  </a:lnTo>
                  <a:close/>
                  <a:moveTo>
                    <a:pt x="531" y="0"/>
                  </a:moveTo>
                  <a:lnTo>
                    <a:pt x="563" y="0"/>
                  </a:lnTo>
                  <a:lnTo>
                    <a:pt x="563" y="8"/>
                  </a:lnTo>
                  <a:lnTo>
                    <a:pt x="531" y="8"/>
                  </a:lnTo>
                  <a:lnTo>
                    <a:pt x="531" y="0"/>
                  </a:lnTo>
                  <a:close/>
                  <a:moveTo>
                    <a:pt x="588" y="0"/>
                  </a:moveTo>
                  <a:lnTo>
                    <a:pt x="596" y="0"/>
                  </a:lnTo>
                  <a:lnTo>
                    <a:pt x="596" y="8"/>
                  </a:lnTo>
                  <a:lnTo>
                    <a:pt x="588" y="8"/>
                  </a:lnTo>
                  <a:lnTo>
                    <a:pt x="588" y="0"/>
                  </a:lnTo>
                  <a:close/>
                  <a:moveTo>
                    <a:pt x="620" y="0"/>
                  </a:moveTo>
                  <a:lnTo>
                    <a:pt x="652" y="0"/>
                  </a:lnTo>
                  <a:lnTo>
                    <a:pt x="652" y="8"/>
                  </a:lnTo>
                  <a:lnTo>
                    <a:pt x="620" y="8"/>
                  </a:lnTo>
                  <a:lnTo>
                    <a:pt x="620" y="0"/>
                  </a:lnTo>
                  <a:close/>
                  <a:moveTo>
                    <a:pt x="676" y="0"/>
                  </a:moveTo>
                  <a:lnTo>
                    <a:pt x="684" y="0"/>
                  </a:lnTo>
                  <a:lnTo>
                    <a:pt x="684" y="8"/>
                  </a:lnTo>
                  <a:lnTo>
                    <a:pt x="676" y="8"/>
                  </a:lnTo>
                  <a:lnTo>
                    <a:pt x="676" y="0"/>
                  </a:lnTo>
                  <a:close/>
                  <a:moveTo>
                    <a:pt x="708" y="0"/>
                  </a:moveTo>
                  <a:lnTo>
                    <a:pt x="740" y="0"/>
                  </a:lnTo>
                  <a:lnTo>
                    <a:pt x="740" y="8"/>
                  </a:lnTo>
                  <a:lnTo>
                    <a:pt x="708" y="8"/>
                  </a:lnTo>
                  <a:lnTo>
                    <a:pt x="708" y="0"/>
                  </a:lnTo>
                  <a:close/>
                  <a:moveTo>
                    <a:pt x="765" y="0"/>
                  </a:moveTo>
                  <a:lnTo>
                    <a:pt x="773" y="0"/>
                  </a:lnTo>
                  <a:lnTo>
                    <a:pt x="773" y="8"/>
                  </a:lnTo>
                  <a:lnTo>
                    <a:pt x="765" y="8"/>
                  </a:lnTo>
                  <a:lnTo>
                    <a:pt x="765" y="0"/>
                  </a:lnTo>
                  <a:close/>
                  <a:moveTo>
                    <a:pt x="797" y="0"/>
                  </a:moveTo>
                  <a:lnTo>
                    <a:pt x="829" y="0"/>
                  </a:lnTo>
                  <a:lnTo>
                    <a:pt x="829" y="8"/>
                  </a:lnTo>
                  <a:lnTo>
                    <a:pt x="797" y="8"/>
                  </a:lnTo>
                  <a:lnTo>
                    <a:pt x="797" y="0"/>
                  </a:lnTo>
                  <a:close/>
                  <a:moveTo>
                    <a:pt x="853" y="0"/>
                  </a:moveTo>
                  <a:lnTo>
                    <a:pt x="861" y="0"/>
                  </a:lnTo>
                  <a:lnTo>
                    <a:pt x="861" y="8"/>
                  </a:lnTo>
                  <a:lnTo>
                    <a:pt x="853" y="8"/>
                  </a:lnTo>
                  <a:lnTo>
                    <a:pt x="853" y="0"/>
                  </a:lnTo>
                  <a:close/>
                  <a:moveTo>
                    <a:pt x="885" y="0"/>
                  </a:moveTo>
                  <a:lnTo>
                    <a:pt x="918" y="0"/>
                  </a:lnTo>
                  <a:lnTo>
                    <a:pt x="918" y="8"/>
                  </a:lnTo>
                  <a:lnTo>
                    <a:pt x="885" y="8"/>
                  </a:lnTo>
                  <a:lnTo>
                    <a:pt x="885" y="0"/>
                  </a:lnTo>
                  <a:close/>
                  <a:moveTo>
                    <a:pt x="942" y="0"/>
                  </a:moveTo>
                  <a:lnTo>
                    <a:pt x="950" y="0"/>
                  </a:lnTo>
                  <a:lnTo>
                    <a:pt x="950" y="8"/>
                  </a:lnTo>
                  <a:lnTo>
                    <a:pt x="942" y="8"/>
                  </a:lnTo>
                  <a:lnTo>
                    <a:pt x="942" y="0"/>
                  </a:lnTo>
                  <a:close/>
                  <a:moveTo>
                    <a:pt x="974" y="0"/>
                  </a:moveTo>
                  <a:lnTo>
                    <a:pt x="1006" y="0"/>
                  </a:lnTo>
                  <a:lnTo>
                    <a:pt x="1006" y="8"/>
                  </a:lnTo>
                  <a:lnTo>
                    <a:pt x="974" y="8"/>
                  </a:lnTo>
                  <a:lnTo>
                    <a:pt x="974" y="0"/>
                  </a:lnTo>
                  <a:close/>
                  <a:moveTo>
                    <a:pt x="1030" y="0"/>
                  </a:moveTo>
                  <a:lnTo>
                    <a:pt x="1038" y="0"/>
                  </a:lnTo>
                  <a:lnTo>
                    <a:pt x="1038" y="8"/>
                  </a:lnTo>
                  <a:lnTo>
                    <a:pt x="1030" y="8"/>
                  </a:lnTo>
                  <a:lnTo>
                    <a:pt x="1030" y="0"/>
                  </a:lnTo>
                  <a:close/>
                  <a:moveTo>
                    <a:pt x="1062" y="0"/>
                  </a:moveTo>
                  <a:lnTo>
                    <a:pt x="1095" y="0"/>
                  </a:lnTo>
                  <a:lnTo>
                    <a:pt x="1095" y="8"/>
                  </a:lnTo>
                  <a:lnTo>
                    <a:pt x="1062" y="8"/>
                  </a:lnTo>
                  <a:lnTo>
                    <a:pt x="1062" y="0"/>
                  </a:lnTo>
                  <a:close/>
                  <a:moveTo>
                    <a:pt x="1119" y="0"/>
                  </a:moveTo>
                  <a:lnTo>
                    <a:pt x="1127" y="0"/>
                  </a:lnTo>
                  <a:lnTo>
                    <a:pt x="1127" y="8"/>
                  </a:lnTo>
                  <a:lnTo>
                    <a:pt x="1119" y="8"/>
                  </a:lnTo>
                  <a:lnTo>
                    <a:pt x="1119" y="0"/>
                  </a:lnTo>
                  <a:close/>
                  <a:moveTo>
                    <a:pt x="1151" y="0"/>
                  </a:moveTo>
                  <a:lnTo>
                    <a:pt x="1183" y="0"/>
                  </a:lnTo>
                  <a:lnTo>
                    <a:pt x="1183" y="8"/>
                  </a:lnTo>
                  <a:lnTo>
                    <a:pt x="1151" y="8"/>
                  </a:lnTo>
                  <a:lnTo>
                    <a:pt x="1151" y="0"/>
                  </a:lnTo>
                  <a:close/>
                  <a:moveTo>
                    <a:pt x="1207" y="0"/>
                  </a:moveTo>
                  <a:lnTo>
                    <a:pt x="1215" y="0"/>
                  </a:lnTo>
                  <a:lnTo>
                    <a:pt x="1215" y="8"/>
                  </a:lnTo>
                  <a:lnTo>
                    <a:pt x="1207" y="8"/>
                  </a:lnTo>
                  <a:lnTo>
                    <a:pt x="1207" y="0"/>
                  </a:lnTo>
                  <a:close/>
                  <a:moveTo>
                    <a:pt x="1240" y="0"/>
                  </a:moveTo>
                  <a:lnTo>
                    <a:pt x="1272" y="0"/>
                  </a:lnTo>
                  <a:lnTo>
                    <a:pt x="1272" y="8"/>
                  </a:lnTo>
                  <a:lnTo>
                    <a:pt x="1240" y="8"/>
                  </a:lnTo>
                  <a:lnTo>
                    <a:pt x="1240" y="0"/>
                  </a:lnTo>
                  <a:close/>
                  <a:moveTo>
                    <a:pt x="1296" y="0"/>
                  </a:moveTo>
                  <a:lnTo>
                    <a:pt x="1304" y="0"/>
                  </a:lnTo>
                  <a:lnTo>
                    <a:pt x="1304" y="8"/>
                  </a:lnTo>
                  <a:lnTo>
                    <a:pt x="1296" y="8"/>
                  </a:lnTo>
                  <a:lnTo>
                    <a:pt x="1296" y="0"/>
                  </a:lnTo>
                  <a:close/>
                  <a:moveTo>
                    <a:pt x="1328" y="0"/>
                  </a:moveTo>
                  <a:lnTo>
                    <a:pt x="1360" y="0"/>
                  </a:lnTo>
                  <a:lnTo>
                    <a:pt x="1360" y="8"/>
                  </a:lnTo>
                  <a:lnTo>
                    <a:pt x="1328" y="8"/>
                  </a:lnTo>
                  <a:lnTo>
                    <a:pt x="1328" y="0"/>
                  </a:lnTo>
                  <a:close/>
                  <a:moveTo>
                    <a:pt x="1384" y="0"/>
                  </a:moveTo>
                  <a:lnTo>
                    <a:pt x="1393" y="0"/>
                  </a:lnTo>
                  <a:lnTo>
                    <a:pt x="1393" y="8"/>
                  </a:lnTo>
                  <a:lnTo>
                    <a:pt x="1384" y="8"/>
                  </a:lnTo>
                  <a:lnTo>
                    <a:pt x="1384" y="0"/>
                  </a:lnTo>
                  <a:close/>
                  <a:moveTo>
                    <a:pt x="1417" y="0"/>
                  </a:moveTo>
                  <a:lnTo>
                    <a:pt x="1449" y="0"/>
                  </a:lnTo>
                  <a:lnTo>
                    <a:pt x="1449" y="8"/>
                  </a:lnTo>
                  <a:lnTo>
                    <a:pt x="1417" y="8"/>
                  </a:lnTo>
                  <a:lnTo>
                    <a:pt x="1417" y="0"/>
                  </a:lnTo>
                  <a:close/>
                  <a:moveTo>
                    <a:pt x="1473" y="0"/>
                  </a:moveTo>
                  <a:lnTo>
                    <a:pt x="1481" y="0"/>
                  </a:lnTo>
                  <a:lnTo>
                    <a:pt x="1481" y="8"/>
                  </a:lnTo>
                  <a:lnTo>
                    <a:pt x="1473" y="8"/>
                  </a:lnTo>
                  <a:lnTo>
                    <a:pt x="1473" y="0"/>
                  </a:lnTo>
                  <a:close/>
                  <a:moveTo>
                    <a:pt x="1505" y="0"/>
                  </a:moveTo>
                  <a:lnTo>
                    <a:pt x="1537" y="0"/>
                  </a:lnTo>
                  <a:lnTo>
                    <a:pt x="1537" y="8"/>
                  </a:lnTo>
                  <a:lnTo>
                    <a:pt x="1505" y="8"/>
                  </a:lnTo>
                  <a:lnTo>
                    <a:pt x="1505" y="0"/>
                  </a:lnTo>
                  <a:close/>
                  <a:moveTo>
                    <a:pt x="1562" y="0"/>
                  </a:moveTo>
                  <a:lnTo>
                    <a:pt x="1570" y="0"/>
                  </a:lnTo>
                  <a:lnTo>
                    <a:pt x="1570" y="8"/>
                  </a:lnTo>
                  <a:lnTo>
                    <a:pt x="1562" y="8"/>
                  </a:lnTo>
                  <a:lnTo>
                    <a:pt x="1562" y="0"/>
                  </a:lnTo>
                  <a:close/>
                  <a:moveTo>
                    <a:pt x="1594" y="0"/>
                  </a:moveTo>
                  <a:lnTo>
                    <a:pt x="1626" y="0"/>
                  </a:lnTo>
                  <a:lnTo>
                    <a:pt x="1626" y="8"/>
                  </a:lnTo>
                  <a:lnTo>
                    <a:pt x="1594" y="8"/>
                  </a:lnTo>
                  <a:lnTo>
                    <a:pt x="1594" y="0"/>
                  </a:lnTo>
                  <a:close/>
                  <a:moveTo>
                    <a:pt x="1650" y="0"/>
                  </a:moveTo>
                  <a:lnTo>
                    <a:pt x="1658" y="0"/>
                  </a:lnTo>
                  <a:lnTo>
                    <a:pt x="1658" y="8"/>
                  </a:lnTo>
                  <a:lnTo>
                    <a:pt x="1650" y="8"/>
                  </a:lnTo>
                  <a:lnTo>
                    <a:pt x="1650" y="0"/>
                  </a:lnTo>
                  <a:close/>
                  <a:moveTo>
                    <a:pt x="1682" y="0"/>
                  </a:moveTo>
                  <a:lnTo>
                    <a:pt x="1715" y="0"/>
                  </a:lnTo>
                  <a:lnTo>
                    <a:pt x="1715" y="8"/>
                  </a:lnTo>
                  <a:lnTo>
                    <a:pt x="1682" y="8"/>
                  </a:lnTo>
                  <a:lnTo>
                    <a:pt x="1682" y="0"/>
                  </a:lnTo>
                  <a:close/>
                  <a:moveTo>
                    <a:pt x="1739" y="0"/>
                  </a:moveTo>
                  <a:lnTo>
                    <a:pt x="1747" y="0"/>
                  </a:lnTo>
                  <a:lnTo>
                    <a:pt x="1747" y="8"/>
                  </a:lnTo>
                  <a:lnTo>
                    <a:pt x="1739" y="8"/>
                  </a:lnTo>
                  <a:lnTo>
                    <a:pt x="1739" y="0"/>
                  </a:lnTo>
                  <a:close/>
                  <a:moveTo>
                    <a:pt x="1771" y="0"/>
                  </a:moveTo>
                  <a:lnTo>
                    <a:pt x="1803" y="0"/>
                  </a:lnTo>
                  <a:lnTo>
                    <a:pt x="1803" y="8"/>
                  </a:lnTo>
                  <a:lnTo>
                    <a:pt x="1771" y="8"/>
                  </a:lnTo>
                  <a:lnTo>
                    <a:pt x="1771" y="0"/>
                  </a:lnTo>
                  <a:close/>
                  <a:moveTo>
                    <a:pt x="1827" y="0"/>
                  </a:moveTo>
                  <a:lnTo>
                    <a:pt x="1835" y="0"/>
                  </a:lnTo>
                  <a:lnTo>
                    <a:pt x="1835" y="8"/>
                  </a:lnTo>
                  <a:lnTo>
                    <a:pt x="1827" y="8"/>
                  </a:lnTo>
                  <a:lnTo>
                    <a:pt x="1827" y="0"/>
                  </a:lnTo>
                  <a:close/>
                  <a:moveTo>
                    <a:pt x="1859" y="0"/>
                  </a:moveTo>
                  <a:lnTo>
                    <a:pt x="1892" y="0"/>
                  </a:lnTo>
                  <a:lnTo>
                    <a:pt x="1892" y="8"/>
                  </a:lnTo>
                  <a:lnTo>
                    <a:pt x="1859" y="8"/>
                  </a:lnTo>
                  <a:lnTo>
                    <a:pt x="1859" y="0"/>
                  </a:lnTo>
                  <a:close/>
                  <a:moveTo>
                    <a:pt x="1916" y="0"/>
                  </a:moveTo>
                  <a:lnTo>
                    <a:pt x="1924" y="0"/>
                  </a:lnTo>
                  <a:lnTo>
                    <a:pt x="1924" y="8"/>
                  </a:lnTo>
                  <a:lnTo>
                    <a:pt x="1916" y="8"/>
                  </a:lnTo>
                  <a:lnTo>
                    <a:pt x="1916" y="0"/>
                  </a:lnTo>
                  <a:close/>
                  <a:moveTo>
                    <a:pt x="1948" y="0"/>
                  </a:moveTo>
                  <a:lnTo>
                    <a:pt x="1980" y="0"/>
                  </a:lnTo>
                  <a:lnTo>
                    <a:pt x="1980" y="8"/>
                  </a:lnTo>
                  <a:lnTo>
                    <a:pt x="1948" y="8"/>
                  </a:lnTo>
                  <a:lnTo>
                    <a:pt x="1948" y="0"/>
                  </a:lnTo>
                  <a:close/>
                  <a:moveTo>
                    <a:pt x="2004" y="0"/>
                  </a:moveTo>
                  <a:lnTo>
                    <a:pt x="2012" y="0"/>
                  </a:lnTo>
                  <a:lnTo>
                    <a:pt x="2012" y="8"/>
                  </a:lnTo>
                  <a:lnTo>
                    <a:pt x="2004" y="8"/>
                  </a:lnTo>
                  <a:lnTo>
                    <a:pt x="2004" y="0"/>
                  </a:lnTo>
                  <a:close/>
                  <a:moveTo>
                    <a:pt x="2037" y="0"/>
                  </a:moveTo>
                  <a:lnTo>
                    <a:pt x="2069" y="0"/>
                  </a:lnTo>
                  <a:lnTo>
                    <a:pt x="2069" y="8"/>
                  </a:lnTo>
                  <a:lnTo>
                    <a:pt x="2037" y="8"/>
                  </a:lnTo>
                  <a:lnTo>
                    <a:pt x="2037" y="0"/>
                  </a:lnTo>
                  <a:close/>
                  <a:moveTo>
                    <a:pt x="2093" y="0"/>
                  </a:moveTo>
                  <a:lnTo>
                    <a:pt x="2101" y="0"/>
                  </a:lnTo>
                  <a:lnTo>
                    <a:pt x="2101" y="8"/>
                  </a:lnTo>
                  <a:lnTo>
                    <a:pt x="2093" y="8"/>
                  </a:lnTo>
                  <a:lnTo>
                    <a:pt x="2093" y="0"/>
                  </a:lnTo>
                  <a:close/>
                  <a:moveTo>
                    <a:pt x="2125" y="0"/>
                  </a:moveTo>
                  <a:lnTo>
                    <a:pt x="2157" y="0"/>
                  </a:lnTo>
                  <a:lnTo>
                    <a:pt x="2157" y="8"/>
                  </a:lnTo>
                  <a:lnTo>
                    <a:pt x="2125" y="8"/>
                  </a:lnTo>
                  <a:lnTo>
                    <a:pt x="2125" y="0"/>
                  </a:lnTo>
                  <a:close/>
                  <a:moveTo>
                    <a:pt x="2181" y="0"/>
                  </a:moveTo>
                  <a:lnTo>
                    <a:pt x="2190" y="0"/>
                  </a:lnTo>
                  <a:lnTo>
                    <a:pt x="2190" y="8"/>
                  </a:lnTo>
                  <a:lnTo>
                    <a:pt x="2181" y="8"/>
                  </a:lnTo>
                  <a:lnTo>
                    <a:pt x="2181" y="0"/>
                  </a:lnTo>
                  <a:close/>
                  <a:moveTo>
                    <a:pt x="2214" y="0"/>
                  </a:moveTo>
                  <a:lnTo>
                    <a:pt x="2246" y="0"/>
                  </a:lnTo>
                  <a:lnTo>
                    <a:pt x="2246" y="8"/>
                  </a:lnTo>
                  <a:lnTo>
                    <a:pt x="2214" y="8"/>
                  </a:lnTo>
                  <a:lnTo>
                    <a:pt x="2214" y="0"/>
                  </a:lnTo>
                  <a:close/>
                  <a:moveTo>
                    <a:pt x="2270" y="0"/>
                  </a:moveTo>
                  <a:lnTo>
                    <a:pt x="2278" y="0"/>
                  </a:lnTo>
                  <a:lnTo>
                    <a:pt x="2278" y="8"/>
                  </a:lnTo>
                  <a:lnTo>
                    <a:pt x="2270" y="8"/>
                  </a:lnTo>
                  <a:lnTo>
                    <a:pt x="2270" y="0"/>
                  </a:lnTo>
                  <a:close/>
                  <a:moveTo>
                    <a:pt x="2302" y="0"/>
                  </a:moveTo>
                  <a:lnTo>
                    <a:pt x="2334" y="0"/>
                  </a:lnTo>
                  <a:lnTo>
                    <a:pt x="2334" y="8"/>
                  </a:lnTo>
                  <a:lnTo>
                    <a:pt x="2302" y="8"/>
                  </a:lnTo>
                  <a:lnTo>
                    <a:pt x="2302" y="0"/>
                  </a:lnTo>
                  <a:close/>
                  <a:moveTo>
                    <a:pt x="2359" y="0"/>
                  </a:moveTo>
                  <a:lnTo>
                    <a:pt x="2367" y="0"/>
                  </a:lnTo>
                  <a:lnTo>
                    <a:pt x="2367" y="8"/>
                  </a:lnTo>
                  <a:lnTo>
                    <a:pt x="2359" y="8"/>
                  </a:lnTo>
                  <a:lnTo>
                    <a:pt x="2359" y="0"/>
                  </a:lnTo>
                  <a:close/>
                  <a:moveTo>
                    <a:pt x="2391" y="0"/>
                  </a:moveTo>
                  <a:lnTo>
                    <a:pt x="2423" y="0"/>
                  </a:lnTo>
                  <a:lnTo>
                    <a:pt x="2423" y="8"/>
                  </a:lnTo>
                  <a:lnTo>
                    <a:pt x="2391" y="8"/>
                  </a:lnTo>
                  <a:lnTo>
                    <a:pt x="2391" y="0"/>
                  </a:lnTo>
                  <a:close/>
                  <a:moveTo>
                    <a:pt x="2447" y="0"/>
                  </a:moveTo>
                  <a:lnTo>
                    <a:pt x="2451" y="0"/>
                  </a:lnTo>
                  <a:lnTo>
                    <a:pt x="2451" y="8"/>
                  </a:lnTo>
                  <a:lnTo>
                    <a:pt x="2447" y="8"/>
                  </a:lnTo>
                  <a:lnTo>
                    <a:pt x="2447"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p:cNvSpPr>
              <a:spLocks noChangeArrowheads="1"/>
            </p:cNvSpPr>
            <p:nvPr/>
          </p:nvSpPr>
          <p:spPr bwMode="auto">
            <a:xfrm>
              <a:off x="14" y="2297"/>
              <a:ext cx="85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限界管理水準</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Freeform 14"/>
            <p:cNvSpPr>
              <a:spLocks noEditPoints="1"/>
            </p:cNvSpPr>
            <p:nvPr/>
          </p:nvSpPr>
          <p:spPr bwMode="auto">
            <a:xfrm>
              <a:off x="884" y="1669"/>
              <a:ext cx="764" cy="441"/>
            </a:xfrm>
            <a:custGeom>
              <a:avLst/>
              <a:gdLst>
                <a:gd name="T0" fmla="*/ 23 w 764"/>
                <a:gd name="T1" fmla="*/ 2 h 441"/>
                <a:gd name="T2" fmla="*/ 85 w 764"/>
                <a:gd name="T3" fmla="*/ 8 h 441"/>
                <a:gd name="T4" fmla="*/ 162 w 764"/>
                <a:gd name="T5" fmla="*/ 17 h 441"/>
                <a:gd name="T6" fmla="*/ 231 w 764"/>
                <a:gd name="T7" fmla="*/ 29 h 441"/>
                <a:gd name="T8" fmla="*/ 294 w 764"/>
                <a:gd name="T9" fmla="*/ 43 h 441"/>
                <a:gd name="T10" fmla="*/ 352 w 764"/>
                <a:gd name="T11" fmla="*/ 60 h 441"/>
                <a:gd name="T12" fmla="*/ 404 w 764"/>
                <a:gd name="T13" fmla="*/ 79 h 441"/>
                <a:gd name="T14" fmla="*/ 452 w 764"/>
                <a:gd name="T15" fmla="*/ 100 h 441"/>
                <a:gd name="T16" fmla="*/ 496 w 764"/>
                <a:gd name="T17" fmla="*/ 125 h 441"/>
                <a:gd name="T18" fmla="*/ 536 w 764"/>
                <a:gd name="T19" fmla="*/ 153 h 441"/>
                <a:gd name="T20" fmla="*/ 574 w 764"/>
                <a:gd name="T21" fmla="*/ 183 h 441"/>
                <a:gd name="T22" fmla="*/ 609 w 764"/>
                <a:gd name="T23" fmla="*/ 217 h 441"/>
                <a:gd name="T24" fmla="*/ 643 w 764"/>
                <a:gd name="T25" fmla="*/ 254 h 441"/>
                <a:gd name="T26" fmla="*/ 675 w 764"/>
                <a:gd name="T27" fmla="*/ 294 h 441"/>
                <a:gd name="T28" fmla="*/ 707 w 764"/>
                <a:gd name="T29" fmla="*/ 338 h 441"/>
                <a:gd name="T30" fmla="*/ 741 w 764"/>
                <a:gd name="T31" fmla="*/ 390 h 441"/>
                <a:gd name="T32" fmla="*/ 708 w 764"/>
                <a:gd name="T33" fmla="*/ 371 h 441"/>
                <a:gd name="T34" fmla="*/ 677 w 764"/>
                <a:gd name="T35" fmla="*/ 326 h 441"/>
                <a:gd name="T36" fmla="*/ 645 w 764"/>
                <a:gd name="T37" fmla="*/ 285 h 441"/>
                <a:gd name="T38" fmla="*/ 613 w 764"/>
                <a:gd name="T39" fmla="*/ 247 h 441"/>
                <a:gd name="T40" fmla="*/ 580 w 764"/>
                <a:gd name="T41" fmla="*/ 212 h 441"/>
                <a:gd name="T42" fmla="*/ 545 w 764"/>
                <a:gd name="T43" fmla="*/ 181 h 441"/>
                <a:gd name="T44" fmla="*/ 507 w 764"/>
                <a:gd name="T45" fmla="*/ 153 h 441"/>
                <a:gd name="T46" fmla="*/ 466 w 764"/>
                <a:gd name="T47" fmla="*/ 128 h 441"/>
                <a:gd name="T48" fmla="*/ 422 w 764"/>
                <a:gd name="T49" fmla="*/ 105 h 441"/>
                <a:gd name="T50" fmla="*/ 373 w 764"/>
                <a:gd name="T51" fmla="*/ 85 h 441"/>
                <a:gd name="T52" fmla="*/ 319 w 764"/>
                <a:gd name="T53" fmla="*/ 68 h 441"/>
                <a:gd name="T54" fmla="*/ 260 w 764"/>
                <a:gd name="T55" fmla="*/ 53 h 441"/>
                <a:gd name="T56" fmla="*/ 195 w 764"/>
                <a:gd name="T57" fmla="*/ 40 h 441"/>
                <a:gd name="T58" fmla="*/ 122 w 764"/>
                <a:gd name="T59" fmla="*/ 30 h 441"/>
                <a:gd name="T60" fmla="*/ 43 w 764"/>
                <a:gd name="T61" fmla="*/ 21 h 441"/>
                <a:gd name="T62" fmla="*/ 0 w 764"/>
                <a:gd name="T63" fmla="*/ 17 h 441"/>
                <a:gd name="T64" fmla="*/ 756 w 764"/>
                <a:gd name="T65" fmla="*/ 367 h 441"/>
                <a:gd name="T66" fmla="*/ 699 w 764"/>
                <a:gd name="T67" fmla="*/ 40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4" h="441">
                  <a:moveTo>
                    <a:pt x="1" y="0"/>
                  </a:moveTo>
                  <a:lnTo>
                    <a:pt x="23" y="2"/>
                  </a:lnTo>
                  <a:lnTo>
                    <a:pt x="44" y="4"/>
                  </a:lnTo>
                  <a:lnTo>
                    <a:pt x="85" y="8"/>
                  </a:lnTo>
                  <a:lnTo>
                    <a:pt x="124" y="12"/>
                  </a:lnTo>
                  <a:lnTo>
                    <a:pt x="162" y="17"/>
                  </a:lnTo>
                  <a:lnTo>
                    <a:pt x="197" y="23"/>
                  </a:lnTo>
                  <a:lnTo>
                    <a:pt x="231" y="29"/>
                  </a:lnTo>
                  <a:lnTo>
                    <a:pt x="264" y="36"/>
                  </a:lnTo>
                  <a:lnTo>
                    <a:pt x="294" y="43"/>
                  </a:lnTo>
                  <a:lnTo>
                    <a:pt x="324" y="51"/>
                  </a:lnTo>
                  <a:lnTo>
                    <a:pt x="352" y="60"/>
                  </a:lnTo>
                  <a:lnTo>
                    <a:pt x="379" y="69"/>
                  </a:lnTo>
                  <a:lnTo>
                    <a:pt x="404" y="79"/>
                  </a:lnTo>
                  <a:lnTo>
                    <a:pt x="429" y="89"/>
                  </a:lnTo>
                  <a:lnTo>
                    <a:pt x="452" y="100"/>
                  </a:lnTo>
                  <a:lnTo>
                    <a:pt x="474" y="112"/>
                  </a:lnTo>
                  <a:lnTo>
                    <a:pt x="496" y="125"/>
                  </a:lnTo>
                  <a:lnTo>
                    <a:pt x="517" y="138"/>
                  </a:lnTo>
                  <a:lnTo>
                    <a:pt x="536" y="153"/>
                  </a:lnTo>
                  <a:lnTo>
                    <a:pt x="555" y="167"/>
                  </a:lnTo>
                  <a:lnTo>
                    <a:pt x="574" y="183"/>
                  </a:lnTo>
                  <a:lnTo>
                    <a:pt x="592" y="200"/>
                  </a:lnTo>
                  <a:lnTo>
                    <a:pt x="609" y="217"/>
                  </a:lnTo>
                  <a:lnTo>
                    <a:pt x="626" y="235"/>
                  </a:lnTo>
                  <a:lnTo>
                    <a:pt x="643" y="254"/>
                  </a:lnTo>
                  <a:lnTo>
                    <a:pt x="659" y="274"/>
                  </a:lnTo>
                  <a:lnTo>
                    <a:pt x="675" y="294"/>
                  </a:lnTo>
                  <a:lnTo>
                    <a:pt x="691" y="316"/>
                  </a:lnTo>
                  <a:lnTo>
                    <a:pt x="707" y="338"/>
                  </a:lnTo>
                  <a:lnTo>
                    <a:pt x="723" y="361"/>
                  </a:lnTo>
                  <a:lnTo>
                    <a:pt x="741" y="390"/>
                  </a:lnTo>
                  <a:lnTo>
                    <a:pt x="726" y="399"/>
                  </a:lnTo>
                  <a:lnTo>
                    <a:pt x="708" y="371"/>
                  </a:lnTo>
                  <a:lnTo>
                    <a:pt x="692" y="348"/>
                  </a:lnTo>
                  <a:lnTo>
                    <a:pt x="677" y="326"/>
                  </a:lnTo>
                  <a:lnTo>
                    <a:pt x="661" y="305"/>
                  </a:lnTo>
                  <a:lnTo>
                    <a:pt x="645" y="285"/>
                  </a:lnTo>
                  <a:lnTo>
                    <a:pt x="629" y="265"/>
                  </a:lnTo>
                  <a:lnTo>
                    <a:pt x="613" y="247"/>
                  </a:lnTo>
                  <a:lnTo>
                    <a:pt x="597" y="229"/>
                  </a:lnTo>
                  <a:lnTo>
                    <a:pt x="580" y="212"/>
                  </a:lnTo>
                  <a:lnTo>
                    <a:pt x="563" y="196"/>
                  </a:lnTo>
                  <a:lnTo>
                    <a:pt x="545" y="181"/>
                  </a:lnTo>
                  <a:lnTo>
                    <a:pt x="526" y="167"/>
                  </a:lnTo>
                  <a:lnTo>
                    <a:pt x="507" y="153"/>
                  </a:lnTo>
                  <a:lnTo>
                    <a:pt x="487" y="140"/>
                  </a:lnTo>
                  <a:lnTo>
                    <a:pt x="466" y="128"/>
                  </a:lnTo>
                  <a:lnTo>
                    <a:pt x="444" y="116"/>
                  </a:lnTo>
                  <a:lnTo>
                    <a:pt x="422" y="105"/>
                  </a:lnTo>
                  <a:lnTo>
                    <a:pt x="398" y="95"/>
                  </a:lnTo>
                  <a:lnTo>
                    <a:pt x="373" y="85"/>
                  </a:lnTo>
                  <a:lnTo>
                    <a:pt x="347" y="76"/>
                  </a:lnTo>
                  <a:lnTo>
                    <a:pt x="319" y="68"/>
                  </a:lnTo>
                  <a:lnTo>
                    <a:pt x="290" y="60"/>
                  </a:lnTo>
                  <a:lnTo>
                    <a:pt x="260" y="53"/>
                  </a:lnTo>
                  <a:lnTo>
                    <a:pt x="228" y="46"/>
                  </a:lnTo>
                  <a:lnTo>
                    <a:pt x="195" y="40"/>
                  </a:lnTo>
                  <a:lnTo>
                    <a:pt x="159" y="35"/>
                  </a:lnTo>
                  <a:lnTo>
                    <a:pt x="122" y="30"/>
                  </a:lnTo>
                  <a:lnTo>
                    <a:pt x="83" y="25"/>
                  </a:lnTo>
                  <a:lnTo>
                    <a:pt x="43" y="21"/>
                  </a:lnTo>
                  <a:lnTo>
                    <a:pt x="22" y="19"/>
                  </a:lnTo>
                  <a:lnTo>
                    <a:pt x="0" y="17"/>
                  </a:lnTo>
                  <a:lnTo>
                    <a:pt x="1" y="0"/>
                  </a:lnTo>
                  <a:close/>
                  <a:moveTo>
                    <a:pt x="756" y="367"/>
                  </a:moveTo>
                  <a:lnTo>
                    <a:pt x="764" y="441"/>
                  </a:lnTo>
                  <a:lnTo>
                    <a:pt x="699" y="403"/>
                  </a:lnTo>
                  <a:lnTo>
                    <a:pt x="756" y="36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Rectangle 15"/>
            <p:cNvSpPr>
              <a:spLocks noChangeArrowheads="1"/>
            </p:cNvSpPr>
            <p:nvPr/>
          </p:nvSpPr>
          <p:spPr bwMode="auto">
            <a:xfrm>
              <a:off x="1028" y="1373"/>
              <a:ext cx="47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700" b="0" i="0" u="none" strike="noStrike" cap="none" normalizeH="0" baseline="0" smtClean="0">
                  <a:ln>
                    <a:noFill/>
                  </a:ln>
                  <a:solidFill>
                    <a:srgbClr val="0070C0"/>
                  </a:solidFill>
                  <a:effectLst/>
                  <a:latin typeface="Meiryo UI" pitchFamily="50" charset="-128"/>
                  <a:ea typeface="Meiryo UI" pitchFamily="50" charset="-128"/>
                  <a:cs typeface="ＭＳ Ｐゴシック" pitchFamily="50" charset="-128"/>
                </a:rPr>
                <a:t>定期的な点検</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Freeform 16"/>
            <p:cNvSpPr>
              <a:spLocks noEditPoints="1"/>
            </p:cNvSpPr>
            <p:nvPr/>
          </p:nvSpPr>
          <p:spPr bwMode="auto">
            <a:xfrm>
              <a:off x="1612" y="1667"/>
              <a:ext cx="67" cy="443"/>
            </a:xfrm>
            <a:custGeom>
              <a:avLst/>
              <a:gdLst>
                <a:gd name="T0" fmla="*/ 28 w 67"/>
                <a:gd name="T1" fmla="*/ 443 h 443"/>
                <a:gd name="T2" fmla="*/ 25 w 67"/>
                <a:gd name="T3" fmla="*/ 56 h 443"/>
                <a:gd name="T4" fmla="*/ 43 w 67"/>
                <a:gd name="T5" fmla="*/ 56 h 443"/>
                <a:gd name="T6" fmla="*/ 45 w 67"/>
                <a:gd name="T7" fmla="*/ 443 h 443"/>
                <a:gd name="T8" fmla="*/ 28 w 67"/>
                <a:gd name="T9" fmla="*/ 443 h 443"/>
                <a:gd name="T10" fmla="*/ 0 w 67"/>
                <a:gd name="T11" fmla="*/ 67 h 443"/>
                <a:gd name="T12" fmla="*/ 33 w 67"/>
                <a:gd name="T13" fmla="*/ 0 h 443"/>
                <a:gd name="T14" fmla="*/ 67 w 67"/>
                <a:gd name="T15" fmla="*/ 67 h 443"/>
                <a:gd name="T16" fmla="*/ 0 w 67"/>
                <a:gd name="T17" fmla="*/ 6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43">
                  <a:moveTo>
                    <a:pt x="28" y="443"/>
                  </a:moveTo>
                  <a:lnTo>
                    <a:pt x="25" y="56"/>
                  </a:lnTo>
                  <a:lnTo>
                    <a:pt x="43" y="56"/>
                  </a:lnTo>
                  <a:lnTo>
                    <a:pt x="45" y="443"/>
                  </a:lnTo>
                  <a:lnTo>
                    <a:pt x="28" y="443"/>
                  </a:lnTo>
                  <a:close/>
                  <a:moveTo>
                    <a:pt x="0" y="67"/>
                  </a:moveTo>
                  <a:lnTo>
                    <a:pt x="33" y="0"/>
                  </a:lnTo>
                  <a:lnTo>
                    <a:pt x="67" y="67"/>
                  </a:lnTo>
                  <a:lnTo>
                    <a:pt x="0" y="67"/>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17"/>
            <p:cNvSpPr>
              <a:spLocks noEditPoints="1"/>
            </p:cNvSpPr>
            <p:nvPr/>
          </p:nvSpPr>
          <p:spPr bwMode="auto">
            <a:xfrm>
              <a:off x="911" y="2095"/>
              <a:ext cx="2187" cy="9"/>
            </a:xfrm>
            <a:custGeom>
              <a:avLst/>
              <a:gdLst>
                <a:gd name="T0" fmla="*/ 0 w 2455"/>
                <a:gd name="T1" fmla="*/ 0 h 8"/>
                <a:gd name="T2" fmla="*/ 56 w 2455"/>
                <a:gd name="T3" fmla="*/ 0 h 8"/>
                <a:gd name="T4" fmla="*/ 88 w 2455"/>
                <a:gd name="T5" fmla="*/ 0 h 8"/>
                <a:gd name="T6" fmla="*/ 145 w 2455"/>
                <a:gd name="T7" fmla="*/ 0 h 8"/>
                <a:gd name="T8" fmla="*/ 177 w 2455"/>
                <a:gd name="T9" fmla="*/ 0 h 8"/>
                <a:gd name="T10" fmla="*/ 233 w 2455"/>
                <a:gd name="T11" fmla="*/ 0 h 8"/>
                <a:gd name="T12" fmla="*/ 265 w 2455"/>
                <a:gd name="T13" fmla="*/ 0 h 8"/>
                <a:gd name="T14" fmla="*/ 322 w 2455"/>
                <a:gd name="T15" fmla="*/ 0 h 8"/>
                <a:gd name="T16" fmla="*/ 354 w 2455"/>
                <a:gd name="T17" fmla="*/ 0 h 8"/>
                <a:gd name="T18" fmla="*/ 410 w 2455"/>
                <a:gd name="T19" fmla="*/ 0 h 8"/>
                <a:gd name="T20" fmla="*/ 443 w 2455"/>
                <a:gd name="T21" fmla="*/ 0 h 8"/>
                <a:gd name="T22" fmla="*/ 499 w 2455"/>
                <a:gd name="T23" fmla="*/ 0 h 8"/>
                <a:gd name="T24" fmla="*/ 531 w 2455"/>
                <a:gd name="T25" fmla="*/ 0 h 8"/>
                <a:gd name="T26" fmla="*/ 587 w 2455"/>
                <a:gd name="T27" fmla="*/ 0 h 8"/>
                <a:gd name="T28" fmla="*/ 620 w 2455"/>
                <a:gd name="T29" fmla="*/ 0 h 8"/>
                <a:gd name="T30" fmla="*/ 676 w 2455"/>
                <a:gd name="T31" fmla="*/ 0 h 8"/>
                <a:gd name="T32" fmla="*/ 708 w 2455"/>
                <a:gd name="T33" fmla="*/ 0 h 8"/>
                <a:gd name="T34" fmla="*/ 765 w 2455"/>
                <a:gd name="T35" fmla="*/ 0 h 8"/>
                <a:gd name="T36" fmla="*/ 797 w 2455"/>
                <a:gd name="T37" fmla="*/ 0 h 8"/>
                <a:gd name="T38" fmla="*/ 853 w 2455"/>
                <a:gd name="T39" fmla="*/ 0 h 8"/>
                <a:gd name="T40" fmla="*/ 885 w 2455"/>
                <a:gd name="T41" fmla="*/ 0 h 8"/>
                <a:gd name="T42" fmla="*/ 942 w 2455"/>
                <a:gd name="T43" fmla="*/ 0 h 8"/>
                <a:gd name="T44" fmla="*/ 974 w 2455"/>
                <a:gd name="T45" fmla="*/ 0 h 8"/>
                <a:gd name="T46" fmla="*/ 1030 w 2455"/>
                <a:gd name="T47" fmla="*/ 0 h 8"/>
                <a:gd name="T48" fmla="*/ 1062 w 2455"/>
                <a:gd name="T49" fmla="*/ 0 h 8"/>
                <a:gd name="T50" fmla="*/ 1119 w 2455"/>
                <a:gd name="T51" fmla="*/ 0 h 8"/>
                <a:gd name="T52" fmla="*/ 1151 w 2455"/>
                <a:gd name="T53" fmla="*/ 0 h 8"/>
                <a:gd name="T54" fmla="*/ 1207 w 2455"/>
                <a:gd name="T55" fmla="*/ 0 h 8"/>
                <a:gd name="T56" fmla="*/ 1240 w 2455"/>
                <a:gd name="T57" fmla="*/ 0 h 8"/>
                <a:gd name="T58" fmla="*/ 1296 w 2455"/>
                <a:gd name="T59" fmla="*/ 0 h 8"/>
                <a:gd name="T60" fmla="*/ 1328 w 2455"/>
                <a:gd name="T61" fmla="*/ 0 h 8"/>
                <a:gd name="T62" fmla="*/ 1384 w 2455"/>
                <a:gd name="T63" fmla="*/ 0 h 8"/>
                <a:gd name="T64" fmla="*/ 1417 w 2455"/>
                <a:gd name="T65" fmla="*/ 0 h 8"/>
                <a:gd name="T66" fmla="*/ 1473 w 2455"/>
                <a:gd name="T67" fmla="*/ 0 h 8"/>
                <a:gd name="T68" fmla="*/ 1505 w 2455"/>
                <a:gd name="T69" fmla="*/ 0 h 8"/>
                <a:gd name="T70" fmla="*/ 1562 w 2455"/>
                <a:gd name="T71" fmla="*/ 0 h 8"/>
                <a:gd name="T72" fmla="*/ 1594 w 2455"/>
                <a:gd name="T73" fmla="*/ 0 h 8"/>
                <a:gd name="T74" fmla="*/ 1650 w 2455"/>
                <a:gd name="T75" fmla="*/ 0 h 8"/>
                <a:gd name="T76" fmla="*/ 1682 w 2455"/>
                <a:gd name="T77" fmla="*/ 0 h 8"/>
                <a:gd name="T78" fmla="*/ 1739 w 2455"/>
                <a:gd name="T79" fmla="*/ 0 h 8"/>
                <a:gd name="T80" fmla="*/ 1771 w 2455"/>
                <a:gd name="T81" fmla="*/ 0 h 8"/>
                <a:gd name="T82" fmla="*/ 1827 w 2455"/>
                <a:gd name="T83" fmla="*/ 0 h 8"/>
                <a:gd name="T84" fmla="*/ 1859 w 2455"/>
                <a:gd name="T85" fmla="*/ 0 h 8"/>
                <a:gd name="T86" fmla="*/ 1916 w 2455"/>
                <a:gd name="T87" fmla="*/ 0 h 8"/>
                <a:gd name="T88" fmla="*/ 1948 w 2455"/>
                <a:gd name="T89" fmla="*/ 0 h 8"/>
                <a:gd name="T90" fmla="*/ 2004 w 2455"/>
                <a:gd name="T91" fmla="*/ 0 h 8"/>
                <a:gd name="T92" fmla="*/ 2037 w 2455"/>
                <a:gd name="T93" fmla="*/ 0 h 8"/>
                <a:gd name="T94" fmla="*/ 2093 w 2455"/>
                <a:gd name="T95" fmla="*/ 0 h 8"/>
                <a:gd name="T96" fmla="*/ 2125 w 2455"/>
                <a:gd name="T97" fmla="*/ 0 h 8"/>
                <a:gd name="T98" fmla="*/ 2181 w 2455"/>
                <a:gd name="T99" fmla="*/ 0 h 8"/>
                <a:gd name="T100" fmla="*/ 2214 w 2455"/>
                <a:gd name="T101" fmla="*/ 0 h 8"/>
                <a:gd name="T102" fmla="*/ 2270 w 2455"/>
                <a:gd name="T103" fmla="*/ 0 h 8"/>
                <a:gd name="T104" fmla="*/ 2302 w 2455"/>
                <a:gd name="T105" fmla="*/ 0 h 8"/>
                <a:gd name="T106" fmla="*/ 2359 w 2455"/>
                <a:gd name="T107" fmla="*/ 0 h 8"/>
                <a:gd name="T108" fmla="*/ 2391 w 2455"/>
                <a:gd name="T109" fmla="*/ 0 h 8"/>
                <a:gd name="T110" fmla="*/ 2447 w 2455"/>
                <a:gd name="T11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55" h="8">
                  <a:moveTo>
                    <a:pt x="0" y="0"/>
                  </a:moveTo>
                  <a:lnTo>
                    <a:pt x="32" y="0"/>
                  </a:lnTo>
                  <a:lnTo>
                    <a:pt x="32" y="8"/>
                  </a:lnTo>
                  <a:lnTo>
                    <a:pt x="0" y="8"/>
                  </a:lnTo>
                  <a:lnTo>
                    <a:pt x="0" y="0"/>
                  </a:lnTo>
                  <a:close/>
                  <a:moveTo>
                    <a:pt x="56" y="0"/>
                  </a:moveTo>
                  <a:lnTo>
                    <a:pt x="64" y="0"/>
                  </a:lnTo>
                  <a:lnTo>
                    <a:pt x="64" y="8"/>
                  </a:lnTo>
                  <a:lnTo>
                    <a:pt x="56" y="8"/>
                  </a:lnTo>
                  <a:lnTo>
                    <a:pt x="56" y="0"/>
                  </a:lnTo>
                  <a:close/>
                  <a:moveTo>
                    <a:pt x="88" y="0"/>
                  </a:moveTo>
                  <a:lnTo>
                    <a:pt x="121" y="0"/>
                  </a:lnTo>
                  <a:lnTo>
                    <a:pt x="121" y="8"/>
                  </a:lnTo>
                  <a:lnTo>
                    <a:pt x="88" y="8"/>
                  </a:lnTo>
                  <a:lnTo>
                    <a:pt x="88" y="0"/>
                  </a:lnTo>
                  <a:close/>
                  <a:moveTo>
                    <a:pt x="145" y="0"/>
                  </a:moveTo>
                  <a:lnTo>
                    <a:pt x="153" y="0"/>
                  </a:lnTo>
                  <a:lnTo>
                    <a:pt x="153" y="8"/>
                  </a:lnTo>
                  <a:lnTo>
                    <a:pt x="145" y="8"/>
                  </a:lnTo>
                  <a:lnTo>
                    <a:pt x="145" y="0"/>
                  </a:lnTo>
                  <a:close/>
                  <a:moveTo>
                    <a:pt x="177" y="0"/>
                  </a:moveTo>
                  <a:lnTo>
                    <a:pt x="209" y="0"/>
                  </a:lnTo>
                  <a:lnTo>
                    <a:pt x="209" y="8"/>
                  </a:lnTo>
                  <a:lnTo>
                    <a:pt x="177" y="8"/>
                  </a:lnTo>
                  <a:lnTo>
                    <a:pt x="177" y="0"/>
                  </a:lnTo>
                  <a:close/>
                  <a:moveTo>
                    <a:pt x="233" y="0"/>
                  </a:moveTo>
                  <a:lnTo>
                    <a:pt x="241" y="0"/>
                  </a:lnTo>
                  <a:lnTo>
                    <a:pt x="241" y="8"/>
                  </a:lnTo>
                  <a:lnTo>
                    <a:pt x="233" y="8"/>
                  </a:lnTo>
                  <a:lnTo>
                    <a:pt x="233" y="0"/>
                  </a:lnTo>
                  <a:close/>
                  <a:moveTo>
                    <a:pt x="265" y="0"/>
                  </a:moveTo>
                  <a:lnTo>
                    <a:pt x="298" y="0"/>
                  </a:lnTo>
                  <a:lnTo>
                    <a:pt x="298" y="8"/>
                  </a:lnTo>
                  <a:lnTo>
                    <a:pt x="265" y="8"/>
                  </a:lnTo>
                  <a:lnTo>
                    <a:pt x="265" y="0"/>
                  </a:lnTo>
                  <a:close/>
                  <a:moveTo>
                    <a:pt x="322" y="0"/>
                  </a:moveTo>
                  <a:lnTo>
                    <a:pt x="330" y="0"/>
                  </a:lnTo>
                  <a:lnTo>
                    <a:pt x="330" y="8"/>
                  </a:lnTo>
                  <a:lnTo>
                    <a:pt x="322" y="8"/>
                  </a:lnTo>
                  <a:lnTo>
                    <a:pt x="322" y="0"/>
                  </a:lnTo>
                  <a:close/>
                  <a:moveTo>
                    <a:pt x="354" y="0"/>
                  </a:moveTo>
                  <a:lnTo>
                    <a:pt x="386" y="0"/>
                  </a:lnTo>
                  <a:lnTo>
                    <a:pt x="386" y="8"/>
                  </a:lnTo>
                  <a:lnTo>
                    <a:pt x="354" y="8"/>
                  </a:lnTo>
                  <a:lnTo>
                    <a:pt x="354" y="0"/>
                  </a:lnTo>
                  <a:close/>
                  <a:moveTo>
                    <a:pt x="410" y="0"/>
                  </a:moveTo>
                  <a:lnTo>
                    <a:pt x="418" y="0"/>
                  </a:lnTo>
                  <a:lnTo>
                    <a:pt x="418" y="8"/>
                  </a:lnTo>
                  <a:lnTo>
                    <a:pt x="410" y="8"/>
                  </a:lnTo>
                  <a:lnTo>
                    <a:pt x="410" y="0"/>
                  </a:lnTo>
                  <a:close/>
                  <a:moveTo>
                    <a:pt x="443" y="0"/>
                  </a:moveTo>
                  <a:lnTo>
                    <a:pt x="475" y="0"/>
                  </a:lnTo>
                  <a:lnTo>
                    <a:pt x="475" y="8"/>
                  </a:lnTo>
                  <a:lnTo>
                    <a:pt x="443" y="8"/>
                  </a:lnTo>
                  <a:lnTo>
                    <a:pt x="443" y="0"/>
                  </a:lnTo>
                  <a:close/>
                  <a:moveTo>
                    <a:pt x="499" y="0"/>
                  </a:moveTo>
                  <a:lnTo>
                    <a:pt x="507" y="0"/>
                  </a:lnTo>
                  <a:lnTo>
                    <a:pt x="507" y="8"/>
                  </a:lnTo>
                  <a:lnTo>
                    <a:pt x="499" y="8"/>
                  </a:lnTo>
                  <a:lnTo>
                    <a:pt x="499" y="0"/>
                  </a:lnTo>
                  <a:close/>
                  <a:moveTo>
                    <a:pt x="531" y="0"/>
                  </a:moveTo>
                  <a:lnTo>
                    <a:pt x="563" y="0"/>
                  </a:lnTo>
                  <a:lnTo>
                    <a:pt x="563" y="8"/>
                  </a:lnTo>
                  <a:lnTo>
                    <a:pt x="531" y="8"/>
                  </a:lnTo>
                  <a:lnTo>
                    <a:pt x="531" y="0"/>
                  </a:lnTo>
                  <a:close/>
                  <a:moveTo>
                    <a:pt x="587" y="0"/>
                  </a:moveTo>
                  <a:lnTo>
                    <a:pt x="596" y="0"/>
                  </a:lnTo>
                  <a:lnTo>
                    <a:pt x="596" y="8"/>
                  </a:lnTo>
                  <a:lnTo>
                    <a:pt x="587" y="8"/>
                  </a:lnTo>
                  <a:lnTo>
                    <a:pt x="587" y="0"/>
                  </a:lnTo>
                  <a:close/>
                  <a:moveTo>
                    <a:pt x="620" y="0"/>
                  </a:moveTo>
                  <a:lnTo>
                    <a:pt x="652" y="0"/>
                  </a:lnTo>
                  <a:lnTo>
                    <a:pt x="652" y="8"/>
                  </a:lnTo>
                  <a:lnTo>
                    <a:pt x="620" y="8"/>
                  </a:lnTo>
                  <a:lnTo>
                    <a:pt x="620" y="0"/>
                  </a:lnTo>
                  <a:close/>
                  <a:moveTo>
                    <a:pt x="676" y="0"/>
                  </a:moveTo>
                  <a:lnTo>
                    <a:pt x="684" y="0"/>
                  </a:lnTo>
                  <a:lnTo>
                    <a:pt x="684" y="8"/>
                  </a:lnTo>
                  <a:lnTo>
                    <a:pt x="676" y="8"/>
                  </a:lnTo>
                  <a:lnTo>
                    <a:pt x="676" y="0"/>
                  </a:lnTo>
                  <a:close/>
                  <a:moveTo>
                    <a:pt x="708" y="0"/>
                  </a:moveTo>
                  <a:lnTo>
                    <a:pt x="740" y="0"/>
                  </a:lnTo>
                  <a:lnTo>
                    <a:pt x="740" y="8"/>
                  </a:lnTo>
                  <a:lnTo>
                    <a:pt x="708" y="8"/>
                  </a:lnTo>
                  <a:lnTo>
                    <a:pt x="708" y="0"/>
                  </a:lnTo>
                  <a:close/>
                  <a:moveTo>
                    <a:pt x="765" y="0"/>
                  </a:moveTo>
                  <a:lnTo>
                    <a:pt x="773" y="0"/>
                  </a:lnTo>
                  <a:lnTo>
                    <a:pt x="773" y="8"/>
                  </a:lnTo>
                  <a:lnTo>
                    <a:pt x="765" y="8"/>
                  </a:lnTo>
                  <a:lnTo>
                    <a:pt x="765" y="0"/>
                  </a:lnTo>
                  <a:close/>
                  <a:moveTo>
                    <a:pt x="797" y="0"/>
                  </a:moveTo>
                  <a:lnTo>
                    <a:pt x="829" y="0"/>
                  </a:lnTo>
                  <a:lnTo>
                    <a:pt x="829" y="8"/>
                  </a:lnTo>
                  <a:lnTo>
                    <a:pt x="797" y="8"/>
                  </a:lnTo>
                  <a:lnTo>
                    <a:pt x="797" y="0"/>
                  </a:lnTo>
                  <a:close/>
                  <a:moveTo>
                    <a:pt x="853" y="0"/>
                  </a:moveTo>
                  <a:lnTo>
                    <a:pt x="861" y="0"/>
                  </a:lnTo>
                  <a:lnTo>
                    <a:pt x="861" y="8"/>
                  </a:lnTo>
                  <a:lnTo>
                    <a:pt x="853" y="8"/>
                  </a:lnTo>
                  <a:lnTo>
                    <a:pt x="853" y="0"/>
                  </a:lnTo>
                  <a:close/>
                  <a:moveTo>
                    <a:pt x="885" y="0"/>
                  </a:moveTo>
                  <a:lnTo>
                    <a:pt x="918" y="0"/>
                  </a:lnTo>
                  <a:lnTo>
                    <a:pt x="918" y="8"/>
                  </a:lnTo>
                  <a:lnTo>
                    <a:pt x="885" y="8"/>
                  </a:lnTo>
                  <a:lnTo>
                    <a:pt x="885" y="0"/>
                  </a:lnTo>
                  <a:close/>
                  <a:moveTo>
                    <a:pt x="942" y="0"/>
                  </a:moveTo>
                  <a:lnTo>
                    <a:pt x="950" y="0"/>
                  </a:lnTo>
                  <a:lnTo>
                    <a:pt x="950" y="8"/>
                  </a:lnTo>
                  <a:lnTo>
                    <a:pt x="942" y="8"/>
                  </a:lnTo>
                  <a:lnTo>
                    <a:pt x="942" y="0"/>
                  </a:lnTo>
                  <a:close/>
                  <a:moveTo>
                    <a:pt x="974" y="0"/>
                  </a:moveTo>
                  <a:lnTo>
                    <a:pt x="1006" y="0"/>
                  </a:lnTo>
                  <a:lnTo>
                    <a:pt x="1006" y="8"/>
                  </a:lnTo>
                  <a:lnTo>
                    <a:pt x="974" y="8"/>
                  </a:lnTo>
                  <a:lnTo>
                    <a:pt x="974" y="0"/>
                  </a:lnTo>
                  <a:close/>
                  <a:moveTo>
                    <a:pt x="1030" y="0"/>
                  </a:moveTo>
                  <a:lnTo>
                    <a:pt x="1038" y="0"/>
                  </a:lnTo>
                  <a:lnTo>
                    <a:pt x="1038" y="8"/>
                  </a:lnTo>
                  <a:lnTo>
                    <a:pt x="1030" y="8"/>
                  </a:lnTo>
                  <a:lnTo>
                    <a:pt x="1030" y="0"/>
                  </a:lnTo>
                  <a:close/>
                  <a:moveTo>
                    <a:pt x="1062" y="0"/>
                  </a:moveTo>
                  <a:lnTo>
                    <a:pt x="1095" y="0"/>
                  </a:lnTo>
                  <a:lnTo>
                    <a:pt x="1095" y="8"/>
                  </a:lnTo>
                  <a:lnTo>
                    <a:pt x="1062" y="8"/>
                  </a:lnTo>
                  <a:lnTo>
                    <a:pt x="1062" y="0"/>
                  </a:lnTo>
                  <a:close/>
                  <a:moveTo>
                    <a:pt x="1119" y="0"/>
                  </a:moveTo>
                  <a:lnTo>
                    <a:pt x="1127" y="0"/>
                  </a:lnTo>
                  <a:lnTo>
                    <a:pt x="1127" y="8"/>
                  </a:lnTo>
                  <a:lnTo>
                    <a:pt x="1119" y="8"/>
                  </a:lnTo>
                  <a:lnTo>
                    <a:pt x="1119" y="0"/>
                  </a:lnTo>
                  <a:close/>
                  <a:moveTo>
                    <a:pt x="1151" y="0"/>
                  </a:moveTo>
                  <a:lnTo>
                    <a:pt x="1183" y="0"/>
                  </a:lnTo>
                  <a:lnTo>
                    <a:pt x="1183" y="8"/>
                  </a:lnTo>
                  <a:lnTo>
                    <a:pt x="1151" y="8"/>
                  </a:lnTo>
                  <a:lnTo>
                    <a:pt x="1151" y="0"/>
                  </a:lnTo>
                  <a:close/>
                  <a:moveTo>
                    <a:pt x="1207" y="0"/>
                  </a:moveTo>
                  <a:lnTo>
                    <a:pt x="1215" y="0"/>
                  </a:lnTo>
                  <a:lnTo>
                    <a:pt x="1215" y="8"/>
                  </a:lnTo>
                  <a:lnTo>
                    <a:pt x="1207" y="8"/>
                  </a:lnTo>
                  <a:lnTo>
                    <a:pt x="1207" y="0"/>
                  </a:lnTo>
                  <a:close/>
                  <a:moveTo>
                    <a:pt x="1240" y="0"/>
                  </a:moveTo>
                  <a:lnTo>
                    <a:pt x="1272" y="0"/>
                  </a:lnTo>
                  <a:lnTo>
                    <a:pt x="1272" y="8"/>
                  </a:lnTo>
                  <a:lnTo>
                    <a:pt x="1240" y="8"/>
                  </a:lnTo>
                  <a:lnTo>
                    <a:pt x="1240" y="0"/>
                  </a:lnTo>
                  <a:close/>
                  <a:moveTo>
                    <a:pt x="1296" y="0"/>
                  </a:moveTo>
                  <a:lnTo>
                    <a:pt x="1304" y="0"/>
                  </a:lnTo>
                  <a:lnTo>
                    <a:pt x="1304" y="8"/>
                  </a:lnTo>
                  <a:lnTo>
                    <a:pt x="1296" y="8"/>
                  </a:lnTo>
                  <a:lnTo>
                    <a:pt x="1296" y="0"/>
                  </a:lnTo>
                  <a:close/>
                  <a:moveTo>
                    <a:pt x="1328" y="0"/>
                  </a:moveTo>
                  <a:lnTo>
                    <a:pt x="1360" y="0"/>
                  </a:lnTo>
                  <a:lnTo>
                    <a:pt x="1360" y="8"/>
                  </a:lnTo>
                  <a:lnTo>
                    <a:pt x="1328" y="8"/>
                  </a:lnTo>
                  <a:lnTo>
                    <a:pt x="1328" y="0"/>
                  </a:lnTo>
                  <a:close/>
                  <a:moveTo>
                    <a:pt x="1384" y="0"/>
                  </a:moveTo>
                  <a:lnTo>
                    <a:pt x="1393" y="0"/>
                  </a:lnTo>
                  <a:lnTo>
                    <a:pt x="1393" y="8"/>
                  </a:lnTo>
                  <a:lnTo>
                    <a:pt x="1384" y="8"/>
                  </a:lnTo>
                  <a:lnTo>
                    <a:pt x="1384" y="0"/>
                  </a:lnTo>
                  <a:close/>
                  <a:moveTo>
                    <a:pt x="1417" y="0"/>
                  </a:moveTo>
                  <a:lnTo>
                    <a:pt x="1449" y="0"/>
                  </a:lnTo>
                  <a:lnTo>
                    <a:pt x="1449" y="8"/>
                  </a:lnTo>
                  <a:lnTo>
                    <a:pt x="1417" y="8"/>
                  </a:lnTo>
                  <a:lnTo>
                    <a:pt x="1417" y="0"/>
                  </a:lnTo>
                  <a:close/>
                  <a:moveTo>
                    <a:pt x="1473" y="0"/>
                  </a:moveTo>
                  <a:lnTo>
                    <a:pt x="1481" y="0"/>
                  </a:lnTo>
                  <a:lnTo>
                    <a:pt x="1481" y="8"/>
                  </a:lnTo>
                  <a:lnTo>
                    <a:pt x="1473" y="8"/>
                  </a:lnTo>
                  <a:lnTo>
                    <a:pt x="1473" y="0"/>
                  </a:lnTo>
                  <a:close/>
                  <a:moveTo>
                    <a:pt x="1505" y="0"/>
                  </a:moveTo>
                  <a:lnTo>
                    <a:pt x="1537" y="0"/>
                  </a:lnTo>
                  <a:lnTo>
                    <a:pt x="1537" y="8"/>
                  </a:lnTo>
                  <a:lnTo>
                    <a:pt x="1505" y="8"/>
                  </a:lnTo>
                  <a:lnTo>
                    <a:pt x="1505" y="0"/>
                  </a:lnTo>
                  <a:close/>
                  <a:moveTo>
                    <a:pt x="1562" y="0"/>
                  </a:moveTo>
                  <a:lnTo>
                    <a:pt x="1570" y="0"/>
                  </a:lnTo>
                  <a:lnTo>
                    <a:pt x="1570" y="8"/>
                  </a:lnTo>
                  <a:lnTo>
                    <a:pt x="1562" y="8"/>
                  </a:lnTo>
                  <a:lnTo>
                    <a:pt x="1562" y="0"/>
                  </a:lnTo>
                  <a:close/>
                  <a:moveTo>
                    <a:pt x="1594" y="0"/>
                  </a:moveTo>
                  <a:lnTo>
                    <a:pt x="1626" y="0"/>
                  </a:lnTo>
                  <a:lnTo>
                    <a:pt x="1626" y="8"/>
                  </a:lnTo>
                  <a:lnTo>
                    <a:pt x="1594" y="8"/>
                  </a:lnTo>
                  <a:lnTo>
                    <a:pt x="1594" y="0"/>
                  </a:lnTo>
                  <a:close/>
                  <a:moveTo>
                    <a:pt x="1650" y="0"/>
                  </a:moveTo>
                  <a:lnTo>
                    <a:pt x="1658" y="0"/>
                  </a:lnTo>
                  <a:lnTo>
                    <a:pt x="1658" y="8"/>
                  </a:lnTo>
                  <a:lnTo>
                    <a:pt x="1650" y="8"/>
                  </a:lnTo>
                  <a:lnTo>
                    <a:pt x="1650" y="0"/>
                  </a:lnTo>
                  <a:close/>
                  <a:moveTo>
                    <a:pt x="1682" y="0"/>
                  </a:moveTo>
                  <a:lnTo>
                    <a:pt x="1715" y="0"/>
                  </a:lnTo>
                  <a:lnTo>
                    <a:pt x="1715" y="8"/>
                  </a:lnTo>
                  <a:lnTo>
                    <a:pt x="1682" y="8"/>
                  </a:lnTo>
                  <a:lnTo>
                    <a:pt x="1682" y="0"/>
                  </a:lnTo>
                  <a:close/>
                  <a:moveTo>
                    <a:pt x="1739" y="0"/>
                  </a:moveTo>
                  <a:lnTo>
                    <a:pt x="1747" y="0"/>
                  </a:lnTo>
                  <a:lnTo>
                    <a:pt x="1747" y="8"/>
                  </a:lnTo>
                  <a:lnTo>
                    <a:pt x="1739" y="8"/>
                  </a:lnTo>
                  <a:lnTo>
                    <a:pt x="1739" y="0"/>
                  </a:lnTo>
                  <a:close/>
                  <a:moveTo>
                    <a:pt x="1771" y="0"/>
                  </a:moveTo>
                  <a:lnTo>
                    <a:pt x="1803" y="0"/>
                  </a:lnTo>
                  <a:lnTo>
                    <a:pt x="1803" y="8"/>
                  </a:lnTo>
                  <a:lnTo>
                    <a:pt x="1771" y="8"/>
                  </a:lnTo>
                  <a:lnTo>
                    <a:pt x="1771" y="0"/>
                  </a:lnTo>
                  <a:close/>
                  <a:moveTo>
                    <a:pt x="1827" y="0"/>
                  </a:moveTo>
                  <a:lnTo>
                    <a:pt x="1835" y="0"/>
                  </a:lnTo>
                  <a:lnTo>
                    <a:pt x="1835" y="8"/>
                  </a:lnTo>
                  <a:lnTo>
                    <a:pt x="1827" y="8"/>
                  </a:lnTo>
                  <a:lnTo>
                    <a:pt x="1827" y="0"/>
                  </a:lnTo>
                  <a:close/>
                  <a:moveTo>
                    <a:pt x="1859" y="0"/>
                  </a:moveTo>
                  <a:lnTo>
                    <a:pt x="1892" y="0"/>
                  </a:lnTo>
                  <a:lnTo>
                    <a:pt x="1892" y="8"/>
                  </a:lnTo>
                  <a:lnTo>
                    <a:pt x="1859" y="8"/>
                  </a:lnTo>
                  <a:lnTo>
                    <a:pt x="1859" y="0"/>
                  </a:lnTo>
                  <a:close/>
                  <a:moveTo>
                    <a:pt x="1916" y="0"/>
                  </a:moveTo>
                  <a:lnTo>
                    <a:pt x="1924" y="0"/>
                  </a:lnTo>
                  <a:lnTo>
                    <a:pt x="1924" y="8"/>
                  </a:lnTo>
                  <a:lnTo>
                    <a:pt x="1916" y="8"/>
                  </a:lnTo>
                  <a:lnTo>
                    <a:pt x="1916" y="0"/>
                  </a:lnTo>
                  <a:close/>
                  <a:moveTo>
                    <a:pt x="1948" y="0"/>
                  </a:moveTo>
                  <a:lnTo>
                    <a:pt x="1980" y="0"/>
                  </a:lnTo>
                  <a:lnTo>
                    <a:pt x="1980" y="8"/>
                  </a:lnTo>
                  <a:lnTo>
                    <a:pt x="1948" y="8"/>
                  </a:lnTo>
                  <a:lnTo>
                    <a:pt x="1948" y="0"/>
                  </a:lnTo>
                  <a:close/>
                  <a:moveTo>
                    <a:pt x="2004" y="0"/>
                  </a:moveTo>
                  <a:lnTo>
                    <a:pt x="2012" y="0"/>
                  </a:lnTo>
                  <a:lnTo>
                    <a:pt x="2012" y="8"/>
                  </a:lnTo>
                  <a:lnTo>
                    <a:pt x="2004" y="8"/>
                  </a:lnTo>
                  <a:lnTo>
                    <a:pt x="2004" y="0"/>
                  </a:lnTo>
                  <a:close/>
                  <a:moveTo>
                    <a:pt x="2037" y="0"/>
                  </a:moveTo>
                  <a:lnTo>
                    <a:pt x="2069" y="0"/>
                  </a:lnTo>
                  <a:lnTo>
                    <a:pt x="2069" y="8"/>
                  </a:lnTo>
                  <a:lnTo>
                    <a:pt x="2037" y="8"/>
                  </a:lnTo>
                  <a:lnTo>
                    <a:pt x="2037" y="0"/>
                  </a:lnTo>
                  <a:close/>
                  <a:moveTo>
                    <a:pt x="2093" y="0"/>
                  </a:moveTo>
                  <a:lnTo>
                    <a:pt x="2101" y="0"/>
                  </a:lnTo>
                  <a:lnTo>
                    <a:pt x="2101" y="8"/>
                  </a:lnTo>
                  <a:lnTo>
                    <a:pt x="2093" y="8"/>
                  </a:lnTo>
                  <a:lnTo>
                    <a:pt x="2093" y="0"/>
                  </a:lnTo>
                  <a:close/>
                  <a:moveTo>
                    <a:pt x="2125" y="0"/>
                  </a:moveTo>
                  <a:lnTo>
                    <a:pt x="2157" y="0"/>
                  </a:lnTo>
                  <a:lnTo>
                    <a:pt x="2157" y="8"/>
                  </a:lnTo>
                  <a:lnTo>
                    <a:pt x="2125" y="8"/>
                  </a:lnTo>
                  <a:lnTo>
                    <a:pt x="2125" y="0"/>
                  </a:lnTo>
                  <a:close/>
                  <a:moveTo>
                    <a:pt x="2181" y="0"/>
                  </a:moveTo>
                  <a:lnTo>
                    <a:pt x="2190" y="0"/>
                  </a:lnTo>
                  <a:lnTo>
                    <a:pt x="2190" y="8"/>
                  </a:lnTo>
                  <a:lnTo>
                    <a:pt x="2181" y="8"/>
                  </a:lnTo>
                  <a:lnTo>
                    <a:pt x="2181" y="0"/>
                  </a:lnTo>
                  <a:close/>
                  <a:moveTo>
                    <a:pt x="2214" y="0"/>
                  </a:moveTo>
                  <a:lnTo>
                    <a:pt x="2246" y="0"/>
                  </a:lnTo>
                  <a:lnTo>
                    <a:pt x="2246" y="8"/>
                  </a:lnTo>
                  <a:lnTo>
                    <a:pt x="2214" y="8"/>
                  </a:lnTo>
                  <a:lnTo>
                    <a:pt x="2214" y="0"/>
                  </a:lnTo>
                  <a:close/>
                  <a:moveTo>
                    <a:pt x="2270" y="0"/>
                  </a:moveTo>
                  <a:lnTo>
                    <a:pt x="2278" y="0"/>
                  </a:lnTo>
                  <a:lnTo>
                    <a:pt x="2278" y="8"/>
                  </a:lnTo>
                  <a:lnTo>
                    <a:pt x="2270" y="8"/>
                  </a:lnTo>
                  <a:lnTo>
                    <a:pt x="2270" y="0"/>
                  </a:lnTo>
                  <a:close/>
                  <a:moveTo>
                    <a:pt x="2302" y="0"/>
                  </a:moveTo>
                  <a:lnTo>
                    <a:pt x="2334" y="0"/>
                  </a:lnTo>
                  <a:lnTo>
                    <a:pt x="2334" y="8"/>
                  </a:lnTo>
                  <a:lnTo>
                    <a:pt x="2302" y="8"/>
                  </a:lnTo>
                  <a:lnTo>
                    <a:pt x="2302" y="0"/>
                  </a:lnTo>
                  <a:close/>
                  <a:moveTo>
                    <a:pt x="2359" y="0"/>
                  </a:moveTo>
                  <a:lnTo>
                    <a:pt x="2367" y="0"/>
                  </a:lnTo>
                  <a:lnTo>
                    <a:pt x="2367" y="8"/>
                  </a:lnTo>
                  <a:lnTo>
                    <a:pt x="2359" y="8"/>
                  </a:lnTo>
                  <a:lnTo>
                    <a:pt x="2359" y="0"/>
                  </a:lnTo>
                  <a:close/>
                  <a:moveTo>
                    <a:pt x="2391" y="0"/>
                  </a:moveTo>
                  <a:lnTo>
                    <a:pt x="2423" y="0"/>
                  </a:lnTo>
                  <a:lnTo>
                    <a:pt x="2423" y="8"/>
                  </a:lnTo>
                  <a:lnTo>
                    <a:pt x="2391" y="8"/>
                  </a:lnTo>
                  <a:lnTo>
                    <a:pt x="2391" y="0"/>
                  </a:lnTo>
                  <a:close/>
                  <a:moveTo>
                    <a:pt x="2447" y="0"/>
                  </a:moveTo>
                  <a:lnTo>
                    <a:pt x="2455" y="0"/>
                  </a:lnTo>
                  <a:lnTo>
                    <a:pt x="2455" y="8"/>
                  </a:lnTo>
                  <a:lnTo>
                    <a:pt x="2447" y="8"/>
                  </a:lnTo>
                  <a:lnTo>
                    <a:pt x="2447"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Rectangle 18"/>
            <p:cNvSpPr>
              <a:spLocks noChangeArrowheads="1"/>
            </p:cNvSpPr>
            <p:nvPr/>
          </p:nvSpPr>
          <p:spPr bwMode="auto">
            <a:xfrm>
              <a:off x="14" y="2011"/>
              <a:ext cx="85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目標管理水準</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19"/>
            <p:cNvSpPr>
              <a:spLocks noChangeArrowheads="1"/>
            </p:cNvSpPr>
            <p:nvPr/>
          </p:nvSpPr>
          <p:spPr bwMode="auto">
            <a:xfrm>
              <a:off x="1662" y="1926"/>
              <a:ext cx="20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700" b="0" i="0" u="none" strike="noStrike" cap="none" normalizeH="0" baseline="0" smtClean="0">
                  <a:ln>
                    <a:noFill/>
                  </a:ln>
                  <a:solidFill>
                    <a:srgbClr val="0070C0"/>
                  </a:solidFill>
                  <a:effectLst/>
                  <a:latin typeface="Meiryo UI" pitchFamily="50" charset="-128"/>
                  <a:ea typeface="Meiryo UI" pitchFamily="50" charset="-128"/>
                  <a:cs typeface="ＭＳ Ｐゴシック" pitchFamily="50" charset="-128"/>
                </a:rPr>
                <a:t>補修</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Freeform 20"/>
            <p:cNvSpPr>
              <a:spLocks/>
            </p:cNvSpPr>
            <p:nvPr/>
          </p:nvSpPr>
          <p:spPr bwMode="auto">
            <a:xfrm>
              <a:off x="963" y="1531"/>
              <a:ext cx="105" cy="107"/>
            </a:xfrm>
            <a:custGeom>
              <a:avLst/>
              <a:gdLst>
                <a:gd name="T0" fmla="*/ 0 w 105"/>
                <a:gd name="T1" fmla="*/ 55 h 107"/>
                <a:gd name="T2" fmla="*/ 26 w 105"/>
                <a:gd name="T3" fmla="*/ 55 h 107"/>
                <a:gd name="T4" fmla="*/ 26 w 105"/>
                <a:gd name="T5" fmla="*/ 0 h 107"/>
                <a:gd name="T6" fmla="*/ 79 w 105"/>
                <a:gd name="T7" fmla="*/ 0 h 107"/>
                <a:gd name="T8" fmla="*/ 79 w 105"/>
                <a:gd name="T9" fmla="*/ 55 h 107"/>
                <a:gd name="T10" fmla="*/ 105 w 105"/>
                <a:gd name="T11" fmla="*/ 55 h 107"/>
                <a:gd name="T12" fmla="*/ 52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6" y="55"/>
                  </a:lnTo>
                  <a:lnTo>
                    <a:pt x="26" y="0"/>
                  </a:lnTo>
                  <a:lnTo>
                    <a:pt x="79" y="0"/>
                  </a:lnTo>
                  <a:lnTo>
                    <a:pt x="79" y="55"/>
                  </a:lnTo>
                  <a:lnTo>
                    <a:pt x="105"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1"/>
            <p:cNvSpPr>
              <a:spLocks/>
            </p:cNvSpPr>
            <p:nvPr/>
          </p:nvSpPr>
          <p:spPr bwMode="auto">
            <a:xfrm>
              <a:off x="1168" y="1531"/>
              <a:ext cx="105" cy="107"/>
            </a:xfrm>
            <a:custGeom>
              <a:avLst/>
              <a:gdLst>
                <a:gd name="T0" fmla="*/ 0 w 105"/>
                <a:gd name="T1" fmla="*/ 55 h 107"/>
                <a:gd name="T2" fmla="*/ 27 w 105"/>
                <a:gd name="T3" fmla="*/ 55 h 107"/>
                <a:gd name="T4" fmla="*/ 27 w 105"/>
                <a:gd name="T5" fmla="*/ 0 h 107"/>
                <a:gd name="T6" fmla="*/ 79 w 105"/>
                <a:gd name="T7" fmla="*/ 0 h 107"/>
                <a:gd name="T8" fmla="*/ 79 w 105"/>
                <a:gd name="T9" fmla="*/ 55 h 107"/>
                <a:gd name="T10" fmla="*/ 105 w 105"/>
                <a:gd name="T11" fmla="*/ 55 h 107"/>
                <a:gd name="T12" fmla="*/ 53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7" y="55"/>
                  </a:lnTo>
                  <a:lnTo>
                    <a:pt x="27" y="0"/>
                  </a:lnTo>
                  <a:lnTo>
                    <a:pt x="79" y="0"/>
                  </a:lnTo>
                  <a:lnTo>
                    <a:pt x="79" y="55"/>
                  </a:lnTo>
                  <a:lnTo>
                    <a:pt x="105" y="55"/>
                  </a:lnTo>
                  <a:lnTo>
                    <a:pt x="53"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2"/>
            <p:cNvSpPr>
              <a:spLocks/>
            </p:cNvSpPr>
            <p:nvPr/>
          </p:nvSpPr>
          <p:spPr bwMode="auto">
            <a:xfrm>
              <a:off x="1372" y="1531"/>
              <a:ext cx="105" cy="107"/>
            </a:xfrm>
            <a:custGeom>
              <a:avLst/>
              <a:gdLst>
                <a:gd name="T0" fmla="*/ 0 w 105"/>
                <a:gd name="T1" fmla="*/ 55 h 107"/>
                <a:gd name="T2" fmla="*/ 27 w 105"/>
                <a:gd name="T3" fmla="*/ 55 h 107"/>
                <a:gd name="T4" fmla="*/ 27 w 105"/>
                <a:gd name="T5" fmla="*/ 0 h 107"/>
                <a:gd name="T6" fmla="*/ 79 w 105"/>
                <a:gd name="T7" fmla="*/ 0 h 107"/>
                <a:gd name="T8" fmla="*/ 79 w 105"/>
                <a:gd name="T9" fmla="*/ 55 h 107"/>
                <a:gd name="T10" fmla="*/ 105 w 105"/>
                <a:gd name="T11" fmla="*/ 55 h 107"/>
                <a:gd name="T12" fmla="*/ 53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7" y="55"/>
                  </a:lnTo>
                  <a:lnTo>
                    <a:pt x="27" y="0"/>
                  </a:lnTo>
                  <a:lnTo>
                    <a:pt x="79" y="0"/>
                  </a:lnTo>
                  <a:lnTo>
                    <a:pt x="79" y="55"/>
                  </a:lnTo>
                  <a:lnTo>
                    <a:pt x="105" y="55"/>
                  </a:lnTo>
                  <a:lnTo>
                    <a:pt x="53"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3"/>
            <p:cNvSpPr>
              <a:spLocks/>
            </p:cNvSpPr>
            <p:nvPr/>
          </p:nvSpPr>
          <p:spPr bwMode="auto">
            <a:xfrm>
              <a:off x="1578" y="1531"/>
              <a:ext cx="104" cy="107"/>
            </a:xfrm>
            <a:custGeom>
              <a:avLst/>
              <a:gdLst>
                <a:gd name="T0" fmla="*/ 0 w 104"/>
                <a:gd name="T1" fmla="*/ 55 h 107"/>
                <a:gd name="T2" fmla="*/ 26 w 104"/>
                <a:gd name="T3" fmla="*/ 55 h 107"/>
                <a:gd name="T4" fmla="*/ 26 w 104"/>
                <a:gd name="T5" fmla="*/ 0 h 107"/>
                <a:gd name="T6" fmla="*/ 78 w 104"/>
                <a:gd name="T7" fmla="*/ 0 h 107"/>
                <a:gd name="T8" fmla="*/ 78 w 104"/>
                <a:gd name="T9" fmla="*/ 55 h 107"/>
                <a:gd name="T10" fmla="*/ 104 w 104"/>
                <a:gd name="T11" fmla="*/ 55 h 107"/>
                <a:gd name="T12" fmla="*/ 52 w 104"/>
                <a:gd name="T13" fmla="*/ 107 h 107"/>
                <a:gd name="T14" fmla="*/ 0 w 104"/>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7">
                  <a:moveTo>
                    <a:pt x="0" y="55"/>
                  </a:moveTo>
                  <a:lnTo>
                    <a:pt x="26" y="55"/>
                  </a:lnTo>
                  <a:lnTo>
                    <a:pt x="26" y="0"/>
                  </a:lnTo>
                  <a:lnTo>
                    <a:pt x="78" y="0"/>
                  </a:lnTo>
                  <a:lnTo>
                    <a:pt x="78" y="55"/>
                  </a:lnTo>
                  <a:lnTo>
                    <a:pt x="104"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4"/>
            <p:cNvSpPr>
              <a:spLocks/>
            </p:cNvSpPr>
            <p:nvPr/>
          </p:nvSpPr>
          <p:spPr bwMode="auto">
            <a:xfrm>
              <a:off x="1782" y="1531"/>
              <a:ext cx="104" cy="107"/>
            </a:xfrm>
            <a:custGeom>
              <a:avLst/>
              <a:gdLst>
                <a:gd name="T0" fmla="*/ 0 w 104"/>
                <a:gd name="T1" fmla="*/ 55 h 107"/>
                <a:gd name="T2" fmla="*/ 26 w 104"/>
                <a:gd name="T3" fmla="*/ 55 h 107"/>
                <a:gd name="T4" fmla="*/ 26 w 104"/>
                <a:gd name="T5" fmla="*/ 0 h 107"/>
                <a:gd name="T6" fmla="*/ 78 w 104"/>
                <a:gd name="T7" fmla="*/ 0 h 107"/>
                <a:gd name="T8" fmla="*/ 78 w 104"/>
                <a:gd name="T9" fmla="*/ 55 h 107"/>
                <a:gd name="T10" fmla="*/ 104 w 104"/>
                <a:gd name="T11" fmla="*/ 55 h 107"/>
                <a:gd name="T12" fmla="*/ 52 w 104"/>
                <a:gd name="T13" fmla="*/ 107 h 107"/>
                <a:gd name="T14" fmla="*/ 0 w 104"/>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7">
                  <a:moveTo>
                    <a:pt x="0" y="55"/>
                  </a:moveTo>
                  <a:lnTo>
                    <a:pt x="26" y="55"/>
                  </a:lnTo>
                  <a:lnTo>
                    <a:pt x="26" y="0"/>
                  </a:lnTo>
                  <a:lnTo>
                    <a:pt x="78" y="0"/>
                  </a:lnTo>
                  <a:lnTo>
                    <a:pt x="78" y="55"/>
                  </a:lnTo>
                  <a:lnTo>
                    <a:pt x="104"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5"/>
            <p:cNvSpPr>
              <a:spLocks/>
            </p:cNvSpPr>
            <p:nvPr/>
          </p:nvSpPr>
          <p:spPr bwMode="auto">
            <a:xfrm>
              <a:off x="1987" y="1531"/>
              <a:ext cx="105" cy="107"/>
            </a:xfrm>
            <a:custGeom>
              <a:avLst/>
              <a:gdLst>
                <a:gd name="T0" fmla="*/ 0 w 105"/>
                <a:gd name="T1" fmla="*/ 55 h 107"/>
                <a:gd name="T2" fmla="*/ 26 w 105"/>
                <a:gd name="T3" fmla="*/ 55 h 107"/>
                <a:gd name="T4" fmla="*/ 26 w 105"/>
                <a:gd name="T5" fmla="*/ 0 h 107"/>
                <a:gd name="T6" fmla="*/ 78 w 105"/>
                <a:gd name="T7" fmla="*/ 0 h 107"/>
                <a:gd name="T8" fmla="*/ 78 w 105"/>
                <a:gd name="T9" fmla="*/ 55 h 107"/>
                <a:gd name="T10" fmla="*/ 105 w 105"/>
                <a:gd name="T11" fmla="*/ 55 h 107"/>
                <a:gd name="T12" fmla="*/ 52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6" y="55"/>
                  </a:lnTo>
                  <a:lnTo>
                    <a:pt x="26" y="0"/>
                  </a:lnTo>
                  <a:lnTo>
                    <a:pt x="78" y="0"/>
                  </a:lnTo>
                  <a:lnTo>
                    <a:pt x="78" y="55"/>
                  </a:lnTo>
                  <a:lnTo>
                    <a:pt x="105"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6"/>
            <p:cNvSpPr>
              <a:spLocks/>
            </p:cNvSpPr>
            <p:nvPr/>
          </p:nvSpPr>
          <p:spPr bwMode="auto">
            <a:xfrm>
              <a:off x="2191" y="1531"/>
              <a:ext cx="104" cy="107"/>
            </a:xfrm>
            <a:custGeom>
              <a:avLst/>
              <a:gdLst>
                <a:gd name="T0" fmla="*/ 0 w 104"/>
                <a:gd name="T1" fmla="*/ 55 h 107"/>
                <a:gd name="T2" fmla="*/ 26 w 104"/>
                <a:gd name="T3" fmla="*/ 55 h 107"/>
                <a:gd name="T4" fmla="*/ 26 w 104"/>
                <a:gd name="T5" fmla="*/ 0 h 107"/>
                <a:gd name="T6" fmla="*/ 78 w 104"/>
                <a:gd name="T7" fmla="*/ 0 h 107"/>
                <a:gd name="T8" fmla="*/ 78 w 104"/>
                <a:gd name="T9" fmla="*/ 55 h 107"/>
                <a:gd name="T10" fmla="*/ 104 w 104"/>
                <a:gd name="T11" fmla="*/ 55 h 107"/>
                <a:gd name="T12" fmla="*/ 52 w 104"/>
                <a:gd name="T13" fmla="*/ 107 h 107"/>
                <a:gd name="T14" fmla="*/ 0 w 104"/>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7">
                  <a:moveTo>
                    <a:pt x="0" y="55"/>
                  </a:moveTo>
                  <a:lnTo>
                    <a:pt x="26" y="55"/>
                  </a:lnTo>
                  <a:lnTo>
                    <a:pt x="26" y="0"/>
                  </a:lnTo>
                  <a:lnTo>
                    <a:pt x="78" y="0"/>
                  </a:lnTo>
                  <a:lnTo>
                    <a:pt x="78" y="55"/>
                  </a:lnTo>
                  <a:lnTo>
                    <a:pt x="104"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7"/>
            <p:cNvSpPr>
              <a:spLocks/>
            </p:cNvSpPr>
            <p:nvPr/>
          </p:nvSpPr>
          <p:spPr bwMode="auto">
            <a:xfrm>
              <a:off x="2405" y="1531"/>
              <a:ext cx="105" cy="107"/>
            </a:xfrm>
            <a:custGeom>
              <a:avLst/>
              <a:gdLst>
                <a:gd name="T0" fmla="*/ 0 w 105"/>
                <a:gd name="T1" fmla="*/ 55 h 107"/>
                <a:gd name="T2" fmla="*/ 27 w 105"/>
                <a:gd name="T3" fmla="*/ 55 h 107"/>
                <a:gd name="T4" fmla="*/ 27 w 105"/>
                <a:gd name="T5" fmla="*/ 0 h 107"/>
                <a:gd name="T6" fmla="*/ 79 w 105"/>
                <a:gd name="T7" fmla="*/ 0 h 107"/>
                <a:gd name="T8" fmla="*/ 79 w 105"/>
                <a:gd name="T9" fmla="*/ 55 h 107"/>
                <a:gd name="T10" fmla="*/ 105 w 105"/>
                <a:gd name="T11" fmla="*/ 55 h 107"/>
                <a:gd name="T12" fmla="*/ 53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7" y="55"/>
                  </a:lnTo>
                  <a:lnTo>
                    <a:pt x="27" y="0"/>
                  </a:lnTo>
                  <a:lnTo>
                    <a:pt x="79" y="0"/>
                  </a:lnTo>
                  <a:lnTo>
                    <a:pt x="79" y="55"/>
                  </a:lnTo>
                  <a:lnTo>
                    <a:pt x="105" y="55"/>
                  </a:lnTo>
                  <a:lnTo>
                    <a:pt x="53"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8"/>
            <p:cNvSpPr>
              <a:spLocks/>
            </p:cNvSpPr>
            <p:nvPr/>
          </p:nvSpPr>
          <p:spPr bwMode="auto">
            <a:xfrm>
              <a:off x="2595" y="1531"/>
              <a:ext cx="104" cy="107"/>
            </a:xfrm>
            <a:custGeom>
              <a:avLst/>
              <a:gdLst>
                <a:gd name="T0" fmla="*/ 0 w 104"/>
                <a:gd name="T1" fmla="*/ 55 h 107"/>
                <a:gd name="T2" fmla="*/ 26 w 104"/>
                <a:gd name="T3" fmla="*/ 55 h 107"/>
                <a:gd name="T4" fmla="*/ 26 w 104"/>
                <a:gd name="T5" fmla="*/ 0 h 107"/>
                <a:gd name="T6" fmla="*/ 78 w 104"/>
                <a:gd name="T7" fmla="*/ 0 h 107"/>
                <a:gd name="T8" fmla="*/ 78 w 104"/>
                <a:gd name="T9" fmla="*/ 55 h 107"/>
                <a:gd name="T10" fmla="*/ 104 w 104"/>
                <a:gd name="T11" fmla="*/ 55 h 107"/>
                <a:gd name="T12" fmla="*/ 52 w 104"/>
                <a:gd name="T13" fmla="*/ 107 h 107"/>
                <a:gd name="T14" fmla="*/ 0 w 104"/>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7">
                  <a:moveTo>
                    <a:pt x="0" y="55"/>
                  </a:moveTo>
                  <a:lnTo>
                    <a:pt x="26" y="55"/>
                  </a:lnTo>
                  <a:lnTo>
                    <a:pt x="26" y="0"/>
                  </a:lnTo>
                  <a:lnTo>
                    <a:pt x="78" y="0"/>
                  </a:lnTo>
                  <a:lnTo>
                    <a:pt x="78" y="55"/>
                  </a:lnTo>
                  <a:lnTo>
                    <a:pt x="104"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9"/>
            <p:cNvSpPr>
              <a:spLocks noEditPoints="1"/>
            </p:cNvSpPr>
            <p:nvPr/>
          </p:nvSpPr>
          <p:spPr bwMode="auto">
            <a:xfrm>
              <a:off x="1645" y="1658"/>
              <a:ext cx="764" cy="442"/>
            </a:xfrm>
            <a:custGeom>
              <a:avLst/>
              <a:gdLst>
                <a:gd name="T0" fmla="*/ 23 w 764"/>
                <a:gd name="T1" fmla="*/ 2 h 442"/>
                <a:gd name="T2" fmla="*/ 85 w 764"/>
                <a:gd name="T3" fmla="*/ 8 h 442"/>
                <a:gd name="T4" fmla="*/ 161 w 764"/>
                <a:gd name="T5" fmla="*/ 18 h 442"/>
                <a:gd name="T6" fmla="*/ 231 w 764"/>
                <a:gd name="T7" fmla="*/ 29 h 442"/>
                <a:gd name="T8" fmla="*/ 294 w 764"/>
                <a:gd name="T9" fmla="*/ 44 h 442"/>
                <a:gd name="T10" fmla="*/ 352 w 764"/>
                <a:gd name="T11" fmla="*/ 60 h 442"/>
                <a:gd name="T12" fmla="*/ 404 w 764"/>
                <a:gd name="T13" fmla="*/ 79 h 442"/>
                <a:gd name="T14" fmla="*/ 452 w 764"/>
                <a:gd name="T15" fmla="*/ 101 h 442"/>
                <a:gd name="T16" fmla="*/ 496 w 764"/>
                <a:gd name="T17" fmla="*/ 125 h 442"/>
                <a:gd name="T18" fmla="*/ 536 w 764"/>
                <a:gd name="T19" fmla="*/ 153 h 442"/>
                <a:gd name="T20" fmla="*/ 574 w 764"/>
                <a:gd name="T21" fmla="*/ 183 h 442"/>
                <a:gd name="T22" fmla="*/ 609 w 764"/>
                <a:gd name="T23" fmla="*/ 217 h 442"/>
                <a:gd name="T24" fmla="*/ 642 w 764"/>
                <a:gd name="T25" fmla="*/ 254 h 442"/>
                <a:gd name="T26" fmla="*/ 675 w 764"/>
                <a:gd name="T27" fmla="*/ 295 h 442"/>
                <a:gd name="T28" fmla="*/ 706 w 764"/>
                <a:gd name="T29" fmla="*/ 338 h 442"/>
                <a:gd name="T30" fmla="*/ 741 w 764"/>
                <a:gd name="T31" fmla="*/ 390 h 442"/>
                <a:gd name="T32" fmla="*/ 708 w 764"/>
                <a:gd name="T33" fmla="*/ 372 h 442"/>
                <a:gd name="T34" fmla="*/ 677 w 764"/>
                <a:gd name="T35" fmla="*/ 326 h 442"/>
                <a:gd name="T36" fmla="*/ 645 w 764"/>
                <a:gd name="T37" fmla="*/ 285 h 442"/>
                <a:gd name="T38" fmla="*/ 613 w 764"/>
                <a:gd name="T39" fmla="*/ 247 h 442"/>
                <a:gd name="T40" fmla="*/ 580 w 764"/>
                <a:gd name="T41" fmla="*/ 213 h 442"/>
                <a:gd name="T42" fmla="*/ 544 w 764"/>
                <a:gd name="T43" fmla="*/ 181 h 442"/>
                <a:gd name="T44" fmla="*/ 507 w 764"/>
                <a:gd name="T45" fmla="*/ 153 h 442"/>
                <a:gd name="T46" fmla="*/ 466 w 764"/>
                <a:gd name="T47" fmla="*/ 128 h 442"/>
                <a:gd name="T48" fmla="*/ 422 w 764"/>
                <a:gd name="T49" fmla="*/ 106 h 442"/>
                <a:gd name="T50" fmla="*/ 373 w 764"/>
                <a:gd name="T51" fmla="*/ 86 h 442"/>
                <a:gd name="T52" fmla="*/ 319 w 764"/>
                <a:gd name="T53" fmla="*/ 68 h 442"/>
                <a:gd name="T54" fmla="*/ 260 w 764"/>
                <a:gd name="T55" fmla="*/ 53 h 442"/>
                <a:gd name="T56" fmla="*/ 194 w 764"/>
                <a:gd name="T57" fmla="*/ 41 h 442"/>
                <a:gd name="T58" fmla="*/ 122 w 764"/>
                <a:gd name="T59" fmla="*/ 30 h 442"/>
                <a:gd name="T60" fmla="*/ 42 w 764"/>
                <a:gd name="T61" fmla="*/ 21 h 442"/>
                <a:gd name="T62" fmla="*/ 0 w 764"/>
                <a:gd name="T63" fmla="*/ 18 h 442"/>
                <a:gd name="T64" fmla="*/ 756 w 764"/>
                <a:gd name="T65" fmla="*/ 367 h 442"/>
                <a:gd name="T66" fmla="*/ 699 w 764"/>
                <a:gd name="T67" fmla="*/ 40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4" h="442">
                  <a:moveTo>
                    <a:pt x="1" y="0"/>
                  </a:moveTo>
                  <a:lnTo>
                    <a:pt x="23" y="2"/>
                  </a:lnTo>
                  <a:lnTo>
                    <a:pt x="44" y="4"/>
                  </a:lnTo>
                  <a:lnTo>
                    <a:pt x="85" y="8"/>
                  </a:lnTo>
                  <a:lnTo>
                    <a:pt x="124" y="13"/>
                  </a:lnTo>
                  <a:lnTo>
                    <a:pt x="161" y="18"/>
                  </a:lnTo>
                  <a:lnTo>
                    <a:pt x="197" y="23"/>
                  </a:lnTo>
                  <a:lnTo>
                    <a:pt x="231" y="29"/>
                  </a:lnTo>
                  <a:lnTo>
                    <a:pt x="263" y="36"/>
                  </a:lnTo>
                  <a:lnTo>
                    <a:pt x="294" y="44"/>
                  </a:lnTo>
                  <a:lnTo>
                    <a:pt x="324" y="51"/>
                  </a:lnTo>
                  <a:lnTo>
                    <a:pt x="352" y="60"/>
                  </a:lnTo>
                  <a:lnTo>
                    <a:pt x="379" y="69"/>
                  </a:lnTo>
                  <a:lnTo>
                    <a:pt x="404" y="79"/>
                  </a:lnTo>
                  <a:lnTo>
                    <a:pt x="429" y="90"/>
                  </a:lnTo>
                  <a:lnTo>
                    <a:pt x="452" y="101"/>
                  </a:lnTo>
                  <a:lnTo>
                    <a:pt x="474" y="113"/>
                  </a:lnTo>
                  <a:lnTo>
                    <a:pt x="496" y="125"/>
                  </a:lnTo>
                  <a:lnTo>
                    <a:pt x="516" y="139"/>
                  </a:lnTo>
                  <a:lnTo>
                    <a:pt x="536" y="153"/>
                  </a:lnTo>
                  <a:lnTo>
                    <a:pt x="555" y="168"/>
                  </a:lnTo>
                  <a:lnTo>
                    <a:pt x="574" y="183"/>
                  </a:lnTo>
                  <a:lnTo>
                    <a:pt x="591" y="200"/>
                  </a:lnTo>
                  <a:lnTo>
                    <a:pt x="609" y="217"/>
                  </a:lnTo>
                  <a:lnTo>
                    <a:pt x="626" y="235"/>
                  </a:lnTo>
                  <a:lnTo>
                    <a:pt x="642" y="254"/>
                  </a:lnTo>
                  <a:lnTo>
                    <a:pt x="659" y="274"/>
                  </a:lnTo>
                  <a:lnTo>
                    <a:pt x="675" y="295"/>
                  </a:lnTo>
                  <a:lnTo>
                    <a:pt x="691" y="316"/>
                  </a:lnTo>
                  <a:lnTo>
                    <a:pt x="706" y="338"/>
                  </a:lnTo>
                  <a:lnTo>
                    <a:pt x="722" y="362"/>
                  </a:lnTo>
                  <a:lnTo>
                    <a:pt x="741" y="390"/>
                  </a:lnTo>
                  <a:lnTo>
                    <a:pt x="726" y="399"/>
                  </a:lnTo>
                  <a:lnTo>
                    <a:pt x="708" y="372"/>
                  </a:lnTo>
                  <a:lnTo>
                    <a:pt x="692" y="348"/>
                  </a:lnTo>
                  <a:lnTo>
                    <a:pt x="677" y="326"/>
                  </a:lnTo>
                  <a:lnTo>
                    <a:pt x="661" y="305"/>
                  </a:lnTo>
                  <a:lnTo>
                    <a:pt x="645" y="285"/>
                  </a:lnTo>
                  <a:lnTo>
                    <a:pt x="629" y="266"/>
                  </a:lnTo>
                  <a:lnTo>
                    <a:pt x="613" y="247"/>
                  </a:lnTo>
                  <a:lnTo>
                    <a:pt x="596" y="229"/>
                  </a:lnTo>
                  <a:lnTo>
                    <a:pt x="580" y="213"/>
                  </a:lnTo>
                  <a:lnTo>
                    <a:pt x="562" y="197"/>
                  </a:lnTo>
                  <a:lnTo>
                    <a:pt x="544" y="181"/>
                  </a:lnTo>
                  <a:lnTo>
                    <a:pt x="526" y="167"/>
                  </a:lnTo>
                  <a:lnTo>
                    <a:pt x="507" y="153"/>
                  </a:lnTo>
                  <a:lnTo>
                    <a:pt x="487" y="140"/>
                  </a:lnTo>
                  <a:lnTo>
                    <a:pt x="466" y="128"/>
                  </a:lnTo>
                  <a:lnTo>
                    <a:pt x="444" y="116"/>
                  </a:lnTo>
                  <a:lnTo>
                    <a:pt x="422" y="106"/>
                  </a:lnTo>
                  <a:lnTo>
                    <a:pt x="398" y="95"/>
                  </a:lnTo>
                  <a:lnTo>
                    <a:pt x="373" y="86"/>
                  </a:lnTo>
                  <a:lnTo>
                    <a:pt x="347" y="77"/>
                  </a:lnTo>
                  <a:lnTo>
                    <a:pt x="319" y="68"/>
                  </a:lnTo>
                  <a:lnTo>
                    <a:pt x="290" y="61"/>
                  </a:lnTo>
                  <a:lnTo>
                    <a:pt x="260" y="53"/>
                  </a:lnTo>
                  <a:lnTo>
                    <a:pt x="228" y="47"/>
                  </a:lnTo>
                  <a:lnTo>
                    <a:pt x="194" y="41"/>
                  </a:lnTo>
                  <a:lnTo>
                    <a:pt x="159" y="35"/>
                  </a:lnTo>
                  <a:lnTo>
                    <a:pt x="122" y="30"/>
                  </a:lnTo>
                  <a:lnTo>
                    <a:pt x="83" y="25"/>
                  </a:lnTo>
                  <a:lnTo>
                    <a:pt x="42" y="21"/>
                  </a:lnTo>
                  <a:lnTo>
                    <a:pt x="21" y="19"/>
                  </a:lnTo>
                  <a:lnTo>
                    <a:pt x="0" y="18"/>
                  </a:lnTo>
                  <a:lnTo>
                    <a:pt x="1" y="0"/>
                  </a:lnTo>
                  <a:close/>
                  <a:moveTo>
                    <a:pt x="756" y="367"/>
                  </a:moveTo>
                  <a:lnTo>
                    <a:pt x="764" y="442"/>
                  </a:lnTo>
                  <a:lnTo>
                    <a:pt x="699" y="403"/>
                  </a:lnTo>
                  <a:lnTo>
                    <a:pt x="756" y="36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30"/>
            <p:cNvSpPr>
              <a:spLocks noEditPoints="1"/>
            </p:cNvSpPr>
            <p:nvPr/>
          </p:nvSpPr>
          <p:spPr bwMode="auto">
            <a:xfrm>
              <a:off x="2403" y="1658"/>
              <a:ext cx="297" cy="146"/>
            </a:xfrm>
            <a:custGeom>
              <a:avLst/>
              <a:gdLst>
                <a:gd name="T0" fmla="*/ 1 w 297"/>
                <a:gd name="T1" fmla="*/ 0 h 146"/>
                <a:gd name="T2" fmla="*/ 18 w 297"/>
                <a:gd name="T3" fmla="*/ 2 h 146"/>
                <a:gd name="T4" fmla="*/ 34 w 297"/>
                <a:gd name="T5" fmla="*/ 3 h 146"/>
                <a:gd name="T6" fmla="*/ 49 w 297"/>
                <a:gd name="T7" fmla="*/ 4 h 146"/>
                <a:gd name="T8" fmla="*/ 64 w 297"/>
                <a:gd name="T9" fmla="*/ 6 h 146"/>
                <a:gd name="T10" fmla="*/ 77 w 297"/>
                <a:gd name="T11" fmla="*/ 8 h 146"/>
                <a:gd name="T12" fmla="*/ 91 w 297"/>
                <a:gd name="T13" fmla="*/ 10 h 146"/>
                <a:gd name="T14" fmla="*/ 103 w 297"/>
                <a:gd name="T15" fmla="*/ 12 h 146"/>
                <a:gd name="T16" fmla="*/ 116 w 297"/>
                <a:gd name="T17" fmla="*/ 14 h 146"/>
                <a:gd name="T18" fmla="*/ 127 w 297"/>
                <a:gd name="T19" fmla="*/ 17 h 146"/>
                <a:gd name="T20" fmla="*/ 138 w 297"/>
                <a:gd name="T21" fmla="*/ 19 h 146"/>
                <a:gd name="T22" fmla="*/ 149 w 297"/>
                <a:gd name="T23" fmla="*/ 22 h 146"/>
                <a:gd name="T24" fmla="*/ 159 w 297"/>
                <a:gd name="T25" fmla="*/ 25 h 146"/>
                <a:gd name="T26" fmla="*/ 178 w 297"/>
                <a:gd name="T27" fmla="*/ 32 h 146"/>
                <a:gd name="T28" fmla="*/ 195 w 297"/>
                <a:gd name="T29" fmla="*/ 40 h 146"/>
                <a:gd name="T30" fmla="*/ 211 w 297"/>
                <a:gd name="T31" fmla="*/ 49 h 146"/>
                <a:gd name="T32" fmla="*/ 226 w 297"/>
                <a:gd name="T33" fmla="*/ 59 h 146"/>
                <a:gd name="T34" fmla="*/ 240 w 297"/>
                <a:gd name="T35" fmla="*/ 70 h 146"/>
                <a:gd name="T36" fmla="*/ 253 w 297"/>
                <a:gd name="T37" fmla="*/ 82 h 146"/>
                <a:gd name="T38" fmla="*/ 267 w 297"/>
                <a:gd name="T39" fmla="*/ 97 h 146"/>
                <a:gd name="T40" fmla="*/ 254 w 297"/>
                <a:gd name="T41" fmla="*/ 109 h 146"/>
                <a:gd name="T42" fmla="*/ 241 w 297"/>
                <a:gd name="T43" fmla="*/ 95 h 146"/>
                <a:gd name="T44" fmla="*/ 229 w 297"/>
                <a:gd name="T45" fmla="*/ 84 h 146"/>
                <a:gd name="T46" fmla="*/ 216 w 297"/>
                <a:gd name="T47" fmla="*/ 74 h 146"/>
                <a:gd name="T48" fmla="*/ 202 w 297"/>
                <a:gd name="T49" fmla="*/ 64 h 146"/>
                <a:gd name="T50" fmla="*/ 188 w 297"/>
                <a:gd name="T51" fmla="*/ 56 h 146"/>
                <a:gd name="T52" fmla="*/ 171 w 297"/>
                <a:gd name="T53" fmla="*/ 49 h 146"/>
                <a:gd name="T54" fmla="*/ 153 w 297"/>
                <a:gd name="T55" fmla="*/ 42 h 146"/>
                <a:gd name="T56" fmla="*/ 144 w 297"/>
                <a:gd name="T57" fmla="*/ 39 h 146"/>
                <a:gd name="T58" fmla="*/ 134 w 297"/>
                <a:gd name="T59" fmla="*/ 36 h 146"/>
                <a:gd name="T60" fmla="*/ 123 w 297"/>
                <a:gd name="T61" fmla="*/ 34 h 146"/>
                <a:gd name="T62" fmla="*/ 112 w 297"/>
                <a:gd name="T63" fmla="*/ 31 h 146"/>
                <a:gd name="T64" fmla="*/ 101 w 297"/>
                <a:gd name="T65" fmla="*/ 29 h 146"/>
                <a:gd name="T66" fmla="*/ 88 w 297"/>
                <a:gd name="T67" fmla="*/ 27 h 146"/>
                <a:gd name="T68" fmla="*/ 75 w 297"/>
                <a:gd name="T69" fmla="*/ 25 h 146"/>
                <a:gd name="T70" fmla="*/ 62 w 297"/>
                <a:gd name="T71" fmla="*/ 23 h 146"/>
                <a:gd name="T72" fmla="*/ 47 w 297"/>
                <a:gd name="T73" fmla="*/ 22 h 146"/>
                <a:gd name="T74" fmla="*/ 32 w 297"/>
                <a:gd name="T75" fmla="*/ 20 h 146"/>
                <a:gd name="T76" fmla="*/ 17 w 297"/>
                <a:gd name="T77" fmla="*/ 19 h 146"/>
                <a:gd name="T78" fmla="*/ 0 w 297"/>
                <a:gd name="T79" fmla="*/ 18 h 146"/>
                <a:gd name="T80" fmla="*/ 1 w 297"/>
                <a:gd name="T81" fmla="*/ 0 h 146"/>
                <a:gd name="T82" fmla="*/ 279 w 297"/>
                <a:gd name="T83" fmla="*/ 73 h 146"/>
                <a:gd name="T84" fmla="*/ 297 w 297"/>
                <a:gd name="T85" fmla="*/ 146 h 146"/>
                <a:gd name="T86" fmla="*/ 228 w 297"/>
                <a:gd name="T87" fmla="*/ 116 h 146"/>
                <a:gd name="T88" fmla="*/ 279 w 297"/>
                <a:gd name="T89"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 h="146">
                  <a:moveTo>
                    <a:pt x="1" y="0"/>
                  </a:moveTo>
                  <a:lnTo>
                    <a:pt x="18" y="2"/>
                  </a:lnTo>
                  <a:lnTo>
                    <a:pt x="34" y="3"/>
                  </a:lnTo>
                  <a:lnTo>
                    <a:pt x="49" y="4"/>
                  </a:lnTo>
                  <a:lnTo>
                    <a:pt x="64" y="6"/>
                  </a:lnTo>
                  <a:lnTo>
                    <a:pt x="77" y="8"/>
                  </a:lnTo>
                  <a:lnTo>
                    <a:pt x="91" y="10"/>
                  </a:lnTo>
                  <a:lnTo>
                    <a:pt x="103" y="12"/>
                  </a:lnTo>
                  <a:lnTo>
                    <a:pt x="116" y="14"/>
                  </a:lnTo>
                  <a:lnTo>
                    <a:pt x="127" y="17"/>
                  </a:lnTo>
                  <a:lnTo>
                    <a:pt x="138" y="19"/>
                  </a:lnTo>
                  <a:lnTo>
                    <a:pt x="149" y="22"/>
                  </a:lnTo>
                  <a:lnTo>
                    <a:pt x="159" y="25"/>
                  </a:lnTo>
                  <a:lnTo>
                    <a:pt x="178" y="32"/>
                  </a:lnTo>
                  <a:lnTo>
                    <a:pt x="195" y="40"/>
                  </a:lnTo>
                  <a:lnTo>
                    <a:pt x="211" y="49"/>
                  </a:lnTo>
                  <a:lnTo>
                    <a:pt x="226" y="59"/>
                  </a:lnTo>
                  <a:lnTo>
                    <a:pt x="240" y="70"/>
                  </a:lnTo>
                  <a:lnTo>
                    <a:pt x="253" y="82"/>
                  </a:lnTo>
                  <a:lnTo>
                    <a:pt x="267" y="97"/>
                  </a:lnTo>
                  <a:lnTo>
                    <a:pt x="254" y="109"/>
                  </a:lnTo>
                  <a:lnTo>
                    <a:pt x="241" y="95"/>
                  </a:lnTo>
                  <a:lnTo>
                    <a:pt x="229" y="84"/>
                  </a:lnTo>
                  <a:lnTo>
                    <a:pt x="216" y="74"/>
                  </a:lnTo>
                  <a:lnTo>
                    <a:pt x="202" y="64"/>
                  </a:lnTo>
                  <a:lnTo>
                    <a:pt x="188" y="56"/>
                  </a:lnTo>
                  <a:lnTo>
                    <a:pt x="171" y="49"/>
                  </a:lnTo>
                  <a:lnTo>
                    <a:pt x="153" y="42"/>
                  </a:lnTo>
                  <a:lnTo>
                    <a:pt x="144" y="39"/>
                  </a:lnTo>
                  <a:lnTo>
                    <a:pt x="134" y="36"/>
                  </a:lnTo>
                  <a:lnTo>
                    <a:pt x="123" y="34"/>
                  </a:lnTo>
                  <a:lnTo>
                    <a:pt x="112" y="31"/>
                  </a:lnTo>
                  <a:lnTo>
                    <a:pt x="101" y="29"/>
                  </a:lnTo>
                  <a:lnTo>
                    <a:pt x="88" y="27"/>
                  </a:lnTo>
                  <a:lnTo>
                    <a:pt x="75" y="25"/>
                  </a:lnTo>
                  <a:lnTo>
                    <a:pt x="62" y="23"/>
                  </a:lnTo>
                  <a:lnTo>
                    <a:pt x="47" y="22"/>
                  </a:lnTo>
                  <a:lnTo>
                    <a:pt x="32" y="20"/>
                  </a:lnTo>
                  <a:lnTo>
                    <a:pt x="17" y="19"/>
                  </a:lnTo>
                  <a:lnTo>
                    <a:pt x="0" y="18"/>
                  </a:lnTo>
                  <a:lnTo>
                    <a:pt x="1" y="0"/>
                  </a:lnTo>
                  <a:close/>
                  <a:moveTo>
                    <a:pt x="279" y="73"/>
                  </a:moveTo>
                  <a:lnTo>
                    <a:pt x="297" y="146"/>
                  </a:lnTo>
                  <a:lnTo>
                    <a:pt x="228" y="116"/>
                  </a:lnTo>
                  <a:lnTo>
                    <a:pt x="279" y="7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31"/>
            <p:cNvSpPr>
              <a:spLocks noEditPoints="1"/>
            </p:cNvSpPr>
            <p:nvPr/>
          </p:nvSpPr>
          <p:spPr bwMode="auto">
            <a:xfrm>
              <a:off x="2376" y="1667"/>
              <a:ext cx="67" cy="443"/>
            </a:xfrm>
            <a:custGeom>
              <a:avLst/>
              <a:gdLst>
                <a:gd name="T0" fmla="*/ 27 w 67"/>
                <a:gd name="T1" fmla="*/ 443 h 443"/>
                <a:gd name="T2" fmla="*/ 25 w 67"/>
                <a:gd name="T3" fmla="*/ 56 h 443"/>
                <a:gd name="T4" fmla="*/ 42 w 67"/>
                <a:gd name="T5" fmla="*/ 56 h 443"/>
                <a:gd name="T6" fmla="*/ 44 w 67"/>
                <a:gd name="T7" fmla="*/ 443 h 443"/>
                <a:gd name="T8" fmla="*/ 27 w 67"/>
                <a:gd name="T9" fmla="*/ 443 h 443"/>
                <a:gd name="T10" fmla="*/ 0 w 67"/>
                <a:gd name="T11" fmla="*/ 67 h 443"/>
                <a:gd name="T12" fmla="*/ 33 w 67"/>
                <a:gd name="T13" fmla="*/ 0 h 443"/>
                <a:gd name="T14" fmla="*/ 67 w 67"/>
                <a:gd name="T15" fmla="*/ 67 h 443"/>
                <a:gd name="T16" fmla="*/ 0 w 67"/>
                <a:gd name="T17" fmla="*/ 6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43">
                  <a:moveTo>
                    <a:pt x="27" y="443"/>
                  </a:moveTo>
                  <a:lnTo>
                    <a:pt x="25" y="56"/>
                  </a:lnTo>
                  <a:lnTo>
                    <a:pt x="42" y="56"/>
                  </a:lnTo>
                  <a:lnTo>
                    <a:pt x="44" y="443"/>
                  </a:lnTo>
                  <a:lnTo>
                    <a:pt x="27" y="443"/>
                  </a:lnTo>
                  <a:close/>
                  <a:moveTo>
                    <a:pt x="0" y="67"/>
                  </a:moveTo>
                  <a:lnTo>
                    <a:pt x="33" y="0"/>
                  </a:lnTo>
                  <a:lnTo>
                    <a:pt x="67" y="67"/>
                  </a:lnTo>
                  <a:lnTo>
                    <a:pt x="0" y="67"/>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Rectangle 32"/>
            <p:cNvSpPr>
              <a:spLocks noChangeArrowheads="1"/>
            </p:cNvSpPr>
            <p:nvPr/>
          </p:nvSpPr>
          <p:spPr bwMode="auto">
            <a:xfrm>
              <a:off x="2812" y="2166"/>
              <a:ext cx="45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余裕幅</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7" name="Freeform 33"/>
            <p:cNvSpPr>
              <a:spLocks noEditPoints="1"/>
            </p:cNvSpPr>
            <p:nvPr/>
          </p:nvSpPr>
          <p:spPr bwMode="auto">
            <a:xfrm>
              <a:off x="2968" y="1820"/>
              <a:ext cx="88" cy="263"/>
            </a:xfrm>
            <a:custGeom>
              <a:avLst/>
              <a:gdLst>
                <a:gd name="T0" fmla="*/ 284 w 521"/>
                <a:gd name="T1" fmla="*/ 0 h 1570"/>
                <a:gd name="T2" fmla="*/ 284 w 521"/>
                <a:gd name="T3" fmla="*/ 1523 h 1570"/>
                <a:gd name="T4" fmla="*/ 236 w 521"/>
                <a:gd name="T5" fmla="*/ 1523 h 1570"/>
                <a:gd name="T6" fmla="*/ 236 w 521"/>
                <a:gd name="T7" fmla="*/ 0 h 1570"/>
                <a:gd name="T8" fmla="*/ 284 w 521"/>
                <a:gd name="T9" fmla="*/ 0 h 1570"/>
                <a:gd name="T10" fmla="*/ 515 w 521"/>
                <a:gd name="T11" fmla="*/ 1135 h 1570"/>
                <a:gd name="T12" fmla="*/ 260 w 521"/>
                <a:gd name="T13" fmla="*/ 1570 h 1570"/>
                <a:gd name="T14" fmla="*/ 6 w 521"/>
                <a:gd name="T15" fmla="*/ 1135 h 1570"/>
                <a:gd name="T16" fmla="*/ 15 w 521"/>
                <a:gd name="T17" fmla="*/ 1102 h 1570"/>
                <a:gd name="T18" fmla="*/ 48 w 521"/>
                <a:gd name="T19" fmla="*/ 1111 h 1570"/>
                <a:gd name="T20" fmla="*/ 281 w 521"/>
                <a:gd name="T21" fmla="*/ 1511 h 1570"/>
                <a:gd name="T22" fmla="*/ 240 w 521"/>
                <a:gd name="T23" fmla="*/ 1511 h 1570"/>
                <a:gd name="T24" fmla="*/ 473 w 521"/>
                <a:gd name="T25" fmla="*/ 1111 h 1570"/>
                <a:gd name="T26" fmla="*/ 506 w 521"/>
                <a:gd name="T27" fmla="*/ 1102 h 1570"/>
                <a:gd name="T28" fmla="*/ 515 w 521"/>
                <a:gd name="T29" fmla="*/ 1135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1" h="1570">
                  <a:moveTo>
                    <a:pt x="284" y="0"/>
                  </a:moveTo>
                  <a:lnTo>
                    <a:pt x="284" y="1523"/>
                  </a:lnTo>
                  <a:lnTo>
                    <a:pt x="236" y="1523"/>
                  </a:lnTo>
                  <a:lnTo>
                    <a:pt x="236" y="0"/>
                  </a:lnTo>
                  <a:lnTo>
                    <a:pt x="284" y="0"/>
                  </a:lnTo>
                  <a:close/>
                  <a:moveTo>
                    <a:pt x="515" y="1135"/>
                  </a:moveTo>
                  <a:lnTo>
                    <a:pt x="260" y="1570"/>
                  </a:lnTo>
                  <a:lnTo>
                    <a:pt x="6" y="1135"/>
                  </a:lnTo>
                  <a:cubicBezTo>
                    <a:pt x="0" y="1123"/>
                    <a:pt x="4" y="1109"/>
                    <a:pt x="15" y="1102"/>
                  </a:cubicBezTo>
                  <a:cubicBezTo>
                    <a:pt x="26" y="1095"/>
                    <a:pt x="41" y="1099"/>
                    <a:pt x="48" y="1111"/>
                  </a:cubicBezTo>
                  <a:lnTo>
                    <a:pt x="281" y="1511"/>
                  </a:lnTo>
                  <a:lnTo>
                    <a:pt x="240" y="1511"/>
                  </a:lnTo>
                  <a:lnTo>
                    <a:pt x="473" y="1111"/>
                  </a:lnTo>
                  <a:cubicBezTo>
                    <a:pt x="480" y="1099"/>
                    <a:pt x="494" y="1095"/>
                    <a:pt x="506" y="1102"/>
                  </a:cubicBezTo>
                  <a:cubicBezTo>
                    <a:pt x="517" y="1109"/>
                    <a:pt x="521" y="1123"/>
                    <a:pt x="515" y="1135"/>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34"/>
            <p:cNvSpPr>
              <a:spLocks noEditPoints="1"/>
            </p:cNvSpPr>
            <p:nvPr/>
          </p:nvSpPr>
          <p:spPr bwMode="auto">
            <a:xfrm>
              <a:off x="2968" y="2366"/>
              <a:ext cx="88" cy="263"/>
            </a:xfrm>
            <a:custGeom>
              <a:avLst/>
              <a:gdLst>
                <a:gd name="T0" fmla="*/ 284 w 521"/>
                <a:gd name="T1" fmla="*/ 1570 h 1570"/>
                <a:gd name="T2" fmla="*/ 284 w 521"/>
                <a:gd name="T3" fmla="*/ 48 h 1570"/>
                <a:gd name="T4" fmla="*/ 236 w 521"/>
                <a:gd name="T5" fmla="*/ 48 h 1570"/>
                <a:gd name="T6" fmla="*/ 236 w 521"/>
                <a:gd name="T7" fmla="*/ 1570 h 1570"/>
                <a:gd name="T8" fmla="*/ 284 w 521"/>
                <a:gd name="T9" fmla="*/ 1570 h 1570"/>
                <a:gd name="T10" fmla="*/ 515 w 521"/>
                <a:gd name="T11" fmla="*/ 436 h 1570"/>
                <a:gd name="T12" fmla="*/ 260 w 521"/>
                <a:gd name="T13" fmla="*/ 0 h 1570"/>
                <a:gd name="T14" fmla="*/ 6 w 521"/>
                <a:gd name="T15" fmla="*/ 436 h 1570"/>
                <a:gd name="T16" fmla="*/ 15 w 521"/>
                <a:gd name="T17" fmla="*/ 469 h 1570"/>
                <a:gd name="T18" fmla="*/ 48 w 521"/>
                <a:gd name="T19" fmla="*/ 460 h 1570"/>
                <a:gd name="T20" fmla="*/ 281 w 521"/>
                <a:gd name="T21" fmla="*/ 60 h 1570"/>
                <a:gd name="T22" fmla="*/ 240 w 521"/>
                <a:gd name="T23" fmla="*/ 60 h 1570"/>
                <a:gd name="T24" fmla="*/ 473 w 521"/>
                <a:gd name="T25" fmla="*/ 460 h 1570"/>
                <a:gd name="T26" fmla="*/ 506 w 521"/>
                <a:gd name="T27" fmla="*/ 469 h 1570"/>
                <a:gd name="T28" fmla="*/ 515 w 521"/>
                <a:gd name="T29" fmla="*/ 436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1" h="1570">
                  <a:moveTo>
                    <a:pt x="284" y="1570"/>
                  </a:moveTo>
                  <a:lnTo>
                    <a:pt x="284" y="48"/>
                  </a:lnTo>
                  <a:lnTo>
                    <a:pt x="236" y="48"/>
                  </a:lnTo>
                  <a:lnTo>
                    <a:pt x="236" y="1570"/>
                  </a:lnTo>
                  <a:lnTo>
                    <a:pt x="284" y="1570"/>
                  </a:lnTo>
                  <a:close/>
                  <a:moveTo>
                    <a:pt x="515" y="436"/>
                  </a:moveTo>
                  <a:lnTo>
                    <a:pt x="260" y="0"/>
                  </a:lnTo>
                  <a:lnTo>
                    <a:pt x="6" y="436"/>
                  </a:lnTo>
                  <a:cubicBezTo>
                    <a:pt x="0" y="447"/>
                    <a:pt x="4" y="462"/>
                    <a:pt x="15" y="469"/>
                  </a:cubicBezTo>
                  <a:cubicBezTo>
                    <a:pt x="26" y="475"/>
                    <a:pt x="41" y="472"/>
                    <a:pt x="48" y="460"/>
                  </a:cubicBezTo>
                  <a:lnTo>
                    <a:pt x="281" y="60"/>
                  </a:lnTo>
                  <a:lnTo>
                    <a:pt x="240" y="60"/>
                  </a:lnTo>
                  <a:lnTo>
                    <a:pt x="473" y="460"/>
                  </a:lnTo>
                  <a:cubicBezTo>
                    <a:pt x="480" y="472"/>
                    <a:pt x="494" y="475"/>
                    <a:pt x="506" y="469"/>
                  </a:cubicBezTo>
                  <a:cubicBezTo>
                    <a:pt x="517" y="462"/>
                    <a:pt x="521" y="447"/>
                    <a:pt x="515" y="436"/>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0" name="Group 37"/>
          <p:cNvGrpSpPr>
            <a:grpSpLocks noChangeAspect="1"/>
          </p:cNvGrpSpPr>
          <p:nvPr/>
        </p:nvGrpSpPr>
        <p:grpSpPr bwMode="auto">
          <a:xfrm>
            <a:off x="179388" y="4292600"/>
            <a:ext cx="8866187" cy="2654300"/>
            <a:chOff x="113" y="2704"/>
            <a:chExt cx="5585" cy="1672"/>
          </a:xfrm>
        </p:grpSpPr>
        <p:sp>
          <p:nvSpPr>
            <p:cNvPr id="41" name="AutoShape 36"/>
            <p:cNvSpPr>
              <a:spLocks noChangeAspect="1" noChangeArrowheads="1" noTextEdit="1"/>
            </p:cNvSpPr>
            <p:nvPr/>
          </p:nvSpPr>
          <p:spPr bwMode="auto">
            <a:xfrm>
              <a:off x="113" y="2704"/>
              <a:ext cx="5585" cy="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2" name="Group 238"/>
            <p:cNvGrpSpPr>
              <a:grpSpLocks/>
            </p:cNvGrpSpPr>
            <p:nvPr/>
          </p:nvGrpSpPr>
          <p:grpSpPr bwMode="auto">
            <a:xfrm>
              <a:off x="171" y="2798"/>
              <a:ext cx="4800" cy="1524"/>
              <a:chOff x="171" y="2798"/>
              <a:chExt cx="4800" cy="1524"/>
            </a:xfrm>
          </p:grpSpPr>
          <p:sp>
            <p:nvSpPr>
              <p:cNvPr id="49" name="Rectangle 38"/>
              <p:cNvSpPr>
                <a:spLocks noChangeArrowheads="1"/>
              </p:cNvSpPr>
              <p:nvPr/>
            </p:nvSpPr>
            <p:spPr bwMode="auto">
              <a:xfrm>
                <a:off x="2301" y="2798"/>
                <a:ext cx="1489" cy="1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39"/>
              <p:cNvSpPr>
                <a:spLocks noChangeArrowheads="1"/>
              </p:cNvSpPr>
              <p:nvPr/>
            </p:nvSpPr>
            <p:spPr bwMode="auto">
              <a:xfrm>
                <a:off x="2301" y="2798"/>
                <a:ext cx="1489" cy="1220"/>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40"/>
              <p:cNvSpPr>
                <a:spLocks noChangeArrowheads="1"/>
              </p:cNvSpPr>
              <p:nvPr/>
            </p:nvSpPr>
            <p:spPr bwMode="auto">
              <a:xfrm>
                <a:off x="3420" y="3117"/>
                <a:ext cx="248" cy="679"/>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41"/>
              <p:cNvSpPr>
                <a:spLocks noChangeArrowheads="1"/>
              </p:cNvSpPr>
              <p:nvPr/>
            </p:nvSpPr>
            <p:spPr bwMode="auto">
              <a:xfrm>
                <a:off x="4114" y="3575"/>
                <a:ext cx="66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：対策（補修等）時期</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3" name="Rectangle 42"/>
              <p:cNvSpPr>
                <a:spLocks noChangeArrowheads="1"/>
              </p:cNvSpPr>
              <p:nvPr/>
            </p:nvSpPr>
            <p:spPr bwMode="auto">
              <a:xfrm rot="16200000" flipH="1">
                <a:off x="-1" y="2970"/>
                <a:ext cx="49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性能</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4" name="Rectangle 43"/>
              <p:cNvSpPr>
                <a:spLocks noChangeArrowheads="1"/>
              </p:cNvSpPr>
              <p:nvPr/>
            </p:nvSpPr>
            <p:spPr bwMode="auto">
              <a:xfrm>
                <a:off x="325" y="2798"/>
                <a:ext cx="1840" cy="1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44"/>
              <p:cNvSpPr>
                <a:spLocks noChangeArrowheads="1"/>
              </p:cNvSpPr>
              <p:nvPr/>
            </p:nvSpPr>
            <p:spPr bwMode="auto">
              <a:xfrm>
                <a:off x="325" y="2798"/>
                <a:ext cx="1840" cy="1220"/>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Rectangle 45"/>
              <p:cNvSpPr>
                <a:spLocks noChangeArrowheads="1"/>
              </p:cNvSpPr>
              <p:nvPr/>
            </p:nvSpPr>
            <p:spPr bwMode="auto">
              <a:xfrm>
                <a:off x="1919" y="4062"/>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時間</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7" name="Rectangle 46"/>
              <p:cNvSpPr>
                <a:spLocks noChangeArrowheads="1"/>
              </p:cNvSpPr>
              <p:nvPr/>
            </p:nvSpPr>
            <p:spPr bwMode="auto">
              <a:xfrm>
                <a:off x="343" y="3665"/>
                <a:ext cx="7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smtClean="0">
                    <a:ln>
                      <a:noFill/>
                    </a:ln>
                    <a:solidFill>
                      <a:srgbClr val="FF0000"/>
                    </a:solidFill>
                    <a:effectLst/>
                    <a:latin typeface="Meiryo UI" pitchFamily="50" charset="-128"/>
                    <a:ea typeface="Meiryo UI" pitchFamily="50" charset="-128"/>
                    <a:cs typeface="ＭＳ Ｐゴシック" pitchFamily="50" charset="-128"/>
                  </a:rPr>
                  <a:t>限界管理水準</a:t>
                </a:r>
                <a:endParaRPr kumimoji="1" lang="ja-JP" sz="16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8" name="Freeform 47"/>
              <p:cNvSpPr>
                <a:spLocks noEditPoints="1"/>
              </p:cNvSpPr>
              <p:nvPr/>
            </p:nvSpPr>
            <p:spPr bwMode="auto">
              <a:xfrm>
                <a:off x="301" y="3094"/>
                <a:ext cx="1637" cy="748"/>
              </a:xfrm>
              <a:custGeom>
                <a:avLst/>
                <a:gdLst>
                  <a:gd name="T0" fmla="*/ 1343 w 19187"/>
                  <a:gd name="T1" fmla="*/ 242 h 8787"/>
                  <a:gd name="T2" fmla="*/ 3324 w 19187"/>
                  <a:gd name="T3" fmla="*/ 412 h 8787"/>
                  <a:gd name="T4" fmla="*/ 5125 w 19187"/>
                  <a:gd name="T5" fmla="*/ 621 h 8787"/>
                  <a:gd name="T6" fmla="*/ 6761 w 19187"/>
                  <a:gd name="T7" fmla="*/ 874 h 8787"/>
                  <a:gd name="T8" fmla="*/ 8247 w 19187"/>
                  <a:gd name="T9" fmla="*/ 1173 h 8787"/>
                  <a:gd name="T10" fmla="*/ 9598 w 19187"/>
                  <a:gd name="T11" fmla="*/ 1519 h 8787"/>
                  <a:gd name="T12" fmla="*/ 10828 w 19187"/>
                  <a:gd name="T13" fmla="*/ 1917 h 8787"/>
                  <a:gd name="T14" fmla="*/ 11953 w 19187"/>
                  <a:gd name="T15" fmla="*/ 2368 h 8787"/>
                  <a:gd name="T16" fmla="*/ 12985 w 19187"/>
                  <a:gd name="T17" fmla="*/ 2876 h 8787"/>
                  <a:gd name="T18" fmla="*/ 13941 w 19187"/>
                  <a:gd name="T19" fmla="*/ 3442 h 8787"/>
                  <a:gd name="T20" fmla="*/ 14834 w 19187"/>
                  <a:gd name="T21" fmla="*/ 4071 h 8787"/>
                  <a:gd name="T22" fmla="*/ 15678 w 19187"/>
                  <a:gd name="T23" fmla="*/ 4762 h 8787"/>
                  <a:gd name="T24" fmla="*/ 16488 w 19187"/>
                  <a:gd name="T25" fmla="*/ 5520 h 8787"/>
                  <a:gd name="T26" fmla="*/ 17278 w 19187"/>
                  <a:gd name="T27" fmla="*/ 6346 h 8787"/>
                  <a:gd name="T28" fmla="*/ 18065 w 19187"/>
                  <a:gd name="T29" fmla="*/ 7241 h 8787"/>
                  <a:gd name="T30" fmla="*/ 18853 w 19187"/>
                  <a:gd name="T31" fmla="*/ 8201 h 8787"/>
                  <a:gd name="T32" fmla="*/ 18302 w 19187"/>
                  <a:gd name="T33" fmla="*/ 7849 h 8787"/>
                  <a:gd name="T34" fmla="*/ 17517 w 19187"/>
                  <a:gd name="T35" fmla="*/ 6923 h 8787"/>
                  <a:gd name="T36" fmla="*/ 16736 w 19187"/>
                  <a:gd name="T37" fmla="*/ 6069 h 8787"/>
                  <a:gd name="T38" fmla="*/ 15947 w 19187"/>
                  <a:gd name="T39" fmla="*/ 5287 h 8787"/>
                  <a:gd name="T40" fmla="*/ 15132 w 19187"/>
                  <a:gd name="T41" fmla="*/ 4571 h 8787"/>
                  <a:gd name="T42" fmla="*/ 14278 w 19187"/>
                  <a:gd name="T43" fmla="*/ 3921 h 8787"/>
                  <a:gd name="T44" fmla="*/ 13369 w 19187"/>
                  <a:gd name="T45" fmla="*/ 3333 h 8787"/>
                  <a:gd name="T46" fmla="*/ 12391 w 19187"/>
                  <a:gd name="T47" fmla="*/ 2804 h 8787"/>
                  <a:gd name="T48" fmla="*/ 11329 w 19187"/>
                  <a:gd name="T49" fmla="*/ 2330 h 8787"/>
                  <a:gd name="T50" fmla="*/ 10167 w 19187"/>
                  <a:gd name="T51" fmla="*/ 1910 h 8787"/>
                  <a:gd name="T52" fmla="*/ 8890 w 19187"/>
                  <a:gd name="T53" fmla="*/ 1542 h 8787"/>
                  <a:gd name="T54" fmla="*/ 7483 w 19187"/>
                  <a:gd name="T55" fmla="*/ 1222 h 8787"/>
                  <a:gd name="T56" fmla="*/ 5933 w 19187"/>
                  <a:gd name="T57" fmla="*/ 948 h 8787"/>
                  <a:gd name="T58" fmla="*/ 4223 w 19187"/>
                  <a:gd name="T59" fmla="*/ 718 h 8787"/>
                  <a:gd name="T60" fmla="*/ 2340 w 19187"/>
                  <a:gd name="T61" fmla="*/ 529 h 8787"/>
                  <a:gd name="T62" fmla="*/ 269 w 19187"/>
                  <a:gd name="T63" fmla="*/ 379 h 8787"/>
                  <a:gd name="T64" fmla="*/ 258 w 19187"/>
                  <a:gd name="T65" fmla="*/ 542 h 8787"/>
                  <a:gd name="T66" fmla="*/ 293 w 19187"/>
                  <a:gd name="T67" fmla="*/ 9 h 8787"/>
                  <a:gd name="T68" fmla="*/ 258 w 19187"/>
                  <a:gd name="T69" fmla="*/ 542 h 8787"/>
                  <a:gd name="T70" fmla="*/ 19187 w 19187"/>
                  <a:gd name="T71" fmla="*/ 8787 h 8787"/>
                  <a:gd name="T72" fmla="*/ 19002 w 19187"/>
                  <a:gd name="T73" fmla="*/ 7912 h 8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87" h="8787">
                    <a:moveTo>
                      <a:pt x="282" y="172"/>
                    </a:moveTo>
                    <a:lnTo>
                      <a:pt x="1343" y="242"/>
                    </a:lnTo>
                    <a:lnTo>
                      <a:pt x="2357" y="322"/>
                    </a:lnTo>
                    <a:lnTo>
                      <a:pt x="3324" y="412"/>
                    </a:lnTo>
                    <a:lnTo>
                      <a:pt x="4246" y="511"/>
                    </a:lnTo>
                    <a:lnTo>
                      <a:pt x="5125" y="621"/>
                    </a:lnTo>
                    <a:lnTo>
                      <a:pt x="5962" y="743"/>
                    </a:lnTo>
                    <a:lnTo>
                      <a:pt x="6761" y="874"/>
                    </a:lnTo>
                    <a:lnTo>
                      <a:pt x="7522" y="1017"/>
                    </a:lnTo>
                    <a:lnTo>
                      <a:pt x="8247" y="1173"/>
                    </a:lnTo>
                    <a:lnTo>
                      <a:pt x="8939" y="1339"/>
                    </a:lnTo>
                    <a:lnTo>
                      <a:pt x="9598" y="1519"/>
                    </a:lnTo>
                    <a:lnTo>
                      <a:pt x="10228" y="1711"/>
                    </a:lnTo>
                    <a:lnTo>
                      <a:pt x="10828" y="1917"/>
                    </a:lnTo>
                    <a:lnTo>
                      <a:pt x="11402" y="2135"/>
                    </a:lnTo>
                    <a:lnTo>
                      <a:pt x="11953" y="2368"/>
                    </a:lnTo>
                    <a:lnTo>
                      <a:pt x="12480" y="2615"/>
                    </a:lnTo>
                    <a:lnTo>
                      <a:pt x="12985" y="2876"/>
                    </a:lnTo>
                    <a:lnTo>
                      <a:pt x="13472" y="3152"/>
                    </a:lnTo>
                    <a:lnTo>
                      <a:pt x="13941" y="3442"/>
                    </a:lnTo>
                    <a:lnTo>
                      <a:pt x="14395" y="3748"/>
                    </a:lnTo>
                    <a:lnTo>
                      <a:pt x="14834" y="4071"/>
                    </a:lnTo>
                    <a:lnTo>
                      <a:pt x="15261" y="4408"/>
                    </a:lnTo>
                    <a:lnTo>
                      <a:pt x="15678" y="4762"/>
                    </a:lnTo>
                    <a:lnTo>
                      <a:pt x="16086" y="5132"/>
                    </a:lnTo>
                    <a:lnTo>
                      <a:pt x="16488" y="5520"/>
                    </a:lnTo>
                    <a:lnTo>
                      <a:pt x="16885" y="5924"/>
                    </a:lnTo>
                    <a:lnTo>
                      <a:pt x="17278" y="6346"/>
                    </a:lnTo>
                    <a:lnTo>
                      <a:pt x="17672" y="6784"/>
                    </a:lnTo>
                    <a:lnTo>
                      <a:pt x="18065" y="7241"/>
                    </a:lnTo>
                    <a:lnTo>
                      <a:pt x="18461" y="7716"/>
                    </a:lnTo>
                    <a:lnTo>
                      <a:pt x="18853" y="8201"/>
                    </a:lnTo>
                    <a:lnTo>
                      <a:pt x="18691" y="8331"/>
                    </a:lnTo>
                    <a:lnTo>
                      <a:pt x="18302" y="7849"/>
                    </a:lnTo>
                    <a:lnTo>
                      <a:pt x="17908" y="7376"/>
                    </a:lnTo>
                    <a:lnTo>
                      <a:pt x="17517" y="6923"/>
                    </a:lnTo>
                    <a:lnTo>
                      <a:pt x="17126" y="6487"/>
                    </a:lnTo>
                    <a:lnTo>
                      <a:pt x="16736" y="6069"/>
                    </a:lnTo>
                    <a:lnTo>
                      <a:pt x="16343" y="5669"/>
                    </a:lnTo>
                    <a:lnTo>
                      <a:pt x="15947" y="5287"/>
                    </a:lnTo>
                    <a:lnTo>
                      <a:pt x="15543" y="4921"/>
                    </a:lnTo>
                    <a:lnTo>
                      <a:pt x="15132" y="4571"/>
                    </a:lnTo>
                    <a:lnTo>
                      <a:pt x="14711" y="4238"/>
                    </a:lnTo>
                    <a:lnTo>
                      <a:pt x="14278" y="3921"/>
                    </a:lnTo>
                    <a:lnTo>
                      <a:pt x="13832" y="3619"/>
                    </a:lnTo>
                    <a:lnTo>
                      <a:pt x="13369" y="3333"/>
                    </a:lnTo>
                    <a:lnTo>
                      <a:pt x="12890" y="3061"/>
                    </a:lnTo>
                    <a:lnTo>
                      <a:pt x="12391" y="2804"/>
                    </a:lnTo>
                    <a:lnTo>
                      <a:pt x="11872" y="2559"/>
                    </a:lnTo>
                    <a:lnTo>
                      <a:pt x="11329" y="2330"/>
                    </a:lnTo>
                    <a:lnTo>
                      <a:pt x="10761" y="2114"/>
                    </a:lnTo>
                    <a:lnTo>
                      <a:pt x="10167" y="1910"/>
                    </a:lnTo>
                    <a:lnTo>
                      <a:pt x="9543" y="1720"/>
                    </a:lnTo>
                    <a:lnTo>
                      <a:pt x="8890" y="1542"/>
                    </a:lnTo>
                    <a:lnTo>
                      <a:pt x="8204" y="1376"/>
                    </a:lnTo>
                    <a:lnTo>
                      <a:pt x="7483" y="1222"/>
                    </a:lnTo>
                    <a:lnTo>
                      <a:pt x="6728" y="1079"/>
                    </a:lnTo>
                    <a:lnTo>
                      <a:pt x="5933" y="948"/>
                    </a:lnTo>
                    <a:lnTo>
                      <a:pt x="5100" y="828"/>
                    </a:lnTo>
                    <a:lnTo>
                      <a:pt x="4223" y="718"/>
                    </a:lnTo>
                    <a:lnTo>
                      <a:pt x="3305" y="619"/>
                    </a:lnTo>
                    <a:lnTo>
                      <a:pt x="2340" y="529"/>
                    </a:lnTo>
                    <a:lnTo>
                      <a:pt x="1330" y="449"/>
                    </a:lnTo>
                    <a:lnTo>
                      <a:pt x="269" y="379"/>
                    </a:lnTo>
                    <a:lnTo>
                      <a:pt x="282" y="172"/>
                    </a:lnTo>
                    <a:close/>
                    <a:moveTo>
                      <a:pt x="258" y="542"/>
                    </a:moveTo>
                    <a:cubicBezTo>
                      <a:pt x="111" y="532"/>
                      <a:pt x="0" y="405"/>
                      <a:pt x="9" y="258"/>
                    </a:cubicBezTo>
                    <a:cubicBezTo>
                      <a:pt x="19" y="111"/>
                      <a:pt x="146" y="0"/>
                      <a:pt x="293" y="9"/>
                    </a:cubicBezTo>
                    <a:cubicBezTo>
                      <a:pt x="440" y="19"/>
                      <a:pt x="551" y="146"/>
                      <a:pt x="542" y="293"/>
                    </a:cubicBezTo>
                    <a:cubicBezTo>
                      <a:pt x="532" y="440"/>
                      <a:pt x="405" y="551"/>
                      <a:pt x="258" y="542"/>
                    </a:cubicBezTo>
                    <a:close/>
                    <a:moveTo>
                      <a:pt x="19002" y="7912"/>
                    </a:moveTo>
                    <a:lnTo>
                      <a:pt x="19187" y="8787"/>
                    </a:lnTo>
                    <a:lnTo>
                      <a:pt x="18376" y="8411"/>
                    </a:lnTo>
                    <a:lnTo>
                      <a:pt x="19002" y="79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 name="Rectangle 48"/>
              <p:cNvSpPr>
                <a:spLocks noChangeArrowheads="1"/>
              </p:cNvSpPr>
              <p:nvPr/>
            </p:nvSpPr>
            <p:spPr bwMode="auto">
              <a:xfrm>
                <a:off x="338" y="3472"/>
                <a:ext cx="7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目標管理水準</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0" name="Rectangle 49"/>
              <p:cNvSpPr>
                <a:spLocks noChangeArrowheads="1"/>
              </p:cNvSpPr>
              <p:nvPr/>
            </p:nvSpPr>
            <p:spPr bwMode="auto">
              <a:xfrm>
                <a:off x="1460" y="3171"/>
                <a:ext cx="7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70C0"/>
                    </a:solidFill>
                    <a:effectLst/>
                    <a:latin typeface="Meiryo UI" pitchFamily="50" charset="-128"/>
                    <a:ea typeface="Meiryo UI" pitchFamily="50" charset="-128"/>
                    <a:cs typeface="ＭＳ Ｐゴシック" pitchFamily="50" charset="-128"/>
                  </a:rPr>
                  <a:t>性能の低下</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 name="Rectangle 50"/>
              <p:cNvSpPr>
                <a:spLocks noChangeArrowheads="1"/>
              </p:cNvSpPr>
              <p:nvPr/>
            </p:nvSpPr>
            <p:spPr bwMode="auto">
              <a:xfrm>
                <a:off x="2424" y="4021"/>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予測</a:t>
                </a:r>
                <a:endParaRPr kumimoji="1" lang="ja-JP" sz="16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2" name="Rectangle 51"/>
              <p:cNvSpPr>
                <a:spLocks noChangeArrowheads="1"/>
              </p:cNvSpPr>
              <p:nvPr/>
            </p:nvSpPr>
            <p:spPr bwMode="auto">
              <a:xfrm>
                <a:off x="2424" y="4167"/>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計画</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3" name="Freeform 52"/>
              <p:cNvSpPr>
                <a:spLocks noEditPoints="1"/>
              </p:cNvSpPr>
              <p:nvPr/>
            </p:nvSpPr>
            <p:spPr bwMode="auto">
              <a:xfrm>
                <a:off x="2597" y="3036"/>
                <a:ext cx="190" cy="244"/>
              </a:xfrm>
              <a:custGeom>
                <a:avLst/>
                <a:gdLst>
                  <a:gd name="T0" fmla="*/ 2150 w 2226"/>
                  <a:gd name="T1" fmla="*/ 0 h 2863"/>
                  <a:gd name="T2" fmla="*/ 21 w 2226"/>
                  <a:gd name="T3" fmla="*/ 2758 h 2863"/>
                  <a:gd name="T4" fmla="*/ 97 w 2226"/>
                  <a:gd name="T5" fmla="*/ 2817 h 2863"/>
                  <a:gd name="T6" fmla="*/ 2226 w 2226"/>
                  <a:gd name="T7" fmla="*/ 59 h 2863"/>
                  <a:gd name="T8" fmla="*/ 2150 w 2226"/>
                  <a:gd name="T9" fmla="*/ 0 h 2863"/>
                  <a:gd name="T10" fmla="*/ 130 w 2226"/>
                  <a:gd name="T11" fmla="*/ 1863 h 2863"/>
                  <a:gd name="T12" fmla="*/ 0 w 2226"/>
                  <a:gd name="T13" fmla="*/ 2863 h 2863"/>
                  <a:gd name="T14" fmla="*/ 935 w 2226"/>
                  <a:gd name="T15" fmla="*/ 2484 h 2863"/>
                  <a:gd name="T16" fmla="*/ 961 w 2226"/>
                  <a:gd name="T17" fmla="*/ 2421 h 2863"/>
                  <a:gd name="T18" fmla="*/ 899 w 2226"/>
                  <a:gd name="T19" fmla="*/ 2395 h 2863"/>
                  <a:gd name="T20" fmla="*/ 41 w 2226"/>
                  <a:gd name="T21" fmla="*/ 2743 h 2863"/>
                  <a:gd name="T22" fmla="*/ 106 w 2226"/>
                  <a:gd name="T23" fmla="*/ 2794 h 2863"/>
                  <a:gd name="T24" fmla="*/ 226 w 2226"/>
                  <a:gd name="T25" fmla="*/ 1875 h 2863"/>
                  <a:gd name="T26" fmla="*/ 184 w 2226"/>
                  <a:gd name="T27" fmla="*/ 1821 h 2863"/>
                  <a:gd name="T28" fmla="*/ 130 w 2226"/>
                  <a:gd name="T29" fmla="*/ 1863 h 2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6" h="2863">
                    <a:moveTo>
                      <a:pt x="2150" y="0"/>
                    </a:moveTo>
                    <a:lnTo>
                      <a:pt x="21" y="2758"/>
                    </a:lnTo>
                    <a:lnTo>
                      <a:pt x="97" y="2817"/>
                    </a:lnTo>
                    <a:lnTo>
                      <a:pt x="2226" y="59"/>
                    </a:lnTo>
                    <a:lnTo>
                      <a:pt x="2150" y="0"/>
                    </a:lnTo>
                    <a:close/>
                    <a:moveTo>
                      <a:pt x="130" y="1863"/>
                    </a:moveTo>
                    <a:lnTo>
                      <a:pt x="0" y="2863"/>
                    </a:lnTo>
                    <a:lnTo>
                      <a:pt x="935" y="2484"/>
                    </a:lnTo>
                    <a:cubicBezTo>
                      <a:pt x="959" y="2474"/>
                      <a:pt x="971" y="2446"/>
                      <a:pt x="961" y="2421"/>
                    </a:cubicBezTo>
                    <a:cubicBezTo>
                      <a:pt x="951" y="2397"/>
                      <a:pt x="923" y="2385"/>
                      <a:pt x="899" y="2395"/>
                    </a:cubicBezTo>
                    <a:lnTo>
                      <a:pt x="41" y="2743"/>
                    </a:lnTo>
                    <a:lnTo>
                      <a:pt x="106" y="2794"/>
                    </a:lnTo>
                    <a:lnTo>
                      <a:pt x="226" y="1875"/>
                    </a:lnTo>
                    <a:cubicBezTo>
                      <a:pt x="229" y="1849"/>
                      <a:pt x="211" y="1825"/>
                      <a:pt x="184" y="1821"/>
                    </a:cubicBezTo>
                    <a:cubicBezTo>
                      <a:pt x="158" y="1818"/>
                      <a:pt x="134" y="1837"/>
                      <a:pt x="130" y="1863"/>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4" name="Rectangle 53"/>
              <p:cNvSpPr>
                <a:spLocks noChangeArrowheads="1"/>
              </p:cNvSpPr>
              <p:nvPr/>
            </p:nvSpPr>
            <p:spPr bwMode="auto">
              <a:xfrm>
                <a:off x="338" y="3288"/>
                <a:ext cx="7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最適</a:t>
                </a:r>
                <a:r>
                  <a:rPr kumimoji="1" lang="ja-JP" altLang="en-US"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管理水準</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6" name="Rectangle 55"/>
              <p:cNvSpPr>
                <a:spLocks noChangeArrowheads="1"/>
              </p:cNvSpPr>
              <p:nvPr/>
            </p:nvSpPr>
            <p:spPr bwMode="auto">
              <a:xfrm>
                <a:off x="3420" y="3758"/>
                <a:ext cx="248" cy="5"/>
              </a:xfrm>
              <a:prstGeom prst="rect">
                <a:avLst/>
              </a:prstGeom>
              <a:solidFill>
                <a:srgbClr val="9A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56"/>
              <p:cNvSpPr>
                <a:spLocks noChangeArrowheads="1"/>
              </p:cNvSpPr>
              <p:nvPr/>
            </p:nvSpPr>
            <p:spPr bwMode="auto">
              <a:xfrm>
                <a:off x="3420" y="3763"/>
                <a:ext cx="248" cy="6"/>
              </a:xfrm>
              <a:prstGeom prst="rect">
                <a:avLst/>
              </a:prstGeom>
              <a:solidFill>
                <a:srgbClr val="9CB7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Rectangle 57"/>
              <p:cNvSpPr>
                <a:spLocks noChangeArrowheads="1"/>
              </p:cNvSpPr>
              <p:nvPr/>
            </p:nvSpPr>
            <p:spPr bwMode="auto">
              <a:xfrm>
                <a:off x="3420" y="3769"/>
                <a:ext cx="248" cy="6"/>
              </a:xfrm>
              <a:prstGeom prst="rect">
                <a:avLst/>
              </a:prstGeom>
              <a:solidFill>
                <a:srgbClr val="9E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58"/>
              <p:cNvSpPr>
                <a:spLocks noChangeArrowheads="1"/>
              </p:cNvSpPr>
              <p:nvPr/>
            </p:nvSpPr>
            <p:spPr bwMode="auto">
              <a:xfrm>
                <a:off x="3420" y="3775"/>
                <a:ext cx="248" cy="7"/>
              </a:xfrm>
              <a:prstGeom prst="rect">
                <a:avLst/>
              </a:prstGeom>
              <a:solidFill>
                <a:srgbClr val="A0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Rectangle 59"/>
              <p:cNvSpPr>
                <a:spLocks noChangeArrowheads="1"/>
              </p:cNvSpPr>
              <p:nvPr/>
            </p:nvSpPr>
            <p:spPr bwMode="auto">
              <a:xfrm>
                <a:off x="3420" y="3782"/>
                <a:ext cx="248" cy="7"/>
              </a:xfrm>
              <a:prstGeom prst="rect">
                <a:avLst/>
              </a:prstGeom>
              <a:solidFill>
                <a:srgbClr val="A2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0"/>
              <p:cNvSpPr>
                <a:spLocks noChangeArrowheads="1"/>
              </p:cNvSpPr>
              <p:nvPr/>
            </p:nvSpPr>
            <p:spPr bwMode="auto">
              <a:xfrm>
                <a:off x="3420" y="3789"/>
                <a:ext cx="248" cy="5"/>
              </a:xfrm>
              <a:prstGeom prst="rect">
                <a:avLst/>
              </a:prstGeom>
              <a:solidFill>
                <a:srgbClr val="A4B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Rectangle 61"/>
              <p:cNvSpPr>
                <a:spLocks noChangeArrowheads="1"/>
              </p:cNvSpPr>
              <p:nvPr/>
            </p:nvSpPr>
            <p:spPr bwMode="auto">
              <a:xfrm>
                <a:off x="3420" y="3794"/>
                <a:ext cx="248" cy="6"/>
              </a:xfrm>
              <a:prstGeom prst="rect">
                <a:avLst/>
              </a:prstGeom>
              <a:solidFill>
                <a:srgbClr val="A6B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2"/>
              <p:cNvSpPr>
                <a:spLocks noChangeArrowheads="1"/>
              </p:cNvSpPr>
              <p:nvPr/>
            </p:nvSpPr>
            <p:spPr bwMode="auto">
              <a:xfrm>
                <a:off x="3420" y="3800"/>
                <a:ext cx="248" cy="5"/>
              </a:xfrm>
              <a:prstGeom prst="rect">
                <a:avLst/>
              </a:prstGeom>
              <a:solidFill>
                <a:srgbClr val="A7B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Rectangle 63"/>
              <p:cNvSpPr>
                <a:spLocks noChangeArrowheads="1"/>
              </p:cNvSpPr>
              <p:nvPr/>
            </p:nvSpPr>
            <p:spPr bwMode="auto">
              <a:xfrm>
                <a:off x="3420" y="3805"/>
                <a:ext cx="248" cy="6"/>
              </a:xfrm>
              <a:prstGeom prst="rect">
                <a:avLst/>
              </a:prstGeom>
              <a:solidFill>
                <a:srgbClr val="A9C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64"/>
              <p:cNvSpPr>
                <a:spLocks noChangeArrowheads="1"/>
              </p:cNvSpPr>
              <p:nvPr/>
            </p:nvSpPr>
            <p:spPr bwMode="auto">
              <a:xfrm>
                <a:off x="3420" y="3811"/>
                <a:ext cx="248" cy="7"/>
              </a:xfrm>
              <a:prstGeom prst="rect">
                <a:avLst/>
              </a:prstGeom>
              <a:solidFill>
                <a:srgbClr val="ABC1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65"/>
              <p:cNvSpPr>
                <a:spLocks noChangeArrowheads="1"/>
              </p:cNvSpPr>
              <p:nvPr/>
            </p:nvSpPr>
            <p:spPr bwMode="auto">
              <a:xfrm>
                <a:off x="3420" y="3818"/>
                <a:ext cx="248" cy="6"/>
              </a:xfrm>
              <a:prstGeom prst="rect">
                <a:avLst/>
              </a:prstGeom>
              <a:solidFill>
                <a:srgbClr val="ADC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66"/>
              <p:cNvSpPr>
                <a:spLocks noChangeArrowheads="1"/>
              </p:cNvSpPr>
              <p:nvPr/>
            </p:nvSpPr>
            <p:spPr bwMode="auto">
              <a:xfrm>
                <a:off x="3420" y="3824"/>
                <a:ext cx="248" cy="7"/>
              </a:xfrm>
              <a:prstGeom prst="rect">
                <a:avLst/>
              </a:prstGeom>
              <a:solidFill>
                <a:srgbClr val="AFC4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Rectangle 67"/>
              <p:cNvSpPr>
                <a:spLocks noChangeArrowheads="1"/>
              </p:cNvSpPr>
              <p:nvPr/>
            </p:nvSpPr>
            <p:spPr bwMode="auto">
              <a:xfrm>
                <a:off x="3420" y="3831"/>
                <a:ext cx="248" cy="6"/>
              </a:xfrm>
              <a:prstGeom prst="rect">
                <a:avLst/>
              </a:prstGeom>
              <a:solidFill>
                <a:srgbClr val="B1C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68"/>
              <p:cNvSpPr>
                <a:spLocks noChangeArrowheads="1"/>
              </p:cNvSpPr>
              <p:nvPr/>
            </p:nvSpPr>
            <p:spPr bwMode="auto">
              <a:xfrm>
                <a:off x="3420" y="3837"/>
                <a:ext cx="248" cy="4"/>
              </a:xfrm>
              <a:prstGeom prst="rect">
                <a:avLst/>
              </a:prstGeom>
              <a:solidFill>
                <a:srgbClr val="B2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Rectangle 69"/>
              <p:cNvSpPr>
                <a:spLocks noChangeArrowheads="1"/>
              </p:cNvSpPr>
              <p:nvPr/>
            </p:nvSpPr>
            <p:spPr bwMode="auto">
              <a:xfrm>
                <a:off x="3420" y="3841"/>
                <a:ext cx="248" cy="7"/>
              </a:xfrm>
              <a:prstGeom prst="rect">
                <a:avLst/>
              </a:prstGeom>
              <a:solidFill>
                <a:srgbClr val="B4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0"/>
              <p:cNvSpPr>
                <a:spLocks noChangeArrowheads="1"/>
              </p:cNvSpPr>
              <p:nvPr/>
            </p:nvSpPr>
            <p:spPr bwMode="auto">
              <a:xfrm>
                <a:off x="3420" y="3848"/>
                <a:ext cx="248" cy="5"/>
              </a:xfrm>
              <a:prstGeom prst="rect">
                <a:avLst/>
              </a:prstGeom>
              <a:solidFill>
                <a:srgbClr val="B6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71"/>
              <p:cNvSpPr>
                <a:spLocks noChangeArrowheads="1"/>
              </p:cNvSpPr>
              <p:nvPr/>
            </p:nvSpPr>
            <p:spPr bwMode="auto">
              <a:xfrm>
                <a:off x="3420" y="3853"/>
                <a:ext cx="248" cy="7"/>
              </a:xfrm>
              <a:prstGeom prst="rect">
                <a:avLst/>
              </a:prstGeom>
              <a:solidFill>
                <a:srgbClr val="B8C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2"/>
              <p:cNvSpPr>
                <a:spLocks noChangeArrowheads="1"/>
              </p:cNvSpPr>
              <p:nvPr/>
            </p:nvSpPr>
            <p:spPr bwMode="auto">
              <a:xfrm>
                <a:off x="3420" y="3860"/>
                <a:ext cx="248" cy="5"/>
              </a:xfrm>
              <a:prstGeom prst="rect">
                <a:avLst/>
              </a:prstGeom>
              <a:solidFill>
                <a:srgbClr val="BAC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Rectangle 73"/>
              <p:cNvSpPr>
                <a:spLocks noChangeArrowheads="1"/>
              </p:cNvSpPr>
              <p:nvPr/>
            </p:nvSpPr>
            <p:spPr bwMode="auto">
              <a:xfrm>
                <a:off x="3420" y="3865"/>
                <a:ext cx="248" cy="4"/>
              </a:xfrm>
              <a:prstGeom prst="rect">
                <a:avLst/>
              </a:prstGeom>
              <a:solidFill>
                <a:srgbClr val="BB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74"/>
              <p:cNvSpPr>
                <a:spLocks noChangeArrowheads="1"/>
              </p:cNvSpPr>
              <p:nvPr/>
            </p:nvSpPr>
            <p:spPr bwMode="auto">
              <a:xfrm>
                <a:off x="3420" y="3869"/>
                <a:ext cx="248" cy="7"/>
              </a:xfrm>
              <a:prstGeom prst="rect">
                <a:avLst/>
              </a:prstGeom>
              <a:solidFill>
                <a:srgbClr val="BDCE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Rectangle 75"/>
              <p:cNvSpPr>
                <a:spLocks noChangeArrowheads="1"/>
              </p:cNvSpPr>
              <p:nvPr/>
            </p:nvSpPr>
            <p:spPr bwMode="auto">
              <a:xfrm>
                <a:off x="3420" y="3876"/>
                <a:ext cx="248" cy="7"/>
              </a:xfrm>
              <a:prstGeom prst="rect">
                <a:avLst/>
              </a:prstGeom>
              <a:solidFill>
                <a:srgbClr val="BFCF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76"/>
              <p:cNvSpPr>
                <a:spLocks noChangeArrowheads="1"/>
              </p:cNvSpPr>
              <p:nvPr/>
            </p:nvSpPr>
            <p:spPr bwMode="auto">
              <a:xfrm>
                <a:off x="3420" y="3883"/>
                <a:ext cx="248" cy="7"/>
              </a:xfrm>
              <a:prstGeom prst="rect">
                <a:avLst/>
              </a:prstGeom>
              <a:solidFill>
                <a:srgbClr val="C1D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Rectangle 77"/>
              <p:cNvSpPr>
                <a:spLocks noChangeArrowheads="1"/>
              </p:cNvSpPr>
              <p:nvPr/>
            </p:nvSpPr>
            <p:spPr bwMode="auto">
              <a:xfrm>
                <a:off x="3420" y="3890"/>
                <a:ext cx="248" cy="5"/>
              </a:xfrm>
              <a:prstGeom prst="rect">
                <a:avLst/>
              </a:prstGeom>
              <a:solidFill>
                <a:srgbClr val="C3D1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78"/>
              <p:cNvSpPr>
                <a:spLocks noChangeArrowheads="1"/>
              </p:cNvSpPr>
              <p:nvPr/>
            </p:nvSpPr>
            <p:spPr bwMode="auto">
              <a:xfrm>
                <a:off x="3420" y="3895"/>
                <a:ext cx="248" cy="7"/>
              </a:xfrm>
              <a:prstGeom prst="rect">
                <a:avLst/>
              </a:prstGeom>
              <a:solidFill>
                <a:srgbClr val="C4D3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Rectangle 79"/>
              <p:cNvSpPr>
                <a:spLocks noChangeArrowheads="1"/>
              </p:cNvSpPr>
              <p:nvPr/>
            </p:nvSpPr>
            <p:spPr bwMode="auto">
              <a:xfrm>
                <a:off x="3420" y="3902"/>
                <a:ext cx="248" cy="8"/>
              </a:xfrm>
              <a:prstGeom prst="rect">
                <a:avLst/>
              </a:prstGeom>
              <a:solidFill>
                <a:srgbClr val="C6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0"/>
              <p:cNvSpPr>
                <a:spLocks noChangeArrowheads="1"/>
              </p:cNvSpPr>
              <p:nvPr/>
            </p:nvSpPr>
            <p:spPr bwMode="auto">
              <a:xfrm>
                <a:off x="3420" y="3910"/>
                <a:ext cx="248" cy="7"/>
              </a:xfrm>
              <a:prstGeom prst="rect">
                <a:avLst/>
              </a:prstGeom>
              <a:solidFill>
                <a:srgbClr val="C8D5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Rectangle 81"/>
              <p:cNvSpPr>
                <a:spLocks noChangeArrowheads="1"/>
              </p:cNvSpPr>
              <p:nvPr/>
            </p:nvSpPr>
            <p:spPr bwMode="auto">
              <a:xfrm>
                <a:off x="3420" y="3917"/>
                <a:ext cx="248" cy="6"/>
              </a:xfrm>
              <a:prstGeom prst="rect">
                <a:avLst/>
              </a:prstGeom>
              <a:solidFill>
                <a:srgbClr val="C9D7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2"/>
              <p:cNvSpPr>
                <a:spLocks noChangeArrowheads="1"/>
              </p:cNvSpPr>
              <p:nvPr/>
            </p:nvSpPr>
            <p:spPr bwMode="auto">
              <a:xfrm>
                <a:off x="3420" y="3923"/>
                <a:ext cx="248" cy="8"/>
              </a:xfrm>
              <a:prstGeom prst="rect">
                <a:avLst/>
              </a:prstGeom>
              <a:solidFill>
                <a:srgbClr val="CBD8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83"/>
              <p:cNvSpPr>
                <a:spLocks noChangeArrowheads="1"/>
              </p:cNvSpPr>
              <p:nvPr/>
            </p:nvSpPr>
            <p:spPr bwMode="auto">
              <a:xfrm>
                <a:off x="3420" y="3931"/>
                <a:ext cx="248" cy="8"/>
              </a:xfrm>
              <a:prstGeom prst="rect">
                <a:avLst/>
              </a:prstGeom>
              <a:solidFill>
                <a:srgbClr val="CDD9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84"/>
              <p:cNvSpPr>
                <a:spLocks noChangeArrowheads="1"/>
              </p:cNvSpPr>
              <p:nvPr/>
            </p:nvSpPr>
            <p:spPr bwMode="auto">
              <a:xfrm>
                <a:off x="3420" y="3939"/>
                <a:ext cx="248" cy="8"/>
              </a:xfrm>
              <a:prstGeom prst="rect">
                <a:avLst/>
              </a:prstGeom>
              <a:solidFill>
                <a:srgbClr val="CFDB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Rectangle 85"/>
              <p:cNvSpPr>
                <a:spLocks noChangeArrowheads="1"/>
              </p:cNvSpPr>
              <p:nvPr/>
            </p:nvSpPr>
            <p:spPr bwMode="auto">
              <a:xfrm>
                <a:off x="3420" y="3947"/>
                <a:ext cx="248" cy="8"/>
              </a:xfrm>
              <a:prstGeom prst="rect">
                <a:avLst/>
              </a:prstGeom>
              <a:solidFill>
                <a:srgbClr val="D1D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86"/>
              <p:cNvSpPr>
                <a:spLocks noChangeArrowheads="1"/>
              </p:cNvSpPr>
              <p:nvPr/>
            </p:nvSpPr>
            <p:spPr bwMode="auto">
              <a:xfrm>
                <a:off x="3420" y="3955"/>
                <a:ext cx="248" cy="10"/>
              </a:xfrm>
              <a:prstGeom prst="rect">
                <a:avLst/>
              </a:prstGeom>
              <a:solidFill>
                <a:srgbClr val="D3DD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Rectangle 87"/>
              <p:cNvSpPr>
                <a:spLocks noChangeArrowheads="1"/>
              </p:cNvSpPr>
              <p:nvPr/>
            </p:nvSpPr>
            <p:spPr bwMode="auto">
              <a:xfrm>
                <a:off x="3420" y="3965"/>
                <a:ext cx="248" cy="7"/>
              </a:xfrm>
              <a:prstGeom prst="rect">
                <a:avLst/>
              </a:prstGeom>
              <a:solidFill>
                <a:srgbClr val="D4DF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88"/>
              <p:cNvSpPr>
                <a:spLocks noChangeArrowheads="1"/>
              </p:cNvSpPr>
              <p:nvPr/>
            </p:nvSpPr>
            <p:spPr bwMode="auto">
              <a:xfrm>
                <a:off x="3420" y="3972"/>
                <a:ext cx="248" cy="8"/>
              </a:xfrm>
              <a:prstGeom prst="rect">
                <a:avLst/>
              </a:prstGeom>
              <a:solidFill>
                <a:srgbClr val="D6E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Rectangle 89"/>
              <p:cNvSpPr>
                <a:spLocks noChangeArrowheads="1"/>
              </p:cNvSpPr>
              <p:nvPr/>
            </p:nvSpPr>
            <p:spPr bwMode="auto">
              <a:xfrm>
                <a:off x="3420" y="3980"/>
                <a:ext cx="248" cy="8"/>
              </a:xfrm>
              <a:prstGeom prst="rect">
                <a:avLst/>
              </a:prstGeom>
              <a:solidFill>
                <a:srgbClr val="D8E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0"/>
              <p:cNvSpPr>
                <a:spLocks noChangeArrowheads="1"/>
              </p:cNvSpPr>
              <p:nvPr/>
            </p:nvSpPr>
            <p:spPr bwMode="auto">
              <a:xfrm>
                <a:off x="3420" y="3988"/>
                <a:ext cx="248" cy="8"/>
              </a:xfrm>
              <a:prstGeom prst="rect">
                <a:avLst/>
              </a:prstGeom>
              <a:solidFill>
                <a:srgbClr val="DAE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Rectangle 91"/>
              <p:cNvSpPr>
                <a:spLocks noChangeArrowheads="1"/>
              </p:cNvSpPr>
              <p:nvPr/>
            </p:nvSpPr>
            <p:spPr bwMode="auto">
              <a:xfrm>
                <a:off x="3420" y="3996"/>
                <a:ext cx="248" cy="8"/>
              </a:xfrm>
              <a:prstGeom prst="rect">
                <a:avLst/>
              </a:prstGeom>
              <a:solidFill>
                <a:srgbClr val="DCE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2"/>
              <p:cNvSpPr>
                <a:spLocks noChangeArrowheads="1"/>
              </p:cNvSpPr>
              <p:nvPr/>
            </p:nvSpPr>
            <p:spPr bwMode="auto">
              <a:xfrm>
                <a:off x="3420" y="4004"/>
                <a:ext cx="248" cy="9"/>
              </a:xfrm>
              <a:prstGeom prst="rect">
                <a:avLst/>
              </a:prstGeom>
              <a:solidFill>
                <a:srgbClr val="DEE6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Rectangle 93"/>
              <p:cNvSpPr>
                <a:spLocks noChangeArrowheads="1"/>
              </p:cNvSpPr>
              <p:nvPr/>
            </p:nvSpPr>
            <p:spPr bwMode="auto">
              <a:xfrm>
                <a:off x="3420" y="4013"/>
                <a:ext cx="248" cy="5"/>
              </a:xfrm>
              <a:prstGeom prst="rect">
                <a:avLst/>
              </a:prstGeom>
              <a:solidFill>
                <a:srgbClr val="E1E8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94"/>
              <p:cNvSpPr>
                <a:spLocks noChangeArrowheads="1"/>
              </p:cNvSpPr>
              <p:nvPr/>
            </p:nvSpPr>
            <p:spPr bwMode="auto">
              <a:xfrm>
                <a:off x="3420" y="3758"/>
                <a:ext cx="248" cy="260"/>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Rectangle 95"/>
              <p:cNvSpPr>
                <a:spLocks noChangeArrowheads="1"/>
              </p:cNvSpPr>
              <p:nvPr/>
            </p:nvSpPr>
            <p:spPr bwMode="auto">
              <a:xfrm>
                <a:off x="2923" y="4021"/>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状態</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 name="Rectangle 96"/>
              <p:cNvSpPr>
                <a:spLocks noChangeArrowheads="1"/>
              </p:cNvSpPr>
              <p:nvPr/>
            </p:nvSpPr>
            <p:spPr bwMode="auto">
              <a:xfrm>
                <a:off x="2923" y="4167"/>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監視</a:t>
                </a:r>
                <a:endParaRPr kumimoji="1" lang="ja-JP" sz="16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 name="Rectangle 97"/>
              <p:cNvSpPr>
                <a:spLocks noChangeArrowheads="1"/>
              </p:cNvSpPr>
              <p:nvPr/>
            </p:nvSpPr>
            <p:spPr bwMode="auto">
              <a:xfrm>
                <a:off x="3407" y="4021"/>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事後</a:t>
                </a:r>
                <a:endParaRPr kumimoji="1" lang="ja-JP" sz="16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9" name="Rectangle 98"/>
              <p:cNvSpPr>
                <a:spLocks noChangeArrowheads="1"/>
              </p:cNvSpPr>
              <p:nvPr/>
            </p:nvSpPr>
            <p:spPr bwMode="auto">
              <a:xfrm>
                <a:off x="3407" y="4167"/>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保全</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0" name="Rectangle 99"/>
              <p:cNvSpPr>
                <a:spLocks noChangeArrowheads="1"/>
              </p:cNvSpPr>
              <p:nvPr/>
            </p:nvSpPr>
            <p:spPr bwMode="auto">
              <a:xfrm>
                <a:off x="2935" y="3117"/>
                <a:ext cx="248" cy="532"/>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0"/>
              <p:cNvSpPr>
                <a:spLocks noChangeArrowheads="1"/>
              </p:cNvSpPr>
              <p:nvPr/>
            </p:nvSpPr>
            <p:spPr bwMode="auto">
              <a:xfrm>
                <a:off x="2935" y="3567"/>
                <a:ext cx="248" cy="8"/>
              </a:xfrm>
              <a:prstGeom prst="rect">
                <a:avLst/>
              </a:prstGeom>
              <a:solidFill>
                <a:srgbClr val="9A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Rectangle 101"/>
              <p:cNvSpPr>
                <a:spLocks noChangeArrowheads="1"/>
              </p:cNvSpPr>
              <p:nvPr/>
            </p:nvSpPr>
            <p:spPr bwMode="auto">
              <a:xfrm>
                <a:off x="2935" y="3575"/>
                <a:ext cx="248" cy="10"/>
              </a:xfrm>
              <a:prstGeom prst="rect">
                <a:avLst/>
              </a:prstGeom>
              <a:solidFill>
                <a:srgbClr val="9CB6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2"/>
              <p:cNvSpPr>
                <a:spLocks noChangeArrowheads="1"/>
              </p:cNvSpPr>
              <p:nvPr/>
            </p:nvSpPr>
            <p:spPr bwMode="auto">
              <a:xfrm>
                <a:off x="2935" y="3585"/>
                <a:ext cx="248" cy="8"/>
              </a:xfrm>
              <a:prstGeom prst="rect">
                <a:avLst/>
              </a:prstGeom>
              <a:solidFill>
                <a:srgbClr val="9D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Rectangle 103"/>
              <p:cNvSpPr>
                <a:spLocks noChangeArrowheads="1"/>
              </p:cNvSpPr>
              <p:nvPr/>
            </p:nvSpPr>
            <p:spPr bwMode="auto">
              <a:xfrm>
                <a:off x="2935" y="3593"/>
                <a:ext cx="248" cy="11"/>
              </a:xfrm>
              <a:prstGeom prst="rect">
                <a:avLst/>
              </a:prstGeom>
              <a:solidFill>
                <a:srgbClr val="9F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04"/>
              <p:cNvSpPr>
                <a:spLocks noChangeArrowheads="1"/>
              </p:cNvSpPr>
              <p:nvPr/>
            </p:nvSpPr>
            <p:spPr bwMode="auto">
              <a:xfrm>
                <a:off x="2935" y="3604"/>
                <a:ext cx="248" cy="11"/>
              </a:xfrm>
              <a:prstGeom prst="rect">
                <a:avLst/>
              </a:prstGeom>
              <a:solidFill>
                <a:srgbClr val="A1BA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Rectangle 105"/>
              <p:cNvSpPr>
                <a:spLocks noChangeArrowheads="1"/>
              </p:cNvSpPr>
              <p:nvPr/>
            </p:nvSpPr>
            <p:spPr bwMode="auto">
              <a:xfrm>
                <a:off x="2935" y="3615"/>
                <a:ext cx="248" cy="10"/>
              </a:xfrm>
              <a:prstGeom prst="rect">
                <a:avLst/>
              </a:prstGeom>
              <a:solidFill>
                <a:srgbClr val="A3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06"/>
              <p:cNvSpPr>
                <a:spLocks noChangeArrowheads="1"/>
              </p:cNvSpPr>
              <p:nvPr/>
            </p:nvSpPr>
            <p:spPr bwMode="auto">
              <a:xfrm>
                <a:off x="2935" y="3625"/>
                <a:ext cx="248" cy="9"/>
              </a:xfrm>
              <a:prstGeom prst="rect">
                <a:avLst/>
              </a:prstGeom>
              <a:solidFill>
                <a:srgbClr val="A5B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Rectangle 107"/>
              <p:cNvSpPr>
                <a:spLocks noChangeArrowheads="1"/>
              </p:cNvSpPr>
              <p:nvPr/>
            </p:nvSpPr>
            <p:spPr bwMode="auto">
              <a:xfrm>
                <a:off x="2935" y="3634"/>
                <a:ext cx="248" cy="9"/>
              </a:xfrm>
              <a:prstGeom prst="rect">
                <a:avLst/>
              </a:prstGeom>
              <a:solidFill>
                <a:srgbClr val="A6BE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08"/>
              <p:cNvSpPr>
                <a:spLocks noChangeArrowheads="1"/>
              </p:cNvSpPr>
              <p:nvPr/>
            </p:nvSpPr>
            <p:spPr bwMode="auto">
              <a:xfrm>
                <a:off x="2935" y="3643"/>
                <a:ext cx="248" cy="11"/>
              </a:xfrm>
              <a:prstGeom prst="rect">
                <a:avLst/>
              </a:prstGeom>
              <a:solidFill>
                <a:srgbClr val="A8B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Rectangle 109"/>
              <p:cNvSpPr>
                <a:spLocks noChangeArrowheads="1"/>
              </p:cNvSpPr>
              <p:nvPr/>
            </p:nvSpPr>
            <p:spPr bwMode="auto">
              <a:xfrm>
                <a:off x="2935" y="3654"/>
                <a:ext cx="248" cy="11"/>
              </a:xfrm>
              <a:prstGeom prst="rect">
                <a:avLst/>
              </a:prstGeom>
              <a:solidFill>
                <a:srgbClr val="AAC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0"/>
              <p:cNvSpPr>
                <a:spLocks noChangeArrowheads="1"/>
              </p:cNvSpPr>
              <p:nvPr/>
            </p:nvSpPr>
            <p:spPr bwMode="auto">
              <a:xfrm>
                <a:off x="2935" y="3665"/>
                <a:ext cx="248" cy="12"/>
              </a:xfrm>
              <a:prstGeom prst="rect">
                <a:avLst/>
              </a:prstGeom>
              <a:solidFill>
                <a:srgbClr val="ACC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Rectangle 111"/>
              <p:cNvSpPr>
                <a:spLocks noChangeArrowheads="1"/>
              </p:cNvSpPr>
              <p:nvPr/>
            </p:nvSpPr>
            <p:spPr bwMode="auto">
              <a:xfrm>
                <a:off x="2935" y="3677"/>
                <a:ext cx="248" cy="11"/>
              </a:xfrm>
              <a:prstGeom prst="rect">
                <a:avLst/>
              </a:prstGeom>
              <a:solidFill>
                <a:srgbClr val="AEC3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2"/>
              <p:cNvSpPr>
                <a:spLocks noChangeArrowheads="1"/>
              </p:cNvSpPr>
              <p:nvPr/>
            </p:nvSpPr>
            <p:spPr bwMode="auto">
              <a:xfrm>
                <a:off x="2935" y="3688"/>
                <a:ext cx="248" cy="10"/>
              </a:xfrm>
              <a:prstGeom prst="rect">
                <a:avLst/>
              </a:prstGeom>
              <a:solidFill>
                <a:srgbClr val="B0C4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Rectangle 113"/>
              <p:cNvSpPr>
                <a:spLocks noChangeArrowheads="1"/>
              </p:cNvSpPr>
              <p:nvPr/>
            </p:nvSpPr>
            <p:spPr bwMode="auto">
              <a:xfrm>
                <a:off x="2935" y="3698"/>
                <a:ext cx="248" cy="7"/>
              </a:xfrm>
              <a:prstGeom prst="rect">
                <a:avLst/>
              </a:prstGeom>
              <a:solidFill>
                <a:srgbClr val="B1C6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14"/>
              <p:cNvSpPr>
                <a:spLocks noChangeArrowheads="1"/>
              </p:cNvSpPr>
              <p:nvPr/>
            </p:nvSpPr>
            <p:spPr bwMode="auto">
              <a:xfrm>
                <a:off x="2935" y="3705"/>
                <a:ext cx="248" cy="12"/>
              </a:xfrm>
              <a:prstGeom prst="rect">
                <a:avLst/>
              </a:prstGeom>
              <a:solidFill>
                <a:srgbClr val="B3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Rectangle 115"/>
              <p:cNvSpPr>
                <a:spLocks noChangeArrowheads="1"/>
              </p:cNvSpPr>
              <p:nvPr/>
            </p:nvSpPr>
            <p:spPr bwMode="auto">
              <a:xfrm>
                <a:off x="2935" y="3717"/>
                <a:ext cx="248" cy="11"/>
              </a:xfrm>
              <a:prstGeom prst="rect">
                <a:avLst/>
              </a:prstGeom>
              <a:solidFill>
                <a:srgbClr val="B5C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16"/>
              <p:cNvSpPr>
                <a:spLocks noChangeArrowheads="1"/>
              </p:cNvSpPr>
              <p:nvPr/>
            </p:nvSpPr>
            <p:spPr bwMode="auto">
              <a:xfrm>
                <a:off x="2935" y="3728"/>
                <a:ext cx="248" cy="11"/>
              </a:xfrm>
              <a:prstGeom prst="rect">
                <a:avLst/>
              </a:prstGeom>
              <a:solidFill>
                <a:srgbClr val="B7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Rectangle 117"/>
              <p:cNvSpPr>
                <a:spLocks noChangeArrowheads="1"/>
              </p:cNvSpPr>
              <p:nvPr/>
            </p:nvSpPr>
            <p:spPr bwMode="auto">
              <a:xfrm>
                <a:off x="2935" y="3739"/>
                <a:ext cx="248" cy="8"/>
              </a:xfrm>
              <a:prstGeom prst="rect">
                <a:avLst/>
              </a:prstGeom>
              <a:solidFill>
                <a:srgbClr val="B9C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18"/>
              <p:cNvSpPr>
                <a:spLocks noChangeArrowheads="1"/>
              </p:cNvSpPr>
              <p:nvPr/>
            </p:nvSpPr>
            <p:spPr bwMode="auto">
              <a:xfrm>
                <a:off x="2935" y="3747"/>
                <a:ext cx="248" cy="9"/>
              </a:xfrm>
              <a:prstGeom prst="rect">
                <a:avLst/>
              </a:prstGeom>
              <a:solidFill>
                <a:srgbClr val="BAC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Rectangle 119"/>
              <p:cNvSpPr>
                <a:spLocks noChangeArrowheads="1"/>
              </p:cNvSpPr>
              <p:nvPr/>
            </p:nvSpPr>
            <p:spPr bwMode="auto">
              <a:xfrm>
                <a:off x="2935" y="3756"/>
                <a:ext cx="248" cy="11"/>
              </a:xfrm>
              <a:prstGeom prst="rect">
                <a:avLst/>
              </a:prstGeom>
              <a:solidFill>
                <a:srgbClr val="BC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120"/>
              <p:cNvSpPr>
                <a:spLocks noChangeArrowheads="1"/>
              </p:cNvSpPr>
              <p:nvPr/>
            </p:nvSpPr>
            <p:spPr bwMode="auto">
              <a:xfrm>
                <a:off x="2935" y="3767"/>
                <a:ext cx="248" cy="11"/>
              </a:xfrm>
              <a:prstGeom prst="rect">
                <a:avLst/>
              </a:prstGeom>
              <a:solidFill>
                <a:srgbClr val="BECE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Rectangle 121"/>
              <p:cNvSpPr>
                <a:spLocks noChangeArrowheads="1"/>
              </p:cNvSpPr>
              <p:nvPr/>
            </p:nvSpPr>
            <p:spPr bwMode="auto">
              <a:xfrm>
                <a:off x="2935" y="3778"/>
                <a:ext cx="248" cy="11"/>
              </a:xfrm>
              <a:prstGeom prst="rect">
                <a:avLst/>
              </a:prstGeom>
              <a:solidFill>
                <a:srgbClr val="C0D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122"/>
              <p:cNvSpPr>
                <a:spLocks noChangeArrowheads="1"/>
              </p:cNvSpPr>
              <p:nvPr/>
            </p:nvSpPr>
            <p:spPr bwMode="auto">
              <a:xfrm>
                <a:off x="2935" y="3789"/>
                <a:ext cx="248" cy="14"/>
              </a:xfrm>
              <a:prstGeom prst="rect">
                <a:avLst/>
              </a:prstGeom>
              <a:solidFill>
                <a:srgbClr val="C2D1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123"/>
              <p:cNvSpPr>
                <a:spLocks noChangeArrowheads="1"/>
              </p:cNvSpPr>
              <p:nvPr/>
            </p:nvSpPr>
            <p:spPr bwMode="auto">
              <a:xfrm>
                <a:off x="2935" y="3803"/>
                <a:ext cx="248" cy="13"/>
              </a:xfrm>
              <a:prstGeom prst="rect">
                <a:avLst/>
              </a:prstGeom>
              <a:solidFill>
                <a:srgbClr val="C4D2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124"/>
              <p:cNvSpPr>
                <a:spLocks noChangeArrowheads="1"/>
              </p:cNvSpPr>
              <p:nvPr/>
            </p:nvSpPr>
            <p:spPr bwMode="auto">
              <a:xfrm>
                <a:off x="2935" y="3816"/>
                <a:ext cx="248" cy="8"/>
              </a:xfrm>
              <a:prstGeom prst="rect">
                <a:avLst/>
              </a:prstGeom>
              <a:solidFill>
                <a:srgbClr val="C5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Rectangle 125"/>
              <p:cNvSpPr>
                <a:spLocks noChangeArrowheads="1"/>
              </p:cNvSpPr>
              <p:nvPr/>
            </p:nvSpPr>
            <p:spPr bwMode="auto">
              <a:xfrm>
                <a:off x="2935" y="3824"/>
                <a:ext cx="248" cy="11"/>
              </a:xfrm>
              <a:prstGeom prst="rect">
                <a:avLst/>
              </a:prstGeom>
              <a:solidFill>
                <a:srgbClr val="C7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126"/>
              <p:cNvSpPr>
                <a:spLocks noChangeArrowheads="1"/>
              </p:cNvSpPr>
              <p:nvPr/>
            </p:nvSpPr>
            <p:spPr bwMode="auto">
              <a:xfrm>
                <a:off x="2935" y="3835"/>
                <a:ext cx="248" cy="10"/>
              </a:xfrm>
              <a:prstGeom prst="rect">
                <a:avLst/>
              </a:prstGeom>
              <a:solidFill>
                <a:srgbClr val="C8D6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Rectangle 127"/>
              <p:cNvSpPr>
                <a:spLocks noChangeArrowheads="1"/>
              </p:cNvSpPr>
              <p:nvPr/>
            </p:nvSpPr>
            <p:spPr bwMode="auto">
              <a:xfrm>
                <a:off x="2935" y="3845"/>
                <a:ext cx="248" cy="15"/>
              </a:xfrm>
              <a:prstGeom prst="rect">
                <a:avLst/>
              </a:prstGeom>
              <a:solidFill>
                <a:srgbClr val="CAD7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Rectangle 128"/>
              <p:cNvSpPr>
                <a:spLocks noChangeArrowheads="1"/>
              </p:cNvSpPr>
              <p:nvPr/>
            </p:nvSpPr>
            <p:spPr bwMode="auto">
              <a:xfrm>
                <a:off x="2935" y="3860"/>
                <a:ext cx="248" cy="12"/>
              </a:xfrm>
              <a:prstGeom prst="rect">
                <a:avLst/>
              </a:prstGeom>
              <a:solidFill>
                <a:srgbClr val="CCD8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Rectangle 129"/>
              <p:cNvSpPr>
                <a:spLocks noChangeArrowheads="1"/>
              </p:cNvSpPr>
              <p:nvPr/>
            </p:nvSpPr>
            <p:spPr bwMode="auto">
              <a:xfrm>
                <a:off x="2935" y="3872"/>
                <a:ext cx="248" cy="8"/>
              </a:xfrm>
              <a:prstGeom prst="rect">
                <a:avLst/>
              </a:prstGeom>
              <a:solidFill>
                <a:srgbClr val="CD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130"/>
              <p:cNvSpPr>
                <a:spLocks noChangeArrowheads="1"/>
              </p:cNvSpPr>
              <p:nvPr/>
            </p:nvSpPr>
            <p:spPr bwMode="auto">
              <a:xfrm>
                <a:off x="2935" y="3880"/>
                <a:ext cx="248" cy="11"/>
              </a:xfrm>
              <a:prstGeom prst="rect">
                <a:avLst/>
              </a:prstGeom>
              <a:solidFill>
                <a:srgbClr val="C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Rectangle 131"/>
              <p:cNvSpPr>
                <a:spLocks noChangeArrowheads="1"/>
              </p:cNvSpPr>
              <p:nvPr/>
            </p:nvSpPr>
            <p:spPr bwMode="auto">
              <a:xfrm>
                <a:off x="2935" y="3891"/>
                <a:ext cx="248" cy="11"/>
              </a:xfrm>
              <a:prstGeom prst="rect">
                <a:avLst/>
              </a:prstGeom>
              <a:solidFill>
                <a:srgbClr val="D0D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132"/>
              <p:cNvSpPr>
                <a:spLocks noChangeArrowheads="1"/>
              </p:cNvSpPr>
              <p:nvPr/>
            </p:nvSpPr>
            <p:spPr bwMode="auto">
              <a:xfrm>
                <a:off x="2935" y="3902"/>
                <a:ext cx="248" cy="18"/>
              </a:xfrm>
              <a:prstGeom prst="rect">
                <a:avLst/>
              </a:prstGeom>
              <a:solidFill>
                <a:srgbClr val="D2DD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Rectangle 133"/>
              <p:cNvSpPr>
                <a:spLocks noChangeArrowheads="1"/>
              </p:cNvSpPr>
              <p:nvPr/>
            </p:nvSpPr>
            <p:spPr bwMode="auto">
              <a:xfrm>
                <a:off x="2935" y="3920"/>
                <a:ext cx="248" cy="18"/>
              </a:xfrm>
              <a:prstGeom prst="rect">
                <a:avLst/>
              </a:prstGeom>
              <a:solidFill>
                <a:srgbClr val="D4D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134"/>
              <p:cNvSpPr>
                <a:spLocks noChangeArrowheads="1"/>
              </p:cNvSpPr>
              <p:nvPr/>
            </p:nvSpPr>
            <p:spPr bwMode="auto">
              <a:xfrm>
                <a:off x="2935" y="3938"/>
                <a:ext cx="248" cy="13"/>
              </a:xfrm>
              <a:prstGeom prst="rect">
                <a:avLst/>
              </a:prstGeom>
              <a:solidFill>
                <a:srgbClr val="D6E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Rectangle 135"/>
              <p:cNvSpPr>
                <a:spLocks noChangeArrowheads="1"/>
              </p:cNvSpPr>
              <p:nvPr/>
            </p:nvSpPr>
            <p:spPr bwMode="auto">
              <a:xfrm>
                <a:off x="2935" y="3951"/>
                <a:ext cx="248" cy="14"/>
              </a:xfrm>
              <a:prstGeom prst="rect">
                <a:avLst/>
              </a:prstGeom>
              <a:solidFill>
                <a:srgbClr val="D8E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136"/>
              <p:cNvSpPr>
                <a:spLocks noChangeArrowheads="1"/>
              </p:cNvSpPr>
              <p:nvPr/>
            </p:nvSpPr>
            <p:spPr bwMode="auto">
              <a:xfrm>
                <a:off x="2935" y="3965"/>
                <a:ext cx="248" cy="1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Rectangle 137"/>
              <p:cNvSpPr>
                <a:spLocks noChangeArrowheads="1"/>
              </p:cNvSpPr>
              <p:nvPr/>
            </p:nvSpPr>
            <p:spPr bwMode="auto">
              <a:xfrm>
                <a:off x="2935" y="3976"/>
                <a:ext cx="248" cy="11"/>
              </a:xfrm>
              <a:prstGeom prst="rect">
                <a:avLst/>
              </a:prstGeom>
              <a:solidFill>
                <a:srgbClr val="DBE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138"/>
              <p:cNvSpPr>
                <a:spLocks noChangeArrowheads="1"/>
              </p:cNvSpPr>
              <p:nvPr/>
            </p:nvSpPr>
            <p:spPr bwMode="auto">
              <a:xfrm>
                <a:off x="2935" y="3987"/>
                <a:ext cx="248" cy="13"/>
              </a:xfrm>
              <a:prstGeom prst="rect">
                <a:avLst/>
              </a:prstGeom>
              <a:solidFill>
                <a:srgbClr val="DD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Rectangle 139"/>
              <p:cNvSpPr>
                <a:spLocks noChangeArrowheads="1"/>
              </p:cNvSpPr>
              <p:nvPr/>
            </p:nvSpPr>
            <p:spPr bwMode="auto">
              <a:xfrm>
                <a:off x="2935" y="4000"/>
                <a:ext cx="248" cy="14"/>
              </a:xfrm>
              <a:prstGeom prst="rect">
                <a:avLst/>
              </a:prstGeom>
              <a:solidFill>
                <a:srgbClr val="DFE6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140"/>
              <p:cNvSpPr>
                <a:spLocks noChangeArrowheads="1"/>
              </p:cNvSpPr>
              <p:nvPr/>
            </p:nvSpPr>
            <p:spPr bwMode="auto">
              <a:xfrm>
                <a:off x="2935" y="4014"/>
                <a:ext cx="248" cy="4"/>
              </a:xfrm>
              <a:prstGeom prst="rect">
                <a:avLst/>
              </a:prstGeom>
              <a:solidFill>
                <a:srgbClr val="E1E8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Rectangle 141"/>
              <p:cNvSpPr>
                <a:spLocks noChangeArrowheads="1"/>
              </p:cNvSpPr>
              <p:nvPr/>
            </p:nvSpPr>
            <p:spPr bwMode="auto">
              <a:xfrm>
                <a:off x="2935" y="3567"/>
                <a:ext cx="248" cy="451"/>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142"/>
              <p:cNvSpPr>
                <a:spLocks noChangeArrowheads="1"/>
              </p:cNvSpPr>
              <p:nvPr/>
            </p:nvSpPr>
            <p:spPr bwMode="auto">
              <a:xfrm>
                <a:off x="2435" y="3117"/>
                <a:ext cx="247" cy="413"/>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Rectangle 143"/>
              <p:cNvSpPr>
                <a:spLocks noChangeArrowheads="1"/>
              </p:cNvSpPr>
              <p:nvPr/>
            </p:nvSpPr>
            <p:spPr bwMode="auto">
              <a:xfrm>
                <a:off x="2435" y="3386"/>
                <a:ext cx="249" cy="12"/>
              </a:xfrm>
              <a:prstGeom prst="rect">
                <a:avLst/>
              </a:prstGeom>
              <a:solidFill>
                <a:srgbClr val="9A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144"/>
              <p:cNvSpPr>
                <a:spLocks noChangeArrowheads="1"/>
              </p:cNvSpPr>
              <p:nvPr/>
            </p:nvSpPr>
            <p:spPr bwMode="auto">
              <a:xfrm>
                <a:off x="2435" y="3398"/>
                <a:ext cx="249" cy="12"/>
              </a:xfrm>
              <a:prstGeom prst="rect">
                <a:avLst/>
              </a:prstGeom>
              <a:solidFill>
                <a:srgbClr val="9CB6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Rectangle 145"/>
              <p:cNvSpPr>
                <a:spLocks noChangeArrowheads="1"/>
              </p:cNvSpPr>
              <p:nvPr/>
            </p:nvSpPr>
            <p:spPr bwMode="auto">
              <a:xfrm>
                <a:off x="2435" y="3410"/>
                <a:ext cx="249" cy="11"/>
              </a:xfrm>
              <a:prstGeom prst="rect">
                <a:avLst/>
              </a:prstGeom>
              <a:solidFill>
                <a:srgbClr val="9D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146"/>
              <p:cNvSpPr>
                <a:spLocks noChangeArrowheads="1"/>
              </p:cNvSpPr>
              <p:nvPr/>
            </p:nvSpPr>
            <p:spPr bwMode="auto">
              <a:xfrm>
                <a:off x="2435" y="3421"/>
                <a:ext cx="249" cy="16"/>
              </a:xfrm>
              <a:prstGeom prst="rect">
                <a:avLst/>
              </a:prstGeom>
              <a:solidFill>
                <a:srgbClr val="9F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Rectangle 147"/>
              <p:cNvSpPr>
                <a:spLocks noChangeArrowheads="1"/>
              </p:cNvSpPr>
              <p:nvPr/>
            </p:nvSpPr>
            <p:spPr bwMode="auto">
              <a:xfrm>
                <a:off x="2435" y="3437"/>
                <a:ext cx="249" cy="15"/>
              </a:xfrm>
              <a:prstGeom prst="rect">
                <a:avLst/>
              </a:prstGeom>
              <a:solidFill>
                <a:srgbClr val="A1BA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148"/>
              <p:cNvSpPr>
                <a:spLocks noChangeArrowheads="1"/>
              </p:cNvSpPr>
              <p:nvPr/>
            </p:nvSpPr>
            <p:spPr bwMode="auto">
              <a:xfrm>
                <a:off x="2435" y="3452"/>
                <a:ext cx="249" cy="17"/>
              </a:xfrm>
              <a:prstGeom prst="rect">
                <a:avLst/>
              </a:prstGeom>
              <a:solidFill>
                <a:srgbClr val="A3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Rectangle 149"/>
              <p:cNvSpPr>
                <a:spLocks noChangeArrowheads="1"/>
              </p:cNvSpPr>
              <p:nvPr/>
            </p:nvSpPr>
            <p:spPr bwMode="auto">
              <a:xfrm>
                <a:off x="2435" y="3469"/>
                <a:ext cx="249" cy="11"/>
              </a:xfrm>
              <a:prstGeom prst="rect">
                <a:avLst/>
              </a:prstGeom>
              <a:solidFill>
                <a:srgbClr val="A5B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Rectangle 150"/>
              <p:cNvSpPr>
                <a:spLocks noChangeArrowheads="1"/>
              </p:cNvSpPr>
              <p:nvPr/>
            </p:nvSpPr>
            <p:spPr bwMode="auto">
              <a:xfrm>
                <a:off x="2435" y="3480"/>
                <a:ext cx="249" cy="12"/>
              </a:xfrm>
              <a:prstGeom prst="rect">
                <a:avLst/>
              </a:prstGeom>
              <a:solidFill>
                <a:srgbClr val="A6BE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Rectangle 151"/>
              <p:cNvSpPr>
                <a:spLocks noChangeArrowheads="1"/>
              </p:cNvSpPr>
              <p:nvPr/>
            </p:nvSpPr>
            <p:spPr bwMode="auto">
              <a:xfrm>
                <a:off x="2435" y="3492"/>
                <a:ext cx="249" cy="16"/>
              </a:xfrm>
              <a:prstGeom prst="rect">
                <a:avLst/>
              </a:prstGeom>
              <a:solidFill>
                <a:srgbClr val="A8B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152"/>
              <p:cNvSpPr>
                <a:spLocks noChangeArrowheads="1"/>
              </p:cNvSpPr>
              <p:nvPr/>
            </p:nvSpPr>
            <p:spPr bwMode="auto">
              <a:xfrm>
                <a:off x="2435" y="3508"/>
                <a:ext cx="249" cy="15"/>
              </a:xfrm>
              <a:prstGeom prst="rect">
                <a:avLst/>
              </a:prstGeom>
              <a:solidFill>
                <a:srgbClr val="AAC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Rectangle 153"/>
              <p:cNvSpPr>
                <a:spLocks noChangeArrowheads="1"/>
              </p:cNvSpPr>
              <p:nvPr/>
            </p:nvSpPr>
            <p:spPr bwMode="auto">
              <a:xfrm>
                <a:off x="2435" y="3523"/>
                <a:ext cx="249" cy="17"/>
              </a:xfrm>
              <a:prstGeom prst="rect">
                <a:avLst/>
              </a:prstGeom>
              <a:solidFill>
                <a:srgbClr val="ACC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154"/>
              <p:cNvSpPr>
                <a:spLocks noChangeArrowheads="1"/>
              </p:cNvSpPr>
              <p:nvPr/>
            </p:nvSpPr>
            <p:spPr bwMode="auto">
              <a:xfrm>
                <a:off x="2435" y="3540"/>
                <a:ext cx="249" cy="16"/>
              </a:xfrm>
              <a:prstGeom prst="rect">
                <a:avLst/>
              </a:prstGeom>
              <a:solidFill>
                <a:srgbClr val="AEC3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Rectangle 155"/>
              <p:cNvSpPr>
                <a:spLocks noChangeArrowheads="1"/>
              </p:cNvSpPr>
              <p:nvPr/>
            </p:nvSpPr>
            <p:spPr bwMode="auto">
              <a:xfrm>
                <a:off x="2435" y="3556"/>
                <a:ext cx="249" cy="12"/>
              </a:xfrm>
              <a:prstGeom prst="rect">
                <a:avLst/>
              </a:prstGeom>
              <a:solidFill>
                <a:srgbClr val="B0C4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156"/>
              <p:cNvSpPr>
                <a:spLocks noChangeArrowheads="1"/>
              </p:cNvSpPr>
              <p:nvPr/>
            </p:nvSpPr>
            <p:spPr bwMode="auto">
              <a:xfrm>
                <a:off x="2435" y="3568"/>
                <a:ext cx="249" cy="11"/>
              </a:xfrm>
              <a:prstGeom prst="rect">
                <a:avLst/>
              </a:prstGeom>
              <a:solidFill>
                <a:srgbClr val="B1C6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Rectangle 157"/>
              <p:cNvSpPr>
                <a:spLocks noChangeArrowheads="1"/>
              </p:cNvSpPr>
              <p:nvPr/>
            </p:nvSpPr>
            <p:spPr bwMode="auto">
              <a:xfrm>
                <a:off x="2435" y="3579"/>
                <a:ext cx="249" cy="16"/>
              </a:xfrm>
              <a:prstGeom prst="rect">
                <a:avLst/>
              </a:prstGeom>
              <a:solidFill>
                <a:srgbClr val="B3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158"/>
              <p:cNvSpPr>
                <a:spLocks noChangeArrowheads="1"/>
              </p:cNvSpPr>
              <p:nvPr/>
            </p:nvSpPr>
            <p:spPr bwMode="auto">
              <a:xfrm>
                <a:off x="2435" y="3595"/>
                <a:ext cx="249" cy="15"/>
              </a:xfrm>
              <a:prstGeom prst="rect">
                <a:avLst/>
              </a:prstGeom>
              <a:solidFill>
                <a:srgbClr val="B5C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159"/>
              <p:cNvSpPr>
                <a:spLocks noChangeArrowheads="1"/>
              </p:cNvSpPr>
              <p:nvPr/>
            </p:nvSpPr>
            <p:spPr bwMode="auto">
              <a:xfrm>
                <a:off x="2435" y="3610"/>
                <a:ext cx="249" cy="17"/>
              </a:xfrm>
              <a:prstGeom prst="rect">
                <a:avLst/>
              </a:prstGeom>
              <a:solidFill>
                <a:srgbClr val="B7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160"/>
              <p:cNvSpPr>
                <a:spLocks noChangeArrowheads="1"/>
              </p:cNvSpPr>
              <p:nvPr/>
            </p:nvSpPr>
            <p:spPr bwMode="auto">
              <a:xfrm>
                <a:off x="2435" y="3627"/>
                <a:ext cx="249" cy="11"/>
              </a:xfrm>
              <a:prstGeom prst="rect">
                <a:avLst/>
              </a:prstGeom>
              <a:solidFill>
                <a:srgbClr val="B9C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161"/>
              <p:cNvSpPr>
                <a:spLocks noChangeArrowheads="1"/>
              </p:cNvSpPr>
              <p:nvPr/>
            </p:nvSpPr>
            <p:spPr bwMode="auto">
              <a:xfrm>
                <a:off x="2435" y="3638"/>
                <a:ext cx="249" cy="12"/>
              </a:xfrm>
              <a:prstGeom prst="rect">
                <a:avLst/>
              </a:prstGeom>
              <a:solidFill>
                <a:srgbClr val="BAC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162"/>
              <p:cNvSpPr>
                <a:spLocks noChangeArrowheads="1"/>
              </p:cNvSpPr>
              <p:nvPr/>
            </p:nvSpPr>
            <p:spPr bwMode="auto">
              <a:xfrm>
                <a:off x="2435" y="3650"/>
                <a:ext cx="249" cy="16"/>
              </a:xfrm>
              <a:prstGeom prst="rect">
                <a:avLst/>
              </a:prstGeom>
              <a:solidFill>
                <a:srgbClr val="BC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163"/>
              <p:cNvSpPr>
                <a:spLocks noChangeArrowheads="1"/>
              </p:cNvSpPr>
              <p:nvPr/>
            </p:nvSpPr>
            <p:spPr bwMode="auto">
              <a:xfrm>
                <a:off x="2435" y="3666"/>
                <a:ext cx="249" cy="15"/>
              </a:xfrm>
              <a:prstGeom prst="rect">
                <a:avLst/>
              </a:prstGeom>
              <a:solidFill>
                <a:srgbClr val="BECE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164"/>
              <p:cNvSpPr>
                <a:spLocks noChangeArrowheads="1"/>
              </p:cNvSpPr>
              <p:nvPr/>
            </p:nvSpPr>
            <p:spPr bwMode="auto">
              <a:xfrm>
                <a:off x="2435" y="3681"/>
                <a:ext cx="249" cy="17"/>
              </a:xfrm>
              <a:prstGeom prst="rect">
                <a:avLst/>
              </a:prstGeom>
              <a:solidFill>
                <a:srgbClr val="C0D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Rectangle 165"/>
              <p:cNvSpPr>
                <a:spLocks noChangeArrowheads="1"/>
              </p:cNvSpPr>
              <p:nvPr/>
            </p:nvSpPr>
            <p:spPr bwMode="auto">
              <a:xfrm>
                <a:off x="2435" y="3698"/>
                <a:ext cx="249" cy="19"/>
              </a:xfrm>
              <a:prstGeom prst="rect">
                <a:avLst/>
              </a:prstGeom>
              <a:solidFill>
                <a:srgbClr val="C2D1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Rectangle 166"/>
              <p:cNvSpPr>
                <a:spLocks noChangeArrowheads="1"/>
              </p:cNvSpPr>
              <p:nvPr/>
            </p:nvSpPr>
            <p:spPr bwMode="auto">
              <a:xfrm>
                <a:off x="2435" y="3717"/>
                <a:ext cx="249" cy="18"/>
              </a:xfrm>
              <a:prstGeom prst="rect">
                <a:avLst/>
              </a:prstGeom>
              <a:solidFill>
                <a:srgbClr val="C4D2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Rectangle 167"/>
              <p:cNvSpPr>
                <a:spLocks noChangeArrowheads="1"/>
              </p:cNvSpPr>
              <p:nvPr/>
            </p:nvSpPr>
            <p:spPr bwMode="auto">
              <a:xfrm>
                <a:off x="2435" y="3735"/>
                <a:ext cx="249" cy="12"/>
              </a:xfrm>
              <a:prstGeom prst="rect">
                <a:avLst/>
              </a:prstGeom>
              <a:solidFill>
                <a:srgbClr val="C5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168"/>
              <p:cNvSpPr>
                <a:spLocks noChangeArrowheads="1"/>
              </p:cNvSpPr>
              <p:nvPr/>
            </p:nvSpPr>
            <p:spPr bwMode="auto">
              <a:xfrm>
                <a:off x="2435" y="3747"/>
                <a:ext cx="249" cy="13"/>
              </a:xfrm>
              <a:prstGeom prst="rect">
                <a:avLst/>
              </a:prstGeom>
              <a:solidFill>
                <a:srgbClr val="C7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Rectangle 169"/>
              <p:cNvSpPr>
                <a:spLocks noChangeArrowheads="1"/>
              </p:cNvSpPr>
              <p:nvPr/>
            </p:nvSpPr>
            <p:spPr bwMode="auto">
              <a:xfrm>
                <a:off x="2435" y="3760"/>
                <a:ext cx="249" cy="15"/>
              </a:xfrm>
              <a:prstGeom prst="rect">
                <a:avLst/>
              </a:prstGeom>
              <a:solidFill>
                <a:srgbClr val="C8D6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Rectangle 170"/>
              <p:cNvSpPr>
                <a:spLocks noChangeArrowheads="1"/>
              </p:cNvSpPr>
              <p:nvPr/>
            </p:nvSpPr>
            <p:spPr bwMode="auto">
              <a:xfrm>
                <a:off x="2435" y="3775"/>
                <a:ext cx="249" cy="21"/>
              </a:xfrm>
              <a:prstGeom prst="rect">
                <a:avLst/>
              </a:prstGeom>
              <a:solidFill>
                <a:srgbClr val="CAD7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Rectangle 171"/>
              <p:cNvSpPr>
                <a:spLocks noChangeArrowheads="1"/>
              </p:cNvSpPr>
              <p:nvPr/>
            </p:nvSpPr>
            <p:spPr bwMode="auto">
              <a:xfrm>
                <a:off x="2435" y="3796"/>
                <a:ext cx="249" cy="18"/>
              </a:xfrm>
              <a:prstGeom prst="rect">
                <a:avLst/>
              </a:prstGeom>
              <a:solidFill>
                <a:srgbClr val="CCD8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Rectangle 172"/>
              <p:cNvSpPr>
                <a:spLocks noChangeArrowheads="1"/>
              </p:cNvSpPr>
              <p:nvPr/>
            </p:nvSpPr>
            <p:spPr bwMode="auto">
              <a:xfrm>
                <a:off x="2435" y="3814"/>
                <a:ext cx="249" cy="12"/>
              </a:xfrm>
              <a:prstGeom prst="rect">
                <a:avLst/>
              </a:prstGeom>
              <a:solidFill>
                <a:srgbClr val="CD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173"/>
              <p:cNvSpPr>
                <a:spLocks noChangeArrowheads="1"/>
              </p:cNvSpPr>
              <p:nvPr/>
            </p:nvSpPr>
            <p:spPr bwMode="auto">
              <a:xfrm>
                <a:off x="2435" y="3826"/>
                <a:ext cx="249" cy="13"/>
              </a:xfrm>
              <a:prstGeom prst="rect">
                <a:avLst/>
              </a:prstGeom>
              <a:solidFill>
                <a:srgbClr val="C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174"/>
              <p:cNvSpPr>
                <a:spLocks noChangeArrowheads="1"/>
              </p:cNvSpPr>
              <p:nvPr/>
            </p:nvSpPr>
            <p:spPr bwMode="auto">
              <a:xfrm>
                <a:off x="2435" y="3839"/>
                <a:ext cx="249" cy="15"/>
              </a:xfrm>
              <a:prstGeom prst="rect">
                <a:avLst/>
              </a:prstGeom>
              <a:solidFill>
                <a:srgbClr val="D0D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Rectangle 175"/>
              <p:cNvSpPr>
                <a:spLocks noChangeArrowheads="1"/>
              </p:cNvSpPr>
              <p:nvPr/>
            </p:nvSpPr>
            <p:spPr bwMode="auto">
              <a:xfrm>
                <a:off x="2435" y="3854"/>
                <a:ext cx="249" cy="25"/>
              </a:xfrm>
              <a:prstGeom prst="rect">
                <a:avLst/>
              </a:prstGeom>
              <a:solidFill>
                <a:srgbClr val="D2DD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176"/>
              <p:cNvSpPr>
                <a:spLocks noChangeArrowheads="1"/>
              </p:cNvSpPr>
              <p:nvPr/>
            </p:nvSpPr>
            <p:spPr bwMode="auto">
              <a:xfrm>
                <a:off x="2435" y="3879"/>
                <a:ext cx="249" cy="26"/>
              </a:xfrm>
              <a:prstGeom prst="rect">
                <a:avLst/>
              </a:prstGeom>
              <a:solidFill>
                <a:srgbClr val="D4D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Rectangle 177"/>
              <p:cNvSpPr>
                <a:spLocks noChangeArrowheads="1"/>
              </p:cNvSpPr>
              <p:nvPr/>
            </p:nvSpPr>
            <p:spPr bwMode="auto">
              <a:xfrm>
                <a:off x="2435" y="3905"/>
                <a:ext cx="249" cy="14"/>
              </a:xfrm>
              <a:prstGeom prst="rect">
                <a:avLst/>
              </a:prstGeom>
              <a:solidFill>
                <a:srgbClr val="D6DF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178"/>
              <p:cNvSpPr>
                <a:spLocks noChangeArrowheads="1"/>
              </p:cNvSpPr>
              <p:nvPr/>
            </p:nvSpPr>
            <p:spPr bwMode="auto">
              <a:xfrm>
                <a:off x="2435" y="3919"/>
                <a:ext cx="249" cy="15"/>
              </a:xfrm>
              <a:prstGeom prst="rect">
                <a:avLst/>
              </a:prstGeom>
              <a:solidFill>
                <a:srgbClr val="D7E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Rectangle 179"/>
              <p:cNvSpPr>
                <a:spLocks noChangeArrowheads="1"/>
              </p:cNvSpPr>
              <p:nvPr/>
            </p:nvSpPr>
            <p:spPr bwMode="auto">
              <a:xfrm>
                <a:off x="2435" y="3934"/>
                <a:ext cx="249" cy="20"/>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Rectangle 180"/>
              <p:cNvSpPr>
                <a:spLocks noChangeArrowheads="1"/>
              </p:cNvSpPr>
              <p:nvPr/>
            </p:nvSpPr>
            <p:spPr bwMode="auto">
              <a:xfrm>
                <a:off x="2435" y="3954"/>
                <a:ext cx="249" cy="18"/>
              </a:xfrm>
              <a:prstGeom prst="rect">
                <a:avLst/>
              </a:prstGeom>
              <a:solidFill>
                <a:srgbClr val="DBE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Rectangle 181"/>
              <p:cNvSpPr>
                <a:spLocks noChangeArrowheads="1"/>
              </p:cNvSpPr>
              <p:nvPr/>
            </p:nvSpPr>
            <p:spPr bwMode="auto">
              <a:xfrm>
                <a:off x="2435" y="3972"/>
                <a:ext cx="249" cy="12"/>
              </a:xfrm>
              <a:prstGeom prst="rect">
                <a:avLst/>
              </a:prstGeom>
              <a:solidFill>
                <a:srgbClr val="DC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Rectangle 182"/>
              <p:cNvSpPr>
                <a:spLocks noChangeArrowheads="1"/>
              </p:cNvSpPr>
              <p:nvPr/>
            </p:nvSpPr>
            <p:spPr bwMode="auto">
              <a:xfrm>
                <a:off x="2435" y="3984"/>
                <a:ext cx="249" cy="14"/>
              </a:xfrm>
              <a:prstGeom prst="rect">
                <a:avLst/>
              </a:prstGeom>
              <a:solidFill>
                <a:srgbClr val="DE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183"/>
              <p:cNvSpPr>
                <a:spLocks noChangeArrowheads="1"/>
              </p:cNvSpPr>
              <p:nvPr/>
            </p:nvSpPr>
            <p:spPr bwMode="auto">
              <a:xfrm>
                <a:off x="2435" y="3998"/>
                <a:ext cx="249" cy="15"/>
              </a:xfrm>
              <a:prstGeom prst="rect">
                <a:avLst/>
              </a:prstGeom>
              <a:solidFill>
                <a:srgbClr val="DFE7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184"/>
              <p:cNvSpPr>
                <a:spLocks noChangeArrowheads="1"/>
              </p:cNvSpPr>
              <p:nvPr/>
            </p:nvSpPr>
            <p:spPr bwMode="auto">
              <a:xfrm>
                <a:off x="2435" y="4013"/>
                <a:ext cx="249" cy="5"/>
              </a:xfrm>
              <a:prstGeom prst="rect">
                <a:avLst/>
              </a:prstGeom>
              <a:solidFill>
                <a:srgbClr val="E1E8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Rectangle 185"/>
              <p:cNvSpPr>
                <a:spLocks noChangeArrowheads="1"/>
              </p:cNvSpPr>
              <p:nvPr/>
            </p:nvSpPr>
            <p:spPr bwMode="auto">
              <a:xfrm>
                <a:off x="2435" y="3386"/>
                <a:ext cx="249" cy="632"/>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Rectangle 186"/>
              <p:cNvSpPr>
                <a:spLocks noChangeArrowheads="1"/>
              </p:cNvSpPr>
              <p:nvPr/>
            </p:nvSpPr>
            <p:spPr bwMode="auto">
              <a:xfrm>
                <a:off x="2517" y="2896"/>
                <a:ext cx="54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施設によって異なる</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8" name="Freeform 187"/>
              <p:cNvSpPr>
                <a:spLocks noEditPoints="1"/>
              </p:cNvSpPr>
              <p:nvPr/>
            </p:nvSpPr>
            <p:spPr bwMode="auto">
              <a:xfrm>
                <a:off x="350" y="3112"/>
                <a:ext cx="3439" cy="8"/>
              </a:xfrm>
              <a:custGeom>
                <a:avLst/>
                <a:gdLst>
                  <a:gd name="T0" fmla="*/ 65 w 3439"/>
                  <a:gd name="T1" fmla="*/ 0 h 8"/>
                  <a:gd name="T2" fmla="*/ 90 w 3439"/>
                  <a:gd name="T3" fmla="*/ 8 h 8"/>
                  <a:gd name="T4" fmla="*/ 180 w 3439"/>
                  <a:gd name="T5" fmla="*/ 0 h 8"/>
                  <a:gd name="T6" fmla="*/ 246 w 3439"/>
                  <a:gd name="T7" fmla="*/ 8 h 8"/>
                  <a:gd name="T8" fmla="*/ 270 w 3439"/>
                  <a:gd name="T9" fmla="*/ 0 h 8"/>
                  <a:gd name="T10" fmla="*/ 393 w 3439"/>
                  <a:gd name="T11" fmla="*/ 0 h 8"/>
                  <a:gd name="T12" fmla="*/ 418 w 3439"/>
                  <a:gd name="T13" fmla="*/ 8 h 8"/>
                  <a:gd name="T14" fmla="*/ 508 w 3439"/>
                  <a:gd name="T15" fmla="*/ 0 h 8"/>
                  <a:gd name="T16" fmla="*/ 573 w 3439"/>
                  <a:gd name="T17" fmla="*/ 8 h 8"/>
                  <a:gd name="T18" fmla="*/ 598 w 3439"/>
                  <a:gd name="T19" fmla="*/ 0 h 8"/>
                  <a:gd name="T20" fmla="*/ 696 w 3439"/>
                  <a:gd name="T21" fmla="*/ 0 h 8"/>
                  <a:gd name="T22" fmla="*/ 721 w 3439"/>
                  <a:gd name="T23" fmla="*/ 8 h 8"/>
                  <a:gd name="T24" fmla="*/ 811 w 3439"/>
                  <a:gd name="T25" fmla="*/ 0 h 8"/>
                  <a:gd name="T26" fmla="*/ 876 w 3439"/>
                  <a:gd name="T27" fmla="*/ 8 h 8"/>
                  <a:gd name="T28" fmla="*/ 901 w 3439"/>
                  <a:gd name="T29" fmla="*/ 0 h 8"/>
                  <a:gd name="T30" fmla="*/ 1024 w 3439"/>
                  <a:gd name="T31" fmla="*/ 0 h 8"/>
                  <a:gd name="T32" fmla="*/ 1048 w 3439"/>
                  <a:gd name="T33" fmla="*/ 8 h 8"/>
                  <a:gd name="T34" fmla="*/ 1138 w 3439"/>
                  <a:gd name="T35" fmla="*/ 0 h 8"/>
                  <a:gd name="T36" fmla="*/ 1204 w 3439"/>
                  <a:gd name="T37" fmla="*/ 8 h 8"/>
                  <a:gd name="T38" fmla="*/ 1229 w 3439"/>
                  <a:gd name="T39" fmla="*/ 0 h 8"/>
                  <a:gd name="T40" fmla="*/ 1327 w 3439"/>
                  <a:gd name="T41" fmla="*/ 0 h 8"/>
                  <a:gd name="T42" fmla="*/ 1351 w 3439"/>
                  <a:gd name="T43" fmla="*/ 8 h 8"/>
                  <a:gd name="T44" fmla="*/ 1442 w 3439"/>
                  <a:gd name="T45" fmla="*/ 0 h 8"/>
                  <a:gd name="T46" fmla="*/ 1507 w 3439"/>
                  <a:gd name="T47" fmla="*/ 8 h 8"/>
                  <a:gd name="T48" fmla="*/ 1532 w 3439"/>
                  <a:gd name="T49" fmla="*/ 0 h 8"/>
                  <a:gd name="T50" fmla="*/ 1655 w 3439"/>
                  <a:gd name="T51" fmla="*/ 0 h 8"/>
                  <a:gd name="T52" fmla="*/ 1679 w 3439"/>
                  <a:gd name="T53" fmla="*/ 8 h 8"/>
                  <a:gd name="T54" fmla="*/ 1769 w 3439"/>
                  <a:gd name="T55" fmla="*/ 0 h 8"/>
                  <a:gd name="T56" fmla="*/ 1835 w 3439"/>
                  <a:gd name="T57" fmla="*/ 8 h 8"/>
                  <a:gd name="T58" fmla="*/ 1859 w 3439"/>
                  <a:gd name="T59" fmla="*/ 0 h 8"/>
                  <a:gd name="T60" fmla="*/ 1958 w 3439"/>
                  <a:gd name="T61" fmla="*/ 0 h 8"/>
                  <a:gd name="T62" fmla="*/ 1982 w 3439"/>
                  <a:gd name="T63" fmla="*/ 8 h 8"/>
                  <a:gd name="T64" fmla="*/ 2072 w 3439"/>
                  <a:gd name="T65" fmla="*/ 0 h 8"/>
                  <a:gd name="T66" fmla="*/ 2138 w 3439"/>
                  <a:gd name="T67" fmla="*/ 8 h 8"/>
                  <a:gd name="T68" fmla="*/ 2162 w 3439"/>
                  <a:gd name="T69" fmla="*/ 0 h 8"/>
                  <a:gd name="T70" fmla="*/ 2285 w 3439"/>
                  <a:gd name="T71" fmla="*/ 0 h 8"/>
                  <a:gd name="T72" fmla="*/ 2310 w 3439"/>
                  <a:gd name="T73" fmla="*/ 8 h 8"/>
                  <a:gd name="T74" fmla="*/ 2400 w 3439"/>
                  <a:gd name="T75" fmla="*/ 0 h 8"/>
                  <a:gd name="T76" fmla="*/ 2465 w 3439"/>
                  <a:gd name="T77" fmla="*/ 8 h 8"/>
                  <a:gd name="T78" fmla="*/ 2490 w 3439"/>
                  <a:gd name="T79" fmla="*/ 0 h 8"/>
                  <a:gd name="T80" fmla="*/ 2588 w 3439"/>
                  <a:gd name="T81" fmla="*/ 0 h 8"/>
                  <a:gd name="T82" fmla="*/ 2613 w 3439"/>
                  <a:gd name="T83" fmla="*/ 8 h 8"/>
                  <a:gd name="T84" fmla="*/ 2703 w 3439"/>
                  <a:gd name="T85" fmla="*/ 0 h 8"/>
                  <a:gd name="T86" fmla="*/ 2769 w 3439"/>
                  <a:gd name="T87" fmla="*/ 8 h 8"/>
                  <a:gd name="T88" fmla="*/ 2793 w 3439"/>
                  <a:gd name="T89" fmla="*/ 0 h 8"/>
                  <a:gd name="T90" fmla="*/ 2916 w 3439"/>
                  <a:gd name="T91" fmla="*/ 0 h 8"/>
                  <a:gd name="T92" fmla="*/ 2941 w 3439"/>
                  <a:gd name="T93" fmla="*/ 8 h 8"/>
                  <a:gd name="T94" fmla="*/ 3031 w 3439"/>
                  <a:gd name="T95" fmla="*/ 0 h 8"/>
                  <a:gd name="T96" fmla="*/ 3096 w 3439"/>
                  <a:gd name="T97" fmla="*/ 8 h 8"/>
                  <a:gd name="T98" fmla="*/ 3121 w 3439"/>
                  <a:gd name="T99" fmla="*/ 0 h 8"/>
                  <a:gd name="T100" fmla="*/ 3219 w 3439"/>
                  <a:gd name="T101" fmla="*/ 0 h 8"/>
                  <a:gd name="T102" fmla="*/ 3244 w 3439"/>
                  <a:gd name="T103" fmla="*/ 8 h 8"/>
                  <a:gd name="T104" fmla="*/ 3334 w 3439"/>
                  <a:gd name="T105" fmla="*/ 0 h 8"/>
                  <a:gd name="T106" fmla="*/ 3399 w 3439"/>
                  <a:gd name="T107" fmla="*/ 8 h 8"/>
                  <a:gd name="T108" fmla="*/ 3424 w 3439"/>
                  <a:gd name="T10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39" h="8">
                    <a:moveTo>
                      <a:pt x="0" y="0"/>
                    </a:moveTo>
                    <a:lnTo>
                      <a:pt x="33" y="0"/>
                    </a:lnTo>
                    <a:lnTo>
                      <a:pt x="33" y="8"/>
                    </a:lnTo>
                    <a:lnTo>
                      <a:pt x="0" y="8"/>
                    </a:lnTo>
                    <a:lnTo>
                      <a:pt x="0" y="0"/>
                    </a:lnTo>
                    <a:close/>
                    <a:moveTo>
                      <a:pt x="57" y="0"/>
                    </a:moveTo>
                    <a:lnTo>
                      <a:pt x="65" y="0"/>
                    </a:lnTo>
                    <a:lnTo>
                      <a:pt x="65" y="8"/>
                    </a:lnTo>
                    <a:lnTo>
                      <a:pt x="57" y="8"/>
                    </a:lnTo>
                    <a:lnTo>
                      <a:pt x="57" y="0"/>
                    </a:lnTo>
                    <a:close/>
                    <a:moveTo>
                      <a:pt x="90" y="0"/>
                    </a:moveTo>
                    <a:lnTo>
                      <a:pt x="123" y="0"/>
                    </a:lnTo>
                    <a:lnTo>
                      <a:pt x="123" y="8"/>
                    </a:lnTo>
                    <a:lnTo>
                      <a:pt x="90" y="8"/>
                    </a:lnTo>
                    <a:lnTo>
                      <a:pt x="90" y="0"/>
                    </a:lnTo>
                    <a:close/>
                    <a:moveTo>
                      <a:pt x="147" y="0"/>
                    </a:moveTo>
                    <a:lnTo>
                      <a:pt x="155" y="0"/>
                    </a:lnTo>
                    <a:lnTo>
                      <a:pt x="155" y="8"/>
                    </a:lnTo>
                    <a:lnTo>
                      <a:pt x="147" y="8"/>
                    </a:lnTo>
                    <a:lnTo>
                      <a:pt x="147" y="0"/>
                    </a:lnTo>
                    <a:close/>
                    <a:moveTo>
                      <a:pt x="180" y="0"/>
                    </a:moveTo>
                    <a:lnTo>
                      <a:pt x="213" y="0"/>
                    </a:lnTo>
                    <a:lnTo>
                      <a:pt x="213" y="8"/>
                    </a:lnTo>
                    <a:lnTo>
                      <a:pt x="180" y="8"/>
                    </a:lnTo>
                    <a:lnTo>
                      <a:pt x="180" y="0"/>
                    </a:lnTo>
                    <a:close/>
                    <a:moveTo>
                      <a:pt x="237" y="0"/>
                    </a:moveTo>
                    <a:lnTo>
                      <a:pt x="246" y="0"/>
                    </a:lnTo>
                    <a:lnTo>
                      <a:pt x="246" y="8"/>
                    </a:lnTo>
                    <a:lnTo>
                      <a:pt x="237" y="8"/>
                    </a:lnTo>
                    <a:lnTo>
                      <a:pt x="237" y="0"/>
                    </a:lnTo>
                    <a:close/>
                    <a:moveTo>
                      <a:pt x="270" y="0"/>
                    </a:moveTo>
                    <a:lnTo>
                      <a:pt x="303" y="0"/>
                    </a:lnTo>
                    <a:lnTo>
                      <a:pt x="303" y="8"/>
                    </a:lnTo>
                    <a:lnTo>
                      <a:pt x="270" y="8"/>
                    </a:lnTo>
                    <a:lnTo>
                      <a:pt x="270" y="0"/>
                    </a:lnTo>
                    <a:close/>
                    <a:moveTo>
                      <a:pt x="328" y="0"/>
                    </a:moveTo>
                    <a:lnTo>
                      <a:pt x="336" y="0"/>
                    </a:lnTo>
                    <a:lnTo>
                      <a:pt x="336" y="8"/>
                    </a:lnTo>
                    <a:lnTo>
                      <a:pt x="328" y="8"/>
                    </a:lnTo>
                    <a:lnTo>
                      <a:pt x="328" y="0"/>
                    </a:lnTo>
                    <a:close/>
                    <a:moveTo>
                      <a:pt x="360" y="0"/>
                    </a:moveTo>
                    <a:lnTo>
                      <a:pt x="393" y="0"/>
                    </a:lnTo>
                    <a:lnTo>
                      <a:pt x="393" y="8"/>
                    </a:lnTo>
                    <a:lnTo>
                      <a:pt x="360" y="8"/>
                    </a:lnTo>
                    <a:lnTo>
                      <a:pt x="360" y="0"/>
                    </a:lnTo>
                    <a:close/>
                    <a:moveTo>
                      <a:pt x="418" y="0"/>
                    </a:moveTo>
                    <a:lnTo>
                      <a:pt x="426" y="0"/>
                    </a:lnTo>
                    <a:lnTo>
                      <a:pt x="426" y="8"/>
                    </a:lnTo>
                    <a:lnTo>
                      <a:pt x="418" y="8"/>
                    </a:lnTo>
                    <a:lnTo>
                      <a:pt x="418" y="0"/>
                    </a:lnTo>
                    <a:close/>
                    <a:moveTo>
                      <a:pt x="450" y="0"/>
                    </a:moveTo>
                    <a:lnTo>
                      <a:pt x="483" y="0"/>
                    </a:lnTo>
                    <a:lnTo>
                      <a:pt x="483" y="8"/>
                    </a:lnTo>
                    <a:lnTo>
                      <a:pt x="450" y="8"/>
                    </a:lnTo>
                    <a:lnTo>
                      <a:pt x="450" y="0"/>
                    </a:lnTo>
                    <a:close/>
                    <a:moveTo>
                      <a:pt x="508" y="0"/>
                    </a:moveTo>
                    <a:lnTo>
                      <a:pt x="516" y="0"/>
                    </a:lnTo>
                    <a:lnTo>
                      <a:pt x="516" y="8"/>
                    </a:lnTo>
                    <a:lnTo>
                      <a:pt x="508" y="8"/>
                    </a:lnTo>
                    <a:lnTo>
                      <a:pt x="508" y="0"/>
                    </a:lnTo>
                    <a:close/>
                    <a:moveTo>
                      <a:pt x="540" y="0"/>
                    </a:moveTo>
                    <a:lnTo>
                      <a:pt x="573" y="0"/>
                    </a:lnTo>
                    <a:lnTo>
                      <a:pt x="573" y="8"/>
                    </a:lnTo>
                    <a:lnTo>
                      <a:pt x="540" y="8"/>
                    </a:lnTo>
                    <a:lnTo>
                      <a:pt x="540" y="0"/>
                    </a:lnTo>
                    <a:close/>
                    <a:moveTo>
                      <a:pt x="598" y="0"/>
                    </a:moveTo>
                    <a:lnTo>
                      <a:pt x="606" y="0"/>
                    </a:lnTo>
                    <a:lnTo>
                      <a:pt x="606" y="8"/>
                    </a:lnTo>
                    <a:lnTo>
                      <a:pt x="598" y="8"/>
                    </a:lnTo>
                    <a:lnTo>
                      <a:pt x="598" y="0"/>
                    </a:lnTo>
                    <a:close/>
                    <a:moveTo>
                      <a:pt x="631" y="0"/>
                    </a:moveTo>
                    <a:lnTo>
                      <a:pt x="663" y="0"/>
                    </a:lnTo>
                    <a:lnTo>
                      <a:pt x="663" y="8"/>
                    </a:lnTo>
                    <a:lnTo>
                      <a:pt x="631" y="8"/>
                    </a:lnTo>
                    <a:lnTo>
                      <a:pt x="631" y="0"/>
                    </a:lnTo>
                    <a:close/>
                    <a:moveTo>
                      <a:pt x="688" y="0"/>
                    </a:moveTo>
                    <a:lnTo>
                      <a:pt x="696" y="0"/>
                    </a:lnTo>
                    <a:lnTo>
                      <a:pt x="696" y="8"/>
                    </a:lnTo>
                    <a:lnTo>
                      <a:pt x="688" y="8"/>
                    </a:lnTo>
                    <a:lnTo>
                      <a:pt x="688" y="0"/>
                    </a:lnTo>
                    <a:close/>
                    <a:moveTo>
                      <a:pt x="721" y="0"/>
                    </a:moveTo>
                    <a:lnTo>
                      <a:pt x="753" y="0"/>
                    </a:lnTo>
                    <a:lnTo>
                      <a:pt x="753" y="8"/>
                    </a:lnTo>
                    <a:lnTo>
                      <a:pt x="721" y="8"/>
                    </a:lnTo>
                    <a:lnTo>
                      <a:pt x="721" y="0"/>
                    </a:lnTo>
                    <a:close/>
                    <a:moveTo>
                      <a:pt x="778" y="0"/>
                    </a:moveTo>
                    <a:lnTo>
                      <a:pt x="786" y="0"/>
                    </a:lnTo>
                    <a:lnTo>
                      <a:pt x="786" y="8"/>
                    </a:lnTo>
                    <a:lnTo>
                      <a:pt x="778" y="8"/>
                    </a:lnTo>
                    <a:lnTo>
                      <a:pt x="778" y="0"/>
                    </a:lnTo>
                    <a:close/>
                    <a:moveTo>
                      <a:pt x="811" y="0"/>
                    </a:moveTo>
                    <a:lnTo>
                      <a:pt x="844" y="0"/>
                    </a:lnTo>
                    <a:lnTo>
                      <a:pt x="844" y="8"/>
                    </a:lnTo>
                    <a:lnTo>
                      <a:pt x="811" y="8"/>
                    </a:lnTo>
                    <a:lnTo>
                      <a:pt x="811" y="0"/>
                    </a:lnTo>
                    <a:close/>
                    <a:moveTo>
                      <a:pt x="868" y="0"/>
                    </a:moveTo>
                    <a:lnTo>
                      <a:pt x="876" y="0"/>
                    </a:lnTo>
                    <a:lnTo>
                      <a:pt x="876" y="8"/>
                    </a:lnTo>
                    <a:lnTo>
                      <a:pt x="868" y="8"/>
                    </a:lnTo>
                    <a:lnTo>
                      <a:pt x="868" y="0"/>
                    </a:lnTo>
                    <a:close/>
                    <a:moveTo>
                      <a:pt x="901" y="0"/>
                    </a:moveTo>
                    <a:lnTo>
                      <a:pt x="934" y="0"/>
                    </a:lnTo>
                    <a:lnTo>
                      <a:pt x="934" y="8"/>
                    </a:lnTo>
                    <a:lnTo>
                      <a:pt x="901" y="8"/>
                    </a:lnTo>
                    <a:lnTo>
                      <a:pt x="901" y="0"/>
                    </a:lnTo>
                    <a:close/>
                    <a:moveTo>
                      <a:pt x="958" y="0"/>
                    </a:moveTo>
                    <a:lnTo>
                      <a:pt x="966" y="0"/>
                    </a:lnTo>
                    <a:lnTo>
                      <a:pt x="966" y="8"/>
                    </a:lnTo>
                    <a:lnTo>
                      <a:pt x="958" y="8"/>
                    </a:lnTo>
                    <a:lnTo>
                      <a:pt x="958" y="0"/>
                    </a:lnTo>
                    <a:close/>
                    <a:moveTo>
                      <a:pt x="991" y="0"/>
                    </a:moveTo>
                    <a:lnTo>
                      <a:pt x="1024" y="0"/>
                    </a:lnTo>
                    <a:lnTo>
                      <a:pt x="1024" y="8"/>
                    </a:lnTo>
                    <a:lnTo>
                      <a:pt x="991" y="8"/>
                    </a:lnTo>
                    <a:lnTo>
                      <a:pt x="991" y="0"/>
                    </a:lnTo>
                    <a:close/>
                    <a:moveTo>
                      <a:pt x="1048" y="0"/>
                    </a:moveTo>
                    <a:lnTo>
                      <a:pt x="1057" y="0"/>
                    </a:lnTo>
                    <a:lnTo>
                      <a:pt x="1057" y="8"/>
                    </a:lnTo>
                    <a:lnTo>
                      <a:pt x="1048" y="8"/>
                    </a:lnTo>
                    <a:lnTo>
                      <a:pt x="1048" y="0"/>
                    </a:lnTo>
                    <a:close/>
                    <a:moveTo>
                      <a:pt x="1081" y="0"/>
                    </a:moveTo>
                    <a:lnTo>
                      <a:pt x="1114" y="0"/>
                    </a:lnTo>
                    <a:lnTo>
                      <a:pt x="1114" y="8"/>
                    </a:lnTo>
                    <a:lnTo>
                      <a:pt x="1081" y="8"/>
                    </a:lnTo>
                    <a:lnTo>
                      <a:pt x="1081" y="0"/>
                    </a:lnTo>
                    <a:close/>
                    <a:moveTo>
                      <a:pt x="1138" y="0"/>
                    </a:moveTo>
                    <a:lnTo>
                      <a:pt x="1147" y="0"/>
                    </a:lnTo>
                    <a:lnTo>
                      <a:pt x="1147" y="8"/>
                    </a:lnTo>
                    <a:lnTo>
                      <a:pt x="1138" y="8"/>
                    </a:lnTo>
                    <a:lnTo>
                      <a:pt x="1138" y="0"/>
                    </a:lnTo>
                    <a:close/>
                    <a:moveTo>
                      <a:pt x="1171" y="0"/>
                    </a:moveTo>
                    <a:lnTo>
                      <a:pt x="1204" y="0"/>
                    </a:lnTo>
                    <a:lnTo>
                      <a:pt x="1204" y="8"/>
                    </a:lnTo>
                    <a:lnTo>
                      <a:pt x="1171" y="8"/>
                    </a:lnTo>
                    <a:lnTo>
                      <a:pt x="1171" y="0"/>
                    </a:lnTo>
                    <a:close/>
                    <a:moveTo>
                      <a:pt x="1229" y="0"/>
                    </a:moveTo>
                    <a:lnTo>
                      <a:pt x="1237" y="0"/>
                    </a:lnTo>
                    <a:lnTo>
                      <a:pt x="1237" y="8"/>
                    </a:lnTo>
                    <a:lnTo>
                      <a:pt x="1229" y="8"/>
                    </a:lnTo>
                    <a:lnTo>
                      <a:pt x="1229" y="0"/>
                    </a:lnTo>
                    <a:close/>
                    <a:moveTo>
                      <a:pt x="1261" y="0"/>
                    </a:moveTo>
                    <a:lnTo>
                      <a:pt x="1294" y="0"/>
                    </a:lnTo>
                    <a:lnTo>
                      <a:pt x="1294" y="8"/>
                    </a:lnTo>
                    <a:lnTo>
                      <a:pt x="1261" y="8"/>
                    </a:lnTo>
                    <a:lnTo>
                      <a:pt x="1261" y="0"/>
                    </a:lnTo>
                    <a:close/>
                    <a:moveTo>
                      <a:pt x="1319" y="0"/>
                    </a:moveTo>
                    <a:lnTo>
                      <a:pt x="1327" y="0"/>
                    </a:lnTo>
                    <a:lnTo>
                      <a:pt x="1327" y="8"/>
                    </a:lnTo>
                    <a:lnTo>
                      <a:pt x="1319" y="8"/>
                    </a:lnTo>
                    <a:lnTo>
                      <a:pt x="1319" y="0"/>
                    </a:lnTo>
                    <a:close/>
                    <a:moveTo>
                      <a:pt x="1351" y="0"/>
                    </a:moveTo>
                    <a:lnTo>
                      <a:pt x="1384" y="0"/>
                    </a:lnTo>
                    <a:lnTo>
                      <a:pt x="1384" y="8"/>
                    </a:lnTo>
                    <a:lnTo>
                      <a:pt x="1351" y="8"/>
                    </a:lnTo>
                    <a:lnTo>
                      <a:pt x="1351" y="0"/>
                    </a:lnTo>
                    <a:close/>
                    <a:moveTo>
                      <a:pt x="1409" y="0"/>
                    </a:moveTo>
                    <a:lnTo>
                      <a:pt x="1417" y="0"/>
                    </a:lnTo>
                    <a:lnTo>
                      <a:pt x="1417" y="8"/>
                    </a:lnTo>
                    <a:lnTo>
                      <a:pt x="1409" y="8"/>
                    </a:lnTo>
                    <a:lnTo>
                      <a:pt x="1409" y="0"/>
                    </a:lnTo>
                    <a:close/>
                    <a:moveTo>
                      <a:pt x="1442" y="0"/>
                    </a:moveTo>
                    <a:lnTo>
                      <a:pt x="1474" y="0"/>
                    </a:lnTo>
                    <a:lnTo>
                      <a:pt x="1474" y="8"/>
                    </a:lnTo>
                    <a:lnTo>
                      <a:pt x="1442" y="8"/>
                    </a:lnTo>
                    <a:lnTo>
                      <a:pt x="1442" y="0"/>
                    </a:lnTo>
                    <a:close/>
                    <a:moveTo>
                      <a:pt x="1499" y="0"/>
                    </a:moveTo>
                    <a:lnTo>
                      <a:pt x="1507" y="0"/>
                    </a:lnTo>
                    <a:lnTo>
                      <a:pt x="1507" y="8"/>
                    </a:lnTo>
                    <a:lnTo>
                      <a:pt x="1499" y="8"/>
                    </a:lnTo>
                    <a:lnTo>
                      <a:pt x="1499" y="0"/>
                    </a:lnTo>
                    <a:close/>
                    <a:moveTo>
                      <a:pt x="1532" y="0"/>
                    </a:moveTo>
                    <a:lnTo>
                      <a:pt x="1564" y="0"/>
                    </a:lnTo>
                    <a:lnTo>
                      <a:pt x="1564" y="8"/>
                    </a:lnTo>
                    <a:lnTo>
                      <a:pt x="1532" y="8"/>
                    </a:lnTo>
                    <a:lnTo>
                      <a:pt x="1532" y="0"/>
                    </a:lnTo>
                    <a:close/>
                    <a:moveTo>
                      <a:pt x="1589" y="0"/>
                    </a:moveTo>
                    <a:lnTo>
                      <a:pt x="1597" y="0"/>
                    </a:lnTo>
                    <a:lnTo>
                      <a:pt x="1597" y="8"/>
                    </a:lnTo>
                    <a:lnTo>
                      <a:pt x="1589" y="8"/>
                    </a:lnTo>
                    <a:lnTo>
                      <a:pt x="1589" y="0"/>
                    </a:lnTo>
                    <a:close/>
                    <a:moveTo>
                      <a:pt x="1622" y="0"/>
                    </a:moveTo>
                    <a:lnTo>
                      <a:pt x="1655" y="0"/>
                    </a:lnTo>
                    <a:lnTo>
                      <a:pt x="1655" y="8"/>
                    </a:lnTo>
                    <a:lnTo>
                      <a:pt x="1622" y="8"/>
                    </a:lnTo>
                    <a:lnTo>
                      <a:pt x="1622" y="0"/>
                    </a:lnTo>
                    <a:close/>
                    <a:moveTo>
                      <a:pt x="1679" y="0"/>
                    </a:moveTo>
                    <a:lnTo>
                      <a:pt x="1687" y="0"/>
                    </a:lnTo>
                    <a:lnTo>
                      <a:pt x="1687" y="8"/>
                    </a:lnTo>
                    <a:lnTo>
                      <a:pt x="1679" y="8"/>
                    </a:lnTo>
                    <a:lnTo>
                      <a:pt x="1679" y="0"/>
                    </a:lnTo>
                    <a:close/>
                    <a:moveTo>
                      <a:pt x="1712" y="0"/>
                    </a:moveTo>
                    <a:lnTo>
                      <a:pt x="1745" y="0"/>
                    </a:lnTo>
                    <a:lnTo>
                      <a:pt x="1745" y="8"/>
                    </a:lnTo>
                    <a:lnTo>
                      <a:pt x="1712" y="8"/>
                    </a:lnTo>
                    <a:lnTo>
                      <a:pt x="1712" y="0"/>
                    </a:lnTo>
                    <a:close/>
                    <a:moveTo>
                      <a:pt x="1769" y="0"/>
                    </a:moveTo>
                    <a:lnTo>
                      <a:pt x="1777" y="0"/>
                    </a:lnTo>
                    <a:lnTo>
                      <a:pt x="1777" y="8"/>
                    </a:lnTo>
                    <a:lnTo>
                      <a:pt x="1769" y="8"/>
                    </a:lnTo>
                    <a:lnTo>
                      <a:pt x="1769" y="0"/>
                    </a:lnTo>
                    <a:close/>
                    <a:moveTo>
                      <a:pt x="1802" y="0"/>
                    </a:moveTo>
                    <a:lnTo>
                      <a:pt x="1835" y="0"/>
                    </a:lnTo>
                    <a:lnTo>
                      <a:pt x="1835" y="8"/>
                    </a:lnTo>
                    <a:lnTo>
                      <a:pt x="1802" y="8"/>
                    </a:lnTo>
                    <a:lnTo>
                      <a:pt x="1802" y="0"/>
                    </a:lnTo>
                    <a:close/>
                    <a:moveTo>
                      <a:pt x="1859" y="0"/>
                    </a:moveTo>
                    <a:lnTo>
                      <a:pt x="1867" y="0"/>
                    </a:lnTo>
                    <a:lnTo>
                      <a:pt x="1867" y="8"/>
                    </a:lnTo>
                    <a:lnTo>
                      <a:pt x="1859" y="8"/>
                    </a:lnTo>
                    <a:lnTo>
                      <a:pt x="1859" y="0"/>
                    </a:lnTo>
                    <a:close/>
                    <a:moveTo>
                      <a:pt x="1892" y="0"/>
                    </a:moveTo>
                    <a:lnTo>
                      <a:pt x="1925" y="0"/>
                    </a:lnTo>
                    <a:lnTo>
                      <a:pt x="1925" y="8"/>
                    </a:lnTo>
                    <a:lnTo>
                      <a:pt x="1892" y="8"/>
                    </a:lnTo>
                    <a:lnTo>
                      <a:pt x="1892" y="0"/>
                    </a:lnTo>
                    <a:close/>
                    <a:moveTo>
                      <a:pt x="1949" y="0"/>
                    </a:moveTo>
                    <a:lnTo>
                      <a:pt x="1958" y="0"/>
                    </a:lnTo>
                    <a:lnTo>
                      <a:pt x="1958" y="8"/>
                    </a:lnTo>
                    <a:lnTo>
                      <a:pt x="1949" y="8"/>
                    </a:lnTo>
                    <a:lnTo>
                      <a:pt x="1949" y="0"/>
                    </a:lnTo>
                    <a:close/>
                    <a:moveTo>
                      <a:pt x="1982" y="0"/>
                    </a:moveTo>
                    <a:lnTo>
                      <a:pt x="2015" y="0"/>
                    </a:lnTo>
                    <a:lnTo>
                      <a:pt x="2015" y="8"/>
                    </a:lnTo>
                    <a:lnTo>
                      <a:pt x="1982" y="8"/>
                    </a:lnTo>
                    <a:lnTo>
                      <a:pt x="1982" y="0"/>
                    </a:lnTo>
                    <a:close/>
                    <a:moveTo>
                      <a:pt x="2039" y="0"/>
                    </a:moveTo>
                    <a:lnTo>
                      <a:pt x="2048" y="0"/>
                    </a:lnTo>
                    <a:lnTo>
                      <a:pt x="2048" y="8"/>
                    </a:lnTo>
                    <a:lnTo>
                      <a:pt x="2039" y="8"/>
                    </a:lnTo>
                    <a:lnTo>
                      <a:pt x="2039" y="0"/>
                    </a:lnTo>
                    <a:close/>
                    <a:moveTo>
                      <a:pt x="2072" y="0"/>
                    </a:moveTo>
                    <a:lnTo>
                      <a:pt x="2105" y="0"/>
                    </a:lnTo>
                    <a:lnTo>
                      <a:pt x="2105" y="8"/>
                    </a:lnTo>
                    <a:lnTo>
                      <a:pt x="2072" y="8"/>
                    </a:lnTo>
                    <a:lnTo>
                      <a:pt x="2072" y="0"/>
                    </a:lnTo>
                    <a:close/>
                    <a:moveTo>
                      <a:pt x="2130" y="0"/>
                    </a:moveTo>
                    <a:lnTo>
                      <a:pt x="2138" y="0"/>
                    </a:lnTo>
                    <a:lnTo>
                      <a:pt x="2138" y="8"/>
                    </a:lnTo>
                    <a:lnTo>
                      <a:pt x="2130" y="8"/>
                    </a:lnTo>
                    <a:lnTo>
                      <a:pt x="2130" y="0"/>
                    </a:lnTo>
                    <a:close/>
                    <a:moveTo>
                      <a:pt x="2162" y="0"/>
                    </a:moveTo>
                    <a:lnTo>
                      <a:pt x="2195" y="0"/>
                    </a:lnTo>
                    <a:lnTo>
                      <a:pt x="2195" y="8"/>
                    </a:lnTo>
                    <a:lnTo>
                      <a:pt x="2162" y="8"/>
                    </a:lnTo>
                    <a:lnTo>
                      <a:pt x="2162" y="0"/>
                    </a:lnTo>
                    <a:close/>
                    <a:moveTo>
                      <a:pt x="2220" y="0"/>
                    </a:moveTo>
                    <a:lnTo>
                      <a:pt x="2228" y="0"/>
                    </a:lnTo>
                    <a:lnTo>
                      <a:pt x="2228" y="8"/>
                    </a:lnTo>
                    <a:lnTo>
                      <a:pt x="2220" y="8"/>
                    </a:lnTo>
                    <a:lnTo>
                      <a:pt x="2220" y="0"/>
                    </a:lnTo>
                    <a:close/>
                    <a:moveTo>
                      <a:pt x="2252" y="0"/>
                    </a:moveTo>
                    <a:lnTo>
                      <a:pt x="2285" y="0"/>
                    </a:lnTo>
                    <a:lnTo>
                      <a:pt x="2285" y="8"/>
                    </a:lnTo>
                    <a:lnTo>
                      <a:pt x="2252" y="8"/>
                    </a:lnTo>
                    <a:lnTo>
                      <a:pt x="2252" y="0"/>
                    </a:lnTo>
                    <a:close/>
                    <a:moveTo>
                      <a:pt x="2310" y="0"/>
                    </a:moveTo>
                    <a:lnTo>
                      <a:pt x="2318" y="0"/>
                    </a:lnTo>
                    <a:lnTo>
                      <a:pt x="2318" y="8"/>
                    </a:lnTo>
                    <a:lnTo>
                      <a:pt x="2310" y="8"/>
                    </a:lnTo>
                    <a:lnTo>
                      <a:pt x="2310" y="0"/>
                    </a:lnTo>
                    <a:close/>
                    <a:moveTo>
                      <a:pt x="2343" y="0"/>
                    </a:moveTo>
                    <a:lnTo>
                      <a:pt x="2375" y="0"/>
                    </a:lnTo>
                    <a:lnTo>
                      <a:pt x="2375" y="8"/>
                    </a:lnTo>
                    <a:lnTo>
                      <a:pt x="2343" y="8"/>
                    </a:lnTo>
                    <a:lnTo>
                      <a:pt x="2343" y="0"/>
                    </a:lnTo>
                    <a:close/>
                    <a:moveTo>
                      <a:pt x="2400" y="0"/>
                    </a:moveTo>
                    <a:lnTo>
                      <a:pt x="2408" y="0"/>
                    </a:lnTo>
                    <a:lnTo>
                      <a:pt x="2408" y="8"/>
                    </a:lnTo>
                    <a:lnTo>
                      <a:pt x="2400" y="8"/>
                    </a:lnTo>
                    <a:lnTo>
                      <a:pt x="2400" y="0"/>
                    </a:lnTo>
                    <a:close/>
                    <a:moveTo>
                      <a:pt x="2433" y="0"/>
                    </a:moveTo>
                    <a:lnTo>
                      <a:pt x="2465" y="0"/>
                    </a:lnTo>
                    <a:lnTo>
                      <a:pt x="2465" y="8"/>
                    </a:lnTo>
                    <a:lnTo>
                      <a:pt x="2433" y="8"/>
                    </a:lnTo>
                    <a:lnTo>
                      <a:pt x="2433" y="0"/>
                    </a:lnTo>
                    <a:close/>
                    <a:moveTo>
                      <a:pt x="2490" y="0"/>
                    </a:moveTo>
                    <a:lnTo>
                      <a:pt x="2498" y="0"/>
                    </a:lnTo>
                    <a:lnTo>
                      <a:pt x="2498" y="8"/>
                    </a:lnTo>
                    <a:lnTo>
                      <a:pt x="2490" y="8"/>
                    </a:lnTo>
                    <a:lnTo>
                      <a:pt x="2490" y="0"/>
                    </a:lnTo>
                    <a:close/>
                    <a:moveTo>
                      <a:pt x="2523" y="0"/>
                    </a:moveTo>
                    <a:lnTo>
                      <a:pt x="2556" y="0"/>
                    </a:lnTo>
                    <a:lnTo>
                      <a:pt x="2556" y="8"/>
                    </a:lnTo>
                    <a:lnTo>
                      <a:pt x="2523" y="8"/>
                    </a:lnTo>
                    <a:lnTo>
                      <a:pt x="2523" y="0"/>
                    </a:lnTo>
                    <a:close/>
                    <a:moveTo>
                      <a:pt x="2580" y="0"/>
                    </a:moveTo>
                    <a:lnTo>
                      <a:pt x="2588" y="0"/>
                    </a:lnTo>
                    <a:lnTo>
                      <a:pt x="2588" y="8"/>
                    </a:lnTo>
                    <a:lnTo>
                      <a:pt x="2580" y="8"/>
                    </a:lnTo>
                    <a:lnTo>
                      <a:pt x="2580" y="0"/>
                    </a:lnTo>
                    <a:close/>
                    <a:moveTo>
                      <a:pt x="2613" y="0"/>
                    </a:moveTo>
                    <a:lnTo>
                      <a:pt x="2646" y="0"/>
                    </a:lnTo>
                    <a:lnTo>
                      <a:pt x="2646" y="8"/>
                    </a:lnTo>
                    <a:lnTo>
                      <a:pt x="2613" y="8"/>
                    </a:lnTo>
                    <a:lnTo>
                      <a:pt x="2613" y="0"/>
                    </a:lnTo>
                    <a:close/>
                    <a:moveTo>
                      <a:pt x="2670" y="0"/>
                    </a:moveTo>
                    <a:lnTo>
                      <a:pt x="2678" y="0"/>
                    </a:lnTo>
                    <a:lnTo>
                      <a:pt x="2678" y="8"/>
                    </a:lnTo>
                    <a:lnTo>
                      <a:pt x="2670" y="8"/>
                    </a:lnTo>
                    <a:lnTo>
                      <a:pt x="2670" y="0"/>
                    </a:lnTo>
                    <a:close/>
                    <a:moveTo>
                      <a:pt x="2703" y="0"/>
                    </a:moveTo>
                    <a:lnTo>
                      <a:pt x="2736" y="0"/>
                    </a:lnTo>
                    <a:lnTo>
                      <a:pt x="2736" y="8"/>
                    </a:lnTo>
                    <a:lnTo>
                      <a:pt x="2703" y="8"/>
                    </a:lnTo>
                    <a:lnTo>
                      <a:pt x="2703" y="0"/>
                    </a:lnTo>
                    <a:close/>
                    <a:moveTo>
                      <a:pt x="2760" y="0"/>
                    </a:moveTo>
                    <a:lnTo>
                      <a:pt x="2769" y="0"/>
                    </a:lnTo>
                    <a:lnTo>
                      <a:pt x="2769" y="8"/>
                    </a:lnTo>
                    <a:lnTo>
                      <a:pt x="2760" y="8"/>
                    </a:lnTo>
                    <a:lnTo>
                      <a:pt x="2760" y="0"/>
                    </a:lnTo>
                    <a:close/>
                    <a:moveTo>
                      <a:pt x="2793" y="0"/>
                    </a:moveTo>
                    <a:lnTo>
                      <a:pt x="2826" y="0"/>
                    </a:lnTo>
                    <a:lnTo>
                      <a:pt x="2826" y="8"/>
                    </a:lnTo>
                    <a:lnTo>
                      <a:pt x="2793" y="8"/>
                    </a:lnTo>
                    <a:lnTo>
                      <a:pt x="2793" y="0"/>
                    </a:lnTo>
                    <a:close/>
                    <a:moveTo>
                      <a:pt x="2850" y="0"/>
                    </a:moveTo>
                    <a:lnTo>
                      <a:pt x="2859" y="0"/>
                    </a:lnTo>
                    <a:lnTo>
                      <a:pt x="2859" y="8"/>
                    </a:lnTo>
                    <a:lnTo>
                      <a:pt x="2850" y="8"/>
                    </a:lnTo>
                    <a:lnTo>
                      <a:pt x="2850" y="0"/>
                    </a:lnTo>
                    <a:close/>
                    <a:moveTo>
                      <a:pt x="2883" y="0"/>
                    </a:moveTo>
                    <a:lnTo>
                      <a:pt x="2916" y="0"/>
                    </a:lnTo>
                    <a:lnTo>
                      <a:pt x="2916" y="8"/>
                    </a:lnTo>
                    <a:lnTo>
                      <a:pt x="2883" y="8"/>
                    </a:lnTo>
                    <a:lnTo>
                      <a:pt x="2883" y="0"/>
                    </a:lnTo>
                    <a:close/>
                    <a:moveTo>
                      <a:pt x="2941" y="0"/>
                    </a:moveTo>
                    <a:lnTo>
                      <a:pt x="2949" y="0"/>
                    </a:lnTo>
                    <a:lnTo>
                      <a:pt x="2949" y="8"/>
                    </a:lnTo>
                    <a:lnTo>
                      <a:pt x="2941" y="8"/>
                    </a:lnTo>
                    <a:lnTo>
                      <a:pt x="2941" y="0"/>
                    </a:lnTo>
                    <a:close/>
                    <a:moveTo>
                      <a:pt x="2973" y="0"/>
                    </a:moveTo>
                    <a:lnTo>
                      <a:pt x="3006" y="0"/>
                    </a:lnTo>
                    <a:lnTo>
                      <a:pt x="3006" y="8"/>
                    </a:lnTo>
                    <a:lnTo>
                      <a:pt x="2973" y="8"/>
                    </a:lnTo>
                    <a:lnTo>
                      <a:pt x="2973" y="0"/>
                    </a:lnTo>
                    <a:close/>
                    <a:moveTo>
                      <a:pt x="3031" y="0"/>
                    </a:moveTo>
                    <a:lnTo>
                      <a:pt x="3039" y="0"/>
                    </a:lnTo>
                    <a:lnTo>
                      <a:pt x="3039" y="8"/>
                    </a:lnTo>
                    <a:lnTo>
                      <a:pt x="3031" y="8"/>
                    </a:lnTo>
                    <a:lnTo>
                      <a:pt x="3031" y="0"/>
                    </a:lnTo>
                    <a:close/>
                    <a:moveTo>
                      <a:pt x="3063" y="0"/>
                    </a:moveTo>
                    <a:lnTo>
                      <a:pt x="3096" y="0"/>
                    </a:lnTo>
                    <a:lnTo>
                      <a:pt x="3096" y="8"/>
                    </a:lnTo>
                    <a:lnTo>
                      <a:pt x="3063" y="8"/>
                    </a:lnTo>
                    <a:lnTo>
                      <a:pt x="3063" y="0"/>
                    </a:lnTo>
                    <a:close/>
                    <a:moveTo>
                      <a:pt x="3121" y="0"/>
                    </a:moveTo>
                    <a:lnTo>
                      <a:pt x="3129" y="0"/>
                    </a:lnTo>
                    <a:lnTo>
                      <a:pt x="3129" y="8"/>
                    </a:lnTo>
                    <a:lnTo>
                      <a:pt x="3121" y="8"/>
                    </a:lnTo>
                    <a:lnTo>
                      <a:pt x="3121" y="0"/>
                    </a:lnTo>
                    <a:close/>
                    <a:moveTo>
                      <a:pt x="3154" y="0"/>
                    </a:moveTo>
                    <a:lnTo>
                      <a:pt x="3186" y="0"/>
                    </a:lnTo>
                    <a:lnTo>
                      <a:pt x="3186" y="8"/>
                    </a:lnTo>
                    <a:lnTo>
                      <a:pt x="3154" y="8"/>
                    </a:lnTo>
                    <a:lnTo>
                      <a:pt x="3154" y="0"/>
                    </a:lnTo>
                    <a:close/>
                    <a:moveTo>
                      <a:pt x="3211" y="0"/>
                    </a:moveTo>
                    <a:lnTo>
                      <a:pt x="3219" y="0"/>
                    </a:lnTo>
                    <a:lnTo>
                      <a:pt x="3219" y="8"/>
                    </a:lnTo>
                    <a:lnTo>
                      <a:pt x="3211" y="8"/>
                    </a:lnTo>
                    <a:lnTo>
                      <a:pt x="3211" y="0"/>
                    </a:lnTo>
                    <a:close/>
                    <a:moveTo>
                      <a:pt x="3244" y="0"/>
                    </a:moveTo>
                    <a:lnTo>
                      <a:pt x="3276" y="0"/>
                    </a:lnTo>
                    <a:lnTo>
                      <a:pt x="3276" y="8"/>
                    </a:lnTo>
                    <a:lnTo>
                      <a:pt x="3244" y="8"/>
                    </a:lnTo>
                    <a:lnTo>
                      <a:pt x="3244" y="0"/>
                    </a:lnTo>
                    <a:close/>
                    <a:moveTo>
                      <a:pt x="3301" y="0"/>
                    </a:moveTo>
                    <a:lnTo>
                      <a:pt x="3309" y="0"/>
                    </a:lnTo>
                    <a:lnTo>
                      <a:pt x="3309" y="8"/>
                    </a:lnTo>
                    <a:lnTo>
                      <a:pt x="3301" y="8"/>
                    </a:lnTo>
                    <a:lnTo>
                      <a:pt x="3301" y="0"/>
                    </a:lnTo>
                    <a:close/>
                    <a:moveTo>
                      <a:pt x="3334" y="0"/>
                    </a:moveTo>
                    <a:lnTo>
                      <a:pt x="3366" y="0"/>
                    </a:lnTo>
                    <a:lnTo>
                      <a:pt x="3366" y="8"/>
                    </a:lnTo>
                    <a:lnTo>
                      <a:pt x="3334" y="8"/>
                    </a:lnTo>
                    <a:lnTo>
                      <a:pt x="3334" y="0"/>
                    </a:lnTo>
                    <a:close/>
                    <a:moveTo>
                      <a:pt x="3391" y="0"/>
                    </a:moveTo>
                    <a:lnTo>
                      <a:pt x="3399" y="0"/>
                    </a:lnTo>
                    <a:lnTo>
                      <a:pt x="3399" y="8"/>
                    </a:lnTo>
                    <a:lnTo>
                      <a:pt x="3391" y="8"/>
                    </a:lnTo>
                    <a:lnTo>
                      <a:pt x="3391" y="0"/>
                    </a:lnTo>
                    <a:close/>
                    <a:moveTo>
                      <a:pt x="3424" y="0"/>
                    </a:moveTo>
                    <a:lnTo>
                      <a:pt x="3439" y="0"/>
                    </a:lnTo>
                    <a:lnTo>
                      <a:pt x="3439" y="8"/>
                    </a:lnTo>
                    <a:lnTo>
                      <a:pt x="3424" y="8"/>
                    </a:lnTo>
                    <a:lnTo>
                      <a:pt x="3424" y="0"/>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9" name="Rectangle 188"/>
              <p:cNvSpPr>
                <a:spLocks noChangeArrowheads="1"/>
              </p:cNvSpPr>
              <p:nvPr/>
            </p:nvSpPr>
            <p:spPr bwMode="auto">
              <a:xfrm>
                <a:off x="3854" y="3056"/>
                <a:ext cx="250" cy="216"/>
              </a:xfrm>
              <a:prstGeom prst="rect">
                <a:avLst/>
              </a:prstGeom>
              <a:solidFill>
                <a:srgbClr val="FFFFFF"/>
              </a:solidFill>
              <a:ln w="23"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0" name="Rectangle 189"/>
              <p:cNvSpPr>
                <a:spLocks noChangeArrowheads="1"/>
              </p:cNvSpPr>
              <p:nvPr/>
            </p:nvSpPr>
            <p:spPr bwMode="auto">
              <a:xfrm>
                <a:off x="3854" y="3317"/>
                <a:ext cx="250" cy="4"/>
              </a:xfrm>
              <a:prstGeom prst="rect">
                <a:avLst/>
              </a:prstGeom>
              <a:solidFill>
                <a:srgbClr val="9A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Rectangle 190"/>
              <p:cNvSpPr>
                <a:spLocks noChangeArrowheads="1"/>
              </p:cNvSpPr>
              <p:nvPr/>
            </p:nvSpPr>
            <p:spPr bwMode="auto">
              <a:xfrm>
                <a:off x="3854" y="3321"/>
                <a:ext cx="250" cy="5"/>
              </a:xfrm>
              <a:prstGeom prst="rect">
                <a:avLst/>
              </a:prstGeom>
              <a:solidFill>
                <a:srgbClr val="9CB6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Rectangle 191"/>
              <p:cNvSpPr>
                <a:spLocks noChangeArrowheads="1"/>
              </p:cNvSpPr>
              <p:nvPr/>
            </p:nvSpPr>
            <p:spPr bwMode="auto">
              <a:xfrm>
                <a:off x="3854" y="3326"/>
                <a:ext cx="250" cy="4"/>
              </a:xfrm>
              <a:prstGeom prst="rect">
                <a:avLst/>
              </a:prstGeom>
              <a:solidFill>
                <a:srgbClr val="9D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Rectangle 192"/>
              <p:cNvSpPr>
                <a:spLocks noChangeArrowheads="1"/>
              </p:cNvSpPr>
              <p:nvPr/>
            </p:nvSpPr>
            <p:spPr bwMode="auto">
              <a:xfrm>
                <a:off x="3854" y="3330"/>
                <a:ext cx="250" cy="5"/>
              </a:xfrm>
              <a:prstGeom prst="rect">
                <a:avLst/>
              </a:prstGeom>
              <a:solidFill>
                <a:srgbClr val="9F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193"/>
              <p:cNvSpPr>
                <a:spLocks noChangeArrowheads="1"/>
              </p:cNvSpPr>
              <p:nvPr/>
            </p:nvSpPr>
            <p:spPr bwMode="auto">
              <a:xfrm>
                <a:off x="3854" y="3335"/>
                <a:ext cx="250" cy="6"/>
              </a:xfrm>
              <a:prstGeom prst="rect">
                <a:avLst/>
              </a:prstGeom>
              <a:solidFill>
                <a:srgbClr val="A1BA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194"/>
              <p:cNvSpPr>
                <a:spLocks noChangeArrowheads="1"/>
              </p:cNvSpPr>
              <p:nvPr/>
            </p:nvSpPr>
            <p:spPr bwMode="auto">
              <a:xfrm>
                <a:off x="3854" y="3341"/>
                <a:ext cx="250" cy="5"/>
              </a:xfrm>
              <a:prstGeom prst="rect">
                <a:avLst/>
              </a:prstGeom>
              <a:solidFill>
                <a:srgbClr val="A3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Rectangle 195"/>
              <p:cNvSpPr>
                <a:spLocks noChangeArrowheads="1"/>
              </p:cNvSpPr>
              <p:nvPr/>
            </p:nvSpPr>
            <p:spPr bwMode="auto">
              <a:xfrm>
                <a:off x="3854" y="3346"/>
                <a:ext cx="250" cy="5"/>
              </a:xfrm>
              <a:prstGeom prst="rect">
                <a:avLst/>
              </a:prstGeom>
              <a:solidFill>
                <a:srgbClr val="A5B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Rectangle 196"/>
              <p:cNvSpPr>
                <a:spLocks noChangeArrowheads="1"/>
              </p:cNvSpPr>
              <p:nvPr/>
            </p:nvSpPr>
            <p:spPr bwMode="auto">
              <a:xfrm>
                <a:off x="3854" y="3351"/>
                <a:ext cx="250" cy="6"/>
              </a:xfrm>
              <a:prstGeom prst="rect">
                <a:avLst/>
              </a:prstGeom>
              <a:solidFill>
                <a:srgbClr val="A7BE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197"/>
              <p:cNvSpPr>
                <a:spLocks noChangeArrowheads="1"/>
              </p:cNvSpPr>
              <p:nvPr/>
            </p:nvSpPr>
            <p:spPr bwMode="auto">
              <a:xfrm>
                <a:off x="3854" y="3357"/>
                <a:ext cx="250" cy="5"/>
              </a:xfrm>
              <a:prstGeom prst="rect">
                <a:avLst/>
              </a:prstGeom>
              <a:solidFill>
                <a:srgbClr val="A9C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198"/>
              <p:cNvSpPr>
                <a:spLocks noChangeArrowheads="1"/>
              </p:cNvSpPr>
              <p:nvPr/>
            </p:nvSpPr>
            <p:spPr bwMode="auto">
              <a:xfrm>
                <a:off x="3854" y="3362"/>
                <a:ext cx="250" cy="6"/>
              </a:xfrm>
              <a:prstGeom prst="rect">
                <a:avLst/>
              </a:prstGeom>
              <a:solidFill>
                <a:srgbClr val="ABC1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199"/>
              <p:cNvSpPr>
                <a:spLocks noChangeArrowheads="1"/>
              </p:cNvSpPr>
              <p:nvPr/>
            </p:nvSpPr>
            <p:spPr bwMode="auto">
              <a:xfrm>
                <a:off x="3854" y="3368"/>
                <a:ext cx="250" cy="5"/>
              </a:xfrm>
              <a:prstGeom prst="rect">
                <a:avLst/>
              </a:prstGeom>
              <a:solidFill>
                <a:srgbClr val="A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Rectangle 200"/>
              <p:cNvSpPr>
                <a:spLocks noChangeArrowheads="1"/>
              </p:cNvSpPr>
              <p:nvPr/>
            </p:nvSpPr>
            <p:spPr bwMode="auto">
              <a:xfrm>
                <a:off x="3854" y="3373"/>
                <a:ext cx="250" cy="6"/>
              </a:xfrm>
              <a:prstGeom prst="rect">
                <a:avLst/>
              </a:prstGeom>
              <a:solidFill>
                <a:srgbClr val="AFC4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201"/>
              <p:cNvSpPr>
                <a:spLocks noChangeArrowheads="1"/>
              </p:cNvSpPr>
              <p:nvPr/>
            </p:nvSpPr>
            <p:spPr bwMode="auto">
              <a:xfrm>
                <a:off x="3854" y="3379"/>
                <a:ext cx="250" cy="4"/>
              </a:xfrm>
              <a:prstGeom prst="rect">
                <a:avLst/>
              </a:prstGeom>
              <a:solidFill>
                <a:srgbClr val="B1C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202"/>
              <p:cNvSpPr>
                <a:spLocks noChangeArrowheads="1"/>
              </p:cNvSpPr>
              <p:nvPr/>
            </p:nvSpPr>
            <p:spPr bwMode="auto">
              <a:xfrm>
                <a:off x="3854" y="3383"/>
                <a:ext cx="250" cy="4"/>
              </a:xfrm>
              <a:prstGeom prst="rect">
                <a:avLst/>
              </a:prstGeom>
              <a:solidFill>
                <a:srgbClr val="B2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Rectangle 203"/>
              <p:cNvSpPr>
                <a:spLocks noChangeArrowheads="1"/>
              </p:cNvSpPr>
              <p:nvPr/>
            </p:nvSpPr>
            <p:spPr bwMode="auto">
              <a:xfrm>
                <a:off x="3854" y="3387"/>
                <a:ext cx="250" cy="5"/>
              </a:xfrm>
              <a:prstGeom prst="rect">
                <a:avLst/>
              </a:prstGeom>
              <a:solidFill>
                <a:srgbClr val="B4C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Rectangle 204"/>
              <p:cNvSpPr>
                <a:spLocks noChangeArrowheads="1"/>
              </p:cNvSpPr>
              <p:nvPr/>
            </p:nvSpPr>
            <p:spPr bwMode="auto">
              <a:xfrm>
                <a:off x="3854" y="3392"/>
                <a:ext cx="250" cy="6"/>
              </a:xfrm>
              <a:prstGeom prst="rect">
                <a:avLst/>
              </a:prstGeom>
              <a:solidFill>
                <a:srgbClr val="B6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Rectangle 205"/>
              <p:cNvSpPr>
                <a:spLocks noChangeArrowheads="1"/>
              </p:cNvSpPr>
              <p:nvPr/>
            </p:nvSpPr>
            <p:spPr bwMode="auto">
              <a:xfrm>
                <a:off x="3854" y="3398"/>
                <a:ext cx="250" cy="5"/>
              </a:xfrm>
              <a:prstGeom prst="rect">
                <a:avLst/>
              </a:prstGeom>
              <a:solidFill>
                <a:srgbClr val="B8C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Rectangle 206"/>
              <p:cNvSpPr>
                <a:spLocks noChangeArrowheads="1"/>
              </p:cNvSpPr>
              <p:nvPr/>
            </p:nvSpPr>
            <p:spPr bwMode="auto">
              <a:xfrm>
                <a:off x="3854" y="3403"/>
                <a:ext cx="250" cy="6"/>
              </a:xfrm>
              <a:prstGeom prst="rect">
                <a:avLst/>
              </a:prstGeom>
              <a:solidFill>
                <a:srgbClr val="BAC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Rectangle 207"/>
              <p:cNvSpPr>
                <a:spLocks noChangeArrowheads="1"/>
              </p:cNvSpPr>
              <p:nvPr/>
            </p:nvSpPr>
            <p:spPr bwMode="auto">
              <a:xfrm>
                <a:off x="3854" y="3409"/>
                <a:ext cx="250" cy="5"/>
              </a:xfrm>
              <a:prstGeom prst="rect">
                <a:avLst/>
              </a:prstGeom>
              <a:solidFill>
                <a:srgbClr val="BC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Rectangle 208"/>
              <p:cNvSpPr>
                <a:spLocks noChangeArrowheads="1"/>
              </p:cNvSpPr>
              <p:nvPr/>
            </p:nvSpPr>
            <p:spPr bwMode="auto">
              <a:xfrm>
                <a:off x="3854" y="3414"/>
                <a:ext cx="250" cy="6"/>
              </a:xfrm>
              <a:prstGeom prst="rect">
                <a:avLst/>
              </a:prstGeom>
              <a:solidFill>
                <a:srgbClr val="BECF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Rectangle 209"/>
              <p:cNvSpPr>
                <a:spLocks noChangeArrowheads="1"/>
              </p:cNvSpPr>
              <p:nvPr/>
            </p:nvSpPr>
            <p:spPr bwMode="auto">
              <a:xfrm>
                <a:off x="3854" y="3420"/>
                <a:ext cx="250" cy="5"/>
              </a:xfrm>
              <a:prstGeom prst="rect">
                <a:avLst/>
              </a:prstGeom>
              <a:solidFill>
                <a:srgbClr val="C0D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Rectangle 210"/>
              <p:cNvSpPr>
                <a:spLocks noChangeArrowheads="1"/>
              </p:cNvSpPr>
              <p:nvPr/>
            </p:nvSpPr>
            <p:spPr bwMode="auto">
              <a:xfrm>
                <a:off x="3854" y="3425"/>
                <a:ext cx="250" cy="6"/>
              </a:xfrm>
              <a:prstGeom prst="rect">
                <a:avLst/>
              </a:prstGeom>
              <a:solidFill>
                <a:srgbClr val="C2D1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Rectangle 211"/>
              <p:cNvSpPr>
                <a:spLocks noChangeArrowheads="1"/>
              </p:cNvSpPr>
              <p:nvPr/>
            </p:nvSpPr>
            <p:spPr bwMode="auto">
              <a:xfrm>
                <a:off x="3854" y="3431"/>
                <a:ext cx="250" cy="6"/>
              </a:xfrm>
              <a:prstGeom prst="rect">
                <a:avLst/>
              </a:prstGeom>
              <a:solidFill>
                <a:srgbClr val="C4D2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Rectangle 212"/>
              <p:cNvSpPr>
                <a:spLocks noChangeArrowheads="1"/>
              </p:cNvSpPr>
              <p:nvPr/>
            </p:nvSpPr>
            <p:spPr bwMode="auto">
              <a:xfrm>
                <a:off x="3854" y="3437"/>
                <a:ext cx="250" cy="7"/>
              </a:xfrm>
              <a:prstGeom prst="rect">
                <a:avLst/>
              </a:prstGeom>
              <a:solidFill>
                <a:srgbClr val="C6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Rectangle 213"/>
              <p:cNvSpPr>
                <a:spLocks noChangeArrowheads="1"/>
              </p:cNvSpPr>
              <p:nvPr/>
            </p:nvSpPr>
            <p:spPr bwMode="auto">
              <a:xfrm>
                <a:off x="3854" y="3444"/>
                <a:ext cx="250" cy="7"/>
              </a:xfrm>
              <a:prstGeom prst="rect">
                <a:avLst/>
              </a:prstGeom>
              <a:solidFill>
                <a:srgbClr val="C8D5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214"/>
              <p:cNvSpPr>
                <a:spLocks noChangeArrowheads="1"/>
              </p:cNvSpPr>
              <p:nvPr/>
            </p:nvSpPr>
            <p:spPr bwMode="auto">
              <a:xfrm>
                <a:off x="3854" y="3451"/>
                <a:ext cx="250" cy="7"/>
              </a:xfrm>
              <a:prstGeom prst="rect">
                <a:avLst/>
              </a:prstGeom>
              <a:solidFill>
                <a:srgbClr val="CAD7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Rectangle 215"/>
              <p:cNvSpPr>
                <a:spLocks noChangeArrowheads="1"/>
              </p:cNvSpPr>
              <p:nvPr/>
            </p:nvSpPr>
            <p:spPr bwMode="auto">
              <a:xfrm>
                <a:off x="3854" y="3458"/>
                <a:ext cx="250" cy="7"/>
              </a:xfrm>
              <a:prstGeom prst="rect">
                <a:avLst/>
              </a:prstGeom>
              <a:solidFill>
                <a:srgbClr val="CCD8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Rectangle 216"/>
              <p:cNvSpPr>
                <a:spLocks noChangeArrowheads="1"/>
              </p:cNvSpPr>
              <p:nvPr/>
            </p:nvSpPr>
            <p:spPr bwMode="auto">
              <a:xfrm>
                <a:off x="3854" y="3465"/>
                <a:ext cx="250" cy="6"/>
              </a:xfrm>
              <a:prstGeom prst="rect">
                <a:avLst/>
              </a:prstGeom>
              <a:solidFill>
                <a:srgbClr val="C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Rectangle 217"/>
              <p:cNvSpPr>
                <a:spLocks noChangeArrowheads="1"/>
              </p:cNvSpPr>
              <p:nvPr/>
            </p:nvSpPr>
            <p:spPr bwMode="auto">
              <a:xfrm>
                <a:off x="3854" y="3471"/>
                <a:ext cx="250" cy="7"/>
              </a:xfrm>
              <a:prstGeom prst="rect">
                <a:avLst/>
              </a:prstGeom>
              <a:solidFill>
                <a:srgbClr val="D0DB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Rectangle 218"/>
              <p:cNvSpPr>
                <a:spLocks noChangeArrowheads="1"/>
              </p:cNvSpPr>
              <p:nvPr/>
            </p:nvSpPr>
            <p:spPr bwMode="auto">
              <a:xfrm>
                <a:off x="3854" y="3478"/>
                <a:ext cx="250" cy="8"/>
              </a:xfrm>
              <a:prstGeom prst="rect">
                <a:avLst/>
              </a:prstGeom>
              <a:solidFill>
                <a:srgbClr val="D2DD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Rectangle 219"/>
              <p:cNvSpPr>
                <a:spLocks noChangeArrowheads="1"/>
              </p:cNvSpPr>
              <p:nvPr/>
            </p:nvSpPr>
            <p:spPr bwMode="auto">
              <a:xfrm>
                <a:off x="3854" y="3486"/>
                <a:ext cx="250" cy="9"/>
              </a:xfrm>
              <a:prstGeom prst="rect">
                <a:avLst/>
              </a:prstGeom>
              <a:solidFill>
                <a:srgbClr val="D4D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Rectangle 220"/>
              <p:cNvSpPr>
                <a:spLocks noChangeArrowheads="1"/>
              </p:cNvSpPr>
              <p:nvPr/>
            </p:nvSpPr>
            <p:spPr bwMode="auto">
              <a:xfrm>
                <a:off x="3854" y="3495"/>
                <a:ext cx="250" cy="5"/>
              </a:xfrm>
              <a:prstGeom prst="rect">
                <a:avLst/>
              </a:prstGeom>
              <a:solidFill>
                <a:srgbClr val="D6DF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Rectangle 221"/>
              <p:cNvSpPr>
                <a:spLocks noChangeArrowheads="1"/>
              </p:cNvSpPr>
              <p:nvPr/>
            </p:nvSpPr>
            <p:spPr bwMode="auto">
              <a:xfrm>
                <a:off x="3854" y="3500"/>
                <a:ext cx="250" cy="6"/>
              </a:xfrm>
              <a:prstGeom prst="rect">
                <a:avLst/>
              </a:prstGeom>
              <a:solidFill>
                <a:srgbClr val="D7E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Rectangle 222"/>
              <p:cNvSpPr>
                <a:spLocks noChangeArrowheads="1"/>
              </p:cNvSpPr>
              <p:nvPr/>
            </p:nvSpPr>
            <p:spPr bwMode="auto">
              <a:xfrm>
                <a:off x="3854" y="3506"/>
                <a:ext cx="250" cy="6"/>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Rectangle 223"/>
              <p:cNvSpPr>
                <a:spLocks noChangeArrowheads="1"/>
              </p:cNvSpPr>
              <p:nvPr/>
            </p:nvSpPr>
            <p:spPr bwMode="auto">
              <a:xfrm>
                <a:off x="3854" y="3512"/>
                <a:ext cx="250" cy="6"/>
              </a:xfrm>
              <a:prstGeom prst="rect">
                <a:avLst/>
              </a:prstGeom>
              <a:solidFill>
                <a:srgbClr val="DBE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Rectangle 224"/>
              <p:cNvSpPr>
                <a:spLocks noChangeArrowheads="1"/>
              </p:cNvSpPr>
              <p:nvPr/>
            </p:nvSpPr>
            <p:spPr bwMode="auto">
              <a:xfrm>
                <a:off x="3854" y="3518"/>
                <a:ext cx="250" cy="4"/>
              </a:xfrm>
              <a:prstGeom prst="rect">
                <a:avLst/>
              </a:prstGeom>
              <a:solidFill>
                <a:srgbClr val="DC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Rectangle 225"/>
              <p:cNvSpPr>
                <a:spLocks noChangeArrowheads="1"/>
              </p:cNvSpPr>
              <p:nvPr/>
            </p:nvSpPr>
            <p:spPr bwMode="auto">
              <a:xfrm>
                <a:off x="3854" y="3522"/>
                <a:ext cx="250" cy="5"/>
              </a:xfrm>
              <a:prstGeom prst="rect">
                <a:avLst/>
              </a:prstGeom>
              <a:solidFill>
                <a:srgbClr val="DE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Rectangle 226"/>
              <p:cNvSpPr>
                <a:spLocks noChangeArrowheads="1"/>
              </p:cNvSpPr>
              <p:nvPr/>
            </p:nvSpPr>
            <p:spPr bwMode="auto">
              <a:xfrm>
                <a:off x="3854" y="3527"/>
                <a:ext cx="250" cy="6"/>
              </a:xfrm>
              <a:prstGeom prst="rect">
                <a:avLst/>
              </a:prstGeom>
              <a:solidFill>
                <a:srgbClr val="DFE7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Rectangle 227"/>
              <p:cNvSpPr>
                <a:spLocks noChangeArrowheads="1"/>
              </p:cNvSpPr>
              <p:nvPr/>
            </p:nvSpPr>
            <p:spPr bwMode="auto">
              <a:xfrm>
                <a:off x="3854" y="3533"/>
                <a:ext cx="250" cy="1"/>
              </a:xfrm>
              <a:prstGeom prst="rect">
                <a:avLst/>
              </a:prstGeom>
              <a:solidFill>
                <a:srgbClr val="E1E8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Rectangle 228"/>
              <p:cNvSpPr>
                <a:spLocks noChangeArrowheads="1"/>
              </p:cNvSpPr>
              <p:nvPr/>
            </p:nvSpPr>
            <p:spPr bwMode="auto">
              <a:xfrm>
                <a:off x="3854" y="3317"/>
                <a:ext cx="250" cy="217"/>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Rectangle 229"/>
              <p:cNvSpPr>
                <a:spLocks noChangeArrowheads="1"/>
              </p:cNvSpPr>
              <p:nvPr/>
            </p:nvSpPr>
            <p:spPr bwMode="auto">
              <a:xfrm>
                <a:off x="4114" y="3086"/>
                <a:ext cx="85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：施設等が保つべき状態の範囲</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1" name="Rectangle 230"/>
              <p:cNvSpPr>
                <a:spLocks noChangeArrowheads="1"/>
              </p:cNvSpPr>
              <p:nvPr/>
            </p:nvSpPr>
            <p:spPr bwMode="auto">
              <a:xfrm>
                <a:off x="4114" y="3344"/>
                <a:ext cx="77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：対策を行うべき状態の範囲</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2" name="Freeform 231"/>
              <p:cNvSpPr>
                <a:spLocks/>
              </p:cNvSpPr>
              <p:nvPr/>
            </p:nvSpPr>
            <p:spPr bwMode="auto">
              <a:xfrm>
                <a:off x="3853" y="3632"/>
                <a:ext cx="177" cy="60"/>
              </a:xfrm>
              <a:custGeom>
                <a:avLst/>
                <a:gdLst>
                  <a:gd name="T0" fmla="*/ 30 w 177"/>
                  <a:gd name="T1" fmla="*/ 60 h 60"/>
                  <a:gd name="T2" fmla="*/ 0 w 177"/>
                  <a:gd name="T3" fmla="*/ 30 h 60"/>
                  <a:gd name="T4" fmla="*/ 30 w 177"/>
                  <a:gd name="T5" fmla="*/ 0 h 60"/>
                  <a:gd name="T6" fmla="*/ 30 w 177"/>
                  <a:gd name="T7" fmla="*/ 15 h 60"/>
                  <a:gd name="T8" fmla="*/ 147 w 177"/>
                  <a:gd name="T9" fmla="*/ 15 h 60"/>
                  <a:gd name="T10" fmla="*/ 147 w 177"/>
                  <a:gd name="T11" fmla="*/ 0 h 60"/>
                  <a:gd name="T12" fmla="*/ 177 w 177"/>
                  <a:gd name="T13" fmla="*/ 30 h 60"/>
                  <a:gd name="T14" fmla="*/ 147 w 177"/>
                  <a:gd name="T15" fmla="*/ 60 h 60"/>
                  <a:gd name="T16" fmla="*/ 147 w 177"/>
                  <a:gd name="T17" fmla="*/ 45 h 60"/>
                  <a:gd name="T18" fmla="*/ 30 w 177"/>
                  <a:gd name="T19" fmla="*/ 45 h 60"/>
                  <a:gd name="T20" fmla="*/ 30 w 177"/>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60">
                    <a:moveTo>
                      <a:pt x="30" y="60"/>
                    </a:moveTo>
                    <a:lnTo>
                      <a:pt x="0" y="30"/>
                    </a:lnTo>
                    <a:lnTo>
                      <a:pt x="30" y="0"/>
                    </a:lnTo>
                    <a:lnTo>
                      <a:pt x="30" y="15"/>
                    </a:lnTo>
                    <a:lnTo>
                      <a:pt x="147" y="15"/>
                    </a:lnTo>
                    <a:lnTo>
                      <a:pt x="147" y="0"/>
                    </a:lnTo>
                    <a:lnTo>
                      <a:pt x="177" y="30"/>
                    </a:lnTo>
                    <a:lnTo>
                      <a:pt x="147" y="60"/>
                    </a:lnTo>
                    <a:lnTo>
                      <a:pt x="147" y="45"/>
                    </a:lnTo>
                    <a:lnTo>
                      <a:pt x="30" y="45"/>
                    </a:lnTo>
                    <a:lnTo>
                      <a:pt x="30" y="6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32"/>
              <p:cNvSpPr>
                <a:spLocks/>
              </p:cNvSpPr>
              <p:nvPr/>
            </p:nvSpPr>
            <p:spPr bwMode="auto">
              <a:xfrm>
                <a:off x="3853" y="3632"/>
                <a:ext cx="177" cy="60"/>
              </a:xfrm>
              <a:custGeom>
                <a:avLst/>
                <a:gdLst>
                  <a:gd name="T0" fmla="*/ 30 w 177"/>
                  <a:gd name="T1" fmla="*/ 60 h 60"/>
                  <a:gd name="T2" fmla="*/ 0 w 177"/>
                  <a:gd name="T3" fmla="*/ 30 h 60"/>
                  <a:gd name="T4" fmla="*/ 30 w 177"/>
                  <a:gd name="T5" fmla="*/ 0 h 60"/>
                  <a:gd name="T6" fmla="*/ 30 w 177"/>
                  <a:gd name="T7" fmla="*/ 15 h 60"/>
                  <a:gd name="T8" fmla="*/ 147 w 177"/>
                  <a:gd name="T9" fmla="*/ 15 h 60"/>
                  <a:gd name="T10" fmla="*/ 147 w 177"/>
                  <a:gd name="T11" fmla="*/ 0 h 60"/>
                  <a:gd name="T12" fmla="*/ 177 w 177"/>
                  <a:gd name="T13" fmla="*/ 30 h 60"/>
                  <a:gd name="T14" fmla="*/ 147 w 177"/>
                  <a:gd name="T15" fmla="*/ 60 h 60"/>
                  <a:gd name="T16" fmla="*/ 147 w 177"/>
                  <a:gd name="T17" fmla="*/ 45 h 60"/>
                  <a:gd name="T18" fmla="*/ 30 w 177"/>
                  <a:gd name="T19" fmla="*/ 45 h 60"/>
                  <a:gd name="T20" fmla="*/ 30 w 177"/>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60">
                    <a:moveTo>
                      <a:pt x="30" y="60"/>
                    </a:moveTo>
                    <a:lnTo>
                      <a:pt x="0" y="30"/>
                    </a:lnTo>
                    <a:lnTo>
                      <a:pt x="30" y="0"/>
                    </a:lnTo>
                    <a:lnTo>
                      <a:pt x="30" y="15"/>
                    </a:lnTo>
                    <a:lnTo>
                      <a:pt x="147" y="15"/>
                    </a:lnTo>
                    <a:lnTo>
                      <a:pt x="147" y="0"/>
                    </a:lnTo>
                    <a:lnTo>
                      <a:pt x="177" y="30"/>
                    </a:lnTo>
                    <a:lnTo>
                      <a:pt x="147" y="60"/>
                    </a:lnTo>
                    <a:lnTo>
                      <a:pt x="147" y="45"/>
                    </a:lnTo>
                    <a:lnTo>
                      <a:pt x="30" y="45"/>
                    </a:lnTo>
                    <a:lnTo>
                      <a:pt x="30" y="60"/>
                    </a:lnTo>
                    <a:close/>
                  </a:path>
                </a:pathLst>
              </a:custGeom>
              <a:noFill/>
              <a:ln w="11" cap="flat">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Oval 233"/>
              <p:cNvSpPr>
                <a:spLocks noChangeArrowheads="1"/>
              </p:cNvSpPr>
              <p:nvPr/>
            </p:nvSpPr>
            <p:spPr bwMode="auto">
              <a:xfrm>
                <a:off x="4071" y="3642"/>
                <a:ext cx="41" cy="41"/>
              </a:xfrm>
              <a:prstGeom prst="ellipse">
                <a:avLst/>
              </a:prstGeom>
              <a:solidFill>
                <a:srgbClr val="37609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 name="Oval 234"/>
              <p:cNvSpPr>
                <a:spLocks noChangeArrowheads="1"/>
              </p:cNvSpPr>
              <p:nvPr/>
            </p:nvSpPr>
            <p:spPr bwMode="auto">
              <a:xfrm>
                <a:off x="4071" y="3642"/>
                <a:ext cx="41" cy="41"/>
              </a:xfrm>
              <a:prstGeom prst="ellipse">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35"/>
              <p:cNvSpPr>
                <a:spLocks noEditPoints="1"/>
              </p:cNvSpPr>
              <p:nvPr/>
            </p:nvSpPr>
            <p:spPr bwMode="auto">
              <a:xfrm>
                <a:off x="1155" y="3374"/>
                <a:ext cx="2634" cy="9"/>
              </a:xfrm>
              <a:custGeom>
                <a:avLst/>
                <a:gdLst>
                  <a:gd name="T0" fmla="*/ 1 w 2634"/>
                  <a:gd name="T1" fmla="*/ 14 h 14"/>
                  <a:gd name="T2" fmla="*/ 58 w 2634"/>
                  <a:gd name="T3" fmla="*/ 14 h 14"/>
                  <a:gd name="T4" fmla="*/ 91 w 2634"/>
                  <a:gd name="T5" fmla="*/ 14 h 14"/>
                  <a:gd name="T6" fmla="*/ 148 w 2634"/>
                  <a:gd name="T7" fmla="*/ 14 h 14"/>
                  <a:gd name="T8" fmla="*/ 181 w 2634"/>
                  <a:gd name="T9" fmla="*/ 14 h 14"/>
                  <a:gd name="T10" fmla="*/ 238 w 2634"/>
                  <a:gd name="T11" fmla="*/ 14 h 14"/>
                  <a:gd name="T12" fmla="*/ 271 w 2634"/>
                  <a:gd name="T13" fmla="*/ 14 h 14"/>
                  <a:gd name="T14" fmla="*/ 328 w 2634"/>
                  <a:gd name="T15" fmla="*/ 14 h 14"/>
                  <a:gd name="T16" fmla="*/ 361 w 2634"/>
                  <a:gd name="T17" fmla="*/ 14 h 14"/>
                  <a:gd name="T18" fmla="*/ 418 w 2634"/>
                  <a:gd name="T19" fmla="*/ 13 h 14"/>
                  <a:gd name="T20" fmla="*/ 451 w 2634"/>
                  <a:gd name="T21" fmla="*/ 13 h 14"/>
                  <a:gd name="T22" fmla="*/ 508 w 2634"/>
                  <a:gd name="T23" fmla="*/ 13 h 14"/>
                  <a:gd name="T24" fmla="*/ 541 w 2634"/>
                  <a:gd name="T25" fmla="*/ 13 h 14"/>
                  <a:gd name="T26" fmla="*/ 598 w 2634"/>
                  <a:gd name="T27" fmla="*/ 13 h 14"/>
                  <a:gd name="T28" fmla="*/ 631 w 2634"/>
                  <a:gd name="T29" fmla="*/ 13 h 14"/>
                  <a:gd name="T30" fmla="*/ 689 w 2634"/>
                  <a:gd name="T31" fmla="*/ 13 h 14"/>
                  <a:gd name="T32" fmla="*/ 721 w 2634"/>
                  <a:gd name="T33" fmla="*/ 13 h 14"/>
                  <a:gd name="T34" fmla="*/ 779 w 2634"/>
                  <a:gd name="T35" fmla="*/ 13 h 14"/>
                  <a:gd name="T36" fmla="*/ 811 w 2634"/>
                  <a:gd name="T37" fmla="*/ 13 h 14"/>
                  <a:gd name="T38" fmla="*/ 869 w 2634"/>
                  <a:gd name="T39" fmla="*/ 12 h 14"/>
                  <a:gd name="T40" fmla="*/ 902 w 2634"/>
                  <a:gd name="T41" fmla="*/ 12 h 14"/>
                  <a:gd name="T42" fmla="*/ 959 w 2634"/>
                  <a:gd name="T43" fmla="*/ 12 h 14"/>
                  <a:gd name="T44" fmla="*/ 991 w 2634"/>
                  <a:gd name="T45" fmla="*/ 12 h 14"/>
                  <a:gd name="T46" fmla="*/ 1049 w 2634"/>
                  <a:gd name="T47" fmla="*/ 12 h 14"/>
                  <a:gd name="T48" fmla="*/ 1082 w 2634"/>
                  <a:gd name="T49" fmla="*/ 12 h 14"/>
                  <a:gd name="T50" fmla="*/ 1139 w 2634"/>
                  <a:gd name="T51" fmla="*/ 12 h 14"/>
                  <a:gd name="T52" fmla="*/ 1172 w 2634"/>
                  <a:gd name="T53" fmla="*/ 12 h 14"/>
                  <a:gd name="T54" fmla="*/ 1229 w 2634"/>
                  <a:gd name="T55" fmla="*/ 12 h 14"/>
                  <a:gd name="T56" fmla="*/ 1262 w 2634"/>
                  <a:gd name="T57" fmla="*/ 12 h 14"/>
                  <a:gd name="T58" fmla="*/ 1319 w 2634"/>
                  <a:gd name="T59" fmla="*/ 11 h 14"/>
                  <a:gd name="T60" fmla="*/ 1352 w 2634"/>
                  <a:gd name="T61" fmla="*/ 11 h 14"/>
                  <a:gd name="T62" fmla="*/ 1409 w 2634"/>
                  <a:gd name="T63" fmla="*/ 11 h 14"/>
                  <a:gd name="T64" fmla="*/ 1442 w 2634"/>
                  <a:gd name="T65" fmla="*/ 11 h 14"/>
                  <a:gd name="T66" fmla="*/ 1499 w 2634"/>
                  <a:gd name="T67" fmla="*/ 11 h 14"/>
                  <a:gd name="T68" fmla="*/ 1532 w 2634"/>
                  <a:gd name="T69" fmla="*/ 11 h 14"/>
                  <a:gd name="T70" fmla="*/ 1589 w 2634"/>
                  <a:gd name="T71" fmla="*/ 11 h 14"/>
                  <a:gd name="T72" fmla="*/ 1622 w 2634"/>
                  <a:gd name="T73" fmla="*/ 11 h 14"/>
                  <a:gd name="T74" fmla="*/ 1680 w 2634"/>
                  <a:gd name="T75" fmla="*/ 11 h 14"/>
                  <a:gd name="T76" fmla="*/ 1712 w 2634"/>
                  <a:gd name="T77" fmla="*/ 10 h 14"/>
                  <a:gd name="T78" fmla="*/ 1770 w 2634"/>
                  <a:gd name="T79" fmla="*/ 10 h 14"/>
                  <a:gd name="T80" fmla="*/ 1802 w 2634"/>
                  <a:gd name="T81" fmla="*/ 10 h 14"/>
                  <a:gd name="T82" fmla="*/ 1860 w 2634"/>
                  <a:gd name="T83" fmla="*/ 10 h 14"/>
                  <a:gd name="T84" fmla="*/ 1893 w 2634"/>
                  <a:gd name="T85" fmla="*/ 10 h 14"/>
                  <a:gd name="T86" fmla="*/ 1950 w 2634"/>
                  <a:gd name="T87" fmla="*/ 10 h 14"/>
                  <a:gd name="T88" fmla="*/ 1983 w 2634"/>
                  <a:gd name="T89" fmla="*/ 10 h 14"/>
                  <a:gd name="T90" fmla="*/ 2040 w 2634"/>
                  <a:gd name="T91" fmla="*/ 10 h 14"/>
                  <a:gd name="T92" fmla="*/ 2073 w 2634"/>
                  <a:gd name="T93" fmla="*/ 10 h 14"/>
                  <a:gd name="T94" fmla="*/ 2130 w 2634"/>
                  <a:gd name="T95" fmla="*/ 10 h 14"/>
                  <a:gd name="T96" fmla="*/ 2163 w 2634"/>
                  <a:gd name="T97" fmla="*/ 9 h 14"/>
                  <a:gd name="T98" fmla="*/ 2220 w 2634"/>
                  <a:gd name="T99" fmla="*/ 9 h 14"/>
                  <a:gd name="T100" fmla="*/ 2253 w 2634"/>
                  <a:gd name="T101" fmla="*/ 9 h 14"/>
                  <a:gd name="T102" fmla="*/ 2310 w 2634"/>
                  <a:gd name="T103" fmla="*/ 9 h 14"/>
                  <a:gd name="T104" fmla="*/ 2343 w 2634"/>
                  <a:gd name="T105" fmla="*/ 9 h 14"/>
                  <a:gd name="T106" fmla="*/ 2400 w 2634"/>
                  <a:gd name="T107" fmla="*/ 9 h 14"/>
                  <a:gd name="T108" fmla="*/ 2433 w 2634"/>
                  <a:gd name="T109" fmla="*/ 9 h 14"/>
                  <a:gd name="T110" fmla="*/ 2490 w 2634"/>
                  <a:gd name="T111" fmla="*/ 8 h 14"/>
                  <a:gd name="T112" fmla="*/ 2523 w 2634"/>
                  <a:gd name="T113" fmla="*/ 8 h 14"/>
                  <a:gd name="T114" fmla="*/ 2581 w 2634"/>
                  <a:gd name="T115" fmla="*/ 8 h 14"/>
                  <a:gd name="T116" fmla="*/ 2613 w 2634"/>
                  <a:gd name="T1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4" h="14">
                    <a:moveTo>
                      <a:pt x="1" y="14"/>
                    </a:moveTo>
                    <a:lnTo>
                      <a:pt x="33" y="14"/>
                    </a:lnTo>
                    <a:lnTo>
                      <a:pt x="33" y="6"/>
                    </a:lnTo>
                    <a:lnTo>
                      <a:pt x="0" y="6"/>
                    </a:lnTo>
                    <a:lnTo>
                      <a:pt x="1" y="14"/>
                    </a:lnTo>
                    <a:close/>
                    <a:moveTo>
                      <a:pt x="58" y="14"/>
                    </a:moveTo>
                    <a:lnTo>
                      <a:pt x="66" y="14"/>
                    </a:lnTo>
                    <a:lnTo>
                      <a:pt x="66" y="6"/>
                    </a:lnTo>
                    <a:lnTo>
                      <a:pt x="58" y="6"/>
                    </a:lnTo>
                    <a:lnTo>
                      <a:pt x="58" y="14"/>
                    </a:lnTo>
                    <a:close/>
                    <a:moveTo>
                      <a:pt x="91" y="14"/>
                    </a:moveTo>
                    <a:lnTo>
                      <a:pt x="123" y="14"/>
                    </a:lnTo>
                    <a:lnTo>
                      <a:pt x="123" y="6"/>
                    </a:lnTo>
                    <a:lnTo>
                      <a:pt x="90" y="6"/>
                    </a:lnTo>
                    <a:lnTo>
                      <a:pt x="91" y="14"/>
                    </a:lnTo>
                    <a:close/>
                    <a:moveTo>
                      <a:pt x="148" y="14"/>
                    </a:moveTo>
                    <a:lnTo>
                      <a:pt x="156" y="14"/>
                    </a:lnTo>
                    <a:lnTo>
                      <a:pt x="156" y="6"/>
                    </a:lnTo>
                    <a:lnTo>
                      <a:pt x="148" y="6"/>
                    </a:lnTo>
                    <a:lnTo>
                      <a:pt x="148" y="14"/>
                    </a:lnTo>
                    <a:close/>
                    <a:moveTo>
                      <a:pt x="181" y="14"/>
                    </a:moveTo>
                    <a:lnTo>
                      <a:pt x="213" y="14"/>
                    </a:lnTo>
                    <a:lnTo>
                      <a:pt x="213" y="6"/>
                    </a:lnTo>
                    <a:lnTo>
                      <a:pt x="181" y="6"/>
                    </a:lnTo>
                    <a:lnTo>
                      <a:pt x="181" y="14"/>
                    </a:lnTo>
                    <a:close/>
                    <a:moveTo>
                      <a:pt x="238" y="14"/>
                    </a:moveTo>
                    <a:lnTo>
                      <a:pt x="246" y="14"/>
                    </a:lnTo>
                    <a:lnTo>
                      <a:pt x="246" y="6"/>
                    </a:lnTo>
                    <a:lnTo>
                      <a:pt x="238" y="6"/>
                    </a:lnTo>
                    <a:lnTo>
                      <a:pt x="238" y="14"/>
                    </a:lnTo>
                    <a:close/>
                    <a:moveTo>
                      <a:pt x="271" y="14"/>
                    </a:moveTo>
                    <a:lnTo>
                      <a:pt x="304" y="14"/>
                    </a:lnTo>
                    <a:lnTo>
                      <a:pt x="303" y="6"/>
                    </a:lnTo>
                    <a:lnTo>
                      <a:pt x="271" y="6"/>
                    </a:lnTo>
                    <a:lnTo>
                      <a:pt x="271" y="14"/>
                    </a:lnTo>
                    <a:close/>
                    <a:moveTo>
                      <a:pt x="328" y="14"/>
                    </a:moveTo>
                    <a:lnTo>
                      <a:pt x="336" y="14"/>
                    </a:lnTo>
                    <a:lnTo>
                      <a:pt x="336" y="6"/>
                    </a:lnTo>
                    <a:lnTo>
                      <a:pt x="328" y="6"/>
                    </a:lnTo>
                    <a:lnTo>
                      <a:pt x="328" y="14"/>
                    </a:lnTo>
                    <a:close/>
                    <a:moveTo>
                      <a:pt x="361" y="14"/>
                    </a:moveTo>
                    <a:lnTo>
                      <a:pt x="394" y="14"/>
                    </a:lnTo>
                    <a:lnTo>
                      <a:pt x="394" y="5"/>
                    </a:lnTo>
                    <a:lnTo>
                      <a:pt x="361" y="5"/>
                    </a:lnTo>
                    <a:lnTo>
                      <a:pt x="361" y="14"/>
                    </a:lnTo>
                    <a:close/>
                    <a:moveTo>
                      <a:pt x="418" y="13"/>
                    </a:moveTo>
                    <a:lnTo>
                      <a:pt x="426" y="13"/>
                    </a:lnTo>
                    <a:lnTo>
                      <a:pt x="426" y="5"/>
                    </a:lnTo>
                    <a:lnTo>
                      <a:pt x="418" y="5"/>
                    </a:lnTo>
                    <a:lnTo>
                      <a:pt x="418" y="13"/>
                    </a:lnTo>
                    <a:close/>
                    <a:moveTo>
                      <a:pt x="451" y="13"/>
                    </a:moveTo>
                    <a:lnTo>
                      <a:pt x="484" y="13"/>
                    </a:lnTo>
                    <a:lnTo>
                      <a:pt x="484" y="5"/>
                    </a:lnTo>
                    <a:lnTo>
                      <a:pt x="451" y="5"/>
                    </a:lnTo>
                    <a:lnTo>
                      <a:pt x="451" y="13"/>
                    </a:lnTo>
                    <a:close/>
                    <a:moveTo>
                      <a:pt x="508" y="13"/>
                    </a:moveTo>
                    <a:lnTo>
                      <a:pt x="517" y="13"/>
                    </a:lnTo>
                    <a:lnTo>
                      <a:pt x="516" y="5"/>
                    </a:lnTo>
                    <a:lnTo>
                      <a:pt x="508" y="5"/>
                    </a:lnTo>
                    <a:lnTo>
                      <a:pt x="508" y="13"/>
                    </a:lnTo>
                    <a:close/>
                    <a:moveTo>
                      <a:pt x="541" y="13"/>
                    </a:moveTo>
                    <a:lnTo>
                      <a:pt x="574" y="13"/>
                    </a:lnTo>
                    <a:lnTo>
                      <a:pt x="574" y="5"/>
                    </a:lnTo>
                    <a:lnTo>
                      <a:pt x="541" y="5"/>
                    </a:lnTo>
                    <a:lnTo>
                      <a:pt x="541" y="13"/>
                    </a:lnTo>
                    <a:close/>
                    <a:moveTo>
                      <a:pt x="598" y="13"/>
                    </a:moveTo>
                    <a:lnTo>
                      <a:pt x="607" y="13"/>
                    </a:lnTo>
                    <a:lnTo>
                      <a:pt x="606" y="5"/>
                    </a:lnTo>
                    <a:lnTo>
                      <a:pt x="598" y="5"/>
                    </a:lnTo>
                    <a:lnTo>
                      <a:pt x="598" y="13"/>
                    </a:lnTo>
                    <a:close/>
                    <a:moveTo>
                      <a:pt x="631" y="13"/>
                    </a:moveTo>
                    <a:lnTo>
                      <a:pt x="664" y="13"/>
                    </a:lnTo>
                    <a:lnTo>
                      <a:pt x="664" y="5"/>
                    </a:lnTo>
                    <a:lnTo>
                      <a:pt x="631" y="5"/>
                    </a:lnTo>
                    <a:lnTo>
                      <a:pt x="631" y="13"/>
                    </a:lnTo>
                    <a:close/>
                    <a:moveTo>
                      <a:pt x="689" y="13"/>
                    </a:moveTo>
                    <a:lnTo>
                      <a:pt x="697" y="13"/>
                    </a:lnTo>
                    <a:lnTo>
                      <a:pt x="697" y="5"/>
                    </a:lnTo>
                    <a:lnTo>
                      <a:pt x="688" y="5"/>
                    </a:lnTo>
                    <a:lnTo>
                      <a:pt x="689" y="13"/>
                    </a:lnTo>
                    <a:close/>
                    <a:moveTo>
                      <a:pt x="721" y="13"/>
                    </a:moveTo>
                    <a:lnTo>
                      <a:pt x="754" y="13"/>
                    </a:lnTo>
                    <a:lnTo>
                      <a:pt x="754" y="5"/>
                    </a:lnTo>
                    <a:lnTo>
                      <a:pt x="721" y="5"/>
                    </a:lnTo>
                    <a:lnTo>
                      <a:pt x="721" y="13"/>
                    </a:lnTo>
                    <a:close/>
                    <a:moveTo>
                      <a:pt x="779" y="13"/>
                    </a:moveTo>
                    <a:lnTo>
                      <a:pt x="787" y="13"/>
                    </a:lnTo>
                    <a:lnTo>
                      <a:pt x="787" y="4"/>
                    </a:lnTo>
                    <a:lnTo>
                      <a:pt x="779" y="4"/>
                    </a:lnTo>
                    <a:lnTo>
                      <a:pt x="779" y="13"/>
                    </a:lnTo>
                    <a:close/>
                    <a:moveTo>
                      <a:pt x="811" y="13"/>
                    </a:moveTo>
                    <a:lnTo>
                      <a:pt x="844" y="12"/>
                    </a:lnTo>
                    <a:lnTo>
                      <a:pt x="844" y="4"/>
                    </a:lnTo>
                    <a:lnTo>
                      <a:pt x="811" y="4"/>
                    </a:lnTo>
                    <a:lnTo>
                      <a:pt x="811" y="13"/>
                    </a:lnTo>
                    <a:close/>
                    <a:moveTo>
                      <a:pt x="869" y="12"/>
                    </a:moveTo>
                    <a:lnTo>
                      <a:pt x="877" y="12"/>
                    </a:lnTo>
                    <a:lnTo>
                      <a:pt x="877" y="4"/>
                    </a:lnTo>
                    <a:lnTo>
                      <a:pt x="869" y="4"/>
                    </a:lnTo>
                    <a:lnTo>
                      <a:pt x="869" y="12"/>
                    </a:lnTo>
                    <a:close/>
                    <a:moveTo>
                      <a:pt x="902" y="12"/>
                    </a:moveTo>
                    <a:lnTo>
                      <a:pt x="934" y="12"/>
                    </a:lnTo>
                    <a:lnTo>
                      <a:pt x="934" y="4"/>
                    </a:lnTo>
                    <a:lnTo>
                      <a:pt x="901" y="4"/>
                    </a:lnTo>
                    <a:lnTo>
                      <a:pt x="902" y="12"/>
                    </a:lnTo>
                    <a:close/>
                    <a:moveTo>
                      <a:pt x="959" y="12"/>
                    </a:moveTo>
                    <a:lnTo>
                      <a:pt x="967" y="12"/>
                    </a:lnTo>
                    <a:lnTo>
                      <a:pt x="967" y="4"/>
                    </a:lnTo>
                    <a:lnTo>
                      <a:pt x="959" y="4"/>
                    </a:lnTo>
                    <a:lnTo>
                      <a:pt x="959" y="12"/>
                    </a:lnTo>
                    <a:close/>
                    <a:moveTo>
                      <a:pt x="991" y="12"/>
                    </a:moveTo>
                    <a:lnTo>
                      <a:pt x="1024" y="12"/>
                    </a:lnTo>
                    <a:lnTo>
                      <a:pt x="1024" y="4"/>
                    </a:lnTo>
                    <a:lnTo>
                      <a:pt x="991" y="4"/>
                    </a:lnTo>
                    <a:lnTo>
                      <a:pt x="991" y="12"/>
                    </a:lnTo>
                    <a:close/>
                    <a:moveTo>
                      <a:pt x="1049" y="12"/>
                    </a:moveTo>
                    <a:lnTo>
                      <a:pt x="1057" y="12"/>
                    </a:lnTo>
                    <a:lnTo>
                      <a:pt x="1057" y="4"/>
                    </a:lnTo>
                    <a:lnTo>
                      <a:pt x="1049" y="4"/>
                    </a:lnTo>
                    <a:lnTo>
                      <a:pt x="1049" y="12"/>
                    </a:lnTo>
                    <a:close/>
                    <a:moveTo>
                      <a:pt x="1082" y="12"/>
                    </a:moveTo>
                    <a:lnTo>
                      <a:pt x="1114" y="12"/>
                    </a:lnTo>
                    <a:lnTo>
                      <a:pt x="1114" y="4"/>
                    </a:lnTo>
                    <a:lnTo>
                      <a:pt x="1082" y="4"/>
                    </a:lnTo>
                    <a:lnTo>
                      <a:pt x="1082" y="12"/>
                    </a:lnTo>
                    <a:close/>
                    <a:moveTo>
                      <a:pt x="1139" y="12"/>
                    </a:moveTo>
                    <a:lnTo>
                      <a:pt x="1147" y="12"/>
                    </a:lnTo>
                    <a:lnTo>
                      <a:pt x="1147" y="4"/>
                    </a:lnTo>
                    <a:lnTo>
                      <a:pt x="1139" y="4"/>
                    </a:lnTo>
                    <a:lnTo>
                      <a:pt x="1139" y="12"/>
                    </a:lnTo>
                    <a:close/>
                    <a:moveTo>
                      <a:pt x="1172" y="12"/>
                    </a:moveTo>
                    <a:lnTo>
                      <a:pt x="1204" y="12"/>
                    </a:lnTo>
                    <a:lnTo>
                      <a:pt x="1204" y="3"/>
                    </a:lnTo>
                    <a:lnTo>
                      <a:pt x="1172" y="4"/>
                    </a:lnTo>
                    <a:lnTo>
                      <a:pt x="1172" y="12"/>
                    </a:lnTo>
                    <a:close/>
                    <a:moveTo>
                      <a:pt x="1229" y="12"/>
                    </a:moveTo>
                    <a:lnTo>
                      <a:pt x="1237" y="12"/>
                    </a:lnTo>
                    <a:lnTo>
                      <a:pt x="1237" y="3"/>
                    </a:lnTo>
                    <a:lnTo>
                      <a:pt x="1229" y="3"/>
                    </a:lnTo>
                    <a:lnTo>
                      <a:pt x="1229" y="12"/>
                    </a:lnTo>
                    <a:close/>
                    <a:moveTo>
                      <a:pt x="1262" y="12"/>
                    </a:moveTo>
                    <a:lnTo>
                      <a:pt x="1295" y="11"/>
                    </a:lnTo>
                    <a:lnTo>
                      <a:pt x="1295" y="3"/>
                    </a:lnTo>
                    <a:lnTo>
                      <a:pt x="1262" y="3"/>
                    </a:lnTo>
                    <a:lnTo>
                      <a:pt x="1262" y="12"/>
                    </a:lnTo>
                    <a:close/>
                    <a:moveTo>
                      <a:pt x="1319" y="11"/>
                    </a:moveTo>
                    <a:lnTo>
                      <a:pt x="1327" y="11"/>
                    </a:lnTo>
                    <a:lnTo>
                      <a:pt x="1327" y="3"/>
                    </a:lnTo>
                    <a:lnTo>
                      <a:pt x="1319" y="3"/>
                    </a:lnTo>
                    <a:lnTo>
                      <a:pt x="1319" y="11"/>
                    </a:lnTo>
                    <a:close/>
                    <a:moveTo>
                      <a:pt x="1352" y="11"/>
                    </a:moveTo>
                    <a:lnTo>
                      <a:pt x="1385" y="11"/>
                    </a:lnTo>
                    <a:lnTo>
                      <a:pt x="1385" y="3"/>
                    </a:lnTo>
                    <a:lnTo>
                      <a:pt x="1352" y="3"/>
                    </a:lnTo>
                    <a:lnTo>
                      <a:pt x="1352" y="11"/>
                    </a:lnTo>
                    <a:close/>
                    <a:moveTo>
                      <a:pt x="1409" y="11"/>
                    </a:moveTo>
                    <a:lnTo>
                      <a:pt x="1417" y="11"/>
                    </a:lnTo>
                    <a:lnTo>
                      <a:pt x="1417" y="3"/>
                    </a:lnTo>
                    <a:lnTo>
                      <a:pt x="1409" y="3"/>
                    </a:lnTo>
                    <a:lnTo>
                      <a:pt x="1409" y="11"/>
                    </a:lnTo>
                    <a:close/>
                    <a:moveTo>
                      <a:pt x="1442" y="11"/>
                    </a:moveTo>
                    <a:lnTo>
                      <a:pt x="1475" y="11"/>
                    </a:lnTo>
                    <a:lnTo>
                      <a:pt x="1475" y="3"/>
                    </a:lnTo>
                    <a:lnTo>
                      <a:pt x="1442" y="3"/>
                    </a:lnTo>
                    <a:lnTo>
                      <a:pt x="1442" y="11"/>
                    </a:lnTo>
                    <a:close/>
                    <a:moveTo>
                      <a:pt x="1499" y="11"/>
                    </a:moveTo>
                    <a:lnTo>
                      <a:pt x="1508" y="11"/>
                    </a:lnTo>
                    <a:lnTo>
                      <a:pt x="1508" y="3"/>
                    </a:lnTo>
                    <a:lnTo>
                      <a:pt x="1499" y="3"/>
                    </a:lnTo>
                    <a:lnTo>
                      <a:pt x="1499" y="11"/>
                    </a:lnTo>
                    <a:close/>
                    <a:moveTo>
                      <a:pt x="1532" y="11"/>
                    </a:moveTo>
                    <a:lnTo>
                      <a:pt x="1565" y="11"/>
                    </a:lnTo>
                    <a:lnTo>
                      <a:pt x="1565" y="3"/>
                    </a:lnTo>
                    <a:lnTo>
                      <a:pt x="1532" y="3"/>
                    </a:lnTo>
                    <a:lnTo>
                      <a:pt x="1532" y="11"/>
                    </a:lnTo>
                    <a:close/>
                    <a:moveTo>
                      <a:pt x="1589" y="11"/>
                    </a:moveTo>
                    <a:lnTo>
                      <a:pt x="1598" y="11"/>
                    </a:lnTo>
                    <a:lnTo>
                      <a:pt x="1598" y="3"/>
                    </a:lnTo>
                    <a:lnTo>
                      <a:pt x="1589" y="3"/>
                    </a:lnTo>
                    <a:lnTo>
                      <a:pt x="1589" y="11"/>
                    </a:lnTo>
                    <a:close/>
                    <a:moveTo>
                      <a:pt x="1622" y="11"/>
                    </a:moveTo>
                    <a:lnTo>
                      <a:pt x="1655" y="11"/>
                    </a:lnTo>
                    <a:lnTo>
                      <a:pt x="1655" y="2"/>
                    </a:lnTo>
                    <a:lnTo>
                      <a:pt x="1622" y="3"/>
                    </a:lnTo>
                    <a:lnTo>
                      <a:pt x="1622" y="11"/>
                    </a:lnTo>
                    <a:close/>
                    <a:moveTo>
                      <a:pt x="1680" y="11"/>
                    </a:moveTo>
                    <a:lnTo>
                      <a:pt x="1688" y="11"/>
                    </a:lnTo>
                    <a:lnTo>
                      <a:pt x="1688" y="2"/>
                    </a:lnTo>
                    <a:lnTo>
                      <a:pt x="1680" y="2"/>
                    </a:lnTo>
                    <a:lnTo>
                      <a:pt x="1680" y="11"/>
                    </a:lnTo>
                    <a:close/>
                    <a:moveTo>
                      <a:pt x="1712" y="10"/>
                    </a:moveTo>
                    <a:lnTo>
                      <a:pt x="1745" y="10"/>
                    </a:lnTo>
                    <a:lnTo>
                      <a:pt x="1745" y="2"/>
                    </a:lnTo>
                    <a:lnTo>
                      <a:pt x="1712" y="2"/>
                    </a:lnTo>
                    <a:lnTo>
                      <a:pt x="1712" y="10"/>
                    </a:lnTo>
                    <a:close/>
                    <a:moveTo>
                      <a:pt x="1770" y="10"/>
                    </a:moveTo>
                    <a:lnTo>
                      <a:pt x="1778" y="10"/>
                    </a:lnTo>
                    <a:lnTo>
                      <a:pt x="1778" y="2"/>
                    </a:lnTo>
                    <a:lnTo>
                      <a:pt x="1770" y="2"/>
                    </a:lnTo>
                    <a:lnTo>
                      <a:pt x="1770" y="10"/>
                    </a:lnTo>
                    <a:close/>
                    <a:moveTo>
                      <a:pt x="1802" y="10"/>
                    </a:moveTo>
                    <a:lnTo>
                      <a:pt x="1835" y="10"/>
                    </a:lnTo>
                    <a:lnTo>
                      <a:pt x="1835" y="2"/>
                    </a:lnTo>
                    <a:lnTo>
                      <a:pt x="1802" y="2"/>
                    </a:lnTo>
                    <a:lnTo>
                      <a:pt x="1802" y="10"/>
                    </a:lnTo>
                    <a:close/>
                    <a:moveTo>
                      <a:pt x="1860" y="10"/>
                    </a:moveTo>
                    <a:lnTo>
                      <a:pt x="1868" y="10"/>
                    </a:lnTo>
                    <a:lnTo>
                      <a:pt x="1868" y="2"/>
                    </a:lnTo>
                    <a:lnTo>
                      <a:pt x="1860" y="2"/>
                    </a:lnTo>
                    <a:lnTo>
                      <a:pt x="1860" y="10"/>
                    </a:lnTo>
                    <a:close/>
                    <a:moveTo>
                      <a:pt x="1893" y="10"/>
                    </a:moveTo>
                    <a:lnTo>
                      <a:pt x="1925" y="10"/>
                    </a:lnTo>
                    <a:lnTo>
                      <a:pt x="1925" y="2"/>
                    </a:lnTo>
                    <a:lnTo>
                      <a:pt x="1893" y="2"/>
                    </a:lnTo>
                    <a:lnTo>
                      <a:pt x="1893" y="10"/>
                    </a:lnTo>
                    <a:close/>
                    <a:moveTo>
                      <a:pt x="1950" y="10"/>
                    </a:moveTo>
                    <a:lnTo>
                      <a:pt x="1958" y="10"/>
                    </a:lnTo>
                    <a:lnTo>
                      <a:pt x="1958" y="2"/>
                    </a:lnTo>
                    <a:lnTo>
                      <a:pt x="1950" y="2"/>
                    </a:lnTo>
                    <a:lnTo>
                      <a:pt x="1950" y="10"/>
                    </a:lnTo>
                    <a:close/>
                    <a:moveTo>
                      <a:pt x="1983" y="10"/>
                    </a:moveTo>
                    <a:lnTo>
                      <a:pt x="2015" y="10"/>
                    </a:lnTo>
                    <a:lnTo>
                      <a:pt x="2015" y="2"/>
                    </a:lnTo>
                    <a:lnTo>
                      <a:pt x="1983" y="2"/>
                    </a:lnTo>
                    <a:lnTo>
                      <a:pt x="1983" y="10"/>
                    </a:lnTo>
                    <a:close/>
                    <a:moveTo>
                      <a:pt x="2040" y="10"/>
                    </a:moveTo>
                    <a:lnTo>
                      <a:pt x="2048" y="10"/>
                    </a:lnTo>
                    <a:lnTo>
                      <a:pt x="2048" y="2"/>
                    </a:lnTo>
                    <a:lnTo>
                      <a:pt x="2040" y="2"/>
                    </a:lnTo>
                    <a:lnTo>
                      <a:pt x="2040" y="10"/>
                    </a:lnTo>
                    <a:close/>
                    <a:moveTo>
                      <a:pt x="2073" y="10"/>
                    </a:moveTo>
                    <a:lnTo>
                      <a:pt x="2106" y="10"/>
                    </a:lnTo>
                    <a:lnTo>
                      <a:pt x="2106" y="1"/>
                    </a:lnTo>
                    <a:lnTo>
                      <a:pt x="2073" y="1"/>
                    </a:lnTo>
                    <a:lnTo>
                      <a:pt x="2073" y="10"/>
                    </a:lnTo>
                    <a:close/>
                    <a:moveTo>
                      <a:pt x="2130" y="10"/>
                    </a:moveTo>
                    <a:lnTo>
                      <a:pt x="2138" y="9"/>
                    </a:lnTo>
                    <a:lnTo>
                      <a:pt x="2138" y="1"/>
                    </a:lnTo>
                    <a:lnTo>
                      <a:pt x="2130" y="1"/>
                    </a:lnTo>
                    <a:lnTo>
                      <a:pt x="2130" y="10"/>
                    </a:lnTo>
                    <a:close/>
                    <a:moveTo>
                      <a:pt x="2163" y="9"/>
                    </a:moveTo>
                    <a:lnTo>
                      <a:pt x="2196" y="9"/>
                    </a:lnTo>
                    <a:lnTo>
                      <a:pt x="2196" y="1"/>
                    </a:lnTo>
                    <a:lnTo>
                      <a:pt x="2163" y="1"/>
                    </a:lnTo>
                    <a:lnTo>
                      <a:pt x="2163" y="9"/>
                    </a:lnTo>
                    <a:close/>
                    <a:moveTo>
                      <a:pt x="2220" y="9"/>
                    </a:moveTo>
                    <a:lnTo>
                      <a:pt x="2228" y="9"/>
                    </a:lnTo>
                    <a:lnTo>
                      <a:pt x="2228" y="1"/>
                    </a:lnTo>
                    <a:lnTo>
                      <a:pt x="2220" y="1"/>
                    </a:lnTo>
                    <a:lnTo>
                      <a:pt x="2220" y="9"/>
                    </a:lnTo>
                    <a:close/>
                    <a:moveTo>
                      <a:pt x="2253" y="9"/>
                    </a:moveTo>
                    <a:lnTo>
                      <a:pt x="2286" y="9"/>
                    </a:lnTo>
                    <a:lnTo>
                      <a:pt x="2286" y="1"/>
                    </a:lnTo>
                    <a:lnTo>
                      <a:pt x="2253" y="1"/>
                    </a:lnTo>
                    <a:lnTo>
                      <a:pt x="2253" y="9"/>
                    </a:lnTo>
                    <a:close/>
                    <a:moveTo>
                      <a:pt x="2310" y="9"/>
                    </a:moveTo>
                    <a:lnTo>
                      <a:pt x="2318" y="9"/>
                    </a:lnTo>
                    <a:lnTo>
                      <a:pt x="2318" y="1"/>
                    </a:lnTo>
                    <a:lnTo>
                      <a:pt x="2310" y="1"/>
                    </a:lnTo>
                    <a:lnTo>
                      <a:pt x="2310" y="9"/>
                    </a:lnTo>
                    <a:close/>
                    <a:moveTo>
                      <a:pt x="2343" y="9"/>
                    </a:moveTo>
                    <a:lnTo>
                      <a:pt x="2376" y="9"/>
                    </a:lnTo>
                    <a:lnTo>
                      <a:pt x="2376" y="1"/>
                    </a:lnTo>
                    <a:lnTo>
                      <a:pt x="2343" y="1"/>
                    </a:lnTo>
                    <a:lnTo>
                      <a:pt x="2343" y="9"/>
                    </a:lnTo>
                    <a:close/>
                    <a:moveTo>
                      <a:pt x="2400" y="9"/>
                    </a:moveTo>
                    <a:lnTo>
                      <a:pt x="2409" y="9"/>
                    </a:lnTo>
                    <a:lnTo>
                      <a:pt x="2409" y="1"/>
                    </a:lnTo>
                    <a:lnTo>
                      <a:pt x="2400" y="1"/>
                    </a:lnTo>
                    <a:lnTo>
                      <a:pt x="2400" y="9"/>
                    </a:lnTo>
                    <a:close/>
                    <a:moveTo>
                      <a:pt x="2433" y="9"/>
                    </a:moveTo>
                    <a:lnTo>
                      <a:pt x="2466" y="9"/>
                    </a:lnTo>
                    <a:lnTo>
                      <a:pt x="2466" y="0"/>
                    </a:lnTo>
                    <a:lnTo>
                      <a:pt x="2433" y="0"/>
                    </a:lnTo>
                    <a:lnTo>
                      <a:pt x="2433" y="9"/>
                    </a:lnTo>
                    <a:close/>
                    <a:moveTo>
                      <a:pt x="2490" y="8"/>
                    </a:moveTo>
                    <a:lnTo>
                      <a:pt x="2499" y="8"/>
                    </a:lnTo>
                    <a:lnTo>
                      <a:pt x="2499" y="0"/>
                    </a:lnTo>
                    <a:lnTo>
                      <a:pt x="2490" y="0"/>
                    </a:lnTo>
                    <a:lnTo>
                      <a:pt x="2490" y="8"/>
                    </a:lnTo>
                    <a:close/>
                    <a:moveTo>
                      <a:pt x="2523" y="8"/>
                    </a:moveTo>
                    <a:lnTo>
                      <a:pt x="2556" y="8"/>
                    </a:lnTo>
                    <a:lnTo>
                      <a:pt x="2556" y="0"/>
                    </a:lnTo>
                    <a:lnTo>
                      <a:pt x="2523" y="0"/>
                    </a:lnTo>
                    <a:lnTo>
                      <a:pt x="2523" y="8"/>
                    </a:lnTo>
                    <a:close/>
                    <a:moveTo>
                      <a:pt x="2581" y="8"/>
                    </a:moveTo>
                    <a:lnTo>
                      <a:pt x="2589" y="8"/>
                    </a:lnTo>
                    <a:lnTo>
                      <a:pt x="2589" y="0"/>
                    </a:lnTo>
                    <a:lnTo>
                      <a:pt x="2581" y="0"/>
                    </a:lnTo>
                    <a:lnTo>
                      <a:pt x="2581" y="8"/>
                    </a:lnTo>
                    <a:close/>
                    <a:moveTo>
                      <a:pt x="2613" y="8"/>
                    </a:moveTo>
                    <a:lnTo>
                      <a:pt x="2634" y="8"/>
                    </a:lnTo>
                    <a:lnTo>
                      <a:pt x="2634" y="0"/>
                    </a:lnTo>
                    <a:lnTo>
                      <a:pt x="2613" y="0"/>
                    </a:lnTo>
                    <a:lnTo>
                      <a:pt x="2613" y="8"/>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7" name="Freeform 236"/>
              <p:cNvSpPr>
                <a:spLocks noEditPoints="1"/>
              </p:cNvSpPr>
              <p:nvPr/>
            </p:nvSpPr>
            <p:spPr bwMode="auto">
              <a:xfrm>
                <a:off x="1155" y="3562"/>
                <a:ext cx="2635" cy="9"/>
              </a:xfrm>
              <a:custGeom>
                <a:avLst/>
                <a:gdLst>
                  <a:gd name="T0" fmla="*/ 0 w 2635"/>
                  <a:gd name="T1" fmla="*/ 0 h 8"/>
                  <a:gd name="T2" fmla="*/ 58 w 2635"/>
                  <a:gd name="T3" fmla="*/ 0 h 8"/>
                  <a:gd name="T4" fmla="*/ 90 w 2635"/>
                  <a:gd name="T5" fmla="*/ 0 h 8"/>
                  <a:gd name="T6" fmla="*/ 148 w 2635"/>
                  <a:gd name="T7" fmla="*/ 0 h 8"/>
                  <a:gd name="T8" fmla="*/ 181 w 2635"/>
                  <a:gd name="T9" fmla="*/ 0 h 8"/>
                  <a:gd name="T10" fmla="*/ 238 w 2635"/>
                  <a:gd name="T11" fmla="*/ 0 h 8"/>
                  <a:gd name="T12" fmla="*/ 271 w 2635"/>
                  <a:gd name="T13" fmla="*/ 0 h 8"/>
                  <a:gd name="T14" fmla="*/ 328 w 2635"/>
                  <a:gd name="T15" fmla="*/ 0 h 8"/>
                  <a:gd name="T16" fmla="*/ 361 w 2635"/>
                  <a:gd name="T17" fmla="*/ 0 h 8"/>
                  <a:gd name="T18" fmla="*/ 418 w 2635"/>
                  <a:gd name="T19" fmla="*/ 0 h 8"/>
                  <a:gd name="T20" fmla="*/ 451 w 2635"/>
                  <a:gd name="T21" fmla="*/ 0 h 8"/>
                  <a:gd name="T22" fmla="*/ 508 w 2635"/>
                  <a:gd name="T23" fmla="*/ 0 h 8"/>
                  <a:gd name="T24" fmla="*/ 541 w 2635"/>
                  <a:gd name="T25" fmla="*/ 0 h 8"/>
                  <a:gd name="T26" fmla="*/ 598 w 2635"/>
                  <a:gd name="T27" fmla="*/ 0 h 8"/>
                  <a:gd name="T28" fmla="*/ 631 w 2635"/>
                  <a:gd name="T29" fmla="*/ 0 h 8"/>
                  <a:gd name="T30" fmla="*/ 688 w 2635"/>
                  <a:gd name="T31" fmla="*/ 0 h 8"/>
                  <a:gd name="T32" fmla="*/ 721 w 2635"/>
                  <a:gd name="T33" fmla="*/ 0 h 8"/>
                  <a:gd name="T34" fmla="*/ 779 w 2635"/>
                  <a:gd name="T35" fmla="*/ 0 h 8"/>
                  <a:gd name="T36" fmla="*/ 811 w 2635"/>
                  <a:gd name="T37" fmla="*/ 0 h 8"/>
                  <a:gd name="T38" fmla="*/ 869 w 2635"/>
                  <a:gd name="T39" fmla="*/ 0 h 8"/>
                  <a:gd name="T40" fmla="*/ 901 w 2635"/>
                  <a:gd name="T41" fmla="*/ 0 h 8"/>
                  <a:gd name="T42" fmla="*/ 959 w 2635"/>
                  <a:gd name="T43" fmla="*/ 0 h 8"/>
                  <a:gd name="T44" fmla="*/ 991 w 2635"/>
                  <a:gd name="T45" fmla="*/ 0 h 8"/>
                  <a:gd name="T46" fmla="*/ 1049 w 2635"/>
                  <a:gd name="T47" fmla="*/ 0 h 8"/>
                  <a:gd name="T48" fmla="*/ 1082 w 2635"/>
                  <a:gd name="T49" fmla="*/ 0 h 8"/>
                  <a:gd name="T50" fmla="*/ 1139 w 2635"/>
                  <a:gd name="T51" fmla="*/ 0 h 8"/>
                  <a:gd name="T52" fmla="*/ 1172 w 2635"/>
                  <a:gd name="T53" fmla="*/ 0 h 8"/>
                  <a:gd name="T54" fmla="*/ 1229 w 2635"/>
                  <a:gd name="T55" fmla="*/ 0 h 8"/>
                  <a:gd name="T56" fmla="*/ 1262 w 2635"/>
                  <a:gd name="T57" fmla="*/ 0 h 8"/>
                  <a:gd name="T58" fmla="*/ 1319 w 2635"/>
                  <a:gd name="T59" fmla="*/ 0 h 8"/>
                  <a:gd name="T60" fmla="*/ 1352 w 2635"/>
                  <a:gd name="T61" fmla="*/ 0 h 8"/>
                  <a:gd name="T62" fmla="*/ 1409 w 2635"/>
                  <a:gd name="T63" fmla="*/ 0 h 8"/>
                  <a:gd name="T64" fmla="*/ 1442 w 2635"/>
                  <a:gd name="T65" fmla="*/ 0 h 8"/>
                  <a:gd name="T66" fmla="*/ 1499 w 2635"/>
                  <a:gd name="T67" fmla="*/ 0 h 8"/>
                  <a:gd name="T68" fmla="*/ 1532 w 2635"/>
                  <a:gd name="T69" fmla="*/ 0 h 8"/>
                  <a:gd name="T70" fmla="*/ 1589 w 2635"/>
                  <a:gd name="T71" fmla="*/ 0 h 8"/>
                  <a:gd name="T72" fmla="*/ 1622 w 2635"/>
                  <a:gd name="T73" fmla="*/ 0 h 8"/>
                  <a:gd name="T74" fmla="*/ 1680 w 2635"/>
                  <a:gd name="T75" fmla="*/ 0 h 8"/>
                  <a:gd name="T76" fmla="*/ 1712 w 2635"/>
                  <a:gd name="T77" fmla="*/ 0 h 8"/>
                  <a:gd name="T78" fmla="*/ 1770 w 2635"/>
                  <a:gd name="T79" fmla="*/ 0 h 8"/>
                  <a:gd name="T80" fmla="*/ 1802 w 2635"/>
                  <a:gd name="T81" fmla="*/ 0 h 8"/>
                  <a:gd name="T82" fmla="*/ 1860 w 2635"/>
                  <a:gd name="T83" fmla="*/ 0 h 8"/>
                  <a:gd name="T84" fmla="*/ 1893 w 2635"/>
                  <a:gd name="T85" fmla="*/ 0 h 8"/>
                  <a:gd name="T86" fmla="*/ 1950 w 2635"/>
                  <a:gd name="T87" fmla="*/ 0 h 8"/>
                  <a:gd name="T88" fmla="*/ 1983 w 2635"/>
                  <a:gd name="T89" fmla="*/ 0 h 8"/>
                  <a:gd name="T90" fmla="*/ 2040 w 2635"/>
                  <a:gd name="T91" fmla="*/ 0 h 8"/>
                  <a:gd name="T92" fmla="*/ 2073 w 2635"/>
                  <a:gd name="T93" fmla="*/ 0 h 8"/>
                  <a:gd name="T94" fmla="*/ 2130 w 2635"/>
                  <a:gd name="T95" fmla="*/ 0 h 8"/>
                  <a:gd name="T96" fmla="*/ 2163 w 2635"/>
                  <a:gd name="T97" fmla="*/ 0 h 8"/>
                  <a:gd name="T98" fmla="*/ 2220 w 2635"/>
                  <a:gd name="T99" fmla="*/ 0 h 8"/>
                  <a:gd name="T100" fmla="*/ 2253 w 2635"/>
                  <a:gd name="T101" fmla="*/ 0 h 8"/>
                  <a:gd name="T102" fmla="*/ 2310 w 2635"/>
                  <a:gd name="T103" fmla="*/ 0 h 8"/>
                  <a:gd name="T104" fmla="*/ 2343 w 2635"/>
                  <a:gd name="T105" fmla="*/ 0 h 8"/>
                  <a:gd name="T106" fmla="*/ 2400 w 2635"/>
                  <a:gd name="T107" fmla="*/ 0 h 8"/>
                  <a:gd name="T108" fmla="*/ 2433 w 2635"/>
                  <a:gd name="T109" fmla="*/ 0 h 8"/>
                  <a:gd name="T110" fmla="*/ 2490 w 2635"/>
                  <a:gd name="T111" fmla="*/ 0 h 8"/>
                  <a:gd name="T112" fmla="*/ 2523 w 2635"/>
                  <a:gd name="T113" fmla="*/ 0 h 8"/>
                  <a:gd name="T114" fmla="*/ 2581 w 2635"/>
                  <a:gd name="T115" fmla="*/ 0 h 8"/>
                  <a:gd name="T116" fmla="*/ 2613 w 2635"/>
                  <a:gd name="T1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8">
                    <a:moveTo>
                      <a:pt x="0" y="0"/>
                    </a:moveTo>
                    <a:lnTo>
                      <a:pt x="33" y="0"/>
                    </a:lnTo>
                    <a:lnTo>
                      <a:pt x="33" y="8"/>
                    </a:lnTo>
                    <a:lnTo>
                      <a:pt x="0" y="8"/>
                    </a:lnTo>
                    <a:lnTo>
                      <a:pt x="0" y="0"/>
                    </a:lnTo>
                    <a:close/>
                    <a:moveTo>
                      <a:pt x="58" y="0"/>
                    </a:moveTo>
                    <a:lnTo>
                      <a:pt x="66" y="0"/>
                    </a:lnTo>
                    <a:lnTo>
                      <a:pt x="66" y="8"/>
                    </a:lnTo>
                    <a:lnTo>
                      <a:pt x="58" y="8"/>
                    </a:lnTo>
                    <a:lnTo>
                      <a:pt x="58" y="0"/>
                    </a:lnTo>
                    <a:close/>
                    <a:moveTo>
                      <a:pt x="90" y="0"/>
                    </a:moveTo>
                    <a:lnTo>
                      <a:pt x="123" y="0"/>
                    </a:lnTo>
                    <a:lnTo>
                      <a:pt x="123" y="8"/>
                    </a:lnTo>
                    <a:lnTo>
                      <a:pt x="90" y="8"/>
                    </a:lnTo>
                    <a:lnTo>
                      <a:pt x="90" y="0"/>
                    </a:lnTo>
                    <a:close/>
                    <a:moveTo>
                      <a:pt x="148" y="0"/>
                    </a:moveTo>
                    <a:lnTo>
                      <a:pt x="156" y="0"/>
                    </a:lnTo>
                    <a:lnTo>
                      <a:pt x="156" y="8"/>
                    </a:lnTo>
                    <a:lnTo>
                      <a:pt x="148" y="8"/>
                    </a:lnTo>
                    <a:lnTo>
                      <a:pt x="148" y="0"/>
                    </a:lnTo>
                    <a:close/>
                    <a:moveTo>
                      <a:pt x="181" y="0"/>
                    </a:moveTo>
                    <a:lnTo>
                      <a:pt x="213" y="0"/>
                    </a:lnTo>
                    <a:lnTo>
                      <a:pt x="213" y="8"/>
                    </a:lnTo>
                    <a:lnTo>
                      <a:pt x="181" y="8"/>
                    </a:lnTo>
                    <a:lnTo>
                      <a:pt x="181" y="0"/>
                    </a:lnTo>
                    <a:close/>
                    <a:moveTo>
                      <a:pt x="238" y="0"/>
                    </a:moveTo>
                    <a:lnTo>
                      <a:pt x="246" y="0"/>
                    </a:lnTo>
                    <a:lnTo>
                      <a:pt x="246" y="8"/>
                    </a:lnTo>
                    <a:lnTo>
                      <a:pt x="238" y="8"/>
                    </a:lnTo>
                    <a:lnTo>
                      <a:pt x="238" y="0"/>
                    </a:lnTo>
                    <a:close/>
                    <a:moveTo>
                      <a:pt x="271" y="0"/>
                    </a:moveTo>
                    <a:lnTo>
                      <a:pt x="303" y="0"/>
                    </a:lnTo>
                    <a:lnTo>
                      <a:pt x="303" y="8"/>
                    </a:lnTo>
                    <a:lnTo>
                      <a:pt x="271" y="8"/>
                    </a:lnTo>
                    <a:lnTo>
                      <a:pt x="271" y="0"/>
                    </a:lnTo>
                    <a:close/>
                    <a:moveTo>
                      <a:pt x="328" y="0"/>
                    </a:moveTo>
                    <a:lnTo>
                      <a:pt x="336" y="0"/>
                    </a:lnTo>
                    <a:lnTo>
                      <a:pt x="336" y="8"/>
                    </a:lnTo>
                    <a:lnTo>
                      <a:pt x="328" y="8"/>
                    </a:lnTo>
                    <a:lnTo>
                      <a:pt x="328" y="0"/>
                    </a:lnTo>
                    <a:close/>
                    <a:moveTo>
                      <a:pt x="361" y="0"/>
                    </a:moveTo>
                    <a:lnTo>
                      <a:pt x="394" y="0"/>
                    </a:lnTo>
                    <a:lnTo>
                      <a:pt x="394" y="8"/>
                    </a:lnTo>
                    <a:lnTo>
                      <a:pt x="361" y="8"/>
                    </a:lnTo>
                    <a:lnTo>
                      <a:pt x="361" y="0"/>
                    </a:lnTo>
                    <a:close/>
                    <a:moveTo>
                      <a:pt x="418" y="0"/>
                    </a:moveTo>
                    <a:lnTo>
                      <a:pt x="426" y="0"/>
                    </a:lnTo>
                    <a:lnTo>
                      <a:pt x="426" y="8"/>
                    </a:lnTo>
                    <a:lnTo>
                      <a:pt x="418" y="8"/>
                    </a:lnTo>
                    <a:lnTo>
                      <a:pt x="418" y="0"/>
                    </a:lnTo>
                    <a:close/>
                    <a:moveTo>
                      <a:pt x="451" y="0"/>
                    </a:moveTo>
                    <a:lnTo>
                      <a:pt x="484" y="0"/>
                    </a:lnTo>
                    <a:lnTo>
                      <a:pt x="484" y="8"/>
                    </a:lnTo>
                    <a:lnTo>
                      <a:pt x="451" y="8"/>
                    </a:lnTo>
                    <a:lnTo>
                      <a:pt x="451" y="0"/>
                    </a:lnTo>
                    <a:close/>
                    <a:moveTo>
                      <a:pt x="508" y="0"/>
                    </a:moveTo>
                    <a:lnTo>
                      <a:pt x="516" y="0"/>
                    </a:lnTo>
                    <a:lnTo>
                      <a:pt x="516" y="8"/>
                    </a:lnTo>
                    <a:lnTo>
                      <a:pt x="508" y="8"/>
                    </a:lnTo>
                    <a:lnTo>
                      <a:pt x="508" y="0"/>
                    </a:lnTo>
                    <a:close/>
                    <a:moveTo>
                      <a:pt x="541" y="0"/>
                    </a:moveTo>
                    <a:lnTo>
                      <a:pt x="574" y="0"/>
                    </a:lnTo>
                    <a:lnTo>
                      <a:pt x="574" y="8"/>
                    </a:lnTo>
                    <a:lnTo>
                      <a:pt x="541" y="8"/>
                    </a:lnTo>
                    <a:lnTo>
                      <a:pt x="541" y="0"/>
                    </a:lnTo>
                    <a:close/>
                    <a:moveTo>
                      <a:pt x="598" y="0"/>
                    </a:moveTo>
                    <a:lnTo>
                      <a:pt x="606" y="0"/>
                    </a:lnTo>
                    <a:lnTo>
                      <a:pt x="606" y="8"/>
                    </a:lnTo>
                    <a:lnTo>
                      <a:pt x="598" y="8"/>
                    </a:lnTo>
                    <a:lnTo>
                      <a:pt x="598" y="0"/>
                    </a:lnTo>
                    <a:close/>
                    <a:moveTo>
                      <a:pt x="631" y="0"/>
                    </a:moveTo>
                    <a:lnTo>
                      <a:pt x="664" y="0"/>
                    </a:lnTo>
                    <a:lnTo>
                      <a:pt x="664" y="8"/>
                    </a:lnTo>
                    <a:lnTo>
                      <a:pt x="631" y="8"/>
                    </a:lnTo>
                    <a:lnTo>
                      <a:pt x="631" y="0"/>
                    </a:lnTo>
                    <a:close/>
                    <a:moveTo>
                      <a:pt x="688" y="0"/>
                    </a:moveTo>
                    <a:lnTo>
                      <a:pt x="697" y="0"/>
                    </a:lnTo>
                    <a:lnTo>
                      <a:pt x="697" y="8"/>
                    </a:lnTo>
                    <a:lnTo>
                      <a:pt x="688" y="8"/>
                    </a:lnTo>
                    <a:lnTo>
                      <a:pt x="688" y="0"/>
                    </a:lnTo>
                    <a:close/>
                    <a:moveTo>
                      <a:pt x="721" y="0"/>
                    </a:moveTo>
                    <a:lnTo>
                      <a:pt x="754" y="0"/>
                    </a:lnTo>
                    <a:lnTo>
                      <a:pt x="754" y="8"/>
                    </a:lnTo>
                    <a:lnTo>
                      <a:pt x="721" y="8"/>
                    </a:lnTo>
                    <a:lnTo>
                      <a:pt x="721" y="0"/>
                    </a:lnTo>
                    <a:close/>
                    <a:moveTo>
                      <a:pt x="779" y="0"/>
                    </a:moveTo>
                    <a:lnTo>
                      <a:pt x="787" y="0"/>
                    </a:lnTo>
                    <a:lnTo>
                      <a:pt x="787" y="8"/>
                    </a:lnTo>
                    <a:lnTo>
                      <a:pt x="779" y="8"/>
                    </a:lnTo>
                    <a:lnTo>
                      <a:pt x="779" y="0"/>
                    </a:lnTo>
                    <a:close/>
                    <a:moveTo>
                      <a:pt x="811" y="0"/>
                    </a:moveTo>
                    <a:lnTo>
                      <a:pt x="844" y="0"/>
                    </a:lnTo>
                    <a:lnTo>
                      <a:pt x="844" y="8"/>
                    </a:lnTo>
                    <a:lnTo>
                      <a:pt x="811" y="8"/>
                    </a:lnTo>
                    <a:lnTo>
                      <a:pt x="811" y="0"/>
                    </a:lnTo>
                    <a:close/>
                    <a:moveTo>
                      <a:pt x="869" y="0"/>
                    </a:moveTo>
                    <a:lnTo>
                      <a:pt x="877" y="0"/>
                    </a:lnTo>
                    <a:lnTo>
                      <a:pt x="877" y="8"/>
                    </a:lnTo>
                    <a:lnTo>
                      <a:pt x="869" y="8"/>
                    </a:lnTo>
                    <a:lnTo>
                      <a:pt x="869" y="0"/>
                    </a:lnTo>
                    <a:close/>
                    <a:moveTo>
                      <a:pt x="901" y="0"/>
                    </a:moveTo>
                    <a:lnTo>
                      <a:pt x="934" y="0"/>
                    </a:lnTo>
                    <a:lnTo>
                      <a:pt x="934" y="8"/>
                    </a:lnTo>
                    <a:lnTo>
                      <a:pt x="901" y="8"/>
                    </a:lnTo>
                    <a:lnTo>
                      <a:pt x="901" y="0"/>
                    </a:lnTo>
                    <a:close/>
                    <a:moveTo>
                      <a:pt x="959" y="0"/>
                    </a:moveTo>
                    <a:lnTo>
                      <a:pt x="967" y="0"/>
                    </a:lnTo>
                    <a:lnTo>
                      <a:pt x="967" y="8"/>
                    </a:lnTo>
                    <a:lnTo>
                      <a:pt x="959" y="8"/>
                    </a:lnTo>
                    <a:lnTo>
                      <a:pt x="959" y="0"/>
                    </a:lnTo>
                    <a:close/>
                    <a:moveTo>
                      <a:pt x="991" y="0"/>
                    </a:moveTo>
                    <a:lnTo>
                      <a:pt x="1024" y="0"/>
                    </a:lnTo>
                    <a:lnTo>
                      <a:pt x="1024" y="8"/>
                    </a:lnTo>
                    <a:lnTo>
                      <a:pt x="991" y="8"/>
                    </a:lnTo>
                    <a:lnTo>
                      <a:pt x="991" y="0"/>
                    </a:lnTo>
                    <a:close/>
                    <a:moveTo>
                      <a:pt x="1049" y="0"/>
                    </a:moveTo>
                    <a:lnTo>
                      <a:pt x="1057" y="0"/>
                    </a:lnTo>
                    <a:lnTo>
                      <a:pt x="1057" y="8"/>
                    </a:lnTo>
                    <a:lnTo>
                      <a:pt x="1049" y="8"/>
                    </a:lnTo>
                    <a:lnTo>
                      <a:pt x="1049" y="0"/>
                    </a:lnTo>
                    <a:close/>
                    <a:moveTo>
                      <a:pt x="1082" y="0"/>
                    </a:moveTo>
                    <a:lnTo>
                      <a:pt x="1114" y="0"/>
                    </a:lnTo>
                    <a:lnTo>
                      <a:pt x="1114" y="8"/>
                    </a:lnTo>
                    <a:lnTo>
                      <a:pt x="1082" y="8"/>
                    </a:lnTo>
                    <a:lnTo>
                      <a:pt x="1082" y="0"/>
                    </a:lnTo>
                    <a:close/>
                    <a:moveTo>
                      <a:pt x="1139" y="0"/>
                    </a:moveTo>
                    <a:lnTo>
                      <a:pt x="1147" y="0"/>
                    </a:lnTo>
                    <a:lnTo>
                      <a:pt x="1147" y="8"/>
                    </a:lnTo>
                    <a:lnTo>
                      <a:pt x="1139" y="8"/>
                    </a:lnTo>
                    <a:lnTo>
                      <a:pt x="1139" y="0"/>
                    </a:lnTo>
                    <a:close/>
                    <a:moveTo>
                      <a:pt x="1172" y="0"/>
                    </a:moveTo>
                    <a:lnTo>
                      <a:pt x="1204" y="0"/>
                    </a:lnTo>
                    <a:lnTo>
                      <a:pt x="1204" y="8"/>
                    </a:lnTo>
                    <a:lnTo>
                      <a:pt x="1172" y="8"/>
                    </a:lnTo>
                    <a:lnTo>
                      <a:pt x="1172" y="0"/>
                    </a:lnTo>
                    <a:close/>
                    <a:moveTo>
                      <a:pt x="1229" y="0"/>
                    </a:moveTo>
                    <a:lnTo>
                      <a:pt x="1237" y="0"/>
                    </a:lnTo>
                    <a:lnTo>
                      <a:pt x="1237" y="8"/>
                    </a:lnTo>
                    <a:lnTo>
                      <a:pt x="1229" y="8"/>
                    </a:lnTo>
                    <a:lnTo>
                      <a:pt x="1229" y="0"/>
                    </a:lnTo>
                    <a:close/>
                    <a:moveTo>
                      <a:pt x="1262" y="0"/>
                    </a:moveTo>
                    <a:lnTo>
                      <a:pt x="1295" y="0"/>
                    </a:lnTo>
                    <a:lnTo>
                      <a:pt x="1295" y="8"/>
                    </a:lnTo>
                    <a:lnTo>
                      <a:pt x="1262" y="8"/>
                    </a:lnTo>
                    <a:lnTo>
                      <a:pt x="1262" y="0"/>
                    </a:lnTo>
                    <a:close/>
                    <a:moveTo>
                      <a:pt x="1319" y="0"/>
                    </a:moveTo>
                    <a:lnTo>
                      <a:pt x="1327" y="0"/>
                    </a:lnTo>
                    <a:lnTo>
                      <a:pt x="1327" y="8"/>
                    </a:lnTo>
                    <a:lnTo>
                      <a:pt x="1319" y="8"/>
                    </a:lnTo>
                    <a:lnTo>
                      <a:pt x="1319" y="0"/>
                    </a:lnTo>
                    <a:close/>
                    <a:moveTo>
                      <a:pt x="1352" y="0"/>
                    </a:moveTo>
                    <a:lnTo>
                      <a:pt x="1385" y="0"/>
                    </a:lnTo>
                    <a:lnTo>
                      <a:pt x="1385" y="8"/>
                    </a:lnTo>
                    <a:lnTo>
                      <a:pt x="1352" y="8"/>
                    </a:lnTo>
                    <a:lnTo>
                      <a:pt x="1352" y="0"/>
                    </a:lnTo>
                    <a:close/>
                    <a:moveTo>
                      <a:pt x="1409" y="0"/>
                    </a:moveTo>
                    <a:lnTo>
                      <a:pt x="1417" y="0"/>
                    </a:lnTo>
                    <a:lnTo>
                      <a:pt x="1417" y="8"/>
                    </a:lnTo>
                    <a:lnTo>
                      <a:pt x="1409" y="8"/>
                    </a:lnTo>
                    <a:lnTo>
                      <a:pt x="1409" y="0"/>
                    </a:lnTo>
                    <a:close/>
                    <a:moveTo>
                      <a:pt x="1442" y="0"/>
                    </a:moveTo>
                    <a:lnTo>
                      <a:pt x="1475" y="0"/>
                    </a:lnTo>
                    <a:lnTo>
                      <a:pt x="1475" y="8"/>
                    </a:lnTo>
                    <a:lnTo>
                      <a:pt x="1442" y="8"/>
                    </a:lnTo>
                    <a:lnTo>
                      <a:pt x="1442" y="0"/>
                    </a:lnTo>
                    <a:close/>
                    <a:moveTo>
                      <a:pt x="1499" y="0"/>
                    </a:moveTo>
                    <a:lnTo>
                      <a:pt x="1508" y="0"/>
                    </a:lnTo>
                    <a:lnTo>
                      <a:pt x="1508" y="8"/>
                    </a:lnTo>
                    <a:lnTo>
                      <a:pt x="1499" y="8"/>
                    </a:lnTo>
                    <a:lnTo>
                      <a:pt x="1499" y="0"/>
                    </a:lnTo>
                    <a:close/>
                    <a:moveTo>
                      <a:pt x="1532" y="0"/>
                    </a:moveTo>
                    <a:lnTo>
                      <a:pt x="1565" y="0"/>
                    </a:lnTo>
                    <a:lnTo>
                      <a:pt x="1565" y="8"/>
                    </a:lnTo>
                    <a:lnTo>
                      <a:pt x="1532" y="8"/>
                    </a:lnTo>
                    <a:lnTo>
                      <a:pt x="1532" y="0"/>
                    </a:lnTo>
                    <a:close/>
                    <a:moveTo>
                      <a:pt x="1589" y="0"/>
                    </a:moveTo>
                    <a:lnTo>
                      <a:pt x="1598" y="0"/>
                    </a:lnTo>
                    <a:lnTo>
                      <a:pt x="1598" y="8"/>
                    </a:lnTo>
                    <a:lnTo>
                      <a:pt x="1589" y="8"/>
                    </a:lnTo>
                    <a:lnTo>
                      <a:pt x="1589" y="0"/>
                    </a:lnTo>
                    <a:close/>
                    <a:moveTo>
                      <a:pt x="1622" y="0"/>
                    </a:moveTo>
                    <a:lnTo>
                      <a:pt x="1655" y="0"/>
                    </a:lnTo>
                    <a:lnTo>
                      <a:pt x="1655" y="8"/>
                    </a:lnTo>
                    <a:lnTo>
                      <a:pt x="1622" y="8"/>
                    </a:lnTo>
                    <a:lnTo>
                      <a:pt x="1622" y="0"/>
                    </a:lnTo>
                    <a:close/>
                    <a:moveTo>
                      <a:pt x="1680" y="0"/>
                    </a:moveTo>
                    <a:lnTo>
                      <a:pt x="1688" y="0"/>
                    </a:lnTo>
                    <a:lnTo>
                      <a:pt x="1688" y="8"/>
                    </a:lnTo>
                    <a:lnTo>
                      <a:pt x="1680" y="8"/>
                    </a:lnTo>
                    <a:lnTo>
                      <a:pt x="1680" y="0"/>
                    </a:lnTo>
                    <a:close/>
                    <a:moveTo>
                      <a:pt x="1712" y="0"/>
                    </a:moveTo>
                    <a:lnTo>
                      <a:pt x="1745" y="0"/>
                    </a:lnTo>
                    <a:lnTo>
                      <a:pt x="1745" y="8"/>
                    </a:lnTo>
                    <a:lnTo>
                      <a:pt x="1712" y="8"/>
                    </a:lnTo>
                    <a:lnTo>
                      <a:pt x="1712" y="0"/>
                    </a:lnTo>
                    <a:close/>
                    <a:moveTo>
                      <a:pt x="1770" y="0"/>
                    </a:moveTo>
                    <a:lnTo>
                      <a:pt x="1778" y="0"/>
                    </a:lnTo>
                    <a:lnTo>
                      <a:pt x="1778" y="8"/>
                    </a:lnTo>
                    <a:lnTo>
                      <a:pt x="1770" y="8"/>
                    </a:lnTo>
                    <a:lnTo>
                      <a:pt x="1770" y="0"/>
                    </a:lnTo>
                    <a:close/>
                    <a:moveTo>
                      <a:pt x="1802" y="0"/>
                    </a:moveTo>
                    <a:lnTo>
                      <a:pt x="1835" y="0"/>
                    </a:lnTo>
                    <a:lnTo>
                      <a:pt x="1835" y="8"/>
                    </a:lnTo>
                    <a:lnTo>
                      <a:pt x="1802" y="8"/>
                    </a:lnTo>
                    <a:lnTo>
                      <a:pt x="1802" y="0"/>
                    </a:lnTo>
                    <a:close/>
                    <a:moveTo>
                      <a:pt x="1860" y="0"/>
                    </a:moveTo>
                    <a:lnTo>
                      <a:pt x="1868" y="0"/>
                    </a:lnTo>
                    <a:lnTo>
                      <a:pt x="1868" y="8"/>
                    </a:lnTo>
                    <a:lnTo>
                      <a:pt x="1860" y="8"/>
                    </a:lnTo>
                    <a:lnTo>
                      <a:pt x="1860" y="0"/>
                    </a:lnTo>
                    <a:close/>
                    <a:moveTo>
                      <a:pt x="1893" y="0"/>
                    </a:moveTo>
                    <a:lnTo>
                      <a:pt x="1925" y="0"/>
                    </a:lnTo>
                    <a:lnTo>
                      <a:pt x="1925" y="8"/>
                    </a:lnTo>
                    <a:lnTo>
                      <a:pt x="1893" y="8"/>
                    </a:lnTo>
                    <a:lnTo>
                      <a:pt x="1893" y="0"/>
                    </a:lnTo>
                    <a:close/>
                    <a:moveTo>
                      <a:pt x="1950" y="0"/>
                    </a:moveTo>
                    <a:lnTo>
                      <a:pt x="1958" y="0"/>
                    </a:lnTo>
                    <a:lnTo>
                      <a:pt x="1958" y="8"/>
                    </a:lnTo>
                    <a:lnTo>
                      <a:pt x="1950" y="8"/>
                    </a:lnTo>
                    <a:lnTo>
                      <a:pt x="1950" y="0"/>
                    </a:lnTo>
                    <a:close/>
                    <a:moveTo>
                      <a:pt x="1983" y="0"/>
                    </a:moveTo>
                    <a:lnTo>
                      <a:pt x="2015" y="0"/>
                    </a:lnTo>
                    <a:lnTo>
                      <a:pt x="2015" y="8"/>
                    </a:lnTo>
                    <a:lnTo>
                      <a:pt x="1983" y="8"/>
                    </a:lnTo>
                    <a:lnTo>
                      <a:pt x="1983" y="0"/>
                    </a:lnTo>
                    <a:close/>
                    <a:moveTo>
                      <a:pt x="2040" y="0"/>
                    </a:moveTo>
                    <a:lnTo>
                      <a:pt x="2048" y="0"/>
                    </a:lnTo>
                    <a:lnTo>
                      <a:pt x="2048" y="8"/>
                    </a:lnTo>
                    <a:lnTo>
                      <a:pt x="2040" y="8"/>
                    </a:lnTo>
                    <a:lnTo>
                      <a:pt x="2040" y="0"/>
                    </a:lnTo>
                    <a:close/>
                    <a:moveTo>
                      <a:pt x="2073" y="0"/>
                    </a:moveTo>
                    <a:lnTo>
                      <a:pt x="2106" y="0"/>
                    </a:lnTo>
                    <a:lnTo>
                      <a:pt x="2106" y="8"/>
                    </a:lnTo>
                    <a:lnTo>
                      <a:pt x="2073" y="8"/>
                    </a:lnTo>
                    <a:lnTo>
                      <a:pt x="2073" y="0"/>
                    </a:lnTo>
                    <a:close/>
                    <a:moveTo>
                      <a:pt x="2130" y="0"/>
                    </a:moveTo>
                    <a:lnTo>
                      <a:pt x="2138" y="0"/>
                    </a:lnTo>
                    <a:lnTo>
                      <a:pt x="2138" y="8"/>
                    </a:lnTo>
                    <a:lnTo>
                      <a:pt x="2130" y="8"/>
                    </a:lnTo>
                    <a:lnTo>
                      <a:pt x="2130" y="0"/>
                    </a:lnTo>
                    <a:close/>
                    <a:moveTo>
                      <a:pt x="2163" y="0"/>
                    </a:moveTo>
                    <a:lnTo>
                      <a:pt x="2196" y="0"/>
                    </a:lnTo>
                    <a:lnTo>
                      <a:pt x="2196" y="8"/>
                    </a:lnTo>
                    <a:lnTo>
                      <a:pt x="2163" y="8"/>
                    </a:lnTo>
                    <a:lnTo>
                      <a:pt x="2163" y="0"/>
                    </a:lnTo>
                    <a:close/>
                    <a:moveTo>
                      <a:pt x="2220" y="0"/>
                    </a:moveTo>
                    <a:lnTo>
                      <a:pt x="2228" y="0"/>
                    </a:lnTo>
                    <a:lnTo>
                      <a:pt x="2228" y="8"/>
                    </a:lnTo>
                    <a:lnTo>
                      <a:pt x="2220" y="8"/>
                    </a:lnTo>
                    <a:lnTo>
                      <a:pt x="2220" y="0"/>
                    </a:lnTo>
                    <a:close/>
                    <a:moveTo>
                      <a:pt x="2253" y="0"/>
                    </a:moveTo>
                    <a:lnTo>
                      <a:pt x="2286" y="0"/>
                    </a:lnTo>
                    <a:lnTo>
                      <a:pt x="2286" y="8"/>
                    </a:lnTo>
                    <a:lnTo>
                      <a:pt x="2253" y="8"/>
                    </a:lnTo>
                    <a:lnTo>
                      <a:pt x="2253" y="0"/>
                    </a:lnTo>
                    <a:close/>
                    <a:moveTo>
                      <a:pt x="2310" y="0"/>
                    </a:moveTo>
                    <a:lnTo>
                      <a:pt x="2318" y="0"/>
                    </a:lnTo>
                    <a:lnTo>
                      <a:pt x="2318" y="8"/>
                    </a:lnTo>
                    <a:lnTo>
                      <a:pt x="2310" y="8"/>
                    </a:lnTo>
                    <a:lnTo>
                      <a:pt x="2310" y="0"/>
                    </a:lnTo>
                    <a:close/>
                    <a:moveTo>
                      <a:pt x="2343" y="0"/>
                    </a:moveTo>
                    <a:lnTo>
                      <a:pt x="2376" y="0"/>
                    </a:lnTo>
                    <a:lnTo>
                      <a:pt x="2376" y="8"/>
                    </a:lnTo>
                    <a:lnTo>
                      <a:pt x="2343" y="8"/>
                    </a:lnTo>
                    <a:lnTo>
                      <a:pt x="2343" y="0"/>
                    </a:lnTo>
                    <a:close/>
                    <a:moveTo>
                      <a:pt x="2400" y="0"/>
                    </a:moveTo>
                    <a:lnTo>
                      <a:pt x="2409" y="0"/>
                    </a:lnTo>
                    <a:lnTo>
                      <a:pt x="2409" y="8"/>
                    </a:lnTo>
                    <a:lnTo>
                      <a:pt x="2400" y="8"/>
                    </a:lnTo>
                    <a:lnTo>
                      <a:pt x="2400" y="0"/>
                    </a:lnTo>
                    <a:close/>
                    <a:moveTo>
                      <a:pt x="2433" y="0"/>
                    </a:moveTo>
                    <a:lnTo>
                      <a:pt x="2466" y="0"/>
                    </a:lnTo>
                    <a:lnTo>
                      <a:pt x="2466" y="8"/>
                    </a:lnTo>
                    <a:lnTo>
                      <a:pt x="2433" y="8"/>
                    </a:lnTo>
                    <a:lnTo>
                      <a:pt x="2433" y="0"/>
                    </a:lnTo>
                    <a:close/>
                    <a:moveTo>
                      <a:pt x="2490" y="0"/>
                    </a:moveTo>
                    <a:lnTo>
                      <a:pt x="2499" y="0"/>
                    </a:lnTo>
                    <a:lnTo>
                      <a:pt x="2499" y="8"/>
                    </a:lnTo>
                    <a:lnTo>
                      <a:pt x="2490" y="8"/>
                    </a:lnTo>
                    <a:lnTo>
                      <a:pt x="2490" y="0"/>
                    </a:lnTo>
                    <a:close/>
                    <a:moveTo>
                      <a:pt x="2523" y="0"/>
                    </a:moveTo>
                    <a:lnTo>
                      <a:pt x="2556" y="0"/>
                    </a:lnTo>
                    <a:lnTo>
                      <a:pt x="2556" y="8"/>
                    </a:lnTo>
                    <a:lnTo>
                      <a:pt x="2523" y="8"/>
                    </a:lnTo>
                    <a:lnTo>
                      <a:pt x="2523" y="0"/>
                    </a:lnTo>
                    <a:close/>
                    <a:moveTo>
                      <a:pt x="2581" y="0"/>
                    </a:moveTo>
                    <a:lnTo>
                      <a:pt x="2589" y="0"/>
                    </a:lnTo>
                    <a:lnTo>
                      <a:pt x="2589" y="8"/>
                    </a:lnTo>
                    <a:lnTo>
                      <a:pt x="2581" y="8"/>
                    </a:lnTo>
                    <a:lnTo>
                      <a:pt x="2581" y="0"/>
                    </a:lnTo>
                    <a:close/>
                    <a:moveTo>
                      <a:pt x="2613" y="0"/>
                    </a:moveTo>
                    <a:lnTo>
                      <a:pt x="2635" y="0"/>
                    </a:lnTo>
                    <a:lnTo>
                      <a:pt x="2635" y="8"/>
                    </a:lnTo>
                    <a:lnTo>
                      <a:pt x="2613" y="8"/>
                    </a:lnTo>
                    <a:lnTo>
                      <a:pt x="2613"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8" name="Freeform 237"/>
              <p:cNvSpPr>
                <a:spLocks noEditPoints="1"/>
              </p:cNvSpPr>
              <p:nvPr/>
            </p:nvSpPr>
            <p:spPr bwMode="auto">
              <a:xfrm>
                <a:off x="1155" y="3752"/>
                <a:ext cx="2630" cy="9"/>
              </a:xfrm>
              <a:custGeom>
                <a:avLst/>
                <a:gdLst>
                  <a:gd name="T0" fmla="*/ 0 w 2630"/>
                  <a:gd name="T1" fmla="*/ 0 h 10"/>
                  <a:gd name="T2" fmla="*/ 58 w 2630"/>
                  <a:gd name="T3" fmla="*/ 0 h 10"/>
                  <a:gd name="T4" fmla="*/ 90 w 2630"/>
                  <a:gd name="T5" fmla="*/ 0 h 10"/>
                  <a:gd name="T6" fmla="*/ 148 w 2630"/>
                  <a:gd name="T7" fmla="*/ 0 h 10"/>
                  <a:gd name="T8" fmla="*/ 181 w 2630"/>
                  <a:gd name="T9" fmla="*/ 0 h 10"/>
                  <a:gd name="T10" fmla="*/ 238 w 2630"/>
                  <a:gd name="T11" fmla="*/ 0 h 10"/>
                  <a:gd name="T12" fmla="*/ 271 w 2630"/>
                  <a:gd name="T13" fmla="*/ 0 h 10"/>
                  <a:gd name="T14" fmla="*/ 328 w 2630"/>
                  <a:gd name="T15" fmla="*/ 0 h 10"/>
                  <a:gd name="T16" fmla="*/ 361 w 2630"/>
                  <a:gd name="T17" fmla="*/ 0 h 10"/>
                  <a:gd name="T18" fmla="*/ 418 w 2630"/>
                  <a:gd name="T19" fmla="*/ 0 h 10"/>
                  <a:gd name="T20" fmla="*/ 451 w 2630"/>
                  <a:gd name="T21" fmla="*/ 0 h 10"/>
                  <a:gd name="T22" fmla="*/ 508 w 2630"/>
                  <a:gd name="T23" fmla="*/ 0 h 10"/>
                  <a:gd name="T24" fmla="*/ 541 w 2630"/>
                  <a:gd name="T25" fmla="*/ 0 h 10"/>
                  <a:gd name="T26" fmla="*/ 598 w 2630"/>
                  <a:gd name="T27" fmla="*/ 0 h 10"/>
                  <a:gd name="T28" fmla="*/ 631 w 2630"/>
                  <a:gd name="T29" fmla="*/ 0 h 10"/>
                  <a:gd name="T30" fmla="*/ 688 w 2630"/>
                  <a:gd name="T31" fmla="*/ 0 h 10"/>
                  <a:gd name="T32" fmla="*/ 721 w 2630"/>
                  <a:gd name="T33" fmla="*/ 0 h 10"/>
                  <a:gd name="T34" fmla="*/ 779 w 2630"/>
                  <a:gd name="T35" fmla="*/ 0 h 10"/>
                  <a:gd name="T36" fmla="*/ 811 w 2630"/>
                  <a:gd name="T37" fmla="*/ 0 h 10"/>
                  <a:gd name="T38" fmla="*/ 869 w 2630"/>
                  <a:gd name="T39" fmla="*/ 0 h 10"/>
                  <a:gd name="T40" fmla="*/ 901 w 2630"/>
                  <a:gd name="T41" fmla="*/ 0 h 10"/>
                  <a:gd name="T42" fmla="*/ 959 w 2630"/>
                  <a:gd name="T43" fmla="*/ 0 h 10"/>
                  <a:gd name="T44" fmla="*/ 991 w 2630"/>
                  <a:gd name="T45" fmla="*/ 0 h 10"/>
                  <a:gd name="T46" fmla="*/ 1049 w 2630"/>
                  <a:gd name="T47" fmla="*/ 0 h 10"/>
                  <a:gd name="T48" fmla="*/ 1082 w 2630"/>
                  <a:gd name="T49" fmla="*/ 0 h 10"/>
                  <a:gd name="T50" fmla="*/ 1139 w 2630"/>
                  <a:gd name="T51" fmla="*/ 0 h 10"/>
                  <a:gd name="T52" fmla="*/ 1172 w 2630"/>
                  <a:gd name="T53" fmla="*/ 1 h 10"/>
                  <a:gd name="T54" fmla="*/ 1229 w 2630"/>
                  <a:gd name="T55" fmla="*/ 1 h 10"/>
                  <a:gd name="T56" fmla="*/ 1262 w 2630"/>
                  <a:gd name="T57" fmla="*/ 1 h 10"/>
                  <a:gd name="T58" fmla="*/ 1319 w 2630"/>
                  <a:gd name="T59" fmla="*/ 1 h 10"/>
                  <a:gd name="T60" fmla="*/ 1352 w 2630"/>
                  <a:gd name="T61" fmla="*/ 1 h 10"/>
                  <a:gd name="T62" fmla="*/ 1409 w 2630"/>
                  <a:gd name="T63" fmla="*/ 1 h 10"/>
                  <a:gd name="T64" fmla="*/ 1442 w 2630"/>
                  <a:gd name="T65" fmla="*/ 1 h 10"/>
                  <a:gd name="T66" fmla="*/ 1499 w 2630"/>
                  <a:gd name="T67" fmla="*/ 1 h 10"/>
                  <a:gd name="T68" fmla="*/ 1532 w 2630"/>
                  <a:gd name="T69" fmla="*/ 1 h 10"/>
                  <a:gd name="T70" fmla="*/ 1589 w 2630"/>
                  <a:gd name="T71" fmla="*/ 1 h 10"/>
                  <a:gd name="T72" fmla="*/ 1622 w 2630"/>
                  <a:gd name="T73" fmla="*/ 1 h 10"/>
                  <a:gd name="T74" fmla="*/ 1680 w 2630"/>
                  <a:gd name="T75" fmla="*/ 1 h 10"/>
                  <a:gd name="T76" fmla="*/ 1712 w 2630"/>
                  <a:gd name="T77" fmla="*/ 1 h 10"/>
                  <a:gd name="T78" fmla="*/ 1770 w 2630"/>
                  <a:gd name="T79" fmla="*/ 1 h 10"/>
                  <a:gd name="T80" fmla="*/ 1802 w 2630"/>
                  <a:gd name="T81" fmla="*/ 1 h 10"/>
                  <a:gd name="T82" fmla="*/ 1860 w 2630"/>
                  <a:gd name="T83" fmla="*/ 1 h 10"/>
                  <a:gd name="T84" fmla="*/ 1893 w 2630"/>
                  <a:gd name="T85" fmla="*/ 1 h 10"/>
                  <a:gd name="T86" fmla="*/ 1950 w 2630"/>
                  <a:gd name="T87" fmla="*/ 1 h 10"/>
                  <a:gd name="T88" fmla="*/ 1983 w 2630"/>
                  <a:gd name="T89" fmla="*/ 1 h 10"/>
                  <a:gd name="T90" fmla="*/ 2040 w 2630"/>
                  <a:gd name="T91" fmla="*/ 1 h 10"/>
                  <a:gd name="T92" fmla="*/ 2073 w 2630"/>
                  <a:gd name="T93" fmla="*/ 1 h 10"/>
                  <a:gd name="T94" fmla="*/ 2130 w 2630"/>
                  <a:gd name="T95" fmla="*/ 1 h 10"/>
                  <a:gd name="T96" fmla="*/ 2163 w 2630"/>
                  <a:gd name="T97" fmla="*/ 1 h 10"/>
                  <a:gd name="T98" fmla="*/ 2220 w 2630"/>
                  <a:gd name="T99" fmla="*/ 1 h 10"/>
                  <a:gd name="T100" fmla="*/ 2253 w 2630"/>
                  <a:gd name="T101" fmla="*/ 1 h 10"/>
                  <a:gd name="T102" fmla="*/ 2310 w 2630"/>
                  <a:gd name="T103" fmla="*/ 1 h 10"/>
                  <a:gd name="T104" fmla="*/ 2343 w 2630"/>
                  <a:gd name="T105" fmla="*/ 1 h 10"/>
                  <a:gd name="T106" fmla="*/ 2400 w 2630"/>
                  <a:gd name="T107" fmla="*/ 1 h 10"/>
                  <a:gd name="T108" fmla="*/ 2433 w 2630"/>
                  <a:gd name="T109" fmla="*/ 1 h 10"/>
                  <a:gd name="T110" fmla="*/ 2490 w 2630"/>
                  <a:gd name="T111" fmla="*/ 1 h 10"/>
                  <a:gd name="T112" fmla="*/ 2523 w 2630"/>
                  <a:gd name="T113" fmla="*/ 2 h 10"/>
                  <a:gd name="T114" fmla="*/ 2581 w 2630"/>
                  <a:gd name="T115" fmla="*/ 2 h 10"/>
                  <a:gd name="T116" fmla="*/ 2613 w 2630"/>
                  <a:gd name="T1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0" h="10">
                    <a:moveTo>
                      <a:pt x="0" y="0"/>
                    </a:moveTo>
                    <a:lnTo>
                      <a:pt x="33" y="0"/>
                    </a:lnTo>
                    <a:lnTo>
                      <a:pt x="33" y="8"/>
                    </a:lnTo>
                    <a:lnTo>
                      <a:pt x="0" y="8"/>
                    </a:lnTo>
                    <a:lnTo>
                      <a:pt x="0" y="0"/>
                    </a:lnTo>
                    <a:close/>
                    <a:moveTo>
                      <a:pt x="58" y="0"/>
                    </a:moveTo>
                    <a:lnTo>
                      <a:pt x="66" y="0"/>
                    </a:lnTo>
                    <a:lnTo>
                      <a:pt x="66" y="8"/>
                    </a:lnTo>
                    <a:lnTo>
                      <a:pt x="58" y="8"/>
                    </a:lnTo>
                    <a:lnTo>
                      <a:pt x="58" y="0"/>
                    </a:lnTo>
                    <a:close/>
                    <a:moveTo>
                      <a:pt x="90" y="0"/>
                    </a:moveTo>
                    <a:lnTo>
                      <a:pt x="123" y="0"/>
                    </a:lnTo>
                    <a:lnTo>
                      <a:pt x="123" y="8"/>
                    </a:lnTo>
                    <a:lnTo>
                      <a:pt x="90" y="8"/>
                    </a:lnTo>
                    <a:lnTo>
                      <a:pt x="90" y="0"/>
                    </a:lnTo>
                    <a:close/>
                    <a:moveTo>
                      <a:pt x="148" y="0"/>
                    </a:moveTo>
                    <a:lnTo>
                      <a:pt x="156" y="0"/>
                    </a:lnTo>
                    <a:lnTo>
                      <a:pt x="156" y="8"/>
                    </a:lnTo>
                    <a:lnTo>
                      <a:pt x="148" y="8"/>
                    </a:lnTo>
                    <a:lnTo>
                      <a:pt x="148" y="0"/>
                    </a:lnTo>
                    <a:close/>
                    <a:moveTo>
                      <a:pt x="181" y="0"/>
                    </a:moveTo>
                    <a:lnTo>
                      <a:pt x="213" y="0"/>
                    </a:lnTo>
                    <a:lnTo>
                      <a:pt x="213" y="8"/>
                    </a:lnTo>
                    <a:lnTo>
                      <a:pt x="181" y="8"/>
                    </a:lnTo>
                    <a:lnTo>
                      <a:pt x="181" y="0"/>
                    </a:lnTo>
                    <a:close/>
                    <a:moveTo>
                      <a:pt x="238" y="0"/>
                    </a:moveTo>
                    <a:lnTo>
                      <a:pt x="246" y="0"/>
                    </a:lnTo>
                    <a:lnTo>
                      <a:pt x="246" y="8"/>
                    </a:lnTo>
                    <a:lnTo>
                      <a:pt x="238" y="8"/>
                    </a:lnTo>
                    <a:lnTo>
                      <a:pt x="238" y="0"/>
                    </a:lnTo>
                    <a:close/>
                    <a:moveTo>
                      <a:pt x="271" y="0"/>
                    </a:moveTo>
                    <a:lnTo>
                      <a:pt x="303" y="0"/>
                    </a:lnTo>
                    <a:lnTo>
                      <a:pt x="303" y="8"/>
                    </a:lnTo>
                    <a:lnTo>
                      <a:pt x="271" y="8"/>
                    </a:lnTo>
                    <a:lnTo>
                      <a:pt x="271" y="0"/>
                    </a:lnTo>
                    <a:close/>
                    <a:moveTo>
                      <a:pt x="328" y="0"/>
                    </a:moveTo>
                    <a:lnTo>
                      <a:pt x="336" y="0"/>
                    </a:lnTo>
                    <a:lnTo>
                      <a:pt x="336" y="8"/>
                    </a:lnTo>
                    <a:lnTo>
                      <a:pt x="328" y="8"/>
                    </a:lnTo>
                    <a:lnTo>
                      <a:pt x="328" y="0"/>
                    </a:lnTo>
                    <a:close/>
                    <a:moveTo>
                      <a:pt x="361" y="0"/>
                    </a:moveTo>
                    <a:lnTo>
                      <a:pt x="394" y="0"/>
                    </a:lnTo>
                    <a:lnTo>
                      <a:pt x="394" y="8"/>
                    </a:lnTo>
                    <a:lnTo>
                      <a:pt x="361" y="8"/>
                    </a:lnTo>
                    <a:lnTo>
                      <a:pt x="361" y="0"/>
                    </a:lnTo>
                    <a:close/>
                    <a:moveTo>
                      <a:pt x="418" y="0"/>
                    </a:moveTo>
                    <a:lnTo>
                      <a:pt x="426" y="0"/>
                    </a:lnTo>
                    <a:lnTo>
                      <a:pt x="426" y="8"/>
                    </a:lnTo>
                    <a:lnTo>
                      <a:pt x="418" y="8"/>
                    </a:lnTo>
                    <a:lnTo>
                      <a:pt x="418" y="0"/>
                    </a:lnTo>
                    <a:close/>
                    <a:moveTo>
                      <a:pt x="451" y="0"/>
                    </a:moveTo>
                    <a:lnTo>
                      <a:pt x="484" y="0"/>
                    </a:lnTo>
                    <a:lnTo>
                      <a:pt x="484" y="8"/>
                    </a:lnTo>
                    <a:lnTo>
                      <a:pt x="451" y="8"/>
                    </a:lnTo>
                    <a:lnTo>
                      <a:pt x="451" y="0"/>
                    </a:lnTo>
                    <a:close/>
                    <a:moveTo>
                      <a:pt x="508" y="0"/>
                    </a:moveTo>
                    <a:lnTo>
                      <a:pt x="516" y="0"/>
                    </a:lnTo>
                    <a:lnTo>
                      <a:pt x="516" y="8"/>
                    </a:lnTo>
                    <a:lnTo>
                      <a:pt x="508" y="8"/>
                    </a:lnTo>
                    <a:lnTo>
                      <a:pt x="508" y="0"/>
                    </a:lnTo>
                    <a:close/>
                    <a:moveTo>
                      <a:pt x="541" y="0"/>
                    </a:moveTo>
                    <a:lnTo>
                      <a:pt x="574" y="0"/>
                    </a:lnTo>
                    <a:lnTo>
                      <a:pt x="574" y="8"/>
                    </a:lnTo>
                    <a:lnTo>
                      <a:pt x="541" y="8"/>
                    </a:lnTo>
                    <a:lnTo>
                      <a:pt x="541" y="0"/>
                    </a:lnTo>
                    <a:close/>
                    <a:moveTo>
                      <a:pt x="598" y="0"/>
                    </a:moveTo>
                    <a:lnTo>
                      <a:pt x="606" y="0"/>
                    </a:lnTo>
                    <a:lnTo>
                      <a:pt x="606" y="8"/>
                    </a:lnTo>
                    <a:lnTo>
                      <a:pt x="598" y="8"/>
                    </a:lnTo>
                    <a:lnTo>
                      <a:pt x="598" y="0"/>
                    </a:lnTo>
                    <a:close/>
                    <a:moveTo>
                      <a:pt x="631" y="0"/>
                    </a:moveTo>
                    <a:lnTo>
                      <a:pt x="664" y="0"/>
                    </a:lnTo>
                    <a:lnTo>
                      <a:pt x="664" y="8"/>
                    </a:lnTo>
                    <a:lnTo>
                      <a:pt x="631" y="8"/>
                    </a:lnTo>
                    <a:lnTo>
                      <a:pt x="631" y="0"/>
                    </a:lnTo>
                    <a:close/>
                    <a:moveTo>
                      <a:pt x="688" y="0"/>
                    </a:moveTo>
                    <a:lnTo>
                      <a:pt x="697" y="0"/>
                    </a:lnTo>
                    <a:lnTo>
                      <a:pt x="697" y="8"/>
                    </a:lnTo>
                    <a:lnTo>
                      <a:pt x="688" y="8"/>
                    </a:lnTo>
                    <a:lnTo>
                      <a:pt x="688" y="0"/>
                    </a:lnTo>
                    <a:close/>
                    <a:moveTo>
                      <a:pt x="721" y="0"/>
                    </a:moveTo>
                    <a:lnTo>
                      <a:pt x="754" y="0"/>
                    </a:lnTo>
                    <a:lnTo>
                      <a:pt x="754" y="8"/>
                    </a:lnTo>
                    <a:lnTo>
                      <a:pt x="721" y="8"/>
                    </a:lnTo>
                    <a:lnTo>
                      <a:pt x="721" y="0"/>
                    </a:lnTo>
                    <a:close/>
                    <a:moveTo>
                      <a:pt x="779" y="0"/>
                    </a:moveTo>
                    <a:lnTo>
                      <a:pt x="787" y="0"/>
                    </a:lnTo>
                    <a:lnTo>
                      <a:pt x="787" y="8"/>
                    </a:lnTo>
                    <a:lnTo>
                      <a:pt x="779" y="8"/>
                    </a:lnTo>
                    <a:lnTo>
                      <a:pt x="779" y="0"/>
                    </a:lnTo>
                    <a:close/>
                    <a:moveTo>
                      <a:pt x="811" y="0"/>
                    </a:moveTo>
                    <a:lnTo>
                      <a:pt x="844" y="0"/>
                    </a:lnTo>
                    <a:lnTo>
                      <a:pt x="844" y="8"/>
                    </a:lnTo>
                    <a:lnTo>
                      <a:pt x="811" y="8"/>
                    </a:lnTo>
                    <a:lnTo>
                      <a:pt x="811" y="0"/>
                    </a:lnTo>
                    <a:close/>
                    <a:moveTo>
                      <a:pt x="869" y="0"/>
                    </a:moveTo>
                    <a:lnTo>
                      <a:pt x="877" y="0"/>
                    </a:lnTo>
                    <a:lnTo>
                      <a:pt x="877" y="8"/>
                    </a:lnTo>
                    <a:lnTo>
                      <a:pt x="869" y="8"/>
                    </a:lnTo>
                    <a:lnTo>
                      <a:pt x="869" y="0"/>
                    </a:lnTo>
                    <a:close/>
                    <a:moveTo>
                      <a:pt x="901" y="0"/>
                    </a:moveTo>
                    <a:lnTo>
                      <a:pt x="934" y="0"/>
                    </a:lnTo>
                    <a:lnTo>
                      <a:pt x="934" y="9"/>
                    </a:lnTo>
                    <a:lnTo>
                      <a:pt x="901" y="8"/>
                    </a:lnTo>
                    <a:lnTo>
                      <a:pt x="901" y="0"/>
                    </a:lnTo>
                    <a:close/>
                    <a:moveTo>
                      <a:pt x="959" y="0"/>
                    </a:moveTo>
                    <a:lnTo>
                      <a:pt x="967" y="0"/>
                    </a:lnTo>
                    <a:lnTo>
                      <a:pt x="967" y="9"/>
                    </a:lnTo>
                    <a:lnTo>
                      <a:pt x="959" y="9"/>
                    </a:lnTo>
                    <a:lnTo>
                      <a:pt x="959" y="0"/>
                    </a:lnTo>
                    <a:close/>
                    <a:moveTo>
                      <a:pt x="991" y="0"/>
                    </a:moveTo>
                    <a:lnTo>
                      <a:pt x="1024" y="0"/>
                    </a:lnTo>
                    <a:lnTo>
                      <a:pt x="1024" y="9"/>
                    </a:lnTo>
                    <a:lnTo>
                      <a:pt x="991" y="9"/>
                    </a:lnTo>
                    <a:lnTo>
                      <a:pt x="991" y="0"/>
                    </a:lnTo>
                    <a:close/>
                    <a:moveTo>
                      <a:pt x="1049" y="0"/>
                    </a:moveTo>
                    <a:lnTo>
                      <a:pt x="1057" y="0"/>
                    </a:lnTo>
                    <a:lnTo>
                      <a:pt x="1057" y="9"/>
                    </a:lnTo>
                    <a:lnTo>
                      <a:pt x="1049" y="9"/>
                    </a:lnTo>
                    <a:lnTo>
                      <a:pt x="1049" y="0"/>
                    </a:lnTo>
                    <a:close/>
                    <a:moveTo>
                      <a:pt x="1082" y="0"/>
                    </a:moveTo>
                    <a:lnTo>
                      <a:pt x="1114" y="0"/>
                    </a:lnTo>
                    <a:lnTo>
                      <a:pt x="1114" y="9"/>
                    </a:lnTo>
                    <a:lnTo>
                      <a:pt x="1082" y="9"/>
                    </a:lnTo>
                    <a:lnTo>
                      <a:pt x="1082" y="0"/>
                    </a:lnTo>
                    <a:close/>
                    <a:moveTo>
                      <a:pt x="1139" y="0"/>
                    </a:moveTo>
                    <a:lnTo>
                      <a:pt x="1147" y="0"/>
                    </a:lnTo>
                    <a:lnTo>
                      <a:pt x="1147" y="9"/>
                    </a:lnTo>
                    <a:lnTo>
                      <a:pt x="1139" y="9"/>
                    </a:lnTo>
                    <a:lnTo>
                      <a:pt x="1139" y="0"/>
                    </a:lnTo>
                    <a:close/>
                    <a:moveTo>
                      <a:pt x="1172" y="1"/>
                    </a:moveTo>
                    <a:lnTo>
                      <a:pt x="1204" y="1"/>
                    </a:lnTo>
                    <a:lnTo>
                      <a:pt x="1204" y="9"/>
                    </a:lnTo>
                    <a:lnTo>
                      <a:pt x="1172" y="9"/>
                    </a:lnTo>
                    <a:lnTo>
                      <a:pt x="1172" y="1"/>
                    </a:lnTo>
                    <a:close/>
                    <a:moveTo>
                      <a:pt x="1229" y="1"/>
                    </a:moveTo>
                    <a:lnTo>
                      <a:pt x="1237" y="1"/>
                    </a:lnTo>
                    <a:lnTo>
                      <a:pt x="1237" y="9"/>
                    </a:lnTo>
                    <a:lnTo>
                      <a:pt x="1229" y="9"/>
                    </a:lnTo>
                    <a:lnTo>
                      <a:pt x="1229" y="1"/>
                    </a:lnTo>
                    <a:close/>
                    <a:moveTo>
                      <a:pt x="1262" y="1"/>
                    </a:moveTo>
                    <a:lnTo>
                      <a:pt x="1295" y="1"/>
                    </a:lnTo>
                    <a:lnTo>
                      <a:pt x="1295" y="9"/>
                    </a:lnTo>
                    <a:lnTo>
                      <a:pt x="1262" y="9"/>
                    </a:lnTo>
                    <a:lnTo>
                      <a:pt x="1262" y="1"/>
                    </a:lnTo>
                    <a:close/>
                    <a:moveTo>
                      <a:pt x="1319" y="1"/>
                    </a:moveTo>
                    <a:lnTo>
                      <a:pt x="1327" y="1"/>
                    </a:lnTo>
                    <a:lnTo>
                      <a:pt x="1327" y="9"/>
                    </a:lnTo>
                    <a:lnTo>
                      <a:pt x="1319" y="9"/>
                    </a:lnTo>
                    <a:lnTo>
                      <a:pt x="1319" y="1"/>
                    </a:lnTo>
                    <a:close/>
                    <a:moveTo>
                      <a:pt x="1352" y="1"/>
                    </a:moveTo>
                    <a:lnTo>
                      <a:pt x="1385" y="1"/>
                    </a:lnTo>
                    <a:lnTo>
                      <a:pt x="1385" y="9"/>
                    </a:lnTo>
                    <a:lnTo>
                      <a:pt x="1352" y="9"/>
                    </a:lnTo>
                    <a:lnTo>
                      <a:pt x="1352" y="1"/>
                    </a:lnTo>
                    <a:close/>
                    <a:moveTo>
                      <a:pt x="1409" y="1"/>
                    </a:moveTo>
                    <a:lnTo>
                      <a:pt x="1417" y="1"/>
                    </a:lnTo>
                    <a:lnTo>
                      <a:pt x="1417" y="9"/>
                    </a:lnTo>
                    <a:lnTo>
                      <a:pt x="1409" y="9"/>
                    </a:lnTo>
                    <a:lnTo>
                      <a:pt x="1409" y="1"/>
                    </a:lnTo>
                    <a:close/>
                    <a:moveTo>
                      <a:pt x="1442" y="1"/>
                    </a:moveTo>
                    <a:lnTo>
                      <a:pt x="1475" y="1"/>
                    </a:lnTo>
                    <a:lnTo>
                      <a:pt x="1475" y="9"/>
                    </a:lnTo>
                    <a:lnTo>
                      <a:pt x="1442" y="9"/>
                    </a:lnTo>
                    <a:lnTo>
                      <a:pt x="1442" y="1"/>
                    </a:lnTo>
                    <a:close/>
                    <a:moveTo>
                      <a:pt x="1499" y="1"/>
                    </a:moveTo>
                    <a:lnTo>
                      <a:pt x="1508" y="1"/>
                    </a:lnTo>
                    <a:lnTo>
                      <a:pt x="1508" y="9"/>
                    </a:lnTo>
                    <a:lnTo>
                      <a:pt x="1499" y="9"/>
                    </a:lnTo>
                    <a:lnTo>
                      <a:pt x="1499" y="1"/>
                    </a:lnTo>
                    <a:close/>
                    <a:moveTo>
                      <a:pt x="1532" y="1"/>
                    </a:moveTo>
                    <a:lnTo>
                      <a:pt x="1565" y="1"/>
                    </a:lnTo>
                    <a:lnTo>
                      <a:pt x="1565" y="9"/>
                    </a:lnTo>
                    <a:lnTo>
                      <a:pt x="1532" y="9"/>
                    </a:lnTo>
                    <a:lnTo>
                      <a:pt x="1532" y="1"/>
                    </a:lnTo>
                    <a:close/>
                    <a:moveTo>
                      <a:pt x="1589" y="1"/>
                    </a:moveTo>
                    <a:lnTo>
                      <a:pt x="1598" y="1"/>
                    </a:lnTo>
                    <a:lnTo>
                      <a:pt x="1598" y="9"/>
                    </a:lnTo>
                    <a:lnTo>
                      <a:pt x="1589" y="9"/>
                    </a:lnTo>
                    <a:lnTo>
                      <a:pt x="1589" y="1"/>
                    </a:lnTo>
                    <a:close/>
                    <a:moveTo>
                      <a:pt x="1622" y="1"/>
                    </a:moveTo>
                    <a:lnTo>
                      <a:pt x="1655" y="1"/>
                    </a:lnTo>
                    <a:lnTo>
                      <a:pt x="1655" y="9"/>
                    </a:lnTo>
                    <a:lnTo>
                      <a:pt x="1622" y="9"/>
                    </a:lnTo>
                    <a:lnTo>
                      <a:pt x="1622" y="1"/>
                    </a:lnTo>
                    <a:close/>
                    <a:moveTo>
                      <a:pt x="1680" y="1"/>
                    </a:moveTo>
                    <a:lnTo>
                      <a:pt x="1688" y="1"/>
                    </a:lnTo>
                    <a:lnTo>
                      <a:pt x="1688" y="9"/>
                    </a:lnTo>
                    <a:lnTo>
                      <a:pt x="1680" y="9"/>
                    </a:lnTo>
                    <a:lnTo>
                      <a:pt x="1680" y="1"/>
                    </a:lnTo>
                    <a:close/>
                    <a:moveTo>
                      <a:pt x="1712" y="1"/>
                    </a:moveTo>
                    <a:lnTo>
                      <a:pt x="1745" y="1"/>
                    </a:lnTo>
                    <a:lnTo>
                      <a:pt x="1745" y="9"/>
                    </a:lnTo>
                    <a:lnTo>
                      <a:pt x="1712" y="9"/>
                    </a:lnTo>
                    <a:lnTo>
                      <a:pt x="1712" y="1"/>
                    </a:lnTo>
                    <a:close/>
                    <a:moveTo>
                      <a:pt x="1770" y="1"/>
                    </a:moveTo>
                    <a:lnTo>
                      <a:pt x="1778" y="1"/>
                    </a:lnTo>
                    <a:lnTo>
                      <a:pt x="1778" y="9"/>
                    </a:lnTo>
                    <a:lnTo>
                      <a:pt x="1770" y="9"/>
                    </a:lnTo>
                    <a:lnTo>
                      <a:pt x="1770" y="1"/>
                    </a:lnTo>
                    <a:close/>
                    <a:moveTo>
                      <a:pt x="1802" y="1"/>
                    </a:moveTo>
                    <a:lnTo>
                      <a:pt x="1835" y="1"/>
                    </a:lnTo>
                    <a:lnTo>
                      <a:pt x="1835" y="9"/>
                    </a:lnTo>
                    <a:lnTo>
                      <a:pt x="1802" y="9"/>
                    </a:lnTo>
                    <a:lnTo>
                      <a:pt x="1802" y="1"/>
                    </a:lnTo>
                    <a:close/>
                    <a:moveTo>
                      <a:pt x="1860" y="1"/>
                    </a:moveTo>
                    <a:lnTo>
                      <a:pt x="1868" y="1"/>
                    </a:lnTo>
                    <a:lnTo>
                      <a:pt x="1868" y="9"/>
                    </a:lnTo>
                    <a:lnTo>
                      <a:pt x="1860" y="9"/>
                    </a:lnTo>
                    <a:lnTo>
                      <a:pt x="1860" y="1"/>
                    </a:lnTo>
                    <a:close/>
                    <a:moveTo>
                      <a:pt x="1893" y="1"/>
                    </a:moveTo>
                    <a:lnTo>
                      <a:pt x="1925" y="1"/>
                    </a:lnTo>
                    <a:lnTo>
                      <a:pt x="1925" y="9"/>
                    </a:lnTo>
                    <a:lnTo>
                      <a:pt x="1893" y="9"/>
                    </a:lnTo>
                    <a:lnTo>
                      <a:pt x="1893" y="1"/>
                    </a:lnTo>
                    <a:close/>
                    <a:moveTo>
                      <a:pt x="1950" y="1"/>
                    </a:moveTo>
                    <a:lnTo>
                      <a:pt x="1958" y="1"/>
                    </a:lnTo>
                    <a:lnTo>
                      <a:pt x="1958" y="9"/>
                    </a:lnTo>
                    <a:lnTo>
                      <a:pt x="1950" y="9"/>
                    </a:lnTo>
                    <a:lnTo>
                      <a:pt x="1950" y="1"/>
                    </a:lnTo>
                    <a:close/>
                    <a:moveTo>
                      <a:pt x="1983" y="1"/>
                    </a:moveTo>
                    <a:lnTo>
                      <a:pt x="2015" y="1"/>
                    </a:lnTo>
                    <a:lnTo>
                      <a:pt x="2015" y="9"/>
                    </a:lnTo>
                    <a:lnTo>
                      <a:pt x="1983" y="9"/>
                    </a:lnTo>
                    <a:lnTo>
                      <a:pt x="1983" y="1"/>
                    </a:lnTo>
                    <a:close/>
                    <a:moveTo>
                      <a:pt x="2040" y="1"/>
                    </a:moveTo>
                    <a:lnTo>
                      <a:pt x="2048" y="1"/>
                    </a:lnTo>
                    <a:lnTo>
                      <a:pt x="2048" y="9"/>
                    </a:lnTo>
                    <a:lnTo>
                      <a:pt x="2040" y="9"/>
                    </a:lnTo>
                    <a:lnTo>
                      <a:pt x="2040" y="1"/>
                    </a:lnTo>
                    <a:close/>
                    <a:moveTo>
                      <a:pt x="2073" y="1"/>
                    </a:moveTo>
                    <a:lnTo>
                      <a:pt x="2106" y="1"/>
                    </a:lnTo>
                    <a:lnTo>
                      <a:pt x="2106" y="9"/>
                    </a:lnTo>
                    <a:lnTo>
                      <a:pt x="2073" y="9"/>
                    </a:lnTo>
                    <a:lnTo>
                      <a:pt x="2073" y="1"/>
                    </a:lnTo>
                    <a:close/>
                    <a:moveTo>
                      <a:pt x="2130" y="1"/>
                    </a:moveTo>
                    <a:lnTo>
                      <a:pt x="2138" y="1"/>
                    </a:lnTo>
                    <a:lnTo>
                      <a:pt x="2138" y="9"/>
                    </a:lnTo>
                    <a:lnTo>
                      <a:pt x="2130" y="9"/>
                    </a:lnTo>
                    <a:lnTo>
                      <a:pt x="2130" y="1"/>
                    </a:lnTo>
                    <a:close/>
                    <a:moveTo>
                      <a:pt x="2163" y="1"/>
                    </a:moveTo>
                    <a:lnTo>
                      <a:pt x="2196" y="1"/>
                    </a:lnTo>
                    <a:lnTo>
                      <a:pt x="2196" y="9"/>
                    </a:lnTo>
                    <a:lnTo>
                      <a:pt x="2163" y="9"/>
                    </a:lnTo>
                    <a:lnTo>
                      <a:pt x="2163" y="1"/>
                    </a:lnTo>
                    <a:close/>
                    <a:moveTo>
                      <a:pt x="2220" y="1"/>
                    </a:moveTo>
                    <a:lnTo>
                      <a:pt x="2228" y="1"/>
                    </a:lnTo>
                    <a:lnTo>
                      <a:pt x="2228" y="9"/>
                    </a:lnTo>
                    <a:lnTo>
                      <a:pt x="2220" y="9"/>
                    </a:lnTo>
                    <a:lnTo>
                      <a:pt x="2220" y="1"/>
                    </a:lnTo>
                    <a:close/>
                    <a:moveTo>
                      <a:pt x="2253" y="1"/>
                    </a:moveTo>
                    <a:lnTo>
                      <a:pt x="2286" y="1"/>
                    </a:lnTo>
                    <a:lnTo>
                      <a:pt x="2286" y="9"/>
                    </a:lnTo>
                    <a:lnTo>
                      <a:pt x="2253" y="9"/>
                    </a:lnTo>
                    <a:lnTo>
                      <a:pt x="2253" y="1"/>
                    </a:lnTo>
                    <a:close/>
                    <a:moveTo>
                      <a:pt x="2310" y="1"/>
                    </a:moveTo>
                    <a:lnTo>
                      <a:pt x="2318" y="1"/>
                    </a:lnTo>
                    <a:lnTo>
                      <a:pt x="2318" y="10"/>
                    </a:lnTo>
                    <a:lnTo>
                      <a:pt x="2310" y="10"/>
                    </a:lnTo>
                    <a:lnTo>
                      <a:pt x="2310" y="1"/>
                    </a:lnTo>
                    <a:close/>
                    <a:moveTo>
                      <a:pt x="2343" y="1"/>
                    </a:moveTo>
                    <a:lnTo>
                      <a:pt x="2376" y="1"/>
                    </a:lnTo>
                    <a:lnTo>
                      <a:pt x="2376" y="10"/>
                    </a:lnTo>
                    <a:lnTo>
                      <a:pt x="2343" y="10"/>
                    </a:lnTo>
                    <a:lnTo>
                      <a:pt x="2343" y="1"/>
                    </a:lnTo>
                    <a:close/>
                    <a:moveTo>
                      <a:pt x="2400" y="1"/>
                    </a:moveTo>
                    <a:lnTo>
                      <a:pt x="2409" y="1"/>
                    </a:lnTo>
                    <a:lnTo>
                      <a:pt x="2409" y="10"/>
                    </a:lnTo>
                    <a:lnTo>
                      <a:pt x="2400" y="10"/>
                    </a:lnTo>
                    <a:lnTo>
                      <a:pt x="2400" y="1"/>
                    </a:lnTo>
                    <a:close/>
                    <a:moveTo>
                      <a:pt x="2433" y="1"/>
                    </a:moveTo>
                    <a:lnTo>
                      <a:pt x="2466" y="1"/>
                    </a:lnTo>
                    <a:lnTo>
                      <a:pt x="2466" y="10"/>
                    </a:lnTo>
                    <a:lnTo>
                      <a:pt x="2433" y="10"/>
                    </a:lnTo>
                    <a:lnTo>
                      <a:pt x="2433" y="1"/>
                    </a:lnTo>
                    <a:close/>
                    <a:moveTo>
                      <a:pt x="2490" y="1"/>
                    </a:moveTo>
                    <a:lnTo>
                      <a:pt x="2499" y="1"/>
                    </a:lnTo>
                    <a:lnTo>
                      <a:pt x="2499" y="10"/>
                    </a:lnTo>
                    <a:lnTo>
                      <a:pt x="2490" y="10"/>
                    </a:lnTo>
                    <a:lnTo>
                      <a:pt x="2490" y="1"/>
                    </a:lnTo>
                    <a:close/>
                    <a:moveTo>
                      <a:pt x="2523" y="2"/>
                    </a:moveTo>
                    <a:lnTo>
                      <a:pt x="2556" y="2"/>
                    </a:lnTo>
                    <a:lnTo>
                      <a:pt x="2556" y="10"/>
                    </a:lnTo>
                    <a:lnTo>
                      <a:pt x="2523" y="10"/>
                    </a:lnTo>
                    <a:lnTo>
                      <a:pt x="2523" y="2"/>
                    </a:lnTo>
                    <a:close/>
                    <a:moveTo>
                      <a:pt x="2581" y="2"/>
                    </a:moveTo>
                    <a:lnTo>
                      <a:pt x="2589" y="2"/>
                    </a:lnTo>
                    <a:lnTo>
                      <a:pt x="2589" y="10"/>
                    </a:lnTo>
                    <a:lnTo>
                      <a:pt x="2581" y="10"/>
                    </a:lnTo>
                    <a:lnTo>
                      <a:pt x="2581" y="2"/>
                    </a:lnTo>
                    <a:close/>
                    <a:moveTo>
                      <a:pt x="2613" y="2"/>
                    </a:moveTo>
                    <a:lnTo>
                      <a:pt x="2630" y="2"/>
                    </a:lnTo>
                    <a:lnTo>
                      <a:pt x="2630" y="10"/>
                    </a:lnTo>
                    <a:lnTo>
                      <a:pt x="2613" y="10"/>
                    </a:lnTo>
                    <a:lnTo>
                      <a:pt x="2613" y="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43" name="Oval 239"/>
            <p:cNvSpPr>
              <a:spLocks noChangeArrowheads="1"/>
            </p:cNvSpPr>
            <p:nvPr/>
          </p:nvSpPr>
          <p:spPr bwMode="auto">
            <a:xfrm>
              <a:off x="3523" y="3736"/>
              <a:ext cx="41" cy="41"/>
            </a:xfrm>
            <a:prstGeom prst="ellipse">
              <a:avLst/>
            </a:prstGeom>
            <a:solidFill>
              <a:srgbClr val="37609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Oval 240"/>
            <p:cNvSpPr>
              <a:spLocks noChangeArrowheads="1"/>
            </p:cNvSpPr>
            <p:nvPr/>
          </p:nvSpPr>
          <p:spPr bwMode="auto">
            <a:xfrm>
              <a:off x="3523" y="3736"/>
              <a:ext cx="41" cy="41"/>
            </a:xfrm>
            <a:prstGeom prst="ellipse">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Oval 241"/>
            <p:cNvSpPr>
              <a:spLocks noChangeArrowheads="1"/>
            </p:cNvSpPr>
            <p:nvPr/>
          </p:nvSpPr>
          <p:spPr bwMode="auto">
            <a:xfrm>
              <a:off x="3039" y="3542"/>
              <a:ext cx="41" cy="41"/>
            </a:xfrm>
            <a:prstGeom prst="ellipse">
              <a:avLst/>
            </a:prstGeom>
            <a:solidFill>
              <a:srgbClr val="37609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 name="Oval 242"/>
            <p:cNvSpPr>
              <a:spLocks noChangeArrowheads="1"/>
            </p:cNvSpPr>
            <p:nvPr/>
          </p:nvSpPr>
          <p:spPr bwMode="auto">
            <a:xfrm>
              <a:off x="3039" y="3542"/>
              <a:ext cx="41" cy="41"/>
            </a:xfrm>
            <a:prstGeom prst="ellipse">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243"/>
            <p:cNvSpPr>
              <a:spLocks/>
            </p:cNvSpPr>
            <p:nvPr/>
          </p:nvSpPr>
          <p:spPr bwMode="auto">
            <a:xfrm>
              <a:off x="2525" y="3122"/>
              <a:ext cx="65" cy="440"/>
            </a:xfrm>
            <a:custGeom>
              <a:avLst/>
              <a:gdLst>
                <a:gd name="T0" fmla="*/ 0 w 65"/>
                <a:gd name="T1" fmla="*/ 33 h 440"/>
                <a:gd name="T2" fmla="*/ 32 w 65"/>
                <a:gd name="T3" fmla="*/ 0 h 440"/>
                <a:gd name="T4" fmla="*/ 65 w 65"/>
                <a:gd name="T5" fmla="*/ 33 h 440"/>
                <a:gd name="T6" fmla="*/ 49 w 65"/>
                <a:gd name="T7" fmla="*/ 33 h 440"/>
                <a:gd name="T8" fmla="*/ 49 w 65"/>
                <a:gd name="T9" fmla="*/ 407 h 440"/>
                <a:gd name="T10" fmla="*/ 65 w 65"/>
                <a:gd name="T11" fmla="*/ 407 h 440"/>
                <a:gd name="T12" fmla="*/ 32 w 65"/>
                <a:gd name="T13" fmla="*/ 440 h 440"/>
                <a:gd name="T14" fmla="*/ 0 w 65"/>
                <a:gd name="T15" fmla="*/ 407 h 440"/>
                <a:gd name="T16" fmla="*/ 16 w 65"/>
                <a:gd name="T17" fmla="*/ 407 h 440"/>
                <a:gd name="T18" fmla="*/ 16 w 65"/>
                <a:gd name="T19" fmla="*/ 33 h 440"/>
                <a:gd name="T20" fmla="*/ 0 w 65"/>
                <a:gd name="T21" fmla="*/ 3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440">
                  <a:moveTo>
                    <a:pt x="0" y="33"/>
                  </a:moveTo>
                  <a:lnTo>
                    <a:pt x="32" y="0"/>
                  </a:lnTo>
                  <a:lnTo>
                    <a:pt x="65" y="33"/>
                  </a:lnTo>
                  <a:lnTo>
                    <a:pt x="49" y="33"/>
                  </a:lnTo>
                  <a:lnTo>
                    <a:pt x="49" y="407"/>
                  </a:lnTo>
                  <a:lnTo>
                    <a:pt x="65" y="407"/>
                  </a:lnTo>
                  <a:lnTo>
                    <a:pt x="32" y="440"/>
                  </a:lnTo>
                  <a:lnTo>
                    <a:pt x="0" y="407"/>
                  </a:lnTo>
                  <a:lnTo>
                    <a:pt x="16" y="407"/>
                  </a:lnTo>
                  <a:lnTo>
                    <a:pt x="16" y="33"/>
                  </a:lnTo>
                  <a:lnTo>
                    <a:pt x="0" y="3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244"/>
            <p:cNvSpPr>
              <a:spLocks/>
            </p:cNvSpPr>
            <p:nvPr/>
          </p:nvSpPr>
          <p:spPr bwMode="auto">
            <a:xfrm>
              <a:off x="2525" y="3122"/>
              <a:ext cx="65" cy="440"/>
            </a:xfrm>
            <a:custGeom>
              <a:avLst/>
              <a:gdLst>
                <a:gd name="T0" fmla="*/ 0 w 65"/>
                <a:gd name="T1" fmla="*/ 33 h 440"/>
                <a:gd name="T2" fmla="*/ 32 w 65"/>
                <a:gd name="T3" fmla="*/ 0 h 440"/>
                <a:gd name="T4" fmla="*/ 65 w 65"/>
                <a:gd name="T5" fmla="*/ 33 h 440"/>
                <a:gd name="T6" fmla="*/ 49 w 65"/>
                <a:gd name="T7" fmla="*/ 33 h 440"/>
                <a:gd name="T8" fmla="*/ 49 w 65"/>
                <a:gd name="T9" fmla="*/ 407 h 440"/>
                <a:gd name="T10" fmla="*/ 65 w 65"/>
                <a:gd name="T11" fmla="*/ 407 h 440"/>
                <a:gd name="T12" fmla="*/ 32 w 65"/>
                <a:gd name="T13" fmla="*/ 440 h 440"/>
                <a:gd name="T14" fmla="*/ 0 w 65"/>
                <a:gd name="T15" fmla="*/ 407 h 440"/>
                <a:gd name="T16" fmla="*/ 16 w 65"/>
                <a:gd name="T17" fmla="*/ 407 h 440"/>
                <a:gd name="T18" fmla="*/ 16 w 65"/>
                <a:gd name="T19" fmla="*/ 33 h 440"/>
                <a:gd name="T20" fmla="*/ 0 w 65"/>
                <a:gd name="T21" fmla="*/ 3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440">
                  <a:moveTo>
                    <a:pt x="0" y="33"/>
                  </a:moveTo>
                  <a:lnTo>
                    <a:pt x="32" y="0"/>
                  </a:lnTo>
                  <a:lnTo>
                    <a:pt x="65" y="33"/>
                  </a:lnTo>
                  <a:lnTo>
                    <a:pt x="49" y="33"/>
                  </a:lnTo>
                  <a:lnTo>
                    <a:pt x="49" y="407"/>
                  </a:lnTo>
                  <a:lnTo>
                    <a:pt x="65" y="407"/>
                  </a:lnTo>
                  <a:lnTo>
                    <a:pt x="32" y="440"/>
                  </a:lnTo>
                  <a:lnTo>
                    <a:pt x="0" y="407"/>
                  </a:lnTo>
                  <a:lnTo>
                    <a:pt x="16" y="407"/>
                  </a:lnTo>
                  <a:lnTo>
                    <a:pt x="16" y="33"/>
                  </a:lnTo>
                  <a:lnTo>
                    <a:pt x="0" y="33"/>
                  </a:lnTo>
                  <a:close/>
                </a:path>
              </a:pathLst>
            </a:custGeom>
            <a:noFill/>
            <a:ln w="11" cap="flat">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7866" y="1586179"/>
            <a:ext cx="3120320" cy="2104854"/>
          </a:xfrm>
          <a:prstGeom prst="rect">
            <a:avLst/>
          </a:prstGeom>
        </p:spPr>
      </p:pic>
      <p:sp>
        <p:nvSpPr>
          <p:cNvPr id="8" name="テキスト ボックス 7"/>
          <p:cNvSpPr txBox="1"/>
          <p:nvPr/>
        </p:nvSpPr>
        <p:spPr>
          <a:xfrm>
            <a:off x="36046" y="3194966"/>
            <a:ext cx="1212850" cy="369332"/>
          </a:xfrm>
          <a:prstGeom prst="rect">
            <a:avLst/>
          </a:prstGeom>
          <a:solidFill>
            <a:srgbClr val="E3F2FD"/>
          </a:solidFill>
        </p:spPr>
        <p:txBody>
          <a:bodyPr wrap="square" rtlCol="0">
            <a:spAutoFit/>
          </a:bodyPr>
          <a:lstStyle/>
          <a:p>
            <a:endParaRPr kumimoji="1" lang="ja-JP" altLang="en-US" dirty="0"/>
          </a:p>
        </p:txBody>
      </p:sp>
      <p:sp>
        <p:nvSpPr>
          <p:cNvPr id="249" name="テキスト ボックス 248"/>
          <p:cNvSpPr txBox="1"/>
          <p:nvPr/>
        </p:nvSpPr>
        <p:spPr>
          <a:xfrm>
            <a:off x="546555" y="5800487"/>
            <a:ext cx="1316036" cy="369332"/>
          </a:xfrm>
          <a:prstGeom prst="rect">
            <a:avLst/>
          </a:prstGeom>
          <a:solidFill>
            <a:schemeClr val="bg1"/>
          </a:solidFill>
        </p:spPr>
        <p:txBody>
          <a:bodyPr wrap="square" rtlCol="0">
            <a:spAutoFit/>
          </a:bodyPr>
          <a:lstStyle/>
          <a:p>
            <a:endParaRPr kumimoji="1" lang="ja-JP" altLang="en-US" dirty="0"/>
          </a:p>
        </p:txBody>
      </p:sp>
    </p:spTree>
    <p:extLst>
      <p:ext uri="{BB962C8B-B14F-4D97-AF65-F5344CB8AC3E}">
        <p14:creationId xmlns:p14="http://schemas.microsoft.com/office/powerpoint/2010/main" val="1679128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16</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今後の維持管理について</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２－３　管理水準の設定（３）</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55374" y="1129404"/>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dirty="0">
                <a:latin typeface="Meiryo UI" panose="020B0604030504040204" pitchFamily="50" charset="-128"/>
                <a:ea typeface="Meiryo UI" panose="020B0604030504040204" pitchFamily="50" charset="-128"/>
                <a:cs typeface="Meiryo UI" panose="020B0604030504040204" pitchFamily="50" charset="-128"/>
              </a:rPr>
              <a:t>管理水準および限界管理水準の考え方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緊急度判定ﾌﾛｰ-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87509"/>
            <a:ext cx="6522137"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1331640" y="3091565"/>
            <a:ext cx="2016224" cy="162018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23528" y="1538712"/>
            <a:ext cx="8625130" cy="646331"/>
          </a:xfrm>
          <a:prstGeom prst="rect">
            <a:avLst/>
          </a:prstGeom>
          <a:solidFill>
            <a:schemeClr val="bg1"/>
          </a:solidFill>
        </p:spPr>
        <p:txBody>
          <a:bodyPr wrap="square" rtlCol="0">
            <a:spAutoFit/>
          </a:bodyPr>
          <a:lstStyle/>
          <a:p>
            <a:r>
              <a:rPr lang="ja-JP" altLang="en-US" dirty="0" smtClean="0"/>
              <a:t>目標管理水準は、最大限に遊具の安全性を考慮して、健全度（劣化度）をＢ判定以上と設定し、Ｃ判定以下については、補修修繕等の候補遊具として対応</a:t>
            </a:r>
            <a:endParaRPr kumimoji="1" lang="ja-JP" altLang="en-US" dirty="0"/>
          </a:p>
        </p:txBody>
      </p:sp>
      <p:sp>
        <p:nvSpPr>
          <p:cNvPr id="7" name="テキスト ボックス 6"/>
          <p:cNvSpPr txBox="1"/>
          <p:nvPr/>
        </p:nvSpPr>
        <p:spPr>
          <a:xfrm>
            <a:off x="5192730" y="3274501"/>
            <a:ext cx="1251478" cy="323165"/>
          </a:xfrm>
          <a:prstGeom prst="rect">
            <a:avLst/>
          </a:prstGeom>
          <a:solidFill>
            <a:schemeClr val="bg1"/>
          </a:solidFill>
        </p:spPr>
        <p:txBody>
          <a:bodyPr wrap="square" rtlCol="0">
            <a:spAutoFit/>
          </a:bodyPr>
          <a:lstStyle/>
          <a:p>
            <a:r>
              <a:rPr kumimoji="1" lang="ja-JP" altLang="en-US" sz="1500" dirty="0" smtClean="0">
                <a:solidFill>
                  <a:schemeClr val="tx1">
                    <a:lumMod val="50000"/>
                    <a:lumOff val="50000"/>
                  </a:schemeClr>
                </a:solidFill>
              </a:rPr>
              <a:t>優先度　高</a:t>
            </a:r>
            <a:endParaRPr kumimoji="1" lang="ja-JP" altLang="en-US" sz="1500" dirty="0">
              <a:solidFill>
                <a:schemeClr val="tx1">
                  <a:lumMod val="50000"/>
                  <a:lumOff val="50000"/>
                </a:schemeClr>
              </a:solidFill>
            </a:endParaRPr>
          </a:p>
        </p:txBody>
      </p:sp>
      <p:sp>
        <p:nvSpPr>
          <p:cNvPr id="10" name="テキスト ボックス 9"/>
          <p:cNvSpPr txBox="1"/>
          <p:nvPr/>
        </p:nvSpPr>
        <p:spPr>
          <a:xfrm>
            <a:off x="5165820" y="4279144"/>
            <a:ext cx="1251478" cy="323165"/>
          </a:xfrm>
          <a:prstGeom prst="rect">
            <a:avLst/>
          </a:prstGeom>
          <a:solidFill>
            <a:schemeClr val="bg1"/>
          </a:solidFill>
        </p:spPr>
        <p:txBody>
          <a:bodyPr wrap="square" rtlCol="0">
            <a:spAutoFit/>
          </a:bodyPr>
          <a:lstStyle/>
          <a:p>
            <a:r>
              <a:rPr kumimoji="1" lang="ja-JP" altLang="en-US" sz="1500" dirty="0" smtClean="0">
                <a:solidFill>
                  <a:schemeClr val="tx1">
                    <a:lumMod val="50000"/>
                    <a:lumOff val="50000"/>
                  </a:schemeClr>
                </a:solidFill>
              </a:rPr>
              <a:t>優先度　中</a:t>
            </a:r>
            <a:endParaRPr kumimoji="1" lang="ja-JP" altLang="en-US" sz="1500" dirty="0">
              <a:solidFill>
                <a:schemeClr val="tx1">
                  <a:lumMod val="50000"/>
                  <a:lumOff val="50000"/>
                </a:schemeClr>
              </a:solidFill>
            </a:endParaRPr>
          </a:p>
        </p:txBody>
      </p:sp>
      <p:sp>
        <p:nvSpPr>
          <p:cNvPr id="11" name="テキスト ボックス 10"/>
          <p:cNvSpPr txBox="1"/>
          <p:nvPr/>
        </p:nvSpPr>
        <p:spPr>
          <a:xfrm>
            <a:off x="5163702" y="5142116"/>
            <a:ext cx="1251478" cy="323165"/>
          </a:xfrm>
          <a:prstGeom prst="rect">
            <a:avLst/>
          </a:prstGeom>
          <a:solidFill>
            <a:schemeClr val="bg1"/>
          </a:solidFill>
        </p:spPr>
        <p:txBody>
          <a:bodyPr wrap="square" rtlCol="0">
            <a:spAutoFit/>
          </a:bodyPr>
          <a:lstStyle/>
          <a:p>
            <a:r>
              <a:rPr kumimoji="1" lang="ja-JP" altLang="en-US" sz="1500" dirty="0" smtClean="0">
                <a:solidFill>
                  <a:schemeClr val="tx1">
                    <a:lumMod val="50000"/>
                    <a:lumOff val="50000"/>
                  </a:schemeClr>
                </a:solidFill>
              </a:rPr>
              <a:t>優先度　低</a:t>
            </a:r>
            <a:endParaRPr kumimoji="1" lang="ja-JP" altLang="en-US" sz="1500" dirty="0">
              <a:solidFill>
                <a:schemeClr val="tx1">
                  <a:lumMod val="50000"/>
                  <a:lumOff val="50000"/>
                </a:schemeClr>
              </a:solidFill>
            </a:endParaRPr>
          </a:p>
        </p:txBody>
      </p:sp>
      <p:sp>
        <p:nvSpPr>
          <p:cNvPr id="12" name="テキスト ボックス 11"/>
          <p:cNvSpPr txBox="1"/>
          <p:nvPr/>
        </p:nvSpPr>
        <p:spPr>
          <a:xfrm>
            <a:off x="4332847" y="2724858"/>
            <a:ext cx="1584176" cy="307777"/>
          </a:xfrm>
          <a:prstGeom prst="rect">
            <a:avLst/>
          </a:prstGeom>
          <a:solidFill>
            <a:schemeClr val="bg1"/>
          </a:solidFill>
        </p:spPr>
        <p:txBody>
          <a:bodyPr wrap="square" rtlCol="0">
            <a:spAutoFit/>
          </a:bodyPr>
          <a:lstStyle/>
          <a:p>
            <a:r>
              <a:rPr kumimoji="1" lang="ja-JP" altLang="en-US" sz="1400" dirty="0" smtClean="0"/>
              <a:t>（優先度判定）</a:t>
            </a:r>
            <a:endParaRPr kumimoji="1" lang="ja-JP" altLang="en-US" sz="1400" dirty="0"/>
          </a:p>
        </p:txBody>
      </p:sp>
      <p:sp>
        <p:nvSpPr>
          <p:cNvPr id="13" name="テキスト ボックス 12"/>
          <p:cNvSpPr txBox="1"/>
          <p:nvPr/>
        </p:nvSpPr>
        <p:spPr>
          <a:xfrm>
            <a:off x="1591206" y="2724858"/>
            <a:ext cx="1584176" cy="307777"/>
          </a:xfrm>
          <a:prstGeom prst="rect">
            <a:avLst/>
          </a:prstGeom>
          <a:solidFill>
            <a:schemeClr val="bg1"/>
          </a:solidFill>
        </p:spPr>
        <p:txBody>
          <a:bodyPr wrap="square" rtlCol="0">
            <a:spAutoFit/>
          </a:bodyPr>
          <a:lstStyle/>
          <a:p>
            <a:r>
              <a:rPr kumimoji="1" lang="ja-JP" altLang="en-US" sz="1400" dirty="0" smtClean="0"/>
              <a:t>（健全度判定）</a:t>
            </a:r>
            <a:endParaRPr kumimoji="1" lang="ja-JP" altLang="en-US" sz="1400" dirty="0"/>
          </a:p>
        </p:txBody>
      </p:sp>
    </p:spTree>
    <p:extLst>
      <p:ext uri="{BB962C8B-B14F-4D97-AF65-F5344CB8AC3E}">
        <p14:creationId xmlns:p14="http://schemas.microsoft.com/office/powerpoint/2010/main" val="810001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２</a:t>
            </a:r>
            <a:r>
              <a:rPr kumimoji="1"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今後の維持管理について</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２－４　重点化指標（優先順位）の設定　</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810000" y="6447966"/>
            <a:ext cx="1828800" cy="365125"/>
          </a:xfrm>
        </p:spPr>
        <p:txBody>
          <a:bodyPr/>
          <a:lstStyle/>
          <a:p>
            <a:fld id="{682EF9F9-C4E8-46B2-BBF1-33E3162B856A}" type="slidenum">
              <a:rPr kumimoji="1" lang="ja-JP" altLang="en-US" smtClean="0">
                <a:solidFill>
                  <a:schemeClr val="tx1"/>
                </a:solidFill>
              </a:rPr>
              <a:t>17</a:t>
            </a:fld>
            <a:endParaRPr kumimoji="1" lang="ja-JP" altLang="en-US" dirty="0">
              <a:solidFill>
                <a:schemeClr val="tx1"/>
              </a:solidFill>
            </a:endParaRPr>
          </a:p>
        </p:txBody>
      </p:sp>
      <p:sp>
        <p:nvSpPr>
          <p:cNvPr id="7" name="テキスト ボックス 6"/>
          <p:cNvSpPr txBox="1"/>
          <p:nvPr/>
        </p:nvSpPr>
        <p:spPr>
          <a:xfrm>
            <a:off x="195618" y="1228690"/>
            <a:ext cx="8624854" cy="400110"/>
          </a:xfrm>
          <a:prstGeom prst="rect">
            <a:avLst/>
          </a:prstGeom>
          <a:noFill/>
        </p:spPr>
        <p:txBody>
          <a:bodyPr wrap="square" rtlCol="0">
            <a:spAutoFit/>
          </a:bodyPr>
          <a:lstStyle/>
          <a:p>
            <a:r>
              <a:rPr lang="en-US" altLang="ja-JP" sz="2000" dirty="0" smtClean="0">
                <a:latin typeface="Meiryo UI" pitchFamily="50" charset="-128"/>
                <a:ea typeface="Meiryo UI" pitchFamily="50" charset="-128"/>
                <a:cs typeface="Meiryo UI" pitchFamily="50" charset="-128"/>
                <a:sym typeface="Wingdings" panose="05000000000000000000" pitchFamily="2" charset="2"/>
              </a:rPr>
              <a:t>【</a:t>
            </a:r>
            <a:r>
              <a:rPr lang="ja-JP" altLang="en-US" sz="2000" dirty="0" smtClean="0">
                <a:latin typeface="Meiryo UI" pitchFamily="50" charset="-128"/>
                <a:ea typeface="Meiryo UI" pitchFamily="50" charset="-128"/>
                <a:cs typeface="Meiryo UI" pitchFamily="50" charset="-128"/>
                <a:sym typeface="Wingdings" panose="05000000000000000000" pitchFamily="2" charset="2"/>
              </a:rPr>
              <a:t>遊具</a:t>
            </a:r>
            <a:r>
              <a:rPr lang="en-US" altLang="ja-JP" sz="2000" dirty="0" smtClean="0">
                <a:latin typeface="Meiryo UI" pitchFamily="50" charset="-128"/>
                <a:ea typeface="Meiryo UI" pitchFamily="50" charset="-128"/>
                <a:cs typeface="Meiryo UI" pitchFamily="50" charset="-128"/>
                <a:sym typeface="Wingdings" panose="05000000000000000000" pitchFamily="2" charset="2"/>
              </a:rPr>
              <a:t>】</a:t>
            </a:r>
          </a:p>
        </p:txBody>
      </p:sp>
      <p:pic>
        <p:nvPicPr>
          <p:cNvPr id="2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10" b="-1"/>
          <a:stretch/>
        </p:blipFill>
        <p:spPr bwMode="auto">
          <a:xfrm>
            <a:off x="5449657" y="2348880"/>
            <a:ext cx="3255402" cy="23042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テキスト ボックス 37"/>
          <p:cNvSpPr txBox="1"/>
          <p:nvPr/>
        </p:nvSpPr>
        <p:spPr>
          <a:xfrm>
            <a:off x="6133054" y="4766955"/>
            <a:ext cx="1888607" cy="246221"/>
          </a:xfrm>
          <a:prstGeom prst="rect">
            <a:avLst/>
          </a:prstGeom>
          <a:noFill/>
        </p:spPr>
        <p:txBody>
          <a:bodyPr wrap="square" rtlCol="0">
            <a:spAutoFit/>
          </a:bodyPr>
          <a:lstStyle/>
          <a:p>
            <a:pPr>
              <a:lnSpc>
                <a:spcPts val="1200"/>
              </a:lnSpc>
            </a:pPr>
            <a:r>
              <a:rPr lang="ja-JP" altLang="en-US" sz="1400" dirty="0" smtClean="0">
                <a:latin typeface="HG丸ｺﾞｼｯｸM-PRO" pitchFamily="50" charset="-128"/>
                <a:ea typeface="HG丸ｺﾞｼｯｸM-PRO" pitchFamily="50" charset="-128"/>
              </a:rPr>
              <a:t>利用頻度の高い遊具</a:t>
            </a:r>
            <a:endParaRPr lang="en-US" altLang="ja-JP" sz="1400" dirty="0" smtClean="0">
              <a:latin typeface="HG丸ｺﾞｼｯｸM-PRO" pitchFamily="50" charset="-128"/>
              <a:ea typeface="HG丸ｺﾞｼｯｸM-PRO" pitchFamily="50" charset="-128"/>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22688"/>
            <a:ext cx="4339192" cy="437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280548" y="2780928"/>
            <a:ext cx="461665" cy="1440160"/>
          </a:xfrm>
          <a:prstGeom prst="rect">
            <a:avLst/>
          </a:prstGeom>
          <a:noFill/>
        </p:spPr>
        <p:txBody>
          <a:bodyPr vert="eaVert" wrap="square" rtlCol="0">
            <a:spAutoFit/>
          </a:bodyPr>
          <a:lstStyle/>
          <a:p>
            <a:pPr algn="ctr"/>
            <a:r>
              <a:rPr kumimoji="1" lang="ja-JP" altLang="en-US" b="1" dirty="0" smtClean="0"/>
              <a:t>健全度</a:t>
            </a:r>
            <a:endParaRPr kumimoji="1" lang="ja-JP" altLang="en-US" b="1" dirty="0"/>
          </a:p>
        </p:txBody>
      </p:sp>
      <p:sp>
        <p:nvSpPr>
          <p:cNvPr id="4" name="テキスト ボックス 3"/>
          <p:cNvSpPr txBox="1"/>
          <p:nvPr/>
        </p:nvSpPr>
        <p:spPr>
          <a:xfrm>
            <a:off x="567456" y="2967924"/>
            <a:ext cx="705272" cy="276999"/>
          </a:xfrm>
          <a:prstGeom prst="rect">
            <a:avLst/>
          </a:prstGeom>
          <a:noFill/>
        </p:spPr>
        <p:txBody>
          <a:bodyPr wrap="square" rtlCol="0">
            <a:spAutoFit/>
          </a:bodyPr>
          <a:lstStyle/>
          <a:p>
            <a:r>
              <a:rPr lang="en-US" altLang="ja-JP" sz="1200" dirty="0" smtClean="0"/>
              <a:t>※</a:t>
            </a:r>
            <a:r>
              <a:rPr lang="ja-JP" altLang="en-US" sz="1200" dirty="0" smtClean="0"/>
              <a:t>１</a:t>
            </a:r>
            <a:endParaRPr kumimoji="1" lang="ja-JP" altLang="en-US" sz="1200" dirty="0"/>
          </a:p>
        </p:txBody>
      </p:sp>
      <p:sp>
        <p:nvSpPr>
          <p:cNvPr id="5" name="テキスト ボックス 4"/>
          <p:cNvSpPr txBox="1"/>
          <p:nvPr/>
        </p:nvSpPr>
        <p:spPr>
          <a:xfrm>
            <a:off x="2009864" y="5661248"/>
            <a:ext cx="1656184" cy="369332"/>
          </a:xfrm>
          <a:prstGeom prst="rect">
            <a:avLst/>
          </a:prstGeom>
          <a:noFill/>
        </p:spPr>
        <p:txBody>
          <a:bodyPr wrap="square" rtlCol="0">
            <a:spAutoFit/>
          </a:bodyPr>
          <a:lstStyle/>
          <a:p>
            <a:r>
              <a:rPr kumimoji="1" lang="ja-JP" altLang="en-US" b="1" dirty="0" smtClean="0"/>
              <a:t>人的影響度</a:t>
            </a:r>
            <a:endParaRPr kumimoji="1" lang="ja-JP" altLang="en-US" b="1" dirty="0"/>
          </a:p>
        </p:txBody>
      </p:sp>
      <p:sp>
        <p:nvSpPr>
          <p:cNvPr id="15" name="テキスト ボックス 14"/>
          <p:cNvSpPr txBox="1"/>
          <p:nvPr/>
        </p:nvSpPr>
        <p:spPr>
          <a:xfrm>
            <a:off x="3203848" y="5618268"/>
            <a:ext cx="705272" cy="276999"/>
          </a:xfrm>
          <a:prstGeom prst="rect">
            <a:avLst/>
          </a:prstGeom>
          <a:noFill/>
        </p:spPr>
        <p:txBody>
          <a:bodyPr wrap="square" rtlCol="0">
            <a:spAutoFit/>
          </a:bodyPr>
          <a:lstStyle/>
          <a:p>
            <a:r>
              <a:rPr lang="en-US" altLang="ja-JP" sz="1200" dirty="0" smtClean="0"/>
              <a:t>※</a:t>
            </a:r>
            <a:r>
              <a:rPr lang="ja-JP" altLang="en-US" sz="1200" dirty="0" smtClean="0"/>
              <a:t>２</a:t>
            </a:r>
            <a:endParaRPr kumimoji="1" lang="ja-JP" altLang="en-US" sz="1200" dirty="0"/>
          </a:p>
        </p:txBody>
      </p:sp>
      <p:sp>
        <p:nvSpPr>
          <p:cNvPr id="6" name="テキスト ボックス 5"/>
          <p:cNvSpPr txBox="1"/>
          <p:nvPr/>
        </p:nvSpPr>
        <p:spPr>
          <a:xfrm>
            <a:off x="4976917" y="5876377"/>
            <a:ext cx="3335024" cy="338554"/>
          </a:xfrm>
          <a:prstGeom prst="rect">
            <a:avLst/>
          </a:prstGeom>
          <a:noFill/>
        </p:spPr>
        <p:txBody>
          <a:bodyPr wrap="square" rtlCol="0">
            <a:spAutoFit/>
          </a:bodyPr>
          <a:lstStyle/>
          <a:p>
            <a:r>
              <a:rPr kumimoji="1" lang="en-US" altLang="ja-JP" sz="1600" dirty="0" smtClean="0"/>
              <a:t>※</a:t>
            </a:r>
            <a:r>
              <a:rPr kumimoji="1" lang="ja-JP" altLang="en-US" sz="1600" dirty="0" smtClean="0"/>
              <a:t>１ 点検に基づく総合判定</a:t>
            </a:r>
            <a:endParaRPr kumimoji="1" lang="ja-JP" altLang="en-US" sz="1600" dirty="0"/>
          </a:p>
        </p:txBody>
      </p:sp>
      <p:sp>
        <p:nvSpPr>
          <p:cNvPr id="17" name="テキスト ボックス 16"/>
          <p:cNvSpPr txBox="1"/>
          <p:nvPr/>
        </p:nvSpPr>
        <p:spPr>
          <a:xfrm>
            <a:off x="4969662" y="6187546"/>
            <a:ext cx="4285105" cy="338554"/>
          </a:xfrm>
          <a:prstGeom prst="rect">
            <a:avLst/>
          </a:prstGeom>
          <a:noFill/>
        </p:spPr>
        <p:txBody>
          <a:bodyPr wrap="square" rtlCol="0">
            <a:spAutoFit/>
          </a:bodyPr>
          <a:lstStyle/>
          <a:p>
            <a:r>
              <a:rPr kumimoji="1" lang="en-US" altLang="ja-JP" sz="1600" dirty="0" smtClean="0"/>
              <a:t>※</a:t>
            </a:r>
            <a:r>
              <a:rPr kumimoji="1" lang="ja-JP" altLang="en-US" sz="1600" dirty="0" smtClean="0"/>
              <a:t>２ 事故の重大性や利用頻度など</a:t>
            </a:r>
            <a:endParaRPr kumimoji="1" lang="ja-JP" altLang="en-US" sz="1600" dirty="0"/>
          </a:p>
        </p:txBody>
      </p:sp>
      <p:sp>
        <p:nvSpPr>
          <p:cNvPr id="16" name="テキスト ボックス 15"/>
          <p:cNvSpPr txBox="1"/>
          <p:nvPr/>
        </p:nvSpPr>
        <p:spPr>
          <a:xfrm>
            <a:off x="292751" y="1844985"/>
            <a:ext cx="430887" cy="431887"/>
          </a:xfrm>
          <a:prstGeom prst="rect">
            <a:avLst/>
          </a:prstGeom>
          <a:noFill/>
        </p:spPr>
        <p:txBody>
          <a:bodyPr vert="eaVert"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悪</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13310" y="5414027"/>
            <a:ext cx="430887" cy="431887"/>
          </a:xfrm>
          <a:prstGeom prst="rect">
            <a:avLst/>
          </a:prstGeom>
          <a:noFill/>
        </p:spPr>
        <p:txBody>
          <a:bodyPr vert="eaVert"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良</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356556" y="5851300"/>
            <a:ext cx="430887" cy="431887"/>
          </a:xfrm>
          <a:prstGeom prst="rect">
            <a:avLst/>
          </a:prstGeom>
          <a:noFill/>
        </p:spPr>
        <p:txBody>
          <a:bodyPr vert="eaVert"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896597" y="5891119"/>
            <a:ext cx="430887" cy="431887"/>
          </a:xfrm>
          <a:prstGeom prst="rect">
            <a:avLst/>
          </a:prstGeom>
          <a:noFill/>
        </p:spPr>
        <p:txBody>
          <a:bodyPr vert="eaVert"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小</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957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2</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前回の部会・全体検討部会での主な指摘事項</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79512" y="724634"/>
            <a:ext cx="8280920"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河川港湾公園部会（</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H26.5.1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79512" y="1234753"/>
            <a:ext cx="8784976" cy="2508379"/>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①点検や評価の判断を行う人は其々で必要なスキル・レベルが異なり、補修を行うか否かの</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判断などは高度な判断力が必要。</a:t>
            </a:r>
            <a:r>
              <a:rPr kumimoji="1" lang="ja-JP" altLang="en-US" u="sng" dirty="0" smtClean="0">
                <a:latin typeface="Meiryo UI" panose="020B0604030504040204" pitchFamily="50" charset="-128"/>
                <a:ea typeface="Meiryo UI" panose="020B0604030504040204" pitchFamily="50" charset="-128"/>
                <a:cs typeface="Meiryo UI" panose="020B0604030504040204" pitchFamily="50" charset="-128"/>
              </a:rPr>
              <a:t>現状の判断体制</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を提示のこと</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将来の維持管理に繋げるために、</a:t>
            </a:r>
            <a:r>
              <a:rPr kumimoji="1" lang="ja-JP" altLang="en-US" u="sng" dirty="0" smtClean="0">
                <a:latin typeface="Meiryo UI" panose="020B0604030504040204" pitchFamily="50" charset="-128"/>
                <a:ea typeface="Meiryo UI" panose="020B0604030504040204" pitchFamily="50" charset="-128"/>
                <a:cs typeface="Meiryo UI" panose="020B0604030504040204" pitchFamily="50" charset="-128"/>
              </a:rPr>
              <a:t>点検結果のデータベース化、引継ぎ手法</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を検討</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③過去の履歴から不具合発生の傾向を把握</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、また損傷のしやすさ等から</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点検の重点化</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図る必要がある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④</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詳細点検の実施頻度は損傷の進行具合で左右されるので、過去の経験や他事例などから　</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u="sng" dirty="0" smtClean="0">
                <a:latin typeface="Meiryo UI" panose="020B0604030504040204" pitchFamily="50" charset="-128"/>
                <a:ea typeface="Meiryo UI" panose="020B0604030504040204" pitchFamily="50" charset="-128"/>
                <a:cs typeface="Meiryo UI" panose="020B0604030504040204" pitchFamily="50" charset="-128"/>
              </a:rPr>
              <a:t>適切な点検頻度の設定</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が必要</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79512" y="3922362"/>
            <a:ext cx="8280920"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全体検討部会（</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H26.5.30</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79512" y="4432481"/>
            <a:ext cx="8784976" cy="2123658"/>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dirty="0">
                <a:latin typeface="Meiryo UI" panose="020B0604030504040204" pitchFamily="50" charset="-128"/>
                <a:ea typeface="Meiryo UI" panose="020B0604030504040204" pitchFamily="50" charset="-128"/>
                <a:cs typeface="Meiryo UI" panose="020B0604030504040204" pitchFamily="50" charset="-128"/>
              </a:rPr>
              <a:t>点検</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データは集計結果のみが残っていることが多い。どのような形で</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点検データ、補修履歴が</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残っているか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を確認する必要がある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②管理水準にもつイメージが各分野で異なる。管理水準の前提となる</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要求性能が何であるか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各部会で意見収集しながら議論していく必要がある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③重点化指標について、</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社会的影響度をどのように設定するのか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を、各部会で確認する必要が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ある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4780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正方形/長方形 116"/>
          <p:cNvSpPr/>
          <p:nvPr/>
        </p:nvSpPr>
        <p:spPr>
          <a:xfrm>
            <a:off x="3303261" y="1919757"/>
            <a:ext cx="3853686" cy="325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smtClean="0">
                <a:solidFill>
                  <a:schemeClr val="bg1"/>
                </a:solidFill>
                <a:latin typeface="Meiryo UI" pitchFamily="50" charset="-128"/>
                <a:ea typeface="Meiryo UI" pitchFamily="50" charset="-128"/>
                <a:cs typeface="Meiryo UI" pitchFamily="50" charset="-128"/>
              </a:rPr>
              <a:t>．点検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a:t>
            </a:r>
            <a:r>
              <a:rPr lang="ja-JP" altLang="en-US" sz="2400" dirty="0" smtClean="0">
                <a:latin typeface="Meiryo UI" pitchFamily="50" charset="-128"/>
                <a:ea typeface="Meiryo UI" pitchFamily="50" charset="-128"/>
                <a:cs typeface="Meiryo UI" pitchFamily="50" charset="-128"/>
              </a:rPr>
              <a:t>－１　点検と評価の現状</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837195" y="6557658"/>
            <a:ext cx="1828800" cy="365125"/>
          </a:xfrm>
        </p:spPr>
        <p:txBody>
          <a:bodyPr/>
          <a:lstStyle/>
          <a:p>
            <a:fld id="{682EF9F9-C4E8-46B2-BBF1-33E3162B856A}" type="slidenum">
              <a:rPr kumimoji="1" lang="ja-JP" altLang="en-US" smtClean="0">
                <a:solidFill>
                  <a:schemeClr val="tx1"/>
                </a:solidFill>
              </a:rPr>
              <a:t>3</a:t>
            </a:fld>
            <a:endParaRPr kumimoji="1" lang="ja-JP" altLang="en-US" dirty="0">
              <a:solidFill>
                <a:schemeClr val="tx1"/>
              </a:solidFill>
            </a:endParaRPr>
          </a:p>
        </p:txBody>
      </p:sp>
      <p:sp>
        <p:nvSpPr>
          <p:cNvPr id="61" name="テキスト ボックス 60"/>
          <p:cNvSpPr txBox="1"/>
          <p:nvPr/>
        </p:nvSpPr>
        <p:spPr>
          <a:xfrm>
            <a:off x="1165159" y="1067250"/>
            <a:ext cx="1140933" cy="369332"/>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4273093" y="1067250"/>
            <a:ext cx="1140933" cy="393561"/>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7312514" y="1851751"/>
            <a:ext cx="1739748" cy="18998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7479281" y="1068175"/>
            <a:ext cx="1140933" cy="369332"/>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7568834" y="2859938"/>
            <a:ext cx="1192964" cy="738664"/>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優先度に応じて補修工事を実施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7" name="グループ化 66"/>
          <p:cNvGrpSpPr/>
          <p:nvPr/>
        </p:nvGrpSpPr>
        <p:grpSpPr>
          <a:xfrm>
            <a:off x="7400129" y="2042470"/>
            <a:ext cx="1564517" cy="566772"/>
            <a:chOff x="6396025" y="2211933"/>
            <a:chExt cx="1564517" cy="566772"/>
          </a:xfrm>
        </p:grpSpPr>
        <p:sp>
          <p:nvSpPr>
            <p:cNvPr id="114" name="フローチャート : 代替処理 113"/>
            <p:cNvSpPr/>
            <p:nvPr/>
          </p:nvSpPr>
          <p:spPr>
            <a:xfrm>
              <a:off x="6522674" y="2211933"/>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p:cNvSpPr txBox="1"/>
            <p:nvPr/>
          </p:nvSpPr>
          <p:spPr>
            <a:xfrm>
              <a:off x="6396025" y="2333711"/>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dirty="0">
                  <a:latin typeface="Meiryo UI" panose="020B0604030504040204" pitchFamily="50" charset="-128"/>
                  <a:ea typeface="Meiryo UI" panose="020B0604030504040204" pitchFamily="50" charset="-128"/>
                  <a:cs typeface="Meiryo UI" panose="020B0604030504040204" pitchFamily="50" charset="-128"/>
                </a:rPr>
                <a:t>的補修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8" name="二等辺三角形 67"/>
          <p:cNvSpPr/>
          <p:nvPr/>
        </p:nvSpPr>
        <p:spPr>
          <a:xfrm rot="5400000">
            <a:off x="3232077" y="738435"/>
            <a:ext cx="235771" cy="10078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二等辺三角形 68"/>
          <p:cNvSpPr/>
          <p:nvPr/>
        </p:nvSpPr>
        <p:spPr>
          <a:xfrm rot="5400000">
            <a:off x="6167337" y="738435"/>
            <a:ext cx="235771" cy="10078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p:cNvGrpSpPr/>
          <p:nvPr/>
        </p:nvGrpSpPr>
        <p:grpSpPr>
          <a:xfrm>
            <a:off x="51262" y="1836585"/>
            <a:ext cx="3122403" cy="4811569"/>
            <a:chOff x="65976" y="1844823"/>
            <a:chExt cx="3122403" cy="4811569"/>
          </a:xfrm>
        </p:grpSpPr>
        <p:sp>
          <p:nvSpPr>
            <p:cNvPr id="90" name="正方形/長方形 89"/>
            <p:cNvSpPr/>
            <p:nvPr/>
          </p:nvSpPr>
          <p:spPr>
            <a:xfrm>
              <a:off x="65976" y="1844823"/>
              <a:ext cx="3122403" cy="48115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p:cNvGrpSpPr/>
            <p:nvPr/>
          </p:nvGrpSpPr>
          <p:grpSpPr>
            <a:xfrm>
              <a:off x="104692" y="1965792"/>
              <a:ext cx="2955140" cy="738664"/>
              <a:chOff x="104692" y="1965792"/>
              <a:chExt cx="2955140" cy="738664"/>
            </a:xfrm>
          </p:grpSpPr>
          <p:grpSp>
            <p:nvGrpSpPr>
              <p:cNvPr id="110" name="グループ化 109"/>
              <p:cNvGrpSpPr/>
              <p:nvPr/>
            </p:nvGrpSpPr>
            <p:grpSpPr>
              <a:xfrm>
                <a:off x="104692" y="2057698"/>
                <a:ext cx="1564517" cy="566772"/>
                <a:chOff x="346775" y="2178064"/>
                <a:chExt cx="1564517" cy="566772"/>
              </a:xfrm>
            </p:grpSpPr>
            <p:sp>
              <p:nvSpPr>
                <p:cNvPr id="112" name="フローチャート : 代替処理 111"/>
                <p:cNvSpPr/>
                <p:nvPr/>
              </p:nvSpPr>
              <p:spPr>
                <a:xfrm>
                  <a:off x="483960" y="2178064"/>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346775" y="2268549"/>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精密点検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1" name="テキスト ボックス 110"/>
              <p:cNvSpPr txBox="1"/>
              <p:nvPr/>
            </p:nvSpPr>
            <p:spPr>
              <a:xfrm>
                <a:off x="1619677" y="1965792"/>
                <a:ext cx="1440155" cy="738664"/>
              </a:xfrm>
              <a:prstGeom prst="rect">
                <a:avLst/>
              </a:prstGeom>
              <a:noFill/>
              <a:ln w="190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専門技術者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が目視点検・診断を実施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2" name="グループ化 91"/>
            <p:cNvGrpSpPr/>
            <p:nvPr/>
          </p:nvGrpSpPr>
          <p:grpSpPr>
            <a:xfrm>
              <a:off x="103347" y="4222602"/>
              <a:ext cx="2956485" cy="738664"/>
              <a:chOff x="103347" y="4222602"/>
              <a:chExt cx="2956485" cy="738664"/>
            </a:xfrm>
          </p:grpSpPr>
          <p:grpSp>
            <p:nvGrpSpPr>
              <p:cNvPr id="104" name="グループ化 103"/>
              <p:cNvGrpSpPr/>
              <p:nvPr/>
            </p:nvGrpSpPr>
            <p:grpSpPr>
              <a:xfrm>
                <a:off x="103347" y="4227330"/>
                <a:ext cx="1564518" cy="682610"/>
                <a:chOff x="103347" y="3967210"/>
                <a:chExt cx="1564518" cy="682610"/>
              </a:xfrm>
            </p:grpSpPr>
            <p:sp>
              <p:nvSpPr>
                <p:cNvPr id="106" name="フローチャート : 代替処理 105"/>
                <p:cNvSpPr/>
                <p:nvPr/>
              </p:nvSpPr>
              <p:spPr>
                <a:xfrm>
                  <a:off x="329613" y="408304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フローチャート : 代替処理 106"/>
                <p:cNvSpPr/>
                <p:nvPr/>
              </p:nvSpPr>
              <p:spPr>
                <a:xfrm>
                  <a:off x="283489" y="4026724"/>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ローチャート : 代替処理 107"/>
                <p:cNvSpPr/>
                <p:nvPr/>
              </p:nvSpPr>
              <p:spPr>
                <a:xfrm>
                  <a:off x="232913" y="3967210"/>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103347" y="4065930"/>
                  <a:ext cx="156451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5" name="テキスト ボックス 104"/>
              <p:cNvSpPr txBox="1"/>
              <p:nvPr/>
            </p:nvSpPr>
            <p:spPr>
              <a:xfrm>
                <a:off x="1619672" y="4222602"/>
                <a:ext cx="1440160" cy="738664"/>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毎日、指定管理者が徒歩により目視点検を実施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3" name="グループ化 92"/>
            <p:cNvGrpSpPr/>
            <p:nvPr/>
          </p:nvGrpSpPr>
          <p:grpSpPr>
            <a:xfrm>
              <a:off x="93214" y="5051861"/>
              <a:ext cx="2966618" cy="1600438"/>
              <a:chOff x="93214" y="5051861"/>
              <a:chExt cx="2966618" cy="1600438"/>
            </a:xfrm>
          </p:grpSpPr>
          <p:grpSp>
            <p:nvGrpSpPr>
              <p:cNvPr id="99" name="グループ化 98"/>
              <p:cNvGrpSpPr/>
              <p:nvPr/>
            </p:nvGrpSpPr>
            <p:grpSpPr>
              <a:xfrm>
                <a:off x="93214" y="5280053"/>
                <a:ext cx="1564518" cy="627392"/>
                <a:chOff x="93214" y="4958108"/>
                <a:chExt cx="1564518" cy="627392"/>
              </a:xfrm>
            </p:grpSpPr>
            <p:sp>
              <p:nvSpPr>
                <p:cNvPr id="101" name="フローチャート : 代替処理 100"/>
                <p:cNvSpPr/>
                <p:nvPr/>
              </p:nvSpPr>
              <p:spPr>
                <a:xfrm>
                  <a:off x="284170" y="501872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ローチャート : 代替処理 101"/>
                <p:cNvSpPr/>
                <p:nvPr/>
              </p:nvSpPr>
              <p:spPr>
                <a:xfrm>
                  <a:off x="230400" y="495810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93214" y="5056828"/>
                  <a:ext cx="156451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緊急点検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0" name="テキスト ボックス 99"/>
              <p:cNvSpPr txBox="1"/>
              <p:nvPr/>
            </p:nvSpPr>
            <p:spPr>
              <a:xfrm>
                <a:off x="1621730" y="5051861"/>
                <a:ext cx="1438102" cy="1600438"/>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行楽期や夏休み等利用者が増える時期の前や類似施設で事故が発生した場合に、指定管理者が、点検を実施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4" name="グループ化 93"/>
            <p:cNvGrpSpPr/>
            <p:nvPr/>
          </p:nvGrpSpPr>
          <p:grpSpPr>
            <a:xfrm>
              <a:off x="97979" y="2955222"/>
              <a:ext cx="2955140" cy="1169551"/>
              <a:chOff x="97979" y="2955222"/>
              <a:chExt cx="2955140" cy="1169551"/>
            </a:xfrm>
          </p:grpSpPr>
          <p:grpSp>
            <p:nvGrpSpPr>
              <p:cNvPr id="95" name="グループ化 94"/>
              <p:cNvGrpSpPr/>
              <p:nvPr/>
            </p:nvGrpSpPr>
            <p:grpSpPr>
              <a:xfrm>
                <a:off x="97979" y="3193074"/>
                <a:ext cx="1564517" cy="566772"/>
                <a:chOff x="97979" y="3159586"/>
                <a:chExt cx="1564517" cy="566772"/>
              </a:xfrm>
            </p:grpSpPr>
            <p:sp>
              <p:nvSpPr>
                <p:cNvPr id="97" name="フローチャート : 代替処理 96"/>
                <p:cNvSpPr/>
                <p:nvPr/>
              </p:nvSpPr>
              <p:spPr>
                <a:xfrm>
                  <a:off x="235164" y="3159586"/>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97979" y="3234726"/>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6" name="テキスト ボックス 95"/>
              <p:cNvSpPr txBox="1"/>
              <p:nvPr/>
            </p:nvSpPr>
            <p:spPr>
              <a:xfrm>
                <a:off x="1612964" y="2955222"/>
                <a:ext cx="1440155" cy="1169551"/>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回、指定管理者が全遊具について、目視・触診・聴診点検を実施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71" name="右矢印 70"/>
          <p:cNvSpPr/>
          <p:nvPr/>
        </p:nvSpPr>
        <p:spPr>
          <a:xfrm>
            <a:off x="6901361" y="2017938"/>
            <a:ext cx="537135" cy="381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7325922" y="4560480"/>
            <a:ext cx="1739748" cy="18998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p:cNvGrpSpPr/>
          <p:nvPr/>
        </p:nvGrpSpPr>
        <p:grpSpPr>
          <a:xfrm>
            <a:off x="7400128" y="4741438"/>
            <a:ext cx="1564517" cy="566772"/>
            <a:chOff x="6363604" y="4277315"/>
            <a:chExt cx="1564517" cy="566772"/>
          </a:xfrm>
        </p:grpSpPr>
        <p:sp>
          <p:nvSpPr>
            <p:cNvPr id="88" name="フローチャート : 代替処理 87"/>
            <p:cNvSpPr/>
            <p:nvPr/>
          </p:nvSpPr>
          <p:spPr>
            <a:xfrm>
              <a:off x="6490253" y="4277315"/>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6363604" y="4399093"/>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修繕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4" name="グループ化 73"/>
          <p:cNvGrpSpPr/>
          <p:nvPr/>
        </p:nvGrpSpPr>
        <p:grpSpPr>
          <a:xfrm>
            <a:off x="2965754" y="3471116"/>
            <a:ext cx="4535237" cy="2211086"/>
            <a:chOff x="2949988" y="3522170"/>
            <a:chExt cx="4535237" cy="2211086"/>
          </a:xfrm>
        </p:grpSpPr>
        <p:sp>
          <p:nvSpPr>
            <p:cNvPr id="84" name="正方形/長方形 83"/>
            <p:cNvSpPr/>
            <p:nvPr/>
          </p:nvSpPr>
          <p:spPr>
            <a:xfrm>
              <a:off x="2949988" y="3522170"/>
              <a:ext cx="288000" cy="1774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rot="5400000">
              <a:off x="2104545" y="4478726"/>
              <a:ext cx="2088000" cy="1774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右矢印 85"/>
            <p:cNvSpPr/>
            <p:nvPr/>
          </p:nvSpPr>
          <p:spPr>
            <a:xfrm>
              <a:off x="3057225" y="5351826"/>
              <a:ext cx="4428000" cy="381430"/>
            </a:xfrm>
            <a:prstGeom prst="rightArrow">
              <a:avLst>
                <a:gd name="adj1" fmla="val 50000"/>
                <a:gd name="adj2" fmla="val 804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2960645" y="4267673"/>
              <a:ext cx="252000" cy="1774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右矢印 74"/>
          <p:cNvSpPr/>
          <p:nvPr/>
        </p:nvSpPr>
        <p:spPr>
          <a:xfrm>
            <a:off x="2958216" y="2020626"/>
            <a:ext cx="425383" cy="381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7478303" y="5510409"/>
            <a:ext cx="1495927" cy="738664"/>
          </a:xfrm>
          <a:prstGeom prst="rect">
            <a:avLst/>
          </a:prstGeom>
          <a:noFill/>
          <a:ln w="190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早急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に修繕を必要とする場合から実施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7" name="グループ化 76"/>
          <p:cNvGrpSpPr/>
          <p:nvPr/>
        </p:nvGrpSpPr>
        <p:grpSpPr>
          <a:xfrm>
            <a:off x="4063291" y="5747527"/>
            <a:ext cx="3064187" cy="805474"/>
            <a:chOff x="3632977" y="5740525"/>
            <a:chExt cx="3064187" cy="805474"/>
          </a:xfrm>
        </p:grpSpPr>
        <p:sp>
          <p:nvSpPr>
            <p:cNvPr id="80" name="正方形/長方形 79"/>
            <p:cNvSpPr/>
            <p:nvPr/>
          </p:nvSpPr>
          <p:spPr>
            <a:xfrm>
              <a:off x="3681367" y="5740525"/>
              <a:ext cx="3015797" cy="8054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p:cNvGrpSpPr/>
            <p:nvPr/>
          </p:nvGrpSpPr>
          <p:grpSpPr>
            <a:xfrm>
              <a:off x="3632977" y="5857499"/>
              <a:ext cx="3064187" cy="582097"/>
              <a:chOff x="3632977" y="5857499"/>
              <a:chExt cx="3064187" cy="582097"/>
            </a:xfrm>
          </p:grpSpPr>
          <p:sp>
            <p:nvSpPr>
              <p:cNvPr id="82" name="テキスト ボックス 81"/>
              <p:cNvSpPr txBox="1"/>
              <p:nvPr/>
            </p:nvSpPr>
            <p:spPr>
              <a:xfrm>
                <a:off x="3632977" y="5857499"/>
                <a:ext cx="3064187" cy="30777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▶事故等の危険性のある異常の有無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3632977" y="6131819"/>
                <a:ext cx="3064187" cy="30777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▶主要箇所の消耗部材の劣化の確認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78" name="右矢印 77"/>
          <p:cNvSpPr/>
          <p:nvPr/>
        </p:nvSpPr>
        <p:spPr>
          <a:xfrm rot="10800000">
            <a:off x="3285140" y="5772631"/>
            <a:ext cx="537135" cy="381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3136558" y="6116550"/>
            <a:ext cx="1109343" cy="523220"/>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劣化箇所の経過観察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フローチャート : 代替処理 130"/>
          <p:cNvSpPr/>
          <p:nvPr/>
        </p:nvSpPr>
        <p:spPr>
          <a:xfrm>
            <a:off x="3415131" y="2252809"/>
            <a:ext cx="1311220" cy="603953"/>
          </a:xfrm>
          <a:prstGeom prst="flowChartAlternateProcess">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p:cNvSpPr txBox="1"/>
          <p:nvPr/>
        </p:nvSpPr>
        <p:spPr>
          <a:xfrm>
            <a:off x="3288482" y="2351643"/>
            <a:ext cx="1564517"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塗装判定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0" name="グループ化 119"/>
          <p:cNvGrpSpPr/>
          <p:nvPr/>
        </p:nvGrpSpPr>
        <p:grpSpPr>
          <a:xfrm>
            <a:off x="3304805" y="3035099"/>
            <a:ext cx="1564517" cy="566772"/>
            <a:chOff x="3506778" y="3068178"/>
            <a:chExt cx="1564517" cy="566772"/>
          </a:xfrm>
        </p:grpSpPr>
        <p:sp>
          <p:nvSpPr>
            <p:cNvPr id="129" name="フローチャート : 代替処理 128"/>
            <p:cNvSpPr/>
            <p:nvPr/>
          </p:nvSpPr>
          <p:spPr>
            <a:xfrm>
              <a:off x="3633427" y="306817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p:cNvSpPr txBox="1"/>
            <p:nvPr/>
          </p:nvSpPr>
          <p:spPr>
            <a:xfrm>
              <a:off x="3506778" y="3174558"/>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劣化判定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1" name="グループ化 120"/>
          <p:cNvGrpSpPr/>
          <p:nvPr/>
        </p:nvGrpSpPr>
        <p:grpSpPr>
          <a:xfrm>
            <a:off x="3294133" y="3807331"/>
            <a:ext cx="1564517" cy="566772"/>
            <a:chOff x="3660644" y="5243703"/>
            <a:chExt cx="1564517" cy="566772"/>
          </a:xfrm>
        </p:grpSpPr>
        <p:sp>
          <p:nvSpPr>
            <p:cNvPr id="127" name="フローチャート : 代替処理 126"/>
            <p:cNvSpPr/>
            <p:nvPr/>
          </p:nvSpPr>
          <p:spPr>
            <a:xfrm>
              <a:off x="3816307" y="5243703"/>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p:cNvSpPr txBox="1"/>
            <p:nvPr/>
          </p:nvSpPr>
          <p:spPr>
            <a:xfrm>
              <a:off x="3660644" y="5334529"/>
              <a:ext cx="1564517"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規準</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判定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422" y="3035099"/>
            <a:ext cx="2222860" cy="62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000" y="3862046"/>
            <a:ext cx="2274478" cy="88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222" y="2289304"/>
            <a:ext cx="1809038" cy="50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テキスト ボックス 115"/>
          <p:cNvSpPr txBox="1"/>
          <p:nvPr/>
        </p:nvSpPr>
        <p:spPr>
          <a:xfrm>
            <a:off x="754395" y="1489839"/>
            <a:ext cx="1800200" cy="276999"/>
          </a:xfrm>
          <a:prstGeom prst="rect">
            <a:avLst/>
          </a:prstGeom>
          <a:solidFill>
            <a:schemeClr val="accent6">
              <a:lumMod val="20000"/>
              <a:lumOff val="80000"/>
            </a:schemeClr>
          </a:solidFill>
          <a:ln w="19050">
            <a:solidFill>
              <a:schemeClr val="tx1"/>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点検者（指定管理者）</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テキスト ボックス 117"/>
          <p:cNvSpPr txBox="1"/>
          <p:nvPr/>
        </p:nvSpPr>
        <p:spPr>
          <a:xfrm>
            <a:off x="3905040" y="1518168"/>
            <a:ext cx="1800200" cy="276999"/>
          </a:xfrm>
          <a:prstGeom prst="rect">
            <a:avLst/>
          </a:prstGeom>
          <a:solidFill>
            <a:schemeClr val="accent6">
              <a:lumMod val="20000"/>
              <a:lumOff val="80000"/>
            </a:schemeClr>
          </a:solidFill>
          <a:ln w="19050">
            <a:solidFill>
              <a:schemeClr val="tx1"/>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評価者（指定管理者）</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テキスト ボックス 118"/>
          <p:cNvSpPr txBox="1"/>
          <p:nvPr/>
        </p:nvSpPr>
        <p:spPr>
          <a:xfrm>
            <a:off x="6315958" y="1506553"/>
            <a:ext cx="2736304" cy="276999"/>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補修修繕（指定管理者又は大阪府）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10634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0" y="1738684"/>
            <a:ext cx="8964488" cy="429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a:xfrm>
            <a:off x="3810000" y="6594884"/>
            <a:ext cx="1828800" cy="365125"/>
          </a:xfrm>
        </p:spPr>
        <p:txBody>
          <a:bodyPr/>
          <a:lstStyle/>
          <a:p>
            <a:fld id="{682EF9F9-C4E8-46B2-BBF1-33E3162B856A}" type="slidenum">
              <a:rPr kumimoji="1" lang="ja-JP" altLang="en-US" smtClean="0">
                <a:solidFill>
                  <a:schemeClr val="tx1"/>
                </a:solidFill>
              </a:rPr>
              <a:t>4</a:t>
            </a:fld>
            <a:endParaRPr kumimoji="1" lang="ja-JP" altLang="en-US" dirty="0">
              <a:solidFill>
                <a:schemeClr val="tx1"/>
              </a:solidFill>
            </a:endParaRPr>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a:t>
            </a:r>
            <a:r>
              <a:rPr lang="ja-JP" altLang="en-US" sz="2400" dirty="0" smtClean="0">
                <a:latin typeface="Meiryo UI" pitchFamily="50" charset="-128"/>
                <a:ea typeface="Meiryo UI" pitchFamily="50" charset="-128"/>
                <a:cs typeface="Meiryo UI" pitchFamily="50" charset="-128"/>
              </a:rPr>
              <a:t>－１　</a:t>
            </a:r>
            <a:r>
              <a:rPr lang="ja-JP" altLang="en-US" sz="2400" dirty="0">
                <a:latin typeface="Meiryo UI" pitchFamily="50" charset="-128"/>
                <a:ea typeface="Meiryo UI" pitchFamily="50" charset="-128"/>
                <a:cs typeface="Meiryo UI" pitchFamily="50" charset="-128"/>
              </a:rPr>
              <a:t>点検と評価の現状</a:t>
            </a:r>
          </a:p>
        </p:txBody>
      </p:sp>
      <p:sp>
        <p:nvSpPr>
          <p:cNvPr id="8" name="テキスト ボックス 7"/>
          <p:cNvSpPr txBox="1"/>
          <p:nvPr/>
        </p:nvSpPr>
        <p:spPr>
          <a:xfrm>
            <a:off x="-13856" y="1031459"/>
            <a:ext cx="4297824" cy="461665"/>
          </a:xfrm>
          <a:prstGeom prst="rect">
            <a:avLst/>
          </a:prstGeom>
          <a:noFill/>
          <a:ln w="19050">
            <a:noFill/>
          </a:ln>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○精密点検結果の活用の流れ</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右矢印 9"/>
          <p:cNvSpPr/>
          <p:nvPr/>
        </p:nvSpPr>
        <p:spPr>
          <a:xfrm>
            <a:off x="5226566" y="1863605"/>
            <a:ext cx="371475" cy="333375"/>
          </a:xfrm>
          <a:prstGeom prst="rightArrow">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 name="右矢印 10"/>
          <p:cNvSpPr/>
          <p:nvPr/>
        </p:nvSpPr>
        <p:spPr>
          <a:xfrm>
            <a:off x="3092150" y="1844179"/>
            <a:ext cx="371475" cy="333375"/>
          </a:xfrm>
          <a:prstGeom prst="rightArrow">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546912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787244" y="6520259"/>
            <a:ext cx="1828800" cy="365125"/>
          </a:xfrm>
        </p:spPr>
        <p:txBody>
          <a:bodyPr/>
          <a:lstStyle/>
          <a:p>
            <a:fld id="{682EF9F9-C4E8-46B2-BBF1-33E3162B856A}" type="slidenum">
              <a:rPr kumimoji="1" lang="ja-JP" altLang="en-US" smtClean="0">
                <a:solidFill>
                  <a:schemeClr val="tx1"/>
                </a:solidFill>
              </a:rPr>
              <a:t>5</a:t>
            </a:fld>
            <a:endParaRPr kumimoji="1" lang="ja-JP" altLang="en-US" dirty="0">
              <a:solidFill>
                <a:schemeClr val="tx1"/>
              </a:solidFill>
            </a:endParaRPr>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点検</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点検結果のデータベース化</a:t>
            </a:r>
            <a:endParaRPr kumimoji="1" lang="ja-JP" altLang="en-US" sz="2400" dirty="0">
              <a:latin typeface="Meiryo UI" pitchFamily="50" charset="-128"/>
              <a:ea typeface="Meiryo UI" pitchFamily="50" charset="-128"/>
              <a:cs typeface="Meiryo UI" pitchFamily="50" charset="-128"/>
            </a:endParaRPr>
          </a:p>
        </p:txBody>
      </p:sp>
      <p:sp>
        <p:nvSpPr>
          <p:cNvPr id="12" name="テキスト ボックス 11"/>
          <p:cNvSpPr txBox="1"/>
          <p:nvPr/>
        </p:nvSpPr>
        <p:spPr>
          <a:xfrm>
            <a:off x="279084" y="3804241"/>
            <a:ext cx="2119953" cy="1815882"/>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①蓄積内容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・点検日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・公園名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・エリア名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・遊具の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種類</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・劣化内容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634979" y="4028938"/>
            <a:ext cx="1967553" cy="757915"/>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・状況写真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・劣化判定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・ハザード判定等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94850" y="5477403"/>
            <a:ext cx="2664296" cy="1323439"/>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②活用方法</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・劣化箇所の経過観察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・補修改修計画の参考</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（補修・改修のタイミング）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67255" y="1169575"/>
            <a:ext cx="1872208"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遊具精密点検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84" y="1542009"/>
            <a:ext cx="3409414" cy="2150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81095"/>
            <a:ext cx="3865548" cy="445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4888898" y="1152698"/>
            <a:ext cx="3715550"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各遊具毎に総合判定カルテ作成・蓄積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下矢印 22"/>
          <p:cNvSpPr/>
          <p:nvPr/>
        </p:nvSpPr>
        <p:spPr>
          <a:xfrm rot="5400000">
            <a:off x="4028172" y="3281846"/>
            <a:ext cx="504056" cy="415179"/>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779912" y="1900863"/>
            <a:ext cx="937737"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①蓄積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下矢印 24"/>
          <p:cNvSpPr/>
          <p:nvPr/>
        </p:nvSpPr>
        <p:spPr>
          <a:xfrm rot="16200000">
            <a:off x="4114484" y="2294475"/>
            <a:ext cx="504056" cy="415179"/>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779912" y="3930578"/>
            <a:ext cx="955691"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②活用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8968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594884"/>
            <a:ext cx="1828800" cy="365125"/>
          </a:xfrm>
        </p:spPr>
        <p:txBody>
          <a:bodyPr/>
          <a:lstStyle/>
          <a:p>
            <a:fld id="{682EF9F9-C4E8-46B2-BBF1-33E3162B856A}" type="slidenum">
              <a:rPr kumimoji="1" lang="ja-JP" altLang="en-US" smtClean="0">
                <a:solidFill>
                  <a:schemeClr val="tx1"/>
                </a:solidFill>
              </a:rPr>
              <a:t>6</a:t>
            </a:fld>
            <a:endParaRPr kumimoji="1" lang="ja-JP" altLang="en-US" dirty="0">
              <a:solidFill>
                <a:schemeClr val="tx1"/>
              </a:solidFill>
            </a:endParaRPr>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点検結果のデータベース化</a:t>
            </a:r>
          </a:p>
        </p:txBody>
      </p:sp>
      <p:sp>
        <p:nvSpPr>
          <p:cNvPr id="9" name="テキスト ボックス 8"/>
          <p:cNvSpPr txBox="1"/>
          <p:nvPr/>
        </p:nvSpPr>
        <p:spPr>
          <a:xfrm>
            <a:off x="151711" y="1466781"/>
            <a:ext cx="8784976" cy="954107"/>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現状分析</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・日常点検や定期点検の結果は、指定管理者で蓄積。大阪府は履行確認時に確認</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・精密点検（点検カルテ）の結果は、指定管理者・大阪府の両者で蓄積。</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72583" y="3266981"/>
            <a:ext cx="8784976" cy="954107"/>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精密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点検結果が電子データとして蓄積されて</a:t>
            </a:r>
            <a:r>
              <a:rPr lang="ja-JP" altLang="en-US" dirty="0">
                <a:latin typeface="Meiryo UI" panose="020B0604030504040204" pitchFamily="50" charset="-128"/>
                <a:ea typeface="Meiryo UI" panose="020B0604030504040204" pitchFamily="50" charset="-128"/>
                <a:cs typeface="Meiryo UI" panose="020B0604030504040204" pitchFamily="50" charset="-128"/>
              </a:rPr>
              <a:t>おらず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、劣化状況の経年変化等の把握・分析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には</a:t>
            </a:r>
            <a:r>
              <a:rPr lang="ja-JP" altLang="en-US" dirty="0">
                <a:latin typeface="Meiryo UI" panose="020B0604030504040204" pitchFamily="50" charset="-128"/>
                <a:ea typeface="Meiryo UI" panose="020B0604030504040204" pitchFamily="50" charset="-128"/>
                <a:cs typeface="Meiryo UI" panose="020B0604030504040204" pitchFamily="50" charset="-128"/>
              </a:rPr>
              <a:t>いたっていない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二等辺三角形 10"/>
          <p:cNvSpPr/>
          <p:nvPr/>
        </p:nvSpPr>
        <p:spPr>
          <a:xfrm rot="10800000">
            <a:off x="3324963" y="2744072"/>
            <a:ext cx="2124236" cy="1800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47845" y="5067181"/>
            <a:ext cx="8784976" cy="1231106"/>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改善策</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電子データとしてデータ蓄積を行い、今後の維持管理に反映させる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（蓄積分析により、劣化判定の推移を確認し、劣化を起因とする補修・更新の予測計画の参考とするなど）</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二等辺三角形 12"/>
          <p:cNvSpPr/>
          <p:nvPr/>
        </p:nvSpPr>
        <p:spPr>
          <a:xfrm rot="10800000">
            <a:off x="3354840" y="4581128"/>
            <a:ext cx="2124236" cy="1800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88215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594884"/>
            <a:ext cx="1828800" cy="365125"/>
          </a:xfrm>
        </p:spPr>
        <p:txBody>
          <a:bodyPr/>
          <a:lstStyle/>
          <a:p>
            <a:fld id="{682EF9F9-C4E8-46B2-BBF1-33E3162B856A}" type="slidenum">
              <a:rPr kumimoji="1" lang="ja-JP" altLang="en-US" smtClean="0">
                <a:solidFill>
                  <a:schemeClr val="tx1"/>
                </a:solidFill>
              </a:rPr>
              <a:t>7</a:t>
            </a:fld>
            <a:endParaRPr kumimoji="1" lang="ja-JP" altLang="en-US" dirty="0">
              <a:solidFill>
                <a:schemeClr val="tx1"/>
              </a:solidFill>
            </a:endParaRPr>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１－３　点検の重点化と頻度</a:t>
            </a:r>
            <a:endParaRPr kumimoji="1" lang="ja-JP" altLang="en-US" sz="2400" dirty="0">
              <a:latin typeface="Meiryo UI" pitchFamily="50" charset="-128"/>
              <a:ea typeface="Meiryo UI" pitchFamily="50" charset="-128"/>
              <a:cs typeface="Meiryo UI" pitchFamily="50" charset="-128"/>
            </a:endParaRPr>
          </a:p>
        </p:txBody>
      </p:sp>
      <p:sp>
        <p:nvSpPr>
          <p:cNvPr id="69" name="テキスト ボックス 68"/>
          <p:cNvSpPr txBox="1"/>
          <p:nvPr/>
        </p:nvSpPr>
        <p:spPr>
          <a:xfrm>
            <a:off x="206358" y="1389542"/>
            <a:ext cx="8758130" cy="1200329"/>
          </a:xfrm>
          <a:prstGeom prst="rect">
            <a:avLst/>
          </a:prstGeom>
          <a:noFill/>
          <a:ln w="28575">
            <a:solidFill>
              <a:srgbClr val="0000FF"/>
            </a:solid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遊具</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点検とは、利用者が安全で安心して利用できる施設を維持する為に、利用者にとってのハザードの有無や施設の機能の劣化状況等について調査する。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安全性の確保、②施設機能の保全・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向上</a:t>
            </a:r>
            <a:r>
              <a:rPr lang="ja-JP" altLang="en-US" baseline="30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baseline="30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baseline="30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１：向上とは、安全基準改定に伴う施設の改修や利用ニーズに伴う施設の更新を指す）</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76" y="2647165"/>
            <a:ext cx="7747789" cy="405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72570" y="956283"/>
            <a:ext cx="3748843" cy="430887"/>
          </a:xfrm>
          <a:prstGeom prst="rect">
            <a:avLst/>
          </a:prstGeom>
          <a:noFill/>
        </p:spPr>
        <p:txBody>
          <a:bodyPr wrap="square" rtlCol="0">
            <a:spAutoFit/>
          </a:body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○現状の点検</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43143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594884"/>
            <a:ext cx="1828800" cy="365125"/>
          </a:xfrm>
        </p:spPr>
        <p:txBody>
          <a:bodyPr/>
          <a:lstStyle/>
          <a:p>
            <a:fld id="{682EF9F9-C4E8-46B2-BBF1-33E3162B856A}" type="slidenum">
              <a:rPr kumimoji="1" lang="ja-JP" altLang="en-US" smtClean="0">
                <a:solidFill>
                  <a:schemeClr val="tx1"/>
                </a:solidFill>
              </a:rPr>
              <a:t>8</a:t>
            </a:fld>
            <a:endParaRPr kumimoji="1" lang="ja-JP" altLang="en-US" dirty="0">
              <a:solidFill>
                <a:schemeClr val="tx1"/>
              </a:solidFill>
            </a:endParaRPr>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１－３　点検の重点化と頻度</a:t>
            </a:r>
            <a:endParaRPr kumimoji="1"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13857" y="934015"/>
            <a:ext cx="6098025" cy="400110"/>
          </a:xfrm>
          <a:prstGeom prst="rect">
            <a:avLst/>
          </a:prstGeom>
          <a:noFill/>
          <a:ln w="19050">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○点検の重点化の考え方</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　安全性確保を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最優先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79512" y="1340768"/>
            <a:ext cx="8758130" cy="2195473"/>
            <a:chOff x="179512" y="1496917"/>
            <a:chExt cx="8758130" cy="2195473"/>
          </a:xfrm>
        </p:grpSpPr>
        <p:sp>
          <p:nvSpPr>
            <p:cNvPr id="9" name="テキスト ボックス 8"/>
            <p:cNvSpPr txBox="1"/>
            <p:nvPr/>
          </p:nvSpPr>
          <p:spPr>
            <a:xfrm>
              <a:off x="179512" y="1496917"/>
              <a:ext cx="8758130" cy="2195473"/>
            </a:xfrm>
            <a:prstGeom prst="rect">
              <a:avLst/>
            </a:prstGeom>
            <a:noFill/>
            <a:ln w="28575">
              <a:solidFill>
                <a:srgbClr val="0000FF"/>
              </a:solid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○子どもは、遊びを通して自らの限界に挑戦し、身体的、精神的、社会的な面などが成長するものであり、遊びを通して、自らの創造性や主体性を向上させてゆくものと考えられる。このように、</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遊びは、すべての子どもの成長にとって必要不可欠なもの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○遊具は、多様な遊びの機会を提供し、子どもの遊びを促進させる。このように</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遊具は、子どもにとって魅力的であるばかりかその成長に役立つもの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重大な事故</a:t>
              </a:r>
              <a:r>
                <a:rPr lang="en-US" altLang="ja-JP" sz="1600" u="sng" baseline="30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につながるおそれのある物的ハザードを中心に除去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生命に危険が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ある事故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重度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あるいは恒久的な</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障がいを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もたらす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事故</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617252" y="2808511"/>
              <a:ext cx="2016224" cy="692497"/>
            </a:xfrm>
            <a:prstGeom prst="rect">
              <a:avLst/>
            </a:prstGeom>
            <a:solidFill>
              <a:schemeClr val="bg1"/>
            </a:solidFill>
            <a:ln w="19050">
              <a:solidFill>
                <a:schemeClr val="tx1"/>
              </a:solidFill>
            </a:ln>
          </p:spPr>
          <p:txBody>
            <a:bodyPr wrap="square" rtlCol="0">
              <a:spAutoFit/>
            </a:bodyPr>
            <a:lstStyle/>
            <a:p>
              <a:pPr algn="ct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都市公園における遊具の安全確保に関する指針</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(H20.8</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p>
          </p:txBody>
        </p:sp>
      </p:grpSp>
      <p:grpSp>
        <p:nvGrpSpPr>
          <p:cNvPr id="5" name="グループ化 4"/>
          <p:cNvGrpSpPr/>
          <p:nvPr/>
        </p:nvGrpSpPr>
        <p:grpSpPr>
          <a:xfrm>
            <a:off x="178421" y="3645106"/>
            <a:ext cx="8758130" cy="684803"/>
            <a:chOff x="178421" y="4022470"/>
            <a:chExt cx="8758130" cy="684803"/>
          </a:xfrm>
        </p:grpSpPr>
        <p:sp>
          <p:nvSpPr>
            <p:cNvPr id="10" name="テキスト ボックス 9"/>
            <p:cNvSpPr txBox="1"/>
            <p:nvPr/>
          </p:nvSpPr>
          <p:spPr>
            <a:xfrm>
              <a:off x="178421" y="4022470"/>
              <a:ext cx="8758130" cy="684803"/>
            </a:xfrm>
            <a:prstGeom prst="rect">
              <a:avLst/>
            </a:prstGeom>
            <a:noFill/>
            <a:ln w="28575">
              <a:solidFill>
                <a:srgbClr val="0000FF"/>
              </a:solid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○遊具については、</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安全確保に必要となる措置を最優先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とした予防保全型管理を行う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7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356566" y="4341440"/>
              <a:ext cx="4276103" cy="292388"/>
            </a:xfrm>
            <a:prstGeom prst="rect">
              <a:avLst/>
            </a:prstGeom>
            <a:solidFill>
              <a:schemeClr val="bg1"/>
            </a:solidFill>
            <a:ln w="19050">
              <a:solidFill>
                <a:schemeClr val="tx1"/>
              </a:solidFill>
            </a:ln>
          </p:spPr>
          <p:txBody>
            <a:bodyPr wrap="square" rtlCol="0">
              <a:spAutoFit/>
            </a:bodyPr>
            <a:lstStyle/>
            <a:p>
              <a:pPr algn="ct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公園施設長寿命化計画策定指針（案）</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(H24.4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15" name="テキスト ボックス 14"/>
          <p:cNvSpPr txBox="1"/>
          <p:nvPr/>
        </p:nvSpPr>
        <p:spPr>
          <a:xfrm>
            <a:off x="-36512" y="4542219"/>
            <a:ext cx="8974154"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経年劣化だけでなく日常利用による損傷等が発生する遊具は、</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最優先に安全性確保の視点に立って、毎日の日常点検は必要不可欠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限られた人員・コストである点も加味し、</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点検頻度に</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応じ、</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点検の目的・内容を明確に</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してメリハリ</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をつける。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高頻度の点検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はポイント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を絞って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点検、低頻度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の点検は詳細な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050528" y="7821488"/>
            <a:ext cx="8784976" cy="209288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・点検頻度に応じて、点検の目的・内容を明確に</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メリハリをつける。高頻度の点検は、ポイントを絞って点検。低頻度の点検は詳細な点検。ポイントを絞る＝重点化は、事故の危険性の高い異常を身のが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経年劣化だけでなく利用による損傷等が発生する遊具は、最優先に安全性確保の視点に立って、毎日の日常点検は必要不可欠。限られた人員・コストである点も加味し、</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二等辺三角形 19"/>
          <p:cNvSpPr/>
          <p:nvPr/>
        </p:nvSpPr>
        <p:spPr>
          <a:xfrm rot="10800000">
            <a:off x="148266" y="4385565"/>
            <a:ext cx="2124236" cy="1800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6512" y="5517232"/>
            <a:ext cx="8784976" cy="107721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spc="-250" dirty="0" smtClean="0">
                <a:latin typeface="Meiryo UI" panose="020B0604030504040204" pitchFamily="50" charset="-128"/>
                <a:ea typeface="Meiryo UI" panose="020B0604030504040204" pitchFamily="50" charset="-128"/>
                <a:cs typeface="Meiryo UI" panose="020B0604030504040204" pitchFamily="50" charset="-128"/>
              </a:rPr>
              <a:t>日常点検  ⇒　</a:t>
            </a:r>
            <a:r>
              <a:rPr lang="ja-JP" altLang="en-US" sz="1600" spc="-250" dirty="0">
                <a:latin typeface="Meiryo UI" panose="020B0604030504040204" pitchFamily="50" charset="-128"/>
                <a:ea typeface="Meiryo UI" panose="020B0604030504040204" pitchFamily="50" charset="-128"/>
                <a:cs typeface="Meiryo UI" panose="020B0604030504040204" pitchFamily="50" charset="-128"/>
              </a:rPr>
              <a:t>目視中心に遊具の外観（全体）及び周囲を</a:t>
            </a:r>
            <a:r>
              <a:rPr lang="ja-JP" altLang="en-US" sz="1600" spc="-250" dirty="0" smtClean="0">
                <a:latin typeface="Meiryo UI" panose="020B0604030504040204" pitchFamily="50" charset="-128"/>
                <a:ea typeface="Meiryo UI" panose="020B0604030504040204" pitchFamily="50" charset="-128"/>
                <a:cs typeface="Meiryo UI" panose="020B0604030504040204" pitchFamily="50" charset="-128"/>
              </a:rPr>
              <a:t>確認、</a:t>
            </a:r>
            <a:r>
              <a:rPr lang="ja-JP" altLang="en-US" sz="1600" spc="-250" dirty="0">
                <a:latin typeface="Meiryo UI" panose="020B0604030504040204" pitchFamily="50" charset="-128"/>
                <a:ea typeface="Meiryo UI" panose="020B0604030504040204" pitchFamily="50" charset="-128"/>
                <a:cs typeface="Meiryo UI" panose="020B0604030504040204" pitchFamily="50" charset="-128"/>
              </a:rPr>
              <a:t>事故につながる危険性のある遊具の</a:t>
            </a:r>
            <a:r>
              <a:rPr lang="ja-JP" altLang="en-US" sz="1600" spc="-250" dirty="0" smtClean="0">
                <a:latin typeface="Meiryo UI" panose="020B0604030504040204" pitchFamily="50" charset="-128"/>
                <a:ea typeface="Meiryo UI" panose="020B0604030504040204" pitchFamily="50" charset="-128"/>
                <a:cs typeface="Meiryo UI" panose="020B0604030504040204" pitchFamily="50" charset="-128"/>
              </a:rPr>
              <a:t>異常の有無を点検</a:t>
            </a:r>
            <a:endParaRPr lang="en-US" altLang="ja-JP" sz="1600" spc="-2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spc="-250" dirty="0" smtClean="0">
                <a:latin typeface="Meiryo UI" panose="020B0604030504040204" pitchFamily="50" charset="-128"/>
                <a:ea typeface="Meiryo UI" panose="020B0604030504040204" pitchFamily="50" charset="-128"/>
                <a:cs typeface="Meiryo UI" panose="020B0604030504040204" pitchFamily="50" charset="-128"/>
              </a:rPr>
              <a:t>定期点検</a:t>
            </a:r>
            <a:r>
              <a:rPr lang="ja-JP" altLang="en-US" sz="1600" spc="-250" dirty="0">
                <a:latin typeface="Meiryo UI" panose="020B0604030504040204" pitchFamily="50" charset="-128"/>
                <a:ea typeface="Meiryo UI" panose="020B0604030504040204" pitchFamily="50" charset="-128"/>
                <a:cs typeface="Meiryo UI" panose="020B0604030504040204" pitchFamily="50" charset="-128"/>
              </a:rPr>
              <a:t>　⇒　全ての遊具を対象に</a:t>
            </a:r>
            <a:r>
              <a:rPr lang="ja-JP" altLang="en-US" sz="1600" spc="-250" dirty="0" smtClean="0">
                <a:latin typeface="Meiryo UI" panose="020B0604030504040204" pitchFamily="50" charset="-128"/>
                <a:ea typeface="Meiryo UI" panose="020B0604030504040204" pitchFamily="50" charset="-128"/>
                <a:cs typeface="Meiryo UI" panose="020B0604030504040204" pitchFamily="50" charset="-128"/>
              </a:rPr>
              <a:t>、目視</a:t>
            </a:r>
            <a:r>
              <a:rPr lang="ja-JP" altLang="en-US" sz="1600" spc="-250" dirty="0">
                <a:latin typeface="Meiryo UI" panose="020B0604030504040204" pitchFamily="50" charset="-128"/>
                <a:ea typeface="Meiryo UI" panose="020B0604030504040204" pitchFamily="50" charset="-128"/>
                <a:cs typeface="Meiryo UI" panose="020B0604030504040204" pitchFamily="50" charset="-128"/>
              </a:rPr>
              <a:t>・触診・聴診により</a:t>
            </a:r>
            <a:r>
              <a:rPr lang="ja-JP" altLang="en-US" sz="1600" spc="-250" dirty="0" smtClean="0">
                <a:latin typeface="Meiryo UI" panose="020B0604030504040204" pitchFamily="50" charset="-128"/>
                <a:ea typeface="Meiryo UI" panose="020B0604030504040204" pitchFamily="50" charset="-128"/>
                <a:cs typeface="Meiryo UI" panose="020B0604030504040204" pitchFamily="50" charset="-128"/>
              </a:rPr>
              <a:t>、各々の部位等の変状・異常</a:t>
            </a:r>
            <a:r>
              <a:rPr lang="ja-JP" altLang="en-US" sz="1600" spc="-250" dirty="0">
                <a:latin typeface="Meiryo UI" panose="020B0604030504040204" pitchFamily="50" charset="-128"/>
                <a:ea typeface="Meiryo UI" panose="020B0604030504040204" pitchFamily="50" charset="-128"/>
                <a:cs typeface="Meiryo UI" panose="020B0604030504040204" pitchFamily="50" charset="-128"/>
              </a:rPr>
              <a:t>の有無を</a:t>
            </a:r>
            <a:r>
              <a:rPr lang="ja-JP" altLang="en-US" sz="1600" spc="-250" dirty="0" smtClean="0">
                <a:latin typeface="Meiryo UI" panose="020B0604030504040204" pitchFamily="50" charset="-128"/>
                <a:ea typeface="Meiryo UI" panose="020B0604030504040204" pitchFamily="50" charset="-128"/>
                <a:cs typeface="Meiryo UI" panose="020B0604030504040204" pitchFamily="50" charset="-128"/>
              </a:rPr>
              <a:t>点検</a:t>
            </a:r>
            <a:endParaRPr lang="en-US" altLang="ja-JP" sz="1600" spc="-2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spc="-250" dirty="0" smtClean="0">
                <a:latin typeface="Meiryo UI" panose="020B0604030504040204" pitchFamily="50" charset="-128"/>
                <a:ea typeface="Meiryo UI" panose="020B0604030504040204" pitchFamily="50" charset="-128"/>
                <a:cs typeface="Meiryo UI" panose="020B0604030504040204" pitchFamily="50" charset="-128"/>
              </a:rPr>
              <a:t>◆ 精密点検</a:t>
            </a:r>
            <a:r>
              <a:rPr lang="ja-JP" altLang="en-US" sz="1600" spc="-250" dirty="0">
                <a:latin typeface="Meiryo UI" panose="020B0604030504040204" pitchFamily="50" charset="-128"/>
                <a:ea typeface="Meiryo UI" panose="020B0604030504040204" pitchFamily="50" charset="-128"/>
                <a:cs typeface="Meiryo UI" panose="020B0604030504040204" pitchFamily="50" charset="-128"/>
              </a:rPr>
              <a:t>　⇒　全ての遊具を対象に</a:t>
            </a:r>
            <a:r>
              <a:rPr lang="ja-JP" altLang="en-US" sz="1600" spc="-2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計測機器等を使用し、遊具毎に部材・部位（不可視部分も含め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細かく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診断（判定</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二等辺三角形 21"/>
          <p:cNvSpPr/>
          <p:nvPr/>
        </p:nvSpPr>
        <p:spPr>
          <a:xfrm rot="10800000">
            <a:off x="155690" y="5373216"/>
            <a:ext cx="2124236" cy="1800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5927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594884"/>
            <a:ext cx="1828800" cy="365125"/>
          </a:xfrm>
        </p:spPr>
        <p:txBody>
          <a:bodyPr/>
          <a:lstStyle/>
          <a:p>
            <a:fld id="{682EF9F9-C4E8-46B2-BBF1-33E3162B856A}" type="slidenum">
              <a:rPr kumimoji="1" lang="ja-JP" altLang="en-US" smtClean="0">
                <a:solidFill>
                  <a:schemeClr val="tx1"/>
                </a:solidFill>
              </a:rPr>
              <a:t>9</a:t>
            </a:fld>
            <a:endParaRPr kumimoji="1" lang="ja-JP" altLang="en-US" dirty="0">
              <a:solidFill>
                <a:schemeClr val="tx1"/>
              </a:solidFill>
            </a:endParaRPr>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１－４　点検のまとめ</a:t>
            </a:r>
            <a:endParaRPr kumimoji="1" lang="ja-JP" altLang="en-US" sz="24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22066" y="1124744"/>
            <a:ext cx="3748843"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○今後の点検の実施方針</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3" y="1801914"/>
            <a:ext cx="9030007" cy="419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457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A9F2E74B89BA4499CB1BEF8348AA80B" ma:contentTypeVersion="0" ma:contentTypeDescription="新しいドキュメントを作成します。" ma:contentTypeScope="" ma:versionID="6a2a72e2d454aba72df80c79ecd9f829">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23580F3-5003-4643-A841-F6D2432542D8}">
  <ds:schemaRefs>
    <ds:schemaRef ds:uri="http://schemas.microsoft.com/office/2006/metadata/properties"/>
  </ds:schemaRefs>
</ds:datastoreItem>
</file>

<file path=customXml/itemProps2.xml><?xml version="1.0" encoding="utf-8"?>
<ds:datastoreItem xmlns:ds="http://schemas.openxmlformats.org/officeDocument/2006/customXml" ds:itemID="{F537A8C2-C6E1-41B4-B797-BE76C7836C81}">
  <ds:schemaRefs>
    <ds:schemaRef ds:uri="http://schemas.microsoft.com/sharepoint/v3/contenttype/forms"/>
  </ds:schemaRefs>
</ds:datastoreItem>
</file>

<file path=customXml/itemProps3.xml><?xml version="1.0" encoding="utf-8"?>
<ds:datastoreItem xmlns:ds="http://schemas.openxmlformats.org/officeDocument/2006/customXml" ds:itemID="{7C975081-C7CC-4A09-A4DA-C6DE80A78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Slipstream</Template>
  <TotalTime>8288</TotalTime>
  <Words>1594</Words>
  <Application>Microsoft Office PowerPoint</Application>
  <PresentationFormat>画面に合わせる (4:3)</PresentationFormat>
  <Paragraphs>247</Paragraphs>
  <Slides>17</Slides>
  <Notes>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19" baseType="lpstr">
      <vt:lpstr>スリップストリーム</vt:lpstr>
      <vt:lpstr>ワークシート</vt:lpstr>
      <vt:lpstr>大阪府都市基盤施設維持管理技術審議会  第２回　河川港湾公園部会  ～戦略的な維持管理の推進について～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大阪府庁</cp:lastModifiedBy>
  <cp:revision>331</cp:revision>
  <cp:lastPrinted>2014-06-23T01:45:04Z</cp:lastPrinted>
  <dcterms:created xsi:type="dcterms:W3CDTF">2013-06-19T04:48:16Z</dcterms:created>
  <dcterms:modified xsi:type="dcterms:W3CDTF">2014-06-23T04:07:21Z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0x0101002A9F2E74B89BA4499CB1BEF8348AA80B</vt:lpwstr>
  </property>
</Properties>
</file>