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702" r:id="rId5"/>
    <p:sldId id="703" r:id="rId6"/>
    <p:sldId id="704" r:id="rId7"/>
    <p:sldId id="705" r:id="rId8"/>
    <p:sldId id="706" r:id="rId9"/>
    <p:sldId id="707" r:id="rId10"/>
    <p:sldId id="708" r:id="rId11"/>
    <p:sldId id="709" r:id="rId12"/>
    <p:sldId id="710" r:id="rId13"/>
    <p:sldId id="711" r:id="rId14"/>
    <p:sldId id="712" r:id="rId15"/>
    <p:sldId id="713" r:id="rId16"/>
    <p:sldId id="714" r:id="rId17"/>
    <p:sldId id="715" r:id="rId18"/>
    <p:sldId id="716" r:id="rId19"/>
    <p:sldId id="717" r:id="rId20"/>
    <p:sldId id="718" r:id="rId21"/>
    <p:sldId id="719" r:id="rId22"/>
    <p:sldId id="720" r:id="rId23"/>
    <p:sldId id="721" r:id="rId24"/>
    <p:sldId id="722" r:id="rId25"/>
    <p:sldId id="723" r:id="rId26"/>
    <p:sldId id="724" r:id="rId27"/>
    <p:sldId id="725" r:id="rId28"/>
    <p:sldId id="726" r:id="rId29"/>
    <p:sldId id="727" r:id="rId30"/>
    <p:sldId id="728" r:id="rId31"/>
    <p:sldId id="729" r:id="rId32"/>
    <p:sldId id="730" r:id="rId33"/>
    <p:sldId id="731" r:id="rId34"/>
    <p:sldId id="732" r:id="rId35"/>
    <p:sldId id="733" r:id="rId36"/>
    <p:sldId id="734" r:id="rId37"/>
    <p:sldId id="735" r:id="rId38"/>
    <p:sldId id="736" r:id="rId39"/>
  </p:sldIdLst>
  <p:sldSz cx="9144000" cy="6858000" type="screen4x3"/>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8410" autoAdjust="0"/>
  </p:normalViewPr>
  <p:slideViewPr>
    <p:cSldViewPr>
      <p:cViewPr>
        <p:scale>
          <a:sx n="66" d="100"/>
          <a:sy n="66" d="100"/>
        </p:scale>
        <p:origin x="-1428" y="-282"/>
      </p:cViewPr>
      <p:guideLst>
        <p:guide orient="horz" pos="2160"/>
        <p:guide pos="2880"/>
      </p:guideLst>
    </p:cSldViewPr>
  </p:slideViewPr>
  <p:outlineViewPr>
    <p:cViewPr>
      <p:scale>
        <a:sx n="33" d="100"/>
        <a:sy n="33" d="100"/>
      </p:scale>
      <p:origin x="0" y="4878"/>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2919996" cy="493556"/>
          </a:xfrm>
          <a:prstGeom prst="rect">
            <a:avLst/>
          </a:prstGeom>
        </p:spPr>
        <p:txBody>
          <a:bodyPr vert="horz" lIns="90645" tIns="45326" rIns="90645" bIns="4532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7375" y="5"/>
            <a:ext cx="2919996" cy="493556"/>
          </a:xfrm>
          <a:prstGeom prst="rect">
            <a:avLst/>
          </a:prstGeom>
        </p:spPr>
        <p:txBody>
          <a:bodyPr vert="horz" lIns="90645" tIns="45326" rIns="90645" bIns="45326" rtlCol="0"/>
          <a:lstStyle>
            <a:lvl1pPr algn="r">
              <a:defRPr sz="1200"/>
            </a:lvl1pPr>
          </a:lstStyle>
          <a:p>
            <a:fld id="{29472AE3-829E-42FD-BDF5-9930118AE71F}" type="datetimeFigureOut">
              <a:rPr kumimoji="1" lang="ja-JP" altLang="en-US" smtClean="0"/>
              <a:t>2014/6/30</a:t>
            </a:fld>
            <a:endParaRPr kumimoji="1" lang="ja-JP" altLang="en-US"/>
          </a:p>
        </p:txBody>
      </p:sp>
      <p:sp>
        <p:nvSpPr>
          <p:cNvPr id="4" name="フッター プレースホルダー 3"/>
          <p:cNvSpPr>
            <a:spLocks noGrp="1"/>
          </p:cNvSpPr>
          <p:nvPr>
            <p:ph type="ftr" sz="quarter" idx="2"/>
          </p:nvPr>
        </p:nvSpPr>
        <p:spPr>
          <a:xfrm>
            <a:off x="6" y="9377539"/>
            <a:ext cx="2919996" cy="493554"/>
          </a:xfrm>
          <a:prstGeom prst="rect">
            <a:avLst/>
          </a:prstGeom>
        </p:spPr>
        <p:txBody>
          <a:bodyPr vert="horz" lIns="90645" tIns="45326" rIns="90645" bIns="4532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7375" y="9377539"/>
            <a:ext cx="2919996" cy="493554"/>
          </a:xfrm>
          <a:prstGeom prst="rect">
            <a:avLst/>
          </a:prstGeom>
        </p:spPr>
        <p:txBody>
          <a:bodyPr vert="horz" lIns="90645" tIns="45326" rIns="90645" bIns="45326"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2919996" cy="493556"/>
          </a:xfrm>
          <a:prstGeom prst="rect">
            <a:avLst/>
          </a:prstGeom>
        </p:spPr>
        <p:txBody>
          <a:bodyPr vert="horz" lIns="90645" tIns="45326" rIns="90645" bIns="4532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375" y="5"/>
            <a:ext cx="2919996" cy="493556"/>
          </a:xfrm>
          <a:prstGeom prst="rect">
            <a:avLst/>
          </a:prstGeom>
        </p:spPr>
        <p:txBody>
          <a:bodyPr vert="horz" lIns="90645" tIns="45326" rIns="90645" bIns="45326" rtlCol="0"/>
          <a:lstStyle>
            <a:lvl1pPr algn="r">
              <a:defRPr sz="1200"/>
            </a:lvl1pPr>
          </a:lstStyle>
          <a:p>
            <a:fld id="{C66E6DC5-E089-448C-ADA9-C53EA216882B}" type="datetimeFigureOut">
              <a:rPr kumimoji="1" lang="ja-JP" altLang="en-US" smtClean="0"/>
              <a:t>2014/6/30</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32362" cy="3700462"/>
          </a:xfrm>
          <a:prstGeom prst="rect">
            <a:avLst/>
          </a:prstGeom>
          <a:noFill/>
          <a:ln w="12700">
            <a:solidFill>
              <a:prstClr val="black"/>
            </a:solidFill>
          </a:ln>
        </p:spPr>
        <p:txBody>
          <a:bodyPr vert="horz" lIns="90645" tIns="45326" rIns="90645" bIns="45326" rtlCol="0" anchor="ctr"/>
          <a:lstStyle/>
          <a:p>
            <a:endParaRPr lang="ja-JP" altLang="en-US"/>
          </a:p>
        </p:txBody>
      </p:sp>
      <p:sp>
        <p:nvSpPr>
          <p:cNvPr id="5" name="ノート プレースホルダー 4"/>
          <p:cNvSpPr>
            <a:spLocks noGrp="1"/>
          </p:cNvSpPr>
          <p:nvPr>
            <p:ph type="body" sz="quarter" idx="3"/>
          </p:nvPr>
        </p:nvSpPr>
        <p:spPr>
          <a:xfrm>
            <a:off x="674219" y="4689558"/>
            <a:ext cx="5390521" cy="4441989"/>
          </a:xfrm>
          <a:prstGeom prst="rect">
            <a:avLst/>
          </a:prstGeom>
        </p:spPr>
        <p:txBody>
          <a:bodyPr vert="horz" lIns="90645" tIns="45326" rIns="90645" bIns="4532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6" y="9377539"/>
            <a:ext cx="2919996" cy="493554"/>
          </a:xfrm>
          <a:prstGeom prst="rect">
            <a:avLst/>
          </a:prstGeom>
        </p:spPr>
        <p:txBody>
          <a:bodyPr vert="horz" lIns="90645" tIns="45326" rIns="90645" bIns="453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375" y="9377539"/>
            <a:ext cx="2919996" cy="493554"/>
          </a:xfrm>
          <a:prstGeom prst="rect">
            <a:avLst/>
          </a:prstGeom>
        </p:spPr>
        <p:txBody>
          <a:bodyPr vert="horz" lIns="90645" tIns="45326" rIns="90645" bIns="45326"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参考としまして、海岸法の改正が平成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月に閣議決定され、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月に海岸保全施設の維持管理マニュアルが改訂されました。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改訂のポイントとしまして、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・巡視（パトロール）の導入等点検の効率化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・健全度評価の判定ランクの見直し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・長寿命化計画の策定方法の具体化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になります。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17</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・点検の種類として、職員による直営点検を一般定期点検とし、職員が徒歩により陸上からとボート等により海上から目視点検を基本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一般定期点検による班体制や日数、職員の延べ人数を記載しております。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・詳細定期点検として、委託</a:t>
            </a:r>
            <a:r>
              <a:rPr lang="ja-JP" altLang="en-US" dirty="0">
                <a:latin typeface="Meiryo UI" panose="020B0604030504040204" pitchFamily="50" charset="-128"/>
                <a:ea typeface="Meiryo UI" panose="020B0604030504040204" pitchFamily="50" charset="-128"/>
                <a:cs typeface="Meiryo UI" panose="020B0604030504040204" pitchFamily="50" charset="-128"/>
              </a:rPr>
              <a:t>発注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により潜水調査等を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・日常点検として、職員により車両及び船舶で目視点検を実施しております。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・緊急点検として、地震後や台風後等に徒歩、車両、船舶により目視点検を実施しております。因みに今年度は港湾及び海岸施設緊急点検を実施しております。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・委託業務における管理技術者資格について　（例）維持管理計画策定⇒建設部門（港湾及び空港）技術士、海洋港湾構造物維持管理士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19</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港湾・海岸施設の一般定期点検のチェックリストになります。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問題点としましては、点検データをエクセルで作成しており、データと紙の両方で蓄積しておりますが、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建設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システムには蓄積しておりません。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20</a:t>
            </a:fld>
            <a:endParaRPr kumimoji="1" lang="ja-JP" altLang="en-US"/>
          </a:p>
        </p:txBody>
      </p:sp>
    </p:spTree>
    <p:extLst>
      <p:ext uri="{BB962C8B-B14F-4D97-AF65-F5344CB8AC3E}">
        <p14:creationId xmlns:p14="http://schemas.microsoft.com/office/powerpoint/2010/main" val="98110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海岸施設の点検結果調書になります。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21</a:t>
            </a:fld>
            <a:endParaRPr kumimoji="1" lang="ja-JP" altLang="en-US"/>
          </a:p>
        </p:txBody>
      </p:sp>
    </p:spTree>
    <p:extLst>
      <p:ext uri="{BB962C8B-B14F-4D97-AF65-F5344CB8AC3E}">
        <p14:creationId xmlns:p14="http://schemas.microsoft.com/office/powerpoint/2010/main" val="337378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海岸施設の点検結果調書になります。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22</a:t>
            </a:fld>
            <a:endParaRPr kumimoji="1" lang="ja-JP" altLang="en-US"/>
          </a:p>
        </p:txBody>
      </p:sp>
    </p:spTree>
    <p:extLst>
      <p:ext uri="{BB962C8B-B14F-4D97-AF65-F5344CB8AC3E}">
        <p14:creationId xmlns:p14="http://schemas.microsoft.com/office/powerpoint/2010/main" val="3373782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これまでの点検につきましては、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一般定期点検結果は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年分を紙及びデータで保存しております。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日常点検（巡視）結果は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年分を紙及びデータで保存しております。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23</a:t>
            </a:fld>
            <a:endParaRPr kumimoji="1" lang="ja-JP" altLang="en-US"/>
          </a:p>
        </p:txBody>
      </p:sp>
    </p:spTree>
    <p:extLst>
      <p:ext uri="{BB962C8B-B14F-4D97-AF65-F5344CB8AC3E}">
        <p14:creationId xmlns:p14="http://schemas.microsoft.com/office/powerpoint/2010/main" val="155706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港湾施設につきまして、現在の保全手法は、水域施設以外は状態監視となっております。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27</a:t>
            </a:fld>
            <a:endParaRPr kumimoji="1" lang="ja-JP" altLang="en-US"/>
          </a:p>
        </p:txBody>
      </p:sp>
    </p:spTree>
    <p:extLst>
      <p:ext uri="{BB962C8B-B14F-4D97-AF65-F5344CB8AC3E}">
        <p14:creationId xmlns:p14="http://schemas.microsoft.com/office/powerpoint/2010/main" val="351105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海岸施設につきまして、現在の保全手法は各施設とも状態監視となっております。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28</a:t>
            </a:fld>
            <a:endParaRPr kumimoji="1" lang="ja-JP" altLang="en-US"/>
          </a:p>
        </p:txBody>
      </p:sp>
    </p:spTree>
    <p:extLst>
      <p:ext uri="{BB962C8B-B14F-4D97-AF65-F5344CB8AC3E}">
        <p14:creationId xmlns:p14="http://schemas.microsoft.com/office/powerpoint/2010/main" val="3659479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港湾施設の点検による損傷度の判定基準になります。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31</a:t>
            </a:fld>
            <a:endParaRPr kumimoji="1" lang="ja-JP" altLang="en-US"/>
          </a:p>
        </p:txBody>
      </p:sp>
    </p:spTree>
    <p:extLst>
      <p:ext uri="{BB962C8B-B14F-4D97-AF65-F5344CB8AC3E}">
        <p14:creationId xmlns:p14="http://schemas.microsoft.com/office/powerpoint/2010/main" val="169068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港湾施設の点検による損傷度の判定基準になります。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32</a:t>
            </a:fld>
            <a:endParaRPr kumimoji="1" lang="ja-JP" altLang="en-US"/>
          </a:p>
        </p:txBody>
      </p:sp>
    </p:spTree>
    <p:extLst>
      <p:ext uri="{BB962C8B-B14F-4D97-AF65-F5344CB8AC3E}">
        <p14:creationId xmlns:p14="http://schemas.microsoft.com/office/powerpoint/2010/main" val="169068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港湾施設の維持管理の流れとしまして、点検を行い、点検結果を基に施設の評価を港湾局内で行っております。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補修につきましては、健全度評価と施設の優先度に応じて、補修工事を行っている状況です。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255878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港湾施設の点検による損傷度の判定基準になります。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33</a:t>
            </a:fld>
            <a:endParaRPr kumimoji="1" lang="ja-JP" altLang="en-US"/>
          </a:p>
        </p:txBody>
      </p:sp>
    </p:spTree>
    <p:extLst>
      <p:ext uri="{BB962C8B-B14F-4D97-AF65-F5344CB8AC3E}">
        <p14:creationId xmlns:p14="http://schemas.microsoft.com/office/powerpoint/2010/main" val="1690683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重点化指標としまして、縦軸を健全度、横軸を社会的影響度としております。</a:t>
            </a:r>
            <a:endParaRPr kumimoji="1" lang="en-US" altLang="ja-JP" dirty="0" smtClean="0"/>
          </a:p>
          <a:p>
            <a:r>
              <a:rPr kumimoji="1" lang="ja-JP" altLang="en-US" dirty="0" smtClean="0"/>
              <a:t>・健全度は施設の劣化状況や損傷の程度</a:t>
            </a:r>
            <a:endParaRPr kumimoji="1" lang="en-US" altLang="ja-JP" dirty="0" smtClean="0"/>
          </a:p>
          <a:p>
            <a:r>
              <a:rPr kumimoji="1" lang="ja-JP" altLang="en-US" dirty="0" smtClean="0"/>
              <a:t>・社会的影響度は、岸壁であれば</a:t>
            </a:r>
            <a:r>
              <a:rPr kumimoji="1" lang="en-US" altLang="ja-JP" dirty="0" smtClean="0"/>
              <a:t>…</a:t>
            </a:r>
            <a:r>
              <a:rPr kumimoji="1" lang="ja-JP" altLang="en-US" dirty="0" smtClean="0"/>
              <a:t>　防波堤であれば</a:t>
            </a:r>
            <a:r>
              <a:rPr kumimoji="1" lang="en-US" altLang="ja-JP" dirty="0" smtClean="0"/>
              <a:t>…</a:t>
            </a:r>
            <a:r>
              <a:rPr kumimoji="1" lang="ja-JP" altLang="en-US" dirty="0" smtClean="0"/>
              <a:t>　護岸であれば</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34</a:t>
            </a:fld>
            <a:endParaRPr kumimoji="1" lang="ja-JP" altLang="en-US"/>
          </a:p>
        </p:txBody>
      </p:sp>
    </p:spTree>
    <p:extLst>
      <p:ext uri="{BB962C8B-B14F-4D97-AF65-F5344CB8AC3E}">
        <p14:creationId xmlns:p14="http://schemas.microsoft.com/office/powerpoint/2010/main" val="3117398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重点化指標としまして、縦軸を健全度、横軸を社会的影響度としております。</a:t>
            </a:r>
            <a:endParaRPr kumimoji="1" lang="en-US" altLang="ja-JP" dirty="0" smtClean="0"/>
          </a:p>
          <a:p>
            <a:r>
              <a:rPr kumimoji="1" lang="ja-JP" altLang="en-US" dirty="0" smtClean="0"/>
              <a:t>・健全度は施設の劣化状況や損傷の程度</a:t>
            </a:r>
            <a:endParaRPr kumimoji="1" lang="en-US" altLang="ja-JP" dirty="0" smtClean="0"/>
          </a:p>
          <a:p>
            <a:r>
              <a:rPr kumimoji="1" lang="ja-JP" altLang="en-US" dirty="0" smtClean="0"/>
              <a:t>・社会的影響度は、防潮堤を例としまして、背後地盤高が低く、浸水被害が大きい。人家隣接で人口密集地。</a:t>
            </a:r>
            <a:endParaRPr kumimoji="1"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35</a:t>
            </a:fld>
            <a:endParaRPr kumimoji="1" lang="ja-JP" altLang="en-US"/>
          </a:p>
        </p:txBody>
      </p:sp>
    </p:spTree>
    <p:extLst>
      <p:ext uri="{BB962C8B-B14F-4D97-AF65-F5344CB8AC3E}">
        <p14:creationId xmlns:p14="http://schemas.microsoft.com/office/powerpoint/2010/main" val="268517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・点検の種類として、職員による直営点検を一般定期点検とし、職員が徒歩により陸上からとボート等により海上から目視点検を基本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一般定期点検による班体制や日数、職員の延べ人数を記載しております。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・詳細定期点検として、委託</a:t>
            </a:r>
            <a:r>
              <a:rPr lang="ja-JP" altLang="en-US" dirty="0">
                <a:latin typeface="Meiryo UI" panose="020B0604030504040204" pitchFamily="50" charset="-128"/>
                <a:ea typeface="Meiryo UI" panose="020B0604030504040204" pitchFamily="50" charset="-128"/>
                <a:cs typeface="Meiryo UI" panose="020B0604030504040204" pitchFamily="50" charset="-128"/>
              </a:rPr>
              <a:t>発注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により潜水調査等を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・日常点検として、職員により車両及び船舶で目視点検を実施しております。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・緊急点検として、地震後や台風後等に徒歩、車両、船舶により目視点検を実施しております。因みに今年度は港湾及び海岸施設緊急点検を実施しております。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・委託業務における管理技術者資格について　（例）維持管理計画策定⇒建設部門（港湾及び空港）技術士、海洋港湾構造物維持管理士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・点検の種類として、職員による直営点検を一般定期点検とし、職員が徒歩により陸上からとボート等により海上から目視点検を基本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一般定期点検による班体制や日数、職員の延べ人数を記載しております。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・詳細定期点検として、委託</a:t>
            </a:r>
            <a:r>
              <a:rPr lang="ja-JP" altLang="en-US" dirty="0">
                <a:latin typeface="Meiryo UI" panose="020B0604030504040204" pitchFamily="50" charset="-128"/>
                <a:ea typeface="Meiryo UI" panose="020B0604030504040204" pitchFamily="50" charset="-128"/>
                <a:cs typeface="Meiryo UI" panose="020B0604030504040204" pitchFamily="50" charset="-128"/>
              </a:rPr>
              <a:t>発注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により潜水調査等を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・日常点検として、職員により車両及び船舶で目視点検を実施しております。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・緊急点検として、地震後や台風後等に徒歩、車両、船舶により目視点検を実施しております。因みに今年度は港湾及び海岸施設緊急点検を実施しております。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・委託業務における管理技術者資格について　（例）維持管理計画策定⇒建設部門（港湾及び空港）技術士、海洋港湾構造物維持管理士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・点検の種類として、職員による直営点検を一般定期点検とし、職員が徒歩により陸上からとボート等により海上から目視点検を基本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一般定期点検による班体制や日数、職員の延べ人数を記載しております。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・詳細定期点検として、委託</a:t>
            </a:r>
            <a:r>
              <a:rPr lang="ja-JP" altLang="en-US" dirty="0">
                <a:latin typeface="Meiryo UI" panose="020B0604030504040204" pitchFamily="50" charset="-128"/>
                <a:ea typeface="Meiryo UI" panose="020B0604030504040204" pitchFamily="50" charset="-128"/>
                <a:cs typeface="Meiryo UI" panose="020B0604030504040204" pitchFamily="50" charset="-128"/>
              </a:rPr>
              <a:t>発注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により潜水調査等を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・日常点検として、職員により車両及び船舶で目視点検を実施しております。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・緊急点検として、地震後や台風後等に徒歩、車両、船舶により目視点検を実施しております。因みに今年度は港湾及び海岸施設緊急点検を実施しております。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・委託業務における管理技術者資格について　（例）維持管理計画策定⇒建設部門（港湾及び空港）技術士、海洋港湾構造物維持管理士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港湾施設の維持管理の流れとしまして、点検を行い、点検結果を基に施設の評価を港湾局内で行っております。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補修につきましては、健全度評価と施設の優先度に応じて、補修工事を行っている状況です。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255878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・点検の種類として、職員による直営点検を一般定期点検とし、職員が徒歩により陸上からとボート等により海上から目視点検を基本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一般定期点検による班体制や日数、職員の延べ人数を記載しております。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・詳細定期点検として、委託</a:t>
            </a:r>
            <a:r>
              <a:rPr lang="ja-JP" altLang="en-US" dirty="0">
                <a:latin typeface="Meiryo UI" panose="020B0604030504040204" pitchFamily="50" charset="-128"/>
                <a:ea typeface="Meiryo UI" panose="020B0604030504040204" pitchFamily="50" charset="-128"/>
                <a:cs typeface="Meiryo UI" panose="020B0604030504040204" pitchFamily="50" charset="-128"/>
              </a:rPr>
              <a:t>発注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により潜水調査等を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・日常点検として、職員により車両及び船舶で目視点検を実施しております。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・緊急点検として、地震後や台風後等に徒歩、車両、船舶により目視点検を実施しております。因みに今年度は港湾及び海岸施設緊急点検を実施しております。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・委託業務における管理技術者資格について　（例）維持管理計画策定⇒建設部門（港湾及び空港）技術士、海洋港湾構造物維持管理士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参考としまして、港湾法の改正による港湾の施設の技術基準における点検の主な変更点は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定期点検診断の頻度の変更⇒定期点検診断は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年以内ごと、重要施設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年以内となるとのことで、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月中旬頃、「港湾の施設の点検診断ガイドライン（仮称）」を公表予定と国から聞いております。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r>
              <a:rPr kumimoji="1" lang="ja-JP" altLang="en-US" dirty="0" smtClean="0"/>
              <a:t>　</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・点検の種類として、職員による直営点検を一般定期点検とし、職員が徒歩により陸上からとボート等により海上から目視点検を基本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一般定期点検による班体制や日数、職員の延べ人数を記載しております。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・詳細定期点検として、委託</a:t>
            </a:r>
            <a:r>
              <a:rPr lang="ja-JP" altLang="en-US" dirty="0">
                <a:latin typeface="Meiryo UI" panose="020B0604030504040204" pitchFamily="50" charset="-128"/>
                <a:ea typeface="Meiryo UI" panose="020B0604030504040204" pitchFamily="50" charset="-128"/>
                <a:cs typeface="Meiryo UI" panose="020B0604030504040204" pitchFamily="50" charset="-128"/>
              </a:rPr>
              <a:t>発注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により潜水調査等を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・日常点検として、職員により車両及び船舶で目視点検を実施しております。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・緊急点検として、地震後や台風後等に徒歩、車両、船舶により目視点検を実施しております。因みに今年度は港湾及び海岸施設緊急点検を実施しております。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・委託業務における管理技術者資格について　（例）維持管理計画策定⇒建設部門（港湾及び空港）技術士、海洋港湾構造物維持管理士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16</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61775D6-E355-4EAF-BDEE-B04BC6803A90}" type="datetime1">
              <a:rPr kumimoji="1" lang="ja-JP" altLang="en-US" smtClean="0"/>
              <a:t>2014/6/30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0614823-41D9-485B-A2D5-75E593865C7C}" type="datetime1">
              <a:rPr kumimoji="1" lang="ja-JP" altLang="en-US" smtClean="0"/>
              <a:t>2014/6/30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F4FF336-CABA-4CBB-8E49-D1E29DD138B8}" type="datetime1">
              <a:rPr kumimoji="1" lang="ja-JP" altLang="en-US" smtClean="0"/>
              <a:t>2014/6/30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D4E0DB-5E2A-47F6-8D81-EE43CC6BC000}" type="datetime1">
              <a:rPr kumimoji="1" lang="ja-JP" altLang="en-US" smtClean="0"/>
              <a:t>2014/6/30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9F5E806-3444-467C-8593-4BBA9FB1CE77}" type="datetime1">
              <a:rPr kumimoji="1" lang="ja-JP" altLang="en-US" smtClean="0"/>
              <a:t>2014/6/30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CF5EA-8371-4F9E-9F70-497DD76FDEA7}" type="datetime1">
              <a:rPr kumimoji="1" lang="ja-JP" altLang="en-US" smtClean="0"/>
              <a:t>2014/6/30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5CDA9A9-D1D9-4BAE-9653-8988E33B6781}" type="datetime1">
              <a:rPr kumimoji="1" lang="ja-JP" altLang="en-US" smtClean="0"/>
              <a:t>2014/6/30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237B4A-2DA4-4BDD-9466-FB2E0B7EF2F1}" type="datetime1">
              <a:rPr kumimoji="1" lang="ja-JP" altLang="en-US" smtClean="0"/>
              <a:t>2014/6/30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51FD5-08C0-4FFF-89CE-E391894DB73E}" type="datetime1">
              <a:rPr kumimoji="1" lang="ja-JP" altLang="en-US" smtClean="0"/>
              <a:t>2014/6/30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73E98E4-912B-4538-8261-656492193EE1}" type="datetime1">
              <a:rPr kumimoji="1" lang="ja-JP" altLang="en-US" smtClean="0"/>
              <a:t>2014/6/30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176A2A-8FEB-4FDA-A24A-5E322FB0382E}" type="datetime1">
              <a:rPr kumimoji="1" lang="ja-JP" altLang="en-US" smtClean="0"/>
              <a:t>2014/6/30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A7E776-5040-476D-939B-F7EBAE264593}" type="datetime1">
              <a:rPr kumimoji="1" lang="ja-JP" altLang="en-US" smtClean="0"/>
              <a:t>2014/6/30</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lang="en-US" altLang="ja-JP" sz="1300" b="1" dirty="0" smtClean="0">
                <a:latin typeface="Meiryo UI" pitchFamily="50" charset="-128"/>
                <a:ea typeface="Meiryo UI" pitchFamily="50" charset="-128"/>
                <a:cs typeface="Meiryo UI" pitchFamily="50" charset="-128"/>
              </a:rPr>
              <a:t/>
            </a:r>
            <a:br>
              <a:rPr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b="1" dirty="0" smtClean="0">
                <a:latin typeface="Meiryo UI" pitchFamily="50" charset="-128"/>
                <a:ea typeface="Meiryo UI" pitchFamily="50" charset="-128"/>
                <a:cs typeface="Meiryo UI" pitchFamily="50" charset="-128"/>
              </a:rPr>
              <a:t>第２回　</a:t>
            </a:r>
            <a:r>
              <a:rPr lang="ja-JP" altLang="en-US" dirty="0" smtClean="0">
                <a:latin typeface="Meiryo UI" pitchFamily="50" charset="-128"/>
                <a:ea typeface="Meiryo UI" pitchFamily="50" charset="-128"/>
                <a:cs typeface="Meiryo UI" pitchFamily="50" charset="-128"/>
              </a:rPr>
              <a:t>河川港湾公園</a:t>
            </a:r>
            <a:r>
              <a:rPr kumimoji="1" lang="ja-JP" altLang="en-US" b="1" dirty="0" smtClean="0">
                <a:latin typeface="Meiryo UI" pitchFamily="50" charset="-128"/>
                <a:ea typeface="Meiryo UI" pitchFamily="50" charset="-128"/>
                <a:cs typeface="Meiryo UI" pitchFamily="50" charset="-128"/>
              </a:rPr>
              <a:t>部会</a:t>
            </a: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a:t>
            </a:r>
            <a:r>
              <a:rPr lang="ja-JP" altLang="en-US" sz="2700" b="1" dirty="0" smtClean="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smtClean="0">
                <a:latin typeface="Meiryo UI" pitchFamily="50" charset="-128"/>
                <a:ea typeface="Meiryo UI" pitchFamily="50" charset="-128"/>
                <a:cs typeface="Meiryo UI" pitchFamily="50" charset="-128"/>
              </a:rPr>
              <a:t>資料</a:t>
            </a:r>
            <a:r>
              <a:rPr lang="ja-JP" altLang="en-US" b="1" dirty="0">
                <a:latin typeface="Meiryo UI" pitchFamily="50" charset="-128"/>
                <a:ea typeface="Meiryo UI" pitchFamily="50" charset="-128"/>
                <a:cs typeface="Meiryo UI" pitchFamily="50" charset="-128"/>
              </a:rPr>
              <a:t>４</a:t>
            </a:r>
            <a:r>
              <a:rPr lang="ja-JP" altLang="en-US" b="1" dirty="0" smtClean="0">
                <a:latin typeface="Meiryo UI" pitchFamily="50" charset="-128"/>
                <a:ea typeface="Meiryo UI" pitchFamily="50" charset="-128"/>
                <a:cs typeface="Meiryo UI" pitchFamily="50" charset="-128"/>
              </a:rPr>
              <a:t>－</a:t>
            </a:r>
            <a:r>
              <a:rPr lang="en-US" altLang="ja-JP" b="1" dirty="0" smtClean="0">
                <a:latin typeface="Meiryo UI" pitchFamily="50" charset="-128"/>
                <a:ea typeface="Meiryo UI" pitchFamily="50" charset="-128"/>
                <a:cs typeface="Meiryo UI" pitchFamily="50" charset="-128"/>
              </a:rPr>
              <a:t>2</a:t>
            </a:r>
            <a:endParaRPr kumimoji="1" lang="ja-JP" altLang="en-US" b="1"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サブタイトル 2"/>
          <p:cNvSpPr txBox="1">
            <a:spLocks/>
          </p:cNvSpPr>
          <p:nvPr/>
        </p:nvSpPr>
        <p:spPr>
          <a:xfrm>
            <a:off x="-3251" y="551723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2800" b="1" dirty="0">
                <a:latin typeface="Meiryo UI" pitchFamily="50" charset="-128"/>
                <a:ea typeface="Meiryo UI" pitchFamily="50" charset="-128"/>
                <a:cs typeface="Meiryo UI" pitchFamily="50" charset="-128"/>
              </a:rPr>
              <a:t>平成</a:t>
            </a:r>
            <a:r>
              <a:rPr lang="en-US" altLang="ja-JP" sz="2800" b="1" dirty="0">
                <a:latin typeface="Meiryo UI" pitchFamily="50" charset="-128"/>
                <a:ea typeface="Meiryo UI" pitchFamily="50" charset="-128"/>
                <a:cs typeface="Meiryo UI" pitchFamily="50" charset="-128"/>
              </a:rPr>
              <a:t>26</a:t>
            </a:r>
            <a:r>
              <a:rPr lang="ja-JP" altLang="en-US" sz="2800" b="1" dirty="0" smtClean="0">
                <a:latin typeface="Meiryo UI" pitchFamily="50" charset="-128"/>
                <a:ea typeface="Meiryo UI" pitchFamily="50" charset="-128"/>
                <a:cs typeface="Meiryo UI" pitchFamily="50" charset="-128"/>
              </a:rPr>
              <a:t>年</a:t>
            </a:r>
            <a:r>
              <a:rPr lang="en-US" altLang="ja-JP" sz="2800" b="1" dirty="0">
                <a:latin typeface="Meiryo UI" pitchFamily="50" charset="-128"/>
                <a:ea typeface="Meiryo UI" pitchFamily="50" charset="-128"/>
                <a:cs typeface="Meiryo UI" pitchFamily="50" charset="-128"/>
              </a:rPr>
              <a:t>6</a:t>
            </a:r>
            <a:r>
              <a:rPr lang="ja-JP" altLang="en-US" sz="2800" b="1" dirty="0" smtClean="0">
                <a:latin typeface="Meiryo UI" pitchFamily="50" charset="-128"/>
                <a:ea typeface="Meiryo UI" pitchFamily="50" charset="-128"/>
                <a:cs typeface="Meiryo UI" pitchFamily="50" charset="-128"/>
              </a:rPr>
              <a:t>月</a:t>
            </a:r>
            <a:r>
              <a:rPr lang="en-US" altLang="ja-JP" sz="2800" b="1" dirty="0" smtClean="0">
                <a:latin typeface="Meiryo UI" pitchFamily="50" charset="-128"/>
                <a:ea typeface="Meiryo UI" pitchFamily="50" charset="-128"/>
                <a:cs typeface="Meiryo UI" pitchFamily="50" charset="-128"/>
              </a:rPr>
              <a:t>24</a:t>
            </a:r>
            <a:r>
              <a:rPr lang="ja-JP" altLang="en-US" sz="2800" b="1" dirty="0" smtClean="0">
                <a:latin typeface="Meiryo UI" pitchFamily="50" charset="-128"/>
                <a:ea typeface="Meiryo UI" pitchFamily="50" charset="-128"/>
                <a:cs typeface="Meiryo UI" pitchFamily="50" charset="-128"/>
              </a:rPr>
              <a:t>日</a:t>
            </a:r>
            <a:endParaRPr lang="ja-JP" altLang="en-US" sz="2800" b="1" dirty="0">
              <a:latin typeface="Meiryo UI" pitchFamily="50" charset="-128"/>
              <a:ea typeface="Meiryo UI" pitchFamily="50" charset="-128"/>
              <a:cs typeface="Meiryo UI" pitchFamily="50" charset="-128"/>
            </a:endParaRPr>
          </a:p>
        </p:txBody>
      </p:sp>
      <p:sp>
        <p:nvSpPr>
          <p:cNvPr id="7" name="サブタイトル 2"/>
          <p:cNvSpPr txBox="1">
            <a:spLocks/>
          </p:cNvSpPr>
          <p:nvPr/>
        </p:nvSpPr>
        <p:spPr>
          <a:xfrm>
            <a:off x="12973" y="425709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smtClean="0">
                <a:latin typeface="Meiryo UI" pitchFamily="50" charset="-128"/>
                <a:ea typeface="Meiryo UI" pitchFamily="50" charset="-128"/>
                <a:cs typeface="Meiryo UI" pitchFamily="50" charset="-128"/>
              </a:rPr>
              <a:t>《</a:t>
            </a:r>
            <a:r>
              <a:rPr lang="ja-JP" altLang="en-US" sz="4000" b="1" dirty="0" smtClean="0">
                <a:latin typeface="Meiryo UI" pitchFamily="50" charset="-128"/>
                <a:ea typeface="Meiryo UI" pitchFamily="50" charset="-128"/>
                <a:cs typeface="Meiryo UI" pitchFamily="50" charset="-128"/>
              </a:rPr>
              <a:t>港湾・海岸</a:t>
            </a:r>
            <a:r>
              <a:rPr lang="en-US" altLang="ja-JP" sz="4000" b="1" dirty="0" smtClean="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99034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08224" y="6391200"/>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55210" y="1013041"/>
            <a:ext cx="8827325"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＜港湾法の改正による港湾の施設の技術基準における点検の位置づけ＞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179511" y="1401539"/>
            <a:ext cx="8784000" cy="276999"/>
          </a:xfrm>
          <a:prstGeom prst="rect">
            <a:avLst/>
          </a:prstGeom>
          <a:solidFill>
            <a:srgbClr val="002060"/>
          </a:solidFill>
          <a:ln w="28575">
            <a:solidFill>
              <a:srgbClr val="002060"/>
            </a:solid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港湾法</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日公布、平成</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日施行</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p:cNvSpPr txBox="1"/>
          <p:nvPr/>
        </p:nvSpPr>
        <p:spPr>
          <a:xfrm>
            <a:off x="179512" y="2775501"/>
            <a:ext cx="8784000" cy="276999"/>
          </a:xfrm>
          <a:prstGeom prst="rect">
            <a:avLst/>
          </a:prstGeom>
          <a:solidFill>
            <a:srgbClr val="002060"/>
          </a:solidFill>
          <a:ln w="28575">
            <a:solidFill>
              <a:srgbClr val="002060"/>
            </a:solid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港湾の施設の技術上の基準を定める省令</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日公布、</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日施行</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147805" y="2509534"/>
            <a:ext cx="527079" cy="253087"/>
          </a:xfrm>
          <a:prstGeom prst="downArrow">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9512" y="4340602"/>
            <a:ext cx="8784976" cy="276999"/>
          </a:xfrm>
          <a:prstGeom prst="rect">
            <a:avLst/>
          </a:prstGeom>
          <a:solidFill>
            <a:srgbClr val="002060"/>
          </a:solidFill>
          <a:ln w="28575">
            <a:solidFill>
              <a:srgbClr val="002060"/>
            </a:solid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技術基準対象施設の維持に関する必要な事項を定める告示</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日公布・施工</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83606" y="5718636"/>
            <a:ext cx="8784000" cy="276999"/>
          </a:xfrm>
          <a:prstGeom prst="rect">
            <a:avLst/>
          </a:prstGeom>
          <a:solidFill>
            <a:srgbClr val="002060"/>
          </a:solidFill>
          <a:ln w="28575">
            <a:solidFill>
              <a:srgbClr val="002060"/>
            </a:solidFill>
          </a:ln>
        </p:spPr>
        <p:txBody>
          <a:bodyPr wrap="square" rtlCol="0">
            <a:spAutoFit/>
          </a:bodyPr>
          <a:lstStyle/>
          <a:p>
            <a:r>
              <a:rPr lang="ja-JP" altLang="en-US" sz="12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港湾の施設の点検診断ガイドライン（案）</a:t>
            </a:r>
            <a:r>
              <a:rPr lang="en-US" altLang="ja-JP" sz="12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月公表</a:t>
            </a:r>
            <a:r>
              <a:rPr lang="en-US" altLang="ja-JP" sz="12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380312" y="6433591"/>
            <a:ext cx="1587294" cy="307777"/>
          </a:xfrm>
          <a:prstGeom prst="rect">
            <a:avLst/>
          </a:prstGeom>
          <a:noFill/>
        </p:spPr>
        <p:txBody>
          <a:bodyPr wrap="none" rtlCol="0">
            <a:spAutoFit/>
          </a:bodyPr>
          <a:lstStyle/>
          <a:p>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赤字が改正部分</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lang="ja-JP" altLang="en-US" sz="24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183606" y="1678538"/>
            <a:ext cx="8784000" cy="830997"/>
          </a:xfrm>
          <a:prstGeom prst="rect">
            <a:avLst/>
          </a:prstGeom>
          <a:noFill/>
          <a:ln w="28575">
            <a:solidFill>
              <a:srgbClr val="002060"/>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項）政令で定める技術基準対象施設は、国土交通省令で定める技術上の基準に適合するように、建設し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改良し、又は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維持しなければならない。（抜粋）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項）技術基準対象施設の維持は、定期的に点検を行うことその他の国土交通省令で定める方法により行わなければならない。</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79512" y="3052500"/>
            <a:ext cx="8784000" cy="1015663"/>
          </a:xfrm>
          <a:prstGeom prst="rect">
            <a:avLst/>
          </a:prstGeom>
          <a:noFill/>
          <a:ln w="28575">
            <a:solidFill>
              <a:srgbClr val="002060"/>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（技術基準対象施設の維持）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・技術基準対象施設は維持管理計画等に基づき適切に維持すること、必要な事項を告示で定めること　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・維持管理計画等に点検に関する事項を含めること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・定期及び臨時の点検及び診断を適切に行うこと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・維持に関し必要な事項を適切に記録・保存すること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79512" y="4609210"/>
            <a:ext cx="8784976" cy="830997"/>
          </a:xfrm>
          <a:prstGeom prst="rect">
            <a:avLst/>
          </a:prstGeom>
          <a:noFill/>
          <a:ln w="28575">
            <a:solidFill>
              <a:srgbClr val="002060"/>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条（技術基準対象施設の定期診断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・維持管理計画等には、点検診断の時期、対象とする部位及び方法等を定めること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・定期点検診断は、</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年以内ごとに、人命、財産又は社会経済活動に重大な影響を及ぼすおそれがある施設にあっては、</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年以内ごとに行うこと。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・詳細な定期点検診断については、当該施設の重要度を勘案して、適切な時期に行うこと　等</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吹き出し 3"/>
          <p:cNvSpPr/>
          <p:nvPr/>
        </p:nvSpPr>
        <p:spPr>
          <a:xfrm>
            <a:off x="6612058" y="4466222"/>
            <a:ext cx="2088232" cy="397421"/>
          </a:xfrm>
          <a:prstGeom prst="wedgeRoundRectCallout">
            <a:avLst>
              <a:gd name="adj1" fmla="val 1378"/>
              <a:gd name="adj2" fmla="val 82508"/>
              <a:gd name="adj3" fmla="val 16667"/>
            </a:avLst>
          </a:prstGeom>
          <a:solidFill>
            <a:schemeClr val="accent5">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点検頻度が明確化</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83606" y="5995635"/>
            <a:ext cx="8784000" cy="461665"/>
          </a:xfrm>
          <a:prstGeom prst="rect">
            <a:avLst/>
          </a:prstGeom>
          <a:noFill/>
          <a:ln w="28575">
            <a:solidFill>
              <a:srgbClr val="002060"/>
            </a:solidFill>
          </a:ln>
        </p:spPr>
        <p:txBody>
          <a:bodyPr wrap="square" rtlCol="0">
            <a:spAutoFit/>
          </a:bodyPr>
          <a:lstStyle/>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・初回点検、日常点検、定期点検、臨時点検等の点検項目及び方法、診断方法の詳細</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・詳細定期点検の頻度（重要：</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回以上</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　　通常：供用期間中に</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下矢印 26"/>
          <p:cNvSpPr/>
          <p:nvPr/>
        </p:nvSpPr>
        <p:spPr>
          <a:xfrm>
            <a:off x="4147805" y="4068163"/>
            <a:ext cx="527079" cy="253087"/>
          </a:xfrm>
          <a:prstGeom prst="downArrow">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4147805" y="5433871"/>
            <a:ext cx="527079" cy="253087"/>
          </a:xfrm>
          <a:prstGeom prst="downArrow">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0298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521329" y="3556708"/>
            <a:ext cx="3531859" cy="1955039"/>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5521329" y="3264909"/>
            <a:ext cx="3531859" cy="2948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　常　時</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35970" y="3501008"/>
            <a:ext cx="5040000" cy="3024336"/>
          </a:xfrm>
          <a:prstGeom prst="rect">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61403" y="5661248"/>
            <a:ext cx="4696925" cy="792088"/>
          </a:xfrm>
          <a:prstGeom prst="rect">
            <a:avLst/>
          </a:prstGeom>
          <a:solidFill>
            <a:schemeClr val="accent3">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＜頻度＞（通常施設）供用期間中に少なくとも</a:t>
            </a:r>
            <a:r>
              <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供用期間延長時</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（重点施設）</a:t>
            </a:r>
            <a:r>
              <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10~15</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年以内ごとに少なくとも</a:t>
            </a:r>
            <a:r>
              <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＜方法＞　潜水による外観目視</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データ取集、劣化予測等に必要な</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調査</a:t>
            </a:r>
            <a:endPar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85192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lang="ja-JP" altLang="en-US" sz="2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正方形/長方形 3"/>
          <p:cNvSpPr/>
          <p:nvPr/>
        </p:nvSpPr>
        <p:spPr>
          <a:xfrm>
            <a:off x="261403" y="3911753"/>
            <a:ext cx="4099529" cy="477814"/>
          </a:xfrm>
          <a:prstGeom prst="rect">
            <a:avLst/>
          </a:prstGeom>
          <a:solidFill>
            <a:schemeClr val="accent3">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＜頻度＞　管理者が適切な頻度を設定</a:t>
            </a:r>
            <a:endPar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方法＞　巡回、施設利用者からの情報提供等</a:t>
            </a:r>
            <a:endPar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 代替処理 30"/>
          <p:cNvSpPr/>
          <p:nvPr/>
        </p:nvSpPr>
        <p:spPr>
          <a:xfrm>
            <a:off x="107710" y="3605239"/>
            <a:ext cx="1469890"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61403" y="4711892"/>
            <a:ext cx="4123095" cy="633298"/>
          </a:xfrm>
          <a:prstGeom prst="rect">
            <a:avLst/>
          </a:prstGeom>
          <a:solidFill>
            <a:schemeClr val="accent3">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＜頻度＞</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通常施設</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重点施設）</a:t>
            </a:r>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年以内に</a:t>
            </a: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＜方法＞　陸上　</a:t>
            </a:r>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海上からの外観目視</a:t>
            </a:r>
            <a:endPar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フローチャート : 代替処理 31"/>
          <p:cNvSpPr/>
          <p:nvPr/>
        </p:nvSpPr>
        <p:spPr>
          <a:xfrm>
            <a:off x="107710" y="4396450"/>
            <a:ext cx="2378634"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■一般定期点検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 代替処理 37"/>
          <p:cNvSpPr/>
          <p:nvPr/>
        </p:nvSpPr>
        <p:spPr>
          <a:xfrm>
            <a:off x="107710" y="5347085"/>
            <a:ext cx="2182895"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■詳細定期点検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53754" y="2512599"/>
            <a:ext cx="5040000" cy="648071"/>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＜実施時期＞　新設の場合＝建設　</a:t>
            </a:r>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改良直後</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既設の場合＝維持管理計画等の策定時</a:t>
            </a:r>
            <a:endPar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＜方    　法＞  一般定期点検、詳細定期点検に準ずる</a:t>
            </a:r>
            <a:endPar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5646310" y="3884539"/>
            <a:ext cx="3312376" cy="426893"/>
          </a:xfrm>
          <a:prstGeom prst="rect">
            <a:avLst/>
          </a:prstGeom>
          <a:solidFill>
            <a:schemeClr val="accent6">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＜実施時期＞ 地震時等の異常時の直後</a:t>
            </a:r>
            <a:endPar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＜方　　　法＞　一般定期点検に準ずる</a:t>
            </a:r>
            <a:endPar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646310" y="4813259"/>
            <a:ext cx="3312376" cy="426893"/>
          </a:xfrm>
          <a:prstGeom prst="rect">
            <a:avLst/>
          </a:prstGeom>
          <a:solidFill>
            <a:schemeClr val="accent6">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＜実施時期＞ 点検診断時に</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異常</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が発見された時</a:t>
            </a:r>
            <a:endPar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＜方</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法＞　詳細定期点検に準ずる</a:t>
            </a:r>
            <a:endPar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35970" y="3264909"/>
            <a:ext cx="5040000" cy="294855"/>
          </a:xfrm>
          <a:prstGeom prst="rect">
            <a:avLst/>
          </a:prstGeom>
          <a:solidFill>
            <a:schemeClr val="accent3">
              <a:lumMod val="7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　常　時</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フローチャート : 代替処理 49"/>
          <p:cNvSpPr/>
          <p:nvPr/>
        </p:nvSpPr>
        <p:spPr>
          <a:xfrm>
            <a:off x="5487426" y="3578025"/>
            <a:ext cx="2378634"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■一般臨時点検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ローチャート : 代替処理 50"/>
          <p:cNvSpPr/>
          <p:nvPr/>
        </p:nvSpPr>
        <p:spPr>
          <a:xfrm>
            <a:off x="5487426" y="4484154"/>
            <a:ext cx="2182895"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■詳細臨時点検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矢印コネクタ 58"/>
          <p:cNvCxnSpPr>
            <a:stCxn id="36" idx="3"/>
            <a:endCxn id="46" idx="1"/>
          </p:cNvCxnSpPr>
          <p:nvPr/>
        </p:nvCxnSpPr>
        <p:spPr>
          <a:xfrm flipV="1">
            <a:off x="4384498" y="5026706"/>
            <a:ext cx="1261812" cy="1835"/>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4" idx="3"/>
          </p:cNvCxnSpPr>
          <p:nvPr/>
        </p:nvCxnSpPr>
        <p:spPr>
          <a:xfrm>
            <a:off x="4360932" y="4150660"/>
            <a:ext cx="958723"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39" idx="3"/>
          </p:cNvCxnSpPr>
          <p:nvPr/>
        </p:nvCxnSpPr>
        <p:spPr>
          <a:xfrm>
            <a:off x="4958328" y="6057292"/>
            <a:ext cx="361327"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303780" y="4150660"/>
            <a:ext cx="0" cy="190663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43" idx="2"/>
          </p:cNvCxnSpPr>
          <p:nvPr/>
        </p:nvCxnSpPr>
        <p:spPr>
          <a:xfrm>
            <a:off x="7302498" y="4311432"/>
            <a:ext cx="0" cy="25796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609865" y="4380928"/>
            <a:ext cx="0" cy="324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609865" y="5349747"/>
            <a:ext cx="0" cy="324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140875" y="2244291"/>
            <a:ext cx="5040000" cy="29485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■初回</a:t>
            </a:r>
            <a:r>
              <a:rPr lang="ja-JP" altLang="en-US" sz="16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点検</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36512" y="1876762"/>
            <a:ext cx="8995198" cy="400110"/>
          </a:xfrm>
          <a:prstGeom prst="rect">
            <a:avLst/>
          </a:prstGeom>
          <a:noFill/>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点検の基本的な考え方</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72504" y="1098986"/>
            <a:ext cx="8964000" cy="676595"/>
          </a:xfrm>
          <a:prstGeom prst="roundRect">
            <a:avLst/>
          </a:prstGeom>
          <a:solidFill>
            <a:schemeClr val="accent1">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72504" y="1087205"/>
            <a:ext cx="5883393" cy="3187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07504" y="1052900"/>
            <a:ext cx="3937296" cy="369332"/>
          </a:xfrm>
          <a:prstGeom prst="rect">
            <a:avLst/>
          </a:prstGeom>
          <a:no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「港湾の施設の点検診断ガイドライ</a:t>
            </a: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ン」　</a:t>
            </a:r>
            <a:endParaRPr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08399" y="1437027"/>
            <a:ext cx="793539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技術基準対象施設の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適切な維持に必要な点検診断の頻度・方法等の考えを定めたもの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586242" y="1067414"/>
            <a:ext cx="2073003" cy="338554"/>
          </a:xfrm>
          <a:prstGeom prst="rect">
            <a:avLst/>
          </a:prstGeom>
          <a:noFill/>
        </p:spPr>
        <p:txBody>
          <a:bodyPr wrap="none" rtlCol="0">
            <a:spAutoFit/>
          </a:bodyPr>
          <a:lstStyle/>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月公表</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508104" y="6114782"/>
            <a:ext cx="4392488"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点検結果に応じて計画的に補修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3177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5593269" y="6079120"/>
            <a:ext cx="3443235" cy="385444"/>
          </a:xfrm>
          <a:prstGeom prst="roundRect">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644399" y="4983717"/>
            <a:ext cx="3410242" cy="46193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644399" y="2627519"/>
            <a:ext cx="3410242" cy="46193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625115" y="2604869"/>
            <a:ext cx="3588768"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●大規模な変状を発見する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●施設の利用上で支障となるものを発見する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07709" y="5036133"/>
            <a:ext cx="5097184" cy="1229193"/>
          </a:xfrm>
          <a:prstGeom prst="roundRect">
            <a:avLst>
              <a:gd name="adj" fmla="val 769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07709" y="3612577"/>
            <a:ext cx="5097184" cy="936000"/>
          </a:xfrm>
          <a:prstGeom prst="roundRect">
            <a:avLst>
              <a:gd name="adj" fmla="val 769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107709" y="2584273"/>
            <a:ext cx="5133219" cy="5566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385192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lang="ja-JP" altLang="en-US" sz="2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5724128" y="3134578"/>
            <a:ext cx="3443236" cy="144655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日常点検において着目すべき点の一例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・当初想定した利用状態（貨物の利用形態、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重量車両の利用等）に大きな変化はないか。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・船舶等の衝撃を受けた形跡あるいは報告はないか。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・大きな法線のずれや目地の大きな段差はないか。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・異常な音や振動等はないか。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・付帯設備に異常はないか。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・利用の支障について報告はないか。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89977" y="2638151"/>
            <a:ext cx="5150846"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施設の管理者が実施する巡回（パトロール）等にあわせて実施する他、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施設の利用者等からの情報等を活用するなど実施可能な方法によって行う。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フローチャート : 代替処理 15"/>
          <p:cNvSpPr/>
          <p:nvPr/>
        </p:nvSpPr>
        <p:spPr>
          <a:xfrm>
            <a:off x="35496" y="2278255"/>
            <a:ext cx="1469890"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72504" y="1098986"/>
            <a:ext cx="8964000" cy="676595"/>
          </a:xfrm>
          <a:prstGeom prst="roundRect">
            <a:avLst/>
          </a:prstGeom>
          <a:solidFill>
            <a:schemeClr val="accent1">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2504" y="1087205"/>
            <a:ext cx="5883393" cy="3187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7504" y="1052900"/>
            <a:ext cx="3937296" cy="369332"/>
          </a:xfrm>
          <a:prstGeom prst="rect">
            <a:avLst/>
          </a:prstGeom>
          <a:no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「港湾の施設の点検診断ガイドライ</a:t>
            </a: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ン」　</a:t>
            </a:r>
            <a:endParaRPr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08399" y="1437027"/>
            <a:ext cx="793539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技術基準対象施設の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適切な維持に必要な点検診断の頻度・方法等の考えを定めたもの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586242" y="1067414"/>
            <a:ext cx="2073003" cy="338554"/>
          </a:xfrm>
          <a:prstGeom prst="rect">
            <a:avLst/>
          </a:prstGeom>
          <a:noFill/>
        </p:spPr>
        <p:txBody>
          <a:bodyPr wrap="none" rtlCol="0">
            <a:spAutoFit/>
          </a:bodyPr>
          <a:lstStyle/>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月公表</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359593" y="4664790"/>
            <a:ext cx="3468492"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＜定期点検の目的＞</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693465" y="6110563"/>
            <a:ext cx="3456384" cy="338554"/>
          </a:xfrm>
          <a:prstGeom prst="rect">
            <a:avLst/>
          </a:prstGeom>
          <a:noFill/>
        </p:spPr>
        <p:txBody>
          <a:bodyPr wrap="square" rtlCol="0">
            <a:spAutoFit/>
          </a:bodyPr>
          <a:lstStyle/>
          <a:p>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変状に関する継時的なデータの取得</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633975" y="4933232"/>
            <a:ext cx="2772308"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変状の進行速度を把握する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●異なる変状間の連鎖を分析する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89976" y="3647738"/>
            <a:ext cx="488607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構造物の部材ごとに行い、目視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より変状を把握し、適切な基準により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劣化度を判定する。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899592" y="4068994"/>
            <a:ext cx="3517927"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陸上目視、海上目視、状況に応じて水中目視、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電気防食については電位測定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フローチャート : 代替処理 28"/>
          <p:cNvSpPr/>
          <p:nvPr/>
        </p:nvSpPr>
        <p:spPr>
          <a:xfrm>
            <a:off x="35496" y="3296212"/>
            <a:ext cx="2833462"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■一般定期点検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 代替処理 30"/>
          <p:cNvSpPr/>
          <p:nvPr/>
        </p:nvSpPr>
        <p:spPr>
          <a:xfrm>
            <a:off x="35496" y="4725144"/>
            <a:ext cx="2182895" cy="3745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■詳細定期点検</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00961" y="5038934"/>
            <a:ext cx="4941837" cy="138499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潜水士等により水中部の変状を把握し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、機器等を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用いて測定した定量的データ等から、適切な基準により劣化度を判定する。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計測装置や非破壊試験機器等を用いる場合は、測定や試験の目的及びその結果の利用方法等を十分に理解した上で、適切に測定や試験項目を選定する必要がある。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812192" y="4114570"/>
            <a:ext cx="3256225" cy="36308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中かっこ 41"/>
          <p:cNvSpPr/>
          <p:nvPr/>
        </p:nvSpPr>
        <p:spPr>
          <a:xfrm>
            <a:off x="5142798" y="3483497"/>
            <a:ext cx="412060" cy="2940432"/>
          </a:xfrm>
          <a:prstGeom prst="rightBrace">
            <a:avLst>
              <a:gd name="adj1" fmla="val 9149"/>
              <a:gd name="adj2" fmla="val 5718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p:cNvSpPr txBox="1"/>
          <p:nvPr/>
        </p:nvSpPr>
        <p:spPr>
          <a:xfrm>
            <a:off x="5359593" y="2345049"/>
            <a:ext cx="3468492"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＜日常点検の目的＞</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下矢印 46"/>
          <p:cNvSpPr/>
          <p:nvPr/>
        </p:nvSpPr>
        <p:spPr>
          <a:xfrm>
            <a:off x="6837619" y="5590771"/>
            <a:ext cx="720080" cy="37639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6512" y="1876762"/>
            <a:ext cx="8995198" cy="400110"/>
          </a:xfrm>
          <a:prstGeom prst="rect">
            <a:avLst/>
          </a:prstGeom>
          <a:noFill/>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点検の内容について</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44197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5192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lang="ja-JP" altLang="en-US" sz="2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7" name="角丸四角形 16"/>
          <p:cNvSpPr/>
          <p:nvPr/>
        </p:nvSpPr>
        <p:spPr>
          <a:xfrm>
            <a:off x="72504" y="1098986"/>
            <a:ext cx="8964000" cy="676595"/>
          </a:xfrm>
          <a:prstGeom prst="roundRect">
            <a:avLst/>
          </a:prstGeom>
          <a:solidFill>
            <a:schemeClr val="accent1">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2504" y="1087205"/>
            <a:ext cx="5883393" cy="3187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7504" y="1052900"/>
            <a:ext cx="3937296" cy="369332"/>
          </a:xfrm>
          <a:prstGeom prst="rect">
            <a:avLst/>
          </a:prstGeom>
          <a:no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「港湾の施設の点検診断ガイドライ</a:t>
            </a: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ン」　</a:t>
            </a:r>
            <a:endParaRPr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08399" y="1437027"/>
            <a:ext cx="793539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技術基準対象施設の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適切な維持に必要な点検診断の頻度・方法等の考えを定めたもの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586242" y="1067414"/>
            <a:ext cx="2073003" cy="338554"/>
          </a:xfrm>
          <a:prstGeom prst="rect">
            <a:avLst/>
          </a:prstGeom>
          <a:noFill/>
        </p:spPr>
        <p:txBody>
          <a:bodyPr wrap="none" rtlCol="0">
            <a:spAutoFit/>
          </a:bodyPr>
          <a:lstStyle/>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月公表</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36512" y="1876762"/>
            <a:ext cx="8995198"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点検の頻度について</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044624" y="6119336"/>
            <a:ext cx="3624591" cy="307777"/>
          </a:xfrm>
          <a:prstGeom prst="rect">
            <a:avLst/>
          </a:prstGeom>
          <a:noFill/>
        </p:spPr>
        <p:txBody>
          <a:bodyPr wrap="square" rtlCol="0">
            <a:spAutoFit/>
          </a:bodyPr>
          <a:lstStyle/>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99592" y="2420888"/>
            <a:ext cx="7344815" cy="369332"/>
          </a:xfrm>
          <a:prstGeom prst="rect">
            <a:avLst/>
          </a:prstGeom>
          <a:solidFill>
            <a:srgbClr val="002060"/>
          </a:solidFill>
          <a:ln>
            <a:solidFill>
              <a:srgbClr val="002060"/>
            </a:solidFill>
          </a:ln>
        </p:spPr>
        <p:txBody>
          <a:bodyPr wrap="square" rtlCol="0">
            <a:spAutoFit/>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定期点検診断の目的＝変状データの継時的把握</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5496" y="3065842"/>
            <a:ext cx="9108503"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施設の重要度を勘案して施設の設置者、管理者等が協議して適切な頻度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矢印 7"/>
          <p:cNvSpPr/>
          <p:nvPr/>
        </p:nvSpPr>
        <p:spPr>
          <a:xfrm>
            <a:off x="3910348" y="2764462"/>
            <a:ext cx="978150" cy="358534"/>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99592" y="2420888"/>
            <a:ext cx="7344816" cy="101428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06942" y="3632756"/>
            <a:ext cx="6950513"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●ガイドライン上での頻度の目安</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470494190"/>
              </p:ext>
            </p:extLst>
          </p:nvPr>
        </p:nvGraphicFramePr>
        <p:xfrm>
          <a:off x="170371" y="3971054"/>
          <a:ext cx="8698488" cy="2082303"/>
        </p:xfrm>
        <a:graphic>
          <a:graphicData uri="http://schemas.openxmlformats.org/drawingml/2006/table">
            <a:tbl>
              <a:tblPr firstCol="1">
                <a:tableStyleId>{5C22544A-7EE6-4342-B048-85BDC9FD1C3A}</a:tableStyleId>
              </a:tblPr>
              <a:tblGrid>
                <a:gridCol w="1850966"/>
                <a:gridCol w="3067367"/>
                <a:gridCol w="3780155"/>
              </a:tblGrid>
              <a:tr h="370840">
                <a:tc rowSpan="2">
                  <a:txBody>
                    <a:bodyPr/>
                    <a:lstStyle/>
                    <a:p>
                      <a:pPr algn="l"/>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6">
                        <a:lumMod val="20000"/>
                        <a:lumOff val="80000"/>
                      </a:schemeClr>
                    </a:solidFill>
                  </a:tcPr>
                </a:tc>
                <a:tc>
                  <a:txBody>
                    <a:bodyPr/>
                    <a:lstStyle/>
                    <a:p>
                      <a:pPr algn="ctr"/>
                      <a:r>
                        <a:rPr kumimoji="1" lang="zh-CN" altLang="en-US" sz="1800" b="1" dirty="0" smtClean="0"/>
                        <a:t>重点点検施設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800" b="1" dirty="0" smtClean="0"/>
                        <a:t>通常点検施設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37983">
                <a:tc vMerge="1">
                  <a:txBody>
                    <a:bodyP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100" dirty="0" smtClean="0"/>
                        <a:t>①経済活動に重大な影響が及ぼされる施設</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②防災上重要な施設</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③損壊が人命に重大な影響を及ぼす施設</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重点点検施設以外の移設</a:t>
                      </a:r>
                      <a:endParaRPr kumimoji="1" lang="ja-JP"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37983">
                <a:tc>
                  <a:txBody>
                    <a:bodyPr/>
                    <a:lstStyle/>
                    <a:p>
                      <a:pPr algn="ctr"/>
                      <a:r>
                        <a:rPr kumimoji="1" lang="zh-CN"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一般定期点検診断</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年以内ごとに少なくとも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年以内ごとに少なくとも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4500">
                <a:tc>
                  <a:txBody>
                    <a:bodyPr/>
                    <a:lstStyle/>
                    <a:p>
                      <a:pPr algn="ctr"/>
                      <a:r>
                        <a:rPr kumimoji="1" lang="zh-TW"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詳細定期点検診断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10~15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年以内ごとに少なくとも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・供用期間中の適切な時期に少なくとも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・供用期間延長時</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4" name="角丸四角形 23"/>
          <p:cNvSpPr/>
          <p:nvPr/>
        </p:nvSpPr>
        <p:spPr>
          <a:xfrm>
            <a:off x="2030176" y="3984903"/>
            <a:ext cx="3045879" cy="914400"/>
          </a:xfrm>
          <a:prstGeom prst="roundRect">
            <a:avLst>
              <a:gd name="adj" fmla="val 5556"/>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3702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06"/>
          <a:stretch/>
        </p:blipFill>
        <p:spPr bwMode="auto">
          <a:xfrm>
            <a:off x="590597" y="2305296"/>
            <a:ext cx="824440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3083167" y="4393528"/>
            <a:ext cx="576064" cy="108012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85148" y="2952764"/>
            <a:ext cx="1210588" cy="338554"/>
          </a:xfrm>
          <a:prstGeom prst="rect">
            <a:avLst/>
          </a:prstGeom>
          <a:solidFill>
            <a:schemeClr val="accent3">
              <a:lumMod val="75000"/>
              <a:alpha val="60000"/>
            </a:schemeClr>
          </a:solidFill>
          <a:ln w="31750">
            <a:solidFill>
              <a:srgbClr val="00B050"/>
            </a:solidFill>
          </a:ln>
        </p:spPr>
        <p:txBody>
          <a:bodyPr wrap="none" rtlCol="0">
            <a:spAutoFit/>
          </a:bodyPr>
          <a:lstStyle/>
          <a:p>
            <a:r>
              <a:rPr lang="ja-JP" altLang="en-US" sz="1600" dirty="0">
                <a:solidFill>
                  <a:srgbClr val="C00000"/>
                </a:solidFill>
              </a:rPr>
              <a:t>津波</a:t>
            </a:r>
            <a:r>
              <a:rPr lang="ja-JP" altLang="en-US" sz="1600" dirty="0" smtClean="0">
                <a:solidFill>
                  <a:srgbClr val="C00000"/>
                </a:solidFill>
              </a:rPr>
              <a:t>防波堤</a:t>
            </a:r>
            <a:endParaRPr kumimoji="1" lang="ja-JP" altLang="en-US" sz="1600" dirty="0">
              <a:solidFill>
                <a:srgbClr val="C00000"/>
              </a:solidFill>
            </a:endParaRPr>
          </a:p>
        </p:txBody>
      </p:sp>
      <p:sp>
        <p:nvSpPr>
          <p:cNvPr id="19" name="テキスト ボックス 18"/>
          <p:cNvSpPr txBox="1"/>
          <p:nvPr/>
        </p:nvSpPr>
        <p:spPr>
          <a:xfrm>
            <a:off x="4705620" y="2980968"/>
            <a:ext cx="1334020" cy="338554"/>
          </a:xfrm>
          <a:prstGeom prst="rect">
            <a:avLst/>
          </a:prstGeom>
          <a:solidFill>
            <a:schemeClr val="accent3">
              <a:lumMod val="75000"/>
              <a:alpha val="60000"/>
            </a:schemeClr>
          </a:solidFill>
          <a:ln w="31750">
            <a:solidFill>
              <a:srgbClr val="00B050"/>
            </a:solidFill>
          </a:ln>
        </p:spPr>
        <p:txBody>
          <a:bodyPr wrap="none" rtlCol="0">
            <a:spAutoFit/>
          </a:bodyPr>
          <a:lstStyle/>
          <a:p>
            <a:r>
              <a:rPr lang="ja-JP" altLang="en-US" sz="1600" dirty="0" smtClean="0">
                <a:solidFill>
                  <a:srgbClr val="C00000"/>
                </a:solidFill>
              </a:rPr>
              <a:t>ｺﾝﾋﾞﾅｰﾄ護岸</a:t>
            </a:r>
            <a:endParaRPr kumimoji="1" lang="ja-JP" altLang="en-US" sz="1600" dirty="0">
              <a:solidFill>
                <a:srgbClr val="C00000"/>
              </a:solidFill>
            </a:endParaRPr>
          </a:p>
        </p:txBody>
      </p:sp>
      <p:sp>
        <p:nvSpPr>
          <p:cNvPr id="20" name="テキスト ボックス 19"/>
          <p:cNvSpPr txBox="1"/>
          <p:nvPr/>
        </p:nvSpPr>
        <p:spPr>
          <a:xfrm>
            <a:off x="3271913" y="2980968"/>
            <a:ext cx="1415772" cy="338554"/>
          </a:xfrm>
          <a:prstGeom prst="rect">
            <a:avLst/>
          </a:prstGeom>
          <a:solidFill>
            <a:schemeClr val="accent3">
              <a:lumMod val="75000"/>
              <a:alpha val="60000"/>
            </a:schemeClr>
          </a:solidFill>
          <a:ln w="31750">
            <a:solidFill>
              <a:srgbClr val="00B050"/>
            </a:solidFill>
          </a:ln>
        </p:spPr>
        <p:txBody>
          <a:bodyPr wrap="none" rtlCol="0">
            <a:spAutoFit/>
          </a:bodyPr>
          <a:lstStyle/>
          <a:p>
            <a:r>
              <a:rPr lang="ja-JP" altLang="en-US" sz="1600" dirty="0" smtClean="0">
                <a:solidFill>
                  <a:srgbClr val="C00000"/>
                </a:solidFill>
              </a:rPr>
              <a:t>航路沿　護岸</a:t>
            </a:r>
            <a:endParaRPr kumimoji="1" lang="ja-JP" altLang="en-US" sz="1600" dirty="0">
              <a:solidFill>
                <a:srgbClr val="C00000"/>
              </a:solidFill>
            </a:endParaRPr>
          </a:p>
        </p:txBody>
      </p:sp>
      <p:sp>
        <p:nvSpPr>
          <p:cNvPr id="21" name="正方形/長方形 20"/>
          <p:cNvSpPr/>
          <p:nvPr/>
        </p:nvSpPr>
        <p:spPr>
          <a:xfrm>
            <a:off x="3875453" y="4249512"/>
            <a:ext cx="1486609" cy="1385872"/>
          </a:xfrm>
          <a:prstGeom prst="rect">
            <a:avLst/>
          </a:prstGeom>
          <a:gradFill>
            <a:gsLst>
              <a:gs pos="0">
                <a:schemeClr val="accent6">
                  <a:lumMod val="75000"/>
                </a:schemeClr>
              </a:gs>
              <a:gs pos="45000">
                <a:srgbClr val="FF7A00"/>
              </a:gs>
              <a:gs pos="70000">
                <a:schemeClr val="accent6">
                  <a:lumMod val="60000"/>
                  <a:lumOff val="40000"/>
                </a:schemeClr>
              </a:gs>
              <a:gs pos="100000">
                <a:schemeClr val="accent6">
                  <a:lumMod val="5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568214" y="2952764"/>
            <a:ext cx="1656184" cy="33833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ｺﾝﾋﾞﾅｰﾄ</a:t>
            </a:r>
            <a:endParaRPr kumimoji="1" lang="ja-JP" altLang="en-US" dirty="0">
              <a:solidFill>
                <a:schemeClr val="tx1"/>
              </a:solidFill>
            </a:endParaRPr>
          </a:p>
        </p:txBody>
      </p:sp>
      <p:sp>
        <p:nvSpPr>
          <p:cNvPr id="24" name="テキスト ボックス 23"/>
          <p:cNvSpPr txBox="1"/>
          <p:nvPr/>
        </p:nvSpPr>
        <p:spPr>
          <a:xfrm>
            <a:off x="2539190" y="4725046"/>
            <a:ext cx="1683692" cy="338554"/>
          </a:xfrm>
          <a:prstGeom prst="rect">
            <a:avLst/>
          </a:prstGeom>
          <a:solidFill>
            <a:schemeClr val="accent3">
              <a:lumMod val="75000"/>
              <a:alpha val="60000"/>
            </a:schemeClr>
          </a:solidFill>
          <a:ln w="31750">
            <a:solidFill>
              <a:srgbClr val="00B050"/>
            </a:solidFill>
          </a:ln>
        </p:spPr>
        <p:txBody>
          <a:bodyPr wrap="square" rtlCol="0">
            <a:spAutoFit/>
          </a:bodyPr>
          <a:lstStyle/>
          <a:p>
            <a:pPr algn="ctr"/>
            <a:r>
              <a:rPr lang="ja-JP" altLang="en-US" sz="1600" dirty="0" smtClean="0">
                <a:solidFill>
                  <a:srgbClr val="C00000"/>
                </a:solidFill>
              </a:rPr>
              <a:t>耐震強化岸壁</a:t>
            </a:r>
            <a:endParaRPr kumimoji="1" lang="ja-JP" altLang="en-US" sz="1600" dirty="0">
              <a:solidFill>
                <a:srgbClr val="C00000"/>
              </a:solidFill>
            </a:endParaRPr>
          </a:p>
        </p:txBody>
      </p:sp>
      <p:sp>
        <p:nvSpPr>
          <p:cNvPr id="26" name="テキスト ボックス 25"/>
          <p:cNvSpPr txBox="1"/>
          <p:nvPr/>
        </p:nvSpPr>
        <p:spPr>
          <a:xfrm>
            <a:off x="2472884" y="5135094"/>
            <a:ext cx="1826141" cy="338554"/>
          </a:xfrm>
          <a:prstGeom prst="rect">
            <a:avLst/>
          </a:prstGeom>
          <a:solidFill>
            <a:schemeClr val="accent3">
              <a:lumMod val="75000"/>
              <a:alpha val="60000"/>
            </a:schemeClr>
          </a:solidFill>
          <a:ln w="31750">
            <a:solidFill>
              <a:srgbClr val="00B050"/>
            </a:solidFill>
          </a:ln>
        </p:spPr>
        <p:txBody>
          <a:bodyPr wrap="none" rtlCol="0">
            <a:spAutoFit/>
          </a:bodyPr>
          <a:lstStyle/>
          <a:p>
            <a:pPr algn="ctr"/>
            <a:r>
              <a:rPr lang="ja-JP" altLang="en-US" sz="1600" dirty="0" smtClean="0">
                <a:solidFill>
                  <a:srgbClr val="C00000"/>
                </a:solidFill>
              </a:rPr>
              <a:t>フェリー着岸岸壁</a:t>
            </a:r>
            <a:endParaRPr kumimoji="1" lang="ja-JP" altLang="en-US" sz="1600" dirty="0">
              <a:solidFill>
                <a:srgbClr val="C00000"/>
              </a:solidFill>
            </a:endParaRPr>
          </a:p>
        </p:txBody>
      </p:sp>
      <p:sp>
        <p:nvSpPr>
          <p:cNvPr id="27" name="正方形/長方形 26"/>
          <p:cNvSpPr/>
          <p:nvPr/>
        </p:nvSpPr>
        <p:spPr>
          <a:xfrm>
            <a:off x="5372630" y="5095563"/>
            <a:ext cx="2252618" cy="525966"/>
          </a:xfrm>
          <a:prstGeom prst="rect">
            <a:avLst/>
          </a:prstGeom>
          <a:solidFill>
            <a:srgbClr val="FEF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テキスト ボックス 27"/>
          <p:cNvSpPr txBox="1"/>
          <p:nvPr/>
        </p:nvSpPr>
        <p:spPr>
          <a:xfrm>
            <a:off x="-33154" y="986788"/>
            <a:ext cx="7020912" cy="461665"/>
          </a:xfrm>
          <a:prstGeom prst="rect">
            <a:avLst/>
          </a:prstGeom>
          <a:noFill/>
          <a:ln w="19050">
            <a:noFill/>
          </a:ln>
        </p:spPr>
        <p:txBody>
          <a:bodyPr wrap="square" rtlCol="0">
            <a:spAutoFit/>
          </a:bodyPr>
          <a:lstStyle/>
          <a:p>
            <a:r>
              <a:rPr lang="ja-JP" altLang="en-US" sz="2400" b="1" dirty="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重点点検施設の考え方（イメージ）＞</a:t>
            </a:r>
            <a:endParaRPr kumimoji="1" lang="ja-JP" altLang="en-US" sz="2400" b="1"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2539190" y="5592403"/>
            <a:ext cx="1005403" cy="338554"/>
          </a:xfrm>
          <a:prstGeom prst="rect">
            <a:avLst/>
          </a:prstGeom>
          <a:solidFill>
            <a:schemeClr val="accent3">
              <a:lumMod val="75000"/>
              <a:alpha val="60000"/>
            </a:schemeClr>
          </a:solidFill>
          <a:ln w="31750">
            <a:solidFill>
              <a:srgbClr val="00B050"/>
            </a:solidFill>
          </a:ln>
        </p:spPr>
        <p:txBody>
          <a:bodyPr wrap="none" rtlCol="0">
            <a:spAutoFit/>
          </a:bodyPr>
          <a:lstStyle/>
          <a:p>
            <a:pPr algn="ctr"/>
            <a:r>
              <a:rPr lang="ja-JP" altLang="en-US" sz="1600" dirty="0" smtClean="0">
                <a:solidFill>
                  <a:srgbClr val="C00000"/>
                </a:solidFill>
              </a:rPr>
              <a:t>貨物量大</a:t>
            </a:r>
            <a:endParaRPr kumimoji="1" lang="ja-JP" altLang="en-US" sz="1600" dirty="0">
              <a:solidFill>
                <a:srgbClr val="C00000"/>
              </a:solidFill>
            </a:endParaRPr>
          </a:p>
        </p:txBody>
      </p:sp>
      <p:sp>
        <p:nvSpPr>
          <p:cNvPr id="31" name="角丸四角形 30"/>
          <p:cNvSpPr/>
          <p:nvPr/>
        </p:nvSpPr>
        <p:spPr>
          <a:xfrm>
            <a:off x="-11599" y="1416716"/>
            <a:ext cx="9098789" cy="716140"/>
          </a:xfrm>
          <a:prstGeom prst="round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の損壊が、人命、財産、または社会経済活動に重大な影響を及ぼす施設で、</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当該施設の総合評価</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を加味して</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重点点検施設と設定</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3628379" y="5586085"/>
            <a:ext cx="1005403" cy="338554"/>
          </a:xfrm>
          <a:prstGeom prst="rect">
            <a:avLst/>
          </a:prstGeom>
          <a:solidFill>
            <a:schemeClr val="accent3">
              <a:lumMod val="75000"/>
              <a:alpha val="60000"/>
            </a:schemeClr>
          </a:solidFill>
          <a:ln w="31750">
            <a:solidFill>
              <a:srgbClr val="00B050"/>
            </a:solidFill>
          </a:ln>
        </p:spPr>
        <p:txBody>
          <a:bodyPr wrap="none" rtlCol="0">
            <a:spAutoFit/>
          </a:bodyPr>
          <a:lstStyle/>
          <a:p>
            <a:pPr algn="ctr"/>
            <a:r>
              <a:rPr lang="ja-JP" altLang="en-US" sz="1600" dirty="0" smtClean="0">
                <a:solidFill>
                  <a:srgbClr val="C00000"/>
                </a:solidFill>
              </a:rPr>
              <a:t>水深　深</a:t>
            </a:r>
            <a:endParaRPr kumimoji="1" lang="ja-JP" altLang="en-US" sz="1600" dirty="0">
              <a:solidFill>
                <a:srgbClr val="C00000"/>
              </a:solidFill>
            </a:endParaRPr>
          </a:p>
        </p:txBody>
      </p:sp>
      <p:sp>
        <p:nvSpPr>
          <p:cNvPr id="2" name="円/楕円 1"/>
          <p:cNvSpPr/>
          <p:nvPr/>
        </p:nvSpPr>
        <p:spPr>
          <a:xfrm>
            <a:off x="86540" y="2089272"/>
            <a:ext cx="6591711" cy="4286982"/>
          </a:xfrm>
          <a:prstGeom prst="ellipse">
            <a:avLst/>
          </a:prstGeom>
          <a:noFill/>
          <a:ln w="508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トライプ矢印 44"/>
          <p:cNvSpPr/>
          <p:nvPr/>
        </p:nvSpPr>
        <p:spPr>
          <a:xfrm rot="2494690">
            <a:off x="5520174" y="5557053"/>
            <a:ext cx="708276" cy="673569"/>
          </a:xfrm>
          <a:prstGeom prst="stripedRightArrow">
            <a:avLst>
              <a:gd name="adj1" fmla="val 34048"/>
              <a:gd name="adj2" fmla="val 4324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30178" y="2172304"/>
            <a:ext cx="2657322" cy="680632"/>
          </a:xfrm>
          <a:prstGeom prst="roundRect">
            <a:avLst>
              <a:gd name="adj" fmla="val 26543"/>
            </a:avLst>
          </a:prstGeom>
          <a:solidFill>
            <a:schemeClr val="accent3">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社会的影響度：</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6177683" y="5838935"/>
            <a:ext cx="2657322" cy="943403"/>
          </a:xfrm>
          <a:prstGeom prst="roundRect">
            <a:avLst>
              <a:gd name="adj" fmla="val 26543"/>
            </a:avLst>
          </a:prstGeom>
          <a:solidFill>
            <a:schemeClr val="accent3">
              <a:lumMod val="75000"/>
              <a:alpha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重点点検施設</a:t>
            </a:r>
            <a:endParaRPr kumimoji="1"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678252" y="4714296"/>
            <a:ext cx="1656184" cy="33833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廃棄物埋立</a:t>
            </a:r>
            <a:endParaRPr kumimoji="1" lang="ja-JP" altLang="en-US" dirty="0">
              <a:solidFill>
                <a:schemeClr val="tx1"/>
              </a:solidFill>
            </a:endParaRPr>
          </a:p>
        </p:txBody>
      </p:sp>
      <p:sp>
        <p:nvSpPr>
          <p:cNvPr id="29" name="テキスト ボックス 28"/>
          <p:cNvSpPr txBox="1"/>
          <p:nvPr/>
        </p:nvSpPr>
        <p:spPr>
          <a:xfrm>
            <a:off x="4722158" y="3399352"/>
            <a:ext cx="1210588" cy="338554"/>
          </a:xfrm>
          <a:prstGeom prst="rect">
            <a:avLst/>
          </a:prstGeom>
          <a:solidFill>
            <a:schemeClr val="accent3">
              <a:lumMod val="75000"/>
              <a:alpha val="60000"/>
            </a:schemeClr>
          </a:solidFill>
          <a:ln w="31750">
            <a:solidFill>
              <a:srgbClr val="00B050"/>
            </a:solidFill>
          </a:ln>
        </p:spPr>
        <p:txBody>
          <a:bodyPr wrap="none" rtlCol="0">
            <a:spAutoFit/>
          </a:bodyPr>
          <a:lstStyle/>
          <a:p>
            <a:r>
              <a:rPr lang="ja-JP" altLang="en-US" sz="1600" dirty="0">
                <a:solidFill>
                  <a:srgbClr val="C00000"/>
                </a:solidFill>
              </a:rPr>
              <a:t>廃棄物</a:t>
            </a:r>
            <a:r>
              <a:rPr lang="ja-JP" altLang="en-US" sz="1600" dirty="0" smtClean="0">
                <a:solidFill>
                  <a:srgbClr val="C00000"/>
                </a:solidFill>
              </a:rPr>
              <a:t>護岸</a:t>
            </a:r>
            <a:endParaRPr kumimoji="1" lang="ja-JP" altLang="en-US" sz="1600" dirty="0">
              <a:solidFill>
                <a:srgbClr val="C00000"/>
              </a:solidFill>
            </a:endParaRPr>
          </a:p>
        </p:txBody>
      </p:sp>
      <p:sp>
        <p:nvSpPr>
          <p:cNvPr id="35" name="テキスト ボックス 3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6" name="スライド番号プレースホルダー 1"/>
          <p:cNvSpPr>
            <a:spLocks noGrp="1"/>
          </p:cNvSpPr>
          <p:nvPr>
            <p:ph type="sldNum" sz="quarter" idx="12"/>
          </p:nvPr>
        </p:nvSpPr>
        <p:spPr>
          <a:xfrm>
            <a:off x="385192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3378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049" y="3282644"/>
            <a:ext cx="1905000" cy="1428750"/>
          </a:xfrm>
          <a:prstGeom prst="rect">
            <a:avLst/>
          </a:prstGeom>
        </p:spPr>
      </p:pic>
      <p:sp>
        <p:nvSpPr>
          <p:cNvPr id="27" name="角丸四角形 26"/>
          <p:cNvSpPr/>
          <p:nvPr/>
        </p:nvSpPr>
        <p:spPr>
          <a:xfrm>
            <a:off x="76774" y="1580154"/>
            <a:ext cx="3069707" cy="1595815"/>
          </a:xfrm>
          <a:prstGeom prst="roundRect">
            <a:avLst>
              <a:gd name="adj" fmla="val 8599"/>
            </a:avLst>
          </a:prstGeom>
          <a:no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74109" y="1667238"/>
            <a:ext cx="595035" cy="338554"/>
          </a:xfrm>
          <a:prstGeom prst="rect">
            <a:avLst/>
          </a:prstGeom>
          <a:solidFill>
            <a:srgbClr val="FF0000">
              <a:alpha val="48000"/>
            </a:srgbClr>
          </a:solidFill>
          <a:ln w="31750">
            <a:solidFill>
              <a:srgbClr val="C00000"/>
            </a:solidFill>
          </a:ln>
        </p:spPr>
        <p:txBody>
          <a:bodyPr wrap="none" rtlCol="0">
            <a:spAutoFit/>
          </a:bodyPr>
          <a:lstStyle/>
          <a:p>
            <a:r>
              <a:rPr kumimoji="1" lang="ja-JP" altLang="en-US" sz="1600" dirty="0" smtClean="0"/>
              <a:t>岸壁</a:t>
            </a:r>
            <a:endParaRPr kumimoji="1" lang="ja-JP" altLang="en-US" sz="1600" dirty="0"/>
          </a:p>
        </p:txBody>
      </p:sp>
      <p:sp>
        <p:nvSpPr>
          <p:cNvPr id="16" name="テキスト ボックス 15"/>
          <p:cNvSpPr txBox="1"/>
          <p:nvPr/>
        </p:nvSpPr>
        <p:spPr>
          <a:xfrm>
            <a:off x="258205" y="3489188"/>
            <a:ext cx="800219" cy="338554"/>
          </a:xfrm>
          <a:prstGeom prst="rect">
            <a:avLst/>
          </a:prstGeom>
          <a:solidFill>
            <a:schemeClr val="tx2">
              <a:lumMod val="60000"/>
              <a:lumOff val="40000"/>
              <a:alpha val="60000"/>
            </a:schemeClr>
          </a:solidFill>
          <a:ln w="31750">
            <a:solidFill>
              <a:srgbClr val="0070C0"/>
            </a:solidFill>
          </a:ln>
        </p:spPr>
        <p:txBody>
          <a:bodyPr wrap="none" rtlCol="0">
            <a:spAutoFit/>
          </a:bodyPr>
          <a:lstStyle/>
          <a:p>
            <a:r>
              <a:rPr lang="ja-JP" altLang="en-US" sz="1600" dirty="0"/>
              <a:t>防波堤</a:t>
            </a:r>
            <a:endParaRPr kumimoji="1" lang="ja-JP" altLang="en-US" sz="1600" dirty="0"/>
          </a:p>
        </p:txBody>
      </p:sp>
      <p:sp>
        <p:nvSpPr>
          <p:cNvPr id="17" name="テキスト ボックス 16"/>
          <p:cNvSpPr txBox="1"/>
          <p:nvPr/>
        </p:nvSpPr>
        <p:spPr>
          <a:xfrm>
            <a:off x="274109" y="5177723"/>
            <a:ext cx="595035" cy="338554"/>
          </a:xfrm>
          <a:prstGeom prst="rect">
            <a:avLst/>
          </a:prstGeom>
          <a:solidFill>
            <a:srgbClr val="92D050">
              <a:alpha val="60000"/>
            </a:srgbClr>
          </a:solidFill>
          <a:ln w="31750">
            <a:solidFill>
              <a:srgbClr val="00B050"/>
            </a:solidFill>
          </a:ln>
        </p:spPr>
        <p:txBody>
          <a:bodyPr wrap="none" rtlCol="0">
            <a:spAutoFit/>
          </a:bodyPr>
          <a:lstStyle/>
          <a:p>
            <a:r>
              <a:rPr lang="ja-JP" altLang="en-US" sz="1600" dirty="0"/>
              <a:t>護岸</a:t>
            </a:r>
            <a:endParaRPr kumimoji="1" lang="ja-JP" altLang="en-US" sz="1600" dirty="0"/>
          </a:p>
        </p:txBody>
      </p:sp>
      <p:sp>
        <p:nvSpPr>
          <p:cNvPr id="4" name="正方形/長方形 3"/>
          <p:cNvSpPr/>
          <p:nvPr/>
        </p:nvSpPr>
        <p:spPr>
          <a:xfrm>
            <a:off x="6537" y="2047068"/>
            <a:ext cx="3057247" cy="1354217"/>
          </a:xfrm>
          <a:prstGeom prst="rect">
            <a:avLst/>
          </a:prstGeom>
        </p:spPr>
        <p:txBody>
          <a:bodyPr wrap="none">
            <a:spAutoFit/>
          </a:bodyPr>
          <a:lstStyle/>
          <a:p>
            <a:pPr font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国際</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海上コンテナ岸壁</a:t>
            </a:r>
            <a:endPar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・取扱い貨物多・大水深　岸壁</a:t>
            </a:r>
            <a:endParaRPr lang="en-US" altLang="zh-TW"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耐震</a:t>
            </a:r>
            <a:r>
              <a:rPr lang="zh-TW" altLang="en-US" sz="1600" b="1" dirty="0">
                <a:latin typeface="メイリオ" panose="020B0604030504040204" pitchFamily="50" charset="-128"/>
                <a:ea typeface="メイリオ" panose="020B0604030504040204" pitchFamily="50" charset="-128"/>
                <a:cs typeface="メイリオ" panose="020B0604030504040204" pitchFamily="50" charset="-128"/>
              </a:rPr>
              <a:t>強化</a:t>
            </a:r>
            <a:r>
              <a:rPr lang="zh-TW"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岸壁</a:t>
            </a:r>
            <a:endParaRPr lang="en-US" altLang="zh-TW"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・フェリー</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着岸</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岸壁</a:t>
            </a:r>
            <a:endParaRPr lang="zh-TW"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ctr"/>
            <a:endParaRPr lang="zh-TW"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0194" y="4049346"/>
            <a:ext cx="1415772" cy="338554"/>
          </a:xfrm>
          <a:prstGeom prst="rect">
            <a:avLst/>
          </a:prstGeom>
        </p:spPr>
        <p:txBody>
          <a:bodyPr wrap="none">
            <a:spAutoFit/>
          </a:bodyPr>
          <a:lstStyle/>
          <a:p>
            <a:pPr font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津波</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防波堤</a:t>
            </a:r>
            <a:endPar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112968" y="5563968"/>
            <a:ext cx="2031325" cy="830997"/>
          </a:xfrm>
          <a:prstGeom prst="rect">
            <a:avLst/>
          </a:prstGeom>
        </p:spPr>
        <p:txBody>
          <a:bodyPr wrap="none">
            <a:spAutoFit/>
          </a:bodyPr>
          <a:lstStyle/>
          <a:p>
            <a:pPr font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・主要航路沿い護岸</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ct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・コンビナート護岸</a:t>
            </a:r>
            <a:endPar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ct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・廃棄物埋立護岸</a:t>
            </a:r>
            <a:endParaRPr lang="zh-TW"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102691" y="3282645"/>
            <a:ext cx="3014762" cy="1531430"/>
          </a:xfrm>
          <a:prstGeom prst="roundRect">
            <a:avLst>
              <a:gd name="adj" fmla="val 11628"/>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4441" y="4995204"/>
            <a:ext cx="3043013" cy="144234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174" y="1717978"/>
            <a:ext cx="1790118" cy="1342588"/>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7768" y="1717978"/>
            <a:ext cx="1790117" cy="1342588"/>
          </a:xfrm>
          <a:prstGeom prst="rect">
            <a:avLst/>
          </a:prstGeom>
        </p:spPr>
      </p:pic>
      <p:sp>
        <p:nvSpPr>
          <p:cNvPr id="31" name="テキスト ボックス 30"/>
          <p:cNvSpPr txBox="1"/>
          <p:nvPr/>
        </p:nvSpPr>
        <p:spPr>
          <a:xfrm>
            <a:off x="4209472" y="1693722"/>
            <a:ext cx="902811" cy="307777"/>
          </a:xfrm>
          <a:prstGeom prst="rect">
            <a:avLst/>
          </a:prstGeom>
          <a:solidFill>
            <a:schemeClr val="bg1">
              <a:lumMod val="85000"/>
            </a:schemeClr>
          </a:solidFill>
        </p:spPr>
        <p:txBody>
          <a:bodyPr wrap="none" rtlCol="0">
            <a:spAutoFit/>
          </a:bodyPr>
          <a:lstStyle/>
          <a:p>
            <a:r>
              <a:rPr kumimoji="1" lang="ja-JP" altLang="en-US" sz="1400" dirty="0" smtClean="0">
                <a:solidFill>
                  <a:srgbClr val="C00000"/>
                </a:solidFill>
              </a:rPr>
              <a:t>ｺﾝﾃﾅ岸壁</a:t>
            </a:r>
            <a:endParaRPr kumimoji="1" lang="ja-JP" altLang="en-US" sz="1400" dirty="0">
              <a:solidFill>
                <a:srgbClr val="C00000"/>
              </a:solidFill>
            </a:endParaRPr>
          </a:p>
        </p:txBody>
      </p:sp>
      <p:sp>
        <p:nvSpPr>
          <p:cNvPr id="36" name="テキスト ボックス 35"/>
          <p:cNvSpPr txBox="1"/>
          <p:nvPr/>
        </p:nvSpPr>
        <p:spPr>
          <a:xfrm>
            <a:off x="5764786" y="1717978"/>
            <a:ext cx="1261884" cy="307777"/>
          </a:xfrm>
          <a:prstGeom prst="rect">
            <a:avLst/>
          </a:prstGeom>
          <a:solidFill>
            <a:schemeClr val="bg1">
              <a:lumMod val="85000"/>
            </a:schemeClr>
          </a:solidFill>
        </p:spPr>
        <p:txBody>
          <a:bodyPr wrap="none" rtlCol="0">
            <a:spAutoFit/>
          </a:bodyPr>
          <a:lstStyle/>
          <a:p>
            <a:r>
              <a:rPr lang="ja-JP" altLang="en-US" sz="1400" dirty="0" smtClean="0">
                <a:solidFill>
                  <a:srgbClr val="C00000"/>
                </a:solidFill>
              </a:rPr>
              <a:t>耐震強化</a:t>
            </a:r>
            <a:r>
              <a:rPr kumimoji="1" lang="ja-JP" altLang="en-US" sz="1400" dirty="0" smtClean="0">
                <a:solidFill>
                  <a:srgbClr val="C00000"/>
                </a:solidFill>
              </a:rPr>
              <a:t>岸壁</a:t>
            </a:r>
            <a:endParaRPr kumimoji="1" lang="ja-JP" altLang="en-US" sz="1400" dirty="0">
              <a:solidFill>
                <a:srgbClr val="C00000"/>
              </a:solidFill>
            </a:endParaRPr>
          </a:p>
        </p:txBody>
      </p:sp>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6689" y="1694046"/>
            <a:ext cx="1822026" cy="1366519"/>
          </a:xfrm>
          <a:prstGeom prst="rect">
            <a:avLst/>
          </a:prstGeom>
        </p:spPr>
      </p:pic>
      <p:sp>
        <p:nvSpPr>
          <p:cNvPr id="38" name="テキスト ボックス 37"/>
          <p:cNvSpPr txBox="1"/>
          <p:nvPr/>
        </p:nvSpPr>
        <p:spPr>
          <a:xfrm>
            <a:off x="7630596" y="1671720"/>
            <a:ext cx="1261884" cy="307777"/>
          </a:xfrm>
          <a:prstGeom prst="rect">
            <a:avLst/>
          </a:prstGeom>
          <a:solidFill>
            <a:schemeClr val="bg1">
              <a:lumMod val="85000"/>
            </a:schemeClr>
          </a:solidFill>
        </p:spPr>
        <p:txBody>
          <a:bodyPr wrap="none" rtlCol="0">
            <a:spAutoFit/>
          </a:bodyPr>
          <a:lstStyle/>
          <a:p>
            <a:r>
              <a:rPr lang="ja-JP" altLang="en-US" sz="1400" dirty="0" smtClean="0">
                <a:solidFill>
                  <a:srgbClr val="C00000"/>
                </a:solidFill>
              </a:rPr>
              <a:t>フェリー岸壁</a:t>
            </a:r>
            <a:endParaRPr kumimoji="1" lang="ja-JP" altLang="en-US" sz="1400" dirty="0">
              <a:solidFill>
                <a:srgbClr val="C00000"/>
              </a:solidFill>
            </a:endParaRPr>
          </a:p>
        </p:txBody>
      </p:sp>
      <p:pic>
        <p:nvPicPr>
          <p:cNvPr id="25" name="図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1230" y="5008840"/>
            <a:ext cx="1906538" cy="142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3787911" y="5008840"/>
            <a:ext cx="1441420" cy="307777"/>
          </a:xfrm>
          <a:prstGeom prst="rect">
            <a:avLst/>
          </a:prstGeom>
          <a:solidFill>
            <a:schemeClr val="bg1">
              <a:lumMod val="85000"/>
            </a:schemeClr>
          </a:solidFill>
        </p:spPr>
        <p:txBody>
          <a:bodyPr wrap="none" rtlCol="0">
            <a:spAutoFit/>
          </a:bodyPr>
          <a:lstStyle/>
          <a:p>
            <a:r>
              <a:rPr kumimoji="1" lang="ja-JP" altLang="en-US" sz="1400" dirty="0" smtClean="0">
                <a:solidFill>
                  <a:srgbClr val="00B050"/>
                </a:solidFill>
              </a:rPr>
              <a:t>廃棄物埋立護岸</a:t>
            </a:r>
            <a:endParaRPr kumimoji="1" lang="ja-JP" altLang="en-US" sz="1400" dirty="0">
              <a:solidFill>
                <a:srgbClr val="00B050"/>
              </a:solidFill>
            </a:endParaRPr>
          </a:p>
        </p:txBody>
      </p:sp>
      <p:sp>
        <p:nvSpPr>
          <p:cNvPr id="39" name="テキスト ボックス 38"/>
          <p:cNvSpPr txBox="1"/>
          <p:nvPr/>
        </p:nvSpPr>
        <p:spPr>
          <a:xfrm>
            <a:off x="4115701" y="3289245"/>
            <a:ext cx="1082348" cy="307777"/>
          </a:xfrm>
          <a:prstGeom prst="rect">
            <a:avLst/>
          </a:prstGeom>
          <a:solidFill>
            <a:schemeClr val="bg1">
              <a:lumMod val="85000"/>
            </a:schemeClr>
          </a:solidFill>
        </p:spPr>
        <p:txBody>
          <a:bodyPr wrap="none" rtlCol="0">
            <a:spAutoFit/>
          </a:bodyPr>
          <a:lstStyle/>
          <a:p>
            <a:r>
              <a:rPr kumimoji="1" lang="ja-JP" altLang="en-US" sz="1400" dirty="0" smtClean="0">
                <a:solidFill>
                  <a:srgbClr val="0070C0"/>
                </a:solidFill>
              </a:rPr>
              <a:t>津波防波堤</a:t>
            </a:r>
            <a:endParaRPr kumimoji="1" lang="ja-JP" altLang="en-US" sz="1400" dirty="0">
              <a:solidFill>
                <a:srgbClr val="0070C0"/>
              </a:solidFill>
            </a:endParaRPr>
          </a:p>
        </p:txBody>
      </p:sp>
      <p:pic>
        <p:nvPicPr>
          <p:cNvPr id="40" name="Picture 3" descr="27002-B-5-7-0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3770" y="4997216"/>
            <a:ext cx="1896676" cy="1397749"/>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5737382" y="4995204"/>
            <a:ext cx="1441420" cy="307777"/>
          </a:xfrm>
          <a:prstGeom prst="rect">
            <a:avLst/>
          </a:prstGeom>
          <a:solidFill>
            <a:schemeClr val="bg1">
              <a:lumMod val="85000"/>
            </a:schemeClr>
          </a:solidFill>
        </p:spPr>
        <p:txBody>
          <a:bodyPr wrap="none" rtlCol="0">
            <a:spAutoFit/>
          </a:bodyPr>
          <a:lstStyle/>
          <a:p>
            <a:r>
              <a:rPr lang="ja-JP" altLang="en-US" sz="1400" dirty="0" smtClean="0">
                <a:solidFill>
                  <a:srgbClr val="00B050"/>
                </a:solidFill>
              </a:rPr>
              <a:t>主要航路沿</a:t>
            </a:r>
            <a:r>
              <a:rPr kumimoji="1" lang="ja-JP" altLang="en-US" sz="1400" dirty="0" smtClean="0">
                <a:solidFill>
                  <a:srgbClr val="00B050"/>
                </a:solidFill>
              </a:rPr>
              <a:t>護岸</a:t>
            </a:r>
            <a:endParaRPr kumimoji="1" lang="ja-JP" altLang="en-US" sz="1400" dirty="0">
              <a:solidFill>
                <a:srgbClr val="00B050"/>
              </a:solidFill>
            </a:endParaRPr>
          </a:p>
        </p:txBody>
      </p:sp>
      <p:pic>
        <p:nvPicPr>
          <p:cNvPr id="42" name="Picture 1" descr="27002-B-5-19-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7258" y="5008840"/>
            <a:ext cx="1870226" cy="138612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7936388" y="5021934"/>
            <a:ext cx="1172116" cy="307777"/>
          </a:xfrm>
          <a:prstGeom prst="rect">
            <a:avLst/>
          </a:prstGeom>
          <a:solidFill>
            <a:schemeClr val="bg1">
              <a:lumMod val="85000"/>
            </a:schemeClr>
          </a:solidFill>
        </p:spPr>
        <p:txBody>
          <a:bodyPr wrap="none" rtlCol="0">
            <a:spAutoFit/>
          </a:bodyPr>
          <a:lstStyle/>
          <a:p>
            <a:r>
              <a:rPr kumimoji="1" lang="ja-JP" altLang="en-US" sz="1400" dirty="0" smtClean="0">
                <a:solidFill>
                  <a:srgbClr val="00B050"/>
                </a:solidFill>
              </a:rPr>
              <a:t>ｺﾝﾋﾞﾅｰﾄ護岸</a:t>
            </a:r>
            <a:endParaRPr kumimoji="1" lang="ja-JP" altLang="en-US" sz="1400" dirty="0">
              <a:solidFill>
                <a:srgbClr val="00B050"/>
              </a:solidFill>
            </a:endParaRPr>
          </a:p>
        </p:txBody>
      </p:sp>
      <p:sp>
        <p:nvSpPr>
          <p:cNvPr id="37" name="テキスト ボックス 3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lang="ja-JP" altLang="en-US" sz="2400" dirty="0">
              <a:latin typeface="Meiryo UI" pitchFamily="50" charset="-128"/>
              <a:ea typeface="Meiryo UI" pitchFamily="50" charset="-128"/>
              <a:cs typeface="Meiryo UI" pitchFamily="50" charset="-128"/>
            </a:endParaRPr>
          </a:p>
        </p:txBody>
      </p:sp>
      <p:sp>
        <p:nvSpPr>
          <p:cNvPr id="45" name="テキスト ボックス 4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6" name="テキスト ボックス 45"/>
          <p:cNvSpPr txBox="1"/>
          <p:nvPr/>
        </p:nvSpPr>
        <p:spPr>
          <a:xfrm>
            <a:off x="-33154" y="986788"/>
            <a:ext cx="7020912" cy="461665"/>
          </a:xfrm>
          <a:prstGeom prst="rect">
            <a:avLst/>
          </a:prstGeom>
          <a:noFill/>
          <a:ln w="19050">
            <a:noFill/>
          </a:ln>
        </p:spPr>
        <p:txBody>
          <a:bodyPr wrap="square" rtlCol="0">
            <a:spAutoFit/>
          </a:bodyPr>
          <a:lstStyle/>
          <a:p>
            <a:r>
              <a:rPr lang="ja-JP" altLang="en-US" sz="2400" b="1" dirty="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重点点検施設の考え方（イメージ）＞</a:t>
            </a:r>
            <a:endParaRPr kumimoji="1" lang="ja-JP" altLang="en-US" sz="2400" b="1" dirty="0">
              <a:latin typeface="Meiryo UI" pitchFamily="50" charset="-128"/>
              <a:ea typeface="Meiryo UI" pitchFamily="50" charset="-128"/>
              <a:cs typeface="Meiryo UI" pitchFamily="50" charset="-128"/>
            </a:endParaRPr>
          </a:p>
        </p:txBody>
      </p:sp>
      <p:sp>
        <p:nvSpPr>
          <p:cNvPr id="29" name="スライド番号プレースホルダー 1"/>
          <p:cNvSpPr>
            <a:spLocks noGrp="1"/>
          </p:cNvSpPr>
          <p:nvPr>
            <p:ph type="sldNum" sz="quarter" idx="12"/>
          </p:nvPr>
        </p:nvSpPr>
        <p:spPr>
          <a:xfrm>
            <a:off x="385192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413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508452"/>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16</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kumimoji="1" lang="ja-JP" altLang="en-US" sz="2400" dirty="0">
              <a:latin typeface="Meiryo UI" pitchFamily="50" charset="-128"/>
              <a:ea typeface="Meiryo UI" pitchFamily="50" charset="-128"/>
              <a:cs typeface="Meiryo UI" pitchFamily="50" charset="-128"/>
            </a:endParaRPr>
          </a:p>
        </p:txBody>
      </p:sp>
      <p:sp>
        <p:nvSpPr>
          <p:cNvPr id="107" name="テキスト ボックス 10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84814578"/>
              </p:ext>
            </p:extLst>
          </p:nvPr>
        </p:nvGraphicFramePr>
        <p:xfrm>
          <a:off x="32430" y="1374353"/>
          <a:ext cx="9035999" cy="4843214"/>
        </p:xfrm>
        <a:graphic>
          <a:graphicData uri="http://schemas.openxmlformats.org/drawingml/2006/table">
            <a:tbl>
              <a:tblPr firstRow="1" bandRow="1">
                <a:tableStyleId>{5C22544A-7EE6-4342-B048-85BDC9FD1C3A}</a:tableStyleId>
              </a:tblPr>
              <a:tblGrid>
                <a:gridCol w="794426"/>
                <a:gridCol w="1000272"/>
                <a:gridCol w="1866362"/>
                <a:gridCol w="1143604"/>
                <a:gridCol w="1319082"/>
                <a:gridCol w="1296144"/>
                <a:gridCol w="1616109"/>
              </a:tblGrid>
              <a:tr h="395583">
                <a:tc rowSpan="2">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点検分類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港湾の施設の点検診断ガイドライン</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　点検の現状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　点検見直し案（検討中）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682">
                <a:tc v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頻度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頻度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頻度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98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巡回、施設利用者からの情報提供等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管理者が適切な頻度を設定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車両及び船舶により点検を実施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昼間：</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夜間：</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車両及び船舶に</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より点検を実施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昼間：</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p>
                    <a:p>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夜間：</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3052">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陸上あるいは海上からの</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外観目視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＜通常点検診断施設＞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５年以内ごとに少なくとも１回</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＜重点点検診断施設＞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３年以内ごとに少なくとも１回</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職員が徒歩により陸上及びボート等により海上から目視点検を実施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１回</a:t>
                      </a: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劣化度</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ランクは</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職員が徒歩により陸上及びボート等により海上から目視点検を実施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＜通常点検診断施設＞</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５年</a:t>
                      </a:r>
                      <a:r>
                        <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１回</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＜重点点検診断施設＞</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３年</a:t>
                      </a:r>
                      <a:r>
                        <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１回</a:t>
                      </a:r>
                      <a:endPar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劣化度</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ランクは</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１回</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4917">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詳細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潜水</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よる外観目視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データ収集、劣化予測等に必要な調査等</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＜通常点検診断施設＞</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・供用期間中の適切な時期に</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少なくとも１回</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・供用期間延長時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＜重点点検診断施設＞</a:t>
                      </a:r>
                    </a:p>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年以内ごとに少なく</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とも１回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潜水による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外観目視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データ収集、</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劣化予測等に</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必要な調査等</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概ね</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潜水による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外観目視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データ収集、</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劣化予測等に</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必要な調査等</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＜通常点検診断施設＞</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・供用期間中の適切な</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時期に少なくとも１回</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・供用期間延長時</a:t>
                      </a: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＜重点点検診断施設＞</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・必要に応じ実施</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・係留施設の鋼構造の水中調査については</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32370" y="981754"/>
            <a:ext cx="2732162"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＜港湾施設の点検内容＞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55776" y="1009201"/>
            <a:ext cx="5562741"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●港湾の施設の点検診断ガイドラインを参考に点検内容を見直す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697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kumimoji="1" lang="ja-JP" altLang="en-US" sz="2400" dirty="0">
              <a:latin typeface="Meiryo UI" pitchFamily="50" charset="-128"/>
              <a:ea typeface="Meiryo UI" pitchFamily="50" charset="-128"/>
              <a:cs typeface="Meiryo UI" pitchFamily="50" charset="-128"/>
            </a:endParaRPr>
          </a:p>
        </p:txBody>
      </p:sp>
      <p:sp>
        <p:nvSpPr>
          <p:cNvPr id="9" name="角丸四角形 8"/>
          <p:cNvSpPr/>
          <p:nvPr/>
        </p:nvSpPr>
        <p:spPr>
          <a:xfrm>
            <a:off x="1324599" y="2973542"/>
            <a:ext cx="6331438" cy="642728"/>
          </a:xfrm>
          <a:prstGeom prst="roundRect">
            <a:avLst/>
          </a:prstGeom>
          <a:solidFill>
            <a:schemeClr val="bg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67544" y="1817115"/>
            <a:ext cx="6624736"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海岸管理における防災・減災対策の推進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水門・陸閘等の安全かつ確実な操作体制の確立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海岸保全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施設の適切な維持管理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の実情に応じた海岸の維持管理の充実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08560" y="1411693"/>
            <a:ext cx="8511912" cy="239783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p:cNvSpPr txBox="1"/>
          <p:nvPr/>
        </p:nvSpPr>
        <p:spPr>
          <a:xfrm>
            <a:off x="1548076" y="3005736"/>
            <a:ext cx="5891937"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海岸管理者の海岸保全施設に関する維持・修繕の責務を明確化し、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予防保全の観点から維持・修繕基準を策定</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08560" y="1433268"/>
            <a:ext cx="8504431" cy="338554"/>
          </a:xfrm>
          <a:prstGeom prst="rect">
            <a:avLst/>
          </a:prstGeom>
          <a:solidFill>
            <a:srgbClr val="002060"/>
          </a:solidFill>
          <a:ln>
            <a:solidFill>
              <a:srgbClr val="002060"/>
            </a:solidFill>
          </a:ln>
        </p:spPr>
        <p:txBody>
          <a:bodyPr wrap="square" rtlCol="0">
            <a:spAutoFit/>
          </a:bodyPr>
          <a:lstStyle/>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＜改正案の概要＞　</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月閣議決定→平成</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日に法案成立</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フリーフォーム 18"/>
          <p:cNvSpPr/>
          <p:nvPr/>
        </p:nvSpPr>
        <p:spPr>
          <a:xfrm>
            <a:off x="4000500" y="2484416"/>
            <a:ext cx="2171700" cy="489126"/>
          </a:xfrm>
          <a:custGeom>
            <a:avLst/>
            <a:gdLst>
              <a:gd name="connsiteX0" fmla="*/ 0 w 2171700"/>
              <a:gd name="connsiteY0" fmla="*/ 0 h 542925"/>
              <a:gd name="connsiteX1" fmla="*/ 2171700 w 2171700"/>
              <a:gd name="connsiteY1" fmla="*/ 0 h 542925"/>
              <a:gd name="connsiteX2" fmla="*/ 2171700 w 2171700"/>
              <a:gd name="connsiteY2" fmla="*/ 542925 h 542925"/>
            </a:gdLst>
            <a:ahLst/>
            <a:cxnLst>
              <a:cxn ang="0">
                <a:pos x="connsiteX0" y="connsiteY0"/>
              </a:cxn>
              <a:cxn ang="0">
                <a:pos x="connsiteX1" y="connsiteY1"/>
              </a:cxn>
              <a:cxn ang="0">
                <a:pos x="connsiteX2" y="connsiteY2"/>
              </a:cxn>
            </a:cxnLst>
            <a:rect l="l" t="t" r="r" b="b"/>
            <a:pathLst>
              <a:path w="2171700" h="542925">
                <a:moveTo>
                  <a:pt x="0" y="0"/>
                </a:moveTo>
                <a:lnTo>
                  <a:pt x="2171700" y="0"/>
                </a:lnTo>
                <a:lnTo>
                  <a:pt x="2171700" y="542925"/>
                </a:lnTo>
              </a:path>
            </a:pathLst>
          </a:custGeom>
          <a:noFill/>
          <a:ln w="28575">
            <a:solidFill>
              <a:schemeClr val="accent6"/>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769864" y="2338595"/>
            <a:ext cx="3244924" cy="28800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95610" y="4533804"/>
            <a:ext cx="8785316" cy="1815882"/>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＜主な改訂内容＞</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巡視（パトロール）の導入等による点検の効率化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数回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年の頻度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する巡視（パトロール）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程度の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頻度で実施する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定期点検の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により、効率的・効果的な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点検を実施する。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健全度評価の判定ランクの見直し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判定基準に「事後保全」・「予防保全」の考えを新たに導入することで点検や修繕時期を明確にする。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長寿命化計画の策定方法の具体化</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予防保全型の維持管理を基本とし、点検計画や修繕計画を明確に位置づけ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の低減を実現させる。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5210" y="1013041"/>
            <a:ext cx="8827325" cy="369332"/>
          </a:xfrm>
          <a:prstGeom prst="rect">
            <a:avLst/>
          </a:prstGeom>
          <a:noFill/>
          <a:ln w="19050">
            <a:noFill/>
          </a:ln>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海岸</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法の改正による海岸保全施設の点検の位置づけ＞</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310649" y="4147997"/>
            <a:ext cx="8511912" cy="239783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p:cNvSpPr txBox="1"/>
          <p:nvPr/>
        </p:nvSpPr>
        <p:spPr>
          <a:xfrm>
            <a:off x="310649" y="4156693"/>
            <a:ext cx="8504431" cy="338554"/>
          </a:xfrm>
          <a:prstGeom prst="rect">
            <a:avLst/>
          </a:prstGeom>
          <a:solidFill>
            <a:srgbClr val="002060"/>
          </a:solidFill>
          <a:ln>
            <a:solidFill>
              <a:srgbClr val="002060"/>
            </a:solidFill>
          </a:ln>
        </p:spPr>
        <p:txBody>
          <a:bodyPr wrap="square" rtlCol="0">
            <a:spAutoFit/>
          </a:bodyPr>
          <a:lstStyle/>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海岸</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保全施設維持管理</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マニュアルの改訂</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5" name="下矢印 24"/>
          <p:cNvSpPr/>
          <p:nvPr/>
        </p:nvSpPr>
        <p:spPr>
          <a:xfrm>
            <a:off x="4147805" y="3809533"/>
            <a:ext cx="527079" cy="338464"/>
          </a:xfrm>
          <a:prstGeom prst="downArrow">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5436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8946" y="1340768"/>
            <a:ext cx="3826689"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海岸保全施設維持管理マニュアル（抜粋）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5496" y="1916832"/>
            <a:ext cx="9007480" cy="830997"/>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○巡視（パトロール）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定期点検等において確認された重点点検個所（地形等により変状が起こりやすい箇所、実際に変状が確認された箇所等）の監視や施設の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防護機能、背後地や利用者の安全に影響を及ぼすような新たな変状箇所等を発見することを目的として実施するものである。次回の定期点検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までに進展の可能性がある変状の把握を保管するものである。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6512" y="3068960"/>
            <a:ext cx="9137438" cy="3046988"/>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一次点検及び二次点検からなり、二次点検は一次点検の結果を受けて、必要に応じて実施するものである。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施設の防護機能に影響を及ぼす変状の把握として天端高の沈下等を確認するとともに、施設全体の変状の有無を把握し、応急措置等の必要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性の判断と、二次点検を実施すべき箇所の選別を行う目的で実施する。一次点検は、できるだけ簡易な手法にとどめることとし、主に陸上からの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目視点検とする。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●二次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構造物の部位・部材の状況を把握し、健全度評価と必要な対策の検討を行う目的で実施するものであり、目視及び簡易な計測を基本とし、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必要に応じて詳細な計測を行う。二次点検により構造物の部位・部材毎の性能に関する評価、修繕・改良等の対策の検討が可能となる他、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蓄積された実測値に基づいて劣化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予測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等も可能となる。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点検の実施にあたっては、履歴調査を十分に行うことで、変状の進展状況の把握を行い、対策の実施時期の検討や次回の点検の実施時期の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検討等に活用するものとする。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18</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37234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436474"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19</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点検の内容と頻度</a:t>
            </a:r>
            <a:endParaRPr kumimoji="1" lang="ja-JP" altLang="en-US" sz="2400" dirty="0">
              <a:latin typeface="Meiryo UI" pitchFamily="50" charset="-128"/>
              <a:ea typeface="Meiryo UI" pitchFamily="50" charset="-128"/>
              <a:cs typeface="Meiryo UI" pitchFamily="50" charset="-128"/>
            </a:endParaRPr>
          </a:p>
        </p:txBody>
      </p:sp>
      <p:sp>
        <p:nvSpPr>
          <p:cNvPr id="107" name="テキスト ボックス 10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82034934"/>
              </p:ext>
            </p:extLst>
          </p:nvPr>
        </p:nvGraphicFramePr>
        <p:xfrm>
          <a:off x="25501" y="1386257"/>
          <a:ext cx="9079139" cy="5106389"/>
        </p:xfrm>
        <a:graphic>
          <a:graphicData uri="http://schemas.openxmlformats.org/drawingml/2006/table">
            <a:tbl>
              <a:tblPr firstRow="1" bandRow="1">
                <a:tableStyleId>{5C22544A-7EE6-4342-B048-85BDC9FD1C3A}</a:tableStyleId>
              </a:tblPr>
              <a:tblGrid>
                <a:gridCol w="1014243"/>
                <a:gridCol w="1077055"/>
                <a:gridCol w="1800200"/>
                <a:gridCol w="936104"/>
                <a:gridCol w="1515233"/>
                <a:gridCol w="936104"/>
                <a:gridCol w="1800200"/>
              </a:tblGrid>
              <a:tr h="366569">
                <a:tc rowSpan="2">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点検分類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海岸保全施設維持管理マニュアル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　点検の現状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　点検見直し案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00">
                <a:tc v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頻度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頻度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頻度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404">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巡視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（パトロール）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陸上からの目視と近接目視</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数回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車両及び船舶からの目視点検を実施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昼間：</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夜間：</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車両及び船舶からの目視点検を実施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昼間：</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p>
                    <a:p>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夜間：</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zh-TW"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096">
                <a:tc>
                  <a:txBody>
                    <a:bodyPr/>
                    <a:lstStyle/>
                    <a:p>
                      <a:pPr algn="ct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一次点検</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一般定期</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点検</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コンクリート部材の大きな変状や天端高等の確認</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陸上からの目視等</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回程度</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通常の巡視等で異常が見つかった場合は、その都度</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職員が徒歩により陸上から目視点検を実施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１回</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劣化度</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ランク施設は</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職員が徒歩により陸上から目視点検を実施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５年</a:t>
                      </a:r>
                      <a:r>
                        <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１回</a:t>
                      </a:r>
                      <a:endPar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劣化度</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ランク施設は１年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648">
                <a:tc>
                  <a:txBody>
                    <a:bodyPr/>
                    <a:lstStyle/>
                    <a:p>
                      <a:pPr algn="ct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二次点検</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一般定期</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点検</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近接目視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簡易な計測</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回程度</a:t>
                      </a: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通常の巡視等で異常が見つかった場合は、その都度</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近接目視、簡易な計測については、一次点検と合わせて行ってもよい</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952">
                <a:tc>
                  <a:txBody>
                    <a:bodyPr/>
                    <a:lstStyle/>
                    <a:p>
                      <a:pPr algn="ct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二次点検</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詳細定期</a:t>
                      </a: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点検</a:t>
                      </a:r>
                    </a:p>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必要に応じ詳細な調査</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（潜水調査、レーダー探査、コア採取等）</a:t>
                      </a: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必要に応じ実施</a:t>
                      </a: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巡視及び定期点検で変状が見つかった場合で、詳細な調査が必要な場合に実施</a:t>
                      </a: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データ収集、劣化予測等に必要な調査等</a:t>
                      </a: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概ね</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データ収集、劣化予測等に必要な調査等</a:t>
                      </a:r>
                    </a:p>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必要に応じ実施</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巡視及び一般定期点検で変状が見つかった場合で、詳細な調査が必要な場合に実施</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テキスト ボックス 9"/>
          <p:cNvSpPr txBox="1"/>
          <p:nvPr/>
        </p:nvSpPr>
        <p:spPr>
          <a:xfrm>
            <a:off x="-32370" y="981754"/>
            <a:ext cx="2732162"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海岸</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施設の点検内容＞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55776" y="1009201"/>
            <a:ext cx="556274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●海岸保全施設維持管理マニュアルを参考に点検内容を見直す</a:t>
            </a:r>
          </a:p>
        </p:txBody>
      </p:sp>
    </p:spTree>
    <p:extLst>
      <p:ext uri="{BB962C8B-B14F-4D97-AF65-F5344CB8AC3E}">
        <p14:creationId xmlns:p14="http://schemas.microsoft.com/office/powerpoint/2010/main" val="343845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前回の部会・全体検討部会での主な指摘事項</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72583" y="524783"/>
            <a:ext cx="8280920"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河川港湾公園部会（</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H26.5.1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2236" y="836712"/>
            <a:ext cx="8784976" cy="2508379"/>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①点検や評価の判断を行う人は其々で必要なスキル・レベルが異なり、補修を行うか否かの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判断などは高度な判断力が必要。</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現状の判断体制</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を提示のこと</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将来の維持管理に繋げるために、</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点検結果のデータベース化、引継ぎ手法</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を検討</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③過去の履歴から不具合発生の傾向を把握</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、また損傷のしやすさ等から</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点検の重点化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④</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詳細点検の実施頻度は損傷の進行具合で左右されるので、過去の経験や他事例などから　</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適切な点検頻度の設定</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55154" y="3367158"/>
            <a:ext cx="8280920"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全体検討部会（</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H26.5.30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55154" y="3767268"/>
            <a:ext cx="8784976" cy="290848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①点検の分類に示される点検内容が分野ごとに達成出来ているのかを各分野部会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で確認する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がある。</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点検データは集計結果のみが残っていることが多い。どのような形で</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点検データ、補修履歴が</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残っているか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を確認する必要がある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③</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管理水準にもつイメージが各分野で異なる。管理水準の前提となる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要求性能が何であるか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各部会で意見収集しながら議論していく必要がある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④</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重点化指標について、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社会的影響度をどのように設定するのか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を、各部会で確認する必要が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6896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下矢印 34"/>
          <p:cNvSpPr/>
          <p:nvPr/>
        </p:nvSpPr>
        <p:spPr>
          <a:xfrm>
            <a:off x="3409259" y="2791826"/>
            <a:ext cx="758174" cy="49315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吹き出し 2"/>
          <p:cNvSpPr/>
          <p:nvPr/>
        </p:nvSpPr>
        <p:spPr>
          <a:xfrm>
            <a:off x="287160" y="4938244"/>
            <a:ext cx="4428855" cy="992939"/>
          </a:xfrm>
          <a:prstGeom prst="wedgeRoundRectCallout">
            <a:avLst>
              <a:gd name="adj1" fmla="val 25238"/>
              <a:gd name="adj2" fmla="val -23837"/>
              <a:gd name="adj3" fmla="val 16667"/>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43618" y="4604841"/>
            <a:ext cx="1901677" cy="369332"/>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蓄積内容</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a:xfrm>
            <a:off x="3657600" y="6473403"/>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20</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0682" y="1340768"/>
            <a:ext cx="317316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＜データベース化の流れ＞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066796" y="2939446"/>
            <a:ext cx="1024506" cy="338554"/>
          </a:xfrm>
          <a:prstGeom prst="rect">
            <a:avLst/>
          </a:prstGeom>
          <a:noFill/>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16200000">
            <a:off x="3536318" y="2168713"/>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905486" y="1125060"/>
            <a:ext cx="2266914" cy="338554"/>
          </a:xfrm>
          <a:prstGeom prst="rect">
            <a:avLst/>
          </a:prstGeom>
          <a:noFill/>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点検の様子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ja-JP" altLang="en-US" sz="2400" dirty="0">
                <a:latin typeface="Meiryo UI" pitchFamily="50" charset="-128"/>
                <a:ea typeface="Meiryo UI" pitchFamily="50" charset="-128"/>
                <a:cs typeface="Meiryo UI" pitchFamily="50" charset="-128"/>
              </a:rPr>
              <a:t>３</a:t>
            </a:r>
            <a:r>
              <a:rPr lang="ja-JP" altLang="en-US" sz="2400" dirty="0" smtClean="0">
                <a:latin typeface="Meiryo UI" pitchFamily="50" charset="-128"/>
                <a:ea typeface="Meiryo UI" pitchFamily="50" charset="-128"/>
                <a:cs typeface="Meiryo UI" pitchFamily="50" charset="-128"/>
              </a:rPr>
              <a:t>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3" name="フローチャート : 複数書類 22"/>
          <p:cNvSpPr/>
          <p:nvPr/>
        </p:nvSpPr>
        <p:spPr>
          <a:xfrm>
            <a:off x="2771799" y="1973203"/>
            <a:ext cx="2088232" cy="7200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下矢印 25"/>
          <p:cNvSpPr/>
          <p:nvPr/>
        </p:nvSpPr>
        <p:spPr>
          <a:xfrm>
            <a:off x="1077521" y="2791826"/>
            <a:ext cx="758174" cy="49315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 複数書類 26"/>
          <p:cNvSpPr/>
          <p:nvPr/>
        </p:nvSpPr>
        <p:spPr>
          <a:xfrm>
            <a:off x="539551" y="1973203"/>
            <a:ext cx="2088232" cy="7200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定期</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Picture 3" descr="X:\00本部\【事業G】\☆事業グループ☆\★矢板調査（平成20年度）\H20.07.18汐見3号岸壁\27.JPG"/>
          <p:cNvPicPr>
            <a:picLocks noChangeAspect="1" noChangeArrowheads="1"/>
          </p:cNvPicPr>
          <p:nvPr/>
        </p:nvPicPr>
        <p:blipFill rotWithShape="1">
          <a:blip r:embed="rId3">
            <a:extLst>
              <a:ext uri="{28A0092B-C50C-407E-A947-70E740481C1C}">
                <a14:useLocalDpi xmlns:a14="http://schemas.microsoft.com/office/drawing/2010/main" val="0"/>
              </a:ext>
            </a:extLst>
          </a:blip>
          <a:srcRect l="8604" b="20966"/>
          <a:stretch/>
        </p:blipFill>
        <p:spPr bwMode="auto">
          <a:xfrm>
            <a:off x="5292080" y="1484935"/>
            <a:ext cx="3631229" cy="2355049"/>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29" name="Picture 7" descr="IMG_03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71" t="15637" r="11930" b="25692"/>
          <a:stretch/>
        </p:blipFill>
        <p:spPr bwMode="auto">
          <a:xfrm>
            <a:off x="5501771" y="3695968"/>
            <a:ext cx="2670629" cy="1605240"/>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30" name="Picture 3" descr="V:\○維持管理\★維持管理計画（長寿命化に向けて）策定ＰＴ\○河川・港湾・公園部会\写真\P6240062.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9118" b="8802"/>
          <a:stretch/>
        </p:blipFill>
        <p:spPr bwMode="auto">
          <a:xfrm>
            <a:off x="7177537" y="5229351"/>
            <a:ext cx="1817780" cy="1368000"/>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31" name="Picture 2" descr="V:\○維持管理\★維持管理計画（長寿命化に向けて）策定ＰＴ\○河川・港湾・公園部会\写真\電位測定.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43417" y="5229352"/>
            <a:ext cx="1824277" cy="1368000"/>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
        <p:nvSpPr>
          <p:cNvPr id="34" name="フローチャート : 磁気ディスク 33"/>
          <p:cNvSpPr/>
          <p:nvPr/>
        </p:nvSpPr>
        <p:spPr>
          <a:xfrm>
            <a:off x="714231" y="3425265"/>
            <a:ext cx="3857769" cy="79582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カルテ（</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紙媒体、エクセル、</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CALS</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52466" y="5027616"/>
            <a:ext cx="4176465" cy="83099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・点検日・施設名・所在地・損傷内容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写真・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横断図（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ポンチ絵</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・評価結果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98167" y="5949280"/>
            <a:ext cx="3402054" cy="584775"/>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個所の経過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観測などに活用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698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63" t="3243" r="47394" b="22509"/>
          <a:stretch/>
        </p:blipFill>
        <p:spPr bwMode="auto">
          <a:xfrm>
            <a:off x="1259632" y="1452846"/>
            <a:ext cx="6012000" cy="4785163"/>
          </a:xfrm>
          <a:prstGeom prst="rect">
            <a:avLst/>
          </a:prstGeom>
          <a:ln>
            <a:noFill/>
          </a:ln>
          <a:extLst>
            <a:ext uri="{53640926-AAD7-44D8-BBD7-CCE9431645EC}">
              <a14:shadowObscured xmlns:a14="http://schemas.microsoft.com/office/drawing/2010/main"/>
            </a:ext>
          </a:extLst>
        </p:spPr>
      </p:pic>
      <p:sp>
        <p:nvSpPr>
          <p:cNvPr id="2" name="スライド番号プレースホルダー 1"/>
          <p:cNvSpPr>
            <a:spLocks noGrp="1"/>
          </p:cNvSpPr>
          <p:nvPr>
            <p:ph type="sldNum" sz="quarter" idx="12"/>
          </p:nvPr>
        </p:nvSpPr>
        <p:spPr>
          <a:xfrm>
            <a:off x="3650671" y="6165304"/>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ja-JP" altLang="en-US" sz="2400" dirty="0">
                <a:latin typeface="Meiryo UI" pitchFamily="50" charset="-128"/>
                <a:ea typeface="Meiryo UI" pitchFamily="50" charset="-128"/>
                <a:cs typeface="Meiryo UI" pitchFamily="50" charset="-128"/>
              </a:rPr>
              <a:t>３</a:t>
            </a:r>
            <a:r>
              <a:rPr lang="ja-JP" altLang="en-US" sz="2400" dirty="0" smtClean="0">
                <a:latin typeface="Meiryo UI" pitchFamily="50" charset="-128"/>
                <a:ea typeface="Meiryo UI" pitchFamily="50" charset="-128"/>
                <a:cs typeface="Meiryo UI" pitchFamily="50" charset="-128"/>
              </a:rPr>
              <a:t>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3059832" y="1052736"/>
            <a:ext cx="323352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＜日常点検結果調書＞</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131779" y="5877272"/>
            <a:ext cx="1719029" cy="338554"/>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（海岸施設）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699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0671" y="6165304"/>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394826" y="1844824"/>
            <a:ext cx="1719029" cy="338554"/>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（海岸施設）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574510" y="2088245"/>
            <a:ext cx="1902313" cy="33855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参考例：防潮堤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ja-JP" altLang="en-US" sz="2400" dirty="0">
                <a:latin typeface="Meiryo UI" pitchFamily="50" charset="-128"/>
                <a:ea typeface="Meiryo UI" pitchFamily="50" charset="-128"/>
                <a:cs typeface="Meiryo UI" pitchFamily="50" charset="-128"/>
              </a:rPr>
              <a:t>３</a:t>
            </a:r>
            <a:r>
              <a:rPr lang="ja-JP" altLang="en-US" sz="2400" dirty="0" smtClean="0">
                <a:latin typeface="Meiryo UI" pitchFamily="50" charset="-128"/>
                <a:ea typeface="Meiryo UI" pitchFamily="50" charset="-128"/>
                <a:cs typeface="Meiryo UI" pitchFamily="50" charset="-128"/>
              </a:rPr>
              <a:t>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3059832" y="1052736"/>
            <a:ext cx="323352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＜定期点検結果調書＞</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79"/>
            <a:ext cx="6300000" cy="3407454"/>
          </a:xfrm>
          <a:prstGeom prst="rect">
            <a:avLst/>
          </a:prstGeom>
          <a:solidFill>
            <a:schemeClr val="bg1"/>
          </a:solidFill>
          <a:ln>
            <a:noFill/>
          </a:ln>
          <a:effectLst/>
        </p:spPr>
      </p:pic>
      <p:sp>
        <p:nvSpPr>
          <p:cNvPr id="31" name="テキスト ボックス 30"/>
          <p:cNvSpPr txBox="1"/>
          <p:nvPr/>
        </p:nvSpPr>
        <p:spPr>
          <a:xfrm>
            <a:off x="-36512" y="4855460"/>
            <a:ext cx="1719029" cy="338554"/>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（港湾施設）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7781" y="5137447"/>
            <a:ext cx="190231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参考例：岸壁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76527" y="2446287"/>
            <a:ext cx="5837327" cy="3815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484"/>
          <a:stretch/>
        </p:blipFill>
        <p:spPr bwMode="auto">
          <a:xfrm>
            <a:off x="3289228" y="2492890"/>
            <a:ext cx="5837327" cy="374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736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179512" y="1049351"/>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港湾・海岸施設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00491404"/>
              </p:ext>
            </p:extLst>
          </p:nvPr>
        </p:nvGraphicFramePr>
        <p:xfrm>
          <a:off x="179514" y="1452710"/>
          <a:ext cx="8496941" cy="3560466"/>
        </p:xfrm>
        <a:graphic>
          <a:graphicData uri="http://schemas.openxmlformats.org/drawingml/2006/table">
            <a:tbl>
              <a:tblPr firstRow="1" bandRow="1">
                <a:tableStyleId>{5C22544A-7EE6-4342-B048-85BDC9FD1C3A}</a:tableStyleId>
              </a:tblPr>
              <a:tblGrid>
                <a:gridCol w="1385369"/>
                <a:gridCol w="1293013"/>
                <a:gridCol w="1293013"/>
                <a:gridCol w="3047817"/>
                <a:gridCol w="1477729"/>
              </a:tblGrid>
              <a:tr h="798164">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点検種別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蓄積項目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蓄積方法</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蓄積年数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381151">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紙・エクセル</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場所、損傷内容、損傷度、優先度、状況写真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(H17,21)</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381151">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（巡視）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施設状況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不法行為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紙・エクセル</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p>
                  </a:txBody>
                  <a:tcPr anchor="ctr">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場所、損傷等内容、</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不法行為内容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r>
            </a:tbl>
          </a:graphicData>
        </a:graphic>
      </p:graphicFrame>
      <p:sp>
        <p:nvSpPr>
          <p:cNvPr id="3" name="テキスト ボックス 2"/>
          <p:cNvSpPr txBox="1"/>
          <p:nvPr/>
        </p:nvSpPr>
        <p:spPr>
          <a:xfrm>
            <a:off x="539552" y="5138300"/>
            <a:ext cx="5290231" cy="369332"/>
          </a:xfrm>
          <a:prstGeom prst="rect">
            <a:avLst/>
          </a:prstGeom>
          <a:noFill/>
        </p:spPr>
        <p:txBody>
          <a:bodyPr wrap="non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各施設ごとの補修履歴の整理が不十分な状況である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0440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309320"/>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51711" y="1124744"/>
            <a:ext cx="8784976" cy="954107"/>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現状分析</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・点検結果をデータベース化（損傷度、損傷内容、場所等）する。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・補修履歴は入力されていない。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2617" y="2473388"/>
            <a:ext cx="9315925" cy="1231106"/>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・点検結果による損傷状況等はデータベース化（エクセル）し保存されているが、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に入力</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出来ていない。また、補修工法や補修後の状況など、事後のデータも蓄積されていない。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・補修工事について、適切な工法であったかなど事後評価が行われていない。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47844" y="4221088"/>
            <a:ext cx="9320699" cy="1261884"/>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改善策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・補修履歴、工法や補修後の状況を整理し点検結果と合わせてデータベース化を行う。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・定期的な補修箇所の状況確認や、一定期間後に事後評価を行い、対策工法の良否を確認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するなど、今後の維持管理に反映させる。⇒（ＰＤＣＡの徹底）</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11" name="二等辺三角形 10"/>
          <p:cNvSpPr/>
          <p:nvPr/>
        </p:nvSpPr>
        <p:spPr>
          <a:xfrm rot="10800000">
            <a:off x="3280193" y="2204864"/>
            <a:ext cx="252028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0800000">
            <a:off x="3280194" y="3937470"/>
            <a:ext cx="252028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23022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0671" y="6459686"/>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１－４　まとめ</a:t>
            </a:r>
            <a:endParaRPr kumimoji="1" lang="ja-JP" altLang="en-US" sz="2400" dirty="0">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069642710"/>
              </p:ext>
            </p:extLst>
          </p:nvPr>
        </p:nvGraphicFramePr>
        <p:xfrm>
          <a:off x="105176" y="1640066"/>
          <a:ext cx="8919789" cy="4659647"/>
        </p:xfrm>
        <a:graphic>
          <a:graphicData uri="http://schemas.openxmlformats.org/drawingml/2006/table">
            <a:tbl>
              <a:tblPr firstRow="1" bandRow="1">
                <a:tableStyleId>{5C22544A-7EE6-4342-B048-85BDC9FD1C3A}</a:tableStyleId>
              </a:tblPr>
              <a:tblGrid>
                <a:gridCol w="288032"/>
                <a:gridCol w="1435559"/>
                <a:gridCol w="1447089"/>
                <a:gridCol w="936104"/>
                <a:gridCol w="4813005"/>
              </a:tblGrid>
              <a:tr h="432048">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点検種別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実施頻度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内容等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597">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昼：</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夜：～</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不法行為の発見に加え、港湾施設の損傷の有無、状況を車両及び船舶からの目視確認を実施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一般定期点検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（通常点検診断施設）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徒歩により、陸上及び海上（ボート等）から目視点検を実施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一般定期点検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（重点点検診断施設）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12700" cmpd="sng">
                      <a:noFill/>
                    </a:lnB>
                  </a:tcPr>
                </a:tc>
                <a:tc>
                  <a:txBody>
                    <a:bodyPr/>
                    <a:lstStyle/>
                    <a:p>
                      <a:pPr algn="ct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徒歩により、陸上及び海上（ボート等）から目視点検を実施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rowSpan="3">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細</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a:t>
                      </a:r>
                    </a:p>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係留施設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鋼構造施設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水中調査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鋼構造施設の水中調査（鋼矢板等の肉厚調査）を実施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空洞化</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必要に応じて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係留施設の鋼矢板等の肉厚調査における、孔食などの損傷及びコンクリート構造物の目地部の開き等が認められ、裏込材の吸出しの可能性がある場合は、エプロン部の空洞化調査を実施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横桟橋式上部工</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現況調査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必要に応じて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一般定期点検により、コンクリートのひび割れ、剥離、剥落が認められる前にコンクリートコア採取等の詳細調査を実施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必要に応じて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台風や地震等の発生後、港湾施設の点検を実施。また、他施設等で不具合が発生した場合に、同種の構造物点検を随時実施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テキスト ボックス 7"/>
          <p:cNvSpPr txBox="1"/>
          <p:nvPr/>
        </p:nvSpPr>
        <p:spPr>
          <a:xfrm>
            <a:off x="5796136" y="6433591"/>
            <a:ext cx="3347864" cy="307777"/>
          </a:xfrm>
          <a:prstGeom prst="rect">
            <a:avLst/>
          </a:prstGeom>
          <a:noFill/>
        </p:spPr>
        <p:txBody>
          <a:bodyPr wrap="square" rtlCol="0">
            <a:spAutoFit/>
          </a:bodyPr>
          <a:lstStyle/>
          <a:p>
            <a:pPr algn="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赤字：現在検討中</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5496" y="1196752"/>
            <a:ext cx="525658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○港湾施設　点検の実施方針（案）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3213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491880" y="6309320"/>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26</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１－４　まとめ</a:t>
            </a:r>
            <a:endParaRPr kumimoji="1" lang="ja-JP" altLang="en-US" sz="2400" dirty="0">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253107655"/>
              </p:ext>
            </p:extLst>
          </p:nvPr>
        </p:nvGraphicFramePr>
        <p:xfrm>
          <a:off x="112105" y="1628800"/>
          <a:ext cx="8919789" cy="4258847"/>
        </p:xfrm>
        <a:graphic>
          <a:graphicData uri="http://schemas.openxmlformats.org/drawingml/2006/table">
            <a:tbl>
              <a:tblPr firstRow="1" bandRow="1">
                <a:tableStyleId>{5C22544A-7EE6-4342-B048-85BDC9FD1C3A}</a:tableStyleId>
              </a:tblPr>
              <a:tblGrid>
                <a:gridCol w="288032"/>
                <a:gridCol w="1147527"/>
                <a:gridCol w="1440160"/>
                <a:gridCol w="936104"/>
                <a:gridCol w="5107966"/>
              </a:tblGrid>
              <a:tr h="432048">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点検種別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実施頻度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内容等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昼：</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夜：～</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不法行為の発見に加え、海岸保全施設の損傷の有無、状況を車両及び船舶からの目視確認を実施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579">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一般定期点検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徒歩により、陸上及び海上（ボート等）から目視点検を実施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rowSpan="3">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細</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a:t>
                      </a:r>
                    </a:p>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天端高</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海岸防潮堤について、所定の堤防高が確保されているかを確認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空洞化</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必要に応じて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定期点検の結果、防潮堤の水叩き部（管理用通路）に損傷が認められ、吸出しの兆候が確認された場合に実施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波返工</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必要に応じて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定期点検の結果、波返工部、特に過去に嵩上げを実施している箇所については、変状が認められた場合に調査を実施（鉄筋の腐食を確認するためのはつり試験等）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925">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必要に応じて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台風や地震等の発生後、海岸保全施設の点検を実施。また、他施設等で不具合が発生した場合に、同種の構造物点検を随時実施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テキスト ボックス 8"/>
          <p:cNvSpPr txBox="1"/>
          <p:nvPr/>
        </p:nvSpPr>
        <p:spPr>
          <a:xfrm>
            <a:off x="35496" y="1196752"/>
            <a:ext cx="525658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海岸</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施設　点検の実施方針　（案）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796136" y="6021288"/>
            <a:ext cx="3347864" cy="307777"/>
          </a:xfrm>
          <a:prstGeom prst="rect">
            <a:avLst/>
          </a:prstGeom>
          <a:noFill/>
        </p:spPr>
        <p:txBody>
          <a:bodyPr wrap="square" rtlCol="0">
            <a:spAutoFit/>
          </a:bodyPr>
          <a:lstStyle/>
          <a:p>
            <a:pPr algn="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赤字：現在検討中</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46351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426518149"/>
              </p:ext>
            </p:extLst>
          </p:nvPr>
        </p:nvGraphicFramePr>
        <p:xfrm>
          <a:off x="104333" y="1465246"/>
          <a:ext cx="8862735" cy="4924858"/>
        </p:xfrm>
        <a:graphic>
          <a:graphicData uri="http://schemas.openxmlformats.org/drawingml/2006/table">
            <a:tbl>
              <a:tblPr firstRow="1" bandRow="1">
                <a:tableStyleId>{5C22544A-7EE6-4342-B048-85BDC9FD1C3A}</a:tableStyleId>
              </a:tblPr>
              <a:tblGrid>
                <a:gridCol w="2466073"/>
                <a:gridCol w="1505097"/>
                <a:gridCol w="4891565"/>
              </a:tblGrid>
              <a:tr h="614380">
                <a:tc>
                  <a:txBody>
                    <a:bodyPr/>
                    <a:lstStyle/>
                    <a:p>
                      <a:pPr algn="ctr"/>
                      <a:r>
                        <a:rPr kumimoji="1" lang="ja-JP" altLang="en-US" sz="1600" dirty="0" smtClean="0">
                          <a:latin typeface="Meiryo UI" pitchFamily="50" charset="-128"/>
                          <a:ea typeface="Meiryo UI" pitchFamily="50" charset="-128"/>
                          <a:cs typeface="Meiryo UI" pitchFamily="50" charset="-128"/>
                        </a:rPr>
                        <a:t>施設名</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維持管理手法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概要</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079">
                <a:tc>
                  <a:txBody>
                    <a:bodyPr/>
                    <a:lstStyle/>
                    <a:p>
                      <a:pPr algn="l"/>
                      <a:r>
                        <a:rPr kumimoji="1" lang="ja-JP" altLang="en-US" sz="1400" dirty="0" smtClean="0">
                          <a:latin typeface="Meiryo UI" pitchFamily="50" charset="-128"/>
                          <a:ea typeface="Meiryo UI" pitchFamily="50" charset="-128"/>
                          <a:cs typeface="Meiryo UI" pitchFamily="50" charset="-128"/>
                        </a:rPr>
                        <a:t>係留施設</a:t>
                      </a:r>
                      <a:endParaRPr kumimoji="1" lang="en-US" altLang="ja-JP" sz="1400" dirty="0" smtClean="0">
                        <a:latin typeface="Meiryo UI" pitchFamily="50" charset="-128"/>
                        <a:ea typeface="Meiryo UI" pitchFamily="50" charset="-128"/>
                        <a:cs typeface="Meiryo UI" pitchFamily="50" charset="-128"/>
                      </a:endParaRPr>
                    </a:p>
                    <a:p>
                      <a:pPr algn="l"/>
                      <a:r>
                        <a:rPr kumimoji="1" lang="ja-JP" altLang="en-US" sz="1400" dirty="0" smtClean="0">
                          <a:latin typeface="Meiryo UI" pitchFamily="50" charset="-128"/>
                          <a:ea typeface="Meiryo UI" pitchFamily="50" charset="-128"/>
                          <a:cs typeface="Meiryo UI" pitchFamily="50" charset="-128"/>
                        </a:rPr>
                        <a:t>（岸壁・物揚場）（鋼構造）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itchFamily="50" charset="-128"/>
                          <a:ea typeface="Meiryo UI" pitchFamily="50" charset="-128"/>
                          <a:cs typeface="Meiryo UI" pitchFamily="50" charset="-128"/>
                        </a:rPr>
                        <a:t>予測計画型</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鋼材の劣化については、点検結果（肉厚測定調査）の経年変化により設計肉厚（腐食代）の残存寿命を推定することが可能であることから、予測計画型の維持管理手法を進める。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654">
                <a:tc>
                  <a:txBody>
                    <a:bodyPr/>
                    <a:lstStyle/>
                    <a:p>
                      <a:pPr algn="l"/>
                      <a:r>
                        <a:rPr kumimoji="1" lang="ja-JP" altLang="en-US" sz="1400" dirty="0" smtClean="0">
                          <a:solidFill>
                            <a:schemeClr val="tx1"/>
                          </a:solidFill>
                          <a:latin typeface="Meiryo UI" pitchFamily="50" charset="-128"/>
                          <a:ea typeface="Meiryo UI" pitchFamily="50" charset="-128"/>
                          <a:cs typeface="Meiryo UI" pitchFamily="50" charset="-128"/>
                        </a:rPr>
                        <a:t>係留施設</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algn="l"/>
                      <a:r>
                        <a:rPr kumimoji="1" lang="ja-JP" altLang="en-US" sz="1400" dirty="0" smtClean="0">
                          <a:solidFill>
                            <a:schemeClr val="tx1"/>
                          </a:solidFill>
                          <a:latin typeface="Meiryo UI" pitchFamily="50" charset="-128"/>
                          <a:ea typeface="Meiryo UI" pitchFamily="50" charset="-128"/>
                          <a:cs typeface="Meiryo UI" pitchFamily="50" charset="-128"/>
                        </a:rPr>
                        <a:t>（岸壁・物揚場）（ｺﾝｸﾘｰﾄ）</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algn="l"/>
                      <a:r>
                        <a:rPr kumimoji="1" lang="ja-JP" altLang="en-US" sz="1400" dirty="0" smtClean="0">
                          <a:solidFill>
                            <a:schemeClr val="tx1"/>
                          </a:solidFill>
                          <a:latin typeface="Meiryo UI" pitchFamily="50" charset="-128"/>
                          <a:ea typeface="Meiryo UI" pitchFamily="50" charset="-128"/>
                          <a:cs typeface="Meiryo UI" pitchFamily="50" charset="-128"/>
                        </a:rPr>
                        <a:t>　桟橋式上部工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itchFamily="50" charset="-128"/>
                          <a:ea typeface="Meiryo UI" pitchFamily="50" charset="-128"/>
                          <a:cs typeface="Meiryo UI" pitchFamily="50" charset="-128"/>
                        </a:rPr>
                        <a:t>予測計画型</a:t>
                      </a:r>
                      <a:endParaRPr kumimoji="1" lang="ja-JP" altLang="en-US" sz="1400" dirty="0">
                        <a:solidFill>
                          <a:schemeClr val="tx1"/>
                        </a:solidFill>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itchFamily="50" charset="-128"/>
                          <a:ea typeface="Meiryo UI" pitchFamily="50" charset="-128"/>
                          <a:cs typeface="Meiryo UI" pitchFamily="50" charset="-128"/>
                        </a:rPr>
                        <a:t>塩害等の点検結果から得られる劣化要因等のデータを蓄積し、環境因子等外的要因も調査することで予測計画型の維持管理手法を進める。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3750">
                <a:tc>
                  <a:txBody>
                    <a:bodyPr/>
                    <a:lstStyle/>
                    <a:p>
                      <a:pPr algn="l"/>
                      <a:r>
                        <a:rPr kumimoji="1" lang="ja-JP" altLang="en-US" sz="1400" dirty="0" smtClean="0">
                          <a:latin typeface="Meiryo UI" pitchFamily="50" charset="-128"/>
                          <a:ea typeface="Meiryo UI" pitchFamily="50" charset="-128"/>
                          <a:cs typeface="Meiryo UI" pitchFamily="50" charset="-128"/>
                        </a:rPr>
                        <a:t>係留施設</a:t>
                      </a:r>
                    </a:p>
                    <a:p>
                      <a:pPr algn="l"/>
                      <a:r>
                        <a:rPr kumimoji="1" lang="ja-JP" altLang="en-US" sz="1400" dirty="0" smtClean="0">
                          <a:latin typeface="Meiryo UI" pitchFamily="50" charset="-128"/>
                          <a:ea typeface="Meiryo UI" pitchFamily="50" charset="-128"/>
                          <a:cs typeface="Meiryo UI" pitchFamily="50" charset="-128"/>
                        </a:rPr>
                        <a:t>（岸壁・物揚場）（ｺﾝｸﾘｰﾄ）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itchFamily="50" charset="-128"/>
                          <a:ea typeface="Meiryo UI" pitchFamily="50" charset="-128"/>
                          <a:cs typeface="Meiryo UI" pitchFamily="50" charset="-128"/>
                        </a:rPr>
                        <a:t>状態監視型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itchFamily="50" charset="-128"/>
                          <a:ea typeface="Meiryo UI" pitchFamily="50" charset="-128"/>
                          <a:cs typeface="Meiryo UI" pitchFamily="50" charset="-128"/>
                        </a:rPr>
                        <a:t>点検結果から劣化や変状を評価し、必要と認められた場合に補修を行う状態監視型の維持管理手法を進める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algn="l"/>
                      <a:r>
                        <a:rPr kumimoji="1" lang="ja-JP" altLang="en-US" sz="1400" dirty="0" smtClean="0">
                          <a:latin typeface="Meiryo UI" pitchFamily="50" charset="-128"/>
                          <a:ea typeface="Meiryo UI" pitchFamily="50" charset="-128"/>
                          <a:cs typeface="Meiryo UI" pitchFamily="50" charset="-128"/>
                        </a:rPr>
                        <a:t>外郭施設</a:t>
                      </a:r>
                      <a:endParaRPr kumimoji="1" lang="en-US" altLang="ja-JP" sz="1400" dirty="0" smtClean="0">
                        <a:latin typeface="Meiryo UI" pitchFamily="50" charset="-128"/>
                        <a:ea typeface="Meiryo UI" pitchFamily="50" charset="-128"/>
                        <a:cs typeface="Meiryo UI" pitchFamily="50" charset="-128"/>
                      </a:endParaRPr>
                    </a:p>
                    <a:p>
                      <a:pPr algn="l"/>
                      <a:r>
                        <a:rPr kumimoji="1" lang="ja-JP" altLang="en-US" sz="1400" dirty="0" smtClean="0">
                          <a:latin typeface="Meiryo UI" pitchFamily="50" charset="-128"/>
                          <a:ea typeface="Meiryo UI" pitchFamily="50" charset="-128"/>
                          <a:cs typeface="Meiryo UI" pitchFamily="50" charset="-128"/>
                        </a:rPr>
                        <a:t>（防波堤・護岸）（鋼構造）</a:t>
                      </a:r>
                      <a:endParaRPr kumimoji="1" lang="en-US" altLang="ja-JP" sz="14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itchFamily="50" charset="-128"/>
                          <a:ea typeface="Meiryo UI" pitchFamily="50" charset="-128"/>
                          <a:cs typeface="Meiryo UI" pitchFamily="50" charset="-128"/>
                        </a:rPr>
                        <a:t>予測計画型</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itchFamily="50" charset="-128"/>
                          <a:ea typeface="Meiryo UI" pitchFamily="50" charset="-128"/>
                          <a:cs typeface="Meiryo UI" pitchFamily="50" charset="-128"/>
                        </a:rPr>
                        <a:t>鋼材の劣化については、点検結果（肉厚測定調査）の経年変化により設計肉厚（腐食代）の残存寿命を推定することが可能であることから、予測計画型の維持管理手法を進める。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pPr algn="l"/>
                      <a:r>
                        <a:rPr kumimoji="1" lang="ja-JP" altLang="en-US" sz="1400" dirty="0" smtClean="0">
                          <a:latin typeface="Meiryo UI" pitchFamily="50" charset="-128"/>
                          <a:ea typeface="Meiryo UI" pitchFamily="50" charset="-128"/>
                          <a:cs typeface="Meiryo UI" pitchFamily="50" charset="-128"/>
                        </a:rPr>
                        <a:t>外郭施設</a:t>
                      </a:r>
                      <a:endParaRPr kumimoji="1" lang="en-US" altLang="ja-JP" sz="1400" dirty="0" smtClean="0">
                        <a:latin typeface="Meiryo UI" pitchFamily="50" charset="-128"/>
                        <a:ea typeface="Meiryo UI" pitchFamily="50" charset="-128"/>
                        <a:cs typeface="Meiryo UI" pitchFamily="50" charset="-128"/>
                      </a:endParaRPr>
                    </a:p>
                    <a:p>
                      <a:pPr algn="l"/>
                      <a:r>
                        <a:rPr kumimoji="1" lang="ja-JP" altLang="en-US" sz="1400" dirty="0" smtClean="0">
                          <a:latin typeface="Meiryo UI" pitchFamily="50" charset="-128"/>
                          <a:ea typeface="Meiryo UI" pitchFamily="50" charset="-128"/>
                          <a:cs typeface="Meiryo UI" pitchFamily="50" charset="-128"/>
                        </a:rPr>
                        <a:t>（防波堤・護岸）（ｺﾝｸﾘｰﾄ）</a:t>
                      </a:r>
                      <a:endParaRPr kumimoji="1" lang="en-US" altLang="ja-JP" sz="14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itchFamily="50" charset="-128"/>
                          <a:ea typeface="Meiryo UI" pitchFamily="50" charset="-128"/>
                          <a:cs typeface="Meiryo UI" pitchFamily="50" charset="-128"/>
                        </a:rPr>
                        <a:t>状態監視型</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itchFamily="50" charset="-128"/>
                          <a:ea typeface="Meiryo UI" pitchFamily="50" charset="-128"/>
                          <a:cs typeface="Meiryo UI" pitchFamily="50" charset="-128"/>
                        </a:rPr>
                        <a:t>点検結果から劣化や変状を評価し、必要と認められた場合に補修を行う状態監視型の維持管理手法を進める。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itchFamily="50" charset="-128"/>
                          <a:ea typeface="Meiryo UI" pitchFamily="50" charset="-128"/>
                          <a:cs typeface="Meiryo UI" pitchFamily="50" charset="-128"/>
                        </a:rPr>
                        <a:t>水域施設（航路・泊地）</a:t>
                      </a:r>
                      <a:endParaRPr kumimoji="1" lang="en-US" altLang="ja-JP" sz="14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itchFamily="50" charset="-128"/>
                          <a:ea typeface="Meiryo UI" pitchFamily="50" charset="-128"/>
                          <a:cs typeface="Meiryo UI" pitchFamily="50" charset="-128"/>
                        </a:rPr>
                        <a:t>状態監視型</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itchFamily="50" charset="-128"/>
                          <a:ea typeface="Meiryo UI" pitchFamily="50" charset="-128"/>
                          <a:cs typeface="Meiryo UI" pitchFamily="50" charset="-128"/>
                        </a:rPr>
                        <a:t>点検結果及び施設利用者等からのヒアリングにより、堆積状況を把握し、必要と認められた場合に浚渫を行う状態監視型の維持管理手法を進める。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27</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267" y="986788"/>
            <a:ext cx="2388493" cy="461665"/>
          </a:xfrm>
          <a:prstGeom prst="rect">
            <a:avLst/>
          </a:prstGeom>
          <a:no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港湾施設 </a:t>
            </a:r>
            <a:endParaRPr lang="en-US" altLang="ja-JP" sz="2400"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14" name="テキスト ボックス 1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各施設の維持管理</a:t>
            </a:r>
            <a:r>
              <a:rPr lang="ja-JP" altLang="en-US" sz="2400" dirty="0" smtClean="0">
                <a:latin typeface="Meiryo UI" pitchFamily="50" charset="-128"/>
                <a:ea typeface="Meiryo UI" pitchFamily="50" charset="-128"/>
                <a:cs typeface="Meiryo UI" pitchFamily="50" charset="-128"/>
              </a:rPr>
              <a:t>手法（部会の意見を踏まえた事務局案）</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89712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539806483"/>
              </p:ext>
            </p:extLst>
          </p:nvPr>
        </p:nvGraphicFramePr>
        <p:xfrm>
          <a:off x="107505" y="1448453"/>
          <a:ext cx="8856983" cy="2595344"/>
        </p:xfrm>
        <a:graphic>
          <a:graphicData uri="http://schemas.openxmlformats.org/drawingml/2006/table">
            <a:tbl>
              <a:tblPr firstRow="1" bandRow="1">
                <a:tableStyleId>{5C22544A-7EE6-4342-B048-85BDC9FD1C3A}</a:tableStyleId>
              </a:tblPr>
              <a:tblGrid>
                <a:gridCol w="2495723"/>
                <a:gridCol w="1440160"/>
                <a:gridCol w="4921100"/>
              </a:tblGrid>
              <a:tr h="672541">
                <a:tc>
                  <a:txBody>
                    <a:bodyPr/>
                    <a:lstStyle/>
                    <a:p>
                      <a:pPr algn="ctr"/>
                      <a:r>
                        <a:rPr kumimoji="1" lang="ja-JP" altLang="en-US" sz="1600" dirty="0" smtClean="0">
                          <a:latin typeface="Meiryo UI" pitchFamily="50" charset="-128"/>
                          <a:ea typeface="Meiryo UI" pitchFamily="50" charset="-128"/>
                          <a:cs typeface="Meiryo UI" pitchFamily="50" charset="-128"/>
                        </a:rPr>
                        <a:t>施設名</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維持管理手法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概要</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6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防潮堤</a:t>
                      </a:r>
                      <a:endParaRPr kumimoji="1" lang="en-US" altLang="ja-JP" sz="16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（コンクリート）</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状態監視型</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点検結果から劣化や変状を評価し、必要と認められた場合に補修を行う状態監視型の維持管理手法を進める。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l"/>
                      <a:r>
                        <a:rPr kumimoji="1" lang="ja-JP" altLang="en-US" sz="1600" dirty="0" smtClean="0">
                          <a:latin typeface="Meiryo UI" pitchFamily="50" charset="-128"/>
                          <a:ea typeface="Meiryo UI" pitchFamily="50" charset="-128"/>
                          <a:cs typeface="Meiryo UI" pitchFamily="50" charset="-128"/>
                        </a:rPr>
                        <a:t>突堤・導流堤</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（コンクリート）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状態監視型</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点検結果から劣化や変状を評価し、必要と認められた場合に補修を行う状態監視型の維持管理手法を進める。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養浜・砂浜等</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状態監視型</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点検結果から劣化や変状を評価し、必要と認められた場合に補修を行う状態監視型の維持管理手法を進める。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a:xfrm>
            <a:off x="365760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28</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各施設の維持管理</a:t>
            </a:r>
            <a:r>
              <a:rPr lang="ja-JP" altLang="en-US" sz="2400" dirty="0" smtClean="0">
                <a:latin typeface="Meiryo UI" pitchFamily="50" charset="-128"/>
                <a:ea typeface="Meiryo UI" pitchFamily="50" charset="-128"/>
                <a:cs typeface="Meiryo UI" pitchFamily="50" charset="-128"/>
              </a:rPr>
              <a:t>手法（部会の意見を踏まえた事務局案）</a:t>
            </a:r>
            <a:endParaRPr kumimoji="1" lang="ja-JP" altLang="en-US" sz="24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7" name="テキスト ボックス 6"/>
          <p:cNvSpPr txBox="1"/>
          <p:nvPr/>
        </p:nvSpPr>
        <p:spPr>
          <a:xfrm>
            <a:off x="23267" y="986788"/>
            <a:ext cx="2388493" cy="461665"/>
          </a:xfrm>
          <a:prstGeom prst="rect">
            <a:avLst/>
          </a:prstGeom>
          <a:no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海岸施設 </a:t>
            </a:r>
            <a:endParaRPr lang="en-US" altLang="ja-JP" sz="24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32685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29</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水準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3061223"/>
              </p:ext>
            </p:extLst>
          </p:nvPr>
        </p:nvGraphicFramePr>
        <p:xfrm>
          <a:off x="122279" y="1772816"/>
          <a:ext cx="8899442" cy="4032448"/>
        </p:xfrm>
        <a:graphic>
          <a:graphicData uri="http://schemas.openxmlformats.org/drawingml/2006/table">
            <a:tbl>
              <a:tblPr firstRow="1" firstCol="1" bandRow="1">
                <a:tableStyleId>{5C22544A-7EE6-4342-B048-85BDC9FD1C3A}</a:tableStyleId>
              </a:tblPr>
              <a:tblGrid>
                <a:gridCol w="360040"/>
                <a:gridCol w="1368152"/>
                <a:gridCol w="7171250"/>
              </a:tblGrid>
              <a:tr h="648072">
                <a:tc gridSpan="2">
                  <a:txBody>
                    <a:bodyPr/>
                    <a:lstStyle/>
                    <a:p>
                      <a:pPr algn="ctr">
                        <a:lnSpc>
                          <a:spcPts val="15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nchor="ctr"/>
                </a:tc>
                <a:tc hMerge="1">
                  <a:txBody>
                    <a:bodyPr/>
                    <a:lstStyle/>
                    <a:p>
                      <a:endParaRPr kumimoji="1" lang="ja-JP" altLang="en-US"/>
                    </a:p>
                  </a:txBody>
                  <a:tcPr/>
                </a:tc>
                <a:tc>
                  <a:txBody>
                    <a:bodyPr/>
                    <a:lstStyle/>
                    <a:p>
                      <a:pPr algn="ctr">
                        <a:lnSpc>
                          <a:spcPts val="15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説明</a:t>
                      </a:r>
                    </a:p>
                  </a:txBody>
                  <a:tcPr marL="68580" marR="68580" marT="0" marB="0" anchor="ctr"/>
                </a:tc>
              </a:tr>
              <a:tr h="864096">
                <a:tc gridSpan="2">
                  <a:txBody>
                    <a:bodyPr/>
                    <a:lstStyle/>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限界管理水準</a:t>
                      </a:r>
                    </a:p>
                  </a:txBody>
                  <a:tcPr marL="68580" marR="68580" marT="0" marB="0" anchor="ctr"/>
                </a:tc>
                <a:tc hMerge="1">
                  <a:txBody>
                    <a:bodyPr/>
                    <a:lstStyle/>
                    <a:p>
                      <a:endParaRPr kumimoji="1" lang="ja-JP" altLang="en-US"/>
                    </a:p>
                  </a:txBody>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・施設の安全性、信頼性を損なう不具合等、管理上、絶対に下回れない</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水準</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・一般的に、これを超えると大規模修繕や更新等が必要となる。</a:t>
                      </a:r>
                    </a:p>
                  </a:txBody>
                  <a:tcPr marL="68580" marR="68580" marT="0" marB="0" anchor="ctr"/>
                </a:tc>
              </a:tr>
              <a:tr h="1224136">
                <a:tc gridSpan="2">
                  <a:txBody>
                    <a:bodyPr/>
                    <a:lstStyle/>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目標管理水準</a:t>
                      </a:r>
                    </a:p>
                  </a:txBody>
                  <a:tcPr marL="68580" marR="68580" marT="0" marB="0" anchor="ctr">
                    <a:lnB w="12700" cmpd="sng">
                      <a:noFill/>
                    </a:lnB>
                  </a:tcPr>
                </a:tc>
                <a:tc hMerge="1">
                  <a:txBody>
                    <a:bodyPr/>
                    <a:lstStyle/>
                    <a:p>
                      <a:endParaRPr kumimoji="1" lang="ja-JP" altLang="en-US"/>
                    </a:p>
                  </a:txBody>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・管理上、目標とする水準</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・これを下回ると補修等の対策を実施</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・目標管理水準は、不測の事態が発生した場合でも対応可能となるよう、限界管理水準との間に適切な余裕を見込んで設定する必要が</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1296144">
                <a:tc>
                  <a:txBody>
                    <a:bodyPr/>
                    <a:lstStyle/>
                    <a:p>
                      <a:pPr algn="just">
                        <a:lnSpc>
                          <a:spcPts val="1600"/>
                        </a:lnSpc>
                        <a:spcAft>
                          <a:spcPts val="0"/>
                        </a:spcAft>
                      </a:pPr>
                      <a:r>
                        <a:rPr lang="en-US" sz="16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12700" cmpd="sng">
                      <a:noFill/>
                    </a:lnT>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最適管理水準</a:t>
                      </a:r>
                    </a:p>
                  </a:txBody>
                  <a:tcPr marL="68580" marR="68580" marT="0" marB="0" anchor="ct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・劣化予測が可能な施設（部位・部材等）で、目標耐用年数（寿命）を設定した上で、ライフサイクルコストの最小化となる最適なタイミング（図 </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4.13</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参照）で最適な補修等を行う水準。</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・一般的には、状態監視型での目標管理水準より高い性能で設定される。</a:t>
                      </a:r>
                    </a:p>
                  </a:txBody>
                  <a:tcPr marL="68580" marR="68580" marT="0" marB="0" anchor="ctr"/>
                </a:tc>
              </a:tr>
            </a:tbl>
          </a:graphicData>
        </a:graphic>
      </p:graphicFrame>
    </p:spTree>
    <p:extLst>
      <p:ext uri="{BB962C8B-B14F-4D97-AF65-F5344CB8AC3E}">
        <p14:creationId xmlns:p14="http://schemas.microsoft.com/office/powerpoint/2010/main" val="1150642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520093" y="6357731"/>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29851" y="2341886"/>
            <a:ext cx="2884157" cy="4210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66284" y="1436924"/>
            <a:ext cx="1140933" cy="369332"/>
          </a:xfrm>
          <a:prstGeom prst="rect">
            <a:avLst/>
          </a:prstGeom>
          <a:solidFill>
            <a:schemeClr val="bg1"/>
          </a:solidFill>
          <a:ln w="19050">
            <a:solidFill>
              <a:schemeClr val="tx1"/>
            </a:solidFill>
          </a:ln>
        </p:spPr>
        <p:txBody>
          <a:bodyPr wrap="square" rtlCol="0" anchor="ctr">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フローチャート : 代替処理 4"/>
          <p:cNvSpPr/>
          <p:nvPr/>
        </p:nvSpPr>
        <p:spPr>
          <a:xfrm>
            <a:off x="234967" y="2509252"/>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291878" y="4419109"/>
            <a:ext cx="1728198"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昼間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（夜間）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●職員が車両及び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船舶により点検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291878" y="5498648"/>
            <a:ext cx="1875323"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●地震時等の異常時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職員が徒歩、車両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及び船舶により点検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256110" y="2341886"/>
            <a:ext cx="2849221" cy="1879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112774" y="1436924"/>
            <a:ext cx="1140933" cy="369332"/>
          </a:xfrm>
          <a:prstGeom prst="rect">
            <a:avLst/>
          </a:prstGeom>
          <a:solidFill>
            <a:schemeClr val="bg1"/>
          </a:solidFill>
          <a:ln w="19050">
            <a:solidFill>
              <a:schemeClr val="tx1"/>
            </a:solidFill>
          </a:ln>
        </p:spPr>
        <p:txBody>
          <a:bodyPr wrap="square" rtlCol="0" anchor="ctr">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379189" y="2341886"/>
            <a:ext cx="2592000" cy="4210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7067887" y="1436924"/>
            <a:ext cx="1140933" cy="369332"/>
          </a:xfrm>
          <a:prstGeom prst="rect">
            <a:avLst/>
          </a:prstGeom>
          <a:solidFill>
            <a:schemeClr val="bg1"/>
          </a:solidFill>
          <a:ln w="19050">
            <a:solidFill>
              <a:schemeClr val="tx1"/>
            </a:solidFill>
          </a:ln>
        </p:spPr>
        <p:txBody>
          <a:bodyPr wrap="square" rtlCol="0" anchor="ctr">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代替処理 43"/>
          <p:cNvSpPr/>
          <p:nvPr/>
        </p:nvSpPr>
        <p:spPr>
          <a:xfrm>
            <a:off x="6494749" y="2509252"/>
            <a:ext cx="1311220" cy="62329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501775" y="3194666"/>
            <a:ext cx="2349225"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総合評価及び優先度に応じて補修工事を実施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6392112" y="2644828"/>
            <a:ext cx="1564517" cy="40616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的補修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5400000">
            <a:off x="3091542" y="1117682"/>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6179876" y="1117682"/>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 代替処理 51"/>
          <p:cNvSpPr/>
          <p:nvPr/>
        </p:nvSpPr>
        <p:spPr>
          <a:xfrm>
            <a:off x="6494749" y="5229200"/>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515026" y="5896318"/>
            <a:ext cx="2441669" cy="523220"/>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早急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に補修を必要とする場合に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375594" y="5334896"/>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a:xfrm>
            <a:off x="3004410" y="6071906"/>
            <a:ext cx="3467213" cy="381430"/>
          </a:xfrm>
          <a:prstGeom prst="rightArrow">
            <a:avLst>
              <a:gd name="adj1" fmla="val 50000"/>
              <a:gd name="adj2" fmla="val 8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1276219" y="3482424"/>
            <a:ext cx="1988137"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●潜水士等による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委託発注）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51193" y="980728"/>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○港湾施設（維持管理計画）</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フローチャート : 代替処理 67"/>
          <p:cNvSpPr/>
          <p:nvPr/>
        </p:nvSpPr>
        <p:spPr>
          <a:xfrm>
            <a:off x="3387758" y="2509252"/>
            <a:ext cx="1311220" cy="60395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3258818" y="2627058"/>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損傷度評価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フローチャート : 代替処理 69"/>
          <p:cNvSpPr/>
          <p:nvPr/>
        </p:nvSpPr>
        <p:spPr>
          <a:xfrm>
            <a:off x="3387758" y="3385973"/>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3270808" y="3491548"/>
            <a:ext cx="156451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総合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4658680" y="2444084"/>
            <a:ext cx="1476989" cy="707886"/>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各部材の劣化度に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応じて</a:t>
            </a:r>
            <a:r>
              <a:rPr lang="en-US" altLang="ja-JP" sz="1600" b="1" dirty="0" err="1" smtClean="0">
                <a:latin typeface="Meiryo UI" panose="020B0604030504040204" pitchFamily="50" charset="-128"/>
                <a:ea typeface="Meiryo UI" panose="020B0604030504040204" pitchFamily="50" charset="-128"/>
                <a:cs typeface="Meiryo UI" panose="020B0604030504040204" pitchFamily="50" charset="-128"/>
              </a:rPr>
              <a:t>a~d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4698501" y="3356992"/>
            <a:ext cx="1672841" cy="892552"/>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施設の重要度及び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利用状況等により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に区分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134008" y="1928986"/>
            <a:ext cx="2880000" cy="276999"/>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各港湾事務所職員・港湾局職員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63" name="テキスト ボックス 62"/>
          <p:cNvSpPr txBox="1"/>
          <p:nvPr/>
        </p:nvSpPr>
        <p:spPr>
          <a:xfrm>
            <a:off x="3256110" y="1928986"/>
            <a:ext cx="2844000" cy="276999"/>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評価者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各港湾事務所職員・港湾局職員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64" name="テキスト ボックス 63"/>
          <p:cNvSpPr txBox="1"/>
          <p:nvPr/>
        </p:nvSpPr>
        <p:spPr>
          <a:xfrm>
            <a:off x="6391200" y="1928986"/>
            <a:ext cx="2592000" cy="276999"/>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補修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7" name="テキスト ボックス 6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a:t>
            </a:r>
            <a:endParaRPr kumimoji="1" lang="ja-JP" altLang="en-US" sz="2400" dirty="0">
              <a:latin typeface="Meiryo UI" pitchFamily="50" charset="-128"/>
              <a:ea typeface="Meiryo UI" pitchFamily="50" charset="-128"/>
              <a:cs typeface="Meiryo UI" pitchFamily="50" charset="-128"/>
            </a:endParaRPr>
          </a:p>
        </p:txBody>
      </p:sp>
      <p:sp>
        <p:nvSpPr>
          <p:cNvPr id="56" name="フローチャート : 代替処理 55"/>
          <p:cNvSpPr/>
          <p:nvPr/>
        </p:nvSpPr>
        <p:spPr>
          <a:xfrm>
            <a:off x="234967" y="3457133"/>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フローチャート : 代替処理 59"/>
          <p:cNvSpPr/>
          <p:nvPr/>
        </p:nvSpPr>
        <p:spPr>
          <a:xfrm>
            <a:off x="234967" y="4473063"/>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日常巡視</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フローチャート : 代替処理 73"/>
          <p:cNvSpPr/>
          <p:nvPr/>
        </p:nvSpPr>
        <p:spPr>
          <a:xfrm>
            <a:off x="234967" y="5526524"/>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1276219" y="2546594"/>
            <a:ext cx="1933208"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●職員が徒歩、ボート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等により目視点検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左右矢印 3"/>
          <p:cNvSpPr/>
          <p:nvPr/>
        </p:nvSpPr>
        <p:spPr>
          <a:xfrm>
            <a:off x="2843808" y="3068960"/>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592916" y="5932160"/>
            <a:ext cx="2568145" cy="261610"/>
          </a:xfrm>
          <a:prstGeom prst="rect">
            <a:avLst/>
          </a:prstGeom>
          <a:noFill/>
          <a:ln w="19050">
            <a:noFill/>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損傷箇所の経過観察・緊急対応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258818" y="4452083"/>
            <a:ext cx="2849221" cy="1357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 代替処理 57"/>
          <p:cNvSpPr/>
          <p:nvPr/>
        </p:nvSpPr>
        <p:spPr>
          <a:xfrm>
            <a:off x="3391139" y="4596672"/>
            <a:ext cx="2563371" cy="56052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カルテ</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（紙、エクセル、</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CALS</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491881" y="5229200"/>
            <a:ext cx="2170724"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点検、評価結果等を</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データベース化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左右矢印 75"/>
          <p:cNvSpPr/>
          <p:nvPr/>
        </p:nvSpPr>
        <p:spPr>
          <a:xfrm>
            <a:off x="2843808" y="5003884"/>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457523" y="4148168"/>
            <a:ext cx="444927" cy="381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吹き出し 76"/>
          <p:cNvSpPr/>
          <p:nvPr/>
        </p:nvSpPr>
        <p:spPr>
          <a:xfrm>
            <a:off x="6334961" y="4039156"/>
            <a:ext cx="2674937" cy="915787"/>
          </a:xfrm>
          <a:prstGeom prst="wedgeRoundRectCallout">
            <a:avLst>
              <a:gd name="adj1" fmla="val -67954"/>
              <a:gd name="adj2" fmla="val -45273"/>
              <a:gd name="adj3" fmla="val 16667"/>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6375594" y="4203870"/>
            <a:ext cx="2582726" cy="738664"/>
          </a:xfrm>
          <a:prstGeom prst="rect">
            <a:avLst/>
          </a:prstGeom>
          <a:noFill/>
          <a:ln w="1270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港湾局の課長、補佐、主査及び各港湾事務所の所長、課長等以下による会議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6684124" y="3883933"/>
            <a:ext cx="2006284" cy="307777"/>
          </a:xfrm>
          <a:prstGeom prst="rect">
            <a:avLst/>
          </a:prstGeom>
          <a:solidFill>
            <a:schemeClr val="accent6">
              <a:lumMod val="60000"/>
              <a:lumOff val="40000"/>
            </a:schemeClr>
          </a:solidFill>
          <a:ln w="12700">
            <a:solidFill>
              <a:srgbClr val="FF0000"/>
            </a:solidFill>
          </a:ln>
        </p:spPr>
        <p:txBody>
          <a:bodyPr wrap="square" rtlCol="0" anchor="ctr">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＜判定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会議を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1400" dirty="0"/>
          </a:p>
        </p:txBody>
      </p:sp>
      <p:sp>
        <p:nvSpPr>
          <p:cNvPr id="65" name="左右矢印 64"/>
          <p:cNvSpPr/>
          <p:nvPr/>
        </p:nvSpPr>
        <p:spPr>
          <a:xfrm>
            <a:off x="5981375" y="5004484"/>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左右矢印 74"/>
          <p:cNvSpPr/>
          <p:nvPr/>
        </p:nvSpPr>
        <p:spPr>
          <a:xfrm>
            <a:off x="5950799" y="3068960"/>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6013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228557" y="6448425"/>
            <a:ext cx="1828800" cy="365125"/>
          </a:xfrm>
        </p:spPr>
        <p:txBody>
          <a:bodyPr/>
          <a:lstStyle/>
          <a:p>
            <a:fld id="{682EF9F9-C4E8-46B2-BBF1-33E3162B856A}" type="slidenum">
              <a:rPr kumimoji="1" lang="ja-JP" altLang="en-US" smtClean="0"/>
              <a:t>30</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管理水準および限界管理水準の考え方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Group 6"/>
          <p:cNvGrpSpPr>
            <a:grpSpLocks noChangeAspect="1"/>
          </p:cNvGrpSpPr>
          <p:nvPr/>
        </p:nvGrpSpPr>
        <p:grpSpPr bwMode="auto">
          <a:xfrm>
            <a:off x="-94129" y="1722845"/>
            <a:ext cx="5453063" cy="2309813"/>
            <a:chOff x="-68" y="1340"/>
            <a:chExt cx="3435" cy="1455"/>
          </a:xfrm>
        </p:grpSpPr>
        <p:sp>
          <p:nvSpPr>
            <p:cNvPr id="10" name="AutoShape 5"/>
            <p:cNvSpPr>
              <a:spLocks noChangeAspect="1" noChangeArrowheads="1" noTextEdit="1"/>
            </p:cNvSpPr>
            <p:nvPr/>
          </p:nvSpPr>
          <p:spPr bwMode="auto">
            <a:xfrm>
              <a:off x="-68" y="1340"/>
              <a:ext cx="3435"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7"/>
            <p:cNvSpPr>
              <a:spLocks noChangeArrowheads="1"/>
            </p:cNvSpPr>
            <p:nvPr/>
          </p:nvSpPr>
          <p:spPr bwMode="auto">
            <a:xfrm rot="16200000">
              <a:off x="588" y="1506"/>
              <a:ext cx="3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性能</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8"/>
            <p:cNvSpPr>
              <a:spLocks noChangeArrowheads="1"/>
            </p:cNvSpPr>
            <p:nvPr/>
          </p:nvSpPr>
          <p:spPr bwMode="auto">
            <a:xfrm>
              <a:off x="885" y="1378"/>
              <a:ext cx="1808" cy="1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9"/>
            <p:cNvSpPr>
              <a:spLocks noChangeArrowheads="1"/>
            </p:cNvSpPr>
            <p:nvPr/>
          </p:nvSpPr>
          <p:spPr bwMode="auto">
            <a:xfrm>
              <a:off x="885" y="1378"/>
              <a:ext cx="1808" cy="1199"/>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noEditPoints="1"/>
            </p:cNvSpPr>
            <p:nvPr/>
          </p:nvSpPr>
          <p:spPr bwMode="auto">
            <a:xfrm>
              <a:off x="885" y="1669"/>
              <a:ext cx="929" cy="797"/>
            </a:xfrm>
            <a:custGeom>
              <a:avLst/>
              <a:gdLst>
                <a:gd name="T0" fmla="*/ 11 w 914"/>
                <a:gd name="T1" fmla="*/ 0 h 802"/>
                <a:gd name="T2" fmla="*/ 37 w 914"/>
                <a:gd name="T3" fmla="*/ 8 h 802"/>
                <a:gd name="T4" fmla="*/ 59 w 914"/>
                <a:gd name="T5" fmla="*/ 10 h 802"/>
                <a:gd name="T6" fmla="*/ 81 w 914"/>
                <a:gd name="T7" fmla="*/ 6 h 802"/>
                <a:gd name="T8" fmla="*/ 96 w 914"/>
                <a:gd name="T9" fmla="*/ 8 h 802"/>
                <a:gd name="T10" fmla="*/ 106 w 914"/>
                <a:gd name="T11" fmla="*/ 15 h 802"/>
                <a:gd name="T12" fmla="*/ 128 w 914"/>
                <a:gd name="T13" fmla="*/ 18 h 802"/>
                <a:gd name="T14" fmla="*/ 149 w 914"/>
                <a:gd name="T15" fmla="*/ 21 h 802"/>
                <a:gd name="T16" fmla="*/ 170 w 914"/>
                <a:gd name="T17" fmla="*/ 25 h 802"/>
                <a:gd name="T18" fmla="*/ 196 w 914"/>
                <a:gd name="T19" fmla="*/ 30 h 802"/>
                <a:gd name="T20" fmla="*/ 218 w 914"/>
                <a:gd name="T21" fmla="*/ 30 h 802"/>
                <a:gd name="T22" fmla="*/ 236 w 914"/>
                <a:gd name="T23" fmla="*/ 34 h 802"/>
                <a:gd name="T24" fmla="*/ 244 w 914"/>
                <a:gd name="T25" fmla="*/ 36 h 802"/>
                <a:gd name="T26" fmla="*/ 265 w 914"/>
                <a:gd name="T27" fmla="*/ 42 h 802"/>
                <a:gd name="T28" fmla="*/ 289 w 914"/>
                <a:gd name="T29" fmla="*/ 55 h 802"/>
                <a:gd name="T30" fmla="*/ 310 w 914"/>
                <a:gd name="T31" fmla="*/ 61 h 802"/>
                <a:gd name="T32" fmla="*/ 330 w 914"/>
                <a:gd name="T33" fmla="*/ 69 h 802"/>
                <a:gd name="T34" fmla="*/ 350 w 914"/>
                <a:gd name="T35" fmla="*/ 76 h 802"/>
                <a:gd name="T36" fmla="*/ 369 w 914"/>
                <a:gd name="T37" fmla="*/ 85 h 802"/>
                <a:gd name="T38" fmla="*/ 391 w 914"/>
                <a:gd name="T39" fmla="*/ 89 h 802"/>
                <a:gd name="T40" fmla="*/ 406 w 914"/>
                <a:gd name="T41" fmla="*/ 96 h 802"/>
                <a:gd name="T42" fmla="*/ 425 w 914"/>
                <a:gd name="T43" fmla="*/ 106 h 802"/>
                <a:gd name="T44" fmla="*/ 443 w 914"/>
                <a:gd name="T45" fmla="*/ 116 h 802"/>
                <a:gd name="T46" fmla="*/ 450 w 914"/>
                <a:gd name="T47" fmla="*/ 126 h 802"/>
                <a:gd name="T48" fmla="*/ 468 w 914"/>
                <a:gd name="T49" fmla="*/ 138 h 802"/>
                <a:gd name="T50" fmla="*/ 486 w 914"/>
                <a:gd name="T51" fmla="*/ 149 h 802"/>
                <a:gd name="T52" fmla="*/ 504 w 914"/>
                <a:gd name="T53" fmla="*/ 162 h 802"/>
                <a:gd name="T54" fmla="*/ 528 w 914"/>
                <a:gd name="T55" fmla="*/ 174 h 802"/>
                <a:gd name="T56" fmla="*/ 545 w 914"/>
                <a:gd name="T57" fmla="*/ 187 h 802"/>
                <a:gd name="T58" fmla="*/ 561 w 914"/>
                <a:gd name="T59" fmla="*/ 202 h 802"/>
                <a:gd name="T60" fmla="*/ 577 w 914"/>
                <a:gd name="T61" fmla="*/ 216 h 802"/>
                <a:gd name="T62" fmla="*/ 592 w 914"/>
                <a:gd name="T63" fmla="*/ 231 h 802"/>
                <a:gd name="T64" fmla="*/ 596 w 914"/>
                <a:gd name="T65" fmla="*/ 235 h 802"/>
                <a:gd name="T66" fmla="*/ 611 w 914"/>
                <a:gd name="T67" fmla="*/ 251 h 802"/>
                <a:gd name="T68" fmla="*/ 626 w 914"/>
                <a:gd name="T69" fmla="*/ 266 h 802"/>
                <a:gd name="T70" fmla="*/ 639 w 914"/>
                <a:gd name="T71" fmla="*/ 283 h 802"/>
                <a:gd name="T72" fmla="*/ 653 w 914"/>
                <a:gd name="T73" fmla="*/ 300 h 802"/>
                <a:gd name="T74" fmla="*/ 665 w 914"/>
                <a:gd name="T75" fmla="*/ 323 h 802"/>
                <a:gd name="T76" fmla="*/ 678 w 914"/>
                <a:gd name="T77" fmla="*/ 341 h 802"/>
                <a:gd name="T78" fmla="*/ 690 w 914"/>
                <a:gd name="T79" fmla="*/ 359 h 802"/>
                <a:gd name="T80" fmla="*/ 702 w 914"/>
                <a:gd name="T81" fmla="*/ 377 h 802"/>
                <a:gd name="T82" fmla="*/ 715 w 914"/>
                <a:gd name="T83" fmla="*/ 387 h 802"/>
                <a:gd name="T84" fmla="*/ 727 w 914"/>
                <a:gd name="T85" fmla="*/ 405 h 802"/>
                <a:gd name="T86" fmla="*/ 738 w 914"/>
                <a:gd name="T87" fmla="*/ 424 h 802"/>
                <a:gd name="T88" fmla="*/ 748 w 914"/>
                <a:gd name="T89" fmla="*/ 442 h 802"/>
                <a:gd name="T90" fmla="*/ 759 w 914"/>
                <a:gd name="T91" fmla="*/ 461 h 802"/>
                <a:gd name="T92" fmla="*/ 769 w 914"/>
                <a:gd name="T93" fmla="*/ 480 h 802"/>
                <a:gd name="T94" fmla="*/ 769 w 914"/>
                <a:gd name="T95" fmla="*/ 492 h 802"/>
                <a:gd name="T96" fmla="*/ 779 w 914"/>
                <a:gd name="T97" fmla="*/ 511 h 802"/>
                <a:gd name="T98" fmla="*/ 796 w 914"/>
                <a:gd name="T99" fmla="*/ 533 h 802"/>
                <a:gd name="T100" fmla="*/ 805 w 914"/>
                <a:gd name="T101" fmla="*/ 552 h 802"/>
                <a:gd name="T102" fmla="*/ 814 w 914"/>
                <a:gd name="T103" fmla="*/ 572 h 802"/>
                <a:gd name="T104" fmla="*/ 823 w 914"/>
                <a:gd name="T105" fmla="*/ 591 h 802"/>
                <a:gd name="T106" fmla="*/ 832 w 914"/>
                <a:gd name="T107" fmla="*/ 611 h 802"/>
                <a:gd name="T108" fmla="*/ 840 w 914"/>
                <a:gd name="T109" fmla="*/ 630 h 802"/>
                <a:gd name="T110" fmla="*/ 849 w 914"/>
                <a:gd name="T111" fmla="*/ 650 h 802"/>
                <a:gd name="T112" fmla="*/ 857 w 914"/>
                <a:gd name="T113" fmla="*/ 670 h 802"/>
                <a:gd name="T114" fmla="*/ 865 w 914"/>
                <a:gd name="T115" fmla="*/ 690 h 802"/>
                <a:gd name="T116" fmla="*/ 873 w 914"/>
                <a:gd name="T117" fmla="*/ 710 h 802"/>
                <a:gd name="T118" fmla="*/ 875 w 914"/>
                <a:gd name="T119" fmla="*/ 715 h 802"/>
                <a:gd name="T120" fmla="*/ 883 w 914"/>
                <a:gd name="T121" fmla="*/ 73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4" h="802">
                  <a:moveTo>
                    <a:pt x="0" y="0"/>
                  </a:moveTo>
                  <a:lnTo>
                    <a:pt x="5" y="0"/>
                  </a:lnTo>
                  <a:lnTo>
                    <a:pt x="5" y="5"/>
                  </a:lnTo>
                  <a:lnTo>
                    <a:pt x="0" y="5"/>
                  </a:lnTo>
                  <a:lnTo>
                    <a:pt x="0" y="0"/>
                  </a:lnTo>
                  <a:close/>
                  <a:moveTo>
                    <a:pt x="11" y="0"/>
                  </a:moveTo>
                  <a:lnTo>
                    <a:pt x="16" y="1"/>
                  </a:lnTo>
                  <a:lnTo>
                    <a:pt x="16" y="6"/>
                  </a:lnTo>
                  <a:lnTo>
                    <a:pt x="11" y="6"/>
                  </a:lnTo>
                  <a:lnTo>
                    <a:pt x="11" y="0"/>
                  </a:lnTo>
                  <a:close/>
                  <a:moveTo>
                    <a:pt x="22" y="1"/>
                  </a:moveTo>
                  <a:lnTo>
                    <a:pt x="26" y="1"/>
                  </a:lnTo>
                  <a:lnTo>
                    <a:pt x="27" y="1"/>
                  </a:lnTo>
                  <a:lnTo>
                    <a:pt x="27" y="7"/>
                  </a:lnTo>
                  <a:lnTo>
                    <a:pt x="26" y="7"/>
                  </a:lnTo>
                  <a:lnTo>
                    <a:pt x="21" y="6"/>
                  </a:lnTo>
                  <a:lnTo>
                    <a:pt x="22" y="1"/>
                  </a:lnTo>
                  <a:close/>
                  <a:moveTo>
                    <a:pt x="32" y="2"/>
                  </a:moveTo>
                  <a:lnTo>
                    <a:pt x="38" y="2"/>
                  </a:lnTo>
                  <a:lnTo>
                    <a:pt x="37" y="8"/>
                  </a:lnTo>
                  <a:lnTo>
                    <a:pt x="32" y="7"/>
                  </a:lnTo>
                  <a:lnTo>
                    <a:pt x="32" y="2"/>
                  </a:lnTo>
                  <a:close/>
                  <a:moveTo>
                    <a:pt x="43" y="3"/>
                  </a:moveTo>
                  <a:lnTo>
                    <a:pt x="48" y="3"/>
                  </a:lnTo>
                  <a:lnTo>
                    <a:pt x="48" y="9"/>
                  </a:lnTo>
                  <a:lnTo>
                    <a:pt x="43" y="8"/>
                  </a:lnTo>
                  <a:lnTo>
                    <a:pt x="43" y="3"/>
                  </a:lnTo>
                  <a:close/>
                  <a:moveTo>
                    <a:pt x="54" y="4"/>
                  </a:moveTo>
                  <a:lnTo>
                    <a:pt x="59" y="4"/>
                  </a:lnTo>
                  <a:lnTo>
                    <a:pt x="59" y="10"/>
                  </a:lnTo>
                  <a:lnTo>
                    <a:pt x="53" y="9"/>
                  </a:lnTo>
                  <a:lnTo>
                    <a:pt x="54" y="4"/>
                  </a:lnTo>
                  <a:close/>
                  <a:moveTo>
                    <a:pt x="64" y="5"/>
                  </a:moveTo>
                  <a:lnTo>
                    <a:pt x="70" y="5"/>
                  </a:lnTo>
                  <a:lnTo>
                    <a:pt x="69" y="11"/>
                  </a:lnTo>
                  <a:lnTo>
                    <a:pt x="64" y="10"/>
                  </a:lnTo>
                  <a:lnTo>
                    <a:pt x="64" y="5"/>
                  </a:lnTo>
                  <a:close/>
                  <a:moveTo>
                    <a:pt x="75" y="6"/>
                  </a:moveTo>
                  <a:lnTo>
                    <a:pt x="77" y="6"/>
                  </a:lnTo>
                  <a:lnTo>
                    <a:pt x="81" y="6"/>
                  </a:lnTo>
                  <a:lnTo>
                    <a:pt x="80" y="12"/>
                  </a:lnTo>
                  <a:lnTo>
                    <a:pt x="76" y="11"/>
                  </a:lnTo>
                  <a:lnTo>
                    <a:pt x="75" y="11"/>
                  </a:lnTo>
                  <a:lnTo>
                    <a:pt x="75" y="6"/>
                  </a:lnTo>
                  <a:close/>
                  <a:moveTo>
                    <a:pt x="86" y="7"/>
                  </a:moveTo>
                  <a:lnTo>
                    <a:pt x="91" y="8"/>
                  </a:lnTo>
                  <a:lnTo>
                    <a:pt x="91" y="13"/>
                  </a:lnTo>
                  <a:lnTo>
                    <a:pt x="85" y="12"/>
                  </a:lnTo>
                  <a:lnTo>
                    <a:pt x="86" y="7"/>
                  </a:lnTo>
                  <a:close/>
                  <a:moveTo>
                    <a:pt x="96" y="8"/>
                  </a:moveTo>
                  <a:lnTo>
                    <a:pt x="101" y="9"/>
                  </a:lnTo>
                  <a:lnTo>
                    <a:pt x="102" y="9"/>
                  </a:lnTo>
                  <a:lnTo>
                    <a:pt x="101" y="14"/>
                  </a:lnTo>
                  <a:lnTo>
                    <a:pt x="100" y="14"/>
                  </a:lnTo>
                  <a:lnTo>
                    <a:pt x="96" y="14"/>
                  </a:lnTo>
                  <a:lnTo>
                    <a:pt x="96" y="8"/>
                  </a:lnTo>
                  <a:close/>
                  <a:moveTo>
                    <a:pt x="107" y="10"/>
                  </a:moveTo>
                  <a:lnTo>
                    <a:pt x="113" y="10"/>
                  </a:lnTo>
                  <a:lnTo>
                    <a:pt x="112" y="16"/>
                  </a:lnTo>
                  <a:lnTo>
                    <a:pt x="106" y="15"/>
                  </a:lnTo>
                  <a:lnTo>
                    <a:pt x="107" y="10"/>
                  </a:lnTo>
                  <a:close/>
                  <a:moveTo>
                    <a:pt x="118" y="11"/>
                  </a:moveTo>
                  <a:lnTo>
                    <a:pt x="123" y="12"/>
                  </a:lnTo>
                  <a:lnTo>
                    <a:pt x="122" y="17"/>
                  </a:lnTo>
                  <a:lnTo>
                    <a:pt x="117" y="16"/>
                  </a:lnTo>
                  <a:lnTo>
                    <a:pt x="118" y="11"/>
                  </a:lnTo>
                  <a:close/>
                  <a:moveTo>
                    <a:pt x="129" y="13"/>
                  </a:moveTo>
                  <a:lnTo>
                    <a:pt x="134" y="13"/>
                  </a:lnTo>
                  <a:lnTo>
                    <a:pt x="133" y="19"/>
                  </a:lnTo>
                  <a:lnTo>
                    <a:pt x="128" y="18"/>
                  </a:lnTo>
                  <a:lnTo>
                    <a:pt x="129" y="13"/>
                  </a:lnTo>
                  <a:close/>
                  <a:moveTo>
                    <a:pt x="139" y="14"/>
                  </a:moveTo>
                  <a:lnTo>
                    <a:pt x="144" y="15"/>
                  </a:lnTo>
                  <a:lnTo>
                    <a:pt x="144" y="20"/>
                  </a:lnTo>
                  <a:lnTo>
                    <a:pt x="138" y="20"/>
                  </a:lnTo>
                  <a:lnTo>
                    <a:pt x="139" y="14"/>
                  </a:lnTo>
                  <a:close/>
                  <a:moveTo>
                    <a:pt x="150" y="16"/>
                  </a:moveTo>
                  <a:lnTo>
                    <a:pt x="155" y="17"/>
                  </a:lnTo>
                  <a:lnTo>
                    <a:pt x="154" y="22"/>
                  </a:lnTo>
                  <a:lnTo>
                    <a:pt x="149" y="21"/>
                  </a:lnTo>
                  <a:lnTo>
                    <a:pt x="150" y="16"/>
                  </a:lnTo>
                  <a:close/>
                  <a:moveTo>
                    <a:pt x="160" y="18"/>
                  </a:moveTo>
                  <a:lnTo>
                    <a:pt x="166" y="19"/>
                  </a:lnTo>
                  <a:lnTo>
                    <a:pt x="165" y="24"/>
                  </a:lnTo>
                  <a:lnTo>
                    <a:pt x="159" y="23"/>
                  </a:lnTo>
                  <a:lnTo>
                    <a:pt x="160" y="18"/>
                  </a:lnTo>
                  <a:close/>
                  <a:moveTo>
                    <a:pt x="171" y="20"/>
                  </a:moveTo>
                  <a:lnTo>
                    <a:pt x="176" y="21"/>
                  </a:lnTo>
                  <a:lnTo>
                    <a:pt x="175" y="26"/>
                  </a:lnTo>
                  <a:lnTo>
                    <a:pt x="170" y="25"/>
                  </a:lnTo>
                  <a:lnTo>
                    <a:pt x="171" y="20"/>
                  </a:lnTo>
                  <a:close/>
                  <a:moveTo>
                    <a:pt x="182" y="22"/>
                  </a:moveTo>
                  <a:lnTo>
                    <a:pt x="187" y="23"/>
                  </a:lnTo>
                  <a:lnTo>
                    <a:pt x="186" y="28"/>
                  </a:lnTo>
                  <a:lnTo>
                    <a:pt x="181" y="27"/>
                  </a:lnTo>
                  <a:lnTo>
                    <a:pt x="182" y="22"/>
                  </a:lnTo>
                  <a:close/>
                  <a:moveTo>
                    <a:pt x="192" y="24"/>
                  </a:moveTo>
                  <a:lnTo>
                    <a:pt x="193" y="24"/>
                  </a:lnTo>
                  <a:lnTo>
                    <a:pt x="197" y="25"/>
                  </a:lnTo>
                  <a:lnTo>
                    <a:pt x="196" y="30"/>
                  </a:lnTo>
                  <a:lnTo>
                    <a:pt x="192" y="29"/>
                  </a:lnTo>
                  <a:lnTo>
                    <a:pt x="191" y="29"/>
                  </a:lnTo>
                  <a:lnTo>
                    <a:pt x="192" y="24"/>
                  </a:lnTo>
                  <a:close/>
                  <a:moveTo>
                    <a:pt x="203" y="26"/>
                  </a:moveTo>
                  <a:lnTo>
                    <a:pt x="208" y="27"/>
                  </a:lnTo>
                  <a:lnTo>
                    <a:pt x="207" y="33"/>
                  </a:lnTo>
                  <a:lnTo>
                    <a:pt x="201" y="31"/>
                  </a:lnTo>
                  <a:lnTo>
                    <a:pt x="203" y="26"/>
                  </a:lnTo>
                  <a:close/>
                  <a:moveTo>
                    <a:pt x="213" y="29"/>
                  </a:moveTo>
                  <a:lnTo>
                    <a:pt x="218" y="30"/>
                  </a:lnTo>
                  <a:lnTo>
                    <a:pt x="217" y="35"/>
                  </a:lnTo>
                  <a:lnTo>
                    <a:pt x="212" y="34"/>
                  </a:lnTo>
                  <a:lnTo>
                    <a:pt x="213" y="29"/>
                  </a:lnTo>
                  <a:close/>
                  <a:moveTo>
                    <a:pt x="224" y="31"/>
                  </a:moveTo>
                  <a:lnTo>
                    <a:pt x="229" y="32"/>
                  </a:lnTo>
                  <a:lnTo>
                    <a:pt x="228" y="37"/>
                  </a:lnTo>
                  <a:lnTo>
                    <a:pt x="222" y="36"/>
                  </a:lnTo>
                  <a:lnTo>
                    <a:pt x="224" y="31"/>
                  </a:lnTo>
                  <a:close/>
                  <a:moveTo>
                    <a:pt x="234" y="33"/>
                  </a:moveTo>
                  <a:lnTo>
                    <a:pt x="236" y="34"/>
                  </a:lnTo>
                  <a:lnTo>
                    <a:pt x="239" y="35"/>
                  </a:lnTo>
                  <a:lnTo>
                    <a:pt x="238" y="40"/>
                  </a:lnTo>
                  <a:lnTo>
                    <a:pt x="235" y="39"/>
                  </a:lnTo>
                  <a:lnTo>
                    <a:pt x="233" y="39"/>
                  </a:lnTo>
                  <a:lnTo>
                    <a:pt x="234" y="33"/>
                  </a:lnTo>
                  <a:close/>
                  <a:moveTo>
                    <a:pt x="244" y="36"/>
                  </a:moveTo>
                  <a:lnTo>
                    <a:pt x="250" y="38"/>
                  </a:lnTo>
                  <a:lnTo>
                    <a:pt x="248" y="43"/>
                  </a:lnTo>
                  <a:lnTo>
                    <a:pt x="243" y="41"/>
                  </a:lnTo>
                  <a:lnTo>
                    <a:pt x="244" y="36"/>
                  </a:lnTo>
                  <a:close/>
                  <a:moveTo>
                    <a:pt x="255" y="39"/>
                  </a:moveTo>
                  <a:lnTo>
                    <a:pt x="260" y="40"/>
                  </a:lnTo>
                  <a:lnTo>
                    <a:pt x="259" y="46"/>
                  </a:lnTo>
                  <a:lnTo>
                    <a:pt x="253" y="44"/>
                  </a:lnTo>
                  <a:lnTo>
                    <a:pt x="255" y="39"/>
                  </a:lnTo>
                  <a:close/>
                  <a:moveTo>
                    <a:pt x="265" y="42"/>
                  </a:moveTo>
                  <a:lnTo>
                    <a:pt x="270" y="43"/>
                  </a:lnTo>
                  <a:lnTo>
                    <a:pt x="269" y="48"/>
                  </a:lnTo>
                  <a:lnTo>
                    <a:pt x="264" y="47"/>
                  </a:lnTo>
                  <a:lnTo>
                    <a:pt x="265" y="42"/>
                  </a:lnTo>
                  <a:close/>
                  <a:moveTo>
                    <a:pt x="276" y="45"/>
                  </a:moveTo>
                  <a:lnTo>
                    <a:pt x="277" y="45"/>
                  </a:lnTo>
                  <a:lnTo>
                    <a:pt x="281" y="46"/>
                  </a:lnTo>
                  <a:lnTo>
                    <a:pt x="279" y="52"/>
                  </a:lnTo>
                  <a:lnTo>
                    <a:pt x="275" y="50"/>
                  </a:lnTo>
                  <a:lnTo>
                    <a:pt x="274" y="50"/>
                  </a:lnTo>
                  <a:lnTo>
                    <a:pt x="276" y="45"/>
                  </a:lnTo>
                  <a:close/>
                  <a:moveTo>
                    <a:pt x="286" y="48"/>
                  </a:moveTo>
                  <a:lnTo>
                    <a:pt x="291" y="50"/>
                  </a:lnTo>
                  <a:lnTo>
                    <a:pt x="289" y="55"/>
                  </a:lnTo>
                  <a:lnTo>
                    <a:pt x="284" y="53"/>
                  </a:lnTo>
                  <a:lnTo>
                    <a:pt x="286" y="48"/>
                  </a:lnTo>
                  <a:close/>
                  <a:moveTo>
                    <a:pt x="296" y="51"/>
                  </a:moveTo>
                  <a:lnTo>
                    <a:pt x="301" y="53"/>
                  </a:lnTo>
                  <a:lnTo>
                    <a:pt x="300" y="58"/>
                  </a:lnTo>
                  <a:lnTo>
                    <a:pt x="294" y="56"/>
                  </a:lnTo>
                  <a:lnTo>
                    <a:pt x="296" y="51"/>
                  </a:lnTo>
                  <a:close/>
                  <a:moveTo>
                    <a:pt x="306" y="55"/>
                  </a:moveTo>
                  <a:lnTo>
                    <a:pt x="311" y="56"/>
                  </a:lnTo>
                  <a:lnTo>
                    <a:pt x="310" y="61"/>
                  </a:lnTo>
                  <a:lnTo>
                    <a:pt x="305" y="60"/>
                  </a:lnTo>
                  <a:lnTo>
                    <a:pt x="306" y="55"/>
                  </a:lnTo>
                  <a:close/>
                  <a:moveTo>
                    <a:pt x="317" y="58"/>
                  </a:moveTo>
                  <a:lnTo>
                    <a:pt x="322" y="60"/>
                  </a:lnTo>
                  <a:lnTo>
                    <a:pt x="320" y="65"/>
                  </a:lnTo>
                  <a:lnTo>
                    <a:pt x="315" y="63"/>
                  </a:lnTo>
                  <a:lnTo>
                    <a:pt x="317" y="58"/>
                  </a:lnTo>
                  <a:close/>
                  <a:moveTo>
                    <a:pt x="327" y="62"/>
                  </a:moveTo>
                  <a:lnTo>
                    <a:pt x="332" y="64"/>
                  </a:lnTo>
                  <a:lnTo>
                    <a:pt x="330" y="69"/>
                  </a:lnTo>
                  <a:lnTo>
                    <a:pt x="325" y="67"/>
                  </a:lnTo>
                  <a:lnTo>
                    <a:pt x="327" y="62"/>
                  </a:lnTo>
                  <a:close/>
                  <a:moveTo>
                    <a:pt x="337" y="66"/>
                  </a:moveTo>
                  <a:lnTo>
                    <a:pt x="342" y="68"/>
                  </a:lnTo>
                  <a:lnTo>
                    <a:pt x="340" y="73"/>
                  </a:lnTo>
                  <a:lnTo>
                    <a:pt x="335" y="71"/>
                  </a:lnTo>
                  <a:lnTo>
                    <a:pt x="337" y="66"/>
                  </a:lnTo>
                  <a:close/>
                  <a:moveTo>
                    <a:pt x="347" y="70"/>
                  </a:moveTo>
                  <a:lnTo>
                    <a:pt x="352" y="71"/>
                  </a:lnTo>
                  <a:lnTo>
                    <a:pt x="350" y="76"/>
                  </a:lnTo>
                  <a:lnTo>
                    <a:pt x="345" y="75"/>
                  </a:lnTo>
                  <a:lnTo>
                    <a:pt x="347" y="70"/>
                  </a:lnTo>
                  <a:close/>
                  <a:moveTo>
                    <a:pt x="357" y="74"/>
                  </a:moveTo>
                  <a:lnTo>
                    <a:pt x="362" y="76"/>
                  </a:lnTo>
                  <a:lnTo>
                    <a:pt x="359" y="81"/>
                  </a:lnTo>
                  <a:lnTo>
                    <a:pt x="355" y="78"/>
                  </a:lnTo>
                  <a:lnTo>
                    <a:pt x="357" y="74"/>
                  </a:lnTo>
                  <a:close/>
                  <a:moveTo>
                    <a:pt x="367" y="78"/>
                  </a:moveTo>
                  <a:lnTo>
                    <a:pt x="371" y="80"/>
                  </a:lnTo>
                  <a:lnTo>
                    <a:pt x="369" y="85"/>
                  </a:lnTo>
                  <a:lnTo>
                    <a:pt x="364" y="83"/>
                  </a:lnTo>
                  <a:lnTo>
                    <a:pt x="367" y="78"/>
                  </a:lnTo>
                  <a:close/>
                  <a:moveTo>
                    <a:pt x="376" y="82"/>
                  </a:moveTo>
                  <a:lnTo>
                    <a:pt x="381" y="84"/>
                  </a:lnTo>
                  <a:lnTo>
                    <a:pt x="379" y="89"/>
                  </a:lnTo>
                  <a:lnTo>
                    <a:pt x="374" y="87"/>
                  </a:lnTo>
                  <a:lnTo>
                    <a:pt x="376" y="82"/>
                  </a:lnTo>
                  <a:close/>
                  <a:moveTo>
                    <a:pt x="386" y="87"/>
                  </a:moveTo>
                  <a:lnTo>
                    <a:pt x="389" y="88"/>
                  </a:lnTo>
                  <a:lnTo>
                    <a:pt x="391" y="89"/>
                  </a:lnTo>
                  <a:lnTo>
                    <a:pt x="389" y="94"/>
                  </a:lnTo>
                  <a:lnTo>
                    <a:pt x="387" y="93"/>
                  </a:lnTo>
                  <a:lnTo>
                    <a:pt x="384" y="91"/>
                  </a:lnTo>
                  <a:lnTo>
                    <a:pt x="386" y="87"/>
                  </a:lnTo>
                  <a:close/>
                  <a:moveTo>
                    <a:pt x="396" y="91"/>
                  </a:moveTo>
                  <a:lnTo>
                    <a:pt x="401" y="94"/>
                  </a:lnTo>
                  <a:lnTo>
                    <a:pt x="398" y="98"/>
                  </a:lnTo>
                  <a:lnTo>
                    <a:pt x="394" y="96"/>
                  </a:lnTo>
                  <a:lnTo>
                    <a:pt x="396" y="91"/>
                  </a:lnTo>
                  <a:close/>
                  <a:moveTo>
                    <a:pt x="406" y="96"/>
                  </a:moveTo>
                  <a:lnTo>
                    <a:pt x="410" y="98"/>
                  </a:lnTo>
                  <a:lnTo>
                    <a:pt x="408" y="103"/>
                  </a:lnTo>
                  <a:lnTo>
                    <a:pt x="403" y="101"/>
                  </a:lnTo>
                  <a:lnTo>
                    <a:pt x="406" y="96"/>
                  </a:lnTo>
                  <a:close/>
                  <a:moveTo>
                    <a:pt x="415" y="101"/>
                  </a:moveTo>
                  <a:lnTo>
                    <a:pt x="420" y="103"/>
                  </a:lnTo>
                  <a:lnTo>
                    <a:pt x="418" y="108"/>
                  </a:lnTo>
                  <a:lnTo>
                    <a:pt x="413" y="106"/>
                  </a:lnTo>
                  <a:lnTo>
                    <a:pt x="415" y="101"/>
                  </a:lnTo>
                  <a:close/>
                  <a:moveTo>
                    <a:pt x="425" y="106"/>
                  </a:moveTo>
                  <a:lnTo>
                    <a:pt x="429" y="109"/>
                  </a:lnTo>
                  <a:lnTo>
                    <a:pt x="427" y="113"/>
                  </a:lnTo>
                  <a:lnTo>
                    <a:pt x="422" y="111"/>
                  </a:lnTo>
                  <a:lnTo>
                    <a:pt x="425" y="106"/>
                  </a:lnTo>
                  <a:close/>
                  <a:moveTo>
                    <a:pt x="434" y="111"/>
                  </a:moveTo>
                  <a:lnTo>
                    <a:pt x="439" y="114"/>
                  </a:lnTo>
                  <a:lnTo>
                    <a:pt x="436" y="118"/>
                  </a:lnTo>
                  <a:lnTo>
                    <a:pt x="431" y="116"/>
                  </a:lnTo>
                  <a:lnTo>
                    <a:pt x="434" y="111"/>
                  </a:lnTo>
                  <a:close/>
                  <a:moveTo>
                    <a:pt x="443" y="116"/>
                  </a:moveTo>
                  <a:lnTo>
                    <a:pt x="448" y="119"/>
                  </a:lnTo>
                  <a:lnTo>
                    <a:pt x="446" y="124"/>
                  </a:lnTo>
                  <a:lnTo>
                    <a:pt x="441" y="121"/>
                  </a:lnTo>
                  <a:lnTo>
                    <a:pt x="443" y="116"/>
                  </a:lnTo>
                  <a:close/>
                  <a:moveTo>
                    <a:pt x="453" y="122"/>
                  </a:moveTo>
                  <a:lnTo>
                    <a:pt x="456" y="124"/>
                  </a:lnTo>
                  <a:lnTo>
                    <a:pt x="458" y="125"/>
                  </a:lnTo>
                  <a:lnTo>
                    <a:pt x="455" y="129"/>
                  </a:lnTo>
                  <a:lnTo>
                    <a:pt x="453" y="128"/>
                  </a:lnTo>
                  <a:lnTo>
                    <a:pt x="450" y="126"/>
                  </a:lnTo>
                  <a:lnTo>
                    <a:pt x="453" y="122"/>
                  </a:lnTo>
                  <a:close/>
                  <a:moveTo>
                    <a:pt x="462" y="127"/>
                  </a:moveTo>
                  <a:lnTo>
                    <a:pt x="467" y="130"/>
                  </a:lnTo>
                  <a:lnTo>
                    <a:pt x="464" y="135"/>
                  </a:lnTo>
                  <a:lnTo>
                    <a:pt x="459" y="132"/>
                  </a:lnTo>
                  <a:lnTo>
                    <a:pt x="462" y="127"/>
                  </a:lnTo>
                  <a:close/>
                  <a:moveTo>
                    <a:pt x="471" y="133"/>
                  </a:moveTo>
                  <a:lnTo>
                    <a:pt x="476" y="136"/>
                  </a:lnTo>
                  <a:lnTo>
                    <a:pt x="473" y="141"/>
                  </a:lnTo>
                  <a:lnTo>
                    <a:pt x="468" y="138"/>
                  </a:lnTo>
                  <a:lnTo>
                    <a:pt x="471" y="133"/>
                  </a:lnTo>
                  <a:close/>
                  <a:moveTo>
                    <a:pt x="480" y="139"/>
                  </a:moveTo>
                  <a:lnTo>
                    <a:pt x="485" y="142"/>
                  </a:lnTo>
                  <a:lnTo>
                    <a:pt x="482" y="146"/>
                  </a:lnTo>
                  <a:lnTo>
                    <a:pt x="477" y="144"/>
                  </a:lnTo>
                  <a:lnTo>
                    <a:pt x="480" y="139"/>
                  </a:lnTo>
                  <a:close/>
                  <a:moveTo>
                    <a:pt x="489" y="145"/>
                  </a:moveTo>
                  <a:lnTo>
                    <a:pt x="494" y="148"/>
                  </a:lnTo>
                  <a:lnTo>
                    <a:pt x="490" y="152"/>
                  </a:lnTo>
                  <a:lnTo>
                    <a:pt x="486" y="149"/>
                  </a:lnTo>
                  <a:lnTo>
                    <a:pt x="489" y="145"/>
                  </a:lnTo>
                  <a:close/>
                  <a:moveTo>
                    <a:pt x="498" y="151"/>
                  </a:moveTo>
                  <a:lnTo>
                    <a:pt x="502" y="154"/>
                  </a:lnTo>
                  <a:lnTo>
                    <a:pt x="499" y="159"/>
                  </a:lnTo>
                  <a:lnTo>
                    <a:pt x="495" y="156"/>
                  </a:lnTo>
                  <a:lnTo>
                    <a:pt x="498" y="151"/>
                  </a:lnTo>
                  <a:close/>
                  <a:moveTo>
                    <a:pt x="507" y="157"/>
                  </a:moveTo>
                  <a:lnTo>
                    <a:pt x="511" y="161"/>
                  </a:lnTo>
                  <a:lnTo>
                    <a:pt x="508" y="165"/>
                  </a:lnTo>
                  <a:lnTo>
                    <a:pt x="504" y="162"/>
                  </a:lnTo>
                  <a:lnTo>
                    <a:pt x="507" y="157"/>
                  </a:lnTo>
                  <a:close/>
                  <a:moveTo>
                    <a:pt x="515" y="164"/>
                  </a:moveTo>
                  <a:lnTo>
                    <a:pt x="517" y="165"/>
                  </a:lnTo>
                  <a:lnTo>
                    <a:pt x="520" y="167"/>
                  </a:lnTo>
                  <a:lnTo>
                    <a:pt x="516" y="171"/>
                  </a:lnTo>
                  <a:lnTo>
                    <a:pt x="514" y="169"/>
                  </a:lnTo>
                  <a:lnTo>
                    <a:pt x="512" y="168"/>
                  </a:lnTo>
                  <a:lnTo>
                    <a:pt x="515" y="164"/>
                  </a:lnTo>
                  <a:close/>
                  <a:moveTo>
                    <a:pt x="524" y="170"/>
                  </a:moveTo>
                  <a:lnTo>
                    <a:pt x="528" y="174"/>
                  </a:lnTo>
                  <a:lnTo>
                    <a:pt x="525" y="178"/>
                  </a:lnTo>
                  <a:lnTo>
                    <a:pt x="521" y="175"/>
                  </a:lnTo>
                  <a:lnTo>
                    <a:pt x="524" y="170"/>
                  </a:lnTo>
                  <a:close/>
                  <a:moveTo>
                    <a:pt x="532" y="177"/>
                  </a:moveTo>
                  <a:lnTo>
                    <a:pt x="536" y="181"/>
                  </a:lnTo>
                  <a:lnTo>
                    <a:pt x="533" y="185"/>
                  </a:lnTo>
                  <a:lnTo>
                    <a:pt x="529" y="181"/>
                  </a:lnTo>
                  <a:lnTo>
                    <a:pt x="532" y="177"/>
                  </a:lnTo>
                  <a:close/>
                  <a:moveTo>
                    <a:pt x="541" y="184"/>
                  </a:moveTo>
                  <a:lnTo>
                    <a:pt x="545" y="187"/>
                  </a:lnTo>
                  <a:lnTo>
                    <a:pt x="542" y="191"/>
                  </a:lnTo>
                  <a:lnTo>
                    <a:pt x="537" y="188"/>
                  </a:lnTo>
                  <a:lnTo>
                    <a:pt x="541" y="184"/>
                  </a:lnTo>
                  <a:close/>
                  <a:moveTo>
                    <a:pt x="549" y="191"/>
                  </a:moveTo>
                  <a:lnTo>
                    <a:pt x="553" y="194"/>
                  </a:lnTo>
                  <a:lnTo>
                    <a:pt x="549" y="198"/>
                  </a:lnTo>
                  <a:lnTo>
                    <a:pt x="545" y="195"/>
                  </a:lnTo>
                  <a:lnTo>
                    <a:pt x="549" y="191"/>
                  </a:lnTo>
                  <a:close/>
                  <a:moveTo>
                    <a:pt x="557" y="198"/>
                  </a:moveTo>
                  <a:lnTo>
                    <a:pt x="561" y="202"/>
                  </a:lnTo>
                  <a:lnTo>
                    <a:pt x="558" y="206"/>
                  </a:lnTo>
                  <a:lnTo>
                    <a:pt x="554" y="202"/>
                  </a:lnTo>
                  <a:lnTo>
                    <a:pt x="557" y="198"/>
                  </a:lnTo>
                  <a:close/>
                  <a:moveTo>
                    <a:pt x="565" y="205"/>
                  </a:moveTo>
                  <a:lnTo>
                    <a:pt x="569" y="209"/>
                  </a:lnTo>
                  <a:lnTo>
                    <a:pt x="566" y="213"/>
                  </a:lnTo>
                  <a:lnTo>
                    <a:pt x="562" y="209"/>
                  </a:lnTo>
                  <a:lnTo>
                    <a:pt x="565" y="205"/>
                  </a:lnTo>
                  <a:close/>
                  <a:moveTo>
                    <a:pt x="573" y="212"/>
                  </a:moveTo>
                  <a:lnTo>
                    <a:pt x="577" y="216"/>
                  </a:lnTo>
                  <a:lnTo>
                    <a:pt x="573" y="220"/>
                  </a:lnTo>
                  <a:lnTo>
                    <a:pt x="569" y="216"/>
                  </a:lnTo>
                  <a:lnTo>
                    <a:pt x="573" y="212"/>
                  </a:lnTo>
                  <a:close/>
                  <a:moveTo>
                    <a:pt x="581" y="220"/>
                  </a:moveTo>
                  <a:lnTo>
                    <a:pt x="585" y="224"/>
                  </a:lnTo>
                  <a:lnTo>
                    <a:pt x="581" y="227"/>
                  </a:lnTo>
                  <a:lnTo>
                    <a:pt x="577" y="224"/>
                  </a:lnTo>
                  <a:lnTo>
                    <a:pt x="581" y="220"/>
                  </a:lnTo>
                  <a:close/>
                  <a:moveTo>
                    <a:pt x="589" y="227"/>
                  </a:moveTo>
                  <a:lnTo>
                    <a:pt x="592" y="231"/>
                  </a:lnTo>
                  <a:lnTo>
                    <a:pt x="589" y="235"/>
                  </a:lnTo>
                  <a:lnTo>
                    <a:pt x="585" y="231"/>
                  </a:lnTo>
                  <a:lnTo>
                    <a:pt x="589" y="227"/>
                  </a:lnTo>
                  <a:close/>
                  <a:moveTo>
                    <a:pt x="596" y="235"/>
                  </a:moveTo>
                  <a:lnTo>
                    <a:pt x="598" y="236"/>
                  </a:lnTo>
                  <a:lnTo>
                    <a:pt x="600" y="239"/>
                  </a:lnTo>
                  <a:lnTo>
                    <a:pt x="596" y="242"/>
                  </a:lnTo>
                  <a:lnTo>
                    <a:pt x="594" y="240"/>
                  </a:lnTo>
                  <a:lnTo>
                    <a:pt x="592" y="239"/>
                  </a:lnTo>
                  <a:lnTo>
                    <a:pt x="596" y="235"/>
                  </a:lnTo>
                  <a:close/>
                  <a:moveTo>
                    <a:pt x="604" y="243"/>
                  </a:moveTo>
                  <a:lnTo>
                    <a:pt x="607" y="247"/>
                  </a:lnTo>
                  <a:lnTo>
                    <a:pt x="603" y="250"/>
                  </a:lnTo>
                  <a:lnTo>
                    <a:pt x="600" y="246"/>
                  </a:lnTo>
                  <a:lnTo>
                    <a:pt x="604" y="243"/>
                  </a:lnTo>
                  <a:close/>
                  <a:moveTo>
                    <a:pt x="611" y="251"/>
                  </a:moveTo>
                  <a:lnTo>
                    <a:pt x="615" y="254"/>
                  </a:lnTo>
                  <a:lnTo>
                    <a:pt x="611" y="258"/>
                  </a:lnTo>
                  <a:lnTo>
                    <a:pt x="607" y="254"/>
                  </a:lnTo>
                  <a:lnTo>
                    <a:pt x="611" y="251"/>
                  </a:lnTo>
                  <a:close/>
                  <a:moveTo>
                    <a:pt x="618" y="258"/>
                  </a:moveTo>
                  <a:lnTo>
                    <a:pt x="622" y="262"/>
                  </a:lnTo>
                  <a:lnTo>
                    <a:pt x="618" y="266"/>
                  </a:lnTo>
                  <a:lnTo>
                    <a:pt x="614" y="262"/>
                  </a:lnTo>
                  <a:lnTo>
                    <a:pt x="618" y="258"/>
                  </a:lnTo>
                  <a:close/>
                  <a:moveTo>
                    <a:pt x="626" y="266"/>
                  </a:moveTo>
                  <a:lnTo>
                    <a:pt x="629" y="271"/>
                  </a:lnTo>
                  <a:lnTo>
                    <a:pt x="625" y="274"/>
                  </a:lnTo>
                  <a:lnTo>
                    <a:pt x="621" y="270"/>
                  </a:lnTo>
                  <a:lnTo>
                    <a:pt x="626" y="266"/>
                  </a:lnTo>
                  <a:close/>
                  <a:moveTo>
                    <a:pt x="633" y="275"/>
                  </a:moveTo>
                  <a:lnTo>
                    <a:pt x="636" y="279"/>
                  </a:lnTo>
                  <a:lnTo>
                    <a:pt x="632" y="282"/>
                  </a:lnTo>
                  <a:lnTo>
                    <a:pt x="628" y="278"/>
                  </a:lnTo>
                  <a:lnTo>
                    <a:pt x="633" y="275"/>
                  </a:lnTo>
                  <a:close/>
                  <a:moveTo>
                    <a:pt x="639" y="283"/>
                  </a:moveTo>
                  <a:lnTo>
                    <a:pt x="643" y="287"/>
                  </a:lnTo>
                  <a:lnTo>
                    <a:pt x="639" y="290"/>
                  </a:lnTo>
                  <a:lnTo>
                    <a:pt x="635" y="286"/>
                  </a:lnTo>
                  <a:lnTo>
                    <a:pt x="639" y="283"/>
                  </a:lnTo>
                  <a:close/>
                  <a:moveTo>
                    <a:pt x="647" y="291"/>
                  </a:moveTo>
                  <a:lnTo>
                    <a:pt x="650" y="295"/>
                  </a:lnTo>
                  <a:lnTo>
                    <a:pt x="646" y="299"/>
                  </a:lnTo>
                  <a:lnTo>
                    <a:pt x="642" y="294"/>
                  </a:lnTo>
                  <a:lnTo>
                    <a:pt x="647" y="291"/>
                  </a:lnTo>
                  <a:close/>
                  <a:moveTo>
                    <a:pt x="653" y="300"/>
                  </a:moveTo>
                  <a:lnTo>
                    <a:pt x="656" y="304"/>
                  </a:lnTo>
                  <a:lnTo>
                    <a:pt x="652" y="307"/>
                  </a:lnTo>
                  <a:lnTo>
                    <a:pt x="649" y="303"/>
                  </a:lnTo>
                  <a:lnTo>
                    <a:pt x="653" y="300"/>
                  </a:lnTo>
                  <a:close/>
                  <a:moveTo>
                    <a:pt x="660" y="308"/>
                  </a:moveTo>
                  <a:lnTo>
                    <a:pt x="663" y="312"/>
                  </a:lnTo>
                  <a:lnTo>
                    <a:pt x="659" y="315"/>
                  </a:lnTo>
                  <a:lnTo>
                    <a:pt x="655" y="311"/>
                  </a:lnTo>
                  <a:lnTo>
                    <a:pt x="660" y="308"/>
                  </a:lnTo>
                  <a:close/>
                  <a:moveTo>
                    <a:pt x="666" y="316"/>
                  </a:moveTo>
                  <a:lnTo>
                    <a:pt x="669" y="320"/>
                  </a:lnTo>
                  <a:lnTo>
                    <a:pt x="670" y="321"/>
                  </a:lnTo>
                  <a:lnTo>
                    <a:pt x="665" y="324"/>
                  </a:lnTo>
                  <a:lnTo>
                    <a:pt x="665" y="323"/>
                  </a:lnTo>
                  <a:lnTo>
                    <a:pt x="662" y="320"/>
                  </a:lnTo>
                  <a:lnTo>
                    <a:pt x="666" y="316"/>
                  </a:lnTo>
                  <a:close/>
                  <a:moveTo>
                    <a:pt x="673" y="325"/>
                  </a:moveTo>
                  <a:lnTo>
                    <a:pt x="676" y="329"/>
                  </a:lnTo>
                  <a:lnTo>
                    <a:pt x="672" y="333"/>
                  </a:lnTo>
                  <a:lnTo>
                    <a:pt x="668" y="328"/>
                  </a:lnTo>
                  <a:lnTo>
                    <a:pt x="673" y="325"/>
                  </a:lnTo>
                  <a:close/>
                  <a:moveTo>
                    <a:pt x="679" y="334"/>
                  </a:moveTo>
                  <a:lnTo>
                    <a:pt x="682" y="338"/>
                  </a:lnTo>
                  <a:lnTo>
                    <a:pt x="678" y="341"/>
                  </a:lnTo>
                  <a:lnTo>
                    <a:pt x="675" y="337"/>
                  </a:lnTo>
                  <a:lnTo>
                    <a:pt x="679" y="334"/>
                  </a:lnTo>
                  <a:close/>
                  <a:moveTo>
                    <a:pt x="685" y="342"/>
                  </a:moveTo>
                  <a:lnTo>
                    <a:pt x="688" y="347"/>
                  </a:lnTo>
                  <a:lnTo>
                    <a:pt x="684" y="350"/>
                  </a:lnTo>
                  <a:lnTo>
                    <a:pt x="681" y="346"/>
                  </a:lnTo>
                  <a:lnTo>
                    <a:pt x="685" y="342"/>
                  </a:lnTo>
                  <a:close/>
                  <a:moveTo>
                    <a:pt x="692" y="351"/>
                  </a:moveTo>
                  <a:lnTo>
                    <a:pt x="695" y="356"/>
                  </a:lnTo>
                  <a:lnTo>
                    <a:pt x="690" y="359"/>
                  </a:lnTo>
                  <a:lnTo>
                    <a:pt x="687" y="354"/>
                  </a:lnTo>
                  <a:lnTo>
                    <a:pt x="692" y="351"/>
                  </a:lnTo>
                  <a:close/>
                  <a:moveTo>
                    <a:pt x="698" y="360"/>
                  </a:moveTo>
                  <a:lnTo>
                    <a:pt x="701" y="365"/>
                  </a:lnTo>
                  <a:lnTo>
                    <a:pt x="696" y="368"/>
                  </a:lnTo>
                  <a:lnTo>
                    <a:pt x="693" y="363"/>
                  </a:lnTo>
                  <a:lnTo>
                    <a:pt x="698" y="360"/>
                  </a:lnTo>
                  <a:close/>
                  <a:moveTo>
                    <a:pt x="704" y="369"/>
                  </a:moveTo>
                  <a:lnTo>
                    <a:pt x="706" y="374"/>
                  </a:lnTo>
                  <a:lnTo>
                    <a:pt x="702" y="377"/>
                  </a:lnTo>
                  <a:lnTo>
                    <a:pt x="699" y="372"/>
                  </a:lnTo>
                  <a:lnTo>
                    <a:pt x="704" y="369"/>
                  </a:lnTo>
                  <a:close/>
                  <a:moveTo>
                    <a:pt x="709" y="378"/>
                  </a:moveTo>
                  <a:lnTo>
                    <a:pt x="712" y="381"/>
                  </a:lnTo>
                  <a:lnTo>
                    <a:pt x="712" y="383"/>
                  </a:lnTo>
                  <a:lnTo>
                    <a:pt x="708" y="385"/>
                  </a:lnTo>
                  <a:lnTo>
                    <a:pt x="707" y="384"/>
                  </a:lnTo>
                  <a:lnTo>
                    <a:pt x="705" y="381"/>
                  </a:lnTo>
                  <a:lnTo>
                    <a:pt x="709" y="378"/>
                  </a:lnTo>
                  <a:close/>
                  <a:moveTo>
                    <a:pt x="715" y="387"/>
                  </a:moveTo>
                  <a:lnTo>
                    <a:pt x="718" y="392"/>
                  </a:lnTo>
                  <a:lnTo>
                    <a:pt x="714" y="395"/>
                  </a:lnTo>
                  <a:lnTo>
                    <a:pt x="711" y="390"/>
                  </a:lnTo>
                  <a:lnTo>
                    <a:pt x="715" y="387"/>
                  </a:lnTo>
                  <a:close/>
                  <a:moveTo>
                    <a:pt x="721" y="396"/>
                  </a:moveTo>
                  <a:lnTo>
                    <a:pt x="724" y="401"/>
                  </a:lnTo>
                  <a:lnTo>
                    <a:pt x="719" y="404"/>
                  </a:lnTo>
                  <a:lnTo>
                    <a:pt x="716" y="399"/>
                  </a:lnTo>
                  <a:lnTo>
                    <a:pt x="721" y="396"/>
                  </a:lnTo>
                  <a:close/>
                  <a:moveTo>
                    <a:pt x="727" y="405"/>
                  </a:moveTo>
                  <a:lnTo>
                    <a:pt x="729" y="410"/>
                  </a:lnTo>
                  <a:lnTo>
                    <a:pt x="725" y="413"/>
                  </a:lnTo>
                  <a:lnTo>
                    <a:pt x="722" y="408"/>
                  </a:lnTo>
                  <a:lnTo>
                    <a:pt x="727" y="405"/>
                  </a:lnTo>
                  <a:close/>
                  <a:moveTo>
                    <a:pt x="732" y="415"/>
                  </a:moveTo>
                  <a:lnTo>
                    <a:pt x="735" y="419"/>
                  </a:lnTo>
                  <a:lnTo>
                    <a:pt x="730" y="422"/>
                  </a:lnTo>
                  <a:lnTo>
                    <a:pt x="728" y="417"/>
                  </a:lnTo>
                  <a:lnTo>
                    <a:pt x="732" y="415"/>
                  </a:lnTo>
                  <a:close/>
                  <a:moveTo>
                    <a:pt x="738" y="424"/>
                  </a:moveTo>
                  <a:lnTo>
                    <a:pt x="740" y="429"/>
                  </a:lnTo>
                  <a:lnTo>
                    <a:pt x="736" y="431"/>
                  </a:lnTo>
                  <a:lnTo>
                    <a:pt x="733" y="427"/>
                  </a:lnTo>
                  <a:lnTo>
                    <a:pt x="738" y="424"/>
                  </a:lnTo>
                  <a:close/>
                  <a:moveTo>
                    <a:pt x="743" y="433"/>
                  </a:moveTo>
                  <a:lnTo>
                    <a:pt x="746" y="438"/>
                  </a:lnTo>
                  <a:lnTo>
                    <a:pt x="741" y="441"/>
                  </a:lnTo>
                  <a:lnTo>
                    <a:pt x="738" y="436"/>
                  </a:lnTo>
                  <a:lnTo>
                    <a:pt x="743" y="433"/>
                  </a:lnTo>
                  <a:close/>
                  <a:moveTo>
                    <a:pt x="748" y="442"/>
                  </a:moveTo>
                  <a:lnTo>
                    <a:pt x="751" y="447"/>
                  </a:lnTo>
                  <a:lnTo>
                    <a:pt x="746" y="450"/>
                  </a:lnTo>
                  <a:lnTo>
                    <a:pt x="744" y="445"/>
                  </a:lnTo>
                  <a:lnTo>
                    <a:pt x="748" y="442"/>
                  </a:lnTo>
                  <a:close/>
                  <a:moveTo>
                    <a:pt x="754" y="452"/>
                  </a:moveTo>
                  <a:lnTo>
                    <a:pt x="756" y="457"/>
                  </a:lnTo>
                  <a:lnTo>
                    <a:pt x="752" y="459"/>
                  </a:lnTo>
                  <a:lnTo>
                    <a:pt x="749" y="454"/>
                  </a:lnTo>
                  <a:lnTo>
                    <a:pt x="754" y="452"/>
                  </a:lnTo>
                  <a:close/>
                  <a:moveTo>
                    <a:pt x="759" y="461"/>
                  </a:moveTo>
                  <a:lnTo>
                    <a:pt x="761" y="466"/>
                  </a:lnTo>
                  <a:lnTo>
                    <a:pt x="757" y="469"/>
                  </a:lnTo>
                  <a:lnTo>
                    <a:pt x="754" y="464"/>
                  </a:lnTo>
                  <a:lnTo>
                    <a:pt x="759" y="461"/>
                  </a:lnTo>
                  <a:close/>
                  <a:moveTo>
                    <a:pt x="764" y="471"/>
                  </a:moveTo>
                  <a:lnTo>
                    <a:pt x="766" y="475"/>
                  </a:lnTo>
                  <a:lnTo>
                    <a:pt x="762" y="478"/>
                  </a:lnTo>
                  <a:lnTo>
                    <a:pt x="759" y="473"/>
                  </a:lnTo>
                  <a:lnTo>
                    <a:pt x="764" y="471"/>
                  </a:lnTo>
                  <a:close/>
                  <a:moveTo>
                    <a:pt x="769" y="480"/>
                  </a:moveTo>
                  <a:lnTo>
                    <a:pt x="770" y="483"/>
                  </a:lnTo>
                  <a:lnTo>
                    <a:pt x="772" y="485"/>
                  </a:lnTo>
                  <a:lnTo>
                    <a:pt x="767" y="487"/>
                  </a:lnTo>
                  <a:lnTo>
                    <a:pt x="766" y="485"/>
                  </a:lnTo>
                  <a:lnTo>
                    <a:pt x="764" y="483"/>
                  </a:lnTo>
                  <a:lnTo>
                    <a:pt x="769" y="480"/>
                  </a:lnTo>
                  <a:close/>
                  <a:moveTo>
                    <a:pt x="774" y="490"/>
                  </a:moveTo>
                  <a:lnTo>
                    <a:pt x="776" y="494"/>
                  </a:lnTo>
                  <a:lnTo>
                    <a:pt x="772" y="497"/>
                  </a:lnTo>
                  <a:lnTo>
                    <a:pt x="769" y="492"/>
                  </a:lnTo>
                  <a:lnTo>
                    <a:pt x="774" y="490"/>
                  </a:lnTo>
                  <a:close/>
                  <a:moveTo>
                    <a:pt x="779" y="499"/>
                  </a:moveTo>
                  <a:lnTo>
                    <a:pt x="781" y="504"/>
                  </a:lnTo>
                  <a:lnTo>
                    <a:pt x="776" y="506"/>
                  </a:lnTo>
                  <a:lnTo>
                    <a:pt x="774" y="502"/>
                  </a:lnTo>
                  <a:lnTo>
                    <a:pt x="779" y="499"/>
                  </a:lnTo>
                  <a:close/>
                  <a:moveTo>
                    <a:pt x="784" y="509"/>
                  </a:moveTo>
                  <a:lnTo>
                    <a:pt x="786" y="514"/>
                  </a:lnTo>
                  <a:lnTo>
                    <a:pt x="781" y="516"/>
                  </a:lnTo>
                  <a:lnTo>
                    <a:pt x="779" y="511"/>
                  </a:lnTo>
                  <a:lnTo>
                    <a:pt x="784" y="509"/>
                  </a:lnTo>
                  <a:close/>
                  <a:moveTo>
                    <a:pt x="789" y="518"/>
                  </a:moveTo>
                  <a:lnTo>
                    <a:pt x="789" y="519"/>
                  </a:lnTo>
                  <a:lnTo>
                    <a:pt x="791" y="523"/>
                  </a:lnTo>
                  <a:lnTo>
                    <a:pt x="786" y="526"/>
                  </a:lnTo>
                  <a:lnTo>
                    <a:pt x="784" y="521"/>
                  </a:lnTo>
                  <a:lnTo>
                    <a:pt x="784" y="521"/>
                  </a:lnTo>
                  <a:lnTo>
                    <a:pt x="789" y="518"/>
                  </a:lnTo>
                  <a:close/>
                  <a:moveTo>
                    <a:pt x="793" y="528"/>
                  </a:moveTo>
                  <a:lnTo>
                    <a:pt x="796" y="533"/>
                  </a:lnTo>
                  <a:lnTo>
                    <a:pt x="791" y="535"/>
                  </a:lnTo>
                  <a:lnTo>
                    <a:pt x="788" y="530"/>
                  </a:lnTo>
                  <a:lnTo>
                    <a:pt x="793" y="528"/>
                  </a:lnTo>
                  <a:close/>
                  <a:moveTo>
                    <a:pt x="798" y="538"/>
                  </a:moveTo>
                  <a:lnTo>
                    <a:pt x="800" y="543"/>
                  </a:lnTo>
                  <a:lnTo>
                    <a:pt x="796" y="545"/>
                  </a:lnTo>
                  <a:lnTo>
                    <a:pt x="793" y="540"/>
                  </a:lnTo>
                  <a:lnTo>
                    <a:pt x="798" y="538"/>
                  </a:lnTo>
                  <a:close/>
                  <a:moveTo>
                    <a:pt x="803" y="547"/>
                  </a:moveTo>
                  <a:lnTo>
                    <a:pt x="805" y="552"/>
                  </a:lnTo>
                  <a:lnTo>
                    <a:pt x="800" y="555"/>
                  </a:lnTo>
                  <a:lnTo>
                    <a:pt x="798" y="550"/>
                  </a:lnTo>
                  <a:lnTo>
                    <a:pt x="803" y="547"/>
                  </a:lnTo>
                  <a:close/>
                  <a:moveTo>
                    <a:pt x="807" y="557"/>
                  </a:moveTo>
                  <a:lnTo>
                    <a:pt x="810" y="562"/>
                  </a:lnTo>
                  <a:lnTo>
                    <a:pt x="805" y="564"/>
                  </a:lnTo>
                  <a:lnTo>
                    <a:pt x="802" y="559"/>
                  </a:lnTo>
                  <a:lnTo>
                    <a:pt x="807" y="557"/>
                  </a:lnTo>
                  <a:close/>
                  <a:moveTo>
                    <a:pt x="812" y="567"/>
                  </a:moveTo>
                  <a:lnTo>
                    <a:pt x="814" y="572"/>
                  </a:lnTo>
                  <a:lnTo>
                    <a:pt x="809" y="574"/>
                  </a:lnTo>
                  <a:lnTo>
                    <a:pt x="807" y="569"/>
                  </a:lnTo>
                  <a:lnTo>
                    <a:pt x="812" y="567"/>
                  </a:lnTo>
                  <a:close/>
                  <a:moveTo>
                    <a:pt x="816" y="577"/>
                  </a:moveTo>
                  <a:lnTo>
                    <a:pt x="819" y="581"/>
                  </a:lnTo>
                  <a:lnTo>
                    <a:pt x="814" y="584"/>
                  </a:lnTo>
                  <a:lnTo>
                    <a:pt x="811" y="579"/>
                  </a:lnTo>
                  <a:lnTo>
                    <a:pt x="816" y="577"/>
                  </a:lnTo>
                  <a:close/>
                  <a:moveTo>
                    <a:pt x="821" y="586"/>
                  </a:moveTo>
                  <a:lnTo>
                    <a:pt x="823" y="591"/>
                  </a:lnTo>
                  <a:lnTo>
                    <a:pt x="818" y="593"/>
                  </a:lnTo>
                  <a:lnTo>
                    <a:pt x="816" y="589"/>
                  </a:lnTo>
                  <a:lnTo>
                    <a:pt x="821" y="586"/>
                  </a:lnTo>
                  <a:close/>
                  <a:moveTo>
                    <a:pt x="825" y="596"/>
                  </a:moveTo>
                  <a:lnTo>
                    <a:pt x="827" y="601"/>
                  </a:lnTo>
                  <a:lnTo>
                    <a:pt x="822" y="603"/>
                  </a:lnTo>
                  <a:lnTo>
                    <a:pt x="820" y="598"/>
                  </a:lnTo>
                  <a:lnTo>
                    <a:pt x="825" y="596"/>
                  </a:lnTo>
                  <a:close/>
                  <a:moveTo>
                    <a:pt x="830" y="606"/>
                  </a:moveTo>
                  <a:lnTo>
                    <a:pt x="832" y="611"/>
                  </a:lnTo>
                  <a:lnTo>
                    <a:pt x="827" y="613"/>
                  </a:lnTo>
                  <a:lnTo>
                    <a:pt x="825" y="608"/>
                  </a:lnTo>
                  <a:lnTo>
                    <a:pt x="830" y="606"/>
                  </a:lnTo>
                  <a:close/>
                  <a:moveTo>
                    <a:pt x="834" y="616"/>
                  </a:moveTo>
                  <a:lnTo>
                    <a:pt x="836" y="621"/>
                  </a:lnTo>
                  <a:lnTo>
                    <a:pt x="831" y="623"/>
                  </a:lnTo>
                  <a:lnTo>
                    <a:pt x="829" y="618"/>
                  </a:lnTo>
                  <a:lnTo>
                    <a:pt x="834" y="616"/>
                  </a:lnTo>
                  <a:close/>
                  <a:moveTo>
                    <a:pt x="838" y="626"/>
                  </a:moveTo>
                  <a:lnTo>
                    <a:pt x="840" y="630"/>
                  </a:lnTo>
                  <a:lnTo>
                    <a:pt x="835" y="633"/>
                  </a:lnTo>
                  <a:lnTo>
                    <a:pt x="833" y="628"/>
                  </a:lnTo>
                  <a:lnTo>
                    <a:pt x="838" y="626"/>
                  </a:lnTo>
                  <a:close/>
                  <a:moveTo>
                    <a:pt x="842" y="635"/>
                  </a:moveTo>
                  <a:lnTo>
                    <a:pt x="845" y="640"/>
                  </a:lnTo>
                  <a:lnTo>
                    <a:pt x="840" y="642"/>
                  </a:lnTo>
                  <a:lnTo>
                    <a:pt x="838" y="638"/>
                  </a:lnTo>
                  <a:lnTo>
                    <a:pt x="842" y="635"/>
                  </a:lnTo>
                  <a:close/>
                  <a:moveTo>
                    <a:pt x="847" y="645"/>
                  </a:moveTo>
                  <a:lnTo>
                    <a:pt x="849" y="650"/>
                  </a:lnTo>
                  <a:lnTo>
                    <a:pt x="844" y="652"/>
                  </a:lnTo>
                  <a:lnTo>
                    <a:pt x="842" y="647"/>
                  </a:lnTo>
                  <a:lnTo>
                    <a:pt x="847" y="645"/>
                  </a:lnTo>
                  <a:close/>
                  <a:moveTo>
                    <a:pt x="851" y="655"/>
                  </a:moveTo>
                  <a:lnTo>
                    <a:pt x="853" y="660"/>
                  </a:lnTo>
                  <a:lnTo>
                    <a:pt x="848" y="662"/>
                  </a:lnTo>
                  <a:lnTo>
                    <a:pt x="846" y="657"/>
                  </a:lnTo>
                  <a:lnTo>
                    <a:pt x="851" y="655"/>
                  </a:lnTo>
                  <a:close/>
                  <a:moveTo>
                    <a:pt x="855" y="665"/>
                  </a:moveTo>
                  <a:lnTo>
                    <a:pt x="857" y="670"/>
                  </a:lnTo>
                  <a:lnTo>
                    <a:pt x="852" y="672"/>
                  </a:lnTo>
                  <a:lnTo>
                    <a:pt x="850" y="667"/>
                  </a:lnTo>
                  <a:lnTo>
                    <a:pt x="855" y="665"/>
                  </a:lnTo>
                  <a:close/>
                  <a:moveTo>
                    <a:pt x="859" y="675"/>
                  </a:moveTo>
                  <a:lnTo>
                    <a:pt x="861" y="680"/>
                  </a:lnTo>
                  <a:lnTo>
                    <a:pt x="856" y="682"/>
                  </a:lnTo>
                  <a:lnTo>
                    <a:pt x="854" y="677"/>
                  </a:lnTo>
                  <a:lnTo>
                    <a:pt x="859" y="675"/>
                  </a:lnTo>
                  <a:close/>
                  <a:moveTo>
                    <a:pt x="863" y="685"/>
                  </a:moveTo>
                  <a:lnTo>
                    <a:pt x="865" y="690"/>
                  </a:lnTo>
                  <a:lnTo>
                    <a:pt x="860" y="692"/>
                  </a:lnTo>
                  <a:lnTo>
                    <a:pt x="858" y="687"/>
                  </a:lnTo>
                  <a:lnTo>
                    <a:pt x="863" y="685"/>
                  </a:lnTo>
                  <a:close/>
                  <a:moveTo>
                    <a:pt x="867" y="695"/>
                  </a:moveTo>
                  <a:lnTo>
                    <a:pt x="869" y="700"/>
                  </a:lnTo>
                  <a:lnTo>
                    <a:pt x="864" y="702"/>
                  </a:lnTo>
                  <a:lnTo>
                    <a:pt x="862" y="697"/>
                  </a:lnTo>
                  <a:lnTo>
                    <a:pt x="867" y="695"/>
                  </a:lnTo>
                  <a:close/>
                  <a:moveTo>
                    <a:pt x="871" y="705"/>
                  </a:moveTo>
                  <a:lnTo>
                    <a:pt x="873" y="710"/>
                  </a:lnTo>
                  <a:lnTo>
                    <a:pt x="868" y="712"/>
                  </a:lnTo>
                  <a:lnTo>
                    <a:pt x="866" y="707"/>
                  </a:lnTo>
                  <a:lnTo>
                    <a:pt x="871" y="705"/>
                  </a:lnTo>
                  <a:close/>
                  <a:moveTo>
                    <a:pt x="875" y="715"/>
                  </a:moveTo>
                  <a:lnTo>
                    <a:pt x="876" y="715"/>
                  </a:lnTo>
                  <a:lnTo>
                    <a:pt x="877" y="720"/>
                  </a:lnTo>
                  <a:lnTo>
                    <a:pt x="873" y="722"/>
                  </a:lnTo>
                  <a:lnTo>
                    <a:pt x="871" y="717"/>
                  </a:lnTo>
                  <a:lnTo>
                    <a:pt x="870" y="717"/>
                  </a:lnTo>
                  <a:lnTo>
                    <a:pt x="875" y="715"/>
                  </a:lnTo>
                  <a:close/>
                  <a:moveTo>
                    <a:pt x="879" y="725"/>
                  </a:moveTo>
                  <a:lnTo>
                    <a:pt x="881" y="730"/>
                  </a:lnTo>
                  <a:lnTo>
                    <a:pt x="876" y="732"/>
                  </a:lnTo>
                  <a:lnTo>
                    <a:pt x="874" y="727"/>
                  </a:lnTo>
                  <a:lnTo>
                    <a:pt x="879" y="725"/>
                  </a:lnTo>
                  <a:close/>
                  <a:moveTo>
                    <a:pt x="883" y="735"/>
                  </a:moveTo>
                  <a:lnTo>
                    <a:pt x="885" y="740"/>
                  </a:lnTo>
                  <a:lnTo>
                    <a:pt x="880" y="742"/>
                  </a:lnTo>
                  <a:lnTo>
                    <a:pt x="878" y="737"/>
                  </a:lnTo>
                  <a:lnTo>
                    <a:pt x="883" y="735"/>
                  </a:lnTo>
                  <a:close/>
                  <a:moveTo>
                    <a:pt x="887" y="745"/>
                  </a:moveTo>
                  <a:lnTo>
                    <a:pt x="889" y="749"/>
                  </a:lnTo>
                  <a:lnTo>
                    <a:pt x="884" y="751"/>
                  </a:lnTo>
                  <a:lnTo>
                    <a:pt x="882" y="747"/>
                  </a:lnTo>
                  <a:lnTo>
                    <a:pt x="887" y="745"/>
                  </a:lnTo>
                  <a:close/>
                  <a:moveTo>
                    <a:pt x="914" y="727"/>
                  </a:moveTo>
                  <a:lnTo>
                    <a:pt x="907" y="802"/>
                  </a:lnTo>
                  <a:lnTo>
                    <a:pt x="851" y="752"/>
                  </a:lnTo>
                  <a:lnTo>
                    <a:pt x="914" y="72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p:cNvSpPr>
              <a:spLocks noChangeArrowheads="1"/>
            </p:cNvSpPr>
            <p:nvPr/>
          </p:nvSpPr>
          <p:spPr bwMode="auto">
            <a:xfrm>
              <a:off x="2406" y="2623"/>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時間</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Freeform 12"/>
            <p:cNvSpPr>
              <a:spLocks noEditPoints="1"/>
            </p:cNvSpPr>
            <p:nvPr/>
          </p:nvSpPr>
          <p:spPr bwMode="auto">
            <a:xfrm>
              <a:off x="915" y="2349"/>
              <a:ext cx="2183" cy="9"/>
            </a:xfrm>
            <a:custGeom>
              <a:avLst/>
              <a:gdLst>
                <a:gd name="T0" fmla="*/ 0 w 2451"/>
                <a:gd name="T1" fmla="*/ 0 h 8"/>
                <a:gd name="T2" fmla="*/ 56 w 2451"/>
                <a:gd name="T3" fmla="*/ 0 h 8"/>
                <a:gd name="T4" fmla="*/ 88 w 2451"/>
                <a:gd name="T5" fmla="*/ 0 h 8"/>
                <a:gd name="T6" fmla="*/ 145 w 2451"/>
                <a:gd name="T7" fmla="*/ 0 h 8"/>
                <a:gd name="T8" fmla="*/ 177 w 2451"/>
                <a:gd name="T9" fmla="*/ 0 h 8"/>
                <a:gd name="T10" fmla="*/ 233 w 2451"/>
                <a:gd name="T11" fmla="*/ 0 h 8"/>
                <a:gd name="T12" fmla="*/ 265 w 2451"/>
                <a:gd name="T13" fmla="*/ 0 h 8"/>
                <a:gd name="T14" fmla="*/ 322 w 2451"/>
                <a:gd name="T15" fmla="*/ 0 h 8"/>
                <a:gd name="T16" fmla="*/ 354 w 2451"/>
                <a:gd name="T17" fmla="*/ 0 h 8"/>
                <a:gd name="T18" fmla="*/ 410 w 2451"/>
                <a:gd name="T19" fmla="*/ 0 h 8"/>
                <a:gd name="T20" fmla="*/ 443 w 2451"/>
                <a:gd name="T21" fmla="*/ 0 h 8"/>
                <a:gd name="T22" fmla="*/ 499 w 2451"/>
                <a:gd name="T23" fmla="*/ 0 h 8"/>
                <a:gd name="T24" fmla="*/ 531 w 2451"/>
                <a:gd name="T25" fmla="*/ 0 h 8"/>
                <a:gd name="T26" fmla="*/ 588 w 2451"/>
                <a:gd name="T27" fmla="*/ 0 h 8"/>
                <a:gd name="T28" fmla="*/ 620 w 2451"/>
                <a:gd name="T29" fmla="*/ 0 h 8"/>
                <a:gd name="T30" fmla="*/ 676 w 2451"/>
                <a:gd name="T31" fmla="*/ 0 h 8"/>
                <a:gd name="T32" fmla="*/ 708 w 2451"/>
                <a:gd name="T33" fmla="*/ 0 h 8"/>
                <a:gd name="T34" fmla="*/ 765 w 2451"/>
                <a:gd name="T35" fmla="*/ 0 h 8"/>
                <a:gd name="T36" fmla="*/ 797 w 2451"/>
                <a:gd name="T37" fmla="*/ 0 h 8"/>
                <a:gd name="T38" fmla="*/ 853 w 2451"/>
                <a:gd name="T39" fmla="*/ 0 h 8"/>
                <a:gd name="T40" fmla="*/ 885 w 2451"/>
                <a:gd name="T41" fmla="*/ 0 h 8"/>
                <a:gd name="T42" fmla="*/ 942 w 2451"/>
                <a:gd name="T43" fmla="*/ 0 h 8"/>
                <a:gd name="T44" fmla="*/ 974 w 2451"/>
                <a:gd name="T45" fmla="*/ 0 h 8"/>
                <a:gd name="T46" fmla="*/ 1030 w 2451"/>
                <a:gd name="T47" fmla="*/ 0 h 8"/>
                <a:gd name="T48" fmla="*/ 1062 w 2451"/>
                <a:gd name="T49" fmla="*/ 0 h 8"/>
                <a:gd name="T50" fmla="*/ 1119 w 2451"/>
                <a:gd name="T51" fmla="*/ 0 h 8"/>
                <a:gd name="T52" fmla="*/ 1151 w 2451"/>
                <a:gd name="T53" fmla="*/ 0 h 8"/>
                <a:gd name="T54" fmla="*/ 1207 w 2451"/>
                <a:gd name="T55" fmla="*/ 0 h 8"/>
                <a:gd name="T56" fmla="*/ 1240 w 2451"/>
                <a:gd name="T57" fmla="*/ 0 h 8"/>
                <a:gd name="T58" fmla="*/ 1296 w 2451"/>
                <a:gd name="T59" fmla="*/ 0 h 8"/>
                <a:gd name="T60" fmla="*/ 1328 w 2451"/>
                <a:gd name="T61" fmla="*/ 0 h 8"/>
                <a:gd name="T62" fmla="*/ 1384 w 2451"/>
                <a:gd name="T63" fmla="*/ 0 h 8"/>
                <a:gd name="T64" fmla="*/ 1417 w 2451"/>
                <a:gd name="T65" fmla="*/ 0 h 8"/>
                <a:gd name="T66" fmla="*/ 1473 w 2451"/>
                <a:gd name="T67" fmla="*/ 0 h 8"/>
                <a:gd name="T68" fmla="*/ 1505 w 2451"/>
                <a:gd name="T69" fmla="*/ 0 h 8"/>
                <a:gd name="T70" fmla="*/ 1562 w 2451"/>
                <a:gd name="T71" fmla="*/ 0 h 8"/>
                <a:gd name="T72" fmla="*/ 1594 w 2451"/>
                <a:gd name="T73" fmla="*/ 0 h 8"/>
                <a:gd name="T74" fmla="*/ 1650 w 2451"/>
                <a:gd name="T75" fmla="*/ 0 h 8"/>
                <a:gd name="T76" fmla="*/ 1682 w 2451"/>
                <a:gd name="T77" fmla="*/ 0 h 8"/>
                <a:gd name="T78" fmla="*/ 1739 w 2451"/>
                <a:gd name="T79" fmla="*/ 0 h 8"/>
                <a:gd name="T80" fmla="*/ 1771 w 2451"/>
                <a:gd name="T81" fmla="*/ 0 h 8"/>
                <a:gd name="T82" fmla="*/ 1827 w 2451"/>
                <a:gd name="T83" fmla="*/ 0 h 8"/>
                <a:gd name="T84" fmla="*/ 1859 w 2451"/>
                <a:gd name="T85" fmla="*/ 0 h 8"/>
                <a:gd name="T86" fmla="*/ 1916 w 2451"/>
                <a:gd name="T87" fmla="*/ 0 h 8"/>
                <a:gd name="T88" fmla="*/ 1948 w 2451"/>
                <a:gd name="T89" fmla="*/ 0 h 8"/>
                <a:gd name="T90" fmla="*/ 2004 w 2451"/>
                <a:gd name="T91" fmla="*/ 0 h 8"/>
                <a:gd name="T92" fmla="*/ 2037 w 2451"/>
                <a:gd name="T93" fmla="*/ 0 h 8"/>
                <a:gd name="T94" fmla="*/ 2093 w 2451"/>
                <a:gd name="T95" fmla="*/ 0 h 8"/>
                <a:gd name="T96" fmla="*/ 2125 w 2451"/>
                <a:gd name="T97" fmla="*/ 0 h 8"/>
                <a:gd name="T98" fmla="*/ 2181 w 2451"/>
                <a:gd name="T99" fmla="*/ 0 h 8"/>
                <a:gd name="T100" fmla="*/ 2214 w 2451"/>
                <a:gd name="T101" fmla="*/ 0 h 8"/>
                <a:gd name="T102" fmla="*/ 2270 w 2451"/>
                <a:gd name="T103" fmla="*/ 0 h 8"/>
                <a:gd name="T104" fmla="*/ 2302 w 2451"/>
                <a:gd name="T105" fmla="*/ 0 h 8"/>
                <a:gd name="T106" fmla="*/ 2359 w 2451"/>
                <a:gd name="T107" fmla="*/ 0 h 8"/>
                <a:gd name="T108" fmla="*/ 2391 w 2451"/>
                <a:gd name="T109" fmla="*/ 0 h 8"/>
                <a:gd name="T110" fmla="*/ 2447 w 2451"/>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1" h="8">
                  <a:moveTo>
                    <a:pt x="0" y="0"/>
                  </a:moveTo>
                  <a:lnTo>
                    <a:pt x="32" y="0"/>
                  </a:lnTo>
                  <a:lnTo>
                    <a:pt x="32" y="8"/>
                  </a:lnTo>
                  <a:lnTo>
                    <a:pt x="0" y="8"/>
                  </a:lnTo>
                  <a:lnTo>
                    <a:pt x="0" y="0"/>
                  </a:lnTo>
                  <a:close/>
                  <a:moveTo>
                    <a:pt x="56" y="0"/>
                  </a:moveTo>
                  <a:lnTo>
                    <a:pt x="64" y="0"/>
                  </a:lnTo>
                  <a:lnTo>
                    <a:pt x="64" y="8"/>
                  </a:lnTo>
                  <a:lnTo>
                    <a:pt x="56" y="8"/>
                  </a:lnTo>
                  <a:lnTo>
                    <a:pt x="56" y="0"/>
                  </a:lnTo>
                  <a:close/>
                  <a:moveTo>
                    <a:pt x="88" y="0"/>
                  </a:moveTo>
                  <a:lnTo>
                    <a:pt x="121" y="0"/>
                  </a:lnTo>
                  <a:lnTo>
                    <a:pt x="121" y="8"/>
                  </a:lnTo>
                  <a:lnTo>
                    <a:pt x="88" y="8"/>
                  </a:lnTo>
                  <a:lnTo>
                    <a:pt x="88" y="0"/>
                  </a:lnTo>
                  <a:close/>
                  <a:moveTo>
                    <a:pt x="145" y="0"/>
                  </a:moveTo>
                  <a:lnTo>
                    <a:pt x="153" y="0"/>
                  </a:lnTo>
                  <a:lnTo>
                    <a:pt x="153" y="8"/>
                  </a:lnTo>
                  <a:lnTo>
                    <a:pt x="145" y="8"/>
                  </a:lnTo>
                  <a:lnTo>
                    <a:pt x="145" y="0"/>
                  </a:lnTo>
                  <a:close/>
                  <a:moveTo>
                    <a:pt x="177" y="0"/>
                  </a:moveTo>
                  <a:lnTo>
                    <a:pt x="209" y="0"/>
                  </a:lnTo>
                  <a:lnTo>
                    <a:pt x="209" y="8"/>
                  </a:lnTo>
                  <a:lnTo>
                    <a:pt x="177" y="8"/>
                  </a:lnTo>
                  <a:lnTo>
                    <a:pt x="177" y="0"/>
                  </a:lnTo>
                  <a:close/>
                  <a:moveTo>
                    <a:pt x="233" y="0"/>
                  </a:moveTo>
                  <a:lnTo>
                    <a:pt x="241" y="0"/>
                  </a:lnTo>
                  <a:lnTo>
                    <a:pt x="241" y="8"/>
                  </a:lnTo>
                  <a:lnTo>
                    <a:pt x="233" y="8"/>
                  </a:lnTo>
                  <a:lnTo>
                    <a:pt x="233" y="0"/>
                  </a:lnTo>
                  <a:close/>
                  <a:moveTo>
                    <a:pt x="265" y="0"/>
                  </a:moveTo>
                  <a:lnTo>
                    <a:pt x="298" y="0"/>
                  </a:lnTo>
                  <a:lnTo>
                    <a:pt x="298" y="8"/>
                  </a:lnTo>
                  <a:lnTo>
                    <a:pt x="265" y="8"/>
                  </a:lnTo>
                  <a:lnTo>
                    <a:pt x="265" y="0"/>
                  </a:lnTo>
                  <a:close/>
                  <a:moveTo>
                    <a:pt x="322" y="0"/>
                  </a:moveTo>
                  <a:lnTo>
                    <a:pt x="330" y="0"/>
                  </a:lnTo>
                  <a:lnTo>
                    <a:pt x="330" y="8"/>
                  </a:lnTo>
                  <a:lnTo>
                    <a:pt x="322" y="8"/>
                  </a:lnTo>
                  <a:lnTo>
                    <a:pt x="322" y="0"/>
                  </a:lnTo>
                  <a:close/>
                  <a:moveTo>
                    <a:pt x="354" y="0"/>
                  </a:moveTo>
                  <a:lnTo>
                    <a:pt x="386" y="0"/>
                  </a:lnTo>
                  <a:lnTo>
                    <a:pt x="386" y="8"/>
                  </a:lnTo>
                  <a:lnTo>
                    <a:pt x="354" y="8"/>
                  </a:lnTo>
                  <a:lnTo>
                    <a:pt x="354" y="0"/>
                  </a:lnTo>
                  <a:close/>
                  <a:moveTo>
                    <a:pt x="410" y="0"/>
                  </a:moveTo>
                  <a:lnTo>
                    <a:pt x="418" y="0"/>
                  </a:lnTo>
                  <a:lnTo>
                    <a:pt x="418" y="8"/>
                  </a:lnTo>
                  <a:lnTo>
                    <a:pt x="410" y="8"/>
                  </a:lnTo>
                  <a:lnTo>
                    <a:pt x="410" y="0"/>
                  </a:lnTo>
                  <a:close/>
                  <a:moveTo>
                    <a:pt x="443" y="0"/>
                  </a:moveTo>
                  <a:lnTo>
                    <a:pt x="475" y="0"/>
                  </a:lnTo>
                  <a:lnTo>
                    <a:pt x="475" y="8"/>
                  </a:lnTo>
                  <a:lnTo>
                    <a:pt x="443" y="8"/>
                  </a:lnTo>
                  <a:lnTo>
                    <a:pt x="443" y="0"/>
                  </a:lnTo>
                  <a:close/>
                  <a:moveTo>
                    <a:pt x="499" y="0"/>
                  </a:moveTo>
                  <a:lnTo>
                    <a:pt x="507" y="0"/>
                  </a:lnTo>
                  <a:lnTo>
                    <a:pt x="507" y="8"/>
                  </a:lnTo>
                  <a:lnTo>
                    <a:pt x="499" y="8"/>
                  </a:lnTo>
                  <a:lnTo>
                    <a:pt x="499" y="0"/>
                  </a:lnTo>
                  <a:close/>
                  <a:moveTo>
                    <a:pt x="531" y="0"/>
                  </a:moveTo>
                  <a:lnTo>
                    <a:pt x="563" y="0"/>
                  </a:lnTo>
                  <a:lnTo>
                    <a:pt x="563" y="8"/>
                  </a:lnTo>
                  <a:lnTo>
                    <a:pt x="531" y="8"/>
                  </a:lnTo>
                  <a:lnTo>
                    <a:pt x="531" y="0"/>
                  </a:lnTo>
                  <a:close/>
                  <a:moveTo>
                    <a:pt x="588" y="0"/>
                  </a:moveTo>
                  <a:lnTo>
                    <a:pt x="596" y="0"/>
                  </a:lnTo>
                  <a:lnTo>
                    <a:pt x="596" y="8"/>
                  </a:lnTo>
                  <a:lnTo>
                    <a:pt x="588" y="8"/>
                  </a:lnTo>
                  <a:lnTo>
                    <a:pt x="588" y="0"/>
                  </a:lnTo>
                  <a:close/>
                  <a:moveTo>
                    <a:pt x="620" y="0"/>
                  </a:moveTo>
                  <a:lnTo>
                    <a:pt x="652" y="0"/>
                  </a:lnTo>
                  <a:lnTo>
                    <a:pt x="652" y="8"/>
                  </a:lnTo>
                  <a:lnTo>
                    <a:pt x="620" y="8"/>
                  </a:lnTo>
                  <a:lnTo>
                    <a:pt x="620" y="0"/>
                  </a:lnTo>
                  <a:close/>
                  <a:moveTo>
                    <a:pt x="676" y="0"/>
                  </a:moveTo>
                  <a:lnTo>
                    <a:pt x="684" y="0"/>
                  </a:lnTo>
                  <a:lnTo>
                    <a:pt x="684" y="8"/>
                  </a:lnTo>
                  <a:lnTo>
                    <a:pt x="676" y="8"/>
                  </a:lnTo>
                  <a:lnTo>
                    <a:pt x="676" y="0"/>
                  </a:lnTo>
                  <a:close/>
                  <a:moveTo>
                    <a:pt x="708" y="0"/>
                  </a:moveTo>
                  <a:lnTo>
                    <a:pt x="740" y="0"/>
                  </a:lnTo>
                  <a:lnTo>
                    <a:pt x="740" y="8"/>
                  </a:lnTo>
                  <a:lnTo>
                    <a:pt x="708" y="8"/>
                  </a:lnTo>
                  <a:lnTo>
                    <a:pt x="708" y="0"/>
                  </a:lnTo>
                  <a:close/>
                  <a:moveTo>
                    <a:pt x="765" y="0"/>
                  </a:moveTo>
                  <a:lnTo>
                    <a:pt x="773" y="0"/>
                  </a:lnTo>
                  <a:lnTo>
                    <a:pt x="773" y="8"/>
                  </a:lnTo>
                  <a:lnTo>
                    <a:pt x="765" y="8"/>
                  </a:lnTo>
                  <a:lnTo>
                    <a:pt x="765" y="0"/>
                  </a:lnTo>
                  <a:close/>
                  <a:moveTo>
                    <a:pt x="797" y="0"/>
                  </a:moveTo>
                  <a:lnTo>
                    <a:pt x="829" y="0"/>
                  </a:lnTo>
                  <a:lnTo>
                    <a:pt x="829" y="8"/>
                  </a:lnTo>
                  <a:lnTo>
                    <a:pt x="797" y="8"/>
                  </a:lnTo>
                  <a:lnTo>
                    <a:pt x="797" y="0"/>
                  </a:lnTo>
                  <a:close/>
                  <a:moveTo>
                    <a:pt x="853" y="0"/>
                  </a:moveTo>
                  <a:lnTo>
                    <a:pt x="861" y="0"/>
                  </a:lnTo>
                  <a:lnTo>
                    <a:pt x="861" y="8"/>
                  </a:lnTo>
                  <a:lnTo>
                    <a:pt x="853" y="8"/>
                  </a:lnTo>
                  <a:lnTo>
                    <a:pt x="853" y="0"/>
                  </a:lnTo>
                  <a:close/>
                  <a:moveTo>
                    <a:pt x="885" y="0"/>
                  </a:moveTo>
                  <a:lnTo>
                    <a:pt x="918" y="0"/>
                  </a:lnTo>
                  <a:lnTo>
                    <a:pt x="918" y="8"/>
                  </a:lnTo>
                  <a:lnTo>
                    <a:pt x="885" y="8"/>
                  </a:lnTo>
                  <a:lnTo>
                    <a:pt x="885" y="0"/>
                  </a:lnTo>
                  <a:close/>
                  <a:moveTo>
                    <a:pt x="942" y="0"/>
                  </a:moveTo>
                  <a:lnTo>
                    <a:pt x="950" y="0"/>
                  </a:lnTo>
                  <a:lnTo>
                    <a:pt x="950" y="8"/>
                  </a:lnTo>
                  <a:lnTo>
                    <a:pt x="942" y="8"/>
                  </a:lnTo>
                  <a:lnTo>
                    <a:pt x="942" y="0"/>
                  </a:lnTo>
                  <a:close/>
                  <a:moveTo>
                    <a:pt x="974" y="0"/>
                  </a:moveTo>
                  <a:lnTo>
                    <a:pt x="1006" y="0"/>
                  </a:lnTo>
                  <a:lnTo>
                    <a:pt x="1006" y="8"/>
                  </a:lnTo>
                  <a:lnTo>
                    <a:pt x="974" y="8"/>
                  </a:lnTo>
                  <a:lnTo>
                    <a:pt x="974" y="0"/>
                  </a:lnTo>
                  <a:close/>
                  <a:moveTo>
                    <a:pt x="1030" y="0"/>
                  </a:moveTo>
                  <a:lnTo>
                    <a:pt x="1038" y="0"/>
                  </a:lnTo>
                  <a:lnTo>
                    <a:pt x="1038" y="8"/>
                  </a:lnTo>
                  <a:lnTo>
                    <a:pt x="1030" y="8"/>
                  </a:lnTo>
                  <a:lnTo>
                    <a:pt x="1030" y="0"/>
                  </a:lnTo>
                  <a:close/>
                  <a:moveTo>
                    <a:pt x="1062" y="0"/>
                  </a:moveTo>
                  <a:lnTo>
                    <a:pt x="1095" y="0"/>
                  </a:lnTo>
                  <a:lnTo>
                    <a:pt x="1095" y="8"/>
                  </a:lnTo>
                  <a:lnTo>
                    <a:pt x="1062" y="8"/>
                  </a:lnTo>
                  <a:lnTo>
                    <a:pt x="1062" y="0"/>
                  </a:lnTo>
                  <a:close/>
                  <a:moveTo>
                    <a:pt x="1119" y="0"/>
                  </a:moveTo>
                  <a:lnTo>
                    <a:pt x="1127" y="0"/>
                  </a:lnTo>
                  <a:lnTo>
                    <a:pt x="1127" y="8"/>
                  </a:lnTo>
                  <a:lnTo>
                    <a:pt x="1119" y="8"/>
                  </a:lnTo>
                  <a:lnTo>
                    <a:pt x="1119" y="0"/>
                  </a:lnTo>
                  <a:close/>
                  <a:moveTo>
                    <a:pt x="1151" y="0"/>
                  </a:moveTo>
                  <a:lnTo>
                    <a:pt x="1183" y="0"/>
                  </a:lnTo>
                  <a:lnTo>
                    <a:pt x="1183" y="8"/>
                  </a:lnTo>
                  <a:lnTo>
                    <a:pt x="1151" y="8"/>
                  </a:lnTo>
                  <a:lnTo>
                    <a:pt x="1151" y="0"/>
                  </a:lnTo>
                  <a:close/>
                  <a:moveTo>
                    <a:pt x="1207" y="0"/>
                  </a:moveTo>
                  <a:lnTo>
                    <a:pt x="1215" y="0"/>
                  </a:lnTo>
                  <a:lnTo>
                    <a:pt x="1215" y="8"/>
                  </a:lnTo>
                  <a:lnTo>
                    <a:pt x="1207" y="8"/>
                  </a:lnTo>
                  <a:lnTo>
                    <a:pt x="1207" y="0"/>
                  </a:lnTo>
                  <a:close/>
                  <a:moveTo>
                    <a:pt x="1240" y="0"/>
                  </a:moveTo>
                  <a:lnTo>
                    <a:pt x="1272" y="0"/>
                  </a:lnTo>
                  <a:lnTo>
                    <a:pt x="1272" y="8"/>
                  </a:lnTo>
                  <a:lnTo>
                    <a:pt x="1240" y="8"/>
                  </a:lnTo>
                  <a:lnTo>
                    <a:pt x="1240" y="0"/>
                  </a:lnTo>
                  <a:close/>
                  <a:moveTo>
                    <a:pt x="1296" y="0"/>
                  </a:moveTo>
                  <a:lnTo>
                    <a:pt x="1304" y="0"/>
                  </a:lnTo>
                  <a:lnTo>
                    <a:pt x="1304" y="8"/>
                  </a:lnTo>
                  <a:lnTo>
                    <a:pt x="1296" y="8"/>
                  </a:lnTo>
                  <a:lnTo>
                    <a:pt x="1296" y="0"/>
                  </a:lnTo>
                  <a:close/>
                  <a:moveTo>
                    <a:pt x="1328" y="0"/>
                  </a:moveTo>
                  <a:lnTo>
                    <a:pt x="1360" y="0"/>
                  </a:lnTo>
                  <a:lnTo>
                    <a:pt x="1360" y="8"/>
                  </a:lnTo>
                  <a:lnTo>
                    <a:pt x="1328" y="8"/>
                  </a:lnTo>
                  <a:lnTo>
                    <a:pt x="1328" y="0"/>
                  </a:lnTo>
                  <a:close/>
                  <a:moveTo>
                    <a:pt x="1384" y="0"/>
                  </a:moveTo>
                  <a:lnTo>
                    <a:pt x="1393" y="0"/>
                  </a:lnTo>
                  <a:lnTo>
                    <a:pt x="1393" y="8"/>
                  </a:lnTo>
                  <a:lnTo>
                    <a:pt x="1384" y="8"/>
                  </a:lnTo>
                  <a:lnTo>
                    <a:pt x="1384" y="0"/>
                  </a:lnTo>
                  <a:close/>
                  <a:moveTo>
                    <a:pt x="1417" y="0"/>
                  </a:moveTo>
                  <a:lnTo>
                    <a:pt x="1449" y="0"/>
                  </a:lnTo>
                  <a:lnTo>
                    <a:pt x="1449" y="8"/>
                  </a:lnTo>
                  <a:lnTo>
                    <a:pt x="1417" y="8"/>
                  </a:lnTo>
                  <a:lnTo>
                    <a:pt x="1417" y="0"/>
                  </a:lnTo>
                  <a:close/>
                  <a:moveTo>
                    <a:pt x="1473" y="0"/>
                  </a:moveTo>
                  <a:lnTo>
                    <a:pt x="1481" y="0"/>
                  </a:lnTo>
                  <a:lnTo>
                    <a:pt x="1481" y="8"/>
                  </a:lnTo>
                  <a:lnTo>
                    <a:pt x="1473" y="8"/>
                  </a:lnTo>
                  <a:lnTo>
                    <a:pt x="1473" y="0"/>
                  </a:lnTo>
                  <a:close/>
                  <a:moveTo>
                    <a:pt x="1505" y="0"/>
                  </a:moveTo>
                  <a:lnTo>
                    <a:pt x="1537" y="0"/>
                  </a:lnTo>
                  <a:lnTo>
                    <a:pt x="1537" y="8"/>
                  </a:lnTo>
                  <a:lnTo>
                    <a:pt x="1505" y="8"/>
                  </a:lnTo>
                  <a:lnTo>
                    <a:pt x="1505" y="0"/>
                  </a:lnTo>
                  <a:close/>
                  <a:moveTo>
                    <a:pt x="1562" y="0"/>
                  </a:moveTo>
                  <a:lnTo>
                    <a:pt x="1570" y="0"/>
                  </a:lnTo>
                  <a:lnTo>
                    <a:pt x="1570" y="8"/>
                  </a:lnTo>
                  <a:lnTo>
                    <a:pt x="1562" y="8"/>
                  </a:lnTo>
                  <a:lnTo>
                    <a:pt x="1562" y="0"/>
                  </a:lnTo>
                  <a:close/>
                  <a:moveTo>
                    <a:pt x="1594" y="0"/>
                  </a:moveTo>
                  <a:lnTo>
                    <a:pt x="1626" y="0"/>
                  </a:lnTo>
                  <a:lnTo>
                    <a:pt x="1626" y="8"/>
                  </a:lnTo>
                  <a:lnTo>
                    <a:pt x="1594" y="8"/>
                  </a:lnTo>
                  <a:lnTo>
                    <a:pt x="1594" y="0"/>
                  </a:lnTo>
                  <a:close/>
                  <a:moveTo>
                    <a:pt x="1650" y="0"/>
                  </a:moveTo>
                  <a:lnTo>
                    <a:pt x="1658" y="0"/>
                  </a:lnTo>
                  <a:lnTo>
                    <a:pt x="1658" y="8"/>
                  </a:lnTo>
                  <a:lnTo>
                    <a:pt x="1650" y="8"/>
                  </a:lnTo>
                  <a:lnTo>
                    <a:pt x="1650" y="0"/>
                  </a:lnTo>
                  <a:close/>
                  <a:moveTo>
                    <a:pt x="1682" y="0"/>
                  </a:moveTo>
                  <a:lnTo>
                    <a:pt x="1715" y="0"/>
                  </a:lnTo>
                  <a:lnTo>
                    <a:pt x="1715" y="8"/>
                  </a:lnTo>
                  <a:lnTo>
                    <a:pt x="1682" y="8"/>
                  </a:lnTo>
                  <a:lnTo>
                    <a:pt x="1682" y="0"/>
                  </a:lnTo>
                  <a:close/>
                  <a:moveTo>
                    <a:pt x="1739" y="0"/>
                  </a:moveTo>
                  <a:lnTo>
                    <a:pt x="1747" y="0"/>
                  </a:lnTo>
                  <a:lnTo>
                    <a:pt x="1747" y="8"/>
                  </a:lnTo>
                  <a:lnTo>
                    <a:pt x="1739" y="8"/>
                  </a:lnTo>
                  <a:lnTo>
                    <a:pt x="1739" y="0"/>
                  </a:lnTo>
                  <a:close/>
                  <a:moveTo>
                    <a:pt x="1771" y="0"/>
                  </a:moveTo>
                  <a:lnTo>
                    <a:pt x="1803" y="0"/>
                  </a:lnTo>
                  <a:lnTo>
                    <a:pt x="1803" y="8"/>
                  </a:lnTo>
                  <a:lnTo>
                    <a:pt x="1771" y="8"/>
                  </a:lnTo>
                  <a:lnTo>
                    <a:pt x="1771" y="0"/>
                  </a:lnTo>
                  <a:close/>
                  <a:moveTo>
                    <a:pt x="1827" y="0"/>
                  </a:moveTo>
                  <a:lnTo>
                    <a:pt x="1835" y="0"/>
                  </a:lnTo>
                  <a:lnTo>
                    <a:pt x="1835" y="8"/>
                  </a:lnTo>
                  <a:lnTo>
                    <a:pt x="1827" y="8"/>
                  </a:lnTo>
                  <a:lnTo>
                    <a:pt x="1827" y="0"/>
                  </a:lnTo>
                  <a:close/>
                  <a:moveTo>
                    <a:pt x="1859" y="0"/>
                  </a:moveTo>
                  <a:lnTo>
                    <a:pt x="1892" y="0"/>
                  </a:lnTo>
                  <a:lnTo>
                    <a:pt x="1892" y="8"/>
                  </a:lnTo>
                  <a:lnTo>
                    <a:pt x="1859" y="8"/>
                  </a:lnTo>
                  <a:lnTo>
                    <a:pt x="1859" y="0"/>
                  </a:lnTo>
                  <a:close/>
                  <a:moveTo>
                    <a:pt x="1916" y="0"/>
                  </a:moveTo>
                  <a:lnTo>
                    <a:pt x="1924" y="0"/>
                  </a:lnTo>
                  <a:lnTo>
                    <a:pt x="1924" y="8"/>
                  </a:lnTo>
                  <a:lnTo>
                    <a:pt x="1916" y="8"/>
                  </a:lnTo>
                  <a:lnTo>
                    <a:pt x="1916" y="0"/>
                  </a:lnTo>
                  <a:close/>
                  <a:moveTo>
                    <a:pt x="1948" y="0"/>
                  </a:moveTo>
                  <a:lnTo>
                    <a:pt x="1980" y="0"/>
                  </a:lnTo>
                  <a:lnTo>
                    <a:pt x="1980" y="8"/>
                  </a:lnTo>
                  <a:lnTo>
                    <a:pt x="1948" y="8"/>
                  </a:lnTo>
                  <a:lnTo>
                    <a:pt x="1948" y="0"/>
                  </a:lnTo>
                  <a:close/>
                  <a:moveTo>
                    <a:pt x="2004" y="0"/>
                  </a:moveTo>
                  <a:lnTo>
                    <a:pt x="2012" y="0"/>
                  </a:lnTo>
                  <a:lnTo>
                    <a:pt x="2012" y="8"/>
                  </a:lnTo>
                  <a:lnTo>
                    <a:pt x="2004" y="8"/>
                  </a:lnTo>
                  <a:lnTo>
                    <a:pt x="2004" y="0"/>
                  </a:lnTo>
                  <a:close/>
                  <a:moveTo>
                    <a:pt x="2037" y="0"/>
                  </a:moveTo>
                  <a:lnTo>
                    <a:pt x="2069" y="0"/>
                  </a:lnTo>
                  <a:lnTo>
                    <a:pt x="2069" y="8"/>
                  </a:lnTo>
                  <a:lnTo>
                    <a:pt x="2037" y="8"/>
                  </a:lnTo>
                  <a:lnTo>
                    <a:pt x="2037" y="0"/>
                  </a:lnTo>
                  <a:close/>
                  <a:moveTo>
                    <a:pt x="2093" y="0"/>
                  </a:moveTo>
                  <a:lnTo>
                    <a:pt x="2101" y="0"/>
                  </a:lnTo>
                  <a:lnTo>
                    <a:pt x="2101" y="8"/>
                  </a:lnTo>
                  <a:lnTo>
                    <a:pt x="2093" y="8"/>
                  </a:lnTo>
                  <a:lnTo>
                    <a:pt x="2093" y="0"/>
                  </a:lnTo>
                  <a:close/>
                  <a:moveTo>
                    <a:pt x="2125" y="0"/>
                  </a:moveTo>
                  <a:lnTo>
                    <a:pt x="2157" y="0"/>
                  </a:lnTo>
                  <a:lnTo>
                    <a:pt x="2157" y="8"/>
                  </a:lnTo>
                  <a:lnTo>
                    <a:pt x="2125" y="8"/>
                  </a:lnTo>
                  <a:lnTo>
                    <a:pt x="2125" y="0"/>
                  </a:lnTo>
                  <a:close/>
                  <a:moveTo>
                    <a:pt x="2181" y="0"/>
                  </a:moveTo>
                  <a:lnTo>
                    <a:pt x="2190" y="0"/>
                  </a:lnTo>
                  <a:lnTo>
                    <a:pt x="2190" y="8"/>
                  </a:lnTo>
                  <a:lnTo>
                    <a:pt x="2181" y="8"/>
                  </a:lnTo>
                  <a:lnTo>
                    <a:pt x="2181" y="0"/>
                  </a:lnTo>
                  <a:close/>
                  <a:moveTo>
                    <a:pt x="2214" y="0"/>
                  </a:moveTo>
                  <a:lnTo>
                    <a:pt x="2246" y="0"/>
                  </a:lnTo>
                  <a:lnTo>
                    <a:pt x="2246" y="8"/>
                  </a:lnTo>
                  <a:lnTo>
                    <a:pt x="2214" y="8"/>
                  </a:lnTo>
                  <a:lnTo>
                    <a:pt x="2214" y="0"/>
                  </a:lnTo>
                  <a:close/>
                  <a:moveTo>
                    <a:pt x="2270" y="0"/>
                  </a:moveTo>
                  <a:lnTo>
                    <a:pt x="2278" y="0"/>
                  </a:lnTo>
                  <a:lnTo>
                    <a:pt x="2278" y="8"/>
                  </a:lnTo>
                  <a:lnTo>
                    <a:pt x="2270" y="8"/>
                  </a:lnTo>
                  <a:lnTo>
                    <a:pt x="2270" y="0"/>
                  </a:lnTo>
                  <a:close/>
                  <a:moveTo>
                    <a:pt x="2302" y="0"/>
                  </a:moveTo>
                  <a:lnTo>
                    <a:pt x="2334" y="0"/>
                  </a:lnTo>
                  <a:lnTo>
                    <a:pt x="2334" y="8"/>
                  </a:lnTo>
                  <a:lnTo>
                    <a:pt x="2302" y="8"/>
                  </a:lnTo>
                  <a:lnTo>
                    <a:pt x="2302" y="0"/>
                  </a:lnTo>
                  <a:close/>
                  <a:moveTo>
                    <a:pt x="2359" y="0"/>
                  </a:moveTo>
                  <a:lnTo>
                    <a:pt x="2367" y="0"/>
                  </a:lnTo>
                  <a:lnTo>
                    <a:pt x="2367" y="8"/>
                  </a:lnTo>
                  <a:lnTo>
                    <a:pt x="2359" y="8"/>
                  </a:lnTo>
                  <a:lnTo>
                    <a:pt x="2359" y="0"/>
                  </a:lnTo>
                  <a:close/>
                  <a:moveTo>
                    <a:pt x="2391" y="0"/>
                  </a:moveTo>
                  <a:lnTo>
                    <a:pt x="2423" y="0"/>
                  </a:lnTo>
                  <a:lnTo>
                    <a:pt x="2423" y="8"/>
                  </a:lnTo>
                  <a:lnTo>
                    <a:pt x="2391" y="8"/>
                  </a:lnTo>
                  <a:lnTo>
                    <a:pt x="2391" y="0"/>
                  </a:lnTo>
                  <a:close/>
                  <a:moveTo>
                    <a:pt x="2447" y="0"/>
                  </a:moveTo>
                  <a:lnTo>
                    <a:pt x="2451" y="0"/>
                  </a:lnTo>
                  <a:lnTo>
                    <a:pt x="2451" y="8"/>
                  </a:lnTo>
                  <a:lnTo>
                    <a:pt x="2447" y="8"/>
                  </a:lnTo>
                  <a:lnTo>
                    <a:pt x="2447"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p:cNvSpPr>
              <a:spLocks noChangeArrowheads="1"/>
            </p:cNvSpPr>
            <p:nvPr/>
          </p:nvSpPr>
          <p:spPr bwMode="auto">
            <a:xfrm>
              <a:off x="14" y="2297"/>
              <a:ext cx="8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限界管理水準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Freeform 14"/>
            <p:cNvSpPr>
              <a:spLocks noEditPoints="1"/>
            </p:cNvSpPr>
            <p:nvPr/>
          </p:nvSpPr>
          <p:spPr bwMode="auto">
            <a:xfrm>
              <a:off x="884" y="1669"/>
              <a:ext cx="764" cy="441"/>
            </a:xfrm>
            <a:custGeom>
              <a:avLst/>
              <a:gdLst>
                <a:gd name="T0" fmla="*/ 23 w 764"/>
                <a:gd name="T1" fmla="*/ 2 h 441"/>
                <a:gd name="T2" fmla="*/ 85 w 764"/>
                <a:gd name="T3" fmla="*/ 8 h 441"/>
                <a:gd name="T4" fmla="*/ 162 w 764"/>
                <a:gd name="T5" fmla="*/ 17 h 441"/>
                <a:gd name="T6" fmla="*/ 231 w 764"/>
                <a:gd name="T7" fmla="*/ 29 h 441"/>
                <a:gd name="T8" fmla="*/ 294 w 764"/>
                <a:gd name="T9" fmla="*/ 43 h 441"/>
                <a:gd name="T10" fmla="*/ 352 w 764"/>
                <a:gd name="T11" fmla="*/ 60 h 441"/>
                <a:gd name="T12" fmla="*/ 404 w 764"/>
                <a:gd name="T13" fmla="*/ 79 h 441"/>
                <a:gd name="T14" fmla="*/ 452 w 764"/>
                <a:gd name="T15" fmla="*/ 100 h 441"/>
                <a:gd name="T16" fmla="*/ 496 w 764"/>
                <a:gd name="T17" fmla="*/ 125 h 441"/>
                <a:gd name="T18" fmla="*/ 536 w 764"/>
                <a:gd name="T19" fmla="*/ 153 h 441"/>
                <a:gd name="T20" fmla="*/ 574 w 764"/>
                <a:gd name="T21" fmla="*/ 183 h 441"/>
                <a:gd name="T22" fmla="*/ 609 w 764"/>
                <a:gd name="T23" fmla="*/ 217 h 441"/>
                <a:gd name="T24" fmla="*/ 643 w 764"/>
                <a:gd name="T25" fmla="*/ 254 h 441"/>
                <a:gd name="T26" fmla="*/ 675 w 764"/>
                <a:gd name="T27" fmla="*/ 294 h 441"/>
                <a:gd name="T28" fmla="*/ 707 w 764"/>
                <a:gd name="T29" fmla="*/ 338 h 441"/>
                <a:gd name="T30" fmla="*/ 741 w 764"/>
                <a:gd name="T31" fmla="*/ 390 h 441"/>
                <a:gd name="T32" fmla="*/ 708 w 764"/>
                <a:gd name="T33" fmla="*/ 371 h 441"/>
                <a:gd name="T34" fmla="*/ 677 w 764"/>
                <a:gd name="T35" fmla="*/ 326 h 441"/>
                <a:gd name="T36" fmla="*/ 645 w 764"/>
                <a:gd name="T37" fmla="*/ 285 h 441"/>
                <a:gd name="T38" fmla="*/ 613 w 764"/>
                <a:gd name="T39" fmla="*/ 247 h 441"/>
                <a:gd name="T40" fmla="*/ 580 w 764"/>
                <a:gd name="T41" fmla="*/ 212 h 441"/>
                <a:gd name="T42" fmla="*/ 545 w 764"/>
                <a:gd name="T43" fmla="*/ 181 h 441"/>
                <a:gd name="T44" fmla="*/ 507 w 764"/>
                <a:gd name="T45" fmla="*/ 153 h 441"/>
                <a:gd name="T46" fmla="*/ 466 w 764"/>
                <a:gd name="T47" fmla="*/ 128 h 441"/>
                <a:gd name="T48" fmla="*/ 422 w 764"/>
                <a:gd name="T49" fmla="*/ 105 h 441"/>
                <a:gd name="T50" fmla="*/ 373 w 764"/>
                <a:gd name="T51" fmla="*/ 85 h 441"/>
                <a:gd name="T52" fmla="*/ 319 w 764"/>
                <a:gd name="T53" fmla="*/ 68 h 441"/>
                <a:gd name="T54" fmla="*/ 260 w 764"/>
                <a:gd name="T55" fmla="*/ 53 h 441"/>
                <a:gd name="T56" fmla="*/ 195 w 764"/>
                <a:gd name="T57" fmla="*/ 40 h 441"/>
                <a:gd name="T58" fmla="*/ 122 w 764"/>
                <a:gd name="T59" fmla="*/ 30 h 441"/>
                <a:gd name="T60" fmla="*/ 43 w 764"/>
                <a:gd name="T61" fmla="*/ 21 h 441"/>
                <a:gd name="T62" fmla="*/ 0 w 764"/>
                <a:gd name="T63" fmla="*/ 17 h 441"/>
                <a:gd name="T64" fmla="*/ 756 w 764"/>
                <a:gd name="T65" fmla="*/ 367 h 441"/>
                <a:gd name="T66" fmla="*/ 699 w 764"/>
                <a:gd name="T67" fmla="*/ 40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4" h="441">
                  <a:moveTo>
                    <a:pt x="1" y="0"/>
                  </a:moveTo>
                  <a:lnTo>
                    <a:pt x="23" y="2"/>
                  </a:lnTo>
                  <a:lnTo>
                    <a:pt x="44" y="4"/>
                  </a:lnTo>
                  <a:lnTo>
                    <a:pt x="85" y="8"/>
                  </a:lnTo>
                  <a:lnTo>
                    <a:pt x="124" y="12"/>
                  </a:lnTo>
                  <a:lnTo>
                    <a:pt x="162" y="17"/>
                  </a:lnTo>
                  <a:lnTo>
                    <a:pt x="197" y="23"/>
                  </a:lnTo>
                  <a:lnTo>
                    <a:pt x="231" y="29"/>
                  </a:lnTo>
                  <a:lnTo>
                    <a:pt x="264" y="36"/>
                  </a:lnTo>
                  <a:lnTo>
                    <a:pt x="294" y="43"/>
                  </a:lnTo>
                  <a:lnTo>
                    <a:pt x="324" y="51"/>
                  </a:lnTo>
                  <a:lnTo>
                    <a:pt x="352" y="60"/>
                  </a:lnTo>
                  <a:lnTo>
                    <a:pt x="379" y="69"/>
                  </a:lnTo>
                  <a:lnTo>
                    <a:pt x="404" y="79"/>
                  </a:lnTo>
                  <a:lnTo>
                    <a:pt x="429" y="89"/>
                  </a:lnTo>
                  <a:lnTo>
                    <a:pt x="452" y="100"/>
                  </a:lnTo>
                  <a:lnTo>
                    <a:pt x="474" y="112"/>
                  </a:lnTo>
                  <a:lnTo>
                    <a:pt x="496" y="125"/>
                  </a:lnTo>
                  <a:lnTo>
                    <a:pt x="517" y="138"/>
                  </a:lnTo>
                  <a:lnTo>
                    <a:pt x="536" y="153"/>
                  </a:lnTo>
                  <a:lnTo>
                    <a:pt x="555" y="167"/>
                  </a:lnTo>
                  <a:lnTo>
                    <a:pt x="574" y="183"/>
                  </a:lnTo>
                  <a:lnTo>
                    <a:pt x="592" y="200"/>
                  </a:lnTo>
                  <a:lnTo>
                    <a:pt x="609" y="217"/>
                  </a:lnTo>
                  <a:lnTo>
                    <a:pt x="626" y="235"/>
                  </a:lnTo>
                  <a:lnTo>
                    <a:pt x="643" y="254"/>
                  </a:lnTo>
                  <a:lnTo>
                    <a:pt x="659" y="274"/>
                  </a:lnTo>
                  <a:lnTo>
                    <a:pt x="675" y="294"/>
                  </a:lnTo>
                  <a:lnTo>
                    <a:pt x="691" y="316"/>
                  </a:lnTo>
                  <a:lnTo>
                    <a:pt x="707" y="338"/>
                  </a:lnTo>
                  <a:lnTo>
                    <a:pt x="723" y="361"/>
                  </a:lnTo>
                  <a:lnTo>
                    <a:pt x="741" y="390"/>
                  </a:lnTo>
                  <a:lnTo>
                    <a:pt x="726" y="399"/>
                  </a:lnTo>
                  <a:lnTo>
                    <a:pt x="708" y="371"/>
                  </a:lnTo>
                  <a:lnTo>
                    <a:pt x="692" y="348"/>
                  </a:lnTo>
                  <a:lnTo>
                    <a:pt x="677" y="326"/>
                  </a:lnTo>
                  <a:lnTo>
                    <a:pt x="661" y="305"/>
                  </a:lnTo>
                  <a:lnTo>
                    <a:pt x="645" y="285"/>
                  </a:lnTo>
                  <a:lnTo>
                    <a:pt x="629" y="265"/>
                  </a:lnTo>
                  <a:lnTo>
                    <a:pt x="613" y="247"/>
                  </a:lnTo>
                  <a:lnTo>
                    <a:pt x="597" y="229"/>
                  </a:lnTo>
                  <a:lnTo>
                    <a:pt x="580" y="212"/>
                  </a:lnTo>
                  <a:lnTo>
                    <a:pt x="563" y="196"/>
                  </a:lnTo>
                  <a:lnTo>
                    <a:pt x="545" y="181"/>
                  </a:lnTo>
                  <a:lnTo>
                    <a:pt x="526" y="167"/>
                  </a:lnTo>
                  <a:lnTo>
                    <a:pt x="507" y="153"/>
                  </a:lnTo>
                  <a:lnTo>
                    <a:pt x="487" y="140"/>
                  </a:lnTo>
                  <a:lnTo>
                    <a:pt x="466" y="128"/>
                  </a:lnTo>
                  <a:lnTo>
                    <a:pt x="444" y="116"/>
                  </a:lnTo>
                  <a:lnTo>
                    <a:pt x="422" y="105"/>
                  </a:lnTo>
                  <a:lnTo>
                    <a:pt x="398" y="95"/>
                  </a:lnTo>
                  <a:lnTo>
                    <a:pt x="373" y="85"/>
                  </a:lnTo>
                  <a:lnTo>
                    <a:pt x="347" y="76"/>
                  </a:lnTo>
                  <a:lnTo>
                    <a:pt x="319" y="68"/>
                  </a:lnTo>
                  <a:lnTo>
                    <a:pt x="290" y="60"/>
                  </a:lnTo>
                  <a:lnTo>
                    <a:pt x="260" y="53"/>
                  </a:lnTo>
                  <a:lnTo>
                    <a:pt x="228" y="46"/>
                  </a:lnTo>
                  <a:lnTo>
                    <a:pt x="195" y="40"/>
                  </a:lnTo>
                  <a:lnTo>
                    <a:pt x="159" y="35"/>
                  </a:lnTo>
                  <a:lnTo>
                    <a:pt x="122" y="30"/>
                  </a:lnTo>
                  <a:lnTo>
                    <a:pt x="83" y="25"/>
                  </a:lnTo>
                  <a:lnTo>
                    <a:pt x="43" y="21"/>
                  </a:lnTo>
                  <a:lnTo>
                    <a:pt x="22" y="19"/>
                  </a:lnTo>
                  <a:lnTo>
                    <a:pt x="0" y="17"/>
                  </a:lnTo>
                  <a:lnTo>
                    <a:pt x="1" y="0"/>
                  </a:lnTo>
                  <a:close/>
                  <a:moveTo>
                    <a:pt x="756" y="367"/>
                  </a:moveTo>
                  <a:lnTo>
                    <a:pt x="764" y="441"/>
                  </a:lnTo>
                  <a:lnTo>
                    <a:pt x="699" y="403"/>
                  </a:lnTo>
                  <a:lnTo>
                    <a:pt x="756" y="36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Rectangle 15"/>
            <p:cNvSpPr>
              <a:spLocks noChangeArrowheads="1"/>
            </p:cNvSpPr>
            <p:nvPr/>
          </p:nvSpPr>
          <p:spPr bwMode="auto">
            <a:xfrm>
              <a:off x="1028" y="1373"/>
              <a:ext cx="47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smtClean="0">
                  <a:ln>
                    <a:noFill/>
                  </a:ln>
                  <a:solidFill>
                    <a:srgbClr val="0070C0"/>
                  </a:solidFill>
                  <a:effectLst/>
                  <a:latin typeface="Meiryo UI" pitchFamily="50" charset="-128"/>
                  <a:ea typeface="Meiryo UI" pitchFamily="50" charset="-128"/>
                  <a:cs typeface="ＭＳ Ｐゴシック" pitchFamily="50" charset="-128"/>
                </a:rPr>
                <a:t>定期的な点検</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Freeform 16"/>
            <p:cNvSpPr>
              <a:spLocks noEditPoints="1"/>
            </p:cNvSpPr>
            <p:nvPr/>
          </p:nvSpPr>
          <p:spPr bwMode="auto">
            <a:xfrm>
              <a:off x="1612" y="1667"/>
              <a:ext cx="67" cy="443"/>
            </a:xfrm>
            <a:custGeom>
              <a:avLst/>
              <a:gdLst>
                <a:gd name="T0" fmla="*/ 28 w 67"/>
                <a:gd name="T1" fmla="*/ 443 h 443"/>
                <a:gd name="T2" fmla="*/ 25 w 67"/>
                <a:gd name="T3" fmla="*/ 56 h 443"/>
                <a:gd name="T4" fmla="*/ 43 w 67"/>
                <a:gd name="T5" fmla="*/ 56 h 443"/>
                <a:gd name="T6" fmla="*/ 45 w 67"/>
                <a:gd name="T7" fmla="*/ 443 h 443"/>
                <a:gd name="T8" fmla="*/ 28 w 67"/>
                <a:gd name="T9" fmla="*/ 443 h 443"/>
                <a:gd name="T10" fmla="*/ 0 w 67"/>
                <a:gd name="T11" fmla="*/ 67 h 443"/>
                <a:gd name="T12" fmla="*/ 33 w 67"/>
                <a:gd name="T13" fmla="*/ 0 h 443"/>
                <a:gd name="T14" fmla="*/ 67 w 67"/>
                <a:gd name="T15" fmla="*/ 67 h 443"/>
                <a:gd name="T16" fmla="*/ 0 w 67"/>
                <a:gd name="T17" fmla="*/ 6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43">
                  <a:moveTo>
                    <a:pt x="28" y="443"/>
                  </a:moveTo>
                  <a:lnTo>
                    <a:pt x="25" y="56"/>
                  </a:lnTo>
                  <a:lnTo>
                    <a:pt x="43" y="56"/>
                  </a:lnTo>
                  <a:lnTo>
                    <a:pt x="45" y="443"/>
                  </a:lnTo>
                  <a:lnTo>
                    <a:pt x="28" y="443"/>
                  </a:lnTo>
                  <a:close/>
                  <a:moveTo>
                    <a:pt x="0" y="67"/>
                  </a:moveTo>
                  <a:lnTo>
                    <a:pt x="33" y="0"/>
                  </a:lnTo>
                  <a:lnTo>
                    <a:pt x="67" y="67"/>
                  </a:lnTo>
                  <a:lnTo>
                    <a:pt x="0" y="67"/>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noEditPoints="1"/>
            </p:cNvSpPr>
            <p:nvPr/>
          </p:nvSpPr>
          <p:spPr bwMode="auto">
            <a:xfrm>
              <a:off x="911" y="2095"/>
              <a:ext cx="2187" cy="9"/>
            </a:xfrm>
            <a:custGeom>
              <a:avLst/>
              <a:gdLst>
                <a:gd name="T0" fmla="*/ 0 w 2455"/>
                <a:gd name="T1" fmla="*/ 0 h 8"/>
                <a:gd name="T2" fmla="*/ 56 w 2455"/>
                <a:gd name="T3" fmla="*/ 0 h 8"/>
                <a:gd name="T4" fmla="*/ 88 w 2455"/>
                <a:gd name="T5" fmla="*/ 0 h 8"/>
                <a:gd name="T6" fmla="*/ 145 w 2455"/>
                <a:gd name="T7" fmla="*/ 0 h 8"/>
                <a:gd name="T8" fmla="*/ 177 w 2455"/>
                <a:gd name="T9" fmla="*/ 0 h 8"/>
                <a:gd name="T10" fmla="*/ 233 w 2455"/>
                <a:gd name="T11" fmla="*/ 0 h 8"/>
                <a:gd name="T12" fmla="*/ 265 w 2455"/>
                <a:gd name="T13" fmla="*/ 0 h 8"/>
                <a:gd name="T14" fmla="*/ 322 w 2455"/>
                <a:gd name="T15" fmla="*/ 0 h 8"/>
                <a:gd name="T16" fmla="*/ 354 w 2455"/>
                <a:gd name="T17" fmla="*/ 0 h 8"/>
                <a:gd name="T18" fmla="*/ 410 w 2455"/>
                <a:gd name="T19" fmla="*/ 0 h 8"/>
                <a:gd name="T20" fmla="*/ 443 w 2455"/>
                <a:gd name="T21" fmla="*/ 0 h 8"/>
                <a:gd name="T22" fmla="*/ 499 w 2455"/>
                <a:gd name="T23" fmla="*/ 0 h 8"/>
                <a:gd name="T24" fmla="*/ 531 w 2455"/>
                <a:gd name="T25" fmla="*/ 0 h 8"/>
                <a:gd name="T26" fmla="*/ 587 w 2455"/>
                <a:gd name="T27" fmla="*/ 0 h 8"/>
                <a:gd name="T28" fmla="*/ 620 w 2455"/>
                <a:gd name="T29" fmla="*/ 0 h 8"/>
                <a:gd name="T30" fmla="*/ 676 w 2455"/>
                <a:gd name="T31" fmla="*/ 0 h 8"/>
                <a:gd name="T32" fmla="*/ 708 w 2455"/>
                <a:gd name="T33" fmla="*/ 0 h 8"/>
                <a:gd name="T34" fmla="*/ 765 w 2455"/>
                <a:gd name="T35" fmla="*/ 0 h 8"/>
                <a:gd name="T36" fmla="*/ 797 w 2455"/>
                <a:gd name="T37" fmla="*/ 0 h 8"/>
                <a:gd name="T38" fmla="*/ 853 w 2455"/>
                <a:gd name="T39" fmla="*/ 0 h 8"/>
                <a:gd name="T40" fmla="*/ 885 w 2455"/>
                <a:gd name="T41" fmla="*/ 0 h 8"/>
                <a:gd name="T42" fmla="*/ 942 w 2455"/>
                <a:gd name="T43" fmla="*/ 0 h 8"/>
                <a:gd name="T44" fmla="*/ 974 w 2455"/>
                <a:gd name="T45" fmla="*/ 0 h 8"/>
                <a:gd name="T46" fmla="*/ 1030 w 2455"/>
                <a:gd name="T47" fmla="*/ 0 h 8"/>
                <a:gd name="T48" fmla="*/ 1062 w 2455"/>
                <a:gd name="T49" fmla="*/ 0 h 8"/>
                <a:gd name="T50" fmla="*/ 1119 w 2455"/>
                <a:gd name="T51" fmla="*/ 0 h 8"/>
                <a:gd name="T52" fmla="*/ 1151 w 2455"/>
                <a:gd name="T53" fmla="*/ 0 h 8"/>
                <a:gd name="T54" fmla="*/ 1207 w 2455"/>
                <a:gd name="T55" fmla="*/ 0 h 8"/>
                <a:gd name="T56" fmla="*/ 1240 w 2455"/>
                <a:gd name="T57" fmla="*/ 0 h 8"/>
                <a:gd name="T58" fmla="*/ 1296 w 2455"/>
                <a:gd name="T59" fmla="*/ 0 h 8"/>
                <a:gd name="T60" fmla="*/ 1328 w 2455"/>
                <a:gd name="T61" fmla="*/ 0 h 8"/>
                <a:gd name="T62" fmla="*/ 1384 w 2455"/>
                <a:gd name="T63" fmla="*/ 0 h 8"/>
                <a:gd name="T64" fmla="*/ 1417 w 2455"/>
                <a:gd name="T65" fmla="*/ 0 h 8"/>
                <a:gd name="T66" fmla="*/ 1473 w 2455"/>
                <a:gd name="T67" fmla="*/ 0 h 8"/>
                <a:gd name="T68" fmla="*/ 1505 w 2455"/>
                <a:gd name="T69" fmla="*/ 0 h 8"/>
                <a:gd name="T70" fmla="*/ 1562 w 2455"/>
                <a:gd name="T71" fmla="*/ 0 h 8"/>
                <a:gd name="T72" fmla="*/ 1594 w 2455"/>
                <a:gd name="T73" fmla="*/ 0 h 8"/>
                <a:gd name="T74" fmla="*/ 1650 w 2455"/>
                <a:gd name="T75" fmla="*/ 0 h 8"/>
                <a:gd name="T76" fmla="*/ 1682 w 2455"/>
                <a:gd name="T77" fmla="*/ 0 h 8"/>
                <a:gd name="T78" fmla="*/ 1739 w 2455"/>
                <a:gd name="T79" fmla="*/ 0 h 8"/>
                <a:gd name="T80" fmla="*/ 1771 w 2455"/>
                <a:gd name="T81" fmla="*/ 0 h 8"/>
                <a:gd name="T82" fmla="*/ 1827 w 2455"/>
                <a:gd name="T83" fmla="*/ 0 h 8"/>
                <a:gd name="T84" fmla="*/ 1859 w 2455"/>
                <a:gd name="T85" fmla="*/ 0 h 8"/>
                <a:gd name="T86" fmla="*/ 1916 w 2455"/>
                <a:gd name="T87" fmla="*/ 0 h 8"/>
                <a:gd name="T88" fmla="*/ 1948 w 2455"/>
                <a:gd name="T89" fmla="*/ 0 h 8"/>
                <a:gd name="T90" fmla="*/ 2004 w 2455"/>
                <a:gd name="T91" fmla="*/ 0 h 8"/>
                <a:gd name="T92" fmla="*/ 2037 w 2455"/>
                <a:gd name="T93" fmla="*/ 0 h 8"/>
                <a:gd name="T94" fmla="*/ 2093 w 2455"/>
                <a:gd name="T95" fmla="*/ 0 h 8"/>
                <a:gd name="T96" fmla="*/ 2125 w 2455"/>
                <a:gd name="T97" fmla="*/ 0 h 8"/>
                <a:gd name="T98" fmla="*/ 2181 w 2455"/>
                <a:gd name="T99" fmla="*/ 0 h 8"/>
                <a:gd name="T100" fmla="*/ 2214 w 2455"/>
                <a:gd name="T101" fmla="*/ 0 h 8"/>
                <a:gd name="T102" fmla="*/ 2270 w 2455"/>
                <a:gd name="T103" fmla="*/ 0 h 8"/>
                <a:gd name="T104" fmla="*/ 2302 w 2455"/>
                <a:gd name="T105" fmla="*/ 0 h 8"/>
                <a:gd name="T106" fmla="*/ 2359 w 2455"/>
                <a:gd name="T107" fmla="*/ 0 h 8"/>
                <a:gd name="T108" fmla="*/ 2391 w 2455"/>
                <a:gd name="T109" fmla="*/ 0 h 8"/>
                <a:gd name="T110" fmla="*/ 2447 w 2455"/>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5" h="8">
                  <a:moveTo>
                    <a:pt x="0" y="0"/>
                  </a:moveTo>
                  <a:lnTo>
                    <a:pt x="32" y="0"/>
                  </a:lnTo>
                  <a:lnTo>
                    <a:pt x="32" y="8"/>
                  </a:lnTo>
                  <a:lnTo>
                    <a:pt x="0" y="8"/>
                  </a:lnTo>
                  <a:lnTo>
                    <a:pt x="0" y="0"/>
                  </a:lnTo>
                  <a:close/>
                  <a:moveTo>
                    <a:pt x="56" y="0"/>
                  </a:moveTo>
                  <a:lnTo>
                    <a:pt x="64" y="0"/>
                  </a:lnTo>
                  <a:lnTo>
                    <a:pt x="64" y="8"/>
                  </a:lnTo>
                  <a:lnTo>
                    <a:pt x="56" y="8"/>
                  </a:lnTo>
                  <a:lnTo>
                    <a:pt x="56" y="0"/>
                  </a:lnTo>
                  <a:close/>
                  <a:moveTo>
                    <a:pt x="88" y="0"/>
                  </a:moveTo>
                  <a:lnTo>
                    <a:pt x="121" y="0"/>
                  </a:lnTo>
                  <a:lnTo>
                    <a:pt x="121" y="8"/>
                  </a:lnTo>
                  <a:lnTo>
                    <a:pt x="88" y="8"/>
                  </a:lnTo>
                  <a:lnTo>
                    <a:pt x="88" y="0"/>
                  </a:lnTo>
                  <a:close/>
                  <a:moveTo>
                    <a:pt x="145" y="0"/>
                  </a:moveTo>
                  <a:lnTo>
                    <a:pt x="153" y="0"/>
                  </a:lnTo>
                  <a:lnTo>
                    <a:pt x="153" y="8"/>
                  </a:lnTo>
                  <a:lnTo>
                    <a:pt x="145" y="8"/>
                  </a:lnTo>
                  <a:lnTo>
                    <a:pt x="145" y="0"/>
                  </a:lnTo>
                  <a:close/>
                  <a:moveTo>
                    <a:pt x="177" y="0"/>
                  </a:moveTo>
                  <a:lnTo>
                    <a:pt x="209" y="0"/>
                  </a:lnTo>
                  <a:lnTo>
                    <a:pt x="209" y="8"/>
                  </a:lnTo>
                  <a:lnTo>
                    <a:pt x="177" y="8"/>
                  </a:lnTo>
                  <a:lnTo>
                    <a:pt x="177" y="0"/>
                  </a:lnTo>
                  <a:close/>
                  <a:moveTo>
                    <a:pt x="233" y="0"/>
                  </a:moveTo>
                  <a:lnTo>
                    <a:pt x="241" y="0"/>
                  </a:lnTo>
                  <a:lnTo>
                    <a:pt x="241" y="8"/>
                  </a:lnTo>
                  <a:lnTo>
                    <a:pt x="233" y="8"/>
                  </a:lnTo>
                  <a:lnTo>
                    <a:pt x="233" y="0"/>
                  </a:lnTo>
                  <a:close/>
                  <a:moveTo>
                    <a:pt x="265" y="0"/>
                  </a:moveTo>
                  <a:lnTo>
                    <a:pt x="298" y="0"/>
                  </a:lnTo>
                  <a:lnTo>
                    <a:pt x="298" y="8"/>
                  </a:lnTo>
                  <a:lnTo>
                    <a:pt x="265" y="8"/>
                  </a:lnTo>
                  <a:lnTo>
                    <a:pt x="265" y="0"/>
                  </a:lnTo>
                  <a:close/>
                  <a:moveTo>
                    <a:pt x="322" y="0"/>
                  </a:moveTo>
                  <a:lnTo>
                    <a:pt x="330" y="0"/>
                  </a:lnTo>
                  <a:lnTo>
                    <a:pt x="330" y="8"/>
                  </a:lnTo>
                  <a:lnTo>
                    <a:pt x="322" y="8"/>
                  </a:lnTo>
                  <a:lnTo>
                    <a:pt x="322" y="0"/>
                  </a:lnTo>
                  <a:close/>
                  <a:moveTo>
                    <a:pt x="354" y="0"/>
                  </a:moveTo>
                  <a:lnTo>
                    <a:pt x="386" y="0"/>
                  </a:lnTo>
                  <a:lnTo>
                    <a:pt x="386" y="8"/>
                  </a:lnTo>
                  <a:lnTo>
                    <a:pt x="354" y="8"/>
                  </a:lnTo>
                  <a:lnTo>
                    <a:pt x="354" y="0"/>
                  </a:lnTo>
                  <a:close/>
                  <a:moveTo>
                    <a:pt x="410" y="0"/>
                  </a:moveTo>
                  <a:lnTo>
                    <a:pt x="418" y="0"/>
                  </a:lnTo>
                  <a:lnTo>
                    <a:pt x="418" y="8"/>
                  </a:lnTo>
                  <a:lnTo>
                    <a:pt x="410" y="8"/>
                  </a:lnTo>
                  <a:lnTo>
                    <a:pt x="410" y="0"/>
                  </a:lnTo>
                  <a:close/>
                  <a:moveTo>
                    <a:pt x="443" y="0"/>
                  </a:moveTo>
                  <a:lnTo>
                    <a:pt x="475" y="0"/>
                  </a:lnTo>
                  <a:lnTo>
                    <a:pt x="475" y="8"/>
                  </a:lnTo>
                  <a:lnTo>
                    <a:pt x="443" y="8"/>
                  </a:lnTo>
                  <a:lnTo>
                    <a:pt x="443" y="0"/>
                  </a:lnTo>
                  <a:close/>
                  <a:moveTo>
                    <a:pt x="499" y="0"/>
                  </a:moveTo>
                  <a:lnTo>
                    <a:pt x="507" y="0"/>
                  </a:lnTo>
                  <a:lnTo>
                    <a:pt x="507" y="8"/>
                  </a:lnTo>
                  <a:lnTo>
                    <a:pt x="499" y="8"/>
                  </a:lnTo>
                  <a:lnTo>
                    <a:pt x="499" y="0"/>
                  </a:lnTo>
                  <a:close/>
                  <a:moveTo>
                    <a:pt x="531" y="0"/>
                  </a:moveTo>
                  <a:lnTo>
                    <a:pt x="563" y="0"/>
                  </a:lnTo>
                  <a:lnTo>
                    <a:pt x="563" y="8"/>
                  </a:lnTo>
                  <a:lnTo>
                    <a:pt x="531" y="8"/>
                  </a:lnTo>
                  <a:lnTo>
                    <a:pt x="531" y="0"/>
                  </a:lnTo>
                  <a:close/>
                  <a:moveTo>
                    <a:pt x="587" y="0"/>
                  </a:moveTo>
                  <a:lnTo>
                    <a:pt x="596" y="0"/>
                  </a:lnTo>
                  <a:lnTo>
                    <a:pt x="596" y="8"/>
                  </a:lnTo>
                  <a:lnTo>
                    <a:pt x="587" y="8"/>
                  </a:lnTo>
                  <a:lnTo>
                    <a:pt x="587" y="0"/>
                  </a:lnTo>
                  <a:close/>
                  <a:moveTo>
                    <a:pt x="620" y="0"/>
                  </a:moveTo>
                  <a:lnTo>
                    <a:pt x="652" y="0"/>
                  </a:lnTo>
                  <a:lnTo>
                    <a:pt x="652" y="8"/>
                  </a:lnTo>
                  <a:lnTo>
                    <a:pt x="620" y="8"/>
                  </a:lnTo>
                  <a:lnTo>
                    <a:pt x="620" y="0"/>
                  </a:lnTo>
                  <a:close/>
                  <a:moveTo>
                    <a:pt x="676" y="0"/>
                  </a:moveTo>
                  <a:lnTo>
                    <a:pt x="684" y="0"/>
                  </a:lnTo>
                  <a:lnTo>
                    <a:pt x="684" y="8"/>
                  </a:lnTo>
                  <a:lnTo>
                    <a:pt x="676" y="8"/>
                  </a:lnTo>
                  <a:lnTo>
                    <a:pt x="676" y="0"/>
                  </a:lnTo>
                  <a:close/>
                  <a:moveTo>
                    <a:pt x="708" y="0"/>
                  </a:moveTo>
                  <a:lnTo>
                    <a:pt x="740" y="0"/>
                  </a:lnTo>
                  <a:lnTo>
                    <a:pt x="740" y="8"/>
                  </a:lnTo>
                  <a:lnTo>
                    <a:pt x="708" y="8"/>
                  </a:lnTo>
                  <a:lnTo>
                    <a:pt x="708" y="0"/>
                  </a:lnTo>
                  <a:close/>
                  <a:moveTo>
                    <a:pt x="765" y="0"/>
                  </a:moveTo>
                  <a:lnTo>
                    <a:pt x="773" y="0"/>
                  </a:lnTo>
                  <a:lnTo>
                    <a:pt x="773" y="8"/>
                  </a:lnTo>
                  <a:lnTo>
                    <a:pt x="765" y="8"/>
                  </a:lnTo>
                  <a:lnTo>
                    <a:pt x="765" y="0"/>
                  </a:lnTo>
                  <a:close/>
                  <a:moveTo>
                    <a:pt x="797" y="0"/>
                  </a:moveTo>
                  <a:lnTo>
                    <a:pt x="829" y="0"/>
                  </a:lnTo>
                  <a:lnTo>
                    <a:pt x="829" y="8"/>
                  </a:lnTo>
                  <a:lnTo>
                    <a:pt x="797" y="8"/>
                  </a:lnTo>
                  <a:lnTo>
                    <a:pt x="797" y="0"/>
                  </a:lnTo>
                  <a:close/>
                  <a:moveTo>
                    <a:pt x="853" y="0"/>
                  </a:moveTo>
                  <a:lnTo>
                    <a:pt x="861" y="0"/>
                  </a:lnTo>
                  <a:lnTo>
                    <a:pt x="861" y="8"/>
                  </a:lnTo>
                  <a:lnTo>
                    <a:pt x="853" y="8"/>
                  </a:lnTo>
                  <a:lnTo>
                    <a:pt x="853" y="0"/>
                  </a:lnTo>
                  <a:close/>
                  <a:moveTo>
                    <a:pt x="885" y="0"/>
                  </a:moveTo>
                  <a:lnTo>
                    <a:pt x="918" y="0"/>
                  </a:lnTo>
                  <a:lnTo>
                    <a:pt x="918" y="8"/>
                  </a:lnTo>
                  <a:lnTo>
                    <a:pt x="885" y="8"/>
                  </a:lnTo>
                  <a:lnTo>
                    <a:pt x="885" y="0"/>
                  </a:lnTo>
                  <a:close/>
                  <a:moveTo>
                    <a:pt x="942" y="0"/>
                  </a:moveTo>
                  <a:lnTo>
                    <a:pt x="950" y="0"/>
                  </a:lnTo>
                  <a:lnTo>
                    <a:pt x="950" y="8"/>
                  </a:lnTo>
                  <a:lnTo>
                    <a:pt x="942" y="8"/>
                  </a:lnTo>
                  <a:lnTo>
                    <a:pt x="942" y="0"/>
                  </a:lnTo>
                  <a:close/>
                  <a:moveTo>
                    <a:pt x="974" y="0"/>
                  </a:moveTo>
                  <a:lnTo>
                    <a:pt x="1006" y="0"/>
                  </a:lnTo>
                  <a:lnTo>
                    <a:pt x="1006" y="8"/>
                  </a:lnTo>
                  <a:lnTo>
                    <a:pt x="974" y="8"/>
                  </a:lnTo>
                  <a:lnTo>
                    <a:pt x="974" y="0"/>
                  </a:lnTo>
                  <a:close/>
                  <a:moveTo>
                    <a:pt x="1030" y="0"/>
                  </a:moveTo>
                  <a:lnTo>
                    <a:pt x="1038" y="0"/>
                  </a:lnTo>
                  <a:lnTo>
                    <a:pt x="1038" y="8"/>
                  </a:lnTo>
                  <a:lnTo>
                    <a:pt x="1030" y="8"/>
                  </a:lnTo>
                  <a:lnTo>
                    <a:pt x="1030" y="0"/>
                  </a:lnTo>
                  <a:close/>
                  <a:moveTo>
                    <a:pt x="1062" y="0"/>
                  </a:moveTo>
                  <a:lnTo>
                    <a:pt x="1095" y="0"/>
                  </a:lnTo>
                  <a:lnTo>
                    <a:pt x="1095" y="8"/>
                  </a:lnTo>
                  <a:lnTo>
                    <a:pt x="1062" y="8"/>
                  </a:lnTo>
                  <a:lnTo>
                    <a:pt x="1062" y="0"/>
                  </a:lnTo>
                  <a:close/>
                  <a:moveTo>
                    <a:pt x="1119" y="0"/>
                  </a:moveTo>
                  <a:lnTo>
                    <a:pt x="1127" y="0"/>
                  </a:lnTo>
                  <a:lnTo>
                    <a:pt x="1127" y="8"/>
                  </a:lnTo>
                  <a:lnTo>
                    <a:pt x="1119" y="8"/>
                  </a:lnTo>
                  <a:lnTo>
                    <a:pt x="1119" y="0"/>
                  </a:lnTo>
                  <a:close/>
                  <a:moveTo>
                    <a:pt x="1151" y="0"/>
                  </a:moveTo>
                  <a:lnTo>
                    <a:pt x="1183" y="0"/>
                  </a:lnTo>
                  <a:lnTo>
                    <a:pt x="1183" y="8"/>
                  </a:lnTo>
                  <a:lnTo>
                    <a:pt x="1151" y="8"/>
                  </a:lnTo>
                  <a:lnTo>
                    <a:pt x="1151" y="0"/>
                  </a:lnTo>
                  <a:close/>
                  <a:moveTo>
                    <a:pt x="1207" y="0"/>
                  </a:moveTo>
                  <a:lnTo>
                    <a:pt x="1215" y="0"/>
                  </a:lnTo>
                  <a:lnTo>
                    <a:pt x="1215" y="8"/>
                  </a:lnTo>
                  <a:lnTo>
                    <a:pt x="1207" y="8"/>
                  </a:lnTo>
                  <a:lnTo>
                    <a:pt x="1207" y="0"/>
                  </a:lnTo>
                  <a:close/>
                  <a:moveTo>
                    <a:pt x="1240" y="0"/>
                  </a:moveTo>
                  <a:lnTo>
                    <a:pt x="1272" y="0"/>
                  </a:lnTo>
                  <a:lnTo>
                    <a:pt x="1272" y="8"/>
                  </a:lnTo>
                  <a:lnTo>
                    <a:pt x="1240" y="8"/>
                  </a:lnTo>
                  <a:lnTo>
                    <a:pt x="1240" y="0"/>
                  </a:lnTo>
                  <a:close/>
                  <a:moveTo>
                    <a:pt x="1296" y="0"/>
                  </a:moveTo>
                  <a:lnTo>
                    <a:pt x="1304" y="0"/>
                  </a:lnTo>
                  <a:lnTo>
                    <a:pt x="1304" y="8"/>
                  </a:lnTo>
                  <a:lnTo>
                    <a:pt x="1296" y="8"/>
                  </a:lnTo>
                  <a:lnTo>
                    <a:pt x="1296" y="0"/>
                  </a:lnTo>
                  <a:close/>
                  <a:moveTo>
                    <a:pt x="1328" y="0"/>
                  </a:moveTo>
                  <a:lnTo>
                    <a:pt x="1360" y="0"/>
                  </a:lnTo>
                  <a:lnTo>
                    <a:pt x="1360" y="8"/>
                  </a:lnTo>
                  <a:lnTo>
                    <a:pt x="1328" y="8"/>
                  </a:lnTo>
                  <a:lnTo>
                    <a:pt x="1328" y="0"/>
                  </a:lnTo>
                  <a:close/>
                  <a:moveTo>
                    <a:pt x="1384" y="0"/>
                  </a:moveTo>
                  <a:lnTo>
                    <a:pt x="1393" y="0"/>
                  </a:lnTo>
                  <a:lnTo>
                    <a:pt x="1393" y="8"/>
                  </a:lnTo>
                  <a:lnTo>
                    <a:pt x="1384" y="8"/>
                  </a:lnTo>
                  <a:lnTo>
                    <a:pt x="1384" y="0"/>
                  </a:lnTo>
                  <a:close/>
                  <a:moveTo>
                    <a:pt x="1417" y="0"/>
                  </a:moveTo>
                  <a:lnTo>
                    <a:pt x="1449" y="0"/>
                  </a:lnTo>
                  <a:lnTo>
                    <a:pt x="1449" y="8"/>
                  </a:lnTo>
                  <a:lnTo>
                    <a:pt x="1417" y="8"/>
                  </a:lnTo>
                  <a:lnTo>
                    <a:pt x="1417" y="0"/>
                  </a:lnTo>
                  <a:close/>
                  <a:moveTo>
                    <a:pt x="1473" y="0"/>
                  </a:moveTo>
                  <a:lnTo>
                    <a:pt x="1481" y="0"/>
                  </a:lnTo>
                  <a:lnTo>
                    <a:pt x="1481" y="8"/>
                  </a:lnTo>
                  <a:lnTo>
                    <a:pt x="1473" y="8"/>
                  </a:lnTo>
                  <a:lnTo>
                    <a:pt x="1473" y="0"/>
                  </a:lnTo>
                  <a:close/>
                  <a:moveTo>
                    <a:pt x="1505" y="0"/>
                  </a:moveTo>
                  <a:lnTo>
                    <a:pt x="1537" y="0"/>
                  </a:lnTo>
                  <a:lnTo>
                    <a:pt x="1537" y="8"/>
                  </a:lnTo>
                  <a:lnTo>
                    <a:pt x="1505" y="8"/>
                  </a:lnTo>
                  <a:lnTo>
                    <a:pt x="1505" y="0"/>
                  </a:lnTo>
                  <a:close/>
                  <a:moveTo>
                    <a:pt x="1562" y="0"/>
                  </a:moveTo>
                  <a:lnTo>
                    <a:pt x="1570" y="0"/>
                  </a:lnTo>
                  <a:lnTo>
                    <a:pt x="1570" y="8"/>
                  </a:lnTo>
                  <a:lnTo>
                    <a:pt x="1562" y="8"/>
                  </a:lnTo>
                  <a:lnTo>
                    <a:pt x="1562" y="0"/>
                  </a:lnTo>
                  <a:close/>
                  <a:moveTo>
                    <a:pt x="1594" y="0"/>
                  </a:moveTo>
                  <a:lnTo>
                    <a:pt x="1626" y="0"/>
                  </a:lnTo>
                  <a:lnTo>
                    <a:pt x="1626" y="8"/>
                  </a:lnTo>
                  <a:lnTo>
                    <a:pt x="1594" y="8"/>
                  </a:lnTo>
                  <a:lnTo>
                    <a:pt x="1594" y="0"/>
                  </a:lnTo>
                  <a:close/>
                  <a:moveTo>
                    <a:pt x="1650" y="0"/>
                  </a:moveTo>
                  <a:lnTo>
                    <a:pt x="1658" y="0"/>
                  </a:lnTo>
                  <a:lnTo>
                    <a:pt x="1658" y="8"/>
                  </a:lnTo>
                  <a:lnTo>
                    <a:pt x="1650" y="8"/>
                  </a:lnTo>
                  <a:lnTo>
                    <a:pt x="1650" y="0"/>
                  </a:lnTo>
                  <a:close/>
                  <a:moveTo>
                    <a:pt x="1682" y="0"/>
                  </a:moveTo>
                  <a:lnTo>
                    <a:pt x="1715" y="0"/>
                  </a:lnTo>
                  <a:lnTo>
                    <a:pt x="1715" y="8"/>
                  </a:lnTo>
                  <a:lnTo>
                    <a:pt x="1682" y="8"/>
                  </a:lnTo>
                  <a:lnTo>
                    <a:pt x="1682" y="0"/>
                  </a:lnTo>
                  <a:close/>
                  <a:moveTo>
                    <a:pt x="1739" y="0"/>
                  </a:moveTo>
                  <a:lnTo>
                    <a:pt x="1747" y="0"/>
                  </a:lnTo>
                  <a:lnTo>
                    <a:pt x="1747" y="8"/>
                  </a:lnTo>
                  <a:lnTo>
                    <a:pt x="1739" y="8"/>
                  </a:lnTo>
                  <a:lnTo>
                    <a:pt x="1739" y="0"/>
                  </a:lnTo>
                  <a:close/>
                  <a:moveTo>
                    <a:pt x="1771" y="0"/>
                  </a:moveTo>
                  <a:lnTo>
                    <a:pt x="1803" y="0"/>
                  </a:lnTo>
                  <a:lnTo>
                    <a:pt x="1803" y="8"/>
                  </a:lnTo>
                  <a:lnTo>
                    <a:pt x="1771" y="8"/>
                  </a:lnTo>
                  <a:lnTo>
                    <a:pt x="1771" y="0"/>
                  </a:lnTo>
                  <a:close/>
                  <a:moveTo>
                    <a:pt x="1827" y="0"/>
                  </a:moveTo>
                  <a:lnTo>
                    <a:pt x="1835" y="0"/>
                  </a:lnTo>
                  <a:lnTo>
                    <a:pt x="1835" y="8"/>
                  </a:lnTo>
                  <a:lnTo>
                    <a:pt x="1827" y="8"/>
                  </a:lnTo>
                  <a:lnTo>
                    <a:pt x="1827" y="0"/>
                  </a:lnTo>
                  <a:close/>
                  <a:moveTo>
                    <a:pt x="1859" y="0"/>
                  </a:moveTo>
                  <a:lnTo>
                    <a:pt x="1892" y="0"/>
                  </a:lnTo>
                  <a:lnTo>
                    <a:pt x="1892" y="8"/>
                  </a:lnTo>
                  <a:lnTo>
                    <a:pt x="1859" y="8"/>
                  </a:lnTo>
                  <a:lnTo>
                    <a:pt x="1859" y="0"/>
                  </a:lnTo>
                  <a:close/>
                  <a:moveTo>
                    <a:pt x="1916" y="0"/>
                  </a:moveTo>
                  <a:lnTo>
                    <a:pt x="1924" y="0"/>
                  </a:lnTo>
                  <a:lnTo>
                    <a:pt x="1924" y="8"/>
                  </a:lnTo>
                  <a:lnTo>
                    <a:pt x="1916" y="8"/>
                  </a:lnTo>
                  <a:lnTo>
                    <a:pt x="1916" y="0"/>
                  </a:lnTo>
                  <a:close/>
                  <a:moveTo>
                    <a:pt x="1948" y="0"/>
                  </a:moveTo>
                  <a:lnTo>
                    <a:pt x="1980" y="0"/>
                  </a:lnTo>
                  <a:lnTo>
                    <a:pt x="1980" y="8"/>
                  </a:lnTo>
                  <a:lnTo>
                    <a:pt x="1948" y="8"/>
                  </a:lnTo>
                  <a:lnTo>
                    <a:pt x="1948" y="0"/>
                  </a:lnTo>
                  <a:close/>
                  <a:moveTo>
                    <a:pt x="2004" y="0"/>
                  </a:moveTo>
                  <a:lnTo>
                    <a:pt x="2012" y="0"/>
                  </a:lnTo>
                  <a:lnTo>
                    <a:pt x="2012" y="8"/>
                  </a:lnTo>
                  <a:lnTo>
                    <a:pt x="2004" y="8"/>
                  </a:lnTo>
                  <a:lnTo>
                    <a:pt x="2004" y="0"/>
                  </a:lnTo>
                  <a:close/>
                  <a:moveTo>
                    <a:pt x="2037" y="0"/>
                  </a:moveTo>
                  <a:lnTo>
                    <a:pt x="2069" y="0"/>
                  </a:lnTo>
                  <a:lnTo>
                    <a:pt x="2069" y="8"/>
                  </a:lnTo>
                  <a:lnTo>
                    <a:pt x="2037" y="8"/>
                  </a:lnTo>
                  <a:lnTo>
                    <a:pt x="2037" y="0"/>
                  </a:lnTo>
                  <a:close/>
                  <a:moveTo>
                    <a:pt x="2093" y="0"/>
                  </a:moveTo>
                  <a:lnTo>
                    <a:pt x="2101" y="0"/>
                  </a:lnTo>
                  <a:lnTo>
                    <a:pt x="2101" y="8"/>
                  </a:lnTo>
                  <a:lnTo>
                    <a:pt x="2093" y="8"/>
                  </a:lnTo>
                  <a:lnTo>
                    <a:pt x="2093" y="0"/>
                  </a:lnTo>
                  <a:close/>
                  <a:moveTo>
                    <a:pt x="2125" y="0"/>
                  </a:moveTo>
                  <a:lnTo>
                    <a:pt x="2157" y="0"/>
                  </a:lnTo>
                  <a:lnTo>
                    <a:pt x="2157" y="8"/>
                  </a:lnTo>
                  <a:lnTo>
                    <a:pt x="2125" y="8"/>
                  </a:lnTo>
                  <a:lnTo>
                    <a:pt x="2125" y="0"/>
                  </a:lnTo>
                  <a:close/>
                  <a:moveTo>
                    <a:pt x="2181" y="0"/>
                  </a:moveTo>
                  <a:lnTo>
                    <a:pt x="2190" y="0"/>
                  </a:lnTo>
                  <a:lnTo>
                    <a:pt x="2190" y="8"/>
                  </a:lnTo>
                  <a:lnTo>
                    <a:pt x="2181" y="8"/>
                  </a:lnTo>
                  <a:lnTo>
                    <a:pt x="2181" y="0"/>
                  </a:lnTo>
                  <a:close/>
                  <a:moveTo>
                    <a:pt x="2214" y="0"/>
                  </a:moveTo>
                  <a:lnTo>
                    <a:pt x="2246" y="0"/>
                  </a:lnTo>
                  <a:lnTo>
                    <a:pt x="2246" y="8"/>
                  </a:lnTo>
                  <a:lnTo>
                    <a:pt x="2214" y="8"/>
                  </a:lnTo>
                  <a:lnTo>
                    <a:pt x="2214" y="0"/>
                  </a:lnTo>
                  <a:close/>
                  <a:moveTo>
                    <a:pt x="2270" y="0"/>
                  </a:moveTo>
                  <a:lnTo>
                    <a:pt x="2278" y="0"/>
                  </a:lnTo>
                  <a:lnTo>
                    <a:pt x="2278" y="8"/>
                  </a:lnTo>
                  <a:lnTo>
                    <a:pt x="2270" y="8"/>
                  </a:lnTo>
                  <a:lnTo>
                    <a:pt x="2270" y="0"/>
                  </a:lnTo>
                  <a:close/>
                  <a:moveTo>
                    <a:pt x="2302" y="0"/>
                  </a:moveTo>
                  <a:lnTo>
                    <a:pt x="2334" y="0"/>
                  </a:lnTo>
                  <a:lnTo>
                    <a:pt x="2334" y="8"/>
                  </a:lnTo>
                  <a:lnTo>
                    <a:pt x="2302" y="8"/>
                  </a:lnTo>
                  <a:lnTo>
                    <a:pt x="2302" y="0"/>
                  </a:lnTo>
                  <a:close/>
                  <a:moveTo>
                    <a:pt x="2359" y="0"/>
                  </a:moveTo>
                  <a:lnTo>
                    <a:pt x="2367" y="0"/>
                  </a:lnTo>
                  <a:lnTo>
                    <a:pt x="2367" y="8"/>
                  </a:lnTo>
                  <a:lnTo>
                    <a:pt x="2359" y="8"/>
                  </a:lnTo>
                  <a:lnTo>
                    <a:pt x="2359" y="0"/>
                  </a:lnTo>
                  <a:close/>
                  <a:moveTo>
                    <a:pt x="2391" y="0"/>
                  </a:moveTo>
                  <a:lnTo>
                    <a:pt x="2423" y="0"/>
                  </a:lnTo>
                  <a:lnTo>
                    <a:pt x="2423" y="8"/>
                  </a:lnTo>
                  <a:lnTo>
                    <a:pt x="2391" y="8"/>
                  </a:lnTo>
                  <a:lnTo>
                    <a:pt x="2391" y="0"/>
                  </a:lnTo>
                  <a:close/>
                  <a:moveTo>
                    <a:pt x="2447" y="0"/>
                  </a:moveTo>
                  <a:lnTo>
                    <a:pt x="2455" y="0"/>
                  </a:lnTo>
                  <a:lnTo>
                    <a:pt x="2455" y="8"/>
                  </a:lnTo>
                  <a:lnTo>
                    <a:pt x="2447" y="8"/>
                  </a:lnTo>
                  <a:lnTo>
                    <a:pt x="2447"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18"/>
            <p:cNvSpPr>
              <a:spLocks noChangeArrowheads="1"/>
            </p:cNvSpPr>
            <p:nvPr/>
          </p:nvSpPr>
          <p:spPr bwMode="auto">
            <a:xfrm>
              <a:off x="14" y="2011"/>
              <a:ext cx="8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目標管理水準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19"/>
            <p:cNvSpPr>
              <a:spLocks noChangeArrowheads="1"/>
            </p:cNvSpPr>
            <p:nvPr/>
          </p:nvSpPr>
          <p:spPr bwMode="auto">
            <a:xfrm>
              <a:off x="1662" y="1926"/>
              <a:ext cx="20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smtClean="0">
                  <a:ln>
                    <a:noFill/>
                  </a:ln>
                  <a:solidFill>
                    <a:srgbClr val="0070C0"/>
                  </a:solidFill>
                  <a:effectLst/>
                  <a:latin typeface="Meiryo UI" pitchFamily="50" charset="-128"/>
                  <a:ea typeface="Meiryo UI" pitchFamily="50" charset="-128"/>
                  <a:cs typeface="ＭＳ Ｐゴシック" pitchFamily="50" charset="-128"/>
                </a:rPr>
                <a:t>補修</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Freeform 20"/>
            <p:cNvSpPr>
              <a:spLocks/>
            </p:cNvSpPr>
            <p:nvPr/>
          </p:nvSpPr>
          <p:spPr bwMode="auto">
            <a:xfrm>
              <a:off x="963" y="1531"/>
              <a:ext cx="105" cy="107"/>
            </a:xfrm>
            <a:custGeom>
              <a:avLst/>
              <a:gdLst>
                <a:gd name="T0" fmla="*/ 0 w 105"/>
                <a:gd name="T1" fmla="*/ 55 h 107"/>
                <a:gd name="T2" fmla="*/ 26 w 105"/>
                <a:gd name="T3" fmla="*/ 55 h 107"/>
                <a:gd name="T4" fmla="*/ 26 w 105"/>
                <a:gd name="T5" fmla="*/ 0 h 107"/>
                <a:gd name="T6" fmla="*/ 79 w 105"/>
                <a:gd name="T7" fmla="*/ 0 h 107"/>
                <a:gd name="T8" fmla="*/ 79 w 105"/>
                <a:gd name="T9" fmla="*/ 55 h 107"/>
                <a:gd name="T10" fmla="*/ 105 w 105"/>
                <a:gd name="T11" fmla="*/ 55 h 107"/>
                <a:gd name="T12" fmla="*/ 52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6" y="55"/>
                  </a:lnTo>
                  <a:lnTo>
                    <a:pt x="26" y="0"/>
                  </a:lnTo>
                  <a:lnTo>
                    <a:pt x="79" y="0"/>
                  </a:lnTo>
                  <a:lnTo>
                    <a:pt x="79" y="55"/>
                  </a:lnTo>
                  <a:lnTo>
                    <a:pt x="105"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1168"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1372"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1578"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p:cNvSpPr>
              <a:spLocks/>
            </p:cNvSpPr>
            <p:nvPr/>
          </p:nvSpPr>
          <p:spPr bwMode="auto">
            <a:xfrm>
              <a:off x="1782"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p:cNvSpPr>
              <a:spLocks/>
            </p:cNvSpPr>
            <p:nvPr/>
          </p:nvSpPr>
          <p:spPr bwMode="auto">
            <a:xfrm>
              <a:off x="1987" y="1531"/>
              <a:ext cx="105" cy="107"/>
            </a:xfrm>
            <a:custGeom>
              <a:avLst/>
              <a:gdLst>
                <a:gd name="T0" fmla="*/ 0 w 105"/>
                <a:gd name="T1" fmla="*/ 55 h 107"/>
                <a:gd name="T2" fmla="*/ 26 w 105"/>
                <a:gd name="T3" fmla="*/ 55 h 107"/>
                <a:gd name="T4" fmla="*/ 26 w 105"/>
                <a:gd name="T5" fmla="*/ 0 h 107"/>
                <a:gd name="T6" fmla="*/ 78 w 105"/>
                <a:gd name="T7" fmla="*/ 0 h 107"/>
                <a:gd name="T8" fmla="*/ 78 w 105"/>
                <a:gd name="T9" fmla="*/ 55 h 107"/>
                <a:gd name="T10" fmla="*/ 105 w 105"/>
                <a:gd name="T11" fmla="*/ 55 h 107"/>
                <a:gd name="T12" fmla="*/ 52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6" y="55"/>
                  </a:lnTo>
                  <a:lnTo>
                    <a:pt x="26" y="0"/>
                  </a:lnTo>
                  <a:lnTo>
                    <a:pt x="78" y="0"/>
                  </a:lnTo>
                  <a:lnTo>
                    <a:pt x="78" y="55"/>
                  </a:lnTo>
                  <a:lnTo>
                    <a:pt x="105"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p:cNvSpPr>
              <a:spLocks/>
            </p:cNvSpPr>
            <p:nvPr/>
          </p:nvSpPr>
          <p:spPr bwMode="auto">
            <a:xfrm>
              <a:off x="2191"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p:cNvSpPr>
              <a:spLocks/>
            </p:cNvSpPr>
            <p:nvPr/>
          </p:nvSpPr>
          <p:spPr bwMode="auto">
            <a:xfrm>
              <a:off x="2405"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p:cNvSpPr>
              <a:spLocks/>
            </p:cNvSpPr>
            <p:nvPr/>
          </p:nvSpPr>
          <p:spPr bwMode="auto">
            <a:xfrm>
              <a:off x="2595"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p:cNvSpPr>
              <a:spLocks noEditPoints="1"/>
            </p:cNvSpPr>
            <p:nvPr/>
          </p:nvSpPr>
          <p:spPr bwMode="auto">
            <a:xfrm>
              <a:off x="1645" y="1658"/>
              <a:ext cx="764" cy="442"/>
            </a:xfrm>
            <a:custGeom>
              <a:avLst/>
              <a:gdLst>
                <a:gd name="T0" fmla="*/ 23 w 764"/>
                <a:gd name="T1" fmla="*/ 2 h 442"/>
                <a:gd name="T2" fmla="*/ 85 w 764"/>
                <a:gd name="T3" fmla="*/ 8 h 442"/>
                <a:gd name="T4" fmla="*/ 161 w 764"/>
                <a:gd name="T5" fmla="*/ 18 h 442"/>
                <a:gd name="T6" fmla="*/ 231 w 764"/>
                <a:gd name="T7" fmla="*/ 29 h 442"/>
                <a:gd name="T8" fmla="*/ 294 w 764"/>
                <a:gd name="T9" fmla="*/ 44 h 442"/>
                <a:gd name="T10" fmla="*/ 352 w 764"/>
                <a:gd name="T11" fmla="*/ 60 h 442"/>
                <a:gd name="T12" fmla="*/ 404 w 764"/>
                <a:gd name="T13" fmla="*/ 79 h 442"/>
                <a:gd name="T14" fmla="*/ 452 w 764"/>
                <a:gd name="T15" fmla="*/ 101 h 442"/>
                <a:gd name="T16" fmla="*/ 496 w 764"/>
                <a:gd name="T17" fmla="*/ 125 h 442"/>
                <a:gd name="T18" fmla="*/ 536 w 764"/>
                <a:gd name="T19" fmla="*/ 153 h 442"/>
                <a:gd name="T20" fmla="*/ 574 w 764"/>
                <a:gd name="T21" fmla="*/ 183 h 442"/>
                <a:gd name="T22" fmla="*/ 609 w 764"/>
                <a:gd name="T23" fmla="*/ 217 h 442"/>
                <a:gd name="T24" fmla="*/ 642 w 764"/>
                <a:gd name="T25" fmla="*/ 254 h 442"/>
                <a:gd name="T26" fmla="*/ 675 w 764"/>
                <a:gd name="T27" fmla="*/ 295 h 442"/>
                <a:gd name="T28" fmla="*/ 706 w 764"/>
                <a:gd name="T29" fmla="*/ 338 h 442"/>
                <a:gd name="T30" fmla="*/ 741 w 764"/>
                <a:gd name="T31" fmla="*/ 390 h 442"/>
                <a:gd name="T32" fmla="*/ 708 w 764"/>
                <a:gd name="T33" fmla="*/ 372 h 442"/>
                <a:gd name="T34" fmla="*/ 677 w 764"/>
                <a:gd name="T35" fmla="*/ 326 h 442"/>
                <a:gd name="T36" fmla="*/ 645 w 764"/>
                <a:gd name="T37" fmla="*/ 285 h 442"/>
                <a:gd name="T38" fmla="*/ 613 w 764"/>
                <a:gd name="T39" fmla="*/ 247 h 442"/>
                <a:gd name="T40" fmla="*/ 580 w 764"/>
                <a:gd name="T41" fmla="*/ 213 h 442"/>
                <a:gd name="T42" fmla="*/ 544 w 764"/>
                <a:gd name="T43" fmla="*/ 181 h 442"/>
                <a:gd name="T44" fmla="*/ 507 w 764"/>
                <a:gd name="T45" fmla="*/ 153 h 442"/>
                <a:gd name="T46" fmla="*/ 466 w 764"/>
                <a:gd name="T47" fmla="*/ 128 h 442"/>
                <a:gd name="T48" fmla="*/ 422 w 764"/>
                <a:gd name="T49" fmla="*/ 106 h 442"/>
                <a:gd name="T50" fmla="*/ 373 w 764"/>
                <a:gd name="T51" fmla="*/ 86 h 442"/>
                <a:gd name="T52" fmla="*/ 319 w 764"/>
                <a:gd name="T53" fmla="*/ 68 h 442"/>
                <a:gd name="T54" fmla="*/ 260 w 764"/>
                <a:gd name="T55" fmla="*/ 53 h 442"/>
                <a:gd name="T56" fmla="*/ 194 w 764"/>
                <a:gd name="T57" fmla="*/ 41 h 442"/>
                <a:gd name="T58" fmla="*/ 122 w 764"/>
                <a:gd name="T59" fmla="*/ 30 h 442"/>
                <a:gd name="T60" fmla="*/ 42 w 764"/>
                <a:gd name="T61" fmla="*/ 21 h 442"/>
                <a:gd name="T62" fmla="*/ 0 w 764"/>
                <a:gd name="T63" fmla="*/ 18 h 442"/>
                <a:gd name="T64" fmla="*/ 756 w 764"/>
                <a:gd name="T65" fmla="*/ 367 h 442"/>
                <a:gd name="T66" fmla="*/ 699 w 764"/>
                <a:gd name="T67" fmla="*/ 40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4" h="442">
                  <a:moveTo>
                    <a:pt x="1" y="0"/>
                  </a:moveTo>
                  <a:lnTo>
                    <a:pt x="23" y="2"/>
                  </a:lnTo>
                  <a:lnTo>
                    <a:pt x="44" y="4"/>
                  </a:lnTo>
                  <a:lnTo>
                    <a:pt x="85" y="8"/>
                  </a:lnTo>
                  <a:lnTo>
                    <a:pt x="124" y="13"/>
                  </a:lnTo>
                  <a:lnTo>
                    <a:pt x="161" y="18"/>
                  </a:lnTo>
                  <a:lnTo>
                    <a:pt x="197" y="23"/>
                  </a:lnTo>
                  <a:lnTo>
                    <a:pt x="231" y="29"/>
                  </a:lnTo>
                  <a:lnTo>
                    <a:pt x="263" y="36"/>
                  </a:lnTo>
                  <a:lnTo>
                    <a:pt x="294" y="44"/>
                  </a:lnTo>
                  <a:lnTo>
                    <a:pt x="324" y="51"/>
                  </a:lnTo>
                  <a:lnTo>
                    <a:pt x="352" y="60"/>
                  </a:lnTo>
                  <a:lnTo>
                    <a:pt x="379" y="69"/>
                  </a:lnTo>
                  <a:lnTo>
                    <a:pt x="404" y="79"/>
                  </a:lnTo>
                  <a:lnTo>
                    <a:pt x="429" y="90"/>
                  </a:lnTo>
                  <a:lnTo>
                    <a:pt x="452" y="101"/>
                  </a:lnTo>
                  <a:lnTo>
                    <a:pt x="474" y="113"/>
                  </a:lnTo>
                  <a:lnTo>
                    <a:pt x="496" y="125"/>
                  </a:lnTo>
                  <a:lnTo>
                    <a:pt x="516" y="139"/>
                  </a:lnTo>
                  <a:lnTo>
                    <a:pt x="536" y="153"/>
                  </a:lnTo>
                  <a:lnTo>
                    <a:pt x="555" y="168"/>
                  </a:lnTo>
                  <a:lnTo>
                    <a:pt x="574" y="183"/>
                  </a:lnTo>
                  <a:lnTo>
                    <a:pt x="591" y="200"/>
                  </a:lnTo>
                  <a:lnTo>
                    <a:pt x="609" y="217"/>
                  </a:lnTo>
                  <a:lnTo>
                    <a:pt x="626" y="235"/>
                  </a:lnTo>
                  <a:lnTo>
                    <a:pt x="642" y="254"/>
                  </a:lnTo>
                  <a:lnTo>
                    <a:pt x="659" y="274"/>
                  </a:lnTo>
                  <a:lnTo>
                    <a:pt x="675" y="295"/>
                  </a:lnTo>
                  <a:lnTo>
                    <a:pt x="691" y="316"/>
                  </a:lnTo>
                  <a:lnTo>
                    <a:pt x="706" y="338"/>
                  </a:lnTo>
                  <a:lnTo>
                    <a:pt x="722" y="362"/>
                  </a:lnTo>
                  <a:lnTo>
                    <a:pt x="741" y="390"/>
                  </a:lnTo>
                  <a:lnTo>
                    <a:pt x="726" y="399"/>
                  </a:lnTo>
                  <a:lnTo>
                    <a:pt x="708" y="372"/>
                  </a:lnTo>
                  <a:lnTo>
                    <a:pt x="692" y="348"/>
                  </a:lnTo>
                  <a:lnTo>
                    <a:pt x="677" y="326"/>
                  </a:lnTo>
                  <a:lnTo>
                    <a:pt x="661" y="305"/>
                  </a:lnTo>
                  <a:lnTo>
                    <a:pt x="645" y="285"/>
                  </a:lnTo>
                  <a:lnTo>
                    <a:pt x="629" y="266"/>
                  </a:lnTo>
                  <a:lnTo>
                    <a:pt x="613" y="247"/>
                  </a:lnTo>
                  <a:lnTo>
                    <a:pt x="596" y="229"/>
                  </a:lnTo>
                  <a:lnTo>
                    <a:pt x="580" y="213"/>
                  </a:lnTo>
                  <a:lnTo>
                    <a:pt x="562" y="197"/>
                  </a:lnTo>
                  <a:lnTo>
                    <a:pt x="544" y="181"/>
                  </a:lnTo>
                  <a:lnTo>
                    <a:pt x="526" y="167"/>
                  </a:lnTo>
                  <a:lnTo>
                    <a:pt x="507" y="153"/>
                  </a:lnTo>
                  <a:lnTo>
                    <a:pt x="487" y="140"/>
                  </a:lnTo>
                  <a:lnTo>
                    <a:pt x="466" y="128"/>
                  </a:lnTo>
                  <a:lnTo>
                    <a:pt x="444" y="116"/>
                  </a:lnTo>
                  <a:lnTo>
                    <a:pt x="422" y="106"/>
                  </a:lnTo>
                  <a:lnTo>
                    <a:pt x="398" y="95"/>
                  </a:lnTo>
                  <a:lnTo>
                    <a:pt x="373" y="86"/>
                  </a:lnTo>
                  <a:lnTo>
                    <a:pt x="347" y="77"/>
                  </a:lnTo>
                  <a:lnTo>
                    <a:pt x="319" y="68"/>
                  </a:lnTo>
                  <a:lnTo>
                    <a:pt x="290" y="61"/>
                  </a:lnTo>
                  <a:lnTo>
                    <a:pt x="260" y="53"/>
                  </a:lnTo>
                  <a:lnTo>
                    <a:pt x="228" y="47"/>
                  </a:lnTo>
                  <a:lnTo>
                    <a:pt x="194" y="41"/>
                  </a:lnTo>
                  <a:lnTo>
                    <a:pt x="159" y="35"/>
                  </a:lnTo>
                  <a:lnTo>
                    <a:pt x="122" y="30"/>
                  </a:lnTo>
                  <a:lnTo>
                    <a:pt x="83" y="25"/>
                  </a:lnTo>
                  <a:lnTo>
                    <a:pt x="42" y="21"/>
                  </a:lnTo>
                  <a:lnTo>
                    <a:pt x="21" y="19"/>
                  </a:lnTo>
                  <a:lnTo>
                    <a:pt x="0" y="18"/>
                  </a:lnTo>
                  <a:lnTo>
                    <a:pt x="1" y="0"/>
                  </a:lnTo>
                  <a:close/>
                  <a:moveTo>
                    <a:pt x="756" y="367"/>
                  </a:moveTo>
                  <a:lnTo>
                    <a:pt x="764" y="442"/>
                  </a:lnTo>
                  <a:lnTo>
                    <a:pt x="699" y="403"/>
                  </a:lnTo>
                  <a:lnTo>
                    <a:pt x="756" y="36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30"/>
            <p:cNvSpPr>
              <a:spLocks noEditPoints="1"/>
            </p:cNvSpPr>
            <p:nvPr/>
          </p:nvSpPr>
          <p:spPr bwMode="auto">
            <a:xfrm>
              <a:off x="2403" y="1658"/>
              <a:ext cx="297" cy="146"/>
            </a:xfrm>
            <a:custGeom>
              <a:avLst/>
              <a:gdLst>
                <a:gd name="T0" fmla="*/ 1 w 297"/>
                <a:gd name="T1" fmla="*/ 0 h 146"/>
                <a:gd name="T2" fmla="*/ 18 w 297"/>
                <a:gd name="T3" fmla="*/ 2 h 146"/>
                <a:gd name="T4" fmla="*/ 34 w 297"/>
                <a:gd name="T5" fmla="*/ 3 h 146"/>
                <a:gd name="T6" fmla="*/ 49 w 297"/>
                <a:gd name="T7" fmla="*/ 4 h 146"/>
                <a:gd name="T8" fmla="*/ 64 w 297"/>
                <a:gd name="T9" fmla="*/ 6 h 146"/>
                <a:gd name="T10" fmla="*/ 77 w 297"/>
                <a:gd name="T11" fmla="*/ 8 h 146"/>
                <a:gd name="T12" fmla="*/ 91 w 297"/>
                <a:gd name="T13" fmla="*/ 10 h 146"/>
                <a:gd name="T14" fmla="*/ 103 w 297"/>
                <a:gd name="T15" fmla="*/ 12 h 146"/>
                <a:gd name="T16" fmla="*/ 116 w 297"/>
                <a:gd name="T17" fmla="*/ 14 h 146"/>
                <a:gd name="T18" fmla="*/ 127 w 297"/>
                <a:gd name="T19" fmla="*/ 17 h 146"/>
                <a:gd name="T20" fmla="*/ 138 w 297"/>
                <a:gd name="T21" fmla="*/ 19 h 146"/>
                <a:gd name="T22" fmla="*/ 149 w 297"/>
                <a:gd name="T23" fmla="*/ 22 h 146"/>
                <a:gd name="T24" fmla="*/ 159 w 297"/>
                <a:gd name="T25" fmla="*/ 25 h 146"/>
                <a:gd name="T26" fmla="*/ 178 w 297"/>
                <a:gd name="T27" fmla="*/ 32 h 146"/>
                <a:gd name="T28" fmla="*/ 195 w 297"/>
                <a:gd name="T29" fmla="*/ 40 h 146"/>
                <a:gd name="T30" fmla="*/ 211 w 297"/>
                <a:gd name="T31" fmla="*/ 49 h 146"/>
                <a:gd name="T32" fmla="*/ 226 w 297"/>
                <a:gd name="T33" fmla="*/ 59 h 146"/>
                <a:gd name="T34" fmla="*/ 240 w 297"/>
                <a:gd name="T35" fmla="*/ 70 h 146"/>
                <a:gd name="T36" fmla="*/ 253 w 297"/>
                <a:gd name="T37" fmla="*/ 82 h 146"/>
                <a:gd name="T38" fmla="*/ 267 w 297"/>
                <a:gd name="T39" fmla="*/ 97 h 146"/>
                <a:gd name="T40" fmla="*/ 254 w 297"/>
                <a:gd name="T41" fmla="*/ 109 h 146"/>
                <a:gd name="T42" fmla="*/ 241 w 297"/>
                <a:gd name="T43" fmla="*/ 95 h 146"/>
                <a:gd name="T44" fmla="*/ 229 w 297"/>
                <a:gd name="T45" fmla="*/ 84 h 146"/>
                <a:gd name="T46" fmla="*/ 216 w 297"/>
                <a:gd name="T47" fmla="*/ 74 h 146"/>
                <a:gd name="T48" fmla="*/ 202 w 297"/>
                <a:gd name="T49" fmla="*/ 64 h 146"/>
                <a:gd name="T50" fmla="*/ 188 w 297"/>
                <a:gd name="T51" fmla="*/ 56 h 146"/>
                <a:gd name="T52" fmla="*/ 171 w 297"/>
                <a:gd name="T53" fmla="*/ 49 h 146"/>
                <a:gd name="T54" fmla="*/ 153 w 297"/>
                <a:gd name="T55" fmla="*/ 42 h 146"/>
                <a:gd name="T56" fmla="*/ 144 w 297"/>
                <a:gd name="T57" fmla="*/ 39 h 146"/>
                <a:gd name="T58" fmla="*/ 134 w 297"/>
                <a:gd name="T59" fmla="*/ 36 h 146"/>
                <a:gd name="T60" fmla="*/ 123 w 297"/>
                <a:gd name="T61" fmla="*/ 34 h 146"/>
                <a:gd name="T62" fmla="*/ 112 w 297"/>
                <a:gd name="T63" fmla="*/ 31 h 146"/>
                <a:gd name="T64" fmla="*/ 101 w 297"/>
                <a:gd name="T65" fmla="*/ 29 h 146"/>
                <a:gd name="T66" fmla="*/ 88 w 297"/>
                <a:gd name="T67" fmla="*/ 27 h 146"/>
                <a:gd name="T68" fmla="*/ 75 w 297"/>
                <a:gd name="T69" fmla="*/ 25 h 146"/>
                <a:gd name="T70" fmla="*/ 62 w 297"/>
                <a:gd name="T71" fmla="*/ 23 h 146"/>
                <a:gd name="T72" fmla="*/ 47 w 297"/>
                <a:gd name="T73" fmla="*/ 22 h 146"/>
                <a:gd name="T74" fmla="*/ 32 w 297"/>
                <a:gd name="T75" fmla="*/ 20 h 146"/>
                <a:gd name="T76" fmla="*/ 17 w 297"/>
                <a:gd name="T77" fmla="*/ 19 h 146"/>
                <a:gd name="T78" fmla="*/ 0 w 297"/>
                <a:gd name="T79" fmla="*/ 18 h 146"/>
                <a:gd name="T80" fmla="*/ 1 w 297"/>
                <a:gd name="T81" fmla="*/ 0 h 146"/>
                <a:gd name="T82" fmla="*/ 279 w 297"/>
                <a:gd name="T83" fmla="*/ 73 h 146"/>
                <a:gd name="T84" fmla="*/ 297 w 297"/>
                <a:gd name="T85" fmla="*/ 146 h 146"/>
                <a:gd name="T86" fmla="*/ 228 w 297"/>
                <a:gd name="T87" fmla="*/ 116 h 146"/>
                <a:gd name="T88" fmla="*/ 279 w 297"/>
                <a:gd name="T8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146">
                  <a:moveTo>
                    <a:pt x="1" y="0"/>
                  </a:moveTo>
                  <a:lnTo>
                    <a:pt x="18" y="2"/>
                  </a:lnTo>
                  <a:lnTo>
                    <a:pt x="34" y="3"/>
                  </a:lnTo>
                  <a:lnTo>
                    <a:pt x="49" y="4"/>
                  </a:lnTo>
                  <a:lnTo>
                    <a:pt x="64" y="6"/>
                  </a:lnTo>
                  <a:lnTo>
                    <a:pt x="77" y="8"/>
                  </a:lnTo>
                  <a:lnTo>
                    <a:pt x="91" y="10"/>
                  </a:lnTo>
                  <a:lnTo>
                    <a:pt x="103" y="12"/>
                  </a:lnTo>
                  <a:lnTo>
                    <a:pt x="116" y="14"/>
                  </a:lnTo>
                  <a:lnTo>
                    <a:pt x="127" y="17"/>
                  </a:lnTo>
                  <a:lnTo>
                    <a:pt x="138" y="19"/>
                  </a:lnTo>
                  <a:lnTo>
                    <a:pt x="149" y="22"/>
                  </a:lnTo>
                  <a:lnTo>
                    <a:pt x="159" y="25"/>
                  </a:lnTo>
                  <a:lnTo>
                    <a:pt x="178" y="32"/>
                  </a:lnTo>
                  <a:lnTo>
                    <a:pt x="195" y="40"/>
                  </a:lnTo>
                  <a:lnTo>
                    <a:pt x="211" y="49"/>
                  </a:lnTo>
                  <a:lnTo>
                    <a:pt x="226" y="59"/>
                  </a:lnTo>
                  <a:lnTo>
                    <a:pt x="240" y="70"/>
                  </a:lnTo>
                  <a:lnTo>
                    <a:pt x="253" y="82"/>
                  </a:lnTo>
                  <a:lnTo>
                    <a:pt x="267" y="97"/>
                  </a:lnTo>
                  <a:lnTo>
                    <a:pt x="254" y="109"/>
                  </a:lnTo>
                  <a:lnTo>
                    <a:pt x="241" y="95"/>
                  </a:lnTo>
                  <a:lnTo>
                    <a:pt x="229" y="84"/>
                  </a:lnTo>
                  <a:lnTo>
                    <a:pt x="216" y="74"/>
                  </a:lnTo>
                  <a:lnTo>
                    <a:pt x="202" y="64"/>
                  </a:lnTo>
                  <a:lnTo>
                    <a:pt x="188" y="56"/>
                  </a:lnTo>
                  <a:lnTo>
                    <a:pt x="171" y="49"/>
                  </a:lnTo>
                  <a:lnTo>
                    <a:pt x="153" y="42"/>
                  </a:lnTo>
                  <a:lnTo>
                    <a:pt x="144" y="39"/>
                  </a:lnTo>
                  <a:lnTo>
                    <a:pt x="134" y="36"/>
                  </a:lnTo>
                  <a:lnTo>
                    <a:pt x="123" y="34"/>
                  </a:lnTo>
                  <a:lnTo>
                    <a:pt x="112" y="31"/>
                  </a:lnTo>
                  <a:lnTo>
                    <a:pt x="101" y="29"/>
                  </a:lnTo>
                  <a:lnTo>
                    <a:pt x="88" y="27"/>
                  </a:lnTo>
                  <a:lnTo>
                    <a:pt x="75" y="25"/>
                  </a:lnTo>
                  <a:lnTo>
                    <a:pt x="62" y="23"/>
                  </a:lnTo>
                  <a:lnTo>
                    <a:pt x="47" y="22"/>
                  </a:lnTo>
                  <a:lnTo>
                    <a:pt x="32" y="20"/>
                  </a:lnTo>
                  <a:lnTo>
                    <a:pt x="17" y="19"/>
                  </a:lnTo>
                  <a:lnTo>
                    <a:pt x="0" y="18"/>
                  </a:lnTo>
                  <a:lnTo>
                    <a:pt x="1" y="0"/>
                  </a:lnTo>
                  <a:close/>
                  <a:moveTo>
                    <a:pt x="279" y="73"/>
                  </a:moveTo>
                  <a:lnTo>
                    <a:pt x="297" y="146"/>
                  </a:lnTo>
                  <a:lnTo>
                    <a:pt x="228" y="116"/>
                  </a:lnTo>
                  <a:lnTo>
                    <a:pt x="279" y="7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1"/>
            <p:cNvSpPr>
              <a:spLocks noEditPoints="1"/>
            </p:cNvSpPr>
            <p:nvPr/>
          </p:nvSpPr>
          <p:spPr bwMode="auto">
            <a:xfrm>
              <a:off x="2376" y="1667"/>
              <a:ext cx="67" cy="443"/>
            </a:xfrm>
            <a:custGeom>
              <a:avLst/>
              <a:gdLst>
                <a:gd name="T0" fmla="*/ 27 w 67"/>
                <a:gd name="T1" fmla="*/ 443 h 443"/>
                <a:gd name="T2" fmla="*/ 25 w 67"/>
                <a:gd name="T3" fmla="*/ 56 h 443"/>
                <a:gd name="T4" fmla="*/ 42 w 67"/>
                <a:gd name="T5" fmla="*/ 56 h 443"/>
                <a:gd name="T6" fmla="*/ 44 w 67"/>
                <a:gd name="T7" fmla="*/ 443 h 443"/>
                <a:gd name="T8" fmla="*/ 27 w 67"/>
                <a:gd name="T9" fmla="*/ 443 h 443"/>
                <a:gd name="T10" fmla="*/ 0 w 67"/>
                <a:gd name="T11" fmla="*/ 67 h 443"/>
                <a:gd name="T12" fmla="*/ 33 w 67"/>
                <a:gd name="T13" fmla="*/ 0 h 443"/>
                <a:gd name="T14" fmla="*/ 67 w 67"/>
                <a:gd name="T15" fmla="*/ 67 h 443"/>
                <a:gd name="T16" fmla="*/ 0 w 67"/>
                <a:gd name="T17" fmla="*/ 6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43">
                  <a:moveTo>
                    <a:pt x="27" y="443"/>
                  </a:moveTo>
                  <a:lnTo>
                    <a:pt x="25" y="56"/>
                  </a:lnTo>
                  <a:lnTo>
                    <a:pt x="42" y="56"/>
                  </a:lnTo>
                  <a:lnTo>
                    <a:pt x="44" y="443"/>
                  </a:lnTo>
                  <a:lnTo>
                    <a:pt x="27" y="443"/>
                  </a:lnTo>
                  <a:close/>
                  <a:moveTo>
                    <a:pt x="0" y="67"/>
                  </a:moveTo>
                  <a:lnTo>
                    <a:pt x="33" y="0"/>
                  </a:lnTo>
                  <a:lnTo>
                    <a:pt x="67" y="67"/>
                  </a:lnTo>
                  <a:lnTo>
                    <a:pt x="0" y="67"/>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Rectangle 32"/>
            <p:cNvSpPr>
              <a:spLocks noChangeArrowheads="1"/>
            </p:cNvSpPr>
            <p:nvPr/>
          </p:nvSpPr>
          <p:spPr bwMode="auto">
            <a:xfrm>
              <a:off x="2812" y="2166"/>
              <a:ext cx="4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余裕幅</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Freeform 33"/>
            <p:cNvSpPr>
              <a:spLocks noEditPoints="1"/>
            </p:cNvSpPr>
            <p:nvPr/>
          </p:nvSpPr>
          <p:spPr bwMode="auto">
            <a:xfrm>
              <a:off x="2968" y="1820"/>
              <a:ext cx="88" cy="263"/>
            </a:xfrm>
            <a:custGeom>
              <a:avLst/>
              <a:gdLst>
                <a:gd name="T0" fmla="*/ 284 w 521"/>
                <a:gd name="T1" fmla="*/ 0 h 1570"/>
                <a:gd name="T2" fmla="*/ 284 w 521"/>
                <a:gd name="T3" fmla="*/ 1523 h 1570"/>
                <a:gd name="T4" fmla="*/ 236 w 521"/>
                <a:gd name="T5" fmla="*/ 1523 h 1570"/>
                <a:gd name="T6" fmla="*/ 236 w 521"/>
                <a:gd name="T7" fmla="*/ 0 h 1570"/>
                <a:gd name="T8" fmla="*/ 284 w 521"/>
                <a:gd name="T9" fmla="*/ 0 h 1570"/>
                <a:gd name="T10" fmla="*/ 515 w 521"/>
                <a:gd name="T11" fmla="*/ 1135 h 1570"/>
                <a:gd name="T12" fmla="*/ 260 w 521"/>
                <a:gd name="T13" fmla="*/ 1570 h 1570"/>
                <a:gd name="T14" fmla="*/ 6 w 521"/>
                <a:gd name="T15" fmla="*/ 1135 h 1570"/>
                <a:gd name="T16" fmla="*/ 15 w 521"/>
                <a:gd name="T17" fmla="*/ 1102 h 1570"/>
                <a:gd name="T18" fmla="*/ 48 w 521"/>
                <a:gd name="T19" fmla="*/ 1111 h 1570"/>
                <a:gd name="T20" fmla="*/ 281 w 521"/>
                <a:gd name="T21" fmla="*/ 1511 h 1570"/>
                <a:gd name="T22" fmla="*/ 240 w 521"/>
                <a:gd name="T23" fmla="*/ 1511 h 1570"/>
                <a:gd name="T24" fmla="*/ 473 w 521"/>
                <a:gd name="T25" fmla="*/ 1111 h 1570"/>
                <a:gd name="T26" fmla="*/ 506 w 521"/>
                <a:gd name="T27" fmla="*/ 1102 h 1570"/>
                <a:gd name="T28" fmla="*/ 515 w 521"/>
                <a:gd name="T29" fmla="*/ 1135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1570">
                  <a:moveTo>
                    <a:pt x="284" y="0"/>
                  </a:moveTo>
                  <a:lnTo>
                    <a:pt x="284" y="1523"/>
                  </a:lnTo>
                  <a:lnTo>
                    <a:pt x="236" y="1523"/>
                  </a:lnTo>
                  <a:lnTo>
                    <a:pt x="236" y="0"/>
                  </a:lnTo>
                  <a:lnTo>
                    <a:pt x="284" y="0"/>
                  </a:lnTo>
                  <a:close/>
                  <a:moveTo>
                    <a:pt x="515" y="1135"/>
                  </a:moveTo>
                  <a:lnTo>
                    <a:pt x="260" y="1570"/>
                  </a:lnTo>
                  <a:lnTo>
                    <a:pt x="6" y="1135"/>
                  </a:lnTo>
                  <a:cubicBezTo>
                    <a:pt x="0" y="1123"/>
                    <a:pt x="4" y="1109"/>
                    <a:pt x="15" y="1102"/>
                  </a:cubicBezTo>
                  <a:cubicBezTo>
                    <a:pt x="26" y="1095"/>
                    <a:pt x="41" y="1099"/>
                    <a:pt x="48" y="1111"/>
                  </a:cubicBezTo>
                  <a:lnTo>
                    <a:pt x="281" y="1511"/>
                  </a:lnTo>
                  <a:lnTo>
                    <a:pt x="240" y="1511"/>
                  </a:lnTo>
                  <a:lnTo>
                    <a:pt x="473" y="1111"/>
                  </a:lnTo>
                  <a:cubicBezTo>
                    <a:pt x="480" y="1099"/>
                    <a:pt x="494" y="1095"/>
                    <a:pt x="506" y="1102"/>
                  </a:cubicBezTo>
                  <a:cubicBezTo>
                    <a:pt x="517" y="1109"/>
                    <a:pt x="521" y="1123"/>
                    <a:pt x="515" y="1135"/>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4"/>
            <p:cNvSpPr>
              <a:spLocks noEditPoints="1"/>
            </p:cNvSpPr>
            <p:nvPr/>
          </p:nvSpPr>
          <p:spPr bwMode="auto">
            <a:xfrm>
              <a:off x="2968" y="2366"/>
              <a:ext cx="88" cy="263"/>
            </a:xfrm>
            <a:custGeom>
              <a:avLst/>
              <a:gdLst>
                <a:gd name="T0" fmla="*/ 284 w 521"/>
                <a:gd name="T1" fmla="*/ 1570 h 1570"/>
                <a:gd name="T2" fmla="*/ 284 w 521"/>
                <a:gd name="T3" fmla="*/ 48 h 1570"/>
                <a:gd name="T4" fmla="*/ 236 w 521"/>
                <a:gd name="T5" fmla="*/ 48 h 1570"/>
                <a:gd name="T6" fmla="*/ 236 w 521"/>
                <a:gd name="T7" fmla="*/ 1570 h 1570"/>
                <a:gd name="T8" fmla="*/ 284 w 521"/>
                <a:gd name="T9" fmla="*/ 1570 h 1570"/>
                <a:gd name="T10" fmla="*/ 515 w 521"/>
                <a:gd name="T11" fmla="*/ 436 h 1570"/>
                <a:gd name="T12" fmla="*/ 260 w 521"/>
                <a:gd name="T13" fmla="*/ 0 h 1570"/>
                <a:gd name="T14" fmla="*/ 6 w 521"/>
                <a:gd name="T15" fmla="*/ 436 h 1570"/>
                <a:gd name="T16" fmla="*/ 15 w 521"/>
                <a:gd name="T17" fmla="*/ 469 h 1570"/>
                <a:gd name="T18" fmla="*/ 48 w 521"/>
                <a:gd name="T19" fmla="*/ 460 h 1570"/>
                <a:gd name="T20" fmla="*/ 281 w 521"/>
                <a:gd name="T21" fmla="*/ 60 h 1570"/>
                <a:gd name="T22" fmla="*/ 240 w 521"/>
                <a:gd name="T23" fmla="*/ 60 h 1570"/>
                <a:gd name="T24" fmla="*/ 473 w 521"/>
                <a:gd name="T25" fmla="*/ 460 h 1570"/>
                <a:gd name="T26" fmla="*/ 506 w 521"/>
                <a:gd name="T27" fmla="*/ 469 h 1570"/>
                <a:gd name="T28" fmla="*/ 515 w 521"/>
                <a:gd name="T29" fmla="*/ 436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1570">
                  <a:moveTo>
                    <a:pt x="284" y="1570"/>
                  </a:moveTo>
                  <a:lnTo>
                    <a:pt x="284" y="48"/>
                  </a:lnTo>
                  <a:lnTo>
                    <a:pt x="236" y="48"/>
                  </a:lnTo>
                  <a:lnTo>
                    <a:pt x="236" y="1570"/>
                  </a:lnTo>
                  <a:lnTo>
                    <a:pt x="284" y="1570"/>
                  </a:lnTo>
                  <a:close/>
                  <a:moveTo>
                    <a:pt x="515" y="436"/>
                  </a:moveTo>
                  <a:lnTo>
                    <a:pt x="260" y="0"/>
                  </a:lnTo>
                  <a:lnTo>
                    <a:pt x="6" y="436"/>
                  </a:lnTo>
                  <a:cubicBezTo>
                    <a:pt x="0" y="447"/>
                    <a:pt x="4" y="462"/>
                    <a:pt x="15" y="469"/>
                  </a:cubicBezTo>
                  <a:cubicBezTo>
                    <a:pt x="26" y="475"/>
                    <a:pt x="41" y="472"/>
                    <a:pt x="48" y="460"/>
                  </a:cubicBezTo>
                  <a:lnTo>
                    <a:pt x="281" y="60"/>
                  </a:lnTo>
                  <a:lnTo>
                    <a:pt x="240" y="60"/>
                  </a:lnTo>
                  <a:lnTo>
                    <a:pt x="473" y="460"/>
                  </a:lnTo>
                  <a:cubicBezTo>
                    <a:pt x="480" y="472"/>
                    <a:pt x="494" y="475"/>
                    <a:pt x="506" y="469"/>
                  </a:cubicBezTo>
                  <a:cubicBezTo>
                    <a:pt x="517" y="462"/>
                    <a:pt x="521" y="447"/>
                    <a:pt x="515" y="436"/>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Group 37"/>
          <p:cNvGrpSpPr>
            <a:grpSpLocks noChangeAspect="1"/>
          </p:cNvGrpSpPr>
          <p:nvPr/>
        </p:nvGrpSpPr>
        <p:grpSpPr bwMode="auto">
          <a:xfrm>
            <a:off x="179388" y="4292600"/>
            <a:ext cx="8866187" cy="2654300"/>
            <a:chOff x="113" y="2704"/>
            <a:chExt cx="5585" cy="1672"/>
          </a:xfrm>
        </p:grpSpPr>
        <p:sp>
          <p:nvSpPr>
            <p:cNvPr id="41" name="AutoShape 36"/>
            <p:cNvSpPr>
              <a:spLocks noChangeAspect="1" noChangeArrowheads="1" noTextEdit="1"/>
            </p:cNvSpPr>
            <p:nvPr/>
          </p:nvSpPr>
          <p:spPr bwMode="auto">
            <a:xfrm>
              <a:off x="113" y="2704"/>
              <a:ext cx="5585" cy="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2" name="Group 238"/>
            <p:cNvGrpSpPr>
              <a:grpSpLocks/>
            </p:cNvGrpSpPr>
            <p:nvPr/>
          </p:nvGrpSpPr>
          <p:grpSpPr bwMode="auto">
            <a:xfrm>
              <a:off x="171" y="2798"/>
              <a:ext cx="4800" cy="1524"/>
              <a:chOff x="171" y="2798"/>
              <a:chExt cx="4800" cy="1524"/>
            </a:xfrm>
          </p:grpSpPr>
          <p:sp>
            <p:nvSpPr>
              <p:cNvPr id="49" name="Rectangle 38"/>
              <p:cNvSpPr>
                <a:spLocks noChangeArrowheads="1"/>
              </p:cNvSpPr>
              <p:nvPr/>
            </p:nvSpPr>
            <p:spPr bwMode="auto">
              <a:xfrm>
                <a:off x="2301" y="2798"/>
                <a:ext cx="1489" cy="1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39"/>
              <p:cNvSpPr>
                <a:spLocks noChangeArrowheads="1"/>
              </p:cNvSpPr>
              <p:nvPr/>
            </p:nvSpPr>
            <p:spPr bwMode="auto">
              <a:xfrm>
                <a:off x="2301" y="2798"/>
                <a:ext cx="1489" cy="122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0"/>
              <p:cNvSpPr>
                <a:spLocks noChangeArrowheads="1"/>
              </p:cNvSpPr>
              <p:nvPr/>
            </p:nvSpPr>
            <p:spPr bwMode="auto">
              <a:xfrm>
                <a:off x="3420" y="3117"/>
                <a:ext cx="248" cy="679"/>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41"/>
              <p:cNvSpPr>
                <a:spLocks noChangeArrowheads="1"/>
              </p:cNvSpPr>
              <p:nvPr/>
            </p:nvSpPr>
            <p:spPr bwMode="auto">
              <a:xfrm>
                <a:off x="4114" y="3575"/>
                <a:ext cx="6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：対策（補修等）時期</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3" name="Rectangle 42"/>
              <p:cNvSpPr>
                <a:spLocks noChangeArrowheads="1"/>
              </p:cNvSpPr>
              <p:nvPr/>
            </p:nvSpPr>
            <p:spPr bwMode="auto">
              <a:xfrm rot="16200000" flipH="1">
                <a:off x="-1" y="2970"/>
                <a:ext cx="4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性能</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Rectangle 43"/>
              <p:cNvSpPr>
                <a:spLocks noChangeArrowheads="1"/>
              </p:cNvSpPr>
              <p:nvPr/>
            </p:nvSpPr>
            <p:spPr bwMode="auto">
              <a:xfrm>
                <a:off x="325" y="2798"/>
                <a:ext cx="1840" cy="1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44"/>
              <p:cNvSpPr>
                <a:spLocks noChangeArrowheads="1"/>
              </p:cNvSpPr>
              <p:nvPr/>
            </p:nvSpPr>
            <p:spPr bwMode="auto">
              <a:xfrm>
                <a:off x="325" y="2798"/>
                <a:ext cx="1840" cy="122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45"/>
              <p:cNvSpPr>
                <a:spLocks noChangeArrowheads="1"/>
              </p:cNvSpPr>
              <p:nvPr/>
            </p:nvSpPr>
            <p:spPr bwMode="auto">
              <a:xfrm>
                <a:off x="1919" y="4062"/>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時間</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7" name="Rectangle 46"/>
              <p:cNvSpPr>
                <a:spLocks noChangeArrowheads="1"/>
              </p:cNvSpPr>
              <p:nvPr/>
            </p:nvSpPr>
            <p:spPr bwMode="auto">
              <a:xfrm>
                <a:off x="343" y="3665"/>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FF0000"/>
                    </a:solidFill>
                    <a:effectLst/>
                    <a:latin typeface="Meiryo UI" pitchFamily="50" charset="-128"/>
                    <a:ea typeface="Meiryo UI" pitchFamily="50" charset="-128"/>
                    <a:cs typeface="ＭＳ Ｐゴシック" pitchFamily="50" charset="-128"/>
                  </a:rPr>
                  <a:t>限界管理水準</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8" name="Freeform 47"/>
              <p:cNvSpPr>
                <a:spLocks noEditPoints="1"/>
              </p:cNvSpPr>
              <p:nvPr/>
            </p:nvSpPr>
            <p:spPr bwMode="auto">
              <a:xfrm>
                <a:off x="301" y="3094"/>
                <a:ext cx="1637" cy="748"/>
              </a:xfrm>
              <a:custGeom>
                <a:avLst/>
                <a:gdLst>
                  <a:gd name="T0" fmla="*/ 1343 w 19187"/>
                  <a:gd name="T1" fmla="*/ 242 h 8787"/>
                  <a:gd name="T2" fmla="*/ 3324 w 19187"/>
                  <a:gd name="T3" fmla="*/ 412 h 8787"/>
                  <a:gd name="T4" fmla="*/ 5125 w 19187"/>
                  <a:gd name="T5" fmla="*/ 621 h 8787"/>
                  <a:gd name="T6" fmla="*/ 6761 w 19187"/>
                  <a:gd name="T7" fmla="*/ 874 h 8787"/>
                  <a:gd name="T8" fmla="*/ 8247 w 19187"/>
                  <a:gd name="T9" fmla="*/ 1173 h 8787"/>
                  <a:gd name="T10" fmla="*/ 9598 w 19187"/>
                  <a:gd name="T11" fmla="*/ 1519 h 8787"/>
                  <a:gd name="T12" fmla="*/ 10828 w 19187"/>
                  <a:gd name="T13" fmla="*/ 1917 h 8787"/>
                  <a:gd name="T14" fmla="*/ 11953 w 19187"/>
                  <a:gd name="T15" fmla="*/ 2368 h 8787"/>
                  <a:gd name="T16" fmla="*/ 12985 w 19187"/>
                  <a:gd name="T17" fmla="*/ 2876 h 8787"/>
                  <a:gd name="T18" fmla="*/ 13941 w 19187"/>
                  <a:gd name="T19" fmla="*/ 3442 h 8787"/>
                  <a:gd name="T20" fmla="*/ 14834 w 19187"/>
                  <a:gd name="T21" fmla="*/ 4071 h 8787"/>
                  <a:gd name="T22" fmla="*/ 15678 w 19187"/>
                  <a:gd name="T23" fmla="*/ 4762 h 8787"/>
                  <a:gd name="T24" fmla="*/ 16488 w 19187"/>
                  <a:gd name="T25" fmla="*/ 5520 h 8787"/>
                  <a:gd name="T26" fmla="*/ 17278 w 19187"/>
                  <a:gd name="T27" fmla="*/ 6346 h 8787"/>
                  <a:gd name="T28" fmla="*/ 18065 w 19187"/>
                  <a:gd name="T29" fmla="*/ 7241 h 8787"/>
                  <a:gd name="T30" fmla="*/ 18853 w 19187"/>
                  <a:gd name="T31" fmla="*/ 8201 h 8787"/>
                  <a:gd name="T32" fmla="*/ 18302 w 19187"/>
                  <a:gd name="T33" fmla="*/ 7849 h 8787"/>
                  <a:gd name="T34" fmla="*/ 17517 w 19187"/>
                  <a:gd name="T35" fmla="*/ 6923 h 8787"/>
                  <a:gd name="T36" fmla="*/ 16736 w 19187"/>
                  <a:gd name="T37" fmla="*/ 6069 h 8787"/>
                  <a:gd name="T38" fmla="*/ 15947 w 19187"/>
                  <a:gd name="T39" fmla="*/ 5287 h 8787"/>
                  <a:gd name="T40" fmla="*/ 15132 w 19187"/>
                  <a:gd name="T41" fmla="*/ 4571 h 8787"/>
                  <a:gd name="T42" fmla="*/ 14278 w 19187"/>
                  <a:gd name="T43" fmla="*/ 3921 h 8787"/>
                  <a:gd name="T44" fmla="*/ 13369 w 19187"/>
                  <a:gd name="T45" fmla="*/ 3333 h 8787"/>
                  <a:gd name="T46" fmla="*/ 12391 w 19187"/>
                  <a:gd name="T47" fmla="*/ 2804 h 8787"/>
                  <a:gd name="T48" fmla="*/ 11329 w 19187"/>
                  <a:gd name="T49" fmla="*/ 2330 h 8787"/>
                  <a:gd name="T50" fmla="*/ 10167 w 19187"/>
                  <a:gd name="T51" fmla="*/ 1910 h 8787"/>
                  <a:gd name="T52" fmla="*/ 8890 w 19187"/>
                  <a:gd name="T53" fmla="*/ 1542 h 8787"/>
                  <a:gd name="T54" fmla="*/ 7483 w 19187"/>
                  <a:gd name="T55" fmla="*/ 1222 h 8787"/>
                  <a:gd name="T56" fmla="*/ 5933 w 19187"/>
                  <a:gd name="T57" fmla="*/ 948 h 8787"/>
                  <a:gd name="T58" fmla="*/ 4223 w 19187"/>
                  <a:gd name="T59" fmla="*/ 718 h 8787"/>
                  <a:gd name="T60" fmla="*/ 2340 w 19187"/>
                  <a:gd name="T61" fmla="*/ 529 h 8787"/>
                  <a:gd name="T62" fmla="*/ 269 w 19187"/>
                  <a:gd name="T63" fmla="*/ 379 h 8787"/>
                  <a:gd name="T64" fmla="*/ 258 w 19187"/>
                  <a:gd name="T65" fmla="*/ 542 h 8787"/>
                  <a:gd name="T66" fmla="*/ 293 w 19187"/>
                  <a:gd name="T67" fmla="*/ 9 h 8787"/>
                  <a:gd name="T68" fmla="*/ 258 w 19187"/>
                  <a:gd name="T69" fmla="*/ 542 h 8787"/>
                  <a:gd name="T70" fmla="*/ 19187 w 19187"/>
                  <a:gd name="T71" fmla="*/ 8787 h 8787"/>
                  <a:gd name="T72" fmla="*/ 19002 w 19187"/>
                  <a:gd name="T73" fmla="*/ 7912 h 8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87" h="8787">
                    <a:moveTo>
                      <a:pt x="282" y="172"/>
                    </a:moveTo>
                    <a:lnTo>
                      <a:pt x="1343" y="242"/>
                    </a:lnTo>
                    <a:lnTo>
                      <a:pt x="2357" y="322"/>
                    </a:lnTo>
                    <a:lnTo>
                      <a:pt x="3324" y="412"/>
                    </a:lnTo>
                    <a:lnTo>
                      <a:pt x="4246" y="511"/>
                    </a:lnTo>
                    <a:lnTo>
                      <a:pt x="5125" y="621"/>
                    </a:lnTo>
                    <a:lnTo>
                      <a:pt x="5962" y="743"/>
                    </a:lnTo>
                    <a:lnTo>
                      <a:pt x="6761" y="874"/>
                    </a:lnTo>
                    <a:lnTo>
                      <a:pt x="7522" y="1017"/>
                    </a:lnTo>
                    <a:lnTo>
                      <a:pt x="8247" y="1173"/>
                    </a:lnTo>
                    <a:lnTo>
                      <a:pt x="8939" y="1339"/>
                    </a:lnTo>
                    <a:lnTo>
                      <a:pt x="9598" y="1519"/>
                    </a:lnTo>
                    <a:lnTo>
                      <a:pt x="10228" y="1711"/>
                    </a:lnTo>
                    <a:lnTo>
                      <a:pt x="10828" y="1917"/>
                    </a:lnTo>
                    <a:lnTo>
                      <a:pt x="11402" y="2135"/>
                    </a:lnTo>
                    <a:lnTo>
                      <a:pt x="11953" y="2368"/>
                    </a:lnTo>
                    <a:lnTo>
                      <a:pt x="12480" y="2615"/>
                    </a:lnTo>
                    <a:lnTo>
                      <a:pt x="12985" y="2876"/>
                    </a:lnTo>
                    <a:lnTo>
                      <a:pt x="13472" y="3152"/>
                    </a:lnTo>
                    <a:lnTo>
                      <a:pt x="13941" y="3442"/>
                    </a:lnTo>
                    <a:lnTo>
                      <a:pt x="14395" y="3748"/>
                    </a:lnTo>
                    <a:lnTo>
                      <a:pt x="14834" y="4071"/>
                    </a:lnTo>
                    <a:lnTo>
                      <a:pt x="15261" y="4408"/>
                    </a:lnTo>
                    <a:lnTo>
                      <a:pt x="15678" y="4762"/>
                    </a:lnTo>
                    <a:lnTo>
                      <a:pt x="16086" y="5132"/>
                    </a:lnTo>
                    <a:lnTo>
                      <a:pt x="16488" y="5520"/>
                    </a:lnTo>
                    <a:lnTo>
                      <a:pt x="16885" y="5924"/>
                    </a:lnTo>
                    <a:lnTo>
                      <a:pt x="17278" y="6346"/>
                    </a:lnTo>
                    <a:lnTo>
                      <a:pt x="17672" y="6784"/>
                    </a:lnTo>
                    <a:lnTo>
                      <a:pt x="18065" y="7241"/>
                    </a:lnTo>
                    <a:lnTo>
                      <a:pt x="18461" y="7716"/>
                    </a:lnTo>
                    <a:lnTo>
                      <a:pt x="18853" y="8201"/>
                    </a:lnTo>
                    <a:lnTo>
                      <a:pt x="18691" y="8331"/>
                    </a:lnTo>
                    <a:lnTo>
                      <a:pt x="18302" y="7849"/>
                    </a:lnTo>
                    <a:lnTo>
                      <a:pt x="17908" y="7376"/>
                    </a:lnTo>
                    <a:lnTo>
                      <a:pt x="17517" y="6923"/>
                    </a:lnTo>
                    <a:lnTo>
                      <a:pt x="17126" y="6487"/>
                    </a:lnTo>
                    <a:lnTo>
                      <a:pt x="16736" y="6069"/>
                    </a:lnTo>
                    <a:lnTo>
                      <a:pt x="16343" y="5669"/>
                    </a:lnTo>
                    <a:lnTo>
                      <a:pt x="15947" y="5287"/>
                    </a:lnTo>
                    <a:lnTo>
                      <a:pt x="15543" y="4921"/>
                    </a:lnTo>
                    <a:lnTo>
                      <a:pt x="15132" y="4571"/>
                    </a:lnTo>
                    <a:lnTo>
                      <a:pt x="14711" y="4238"/>
                    </a:lnTo>
                    <a:lnTo>
                      <a:pt x="14278" y="3921"/>
                    </a:lnTo>
                    <a:lnTo>
                      <a:pt x="13832" y="3619"/>
                    </a:lnTo>
                    <a:lnTo>
                      <a:pt x="13369" y="3333"/>
                    </a:lnTo>
                    <a:lnTo>
                      <a:pt x="12890" y="3061"/>
                    </a:lnTo>
                    <a:lnTo>
                      <a:pt x="12391" y="2804"/>
                    </a:lnTo>
                    <a:lnTo>
                      <a:pt x="11872" y="2559"/>
                    </a:lnTo>
                    <a:lnTo>
                      <a:pt x="11329" y="2330"/>
                    </a:lnTo>
                    <a:lnTo>
                      <a:pt x="10761" y="2114"/>
                    </a:lnTo>
                    <a:lnTo>
                      <a:pt x="10167" y="1910"/>
                    </a:lnTo>
                    <a:lnTo>
                      <a:pt x="9543" y="1720"/>
                    </a:lnTo>
                    <a:lnTo>
                      <a:pt x="8890" y="1542"/>
                    </a:lnTo>
                    <a:lnTo>
                      <a:pt x="8204" y="1376"/>
                    </a:lnTo>
                    <a:lnTo>
                      <a:pt x="7483" y="1222"/>
                    </a:lnTo>
                    <a:lnTo>
                      <a:pt x="6728" y="1079"/>
                    </a:lnTo>
                    <a:lnTo>
                      <a:pt x="5933" y="948"/>
                    </a:lnTo>
                    <a:lnTo>
                      <a:pt x="5100" y="828"/>
                    </a:lnTo>
                    <a:lnTo>
                      <a:pt x="4223" y="718"/>
                    </a:lnTo>
                    <a:lnTo>
                      <a:pt x="3305" y="619"/>
                    </a:lnTo>
                    <a:lnTo>
                      <a:pt x="2340" y="529"/>
                    </a:lnTo>
                    <a:lnTo>
                      <a:pt x="1330" y="449"/>
                    </a:lnTo>
                    <a:lnTo>
                      <a:pt x="269" y="379"/>
                    </a:lnTo>
                    <a:lnTo>
                      <a:pt x="282" y="172"/>
                    </a:lnTo>
                    <a:close/>
                    <a:moveTo>
                      <a:pt x="258" y="542"/>
                    </a:moveTo>
                    <a:cubicBezTo>
                      <a:pt x="111" y="532"/>
                      <a:pt x="0" y="405"/>
                      <a:pt x="9" y="258"/>
                    </a:cubicBezTo>
                    <a:cubicBezTo>
                      <a:pt x="19" y="111"/>
                      <a:pt x="146" y="0"/>
                      <a:pt x="293" y="9"/>
                    </a:cubicBezTo>
                    <a:cubicBezTo>
                      <a:pt x="440" y="19"/>
                      <a:pt x="551" y="146"/>
                      <a:pt x="542" y="293"/>
                    </a:cubicBezTo>
                    <a:cubicBezTo>
                      <a:pt x="532" y="440"/>
                      <a:pt x="405" y="551"/>
                      <a:pt x="258" y="542"/>
                    </a:cubicBezTo>
                    <a:close/>
                    <a:moveTo>
                      <a:pt x="19002" y="7912"/>
                    </a:moveTo>
                    <a:lnTo>
                      <a:pt x="19187" y="8787"/>
                    </a:lnTo>
                    <a:lnTo>
                      <a:pt x="18376" y="8411"/>
                    </a:lnTo>
                    <a:lnTo>
                      <a:pt x="19002" y="79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Rectangle 48"/>
              <p:cNvSpPr>
                <a:spLocks noChangeArrowheads="1"/>
              </p:cNvSpPr>
              <p:nvPr/>
            </p:nvSpPr>
            <p:spPr bwMode="auto">
              <a:xfrm>
                <a:off x="338" y="3472"/>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目標管理水準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0" name="Rectangle 49"/>
              <p:cNvSpPr>
                <a:spLocks noChangeArrowheads="1"/>
              </p:cNvSpPr>
              <p:nvPr/>
            </p:nvSpPr>
            <p:spPr bwMode="auto">
              <a:xfrm>
                <a:off x="1460" y="3171"/>
                <a:ext cx="7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70C0"/>
                    </a:solidFill>
                    <a:effectLst/>
                    <a:latin typeface="Meiryo UI" pitchFamily="50" charset="-128"/>
                    <a:ea typeface="Meiryo UI" pitchFamily="50" charset="-128"/>
                    <a:cs typeface="ＭＳ Ｐゴシック" pitchFamily="50" charset="-128"/>
                  </a:rPr>
                  <a:t>性能の低下</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 name="Rectangle 50"/>
              <p:cNvSpPr>
                <a:spLocks noChangeArrowheads="1"/>
              </p:cNvSpPr>
              <p:nvPr/>
            </p:nvSpPr>
            <p:spPr bwMode="auto">
              <a:xfrm>
                <a:off x="2424"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予測</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2" name="Rectangle 51"/>
              <p:cNvSpPr>
                <a:spLocks noChangeArrowheads="1"/>
              </p:cNvSpPr>
              <p:nvPr/>
            </p:nvSpPr>
            <p:spPr bwMode="auto">
              <a:xfrm>
                <a:off x="2424"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計画</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3" name="Freeform 52"/>
              <p:cNvSpPr>
                <a:spLocks noEditPoints="1"/>
              </p:cNvSpPr>
              <p:nvPr/>
            </p:nvSpPr>
            <p:spPr bwMode="auto">
              <a:xfrm>
                <a:off x="2597" y="3036"/>
                <a:ext cx="190" cy="244"/>
              </a:xfrm>
              <a:custGeom>
                <a:avLst/>
                <a:gdLst>
                  <a:gd name="T0" fmla="*/ 2150 w 2226"/>
                  <a:gd name="T1" fmla="*/ 0 h 2863"/>
                  <a:gd name="T2" fmla="*/ 21 w 2226"/>
                  <a:gd name="T3" fmla="*/ 2758 h 2863"/>
                  <a:gd name="T4" fmla="*/ 97 w 2226"/>
                  <a:gd name="T5" fmla="*/ 2817 h 2863"/>
                  <a:gd name="T6" fmla="*/ 2226 w 2226"/>
                  <a:gd name="T7" fmla="*/ 59 h 2863"/>
                  <a:gd name="T8" fmla="*/ 2150 w 2226"/>
                  <a:gd name="T9" fmla="*/ 0 h 2863"/>
                  <a:gd name="T10" fmla="*/ 130 w 2226"/>
                  <a:gd name="T11" fmla="*/ 1863 h 2863"/>
                  <a:gd name="T12" fmla="*/ 0 w 2226"/>
                  <a:gd name="T13" fmla="*/ 2863 h 2863"/>
                  <a:gd name="T14" fmla="*/ 935 w 2226"/>
                  <a:gd name="T15" fmla="*/ 2484 h 2863"/>
                  <a:gd name="T16" fmla="*/ 961 w 2226"/>
                  <a:gd name="T17" fmla="*/ 2421 h 2863"/>
                  <a:gd name="T18" fmla="*/ 899 w 2226"/>
                  <a:gd name="T19" fmla="*/ 2395 h 2863"/>
                  <a:gd name="T20" fmla="*/ 41 w 2226"/>
                  <a:gd name="T21" fmla="*/ 2743 h 2863"/>
                  <a:gd name="T22" fmla="*/ 106 w 2226"/>
                  <a:gd name="T23" fmla="*/ 2794 h 2863"/>
                  <a:gd name="T24" fmla="*/ 226 w 2226"/>
                  <a:gd name="T25" fmla="*/ 1875 h 2863"/>
                  <a:gd name="T26" fmla="*/ 184 w 2226"/>
                  <a:gd name="T27" fmla="*/ 1821 h 2863"/>
                  <a:gd name="T28" fmla="*/ 130 w 2226"/>
                  <a:gd name="T29" fmla="*/ 1863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6" h="2863">
                    <a:moveTo>
                      <a:pt x="2150" y="0"/>
                    </a:moveTo>
                    <a:lnTo>
                      <a:pt x="21" y="2758"/>
                    </a:lnTo>
                    <a:lnTo>
                      <a:pt x="97" y="2817"/>
                    </a:lnTo>
                    <a:lnTo>
                      <a:pt x="2226" y="59"/>
                    </a:lnTo>
                    <a:lnTo>
                      <a:pt x="2150" y="0"/>
                    </a:lnTo>
                    <a:close/>
                    <a:moveTo>
                      <a:pt x="130" y="1863"/>
                    </a:moveTo>
                    <a:lnTo>
                      <a:pt x="0" y="2863"/>
                    </a:lnTo>
                    <a:lnTo>
                      <a:pt x="935" y="2484"/>
                    </a:lnTo>
                    <a:cubicBezTo>
                      <a:pt x="959" y="2474"/>
                      <a:pt x="971" y="2446"/>
                      <a:pt x="961" y="2421"/>
                    </a:cubicBezTo>
                    <a:cubicBezTo>
                      <a:pt x="951" y="2397"/>
                      <a:pt x="923" y="2385"/>
                      <a:pt x="899" y="2395"/>
                    </a:cubicBezTo>
                    <a:lnTo>
                      <a:pt x="41" y="2743"/>
                    </a:lnTo>
                    <a:lnTo>
                      <a:pt x="106" y="2794"/>
                    </a:lnTo>
                    <a:lnTo>
                      <a:pt x="226" y="1875"/>
                    </a:lnTo>
                    <a:cubicBezTo>
                      <a:pt x="229" y="1849"/>
                      <a:pt x="211" y="1825"/>
                      <a:pt x="184" y="1821"/>
                    </a:cubicBezTo>
                    <a:cubicBezTo>
                      <a:pt x="158" y="1818"/>
                      <a:pt x="134" y="1837"/>
                      <a:pt x="130" y="1863"/>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Rectangle 53"/>
              <p:cNvSpPr>
                <a:spLocks noChangeArrowheads="1"/>
              </p:cNvSpPr>
              <p:nvPr/>
            </p:nvSpPr>
            <p:spPr bwMode="auto">
              <a:xfrm>
                <a:off x="338" y="3288"/>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最適</a:t>
                </a:r>
                <a:r>
                  <a:rPr kumimoji="1" lang="ja-JP" altLang="en-US"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6" name="Rectangle 55"/>
              <p:cNvSpPr>
                <a:spLocks noChangeArrowheads="1"/>
              </p:cNvSpPr>
              <p:nvPr/>
            </p:nvSpPr>
            <p:spPr bwMode="auto">
              <a:xfrm>
                <a:off x="3420" y="3758"/>
                <a:ext cx="248" cy="5"/>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56"/>
              <p:cNvSpPr>
                <a:spLocks noChangeArrowheads="1"/>
              </p:cNvSpPr>
              <p:nvPr/>
            </p:nvSpPr>
            <p:spPr bwMode="auto">
              <a:xfrm>
                <a:off x="3420" y="3763"/>
                <a:ext cx="248" cy="6"/>
              </a:xfrm>
              <a:prstGeom prst="rect">
                <a:avLst/>
              </a:prstGeom>
              <a:solidFill>
                <a:srgbClr val="9CB7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57"/>
              <p:cNvSpPr>
                <a:spLocks noChangeArrowheads="1"/>
              </p:cNvSpPr>
              <p:nvPr/>
            </p:nvSpPr>
            <p:spPr bwMode="auto">
              <a:xfrm>
                <a:off x="3420" y="3769"/>
                <a:ext cx="248" cy="6"/>
              </a:xfrm>
              <a:prstGeom prst="rect">
                <a:avLst/>
              </a:prstGeom>
              <a:solidFill>
                <a:srgbClr val="9E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58"/>
              <p:cNvSpPr>
                <a:spLocks noChangeArrowheads="1"/>
              </p:cNvSpPr>
              <p:nvPr/>
            </p:nvSpPr>
            <p:spPr bwMode="auto">
              <a:xfrm>
                <a:off x="3420" y="3775"/>
                <a:ext cx="248" cy="7"/>
              </a:xfrm>
              <a:prstGeom prst="rect">
                <a:avLst/>
              </a:prstGeom>
              <a:solidFill>
                <a:srgbClr val="A0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59"/>
              <p:cNvSpPr>
                <a:spLocks noChangeArrowheads="1"/>
              </p:cNvSpPr>
              <p:nvPr/>
            </p:nvSpPr>
            <p:spPr bwMode="auto">
              <a:xfrm>
                <a:off x="3420" y="3782"/>
                <a:ext cx="248" cy="7"/>
              </a:xfrm>
              <a:prstGeom prst="rect">
                <a:avLst/>
              </a:prstGeom>
              <a:solidFill>
                <a:srgbClr val="A2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0"/>
              <p:cNvSpPr>
                <a:spLocks noChangeArrowheads="1"/>
              </p:cNvSpPr>
              <p:nvPr/>
            </p:nvSpPr>
            <p:spPr bwMode="auto">
              <a:xfrm>
                <a:off x="3420" y="3789"/>
                <a:ext cx="248" cy="5"/>
              </a:xfrm>
              <a:prstGeom prst="rect">
                <a:avLst/>
              </a:prstGeom>
              <a:solidFill>
                <a:srgbClr val="A4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61"/>
              <p:cNvSpPr>
                <a:spLocks noChangeArrowheads="1"/>
              </p:cNvSpPr>
              <p:nvPr/>
            </p:nvSpPr>
            <p:spPr bwMode="auto">
              <a:xfrm>
                <a:off x="3420" y="3794"/>
                <a:ext cx="248" cy="6"/>
              </a:xfrm>
              <a:prstGeom prst="rect">
                <a:avLst/>
              </a:prstGeom>
              <a:solidFill>
                <a:srgbClr val="A6B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2"/>
              <p:cNvSpPr>
                <a:spLocks noChangeArrowheads="1"/>
              </p:cNvSpPr>
              <p:nvPr/>
            </p:nvSpPr>
            <p:spPr bwMode="auto">
              <a:xfrm>
                <a:off x="3420" y="3800"/>
                <a:ext cx="248" cy="5"/>
              </a:xfrm>
              <a:prstGeom prst="rect">
                <a:avLst/>
              </a:prstGeom>
              <a:solidFill>
                <a:srgbClr val="A7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63"/>
              <p:cNvSpPr>
                <a:spLocks noChangeArrowheads="1"/>
              </p:cNvSpPr>
              <p:nvPr/>
            </p:nvSpPr>
            <p:spPr bwMode="auto">
              <a:xfrm>
                <a:off x="3420" y="3805"/>
                <a:ext cx="248" cy="6"/>
              </a:xfrm>
              <a:prstGeom prst="rect">
                <a:avLst/>
              </a:prstGeom>
              <a:solidFill>
                <a:srgbClr val="A9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64"/>
              <p:cNvSpPr>
                <a:spLocks noChangeArrowheads="1"/>
              </p:cNvSpPr>
              <p:nvPr/>
            </p:nvSpPr>
            <p:spPr bwMode="auto">
              <a:xfrm>
                <a:off x="3420" y="3811"/>
                <a:ext cx="248" cy="7"/>
              </a:xfrm>
              <a:prstGeom prst="rect">
                <a:avLst/>
              </a:prstGeom>
              <a:solidFill>
                <a:srgbClr val="AB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65"/>
              <p:cNvSpPr>
                <a:spLocks noChangeArrowheads="1"/>
              </p:cNvSpPr>
              <p:nvPr/>
            </p:nvSpPr>
            <p:spPr bwMode="auto">
              <a:xfrm>
                <a:off x="3420" y="3818"/>
                <a:ext cx="248" cy="6"/>
              </a:xfrm>
              <a:prstGeom prst="rect">
                <a:avLst/>
              </a:prstGeom>
              <a:solidFill>
                <a:srgbClr val="AD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66"/>
              <p:cNvSpPr>
                <a:spLocks noChangeArrowheads="1"/>
              </p:cNvSpPr>
              <p:nvPr/>
            </p:nvSpPr>
            <p:spPr bwMode="auto">
              <a:xfrm>
                <a:off x="3420" y="3824"/>
                <a:ext cx="248" cy="7"/>
              </a:xfrm>
              <a:prstGeom prst="rect">
                <a:avLst/>
              </a:prstGeom>
              <a:solidFill>
                <a:srgbClr val="AF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67"/>
              <p:cNvSpPr>
                <a:spLocks noChangeArrowheads="1"/>
              </p:cNvSpPr>
              <p:nvPr/>
            </p:nvSpPr>
            <p:spPr bwMode="auto">
              <a:xfrm>
                <a:off x="3420" y="3831"/>
                <a:ext cx="248" cy="6"/>
              </a:xfrm>
              <a:prstGeom prst="rect">
                <a:avLst/>
              </a:prstGeom>
              <a:solidFill>
                <a:srgbClr val="B1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68"/>
              <p:cNvSpPr>
                <a:spLocks noChangeArrowheads="1"/>
              </p:cNvSpPr>
              <p:nvPr/>
            </p:nvSpPr>
            <p:spPr bwMode="auto">
              <a:xfrm>
                <a:off x="3420" y="3837"/>
                <a:ext cx="248" cy="4"/>
              </a:xfrm>
              <a:prstGeom prst="rect">
                <a:avLst/>
              </a:prstGeom>
              <a:solidFill>
                <a:srgbClr val="B2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69"/>
              <p:cNvSpPr>
                <a:spLocks noChangeArrowheads="1"/>
              </p:cNvSpPr>
              <p:nvPr/>
            </p:nvSpPr>
            <p:spPr bwMode="auto">
              <a:xfrm>
                <a:off x="3420" y="3841"/>
                <a:ext cx="248" cy="7"/>
              </a:xfrm>
              <a:prstGeom prst="rect">
                <a:avLst/>
              </a:prstGeom>
              <a:solidFill>
                <a:srgbClr val="B4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0"/>
              <p:cNvSpPr>
                <a:spLocks noChangeArrowheads="1"/>
              </p:cNvSpPr>
              <p:nvPr/>
            </p:nvSpPr>
            <p:spPr bwMode="auto">
              <a:xfrm>
                <a:off x="3420" y="3848"/>
                <a:ext cx="248" cy="5"/>
              </a:xfrm>
              <a:prstGeom prst="rect">
                <a:avLst/>
              </a:prstGeom>
              <a:solidFill>
                <a:srgbClr val="B6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71"/>
              <p:cNvSpPr>
                <a:spLocks noChangeArrowheads="1"/>
              </p:cNvSpPr>
              <p:nvPr/>
            </p:nvSpPr>
            <p:spPr bwMode="auto">
              <a:xfrm>
                <a:off x="3420" y="3853"/>
                <a:ext cx="248" cy="7"/>
              </a:xfrm>
              <a:prstGeom prst="rect">
                <a:avLst/>
              </a:prstGeom>
              <a:solidFill>
                <a:srgbClr val="B8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2"/>
              <p:cNvSpPr>
                <a:spLocks noChangeArrowheads="1"/>
              </p:cNvSpPr>
              <p:nvPr/>
            </p:nvSpPr>
            <p:spPr bwMode="auto">
              <a:xfrm>
                <a:off x="3420" y="3860"/>
                <a:ext cx="248" cy="5"/>
              </a:xfrm>
              <a:prstGeom prst="rect">
                <a:avLst/>
              </a:prstGeom>
              <a:solidFill>
                <a:srgbClr val="BAC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73"/>
              <p:cNvSpPr>
                <a:spLocks noChangeArrowheads="1"/>
              </p:cNvSpPr>
              <p:nvPr/>
            </p:nvSpPr>
            <p:spPr bwMode="auto">
              <a:xfrm>
                <a:off x="3420" y="3865"/>
                <a:ext cx="248" cy="4"/>
              </a:xfrm>
              <a:prstGeom prst="rect">
                <a:avLst/>
              </a:prstGeom>
              <a:solidFill>
                <a:srgbClr val="BB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74"/>
              <p:cNvSpPr>
                <a:spLocks noChangeArrowheads="1"/>
              </p:cNvSpPr>
              <p:nvPr/>
            </p:nvSpPr>
            <p:spPr bwMode="auto">
              <a:xfrm>
                <a:off x="3420" y="3869"/>
                <a:ext cx="248" cy="7"/>
              </a:xfrm>
              <a:prstGeom prst="rect">
                <a:avLst/>
              </a:prstGeom>
              <a:solidFill>
                <a:srgbClr val="BD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75"/>
              <p:cNvSpPr>
                <a:spLocks noChangeArrowheads="1"/>
              </p:cNvSpPr>
              <p:nvPr/>
            </p:nvSpPr>
            <p:spPr bwMode="auto">
              <a:xfrm>
                <a:off x="3420" y="3876"/>
                <a:ext cx="248" cy="7"/>
              </a:xfrm>
              <a:prstGeom prst="rect">
                <a:avLst/>
              </a:prstGeom>
              <a:solidFill>
                <a:srgbClr val="BFC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76"/>
              <p:cNvSpPr>
                <a:spLocks noChangeArrowheads="1"/>
              </p:cNvSpPr>
              <p:nvPr/>
            </p:nvSpPr>
            <p:spPr bwMode="auto">
              <a:xfrm>
                <a:off x="3420" y="3883"/>
                <a:ext cx="248" cy="7"/>
              </a:xfrm>
              <a:prstGeom prst="rect">
                <a:avLst/>
              </a:prstGeom>
              <a:solidFill>
                <a:srgbClr val="C1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77"/>
              <p:cNvSpPr>
                <a:spLocks noChangeArrowheads="1"/>
              </p:cNvSpPr>
              <p:nvPr/>
            </p:nvSpPr>
            <p:spPr bwMode="auto">
              <a:xfrm>
                <a:off x="3420" y="3890"/>
                <a:ext cx="248" cy="5"/>
              </a:xfrm>
              <a:prstGeom prst="rect">
                <a:avLst/>
              </a:prstGeom>
              <a:solidFill>
                <a:srgbClr val="C3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78"/>
              <p:cNvSpPr>
                <a:spLocks noChangeArrowheads="1"/>
              </p:cNvSpPr>
              <p:nvPr/>
            </p:nvSpPr>
            <p:spPr bwMode="auto">
              <a:xfrm>
                <a:off x="3420" y="3895"/>
                <a:ext cx="248" cy="7"/>
              </a:xfrm>
              <a:prstGeom prst="rect">
                <a:avLst/>
              </a:prstGeom>
              <a:solidFill>
                <a:srgbClr val="C4D3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79"/>
              <p:cNvSpPr>
                <a:spLocks noChangeArrowheads="1"/>
              </p:cNvSpPr>
              <p:nvPr/>
            </p:nvSpPr>
            <p:spPr bwMode="auto">
              <a:xfrm>
                <a:off x="3420" y="3902"/>
                <a:ext cx="248" cy="8"/>
              </a:xfrm>
              <a:prstGeom prst="rect">
                <a:avLst/>
              </a:prstGeom>
              <a:solidFill>
                <a:srgbClr val="C6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0"/>
              <p:cNvSpPr>
                <a:spLocks noChangeArrowheads="1"/>
              </p:cNvSpPr>
              <p:nvPr/>
            </p:nvSpPr>
            <p:spPr bwMode="auto">
              <a:xfrm>
                <a:off x="3420" y="3910"/>
                <a:ext cx="248" cy="7"/>
              </a:xfrm>
              <a:prstGeom prst="rect">
                <a:avLst/>
              </a:prstGeom>
              <a:solidFill>
                <a:srgbClr val="C8D5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81"/>
              <p:cNvSpPr>
                <a:spLocks noChangeArrowheads="1"/>
              </p:cNvSpPr>
              <p:nvPr/>
            </p:nvSpPr>
            <p:spPr bwMode="auto">
              <a:xfrm>
                <a:off x="3420" y="3917"/>
                <a:ext cx="248" cy="6"/>
              </a:xfrm>
              <a:prstGeom prst="rect">
                <a:avLst/>
              </a:prstGeom>
              <a:solidFill>
                <a:srgbClr val="C9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2"/>
              <p:cNvSpPr>
                <a:spLocks noChangeArrowheads="1"/>
              </p:cNvSpPr>
              <p:nvPr/>
            </p:nvSpPr>
            <p:spPr bwMode="auto">
              <a:xfrm>
                <a:off x="3420" y="3923"/>
                <a:ext cx="248" cy="8"/>
              </a:xfrm>
              <a:prstGeom prst="rect">
                <a:avLst/>
              </a:prstGeom>
              <a:solidFill>
                <a:srgbClr val="CB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83"/>
              <p:cNvSpPr>
                <a:spLocks noChangeArrowheads="1"/>
              </p:cNvSpPr>
              <p:nvPr/>
            </p:nvSpPr>
            <p:spPr bwMode="auto">
              <a:xfrm>
                <a:off x="3420" y="3931"/>
                <a:ext cx="248" cy="8"/>
              </a:xfrm>
              <a:prstGeom prst="rect">
                <a:avLst/>
              </a:prstGeom>
              <a:solidFill>
                <a:srgbClr val="CDD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84"/>
              <p:cNvSpPr>
                <a:spLocks noChangeArrowheads="1"/>
              </p:cNvSpPr>
              <p:nvPr/>
            </p:nvSpPr>
            <p:spPr bwMode="auto">
              <a:xfrm>
                <a:off x="3420" y="3939"/>
                <a:ext cx="248" cy="8"/>
              </a:xfrm>
              <a:prstGeom prst="rect">
                <a:avLst/>
              </a:prstGeom>
              <a:solidFill>
                <a:srgbClr val="CFDB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85"/>
              <p:cNvSpPr>
                <a:spLocks noChangeArrowheads="1"/>
              </p:cNvSpPr>
              <p:nvPr/>
            </p:nvSpPr>
            <p:spPr bwMode="auto">
              <a:xfrm>
                <a:off x="3420" y="3947"/>
                <a:ext cx="248" cy="8"/>
              </a:xfrm>
              <a:prstGeom prst="rect">
                <a:avLst/>
              </a:prstGeom>
              <a:solidFill>
                <a:srgbClr val="D1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86"/>
              <p:cNvSpPr>
                <a:spLocks noChangeArrowheads="1"/>
              </p:cNvSpPr>
              <p:nvPr/>
            </p:nvSpPr>
            <p:spPr bwMode="auto">
              <a:xfrm>
                <a:off x="3420" y="3955"/>
                <a:ext cx="248" cy="10"/>
              </a:xfrm>
              <a:prstGeom prst="rect">
                <a:avLst/>
              </a:prstGeom>
              <a:solidFill>
                <a:srgbClr val="D3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87"/>
              <p:cNvSpPr>
                <a:spLocks noChangeArrowheads="1"/>
              </p:cNvSpPr>
              <p:nvPr/>
            </p:nvSpPr>
            <p:spPr bwMode="auto">
              <a:xfrm>
                <a:off x="3420" y="3965"/>
                <a:ext cx="248" cy="7"/>
              </a:xfrm>
              <a:prstGeom prst="rect">
                <a:avLst/>
              </a:prstGeom>
              <a:solidFill>
                <a:srgbClr val="D4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88"/>
              <p:cNvSpPr>
                <a:spLocks noChangeArrowheads="1"/>
              </p:cNvSpPr>
              <p:nvPr/>
            </p:nvSpPr>
            <p:spPr bwMode="auto">
              <a:xfrm>
                <a:off x="3420" y="3972"/>
                <a:ext cx="248" cy="8"/>
              </a:xfrm>
              <a:prstGeom prst="rect">
                <a:avLst/>
              </a:prstGeom>
              <a:solidFill>
                <a:srgbClr val="D6E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89"/>
              <p:cNvSpPr>
                <a:spLocks noChangeArrowheads="1"/>
              </p:cNvSpPr>
              <p:nvPr/>
            </p:nvSpPr>
            <p:spPr bwMode="auto">
              <a:xfrm>
                <a:off x="3420" y="3980"/>
                <a:ext cx="248" cy="8"/>
              </a:xfrm>
              <a:prstGeom prst="rect">
                <a:avLst/>
              </a:prstGeom>
              <a:solidFill>
                <a:srgbClr val="D8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0"/>
              <p:cNvSpPr>
                <a:spLocks noChangeArrowheads="1"/>
              </p:cNvSpPr>
              <p:nvPr/>
            </p:nvSpPr>
            <p:spPr bwMode="auto">
              <a:xfrm>
                <a:off x="3420" y="3988"/>
                <a:ext cx="248" cy="8"/>
              </a:xfrm>
              <a:prstGeom prst="rect">
                <a:avLst/>
              </a:prstGeom>
              <a:solidFill>
                <a:srgbClr val="DA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91"/>
              <p:cNvSpPr>
                <a:spLocks noChangeArrowheads="1"/>
              </p:cNvSpPr>
              <p:nvPr/>
            </p:nvSpPr>
            <p:spPr bwMode="auto">
              <a:xfrm>
                <a:off x="3420" y="3996"/>
                <a:ext cx="248" cy="8"/>
              </a:xfrm>
              <a:prstGeom prst="rect">
                <a:avLst/>
              </a:prstGeom>
              <a:solidFill>
                <a:srgbClr val="DCE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2"/>
              <p:cNvSpPr>
                <a:spLocks noChangeArrowheads="1"/>
              </p:cNvSpPr>
              <p:nvPr/>
            </p:nvSpPr>
            <p:spPr bwMode="auto">
              <a:xfrm>
                <a:off x="3420" y="4004"/>
                <a:ext cx="248" cy="9"/>
              </a:xfrm>
              <a:prstGeom prst="rect">
                <a:avLst/>
              </a:prstGeom>
              <a:solidFill>
                <a:srgbClr val="DEE6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Rectangle 93"/>
              <p:cNvSpPr>
                <a:spLocks noChangeArrowheads="1"/>
              </p:cNvSpPr>
              <p:nvPr/>
            </p:nvSpPr>
            <p:spPr bwMode="auto">
              <a:xfrm>
                <a:off x="3420" y="4013"/>
                <a:ext cx="248" cy="5"/>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94"/>
              <p:cNvSpPr>
                <a:spLocks noChangeArrowheads="1"/>
              </p:cNvSpPr>
              <p:nvPr/>
            </p:nvSpPr>
            <p:spPr bwMode="auto">
              <a:xfrm>
                <a:off x="3420" y="3758"/>
                <a:ext cx="248" cy="26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Rectangle 95"/>
              <p:cNvSpPr>
                <a:spLocks noChangeArrowheads="1"/>
              </p:cNvSpPr>
              <p:nvPr/>
            </p:nvSpPr>
            <p:spPr bwMode="auto">
              <a:xfrm>
                <a:off x="2923"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状態</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 name="Rectangle 96"/>
              <p:cNvSpPr>
                <a:spLocks noChangeArrowheads="1"/>
              </p:cNvSpPr>
              <p:nvPr/>
            </p:nvSpPr>
            <p:spPr bwMode="auto">
              <a:xfrm>
                <a:off x="2923"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監視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 name="Rectangle 97"/>
              <p:cNvSpPr>
                <a:spLocks noChangeArrowheads="1"/>
              </p:cNvSpPr>
              <p:nvPr/>
            </p:nvSpPr>
            <p:spPr bwMode="auto">
              <a:xfrm>
                <a:off x="3407"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事後</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 name="Rectangle 98"/>
              <p:cNvSpPr>
                <a:spLocks noChangeArrowheads="1"/>
              </p:cNvSpPr>
              <p:nvPr/>
            </p:nvSpPr>
            <p:spPr bwMode="auto">
              <a:xfrm>
                <a:off x="3407"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保全</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 name="Rectangle 99"/>
              <p:cNvSpPr>
                <a:spLocks noChangeArrowheads="1"/>
              </p:cNvSpPr>
              <p:nvPr/>
            </p:nvSpPr>
            <p:spPr bwMode="auto">
              <a:xfrm>
                <a:off x="2935" y="3117"/>
                <a:ext cx="248" cy="532"/>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0"/>
              <p:cNvSpPr>
                <a:spLocks noChangeArrowheads="1"/>
              </p:cNvSpPr>
              <p:nvPr/>
            </p:nvSpPr>
            <p:spPr bwMode="auto">
              <a:xfrm>
                <a:off x="2935" y="3567"/>
                <a:ext cx="248" cy="8"/>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101"/>
              <p:cNvSpPr>
                <a:spLocks noChangeArrowheads="1"/>
              </p:cNvSpPr>
              <p:nvPr/>
            </p:nvSpPr>
            <p:spPr bwMode="auto">
              <a:xfrm>
                <a:off x="2935" y="3575"/>
                <a:ext cx="248" cy="10"/>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2"/>
              <p:cNvSpPr>
                <a:spLocks noChangeArrowheads="1"/>
              </p:cNvSpPr>
              <p:nvPr/>
            </p:nvSpPr>
            <p:spPr bwMode="auto">
              <a:xfrm>
                <a:off x="2935" y="3585"/>
                <a:ext cx="248" cy="8"/>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103"/>
              <p:cNvSpPr>
                <a:spLocks noChangeArrowheads="1"/>
              </p:cNvSpPr>
              <p:nvPr/>
            </p:nvSpPr>
            <p:spPr bwMode="auto">
              <a:xfrm>
                <a:off x="2935" y="3593"/>
                <a:ext cx="248" cy="11"/>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4"/>
              <p:cNvSpPr>
                <a:spLocks noChangeArrowheads="1"/>
              </p:cNvSpPr>
              <p:nvPr/>
            </p:nvSpPr>
            <p:spPr bwMode="auto">
              <a:xfrm>
                <a:off x="2935" y="3604"/>
                <a:ext cx="248" cy="11"/>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105"/>
              <p:cNvSpPr>
                <a:spLocks noChangeArrowheads="1"/>
              </p:cNvSpPr>
              <p:nvPr/>
            </p:nvSpPr>
            <p:spPr bwMode="auto">
              <a:xfrm>
                <a:off x="2935" y="3615"/>
                <a:ext cx="248" cy="10"/>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06"/>
              <p:cNvSpPr>
                <a:spLocks noChangeArrowheads="1"/>
              </p:cNvSpPr>
              <p:nvPr/>
            </p:nvSpPr>
            <p:spPr bwMode="auto">
              <a:xfrm>
                <a:off x="2935" y="3625"/>
                <a:ext cx="248" cy="9"/>
              </a:xfrm>
              <a:prstGeom prst="rect">
                <a:avLst/>
              </a:prstGeom>
              <a:solidFill>
                <a:srgbClr val="A5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107"/>
              <p:cNvSpPr>
                <a:spLocks noChangeArrowheads="1"/>
              </p:cNvSpPr>
              <p:nvPr/>
            </p:nvSpPr>
            <p:spPr bwMode="auto">
              <a:xfrm>
                <a:off x="2935" y="3634"/>
                <a:ext cx="248" cy="9"/>
              </a:xfrm>
              <a:prstGeom prst="rect">
                <a:avLst/>
              </a:prstGeom>
              <a:solidFill>
                <a:srgbClr val="A6BE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08"/>
              <p:cNvSpPr>
                <a:spLocks noChangeArrowheads="1"/>
              </p:cNvSpPr>
              <p:nvPr/>
            </p:nvSpPr>
            <p:spPr bwMode="auto">
              <a:xfrm>
                <a:off x="2935" y="3643"/>
                <a:ext cx="248" cy="11"/>
              </a:xfrm>
              <a:prstGeom prst="rect">
                <a:avLst/>
              </a:prstGeom>
              <a:solidFill>
                <a:srgbClr val="A8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109"/>
              <p:cNvSpPr>
                <a:spLocks noChangeArrowheads="1"/>
              </p:cNvSpPr>
              <p:nvPr/>
            </p:nvSpPr>
            <p:spPr bwMode="auto">
              <a:xfrm>
                <a:off x="2935" y="3654"/>
                <a:ext cx="248" cy="11"/>
              </a:xfrm>
              <a:prstGeom prst="rect">
                <a:avLst/>
              </a:prstGeom>
              <a:solidFill>
                <a:srgbClr val="AA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0"/>
              <p:cNvSpPr>
                <a:spLocks noChangeArrowheads="1"/>
              </p:cNvSpPr>
              <p:nvPr/>
            </p:nvSpPr>
            <p:spPr bwMode="auto">
              <a:xfrm>
                <a:off x="2935" y="3665"/>
                <a:ext cx="248" cy="12"/>
              </a:xfrm>
              <a:prstGeom prst="rect">
                <a:avLst/>
              </a:prstGeom>
              <a:solidFill>
                <a:srgbClr val="AC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111"/>
              <p:cNvSpPr>
                <a:spLocks noChangeArrowheads="1"/>
              </p:cNvSpPr>
              <p:nvPr/>
            </p:nvSpPr>
            <p:spPr bwMode="auto">
              <a:xfrm>
                <a:off x="2935" y="3677"/>
                <a:ext cx="248" cy="11"/>
              </a:xfrm>
              <a:prstGeom prst="rect">
                <a:avLst/>
              </a:prstGeom>
              <a:solidFill>
                <a:srgbClr val="AE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2"/>
              <p:cNvSpPr>
                <a:spLocks noChangeArrowheads="1"/>
              </p:cNvSpPr>
              <p:nvPr/>
            </p:nvSpPr>
            <p:spPr bwMode="auto">
              <a:xfrm>
                <a:off x="2935" y="3688"/>
                <a:ext cx="248" cy="10"/>
              </a:xfrm>
              <a:prstGeom prst="rect">
                <a:avLst/>
              </a:prstGeom>
              <a:solidFill>
                <a:srgbClr val="B0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113"/>
              <p:cNvSpPr>
                <a:spLocks noChangeArrowheads="1"/>
              </p:cNvSpPr>
              <p:nvPr/>
            </p:nvSpPr>
            <p:spPr bwMode="auto">
              <a:xfrm>
                <a:off x="2935" y="3698"/>
                <a:ext cx="248" cy="7"/>
              </a:xfrm>
              <a:prstGeom prst="rect">
                <a:avLst/>
              </a:prstGeom>
              <a:solidFill>
                <a:srgbClr val="B1C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14"/>
              <p:cNvSpPr>
                <a:spLocks noChangeArrowheads="1"/>
              </p:cNvSpPr>
              <p:nvPr/>
            </p:nvSpPr>
            <p:spPr bwMode="auto">
              <a:xfrm>
                <a:off x="2935" y="3705"/>
                <a:ext cx="248" cy="12"/>
              </a:xfrm>
              <a:prstGeom prst="rect">
                <a:avLst/>
              </a:prstGeom>
              <a:solidFill>
                <a:srgbClr val="B3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115"/>
              <p:cNvSpPr>
                <a:spLocks noChangeArrowheads="1"/>
              </p:cNvSpPr>
              <p:nvPr/>
            </p:nvSpPr>
            <p:spPr bwMode="auto">
              <a:xfrm>
                <a:off x="2935" y="3717"/>
                <a:ext cx="248" cy="11"/>
              </a:xfrm>
              <a:prstGeom prst="rect">
                <a:avLst/>
              </a:prstGeom>
              <a:solidFill>
                <a:srgbClr val="B5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16"/>
              <p:cNvSpPr>
                <a:spLocks noChangeArrowheads="1"/>
              </p:cNvSpPr>
              <p:nvPr/>
            </p:nvSpPr>
            <p:spPr bwMode="auto">
              <a:xfrm>
                <a:off x="2935" y="3728"/>
                <a:ext cx="248" cy="11"/>
              </a:xfrm>
              <a:prstGeom prst="rect">
                <a:avLst/>
              </a:prstGeom>
              <a:solidFill>
                <a:srgbClr val="B7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17"/>
              <p:cNvSpPr>
                <a:spLocks noChangeArrowheads="1"/>
              </p:cNvSpPr>
              <p:nvPr/>
            </p:nvSpPr>
            <p:spPr bwMode="auto">
              <a:xfrm>
                <a:off x="2935" y="3739"/>
                <a:ext cx="248" cy="8"/>
              </a:xfrm>
              <a:prstGeom prst="rect">
                <a:avLst/>
              </a:prstGeom>
              <a:solidFill>
                <a:srgbClr val="B9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18"/>
              <p:cNvSpPr>
                <a:spLocks noChangeArrowheads="1"/>
              </p:cNvSpPr>
              <p:nvPr/>
            </p:nvSpPr>
            <p:spPr bwMode="auto">
              <a:xfrm>
                <a:off x="2935" y="3747"/>
                <a:ext cx="248" cy="9"/>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119"/>
              <p:cNvSpPr>
                <a:spLocks noChangeArrowheads="1"/>
              </p:cNvSpPr>
              <p:nvPr/>
            </p:nvSpPr>
            <p:spPr bwMode="auto">
              <a:xfrm>
                <a:off x="2935" y="3756"/>
                <a:ext cx="248" cy="11"/>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0"/>
              <p:cNvSpPr>
                <a:spLocks noChangeArrowheads="1"/>
              </p:cNvSpPr>
              <p:nvPr/>
            </p:nvSpPr>
            <p:spPr bwMode="auto">
              <a:xfrm>
                <a:off x="2935" y="3767"/>
                <a:ext cx="248" cy="11"/>
              </a:xfrm>
              <a:prstGeom prst="rect">
                <a:avLst/>
              </a:prstGeom>
              <a:solidFill>
                <a:srgbClr val="BE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21"/>
              <p:cNvSpPr>
                <a:spLocks noChangeArrowheads="1"/>
              </p:cNvSpPr>
              <p:nvPr/>
            </p:nvSpPr>
            <p:spPr bwMode="auto">
              <a:xfrm>
                <a:off x="2935" y="3778"/>
                <a:ext cx="248" cy="11"/>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22"/>
              <p:cNvSpPr>
                <a:spLocks noChangeArrowheads="1"/>
              </p:cNvSpPr>
              <p:nvPr/>
            </p:nvSpPr>
            <p:spPr bwMode="auto">
              <a:xfrm>
                <a:off x="2935" y="3789"/>
                <a:ext cx="248" cy="14"/>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23"/>
              <p:cNvSpPr>
                <a:spLocks noChangeArrowheads="1"/>
              </p:cNvSpPr>
              <p:nvPr/>
            </p:nvSpPr>
            <p:spPr bwMode="auto">
              <a:xfrm>
                <a:off x="2935" y="3803"/>
                <a:ext cx="248" cy="13"/>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24"/>
              <p:cNvSpPr>
                <a:spLocks noChangeArrowheads="1"/>
              </p:cNvSpPr>
              <p:nvPr/>
            </p:nvSpPr>
            <p:spPr bwMode="auto">
              <a:xfrm>
                <a:off x="2935" y="3816"/>
                <a:ext cx="248" cy="8"/>
              </a:xfrm>
              <a:prstGeom prst="rect">
                <a:avLst/>
              </a:prstGeom>
              <a:solidFill>
                <a:srgbClr val="C5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125"/>
              <p:cNvSpPr>
                <a:spLocks noChangeArrowheads="1"/>
              </p:cNvSpPr>
              <p:nvPr/>
            </p:nvSpPr>
            <p:spPr bwMode="auto">
              <a:xfrm>
                <a:off x="2935" y="3824"/>
                <a:ext cx="248" cy="11"/>
              </a:xfrm>
              <a:prstGeom prst="rect">
                <a:avLst/>
              </a:prstGeom>
              <a:solidFill>
                <a:srgbClr val="C7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126"/>
              <p:cNvSpPr>
                <a:spLocks noChangeArrowheads="1"/>
              </p:cNvSpPr>
              <p:nvPr/>
            </p:nvSpPr>
            <p:spPr bwMode="auto">
              <a:xfrm>
                <a:off x="2935" y="3835"/>
                <a:ext cx="248" cy="10"/>
              </a:xfrm>
              <a:prstGeom prst="rect">
                <a:avLst/>
              </a:prstGeom>
              <a:solidFill>
                <a:srgbClr val="C8D6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127"/>
              <p:cNvSpPr>
                <a:spLocks noChangeArrowheads="1"/>
              </p:cNvSpPr>
              <p:nvPr/>
            </p:nvSpPr>
            <p:spPr bwMode="auto">
              <a:xfrm>
                <a:off x="2935" y="3845"/>
                <a:ext cx="248" cy="15"/>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128"/>
              <p:cNvSpPr>
                <a:spLocks noChangeArrowheads="1"/>
              </p:cNvSpPr>
              <p:nvPr/>
            </p:nvSpPr>
            <p:spPr bwMode="auto">
              <a:xfrm>
                <a:off x="2935" y="3860"/>
                <a:ext cx="248" cy="12"/>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129"/>
              <p:cNvSpPr>
                <a:spLocks noChangeArrowheads="1"/>
              </p:cNvSpPr>
              <p:nvPr/>
            </p:nvSpPr>
            <p:spPr bwMode="auto">
              <a:xfrm>
                <a:off x="2935" y="3872"/>
                <a:ext cx="248" cy="8"/>
              </a:xfrm>
              <a:prstGeom prst="rect">
                <a:avLst/>
              </a:prstGeom>
              <a:solidFill>
                <a:srgbClr val="CD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130"/>
              <p:cNvSpPr>
                <a:spLocks noChangeArrowheads="1"/>
              </p:cNvSpPr>
              <p:nvPr/>
            </p:nvSpPr>
            <p:spPr bwMode="auto">
              <a:xfrm>
                <a:off x="2935" y="3880"/>
                <a:ext cx="248" cy="11"/>
              </a:xfrm>
              <a:prstGeom prst="rect">
                <a:avLst/>
              </a:prstGeom>
              <a:solidFill>
                <a:srgbClr val="C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131"/>
              <p:cNvSpPr>
                <a:spLocks noChangeArrowheads="1"/>
              </p:cNvSpPr>
              <p:nvPr/>
            </p:nvSpPr>
            <p:spPr bwMode="auto">
              <a:xfrm>
                <a:off x="2935" y="3891"/>
                <a:ext cx="248" cy="11"/>
              </a:xfrm>
              <a:prstGeom prst="rect">
                <a:avLst/>
              </a:prstGeom>
              <a:solidFill>
                <a:srgbClr val="D0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132"/>
              <p:cNvSpPr>
                <a:spLocks noChangeArrowheads="1"/>
              </p:cNvSpPr>
              <p:nvPr/>
            </p:nvSpPr>
            <p:spPr bwMode="auto">
              <a:xfrm>
                <a:off x="2935" y="3902"/>
                <a:ext cx="248" cy="18"/>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Rectangle 133"/>
              <p:cNvSpPr>
                <a:spLocks noChangeArrowheads="1"/>
              </p:cNvSpPr>
              <p:nvPr/>
            </p:nvSpPr>
            <p:spPr bwMode="auto">
              <a:xfrm>
                <a:off x="2935" y="3920"/>
                <a:ext cx="248" cy="18"/>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134"/>
              <p:cNvSpPr>
                <a:spLocks noChangeArrowheads="1"/>
              </p:cNvSpPr>
              <p:nvPr/>
            </p:nvSpPr>
            <p:spPr bwMode="auto">
              <a:xfrm>
                <a:off x="2935" y="3938"/>
                <a:ext cx="248" cy="13"/>
              </a:xfrm>
              <a:prstGeom prst="rect">
                <a:avLst/>
              </a:prstGeom>
              <a:solidFill>
                <a:srgbClr val="D6E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Rectangle 135"/>
              <p:cNvSpPr>
                <a:spLocks noChangeArrowheads="1"/>
              </p:cNvSpPr>
              <p:nvPr/>
            </p:nvSpPr>
            <p:spPr bwMode="auto">
              <a:xfrm>
                <a:off x="2935" y="3951"/>
                <a:ext cx="248" cy="14"/>
              </a:xfrm>
              <a:prstGeom prst="rect">
                <a:avLst/>
              </a:prstGeom>
              <a:solidFill>
                <a:srgbClr val="D8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136"/>
              <p:cNvSpPr>
                <a:spLocks noChangeArrowheads="1"/>
              </p:cNvSpPr>
              <p:nvPr/>
            </p:nvSpPr>
            <p:spPr bwMode="auto">
              <a:xfrm>
                <a:off x="2935" y="3965"/>
                <a:ext cx="248" cy="1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Rectangle 137"/>
              <p:cNvSpPr>
                <a:spLocks noChangeArrowheads="1"/>
              </p:cNvSpPr>
              <p:nvPr/>
            </p:nvSpPr>
            <p:spPr bwMode="auto">
              <a:xfrm>
                <a:off x="2935" y="3976"/>
                <a:ext cx="248" cy="11"/>
              </a:xfrm>
              <a:prstGeom prst="rect">
                <a:avLst/>
              </a:prstGeom>
              <a:solidFill>
                <a:srgbClr val="DBE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138"/>
              <p:cNvSpPr>
                <a:spLocks noChangeArrowheads="1"/>
              </p:cNvSpPr>
              <p:nvPr/>
            </p:nvSpPr>
            <p:spPr bwMode="auto">
              <a:xfrm>
                <a:off x="2935" y="3987"/>
                <a:ext cx="248" cy="13"/>
              </a:xfrm>
              <a:prstGeom prst="rect">
                <a:avLst/>
              </a:prstGeom>
              <a:solidFill>
                <a:srgbClr val="DD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139"/>
              <p:cNvSpPr>
                <a:spLocks noChangeArrowheads="1"/>
              </p:cNvSpPr>
              <p:nvPr/>
            </p:nvSpPr>
            <p:spPr bwMode="auto">
              <a:xfrm>
                <a:off x="2935" y="4000"/>
                <a:ext cx="248" cy="14"/>
              </a:xfrm>
              <a:prstGeom prst="rect">
                <a:avLst/>
              </a:prstGeom>
              <a:solidFill>
                <a:srgbClr val="DFE6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140"/>
              <p:cNvSpPr>
                <a:spLocks noChangeArrowheads="1"/>
              </p:cNvSpPr>
              <p:nvPr/>
            </p:nvSpPr>
            <p:spPr bwMode="auto">
              <a:xfrm>
                <a:off x="2935" y="4014"/>
                <a:ext cx="248" cy="4"/>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Rectangle 141"/>
              <p:cNvSpPr>
                <a:spLocks noChangeArrowheads="1"/>
              </p:cNvSpPr>
              <p:nvPr/>
            </p:nvSpPr>
            <p:spPr bwMode="auto">
              <a:xfrm>
                <a:off x="2935" y="3567"/>
                <a:ext cx="248" cy="451"/>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142"/>
              <p:cNvSpPr>
                <a:spLocks noChangeArrowheads="1"/>
              </p:cNvSpPr>
              <p:nvPr/>
            </p:nvSpPr>
            <p:spPr bwMode="auto">
              <a:xfrm>
                <a:off x="2435" y="3117"/>
                <a:ext cx="247" cy="413"/>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143"/>
              <p:cNvSpPr>
                <a:spLocks noChangeArrowheads="1"/>
              </p:cNvSpPr>
              <p:nvPr/>
            </p:nvSpPr>
            <p:spPr bwMode="auto">
              <a:xfrm>
                <a:off x="2435" y="3386"/>
                <a:ext cx="249" cy="12"/>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144"/>
              <p:cNvSpPr>
                <a:spLocks noChangeArrowheads="1"/>
              </p:cNvSpPr>
              <p:nvPr/>
            </p:nvSpPr>
            <p:spPr bwMode="auto">
              <a:xfrm>
                <a:off x="2435" y="3398"/>
                <a:ext cx="249" cy="12"/>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Rectangle 145"/>
              <p:cNvSpPr>
                <a:spLocks noChangeArrowheads="1"/>
              </p:cNvSpPr>
              <p:nvPr/>
            </p:nvSpPr>
            <p:spPr bwMode="auto">
              <a:xfrm>
                <a:off x="2435" y="3410"/>
                <a:ext cx="249" cy="11"/>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146"/>
              <p:cNvSpPr>
                <a:spLocks noChangeArrowheads="1"/>
              </p:cNvSpPr>
              <p:nvPr/>
            </p:nvSpPr>
            <p:spPr bwMode="auto">
              <a:xfrm>
                <a:off x="2435" y="3421"/>
                <a:ext cx="249" cy="16"/>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147"/>
              <p:cNvSpPr>
                <a:spLocks noChangeArrowheads="1"/>
              </p:cNvSpPr>
              <p:nvPr/>
            </p:nvSpPr>
            <p:spPr bwMode="auto">
              <a:xfrm>
                <a:off x="2435" y="3437"/>
                <a:ext cx="249" cy="15"/>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148"/>
              <p:cNvSpPr>
                <a:spLocks noChangeArrowheads="1"/>
              </p:cNvSpPr>
              <p:nvPr/>
            </p:nvSpPr>
            <p:spPr bwMode="auto">
              <a:xfrm>
                <a:off x="2435" y="3452"/>
                <a:ext cx="249" cy="17"/>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149"/>
              <p:cNvSpPr>
                <a:spLocks noChangeArrowheads="1"/>
              </p:cNvSpPr>
              <p:nvPr/>
            </p:nvSpPr>
            <p:spPr bwMode="auto">
              <a:xfrm>
                <a:off x="2435" y="3469"/>
                <a:ext cx="249" cy="11"/>
              </a:xfrm>
              <a:prstGeom prst="rect">
                <a:avLst/>
              </a:prstGeom>
              <a:solidFill>
                <a:srgbClr val="A5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150"/>
              <p:cNvSpPr>
                <a:spLocks noChangeArrowheads="1"/>
              </p:cNvSpPr>
              <p:nvPr/>
            </p:nvSpPr>
            <p:spPr bwMode="auto">
              <a:xfrm>
                <a:off x="2435" y="3480"/>
                <a:ext cx="249" cy="12"/>
              </a:xfrm>
              <a:prstGeom prst="rect">
                <a:avLst/>
              </a:prstGeom>
              <a:solidFill>
                <a:srgbClr val="A6BE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151"/>
              <p:cNvSpPr>
                <a:spLocks noChangeArrowheads="1"/>
              </p:cNvSpPr>
              <p:nvPr/>
            </p:nvSpPr>
            <p:spPr bwMode="auto">
              <a:xfrm>
                <a:off x="2435" y="3492"/>
                <a:ext cx="249" cy="16"/>
              </a:xfrm>
              <a:prstGeom prst="rect">
                <a:avLst/>
              </a:prstGeom>
              <a:solidFill>
                <a:srgbClr val="A8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52"/>
              <p:cNvSpPr>
                <a:spLocks noChangeArrowheads="1"/>
              </p:cNvSpPr>
              <p:nvPr/>
            </p:nvSpPr>
            <p:spPr bwMode="auto">
              <a:xfrm>
                <a:off x="2435" y="3508"/>
                <a:ext cx="249" cy="15"/>
              </a:xfrm>
              <a:prstGeom prst="rect">
                <a:avLst/>
              </a:prstGeom>
              <a:solidFill>
                <a:srgbClr val="AA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153"/>
              <p:cNvSpPr>
                <a:spLocks noChangeArrowheads="1"/>
              </p:cNvSpPr>
              <p:nvPr/>
            </p:nvSpPr>
            <p:spPr bwMode="auto">
              <a:xfrm>
                <a:off x="2435" y="3523"/>
                <a:ext cx="249" cy="17"/>
              </a:xfrm>
              <a:prstGeom prst="rect">
                <a:avLst/>
              </a:prstGeom>
              <a:solidFill>
                <a:srgbClr val="AC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54"/>
              <p:cNvSpPr>
                <a:spLocks noChangeArrowheads="1"/>
              </p:cNvSpPr>
              <p:nvPr/>
            </p:nvSpPr>
            <p:spPr bwMode="auto">
              <a:xfrm>
                <a:off x="2435" y="3540"/>
                <a:ext cx="249" cy="16"/>
              </a:xfrm>
              <a:prstGeom prst="rect">
                <a:avLst/>
              </a:prstGeom>
              <a:solidFill>
                <a:srgbClr val="AE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55"/>
              <p:cNvSpPr>
                <a:spLocks noChangeArrowheads="1"/>
              </p:cNvSpPr>
              <p:nvPr/>
            </p:nvSpPr>
            <p:spPr bwMode="auto">
              <a:xfrm>
                <a:off x="2435" y="3556"/>
                <a:ext cx="249" cy="12"/>
              </a:xfrm>
              <a:prstGeom prst="rect">
                <a:avLst/>
              </a:prstGeom>
              <a:solidFill>
                <a:srgbClr val="B0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156"/>
              <p:cNvSpPr>
                <a:spLocks noChangeArrowheads="1"/>
              </p:cNvSpPr>
              <p:nvPr/>
            </p:nvSpPr>
            <p:spPr bwMode="auto">
              <a:xfrm>
                <a:off x="2435" y="3568"/>
                <a:ext cx="249" cy="11"/>
              </a:xfrm>
              <a:prstGeom prst="rect">
                <a:avLst/>
              </a:prstGeom>
              <a:solidFill>
                <a:srgbClr val="B1C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157"/>
              <p:cNvSpPr>
                <a:spLocks noChangeArrowheads="1"/>
              </p:cNvSpPr>
              <p:nvPr/>
            </p:nvSpPr>
            <p:spPr bwMode="auto">
              <a:xfrm>
                <a:off x="2435" y="3579"/>
                <a:ext cx="249" cy="16"/>
              </a:xfrm>
              <a:prstGeom prst="rect">
                <a:avLst/>
              </a:prstGeom>
              <a:solidFill>
                <a:srgbClr val="B3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58"/>
              <p:cNvSpPr>
                <a:spLocks noChangeArrowheads="1"/>
              </p:cNvSpPr>
              <p:nvPr/>
            </p:nvSpPr>
            <p:spPr bwMode="auto">
              <a:xfrm>
                <a:off x="2435" y="3595"/>
                <a:ext cx="249" cy="15"/>
              </a:xfrm>
              <a:prstGeom prst="rect">
                <a:avLst/>
              </a:prstGeom>
              <a:solidFill>
                <a:srgbClr val="B5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59"/>
              <p:cNvSpPr>
                <a:spLocks noChangeArrowheads="1"/>
              </p:cNvSpPr>
              <p:nvPr/>
            </p:nvSpPr>
            <p:spPr bwMode="auto">
              <a:xfrm>
                <a:off x="2435" y="3610"/>
                <a:ext cx="249" cy="17"/>
              </a:xfrm>
              <a:prstGeom prst="rect">
                <a:avLst/>
              </a:prstGeom>
              <a:solidFill>
                <a:srgbClr val="B7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60"/>
              <p:cNvSpPr>
                <a:spLocks noChangeArrowheads="1"/>
              </p:cNvSpPr>
              <p:nvPr/>
            </p:nvSpPr>
            <p:spPr bwMode="auto">
              <a:xfrm>
                <a:off x="2435" y="3627"/>
                <a:ext cx="249" cy="11"/>
              </a:xfrm>
              <a:prstGeom prst="rect">
                <a:avLst/>
              </a:prstGeom>
              <a:solidFill>
                <a:srgbClr val="B9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61"/>
              <p:cNvSpPr>
                <a:spLocks noChangeArrowheads="1"/>
              </p:cNvSpPr>
              <p:nvPr/>
            </p:nvSpPr>
            <p:spPr bwMode="auto">
              <a:xfrm>
                <a:off x="2435" y="3638"/>
                <a:ext cx="249" cy="12"/>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162"/>
              <p:cNvSpPr>
                <a:spLocks noChangeArrowheads="1"/>
              </p:cNvSpPr>
              <p:nvPr/>
            </p:nvSpPr>
            <p:spPr bwMode="auto">
              <a:xfrm>
                <a:off x="2435" y="3650"/>
                <a:ext cx="249" cy="16"/>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63"/>
              <p:cNvSpPr>
                <a:spLocks noChangeArrowheads="1"/>
              </p:cNvSpPr>
              <p:nvPr/>
            </p:nvSpPr>
            <p:spPr bwMode="auto">
              <a:xfrm>
                <a:off x="2435" y="3666"/>
                <a:ext cx="249" cy="15"/>
              </a:xfrm>
              <a:prstGeom prst="rect">
                <a:avLst/>
              </a:prstGeom>
              <a:solidFill>
                <a:srgbClr val="BE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164"/>
              <p:cNvSpPr>
                <a:spLocks noChangeArrowheads="1"/>
              </p:cNvSpPr>
              <p:nvPr/>
            </p:nvSpPr>
            <p:spPr bwMode="auto">
              <a:xfrm>
                <a:off x="2435" y="3681"/>
                <a:ext cx="249" cy="17"/>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65"/>
              <p:cNvSpPr>
                <a:spLocks noChangeArrowheads="1"/>
              </p:cNvSpPr>
              <p:nvPr/>
            </p:nvSpPr>
            <p:spPr bwMode="auto">
              <a:xfrm>
                <a:off x="2435" y="3698"/>
                <a:ext cx="249" cy="19"/>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166"/>
              <p:cNvSpPr>
                <a:spLocks noChangeArrowheads="1"/>
              </p:cNvSpPr>
              <p:nvPr/>
            </p:nvSpPr>
            <p:spPr bwMode="auto">
              <a:xfrm>
                <a:off x="2435" y="3717"/>
                <a:ext cx="249" cy="18"/>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167"/>
              <p:cNvSpPr>
                <a:spLocks noChangeArrowheads="1"/>
              </p:cNvSpPr>
              <p:nvPr/>
            </p:nvSpPr>
            <p:spPr bwMode="auto">
              <a:xfrm>
                <a:off x="2435" y="3735"/>
                <a:ext cx="249" cy="12"/>
              </a:xfrm>
              <a:prstGeom prst="rect">
                <a:avLst/>
              </a:prstGeom>
              <a:solidFill>
                <a:srgbClr val="C5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168"/>
              <p:cNvSpPr>
                <a:spLocks noChangeArrowheads="1"/>
              </p:cNvSpPr>
              <p:nvPr/>
            </p:nvSpPr>
            <p:spPr bwMode="auto">
              <a:xfrm>
                <a:off x="2435" y="3747"/>
                <a:ext cx="249" cy="13"/>
              </a:xfrm>
              <a:prstGeom prst="rect">
                <a:avLst/>
              </a:prstGeom>
              <a:solidFill>
                <a:srgbClr val="C7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169"/>
              <p:cNvSpPr>
                <a:spLocks noChangeArrowheads="1"/>
              </p:cNvSpPr>
              <p:nvPr/>
            </p:nvSpPr>
            <p:spPr bwMode="auto">
              <a:xfrm>
                <a:off x="2435" y="3760"/>
                <a:ext cx="249" cy="15"/>
              </a:xfrm>
              <a:prstGeom prst="rect">
                <a:avLst/>
              </a:prstGeom>
              <a:solidFill>
                <a:srgbClr val="C8D6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170"/>
              <p:cNvSpPr>
                <a:spLocks noChangeArrowheads="1"/>
              </p:cNvSpPr>
              <p:nvPr/>
            </p:nvSpPr>
            <p:spPr bwMode="auto">
              <a:xfrm>
                <a:off x="2435" y="3775"/>
                <a:ext cx="249" cy="21"/>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171"/>
              <p:cNvSpPr>
                <a:spLocks noChangeArrowheads="1"/>
              </p:cNvSpPr>
              <p:nvPr/>
            </p:nvSpPr>
            <p:spPr bwMode="auto">
              <a:xfrm>
                <a:off x="2435" y="3796"/>
                <a:ext cx="249" cy="18"/>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172"/>
              <p:cNvSpPr>
                <a:spLocks noChangeArrowheads="1"/>
              </p:cNvSpPr>
              <p:nvPr/>
            </p:nvSpPr>
            <p:spPr bwMode="auto">
              <a:xfrm>
                <a:off x="2435" y="3814"/>
                <a:ext cx="249" cy="12"/>
              </a:xfrm>
              <a:prstGeom prst="rect">
                <a:avLst/>
              </a:prstGeom>
              <a:solidFill>
                <a:srgbClr val="CD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73"/>
              <p:cNvSpPr>
                <a:spLocks noChangeArrowheads="1"/>
              </p:cNvSpPr>
              <p:nvPr/>
            </p:nvSpPr>
            <p:spPr bwMode="auto">
              <a:xfrm>
                <a:off x="2435" y="3826"/>
                <a:ext cx="249" cy="13"/>
              </a:xfrm>
              <a:prstGeom prst="rect">
                <a:avLst/>
              </a:prstGeom>
              <a:solidFill>
                <a:srgbClr val="C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174"/>
              <p:cNvSpPr>
                <a:spLocks noChangeArrowheads="1"/>
              </p:cNvSpPr>
              <p:nvPr/>
            </p:nvSpPr>
            <p:spPr bwMode="auto">
              <a:xfrm>
                <a:off x="2435" y="3839"/>
                <a:ext cx="249" cy="15"/>
              </a:xfrm>
              <a:prstGeom prst="rect">
                <a:avLst/>
              </a:prstGeom>
              <a:solidFill>
                <a:srgbClr val="D0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175"/>
              <p:cNvSpPr>
                <a:spLocks noChangeArrowheads="1"/>
              </p:cNvSpPr>
              <p:nvPr/>
            </p:nvSpPr>
            <p:spPr bwMode="auto">
              <a:xfrm>
                <a:off x="2435" y="3854"/>
                <a:ext cx="249" cy="25"/>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176"/>
              <p:cNvSpPr>
                <a:spLocks noChangeArrowheads="1"/>
              </p:cNvSpPr>
              <p:nvPr/>
            </p:nvSpPr>
            <p:spPr bwMode="auto">
              <a:xfrm>
                <a:off x="2435" y="3879"/>
                <a:ext cx="249" cy="26"/>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177"/>
              <p:cNvSpPr>
                <a:spLocks noChangeArrowheads="1"/>
              </p:cNvSpPr>
              <p:nvPr/>
            </p:nvSpPr>
            <p:spPr bwMode="auto">
              <a:xfrm>
                <a:off x="2435" y="3905"/>
                <a:ext cx="249" cy="14"/>
              </a:xfrm>
              <a:prstGeom prst="rect">
                <a:avLst/>
              </a:prstGeom>
              <a:solidFill>
                <a:srgbClr val="D6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178"/>
              <p:cNvSpPr>
                <a:spLocks noChangeArrowheads="1"/>
              </p:cNvSpPr>
              <p:nvPr/>
            </p:nvSpPr>
            <p:spPr bwMode="auto">
              <a:xfrm>
                <a:off x="2435" y="3919"/>
                <a:ext cx="249" cy="15"/>
              </a:xfrm>
              <a:prstGeom prst="rect">
                <a:avLst/>
              </a:prstGeom>
              <a:solidFill>
                <a:srgbClr val="D7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179"/>
              <p:cNvSpPr>
                <a:spLocks noChangeArrowheads="1"/>
              </p:cNvSpPr>
              <p:nvPr/>
            </p:nvSpPr>
            <p:spPr bwMode="auto">
              <a:xfrm>
                <a:off x="2435" y="3934"/>
                <a:ext cx="249" cy="2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180"/>
              <p:cNvSpPr>
                <a:spLocks noChangeArrowheads="1"/>
              </p:cNvSpPr>
              <p:nvPr/>
            </p:nvSpPr>
            <p:spPr bwMode="auto">
              <a:xfrm>
                <a:off x="2435" y="3954"/>
                <a:ext cx="249" cy="18"/>
              </a:xfrm>
              <a:prstGeom prst="rect">
                <a:avLst/>
              </a:prstGeom>
              <a:solidFill>
                <a:srgbClr val="DB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181"/>
              <p:cNvSpPr>
                <a:spLocks noChangeArrowheads="1"/>
              </p:cNvSpPr>
              <p:nvPr/>
            </p:nvSpPr>
            <p:spPr bwMode="auto">
              <a:xfrm>
                <a:off x="2435" y="3972"/>
                <a:ext cx="249" cy="12"/>
              </a:xfrm>
              <a:prstGeom prst="rect">
                <a:avLst/>
              </a:prstGeom>
              <a:solidFill>
                <a:srgbClr val="DC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182"/>
              <p:cNvSpPr>
                <a:spLocks noChangeArrowheads="1"/>
              </p:cNvSpPr>
              <p:nvPr/>
            </p:nvSpPr>
            <p:spPr bwMode="auto">
              <a:xfrm>
                <a:off x="2435" y="3984"/>
                <a:ext cx="249" cy="14"/>
              </a:xfrm>
              <a:prstGeom prst="rect">
                <a:avLst/>
              </a:prstGeom>
              <a:solidFill>
                <a:srgbClr val="DE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183"/>
              <p:cNvSpPr>
                <a:spLocks noChangeArrowheads="1"/>
              </p:cNvSpPr>
              <p:nvPr/>
            </p:nvSpPr>
            <p:spPr bwMode="auto">
              <a:xfrm>
                <a:off x="2435" y="3998"/>
                <a:ext cx="249" cy="15"/>
              </a:xfrm>
              <a:prstGeom prst="rect">
                <a:avLst/>
              </a:prstGeom>
              <a:solidFill>
                <a:srgbClr val="D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184"/>
              <p:cNvSpPr>
                <a:spLocks noChangeArrowheads="1"/>
              </p:cNvSpPr>
              <p:nvPr/>
            </p:nvSpPr>
            <p:spPr bwMode="auto">
              <a:xfrm>
                <a:off x="2435" y="4013"/>
                <a:ext cx="249" cy="5"/>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Rectangle 185"/>
              <p:cNvSpPr>
                <a:spLocks noChangeArrowheads="1"/>
              </p:cNvSpPr>
              <p:nvPr/>
            </p:nvSpPr>
            <p:spPr bwMode="auto">
              <a:xfrm>
                <a:off x="2435" y="3386"/>
                <a:ext cx="249" cy="632"/>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Rectangle 186"/>
              <p:cNvSpPr>
                <a:spLocks noChangeArrowheads="1"/>
              </p:cNvSpPr>
              <p:nvPr/>
            </p:nvSpPr>
            <p:spPr bwMode="auto">
              <a:xfrm>
                <a:off x="2517" y="2896"/>
                <a:ext cx="54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施設によって異なる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8" name="Freeform 187"/>
              <p:cNvSpPr>
                <a:spLocks noEditPoints="1"/>
              </p:cNvSpPr>
              <p:nvPr/>
            </p:nvSpPr>
            <p:spPr bwMode="auto">
              <a:xfrm>
                <a:off x="350" y="3112"/>
                <a:ext cx="3439" cy="8"/>
              </a:xfrm>
              <a:custGeom>
                <a:avLst/>
                <a:gdLst>
                  <a:gd name="T0" fmla="*/ 65 w 3439"/>
                  <a:gd name="T1" fmla="*/ 0 h 8"/>
                  <a:gd name="T2" fmla="*/ 90 w 3439"/>
                  <a:gd name="T3" fmla="*/ 8 h 8"/>
                  <a:gd name="T4" fmla="*/ 180 w 3439"/>
                  <a:gd name="T5" fmla="*/ 0 h 8"/>
                  <a:gd name="T6" fmla="*/ 246 w 3439"/>
                  <a:gd name="T7" fmla="*/ 8 h 8"/>
                  <a:gd name="T8" fmla="*/ 270 w 3439"/>
                  <a:gd name="T9" fmla="*/ 0 h 8"/>
                  <a:gd name="T10" fmla="*/ 393 w 3439"/>
                  <a:gd name="T11" fmla="*/ 0 h 8"/>
                  <a:gd name="T12" fmla="*/ 418 w 3439"/>
                  <a:gd name="T13" fmla="*/ 8 h 8"/>
                  <a:gd name="T14" fmla="*/ 508 w 3439"/>
                  <a:gd name="T15" fmla="*/ 0 h 8"/>
                  <a:gd name="T16" fmla="*/ 573 w 3439"/>
                  <a:gd name="T17" fmla="*/ 8 h 8"/>
                  <a:gd name="T18" fmla="*/ 598 w 3439"/>
                  <a:gd name="T19" fmla="*/ 0 h 8"/>
                  <a:gd name="T20" fmla="*/ 696 w 3439"/>
                  <a:gd name="T21" fmla="*/ 0 h 8"/>
                  <a:gd name="T22" fmla="*/ 721 w 3439"/>
                  <a:gd name="T23" fmla="*/ 8 h 8"/>
                  <a:gd name="T24" fmla="*/ 811 w 3439"/>
                  <a:gd name="T25" fmla="*/ 0 h 8"/>
                  <a:gd name="T26" fmla="*/ 876 w 3439"/>
                  <a:gd name="T27" fmla="*/ 8 h 8"/>
                  <a:gd name="T28" fmla="*/ 901 w 3439"/>
                  <a:gd name="T29" fmla="*/ 0 h 8"/>
                  <a:gd name="T30" fmla="*/ 1024 w 3439"/>
                  <a:gd name="T31" fmla="*/ 0 h 8"/>
                  <a:gd name="T32" fmla="*/ 1048 w 3439"/>
                  <a:gd name="T33" fmla="*/ 8 h 8"/>
                  <a:gd name="T34" fmla="*/ 1138 w 3439"/>
                  <a:gd name="T35" fmla="*/ 0 h 8"/>
                  <a:gd name="T36" fmla="*/ 1204 w 3439"/>
                  <a:gd name="T37" fmla="*/ 8 h 8"/>
                  <a:gd name="T38" fmla="*/ 1229 w 3439"/>
                  <a:gd name="T39" fmla="*/ 0 h 8"/>
                  <a:gd name="T40" fmla="*/ 1327 w 3439"/>
                  <a:gd name="T41" fmla="*/ 0 h 8"/>
                  <a:gd name="T42" fmla="*/ 1351 w 3439"/>
                  <a:gd name="T43" fmla="*/ 8 h 8"/>
                  <a:gd name="T44" fmla="*/ 1442 w 3439"/>
                  <a:gd name="T45" fmla="*/ 0 h 8"/>
                  <a:gd name="T46" fmla="*/ 1507 w 3439"/>
                  <a:gd name="T47" fmla="*/ 8 h 8"/>
                  <a:gd name="T48" fmla="*/ 1532 w 3439"/>
                  <a:gd name="T49" fmla="*/ 0 h 8"/>
                  <a:gd name="T50" fmla="*/ 1655 w 3439"/>
                  <a:gd name="T51" fmla="*/ 0 h 8"/>
                  <a:gd name="T52" fmla="*/ 1679 w 3439"/>
                  <a:gd name="T53" fmla="*/ 8 h 8"/>
                  <a:gd name="T54" fmla="*/ 1769 w 3439"/>
                  <a:gd name="T55" fmla="*/ 0 h 8"/>
                  <a:gd name="T56" fmla="*/ 1835 w 3439"/>
                  <a:gd name="T57" fmla="*/ 8 h 8"/>
                  <a:gd name="T58" fmla="*/ 1859 w 3439"/>
                  <a:gd name="T59" fmla="*/ 0 h 8"/>
                  <a:gd name="T60" fmla="*/ 1958 w 3439"/>
                  <a:gd name="T61" fmla="*/ 0 h 8"/>
                  <a:gd name="T62" fmla="*/ 1982 w 3439"/>
                  <a:gd name="T63" fmla="*/ 8 h 8"/>
                  <a:gd name="T64" fmla="*/ 2072 w 3439"/>
                  <a:gd name="T65" fmla="*/ 0 h 8"/>
                  <a:gd name="T66" fmla="*/ 2138 w 3439"/>
                  <a:gd name="T67" fmla="*/ 8 h 8"/>
                  <a:gd name="T68" fmla="*/ 2162 w 3439"/>
                  <a:gd name="T69" fmla="*/ 0 h 8"/>
                  <a:gd name="T70" fmla="*/ 2285 w 3439"/>
                  <a:gd name="T71" fmla="*/ 0 h 8"/>
                  <a:gd name="T72" fmla="*/ 2310 w 3439"/>
                  <a:gd name="T73" fmla="*/ 8 h 8"/>
                  <a:gd name="T74" fmla="*/ 2400 w 3439"/>
                  <a:gd name="T75" fmla="*/ 0 h 8"/>
                  <a:gd name="T76" fmla="*/ 2465 w 3439"/>
                  <a:gd name="T77" fmla="*/ 8 h 8"/>
                  <a:gd name="T78" fmla="*/ 2490 w 3439"/>
                  <a:gd name="T79" fmla="*/ 0 h 8"/>
                  <a:gd name="T80" fmla="*/ 2588 w 3439"/>
                  <a:gd name="T81" fmla="*/ 0 h 8"/>
                  <a:gd name="T82" fmla="*/ 2613 w 3439"/>
                  <a:gd name="T83" fmla="*/ 8 h 8"/>
                  <a:gd name="T84" fmla="*/ 2703 w 3439"/>
                  <a:gd name="T85" fmla="*/ 0 h 8"/>
                  <a:gd name="T86" fmla="*/ 2769 w 3439"/>
                  <a:gd name="T87" fmla="*/ 8 h 8"/>
                  <a:gd name="T88" fmla="*/ 2793 w 3439"/>
                  <a:gd name="T89" fmla="*/ 0 h 8"/>
                  <a:gd name="T90" fmla="*/ 2916 w 3439"/>
                  <a:gd name="T91" fmla="*/ 0 h 8"/>
                  <a:gd name="T92" fmla="*/ 2941 w 3439"/>
                  <a:gd name="T93" fmla="*/ 8 h 8"/>
                  <a:gd name="T94" fmla="*/ 3031 w 3439"/>
                  <a:gd name="T95" fmla="*/ 0 h 8"/>
                  <a:gd name="T96" fmla="*/ 3096 w 3439"/>
                  <a:gd name="T97" fmla="*/ 8 h 8"/>
                  <a:gd name="T98" fmla="*/ 3121 w 3439"/>
                  <a:gd name="T99" fmla="*/ 0 h 8"/>
                  <a:gd name="T100" fmla="*/ 3219 w 3439"/>
                  <a:gd name="T101" fmla="*/ 0 h 8"/>
                  <a:gd name="T102" fmla="*/ 3244 w 3439"/>
                  <a:gd name="T103" fmla="*/ 8 h 8"/>
                  <a:gd name="T104" fmla="*/ 3334 w 3439"/>
                  <a:gd name="T105" fmla="*/ 0 h 8"/>
                  <a:gd name="T106" fmla="*/ 3399 w 3439"/>
                  <a:gd name="T107" fmla="*/ 8 h 8"/>
                  <a:gd name="T108" fmla="*/ 3424 w 3439"/>
                  <a:gd name="T10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39" h="8">
                    <a:moveTo>
                      <a:pt x="0" y="0"/>
                    </a:moveTo>
                    <a:lnTo>
                      <a:pt x="33" y="0"/>
                    </a:lnTo>
                    <a:lnTo>
                      <a:pt x="33" y="8"/>
                    </a:lnTo>
                    <a:lnTo>
                      <a:pt x="0" y="8"/>
                    </a:lnTo>
                    <a:lnTo>
                      <a:pt x="0" y="0"/>
                    </a:lnTo>
                    <a:close/>
                    <a:moveTo>
                      <a:pt x="57" y="0"/>
                    </a:moveTo>
                    <a:lnTo>
                      <a:pt x="65" y="0"/>
                    </a:lnTo>
                    <a:lnTo>
                      <a:pt x="65" y="8"/>
                    </a:lnTo>
                    <a:lnTo>
                      <a:pt x="57" y="8"/>
                    </a:lnTo>
                    <a:lnTo>
                      <a:pt x="57" y="0"/>
                    </a:lnTo>
                    <a:close/>
                    <a:moveTo>
                      <a:pt x="90" y="0"/>
                    </a:moveTo>
                    <a:lnTo>
                      <a:pt x="123" y="0"/>
                    </a:lnTo>
                    <a:lnTo>
                      <a:pt x="123" y="8"/>
                    </a:lnTo>
                    <a:lnTo>
                      <a:pt x="90" y="8"/>
                    </a:lnTo>
                    <a:lnTo>
                      <a:pt x="90" y="0"/>
                    </a:lnTo>
                    <a:close/>
                    <a:moveTo>
                      <a:pt x="147" y="0"/>
                    </a:moveTo>
                    <a:lnTo>
                      <a:pt x="155" y="0"/>
                    </a:lnTo>
                    <a:lnTo>
                      <a:pt x="155" y="8"/>
                    </a:lnTo>
                    <a:lnTo>
                      <a:pt x="147" y="8"/>
                    </a:lnTo>
                    <a:lnTo>
                      <a:pt x="147" y="0"/>
                    </a:lnTo>
                    <a:close/>
                    <a:moveTo>
                      <a:pt x="180" y="0"/>
                    </a:moveTo>
                    <a:lnTo>
                      <a:pt x="213" y="0"/>
                    </a:lnTo>
                    <a:lnTo>
                      <a:pt x="213" y="8"/>
                    </a:lnTo>
                    <a:lnTo>
                      <a:pt x="180" y="8"/>
                    </a:lnTo>
                    <a:lnTo>
                      <a:pt x="180" y="0"/>
                    </a:lnTo>
                    <a:close/>
                    <a:moveTo>
                      <a:pt x="237" y="0"/>
                    </a:moveTo>
                    <a:lnTo>
                      <a:pt x="246" y="0"/>
                    </a:lnTo>
                    <a:lnTo>
                      <a:pt x="246" y="8"/>
                    </a:lnTo>
                    <a:lnTo>
                      <a:pt x="237" y="8"/>
                    </a:lnTo>
                    <a:lnTo>
                      <a:pt x="237" y="0"/>
                    </a:lnTo>
                    <a:close/>
                    <a:moveTo>
                      <a:pt x="270" y="0"/>
                    </a:moveTo>
                    <a:lnTo>
                      <a:pt x="303" y="0"/>
                    </a:lnTo>
                    <a:lnTo>
                      <a:pt x="303" y="8"/>
                    </a:lnTo>
                    <a:lnTo>
                      <a:pt x="270" y="8"/>
                    </a:lnTo>
                    <a:lnTo>
                      <a:pt x="270" y="0"/>
                    </a:lnTo>
                    <a:close/>
                    <a:moveTo>
                      <a:pt x="328" y="0"/>
                    </a:moveTo>
                    <a:lnTo>
                      <a:pt x="336" y="0"/>
                    </a:lnTo>
                    <a:lnTo>
                      <a:pt x="336" y="8"/>
                    </a:lnTo>
                    <a:lnTo>
                      <a:pt x="328" y="8"/>
                    </a:lnTo>
                    <a:lnTo>
                      <a:pt x="328" y="0"/>
                    </a:lnTo>
                    <a:close/>
                    <a:moveTo>
                      <a:pt x="360" y="0"/>
                    </a:moveTo>
                    <a:lnTo>
                      <a:pt x="393" y="0"/>
                    </a:lnTo>
                    <a:lnTo>
                      <a:pt x="393" y="8"/>
                    </a:lnTo>
                    <a:lnTo>
                      <a:pt x="360" y="8"/>
                    </a:lnTo>
                    <a:lnTo>
                      <a:pt x="360" y="0"/>
                    </a:lnTo>
                    <a:close/>
                    <a:moveTo>
                      <a:pt x="418" y="0"/>
                    </a:moveTo>
                    <a:lnTo>
                      <a:pt x="426" y="0"/>
                    </a:lnTo>
                    <a:lnTo>
                      <a:pt x="426" y="8"/>
                    </a:lnTo>
                    <a:lnTo>
                      <a:pt x="418" y="8"/>
                    </a:lnTo>
                    <a:lnTo>
                      <a:pt x="418" y="0"/>
                    </a:lnTo>
                    <a:close/>
                    <a:moveTo>
                      <a:pt x="450" y="0"/>
                    </a:moveTo>
                    <a:lnTo>
                      <a:pt x="483" y="0"/>
                    </a:lnTo>
                    <a:lnTo>
                      <a:pt x="483" y="8"/>
                    </a:lnTo>
                    <a:lnTo>
                      <a:pt x="450" y="8"/>
                    </a:lnTo>
                    <a:lnTo>
                      <a:pt x="450" y="0"/>
                    </a:lnTo>
                    <a:close/>
                    <a:moveTo>
                      <a:pt x="508" y="0"/>
                    </a:moveTo>
                    <a:lnTo>
                      <a:pt x="516" y="0"/>
                    </a:lnTo>
                    <a:lnTo>
                      <a:pt x="516" y="8"/>
                    </a:lnTo>
                    <a:lnTo>
                      <a:pt x="508" y="8"/>
                    </a:lnTo>
                    <a:lnTo>
                      <a:pt x="508" y="0"/>
                    </a:lnTo>
                    <a:close/>
                    <a:moveTo>
                      <a:pt x="540" y="0"/>
                    </a:moveTo>
                    <a:lnTo>
                      <a:pt x="573" y="0"/>
                    </a:lnTo>
                    <a:lnTo>
                      <a:pt x="573" y="8"/>
                    </a:lnTo>
                    <a:lnTo>
                      <a:pt x="540" y="8"/>
                    </a:lnTo>
                    <a:lnTo>
                      <a:pt x="540" y="0"/>
                    </a:lnTo>
                    <a:close/>
                    <a:moveTo>
                      <a:pt x="598" y="0"/>
                    </a:moveTo>
                    <a:lnTo>
                      <a:pt x="606" y="0"/>
                    </a:lnTo>
                    <a:lnTo>
                      <a:pt x="606" y="8"/>
                    </a:lnTo>
                    <a:lnTo>
                      <a:pt x="598" y="8"/>
                    </a:lnTo>
                    <a:lnTo>
                      <a:pt x="598" y="0"/>
                    </a:lnTo>
                    <a:close/>
                    <a:moveTo>
                      <a:pt x="631" y="0"/>
                    </a:moveTo>
                    <a:lnTo>
                      <a:pt x="663" y="0"/>
                    </a:lnTo>
                    <a:lnTo>
                      <a:pt x="663" y="8"/>
                    </a:lnTo>
                    <a:lnTo>
                      <a:pt x="631" y="8"/>
                    </a:lnTo>
                    <a:lnTo>
                      <a:pt x="631" y="0"/>
                    </a:lnTo>
                    <a:close/>
                    <a:moveTo>
                      <a:pt x="688" y="0"/>
                    </a:moveTo>
                    <a:lnTo>
                      <a:pt x="696" y="0"/>
                    </a:lnTo>
                    <a:lnTo>
                      <a:pt x="696" y="8"/>
                    </a:lnTo>
                    <a:lnTo>
                      <a:pt x="688" y="8"/>
                    </a:lnTo>
                    <a:lnTo>
                      <a:pt x="688" y="0"/>
                    </a:lnTo>
                    <a:close/>
                    <a:moveTo>
                      <a:pt x="721" y="0"/>
                    </a:moveTo>
                    <a:lnTo>
                      <a:pt x="753" y="0"/>
                    </a:lnTo>
                    <a:lnTo>
                      <a:pt x="753" y="8"/>
                    </a:lnTo>
                    <a:lnTo>
                      <a:pt x="721" y="8"/>
                    </a:lnTo>
                    <a:lnTo>
                      <a:pt x="721" y="0"/>
                    </a:lnTo>
                    <a:close/>
                    <a:moveTo>
                      <a:pt x="778" y="0"/>
                    </a:moveTo>
                    <a:lnTo>
                      <a:pt x="786" y="0"/>
                    </a:lnTo>
                    <a:lnTo>
                      <a:pt x="786" y="8"/>
                    </a:lnTo>
                    <a:lnTo>
                      <a:pt x="778" y="8"/>
                    </a:lnTo>
                    <a:lnTo>
                      <a:pt x="778" y="0"/>
                    </a:lnTo>
                    <a:close/>
                    <a:moveTo>
                      <a:pt x="811" y="0"/>
                    </a:moveTo>
                    <a:lnTo>
                      <a:pt x="844" y="0"/>
                    </a:lnTo>
                    <a:lnTo>
                      <a:pt x="844" y="8"/>
                    </a:lnTo>
                    <a:lnTo>
                      <a:pt x="811" y="8"/>
                    </a:lnTo>
                    <a:lnTo>
                      <a:pt x="811" y="0"/>
                    </a:lnTo>
                    <a:close/>
                    <a:moveTo>
                      <a:pt x="868" y="0"/>
                    </a:moveTo>
                    <a:lnTo>
                      <a:pt x="876" y="0"/>
                    </a:lnTo>
                    <a:lnTo>
                      <a:pt x="876" y="8"/>
                    </a:lnTo>
                    <a:lnTo>
                      <a:pt x="868" y="8"/>
                    </a:lnTo>
                    <a:lnTo>
                      <a:pt x="868" y="0"/>
                    </a:lnTo>
                    <a:close/>
                    <a:moveTo>
                      <a:pt x="901" y="0"/>
                    </a:moveTo>
                    <a:lnTo>
                      <a:pt x="934" y="0"/>
                    </a:lnTo>
                    <a:lnTo>
                      <a:pt x="934" y="8"/>
                    </a:lnTo>
                    <a:lnTo>
                      <a:pt x="901" y="8"/>
                    </a:lnTo>
                    <a:lnTo>
                      <a:pt x="901" y="0"/>
                    </a:lnTo>
                    <a:close/>
                    <a:moveTo>
                      <a:pt x="958" y="0"/>
                    </a:moveTo>
                    <a:lnTo>
                      <a:pt x="966" y="0"/>
                    </a:lnTo>
                    <a:lnTo>
                      <a:pt x="966" y="8"/>
                    </a:lnTo>
                    <a:lnTo>
                      <a:pt x="958" y="8"/>
                    </a:lnTo>
                    <a:lnTo>
                      <a:pt x="958" y="0"/>
                    </a:lnTo>
                    <a:close/>
                    <a:moveTo>
                      <a:pt x="991" y="0"/>
                    </a:moveTo>
                    <a:lnTo>
                      <a:pt x="1024" y="0"/>
                    </a:lnTo>
                    <a:lnTo>
                      <a:pt x="1024" y="8"/>
                    </a:lnTo>
                    <a:lnTo>
                      <a:pt x="991" y="8"/>
                    </a:lnTo>
                    <a:lnTo>
                      <a:pt x="991" y="0"/>
                    </a:lnTo>
                    <a:close/>
                    <a:moveTo>
                      <a:pt x="1048" y="0"/>
                    </a:moveTo>
                    <a:lnTo>
                      <a:pt x="1057" y="0"/>
                    </a:lnTo>
                    <a:lnTo>
                      <a:pt x="1057" y="8"/>
                    </a:lnTo>
                    <a:lnTo>
                      <a:pt x="1048" y="8"/>
                    </a:lnTo>
                    <a:lnTo>
                      <a:pt x="1048" y="0"/>
                    </a:lnTo>
                    <a:close/>
                    <a:moveTo>
                      <a:pt x="1081" y="0"/>
                    </a:moveTo>
                    <a:lnTo>
                      <a:pt x="1114" y="0"/>
                    </a:lnTo>
                    <a:lnTo>
                      <a:pt x="1114" y="8"/>
                    </a:lnTo>
                    <a:lnTo>
                      <a:pt x="1081" y="8"/>
                    </a:lnTo>
                    <a:lnTo>
                      <a:pt x="1081" y="0"/>
                    </a:lnTo>
                    <a:close/>
                    <a:moveTo>
                      <a:pt x="1138" y="0"/>
                    </a:moveTo>
                    <a:lnTo>
                      <a:pt x="1147" y="0"/>
                    </a:lnTo>
                    <a:lnTo>
                      <a:pt x="1147" y="8"/>
                    </a:lnTo>
                    <a:lnTo>
                      <a:pt x="1138" y="8"/>
                    </a:lnTo>
                    <a:lnTo>
                      <a:pt x="1138" y="0"/>
                    </a:lnTo>
                    <a:close/>
                    <a:moveTo>
                      <a:pt x="1171" y="0"/>
                    </a:moveTo>
                    <a:lnTo>
                      <a:pt x="1204" y="0"/>
                    </a:lnTo>
                    <a:lnTo>
                      <a:pt x="1204" y="8"/>
                    </a:lnTo>
                    <a:lnTo>
                      <a:pt x="1171" y="8"/>
                    </a:lnTo>
                    <a:lnTo>
                      <a:pt x="1171" y="0"/>
                    </a:lnTo>
                    <a:close/>
                    <a:moveTo>
                      <a:pt x="1229" y="0"/>
                    </a:moveTo>
                    <a:lnTo>
                      <a:pt x="1237" y="0"/>
                    </a:lnTo>
                    <a:lnTo>
                      <a:pt x="1237" y="8"/>
                    </a:lnTo>
                    <a:lnTo>
                      <a:pt x="1229" y="8"/>
                    </a:lnTo>
                    <a:lnTo>
                      <a:pt x="1229" y="0"/>
                    </a:lnTo>
                    <a:close/>
                    <a:moveTo>
                      <a:pt x="1261" y="0"/>
                    </a:moveTo>
                    <a:lnTo>
                      <a:pt x="1294" y="0"/>
                    </a:lnTo>
                    <a:lnTo>
                      <a:pt x="1294" y="8"/>
                    </a:lnTo>
                    <a:lnTo>
                      <a:pt x="1261" y="8"/>
                    </a:lnTo>
                    <a:lnTo>
                      <a:pt x="1261" y="0"/>
                    </a:lnTo>
                    <a:close/>
                    <a:moveTo>
                      <a:pt x="1319" y="0"/>
                    </a:moveTo>
                    <a:lnTo>
                      <a:pt x="1327" y="0"/>
                    </a:lnTo>
                    <a:lnTo>
                      <a:pt x="1327" y="8"/>
                    </a:lnTo>
                    <a:lnTo>
                      <a:pt x="1319" y="8"/>
                    </a:lnTo>
                    <a:lnTo>
                      <a:pt x="1319" y="0"/>
                    </a:lnTo>
                    <a:close/>
                    <a:moveTo>
                      <a:pt x="1351" y="0"/>
                    </a:moveTo>
                    <a:lnTo>
                      <a:pt x="1384" y="0"/>
                    </a:lnTo>
                    <a:lnTo>
                      <a:pt x="1384" y="8"/>
                    </a:lnTo>
                    <a:lnTo>
                      <a:pt x="1351" y="8"/>
                    </a:lnTo>
                    <a:lnTo>
                      <a:pt x="1351" y="0"/>
                    </a:lnTo>
                    <a:close/>
                    <a:moveTo>
                      <a:pt x="1409" y="0"/>
                    </a:moveTo>
                    <a:lnTo>
                      <a:pt x="1417" y="0"/>
                    </a:lnTo>
                    <a:lnTo>
                      <a:pt x="1417" y="8"/>
                    </a:lnTo>
                    <a:lnTo>
                      <a:pt x="1409" y="8"/>
                    </a:lnTo>
                    <a:lnTo>
                      <a:pt x="1409" y="0"/>
                    </a:lnTo>
                    <a:close/>
                    <a:moveTo>
                      <a:pt x="1442" y="0"/>
                    </a:moveTo>
                    <a:lnTo>
                      <a:pt x="1474" y="0"/>
                    </a:lnTo>
                    <a:lnTo>
                      <a:pt x="1474" y="8"/>
                    </a:lnTo>
                    <a:lnTo>
                      <a:pt x="1442" y="8"/>
                    </a:lnTo>
                    <a:lnTo>
                      <a:pt x="1442" y="0"/>
                    </a:lnTo>
                    <a:close/>
                    <a:moveTo>
                      <a:pt x="1499" y="0"/>
                    </a:moveTo>
                    <a:lnTo>
                      <a:pt x="1507" y="0"/>
                    </a:lnTo>
                    <a:lnTo>
                      <a:pt x="1507" y="8"/>
                    </a:lnTo>
                    <a:lnTo>
                      <a:pt x="1499" y="8"/>
                    </a:lnTo>
                    <a:lnTo>
                      <a:pt x="1499" y="0"/>
                    </a:lnTo>
                    <a:close/>
                    <a:moveTo>
                      <a:pt x="1532" y="0"/>
                    </a:moveTo>
                    <a:lnTo>
                      <a:pt x="1564" y="0"/>
                    </a:lnTo>
                    <a:lnTo>
                      <a:pt x="1564" y="8"/>
                    </a:lnTo>
                    <a:lnTo>
                      <a:pt x="1532" y="8"/>
                    </a:lnTo>
                    <a:lnTo>
                      <a:pt x="1532" y="0"/>
                    </a:lnTo>
                    <a:close/>
                    <a:moveTo>
                      <a:pt x="1589" y="0"/>
                    </a:moveTo>
                    <a:lnTo>
                      <a:pt x="1597" y="0"/>
                    </a:lnTo>
                    <a:lnTo>
                      <a:pt x="1597" y="8"/>
                    </a:lnTo>
                    <a:lnTo>
                      <a:pt x="1589" y="8"/>
                    </a:lnTo>
                    <a:lnTo>
                      <a:pt x="1589" y="0"/>
                    </a:lnTo>
                    <a:close/>
                    <a:moveTo>
                      <a:pt x="1622" y="0"/>
                    </a:moveTo>
                    <a:lnTo>
                      <a:pt x="1655" y="0"/>
                    </a:lnTo>
                    <a:lnTo>
                      <a:pt x="1655" y="8"/>
                    </a:lnTo>
                    <a:lnTo>
                      <a:pt x="1622" y="8"/>
                    </a:lnTo>
                    <a:lnTo>
                      <a:pt x="1622" y="0"/>
                    </a:lnTo>
                    <a:close/>
                    <a:moveTo>
                      <a:pt x="1679" y="0"/>
                    </a:moveTo>
                    <a:lnTo>
                      <a:pt x="1687" y="0"/>
                    </a:lnTo>
                    <a:lnTo>
                      <a:pt x="1687" y="8"/>
                    </a:lnTo>
                    <a:lnTo>
                      <a:pt x="1679" y="8"/>
                    </a:lnTo>
                    <a:lnTo>
                      <a:pt x="1679" y="0"/>
                    </a:lnTo>
                    <a:close/>
                    <a:moveTo>
                      <a:pt x="1712" y="0"/>
                    </a:moveTo>
                    <a:lnTo>
                      <a:pt x="1745" y="0"/>
                    </a:lnTo>
                    <a:lnTo>
                      <a:pt x="1745" y="8"/>
                    </a:lnTo>
                    <a:lnTo>
                      <a:pt x="1712" y="8"/>
                    </a:lnTo>
                    <a:lnTo>
                      <a:pt x="1712" y="0"/>
                    </a:lnTo>
                    <a:close/>
                    <a:moveTo>
                      <a:pt x="1769" y="0"/>
                    </a:moveTo>
                    <a:lnTo>
                      <a:pt x="1777" y="0"/>
                    </a:lnTo>
                    <a:lnTo>
                      <a:pt x="1777" y="8"/>
                    </a:lnTo>
                    <a:lnTo>
                      <a:pt x="1769" y="8"/>
                    </a:lnTo>
                    <a:lnTo>
                      <a:pt x="1769" y="0"/>
                    </a:lnTo>
                    <a:close/>
                    <a:moveTo>
                      <a:pt x="1802" y="0"/>
                    </a:moveTo>
                    <a:lnTo>
                      <a:pt x="1835" y="0"/>
                    </a:lnTo>
                    <a:lnTo>
                      <a:pt x="1835" y="8"/>
                    </a:lnTo>
                    <a:lnTo>
                      <a:pt x="1802" y="8"/>
                    </a:lnTo>
                    <a:lnTo>
                      <a:pt x="1802" y="0"/>
                    </a:lnTo>
                    <a:close/>
                    <a:moveTo>
                      <a:pt x="1859" y="0"/>
                    </a:moveTo>
                    <a:lnTo>
                      <a:pt x="1867" y="0"/>
                    </a:lnTo>
                    <a:lnTo>
                      <a:pt x="1867" y="8"/>
                    </a:lnTo>
                    <a:lnTo>
                      <a:pt x="1859" y="8"/>
                    </a:lnTo>
                    <a:lnTo>
                      <a:pt x="1859" y="0"/>
                    </a:lnTo>
                    <a:close/>
                    <a:moveTo>
                      <a:pt x="1892" y="0"/>
                    </a:moveTo>
                    <a:lnTo>
                      <a:pt x="1925" y="0"/>
                    </a:lnTo>
                    <a:lnTo>
                      <a:pt x="1925" y="8"/>
                    </a:lnTo>
                    <a:lnTo>
                      <a:pt x="1892" y="8"/>
                    </a:lnTo>
                    <a:lnTo>
                      <a:pt x="1892" y="0"/>
                    </a:lnTo>
                    <a:close/>
                    <a:moveTo>
                      <a:pt x="1949" y="0"/>
                    </a:moveTo>
                    <a:lnTo>
                      <a:pt x="1958" y="0"/>
                    </a:lnTo>
                    <a:lnTo>
                      <a:pt x="1958" y="8"/>
                    </a:lnTo>
                    <a:lnTo>
                      <a:pt x="1949" y="8"/>
                    </a:lnTo>
                    <a:lnTo>
                      <a:pt x="1949" y="0"/>
                    </a:lnTo>
                    <a:close/>
                    <a:moveTo>
                      <a:pt x="1982" y="0"/>
                    </a:moveTo>
                    <a:lnTo>
                      <a:pt x="2015" y="0"/>
                    </a:lnTo>
                    <a:lnTo>
                      <a:pt x="2015" y="8"/>
                    </a:lnTo>
                    <a:lnTo>
                      <a:pt x="1982" y="8"/>
                    </a:lnTo>
                    <a:lnTo>
                      <a:pt x="1982" y="0"/>
                    </a:lnTo>
                    <a:close/>
                    <a:moveTo>
                      <a:pt x="2039" y="0"/>
                    </a:moveTo>
                    <a:lnTo>
                      <a:pt x="2048" y="0"/>
                    </a:lnTo>
                    <a:lnTo>
                      <a:pt x="2048" y="8"/>
                    </a:lnTo>
                    <a:lnTo>
                      <a:pt x="2039" y="8"/>
                    </a:lnTo>
                    <a:lnTo>
                      <a:pt x="2039" y="0"/>
                    </a:lnTo>
                    <a:close/>
                    <a:moveTo>
                      <a:pt x="2072" y="0"/>
                    </a:moveTo>
                    <a:lnTo>
                      <a:pt x="2105" y="0"/>
                    </a:lnTo>
                    <a:lnTo>
                      <a:pt x="2105" y="8"/>
                    </a:lnTo>
                    <a:lnTo>
                      <a:pt x="2072" y="8"/>
                    </a:lnTo>
                    <a:lnTo>
                      <a:pt x="2072" y="0"/>
                    </a:lnTo>
                    <a:close/>
                    <a:moveTo>
                      <a:pt x="2130" y="0"/>
                    </a:moveTo>
                    <a:lnTo>
                      <a:pt x="2138" y="0"/>
                    </a:lnTo>
                    <a:lnTo>
                      <a:pt x="2138" y="8"/>
                    </a:lnTo>
                    <a:lnTo>
                      <a:pt x="2130" y="8"/>
                    </a:lnTo>
                    <a:lnTo>
                      <a:pt x="2130" y="0"/>
                    </a:lnTo>
                    <a:close/>
                    <a:moveTo>
                      <a:pt x="2162" y="0"/>
                    </a:moveTo>
                    <a:lnTo>
                      <a:pt x="2195" y="0"/>
                    </a:lnTo>
                    <a:lnTo>
                      <a:pt x="2195" y="8"/>
                    </a:lnTo>
                    <a:lnTo>
                      <a:pt x="2162" y="8"/>
                    </a:lnTo>
                    <a:lnTo>
                      <a:pt x="2162" y="0"/>
                    </a:lnTo>
                    <a:close/>
                    <a:moveTo>
                      <a:pt x="2220" y="0"/>
                    </a:moveTo>
                    <a:lnTo>
                      <a:pt x="2228" y="0"/>
                    </a:lnTo>
                    <a:lnTo>
                      <a:pt x="2228" y="8"/>
                    </a:lnTo>
                    <a:lnTo>
                      <a:pt x="2220" y="8"/>
                    </a:lnTo>
                    <a:lnTo>
                      <a:pt x="2220" y="0"/>
                    </a:lnTo>
                    <a:close/>
                    <a:moveTo>
                      <a:pt x="2252" y="0"/>
                    </a:moveTo>
                    <a:lnTo>
                      <a:pt x="2285" y="0"/>
                    </a:lnTo>
                    <a:lnTo>
                      <a:pt x="2285" y="8"/>
                    </a:lnTo>
                    <a:lnTo>
                      <a:pt x="2252" y="8"/>
                    </a:lnTo>
                    <a:lnTo>
                      <a:pt x="2252" y="0"/>
                    </a:lnTo>
                    <a:close/>
                    <a:moveTo>
                      <a:pt x="2310" y="0"/>
                    </a:moveTo>
                    <a:lnTo>
                      <a:pt x="2318" y="0"/>
                    </a:lnTo>
                    <a:lnTo>
                      <a:pt x="2318" y="8"/>
                    </a:lnTo>
                    <a:lnTo>
                      <a:pt x="2310" y="8"/>
                    </a:lnTo>
                    <a:lnTo>
                      <a:pt x="2310" y="0"/>
                    </a:lnTo>
                    <a:close/>
                    <a:moveTo>
                      <a:pt x="2343" y="0"/>
                    </a:moveTo>
                    <a:lnTo>
                      <a:pt x="2375" y="0"/>
                    </a:lnTo>
                    <a:lnTo>
                      <a:pt x="2375" y="8"/>
                    </a:lnTo>
                    <a:lnTo>
                      <a:pt x="2343" y="8"/>
                    </a:lnTo>
                    <a:lnTo>
                      <a:pt x="2343" y="0"/>
                    </a:lnTo>
                    <a:close/>
                    <a:moveTo>
                      <a:pt x="2400" y="0"/>
                    </a:moveTo>
                    <a:lnTo>
                      <a:pt x="2408" y="0"/>
                    </a:lnTo>
                    <a:lnTo>
                      <a:pt x="2408" y="8"/>
                    </a:lnTo>
                    <a:lnTo>
                      <a:pt x="2400" y="8"/>
                    </a:lnTo>
                    <a:lnTo>
                      <a:pt x="2400" y="0"/>
                    </a:lnTo>
                    <a:close/>
                    <a:moveTo>
                      <a:pt x="2433" y="0"/>
                    </a:moveTo>
                    <a:lnTo>
                      <a:pt x="2465" y="0"/>
                    </a:lnTo>
                    <a:lnTo>
                      <a:pt x="2465" y="8"/>
                    </a:lnTo>
                    <a:lnTo>
                      <a:pt x="2433" y="8"/>
                    </a:lnTo>
                    <a:lnTo>
                      <a:pt x="2433" y="0"/>
                    </a:lnTo>
                    <a:close/>
                    <a:moveTo>
                      <a:pt x="2490" y="0"/>
                    </a:moveTo>
                    <a:lnTo>
                      <a:pt x="2498" y="0"/>
                    </a:lnTo>
                    <a:lnTo>
                      <a:pt x="2498" y="8"/>
                    </a:lnTo>
                    <a:lnTo>
                      <a:pt x="2490" y="8"/>
                    </a:lnTo>
                    <a:lnTo>
                      <a:pt x="2490" y="0"/>
                    </a:lnTo>
                    <a:close/>
                    <a:moveTo>
                      <a:pt x="2523" y="0"/>
                    </a:moveTo>
                    <a:lnTo>
                      <a:pt x="2556" y="0"/>
                    </a:lnTo>
                    <a:lnTo>
                      <a:pt x="2556" y="8"/>
                    </a:lnTo>
                    <a:lnTo>
                      <a:pt x="2523" y="8"/>
                    </a:lnTo>
                    <a:lnTo>
                      <a:pt x="2523" y="0"/>
                    </a:lnTo>
                    <a:close/>
                    <a:moveTo>
                      <a:pt x="2580" y="0"/>
                    </a:moveTo>
                    <a:lnTo>
                      <a:pt x="2588" y="0"/>
                    </a:lnTo>
                    <a:lnTo>
                      <a:pt x="2588" y="8"/>
                    </a:lnTo>
                    <a:lnTo>
                      <a:pt x="2580" y="8"/>
                    </a:lnTo>
                    <a:lnTo>
                      <a:pt x="2580" y="0"/>
                    </a:lnTo>
                    <a:close/>
                    <a:moveTo>
                      <a:pt x="2613" y="0"/>
                    </a:moveTo>
                    <a:lnTo>
                      <a:pt x="2646" y="0"/>
                    </a:lnTo>
                    <a:lnTo>
                      <a:pt x="2646" y="8"/>
                    </a:lnTo>
                    <a:lnTo>
                      <a:pt x="2613" y="8"/>
                    </a:lnTo>
                    <a:lnTo>
                      <a:pt x="2613" y="0"/>
                    </a:lnTo>
                    <a:close/>
                    <a:moveTo>
                      <a:pt x="2670" y="0"/>
                    </a:moveTo>
                    <a:lnTo>
                      <a:pt x="2678" y="0"/>
                    </a:lnTo>
                    <a:lnTo>
                      <a:pt x="2678" y="8"/>
                    </a:lnTo>
                    <a:lnTo>
                      <a:pt x="2670" y="8"/>
                    </a:lnTo>
                    <a:lnTo>
                      <a:pt x="2670" y="0"/>
                    </a:lnTo>
                    <a:close/>
                    <a:moveTo>
                      <a:pt x="2703" y="0"/>
                    </a:moveTo>
                    <a:lnTo>
                      <a:pt x="2736" y="0"/>
                    </a:lnTo>
                    <a:lnTo>
                      <a:pt x="2736" y="8"/>
                    </a:lnTo>
                    <a:lnTo>
                      <a:pt x="2703" y="8"/>
                    </a:lnTo>
                    <a:lnTo>
                      <a:pt x="2703" y="0"/>
                    </a:lnTo>
                    <a:close/>
                    <a:moveTo>
                      <a:pt x="2760" y="0"/>
                    </a:moveTo>
                    <a:lnTo>
                      <a:pt x="2769" y="0"/>
                    </a:lnTo>
                    <a:lnTo>
                      <a:pt x="2769" y="8"/>
                    </a:lnTo>
                    <a:lnTo>
                      <a:pt x="2760" y="8"/>
                    </a:lnTo>
                    <a:lnTo>
                      <a:pt x="2760" y="0"/>
                    </a:lnTo>
                    <a:close/>
                    <a:moveTo>
                      <a:pt x="2793" y="0"/>
                    </a:moveTo>
                    <a:lnTo>
                      <a:pt x="2826" y="0"/>
                    </a:lnTo>
                    <a:lnTo>
                      <a:pt x="2826" y="8"/>
                    </a:lnTo>
                    <a:lnTo>
                      <a:pt x="2793" y="8"/>
                    </a:lnTo>
                    <a:lnTo>
                      <a:pt x="2793" y="0"/>
                    </a:lnTo>
                    <a:close/>
                    <a:moveTo>
                      <a:pt x="2850" y="0"/>
                    </a:moveTo>
                    <a:lnTo>
                      <a:pt x="2859" y="0"/>
                    </a:lnTo>
                    <a:lnTo>
                      <a:pt x="2859" y="8"/>
                    </a:lnTo>
                    <a:lnTo>
                      <a:pt x="2850" y="8"/>
                    </a:lnTo>
                    <a:lnTo>
                      <a:pt x="2850" y="0"/>
                    </a:lnTo>
                    <a:close/>
                    <a:moveTo>
                      <a:pt x="2883" y="0"/>
                    </a:moveTo>
                    <a:lnTo>
                      <a:pt x="2916" y="0"/>
                    </a:lnTo>
                    <a:lnTo>
                      <a:pt x="2916" y="8"/>
                    </a:lnTo>
                    <a:lnTo>
                      <a:pt x="2883" y="8"/>
                    </a:lnTo>
                    <a:lnTo>
                      <a:pt x="2883" y="0"/>
                    </a:lnTo>
                    <a:close/>
                    <a:moveTo>
                      <a:pt x="2941" y="0"/>
                    </a:moveTo>
                    <a:lnTo>
                      <a:pt x="2949" y="0"/>
                    </a:lnTo>
                    <a:lnTo>
                      <a:pt x="2949" y="8"/>
                    </a:lnTo>
                    <a:lnTo>
                      <a:pt x="2941" y="8"/>
                    </a:lnTo>
                    <a:lnTo>
                      <a:pt x="2941" y="0"/>
                    </a:lnTo>
                    <a:close/>
                    <a:moveTo>
                      <a:pt x="2973" y="0"/>
                    </a:moveTo>
                    <a:lnTo>
                      <a:pt x="3006" y="0"/>
                    </a:lnTo>
                    <a:lnTo>
                      <a:pt x="3006" y="8"/>
                    </a:lnTo>
                    <a:lnTo>
                      <a:pt x="2973" y="8"/>
                    </a:lnTo>
                    <a:lnTo>
                      <a:pt x="2973" y="0"/>
                    </a:lnTo>
                    <a:close/>
                    <a:moveTo>
                      <a:pt x="3031" y="0"/>
                    </a:moveTo>
                    <a:lnTo>
                      <a:pt x="3039" y="0"/>
                    </a:lnTo>
                    <a:lnTo>
                      <a:pt x="3039" y="8"/>
                    </a:lnTo>
                    <a:lnTo>
                      <a:pt x="3031" y="8"/>
                    </a:lnTo>
                    <a:lnTo>
                      <a:pt x="3031" y="0"/>
                    </a:lnTo>
                    <a:close/>
                    <a:moveTo>
                      <a:pt x="3063" y="0"/>
                    </a:moveTo>
                    <a:lnTo>
                      <a:pt x="3096" y="0"/>
                    </a:lnTo>
                    <a:lnTo>
                      <a:pt x="3096" y="8"/>
                    </a:lnTo>
                    <a:lnTo>
                      <a:pt x="3063" y="8"/>
                    </a:lnTo>
                    <a:lnTo>
                      <a:pt x="3063" y="0"/>
                    </a:lnTo>
                    <a:close/>
                    <a:moveTo>
                      <a:pt x="3121" y="0"/>
                    </a:moveTo>
                    <a:lnTo>
                      <a:pt x="3129" y="0"/>
                    </a:lnTo>
                    <a:lnTo>
                      <a:pt x="3129" y="8"/>
                    </a:lnTo>
                    <a:lnTo>
                      <a:pt x="3121" y="8"/>
                    </a:lnTo>
                    <a:lnTo>
                      <a:pt x="3121" y="0"/>
                    </a:lnTo>
                    <a:close/>
                    <a:moveTo>
                      <a:pt x="3154" y="0"/>
                    </a:moveTo>
                    <a:lnTo>
                      <a:pt x="3186" y="0"/>
                    </a:lnTo>
                    <a:lnTo>
                      <a:pt x="3186" y="8"/>
                    </a:lnTo>
                    <a:lnTo>
                      <a:pt x="3154" y="8"/>
                    </a:lnTo>
                    <a:lnTo>
                      <a:pt x="3154" y="0"/>
                    </a:lnTo>
                    <a:close/>
                    <a:moveTo>
                      <a:pt x="3211" y="0"/>
                    </a:moveTo>
                    <a:lnTo>
                      <a:pt x="3219" y="0"/>
                    </a:lnTo>
                    <a:lnTo>
                      <a:pt x="3219" y="8"/>
                    </a:lnTo>
                    <a:lnTo>
                      <a:pt x="3211" y="8"/>
                    </a:lnTo>
                    <a:lnTo>
                      <a:pt x="3211" y="0"/>
                    </a:lnTo>
                    <a:close/>
                    <a:moveTo>
                      <a:pt x="3244" y="0"/>
                    </a:moveTo>
                    <a:lnTo>
                      <a:pt x="3276" y="0"/>
                    </a:lnTo>
                    <a:lnTo>
                      <a:pt x="3276" y="8"/>
                    </a:lnTo>
                    <a:lnTo>
                      <a:pt x="3244" y="8"/>
                    </a:lnTo>
                    <a:lnTo>
                      <a:pt x="3244" y="0"/>
                    </a:lnTo>
                    <a:close/>
                    <a:moveTo>
                      <a:pt x="3301" y="0"/>
                    </a:moveTo>
                    <a:lnTo>
                      <a:pt x="3309" y="0"/>
                    </a:lnTo>
                    <a:lnTo>
                      <a:pt x="3309" y="8"/>
                    </a:lnTo>
                    <a:lnTo>
                      <a:pt x="3301" y="8"/>
                    </a:lnTo>
                    <a:lnTo>
                      <a:pt x="3301" y="0"/>
                    </a:lnTo>
                    <a:close/>
                    <a:moveTo>
                      <a:pt x="3334" y="0"/>
                    </a:moveTo>
                    <a:lnTo>
                      <a:pt x="3366" y="0"/>
                    </a:lnTo>
                    <a:lnTo>
                      <a:pt x="3366" y="8"/>
                    </a:lnTo>
                    <a:lnTo>
                      <a:pt x="3334" y="8"/>
                    </a:lnTo>
                    <a:lnTo>
                      <a:pt x="3334" y="0"/>
                    </a:lnTo>
                    <a:close/>
                    <a:moveTo>
                      <a:pt x="3391" y="0"/>
                    </a:moveTo>
                    <a:lnTo>
                      <a:pt x="3399" y="0"/>
                    </a:lnTo>
                    <a:lnTo>
                      <a:pt x="3399" y="8"/>
                    </a:lnTo>
                    <a:lnTo>
                      <a:pt x="3391" y="8"/>
                    </a:lnTo>
                    <a:lnTo>
                      <a:pt x="3391" y="0"/>
                    </a:lnTo>
                    <a:close/>
                    <a:moveTo>
                      <a:pt x="3424" y="0"/>
                    </a:moveTo>
                    <a:lnTo>
                      <a:pt x="3439" y="0"/>
                    </a:lnTo>
                    <a:lnTo>
                      <a:pt x="3439" y="8"/>
                    </a:lnTo>
                    <a:lnTo>
                      <a:pt x="3424" y="8"/>
                    </a:lnTo>
                    <a:lnTo>
                      <a:pt x="3424" y="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Rectangle 188"/>
              <p:cNvSpPr>
                <a:spLocks noChangeArrowheads="1"/>
              </p:cNvSpPr>
              <p:nvPr/>
            </p:nvSpPr>
            <p:spPr bwMode="auto">
              <a:xfrm>
                <a:off x="3854" y="3056"/>
                <a:ext cx="250" cy="216"/>
              </a:xfrm>
              <a:prstGeom prst="rect">
                <a:avLst/>
              </a:prstGeom>
              <a:solidFill>
                <a:srgbClr val="FFFFFF"/>
              </a:solidFill>
              <a:ln w="23"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0" name="Rectangle 189"/>
              <p:cNvSpPr>
                <a:spLocks noChangeArrowheads="1"/>
              </p:cNvSpPr>
              <p:nvPr/>
            </p:nvSpPr>
            <p:spPr bwMode="auto">
              <a:xfrm>
                <a:off x="3854" y="3317"/>
                <a:ext cx="250" cy="4"/>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190"/>
              <p:cNvSpPr>
                <a:spLocks noChangeArrowheads="1"/>
              </p:cNvSpPr>
              <p:nvPr/>
            </p:nvSpPr>
            <p:spPr bwMode="auto">
              <a:xfrm>
                <a:off x="3854" y="3321"/>
                <a:ext cx="250" cy="5"/>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91"/>
              <p:cNvSpPr>
                <a:spLocks noChangeArrowheads="1"/>
              </p:cNvSpPr>
              <p:nvPr/>
            </p:nvSpPr>
            <p:spPr bwMode="auto">
              <a:xfrm>
                <a:off x="3854" y="3326"/>
                <a:ext cx="250" cy="4"/>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92"/>
              <p:cNvSpPr>
                <a:spLocks noChangeArrowheads="1"/>
              </p:cNvSpPr>
              <p:nvPr/>
            </p:nvSpPr>
            <p:spPr bwMode="auto">
              <a:xfrm>
                <a:off x="3854" y="3330"/>
                <a:ext cx="250" cy="5"/>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93"/>
              <p:cNvSpPr>
                <a:spLocks noChangeArrowheads="1"/>
              </p:cNvSpPr>
              <p:nvPr/>
            </p:nvSpPr>
            <p:spPr bwMode="auto">
              <a:xfrm>
                <a:off x="3854" y="3335"/>
                <a:ext cx="250" cy="6"/>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94"/>
              <p:cNvSpPr>
                <a:spLocks noChangeArrowheads="1"/>
              </p:cNvSpPr>
              <p:nvPr/>
            </p:nvSpPr>
            <p:spPr bwMode="auto">
              <a:xfrm>
                <a:off x="3854" y="3341"/>
                <a:ext cx="250" cy="5"/>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95"/>
              <p:cNvSpPr>
                <a:spLocks noChangeArrowheads="1"/>
              </p:cNvSpPr>
              <p:nvPr/>
            </p:nvSpPr>
            <p:spPr bwMode="auto">
              <a:xfrm>
                <a:off x="3854" y="3346"/>
                <a:ext cx="250" cy="5"/>
              </a:xfrm>
              <a:prstGeom prst="rect">
                <a:avLst/>
              </a:prstGeom>
              <a:solidFill>
                <a:srgbClr val="A5B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96"/>
              <p:cNvSpPr>
                <a:spLocks noChangeArrowheads="1"/>
              </p:cNvSpPr>
              <p:nvPr/>
            </p:nvSpPr>
            <p:spPr bwMode="auto">
              <a:xfrm>
                <a:off x="3854" y="3351"/>
                <a:ext cx="250" cy="6"/>
              </a:xfrm>
              <a:prstGeom prst="rect">
                <a:avLst/>
              </a:prstGeom>
              <a:solidFill>
                <a:srgbClr val="A7BE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97"/>
              <p:cNvSpPr>
                <a:spLocks noChangeArrowheads="1"/>
              </p:cNvSpPr>
              <p:nvPr/>
            </p:nvSpPr>
            <p:spPr bwMode="auto">
              <a:xfrm>
                <a:off x="3854" y="3357"/>
                <a:ext cx="250" cy="5"/>
              </a:xfrm>
              <a:prstGeom prst="rect">
                <a:avLst/>
              </a:prstGeom>
              <a:solidFill>
                <a:srgbClr val="A9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98"/>
              <p:cNvSpPr>
                <a:spLocks noChangeArrowheads="1"/>
              </p:cNvSpPr>
              <p:nvPr/>
            </p:nvSpPr>
            <p:spPr bwMode="auto">
              <a:xfrm>
                <a:off x="3854" y="3362"/>
                <a:ext cx="250" cy="6"/>
              </a:xfrm>
              <a:prstGeom prst="rect">
                <a:avLst/>
              </a:prstGeom>
              <a:solidFill>
                <a:srgbClr val="AB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99"/>
              <p:cNvSpPr>
                <a:spLocks noChangeArrowheads="1"/>
              </p:cNvSpPr>
              <p:nvPr/>
            </p:nvSpPr>
            <p:spPr bwMode="auto">
              <a:xfrm>
                <a:off x="3854" y="3368"/>
                <a:ext cx="250" cy="5"/>
              </a:xfrm>
              <a:prstGeom prst="rect">
                <a:avLst/>
              </a:prstGeom>
              <a:solidFill>
                <a:srgbClr val="A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200"/>
              <p:cNvSpPr>
                <a:spLocks noChangeArrowheads="1"/>
              </p:cNvSpPr>
              <p:nvPr/>
            </p:nvSpPr>
            <p:spPr bwMode="auto">
              <a:xfrm>
                <a:off x="3854" y="3373"/>
                <a:ext cx="250" cy="6"/>
              </a:xfrm>
              <a:prstGeom prst="rect">
                <a:avLst/>
              </a:prstGeom>
              <a:solidFill>
                <a:srgbClr val="AF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1"/>
              <p:cNvSpPr>
                <a:spLocks noChangeArrowheads="1"/>
              </p:cNvSpPr>
              <p:nvPr/>
            </p:nvSpPr>
            <p:spPr bwMode="auto">
              <a:xfrm>
                <a:off x="3854" y="3379"/>
                <a:ext cx="250" cy="4"/>
              </a:xfrm>
              <a:prstGeom prst="rect">
                <a:avLst/>
              </a:prstGeom>
              <a:solidFill>
                <a:srgbClr val="B1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02"/>
              <p:cNvSpPr>
                <a:spLocks noChangeArrowheads="1"/>
              </p:cNvSpPr>
              <p:nvPr/>
            </p:nvSpPr>
            <p:spPr bwMode="auto">
              <a:xfrm>
                <a:off x="3854" y="3383"/>
                <a:ext cx="250" cy="4"/>
              </a:xfrm>
              <a:prstGeom prst="rect">
                <a:avLst/>
              </a:prstGeom>
              <a:solidFill>
                <a:srgbClr val="B2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Rectangle 203"/>
              <p:cNvSpPr>
                <a:spLocks noChangeArrowheads="1"/>
              </p:cNvSpPr>
              <p:nvPr/>
            </p:nvSpPr>
            <p:spPr bwMode="auto">
              <a:xfrm>
                <a:off x="3854" y="3387"/>
                <a:ext cx="250" cy="5"/>
              </a:xfrm>
              <a:prstGeom prst="rect">
                <a:avLst/>
              </a:prstGeom>
              <a:solidFill>
                <a:srgbClr val="B4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04"/>
              <p:cNvSpPr>
                <a:spLocks noChangeArrowheads="1"/>
              </p:cNvSpPr>
              <p:nvPr/>
            </p:nvSpPr>
            <p:spPr bwMode="auto">
              <a:xfrm>
                <a:off x="3854" y="3392"/>
                <a:ext cx="250" cy="6"/>
              </a:xfrm>
              <a:prstGeom prst="rect">
                <a:avLst/>
              </a:prstGeom>
              <a:solidFill>
                <a:srgbClr val="B6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05"/>
              <p:cNvSpPr>
                <a:spLocks noChangeArrowheads="1"/>
              </p:cNvSpPr>
              <p:nvPr/>
            </p:nvSpPr>
            <p:spPr bwMode="auto">
              <a:xfrm>
                <a:off x="3854" y="3398"/>
                <a:ext cx="250" cy="5"/>
              </a:xfrm>
              <a:prstGeom prst="rect">
                <a:avLst/>
              </a:prstGeom>
              <a:solidFill>
                <a:srgbClr val="B8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Rectangle 206"/>
              <p:cNvSpPr>
                <a:spLocks noChangeArrowheads="1"/>
              </p:cNvSpPr>
              <p:nvPr/>
            </p:nvSpPr>
            <p:spPr bwMode="auto">
              <a:xfrm>
                <a:off x="3854" y="3403"/>
                <a:ext cx="250" cy="6"/>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07"/>
              <p:cNvSpPr>
                <a:spLocks noChangeArrowheads="1"/>
              </p:cNvSpPr>
              <p:nvPr/>
            </p:nvSpPr>
            <p:spPr bwMode="auto">
              <a:xfrm>
                <a:off x="3854" y="3409"/>
                <a:ext cx="250" cy="5"/>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08"/>
              <p:cNvSpPr>
                <a:spLocks noChangeArrowheads="1"/>
              </p:cNvSpPr>
              <p:nvPr/>
            </p:nvSpPr>
            <p:spPr bwMode="auto">
              <a:xfrm>
                <a:off x="3854" y="3414"/>
                <a:ext cx="250" cy="6"/>
              </a:xfrm>
              <a:prstGeom prst="rect">
                <a:avLst/>
              </a:prstGeom>
              <a:solidFill>
                <a:srgbClr val="BEC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Rectangle 209"/>
              <p:cNvSpPr>
                <a:spLocks noChangeArrowheads="1"/>
              </p:cNvSpPr>
              <p:nvPr/>
            </p:nvSpPr>
            <p:spPr bwMode="auto">
              <a:xfrm>
                <a:off x="3854" y="3420"/>
                <a:ext cx="250" cy="5"/>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10"/>
              <p:cNvSpPr>
                <a:spLocks noChangeArrowheads="1"/>
              </p:cNvSpPr>
              <p:nvPr/>
            </p:nvSpPr>
            <p:spPr bwMode="auto">
              <a:xfrm>
                <a:off x="3854" y="3425"/>
                <a:ext cx="250" cy="6"/>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11"/>
              <p:cNvSpPr>
                <a:spLocks noChangeArrowheads="1"/>
              </p:cNvSpPr>
              <p:nvPr/>
            </p:nvSpPr>
            <p:spPr bwMode="auto">
              <a:xfrm>
                <a:off x="3854" y="3431"/>
                <a:ext cx="250" cy="6"/>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212"/>
              <p:cNvSpPr>
                <a:spLocks noChangeArrowheads="1"/>
              </p:cNvSpPr>
              <p:nvPr/>
            </p:nvSpPr>
            <p:spPr bwMode="auto">
              <a:xfrm>
                <a:off x="3854" y="3437"/>
                <a:ext cx="250" cy="7"/>
              </a:xfrm>
              <a:prstGeom prst="rect">
                <a:avLst/>
              </a:prstGeom>
              <a:solidFill>
                <a:srgbClr val="C6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13"/>
              <p:cNvSpPr>
                <a:spLocks noChangeArrowheads="1"/>
              </p:cNvSpPr>
              <p:nvPr/>
            </p:nvSpPr>
            <p:spPr bwMode="auto">
              <a:xfrm>
                <a:off x="3854" y="3444"/>
                <a:ext cx="250" cy="7"/>
              </a:xfrm>
              <a:prstGeom prst="rect">
                <a:avLst/>
              </a:prstGeom>
              <a:solidFill>
                <a:srgbClr val="C8D5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14"/>
              <p:cNvSpPr>
                <a:spLocks noChangeArrowheads="1"/>
              </p:cNvSpPr>
              <p:nvPr/>
            </p:nvSpPr>
            <p:spPr bwMode="auto">
              <a:xfrm>
                <a:off x="3854" y="3451"/>
                <a:ext cx="250" cy="7"/>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Rectangle 215"/>
              <p:cNvSpPr>
                <a:spLocks noChangeArrowheads="1"/>
              </p:cNvSpPr>
              <p:nvPr/>
            </p:nvSpPr>
            <p:spPr bwMode="auto">
              <a:xfrm>
                <a:off x="3854" y="3458"/>
                <a:ext cx="250" cy="7"/>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16"/>
              <p:cNvSpPr>
                <a:spLocks noChangeArrowheads="1"/>
              </p:cNvSpPr>
              <p:nvPr/>
            </p:nvSpPr>
            <p:spPr bwMode="auto">
              <a:xfrm>
                <a:off x="3854" y="3465"/>
                <a:ext cx="250" cy="6"/>
              </a:xfrm>
              <a:prstGeom prst="rect">
                <a:avLst/>
              </a:prstGeom>
              <a:solidFill>
                <a:srgbClr val="C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17"/>
              <p:cNvSpPr>
                <a:spLocks noChangeArrowheads="1"/>
              </p:cNvSpPr>
              <p:nvPr/>
            </p:nvSpPr>
            <p:spPr bwMode="auto">
              <a:xfrm>
                <a:off x="3854" y="3471"/>
                <a:ext cx="250" cy="7"/>
              </a:xfrm>
              <a:prstGeom prst="rect">
                <a:avLst/>
              </a:prstGeom>
              <a:solidFill>
                <a:srgbClr val="D0DB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Rectangle 218"/>
              <p:cNvSpPr>
                <a:spLocks noChangeArrowheads="1"/>
              </p:cNvSpPr>
              <p:nvPr/>
            </p:nvSpPr>
            <p:spPr bwMode="auto">
              <a:xfrm>
                <a:off x="3854" y="3478"/>
                <a:ext cx="250" cy="8"/>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Rectangle 219"/>
              <p:cNvSpPr>
                <a:spLocks noChangeArrowheads="1"/>
              </p:cNvSpPr>
              <p:nvPr/>
            </p:nvSpPr>
            <p:spPr bwMode="auto">
              <a:xfrm>
                <a:off x="3854" y="3486"/>
                <a:ext cx="250" cy="9"/>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220"/>
              <p:cNvSpPr>
                <a:spLocks noChangeArrowheads="1"/>
              </p:cNvSpPr>
              <p:nvPr/>
            </p:nvSpPr>
            <p:spPr bwMode="auto">
              <a:xfrm>
                <a:off x="3854" y="3495"/>
                <a:ext cx="250" cy="5"/>
              </a:xfrm>
              <a:prstGeom prst="rect">
                <a:avLst/>
              </a:prstGeom>
              <a:solidFill>
                <a:srgbClr val="D6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21"/>
              <p:cNvSpPr>
                <a:spLocks noChangeArrowheads="1"/>
              </p:cNvSpPr>
              <p:nvPr/>
            </p:nvSpPr>
            <p:spPr bwMode="auto">
              <a:xfrm>
                <a:off x="3854" y="3500"/>
                <a:ext cx="250" cy="6"/>
              </a:xfrm>
              <a:prstGeom prst="rect">
                <a:avLst/>
              </a:prstGeom>
              <a:solidFill>
                <a:srgbClr val="D7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22"/>
              <p:cNvSpPr>
                <a:spLocks noChangeArrowheads="1"/>
              </p:cNvSpPr>
              <p:nvPr/>
            </p:nvSpPr>
            <p:spPr bwMode="auto">
              <a:xfrm>
                <a:off x="3854" y="3506"/>
                <a:ext cx="250" cy="6"/>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Rectangle 223"/>
              <p:cNvSpPr>
                <a:spLocks noChangeArrowheads="1"/>
              </p:cNvSpPr>
              <p:nvPr/>
            </p:nvSpPr>
            <p:spPr bwMode="auto">
              <a:xfrm>
                <a:off x="3854" y="3512"/>
                <a:ext cx="250" cy="6"/>
              </a:xfrm>
              <a:prstGeom prst="rect">
                <a:avLst/>
              </a:prstGeom>
              <a:solidFill>
                <a:srgbClr val="DB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224"/>
              <p:cNvSpPr>
                <a:spLocks noChangeArrowheads="1"/>
              </p:cNvSpPr>
              <p:nvPr/>
            </p:nvSpPr>
            <p:spPr bwMode="auto">
              <a:xfrm>
                <a:off x="3854" y="3518"/>
                <a:ext cx="250" cy="4"/>
              </a:xfrm>
              <a:prstGeom prst="rect">
                <a:avLst/>
              </a:prstGeom>
              <a:solidFill>
                <a:srgbClr val="DC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Rectangle 225"/>
              <p:cNvSpPr>
                <a:spLocks noChangeArrowheads="1"/>
              </p:cNvSpPr>
              <p:nvPr/>
            </p:nvSpPr>
            <p:spPr bwMode="auto">
              <a:xfrm>
                <a:off x="3854" y="3522"/>
                <a:ext cx="250" cy="5"/>
              </a:xfrm>
              <a:prstGeom prst="rect">
                <a:avLst/>
              </a:prstGeom>
              <a:solidFill>
                <a:srgbClr val="DE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26"/>
              <p:cNvSpPr>
                <a:spLocks noChangeArrowheads="1"/>
              </p:cNvSpPr>
              <p:nvPr/>
            </p:nvSpPr>
            <p:spPr bwMode="auto">
              <a:xfrm>
                <a:off x="3854" y="3527"/>
                <a:ext cx="250" cy="6"/>
              </a:xfrm>
              <a:prstGeom prst="rect">
                <a:avLst/>
              </a:prstGeom>
              <a:solidFill>
                <a:srgbClr val="D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27"/>
              <p:cNvSpPr>
                <a:spLocks noChangeArrowheads="1"/>
              </p:cNvSpPr>
              <p:nvPr/>
            </p:nvSpPr>
            <p:spPr bwMode="auto">
              <a:xfrm>
                <a:off x="3854" y="3533"/>
                <a:ext cx="250" cy="1"/>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228"/>
              <p:cNvSpPr>
                <a:spLocks noChangeArrowheads="1"/>
              </p:cNvSpPr>
              <p:nvPr/>
            </p:nvSpPr>
            <p:spPr bwMode="auto">
              <a:xfrm>
                <a:off x="3854" y="3317"/>
                <a:ext cx="250" cy="217"/>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229"/>
              <p:cNvSpPr>
                <a:spLocks noChangeArrowheads="1"/>
              </p:cNvSpPr>
              <p:nvPr/>
            </p:nvSpPr>
            <p:spPr bwMode="auto">
              <a:xfrm>
                <a:off x="4114" y="3086"/>
                <a:ext cx="8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：施設等が保つべき状態の範囲</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1" name="Rectangle 230"/>
              <p:cNvSpPr>
                <a:spLocks noChangeArrowheads="1"/>
              </p:cNvSpPr>
              <p:nvPr/>
            </p:nvSpPr>
            <p:spPr bwMode="auto">
              <a:xfrm>
                <a:off x="4114" y="3344"/>
                <a:ext cx="77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：対策を行うべき状態の範囲</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2" name="Freeform 231"/>
              <p:cNvSpPr>
                <a:spLocks/>
              </p:cNvSpPr>
              <p:nvPr/>
            </p:nvSpPr>
            <p:spPr bwMode="auto">
              <a:xfrm>
                <a:off x="3853" y="3632"/>
                <a:ext cx="177" cy="60"/>
              </a:xfrm>
              <a:custGeom>
                <a:avLst/>
                <a:gdLst>
                  <a:gd name="T0" fmla="*/ 30 w 177"/>
                  <a:gd name="T1" fmla="*/ 60 h 60"/>
                  <a:gd name="T2" fmla="*/ 0 w 177"/>
                  <a:gd name="T3" fmla="*/ 30 h 60"/>
                  <a:gd name="T4" fmla="*/ 30 w 177"/>
                  <a:gd name="T5" fmla="*/ 0 h 60"/>
                  <a:gd name="T6" fmla="*/ 30 w 177"/>
                  <a:gd name="T7" fmla="*/ 15 h 60"/>
                  <a:gd name="T8" fmla="*/ 147 w 177"/>
                  <a:gd name="T9" fmla="*/ 15 h 60"/>
                  <a:gd name="T10" fmla="*/ 147 w 177"/>
                  <a:gd name="T11" fmla="*/ 0 h 60"/>
                  <a:gd name="T12" fmla="*/ 177 w 177"/>
                  <a:gd name="T13" fmla="*/ 30 h 60"/>
                  <a:gd name="T14" fmla="*/ 147 w 177"/>
                  <a:gd name="T15" fmla="*/ 60 h 60"/>
                  <a:gd name="T16" fmla="*/ 147 w 177"/>
                  <a:gd name="T17" fmla="*/ 45 h 60"/>
                  <a:gd name="T18" fmla="*/ 30 w 177"/>
                  <a:gd name="T19" fmla="*/ 45 h 60"/>
                  <a:gd name="T20" fmla="*/ 30 w 17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0">
                    <a:moveTo>
                      <a:pt x="30" y="60"/>
                    </a:moveTo>
                    <a:lnTo>
                      <a:pt x="0" y="30"/>
                    </a:lnTo>
                    <a:lnTo>
                      <a:pt x="30" y="0"/>
                    </a:lnTo>
                    <a:lnTo>
                      <a:pt x="30" y="15"/>
                    </a:lnTo>
                    <a:lnTo>
                      <a:pt x="147" y="15"/>
                    </a:lnTo>
                    <a:lnTo>
                      <a:pt x="147" y="0"/>
                    </a:lnTo>
                    <a:lnTo>
                      <a:pt x="177" y="30"/>
                    </a:lnTo>
                    <a:lnTo>
                      <a:pt x="147" y="60"/>
                    </a:lnTo>
                    <a:lnTo>
                      <a:pt x="147" y="45"/>
                    </a:lnTo>
                    <a:lnTo>
                      <a:pt x="30" y="45"/>
                    </a:lnTo>
                    <a:lnTo>
                      <a:pt x="30" y="6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32"/>
              <p:cNvSpPr>
                <a:spLocks/>
              </p:cNvSpPr>
              <p:nvPr/>
            </p:nvSpPr>
            <p:spPr bwMode="auto">
              <a:xfrm>
                <a:off x="3853" y="3632"/>
                <a:ext cx="177" cy="60"/>
              </a:xfrm>
              <a:custGeom>
                <a:avLst/>
                <a:gdLst>
                  <a:gd name="T0" fmla="*/ 30 w 177"/>
                  <a:gd name="T1" fmla="*/ 60 h 60"/>
                  <a:gd name="T2" fmla="*/ 0 w 177"/>
                  <a:gd name="T3" fmla="*/ 30 h 60"/>
                  <a:gd name="T4" fmla="*/ 30 w 177"/>
                  <a:gd name="T5" fmla="*/ 0 h 60"/>
                  <a:gd name="T6" fmla="*/ 30 w 177"/>
                  <a:gd name="T7" fmla="*/ 15 h 60"/>
                  <a:gd name="T8" fmla="*/ 147 w 177"/>
                  <a:gd name="T9" fmla="*/ 15 h 60"/>
                  <a:gd name="T10" fmla="*/ 147 w 177"/>
                  <a:gd name="T11" fmla="*/ 0 h 60"/>
                  <a:gd name="T12" fmla="*/ 177 w 177"/>
                  <a:gd name="T13" fmla="*/ 30 h 60"/>
                  <a:gd name="T14" fmla="*/ 147 w 177"/>
                  <a:gd name="T15" fmla="*/ 60 h 60"/>
                  <a:gd name="T16" fmla="*/ 147 w 177"/>
                  <a:gd name="T17" fmla="*/ 45 h 60"/>
                  <a:gd name="T18" fmla="*/ 30 w 177"/>
                  <a:gd name="T19" fmla="*/ 45 h 60"/>
                  <a:gd name="T20" fmla="*/ 30 w 17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0">
                    <a:moveTo>
                      <a:pt x="30" y="60"/>
                    </a:moveTo>
                    <a:lnTo>
                      <a:pt x="0" y="30"/>
                    </a:lnTo>
                    <a:lnTo>
                      <a:pt x="30" y="0"/>
                    </a:lnTo>
                    <a:lnTo>
                      <a:pt x="30" y="15"/>
                    </a:lnTo>
                    <a:lnTo>
                      <a:pt x="147" y="15"/>
                    </a:lnTo>
                    <a:lnTo>
                      <a:pt x="147" y="0"/>
                    </a:lnTo>
                    <a:lnTo>
                      <a:pt x="177" y="30"/>
                    </a:lnTo>
                    <a:lnTo>
                      <a:pt x="147" y="60"/>
                    </a:lnTo>
                    <a:lnTo>
                      <a:pt x="147" y="45"/>
                    </a:lnTo>
                    <a:lnTo>
                      <a:pt x="30" y="45"/>
                    </a:lnTo>
                    <a:lnTo>
                      <a:pt x="30" y="60"/>
                    </a:lnTo>
                    <a:close/>
                  </a:path>
                </a:pathLst>
              </a:custGeom>
              <a:noFill/>
              <a:ln w="11" cap="flat">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Oval 233"/>
              <p:cNvSpPr>
                <a:spLocks noChangeArrowheads="1"/>
              </p:cNvSpPr>
              <p:nvPr/>
            </p:nvSpPr>
            <p:spPr bwMode="auto">
              <a:xfrm>
                <a:off x="4071" y="3642"/>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 name="Oval 234"/>
              <p:cNvSpPr>
                <a:spLocks noChangeArrowheads="1"/>
              </p:cNvSpPr>
              <p:nvPr/>
            </p:nvSpPr>
            <p:spPr bwMode="auto">
              <a:xfrm>
                <a:off x="4071" y="3642"/>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35"/>
              <p:cNvSpPr>
                <a:spLocks noEditPoints="1"/>
              </p:cNvSpPr>
              <p:nvPr/>
            </p:nvSpPr>
            <p:spPr bwMode="auto">
              <a:xfrm>
                <a:off x="1155" y="3374"/>
                <a:ext cx="2634" cy="9"/>
              </a:xfrm>
              <a:custGeom>
                <a:avLst/>
                <a:gdLst>
                  <a:gd name="T0" fmla="*/ 1 w 2634"/>
                  <a:gd name="T1" fmla="*/ 14 h 14"/>
                  <a:gd name="T2" fmla="*/ 58 w 2634"/>
                  <a:gd name="T3" fmla="*/ 14 h 14"/>
                  <a:gd name="T4" fmla="*/ 91 w 2634"/>
                  <a:gd name="T5" fmla="*/ 14 h 14"/>
                  <a:gd name="T6" fmla="*/ 148 w 2634"/>
                  <a:gd name="T7" fmla="*/ 14 h 14"/>
                  <a:gd name="T8" fmla="*/ 181 w 2634"/>
                  <a:gd name="T9" fmla="*/ 14 h 14"/>
                  <a:gd name="T10" fmla="*/ 238 w 2634"/>
                  <a:gd name="T11" fmla="*/ 14 h 14"/>
                  <a:gd name="T12" fmla="*/ 271 w 2634"/>
                  <a:gd name="T13" fmla="*/ 14 h 14"/>
                  <a:gd name="T14" fmla="*/ 328 w 2634"/>
                  <a:gd name="T15" fmla="*/ 14 h 14"/>
                  <a:gd name="T16" fmla="*/ 361 w 2634"/>
                  <a:gd name="T17" fmla="*/ 14 h 14"/>
                  <a:gd name="T18" fmla="*/ 418 w 2634"/>
                  <a:gd name="T19" fmla="*/ 13 h 14"/>
                  <a:gd name="T20" fmla="*/ 451 w 2634"/>
                  <a:gd name="T21" fmla="*/ 13 h 14"/>
                  <a:gd name="T22" fmla="*/ 508 w 2634"/>
                  <a:gd name="T23" fmla="*/ 13 h 14"/>
                  <a:gd name="T24" fmla="*/ 541 w 2634"/>
                  <a:gd name="T25" fmla="*/ 13 h 14"/>
                  <a:gd name="T26" fmla="*/ 598 w 2634"/>
                  <a:gd name="T27" fmla="*/ 13 h 14"/>
                  <a:gd name="T28" fmla="*/ 631 w 2634"/>
                  <a:gd name="T29" fmla="*/ 13 h 14"/>
                  <a:gd name="T30" fmla="*/ 689 w 2634"/>
                  <a:gd name="T31" fmla="*/ 13 h 14"/>
                  <a:gd name="T32" fmla="*/ 721 w 2634"/>
                  <a:gd name="T33" fmla="*/ 13 h 14"/>
                  <a:gd name="T34" fmla="*/ 779 w 2634"/>
                  <a:gd name="T35" fmla="*/ 13 h 14"/>
                  <a:gd name="T36" fmla="*/ 811 w 2634"/>
                  <a:gd name="T37" fmla="*/ 13 h 14"/>
                  <a:gd name="T38" fmla="*/ 869 w 2634"/>
                  <a:gd name="T39" fmla="*/ 12 h 14"/>
                  <a:gd name="T40" fmla="*/ 902 w 2634"/>
                  <a:gd name="T41" fmla="*/ 12 h 14"/>
                  <a:gd name="T42" fmla="*/ 959 w 2634"/>
                  <a:gd name="T43" fmla="*/ 12 h 14"/>
                  <a:gd name="T44" fmla="*/ 991 w 2634"/>
                  <a:gd name="T45" fmla="*/ 12 h 14"/>
                  <a:gd name="T46" fmla="*/ 1049 w 2634"/>
                  <a:gd name="T47" fmla="*/ 12 h 14"/>
                  <a:gd name="T48" fmla="*/ 1082 w 2634"/>
                  <a:gd name="T49" fmla="*/ 12 h 14"/>
                  <a:gd name="T50" fmla="*/ 1139 w 2634"/>
                  <a:gd name="T51" fmla="*/ 12 h 14"/>
                  <a:gd name="T52" fmla="*/ 1172 w 2634"/>
                  <a:gd name="T53" fmla="*/ 12 h 14"/>
                  <a:gd name="T54" fmla="*/ 1229 w 2634"/>
                  <a:gd name="T55" fmla="*/ 12 h 14"/>
                  <a:gd name="T56" fmla="*/ 1262 w 2634"/>
                  <a:gd name="T57" fmla="*/ 12 h 14"/>
                  <a:gd name="T58" fmla="*/ 1319 w 2634"/>
                  <a:gd name="T59" fmla="*/ 11 h 14"/>
                  <a:gd name="T60" fmla="*/ 1352 w 2634"/>
                  <a:gd name="T61" fmla="*/ 11 h 14"/>
                  <a:gd name="T62" fmla="*/ 1409 w 2634"/>
                  <a:gd name="T63" fmla="*/ 11 h 14"/>
                  <a:gd name="T64" fmla="*/ 1442 w 2634"/>
                  <a:gd name="T65" fmla="*/ 11 h 14"/>
                  <a:gd name="T66" fmla="*/ 1499 w 2634"/>
                  <a:gd name="T67" fmla="*/ 11 h 14"/>
                  <a:gd name="T68" fmla="*/ 1532 w 2634"/>
                  <a:gd name="T69" fmla="*/ 11 h 14"/>
                  <a:gd name="T70" fmla="*/ 1589 w 2634"/>
                  <a:gd name="T71" fmla="*/ 11 h 14"/>
                  <a:gd name="T72" fmla="*/ 1622 w 2634"/>
                  <a:gd name="T73" fmla="*/ 11 h 14"/>
                  <a:gd name="T74" fmla="*/ 1680 w 2634"/>
                  <a:gd name="T75" fmla="*/ 11 h 14"/>
                  <a:gd name="T76" fmla="*/ 1712 w 2634"/>
                  <a:gd name="T77" fmla="*/ 10 h 14"/>
                  <a:gd name="T78" fmla="*/ 1770 w 2634"/>
                  <a:gd name="T79" fmla="*/ 10 h 14"/>
                  <a:gd name="T80" fmla="*/ 1802 w 2634"/>
                  <a:gd name="T81" fmla="*/ 10 h 14"/>
                  <a:gd name="T82" fmla="*/ 1860 w 2634"/>
                  <a:gd name="T83" fmla="*/ 10 h 14"/>
                  <a:gd name="T84" fmla="*/ 1893 w 2634"/>
                  <a:gd name="T85" fmla="*/ 10 h 14"/>
                  <a:gd name="T86" fmla="*/ 1950 w 2634"/>
                  <a:gd name="T87" fmla="*/ 10 h 14"/>
                  <a:gd name="T88" fmla="*/ 1983 w 2634"/>
                  <a:gd name="T89" fmla="*/ 10 h 14"/>
                  <a:gd name="T90" fmla="*/ 2040 w 2634"/>
                  <a:gd name="T91" fmla="*/ 10 h 14"/>
                  <a:gd name="T92" fmla="*/ 2073 w 2634"/>
                  <a:gd name="T93" fmla="*/ 10 h 14"/>
                  <a:gd name="T94" fmla="*/ 2130 w 2634"/>
                  <a:gd name="T95" fmla="*/ 10 h 14"/>
                  <a:gd name="T96" fmla="*/ 2163 w 2634"/>
                  <a:gd name="T97" fmla="*/ 9 h 14"/>
                  <a:gd name="T98" fmla="*/ 2220 w 2634"/>
                  <a:gd name="T99" fmla="*/ 9 h 14"/>
                  <a:gd name="T100" fmla="*/ 2253 w 2634"/>
                  <a:gd name="T101" fmla="*/ 9 h 14"/>
                  <a:gd name="T102" fmla="*/ 2310 w 2634"/>
                  <a:gd name="T103" fmla="*/ 9 h 14"/>
                  <a:gd name="T104" fmla="*/ 2343 w 2634"/>
                  <a:gd name="T105" fmla="*/ 9 h 14"/>
                  <a:gd name="T106" fmla="*/ 2400 w 2634"/>
                  <a:gd name="T107" fmla="*/ 9 h 14"/>
                  <a:gd name="T108" fmla="*/ 2433 w 2634"/>
                  <a:gd name="T109" fmla="*/ 9 h 14"/>
                  <a:gd name="T110" fmla="*/ 2490 w 2634"/>
                  <a:gd name="T111" fmla="*/ 8 h 14"/>
                  <a:gd name="T112" fmla="*/ 2523 w 2634"/>
                  <a:gd name="T113" fmla="*/ 8 h 14"/>
                  <a:gd name="T114" fmla="*/ 2581 w 2634"/>
                  <a:gd name="T115" fmla="*/ 8 h 14"/>
                  <a:gd name="T116" fmla="*/ 2613 w 2634"/>
                  <a:gd name="T1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4" h="14">
                    <a:moveTo>
                      <a:pt x="1" y="14"/>
                    </a:moveTo>
                    <a:lnTo>
                      <a:pt x="33" y="14"/>
                    </a:lnTo>
                    <a:lnTo>
                      <a:pt x="33" y="6"/>
                    </a:lnTo>
                    <a:lnTo>
                      <a:pt x="0" y="6"/>
                    </a:lnTo>
                    <a:lnTo>
                      <a:pt x="1" y="14"/>
                    </a:lnTo>
                    <a:close/>
                    <a:moveTo>
                      <a:pt x="58" y="14"/>
                    </a:moveTo>
                    <a:lnTo>
                      <a:pt x="66" y="14"/>
                    </a:lnTo>
                    <a:lnTo>
                      <a:pt x="66" y="6"/>
                    </a:lnTo>
                    <a:lnTo>
                      <a:pt x="58" y="6"/>
                    </a:lnTo>
                    <a:lnTo>
                      <a:pt x="58" y="14"/>
                    </a:lnTo>
                    <a:close/>
                    <a:moveTo>
                      <a:pt x="91" y="14"/>
                    </a:moveTo>
                    <a:lnTo>
                      <a:pt x="123" y="14"/>
                    </a:lnTo>
                    <a:lnTo>
                      <a:pt x="123" y="6"/>
                    </a:lnTo>
                    <a:lnTo>
                      <a:pt x="90" y="6"/>
                    </a:lnTo>
                    <a:lnTo>
                      <a:pt x="91" y="14"/>
                    </a:lnTo>
                    <a:close/>
                    <a:moveTo>
                      <a:pt x="148" y="14"/>
                    </a:moveTo>
                    <a:lnTo>
                      <a:pt x="156" y="14"/>
                    </a:lnTo>
                    <a:lnTo>
                      <a:pt x="156" y="6"/>
                    </a:lnTo>
                    <a:lnTo>
                      <a:pt x="148" y="6"/>
                    </a:lnTo>
                    <a:lnTo>
                      <a:pt x="148" y="14"/>
                    </a:lnTo>
                    <a:close/>
                    <a:moveTo>
                      <a:pt x="181" y="14"/>
                    </a:moveTo>
                    <a:lnTo>
                      <a:pt x="213" y="14"/>
                    </a:lnTo>
                    <a:lnTo>
                      <a:pt x="213" y="6"/>
                    </a:lnTo>
                    <a:lnTo>
                      <a:pt x="181" y="6"/>
                    </a:lnTo>
                    <a:lnTo>
                      <a:pt x="181" y="14"/>
                    </a:lnTo>
                    <a:close/>
                    <a:moveTo>
                      <a:pt x="238" y="14"/>
                    </a:moveTo>
                    <a:lnTo>
                      <a:pt x="246" y="14"/>
                    </a:lnTo>
                    <a:lnTo>
                      <a:pt x="246" y="6"/>
                    </a:lnTo>
                    <a:lnTo>
                      <a:pt x="238" y="6"/>
                    </a:lnTo>
                    <a:lnTo>
                      <a:pt x="238" y="14"/>
                    </a:lnTo>
                    <a:close/>
                    <a:moveTo>
                      <a:pt x="271" y="14"/>
                    </a:moveTo>
                    <a:lnTo>
                      <a:pt x="304" y="14"/>
                    </a:lnTo>
                    <a:lnTo>
                      <a:pt x="303" y="6"/>
                    </a:lnTo>
                    <a:lnTo>
                      <a:pt x="271" y="6"/>
                    </a:lnTo>
                    <a:lnTo>
                      <a:pt x="271" y="14"/>
                    </a:lnTo>
                    <a:close/>
                    <a:moveTo>
                      <a:pt x="328" y="14"/>
                    </a:moveTo>
                    <a:lnTo>
                      <a:pt x="336" y="14"/>
                    </a:lnTo>
                    <a:lnTo>
                      <a:pt x="336" y="6"/>
                    </a:lnTo>
                    <a:lnTo>
                      <a:pt x="328" y="6"/>
                    </a:lnTo>
                    <a:lnTo>
                      <a:pt x="328" y="14"/>
                    </a:lnTo>
                    <a:close/>
                    <a:moveTo>
                      <a:pt x="361" y="14"/>
                    </a:moveTo>
                    <a:lnTo>
                      <a:pt x="394" y="14"/>
                    </a:lnTo>
                    <a:lnTo>
                      <a:pt x="394" y="5"/>
                    </a:lnTo>
                    <a:lnTo>
                      <a:pt x="361" y="5"/>
                    </a:lnTo>
                    <a:lnTo>
                      <a:pt x="361" y="14"/>
                    </a:lnTo>
                    <a:close/>
                    <a:moveTo>
                      <a:pt x="418" y="13"/>
                    </a:moveTo>
                    <a:lnTo>
                      <a:pt x="426" y="13"/>
                    </a:lnTo>
                    <a:lnTo>
                      <a:pt x="426" y="5"/>
                    </a:lnTo>
                    <a:lnTo>
                      <a:pt x="418" y="5"/>
                    </a:lnTo>
                    <a:lnTo>
                      <a:pt x="418" y="13"/>
                    </a:lnTo>
                    <a:close/>
                    <a:moveTo>
                      <a:pt x="451" y="13"/>
                    </a:moveTo>
                    <a:lnTo>
                      <a:pt x="484" y="13"/>
                    </a:lnTo>
                    <a:lnTo>
                      <a:pt x="484" y="5"/>
                    </a:lnTo>
                    <a:lnTo>
                      <a:pt x="451" y="5"/>
                    </a:lnTo>
                    <a:lnTo>
                      <a:pt x="451" y="13"/>
                    </a:lnTo>
                    <a:close/>
                    <a:moveTo>
                      <a:pt x="508" y="13"/>
                    </a:moveTo>
                    <a:lnTo>
                      <a:pt x="517" y="13"/>
                    </a:lnTo>
                    <a:lnTo>
                      <a:pt x="516" y="5"/>
                    </a:lnTo>
                    <a:lnTo>
                      <a:pt x="508" y="5"/>
                    </a:lnTo>
                    <a:lnTo>
                      <a:pt x="508" y="13"/>
                    </a:lnTo>
                    <a:close/>
                    <a:moveTo>
                      <a:pt x="541" y="13"/>
                    </a:moveTo>
                    <a:lnTo>
                      <a:pt x="574" y="13"/>
                    </a:lnTo>
                    <a:lnTo>
                      <a:pt x="574" y="5"/>
                    </a:lnTo>
                    <a:lnTo>
                      <a:pt x="541" y="5"/>
                    </a:lnTo>
                    <a:lnTo>
                      <a:pt x="541" y="13"/>
                    </a:lnTo>
                    <a:close/>
                    <a:moveTo>
                      <a:pt x="598" y="13"/>
                    </a:moveTo>
                    <a:lnTo>
                      <a:pt x="607" y="13"/>
                    </a:lnTo>
                    <a:lnTo>
                      <a:pt x="606" y="5"/>
                    </a:lnTo>
                    <a:lnTo>
                      <a:pt x="598" y="5"/>
                    </a:lnTo>
                    <a:lnTo>
                      <a:pt x="598" y="13"/>
                    </a:lnTo>
                    <a:close/>
                    <a:moveTo>
                      <a:pt x="631" y="13"/>
                    </a:moveTo>
                    <a:lnTo>
                      <a:pt x="664" y="13"/>
                    </a:lnTo>
                    <a:lnTo>
                      <a:pt x="664" y="5"/>
                    </a:lnTo>
                    <a:lnTo>
                      <a:pt x="631" y="5"/>
                    </a:lnTo>
                    <a:lnTo>
                      <a:pt x="631" y="13"/>
                    </a:lnTo>
                    <a:close/>
                    <a:moveTo>
                      <a:pt x="689" y="13"/>
                    </a:moveTo>
                    <a:lnTo>
                      <a:pt x="697" y="13"/>
                    </a:lnTo>
                    <a:lnTo>
                      <a:pt x="697" y="5"/>
                    </a:lnTo>
                    <a:lnTo>
                      <a:pt x="688" y="5"/>
                    </a:lnTo>
                    <a:lnTo>
                      <a:pt x="689" y="13"/>
                    </a:lnTo>
                    <a:close/>
                    <a:moveTo>
                      <a:pt x="721" y="13"/>
                    </a:moveTo>
                    <a:lnTo>
                      <a:pt x="754" y="13"/>
                    </a:lnTo>
                    <a:lnTo>
                      <a:pt x="754" y="5"/>
                    </a:lnTo>
                    <a:lnTo>
                      <a:pt x="721" y="5"/>
                    </a:lnTo>
                    <a:lnTo>
                      <a:pt x="721" y="13"/>
                    </a:lnTo>
                    <a:close/>
                    <a:moveTo>
                      <a:pt x="779" y="13"/>
                    </a:moveTo>
                    <a:lnTo>
                      <a:pt x="787" y="13"/>
                    </a:lnTo>
                    <a:lnTo>
                      <a:pt x="787" y="4"/>
                    </a:lnTo>
                    <a:lnTo>
                      <a:pt x="779" y="4"/>
                    </a:lnTo>
                    <a:lnTo>
                      <a:pt x="779" y="13"/>
                    </a:lnTo>
                    <a:close/>
                    <a:moveTo>
                      <a:pt x="811" y="13"/>
                    </a:moveTo>
                    <a:lnTo>
                      <a:pt x="844" y="12"/>
                    </a:lnTo>
                    <a:lnTo>
                      <a:pt x="844" y="4"/>
                    </a:lnTo>
                    <a:lnTo>
                      <a:pt x="811" y="4"/>
                    </a:lnTo>
                    <a:lnTo>
                      <a:pt x="811" y="13"/>
                    </a:lnTo>
                    <a:close/>
                    <a:moveTo>
                      <a:pt x="869" y="12"/>
                    </a:moveTo>
                    <a:lnTo>
                      <a:pt x="877" y="12"/>
                    </a:lnTo>
                    <a:lnTo>
                      <a:pt x="877" y="4"/>
                    </a:lnTo>
                    <a:lnTo>
                      <a:pt x="869" y="4"/>
                    </a:lnTo>
                    <a:lnTo>
                      <a:pt x="869" y="12"/>
                    </a:lnTo>
                    <a:close/>
                    <a:moveTo>
                      <a:pt x="902" y="12"/>
                    </a:moveTo>
                    <a:lnTo>
                      <a:pt x="934" y="12"/>
                    </a:lnTo>
                    <a:lnTo>
                      <a:pt x="934" y="4"/>
                    </a:lnTo>
                    <a:lnTo>
                      <a:pt x="901" y="4"/>
                    </a:lnTo>
                    <a:lnTo>
                      <a:pt x="902" y="12"/>
                    </a:lnTo>
                    <a:close/>
                    <a:moveTo>
                      <a:pt x="959" y="12"/>
                    </a:moveTo>
                    <a:lnTo>
                      <a:pt x="967" y="12"/>
                    </a:lnTo>
                    <a:lnTo>
                      <a:pt x="967" y="4"/>
                    </a:lnTo>
                    <a:lnTo>
                      <a:pt x="959" y="4"/>
                    </a:lnTo>
                    <a:lnTo>
                      <a:pt x="959" y="12"/>
                    </a:lnTo>
                    <a:close/>
                    <a:moveTo>
                      <a:pt x="991" y="12"/>
                    </a:moveTo>
                    <a:lnTo>
                      <a:pt x="1024" y="12"/>
                    </a:lnTo>
                    <a:lnTo>
                      <a:pt x="1024" y="4"/>
                    </a:lnTo>
                    <a:lnTo>
                      <a:pt x="991" y="4"/>
                    </a:lnTo>
                    <a:lnTo>
                      <a:pt x="991" y="12"/>
                    </a:lnTo>
                    <a:close/>
                    <a:moveTo>
                      <a:pt x="1049" y="12"/>
                    </a:moveTo>
                    <a:lnTo>
                      <a:pt x="1057" y="12"/>
                    </a:lnTo>
                    <a:lnTo>
                      <a:pt x="1057" y="4"/>
                    </a:lnTo>
                    <a:lnTo>
                      <a:pt x="1049" y="4"/>
                    </a:lnTo>
                    <a:lnTo>
                      <a:pt x="1049" y="12"/>
                    </a:lnTo>
                    <a:close/>
                    <a:moveTo>
                      <a:pt x="1082" y="12"/>
                    </a:moveTo>
                    <a:lnTo>
                      <a:pt x="1114" y="12"/>
                    </a:lnTo>
                    <a:lnTo>
                      <a:pt x="1114" y="4"/>
                    </a:lnTo>
                    <a:lnTo>
                      <a:pt x="1082" y="4"/>
                    </a:lnTo>
                    <a:lnTo>
                      <a:pt x="1082" y="12"/>
                    </a:lnTo>
                    <a:close/>
                    <a:moveTo>
                      <a:pt x="1139" y="12"/>
                    </a:moveTo>
                    <a:lnTo>
                      <a:pt x="1147" y="12"/>
                    </a:lnTo>
                    <a:lnTo>
                      <a:pt x="1147" y="4"/>
                    </a:lnTo>
                    <a:lnTo>
                      <a:pt x="1139" y="4"/>
                    </a:lnTo>
                    <a:lnTo>
                      <a:pt x="1139" y="12"/>
                    </a:lnTo>
                    <a:close/>
                    <a:moveTo>
                      <a:pt x="1172" y="12"/>
                    </a:moveTo>
                    <a:lnTo>
                      <a:pt x="1204" y="12"/>
                    </a:lnTo>
                    <a:lnTo>
                      <a:pt x="1204" y="3"/>
                    </a:lnTo>
                    <a:lnTo>
                      <a:pt x="1172" y="4"/>
                    </a:lnTo>
                    <a:lnTo>
                      <a:pt x="1172" y="12"/>
                    </a:lnTo>
                    <a:close/>
                    <a:moveTo>
                      <a:pt x="1229" y="12"/>
                    </a:moveTo>
                    <a:lnTo>
                      <a:pt x="1237" y="12"/>
                    </a:lnTo>
                    <a:lnTo>
                      <a:pt x="1237" y="3"/>
                    </a:lnTo>
                    <a:lnTo>
                      <a:pt x="1229" y="3"/>
                    </a:lnTo>
                    <a:lnTo>
                      <a:pt x="1229" y="12"/>
                    </a:lnTo>
                    <a:close/>
                    <a:moveTo>
                      <a:pt x="1262" y="12"/>
                    </a:moveTo>
                    <a:lnTo>
                      <a:pt x="1295" y="11"/>
                    </a:lnTo>
                    <a:lnTo>
                      <a:pt x="1295" y="3"/>
                    </a:lnTo>
                    <a:lnTo>
                      <a:pt x="1262" y="3"/>
                    </a:lnTo>
                    <a:lnTo>
                      <a:pt x="1262" y="12"/>
                    </a:lnTo>
                    <a:close/>
                    <a:moveTo>
                      <a:pt x="1319" y="11"/>
                    </a:moveTo>
                    <a:lnTo>
                      <a:pt x="1327" y="11"/>
                    </a:lnTo>
                    <a:lnTo>
                      <a:pt x="1327" y="3"/>
                    </a:lnTo>
                    <a:lnTo>
                      <a:pt x="1319" y="3"/>
                    </a:lnTo>
                    <a:lnTo>
                      <a:pt x="1319" y="11"/>
                    </a:lnTo>
                    <a:close/>
                    <a:moveTo>
                      <a:pt x="1352" y="11"/>
                    </a:moveTo>
                    <a:lnTo>
                      <a:pt x="1385" y="11"/>
                    </a:lnTo>
                    <a:lnTo>
                      <a:pt x="1385" y="3"/>
                    </a:lnTo>
                    <a:lnTo>
                      <a:pt x="1352" y="3"/>
                    </a:lnTo>
                    <a:lnTo>
                      <a:pt x="1352" y="11"/>
                    </a:lnTo>
                    <a:close/>
                    <a:moveTo>
                      <a:pt x="1409" y="11"/>
                    </a:moveTo>
                    <a:lnTo>
                      <a:pt x="1417" y="11"/>
                    </a:lnTo>
                    <a:lnTo>
                      <a:pt x="1417" y="3"/>
                    </a:lnTo>
                    <a:lnTo>
                      <a:pt x="1409" y="3"/>
                    </a:lnTo>
                    <a:lnTo>
                      <a:pt x="1409" y="11"/>
                    </a:lnTo>
                    <a:close/>
                    <a:moveTo>
                      <a:pt x="1442" y="11"/>
                    </a:moveTo>
                    <a:lnTo>
                      <a:pt x="1475" y="11"/>
                    </a:lnTo>
                    <a:lnTo>
                      <a:pt x="1475" y="3"/>
                    </a:lnTo>
                    <a:lnTo>
                      <a:pt x="1442" y="3"/>
                    </a:lnTo>
                    <a:lnTo>
                      <a:pt x="1442" y="11"/>
                    </a:lnTo>
                    <a:close/>
                    <a:moveTo>
                      <a:pt x="1499" y="11"/>
                    </a:moveTo>
                    <a:lnTo>
                      <a:pt x="1508" y="11"/>
                    </a:lnTo>
                    <a:lnTo>
                      <a:pt x="1508" y="3"/>
                    </a:lnTo>
                    <a:lnTo>
                      <a:pt x="1499" y="3"/>
                    </a:lnTo>
                    <a:lnTo>
                      <a:pt x="1499" y="11"/>
                    </a:lnTo>
                    <a:close/>
                    <a:moveTo>
                      <a:pt x="1532" y="11"/>
                    </a:moveTo>
                    <a:lnTo>
                      <a:pt x="1565" y="11"/>
                    </a:lnTo>
                    <a:lnTo>
                      <a:pt x="1565" y="3"/>
                    </a:lnTo>
                    <a:lnTo>
                      <a:pt x="1532" y="3"/>
                    </a:lnTo>
                    <a:lnTo>
                      <a:pt x="1532" y="11"/>
                    </a:lnTo>
                    <a:close/>
                    <a:moveTo>
                      <a:pt x="1589" y="11"/>
                    </a:moveTo>
                    <a:lnTo>
                      <a:pt x="1598" y="11"/>
                    </a:lnTo>
                    <a:lnTo>
                      <a:pt x="1598" y="3"/>
                    </a:lnTo>
                    <a:lnTo>
                      <a:pt x="1589" y="3"/>
                    </a:lnTo>
                    <a:lnTo>
                      <a:pt x="1589" y="11"/>
                    </a:lnTo>
                    <a:close/>
                    <a:moveTo>
                      <a:pt x="1622" y="11"/>
                    </a:moveTo>
                    <a:lnTo>
                      <a:pt x="1655" y="11"/>
                    </a:lnTo>
                    <a:lnTo>
                      <a:pt x="1655" y="2"/>
                    </a:lnTo>
                    <a:lnTo>
                      <a:pt x="1622" y="3"/>
                    </a:lnTo>
                    <a:lnTo>
                      <a:pt x="1622" y="11"/>
                    </a:lnTo>
                    <a:close/>
                    <a:moveTo>
                      <a:pt x="1680" y="11"/>
                    </a:moveTo>
                    <a:lnTo>
                      <a:pt x="1688" y="11"/>
                    </a:lnTo>
                    <a:lnTo>
                      <a:pt x="1688" y="2"/>
                    </a:lnTo>
                    <a:lnTo>
                      <a:pt x="1680" y="2"/>
                    </a:lnTo>
                    <a:lnTo>
                      <a:pt x="1680" y="11"/>
                    </a:lnTo>
                    <a:close/>
                    <a:moveTo>
                      <a:pt x="1712" y="10"/>
                    </a:moveTo>
                    <a:lnTo>
                      <a:pt x="1745" y="10"/>
                    </a:lnTo>
                    <a:lnTo>
                      <a:pt x="1745" y="2"/>
                    </a:lnTo>
                    <a:lnTo>
                      <a:pt x="1712" y="2"/>
                    </a:lnTo>
                    <a:lnTo>
                      <a:pt x="1712" y="10"/>
                    </a:lnTo>
                    <a:close/>
                    <a:moveTo>
                      <a:pt x="1770" y="10"/>
                    </a:moveTo>
                    <a:lnTo>
                      <a:pt x="1778" y="10"/>
                    </a:lnTo>
                    <a:lnTo>
                      <a:pt x="1778" y="2"/>
                    </a:lnTo>
                    <a:lnTo>
                      <a:pt x="1770" y="2"/>
                    </a:lnTo>
                    <a:lnTo>
                      <a:pt x="1770" y="10"/>
                    </a:lnTo>
                    <a:close/>
                    <a:moveTo>
                      <a:pt x="1802" y="10"/>
                    </a:moveTo>
                    <a:lnTo>
                      <a:pt x="1835" y="10"/>
                    </a:lnTo>
                    <a:lnTo>
                      <a:pt x="1835" y="2"/>
                    </a:lnTo>
                    <a:lnTo>
                      <a:pt x="1802" y="2"/>
                    </a:lnTo>
                    <a:lnTo>
                      <a:pt x="1802" y="10"/>
                    </a:lnTo>
                    <a:close/>
                    <a:moveTo>
                      <a:pt x="1860" y="10"/>
                    </a:moveTo>
                    <a:lnTo>
                      <a:pt x="1868" y="10"/>
                    </a:lnTo>
                    <a:lnTo>
                      <a:pt x="1868" y="2"/>
                    </a:lnTo>
                    <a:lnTo>
                      <a:pt x="1860" y="2"/>
                    </a:lnTo>
                    <a:lnTo>
                      <a:pt x="1860" y="10"/>
                    </a:lnTo>
                    <a:close/>
                    <a:moveTo>
                      <a:pt x="1893" y="10"/>
                    </a:moveTo>
                    <a:lnTo>
                      <a:pt x="1925" y="10"/>
                    </a:lnTo>
                    <a:lnTo>
                      <a:pt x="1925" y="2"/>
                    </a:lnTo>
                    <a:lnTo>
                      <a:pt x="1893" y="2"/>
                    </a:lnTo>
                    <a:lnTo>
                      <a:pt x="1893" y="10"/>
                    </a:lnTo>
                    <a:close/>
                    <a:moveTo>
                      <a:pt x="1950" y="10"/>
                    </a:moveTo>
                    <a:lnTo>
                      <a:pt x="1958" y="10"/>
                    </a:lnTo>
                    <a:lnTo>
                      <a:pt x="1958" y="2"/>
                    </a:lnTo>
                    <a:lnTo>
                      <a:pt x="1950" y="2"/>
                    </a:lnTo>
                    <a:lnTo>
                      <a:pt x="1950" y="10"/>
                    </a:lnTo>
                    <a:close/>
                    <a:moveTo>
                      <a:pt x="1983" y="10"/>
                    </a:moveTo>
                    <a:lnTo>
                      <a:pt x="2015" y="10"/>
                    </a:lnTo>
                    <a:lnTo>
                      <a:pt x="2015" y="2"/>
                    </a:lnTo>
                    <a:lnTo>
                      <a:pt x="1983" y="2"/>
                    </a:lnTo>
                    <a:lnTo>
                      <a:pt x="1983" y="10"/>
                    </a:lnTo>
                    <a:close/>
                    <a:moveTo>
                      <a:pt x="2040" y="10"/>
                    </a:moveTo>
                    <a:lnTo>
                      <a:pt x="2048" y="10"/>
                    </a:lnTo>
                    <a:lnTo>
                      <a:pt x="2048" y="2"/>
                    </a:lnTo>
                    <a:lnTo>
                      <a:pt x="2040" y="2"/>
                    </a:lnTo>
                    <a:lnTo>
                      <a:pt x="2040" y="10"/>
                    </a:lnTo>
                    <a:close/>
                    <a:moveTo>
                      <a:pt x="2073" y="10"/>
                    </a:moveTo>
                    <a:lnTo>
                      <a:pt x="2106" y="10"/>
                    </a:lnTo>
                    <a:lnTo>
                      <a:pt x="2106" y="1"/>
                    </a:lnTo>
                    <a:lnTo>
                      <a:pt x="2073" y="1"/>
                    </a:lnTo>
                    <a:lnTo>
                      <a:pt x="2073" y="10"/>
                    </a:lnTo>
                    <a:close/>
                    <a:moveTo>
                      <a:pt x="2130" y="10"/>
                    </a:moveTo>
                    <a:lnTo>
                      <a:pt x="2138" y="9"/>
                    </a:lnTo>
                    <a:lnTo>
                      <a:pt x="2138" y="1"/>
                    </a:lnTo>
                    <a:lnTo>
                      <a:pt x="2130" y="1"/>
                    </a:lnTo>
                    <a:lnTo>
                      <a:pt x="2130" y="10"/>
                    </a:lnTo>
                    <a:close/>
                    <a:moveTo>
                      <a:pt x="2163" y="9"/>
                    </a:moveTo>
                    <a:lnTo>
                      <a:pt x="2196" y="9"/>
                    </a:lnTo>
                    <a:lnTo>
                      <a:pt x="2196" y="1"/>
                    </a:lnTo>
                    <a:lnTo>
                      <a:pt x="2163" y="1"/>
                    </a:lnTo>
                    <a:lnTo>
                      <a:pt x="2163" y="9"/>
                    </a:lnTo>
                    <a:close/>
                    <a:moveTo>
                      <a:pt x="2220" y="9"/>
                    </a:moveTo>
                    <a:lnTo>
                      <a:pt x="2228" y="9"/>
                    </a:lnTo>
                    <a:lnTo>
                      <a:pt x="2228" y="1"/>
                    </a:lnTo>
                    <a:lnTo>
                      <a:pt x="2220" y="1"/>
                    </a:lnTo>
                    <a:lnTo>
                      <a:pt x="2220" y="9"/>
                    </a:lnTo>
                    <a:close/>
                    <a:moveTo>
                      <a:pt x="2253" y="9"/>
                    </a:moveTo>
                    <a:lnTo>
                      <a:pt x="2286" y="9"/>
                    </a:lnTo>
                    <a:lnTo>
                      <a:pt x="2286" y="1"/>
                    </a:lnTo>
                    <a:lnTo>
                      <a:pt x="2253" y="1"/>
                    </a:lnTo>
                    <a:lnTo>
                      <a:pt x="2253" y="9"/>
                    </a:lnTo>
                    <a:close/>
                    <a:moveTo>
                      <a:pt x="2310" y="9"/>
                    </a:moveTo>
                    <a:lnTo>
                      <a:pt x="2318" y="9"/>
                    </a:lnTo>
                    <a:lnTo>
                      <a:pt x="2318" y="1"/>
                    </a:lnTo>
                    <a:lnTo>
                      <a:pt x="2310" y="1"/>
                    </a:lnTo>
                    <a:lnTo>
                      <a:pt x="2310" y="9"/>
                    </a:lnTo>
                    <a:close/>
                    <a:moveTo>
                      <a:pt x="2343" y="9"/>
                    </a:moveTo>
                    <a:lnTo>
                      <a:pt x="2376" y="9"/>
                    </a:lnTo>
                    <a:lnTo>
                      <a:pt x="2376" y="1"/>
                    </a:lnTo>
                    <a:lnTo>
                      <a:pt x="2343" y="1"/>
                    </a:lnTo>
                    <a:lnTo>
                      <a:pt x="2343" y="9"/>
                    </a:lnTo>
                    <a:close/>
                    <a:moveTo>
                      <a:pt x="2400" y="9"/>
                    </a:moveTo>
                    <a:lnTo>
                      <a:pt x="2409" y="9"/>
                    </a:lnTo>
                    <a:lnTo>
                      <a:pt x="2409" y="1"/>
                    </a:lnTo>
                    <a:lnTo>
                      <a:pt x="2400" y="1"/>
                    </a:lnTo>
                    <a:lnTo>
                      <a:pt x="2400" y="9"/>
                    </a:lnTo>
                    <a:close/>
                    <a:moveTo>
                      <a:pt x="2433" y="9"/>
                    </a:moveTo>
                    <a:lnTo>
                      <a:pt x="2466" y="9"/>
                    </a:lnTo>
                    <a:lnTo>
                      <a:pt x="2466" y="0"/>
                    </a:lnTo>
                    <a:lnTo>
                      <a:pt x="2433" y="0"/>
                    </a:lnTo>
                    <a:lnTo>
                      <a:pt x="2433" y="9"/>
                    </a:lnTo>
                    <a:close/>
                    <a:moveTo>
                      <a:pt x="2490" y="8"/>
                    </a:moveTo>
                    <a:lnTo>
                      <a:pt x="2499" y="8"/>
                    </a:lnTo>
                    <a:lnTo>
                      <a:pt x="2499" y="0"/>
                    </a:lnTo>
                    <a:lnTo>
                      <a:pt x="2490" y="0"/>
                    </a:lnTo>
                    <a:lnTo>
                      <a:pt x="2490" y="8"/>
                    </a:lnTo>
                    <a:close/>
                    <a:moveTo>
                      <a:pt x="2523" y="8"/>
                    </a:moveTo>
                    <a:lnTo>
                      <a:pt x="2556" y="8"/>
                    </a:lnTo>
                    <a:lnTo>
                      <a:pt x="2556" y="0"/>
                    </a:lnTo>
                    <a:lnTo>
                      <a:pt x="2523" y="0"/>
                    </a:lnTo>
                    <a:lnTo>
                      <a:pt x="2523" y="8"/>
                    </a:lnTo>
                    <a:close/>
                    <a:moveTo>
                      <a:pt x="2581" y="8"/>
                    </a:moveTo>
                    <a:lnTo>
                      <a:pt x="2589" y="8"/>
                    </a:lnTo>
                    <a:lnTo>
                      <a:pt x="2589" y="0"/>
                    </a:lnTo>
                    <a:lnTo>
                      <a:pt x="2581" y="0"/>
                    </a:lnTo>
                    <a:lnTo>
                      <a:pt x="2581" y="8"/>
                    </a:lnTo>
                    <a:close/>
                    <a:moveTo>
                      <a:pt x="2613" y="8"/>
                    </a:moveTo>
                    <a:lnTo>
                      <a:pt x="2634" y="8"/>
                    </a:lnTo>
                    <a:lnTo>
                      <a:pt x="2634" y="0"/>
                    </a:lnTo>
                    <a:lnTo>
                      <a:pt x="2613" y="0"/>
                    </a:lnTo>
                    <a:lnTo>
                      <a:pt x="2613" y="8"/>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236"/>
              <p:cNvSpPr>
                <a:spLocks noEditPoints="1"/>
              </p:cNvSpPr>
              <p:nvPr/>
            </p:nvSpPr>
            <p:spPr bwMode="auto">
              <a:xfrm>
                <a:off x="1155" y="3562"/>
                <a:ext cx="2635" cy="9"/>
              </a:xfrm>
              <a:custGeom>
                <a:avLst/>
                <a:gdLst>
                  <a:gd name="T0" fmla="*/ 0 w 2635"/>
                  <a:gd name="T1" fmla="*/ 0 h 8"/>
                  <a:gd name="T2" fmla="*/ 58 w 2635"/>
                  <a:gd name="T3" fmla="*/ 0 h 8"/>
                  <a:gd name="T4" fmla="*/ 90 w 2635"/>
                  <a:gd name="T5" fmla="*/ 0 h 8"/>
                  <a:gd name="T6" fmla="*/ 148 w 2635"/>
                  <a:gd name="T7" fmla="*/ 0 h 8"/>
                  <a:gd name="T8" fmla="*/ 181 w 2635"/>
                  <a:gd name="T9" fmla="*/ 0 h 8"/>
                  <a:gd name="T10" fmla="*/ 238 w 2635"/>
                  <a:gd name="T11" fmla="*/ 0 h 8"/>
                  <a:gd name="T12" fmla="*/ 271 w 2635"/>
                  <a:gd name="T13" fmla="*/ 0 h 8"/>
                  <a:gd name="T14" fmla="*/ 328 w 2635"/>
                  <a:gd name="T15" fmla="*/ 0 h 8"/>
                  <a:gd name="T16" fmla="*/ 361 w 2635"/>
                  <a:gd name="T17" fmla="*/ 0 h 8"/>
                  <a:gd name="T18" fmla="*/ 418 w 2635"/>
                  <a:gd name="T19" fmla="*/ 0 h 8"/>
                  <a:gd name="T20" fmla="*/ 451 w 2635"/>
                  <a:gd name="T21" fmla="*/ 0 h 8"/>
                  <a:gd name="T22" fmla="*/ 508 w 2635"/>
                  <a:gd name="T23" fmla="*/ 0 h 8"/>
                  <a:gd name="T24" fmla="*/ 541 w 2635"/>
                  <a:gd name="T25" fmla="*/ 0 h 8"/>
                  <a:gd name="T26" fmla="*/ 598 w 2635"/>
                  <a:gd name="T27" fmla="*/ 0 h 8"/>
                  <a:gd name="T28" fmla="*/ 631 w 2635"/>
                  <a:gd name="T29" fmla="*/ 0 h 8"/>
                  <a:gd name="T30" fmla="*/ 688 w 2635"/>
                  <a:gd name="T31" fmla="*/ 0 h 8"/>
                  <a:gd name="T32" fmla="*/ 721 w 2635"/>
                  <a:gd name="T33" fmla="*/ 0 h 8"/>
                  <a:gd name="T34" fmla="*/ 779 w 2635"/>
                  <a:gd name="T35" fmla="*/ 0 h 8"/>
                  <a:gd name="T36" fmla="*/ 811 w 2635"/>
                  <a:gd name="T37" fmla="*/ 0 h 8"/>
                  <a:gd name="T38" fmla="*/ 869 w 2635"/>
                  <a:gd name="T39" fmla="*/ 0 h 8"/>
                  <a:gd name="T40" fmla="*/ 901 w 2635"/>
                  <a:gd name="T41" fmla="*/ 0 h 8"/>
                  <a:gd name="T42" fmla="*/ 959 w 2635"/>
                  <a:gd name="T43" fmla="*/ 0 h 8"/>
                  <a:gd name="T44" fmla="*/ 991 w 2635"/>
                  <a:gd name="T45" fmla="*/ 0 h 8"/>
                  <a:gd name="T46" fmla="*/ 1049 w 2635"/>
                  <a:gd name="T47" fmla="*/ 0 h 8"/>
                  <a:gd name="T48" fmla="*/ 1082 w 2635"/>
                  <a:gd name="T49" fmla="*/ 0 h 8"/>
                  <a:gd name="T50" fmla="*/ 1139 w 2635"/>
                  <a:gd name="T51" fmla="*/ 0 h 8"/>
                  <a:gd name="T52" fmla="*/ 1172 w 2635"/>
                  <a:gd name="T53" fmla="*/ 0 h 8"/>
                  <a:gd name="T54" fmla="*/ 1229 w 2635"/>
                  <a:gd name="T55" fmla="*/ 0 h 8"/>
                  <a:gd name="T56" fmla="*/ 1262 w 2635"/>
                  <a:gd name="T57" fmla="*/ 0 h 8"/>
                  <a:gd name="T58" fmla="*/ 1319 w 2635"/>
                  <a:gd name="T59" fmla="*/ 0 h 8"/>
                  <a:gd name="T60" fmla="*/ 1352 w 2635"/>
                  <a:gd name="T61" fmla="*/ 0 h 8"/>
                  <a:gd name="T62" fmla="*/ 1409 w 2635"/>
                  <a:gd name="T63" fmla="*/ 0 h 8"/>
                  <a:gd name="T64" fmla="*/ 1442 w 2635"/>
                  <a:gd name="T65" fmla="*/ 0 h 8"/>
                  <a:gd name="T66" fmla="*/ 1499 w 2635"/>
                  <a:gd name="T67" fmla="*/ 0 h 8"/>
                  <a:gd name="T68" fmla="*/ 1532 w 2635"/>
                  <a:gd name="T69" fmla="*/ 0 h 8"/>
                  <a:gd name="T70" fmla="*/ 1589 w 2635"/>
                  <a:gd name="T71" fmla="*/ 0 h 8"/>
                  <a:gd name="T72" fmla="*/ 1622 w 2635"/>
                  <a:gd name="T73" fmla="*/ 0 h 8"/>
                  <a:gd name="T74" fmla="*/ 1680 w 2635"/>
                  <a:gd name="T75" fmla="*/ 0 h 8"/>
                  <a:gd name="T76" fmla="*/ 1712 w 2635"/>
                  <a:gd name="T77" fmla="*/ 0 h 8"/>
                  <a:gd name="T78" fmla="*/ 1770 w 2635"/>
                  <a:gd name="T79" fmla="*/ 0 h 8"/>
                  <a:gd name="T80" fmla="*/ 1802 w 2635"/>
                  <a:gd name="T81" fmla="*/ 0 h 8"/>
                  <a:gd name="T82" fmla="*/ 1860 w 2635"/>
                  <a:gd name="T83" fmla="*/ 0 h 8"/>
                  <a:gd name="T84" fmla="*/ 1893 w 2635"/>
                  <a:gd name="T85" fmla="*/ 0 h 8"/>
                  <a:gd name="T86" fmla="*/ 1950 w 2635"/>
                  <a:gd name="T87" fmla="*/ 0 h 8"/>
                  <a:gd name="T88" fmla="*/ 1983 w 2635"/>
                  <a:gd name="T89" fmla="*/ 0 h 8"/>
                  <a:gd name="T90" fmla="*/ 2040 w 2635"/>
                  <a:gd name="T91" fmla="*/ 0 h 8"/>
                  <a:gd name="T92" fmla="*/ 2073 w 2635"/>
                  <a:gd name="T93" fmla="*/ 0 h 8"/>
                  <a:gd name="T94" fmla="*/ 2130 w 2635"/>
                  <a:gd name="T95" fmla="*/ 0 h 8"/>
                  <a:gd name="T96" fmla="*/ 2163 w 2635"/>
                  <a:gd name="T97" fmla="*/ 0 h 8"/>
                  <a:gd name="T98" fmla="*/ 2220 w 2635"/>
                  <a:gd name="T99" fmla="*/ 0 h 8"/>
                  <a:gd name="T100" fmla="*/ 2253 w 2635"/>
                  <a:gd name="T101" fmla="*/ 0 h 8"/>
                  <a:gd name="T102" fmla="*/ 2310 w 2635"/>
                  <a:gd name="T103" fmla="*/ 0 h 8"/>
                  <a:gd name="T104" fmla="*/ 2343 w 2635"/>
                  <a:gd name="T105" fmla="*/ 0 h 8"/>
                  <a:gd name="T106" fmla="*/ 2400 w 2635"/>
                  <a:gd name="T107" fmla="*/ 0 h 8"/>
                  <a:gd name="T108" fmla="*/ 2433 w 2635"/>
                  <a:gd name="T109" fmla="*/ 0 h 8"/>
                  <a:gd name="T110" fmla="*/ 2490 w 2635"/>
                  <a:gd name="T111" fmla="*/ 0 h 8"/>
                  <a:gd name="T112" fmla="*/ 2523 w 2635"/>
                  <a:gd name="T113" fmla="*/ 0 h 8"/>
                  <a:gd name="T114" fmla="*/ 2581 w 2635"/>
                  <a:gd name="T115" fmla="*/ 0 h 8"/>
                  <a:gd name="T116" fmla="*/ 2613 w 2635"/>
                  <a:gd name="T1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8">
                    <a:moveTo>
                      <a:pt x="0" y="0"/>
                    </a:moveTo>
                    <a:lnTo>
                      <a:pt x="33" y="0"/>
                    </a:lnTo>
                    <a:lnTo>
                      <a:pt x="33" y="8"/>
                    </a:lnTo>
                    <a:lnTo>
                      <a:pt x="0" y="8"/>
                    </a:lnTo>
                    <a:lnTo>
                      <a:pt x="0" y="0"/>
                    </a:lnTo>
                    <a:close/>
                    <a:moveTo>
                      <a:pt x="58" y="0"/>
                    </a:moveTo>
                    <a:lnTo>
                      <a:pt x="66" y="0"/>
                    </a:lnTo>
                    <a:lnTo>
                      <a:pt x="66" y="8"/>
                    </a:lnTo>
                    <a:lnTo>
                      <a:pt x="58" y="8"/>
                    </a:lnTo>
                    <a:lnTo>
                      <a:pt x="58" y="0"/>
                    </a:lnTo>
                    <a:close/>
                    <a:moveTo>
                      <a:pt x="90" y="0"/>
                    </a:moveTo>
                    <a:lnTo>
                      <a:pt x="123" y="0"/>
                    </a:lnTo>
                    <a:lnTo>
                      <a:pt x="123" y="8"/>
                    </a:lnTo>
                    <a:lnTo>
                      <a:pt x="90" y="8"/>
                    </a:lnTo>
                    <a:lnTo>
                      <a:pt x="90" y="0"/>
                    </a:lnTo>
                    <a:close/>
                    <a:moveTo>
                      <a:pt x="148" y="0"/>
                    </a:moveTo>
                    <a:lnTo>
                      <a:pt x="156" y="0"/>
                    </a:lnTo>
                    <a:lnTo>
                      <a:pt x="156" y="8"/>
                    </a:lnTo>
                    <a:lnTo>
                      <a:pt x="148" y="8"/>
                    </a:lnTo>
                    <a:lnTo>
                      <a:pt x="148" y="0"/>
                    </a:lnTo>
                    <a:close/>
                    <a:moveTo>
                      <a:pt x="181" y="0"/>
                    </a:moveTo>
                    <a:lnTo>
                      <a:pt x="213" y="0"/>
                    </a:lnTo>
                    <a:lnTo>
                      <a:pt x="213" y="8"/>
                    </a:lnTo>
                    <a:lnTo>
                      <a:pt x="181" y="8"/>
                    </a:lnTo>
                    <a:lnTo>
                      <a:pt x="181" y="0"/>
                    </a:lnTo>
                    <a:close/>
                    <a:moveTo>
                      <a:pt x="238" y="0"/>
                    </a:moveTo>
                    <a:lnTo>
                      <a:pt x="246" y="0"/>
                    </a:lnTo>
                    <a:lnTo>
                      <a:pt x="246" y="8"/>
                    </a:lnTo>
                    <a:lnTo>
                      <a:pt x="238" y="8"/>
                    </a:lnTo>
                    <a:lnTo>
                      <a:pt x="238" y="0"/>
                    </a:lnTo>
                    <a:close/>
                    <a:moveTo>
                      <a:pt x="271" y="0"/>
                    </a:moveTo>
                    <a:lnTo>
                      <a:pt x="303" y="0"/>
                    </a:lnTo>
                    <a:lnTo>
                      <a:pt x="303" y="8"/>
                    </a:lnTo>
                    <a:lnTo>
                      <a:pt x="271" y="8"/>
                    </a:lnTo>
                    <a:lnTo>
                      <a:pt x="271" y="0"/>
                    </a:lnTo>
                    <a:close/>
                    <a:moveTo>
                      <a:pt x="328" y="0"/>
                    </a:moveTo>
                    <a:lnTo>
                      <a:pt x="336" y="0"/>
                    </a:lnTo>
                    <a:lnTo>
                      <a:pt x="336" y="8"/>
                    </a:lnTo>
                    <a:lnTo>
                      <a:pt x="328" y="8"/>
                    </a:lnTo>
                    <a:lnTo>
                      <a:pt x="328" y="0"/>
                    </a:lnTo>
                    <a:close/>
                    <a:moveTo>
                      <a:pt x="361" y="0"/>
                    </a:moveTo>
                    <a:lnTo>
                      <a:pt x="394" y="0"/>
                    </a:lnTo>
                    <a:lnTo>
                      <a:pt x="394" y="8"/>
                    </a:lnTo>
                    <a:lnTo>
                      <a:pt x="361" y="8"/>
                    </a:lnTo>
                    <a:lnTo>
                      <a:pt x="361" y="0"/>
                    </a:lnTo>
                    <a:close/>
                    <a:moveTo>
                      <a:pt x="418" y="0"/>
                    </a:moveTo>
                    <a:lnTo>
                      <a:pt x="426" y="0"/>
                    </a:lnTo>
                    <a:lnTo>
                      <a:pt x="426" y="8"/>
                    </a:lnTo>
                    <a:lnTo>
                      <a:pt x="418" y="8"/>
                    </a:lnTo>
                    <a:lnTo>
                      <a:pt x="418" y="0"/>
                    </a:lnTo>
                    <a:close/>
                    <a:moveTo>
                      <a:pt x="451" y="0"/>
                    </a:moveTo>
                    <a:lnTo>
                      <a:pt x="484" y="0"/>
                    </a:lnTo>
                    <a:lnTo>
                      <a:pt x="484" y="8"/>
                    </a:lnTo>
                    <a:lnTo>
                      <a:pt x="451" y="8"/>
                    </a:lnTo>
                    <a:lnTo>
                      <a:pt x="451" y="0"/>
                    </a:lnTo>
                    <a:close/>
                    <a:moveTo>
                      <a:pt x="508" y="0"/>
                    </a:moveTo>
                    <a:lnTo>
                      <a:pt x="516" y="0"/>
                    </a:lnTo>
                    <a:lnTo>
                      <a:pt x="516" y="8"/>
                    </a:lnTo>
                    <a:lnTo>
                      <a:pt x="508" y="8"/>
                    </a:lnTo>
                    <a:lnTo>
                      <a:pt x="508" y="0"/>
                    </a:lnTo>
                    <a:close/>
                    <a:moveTo>
                      <a:pt x="541" y="0"/>
                    </a:moveTo>
                    <a:lnTo>
                      <a:pt x="574" y="0"/>
                    </a:lnTo>
                    <a:lnTo>
                      <a:pt x="574" y="8"/>
                    </a:lnTo>
                    <a:lnTo>
                      <a:pt x="541" y="8"/>
                    </a:lnTo>
                    <a:lnTo>
                      <a:pt x="541" y="0"/>
                    </a:lnTo>
                    <a:close/>
                    <a:moveTo>
                      <a:pt x="598" y="0"/>
                    </a:moveTo>
                    <a:lnTo>
                      <a:pt x="606" y="0"/>
                    </a:lnTo>
                    <a:lnTo>
                      <a:pt x="606" y="8"/>
                    </a:lnTo>
                    <a:lnTo>
                      <a:pt x="598" y="8"/>
                    </a:lnTo>
                    <a:lnTo>
                      <a:pt x="598" y="0"/>
                    </a:lnTo>
                    <a:close/>
                    <a:moveTo>
                      <a:pt x="631" y="0"/>
                    </a:moveTo>
                    <a:lnTo>
                      <a:pt x="664" y="0"/>
                    </a:lnTo>
                    <a:lnTo>
                      <a:pt x="664" y="8"/>
                    </a:lnTo>
                    <a:lnTo>
                      <a:pt x="631" y="8"/>
                    </a:lnTo>
                    <a:lnTo>
                      <a:pt x="631" y="0"/>
                    </a:lnTo>
                    <a:close/>
                    <a:moveTo>
                      <a:pt x="688" y="0"/>
                    </a:moveTo>
                    <a:lnTo>
                      <a:pt x="697" y="0"/>
                    </a:lnTo>
                    <a:lnTo>
                      <a:pt x="697" y="8"/>
                    </a:lnTo>
                    <a:lnTo>
                      <a:pt x="688" y="8"/>
                    </a:lnTo>
                    <a:lnTo>
                      <a:pt x="688" y="0"/>
                    </a:lnTo>
                    <a:close/>
                    <a:moveTo>
                      <a:pt x="721" y="0"/>
                    </a:moveTo>
                    <a:lnTo>
                      <a:pt x="754" y="0"/>
                    </a:lnTo>
                    <a:lnTo>
                      <a:pt x="754" y="8"/>
                    </a:lnTo>
                    <a:lnTo>
                      <a:pt x="721" y="8"/>
                    </a:lnTo>
                    <a:lnTo>
                      <a:pt x="721" y="0"/>
                    </a:lnTo>
                    <a:close/>
                    <a:moveTo>
                      <a:pt x="779" y="0"/>
                    </a:moveTo>
                    <a:lnTo>
                      <a:pt x="787" y="0"/>
                    </a:lnTo>
                    <a:lnTo>
                      <a:pt x="787" y="8"/>
                    </a:lnTo>
                    <a:lnTo>
                      <a:pt x="779" y="8"/>
                    </a:lnTo>
                    <a:lnTo>
                      <a:pt x="779" y="0"/>
                    </a:lnTo>
                    <a:close/>
                    <a:moveTo>
                      <a:pt x="811" y="0"/>
                    </a:moveTo>
                    <a:lnTo>
                      <a:pt x="844" y="0"/>
                    </a:lnTo>
                    <a:lnTo>
                      <a:pt x="844" y="8"/>
                    </a:lnTo>
                    <a:lnTo>
                      <a:pt x="811" y="8"/>
                    </a:lnTo>
                    <a:lnTo>
                      <a:pt x="811" y="0"/>
                    </a:lnTo>
                    <a:close/>
                    <a:moveTo>
                      <a:pt x="869" y="0"/>
                    </a:moveTo>
                    <a:lnTo>
                      <a:pt x="877" y="0"/>
                    </a:lnTo>
                    <a:lnTo>
                      <a:pt x="877" y="8"/>
                    </a:lnTo>
                    <a:lnTo>
                      <a:pt x="869" y="8"/>
                    </a:lnTo>
                    <a:lnTo>
                      <a:pt x="869" y="0"/>
                    </a:lnTo>
                    <a:close/>
                    <a:moveTo>
                      <a:pt x="901" y="0"/>
                    </a:moveTo>
                    <a:lnTo>
                      <a:pt x="934" y="0"/>
                    </a:lnTo>
                    <a:lnTo>
                      <a:pt x="934" y="8"/>
                    </a:lnTo>
                    <a:lnTo>
                      <a:pt x="901" y="8"/>
                    </a:lnTo>
                    <a:lnTo>
                      <a:pt x="901" y="0"/>
                    </a:lnTo>
                    <a:close/>
                    <a:moveTo>
                      <a:pt x="959" y="0"/>
                    </a:moveTo>
                    <a:lnTo>
                      <a:pt x="967" y="0"/>
                    </a:lnTo>
                    <a:lnTo>
                      <a:pt x="967" y="8"/>
                    </a:lnTo>
                    <a:lnTo>
                      <a:pt x="959" y="8"/>
                    </a:lnTo>
                    <a:lnTo>
                      <a:pt x="959" y="0"/>
                    </a:lnTo>
                    <a:close/>
                    <a:moveTo>
                      <a:pt x="991" y="0"/>
                    </a:moveTo>
                    <a:lnTo>
                      <a:pt x="1024" y="0"/>
                    </a:lnTo>
                    <a:lnTo>
                      <a:pt x="1024" y="8"/>
                    </a:lnTo>
                    <a:lnTo>
                      <a:pt x="991" y="8"/>
                    </a:lnTo>
                    <a:lnTo>
                      <a:pt x="991" y="0"/>
                    </a:lnTo>
                    <a:close/>
                    <a:moveTo>
                      <a:pt x="1049" y="0"/>
                    </a:moveTo>
                    <a:lnTo>
                      <a:pt x="1057" y="0"/>
                    </a:lnTo>
                    <a:lnTo>
                      <a:pt x="1057" y="8"/>
                    </a:lnTo>
                    <a:lnTo>
                      <a:pt x="1049" y="8"/>
                    </a:lnTo>
                    <a:lnTo>
                      <a:pt x="1049" y="0"/>
                    </a:lnTo>
                    <a:close/>
                    <a:moveTo>
                      <a:pt x="1082" y="0"/>
                    </a:moveTo>
                    <a:lnTo>
                      <a:pt x="1114" y="0"/>
                    </a:lnTo>
                    <a:lnTo>
                      <a:pt x="1114" y="8"/>
                    </a:lnTo>
                    <a:lnTo>
                      <a:pt x="1082" y="8"/>
                    </a:lnTo>
                    <a:lnTo>
                      <a:pt x="1082" y="0"/>
                    </a:lnTo>
                    <a:close/>
                    <a:moveTo>
                      <a:pt x="1139" y="0"/>
                    </a:moveTo>
                    <a:lnTo>
                      <a:pt x="1147" y="0"/>
                    </a:lnTo>
                    <a:lnTo>
                      <a:pt x="1147" y="8"/>
                    </a:lnTo>
                    <a:lnTo>
                      <a:pt x="1139" y="8"/>
                    </a:lnTo>
                    <a:lnTo>
                      <a:pt x="1139" y="0"/>
                    </a:lnTo>
                    <a:close/>
                    <a:moveTo>
                      <a:pt x="1172" y="0"/>
                    </a:moveTo>
                    <a:lnTo>
                      <a:pt x="1204" y="0"/>
                    </a:lnTo>
                    <a:lnTo>
                      <a:pt x="1204" y="8"/>
                    </a:lnTo>
                    <a:lnTo>
                      <a:pt x="1172" y="8"/>
                    </a:lnTo>
                    <a:lnTo>
                      <a:pt x="1172" y="0"/>
                    </a:lnTo>
                    <a:close/>
                    <a:moveTo>
                      <a:pt x="1229" y="0"/>
                    </a:moveTo>
                    <a:lnTo>
                      <a:pt x="1237" y="0"/>
                    </a:lnTo>
                    <a:lnTo>
                      <a:pt x="1237" y="8"/>
                    </a:lnTo>
                    <a:lnTo>
                      <a:pt x="1229" y="8"/>
                    </a:lnTo>
                    <a:lnTo>
                      <a:pt x="1229" y="0"/>
                    </a:lnTo>
                    <a:close/>
                    <a:moveTo>
                      <a:pt x="1262" y="0"/>
                    </a:moveTo>
                    <a:lnTo>
                      <a:pt x="1295" y="0"/>
                    </a:lnTo>
                    <a:lnTo>
                      <a:pt x="1295" y="8"/>
                    </a:lnTo>
                    <a:lnTo>
                      <a:pt x="1262" y="8"/>
                    </a:lnTo>
                    <a:lnTo>
                      <a:pt x="1262" y="0"/>
                    </a:lnTo>
                    <a:close/>
                    <a:moveTo>
                      <a:pt x="1319" y="0"/>
                    </a:moveTo>
                    <a:lnTo>
                      <a:pt x="1327" y="0"/>
                    </a:lnTo>
                    <a:lnTo>
                      <a:pt x="1327" y="8"/>
                    </a:lnTo>
                    <a:lnTo>
                      <a:pt x="1319" y="8"/>
                    </a:lnTo>
                    <a:lnTo>
                      <a:pt x="1319" y="0"/>
                    </a:lnTo>
                    <a:close/>
                    <a:moveTo>
                      <a:pt x="1352" y="0"/>
                    </a:moveTo>
                    <a:lnTo>
                      <a:pt x="1385" y="0"/>
                    </a:lnTo>
                    <a:lnTo>
                      <a:pt x="1385" y="8"/>
                    </a:lnTo>
                    <a:lnTo>
                      <a:pt x="1352" y="8"/>
                    </a:lnTo>
                    <a:lnTo>
                      <a:pt x="1352" y="0"/>
                    </a:lnTo>
                    <a:close/>
                    <a:moveTo>
                      <a:pt x="1409" y="0"/>
                    </a:moveTo>
                    <a:lnTo>
                      <a:pt x="1417" y="0"/>
                    </a:lnTo>
                    <a:lnTo>
                      <a:pt x="1417" y="8"/>
                    </a:lnTo>
                    <a:lnTo>
                      <a:pt x="1409" y="8"/>
                    </a:lnTo>
                    <a:lnTo>
                      <a:pt x="1409" y="0"/>
                    </a:lnTo>
                    <a:close/>
                    <a:moveTo>
                      <a:pt x="1442" y="0"/>
                    </a:moveTo>
                    <a:lnTo>
                      <a:pt x="1475" y="0"/>
                    </a:lnTo>
                    <a:lnTo>
                      <a:pt x="1475" y="8"/>
                    </a:lnTo>
                    <a:lnTo>
                      <a:pt x="1442" y="8"/>
                    </a:lnTo>
                    <a:lnTo>
                      <a:pt x="1442" y="0"/>
                    </a:lnTo>
                    <a:close/>
                    <a:moveTo>
                      <a:pt x="1499" y="0"/>
                    </a:moveTo>
                    <a:lnTo>
                      <a:pt x="1508" y="0"/>
                    </a:lnTo>
                    <a:lnTo>
                      <a:pt x="1508" y="8"/>
                    </a:lnTo>
                    <a:lnTo>
                      <a:pt x="1499" y="8"/>
                    </a:lnTo>
                    <a:lnTo>
                      <a:pt x="1499" y="0"/>
                    </a:lnTo>
                    <a:close/>
                    <a:moveTo>
                      <a:pt x="1532" y="0"/>
                    </a:moveTo>
                    <a:lnTo>
                      <a:pt x="1565" y="0"/>
                    </a:lnTo>
                    <a:lnTo>
                      <a:pt x="1565" y="8"/>
                    </a:lnTo>
                    <a:lnTo>
                      <a:pt x="1532" y="8"/>
                    </a:lnTo>
                    <a:lnTo>
                      <a:pt x="1532" y="0"/>
                    </a:lnTo>
                    <a:close/>
                    <a:moveTo>
                      <a:pt x="1589" y="0"/>
                    </a:moveTo>
                    <a:lnTo>
                      <a:pt x="1598" y="0"/>
                    </a:lnTo>
                    <a:lnTo>
                      <a:pt x="1598" y="8"/>
                    </a:lnTo>
                    <a:lnTo>
                      <a:pt x="1589" y="8"/>
                    </a:lnTo>
                    <a:lnTo>
                      <a:pt x="1589" y="0"/>
                    </a:lnTo>
                    <a:close/>
                    <a:moveTo>
                      <a:pt x="1622" y="0"/>
                    </a:moveTo>
                    <a:lnTo>
                      <a:pt x="1655" y="0"/>
                    </a:lnTo>
                    <a:lnTo>
                      <a:pt x="1655" y="8"/>
                    </a:lnTo>
                    <a:lnTo>
                      <a:pt x="1622" y="8"/>
                    </a:lnTo>
                    <a:lnTo>
                      <a:pt x="1622" y="0"/>
                    </a:lnTo>
                    <a:close/>
                    <a:moveTo>
                      <a:pt x="1680" y="0"/>
                    </a:moveTo>
                    <a:lnTo>
                      <a:pt x="1688" y="0"/>
                    </a:lnTo>
                    <a:lnTo>
                      <a:pt x="1688" y="8"/>
                    </a:lnTo>
                    <a:lnTo>
                      <a:pt x="1680" y="8"/>
                    </a:lnTo>
                    <a:lnTo>
                      <a:pt x="1680" y="0"/>
                    </a:lnTo>
                    <a:close/>
                    <a:moveTo>
                      <a:pt x="1712" y="0"/>
                    </a:moveTo>
                    <a:lnTo>
                      <a:pt x="1745" y="0"/>
                    </a:lnTo>
                    <a:lnTo>
                      <a:pt x="1745" y="8"/>
                    </a:lnTo>
                    <a:lnTo>
                      <a:pt x="1712" y="8"/>
                    </a:lnTo>
                    <a:lnTo>
                      <a:pt x="1712" y="0"/>
                    </a:lnTo>
                    <a:close/>
                    <a:moveTo>
                      <a:pt x="1770" y="0"/>
                    </a:moveTo>
                    <a:lnTo>
                      <a:pt x="1778" y="0"/>
                    </a:lnTo>
                    <a:lnTo>
                      <a:pt x="1778" y="8"/>
                    </a:lnTo>
                    <a:lnTo>
                      <a:pt x="1770" y="8"/>
                    </a:lnTo>
                    <a:lnTo>
                      <a:pt x="1770" y="0"/>
                    </a:lnTo>
                    <a:close/>
                    <a:moveTo>
                      <a:pt x="1802" y="0"/>
                    </a:moveTo>
                    <a:lnTo>
                      <a:pt x="1835" y="0"/>
                    </a:lnTo>
                    <a:lnTo>
                      <a:pt x="1835" y="8"/>
                    </a:lnTo>
                    <a:lnTo>
                      <a:pt x="1802" y="8"/>
                    </a:lnTo>
                    <a:lnTo>
                      <a:pt x="1802" y="0"/>
                    </a:lnTo>
                    <a:close/>
                    <a:moveTo>
                      <a:pt x="1860" y="0"/>
                    </a:moveTo>
                    <a:lnTo>
                      <a:pt x="1868" y="0"/>
                    </a:lnTo>
                    <a:lnTo>
                      <a:pt x="1868" y="8"/>
                    </a:lnTo>
                    <a:lnTo>
                      <a:pt x="1860" y="8"/>
                    </a:lnTo>
                    <a:lnTo>
                      <a:pt x="1860" y="0"/>
                    </a:lnTo>
                    <a:close/>
                    <a:moveTo>
                      <a:pt x="1893" y="0"/>
                    </a:moveTo>
                    <a:lnTo>
                      <a:pt x="1925" y="0"/>
                    </a:lnTo>
                    <a:lnTo>
                      <a:pt x="1925" y="8"/>
                    </a:lnTo>
                    <a:lnTo>
                      <a:pt x="1893" y="8"/>
                    </a:lnTo>
                    <a:lnTo>
                      <a:pt x="1893" y="0"/>
                    </a:lnTo>
                    <a:close/>
                    <a:moveTo>
                      <a:pt x="1950" y="0"/>
                    </a:moveTo>
                    <a:lnTo>
                      <a:pt x="1958" y="0"/>
                    </a:lnTo>
                    <a:lnTo>
                      <a:pt x="1958" y="8"/>
                    </a:lnTo>
                    <a:lnTo>
                      <a:pt x="1950" y="8"/>
                    </a:lnTo>
                    <a:lnTo>
                      <a:pt x="1950" y="0"/>
                    </a:lnTo>
                    <a:close/>
                    <a:moveTo>
                      <a:pt x="1983" y="0"/>
                    </a:moveTo>
                    <a:lnTo>
                      <a:pt x="2015" y="0"/>
                    </a:lnTo>
                    <a:lnTo>
                      <a:pt x="2015" y="8"/>
                    </a:lnTo>
                    <a:lnTo>
                      <a:pt x="1983" y="8"/>
                    </a:lnTo>
                    <a:lnTo>
                      <a:pt x="1983" y="0"/>
                    </a:lnTo>
                    <a:close/>
                    <a:moveTo>
                      <a:pt x="2040" y="0"/>
                    </a:moveTo>
                    <a:lnTo>
                      <a:pt x="2048" y="0"/>
                    </a:lnTo>
                    <a:lnTo>
                      <a:pt x="2048" y="8"/>
                    </a:lnTo>
                    <a:lnTo>
                      <a:pt x="2040" y="8"/>
                    </a:lnTo>
                    <a:lnTo>
                      <a:pt x="2040" y="0"/>
                    </a:lnTo>
                    <a:close/>
                    <a:moveTo>
                      <a:pt x="2073" y="0"/>
                    </a:moveTo>
                    <a:lnTo>
                      <a:pt x="2106" y="0"/>
                    </a:lnTo>
                    <a:lnTo>
                      <a:pt x="2106" y="8"/>
                    </a:lnTo>
                    <a:lnTo>
                      <a:pt x="2073" y="8"/>
                    </a:lnTo>
                    <a:lnTo>
                      <a:pt x="2073" y="0"/>
                    </a:lnTo>
                    <a:close/>
                    <a:moveTo>
                      <a:pt x="2130" y="0"/>
                    </a:moveTo>
                    <a:lnTo>
                      <a:pt x="2138" y="0"/>
                    </a:lnTo>
                    <a:lnTo>
                      <a:pt x="2138" y="8"/>
                    </a:lnTo>
                    <a:lnTo>
                      <a:pt x="2130" y="8"/>
                    </a:lnTo>
                    <a:lnTo>
                      <a:pt x="2130" y="0"/>
                    </a:lnTo>
                    <a:close/>
                    <a:moveTo>
                      <a:pt x="2163" y="0"/>
                    </a:moveTo>
                    <a:lnTo>
                      <a:pt x="2196" y="0"/>
                    </a:lnTo>
                    <a:lnTo>
                      <a:pt x="2196" y="8"/>
                    </a:lnTo>
                    <a:lnTo>
                      <a:pt x="2163" y="8"/>
                    </a:lnTo>
                    <a:lnTo>
                      <a:pt x="2163" y="0"/>
                    </a:lnTo>
                    <a:close/>
                    <a:moveTo>
                      <a:pt x="2220" y="0"/>
                    </a:moveTo>
                    <a:lnTo>
                      <a:pt x="2228" y="0"/>
                    </a:lnTo>
                    <a:lnTo>
                      <a:pt x="2228" y="8"/>
                    </a:lnTo>
                    <a:lnTo>
                      <a:pt x="2220" y="8"/>
                    </a:lnTo>
                    <a:lnTo>
                      <a:pt x="2220" y="0"/>
                    </a:lnTo>
                    <a:close/>
                    <a:moveTo>
                      <a:pt x="2253" y="0"/>
                    </a:moveTo>
                    <a:lnTo>
                      <a:pt x="2286" y="0"/>
                    </a:lnTo>
                    <a:lnTo>
                      <a:pt x="2286" y="8"/>
                    </a:lnTo>
                    <a:lnTo>
                      <a:pt x="2253" y="8"/>
                    </a:lnTo>
                    <a:lnTo>
                      <a:pt x="2253" y="0"/>
                    </a:lnTo>
                    <a:close/>
                    <a:moveTo>
                      <a:pt x="2310" y="0"/>
                    </a:moveTo>
                    <a:lnTo>
                      <a:pt x="2318" y="0"/>
                    </a:lnTo>
                    <a:lnTo>
                      <a:pt x="2318" y="8"/>
                    </a:lnTo>
                    <a:lnTo>
                      <a:pt x="2310" y="8"/>
                    </a:lnTo>
                    <a:lnTo>
                      <a:pt x="2310" y="0"/>
                    </a:lnTo>
                    <a:close/>
                    <a:moveTo>
                      <a:pt x="2343" y="0"/>
                    </a:moveTo>
                    <a:lnTo>
                      <a:pt x="2376" y="0"/>
                    </a:lnTo>
                    <a:lnTo>
                      <a:pt x="2376" y="8"/>
                    </a:lnTo>
                    <a:lnTo>
                      <a:pt x="2343" y="8"/>
                    </a:lnTo>
                    <a:lnTo>
                      <a:pt x="2343" y="0"/>
                    </a:lnTo>
                    <a:close/>
                    <a:moveTo>
                      <a:pt x="2400" y="0"/>
                    </a:moveTo>
                    <a:lnTo>
                      <a:pt x="2409" y="0"/>
                    </a:lnTo>
                    <a:lnTo>
                      <a:pt x="2409" y="8"/>
                    </a:lnTo>
                    <a:lnTo>
                      <a:pt x="2400" y="8"/>
                    </a:lnTo>
                    <a:lnTo>
                      <a:pt x="2400" y="0"/>
                    </a:lnTo>
                    <a:close/>
                    <a:moveTo>
                      <a:pt x="2433" y="0"/>
                    </a:moveTo>
                    <a:lnTo>
                      <a:pt x="2466" y="0"/>
                    </a:lnTo>
                    <a:lnTo>
                      <a:pt x="2466" y="8"/>
                    </a:lnTo>
                    <a:lnTo>
                      <a:pt x="2433" y="8"/>
                    </a:lnTo>
                    <a:lnTo>
                      <a:pt x="2433" y="0"/>
                    </a:lnTo>
                    <a:close/>
                    <a:moveTo>
                      <a:pt x="2490" y="0"/>
                    </a:moveTo>
                    <a:lnTo>
                      <a:pt x="2499" y="0"/>
                    </a:lnTo>
                    <a:lnTo>
                      <a:pt x="2499" y="8"/>
                    </a:lnTo>
                    <a:lnTo>
                      <a:pt x="2490" y="8"/>
                    </a:lnTo>
                    <a:lnTo>
                      <a:pt x="2490" y="0"/>
                    </a:lnTo>
                    <a:close/>
                    <a:moveTo>
                      <a:pt x="2523" y="0"/>
                    </a:moveTo>
                    <a:lnTo>
                      <a:pt x="2556" y="0"/>
                    </a:lnTo>
                    <a:lnTo>
                      <a:pt x="2556" y="8"/>
                    </a:lnTo>
                    <a:lnTo>
                      <a:pt x="2523" y="8"/>
                    </a:lnTo>
                    <a:lnTo>
                      <a:pt x="2523" y="0"/>
                    </a:lnTo>
                    <a:close/>
                    <a:moveTo>
                      <a:pt x="2581" y="0"/>
                    </a:moveTo>
                    <a:lnTo>
                      <a:pt x="2589" y="0"/>
                    </a:lnTo>
                    <a:lnTo>
                      <a:pt x="2589" y="8"/>
                    </a:lnTo>
                    <a:lnTo>
                      <a:pt x="2581" y="8"/>
                    </a:lnTo>
                    <a:lnTo>
                      <a:pt x="2581" y="0"/>
                    </a:lnTo>
                    <a:close/>
                    <a:moveTo>
                      <a:pt x="2613" y="0"/>
                    </a:moveTo>
                    <a:lnTo>
                      <a:pt x="2635" y="0"/>
                    </a:lnTo>
                    <a:lnTo>
                      <a:pt x="2635" y="8"/>
                    </a:lnTo>
                    <a:lnTo>
                      <a:pt x="2613" y="8"/>
                    </a:lnTo>
                    <a:lnTo>
                      <a:pt x="2613"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237"/>
              <p:cNvSpPr>
                <a:spLocks noEditPoints="1"/>
              </p:cNvSpPr>
              <p:nvPr/>
            </p:nvSpPr>
            <p:spPr bwMode="auto">
              <a:xfrm>
                <a:off x="1155" y="3752"/>
                <a:ext cx="2630" cy="9"/>
              </a:xfrm>
              <a:custGeom>
                <a:avLst/>
                <a:gdLst>
                  <a:gd name="T0" fmla="*/ 0 w 2630"/>
                  <a:gd name="T1" fmla="*/ 0 h 10"/>
                  <a:gd name="T2" fmla="*/ 58 w 2630"/>
                  <a:gd name="T3" fmla="*/ 0 h 10"/>
                  <a:gd name="T4" fmla="*/ 90 w 2630"/>
                  <a:gd name="T5" fmla="*/ 0 h 10"/>
                  <a:gd name="T6" fmla="*/ 148 w 2630"/>
                  <a:gd name="T7" fmla="*/ 0 h 10"/>
                  <a:gd name="T8" fmla="*/ 181 w 2630"/>
                  <a:gd name="T9" fmla="*/ 0 h 10"/>
                  <a:gd name="T10" fmla="*/ 238 w 2630"/>
                  <a:gd name="T11" fmla="*/ 0 h 10"/>
                  <a:gd name="T12" fmla="*/ 271 w 2630"/>
                  <a:gd name="T13" fmla="*/ 0 h 10"/>
                  <a:gd name="T14" fmla="*/ 328 w 2630"/>
                  <a:gd name="T15" fmla="*/ 0 h 10"/>
                  <a:gd name="T16" fmla="*/ 361 w 2630"/>
                  <a:gd name="T17" fmla="*/ 0 h 10"/>
                  <a:gd name="T18" fmla="*/ 418 w 2630"/>
                  <a:gd name="T19" fmla="*/ 0 h 10"/>
                  <a:gd name="T20" fmla="*/ 451 w 2630"/>
                  <a:gd name="T21" fmla="*/ 0 h 10"/>
                  <a:gd name="T22" fmla="*/ 508 w 2630"/>
                  <a:gd name="T23" fmla="*/ 0 h 10"/>
                  <a:gd name="T24" fmla="*/ 541 w 2630"/>
                  <a:gd name="T25" fmla="*/ 0 h 10"/>
                  <a:gd name="T26" fmla="*/ 598 w 2630"/>
                  <a:gd name="T27" fmla="*/ 0 h 10"/>
                  <a:gd name="T28" fmla="*/ 631 w 2630"/>
                  <a:gd name="T29" fmla="*/ 0 h 10"/>
                  <a:gd name="T30" fmla="*/ 688 w 2630"/>
                  <a:gd name="T31" fmla="*/ 0 h 10"/>
                  <a:gd name="T32" fmla="*/ 721 w 2630"/>
                  <a:gd name="T33" fmla="*/ 0 h 10"/>
                  <a:gd name="T34" fmla="*/ 779 w 2630"/>
                  <a:gd name="T35" fmla="*/ 0 h 10"/>
                  <a:gd name="T36" fmla="*/ 811 w 2630"/>
                  <a:gd name="T37" fmla="*/ 0 h 10"/>
                  <a:gd name="T38" fmla="*/ 869 w 2630"/>
                  <a:gd name="T39" fmla="*/ 0 h 10"/>
                  <a:gd name="T40" fmla="*/ 901 w 2630"/>
                  <a:gd name="T41" fmla="*/ 0 h 10"/>
                  <a:gd name="T42" fmla="*/ 959 w 2630"/>
                  <a:gd name="T43" fmla="*/ 0 h 10"/>
                  <a:gd name="T44" fmla="*/ 991 w 2630"/>
                  <a:gd name="T45" fmla="*/ 0 h 10"/>
                  <a:gd name="T46" fmla="*/ 1049 w 2630"/>
                  <a:gd name="T47" fmla="*/ 0 h 10"/>
                  <a:gd name="T48" fmla="*/ 1082 w 2630"/>
                  <a:gd name="T49" fmla="*/ 0 h 10"/>
                  <a:gd name="T50" fmla="*/ 1139 w 2630"/>
                  <a:gd name="T51" fmla="*/ 0 h 10"/>
                  <a:gd name="T52" fmla="*/ 1172 w 2630"/>
                  <a:gd name="T53" fmla="*/ 1 h 10"/>
                  <a:gd name="T54" fmla="*/ 1229 w 2630"/>
                  <a:gd name="T55" fmla="*/ 1 h 10"/>
                  <a:gd name="T56" fmla="*/ 1262 w 2630"/>
                  <a:gd name="T57" fmla="*/ 1 h 10"/>
                  <a:gd name="T58" fmla="*/ 1319 w 2630"/>
                  <a:gd name="T59" fmla="*/ 1 h 10"/>
                  <a:gd name="T60" fmla="*/ 1352 w 2630"/>
                  <a:gd name="T61" fmla="*/ 1 h 10"/>
                  <a:gd name="T62" fmla="*/ 1409 w 2630"/>
                  <a:gd name="T63" fmla="*/ 1 h 10"/>
                  <a:gd name="T64" fmla="*/ 1442 w 2630"/>
                  <a:gd name="T65" fmla="*/ 1 h 10"/>
                  <a:gd name="T66" fmla="*/ 1499 w 2630"/>
                  <a:gd name="T67" fmla="*/ 1 h 10"/>
                  <a:gd name="T68" fmla="*/ 1532 w 2630"/>
                  <a:gd name="T69" fmla="*/ 1 h 10"/>
                  <a:gd name="T70" fmla="*/ 1589 w 2630"/>
                  <a:gd name="T71" fmla="*/ 1 h 10"/>
                  <a:gd name="T72" fmla="*/ 1622 w 2630"/>
                  <a:gd name="T73" fmla="*/ 1 h 10"/>
                  <a:gd name="T74" fmla="*/ 1680 w 2630"/>
                  <a:gd name="T75" fmla="*/ 1 h 10"/>
                  <a:gd name="T76" fmla="*/ 1712 w 2630"/>
                  <a:gd name="T77" fmla="*/ 1 h 10"/>
                  <a:gd name="T78" fmla="*/ 1770 w 2630"/>
                  <a:gd name="T79" fmla="*/ 1 h 10"/>
                  <a:gd name="T80" fmla="*/ 1802 w 2630"/>
                  <a:gd name="T81" fmla="*/ 1 h 10"/>
                  <a:gd name="T82" fmla="*/ 1860 w 2630"/>
                  <a:gd name="T83" fmla="*/ 1 h 10"/>
                  <a:gd name="T84" fmla="*/ 1893 w 2630"/>
                  <a:gd name="T85" fmla="*/ 1 h 10"/>
                  <a:gd name="T86" fmla="*/ 1950 w 2630"/>
                  <a:gd name="T87" fmla="*/ 1 h 10"/>
                  <a:gd name="T88" fmla="*/ 1983 w 2630"/>
                  <a:gd name="T89" fmla="*/ 1 h 10"/>
                  <a:gd name="T90" fmla="*/ 2040 w 2630"/>
                  <a:gd name="T91" fmla="*/ 1 h 10"/>
                  <a:gd name="T92" fmla="*/ 2073 w 2630"/>
                  <a:gd name="T93" fmla="*/ 1 h 10"/>
                  <a:gd name="T94" fmla="*/ 2130 w 2630"/>
                  <a:gd name="T95" fmla="*/ 1 h 10"/>
                  <a:gd name="T96" fmla="*/ 2163 w 2630"/>
                  <a:gd name="T97" fmla="*/ 1 h 10"/>
                  <a:gd name="T98" fmla="*/ 2220 w 2630"/>
                  <a:gd name="T99" fmla="*/ 1 h 10"/>
                  <a:gd name="T100" fmla="*/ 2253 w 2630"/>
                  <a:gd name="T101" fmla="*/ 1 h 10"/>
                  <a:gd name="T102" fmla="*/ 2310 w 2630"/>
                  <a:gd name="T103" fmla="*/ 1 h 10"/>
                  <a:gd name="T104" fmla="*/ 2343 w 2630"/>
                  <a:gd name="T105" fmla="*/ 1 h 10"/>
                  <a:gd name="T106" fmla="*/ 2400 w 2630"/>
                  <a:gd name="T107" fmla="*/ 1 h 10"/>
                  <a:gd name="T108" fmla="*/ 2433 w 2630"/>
                  <a:gd name="T109" fmla="*/ 1 h 10"/>
                  <a:gd name="T110" fmla="*/ 2490 w 2630"/>
                  <a:gd name="T111" fmla="*/ 1 h 10"/>
                  <a:gd name="T112" fmla="*/ 2523 w 2630"/>
                  <a:gd name="T113" fmla="*/ 2 h 10"/>
                  <a:gd name="T114" fmla="*/ 2581 w 2630"/>
                  <a:gd name="T115" fmla="*/ 2 h 10"/>
                  <a:gd name="T116" fmla="*/ 2613 w 2630"/>
                  <a:gd name="T1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0" h="10">
                    <a:moveTo>
                      <a:pt x="0" y="0"/>
                    </a:moveTo>
                    <a:lnTo>
                      <a:pt x="33" y="0"/>
                    </a:lnTo>
                    <a:lnTo>
                      <a:pt x="33" y="8"/>
                    </a:lnTo>
                    <a:lnTo>
                      <a:pt x="0" y="8"/>
                    </a:lnTo>
                    <a:lnTo>
                      <a:pt x="0" y="0"/>
                    </a:lnTo>
                    <a:close/>
                    <a:moveTo>
                      <a:pt x="58" y="0"/>
                    </a:moveTo>
                    <a:lnTo>
                      <a:pt x="66" y="0"/>
                    </a:lnTo>
                    <a:lnTo>
                      <a:pt x="66" y="8"/>
                    </a:lnTo>
                    <a:lnTo>
                      <a:pt x="58" y="8"/>
                    </a:lnTo>
                    <a:lnTo>
                      <a:pt x="58" y="0"/>
                    </a:lnTo>
                    <a:close/>
                    <a:moveTo>
                      <a:pt x="90" y="0"/>
                    </a:moveTo>
                    <a:lnTo>
                      <a:pt x="123" y="0"/>
                    </a:lnTo>
                    <a:lnTo>
                      <a:pt x="123" y="8"/>
                    </a:lnTo>
                    <a:lnTo>
                      <a:pt x="90" y="8"/>
                    </a:lnTo>
                    <a:lnTo>
                      <a:pt x="90" y="0"/>
                    </a:lnTo>
                    <a:close/>
                    <a:moveTo>
                      <a:pt x="148" y="0"/>
                    </a:moveTo>
                    <a:lnTo>
                      <a:pt x="156" y="0"/>
                    </a:lnTo>
                    <a:lnTo>
                      <a:pt x="156" y="8"/>
                    </a:lnTo>
                    <a:lnTo>
                      <a:pt x="148" y="8"/>
                    </a:lnTo>
                    <a:lnTo>
                      <a:pt x="148" y="0"/>
                    </a:lnTo>
                    <a:close/>
                    <a:moveTo>
                      <a:pt x="181" y="0"/>
                    </a:moveTo>
                    <a:lnTo>
                      <a:pt x="213" y="0"/>
                    </a:lnTo>
                    <a:lnTo>
                      <a:pt x="213" y="8"/>
                    </a:lnTo>
                    <a:lnTo>
                      <a:pt x="181" y="8"/>
                    </a:lnTo>
                    <a:lnTo>
                      <a:pt x="181" y="0"/>
                    </a:lnTo>
                    <a:close/>
                    <a:moveTo>
                      <a:pt x="238" y="0"/>
                    </a:moveTo>
                    <a:lnTo>
                      <a:pt x="246" y="0"/>
                    </a:lnTo>
                    <a:lnTo>
                      <a:pt x="246" y="8"/>
                    </a:lnTo>
                    <a:lnTo>
                      <a:pt x="238" y="8"/>
                    </a:lnTo>
                    <a:lnTo>
                      <a:pt x="238" y="0"/>
                    </a:lnTo>
                    <a:close/>
                    <a:moveTo>
                      <a:pt x="271" y="0"/>
                    </a:moveTo>
                    <a:lnTo>
                      <a:pt x="303" y="0"/>
                    </a:lnTo>
                    <a:lnTo>
                      <a:pt x="303" y="8"/>
                    </a:lnTo>
                    <a:lnTo>
                      <a:pt x="271" y="8"/>
                    </a:lnTo>
                    <a:lnTo>
                      <a:pt x="271" y="0"/>
                    </a:lnTo>
                    <a:close/>
                    <a:moveTo>
                      <a:pt x="328" y="0"/>
                    </a:moveTo>
                    <a:lnTo>
                      <a:pt x="336" y="0"/>
                    </a:lnTo>
                    <a:lnTo>
                      <a:pt x="336" y="8"/>
                    </a:lnTo>
                    <a:lnTo>
                      <a:pt x="328" y="8"/>
                    </a:lnTo>
                    <a:lnTo>
                      <a:pt x="328" y="0"/>
                    </a:lnTo>
                    <a:close/>
                    <a:moveTo>
                      <a:pt x="361" y="0"/>
                    </a:moveTo>
                    <a:lnTo>
                      <a:pt x="394" y="0"/>
                    </a:lnTo>
                    <a:lnTo>
                      <a:pt x="394" y="8"/>
                    </a:lnTo>
                    <a:lnTo>
                      <a:pt x="361" y="8"/>
                    </a:lnTo>
                    <a:lnTo>
                      <a:pt x="361" y="0"/>
                    </a:lnTo>
                    <a:close/>
                    <a:moveTo>
                      <a:pt x="418" y="0"/>
                    </a:moveTo>
                    <a:lnTo>
                      <a:pt x="426" y="0"/>
                    </a:lnTo>
                    <a:lnTo>
                      <a:pt x="426" y="8"/>
                    </a:lnTo>
                    <a:lnTo>
                      <a:pt x="418" y="8"/>
                    </a:lnTo>
                    <a:lnTo>
                      <a:pt x="418" y="0"/>
                    </a:lnTo>
                    <a:close/>
                    <a:moveTo>
                      <a:pt x="451" y="0"/>
                    </a:moveTo>
                    <a:lnTo>
                      <a:pt x="484" y="0"/>
                    </a:lnTo>
                    <a:lnTo>
                      <a:pt x="484" y="8"/>
                    </a:lnTo>
                    <a:lnTo>
                      <a:pt x="451" y="8"/>
                    </a:lnTo>
                    <a:lnTo>
                      <a:pt x="451" y="0"/>
                    </a:lnTo>
                    <a:close/>
                    <a:moveTo>
                      <a:pt x="508" y="0"/>
                    </a:moveTo>
                    <a:lnTo>
                      <a:pt x="516" y="0"/>
                    </a:lnTo>
                    <a:lnTo>
                      <a:pt x="516" y="8"/>
                    </a:lnTo>
                    <a:lnTo>
                      <a:pt x="508" y="8"/>
                    </a:lnTo>
                    <a:lnTo>
                      <a:pt x="508" y="0"/>
                    </a:lnTo>
                    <a:close/>
                    <a:moveTo>
                      <a:pt x="541" y="0"/>
                    </a:moveTo>
                    <a:lnTo>
                      <a:pt x="574" y="0"/>
                    </a:lnTo>
                    <a:lnTo>
                      <a:pt x="574" y="8"/>
                    </a:lnTo>
                    <a:lnTo>
                      <a:pt x="541" y="8"/>
                    </a:lnTo>
                    <a:lnTo>
                      <a:pt x="541" y="0"/>
                    </a:lnTo>
                    <a:close/>
                    <a:moveTo>
                      <a:pt x="598" y="0"/>
                    </a:moveTo>
                    <a:lnTo>
                      <a:pt x="606" y="0"/>
                    </a:lnTo>
                    <a:lnTo>
                      <a:pt x="606" y="8"/>
                    </a:lnTo>
                    <a:lnTo>
                      <a:pt x="598" y="8"/>
                    </a:lnTo>
                    <a:lnTo>
                      <a:pt x="598" y="0"/>
                    </a:lnTo>
                    <a:close/>
                    <a:moveTo>
                      <a:pt x="631" y="0"/>
                    </a:moveTo>
                    <a:lnTo>
                      <a:pt x="664" y="0"/>
                    </a:lnTo>
                    <a:lnTo>
                      <a:pt x="664" y="8"/>
                    </a:lnTo>
                    <a:lnTo>
                      <a:pt x="631" y="8"/>
                    </a:lnTo>
                    <a:lnTo>
                      <a:pt x="631" y="0"/>
                    </a:lnTo>
                    <a:close/>
                    <a:moveTo>
                      <a:pt x="688" y="0"/>
                    </a:moveTo>
                    <a:lnTo>
                      <a:pt x="697" y="0"/>
                    </a:lnTo>
                    <a:lnTo>
                      <a:pt x="697" y="8"/>
                    </a:lnTo>
                    <a:lnTo>
                      <a:pt x="688" y="8"/>
                    </a:lnTo>
                    <a:lnTo>
                      <a:pt x="688" y="0"/>
                    </a:lnTo>
                    <a:close/>
                    <a:moveTo>
                      <a:pt x="721" y="0"/>
                    </a:moveTo>
                    <a:lnTo>
                      <a:pt x="754" y="0"/>
                    </a:lnTo>
                    <a:lnTo>
                      <a:pt x="754" y="8"/>
                    </a:lnTo>
                    <a:lnTo>
                      <a:pt x="721" y="8"/>
                    </a:lnTo>
                    <a:lnTo>
                      <a:pt x="721" y="0"/>
                    </a:lnTo>
                    <a:close/>
                    <a:moveTo>
                      <a:pt x="779" y="0"/>
                    </a:moveTo>
                    <a:lnTo>
                      <a:pt x="787" y="0"/>
                    </a:lnTo>
                    <a:lnTo>
                      <a:pt x="787" y="8"/>
                    </a:lnTo>
                    <a:lnTo>
                      <a:pt x="779" y="8"/>
                    </a:lnTo>
                    <a:lnTo>
                      <a:pt x="779" y="0"/>
                    </a:lnTo>
                    <a:close/>
                    <a:moveTo>
                      <a:pt x="811" y="0"/>
                    </a:moveTo>
                    <a:lnTo>
                      <a:pt x="844" y="0"/>
                    </a:lnTo>
                    <a:lnTo>
                      <a:pt x="844" y="8"/>
                    </a:lnTo>
                    <a:lnTo>
                      <a:pt x="811" y="8"/>
                    </a:lnTo>
                    <a:lnTo>
                      <a:pt x="811" y="0"/>
                    </a:lnTo>
                    <a:close/>
                    <a:moveTo>
                      <a:pt x="869" y="0"/>
                    </a:moveTo>
                    <a:lnTo>
                      <a:pt x="877" y="0"/>
                    </a:lnTo>
                    <a:lnTo>
                      <a:pt x="877" y="8"/>
                    </a:lnTo>
                    <a:lnTo>
                      <a:pt x="869" y="8"/>
                    </a:lnTo>
                    <a:lnTo>
                      <a:pt x="869" y="0"/>
                    </a:lnTo>
                    <a:close/>
                    <a:moveTo>
                      <a:pt x="901" y="0"/>
                    </a:moveTo>
                    <a:lnTo>
                      <a:pt x="934" y="0"/>
                    </a:lnTo>
                    <a:lnTo>
                      <a:pt x="934" y="9"/>
                    </a:lnTo>
                    <a:lnTo>
                      <a:pt x="901" y="8"/>
                    </a:lnTo>
                    <a:lnTo>
                      <a:pt x="901" y="0"/>
                    </a:lnTo>
                    <a:close/>
                    <a:moveTo>
                      <a:pt x="959" y="0"/>
                    </a:moveTo>
                    <a:lnTo>
                      <a:pt x="967" y="0"/>
                    </a:lnTo>
                    <a:lnTo>
                      <a:pt x="967" y="9"/>
                    </a:lnTo>
                    <a:lnTo>
                      <a:pt x="959" y="9"/>
                    </a:lnTo>
                    <a:lnTo>
                      <a:pt x="959" y="0"/>
                    </a:lnTo>
                    <a:close/>
                    <a:moveTo>
                      <a:pt x="991" y="0"/>
                    </a:moveTo>
                    <a:lnTo>
                      <a:pt x="1024" y="0"/>
                    </a:lnTo>
                    <a:lnTo>
                      <a:pt x="1024" y="9"/>
                    </a:lnTo>
                    <a:lnTo>
                      <a:pt x="991" y="9"/>
                    </a:lnTo>
                    <a:lnTo>
                      <a:pt x="991" y="0"/>
                    </a:lnTo>
                    <a:close/>
                    <a:moveTo>
                      <a:pt x="1049" y="0"/>
                    </a:moveTo>
                    <a:lnTo>
                      <a:pt x="1057" y="0"/>
                    </a:lnTo>
                    <a:lnTo>
                      <a:pt x="1057" y="9"/>
                    </a:lnTo>
                    <a:lnTo>
                      <a:pt x="1049" y="9"/>
                    </a:lnTo>
                    <a:lnTo>
                      <a:pt x="1049" y="0"/>
                    </a:lnTo>
                    <a:close/>
                    <a:moveTo>
                      <a:pt x="1082" y="0"/>
                    </a:moveTo>
                    <a:lnTo>
                      <a:pt x="1114" y="0"/>
                    </a:lnTo>
                    <a:lnTo>
                      <a:pt x="1114" y="9"/>
                    </a:lnTo>
                    <a:lnTo>
                      <a:pt x="1082" y="9"/>
                    </a:lnTo>
                    <a:lnTo>
                      <a:pt x="1082" y="0"/>
                    </a:lnTo>
                    <a:close/>
                    <a:moveTo>
                      <a:pt x="1139" y="0"/>
                    </a:moveTo>
                    <a:lnTo>
                      <a:pt x="1147" y="0"/>
                    </a:lnTo>
                    <a:lnTo>
                      <a:pt x="1147" y="9"/>
                    </a:lnTo>
                    <a:lnTo>
                      <a:pt x="1139" y="9"/>
                    </a:lnTo>
                    <a:lnTo>
                      <a:pt x="1139" y="0"/>
                    </a:lnTo>
                    <a:close/>
                    <a:moveTo>
                      <a:pt x="1172" y="1"/>
                    </a:moveTo>
                    <a:lnTo>
                      <a:pt x="1204" y="1"/>
                    </a:lnTo>
                    <a:lnTo>
                      <a:pt x="1204" y="9"/>
                    </a:lnTo>
                    <a:lnTo>
                      <a:pt x="1172" y="9"/>
                    </a:lnTo>
                    <a:lnTo>
                      <a:pt x="1172" y="1"/>
                    </a:lnTo>
                    <a:close/>
                    <a:moveTo>
                      <a:pt x="1229" y="1"/>
                    </a:moveTo>
                    <a:lnTo>
                      <a:pt x="1237" y="1"/>
                    </a:lnTo>
                    <a:lnTo>
                      <a:pt x="1237" y="9"/>
                    </a:lnTo>
                    <a:lnTo>
                      <a:pt x="1229" y="9"/>
                    </a:lnTo>
                    <a:lnTo>
                      <a:pt x="1229" y="1"/>
                    </a:lnTo>
                    <a:close/>
                    <a:moveTo>
                      <a:pt x="1262" y="1"/>
                    </a:moveTo>
                    <a:lnTo>
                      <a:pt x="1295" y="1"/>
                    </a:lnTo>
                    <a:lnTo>
                      <a:pt x="1295" y="9"/>
                    </a:lnTo>
                    <a:lnTo>
                      <a:pt x="1262" y="9"/>
                    </a:lnTo>
                    <a:lnTo>
                      <a:pt x="1262" y="1"/>
                    </a:lnTo>
                    <a:close/>
                    <a:moveTo>
                      <a:pt x="1319" y="1"/>
                    </a:moveTo>
                    <a:lnTo>
                      <a:pt x="1327" y="1"/>
                    </a:lnTo>
                    <a:lnTo>
                      <a:pt x="1327" y="9"/>
                    </a:lnTo>
                    <a:lnTo>
                      <a:pt x="1319" y="9"/>
                    </a:lnTo>
                    <a:lnTo>
                      <a:pt x="1319" y="1"/>
                    </a:lnTo>
                    <a:close/>
                    <a:moveTo>
                      <a:pt x="1352" y="1"/>
                    </a:moveTo>
                    <a:lnTo>
                      <a:pt x="1385" y="1"/>
                    </a:lnTo>
                    <a:lnTo>
                      <a:pt x="1385" y="9"/>
                    </a:lnTo>
                    <a:lnTo>
                      <a:pt x="1352" y="9"/>
                    </a:lnTo>
                    <a:lnTo>
                      <a:pt x="1352" y="1"/>
                    </a:lnTo>
                    <a:close/>
                    <a:moveTo>
                      <a:pt x="1409" y="1"/>
                    </a:moveTo>
                    <a:lnTo>
                      <a:pt x="1417" y="1"/>
                    </a:lnTo>
                    <a:lnTo>
                      <a:pt x="1417" y="9"/>
                    </a:lnTo>
                    <a:lnTo>
                      <a:pt x="1409" y="9"/>
                    </a:lnTo>
                    <a:lnTo>
                      <a:pt x="1409" y="1"/>
                    </a:lnTo>
                    <a:close/>
                    <a:moveTo>
                      <a:pt x="1442" y="1"/>
                    </a:moveTo>
                    <a:lnTo>
                      <a:pt x="1475" y="1"/>
                    </a:lnTo>
                    <a:lnTo>
                      <a:pt x="1475" y="9"/>
                    </a:lnTo>
                    <a:lnTo>
                      <a:pt x="1442" y="9"/>
                    </a:lnTo>
                    <a:lnTo>
                      <a:pt x="1442" y="1"/>
                    </a:lnTo>
                    <a:close/>
                    <a:moveTo>
                      <a:pt x="1499" y="1"/>
                    </a:moveTo>
                    <a:lnTo>
                      <a:pt x="1508" y="1"/>
                    </a:lnTo>
                    <a:lnTo>
                      <a:pt x="1508" y="9"/>
                    </a:lnTo>
                    <a:lnTo>
                      <a:pt x="1499" y="9"/>
                    </a:lnTo>
                    <a:lnTo>
                      <a:pt x="1499" y="1"/>
                    </a:lnTo>
                    <a:close/>
                    <a:moveTo>
                      <a:pt x="1532" y="1"/>
                    </a:moveTo>
                    <a:lnTo>
                      <a:pt x="1565" y="1"/>
                    </a:lnTo>
                    <a:lnTo>
                      <a:pt x="1565" y="9"/>
                    </a:lnTo>
                    <a:lnTo>
                      <a:pt x="1532" y="9"/>
                    </a:lnTo>
                    <a:lnTo>
                      <a:pt x="1532" y="1"/>
                    </a:lnTo>
                    <a:close/>
                    <a:moveTo>
                      <a:pt x="1589" y="1"/>
                    </a:moveTo>
                    <a:lnTo>
                      <a:pt x="1598" y="1"/>
                    </a:lnTo>
                    <a:lnTo>
                      <a:pt x="1598" y="9"/>
                    </a:lnTo>
                    <a:lnTo>
                      <a:pt x="1589" y="9"/>
                    </a:lnTo>
                    <a:lnTo>
                      <a:pt x="1589" y="1"/>
                    </a:lnTo>
                    <a:close/>
                    <a:moveTo>
                      <a:pt x="1622" y="1"/>
                    </a:moveTo>
                    <a:lnTo>
                      <a:pt x="1655" y="1"/>
                    </a:lnTo>
                    <a:lnTo>
                      <a:pt x="1655" y="9"/>
                    </a:lnTo>
                    <a:lnTo>
                      <a:pt x="1622" y="9"/>
                    </a:lnTo>
                    <a:lnTo>
                      <a:pt x="1622" y="1"/>
                    </a:lnTo>
                    <a:close/>
                    <a:moveTo>
                      <a:pt x="1680" y="1"/>
                    </a:moveTo>
                    <a:lnTo>
                      <a:pt x="1688" y="1"/>
                    </a:lnTo>
                    <a:lnTo>
                      <a:pt x="1688" y="9"/>
                    </a:lnTo>
                    <a:lnTo>
                      <a:pt x="1680" y="9"/>
                    </a:lnTo>
                    <a:lnTo>
                      <a:pt x="1680" y="1"/>
                    </a:lnTo>
                    <a:close/>
                    <a:moveTo>
                      <a:pt x="1712" y="1"/>
                    </a:moveTo>
                    <a:lnTo>
                      <a:pt x="1745" y="1"/>
                    </a:lnTo>
                    <a:lnTo>
                      <a:pt x="1745" y="9"/>
                    </a:lnTo>
                    <a:lnTo>
                      <a:pt x="1712" y="9"/>
                    </a:lnTo>
                    <a:lnTo>
                      <a:pt x="1712" y="1"/>
                    </a:lnTo>
                    <a:close/>
                    <a:moveTo>
                      <a:pt x="1770" y="1"/>
                    </a:moveTo>
                    <a:lnTo>
                      <a:pt x="1778" y="1"/>
                    </a:lnTo>
                    <a:lnTo>
                      <a:pt x="1778" y="9"/>
                    </a:lnTo>
                    <a:lnTo>
                      <a:pt x="1770" y="9"/>
                    </a:lnTo>
                    <a:lnTo>
                      <a:pt x="1770" y="1"/>
                    </a:lnTo>
                    <a:close/>
                    <a:moveTo>
                      <a:pt x="1802" y="1"/>
                    </a:moveTo>
                    <a:lnTo>
                      <a:pt x="1835" y="1"/>
                    </a:lnTo>
                    <a:lnTo>
                      <a:pt x="1835" y="9"/>
                    </a:lnTo>
                    <a:lnTo>
                      <a:pt x="1802" y="9"/>
                    </a:lnTo>
                    <a:lnTo>
                      <a:pt x="1802" y="1"/>
                    </a:lnTo>
                    <a:close/>
                    <a:moveTo>
                      <a:pt x="1860" y="1"/>
                    </a:moveTo>
                    <a:lnTo>
                      <a:pt x="1868" y="1"/>
                    </a:lnTo>
                    <a:lnTo>
                      <a:pt x="1868" y="9"/>
                    </a:lnTo>
                    <a:lnTo>
                      <a:pt x="1860" y="9"/>
                    </a:lnTo>
                    <a:lnTo>
                      <a:pt x="1860" y="1"/>
                    </a:lnTo>
                    <a:close/>
                    <a:moveTo>
                      <a:pt x="1893" y="1"/>
                    </a:moveTo>
                    <a:lnTo>
                      <a:pt x="1925" y="1"/>
                    </a:lnTo>
                    <a:lnTo>
                      <a:pt x="1925" y="9"/>
                    </a:lnTo>
                    <a:lnTo>
                      <a:pt x="1893" y="9"/>
                    </a:lnTo>
                    <a:lnTo>
                      <a:pt x="1893" y="1"/>
                    </a:lnTo>
                    <a:close/>
                    <a:moveTo>
                      <a:pt x="1950" y="1"/>
                    </a:moveTo>
                    <a:lnTo>
                      <a:pt x="1958" y="1"/>
                    </a:lnTo>
                    <a:lnTo>
                      <a:pt x="1958" y="9"/>
                    </a:lnTo>
                    <a:lnTo>
                      <a:pt x="1950" y="9"/>
                    </a:lnTo>
                    <a:lnTo>
                      <a:pt x="1950" y="1"/>
                    </a:lnTo>
                    <a:close/>
                    <a:moveTo>
                      <a:pt x="1983" y="1"/>
                    </a:moveTo>
                    <a:lnTo>
                      <a:pt x="2015" y="1"/>
                    </a:lnTo>
                    <a:lnTo>
                      <a:pt x="2015" y="9"/>
                    </a:lnTo>
                    <a:lnTo>
                      <a:pt x="1983" y="9"/>
                    </a:lnTo>
                    <a:lnTo>
                      <a:pt x="1983" y="1"/>
                    </a:lnTo>
                    <a:close/>
                    <a:moveTo>
                      <a:pt x="2040" y="1"/>
                    </a:moveTo>
                    <a:lnTo>
                      <a:pt x="2048" y="1"/>
                    </a:lnTo>
                    <a:lnTo>
                      <a:pt x="2048" y="9"/>
                    </a:lnTo>
                    <a:lnTo>
                      <a:pt x="2040" y="9"/>
                    </a:lnTo>
                    <a:lnTo>
                      <a:pt x="2040" y="1"/>
                    </a:lnTo>
                    <a:close/>
                    <a:moveTo>
                      <a:pt x="2073" y="1"/>
                    </a:moveTo>
                    <a:lnTo>
                      <a:pt x="2106" y="1"/>
                    </a:lnTo>
                    <a:lnTo>
                      <a:pt x="2106" y="9"/>
                    </a:lnTo>
                    <a:lnTo>
                      <a:pt x="2073" y="9"/>
                    </a:lnTo>
                    <a:lnTo>
                      <a:pt x="2073" y="1"/>
                    </a:lnTo>
                    <a:close/>
                    <a:moveTo>
                      <a:pt x="2130" y="1"/>
                    </a:moveTo>
                    <a:lnTo>
                      <a:pt x="2138" y="1"/>
                    </a:lnTo>
                    <a:lnTo>
                      <a:pt x="2138" y="9"/>
                    </a:lnTo>
                    <a:lnTo>
                      <a:pt x="2130" y="9"/>
                    </a:lnTo>
                    <a:lnTo>
                      <a:pt x="2130" y="1"/>
                    </a:lnTo>
                    <a:close/>
                    <a:moveTo>
                      <a:pt x="2163" y="1"/>
                    </a:moveTo>
                    <a:lnTo>
                      <a:pt x="2196" y="1"/>
                    </a:lnTo>
                    <a:lnTo>
                      <a:pt x="2196" y="9"/>
                    </a:lnTo>
                    <a:lnTo>
                      <a:pt x="2163" y="9"/>
                    </a:lnTo>
                    <a:lnTo>
                      <a:pt x="2163" y="1"/>
                    </a:lnTo>
                    <a:close/>
                    <a:moveTo>
                      <a:pt x="2220" y="1"/>
                    </a:moveTo>
                    <a:lnTo>
                      <a:pt x="2228" y="1"/>
                    </a:lnTo>
                    <a:lnTo>
                      <a:pt x="2228" y="9"/>
                    </a:lnTo>
                    <a:lnTo>
                      <a:pt x="2220" y="9"/>
                    </a:lnTo>
                    <a:lnTo>
                      <a:pt x="2220" y="1"/>
                    </a:lnTo>
                    <a:close/>
                    <a:moveTo>
                      <a:pt x="2253" y="1"/>
                    </a:moveTo>
                    <a:lnTo>
                      <a:pt x="2286" y="1"/>
                    </a:lnTo>
                    <a:lnTo>
                      <a:pt x="2286" y="9"/>
                    </a:lnTo>
                    <a:lnTo>
                      <a:pt x="2253" y="9"/>
                    </a:lnTo>
                    <a:lnTo>
                      <a:pt x="2253" y="1"/>
                    </a:lnTo>
                    <a:close/>
                    <a:moveTo>
                      <a:pt x="2310" y="1"/>
                    </a:moveTo>
                    <a:lnTo>
                      <a:pt x="2318" y="1"/>
                    </a:lnTo>
                    <a:lnTo>
                      <a:pt x="2318" y="10"/>
                    </a:lnTo>
                    <a:lnTo>
                      <a:pt x="2310" y="10"/>
                    </a:lnTo>
                    <a:lnTo>
                      <a:pt x="2310" y="1"/>
                    </a:lnTo>
                    <a:close/>
                    <a:moveTo>
                      <a:pt x="2343" y="1"/>
                    </a:moveTo>
                    <a:lnTo>
                      <a:pt x="2376" y="1"/>
                    </a:lnTo>
                    <a:lnTo>
                      <a:pt x="2376" y="10"/>
                    </a:lnTo>
                    <a:lnTo>
                      <a:pt x="2343" y="10"/>
                    </a:lnTo>
                    <a:lnTo>
                      <a:pt x="2343" y="1"/>
                    </a:lnTo>
                    <a:close/>
                    <a:moveTo>
                      <a:pt x="2400" y="1"/>
                    </a:moveTo>
                    <a:lnTo>
                      <a:pt x="2409" y="1"/>
                    </a:lnTo>
                    <a:lnTo>
                      <a:pt x="2409" y="10"/>
                    </a:lnTo>
                    <a:lnTo>
                      <a:pt x="2400" y="10"/>
                    </a:lnTo>
                    <a:lnTo>
                      <a:pt x="2400" y="1"/>
                    </a:lnTo>
                    <a:close/>
                    <a:moveTo>
                      <a:pt x="2433" y="1"/>
                    </a:moveTo>
                    <a:lnTo>
                      <a:pt x="2466" y="1"/>
                    </a:lnTo>
                    <a:lnTo>
                      <a:pt x="2466" y="10"/>
                    </a:lnTo>
                    <a:lnTo>
                      <a:pt x="2433" y="10"/>
                    </a:lnTo>
                    <a:lnTo>
                      <a:pt x="2433" y="1"/>
                    </a:lnTo>
                    <a:close/>
                    <a:moveTo>
                      <a:pt x="2490" y="1"/>
                    </a:moveTo>
                    <a:lnTo>
                      <a:pt x="2499" y="1"/>
                    </a:lnTo>
                    <a:lnTo>
                      <a:pt x="2499" y="10"/>
                    </a:lnTo>
                    <a:lnTo>
                      <a:pt x="2490" y="10"/>
                    </a:lnTo>
                    <a:lnTo>
                      <a:pt x="2490" y="1"/>
                    </a:lnTo>
                    <a:close/>
                    <a:moveTo>
                      <a:pt x="2523" y="2"/>
                    </a:moveTo>
                    <a:lnTo>
                      <a:pt x="2556" y="2"/>
                    </a:lnTo>
                    <a:lnTo>
                      <a:pt x="2556" y="10"/>
                    </a:lnTo>
                    <a:lnTo>
                      <a:pt x="2523" y="10"/>
                    </a:lnTo>
                    <a:lnTo>
                      <a:pt x="2523" y="2"/>
                    </a:lnTo>
                    <a:close/>
                    <a:moveTo>
                      <a:pt x="2581" y="2"/>
                    </a:moveTo>
                    <a:lnTo>
                      <a:pt x="2589" y="2"/>
                    </a:lnTo>
                    <a:lnTo>
                      <a:pt x="2589" y="10"/>
                    </a:lnTo>
                    <a:lnTo>
                      <a:pt x="2581" y="10"/>
                    </a:lnTo>
                    <a:lnTo>
                      <a:pt x="2581" y="2"/>
                    </a:lnTo>
                    <a:close/>
                    <a:moveTo>
                      <a:pt x="2613" y="2"/>
                    </a:moveTo>
                    <a:lnTo>
                      <a:pt x="2630" y="2"/>
                    </a:lnTo>
                    <a:lnTo>
                      <a:pt x="2630" y="10"/>
                    </a:lnTo>
                    <a:lnTo>
                      <a:pt x="2613" y="10"/>
                    </a:lnTo>
                    <a:lnTo>
                      <a:pt x="2613" y="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3" name="Oval 239"/>
            <p:cNvSpPr>
              <a:spLocks noChangeArrowheads="1"/>
            </p:cNvSpPr>
            <p:nvPr/>
          </p:nvSpPr>
          <p:spPr bwMode="auto">
            <a:xfrm>
              <a:off x="3523" y="3736"/>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Oval 240"/>
            <p:cNvSpPr>
              <a:spLocks noChangeArrowheads="1"/>
            </p:cNvSpPr>
            <p:nvPr/>
          </p:nvSpPr>
          <p:spPr bwMode="auto">
            <a:xfrm>
              <a:off x="3523" y="3736"/>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Oval 241"/>
            <p:cNvSpPr>
              <a:spLocks noChangeArrowheads="1"/>
            </p:cNvSpPr>
            <p:nvPr/>
          </p:nvSpPr>
          <p:spPr bwMode="auto">
            <a:xfrm>
              <a:off x="3039" y="3542"/>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Oval 242"/>
            <p:cNvSpPr>
              <a:spLocks noChangeArrowheads="1"/>
            </p:cNvSpPr>
            <p:nvPr/>
          </p:nvSpPr>
          <p:spPr bwMode="auto">
            <a:xfrm>
              <a:off x="3039" y="3542"/>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43"/>
            <p:cNvSpPr>
              <a:spLocks/>
            </p:cNvSpPr>
            <p:nvPr/>
          </p:nvSpPr>
          <p:spPr bwMode="auto">
            <a:xfrm>
              <a:off x="2525" y="3122"/>
              <a:ext cx="65" cy="440"/>
            </a:xfrm>
            <a:custGeom>
              <a:avLst/>
              <a:gdLst>
                <a:gd name="T0" fmla="*/ 0 w 65"/>
                <a:gd name="T1" fmla="*/ 33 h 440"/>
                <a:gd name="T2" fmla="*/ 32 w 65"/>
                <a:gd name="T3" fmla="*/ 0 h 440"/>
                <a:gd name="T4" fmla="*/ 65 w 65"/>
                <a:gd name="T5" fmla="*/ 33 h 440"/>
                <a:gd name="T6" fmla="*/ 49 w 65"/>
                <a:gd name="T7" fmla="*/ 33 h 440"/>
                <a:gd name="T8" fmla="*/ 49 w 65"/>
                <a:gd name="T9" fmla="*/ 407 h 440"/>
                <a:gd name="T10" fmla="*/ 65 w 65"/>
                <a:gd name="T11" fmla="*/ 407 h 440"/>
                <a:gd name="T12" fmla="*/ 32 w 65"/>
                <a:gd name="T13" fmla="*/ 440 h 440"/>
                <a:gd name="T14" fmla="*/ 0 w 65"/>
                <a:gd name="T15" fmla="*/ 407 h 440"/>
                <a:gd name="T16" fmla="*/ 16 w 65"/>
                <a:gd name="T17" fmla="*/ 407 h 440"/>
                <a:gd name="T18" fmla="*/ 16 w 65"/>
                <a:gd name="T19" fmla="*/ 33 h 440"/>
                <a:gd name="T20" fmla="*/ 0 w 65"/>
                <a:gd name="T21" fmla="*/ 3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40">
                  <a:moveTo>
                    <a:pt x="0" y="33"/>
                  </a:moveTo>
                  <a:lnTo>
                    <a:pt x="32" y="0"/>
                  </a:lnTo>
                  <a:lnTo>
                    <a:pt x="65" y="33"/>
                  </a:lnTo>
                  <a:lnTo>
                    <a:pt x="49" y="33"/>
                  </a:lnTo>
                  <a:lnTo>
                    <a:pt x="49" y="407"/>
                  </a:lnTo>
                  <a:lnTo>
                    <a:pt x="65" y="407"/>
                  </a:lnTo>
                  <a:lnTo>
                    <a:pt x="32" y="440"/>
                  </a:lnTo>
                  <a:lnTo>
                    <a:pt x="0" y="407"/>
                  </a:lnTo>
                  <a:lnTo>
                    <a:pt x="16" y="407"/>
                  </a:lnTo>
                  <a:lnTo>
                    <a:pt x="16" y="33"/>
                  </a:lnTo>
                  <a:lnTo>
                    <a:pt x="0" y="3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44"/>
            <p:cNvSpPr>
              <a:spLocks/>
            </p:cNvSpPr>
            <p:nvPr/>
          </p:nvSpPr>
          <p:spPr bwMode="auto">
            <a:xfrm>
              <a:off x="2525" y="3122"/>
              <a:ext cx="65" cy="440"/>
            </a:xfrm>
            <a:custGeom>
              <a:avLst/>
              <a:gdLst>
                <a:gd name="T0" fmla="*/ 0 w 65"/>
                <a:gd name="T1" fmla="*/ 33 h 440"/>
                <a:gd name="T2" fmla="*/ 32 w 65"/>
                <a:gd name="T3" fmla="*/ 0 h 440"/>
                <a:gd name="T4" fmla="*/ 65 w 65"/>
                <a:gd name="T5" fmla="*/ 33 h 440"/>
                <a:gd name="T6" fmla="*/ 49 w 65"/>
                <a:gd name="T7" fmla="*/ 33 h 440"/>
                <a:gd name="T8" fmla="*/ 49 w 65"/>
                <a:gd name="T9" fmla="*/ 407 h 440"/>
                <a:gd name="T10" fmla="*/ 65 w 65"/>
                <a:gd name="T11" fmla="*/ 407 h 440"/>
                <a:gd name="T12" fmla="*/ 32 w 65"/>
                <a:gd name="T13" fmla="*/ 440 h 440"/>
                <a:gd name="T14" fmla="*/ 0 w 65"/>
                <a:gd name="T15" fmla="*/ 407 h 440"/>
                <a:gd name="T16" fmla="*/ 16 w 65"/>
                <a:gd name="T17" fmla="*/ 407 h 440"/>
                <a:gd name="T18" fmla="*/ 16 w 65"/>
                <a:gd name="T19" fmla="*/ 33 h 440"/>
                <a:gd name="T20" fmla="*/ 0 w 65"/>
                <a:gd name="T21" fmla="*/ 3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40">
                  <a:moveTo>
                    <a:pt x="0" y="33"/>
                  </a:moveTo>
                  <a:lnTo>
                    <a:pt x="32" y="0"/>
                  </a:lnTo>
                  <a:lnTo>
                    <a:pt x="65" y="33"/>
                  </a:lnTo>
                  <a:lnTo>
                    <a:pt x="49" y="33"/>
                  </a:lnTo>
                  <a:lnTo>
                    <a:pt x="49" y="407"/>
                  </a:lnTo>
                  <a:lnTo>
                    <a:pt x="65" y="407"/>
                  </a:lnTo>
                  <a:lnTo>
                    <a:pt x="32" y="440"/>
                  </a:lnTo>
                  <a:lnTo>
                    <a:pt x="0" y="407"/>
                  </a:lnTo>
                  <a:lnTo>
                    <a:pt x="16" y="407"/>
                  </a:lnTo>
                  <a:lnTo>
                    <a:pt x="16" y="33"/>
                  </a:lnTo>
                  <a:lnTo>
                    <a:pt x="0" y="33"/>
                  </a:lnTo>
                  <a:close/>
                </a:path>
              </a:pathLst>
            </a:custGeom>
            <a:noFill/>
            <a:ln w="11" cap="flat">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51" name="Picture 27" descr="F:\○維持管理\★大阪府都市基盤施設維持管理技術審議会\○河川・港湾・公園部会\H26第２回\L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0"/>
            <a:ext cx="3682381" cy="24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18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0671" y="6237312"/>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管理水準および限界管理水準の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考え方＜港湾施設＞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93552727"/>
              </p:ext>
            </p:extLst>
          </p:nvPr>
        </p:nvGraphicFramePr>
        <p:xfrm>
          <a:off x="179513" y="1556792"/>
          <a:ext cx="7272807" cy="3898681"/>
        </p:xfrm>
        <a:graphic>
          <a:graphicData uri="http://schemas.openxmlformats.org/drawingml/2006/table">
            <a:tbl>
              <a:tblPr firstRow="1" bandRow="1">
                <a:tableStyleId>{5C22544A-7EE6-4342-B048-85BDC9FD1C3A}</a:tableStyleId>
              </a:tblPr>
              <a:tblGrid>
                <a:gridCol w="1368151"/>
                <a:gridCol w="5904656"/>
              </a:tblGrid>
              <a:tr h="335280">
                <a:tc>
                  <a:txBody>
                    <a:bodyPr/>
                    <a:lstStyle/>
                    <a:p>
                      <a:pPr algn="ctr"/>
                      <a:r>
                        <a:rPr kumimoji="1" lang="ja-JP" altLang="en-US" sz="1600" dirty="0" smtClean="0">
                          <a:latin typeface="Meiryo UI" pitchFamily="50" charset="-128"/>
                          <a:ea typeface="Meiryo UI" pitchFamily="50" charset="-128"/>
                          <a:cs typeface="Meiryo UI" pitchFamily="50" charset="-128"/>
                        </a:rPr>
                        <a:t>分類</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判定基準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0065">
                <a:tc>
                  <a:txBody>
                    <a:bodyPr/>
                    <a:lstStyle/>
                    <a:p>
                      <a:pPr algn="ctr"/>
                      <a:r>
                        <a:rPr kumimoji="1" lang="ja-JP" altLang="en-US" sz="1600" dirty="0" smtClean="0">
                          <a:latin typeface="Meiryo UI" pitchFamily="50" charset="-128"/>
                          <a:ea typeface="Meiryo UI" pitchFamily="50" charset="-128"/>
                          <a:cs typeface="Meiryo UI" pitchFamily="50" charset="-128"/>
                        </a:rPr>
                        <a:t>Ａランク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要対策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施設に大きな変状が発生し、機能や安全上に影響が出るほど、施設の性能が低下している状態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128">
                <a:tc>
                  <a:txBody>
                    <a:bodyPr/>
                    <a:lstStyle/>
                    <a:p>
                      <a:pPr algn="ctr"/>
                      <a:r>
                        <a:rPr kumimoji="1" lang="ja-JP" altLang="en-US" sz="1600" dirty="0" smtClean="0">
                          <a:latin typeface="Meiryo UI" pitchFamily="50" charset="-128"/>
                          <a:ea typeface="Meiryo UI" pitchFamily="50" charset="-128"/>
                          <a:cs typeface="Meiryo UI" pitchFamily="50" charset="-128"/>
                        </a:rPr>
                        <a:t>Ｂランク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重点監視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施設の機能つながる程度の変状が発生しており、放置した場合に施設の性能が低下する恐れがある状態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sz="1600" dirty="0" smtClean="0">
                          <a:latin typeface="Meiryo UI" pitchFamily="50" charset="-128"/>
                          <a:ea typeface="Meiryo UI" pitchFamily="50" charset="-128"/>
                          <a:cs typeface="Meiryo UI" pitchFamily="50" charset="-128"/>
                        </a:rPr>
                        <a:t>Ｃランク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要監視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施設の機能にかかわる変状は認められないが、継続して観察する必要がある状態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sz="1600" dirty="0" smtClean="0">
                          <a:latin typeface="Meiryo UI" pitchFamily="50" charset="-128"/>
                          <a:ea typeface="Meiryo UI" pitchFamily="50" charset="-128"/>
                          <a:cs typeface="Meiryo UI" pitchFamily="50" charset="-128"/>
                        </a:rPr>
                        <a:t>Ｄランク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経過観察</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異常は認められず、十分な性能を保持している状態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7" name="直線コネクタ 16"/>
          <p:cNvCxnSpPr/>
          <p:nvPr/>
        </p:nvCxnSpPr>
        <p:spPr>
          <a:xfrm>
            <a:off x="7442561" y="2688147"/>
            <a:ext cx="158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424978" y="2319852"/>
            <a:ext cx="1800200" cy="369332"/>
          </a:xfrm>
          <a:prstGeom prst="rect">
            <a:avLst/>
          </a:prstGeom>
          <a:noFill/>
        </p:spPr>
        <p:txBody>
          <a:bodyPr wrap="square" rtlCol="0">
            <a:spAutoFit/>
          </a:bodyPr>
          <a:lstStyle/>
          <a:p>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限界管理水準</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412278" y="3221800"/>
            <a:ext cx="1748036" cy="369332"/>
          </a:xfrm>
          <a:prstGeom prst="rect">
            <a:avLst/>
          </a:prstGeom>
          <a:noFill/>
        </p:spPr>
        <p:txBody>
          <a:bodyPr wrap="square" rtlCol="0">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目標管理</a:t>
            </a: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7448564" y="3569259"/>
            <a:ext cx="158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21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422220964"/>
              </p:ext>
            </p:extLst>
          </p:nvPr>
        </p:nvGraphicFramePr>
        <p:xfrm>
          <a:off x="179513" y="1556792"/>
          <a:ext cx="7272807" cy="3898681"/>
        </p:xfrm>
        <a:graphic>
          <a:graphicData uri="http://schemas.openxmlformats.org/drawingml/2006/table">
            <a:tbl>
              <a:tblPr firstRow="1" bandRow="1">
                <a:tableStyleId>{5C22544A-7EE6-4342-B048-85BDC9FD1C3A}</a:tableStyleId>
              </a:tblPr>
              <a:tblGrid>
                <a:gridCol w="1368151"/>
                <a:gridCol w="5904656"/>
              </a:tblGrid>
              <a:tr h="335280">
                <a:tc>
                  <a:txBody>
                    <a:bodyPr/>
                    <a:lstStyle/>
                    <a:p>
                      <a:pPr algn="ctr"/>
                      <a:r>
                        <a:rPr kumimoji="1" lang="ja-JP" altLang="en-US" sz="1600" dirty="0" smtClean="0">
                          <a:latin typeface="Meiryo UI" pitchFamily="50" charset="-128"/>
                          <a:ea typeface="Meiryo UI" pitchFamily="50" charset="-128"/>
                          <a:cs typeface="Meiryo UI" pitchFamily="50" charset="-128"/>
                        </a:rPr>
                        <a:t>分類</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変状の程度</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0065">
                <a:tc>
                  <a:txBody>
                    <a:bodyPr/>
                    <a:lstStyle/>
                    <a:p>
                      <a:pPr algn="ctr"/>
                      <a:r>
                        <a:rPr kumimoji="1" lang="ja-JP" altLang="en-US" sz="1600" dirty="0" smtClean="0">
                          <a:latin typeface="Meiryo UI" pitchFamily="50" charset="-128"/>
                          <a:ea typeface="Meiryo UI" pitchFamily="50" charset="-128"/>
                          <a:cs typeface="Meiryo UI" pitchFamily="50" charset="-128"/>
                        </a:rPr>
                        <a:t>Ａランク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要事後保全</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に大きな変状が発生し、そのままでは天端高や安全性が確保されないなど、施設の防護機能に対して直接的に影響が出るほど、施設を構成する部位・部材の性能低下が生じており、改良等の実施に関し適切に検討を行う必要が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128">
                <a:tc>
                  <a:txBody>
                    <a:bodyPr/>
                    <a:lstStyle/>
                    <a:p>
                      <a:pPr algn="ctr"/>
                      <a:r>
                        <a:rPr kumimoji="1" lang="ja-JP" altLang="en-US" sz="1600" dirty="0" smtClean="0">
                          <a:latin typeface="Meiryo UI" pitchFamily="50" charset="-128"/>
                          <a:ea typeface="Meiryo UI" pitchFamily="50" charset="-128"/>
                          <a:cs typeface="Meiryo UI" pitchFamily="50" charset="-128"/>
                        </a:rPr>
                        <a:t>Ｂランク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要予防保全</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沈下やひび割れが生じているなど、施設の防護機能に対する影響につながる程度の変状が発生し、施設を構成する部位・部材の性能低下が生じており、修繕等の実施に関し適切に検討を行う必要がある。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sz="1600" dirty="0" smtClean="0">
                          <a:latin typeface="Meiryo UI" pitchFamily="50" charset="-128"/>
                          <a:ea typeface="Meiryo UI" pitchFamily="50" charset="-128"/>
                          <a:cs typeface="Meiryo UI" pitchFamily="50" charset="-128"/>
                        </a:rPr>
                        <a:t>Ｃランク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要監視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施設の防護機能に影響を及ぼすほどの変状は生じていないが、変状が進展する可能性があるため、監視が必要である。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sz="1600" dirty="0" smtClean="0">
                          <a:latin typeface="Meiryo UI" pitchFamily="50" charset="-128"/>
                          <a:ea typeface="Meiryo UI" pitchFamily="50" charset="-128"/>
                          <a:cs typeface="Meiryo UI" pitchFamily="50" charset="-128"/>
                        </a:rPr>
                        <a:t>Ｄランク</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経過観察</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変状が発生しておらず、施設の防護機能は当面低下しない。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a:xfrm>
            <a:off x="3650671" y="6237312"/>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管理水準および限界管理水準の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考え方＜海岸施設＞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7442561" y="2688147"/>
            <a:ext cx="158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424978" y="2319852"/>
            <a:ext cx="1800200" cy="369332"/>
          </a:xfrm>
          <a:prstGeom prst="rect">
            <a:avLst/>
          </a:prstGeom>
          <a:noFill/>
        </p:spPr>
        <p:txBody>
          <a:bodyPr wrap="square" rtlCol="0">
            <a:spAutoFit/>
          </a:bodyPr>
          <a:lstStyle/>
          <a:p>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限界管理水準</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412278" y="3221800"/>
            <a:ext cx="1748036" cy="369332"/>
          </a:xfrm>
          <a:prstGeom prst="rect">
            <a:avLst/>
          </a:prstGeom>
          <a:noFill/>
        </p:spPr>
        <p:txBody>
          <a:bodyPr wrap="square" rtlCol="0">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目標管理</a:t>
            </a: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7448564" y="3569259"/>
            <a:ext cx="158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81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151" y="1001299"/>
            <a:ext cx="9137847" cy="338554"/>
          </a:xfrm>
          <a:prstGeom prst="rect">
            <a:avLst/>
          </a:prstGeom>
          <a:noFill/>
          <a:ln w="19050">
            <a:noFill/>
          </a:ln>
        </p:spPr>
        <p:txBody>
          <a:bodyPr wrap="square" rtlCol="0">
            <a:spAutoFit/>
          </a:bodyPr>
          <a:lstStyle/>
          <a:p>
            <a:r>
              <a:rPr kumimoji="1" lang="en-US" altLang="ja-JP" sz="1600" dirty="0" smtClean="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海岸</a:t>
            </a:r>
            <a:r>
              <a:rPr kumimoji="1" lang="ja-JP" altLang="en-US" sz="1600" dirty="0" smtClean="0">
                <a:latin typeface="Meiryo UI" pitchFamily="50" charset="-128"/>
                <a:ea typeface="Meiryo UI" pitchFamily="50" charset="-128"/>
                <a:cs typeface="Meiryo UI" pitchFamily="50" charset="-128"/>
              </a:rPr>
              <a:t>施設</a:t>
            </a:r>
            <a:r>
              <a:rPr kumimoji="1" lang="en-US" altLang="ja-JP" sz="1600" dirty="0" smtClean="0">
                <a:latin typeface="Meiryo UI" pitchFamily="50" charset="-128"/>
                <a:ea typeface="Meiryo UI" pitchFamily="50" charset="-128"/>
                <a:cs typeface="Meiryo UI" pitchFamily="50" charset="-128"/>
              </a:rPr>
              <a:t>]</a:t>
            </a:r>
            <a:r>
              <a:rPr kumimoji="1" lang="ja-JP" altLang="en-US" sz="1600" dirty="0" smtClean="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（例）変状事例集</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農林水産省・国土交通省　海岸保全施設維持管理マニュアル参照</a:t>
            </a:r>
            <a:r>
              <a:rPr kumimoji="1" lang="ja-JP" altLang="en-US" sz="1600" dirty="0" smtClean="0">
                <a:latin typeface="Meiryo UI" pitchFamily="50" charset="-128"/>
                <a:ea typeface="Meiryo UI" pitchFamily="50" charset="-128"/>
                <a:cs typeface="Meiryo UI" pitchFamily="50" charset="-128"/>
              </a:rPr>
              <a:t>　　</a:t>
            </a:r>
            <a:endParaRPr kumimoji="1" lang="ja-JP" altLang="en-US" sz="16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491880" y="6490543"/>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41" y="1370631"/>
            <a:ext cx="3871268" cy="513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124" y="1364960"/>
            <a:ext cx="3705283" cy="514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28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37694" y="6309320"/>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95618" y="1035947"/>
            <a:ext cx="8624854" cy="400110"/>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sym typeface="Wingdings" panose="05000000000000000000" pitchFamily="2" charset="2"/>
              </a:rPr>
              <a:t>港湾施設</a:t>
            </a:r>
            <a:endParaRPr lang="en-US" altLang="ja-JP" sz="20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10" name="テキスト ボックス 9"/>
          <p:cNvSpPr txBox="1"/>
          <p:nvPr/>
        </p:nvSpPr>
        <p:spPr>
          <a:xfrm>
            <a:off x="214296" y="1445096"/>
            <a:ext cx="8861850" cy="707886"/>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sym typeface="Wingdings" panose="05000000000000000000" pitchFamily="2" charset="2"/>
              </a:rPr>
              <a:t>・効率的かつ効果的に維持管理を行うために、重点化指標（優先順位の判断要素）　</a:t>
            </a:r>
            <a:endParaRPr lang="en-US" altLang="ja-JP" sz="20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2000" dirty="0">
                <a:latin typeface="Meiryo UI" pitchFamily="50" charset="-128"/>
                <a:ea typeface="Meiryo UI" pitchFamily="50" charset="-128"/>
                <a:cs typeface="Meiryo UI" pitchFamily="50" charset="-128"/>
                <a:sym typeface="Wingdings" panose="05000000000000000000" pitchFamily="2" charset="2"/>
              </a:rPr>
              <a:t>　</a:t>
            </a:r>
            <a:r>
              <a:rPr lang="ja-JP" altLang="en-US" sz="2000" dirty="0" smtClean="0">
                <a:latin typeface="Meiryo UI" pitchFamily="50" charset="-128"/>
                <a:ea typeface="Meiryo UI" pitchFamily="50" charset="-128"/>
                <a:cs typeface="Meiryo UI" pitchFamily="50" charset="-128"/>
                <a:sym typeface="Wingdings" panose="05000000000000000000" pitchFamily="2" charset="2"/>
              </a:rPr>
              <a:t>の考え方を設定する。</a:t>
            </a:r>
            <a:endParaRPr lang="en-US" altLang="ja-JP" sz="2000" dirty="0" smtClean="0">
              <a:latin typeface="Meiryo UI" pitchFamily="50" charset="-128"/>
              <a:ea typeface="Meiryo UI" pitchFamily="50" charset="-128"/>
              <a:cs typeface="Meiryo UI" pitchFamily="50" charset="-128"/>
              <a:sym typeface="Wingdings" panose="05000000000000000000" pitchFamily="2" charset="2"/>
            </a:endParaRPr>
          </a:p>
        </p:txBody>
      </p:sp>
      <p:grpSp>
        <p:nvGrpSpPr>
          <p:cNvPr id="3" name="グループ化 2"/>
          <p:cNvGrpSpPr/>
          <p:nvPr/>
        </p:nvGrpSpPr>
        <p:grpSpPr>
          <a:xfrm>
            <a:off x="214296" y="2290449"/>
            <a:ext cx="3816323" cy="3602073"/>
            <a:chOff x="596555" y="2594495"/>
            <a:chExt cx="3816323" cy="3602073"/>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55" y="2594495"/>
              <a:ext cx="3816323" cy="3602073"/>
            </a:xfrm>
            <a:prstGeom prst="rect">
              <a:avLst/>
            </a:prstGeom>
          </p:spPr>
        </p:pic>
        <p:sp>
          <p:nvSpPr>
            <p:cNvPr id="11" name="円/楕円 10"/>
            <p:cNvSpPr/>
            <p:nvPr/>
          </p:nvSpPr>
          <p:spPr>
            <a:xfrm rot="18949977">
              <a:off x="3145596" y="3007944"/>
              <a:ext cx="753243" cy="95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rot="19063456">
              <a:off x="2257780" y="3037370"/>
              <a:ext cx="1103325" cy="2385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035230" y="3398894"/>
              <a:ext cx="984668" cy="276999"/>
            </a:xfrm>
            <a:prstGeom prst="rect">
              <a:avLst/>
            </a:prstGeom>
            <a:noFill/>
          </p:spPr>
          <p:txBody>
            <a:bodyPr wrap="square" rtlCol="0">
              <a:spAutoFit/>
            </a:bodyPr>
            <a:lstStyle/>
            <a:p>
              <a:pPr algn="ctr"/>
              <a:r>
                <a:rPr lang="ja-JP" altLang="en-US" sz="1200" dirty="0" smtClean="0">
                  <a:latin typeface="Meiryo UI" pitchFamily="50" charset="-128"/>
                  <a:ea typeface="Meiryo UI" pitchFamily="50" charset="-128"/>
                  <a:cs typeface="Meiryo UI" pitchFamily="50" charset="-128"/>
                  <a:sym typeface="Wingdings" panose="05000000000000000000" pitchFamily="2" charset="2"/>
                </a:rPr>
                <a:t>最重点化</a:t>
              </a:r>
              <a:endParaRPr lang="en-US" altLang="ja-JP" sz="12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17" name="テキスト ボックス 16"/>
            <p:cNvSpPr txBox="1"/>
            <p:nvPr/>
          </p:nvSpPr>
          <p:spPr>
            <a:xfrm>
              <a:off x="2317108" y="4164445"/>
              <a:ext cx="984668" cy="276999"/>
            </a:xfrm>
            <a:prstGeom prst="rect">
              <a:avLst/>
            </a:prstGeom>
            <a:noFill/>
          </p:spPr>
          <p:txBody>
            <a:bodyPr wrap="square" rtlCol="0">
              <a:spAutoFit/>
            </a:bodyPr>
            <a:lstStyle/>
            <a:p>
              <a:pPr algn="ctr"/>
              <a:r>
                <a:rPr lang="ja-JP" altLang="en-US" sz="1200" dirty="0" smtClean="0">
                  <a:latin typeface="Meiryo UI" pitchFamily="50" charset="-128"/>
                  <a:ea typeface="Meiryo UI" pitchFamily="50" charset="-128"/>
                  <a:cs typeface="Meiryo UI" pitchFamily="50" charset="-128"/>
                  <a:sym typeface="Wingdings" panose="05000000000000000000" pitchFamily="2" charset="2"/>
                </a:rPr>
                <a:t>重点化</a:t>
              </a:r>
              <a:endParaRPr lang="en-US" altLang="ja-JP" sz="1200" dirty="0" smtClean="0">
                <a:latin typeface="Meiryo UI" pitchFamily="50" charset="-128"/>
                <a:ea typeface="Meiryo UI" pitchFamily="50" charset="-128"/>
                <a:cs typeface="Meiryo UI" pitchFamily="50" charset="-128"/>
                <a:sym typeface="Wingdings" panose="05000000000000000000" pitchFamily="2" charset="2"/>
              </a:endParaRPr>
            </a:p>
          </p:txBody>
        </p:sp>
      </p:grpSp>
      <p:sp>
        <p:nvSpPr>
          <p:cNvPr id="19" name="テキスト ボックス 18"/>
          <p:cNvSpPr txBox="1"/>
          <p:nvPr/>
        </p:nvSpPr>
        <p:spPr>
          <a:xfrm>
            <a:off x="4149531" y="2997381"/>
            <a:ext cx="3824808" cy="369332"/>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sym typeface="Wingdings" panose="05000000000000000000" pitchFamily="2" charset="2"/>
              </a:rPr>
              <a:t>【</a:t>
            </a:r>
            <a:r>
              <a:rPr lang="ja-JP" altLang="en-US" dirty="0" smtClean="0">
                <a:latin typeface="Meiryo UI" pitchFamily="50" charset="-128"/>
                <a:ea typeface="Meiryo UI" pitchFamily="50" charset="-128"/>
                <a:cs typeface="Meiryo UI" pitchFamily="50" charset="-128"/>
                <a:sym typeface="Wingdings" panose="05000000000000000000" pitchFamily="2" charset="2"/>
              </a:rPr>
              <a:t>社会的影響度</a:t>
            </a:r>
            <a:r>
              <a:rPr lang="en-US" altLang="ja-JP" dirty="0" smtClean="0">
                <a:latin typeface="Meiryo UI" pitchFamily="50" charset="-128"/>
                <a:ea typeface="Meiryo UI" pitchFamily="50" charset="-128"/>
                <a:cs typeface="Meiryo UI" pitchFamily="50" charset="-128"/>
                <a:sym typeface="Wingdings" panose="05000000000000000000" pitchFamily="2" charset="2"/>
              </a:rPr>
              <a:t>】</a:t>
            </a:r>
          </a:p>
        </p:txBody>
      </p:sp>
      <p:sp>
        <p:nvSpPr>
          <p:cNvPr id="20" name="テキスト ボックス 19"/>
          <p:cNvSpPr txBox="1"/>
          <p:nvPr/>
        </p:nvSpPr>
        <p:spPr>
          <a:xfrm>
            <a:off x="4311746" y="3371847"/>
            <a:ext cx="4661126" cy="1323439"/>
          </a:xfrm>
          <a:prstGeom prst="rect">
            <a:avLst/>
          </a:prstGeom>
          <a:noFill/>
        </p:spPr>
        <p:txBody>
          <a:bodyPr wrap="square" rtlCol="0">
            <a:spAutoFit/>
          </a:bodyPr>
          <a:lstStyle/>
          <a:p>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岸壁等</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・災害発生後の緊急物資輸送に重要な役割を果たす</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600" dirty="0">
                <a:latin typeface="Meiryo UI" pitchFamily="50" charset="-128"/>
                <a:ea typeface="Meiryo UI" pitchFamily="50" charset="-128"/>
                <a:cs typeface="Meiryo UI" pitchFamily="50" charset="-128"/>
                <a:sym typeface="Wingdings" panose="05000000000000000000" pitchFamily="2" charset="2"/>
              </a:rPr>
              <a:t>　</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耐震強化岸壁</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・水深、取扱貨物量の多い主力岸壁</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a:latin typeface="Meiryo UI" pitchFamily="50" charset="-128"/>
                <a:ea typeface="Meiryo UI" pitchFamily="50" charset="-128"/>
                <a:cs typeface="Meiryo UI" pitchFamily="50" charset="-128"/>
                <a:sym typeface="Wingdings" panose="05000000000000000000" pitchFamily="2" charset="2"/>
              </a:rPr>
              <a:t>旅客</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船フェリー接岸</a:t>
            </a:r>
            <a:r>
              <a:rPr lang="ja-JP" altLang="en-US" sz="1600" dirty="0">
                <a:latin typeface="Meiryo UI" pitchFamily="50" charset="-128"/>
                <a:ea typeface="Meiryo UI" pitchFamily="50" charset="-128"/>
                <a:cs typeface="Meiryo UI" pitchFamily="50" charset="-128"/>
                <a:sym typeface="Wingdings" panose="05000000000000000000" pitchFamily="2" charset="2"/>
              </a:rPr>
              <a:t>岸壁</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2" name="テキスト ボックス 21"/>
          <p:cNvSpPr txBox="1"/>
          <p:nvPr/>
        </p:nvSpPr>
        <p:spPr>
          <a:xfrm>
            <a:off x="4226355" y="4727076"/>
            <a:ext cx="4832254" cy="584775"/>
          </a:xfrm>
          <a:prstGeom prst="rect">
            <a:avLst/>
          </a:prstGeom>
          <a:noFill/>
        </p:spPr>
        <p:txBody>
          <a:bodyPr wrap="square" rtlCol="0">
            <a:spAutoFit/>
          </a:bodyPr>
          <a:lstStyle/>
          <a:p>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a:latin typeface="Meiryo UI" pitchFamily="50" charset="-128"/>
                <a:ea typeface="Meiryo UI" pitchFamily="50" charset="-128"/>
                <a:cs typeface="Meiryo UI" pitchFamily="50" charset="-128"/>
                <a:sym typeface="Wingdings" panose="05000000000000000000" pitchFamily="2" charset="2"/>
              </a:rPr>
              <a:t>防波堤</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・津波・高潮による減災効果の大きい</a:t>
            </a:r>
            <a:r>
              <a:rPr lang="ja-JP" altLang="en-US" sz="1600" dirty="0">
                <a:latin typeface="Meiryo UI" pitchFamily="50" charset="-128"/>
                <a:ea typeface="Meiryo UI" pitchFamily="50" charset="-128"/>
                <a:cs typeface="Meiryo UI" pitchFamily="50" charset="-128"/>
                <a:sym typeface="Wingdings" panose="05000000000000000000" pitchFamily="2" charset="2"/>
              </a:rPr>
              <a:t>津波</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防波堤</a:t>
            </a:r>
            <a:endParaRPr lang="en-US" altLang="ja-JP" sz="1600" dirty="0">
              <a:latin typeface="Meiryo UI" pitchFamily="50" charset="-128"/>
              <a:ea typeface="Meiryo UI" pitchFamily="50" charset="-128"/>
              <a:cs typeface="Meiryo UI" pitchFamily="50" charset="-128"/>
              <a:sym typeface="Wingdings" panose="05000000000000000000" pitchFamily="2" charset="2"/>
            </a:endParaRPr>
          </a:p>
        </p:txBody>
      </p:sp>
      <p:sp>
        <p:nvSpPr>
          <p:cNvPr id="5" name="テキスト ボックス 4"/>
          <p:cNvSpPr txBox="1"/>
          <p:nvPr/>
        </p:nvSpPr>
        <p:spPr>
          <a:xfrm>
            <a:off x="276277" y="3022802"/>
            <a:ext cx="430887" cy="2156676"/>
          </a:xfrm>
          <a:prstGeom prst="rect">
            <a:avLst/>
          </a:prstGeom>
          <a:solidFill>
            <a:schemeClr val="bg1"/>
          </a:solidFill>
        </p:spPr>
        <p:txBody>
          <a:bodyPr vert="eaVert" wrap="square" rtlCol="0">
            <a:spAutoFit/>
          </a:bodyPr>
          <a:lstStyle/>
          <a:p>
            <a:pPr algn="ctr"/>
            <a:r>
              <a:rPr lang="ja-JP" altLang="en-US" sz="1600" dirty="0"/>
              <a:t>健全</a:t>
            </a:r>
            <a:r>
              <a:rPr kumimoji="1" lang="ja-JP" altLang="en-US" sz="1600" dirty="0" smtClean="0"/>
              <a:t>度</a:t>
            </a:r>
            <a:endParaRPr kumimoji="1" lang="ja-JP" altLang="en-US" sz="1600" dirty="0"/>
          </a:p>
        </p:txBody>
      </p:sp>
      <p:sp>
        <p:nvSpPr>
          <p:cNvPr id="21" name="テキスト ボックス 20"/>
          <p:cNvSpPr txBox="1"/>
          <p:nvPr/>
        </p:nvSpPr>
        <p:spPr>
          <a:xfrm>
            <a:off x="476330" y="5582721"/>
            <a:ext cx="3673201" cy="338554"/>
          </a:xfrm>
          <a:prstGeom prst="rect">
            <a:avLst/>
          </a:prstGeom>
          <a:solidFill>
            <a:schemeClr val="bg1"/>
          </a:solidFill>
        </p:spPr>
        <p:txBody>
          <a:bodyPr wrap="square" rtlCol="0">
            <a:spAutoFit/>
          </a:bodyPr>
          <a:lstStyle/>
          <a:p>
            <a:pPr algn="ctr"/>
            <a:r>
              <a:rPr lang="ja-JP" altLang="en-US" sz="1600" dirty="0" smtClean="0">
                <a:latin typeface="Meiryo UI" pitchFamily="50" charset="-128"/>
                <a:ea typeface="Meiryo UI" pitchFamily="50" charset="-128"/>
                <a:cs typeface="Meiryo UI" pitchFamily="50" charset="-128"/>
                <a:sym typeface="Wingdings" panose="05000000000000000000" pitchFamily="2" charset="2"/>
              </a:rPr>
              <a:t>社会的影響度</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3" name="テキスト ボックス 22"/>
          <p:cNvSpPr txBox="1"/>
          <p:nvPr/>
        </p:nvSpPr>
        <p:spPr>
          <a:xfrm>
            <a:off x="4323192" y="5336499"/>
            <a:ext cx="4752954" cy="830997"/>
          </a:xfrm>
          <a:prstGeom prst="rect">
            <a:avLst/>
          </a:prstGeom>
          <a:noFill/>
        </p:spPr>
        <p:txBody>
          <a:bodyPr wrap="square" rtlCol="0">
            <a:spAutoFit/>
          </a:bodyPr>
          <a:lstStyle/>
          <a:p>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a:latin typeface="Meiryo UI" pitchFamily="50" charset="-128"/>
                <a:ea typeface="Meiryo UI" pitchFamily="50" charset="-128"/>
                <a:cs typeface="Meiryo UI" pitchFamily="50" charset="-128"/>
                <a:sym typeface="Wingdings" panose="05000000000000000000" pitchFamily="2" charset="2"/>
              </a:rPr>
              <a:t>護岸</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・災害時に甚大な被害を及ぼす懸念のあるコンビナート地区及び廃棄物護岸</a:t>
            </a:r>
            <a:endParaRPr lang="en-US" altLang="ja-JP" sz="1600" dirty="0">
              <a:latin typeface="Meiryo UI" pitchFamily="50" charset="-128"/>
              <a:ea typeface="Meiryo UI" pitchFamily="50" charset="-128"/>
              <a:cs typeface="Meiryo UI" pitchFamily="50" charset="-128"/>
              <a:sym typeface="Wingdings" panose="05000000000000000000" pitchFamily="2" charset="2"/>
            </a:endParaRPr>
          </a:p>
        </p:txBody>
      </p:sp>
      <p:sp>
        <p:nvSpPr>
          <p:cNvPr id="24" name="テキスト ボックス 23"/>
          <p:cNvSpPr txBox="1"/>
          <p:nvPr/>
        </p:nvSpPr>
        <p:spPr>
          <a:xfrm>
            <a:off x="696327" y="5582721"/>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637639" y="5566598"/>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48018" y="5320111"/>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07054" y="2445937"/>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188375" y="2152982"/>
            <a:ext cx="4006803" cy="646331"/>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・施設の劣化状況や損傷の程度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32" name="テキスト ボックス 31"/>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重点化指標の</a:t>
            </a:r>
            <a:r>
              <a:rPr lang="ja-JP" altLang="en-US" sz="2400" dirty="0" smtClean="0">
                <a:latin typeface="Meiryo UI" pitchFamily="50" charset="-128"/>
                <a:ea typeface="Meiryo UI" pitchFamily="50" charset="-128"/>
                <a:cs typeface="Meiryo UI" pitchFamily="50" charset="-128"/>
              </a:rPr>
              <a:t>設定　</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7810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95618" y="1035947"/>
            <a:ext cx="8624854" cy="400110"/>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sym typeface="Wingdings" panose="05000000000000000000" pitchFamily="2" charset="2"/>
              </a:rPr>
              <a:t>海岸施設</a:t>
            </a:r>
            <a:endParaRPr lang="en-US" altLang="ja-JP" sz="20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19" name="テキスト ボックス 18"/>
          <p:cNvSpPr txBox="1"/>
          <p:nvPr/>
        </p:nvSpPr>
        <p:spPr>
          <a:xfrm>
            <a:off x="4137327" y="3577521"/>
            <a:ext cx="3824808" cy="369332"/>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sym typeface="Wingdings" panose="05000000000000000000" pitchFamily="2" charset="2"/>
              </a:rPr>
              <a:t>【</a:t>
            </a:r>
            <a:r>
              <a:rPr lang="ja-JP" altLang="en-US" dirty="0" smtClean="0">
                <a:latin typeface="Meiryo UI" pitchFamily="50" charset="-128"/>
                <a:ea typeface="Meiryo UI" pitchFamily="50" charset="-128"/>
                <a:cs typeface="Meiryo UI" pitchFamily="50" charset="-128"/>
                <a:sym typeface="Wingdings" panose="05000000000000000000" pitchFamily="2" charset="2"/>
              </a:rPr>
              <a:t>社会的影響度</a:t>
            </a:r>
            <a:r>
              <a:rPr lang="en-US" altLang="ja-JP" dirty="0" smtClean="0">
                <a:latin typeface="Meiryo UI" pitchFamily="50" charset="-128"/>
                <a:ea typeface="Meiryo UI" pitchFamily="50" charset="-128"/>
                <a:cs typeface="Meiryo UI" pitchFamily="50" charset="-128"/>
                <a:sym typeface="Wingdings" panose="05000000000000000000" pitchFamily="2" charset="2"/>
              </a:rPr>
              <a:t>】</a:t>
            </a:r>
          </a:p>
        </p:txBody>
      </p:sp>
      <p:sp>
        <p:nvSpPr>
          <p:cNvPr id="20" name="テキスト ボックス 19"/>
          <p:cNvSpPr txBox="1"/>
          <p:nvPr/>
        </p:nvSpPr>
        <p:spPr>
          <a:xfrm>
            <a:off x="4159346" y="3954776"/>
            <a:ext cx="4661126" cy="830997"/>
          </a:xfrm>
          <a:prstGeom prst="rect">
            <a:avLst/>
          </a:prstGeom>
          <a:noFill/>
        </p:spPr>
        <p:txBody>
          <a:bodyPr wrap="square" rtlCol="0">
            <a:spAutoFit/>
          </a:bodyPr>
          <a:lstStyle/>
          <a:p>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a:latin typeface="Meiryo UI" pitchFamily="50" charset="-128"/>
                <a:ea typeface="Meiryo UI" pitchFamily="50" charset="-128"/>
                <a:cs typeface="Meiryo UI" pitchFamily="50" charset="-128"/>
                <a:sym typeface="Wingdings" panose="05000000000000000000" pitchFamily="2" charset="2"/>
              </a:rPr>
              <a:t>防潮堤</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endParaRPr lang="en-US" altLang="ja-JP" sz="1600" dirty="0">
              <a:latin typeface="Meiryo UI" pitchFamily="50" charset="-128"/>
              <a:ea typeface="Meiryo UI" pitchFamily="50" charset="-128"/>
              <a:cs typeface="Meiryo UI" pitchFamily="50" charset="-128"/>
              <a:sym typeface="Wingdings" panose="05000000000000000000" pitchFamily="2" charset="2"/>
            </a:endParaRP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・背後地盤高が低く、浸水被害が大きい</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・背後地が人家隣接で人口密集地</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grpSp>
        <p:nvGrpSpPr>
          <p:cNvPr id="18" name="グループ化 17"/>
          <p:cNvGrpSpPr/>
          <p:nvPr/>
        </p:nvGrpSpPr>
        <p:grpSpPr>
          <a:xfrm>
            <a:off x="214296" y="2290449"/>
            <a:ext cx="3816323" cy="3602073"/>
            <a:chOff x="596555" y="2594495"/>
            <a:chExt cx="3816323" cy="3602073"/>
          </a:xfrm>
        </p:grpSpPr>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55" y="2594495"/>
              <a:ext cx="3816323" cy="3602073"/>
            </a:xfrm>
            <a:prstGeom prst="rect">
              <a:avLst/>
            </a:prstGeom>
          </p:spPr>
        </p:pic>
        <p:sp>
          <p:nvSpPr>
            <p:cNvPr id="23" name="円/楕円 22"/>
            <p:cNvSpPr/>
            <p:nvPr/>
          </p:nvSpPr>
          <p:spPr>
            <a:xfrm rot="18949977">
              <a:off x="3145596" y="3007944"/>
              <a:ext cx="753243" cy="95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rot="19063456">
              <a:off x="2257780" y="3037370"/>
              <a:ext cx="1103325" cy="2385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035230" y="3398894"/>
              <a:ext cx="984668" cy="276999"/>
            </a:xfrm>
            <a:prstGeom prst="rect">
              <a:avLst/>
            </a:prstGeom>
            <a:noFill/>
          </p:spPr>
          <p:txBody>
            <a:bodyPr wrap="square" rtlCol="0">
              <a:spAutoFit/>
            </a:bodyPr>
            <a:lstStyle/>
            <a:p>
              <a:pPr algn="ctr"/>
              <a:r>
                <a:rPr lang="ja-JP" altLang="en-US" sz="1200" dirty="0" smtClean="0">
                  <a:latin typeface="Meiryo UI" pitchFamily="50" charset="-128"/>
                  <a:ea typeface="Meiryo UI" pitchFamily="50" charset="-128"/>
                  <a:cs typeface="Meiryo UI" pitchFamily="50" charset="-128"/>
                  <a:sym typeface="Wingdings" panose="05000000000000000000" pitchFamily="2" charset="2"/>
                </a:rPr>
                <a:t>最重点化</a:t>
              </a:r>
              <a:endParaRPr lang="en-US" altLang="ja-JP" sz="12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8" name="テキスト ボックス 27"/>
            <p:cNvSpPr txBox="1"/>
            <p:nvPr/>
          </p:nvSpPr>
          <p:spPr>
            <a:xfrm>
              <a:off x="2317108" y="4164445"/>
              <a:ext cx="984668" cy="276999"/>
            </a:xfrm>
            <a:prstGeom prst="rect">
              <a:avLst/>
            </a:prstGeom>
            <a:noFill/>
          </p:spPr>
          <p:txBody>
            <a:bodyPr wrap="square" rtlCol="0">
              <a:spAutoFit/>
            </a:bodyPr>
            <a:lstStyle/>
            <a:p>
              <a:pPr algn="ctr"/>
              <a:r>
                <a:rPr lang="ja-JP" altLang="en-US" sz="1200" dirty="0" smtClean="0">
                  <a:latin typeface="Meiryo UI" pitchFamily="50" charset="-128"/>
                  <a:ea typeface="Meiryo UI" pitchFamily="50" charset="-128"/>
                  <a:cs typeface="Meiryo UI" pitchFamily="50" charset="-128"/>
                  <a:sym typeface="Wingdings" panose="05000000000000000000" pitchFamily="2" charset="2"/>
                </a:rPr>
                <a:t>重点化</a:t>
              </a:r>
              <a:endParaRPr lang="en-US" altLang="ja-JP" sz="1200" dirty="0" smtClean="0">
                <a:latin typeface="Meiryo UI" pitchFamily="50" charset="-128"/>
                <a:ea typeface="Meiryo UI" pitchFamily="50" charset="-128"/>
                <a:cs typeface="Meiryo UI" pitchFamily="50" charset="-128"/>
                <a:sym typeface="Wingdings" panose="05000000000000000000" pitchFamily="2" charset="2"/>
              </a:endParaRPr>
            </a:p>
          </p:txBody>
        </p:sp>
      </p:grpSp>
      <p:sp>
        <p:nvSpPr>
          <p:cNvPr id="29" name="テキスト ボックス 28"/>
          <p:cNvSpPr txBox="1"/>
          <p:nvPr/>
        </p:nvSpPr>
        <p:spPr>
          <a:xfrm>
            <a:off x="276277" y="3022802"/>
            <a:ext cx="430887" cy="2156676"/>
          </a:xfrm>
          <a:prstGeom prst="rect">
            <a:avLst/>
          </a:prstGeom>
          <a:solidFill>
            <a:schemeClr val="bg1"/>
          </a:solidFill>
        </p:spPr>
        <p:txBody>
          <a:bodyPr vert="eaVert" wrap="square" rtlCol="0">
            <a:spAutoFit/>
          </a:bodyPr>
          <a:lstStyle/>
          <a:p>
            <a:pPr algn="ctr"/>
            <a:r>
              <a:rPr kumimoji="1" lang="ja-JP" altLang="en-US" sz="1600" dirty="0" smtClean="0"/>
              <a:t>健全度</a:t>
            </a:r>
            <a:endParaRPr kumimoji="1" lang="ja-JP" altLang="en-US" sz="1600" dirty="0"/>
          </a:p>
        </p:txBody>
      </p:sp>
      <p:sp>
        <p:nvSpPr>
          <p:cNvPr id="30" name="テキスト ボックス 29"/>
          <p:cNvSpPr txBox="1"/>
          <p:nvPr/>
        </p:nvSpPr>
        <p:spPr>
          <a:xfrm>
            <a:off x="476330" y="5582721"/>
            <a:ext cx="3673201" cy="338554"/>
          </a:xfrm>
          <a:prstGeom prst="rect">
            <a:avLst/>
          </a:prstGeom>
          <a:solidFill>
            <a:schemeClr val="bg1"/>
          </a:solidFill>
        </p:spPr>
        <p:txBody>
          <a:bodyPr wrap="square" rtlCol="0">
            <a:spAutoFit/>
          </a:bodyPr>
          <a:lstStyle/>
          <a:p>
            <a:pPr algn="ctr"/>
            <a:r>
              <a:rPr lang="ja-JP" altLang="en-US" sz="1600" dirty="0" smtClean="0">
                <a:latin typeface="Meiryo UI" pitchFamily="50" charset="-128"/>
                <a:ea typeface="Meiryo UI" pitchFamily="50" charset="-128"/>
                <a:cs typeface="Meiryo UI" pitchFamily="50" charset="-128"/>
                <a:sym typeface="Wingdings" panose="05000000000000000000" pitchFamily="2" charset="2"/>
              </a:rPr>
              <a:t>社会的影響度</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31" name="テキスト ボックス 30"/>
          <p:cNvSpPr txBox="1"/>
          <p:nvPr/>
        </p:nvSpPr>
        <p:spPr>
          <a:xfrm>
            <a:off x="696327" y="5582721"/>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637639" y="5566598"/>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8018" y="5320111"/>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07054" y="2445937"/>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120187" y="2661880"/>
            <a:ext cx="4006803" cy="646331"/>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・施設の劣化状況や損傷の程度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37" name="テキスト ボックス 3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重点化指標の</a:t>
            </a:r>
            <a:r>
              <a:rPr lang="ja-JP" altLang="en-US" sz="2400" dirty="0" smtClean="0">
                <a:latin typeface="Meiryo UI" pitchFamily="50" charset="-128"/>
                <a:ea typeface="Meiryo UI" pitchFamily="50" charset="-128"/>
                <a:cs typeface="Meiryo UI" pitchFamily="50" charset="-128"/>
              </a:rPr>
              <a:t>設定　</a:t>
            </a:r>
            <a:endParaRPr kumimoji="1" lang="ja-JP" altLang="en-US" sz="2400" dirty="0">
              <a:latin typeface="Meiryo UI" pitchFamily="50" charset="-128"/>
              <a:ea typeface="Meiryo UI" pitchFamily="50" charset="-128"/>
              <a:cs typeface="Meiryo UI" pitchFamily="50" charset="-128"/>
            </a:endParaRPr>
          </a:p>
        </p:txBody>
      </p:sp>
      <p:sp>
        <p:nvSpPr>
          <p:cNvPr id="38" name="テキスト ボックス 37"/>
          <p:cNvSpPr txBox="1"/>
          <p:nvPr/>
        </p:nvSpPr>
        <p:spPr>
          <a:xfrm>
            <a:off x="214296" y="1445096"/>
            <a:ext cx="8861850" cy="707886"/>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sym typeface="Wingdings" panose="05000000000000000000" pitchFamily="2" charset="2"/>
              </a:rPr>
              <a:t>・効率的かつ効果的に維持管理を行うために、重点化指標（優先順位の判断要素）　</a:t>
            </a:r>
            <a:endParaRPr lang="en-US" altLang="ja-JP" sz="20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2000" dirty="0">
                <a:latin typeface="Meiryo UI" pitchFamily="50" charset="-128"/>
                <a:ea typeface="Meiryo UI" pitchFamily="50" charset="-128"/>
                <a:cs typeface="Meiryo UI" pitchFamily="50" charset="-128"/>
                <a:sym typeface="Wingdings" panose="05000000000000000000" pitchFamily="2" charset="2"/>
              </a:rPr>
              <a:t>　</a:t>
            </a:r>
            <a:r>
              <a:rPr lang="ja-JP" altLang="en-US" sz="2000" dirty="0" smtClean="0">
                <a:latin typeface="Meiryo UI" pitchFamily="50" charset="-128"/>
                <a:ea typeface="Meiryo UI" pitchFamily="50" charset="-128"/>
                <a:cs typeface="Meiryo UI" pitchFamily="50" charset="-128"/>
                <a:sym typeface="Wingdings" panose="05000000000000000000" pitchFamily="2" charset="2"/>
              </a:rPr>
              <a:t>の考え方を設定する。</a:t>
            </a:r>
            <a:endParaRPr lang="en-US" altLang="ja-JP" sz="2000" dirty="0" smtClean="0">
              <a:latin typeface="Meiryo UI" pitchFamily="50" charset="-128"/>
              <a:ea typeface="Meiryo UI" pitchFamily="50" charset="-128"/>
              <a:cs typeface="Meiryo UI" pitchFamily="50" charset="-128"/>
              <a:sym typeface="Wingdings" panose="05000000000000000000" pitchFamily="2" charset="2"/>
            </a:endParaRPr>
          </a:p>
        </p:txBody>
      </p:sp>
    </p:spTree>
    <p:extLst>
      <p:ext uri="{BB962C8B-B14F-4D97-AF65-F5344CB8AC3E}">
        <p14:creationId xmlns:p14="http://schemas.microsoft.com/office/powerpoint/2010/main" val="137175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a:t>
            </a:r>
            <a:endParaRPr kumimoji="1" lang="ja-JP" altLang="en-US" sz="2400" dirty="0">
              <a:latin typeface="Meiryo UI" pitchFamily="50" charset="-128"/>
              <a:ea typeface="Meiryo UI" pitchFamily="50" charset="-128"/>
              <a:cs typeface="Meiryo UI" pitchFamily="50" charset="-128"/>
            </a:endParaRPr>
          </a:p>
        </p:txBody>
      </p:sp>
      <p:sp>
        <p:nvSpPr>
          <p:cNvPr id="136" name="テキスト ボックス 135"/>
          <p:cNvSpPr txBox="1"/>
          <p:nvPr/>
        </p:nvSpPr>
        <p:spPr>
          <a:xfrm>
            <a:off x="55211" y="986147"/>
            <a:ext cx="6762526"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○港湾施設の維持管理の流れ（人員配置等）</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101785917"/>
              </p:ext>
            </p:extLst>
          </p:nvPr>
        </p:nvGraphicFramePr>
        <p:xfrm>
          <a:off x="55211" y="1391388"/>
          <a:ext cx="8981284" cy="4269860"/>
        </p:xfrm>
        <a:graphic>
          <a:graphicData uri="http://schemas.openxmlformats.org/drawingml/2006/table">
            <a:tbl>
              <a:tblPr firstRow="1" bandRow="1">
                <a:tableStyleId>{5C22544A-7EE6-4342-B048-85BDC9FD1C3A}</a:tableStyleId>
              </a:tblPr>
              <a:tblGrid>
                <a:gridCol w="844381"/>
                <a:gridCol w="1368152"/>
                <a:gridCol w="2880320"/>
                <a:gridCol w="1944216"/>
                <a:gridCol w="1944215"/>
              </a:tblGrid>
              <a:tr h="1026791">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損傷度の判定会議</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（港湾局及び港湾事務所）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優先順位付け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工法検討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2829">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一般定期点検等を行い、施設の現状を確認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点検で確認した箇所について写真等で、各部材の損傷度ａ～ｄランクに区分し、施設全体を総合的に評価を行い、Ａ～Ｄランクに分類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各港湾事務所からの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評価施設について、施設の利用頻度（取扱貨物量等）や背後施設の有無（上屋、防災緑地等）から補修の優先順位を決定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損傷規模にもよるが、基本的には委託を発注し、補修工法を検討し、港湾事務所での設計審査会で決定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0213">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人員</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・各班４名程度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・港湾事務所及び港湾局職員により班編成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港湾局の課長、補佐、主査、港湾事務所の所長、課長等の幹部及び各班の班長・班員</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港湾局の課長、補佐、主査、港湾事務所の課長、主査等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港湾事務所の所長、課長、主査、港湾局の補佐、主査等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3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基準等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ランク：施設の性能が低下している状態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ランク：放置した場合に、施設の性能が低下する恐れがある状態</a:t>
                      </a: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ランク：施設の性能にかかわる変状は認められないが、継続して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観察する必要がある状態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ランク：異常は認められず、十分な性能を保持している状態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55211" y="5877272"/>
            <a:ext cx="8757174"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・所長、次長、課長：概ね</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年以上の職歴をもつ技術系職員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・補佐、主査：概ね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年以上の職歴を持つ技術系職員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右矢印 7"/>
          <p:cNvSpPr/>
          <p:nvPr/>
        </p:nvSpPr>
        <p:spPr>
          <a:xfrm>
            <a:off x="2121647" y="1739445"/>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右矢印 9"/>
          <p:cNvSpPr/>
          <p:nvPr/>
        </p:nvSpPr>
        <p:spPr>
          <a:xfrm>
            <a:off x="4991169" y="1739445"/>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右矢印 10"/>
          <p:cNvSpPr/>
          <p:nvPr/>
        </p:nvSpPr>
        <p:spPr>
          <a:xfrm>
            <a:off x="6959406" y="1739445"/>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2738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a:t>
            </a:r>
            <a:endParaRPr kumimoji="1" lang="ja-JP" altLang="en-US" sz="2400" dirty="0">
              <a:latin typeface="Meiryo UI" pitchFamily="50" charset="-128"/>
              <a:ea typeface="Meiryo UI" pitchFamily="50" charset="-128"/>
              <a:cs typeface="Meiryo UI" pitchFamily="50" charset="-128"/>
            </a:endParaRPr>
          </a:p>
        </p:txBody>
      </p:sp>
      <p:sp>
        <p:nvSpPr>
          <p:cNvPr id="136" name="テキスト ボックス 135"/>
          <p:cNvSpPr txBox="1"/>
          <p:nvPr/>
        </p:nvSpPr>
        <p:spPr>
          <a:xfrm>
            <a:off x="55211" y="986147"/>
            <a:ext cx="6762526"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施設（損傷度判定の流れ）</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 name="正方形/長方形 2"/>
          <p:cNvSpPr/>
          <p:nvPr/>
        </p:nvSpPr>
        <p:spPr>
          <a:xfrm>
            <a:off x="251520" y="2594046"/>
            <a:ext cx="496855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＜部材ごとの</a:t>
            </a:r>
            <a:r>
              <a:rPr kumimoji="1" lang="en-US" altLang="ja-JP"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の判定基準＞</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462512568"/>
              </p:ext>
            </p:extLst>
          </p:nvPr>
        </p:nvGraphicFramePr>
        <p:xfrm>
          <a:off x="539552" y="3026094"/>
          <a:ext cx="5904656" cy="1432560"/>
        </p:xfrm>
        <a:graphic>
          <a:graphicData uri="http://schemas.openxmlformats.org/drawingml/2006/table">
            <a:tbl>
              <a:tblPr firstRow="1" bandRow="1">
                <a:tableStyleId>{5C22544A-7EE6-4342-B048-85BDC9FD1C3A}</a:tableStyleId>
              </a:tblPr>
              <a:tblGrid>
                <a:gridCol w="991282"/>
                <a:gridCol w="4913374"/>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判定基準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14401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部材の性能が著しく低下している状態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29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部材の性能が低下している状態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57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変状はあるが部材の性能の低下がほとんど認められない状態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685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変状が認められない状態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117173948"/>
              </p:ext>
            </p:extLst>
          </p:nvPr>
        </p:nvGraphicFramePr>
        <p:xfrm>
          <a:off x="533294" y="5092784"/>
          <a:ext cx="5904656" cy="1432560"/>
        </p:xfrm>
        <a:graphic>
          <a:graphicData uri="http://schemas.openxmlformats.org/drawingml/2006/table">
            <a:tbl>
              <a:tblPr firstRow="1" bandRow="1">
                <a:tableStyleId>{5C22544A-7EE6-4342-B048-85BDC9FD1C3A}</a:tableStyleId>
              </a:tblPr>
              <a:tblGrid>
                <a:gridCol w="1008112"/>
                <a:gridCol w="4896544"/>
              </a:tblGrid>
              <a:tr h="19886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影響度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判定基準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14401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施設の性能が相当低下している状態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29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施設の性能が低下している状態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57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変状はあるが施設の性能がほとんど低下していない状態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6856">
                <a:tc>
                  <a:txBody>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変状が認められず施設の性能が十分に保持されている状態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角丸四角形吹き出し 13"/>
          <p:cNvSpPr/>
          <p:nvPr/>
        </p:nvSpPr>
        <p:spPr>
          <a:xfrm>
            <a:off x="5695663" y="3576758"/>
            <a:ext cx="3351326" cy="978970"/>
          </a:xfrm>
          <a:prstGeom prst="wedgeRoundRectCallout">
            <a:avLst>
              <a:gd name="adj1" fmla="val -63240"/>
              <a:gd name="adj2" fmla="val -6078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の具定例＞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鋼矢板：腐食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よる開孔、変形がある。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エプロン：背後の土砂が流出している。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653136"/>
            <a:ext cx="468052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＜施設ごとの</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判定基準＞</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23528" y="1527764"/>
            <a:ext cx="8214158" cy="646331"/>
          </a:xfrm>
          <a:prstGeom prst="rect">
            <a:avLst/>
          </a:prstGeom>
          <a:solidFill>
            <a:schemeClr val="accent5">
              <a:lumMod val="20000"/>
              <a:lumOff val="80000"/>
            </a:schemeClr>
          </a:solidFill>
          <a:ln w="12700">
            <a:solidFill>
              <a:srgbClr val="002060"/>
            </a:solid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施設ごとに予め定めている部材ごとの点検項目について</a:t>
            </a:r>
            <a:r>
              <a:rPr lang="ja-JP" altLang="en-US" dirty="0">
                <a:latin typeface="Meiryo UI" panose="020B0604030504040204" pitchFamily="50" charset="-128"/>
                <a:ea typeface="Meiryo UI" panose="020B0604030504040204" pitchFamily="50" charset="-128"/>
                <a:cs typeface="Meiryo UI" panose="020B0604030504040204" pitchFamily="50" charset="-128"/>
              </a:rPr>
              <a:t>損傷度</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の判定を行い、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施設の重要性や利用状況等を考慮し、施設全体の総合評価</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を判定する。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吹き出し 19"/>
          <p:cNvSpPr/>
          <p:nvPr/>
        </p:nvSpPr>
        <p:spPr>
          <a:xfrm>
            <a:off x="6817737" y="2349303"/>
            <a:ext cx="2146139" cy="676791"/>
          </a:xfrm>
          <a:prstGeom prst="wedgeRoundRectCallout">
            <a:avLst>
              <a:gd name="adj1" fmla="val -54572"/>
              <a:gd name="adj2" fmla="val -81041"/>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判定会議にて決定</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4466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a:t>
            </a:r>
            <a:endParaRPr kumimoji="1" lang="ja-JP" altLang="en-US" sz="2400" dirty="0">
              <a:latin typeface="Meiryo UI" pitchFamily="50" charset="-128"/>
              <a:ea typeface="Meiryo UI" pitchFamily="50" charset="-128"/>
              <a:cs typeface="Meiryo UI" pitchFamily="50" charset="-128"/>
            </a:endParaRPr>
          </a:p>
        </p:txBody>
      </p:sp>
      <p:sp>
        <p:nvSpPr>
          <p:cNvPr id="136" name="テキスト ボックス 135"/>
          <p:cNvSpPr txBox="1"/>
          <p:nvPr/>
        </p:nvSpPr>
        <p:spPr>
          <a:xfrm>
            <a:off x="55211" y="986147"/>
            <a:ext cx="6762526"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施設（損傷度の事例）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50935502"/>
              </p:ext>
            </p:extLst>
          </p:nvPr>
        </p:nvGraphicFramePr>
        <p:xfrm>
          <a:off x="179512" y="1863414"/>
          <a:ext cx="8650723" cy="4373898"/>
        </p:xfrm>
        <a:graphic>
          <a:graphicData uri="http://schemas.openxmlformats.org/drawingml/2006/table">
            <a:tbl>
              <a:tblPr firstRow="1" bandRow="1">
                <a:tableStyleId>{5C22544A-7EE6-4342-B048-85BDC9FD1C3A}</a:tableStyleId>
              </a:tblPr>
              <a:tblGrid>
                <a:gridCol w="1622743"/>
                <a:gridCol w="1756995"/>
                <a:gridCol w="1756995"/>
                <a:gridCol w="1756995"/>
                <a:gridCol w="1756995"/>
              </a:tblGrid>
              <a:tr h="488003">
                <a:tc row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点検項目</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（部材）</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4">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劣化度</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tr>
              <a:tr h="503794">
                <a:tc vMerge="1">
                  <a:txBody>
                    <a:bodyPr/>
                    <a:lstStyle/>
                    <a:p>
                      <a:endParaRPr kumimoji="1" lang="ja-JP" altLang="en-US" sz="1800" dirty="0"/>
                    </a:p>
                  </a:txBody>
                  <a:tcPr anchor="ctr"/>
                </a:tc>
                <a:tc>
                  <a:txBody>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69898">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岸壁法線</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隣接する上部工との間に</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20cm</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以上の凹凸がある。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隣接する上部工との間に</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20cm</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程度の凹凸がある。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隣接する上部工との間に</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10cm</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未満の凹凸がある。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変状なし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842305">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エプロン</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陥没している。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エプロンに</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3cm</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以上の沈下がある。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エプロンに</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3cm</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未満の沈下がある。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変状なし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69898">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鋼矢板</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（被覆防食）</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塗装以外</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鋼材が露出し錆が発生している。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被覆材に鋼材まで達する傷がある。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被覆材に鋼材まで達していない傷がある。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変状なし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8" name="テキスト ボックス 17"/>
          <p:cNvSpPr txBox="1"/>
          <p:nvPr/>
        </p:nvSpPr>
        <p:spPr>
          <a:xfrm>
            <a:off x="35496" y="1444714"/>
            <a:ext cx="6762526" cy="400110"/>
          </a:xfrm>
          <a:prstGeom prst="rect">
            <a:avLst/>
          </a:prstGeom>
          <a:noFill/>
          <a:ln w="19050">
            <a:no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＜矢板式係</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船</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岸での一例＞</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3443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29851" y="2341886"/>
            <a:ext cx="2884157" cy="4210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3520093" y="6357731"/>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フローチャート : 代替処理 4"/>
          <p:cNvSpPr/>
          <p:nvPr/>
        </p:nvSpPr>
        <p:spPr>
          <a:xfrm>
            <a:off x="234967" y="2660082"/>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276219" y="2697424"/>
            <a:ext cx="1933208"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●職員が徒歩により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目視点検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291878" y="4509120"/>
            <a:ext cx="1728198"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昼間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（夜間）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●職員が車両により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291878" y="5573888"/>
            <a:ext cx="1875323"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●地震時等の異常時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職員が徒歩、車両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により点検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276219" y="3599363"/>
            <a:ext cx="1988137"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●測量士等による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委託発注）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51193" y="980728"/>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○海岸施設</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7" name="テキスト ボックス 6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a:t>
            </a:r>
            <a:endParaRPr kumimoji="1" lang="ja-JP" altLang="en-US" sz="2400" dirty="0">
              <a:latin typeface="Meiryo UI" pitchFamily="50" charset="-128"/>
              <a:ea typeface="Meiryo UI" pitchFamily="50" charset="-128"/>
              <a:cs typeface="Meiryo UI" pitchFamily="50" charset="-128"/>
            </a:endParaRPr>
          </a:p>
        </p:txBody>
      </p:sp>
      <p:sp>
        <p:nvSpPr>
          <p:cNvPr id="56" name="フローチャート : 代替処理 55"/>
          <p:cNvSpPr/>
          <p:nvPr/>
        </p:nvSpPr>
        <p:spPr>
          <a:xfrm>
            <a:off x="234967" y="3574072"/>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フローチャート : 代替処理 59"/>
          <p:cNvSpPr/>
          <p:nvPr/>
        </p:nvSpPr>
        <p:spPr>
          <a:xfrm>
            <a:off x="234967" y="4563074"/>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日常巡視</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フローチャート : 代替処理 73"/>
          <p:cNvSpPr/>
          <p:nvPr/>
        </p:nvSpPr>
        <p:spPr>
          <a:xfrm>
            <a:off x="234967" y="5572699"/>
            <a:ext cx="110992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966284" y="1436924"/>
            <a:ext cx="1140933" cy="369332"/>
          </a:xfrm>
          <a:prstGeom prst="rect">
            <a:avLst/>
          </a:prstGeom>
          <a:solidFill>
            <a:schemeClr val="bg1"/>
          </a:solidFill>
          <a:ln w="19050">
            <a:solidFill>
              <a:schemeClr val="tx1"/>
            </a:solidFill>
          </a:ln>
        </p:spPr>
        <p:txBody>
          <a:bodyPr wrap="square" rtlCol="0" anchor="ctr">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112774" y="1436924"/>
            <a:ext cx="1140933" cy="369332"/>
          </a:xfrm>
          <a:prstGeom prst="rect">
            <a:avLst/>
          </a:prstGeom>
          <a:solidFill>
            <a:schemeClr val="bg1"/>
          </a:solidFill>
          <a:ln w="19050">
            <a:solidFill>
              <a:schemeClr val="tx1"/>
            </a:solidFill>
          </a:ln>
        </p:spPr>
        <p:txBody>
          <a:bodyPr wrap="square" rtlCol="0" anchor="ctr">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7067887" y="1436924"/>
            <a:ext cx="1140933" cy="369332"/>
          </a:xfrm>
          <a:prstGeom prst="rect">
            <a:avLst/>
          </a:prstGeom>
          <a:solidFill>
            <a:schemeClr val="bg1"/>
          </a:solidFill>
          <a:ln w="19050">
            <a:solidFill>
              <a:schemeClr val="tx1"/>
            </a:solidFill>
          </a:ln>
        </p:spPr>
        <p:txBody>
          <a:bodyPr wrap="square" rtlCol="0" anchor="ctr">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二等辺三角形 77"/>
          <p:cNvSpPr/>
          <p:nvPr/>
        </p:nvSpPr>
        <p:spPr>
          <a:xfrm rot="5400000">
            <a:off x="3091542" y="1117682"/>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p:cNvSpPr/>
          <p:nvPr/>
        </p:nvSpPr>
        <p:spPr>
          <a:xfrm rot="5400000">
            <a:off x="6179876" y="1117682"/>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134008" y="1928986"/>
            <a:ext cx="2880000" cy="276999"/>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各港湾事務所職員・港湾局職員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81" name="テキスト ボックス 80"/>
          <p:cNvSpPr txBox="1"/>
          <p:nvPr/>
        </p:nvSpPr>
        <p:spPr>
          <a:xfrm>
            <a:off x="3256110" y="1928986"/>
            <a:ext cx="2844000" cy="276999"/>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評価者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各港湾事務所職員・港湾局職員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82" name="テキスト ボックス 81"/>
          <p:cNvSpPr txBox="1"/>
          <p:nvPr/>
        </p:nvSpPr>
        <p:spPr>
          <a:xfrm>
            <a:off x="6391200" y="1928986"/>
            <a:ext cx="2592000" cy="276999"/>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補修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3256110" y="2341886"/>
            <a:ext cx="2849221" cy="1879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6379189" y="2341886"/>
            <a:ext cx="2592000" cy="4210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ローチャート : 代替処理 85"/>
          <p:cNvSpPr/>
          <p:nvPr/>
        </p:nvSpPr>
        <p:spPr>
          <a:xfrm>
            <a:off x="6494749" y="2509252"/>
            <a:ext cx="1311220" cy="62329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6501775" y="3194666"/>
            <a:ext cx="2349225"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優先度に応じて補修工事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6392112" y="2644828"/>
            <a:ext cx="1564517" cy="40616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的補修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フローチャート : 代替処理 89"/>
          <p:cNvSpPr/>
          <p:nvPr/>
        </p:nvSpPr>
        <p:spPr>
          <a:xfrm>
            <a:off x="6494749" y="5229200"/>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6515026" y="5896318"/>
            <a:ext cx="2441669" cy="523220"/>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早急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に補修を必要とする場合に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6375594" y="5334896"/>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フローチャート : 代替処理 92"/>
          <p:cNvSpPr/>
          <p:nvPr/>
        </p:nvSpPr>
        <p:spPr>
          <a:xfrm>
            <a:off x="3387758" y="2509252"/>
            <a:ext cx="1311220" cy="60395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3258818" y="2627058"/>
            <a:ext cx="1564517" cy="33855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劣化指標評価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フローチャート : 代替処理 94"/>
          <p:cNvSpPr/>
          <p:nvPr/>
        </p:nvSpPr>
        <p:spPr>
          <a:xfrm>
            <a:off x="3387758" y="3385973"/>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3270808" y="3491548"/>
            <a:ext cx="156451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総合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4658680" y="2531168"/>
            <a:ext cx="1476989" cy="523220"/>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劣化度に応じて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ランクに区分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左右矢印 98"/>
          <p:cNvSpPr/>
          <p:nvPr/>
        </p:nvSpPr>
        <p:spPr>
          <a:xfrm>
            <a:off x="2843808" y="3068960"/>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3258818" y="4452083"/>
            <a:ext cx="2849221" cy="1357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ローチャート : 代替処理 104"/>
          <p:cNvSpPr/>
          <p:nvPr/>
        </p:nvSpPr>
        <p:spPr>
          <a:xfrm>
            <a:off x="3391139" y="4596672"/>
            <a:ext cx="2563371" cy="56052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カルテ</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（紙、エクセル、</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CALS</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3491881" y="5229200"/>
            <a:ext cx="2170724"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点検、評価結果等を</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データベース化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左右矢印 106"/>
          <p:cNvSpPr/>
          <p:nvPr/>
        </p:nvSpPr>
        <p:spPr>
          <a:xfrm>
            <a:off x="2843808" y="5003884"/>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下矢印 107"/>
          <p:cNvSpPr/>
          <p:nvPr/>
        </p:nvSpPr>
        <p:spPr>
          <a:xfrm>
            <a:off x="4457523" y="4148168"/>
            <a:ext cx="444927" cy="381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4704725" y="3437472"/>
            <a:ext cx="1746482" cy="507832"/>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防災上の観点から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重要度により区分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右矢印 108"/>
          <p:cNvSpPr/>
          <p:nvPr/>
        </p:nvSpPr>
        <p:spPr>
          <a:xfrm>
            <a:off x="3004410" y="6071906"/>
            <a:ext cx="3467213" cy="381430"/>
          </a:xfrm>
          <a:prstGeom prst="rightArrow">
            <a:avLst>
              <a:gd name="adj1" fmla="val 50000"/>
              <a:gd name="adj2" fmla="val 8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吹き出し 51"/>
          <p:cNvSpPr/>
          <p:nvPr/>
        </p:nvSpPr>
        <p:spPr>
          <a:xfrm>
            <a:off x="6334961" y="4039156"/>
            <a:ext cx="2674937" cy="915787"/>
          </a:xfrm>
          <a:prstGeom prst="wedgeRoundRectCallout">
            <a:avLst>
              <a:gd name="adj1" fmla="val -67954"/>
              <a:gd name="adj2" fmla="val -45273"/>
              <a:gd name="adj3" fmla="val 16667"/>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375594" y="4203870"/>
            <a:ext cx="2582726" cy="738664"/>
          </a:xfrm>
          <a:prstGeom prst="rect">
            <a:avLst/>
          </a:prstGeom>
          <a:noFill/>
          <a:ln w="1270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港湾局の課長、補佐、主査及び各港湾事務所の所長、課長等以下による会議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684124" y="3883933"/>
            <a:ext cx="2006284" cy="307777"/>
          </a:xfrm>
          <a:prstGeom prst="rect">
            <a:avLst/>
          </a:prstGeom>
          <a:solidFill>
            <a:schemeClr val="accent6">
              <a:lumMod val="60000"/>
              <a:lumOff val="40000"/>
            </a:schemeClr>
          </a:solidFill>
          <a:ln w="12700">
            <a:solidFill>
              <a:srgbClr val="FF0000"/>
            </a:solidFill>
          </a:ln>
        </p:spPr>
        <p:txBody>
          <a:bodyPr wrap="square" rtlCol="0" anchor="ctr">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＜判定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会議を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1400" dirty="0"/>
          </a:p>
        </p:txBody>
      </p:sp>
      <p:sp>
        <p:nvSpPr>
          <p:cNvPr id="55" name="左右矢印 54"/>
          <p:cNvSpPr/>
          <p:nvPr/>
        </p:nvSpPr>
        <p:spPr>
          <a:xfrm>
            <a:off x="5981375" y="5004484"/>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左右矢印 56"/>
          <p:cNvSpPr/>
          <p:nvPr/>
        </p:nvSpPr>
        <p:spPr>
          <a:xfrm>
            <a:off x="5950799" y="3068960"/>
            <a:ext cx="543950"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3592916" y="5932160"/>
            <a:ext cx="2568145" cy="261610"/>
          </a:xfrm>
          <a:prstGeom prst="rect">
            <a:avLst/>
          </a:prstGeom>
          <a:noFill/>
          <a:ln w="19050">
            <a:noFill/>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損傷箇所の経過観察・緊急対応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1536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a:t>
            </a:r>
            <a:endParaRPr kumimoji="1" lang="ja-JP" altLang="en-US" sz="2400" dirty="0">
              <a:latin typeface="Meiryo UI" pitchFamily="50" charset="-128"/>
              <a:ea typeface="Meiryo UI" pitchFamily="50" charset="-128"/>
              <a:cs typeface="Meiryo UI" pitchFamily="50" charset="-128"/>
            </a:endParaRPr>
          </a:p>
        </p:txBody>
      </p:sp>
      <p:sp>
        <p:nvSpPr>
          <p:cNvPr id="136" name="テキスト ボックス 135"/>
          <p:cNvSpPr txBox="1"/>
          <p:nvPr/>
        </p:nvSpPr>
        <p:spPr>
          <a:xfrm>
            <a:off x="55211" y="986147"/>
            <a:ext cx="6762526"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海岸</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施設の維持管理の流れ（人員配置等）</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96958777"/>
              </p:ext>
            </p:extLst>
          </p:nvPr>
        </p:nvGraphicFramePr>
        <p:xfrm>
          <a:off x="55211" y="1391388"/>
          <a:ext cx="8981284" cy="4379993"/>
        </p:xfrm>
        <a:graphic>
          <a:graphicData uri="http://schemas.openxmlformats.org/drawingml/2006/table">
            <a:tbl>
              <a:tblPr firstRow="1" bandRow="1">
                <a:tableStyleId>{5C22544A-7EE6-4342-B048-85BDC9FD1C3A}</a:tableStyleId>
              </a:tblPr>
              <a:tblGrid>
                <a:gridCol w="844381"/>
                <a:gridCol w="1368152"/>
                <a:gridCol w="2880320"/>
                <a:gridCol w="1944216"/>
                <a:gridCol w="1944215"/>
              </a:tblGrid>
              <a:tr h="1026791">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損傷度の判定会議</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（港湾局及び港湾事務所）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優先順位付け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工法検討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2829">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一般定期点検等を行い、施設の現状を確認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点検で確認した箇所について写真等により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ランクに分類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各港湾事務所からの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評価施設について、防災の観点（背後地の人家隣接、人口密集地等）から補修の優先順位を決定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損傷規模にもよるが、基本的には委託を発注し、補修工法を検討し、港湾事務所での設計審査会で決定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0213">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人員</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・各班４名程度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・港湾事務所及び本局職員により班編成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港湾局の課長、補佐、主査、港湾事務所の所長、課長等の幹部及び各班の班長・班員</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港湾局の課長、補佐、主査、港湾事務所の課長、主査等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港湾事務所の所長、課長、主査、港湾局の補佐、主査等</a:t>
                      </a: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016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基準等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ランク：施設の変状が大きく防潮機能や安全上問題有りと判断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される状態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ランク：施設の変状が中程度で現時点では防潮機能や安全上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は問題なしと判断できる状態</a:t>
                      </a: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ランク：施設の変状が小さく現時点では防潮機能や安全上は問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題なしと判断出来る状態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ランク：変状なし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55211" y="5949280"/>
            <a:ext cx="8757174"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・所長、次長、課長：概ね</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年以上の職歴をもつ技術系職員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・補佐、主査：概ね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年以上の職歴を持つ技術系職員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右矢印 12"/>
          <p:cNvSpPr/>
          <p:nvPr/>
        </p:nvSpPr>
        <p:spPr>
          <a:xfrm>
            <a:off x="2121647" y="1739445"/>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右矢印 13"/>
          <p:cNvSpPr/>
          <p:nvPr/>
        </p:nvSpPr>
        <p:spPr>
          <a:xfrm>
            <a:off x="4991169" y="1739445"/>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右矢印 14"/>
          <p:cNvSpPr/>
          <p:nvPr/>
        </p:nvSpPr>
        <p:spPr>
          <a:xfrm>
            <a:off x="6959406" y="1739445"/>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1143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51920" y="6465679"/>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a:t>
            </a:r>
            <a:r>
              <a:rPr lang="ja-JP" altLang="en-US" sz="2400" dirty="0">
                <a:latin typeface="Meiryo UI" pitchFamily="50" charset="-128"/>
                <a:ea typeface="Meiryo UI" pitchFamily="50" charset="-128"/>
                <a:cs typeface="Meiryo UI" pitchFamily="50" charset="-128"/>
              </a:rPr>
              <a:t>点検と評価の現状</a:t>
            </a:r>
          </a:p>
        </p:txBody>
      </p:sp>
      <p:sp>
        <p:nvSpPr>
          <p:cNvPr id="5" name="テキスト ボックス 4"/>
          <p:cNvSpPr txBox="1"/>
          <p:nvPr/>
        </p:nvSpPr>
        <p:spPr>
          <a:xfrm>
            <a:off x="151711" y="997107"/>
            <a:ext cx="8784976" cy="1323439"/>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現状分析</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・一定の経験を積んだ職員を筆頭に班編成し点検を行っている。</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・工事実施に繋がるランク分けは港湾局全体（事務所含む）の判定会議において</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経験豊かで判断力をもつ幹部職員を含めた会議の場でランクを決定している。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9512" y="2564904"/>
            <a:ext cx="8784976" cy="1323439"/>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・損傷の現状がどの程度のレベルにあるか（損傷度）の判断は、経験に基づくもので</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あり、明確な判断基準がない。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・維持管理の経験が少ない職員が点検に従事している。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二等辺三角形 6"/>
          <p:cNvSpPr/>
          <p:nvPr/>
        </p:nvSpPr>
        <p:spPr>
          <a:xfrm rot="10800000">
            <a:off x="3280193" y="2393116"/>
            <a:ext cx="252028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87524" y="4203212"/>
            <a:ext cx="9497044" cy="2408352"/>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改善策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・損傷度の判定にばらつきが生じないよう、構造種別毎により明確な損傷度判定基準を</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作成する必要がある（損傷事例を写真で表示）</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・点検に従事する職員に点検も含めた維持管理研修を行うなどの人材育成に取り組む。</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損傷度判定は幹部</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職員を含めた会議で決定されており、今後も継続</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港湾の施設の点検診断ガイドライン及び海岸保全施設維持管理マニュアルを参考</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に点検頻度、健全度基準等の見直しを行う必要がある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二等辺三角形 8"/>
          <p:cNvSpPr/>
          <p:nvPr/>
        </p:nvSpPr>
        <p:spPr>
          <a:xfrm rot="10800000">
            <a:off x="3280194" y="3937470"/>
            <a:ext cx="252028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28662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23580F3-5003-4643-A841-F6D2432542D8}">
  <ds:schemaRef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AD891BAD-DA7B-4DA2-BD70-A6A766DB7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Slipstream</Template>
  <TotalTime>18770</TotalTime>
  <Words>6046</Words>
  <Application>Microsoft Office PowerPoint</Application>
  <PresentationFormat>画面に合わせる (4:3)</PresentationFormat>
  <Paragraphs>1052</Paragraphs>
  <Slides>35</Slides>
  <Notes>22</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スリップストリーム</vt:lpstr>
      <vt:lpstr>大阪府都市基盤施設維持管理技術審議会  第２回　河川港湾公園部会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cp:lastModifiedBy>
  <cp:revision>747</cp:revision>
  <cp:lastPrinted>2014-06-23T05:51:12Z</cp:lastPrinted>
  <dcterms:created xsi:type="dcterms:W3CDTF">2013-06-19T04:48:16Z</dcterms:created>
  <dcterms:modified xsi:type="dcterms:W3CDTF">2014-06-30T00:47:10Z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