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handoutMasterIdLst>
    <p:handoutMasterId r:id="rId32"/>
  </p:handoutMasterIdLst>
  <p:sldIdLst>
    <p:sldId id="454" r:id="rId5"/>
    <p:sldId id="629" r:id="rId6"/>
    <p:sldId id="674" r:id="rId7"/>
    <p:sldId id="626" r:id="rId8"/>
    <p:sldId id="630" r:id="rId9"/>
    <p:sldId id="646" r:id="rId10"/>
    <p:sldId id="673" r:id="rId11"/>
    <p:sldId id="655" r:id="rId12"/>
    <p:sldId id="632" r:id="rId13"/>
    <p:sldId id="648" r:id="rId14"/>
    <p:sldId id="678" r:id="rId15"/>
    <p:sldId id="633" r:id="rId16"/>
    <p:sldId id="668" r:id="rId17"/>
    <p:sldId id="653" r:id="rId18"/>
    <p:sldId id="663" r:id="rId19"/>
    <p:sldId id="670" r:id="rId20"/>
    <p:sldId id="671" r:id="rId21"/>
    <p:sldId id="656" r:id="rId22"/>
    <p:sldId id="644" r:id="rId23"/>
    <p:sldId id="657" r:id="rId24"/>
    <p:sldId id="659" r:id="rId25"/>
    <p:sldId id="658" r:id="rId26"/>
    <p:sldId id="660" r:id="rId27"/>
    <p:sldId id="662" r:id="rId28"/>
    <p:sldId id="676" r:id="rId29"/>
    <p:sldId id="675" r:id="rId30"/>
  </p:sldIdLst>
  <p:sldSz cx="9144000" cy="6858000" type="screen4x3"/>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6666FF"/>
    <a:srgbClr val="3366FF"/>
    <a:srgbClr val="3333FF"/>
    <a:srgbClr val="3333CC"/>
    <a:srgbClr val="3399FF"/>
    <a:srgbClr val="66CCFF"/>
    <a:srgbClr val="0000FF"/>
    <a:srgbClr val="FF0066"/>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35" autoAdjust="0"/>
    <p:restoredTop sz="95583" autoAdjust="0"/>
  </p:normalViewPr>
  <p:slideViewPr>
    <p:cSldViewPr>
      <p:cViewPr varScale="1">
        <p:scale>
          <a:sx n="71" d="100"/>
          <a:sy n="71" d="100"/>
        </p:scale>
        <p:origin x="-1452" y="-90"/>
      </p:cViewPr>
      <p:guideLst>
        <p:guide orient="horz" pos="2160"/>
        <p:guide pos="2880"/>
      </p:guideLst>
    </p:cSldViewPr>
  </p:slideViewPr>
  <p:notesTextViewPr>
    <p:cViewPr>
      <p:scale>
        <a:sx n="75" d="100"/>
        <a:sy n="75" d="100"/>
      </p:scale>
      <p:origin x="0" y="0"/>
    </p:cViewPr>
  </p:notesTextViewPr>
  <p:sorterViewPr>
    <p:cViewPr>
      <p:scale>
        <a:sx n="66" d="100"/>
        <a:sy n="66" d="100"/>
      </p:scale>
      <p:origin x="0" y="0"/>
    </p:cViewPr>
  </p:sorterViewPr>
  <p:notesViewPr>
    <p:cSldViewPr>
      <p:cViewPr varScale="1">
        <p:scale>
          <a:sx n="52" d="100"/>
          <a:sy n="52" d="100"/>
        </p:scale>
        <p:origin x="-2934" y="-90"/>
      </p:cViewPr>
      <p:guideLst>
        <p:guide orient="horz" pos="2144"/>
        <p:guide pos="313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0" y="0"/>
            <a:ext cx="4306737" cy="340306"/>
          </a:xfrm>
          <a:prstGeom prst="rect">
            <a:avLst/>
          </a:prstGeom>
        </p:spPr>
        <p:txBody>
          <a:bodyPr vert="horz" lIns="91419" tIns="45711" rIns="91419" bIns="4571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30293" y="0"/>
            <a:ext cx="4306737" cy="340306"/>
          </a:xfrm>
          <a:prstGeom prst="rect">
            <a:avLst/>
          </a:prstGeom>
        </p:spPr>
        <p:txBody>
          <a:bodyPr vert="horz" lIns="91419" tIns="45711" rIns="91419" bIns="45711" rtlCol="0"/>
          <a:lstStyle>
            <a:lvl1pPr algn="r">
              <a:defRPr sz="1200"/>
            </a:lvl1pPr>
          </a:lstStyle>
          <a:p>
            <a:fld id="{29472AE3-829E-42FD-BDF5-9930118AE71F}" type="datetimeFigureOut">
              <a:rPr kumimoji="1" lang="ja-JP" altLang="en-US" smtClean="0"/>
              <a:t>2014/6/23</a:t>
            </a:fld>
            <a:endParaRPr kumimoji="1" lang="ja-JP" altLang="en-US"/>
          </a:p>
        </p:txBody>
      </p:sp>
      <p:sp>
        <p:nvSpPr>
          <p:cNvPr id="4" name="フッター プレースホルダー 3"/>
          <p:cNvSpPr>
            <a:spLocks noGrp="1"/>
          </p:cNvSpPr>
          <p:nvPr>
            <p:ph type="ftr" sz="quarter" idx="2"/>
          </p:nvPr>
        </p:nvSpPr>
        <p:spPr>
          <a:xfrm>
            <a:off x="10" y="6465811"/>
            <a:ext cx="4306737" cy="340305"/>
          </a:xfrm>
          <a:prstGeom prst="rect">
            <a:avLst/>
          </a:prstGeom>
        </p:spPr>
        <p:txBody>
          <a:bodyPr vert="horz" lIns="91419" tIns="45711" rIns="91419" bIns="4571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30293" y="6465811"/>
            <a:ext cx="4306737" cy="340305"/>
          </a:xfrm>
          <a:prstGeom prst="rect">
            <a:avLst/>
          </a:prstGeom>
        </p:spPr>
        <p:txBody>
          <a:bodyPr vert="horz" lIns="91419" tIns="45711" rIns="91419" bIns="45711" rtlCol="0" anchor="b"/>
          <a:lstStyle>
            <a:lvl1pPr algn="r">
              <a:defRPr sz="1200"/>
            </a:lvl1pPr>
          </a:lstStyle>
          <a:p>
            <a:fld id="{F590CCD0-FE35-423A-B9FD-933267B7A8DB}" type="slidenum">
              <a:rPr kumimoji="1" lang="ja-JP" altLang="en-US" smtClean="0"/>
              <a:t>‹#›</a:t>
            </a:fld>
            <a:endParaRPr kumimoji="1" lang="ja-JP" altLang="en-US"/>
          </a:p>
        </p:txBody>
      </p:sp>
    </p:spTree>
    <p:extLst>
      <p:ext uri="{BB962C8B-B14F-4D97-AF65-F5344CB8AC3E}">
        <p14:creationId xmlns:p14="http://schemas.microsoft.com/office/powerpoint/2010/main" val="1790133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0" y="0"/>
            <a:ext cx="4306737" cy="340306"/>
          </a:xfrm>
          <a:prstGeom prst="rect">
            <a:avLst/>
          </a:prstGeom>
        </p:spPr>
        <p:txBody>
          <a:bodyPr vert="horz" lIns="91419" tIns="45711" rIns="91419"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5630293" y="0"/>
            <a:ext cx="4306737" cy="340306"/>
          </a:xfrm>
          <a:prstGeom prst="rect">
            <a:avLst/>
          </a:prstGeom>
        </p:spPr>
        <p:txBody>
          <a:bodyPr vert="horz" lIns="91419" tIns="45711" rIns="91419" bIns="45711" rtlCol="0"/>
          <a:lstStyle>
            <a:lvl1pPr algn="r">
              <a:defRPr sz="1200"/>
            </a:lvl1pPr>
          </a:lstStyle>
          <a:p>
            <a:fld id="{C66E6DC5-E089-448C-ADA9-C53EA216882B}" type="datetimeFigureOut">
              <a:rPr kumimoji="1" lang="ja-JP" altLang="en-US" smtClean="0"/>
              <a:t>2014/6/23</a:t>
            </a:fld>
            <a:endParaRPr kumimoji="1" lang="ja-JP" altLang="en-US"/>
          </a:p>
        </p:txBody>
      </p:sp>
      <p:sp>
        <p:nvSpPr>
          <p:cNvPr id="4" name="スライド イメージ プレースホルダー 3"/>
          <p:cNvSpPr>
            <a:spLocks noGrp="1" noRot="1" noChangeAspect="1"/>
          </p:cNvSpPr>
          <p:nvPr>
            <p:ph type="sldImg" idx="2"/>
          </p:nvPr>
        </p:nvSpPr>
        <p:spPr>
          <a:xfrm>
            <a:off x="3268663" y="511175"/>
            <a:ext cx="3402012" cy="2551113"/>
          </a:xfrm>
          <a:prstGeom prst="rect">
            <a:avLst/>
          </a:prstGeom>
          <a:noFill/>
          <a:ln w="12700">
            <a:solidFill>
              <a:prstClr val="black"/>
            </a:solidFill>
          </a:ln>
        </p:spPr>
        <p:txBody>
          <a:bodyPr vert="horz" lIns="91419" tIns="45711" rIns="91419" bIns="45711" rtlCol="0" anchor="ctr"/>
          <a:lstStyle/>
          <a:p>
            <a:endParaRPr lang="ja-JP" altLang="en-US"/>
          </a:p>
        </p:txBody>
      </p:sp>
      <p:sp>
        <p:nvSpPr>
          <p:cNvPr id="5" name="ノート プレースホルダー 4"/>
          <p:cNvSpPr>
            <a:spLocks noGrp="1"/>
          </p:cNvSpPr>
          <p:nvPr>
            <p:ph type="body" sz="quarter" idx="3"/>
          </p:nvPr>
        </p:nvSpPr>
        <p:spPr>
          <a:xfrm>
            <a:off x="994405" y="3233448"/>
            <a:ext cx="7950543" cy="3062751"/>
          </a:xfrm>
          <a:prstGeom prst="rect">
            <a:avLst/>
          </a:prstGeom>
        </p:spPr>
        <p:txBody>
          <a:bodyPr vert="horz" lIns="91419" tIns="45711" rIns="91419" bIns="4571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0" y="6465811"/>
            <a:ext cx="4306737" cy="340305"/>
          </a:xfrm>
          <a:prstGeom prst="rect">
            <a:avLst/>
          </a:prstGeom>
        </p:spPr>
        <p:txBody>
          <a:bodyPr vert="horz" lIns="91419" tIns="45711" rIns="91419"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30293" y="6465811"/>
            <a:ext cx="4306737" cy="340305"/>
          </a:xfrm>
          <a:prstGeom prst="rect">
            <a:avLst/>
          </a:prstGeom>
        </p:spPr>
        <p:txBody>
          <a:bodyPr vert="horz" lIns="91419" tIns="45711" rIns="91419" bIns="45711" rtlCol="0" anchor="b"/>
          <a:lstStyle>
            <a:lvl1pPr algn="r">
              <a:defRPr sz="1200"/>
            </a:lvl1pPr>
          </a:lstStyle>
          <a:p>
            <a:fld id="{DFCB510D-55C8-4D3D-A366-9F41B467EC44}" type="slidenum">
              <a:rPr kumimoji="1" lang="ja-JP" altLang="en-US" smtClean="0"/>
              <a:t>‹#›</a:t>
            </a:fld>
            <a:endParaRPr kumimoji="1" lang="ja-JP" altLang="en-US"/>
          </a:p>
        </p:txBody>
      </p:sp>
    </p:spTree>
    <p:extLst>
      <p:ext uri="{BB962C8B-B14F-4D97-AF65-F5344CB8AC3E}">
        <p14:creationId xmlns:p14="http://schemas.microsoft.com/office/powerpoint/2010/main" val="2389438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C9D8128-0D49-4FB7-BD1C-395F2D4B64DE}" type="slidenum">
              <a:rPr kumimoji="1" lang="ja-JP" altLang="en-US" smtClean="0"/>
              <a:t>1</a:t>
            </a:fld>
            <a:endParaRPr kumimoji="1" lang="ja-JP" altLang="en-US" dirty="0"/>
          </a:p>
        </p:txBody>
      </p:sp>
    </p:spTree>
    <p:extLst>
      <p:ext uri="{BB962C8B-B14F-4D97-AF65-F5344CB8AC3E}">
        <p14:creationId xmlns:p14="http://schemas.microsoft.com/office/powerpoint/2010/main" val="35131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7</a:t>
            </a:fld>
            <a:endParaRPr kumimoji="1" lang="ja-JP" altLang="en-US"/>
          </a:p>
        </p:txBody>
      </p:sp>
    </p:spTree>
    <p:extLst>
      <p:ext uri="{BB962C8B-B14F-4D97-AF65-F5344CB8AC3E}">
        <p14:creationId xmlns:p14="http://schemas.microsoft.com/office/powerpoint/2010/main" val="1228790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17</a:t>
            </a:fld>
            <a:endParaRPr kumimoji="1" lang="ja-JP" altLang="en-US"/>
          </a:p>
        </p:txBody>
      </p:sp>
    </p:spTree>
    <p:extLst>
      <p:ext uri="{BB962C8B-B14F-4D97-AF65-F5344CB8AC3E}">
        <p14:creationId xmlns:p14="http://schemas.microsoft.com/office/powerpoint/2010/main" val="1261475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EA6B581-B150-40F4-BA47-48048E71208F}" type="datetime1">
              <a:rPr kumimoji="1" lang="ja-JP" altLang="en-US" smtClean="0"/>
              <a:t>2014/6/23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22FEE38-4C33-4397-BAEE-10BF3C17FA67}" type="datetime1">
              <a:rPr kumimoji="1" lang="ja-JP" altLang="en-US" smtClean="0"/>
              <a:t>2014/6/23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3005652-32B7-456E-B65E-855487C53113}" type="datetime1">
              <a:rPr kumimoji="1" lang="ja-JP" altLang="en-US" smtClean="0"/>
              <a:t>2014/6/23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5BC3A28-C689-4B18-AB5A-F701635D7284}" type="datetime1">
              <a:rPr kumimoji="1" lang="ja-JP" altLang="en-US" smtClean="0"/>
              <a:t>2014/6/23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192A3EB-7F58-4A73-BFE5-7619E76EFBCE}" type="datetime1">
              <a:rPr kumimoji="1" lang="ja-JP" altLang="en-US" smtClean="0"/>
              <a:t>2014/6/23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30353A5-2B76-44DD-9DFB-620981918A81}" type="datetime1">
              <a:rPr kumimoji="1" lang="ja-JP" altLang="en-US" smtClean="0"/>
              <a:t>2014/6/23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smtClean="0"/>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FB95BA1-25E5-48CA-9E21-5F3E6CD23790}" type="datetime1">
              <a:rPr kumimoji="1" lang="ja-JP" altLang="en-US" smtClean="0"/>
              <a:t>2014/6/23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D92AB65-290E-49E1-8FE0-3F1B450DB574}" type="datetime1">
              <a:rPr kumimoji="1" lang="ja-JP" altLang="en-US" smtClean="0"/>
              <a:t>2014/6/23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EE9928-D382-4C6E-9216-0BD2B9F15356}" type="datetime1">
              <a:rPr kumimoji="1" lang="ja-JP" altLang="en-US" smtClean="0"/>
              <a:t>2014/6/23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C44C219-4D0F-4EB0-B441-E2C1D0112C39}" type="datetime1">
              <a:rPr kumimoji="1" lang="ja-JP" altLang="en-US" smtClean="0"/>
              <a:t>2014/6/23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D03E594-1F8D-44AF-92F5-DC04F7026758}" type="datetime1">
              <a:rPr kumimoji="1" lang="ja-JP" altLang="en-US" smtClean="0"/>
              <a:t>2014/6/23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14A905C-C05D-424E-9327-E33DD63885FE}" type="datetime1">
              <a:rPr kumimoji="1" lang="ja-JP" altLang="en-US" smtClean="0"/>
              <a:t>2014/6/23</a:t>
            </a:fld>
            <a:endParaRPr kumimoji="1" lang="ja-JP"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82EF9F9-C4E8-46B2-BBF1-33E3162B856A}"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image" Target="../media/image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2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3180" y="1268760"/>
            <a:ext cx="9144000" cy="2304256"/>
          </a:xfrm>
        </p:spPr>
        <p:txBody>
          <a:bodyPr>
            <a:normAutofit fontScale="90000"/>
          </a:bodyPr>
          <a:lstStyle/>
          <a:p>
            <a:pPr marL="182880" indent="0" algn="ctr">
              <a:buNone/>
            </a:pPr>
            <a:r>
              <a:rPr kumimoji="1" lang="ja-JP" altLang="en-US" sz="4000" b="1" dirty="0" smtClean="0">
                <a:latin typeface="Meiryo UI" pitchFamily="50" charset="-128"/>
                <a:ea typeface="Meiryo UI" pitchFamily="50" charset="-128"/>
                <a:cs typeface="Meiryo UI" pitchFamily="50" charset="-128"/>
              </a:rPr>
              <a:t>大阪府都市基盤施設</a:t>
            </a:r>
            <a:r>
              <a:rPr lang="ja-JP" altLang="en-US" sz="4000" b="1" dirty="0">
                <a:latin typeface="Meiryo UI" pitchFamily="50" charset="-128"/>
                <a:ea typeface="Meiryo UI" pitchFamily="50" charset="-128"/>
                <a:cs typeface="Meiryo UI" pitchFamily="50" charset="-128"/>
              </a:rPr>
              <a:t>維持</a:t>
            </a:r>
            <a:r>
              <a:rPr lang="ja-JP" altLang="en-US" sz="4000" b="1" dirty="0" smtClean="0">
                <a:latin typeface="Meiryo UI" pitchFamily="50" charset="-128"/>
                <a:ea typeface="Meiryo UI" pitchFamily="50" charset="-128"/>
                <a:cs typeface="Meiryo UI" pitchFamily="50" charset="-128"/>
              </a:rPr>
              <a:t>管理技術審議会</a:t>
            </a:r>
            <a:r>
              <a:rPr lang="en-US" altLang="ja-JP" sz="1300" b="1" dirty="0" smtClean="0">
                <a:latin typeface="Meiryo UI" pitchFamily="50" charset="-128"/>
                <a:ea typeface="Meiryo UI" pitchFamily="50" charset="-128"/>
                <a:cs typeface="Meiryo UI" pitchFamily="50" charset="-128"/>
              </a:rPr>
              <a:t/>
            </a:r>
            <a:br>
              <a:rPr lang="en-US" altLang="ja-JP" sz="1300" b="1" dirty="0" smtClean="0">
                <a:latin typeface="Meiryo UI" pitchFamily="50" charset="-128"/>
                <a:ea typeface="Meiryo UI" pitchFamily="50" charset="-128"/>
                <a:cs typeface="Meiryo UI" pitchFamily="50" charset="-128"/>
              </a:rPr>
            </a:br>
            <a:r>
              <a:rPr kumimoji="1" lang="en-US" altLang="ja-JP" sz="1300" b="1" dirty="0" smtClean="0">
                <a:latin typeface="Meiryo UI" pitchFamily="50" charset="-128"/>
                <a:ea typeface="Meiryo UI" pitchFamily="50" charset="-128"/>
                <a:cs typeface="Meiryo UI" pitchFamily="50" charset="-128"/>
              </a:rPr>
              <a:t/>
            </a:r>
            <a:br>
              <a:rPr kumimoji="1" lang="en-US" altLang="ja-JP" sz="1300" b="1" dirty="0" smtClean="0">
                <a:latin typeface="Meiryo UI" pitchFamily="50" charset="-128"/>
                <a:ea typeface="Meiryo UI" pitchFamily="50" charset="-128"/>
                <a:cs typeface="Meiryo UI" pitchFamily="50" charset="-128"/>
              </a:rPr>
            </a:br>
            <a:r>
              <a:rPr kumimoji="1" lang="ja-JP" altLang="en-US" b="1" dirty="0" smtClean="0">
                <a:latin typeface="Meiryo UI" pitchFamily="50" charset="-128"/>
                <a:ea typeface="Meiryo UI" pitchFamily="50" charset="-128"/>
                <a:cs typeface="Meiryo UI" pitchFamily="50" charset="-128"/>
              </a:rPr>
              <a:t>第２回　</a:t>
            </a:r>
            <a:r>
              <a:rPr lang="ja-JP" altLang="en-US" dirty="0" smtClean="0">
                <a:latin typeface="Meiryo UI" pitchFamily="50" charset="-128"/>
                <a:ea typeface="Meiryo UI" pitchFamily="50" charset="-128"/>
                <a:cs typeface="Meiryo UI" pitchFamily="50" charset="-128"/>
              </a:rPr>
              <a:t>河川港湾公園</a:t>
            </a:r>
            <a:r>
              <a:rPr kumimoji="1" lang="ja-JP" altLang="en-US" b="1" dirty="0" smtClean="0">
                <a:latin typeface="Meiryo UI" pitchFamily="50" charset="-128"/>
                <a:ea typeface="Meiryo UI" pitchFamily="50" charset="-128"/>
                <a:cs typeface="Meiryo UI" pitchFamily="50" charset="-128"/>
              </a:rPr>
              <a:t>部会</a:t>
            </a:r>
            <a:r>
              <a:rPr kumimoji="1" lang="en-US" altLang="ja-JP" sz="1300" b="1" dirty="0" smtClean="0">
                <a:latin typeface="Meiryo UI" pitchFamily="50" charset="-128"/>
                <a:ea typeface="Meiryo UI" pitchFamily="50" charset="-128"/>
                <a:cs typeface="Meiryo UI" pitchFamily="50" charset="-128"/>
              </a:rPr>
              <a:t/>
            </a:r>
            <a:br>
              <a:rPr kumimoji="1" lang="en-US" altLang="ja-JP" sz="1300" b="1" dirty="0" smtClean="0">
                <a:latin typeface="Meiryo UI" pitchFamily="50" charset="-128"/>
                <a:ea typeface="Meiryo UI" pitchFamily="50" charset="-128"/>
                <a:cs typeface="Meiryo UI" pitchFamily="50" charset="-128"/>
              </a:rPr>
            </a:br>
            <a:r>
              <a:rPr kumimoji="1" lang="en-US" altLang="ja-JP" sz="1300" b="1" dirty="0" smtClean="0">
                <a:latin typeface="Meiryo UI" pitchFamily="50" charset="-128"/>
                <a:ea typeface="Meiryo UI" pitchFamily="50" charset="-128"/>
                <a:cs typeface="Meiryo UI" pitchFamily="50" charset="-128"/>
              </a:rPr>
              <a:t/>
            </a:r>
            <a:br>
              <a:rPr kumimoji="1" lang="en-US" altLang="ja-JP" sz="1300" b="1" dirty="0" smtClean="0">
                <a:latin typeface="Meiryo UI" pitchFamily="50" charset="-128"/>
                <a:ea typeface="Meiryo UI" pitchFamily="50" charset="-128"/>
                <a:cs typeface="Meiryo UI" pitchFamily="50" charset="-128"/>
              </a:rPr>
            </a:br>
            <a:r>
              <a:rPr kumimoji="1" lang="ja-JP" altLang="en-US" sz="2700" b="1" dirty="0" smtClean="0">
                <a:latin typeface="Meiryo UI" pitchFamily="50" charset="-128"/>
                <a:ea typeface="Meiryo UI" pitchFamily="50" charset="-128"/>
                <a:cs typeface="Meiryo UI" pitchFamily="50" charset="-128"/>
              </a:rPr>
              <a:t>～</a:t>
            </a:r>
            <a:r>
              <a:rPr lang="ja-JP" altLang="en-US" sz="2700" b="1" dirty="0" smtClean="0">
                <a:latin typeface="Meiryo UI" pitchFamily="50" charset="-128"/>
                <a:ea typeface="Meiryo UI" pitchFamily="50" charset="-128"/>
                <a:cs typeface="Meiryo UI" pitchFamily="50" charset="-128"/>
              </a:rPr>
              <a:t>戦略的な維持管理の推進について～</a:t>
            </a:r>
            <a:endParaRPr kumimoji="1" lang="ja-JP" altLang="en-US" sz="2700" b="1" dirty="0">
              <a:latin typeface="Meiryo UI" pitchFamily="50" charset="-128"/>
              <a:ea typeface="Meiryo UI" pitchFamily="50" charset="-128"/>
              <a:cs typeface="Meiryo UI" pitchFamily="50" charset="-128"/>
            </a:endParaRPr>
          </a:p>
        </p:txBody>
      </p:sp>
      <p:sp>
        <p:nvSpPr>
          <p:cNvPr id="5" name="テキスト ボックス 4"/>
          <p:cNvSpPr txBox="1"/>
          <p:nvPr/>
        </p:nvSpPr>
        <p:spPr>
          <a:xfrm>
            <a:off x="7092280" y="116632"/>
            <a:ext cx="1872208" cy="461665"/>
          </a:xfrm>
          <a:prstGeom prst="rect">
            <a:avLst/>
          </a:prstGeom>
          <a:noFill/>
        </p:spPr>
        <p:txBody>
          <a:bodyPr wrap="square" rtlCol="0">
            <a:spAutoFit/>
          </a:bodyPr>
          <a:lstStyle/>
          <a:p>
            <a:pPr algn="r"/>
            <a:r>
              <a:rPr kumimoji="1" lang="ja-JP" altLang="en-US" sz="2400" b="1" dirty="0" smtClean="0">
                <a:latin typeface="Meiryo UI" pitchFamily="50" charset="-128"/>
                <a:ea typeface="Meiryo UI" pitchFamily="50" charset="-128"/>
                <a:cs typeface="Meiryo UI" pitchFamily="50" charset="-128"/>
              </a:rPr>
              <a:t>資料４</a:t>
            </a:r>
            <a:r>
              <a:rPr lang="ja-JP" altLang="en-US" sz="2400" b="1" dirty="0" smtClean="0">
                <a:latin typeface="Meiryo UI" pitchFamily="50" charset="-128"/>
                <a:ea typeface="Meiryo UI" pitchFamily="50" charset="-128"/>
                <a:cs typeface="Meiryo UI" pitchFamily="50" charset="-128"/>
              </a:rPr>
              <a:t>－１</a:t>
            </a:r>
            <a:endParaRPr kumimoji="1" lang="ja-JP" altLang="en-US" sz="2400" b="1" dirty="0">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1</a:t>
            </a:fld>
            <a:endParaRPr kumimoji="1" lang="ja-JP" altLang="en-US" dirty="0"/>
          </a:p>
        </p:txBody>
      </p:sp>
      <p:sp>
        <p:nvSpPr>
          <p:cNvPr id="8" name="サブタイトル 2"/>
          <p:cNvSpPr txBox="1">
            <a:spLocks/>
          </p:cNvSpPr>
          <p:nvPr/>
        </p:nvSpPr>
        <p:spPr>
          <a:xfrm>
            <a:off x="0" y="3753131"/>
            <a:ext cx="9144000" cy="792088"/>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ctr"/>
            <a:r>
              <a:rPr lang="en-US" altLang="ja-JP" sz="4000" b="1" dirty="0" smtClean="0">
                <a:latin typeface="Meiryo UI" pitchFamily="50" charset="-128"/>
                <a:ea typeface="Meiryo UI" pitchFamily="50" charset="-128"/>
                <a:cs typeface="Meiryo UI" pitchFamily="50" charset="-128"/>
              </a:rPr>
              <a:t>《</a:t>
            </a:r>
            <a:r>
              <a:rPr lang="ja-JP" altLang="en-US" sz="4000" b="1" dirty="0" smtClean="0">
                <a:latin typeface="Meiryo UI" pitchFamily="50" charset="-128"/>
                <a:ea typeface="Meiryo UI" pitchFamily="50" charset="-128"/>
                <a:cs typeface="Meiryo UI" pitchFamily="50" charset="-128"/>
              </a:rPr>
              <a:t>河川・砂防・ダム</a:t>
            </a:r>
            <a:r>
              <a:rPr lang="en-US" altLang="ja-JP" sz="4000" b="1" dirty="0" smtClean="0">
                <a:latin typeface="Meiryo UI" pitchFamily="50" charset="-128"/>
                <a:ea typeface="Meiryo UI" pitchFamily="50" charset="-128"/>
                <a:cs typeface="Meiryo UI" pitchFamily="50" charset="-128"/>
              </a:rPr>
              <a:t>》</a:t>
            </a:r>
            <a:endParaRPr lang="ja-JP" altLang="en-US" sz="4000" b="1" dirty="0">
              <a:latin typeface="Meiryo UI" pitchFamily="50" charset="-128"/>
              <a:ea typeface="Meiryo UI" pitchFamily="50" charset="-128"/>
              <a:cs typeface="Meiryo UI" pitchFamily="50" charset="-128"/>
            </a:endParaRPr>
          </a:p>
        </p:txBody>
      </p:sp>
      <p:sp>
        <p:nvSpPr>
          <p:cNvPr id="6" name="サブタイトル 2"/>
          <p:cNvSpPr txBox="1">
            <a:spLocks/>
          </p:cNvSpPr>
          <p:nvPr/>
        </p:nvSpPr>
        <p:spPr>
          <a:xfrm>
            <a:off x="-3251" y="5517232"/>
            <a:ext cx="9144000" cy="792088"/>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ctr"/>
            <a:r>
              <a:rPr lang="ja-JP" altLang="en-US" sz="2800" b="1" dirty="0">
                <a:latin typeface="Meiryo UI" pitchFamily="50" charset="-128"/>
                <a:ea typeface="Meiryo UI" pitchFamily="50" charset="-128"/>
                <a:cs typeface="Meiryo UI" pitchFamily="50" charset="-128"/>
              </a:rPr>
              <a:t>平成</a:t>
            </a:r>
            <a:r>
              <a:rPr lang="en-US" altLang="ja-JP" sz="2800" b="1" dirty="0">
                <a:latin typeface="Meiryo UI" pitchFamily="50" charset="-128"/>
                <a:ea typeface="Meiryo UI" pitchFamily="50" charset="-128"/>
                <a:cs typeface="Meiryo UI" pitchFamily="50" charset="-128"/>
              </a:rPr>
              <a:t>26</a:t>
            </a:r>
            <a:r>
              <a:rPr lang="ja-JP" altLang="en-US" sz="2800" b="1" dirty="0" smtClean="0">
                <a:latin typeface="Meiryo UI" pitchFamily="50" charset="-128"/>
                <a:ea typeface="Meiryo UI" pitchFamily="50" charset="-128"/>
                <a:cs typeface="Meiryo UI" pitchFamily="50" charset="-128"/>
              </a:rPr>
              <a:t>年</a:t>
            </a:r>
            <a:r>
              <a:rPr lang="en-US" altLang="ja-JP" sz="2800" b="1" dirty="0">
                <a:latin typeface="Meiryo UI" pitchFamily="50" charset="-128"/>
                <a:ea typeface="Meiryo UI" pitchFamily="50" charset="-128"/>
                <a:cs typeface="Meiryo UI" pitchFamily="50" charset="-128"/>
              </a:rPr>
              <a:t>6</a:t>
            </a:r>
            <a:r>
              <a:rPr lang="ja-JP" altLang="en-US" sz="2800" b="1" dirty="0" smtClean="0">
                <a:latin typeface="Meiryo UI" pitchFamily="50" charset="-128"/>
                <a:ea typeface="Meiryo UI" pitchFamily="50" charset="-128"/>
                <a:cs typeface="Meiryo UI" pitchFamily="50" charset="-128"/>
              </a:rPr>
              <a:t>月</a:t>
            </a:r>
            <a:r>
              <a:rPr lang="en-US" altLang="ja-JP" sz="2800" b="1" dirty="0" smtClean="0">
                <a:latin typeface="Meiryo UI" pitchFamily="50" charset="-128"/>
                <a:ea typeface="Meiryo UI" pitchFamily="50" charset="-128"/>
                <a:cs typeface="Meiryo UI" pitchFamily="50" charset="-128"/>
              </a:rPr>
              <a:t>24</a:t>
            </a:r>
            <a:r>
              <a:rPr lang="ja-JP" altLang="en-US" sz="2800" b="1" dirty="0" smtClean="0">
                <a:latin typeface="Meiryo UI" pitchFamily="50" charset="-128"/>
                <a:ea typeface="Meiryo UI" pitchFamily="50" charset="-128"/>
                <a:cs typeface="Meiryo UI" pitchFamily="50" charset="-128"/>
              </a:rPr>
              <a:t>日</a:t>
            </a:r>
            <a:endParaRPr lang="ja-JP" altLang="en-US" sz="2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196080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810000" y="6420716"/>
            <a:ext cx="1828800" cy="365125"/>
          </a:xfrm>
        </p:spPr>
        <p:txBody>
          <a:bodyPr/>
          <a:lstStyle/>
          <a:p>
            <a:fld id="{682EF9F9-C4E8-46B2-BBF1-33E3162B856A}" type="slidenum">
              <a:rPr kumimoji="1" lang="ja-JP" altLang="en-US" smtClean="0"/>
              <a:t>10</a:t>
            </a:fld>
            <a:endParaRPr kumimoji="1" lang="ja-JP" altLang="en-US" dirty="0"/>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a:t>
            </a:r>
            <a:r>
              <a:rPr lang="en-US" altLang="ja-JP" sz="2800" dirty="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itchFamily="50" charset="-128"/>
                <a:ea typeface="Meiryo UI" pitchFamily="50" charset="-128"/>
                <a:cs typeface="Meiryo UI" pitchFamily="50" charset="-128"/>
              </a:rPr>
              <a:t> </a:t>
            </a:r>
            <a:r>
              <a:rPr lang="ja-JP" altLang="en-US" sz="2800" dirty="0" smtClean="0">
                <a:solidFill>
                  <a:schemeClr val="bg1"/>
                </a:solidFill>
                <a:latin typeface="Meiryo UI" pitchFamily="50" charset="-128"/>
                <a:ea typeface="Meiryo UI" pitchFamily="50" charset="-128"/>
                <a:cs typeface="Meiryo UI" pitchFamily="50" charset="-128"/>
              </a:rPr>
              <a:t>点検</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１－３　点検の重点化</a:t>
            </a:r>
            <a:endParaRPr kumimoji="1" lang="ja-JP" altLang="en-US" sz="2400" dirty="0">
              <a:latin typeface="Meiryo UI" pitchFamily="50" charset="-128"/>
              <a:ea typeface="Meiryo UI" pitchFamily="50" charset="-128"/>
              <a:cs typeface="Meiryo UI" pitchFamily="50" charset="-128"/>
            </a:endParaRPr>
          </a:p>
        </p:txBody>
      </p:sp>
      <p:sp>
        <p:nvSpPr>
          <p:cNvPr id="92" name="テキスト ボックス 91"/>
          <p:cNvSpPr txBox="1"/>
          <p:nvPr/>
        </p:nvSpPr>
        <p:spPr>
          <a:xfrm>
            <a:off x="79533" y="1268760"/>
            <a:ext cx="3748843"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○今後の点検</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テキスト ボックス 93"/>
          <p:cNvSpPr txBox="1"/>
          <p:nvPr/>
        </p:nvSpPr>
        <p:spPr>
          <a:xfrm>
            <a:off x="395536" y="1688529"/>
            <a:ext cx="8560856" cy="646331"/>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現在、作成を進めている河川カルテに合わせ、各河川の特性に応じた維持管理を行うために、維持管理計画を作成</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395536" y="2844225"/>
            <a:ext cx="8560856" cy="2031325"/>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・一律の点検を行うのではなく、各河川の特性に応じて、点検時に注視すべき項目は何かを把握した上で点検</a:t>
            </a:r>
            <a:r>
              <a:rPr lang="ja-JP" altLang="en-US" dirty="0">
                <a:latin typeface="Meiryo UI" panose="020B0604030504040204" pitchFamily="50" charset="-128"/>
                <a:ea typeface="Meiryo UI" panose="020B0604030504040204" pitchFamily="50" charset="-128"/>
                <a:cs typeface="Meiryo UI" panose="020B0604030504040204" pitchFamily="50" charset="-128"/>
              </a:rPr>
              <a:t>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実施し、損傷</a:t>
            </a:r>
            <a:r>
              <a:rPr lang="ja-JP" altLang="en-US" dirty="0">
                <a:latin typeface="Meiryo UI" panose="020B0604030504040204" pitchFamily="50" charset="-128"/>
                <a:ea typeface="Meiryo UI" panose="020B0604030504040204" pitchFamily="50" charset="-128"/>
                <a:cs typeface="Meiryo UI" panose="020B0604030504040204" pitchFamily="50" charset="-128"/>
              </a:rPr>
              <a:t>が連続している区間などは、特に留意した点検を実施</a:t>
            </a: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効率的・効果的な点検</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・周辺の状況に加え、河川カルテ等を用いて、護岸等の損傷の状況や過去の補修履歴から状況を把握し、不具合の多い河川は点検頻度を増やすなど、点検の重点化を図る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点検の重点化</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69" name="二等辺三角形 68"/>
          <p:cNvSpPr/>
          <p:nvPr/>
        </p:nvSpPr>
        <p:spPr>
          <a:xfrm rot="10800000">
            <a:off x="3665985" y="2459307"/>
            <a:ext cx="1798172" cy="17760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24062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810000" y="6420716"/>
            <a:ext cx="1828800" cy="365125"/>
          </a:xfrm>
        </p:spPr>
        <p:txBody>
          <a:bodyPr/>
          <a:lstStyle/>
          <a:p>
            <a:fld id="{682EF9F9-C4E8-46B2-BBF1-33E3162B856A}" type="slidenum">
              <a:rPr kumimoji="1" lang="ja-JP" altLang="en-US" smtClean="0"/>
              <a:t>11</a:t>
            </a:fld>
            <a:endParaRPr kumimoji="1" lang="ja-JP" altLang="en-US" dirty="0"/>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en-US" altLang="ja-JP" sz="2800" dirty="0" smtClean="0">
                <a:solidFill>
                  <a:schemeClr val="bg1"/>
                </a:solidFill>
                <a:latin typeface="Meiryo UI" pitchFamily="50" charset="-128"/>
                <a:ea typeface="Meiryo UI" pitchFamily="50" charset="-128"/>
                <a:cs typeface="Meiryo UI" pitchFamily="50" charset="-128"/>
              </a:rPr>
              <a:t>.</a:t>
            </a:r>
            <a:r>
              <a:rPr kumimoji="1" lang="ja-JP" altLang="en-US" sz="2800" dirty="0" smtClean="0">
                <a:solidFill>
                  <a:schemeClr val="bg1"/>
                </a:solidFill>
                <a:latin typeface="Meiryo UI" pitchFamily="50" charset="-128"/>
                <a:ea typeface="Meiryo UI" pitchFamily="50" charset="-128"/>
                <a:cs typeface="Meiryo UI" pitchFamily="50" charset="-128"/>
              </a:rPr>
              <a:t> 点検</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点検の重点化</a:t>
            </a:r>
          </a:p>
        </p:txBody>
      </p:sp>
      <p:sp>
        <p:nvSpPr>
          <p:cNvPr id="10" name="テキスト ボックス 9"/>
          <p:cNvSpPr txBox="1"/>
          <p:nvPr/>
        </p:nvSpPr>
        <p:spPr>
          <a:xfrm>
            <a:off x="79533" y="1012666"/>
            <a:ext cx="3748843" cy="400110"/>
          </a:xfrm>
          <a:prstGeom prst="rect">
            <a:avLst/>
          </a:prstGeom>
          <a:noFill/>
        </p:spPr>
        <p:txBody>
          <a:bodyPr wrap="square" rtlCol="0">
            <a:spAutoFit/>
          </a:bodyPr>
          <a:lstStyle/>
          <a:p>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参考</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1" name="テキスト ボックス 10"/>
          <p:cNvSpPr txBox="1"/>
          <p:nvPr/>
        </p:nvSpPr>
        <p:spPr>
          <a:xfrm>
            <a:off x="227994" y="1433575"/>
            <a:ext cx="3748843"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○非常勤職員による徒歩点検</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80393" y="1772816"/>
            <a:ext cx="8368071" cy="923330"/>
          </a:xfrm>
          <a:prstGeom prst="rect">
            <a:avLst/>
          </a:prstGeom>
          <a:noFill/>
        </p:spPr>
        <p:txBody>
          <a:bodyPr wrap="square" rtlCol="0">
            <a:spAutoFit/>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H23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年度より各事務所で非常勤職員を雇用し、徒歩による施設点検やパトロールを実施</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人</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事務所を配置し、職員による定期点検を補完）</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⇒１～３回</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年で徒歩点検を実施</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2831356"/>
            <a:ext cx="3006079" cy="2253828"/>
          </a:xfrm>
          <a:prstGeom prst="rect">
            <a:avLst/>
          </a:prstGeom>
        </p:spPr>
      </p:pic>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1776" y="2846128"/>
            <a:ext cx="2981462" cy="2235415"/>
          </a:xfrm>
          <a:prstGeom prst="rect">
            <a:avLst/>
          </a:prstGeom>
        </p:spPr>
      </p:pic>
      <p:sp>
        <p:nvSpPr>
          <p:cNvPr id="15" name="テキスト ボックス 14"/>
          <p:cNvSpPr txBox="1"/>
          <p:nvPr/>
        </p:nvSpPr>
        <p:spPr>
          <a:xfrm>
            <a:off x="382089" y="5301208"/>
            <a:ext cx="8368071" cy="646331"/>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今後も非常勤職員による徒歩点検を継続するとともに、河川カルテを用いて、損傷箇所など注視すべき箇所を重点的に確認する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30226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82EF9F9-C4E8-46B2-BBF1-33E3162B856A}" type="slidenum">
              <a:rPr lang="ja-JP" altLang="en-US" smtClean="0"/>
              <a:pPr/>
              <a:t>12</a:t>
            </a:fld>
            <a:endParaRPr lang="ja-JP" altLang="en-US" dirty="0"/>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a:t>
            </a:r>
            <a:r>
              <a:rPr lang="en-US" altLang="ja-JP" sz="2800" dirty="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itchFamily="50" charset="-128"/>
                <a:ea typeface="Meiryo UI" pitchFamily="50" charset="-128"/>
                <a:cs typeface="Meiryo UI" pitchFamily="50" charset="-128"/>
              </a:rPr>
              <a:t> 点検</a:t>
            </a: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１－４　点検の頻度</a:t>
            </a:r>
            <a:endParaRPr kumimoji="1" lang="ja-JP" altLang="en-US" sz="2400" dirty="0">
              <a:latin typeface="Meiryo UI" pitchFamily="50" charset="-128"/>
              <a:ea typeface="Meiryo UI" pitchFamily="50" charset="-128"/>
              <a:cs typeface="Meiryo UI" pitchFamily="50" charset="-128"/>
            </a:endParaRPr>
          </a:p>
        </p:txBody>
      </p:sp>
      <p:sp>
        <p:nvSpPr>
          <p:cNvPr id="5" name="テキスト ボックス 4"/>
          <p:cNvSpPr txBox="1"/>
          <p:nvPr/>
        </p:nvSpPr>
        <p:spPr>
          <a:xfrm>
            <a:off x="79533" y="1052736"/>
            <a:ext cx="3748843"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○今後の点検（案）</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395536" y="1472505"/>
            <a:ext cx="8560856" cy="369332"/>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致命的な不具合を見逃さないため、職員による定期点検に加え、下記の詳細点検を実施</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395536" y="1907540"/>
            <a:ext cx="8560856" cy="923330"/>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・河川縦横断測量</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河床洗掘、土砂堆積を定期的に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調査</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し、各河川の傾向を把握して、維持管理の基本データとして</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活用する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１回</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５年：継続実施</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395536" y="2937718"/>
            <a:ext cx="8560856" cy="892552"/>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・定期詳細点検（空洞化調査を含む）</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河川カルテの更新時において、コンサルタントによる詳細な護岸等調査に加え、空洞化が懸念される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箇所においては、護岸のコアボーリングを行い空洞化の状況を確認する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１回</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５年：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新規</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p:txBody>
      </p:sp>
      <p:pic>
        <p:nvPicPr>
          <p:cNvPr id="12" name="図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3933056"/>
            <a:ext cx="2977401" cy="2397432"/>
          </a:xfrm>
          <a:prstGeom prst="rect">
            <a:avLst/>
          </a:prstGeom>
        </p:spPr>
      </p:pic>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3933056"/>
            <a:ext cx="2953798" cy="2397432"/>
          </a:xfrm>
          <a:prstGeom prst="rect">
            <a:avLst/>
          </a:prstGeom>
        </p:spPr>
      </p:pic>
      <p:sp>
        <p:nvSpPr>
          <p:cNvPr id="14" name="テキスト ボックス 13"/>
          <p:cNvSpPr txBox="1"/>
          <p:nvPr/>
        </p:nvSpPr>
        <p:spPr>
          <a:xfrm>
            <a:off x="1778039" y="6330488"/>
            <a:ext cx="5795849" cy="276999"/>
          </a:xfrm>
          <a:prstGeom prst="rect">
            <a:avLst/>
          </a:prstGeom>
          <a:noFill/>
        </p:spPr>
        <p:txBody>
          <a:bodyPr wrap="square" rtlCol="0">
            <a:spAutoFit/>
          </a:bodyP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河川カルテ作成時のコアボーリング及びカメラ調査の状況</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86723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82EF9F9-C4E8-46B2-BBF1-33E3162B856A}" type="slidenum">
              <a:rPr lang="ja-JP" altLang="en-US" smtClean="0"/>
              <a:pPr/>
              <a:t>13</a:t>
            </a:fld>
            <a:endParaRPr lang="ja-JP" altLang="en-US" dirty="0"/>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a:t>
            </a:r>
            <a:r>
              <a:rPr lang="en-US" altLang="ja-JP" sz="2800" dirty="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itchFamily="50" charset="-128"/>
                <a:ea typeface="Meiryo UI" pitchFamily="50" charset="-128"/>
                <a:cs typeface="Meiryo UI" pitchFamily="50" charset="-128"/>
              </a:rPr>
              <a:t> 点検</a:t>
            </a: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１－４　点検の頻度</a:t>
            </a:r>
            <a:endParaRPr kumimoji="1" lang="ja-JP" altLang="en-US" sz="2400" dirty="0">
              <a:latin typeface="Meiryo UI" pitchFamily="50" charset="-128"/>
              <a:ea typeface="Meiryo UI" pitchFamily="50" charset="-128"/>
              <a:cs typeface="Meiryo UI" pitchFamily="50" charset="-128"/>
            </a:endParaRPr>
          </a:p>
        </p:txBody>
      </p:sp>
      <p:sp>
        <p:nvSpPr>
          <p:cNvPr id="5" name="テキスト ボックス 4"/>
          <p:cNvSpPr txBox="1"/>
          <p:nvPr/>
        </p:nvSpPr>
        <p:spPr>
          <a:xfrm>
            <a:off x="79533" y="1052736"/>
            <a:ext cx="3748843"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○今後の点検（案）</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95536" y="1772816"/>
            <a:ext cx="8560856" cy="1384995"/>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・天端高調査</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洪水を安全に流下させるために必要な堤防高及び護岸高を確認。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工事から相当年が経過している堤防は安定しているものと想定されるため、一度確認を行えば、沈下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の兆候が見られた場合のみ追加で確認し、工事直後のものは経年的に確認するなど、点検頻度を</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検討する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随時：新規</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0" name="テキスト ボックス 9"/>
          <p:cNvSpPr txBox="1"/>
          <p:nvPr/>
        </p:nvSpPr>
        <p:spPr>
          <a:xfrm>
            <a:off x="395536" y="3544560"/>
            <a:ext cx="8560856" cy="892552"/>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・河床変動調査</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河床変動が著しく、河床洗掘による護岸損傷等を引き起こしてる河川を選定し、今後の河床変動</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予測を行い、事前対策を実施する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随時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：新規</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3362045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810000" y="6420716"/>
            <a:ext cx="1828800" cy="365125"/>
          </a:xfrm>
        </p:spPr>
        <p:txBody>
          <a:bodyPr/>
          <a:lstStyle/>
          <a:p>
            <a:fld id="{682EF9F9-C4E8-46B2-BBF1-33E3162B856A}" type="slidenum">
              <a:rPr kumimoji="1" lang="ja-JP" altLang="en-US" smtClean="0"/>
              <a:t>14</a:t>
            </a:fld>
            <a:endParaRPr kumimoji="1" lang="ja-JP" altLang="en-US" dirty="0"/>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a:t>
            </a:r>
            <a:r>
              <a:rPr lang="en-US" altLang="ja-JP" sz="2800" dirty="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itchFamily="50" charset="-128"/>
                <a:ea typeface="Meiryo UI" pitchFamily="50" charset="-128"/>
                <a:cs typeface="Meiryo UI" pitchFamily="50" charset="-128"/>
              </a:rPr>
              <a:t> 点検</a:t>
            </a: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１－５　まとめ</a:t>
            </a:r>
            <a:endParaRPr kumimoji="1" lang="ja-JP" altLang="en-US" sz="2400" dirty="0">
              <a:latin typeface="Meiryo UI" pitchFamily="50" charset="-128"/>
              <a:ea typeface="Meiryo UI" pitchFamily="50" charset="-128"/>
              <a:cs typeface="Meiryo UI" pitchFamily="50" charset="-128"/>
            </a:endParaRPr>
          </a:p>
        </p:txBody>
      </p:sp>
      <p:sp>
        <p:nvSpPr>
          <p:cNvPr id="5" name="正方形/長方形 4"/>
          <p:cNvSpPr/>
          <p:nvPr/>
        </p:nvSpPr>
        <p:spPr>
          <a:xfrm>
            <a:off x="1845690" y="1713197"/>
            <a:ext cx="6470726" cy="32529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a:stCxn id="5" idx="0"/>
            <a:endCxn id="5" idx="2"/>
          </p:cNvCxnSpPr>
          <p:nvPr/>
        </p:nvCxnSpPr>
        <p:spPr>
          <a:xfrm>
            <a:off x="5081053" y="1713197"/>
            <a:ext cx="0" cy="3252903"/>
          </a:xfrm>
          <a:prstGeom prst="line">
            <a:avLst/>
          </a:prstGeom>
          <a:ln cmpd="sng">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a:stCxn id="5" idx="1"/>
            <a:endCxn id="5" idx="3"/>
          </p:cNvCxnSpPr>
          <p:nvPr/>
        </p:nvCxnSpPr>
        <p:spPr>
          <a:xfrm>
            <a:off x="1845690" y="3339649"/>
            <a:ext cx="6470726" cy="0"/>
          </a:xfrm>
          <a:prstGeom prst="line">
            <a:avLst/>
          </a:prstGeom>
          <a:ln cmpd="sng">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1865600" y="5026538"/>
            <a:ext cx="3157287" cy="338554"/>
          </a:xfrm>
          <a:prstGeom prst="rect">
            <a:avLst/>
          </a:prstGeom>
          <a:solidFill>
            <a:schemeClr val="bg1"/>
          </a:solidFill>
          <a:ln w="6350">
            <a:solidFill>
              <a:schemeClr val="tx1"/>
            </a:solidFill>
          </a:ln>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遠望目視</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5145808" y="5028920"/>
            <a:ext cx="3157287" cy="338554"/>
          </a:xfrm>
          <a:prstGeom prst="rect">
            <a:avLst/>
          </a:prstGeom>
          <a:solidFill>
            <a:schemeClr val="bg1"/>
          </a:solidFill>
          <a:ln w="6350">
            <a:solidFill>
              <a:schemeClr val="tx1"/>
            </a:solidFill>
          </a:ln>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近接目視又は各種試験等</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1865600" y="5406885"/>
            <a:ext cx="6450816" cy="338554"/>
          </a:xfrm>
          <a:prstGeom prst="rect">
            <a:avLst/>
          </a:prstGeom>
          <a:solidFill>
            <a:schemeClr val="bg1"/>
          </a:solidFill>
          <a:ln w="6350">
            <a:solidFill>
              <a:schemeClr val="tx1"/>
            </a:solidFill>
          </a:ln>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点検実施手法による分類</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1321310" y="1701885"/>
            <a:ext cx="430887" cy="1574965"/>
          </a:xfrm>
          <a:prstGeom prst="rect">
            <a:avLst/>
          </a:prstGeom>
          <a:solidFill>
            <a:schemeClr val="bg1"/>
          </a:solidFill>
          <a:ln w="6350">
            <a:solidFill>
              <a:schemeClr val="tx1"/>
            </a:solidFill>
          </a:ln>
        </p:spPr>
        <p:txBody>
          <a:bodyPr vert="eaVert" wrap="square" rtlCol="0">
            <a:spAutoFit/>
          </a:bodyPr>
          <a:lstStyle/>
          <a:p>
            <a:pPr algn="ctr"/>
            <a:r>
              <a:rPr kumimoji="1" lang="ja-JP" altLang="en-US" sz="1600" dirty="0" smtClean="0"/>
              <a:t>緊急的</a:t>
            </a:r>
            <a:endParaRPr kumimoji="1" lang="ja-JP" altLang="en-US" sz="1600" dirty="0"/>
          </a:p>
        </p:txBody>
      </p:sp>
      <p:sp>
        <p:nvSpPr>
          <p:cNvPr id="30" name="テキスト ボックス 29"/>
          <p:cNvSpPr txBox="1"/>
          <p:nvPr/>
        </p:nvSpPr>
        <p:spPr>
          <a:xfrm>
            <a:off x="1320711" y="3413275"/>
            <a:ext cx="430887" cy="1552825"/>
          </a:xfrm>
          <a:prstGeom prst="rect">
            <a:avLst/>
          </a:prstGeom>
          <a:solidFill>
            <a:schemeClr val="bg1"/>
          </a:solidFill>
          <a:ln w="6350">
            <a:solidFill>
              <a:schemeClr val="tx1"/>
            </a:solidFill>
          </a:ln>
        </p:spPr>
        <p:txBody>
          <a:bodyPr vert="eaVert" wrap="square" rtlCol="0">
            <a:spAutoFit/>
          </a:bodyPr>
          <a:lstStyle/>
          <a:p>
            <a:pPr algn="ctr"/>
            <a:r>
              <a:rPr kumimoji="1" lang="ja-JP" altLang="en-US" sz="1600" dirty="0" smtClean="0"/>
              <a:t>定期的</a:t>
            </a:r>
            <a:endParaRPr kumimoji="1" lang="ja-JP" altLang="en-US" sz="1600" dirty="0"/>
          </a:p>
        </p:txBody>
      </p:sp>
      <p:sp>
        <p:nvSpPr>
          <p:cNvPr id="31" name="テキスト ボックス 30"/>
          <p:cNvSpPr txBox="1"/>
          <p:nvPr/>
        </p:nvSpPr>
        <p:spPr>
          <a:xfrm>
            <a:off x="831282" y="1701886"/>
            <a:ext cx="430887" cy="3264214"/>
          </a:xfrm>
          <a:prstGeom prst="rect">
            <a:avLst/>
          </a:prstGeom>
          <a:solidFill>
            <a:schemeClr val="bg1"/>
          </a:solidFill>
          <a:ln w="6350">
            <a:solidFill>
              <a:schemeClr val="tx1"/>
            </a:solidFill>
          </a:ln>
        </p:spPr>
        <p:txBody>
          <a:bodyPr vert="eaVert" wrap="square" rtlCol="0">
            <a:spAutoFit/>
          </a:bodyPr>
          <a:lstStyle/>
          <a:p>
            <a:pPr algn="ctr"/>
            <a:r>
              <a:rPr kumimoji="1" lang="ja-JP" altLang="en-US" sz="1600" dirty="0" smtClean="0"/>
              <a:t>施設状態の必要性による分類</a:t>
            </a:r>
            <a:endParaRPr kumimoji="1" lang="ja-JP" altLang="en-US" sz="1600" dirty="0"/>
          </a:p>
        </p:txBody>
      </p:sp>
      <p:sp>
        <p:nvSpPr>
          <p:cNvPr id="32" name="テキスト ボックス 31"/>
          <p:cNvSpPr txBox="1"/>
          <p:nvPr/>
        </p:nvSpPr>
        <p:spPr>
          <a:xfrm>
            <a:off x="2776990" y="3944316"/>
            <a:ext cx="1538934" cy="369332"/>
          </a:xfrm>
          <a:prstGeom prst="rect">
            <a:avLst/>
          </a:prstGeom>
          <a:solidFill>
            <a:schemeClr val="accent2">
              <a:lumMod val="40000"/>
              <a:lumOff val="60000"/>
            </a:schemeClr>
          </a:solidFill>
          <a:ln w="6350">
            <a:solidFill>
              <a:schemeClr val="tx1"/>
            </a:solidFill>
          </a:ln>
        </p:spPr>
        <p:txBody>
          <a:bodyPr wrap="square" rtlCol="0">
            <a:spAutoFit/>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日常点検</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486111" y="3429000"/>
            <a:ext cx="1538934" cy="369332"/>
          </a:xfrm>
          <a:prstGeom prst="rect">
            <a:avLst/>
          </a:prstGeom>
          <a:solidFill>
            <a:schemeClr val="accent2">
              <a:lumMod val="40000"/>
              <a:lumOff val="60000"/>
            </a:schemeClr>
          </a:solidFill>
          <a:ln w="6350">
            <a:solidFill>
              <a:schemeClr val="tx1"/>
            </a:solidFill>
          </a:ln>
        </p:spPr>
        <p:txBody>
          <a:bodyPr wrap="square" rtlCol="0">
            <a:spAutoFit/>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定期点検</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5486111" y="3877164"/>
            <a:ext cx="1538934" cy="369332"/>
          </a:xfrm>
          <a:prstGeom prst="rect">
            <a:avLst/>
          </a:prstGeom>
          <a:solidFill>
            <a:schemeClr val="accent2">
              <a:lumMod val="40000"/>
              <a:lumOff val="60000"/>
            </a:schemeClr>
          </a:solidFill>
          <a:ln w="6350">
            <a:solidFill>
              <a:schemeClr val="tx1"/>
            </a:solidFill>
          </a:ln>
        </p:spPr>
        <p:txBody>
          <a:bodyPr wrap="square" rtlCol="0">
            <a:spAutoFit/>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詳細点検</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35496" y="980728"/>
            <a:ext cx="8560856" cy="369332"/>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（１）点検種別</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5729753" y="4260485"/>
            <a:ext cx="2735452" cy="738664"/>
          </a:xfrm>
          <a:prstGeom prst="rect">
            <a:avLst/>
          </a:prstGeom>
          <a:noFill/>
          <a:ln w="63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・縦横断測量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・定期詳細点検（空洞化調査）</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・天端高調査　　</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・河床変動調査</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3707904" y="2445853"/>
            <a:ext cx="1320246" cy="523220"/>
          </a:xfrm>
          <a:prstGeom prst="rect">
            <a:avLst/>
          </a:prstGeom>
          <a:noFill/>
          <a:ln w="63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・水位上昇後の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巡視点検など</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4311586" y="1988840"/>
            <a:ext cx="1538934" cy="369332"/>
          </a:xfrm>
          <a:prstGeom prst="rect">
            <a:avLst/>
          </a:prstGeom>
          <a:solidFill>
            <a:schemeClr val="accent2">
              <a:lumMod val="40000"/>
              <a:lumOff val="60000"/>
            </a:schemeClr>
          </a:solidFill>
          <a:ln w="6350">
            <a:solidFill>
              <a:schemeClr val="tx1"/>
            </a:solidFill>
          </a:ln>
        </p:spPr>
        <p:txBody>
          <a:bodyPr wrap="square" rtlCol="0">
            <a:spAutoFit/>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緊急点検</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5122938" y="2438550"/>
            <a:ext cx="2041350" cy="523220"/>
          </a:xfrm>
          <a:prstGeom prst="rect">
            <a:avLst/>
          </a:prstGeom>
          <a:noFill/>
          <a:ln w="63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・事故発生時の類似</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構造物点検など</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35915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810000" y="6420716"/>
            <a:ext cx="1828800" cy="365125"/>
          </a:xfrm>
        </p:spPr>
        <p:txBody>
          <a:bodyPr/>
          <a:lstStyle/>
          <a:p>
            <a:fld id="{682EF9F9-C4E8-46B2-BBF1-33E3162B856A}" type="slidenum">
              <a:rPr kumimoji="1" lang="ja-JP" altLang="en-US" smtClean="0"/>
              <a:t>15</a:t>
            </a:fld>
            <a:endParaRPr kumimoji="1" lang="ja-JP" altLang="en-US" dirty="0"/>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a:t>
            </a:r>
            <a:r>
              <a:rPr lang="en-US" altLang="ja-JP" sz="2800" dirty="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itchFamily="50" charset="-128"/>
                <a:ea typeface="Meiryo UI" pitchFamily="50" charset="-128"/>
                <a:cs typeface="Meiryo UI" pitchFamily="50" charset="-128"/>
              </a:rPr>
              <a:t> 点検</a:t>
            </a: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１－５　まとめ</a:t>
            </a:r>
            <a:endParaRPr kumimoji="1" lang="ja-JP" altLang="en-US" sz="2400" dirty="0">
              <a:latin typeface="Meiryo UI" pitchFamily="50" charset="-128"/>
              <a:ea typeface="Meiryo UI" pitchFamily="50" charset="-128"/>
              <a:cs typeface="Meiryo UI" pitchFamily="50" charset="-128"/>
            </a:endParaRPr>
          </a:p>
        </p:txBody>
      </p:sp>
      <p:sp>
        <p:nvSpPr>
          <p:cNvPr id="40" name="テキスト ボックス 39"/>
          <p:cNvSpPr txBox="1"/>
          <p:nvPr/>
        </p:nvSpPr>
        <p:spPr>
          <a:xfrm>
            <a:off x="35496" y="980728"/>
            <a:ext cx="8560856" cy="369332"/>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（２）点検の実施</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395536" y="1350060"/>
            <a:ext cx="8560856" cy="369332"/>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○点検の実施方針</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413882953"/>
              </p:ext>
            </p:extLst>
          </p:nvPr>
        </p:nvGraphicFramePr>
        <p:xfrm>
          <a:off x="179512" y="1782362"/>
          <a:ext cx="8554362" cy="4670977"/>
        </p:xfrm>
        <a:graphic>
          <a:graphicData uri="http://schemas.openxmlformats.org/drawingml/2006/table">
            <a:tbl>
              <a:tblPr firstRow="1" bandRow="1">
                <a:tableStyleId>{5C22544A-7EE6-4342-B048-85BDC9FD1C3A}</a:tableStyleId>
              </a:tblPr>
              <a:tblGrid>
                <a:gridCol w="288032"/>
                <a:gridCol w="1008112"/>
                <a:gridCol w="1008112"/>
                <a:gridCol w="864096"/>
                <a:gridCol w="5386010"/>
              </a:tblGrid>
              <a:tr h="422502">
                <a:tc gridSpan="2">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点検種別</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pPr algn="ct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実施頻度</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点検者</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内容等</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tcPr>
                </a:tc>
              </a:tr>
              <a:tr h="606925">
                <a:tc gridSpan="2">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定期点検</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pPr algn="ct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tcPr>
                </a:tc>
                <a:tc>
                  <a:txBody>
                    <a:body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府職員</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全管理区間（山間部を除く）を目視点検し、施設の損傷等を点検。</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tcPr>
                </a:tc>
              </a:tr>
              <a:tr h="606925">
                <a:tc gridSpan="2">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日常点検</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pPr algn="ct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週～</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週</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府職員</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不法行為の発見に加え、河川管理施設の損傷の有無、状況を車両からの目視確認を実施</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tcPr>
                </a:tc>
              </a:tr>
              <a:tr h="606925">
                <a:tc rowSpan="4">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詳</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細</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検</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縦横断</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測量</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tcPr>
                </a:tc>
                <a:tc>
                  <a:txBody>
                    <a:body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委託</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河床の堆積、洗掘状況を確認するため、定期的に測量を行うとともに、データ蓄積により傾向把握を行う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tcPr>
                </a:tc>
              </a:tr>
              <a:tr h="606925">
                <a:tc vMerge="1">
                  <a:txBody>
                    <a:bodyPr/>
                    <a:lstStyle/>
                    <a:p>
                      <a:pPr algn="ct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定期詳細</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空洞化調査</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随時</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委託</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コンサルタントによる河川管理施設の詳細点検を行うとともに、空洞化の疑われる箇所についてはコアボーリングによる調査を実施する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tcPr>
                </a:tc>
              </a:tr>
              <a:tr h="606925">
                <a:tc vMerge="1">
                  <a:txBody>
                    <a:bodyPr/>
                    <a:lstStyle/>
                    <a:p>
                      <a:pPr algn="ct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天端高</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調査</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随時</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委託</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所定の堤防高が確保されているかを確認。新築堤防については、経年的に確認を行い、相当年経過しているものは兆候が確認されたもののみ調査</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tcPr>
                </a:tc>
              </a:tr>
              <a:tr h="606925">
                <a:tc vMerge="1">
                  <a:txBody>
                    <a:bodyPr/>
                    <a:lstStyle/>
                    <a:p>
                      <a:pPr algn="ct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河床変動調査</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随時</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委託</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縦横断測量や点検結果を基に、河床洗掘が著しく護岸等への影響が懸念される河川について調査を行い、予防保全対策の検討を行う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tcPr>
                </a:tc>
              </a:tr>
              <a:tr h="606925">
                <a:tc gridSpan="2">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緊急点検</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6350" cap="flat" cmpd="sng" algn="ctr">
                      <a:solidFill>
                        <a:schemeClr val="bg1"/>
                      </a:solidFill>
                      <a:prstDash val="solid"/>
                      <a:round/>
                      <a:headEnd type="none" w="med" len="med"/>
                      <a:tailEnd type="none" w="med" len="med"/>
                    </a:lnT>
                  </a:tcPr>
                </a:tc>
                <a:tc hMerge="1">
                  <a:txBody>
                    <a:bodyPr/>
                    <a:lstStyle/>
                    <a:p>
                      <a:pPr algn="ct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随時</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府職員</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洪水や地震等の発生後、河川管理施設の点検を実施。また、他施設等で不具合が発生した場合に、同種の構造物点検を随時実施する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935114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810000" y="6420716"/>
            <a:ext cx="1828800" cy="365125"/>
          </a:xfrm>
        </p:spPr>
        <p:txBody>
          <a:bodyPr/>
          <a:lstStyle/>
          <a:p>
            <a:fld id="{682EF9F9-C4E8-46B2-BBF1-33E3162B856A}" type="slidenum">
              <a:rPr kumimoji="1" lang="ja-JP" altLang="en-US" smtClean="0"/>
              <a:t>16</a:t>
            </a:fld>
            <a:endParaRPr kumimoji="1" lang="ja-JP" altLang="en-US" dirty="0"/>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a:t>
            </a:r>
            <a:r>
              <a:rPr lang="en-US" altLang="ja-JP" sz="2800" dirty="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itchFamily="50" charset="-128"/>
                <a:ea typeface="Meiryo UI" pitchFamily="50" charset="-128"/>
                <a:cs typeface="Meiryo UI" pitchFamily="50" charset="-128"/>
              </a:rPr>
              <a:t> 点検</a:t>
            </a: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１－５　まとめ</a:t>
            </a:r>
            <a:endParaRPr kumimoji="1"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35496" y="1187460"/>
            <a:ext cx="8560856" cy="369332"/>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（３）点検等業務における留意事項</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91572" y="1697160"/>
            <a:ext cx="8560856" cy="4031873"/>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１）緊急事象への対応</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・豪雨等による水位上昇後や、大きな地震が発生した後など、河川管理施設が損傷を受けていると</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想定される場合には、早期に緊急点検を行い、不具合の有無について確認を行う</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・河川施設に限らず、一つの不具合が発生した場合には、河川施設で同様の箇所を点検するなど、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水平展開を行う</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２）点検</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①致命的な不具合を見逃さない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・河川カルテを用いて、各河川の特性に応じて発生しやすい不具合を明確にする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・既往災害の被災事例に習い、災害を誘発する可能性のある箇所、点検すべき項目を明確にする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②不可視部分への対応</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・定期的に実施する河川管理施設の調査時に、空洞化が懸念される箇所をコアボーリング等により</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確認する（天端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の縦断クラックやブロックの陥没など、空洞化が懸念される場合は調査を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・空洞化による護岸崩壊等の事象が発生した場合は、河川カルテ</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用いて、同様の条件にある箇所で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空洞化調査を実施を検討する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・新築堤防や堤防沈下の兆候がある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河川</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について、堤防高の確認を実施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63557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810000" y="6420716"/>
            <a:ext cx="1828800" cy="365125"/>
          </a:xfrm>
        </p:spPr>
        <p:txBody>
          <a:bodyPr/>
          <a:lstStyle/>
          <a:p>
            <a:fld id="{682EF9F9-C4E8-46B2-BBF1-33E3162B856A}" type="slidenum">
              <a:rPr kumimoji="1" lang="ja-JP" altLang="en-US" smtClean="0"/>
              <a:t>17</a:t>
            </a:fld>
            <a:endParaRPr kumimoji="1" lang="ja-JP" altLang="en-US" dirty="0"/>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a:t>
            </a:r>
            <a:r>
              <a:rPr lang="en-US" altLang="ja-JP" sz="2800" dirty="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itchFamily="50" charset="-128"/>
                <a:ea typeface="Meiryo UI" pitchFamily="50" charset="-128"/>
                <a:cs typeface="Meiryo UI" pitchFamily="50" charset="-128"/>
              </a:rPr>
              <a:t> 点検</a:t>
            </a: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１－５　まとめ</a:t>
            </a:r>
            <a:endParaRPr kumimoji="1"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35496" y="1187460"/>
            <a:ext cx="8560856" cy="369332"/>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（３）点検等業務における留意事項</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91572" y="1697160"/>
            <a:ext cx="8560856" cy="2554545"/>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③維持管理・更新に資する点検及びデータ蓄積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・点検結果を建設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CALS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に入力することで、電子データ化して一元的に管理を行う</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・著しい河床低下傾向にある河川については、河床変動予測など、予防保全に繋がる点検を行い、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河川カルテに入力するとともに、必要に応じて事前対策を実施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・補修を行った後は事後評価を行い、データ蓄積により以降の維持管理に活用する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④点検のメリハリ</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・周辺の状況（都市部など）に応じて、点検の頻度を変えるなど、重点化を図る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・河川カルテを用いて、損傷の多い河川や著しい河床低下が危惧される河川など、不具合に応じて</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点検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重点化を図る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467140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lang="en-US" altLang="ja-JP" sz="2800" dirty="0">
                <a:solidFill>
                  <a:schemeClr val="bg1"/>
                </a:solidFill>
                <a:latin typeface="Meiryo UI" pitchFamily="50" charset="-128"/>
                <a:ea typeface="Meiryo UI" pitchFamily="50" charset="-128"/>
                <a:cs typeface="Meiryo UI" pitchFamily="50" charset="-128"/>
              </a:rPr>
              <a:t>. </a:t>
            </a:r>
            <a:r>
              <a:rPr lang="ja-JP" altLang="en-US" sz="2800" dirty="0">
                <a:solidFill>
                  <a:schemeClr val="bg1"/>
                </a:solidFill>
                <a:latin typeface="Meiryo UI" pitchFamily="50" charset="-128"/>
                <a:ea typeface="Meiryo UI" pitchFamily="50" charset="-128"/>
                <a:cs typeface="Meiryo UI" pitchFamily="50" charset="-128"/>
              </a:rPr>
              <a:t>今後の維持管理</a:t>
            </a:r>
          </a:p>
        </p:txBody>
      </p:sp>
      <p:sp>
        <p:nvSpPr>
          <p:cNvPr id="27" name="テキスト ボックス 2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２－１　各施設の維持管理</a:t>
            </a:r>
            <a:r>
              <a:rPr lang="ja-JP" altLang="en-US" sz="2400" dirty="0" smtClean="0">
                <a:latin typeface="Meiryo UI" pitchFamily="50" charset="-128"/>
                <a:ea typeface="Meiryo UI" pitchFamily="50" charset="-128"/>
                <a:cs typeface="Meiryo UI" pitchFamily="50" charset="-128"/>
              </a:rPr>
              <a:t>手法（部会の意見を踏まえた事務局案）</a:t>
            </a:r>
            <a:endParaRPr kumimoji="1" lang="ja-JP" altLang="en-US" sz="24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a:xfrm>
            <a:off x="3779912" y="6489391"/>
            <a:ext cx="1828800" cy="365125"/>
          </a:xfrm>
        </p:spPr>
        <p:txBody>
          <a:bodyPr/>
          <a:lstStyle/>
          <a:p>
            <a:fld id="{682EF9F9-C4E8-46B2-BBF1-33E3162B856A}" type="slidenum">
              <a:rPr kumimoji="1" lang="ja-JP" altLang="en-US" smtClean="0"/>
              <a:t>18</a:t>
            </a:fld>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429679153"/>
              </p:ext>
            </p:extLst>
          </p:nvPr>
        </p:nvGraphicFramePr>
        <p:xfrm>
          <a:off x="179512" y="1372126"/>
          <a:ext cx="8712969" cy="5009202"/>
        </p:xfrm>
        <a:graphic>
          <a:graphicData uri="http://schemas.openxmlformats.org/drawingml/2006/table">
            <a:tbl>
              <a:tblPr firstRow="1" bandRow="1">
                <a:tableStyleId>{5C22544A-7EE6-4342-B048-85BDC9FD1C3A}</a:tableStyleId>
              </a:tblPr>
              <a:tblGrid>
                <a:gridCol w="1548173"/>
                <a:gridCol w="1476163"/>
                <a:gridCol w="5688633"/>
              </a:tblGrid>
              <a:tr h="472698">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施設名</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維持管理手法</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134126">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堤防・護岸</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特殊堤</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(Co)</a:t>
                      </a: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堰・床止工</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状態監視型</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診断明確化</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河川カルテを活用して要点検箇所の重点化を図り、状態監視型の維持管理を行うとともに、併せて、損傷要因の大きな要素である河床変動の予測を取り入れることも検討していく。</a:t>
                      </a:r>
                    </a:p>
                  </a:txBody>
                  <a:tcPr anchor="ctr"/>
                </a:tc>
              </a:tr>
              <a:tr h="1134126">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特殊堤</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(Mt)</a:t>
                      </a:r>
                    </a:p>
                  </a:txBody>
                  <a:tcPr anchor="ct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予測計画型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鋼材の劣化については、点検結果（肉厚測定調査）の経年変化により設計肉厚（腐食代）の残存寿命を推定することが可能であることから、予測計画型の維持管理手法を進める。</a:t>
                      </a:r>
                    </a:p>
                  </a:txBody>
                  <a:tcPr anchor="ctr"/>
                </a:tc>
              </a:tr>
              <a:tr h="1134126">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河道</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zh-TW" altLang="en-US" sz="1600" dirty="0" smtClean="0">
                          <a:latin typeface="Meiryo UI" panose="020B0604030504040204" pitchFamily="50" charset="-128"/>
                          <a:ea typeface="Meiryo UI" panose="020B0604030504040204" pitchFamily="50" charset="-128"/>
                          <a:cs typeface="Meiryo UI" panose="020B0604030504040204" pitchFamily="50" charset="-128"/>
                        </a:rPr>
                        <a:t>状態監視</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型</a:t>
                      </a:r>
                      <a:endParaRPr kumimoji="1" lang="zh-TW" altLang="en-US" sz="16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河道と施設の状況を一体的な河道システムとして捉え、河川カルテを活用した状態監視型の維持管理を行うとともに、データ蓄積を行い、河床変動の予測を取り入れることも検討していく。</a:t>
                      </a:r>
                    </a:p>
                  </a:txBody>
                  <a:tcPr anchor="ctr"/>
                </a:tc>
              </a:tr>
              <a:tr h="1134126">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地下河川・地下調節池</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zh-TW" altLang="en-US" sz="1600" dirty="0" smtClean="0">
                          <a:latin typeface="Meiryo UI" panose="020B0604030504040204" pitchFamily="50" charset="-128"/>
                          <a:ea typeface="Meiryo UI" panose="020B0604030504040204" pitchFamily="50" charset="-128"/>
                          <a:cs typeface="Meiryo UI" panose="020B0604030504040204" pitchFamily="50" charset="-128"/>
                        </a:rPr>
                        <a:t>状態監視型</a:t>
                      </a:r>
                    </a:p>
                    <a:p>
                      <a:r>
                        <a:rPr kumimoji="1" lang="en-US" altLang="zh-TW"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600" dirty="0" smtClean="0">
                          <a:latin typeface="Meiryo UI" panose="020B0604030504040204" pitchFamily="50" charset="-128"/>
                          <a:ea typeface="Meiryo UI" panose="020B0604030504040204" pitchFamily="50" charset="-128"/>
                          <a:cs typeface="Meiryo UI" panose="020B0604030504040204" pitchFamily="50" charset="-128"/>
                        </a:rPr>
                        <a:t>診断明確化</a:t>
                      </a:r>
                      <a:r>
                        <a:rPr kumimoji="1" lang="en-US" altLang="zh-TW" sz="1600" dirty="0" smtClean="0">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構造物の配置上、再構築不可能な構造物であることから、損傷・劣化への早期対応を基本とした、状態監視型による維持管理を行う。</a:t>
                      </a: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また劣化進行が構造物に対し致命的になることから、一定期間ごとの詳細点検を行い、構造物の健全性の確保を図っていく。</a:t>
                      </a:r>
                    </a:p>
                  </a:txBody>
                  <a:tcPr anchor="ctr"/>
                </a:tc>
              </a:tr>
            </a:tbl>
          </a:graphicData>
        </a:graphic>
      </p:graphicFrame>
      <p:sp>
        <p:nvSpPr>
          <p:cNvPr id="11" name="テキスト ボックス 10"/>
          <p:cNvSpPr txBox="1"/>
          <p:nvPr/>
        </p:nvSpPr>
        <p:spPr>
          <a:xfrm>
            <a:off x="179512" y="1002794"/>
            <a:ext cx="8560856" cy="369332"/>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○今後の維持管理方針</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18581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810000" y="6420716"/>
            <a:ext cx="1828800" cy="365125"/>
          </a:xfrm>
        </p:spPr>
        <p:txBody>
          <a:bodyPr/>
          <a:lstStyle/>
          <a:p>
            <a:fld id="{682EF9F9-C4E8-46B2-BBF1-33E3162B856A}" type="slidenum">
              <a:rPr kumimoji="1" lang="ja-JP" altLang="en-US" smtClean="0"/>
              <a:t>19</a:t>
            </a:fld>
            <a:endParaRPr kumimoji="1" lang="ja-JP" altLang="en-US" dirty="0"/>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kumimoji="1" lang="en-US" altLang="ja-JP" sz="2800" dirty="0" smtClean="0">
                <a:solidFill>
                  <a:schemeClr val="bg1"/>
                </a:solidFill>
                <a:latin typeface="Meiryo UI" pitchFamily="50" charset="-128"/>
                <a:ea typeface="Meiryo UI" pitchFamily="50" charset="-128"/>
                <a:cs typeface="Meiryo UI" pitchFamily="50" charset="-128"/>
              </a:rPr>
              <a:t>.</a:t>
            </a:r>
            <a:r>
              <a:rPr kumimoji="1" lang="ja-JP" altLang="en-US" sz="2800" dirty="0" smtClean="0">
                <a:solidFill>
                  <a:schemeClr val="bg1"/>
                </a:solidFill>
                <a:latin typeface="Meiryo UI" pitchFamily="50" charset="-128"/>
                <a:ea typeface="Meiryo UI" pitchFamily="50" charset="-128"/>
                <a:cs typeface="Meiryo UI" pitchFamily="50" charset="-128"/>
              </a:rPr>
              <a:t> 今後の維持管理</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２－２　管理水準の設定</a:t>
            </a:r>
            <a:endParaRPr kumimoji="1" lang="ja-JP" altLang="en-US" sz="2400" dirty="0">
              <a:latin typeface="Meiryo UI" pitchFamily="50" charset="-128"/>
              <a:ea typeface="Meiryo UI" pitchFamily="50" charset="-128"/>
              <a:cs typeface="Meiryo UI" pitchFamily="50" charset="-128"/>
            </a:endParaRPr>
          </a:p>
        </p:txBody>
      </p:sp>
      <p:sp>
        <p:nvSpPr>
          <p:cNvPr id="5" name="テキスト ボックス 4"/>
          <p:cNvSpPr txBox="1"/>
          <p:nvPr/>
        </p:nvSpPr>
        <p:spPr>
          <a:xfrm>
            <a:off x="179512" y="1187460"/>
            <a:ext cx="8560856" cy="369332"/>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○目標</a:t>
            </a:r>
            <a:r>
              <a:rPr lang="ja-JP" altLang="en-US" dirty="0">
                <a:latin typeface="Meiryo UI" panose="020B0604030504040204" pitchFamily="50" charset="-128"/>
                <a:ea typeface="Meiryo UI" panose="020B0604030504040204" pitchFamily="50" charset="-128"/>
                <a:cs typeface="Meiryo UI" panose="020B0604030504040204" pitchFamily="50" charset="-128"/>
              </a:rPr>
              <a:t>管理水準および限界管理</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水準</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374252659"/>
              </p:ext>
            </p:extLst>
          </p:nvPr>
        </p:nvGraphicFramePr>
        <p:xfrm>
          <a:off x="122279" y="1772816"/>
          <a:ext cx="8899442" cy="4032448"/>
        </p:xfrm>
        <a:graphic>
          <a:graphicData uri="http://schemas.openxmlformats.org/drawingml/2006/table">
            <a:tbl>
              <a:tblPr firstRow="1" firstCol="1" bandRow="1">
                <a:tableStyleId>{5C22544A-7EE6-4342-B048-85BDC9FD1C3A}</a:tableStyleId>
              </a:tblPr>
              <a:tblGrid>
                <a:gridCol w="360040"/>
                <a:gridCol w="1368152"/>
                <a:gridCol w="7171250"/>
              </a:tblGrid>
              <a:tr h="648072">
                <a:tc gridSpan="2">
                  <a:txBody>
                    <a:bodyPr/>
                    <a:lstStyle/>
                    <a:p>
                      <a:pPr algn="ctr">
                        <a:lnSpc>
                          <a:spcPts val="15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区分</a:t>
                      </a:r>
                    </a:p>
                  </a:txBody>
                  <a:tcPr marL="68580" marR="68580" marT="0" marB="0" anchor="ctr"/>
                </a:tc>
                <a:tc hMerge="1">
                  <a:txBody>
                    <a:bodyPr/>
                    <a:lstStyle/>
                    <a:p>
                      <a:endParaRPr kumimoji="1" lang="ja-JP" altLang="en-US"/>
                    </a:p>
                  </a:txBody>
                  <a:tcPr/>
                </a:tc>
                <a:tc>
                  <a:txBody>
                    <a:bodyPr/>
                    <a:lstStyle/>
                    <a:p>
                      <a:pPr algn="ctr">
                        <a:lnSpc>
                          <a:spcPts val="15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説明</a:t>
                      </a:r>
                    </a:p>
                  </a:txBody>
                  <a:tcPr marL="68580" marR="68580" marT="0" marB="0" anchor="ctr"/>
                </a:tc>
              </a:tr>
              <a:tr h="864096">
                <a:tc gridSpan="2">
                  <a:txBody>
                    <a:bodyPr/>
                    <a:lstStyle/>
                    <a:p>
                      <a:pPr algn="just">
                        <a:lnSpc>
                          <a:spcPts val="16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限界管理水準</a:t>
                      </a:r>
                    </a:p>
                  </a:txBody>
                  <a:tcPr marL="68580" marR="68580" marT="0" marB="0" anchor="ctr"/>
                </a:tc>
                <a:tc hMerge="1">
                  <a:txBody>
                    <a:bodyPr/>
                    <a:lstStyle/>
                    <a:p>
                      <a:endParaRPr kumimoji="1" lang="ja-JP" altLang="en-US"/>
                    </a:p>
                  </a:txBody>
                  <a:tcPr/>
                </a:tc>
                <a:tc>
                  <a:txBody>
                    <a:bodyPr/>
                    <a:lstStyle/>
                    <a:p>
                      <a:pPr marL="133350" indent="-133350" algn="just">
                        <a:lnSpc>
                          <a:spcPts val="16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・施設の安全性、信頼性を損なう不具合等、管理上、絶対に下回れない</a:t>
                      </a:r>
                      <a:r>
                        <a:rPr 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水準</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6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・一般的に、これを超えると大規模修繕や更新等が必要となる。</a:t>
                      </a:r>
                    </a:p>
                  </a:txBody>
                  <a:tcPr marL="68580" marR="68580" marT="0" marB="0" anchor="ctr"/>
                </a:tc>
              </a:tr>
              <a:tr h="1224136">
                <a:tc gridSpan="2">
                  <a:txBody>
                    <a:bodyPr/>
                    <a:lstStyle/>
                    <a:p>
                      <a:pPr algn="just">
                        <a:lnSpc>
                          <a:spcPts val="16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目標管理水準</a:t>
                      </a:r>
                    </a:p>
                  </a:txBody>
                  <a:tcPr marL="68580" marR="68580" marT="0" marB="0" anchor="ctr">
                    <a:lnB w="12700" cmpd="sng">
                      <a:noFill/>
                    </a:lnB>
                  </a:tcPr>
                </a:tc>
                <a:tc hMerge="1">
                  <a:txBody>
                    <a:bodyPr/>
                    <a:lstStyle/>
                    <a:p>
                      <a:endParaRPr kumimoji="1" lang="ja-JP" altLang="en-US"/>
                    </a:p>
                  </a:txBody>
                  <a:tcPr/>
                </a:tc>
                <a:tc>
                  <a:txBody>
                    <a:bodyPr/>
                    <a:lstStyle/>
                    <a:p>
                      <a:pPr marL="133350" indent="-133350" algn="just">
                        <a:lnSpc>
                          <a:spcPts val="16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・管理上、目標とする水準</a:t>
                      </a:r>
                    </a:p>
                    <a:p>
                      <a:pPr marL="133350" indent="-133350" algn="just">
                        <a:lnSpc>
                          <a:spcPts val="16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・これを下回ると補修等の対策を実施</a:t>
                      </a:r>
                    </a:p>
                    <a:p>
                      <a:pPr marL="133350" indent="-133350" algn="just">
                        <a:lnSpc>
                          <a:spcPts val="16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・目標管理水準は、不測の事態が発生した場合でも対応可能となるよう、限界管理水準との間に適切な余裕を見込んで設定する必要が</a:t>
                      </a:r>
                      <a:r>
                        <a:rPr 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ある。</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1296144">
                <a:tc>
                  <a:txBody>
                    <a:bodyPr/>
                    <a:lstStyle/>
                    <a:p>
                      <a:pPr algn="just">
                        <a:lnSpc>
                          <a:spcPts val="1600"/>
                        </a:lnSpc>
                        <a:spcAft>
                          <a:spcPts val="0"/>
                        </a:spcAft>
                      </a:pPr>
                      <a:r>
                        <a:rPr lang="en-US" sz="16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6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T w="12700" cmpd="sng">
                      <a:noFill/>
                    </a:lnT>
                  </a:tcPr>
                </a:tc>
                <a:tc>
                  <a:txBody>
                    <a:bodyPr/>
                    <a:lstStyle/>
                    <a:p>
                      <a:pPr marL="133350" indent="-133350" algn="just">
                        <a:lnSpc>
                          <a:spcPts val="16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最適管理水準</a:t>
                      </a:r>
                    </a:p>
                  </a:txBody>
                  <a:tcPr marL="68580" marR="68580" marT="0" marB="0" anchor="ctr"/>
                </a:tc>
                <a:tc>
                  <a:txBody>
                    <a:bodyPr/>
                    <a:lstStyle/>
                    <a:p>
                      <a:pPr marL="133350" indent="-133350" algn="just">
                        <a:lnSpc>
                          <a:spcPts val="16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・劣化予測が可能な施設（部位・部材等）で、目標耐用年数（寿命）を設定した上で、ライフサイクルコストの最小化となる最適な</a:t>
                      </a:r>
                      <a:r>
                        <a:rPr 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タイミングで</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最適な補修等を行う水準。</a:t>
                      </a:r>
                    </a:p>
                    <a:p>
                      <a:pPr marL="133350" indent="-133350" algn="just">
                        <a:lnSpc>
                          <a:spcPts val="16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・一般的には、状態監視型での目標管理水準より高い性能で設定される。</a:t>
                      </a:r>
                    </a:p>
                  </a:txBody>
                  <a:tcPr marL="68580" marR="68580" marT="0" marB="0" anchor="ctr"/>
                </a:tc>
              </a:tr>
            </a:tbl>
          </a:graphicData>
        </a:graphic>
      </p:graphicFrame>
      <p:sp>
        <p:nvSpPr>
          <p:cNvPr id="7" name="テキスト ボックス 6"/>
          <p:cNvSpPr txBox="1"/>
          <p:nvPr/>
        </p:nvSpPr>
        <p:spPr>
          <a:xfrm>
            <a:off x="9396536" y="1164685"/>
            <a:ext cx="2319035" cy="2800767"/>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維持管理手法に応じて、安全性（信頼性）や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LCC</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最小化の観点から目標とする管理水準（目標管理水準）を適切に設定することが重要である。</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目標管理水準は、施設の特性や重要性などを考慮し、施設もしくは部材単位毎に設定する。以下に基本的な考え方を示す。</a:t>
            </a:r>
          </a:p>
        </p:txBody>
      </p:sp>
    </p:spTree>
    <p:extLst>
      <p:ext uri="{BB962C8B-B14F-4D97-AF65-F5344CB8AC3E}">
        <p14:creationId xmlns:p14="http://schemas.microsoft.com/office/powerpoint/2010/main" val="1453653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810000" y="6420716"/>
            <a:ext cx="1828800" cy="365125"/>
          </a:xfrm>
        </p:spPr>
        <p:txBody>
          <a:bodyPr/>
          <a:lstStyle/>
          <a:p>
            <a:fld id="{682EF9F9-C4E8-46B2-BBF1-33E3162B856A}" type="slidenum">
              <a:rPr kumimoji="1" lang="ja-JP" altLang="en-US" smtClean="0"/>
              <a:t>2</a:t>
            </a:fld>
            <a:endParaRPr kumimoji="1" lang="ja-JP" altLang="en-US" dirty="0"/>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前回の部会・全体検討部会での主な指摘事項</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179512" y="724634"/>
            <a:ext cx="8280920"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河川港湾公園部会（</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H26.5.1</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79512" y="1234753"/>
            <a:ext cx="8784976" cy="2508379"/>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①点検や評価の判断を行う人は其々で必要なスキル・レベルが異なり、補修を行うか否かの</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判断などは高度な判断力が必要。</a:t>
            </a:r>
            <a:r>
              <a:rPr kumimoji="1" lang="ja-JP" altLang="en-US" u="sng" dirty="0" smtClean="0">
                <a:latin typeface="Meiryo UI" panose="020B0604030504040204" pitchFamily="50" charset="-128"/>
                <a:ea typeface="Meiryo UI" panose="020B0604030504040204" pitchFamily="50" charset="-128"/>
                <a:cs typeface="Meiryo UI" panose="020B0604030504040204" pitchFamily="50" charset="-128"/>
              </a:rPr>
              <a:t>現状の判断体制</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を提示のこと</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②</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将来の維持管理に繋げるために、</a:t>
            </a:r>
            <a:r>
              <a:rPr kumimoji="1" lang="ja-JP" altLang="en-US" u="sng" dirty="0" smtClean="0">
                <a:latin typeface="Meiryo UI" panose="020B0604030504040204" pitchFamily="50" charset="-128"/>
                <a:ea typeface="Meiryo UI" panose="020B0604030504040204" pitchFamily="50" charset="-128"/>
                <a:cs typeface="Meiryo UI" panose="020B0604030504040204" pitchFamily="50" charset="-128"/>
              </a:rPr>
              <a:t>点検結果のデータベース化、引継ぎ手法</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を検討</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③過去の履歴から不具合発生の傾向を把握</a:t>
            </a:r>
            <a:r>
              <a:rPr lang="ja-JP" altLang="en-US" dirty="0">
                <a:latin typeface="Meiryo UI" panose="020B0604030504040204" pitchFamily="50" charset="-128"/>
                <a:ea typeface="Meiryo UI" panose="020B0604030504040204" pitchFamily="50" charset="-128"/>
                <a:cs typeface="Meiryo UI" panose="020B0604030504040204" pitchFamily="50" charset="-128"/>
              </a:rPr>
              <a:t>し</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、また損傷のしやすさ等から</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点検の重点化</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図る必要がある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④</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詳細点検の実施頻度は損傷の進行具合で左右されるので、過去の経験や他事例などから　</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u="sng" dirty="0" smtClean="0">
                <a:latin typeface="Meiryo UI" panose="020B0604030504040204" pitchFamily="50" charset="-128"/>
                <a:ea typeface="Meiryo UI" panose="020B0604030504040204" pitchFamily="50" charset="-128"/>
                <a:cs typeface="Meiryo UI" panose="020B0604030504040204" pitchFamily="50" charset="-128"/>
              </a:rPr>
              <a:t>適切な点検頻度の設定</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が必要</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79512" y="3922362"/>
            <a:ext cx="8280920"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全体検討部会（</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H26.5.30</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79512" y="4432481"/>
            <a:ext cx="8784976" cy="2123658"/>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en-US" dirty="0">
                <a:latin typeface="Meiryo UI" panose="020B0604030504040204" pitchFamily="50" charset="-128"/>
                <a:ea typeface="Meiryo UI" panose="020B0604030504040204" pitchFamily="50" charset="-128"/>
                <a:cs typeface="Meiryo UI" panose="020B0604030504040204" pitchFamily="50" charset="-128"/>
              </a:rPr>
              <a:t>点検</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データは集計結果のみが残っていることが多い。どのような形で</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点検データ、補修履歴が</a:t>
            </a:r>
            <a:endParaRPr lang="en-US" altLang="ja-JP"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残っているか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を確認する必要がある</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②管理水準にもつイメージが各分野で異なる。管理水準の前提となる</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要求性能が何であるか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各部会で意見収集しながら議論していく必要がある</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③重点化指標について、</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社会的影響度をどのように設定するのか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を、各部会で確認する必要が</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ある</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711900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40539" y="6492875"/>
            <a:ext cx="1828800" cy="365125"/>
          </a:xfrm>
        </p:spPr>
        <p:txBody>
          <a:bodyPr/>
          <a:lstStyle/>
          <a:p>
            <a:fld id="{682EF9F9-C4E8-46B2-BBF1-33E3162B856A}" type="slidenum">
              <a:rPr kumimoji="1" lang="ja-JP" altLang="en-US" smtClean="0"/>
              <a:t>20</a:t>
            </a:fld>
            <a:endParaRPr kumimoji="1" lang="ja-JP" altLang="en-US" dirty="0"/>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kumimoji="1" lang="en-US" altLang="ja-JP" sz="2800" dirty="0" smtClean="0">
                <a:solidFill>
                  <a:schemeClr val="bg1"/>
                </a:solidFill>
                <a:latin typeface="Meiryo UI" pitchFamily="50" charset="-128"/>
                <a:ea typeface="Meiryo UI" pitchFamily="50" charset="-128"/>
                <a:cs typeface="Meiryo UI" pitchFamily="50" charset="-128"/>
              </a:rPr>
              <a:t>.</a:t>
            </a:r>
            <a:r>
              <a:rPr kumimoji="1" lang="ja-JP" altLang="en-US" sz="2800" dirty="0" smtClean="0">
                <a:solidFill>
                  <a:schemeClr val="bg1"/>
                </a:solidFill>
                <a:latin typeface="Meiryo UI" pitchFamily="50" charset="-128"/>
                <a:ea typeface="Meiryo UI" pitchFamily="50" charset="-128"/>
                <a:cs typeface="Meiryo UI" pitchFamily="50" charset="-128"/>
              </a:rPr>
              <a:t> 今後の維持管理</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２－２　管理水準の設定</a:t>
            </a:r>
            <a:endParaRPr kumimoji="1" lang="ja-JP" altLang="en-US" sz="2400" dirty="0">
              <a:latin typeface="Meiryo UI" pitchFamily="50" charset="-128"/>
              <a:ea typeface="Meiryo UI" pitchFamily="50" charset="-128"/>
              <a:cs typeface="Meiryo UI" pitchFamily="50" charset="-128"/>
            </a:endParaRPr>
          </a:p>
        </p:txBody>
      </p:sp>
      <p:sp>
        <p:nvSpPr>
          <p:cNvPr id="5" name="テキスト ボックス 4"/>
          <p:cNvSpPr txBox="1"/>
          <p:nvPr/>
        </p:nvSpPr>
        <p:spPr>
          <a:xfrm>
            <a:off x="179512" y="1187460"/>
            <a:ext cx="8560856" cy="369332"/>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○目標</a:t>
            </a:r>
            <a:r>
              <a:rPr lang="ja-JP" altLang="en-US" dirty="0">
                <a:latin typeface="Meiryo UI" panose="020B0604030504040204" pitchFamily="50" charset="-128"/>
                <a:ea typeface="Meiryo UI" panose="020B0604030504040204" pitchFamily="50" charset="-128"/>
                <a:cs typeface="Meiryo UI" panose="020B0604030504040204" pitchFamily="50" charset="-128"/>
              </a:rPr>
              <a:t>管理水準および限界管理水準の考え方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1224142538"/>
              </p:ext>
            </p:extLst>
          </p:nvPr>
        </p:nvGraphicFramePr>
        <p:xfrm>
          <a:off x="9468544" y="1493414"/>
          <a:ext cx="3909751" cy="2636912"/>
        </p:xfrm>
        <a:graphic>
          <a:graphicData uri="http://schemas.openxmlformats.org/presentationml/2006/ole">
            <mc:AlternateContent xmlns:mc="http://schemas.openxmlformats.org/markup-compatibility/2006">
              <mc:Choice xmlns:v="urn:schemas-microsoft-com:vml" Requires="v">
                <p:oleObj spid="_x0000_s2317" r:id="rId3" imgW="2779560" imgH="1887120" progId="">
                  <p:embed/>
                </p:oleObj>
              </mc:Choice>
              <mc:Fallback>
                <p:oleObj r:id="rId3" imgW="2779560" imgH="188712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8544" y="1493414"/>
                        <a:ext cx="3909751" cy="2636912"/>
                      </a:xfrm>
                      <a:prstGeom prst="rect">
                        <a:avLst/>
                      </a:prstGeom>
                      <a:noFill/>
                    </p:spPr>
                  </p:pic>
                </p:oleObj>
              </mc:Fallback>
            </mc:AlternateContent>
          </a:graphicData>
        </a:graphic>
      </p:graphicFrame>
      <p:grpSp>
        <p:nvGrpSpPr>
          <p:cNvPr id="9" name="Group 6"/>
          <p:cNvGrpSpPr>
            <a:grpSpLocks noChangeAspect="1"/>
          </p:cNvGrpSpPr>
          <p:nvPr/>
        </p:nvGrpSpPr>
        <p:grpSpPr bwMode="auto">
          <a:xfrm>
            <a:off x="-94129" y="1722845"/>
            <a:ext cx="5453063" cy="2309813"/>
            <a:chOff x="-68" y="1340"/>
            <a:chExt cx="3435" cy="1455"/>
          </a:xfrm>
        </p:grpSpPr>
        <p:sp>
          <p:nvSpPr>
            <p:cNvPr id="10" name="AutoShape 5"/>
            <p:cNvSpPr>
              <a:spLocks noChangeAspect="1" noChangeArrowheads="1" noTextEdit="1"/>
            </p:cNvSpPr>
            <p:nvPr/>
          </p:nvSpPr>
          <p:spPr bwMode="auto">
            <a:xfrm>
              <a:off x="-68" y="1340"/>
              <a:ext cx="3435" cy="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Rectangle 7"/>
            <p:cNvSpPr>
              <a:spLocks noChangeArrowheads="1"/>
            </p:cNvSpPr>
            <p:nvPr/>
          </p:nvSpPr>
          <p:spPr bwMode="auto">
            <a:xfrm rot="16200000">
              <a:off x="588" y="1506"/>
              <a:ext cx="38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性能</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Rectangle 8"/>
            <p:cNvSpPr>
              <a:spLocks noChangeArrowheads="1"/>
            </p:cNvSpPr>
            <p:nvPr/>
          </p:nvSpPr>
          <p:spPr bwMode="auto">
            <a:xfrm>
              <a:off x="885" y="1378"/>
              <a:ext cx="1808" cy="11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Rectangle 9"/>
            <p:cNvSpPr>
              <a:spLocks noChangeArrowheads="1"/>
            </p:cNvSpPr>
            <p:nvPr/>
          </p:nvSpPr>
          <p:spPr bwMode="auto">
            <a:xfrm>
              <a:off x="885" y="1378"/>
              <a:ext cx="1808" cy="1199"/>
            </a:xfrm>
            <a:prstGeom prst="rect">
              <a:avLst/>
            </a:prstGeom>
            <a:noFill/>
            <a:ln w="23"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10"/>
            <p:cNvSpPr>
              <a:spLocks noEditPoints="1"/>
            </p:cNvSpPr>
            <p:nvPr/>
          </p:nvSpPr>
          <p:spPr bwMode="auto">
            <a:xfrm>
              <a:off x="885" y="1669"/>
              <a:ext cx="929" cy="797"/>
            </a:xfrm>
            <a:custGeom>
              <a:avLst/>
              <a:gdLst>
                <a:gd name="T0" fmla="*/ 11 w 914"/>
                <a:gd name="T1" fmla="*/ 0 h 802"/>
                <a:gd name="T2" fmla="*/ 37 w 914"/>
                <a:gd name="T3" fmla="*/ 8 h 802"/>
                <a:gd name="T4" fmla="*/ 59 w 914"/>
                <a:gd name="T5" fmla="*/ 10 h 802"/>
                <a:gd name="T6" fmla="*/ 81 w 914"/>
                <a:gd name="T7" fmla="*/ 6 h 802"/>
                <a:gd name="T8" fmla="*/ 96 w 914"/>
                <a:gd name="T9" fmla="*/ 8 h 802"/>
                <a:gd name="T10" fmla="*/ 106 w 914"/>
                <a:gd name="T11" fmla="*/ 15 h 802"/>
                <a:gd name="T12" fmla="*/ 128 w 914"/>
                <a:gd name="T13" fmla="*/ 18 h 802"/>
                <a:gd name="T14" fmla="*/ 149 w 914"/>
                <a:gd name="T15" fmla="*/ 21 h 802"/>
                <a:gd name="T16" fmla="*/ 170 w 914"/>
                <a:gd name="T17" fmla="*/ 25 h 802"/>
                <a:gd name="T18" fmla="*/ 196 w 914"/>
                <a:gd name="T19" fmla="*/ 30 h 802"/>
                <a:gd name="T20" fmla="*/ 218 w 914"/>
                <a:gd name="T21" fmla="*/ 30 h 802"/>
                <a:gd name="T22" fmla="*/ 236 w 914"/>
                <a:gd name="T23" fmla="*/ 34 h 802"/>
                <a:gd name="T24" fmla="*/ 244 w 914"/>
                <a:gd name="T25" fmla="*/ 36 h 802"/>
                <a:gd name="T26" fmla="*/ 265 w 914"/>
                <a:gd name="T27" fmla="*/ 42 h 802"/>
                <a:gd name="T28" fmla="*/ 289 w 914"/>
                <a:gd name="T29" fmla="*/ 55 h 802"/>
                <a:gd name="T30" fmla="*/ 310 w 914"/>
                <a:gd name="T31" fmla="*/ 61 h 802"/>
                <a:gd name="T32" fmla="*/ 330 w 914"/>
                <a:gd name="T33" fmla="*/ 69 h 802"/>
                <a:gd name="T34" fmla="*/ 350 w 914"/>
                <a:gd name="T35" fmla="*/ 76 h 802"/>
                <a:gd name="T36" fmla="*/ 369 w 914"/>
                <a:gd name="T37" fmla="*/ 85 h 802"/>
                <a:gd name="T38" fmla="*/ 391 w 914"/>
                <a:gd name="T39" fmla="*/ 89 h 802"/>
                <a:gd name="T40" fmla="*/ 406 w 914"/>
                <a:gd name="T41" fmla="*/ 96 h 802"/>
                <a:gd name="T42" fmla="*/ 425 w 914"/>
                <a:gd name="T43" fmla="*/ 106 h 802"/>
                <a:gd name="T44" fmla="*/ 443 w 914"/>
                <a:gd name="T45" fmla="*/ 116 h 802"/>
                <a:gd name="T46" fmla="*/ 450 w 914"/>
                <a:gd name="T47" fmla="*/ 126 h 802"/>
                <a:gd name="T48" fmla="*/ 468 w 914"/>
                <a:gd name="T49" fmla="*/ 138 h 802"/>
                <a:gd name="T50" fmla="*/ 486 w 914"/>
                <a:gd name="T51" fmla="*/ 149 h 802"/>
                <a:gd name="T52" fmla="*/ 504 w 914"/>
                <a:gd name="T53" fmla="*/ 162 h 802"/>
                <a:gd name="T54" fmla="*/ 528 w 914"/>
                <a:gd name="T55" fmla="*/ 174 h 802"/>
                <a:gd name="T56" fmla="*/ 545 w 914"/>
                <a:gd name="T57" fmla="*/ 187 h 802"/>
                <a:gd name="T58" fmla="*/ 561 w 914"/>
                <a:gd name="T59" fmla="*/ 202 h 802"/>
                <a:gd name="T60" fmla="*/ 577 w 914"/>
                <a:gd name="T61" fmla="*/ 216 h 802"/>
                <a:gd name="T62" fmla="*/ 592 w 914"/>
                <a:gd name="T63" fmla="*/ 231 h 802"/>
                <a:gd name="T64" fmla="*/ 596 w 914"/>
                <a:gd name="T65" fmla="*/ 235 h 802"/>
                <a:gd name="T66" fmla="*/ 611 w 914"/>
                <a:gd name="T67" fmla="*/ 251 h 802"/>
                <a:gd name="T68" fmla="*/ 626 w 914"/>
                <a:gd name="T69" fmla="*/ 266 h 802"/>
                <a:gd name="T70" fmla="*/ 639 w 914"/>
                <a:gd name="T71" fmla="*/ 283 h 802"/>
                <a:gd name="T72" fmla="*/ 653 w 914"/>
                <a:gd name="T73" fmla="*/ 300 h 802"/>
                <a:gd name="T74" fmla="*/ 665 w 914"/>
                <a:gd name="T75" fmla="*/ 323 h 802"/>
                <a:gd name="T76" fmla="*/ 678 w 914"/>
                <a:gd name="T77" fmla="*/ 341 h 802"/>
                <a:gd name="T78" fmla="*/ 690 w 914"/>
                <a:gd name="T79" fmla="*/ 359 h 802"/>
                <a:gd name="T80" fmla="*/ 702 w 914"/>
                <a:gd name="T81" fmla="*/ 377 h 802"/>
                <a:gd name="T82" fmla="*/ 715 w 914"/>
                <a:gd name="T83" fmla="*/ 387 h 802"/>
                <a:gd name="T84" fmla="*/ 727 w 914"/>
                <a:gd name="T85" fmla="*/ 405 h 802"/>
                <a:gd name="T86" fmla="*/ 738 w 914"/>
                <a:gd name="T87" fmla="*/ 424 h 802"/>
                <a:gd name="T88" fmla="*/ 748 w 914"/>
                <a:gd name="T89" fmla="*/ 442 h 802"/>
                <a:gd name="T90" fmla="*/ 759 w 914"/>
                <a:gd name="T91" fmla="*/ 461 h 802"/>
                <a:gd name="T92" fmla="*/ 769 w 914"/>
                <a:gd name="T93" fmla="*/ 480 h 802"/>
                <a:gd name="T94" fmla="*/ 769 w 914"/>
                <a:gd name="T95" fmla="*/ 492 h 802"/>
                <a:gd name="T96" fmla="*/ 779 w 914"/>
                <a:gd name="T97" fmla="*/ 511 h 802"/>
                <a:gd name="T98" fmla="*/ 796 w 914"/>
                <a:gd name="T99" fmla="*/ 533 h 802"/>
                <a:gd name="T100" fmla="*/ 805 w 914"/>
                <a:gd name="T101" fmla="*/ 552 h 802"/>
                <a:gd name="T102" fmla="*/ 814 w 914"/>
                <a:gd name="T103" fmla="*/ 572 h 802"/>
                <a:gd name="T104" fmla="*/ 823 w 914"/>
                <a:gd name="T105" fmla="*/ 591 h 802"/>
                <a:gd name="T106" fmla="*/ 832 w 914"/>
                <a:gd name="T107" fmla="*/ 611 h 802"/>
                <a:gd name="T108" fmla="*/ 840 w 914"/>
                <a:gd name="T109" fmla="*/ 630 h 802"/>
                <a:gd name="T110" fmla="*/ 849 w 914"/>
                <a:gd name="T111" fmla="*/ 650 h 802"/>
                <a:gd name="T112" fmla="*/ 857 w 914"/>
                <a:gd name="T113" fmla="*/ 670 h 802"/>
                <a:gd name="T114" fmla="*/ 865 w 914"/>
                <a:gd name="T115" fmla="*/ 690 h 802"/>
                <a:gd name="T116" fmla="*/ 873 w 914"/>
                <a:gd name="T117" fmla="*/ 710 h 802"/>
                <a:gd name="T118" fmla="*/ 875 w 914"/>
                <a:gd name="T119" fmla="*/ 715 h 802"/>
                <a:gd name="T120" fmla="*/ 883 w 914"/>
                <a:gd name="T121" fmla="*/ 735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4" h="802">
                  <a:moveTo>
                    <a:pt x="0" y="0"/>
                  </a:moveTo>
                  <a:lnTo>
                    <a:pt x="5" y="0"/>
                  </a:lnTo>
                  <a:lnTo>
                    <a:pt x="5" y="5"/>
                  </a:lnTo>
                  <a:lnTo>
                    <a:pt x="0" y="5"/>
                  </a:lnTo>
                  <a:lnTo>
                    <a:pt x="0" y="0"/>
                  </a:lnTo>
                  <a:close/>
                  <a:moveTo>
                    <a:pt x="11" y="0"/>
                  </a:moveTo>
                  <a:lnTo>
                    <a:pt x="16" y="1"/>
                  </a:lnTo>
                  <a:lnTo>
                    <a:pt x="16" y="6"/>
                  </a:lnTo>
                  <a:lnTo>
                    <a:pt x="11" y="6"/>
                  </a:lnTo>
                  <a:lnTo>
                    <a:pt x="11" y="0"/>
                  </a:lnTo>
                  <a:close/>
                  <a:moveTo>
                    <a:pt x="22" y="1"/>
                  </a:moveTo>
                  <a:lnTo>
                    <a:pt x="26" y="1"/>
                  </a:lnTo>
                  <a:lnTo>
                    <a:pt x="27" y="1"/>
                  </a:lnTo>
                  <a:lnTo>
                    <a:pt x="27" y="7"/>
                  </a:lnTo>
                  <a:lnTo>
                    <a:pt x="26" y="7"/>
                  </a:lnTo>
                  <a:lnTo>
                    <a:pt x="21" y="6"/>
                  </a:lnTo>
                  <a:lnTo>
                    <a:pt x="22" y="1"/>
                  </a:lnTo>
                  <a:close/>
                  <a:moveTo>
                    <a:pt x="32" y="2"/>
                  </a:moveTo>
                  <a:lnTo>
                    <a:pt x="38" y="2"/>
                  </a:lnTo>
                  <a:lnTo>
                    <a:pt x="37" y="8"/>
                  </a:lnTo>
                  <a:lnTo>
                    <a:pt x="32" y="7"/>
                  </a:lnTo>
                  <a:lnTo>
                    <a:pt x="32" y="2"/>
                  </a:lnTo>
                  <a:close/>
                  <a:moveTo>
                    <a:pt x="43" y="3"/>
                  </a:moveTo>
                  <a:lnTo>
                    <a:pt x="48" y="3"/>
                  </a:lnTo>
                  <a:lnTo>
                    <a:pt x="48" y="9"/>
                  </a:lnTo>
                  <a:lnTo>
                    <a:pt x="43" y="8"/>
                  </a:lnTo>
                  <a:lnTo>
                    <a:pt x="43" y="3"/>
                  </a:lnTo>
                  <a:close/>
                  <a:moveTo>
                    <a:pt x="54" y="4"/>
                  </a:moveTo>
                  <a:lnTo>
                    <a:pt x="59" y="4"/>
                  </a:lnTo>
                  <a:lnTo>
                    <a:pt x="59" y="10"/>
                  </a:lnTo>
                  <a:lnTo>
                    <a:pt x="53" y="9"/>
                  </a:lnTo>
                  <a:lnTo>
                    <a:pt x="54" y="4"/>
                  </a:lnTo>
                  <a:close/>
                  <a:moveTo>
                    <a:pt x="64" y="5"/>
                  </a:moveTo>
                  <a:lnTo>
                    <a:pt x="70" y="5"/>
                  </a:lnTo>
                  <a:lnTo>
                    <a:pt x="69" y="11"/>
                  </a:lnTo>
                  <a:lnTo>
                    <a:pt x="64" y="10"/>
                  </a:lnTo>
                  <a:lnTo>
                    <a:pt x="64" y="5"/>
                  </a:lnTo>
                  <a:close/>
                  <a:moveTo>
                    <a:pt x="75" y="6"/>
                  </a:moveTo>
                  <a:lnTo>
                    <a:pt x="77" y="6"/>
                  </a:lnTo>
                  <a:lnTo>
                    <a:pt x="81" y="6"/>
                  </a:lnTo>
                  <a:lnTo>
                    <a:pt x="80" y="12"/>
                  </a:lnTo>
                  <a:lnTo>
                    <a:pt x="76" y="11"/>
                  </a:lnTo>
                  <a:lnTo>
                    <a:pt x="75" y="11"/>
                  </a:lnTo>
                  <a:lnTo>
                    <a:pt x="75" y="6"/>
                  </a:lnTo>
                  <a:close/>
                  <a:moveTo>
                    <a:pt x="86" y="7"/>
                  </a:moveTo>
                  <a:lnTo>
                    <a:pt x="91" y="8"/>
                  </a:lnTo>
                  <a:lnTo>
                    <a:pt x="91" y="13"/>
                  </a:lnTo>
                  <a:lnTo>
                    <a:pt x="85" y="12"/>
                  </a:lnTo>
                  <a:lnTo>
                    <a:pt x="86" y="7"/>
                  </a:lnTo>
                  <a:close/>
                  <a:moveTo>
                    <a:pt x="96" y="8"/>
                  </a:moveTo>
                  <a:lnTo>
                    <a:pt x="101" y="9"/>
                  </a:lnTo>
                  <a:lnTo>
                    <a:pt x="102" y="9"/>
                  </a:lnTo>
                  <a:lnTo>
                    <a:pt x="101" y="14"/>
                  </a:lnTo>
                  <a:lnTo>
                    <a:pt x="100" y="14"/>
                  </a:lnTo>
                  <a:lnTo>
                    <a:pt x="96" y="14"/>
                  </a:lnTo>
                  <a:lnTo>
                    <a:pt x="96" y="8"/>
                  </a:lnTo>
                  <a:close/>
                  <a:moveTo>
                    <a:pt x="107" y="10"/>
                  </a:moveTo>
                  <a:lnTo>
                    <a:pt x="113" y="10"/>
                  </a:lnTo>
                  <a:lnTo>
                    <a:pt x="112" y="16"/>
                  </a:lnTo>
                  <a:lnTo>
                    <a:pt x="106" y="15"/>
                  </a:lnTo>
                  <a:lnTo>
                    <a:pt x="107" y="10"/>
                  </a:lnTo>
                  <a:close/>
                  <a:moveTo>
                    <a:pt x="118" y="11"/>
                  </a:moveTo>
                  <a:lnTo>
                    <a:pt x="123" y="12"/>
                  </a:lnTo>
                  <a:lnTo>
                    <a:pt x="122" y="17"/>
                  </a:lnTo>
                  <a:lnTo>
                    <a:pt x="117" y="16"/>
                  </a:lnTo>
                  <a:lnTo>
                    <a:pt x="118" y="11"/>
                  </a:lnTo>
                  <a:close/>
                  <a:moveTo>
                    <a:pt x="129" y="13"/>
                  </a:moveTo>
                  <a:lnTo>
                    <a:pt x="134" y="13"/>
                  </a:lnTo>
                  <a:lnTo>
                    <a:pt x="133" y="19"/>
                  </a:lnTo>
                  <a:lnTo>
                    <a:pt x="128" y="18"/>
                  </a:lnTo>
                  <a:lnTo>
                    <a:pt x="129" y="13"/>
                  </a:lnTo>
                  <a:close/>
                  <a:moveTo>
                    <a:pt x="139" y="14"/>
                  </a:moveTo>
                  <a:lnTo>
                    <a:pt x="144" y="15"/>
                  </a:lnTo>
                  <a:lnTo>
                    <a:pt x="144" y="20"/>
                  </a:lnTo>
                  <a:lnTo>
                    <a:pt x="138" y="20"/>
                  </a:lnTo>
                  <a:lnTo>
                    <a:pt x="139" y="14"/>
                  </a:lnTo>
                  <a:close/>
                  <a:moveTo>
                    <a:pt x="150" y="16"/>
                  </a:moveTo>
                  <a:lnTo>
                    <a:pt x="155" y="17"/>
                  </a:lnTo>
                  <a:lnTo>
                    <a:pt x="154" y="22"/>
                  </a:lnTo>
                  <a:lnTo>
                    <a:pt x="149" y="21"/>
                  </a:lnTo>
                  <a:lnTo>
                    <a:pt x="150" y="16"/>
                  </a:lnTo>
                  <a:close/>
                  <a:moveTo>
                    <a:pt x="160" y="18"/>
                  </a:moveTo>
                  <a:lnTo>
                    <a:pt x="166" y="19"/>
                  </a:lnTo>
                  <a:lnTo>
                    <a:pt x="165" y="24"/>
                  </a:lnTo>
                  <a:lnTo>
                    <a:pt x="159" y="23"/>
                  </a:lnTo>
                  <a:lnTo>
                    <a:pt x="160" y="18"/>
                  </a:lnTo>
                  <a:close/>
                  <a:moveTo>
                    <a:pt x="171" y="20"/>
                  </a:moveTo>
                  <a:lnTo>
                    <a:pt x="176" y="21"/>
                  </a:lnTo>
                  <a:lnTo>
                    <a:pt x="175" y="26"/>
                  </a:lnTo>
                  <a:lnTo>
                    <a:pt x="170" y="25"/>
                  </a:lnTo>
                  <a:lnTo>
                    <a:pt x="171" y="20"/>
                  </a:lnTo>
                  <a:close/>
                  <a:moveTo>
                    <a:pt x="182" y="22"/>
                  </a:moveTo>
                  <a:lnTo>
                    <a:pt x="187" y="23"/>
                  </a:lnTo>
                  <a:lnTo>
                    <a:pt x="186" y="28"/>
                  </a:lnTo>
                  <a:lnTo>
                    <a:pt x="181" y="27"/>
                  </a:lnTo>
                  <a:lnTo>
                    <a:pt x="182" y="22"/>
                  </a:lnTo>
                  <a:close/>
                  <a:moveTo>
                    <a:pt x="192" y="24"/>
                  </a:moveTo>
                  <a:lnTo>
                    <a:pt x="193" y="24"/>
                  </a:lnTo>
                  <a:lnTo>
                    <a:pt x="197" y="25"/>
                  </a:lnTo>
                  <a:lnTo>
                    <a:pt x="196" y="30"/>
                  </a:lnTo>
                  <a:lnTo>
                    <a:pt x="192" y="29"/>
                  </a:lnTo>
                  <a:lnTo>
                    <a:pt x="191" y="29"/>
                  </a:lnTo>
                  <a:lnTo>
                    <a:pt x="192" y="24"/>
                  </a:lnTo>
                  <a:close/>
                  <a:moveTo>
                    <a:pt x="203" y="26"/>
                  </a:moveTo>
                  <a:lnTo>
                    <a:pt x="208" y="27"/>
                  </a:lnTo>
                  <a:lnTo>
                    <a:pt x="207" y="33"/>
                  </a:lnTo>
                  <a:lnTo>
                    <a:pt x="201" y="31"/>
                  </a:lnTo>
                  <a:lnTo>
                    <a:pt x="203" y="26"/>
                  </a:lnTo>
                  <a:close/>
                  <a:moveTo>
                    <a:pt x="213" y="29"/>
                  </a:moveTo>
                  <a:lnTo>
                    <a:pt x="218" y="30"/>
                  </a:lnTo>
                  <a:lnTo>
                    <a:pt x="217" y="35"/>
                  </a:lnTo>
                  <a:lnTo>
                    <a:pt x="212" y="34"/>
                  </a:lnTo>
                  <a:lnTo>
                    <a:pt x="213" y="29"/>
                  </a:lnTo>
                  <a:close/>
                  <a:moveTo>
                    <a:pt x="224" y="31"/>
                  </a:moveTo>
                  <a:lnTo>
                    <a:pt x="229" y="32"/>
                  </a:lnTo>
                  <a:lnTo>
                    <a:pt x="228" y="37"/>
                  </a:lnTo>
                  <a:lnTo>
                    <a:pt x="222" y="36"/>
                  </a:lnTo>
                  <a:lnTo>
                    <a:pt x="224" y="31"/>
                  </a:lnTo>
                  <a:close/>
                  <a:moveTo>
                    <a:pt x="234" y="33"/>
                  </a:moveTo>
                  <a:lnTo>
                    <a:pt x="236" y="34"/>
                  </a:lnTo>
                  <a:lnTo>
                    <a:pt x="239" y="35"/>
                  </a:lnTo>
                  <a:lnTo>
                    <a:pt x="238" y="40"/>
                  </a:lnTo>
                  <a:lnTo>
                    <a:pt x="235" y="39"/>
                  </a:lnTo>
                  <a:lnTo>
                    <a:pt x="233" y="39"/>
                  </a:lnTo>
                  <a:lnTo>
                    <a:pt x="234" y="33"/>
                  </a:lnTo>
                  <a:close/>
                  <a:moveTo>
                    <a:pt x="244" y="36"/>
                  </a:moveTo>
                  <a:lnTo>
                    <a:pt x="250" y="38"/>
                  </a:lnTo>
                  <a:lnTo>
                    <a:pt x="248" y="43"/>
                  </a:lnTo>
                  <a:lnTo>
                    <a:pt x="243" y="41"/>
                  </a:lnTo>
                  <a:lnTo>
                    <a:pt x="244" y="36"/>
                  </a:lnTo>
                  <a:close/>
                  <a:moveTo>
                    <a:pt x="255" y="39"/>
                  </a:moveTo>
                  <a:lnTo>
                    <a:pt x="260" y="40"/>
                  </a:lnTo>
                  <a:lnTo>
                    <a:pt x="259" y="46"/>
                  </a:lnTo>
                  <a:lnTo>
                    <a:pt x="253" y="44"/>
                  </a:lnTo>
                  <a:lnTo>
                    <a:pt x="255" y="39"/>
                  </a:lnTo>
                  <a:close/>
                  <a:moveTo>
                    <a:pt x="265" y="42"/>
                  </a:moveTo>
                  <a:lnTo>
                    <a:pt x="270" y="43"/>
                  </a:lnTo>
                  <a:lnTo>
                    <a:pt x="269" y="48"/>
                  </a:lnTo>
                  <a:lnTo>
                    <a:pt x="264" y="47"/>
                  </a:lnTo>
                  <a:lnTo>
                    <a:pt x="265" y="42"/>
                  </a:lnTo>
                  <a:close/>
                  <a:moveTo>
                    <a:pt x="276" y="45"/>
                  </a:moveTo>
                  <a:lnTo>
                    <a:pt x="277" y="45"/>
                  </a:lnTo>
                  <a:lnTo>
                    <a:pt x="281" y="46"/>
                  </a:lnTo>
                  <a:lnTo>
                    <a:pt x="279" y="52"/>
                  </a:lnTo>
                  <a:lnTo>
                    <a:pt x="275" y="50"/>
                  </a:lnTo>
                  <a:lnTo>
                    <a:pt x="274" y="50"/>
                  </a:lnTo>
                  <a:lnTo>
                    <a:pt x="276" y="45"/>
                  </a:lnTo>
                  <a:close/>
                  <a:moveTo>
                    <a:pt x="286" y="48"/>
                  </a:moveTo>
                  <a:lnTo>
                    <a:pt x="291" y="50"/>
                  </a:lnTo>
                  <a:lnTo>
                    <a:pt x="289" y="55"/>
                  </a:lnTo>
                  <a:lnTo>
                    <a:pt x="284" y="53"/>
                  </a:lnTo>
                  <a:lnTo>
                    <a:pt x="286" y="48"/>
                  </a:lnTo>
                  <a:close/>
                  <a:moveTo>
                    <a:pt x="296" y="51"/>
                  </a:moveTo>
                  <a:lnTo>
                    <a:pt x="301" y="53"/>
                  </a:lnTo>
                  <a:lnTo>
                    <a:pt x="300" y="58"/>
                  </a:lnTo>
                  <a:lnTo>
                    <a:pt x="294" y="56"/>
                  </a:lnTo>
                  <a:lnTo>
                    <a:pt x="296" y="51"/>
                  </a:lnTo>
                  <a:close/>
                  <a:moveTo>
                    <a:pt x="306" y="55"/>
                  </a:moveTo>
                  <a:lnTo>
                    <a:pt x="311" y="56"/>
                  </a:lnTo>
                  <a:lnTo>
                    <a:pt x="310" y="61"/>
                  </a:lnTo>
                  <a:lnTo>
                    <a:pt x="305" y="60"/>
                  </a:lnTo>
                  <a:lnTo>
                    <a:pt x="306" y="55"/>
                  </a:lnTo>
                  <a:close/>
                  <a:moveTo>
                    <a:pt x="317" y="58"/>
                  </a:moveTo>
                  <a:lnTo>
                    <a:pt x="322" y="60"/>
                  </a:lnTo>
                  <a:lnTo>
                    <a:pt x="320" y="65"/>
                  </a:lnTo>
                  <a:lnTo>
                    <a:pt x="315" y="63"/>
                  </a:lnTo>
                  <a:lnTo>
                    <a:pt x="317" y="58"/>
                  </a:lnTo>
                  <a:close/>
                  <a:moveTo>
                    <a:pt x="327" y="62"/>
                  </a:moveTo>
                  <a:lnTo>
                    <a:pt x="332" y="64"/>
                  </a:lnTo>
                  <a:lnTo>
                    <a:pt x="330" y="69"/>
                  </a:lnTo>
                  <a:lnTo>
                    <a:pt x="325" y="67"/>
                  </a:lnTo>
                  <a:lnTo>
                    <a:pt x="327" y="62"/>
                  </a:lnTo>
                  <a:close/>
                  <a:moveTo>
                    <a:pt x="337" y="66"/>
                  </a:moveTo>
                  <a:lnTo>
                    <a:pt x="342" y="68"/>
                  </a:lnTo>
                  <a:lnTo>
                    <a:pt x="340" y="73"/>
                  </a:lnTo>
                  <a:lnTo>
                    <a:pt x="335" y="71"/>
                  </a:lnTo>
                  <a:lnTo>
                    <a:pt x="337" y="66"/>
                  </a:lnTo>
                  <a:close/>
                  <a:moveTo>
                    <a:pt x="347" y="70"/>
                  </a:moveTo>
                  <a:lnTo>
                    <a:pt x="352" y="71"/>
                  </a:lnTo>
                  <a:lnTo>
                    <a:pt x="350" y="76"/>
                  </a:lnTo>
                  <a:lnTo>
                    <a:pt x="345" y="75"/>
                  </a:lnTo>
                  <a:lnTo>
                    <a:pt x="347" y="70"/>
                  </a:lnTo>
                  <a:close/>
                  <a:moveTo>
                    <a:pt x="357" y="74"/>
                  </a:moveTo>
                  <a:lnTo>
                    <a:pt x="362" y="76"/>
                  </a:lnTo>
                  <a:lnTo>
                    <a:pt x="359" y="81"/>
                  </a:lnTo>
                  <a:lnTo>
                    <a:pt x="355" y="78"/>
                  </a:lnTo>
                  <a:lnTo>
                    <a:pt x="357" y="74"/>
                  </a:lnTo>
                  <a:close/>
                  <a:moveTo>
                    <a:pt x="367" y="78"/>
                  </a:moveTo>
                  <a:lnTo>
                    <a:pt x="371" y="80"/>
                  </a:lnTo>
                  <a:lnTo>
                    <a:pt x="369" y="85"/>
                  </a:lnTo>
                  <a:lnTo>
                    <a:pt x="364" y="83"/>
                  </a:lnTo>
                  <a:lnTo>
                    <a:pt x="367" y="78"/>
                  </a:lnTo>
                  <a:close/>
                  <a:moveTo>
                    <a:pt x="376" y="82"/>
                  </a:moveTo>
                  <a:lnTo>
                    <a:pt x="381" y="84"/>
                  </a:lnTo>
                  <a:lnTo>
                    <a:pt x="379" y="89"/>
                  </a:lnTo>
                  <a:lnTo>
                    <a:pt x="374" y="87"/>
                  </a:lnTo>
                  <a:lnTo>
                    <a:pt x="376" y="82"/>
                  </a:lnTo>
                  <a:close/>
                  <a:moveTo>
                    <a:pt x="386" y="87"/>
                  </a:moveTo>
                  <a:lnTo>
                    <a:pt x="389" y="88"/>
                  </a:lnTo>
                  <a:lnTo>
                    <a:pt x="391" y="89"/>
                  </a:lnTo>
                  <a:lnTo>
                    <a:pt x="389" y="94"/>
                  </a:lnTo>
                  <a:lnTo>
                    <a:pt x="387" y="93"/>
                  </a:lnTo>
                  <a:lnTo>
                    <a:pt x="384" y="91"/>
                  </a:lnTo>
                  <a:lnTo>
                    <a:pt x="386" y="87"/>
                  </a:lnTo>
                  <a:close/>
                  <a:moveTo>
                    <a:pt x="396" y="91"/>
                  </a:moveTo>
                  <a:lnTo>
                    <a:pt x="401" y="94"/>
                  </a:lnTo>
                  <a:lnTo>
                    <a:pt x="398" y="98"/>
                  </a:lnTo>
                  <a:lnTo>
                    <a:pt x="394" y="96"/>
                  </a:lnTo>
                  <a:lnTo>
                    <a:pt x="396" y="91"/>
                  </a:lnTo>
                  <a:close/>
                  <a:moveTo>
                    <a:pt x="406" y="96"/>
                  </a:moveTo>
                  <a:lnTo>
                    <a:pt x="410" y="98"/>
                  </a:lnTo>
                  <a:lnTo>
                    <a:pt x="408" y="103"/>
                  </a:lnTo>
                  <a:lnTo>
                    <a:pt x="403" y="101"/>
                  </a:lnTo>
                  <a:lnTo>
                    <a:pt x="406" y="96"/>
                  </a:lnTo>
                  <a:close/>
                  <a:moveTo>
                    <a:pt x="415" y="101"/>
                  </a:moveTo>
                  <a:lnTo>
                    <a:pt x="420" y="103"/>
                  </a:lnTo>
                  <a:lnTo>
                    <a:pt x="418" y="108"/>
                  </a:lnTo>
                  <a:lnTo>
                    <a:pt x="413" y="106"/>
                  </a:lnTo>
                  <a:lnTo>
                    <a:pt x="415" y="101"/>
                  </a:lnTo>
                  <a:close/>
                  <a:moveTo>
                    <a:pt x="425" y="106"/>
                  </a:moveTo>
                  <a:lnTo>
                    <a:pt x="429" y="109"/>
                  </a:lnTo>
                  <a:lnTo>
                    <a:pt x="427" y="113"/>
                  </a:lnTo>
                  <a:lnTo>
                    <a:pt x="422" y="111"/>
                  </a:lnTo>
                  <a:lnTo>
                    <a:pt x="425" y="106"/>
                  </a:lnTo>
                  <a:close/>
                  <a:moveTo>
                    <a:pt x="434" y="111"/>
                  </a:moveTo>
                  <a:lnTo>
                    <a:pt x="439" y="114"/>
                  </a:lnTo>
                  <a:lnTo>
                    <a:pt x="436" y="118"/>
                  </a:lnTo>
                  <a:lnTo>
                    <a:pt x="431" y="116"/>
                  </a:lnTo>
                  <a:lnTo>
                    <a:pt x="434" y="111"/>
                  </a:lnTo>
                  <a:close/>
                  <a:moveTo>
                    <a:pt x="443" y="116"/>
                  </a:moveTo>
                  <a:lnTo>
                    <a:pt x="448" y="119"/>
                  </a:lnTo>
                  <a:lnTo>
                    <a:pt x="446" y="124"/>
                  </a:lnTo>
                  <a:lnTo>
                    <a:pt x="441" y="121"/>
                  </a:lnTo>
                  <a:lnTo>
                    <a:pt x="443" y="116"/>
                  </a:lnTo>
                  <a:close/>
                  <a:moveTo>
                    <a:pt x="453" y="122"/>
                  </a:moveTo>
                  <a:lnTo>
                    <a:pt x="456" y="124"/>
                  </a:lnTo>
                  <a:lnTo>
                    <a:pt x="458" y="125"/>
                  </a:lnTo>
                  <a:lnTo>
                    <a:pt x="455" y="129"/>
                  </a:lnTo>
                  <a:lnTo>
                    <a:pt x="453" y="128"/>
                  </a:lnTo>
                  <a:lnTo>
                    <a:pt x="450" y="126"/>
                  </a:lnTo>
                  <a:lnTo>
                    <a:pt x="453" y="122"/>
                  </a:lnTo>
                  <a:close/>
                  <a:moveTo>
                    <a:pt x="462" y="127"/>
                  </a:moveTo>
                  <a:lnTo>
                    <a:pt x="467" y="130"/>
                  </a:lnTo>
                  <a:lnTo>
                    <a:pt x="464" y="135"/>
                  </a:lnTo>
                  <a:lnTo>
                    <a:pt x="459" y="132"/>
                  </a:lnTo>
                  <a:lnTo>
                    <a:pt x="462" y="127"/>
                  </a:lnTo>
                  <a:close/>
                  <a:moveTo>
                    <a:pt x="471" y="133"/>
                  </a:moveTo>
                  <a:lnTo>
                    <a:pt x="476" y="136"/>
                  </a:lnTo>
                  <a:lnTo>
                    <a:pt x="473" y="141"/>
                  </a:lnTo>
                  <a:lnTo>
                    <a:pt x="468" y="138"/>
                  </a:lnTo>
                  <a:lnTo>
                    <a:pt x="471" y="133"/>
                  </a:lnTo>
                  <a:close/>
                  <a:moveTo>
                    <a:pt x="480" y="139"/>
                  </a:moveTo>
                  <a:lnTo>
                    <a:pt x="485" y="142"/>
                  </a:lnTo>
                  <a:lnTo>
                    <a:pt x="482" y="146"/>
                  </a:lnTo>
                  <a:lnTo>
                    <a:pt x="477" y="144"/>
                  </a:lnTo>
                  <a:lnTo>
                    <a:pt x="480" y="139"/>
                  </a:lnTo>
                  <a:close/>
                  <a:moveTo>
                    <a:pt x="489" y="145"/>
                  </a:moveTo>
                  <a:lnTo>
                    <a:pt x="494" y="148"/>
                  </a:lnTo>
                  <a:lnTo>
                    <a:pt x="490" y="152"/>
                  </a:lnTo>
                  <a:lnTo>
                    <a:pt x="486" y="149"/>
                  </a:lnTo>
                  <a:lnTo>
                    <a:pt x="489" y="145"/>
                  </a:lnTo>
                  <a:close/>
                  <a:moveTo>
                    <a:pt x="498" y="151"/>
                  </a:moveTo>
                  <a:lnTo>
                    <a:pt x="502" y="154"/>
                  </a:lnTo>
                  <a:lnTo>
                    <a:pt x="499" y="159"/>
                  </a:lnTo>
                  <a:lnTo>
                    <a:pt x="495" y="156"/>
                  </a:lnTo>
                  <a:lnTo>
                    <a:pt x="498" y="151"/>
                  </a:lnTo>
                  <a:close/>
                  <a:moveTo>
                    <a:pt x="507" y="157"/>
                  </a:moveTo>
                  <a:lnTo>
                    <a:pt x="511" y="161"/>
                  </a:lnTo>
                  <a:lnTo>
                    <a:pt x="508" y="165"/>
                  </a:lnTo>
                  <a:lnTo>
                    <a:pt x="504" y="162"/>
                  </a:lnTo>
                  <a:lnTo>
                    <a:pt x="507" y="157"/>
                  </a:lnTo>
                  <a:close/>
                  <a:moveTo>
                    <a:pt x="515" y="164"/>
                  </a:moveTo>
                  <a:lnTo>
                    <a:pt x="517" y="165"/>
                  </a:lnTo>
                  <a:lnTo>
                    <a:pt x="520" y="167"/>
                  </a:lnTo>
                  <a:lnTo>
                    <a:pt x="516" y="171"/>
                  </a:lnTo>
                  <a:lnTo>
                    <a:pt x="514" y="169"/>
                  </a:lnTo>
                  <a:lnTo>
                    <a:pt x="512" y="168"/>
                  </a:lnTo>
                  <a:lnTo>
                    <a:pt x="515" y="164"/>
                  </a:lnTo>
                  <a:close/>
                  <a:moveTo>
                    <a:pt x="524" y="170"/>
                  </a:moveTo>
                  <a:lnTo>
                    <a:pt x="528" y="174"/>
                  </a:lnTo>
                  <a:lnTo>
                    <a:pt x="525" y="178"/>
                  </a:lnTo>
                  <a:lnTo>
                    <a:pt x="521" y="175"/>
                  </a:lnTo>
                  <a:lnTo>
                    <a:pt x="524" y="170"/>
                  </a:lnTo>
                  <a:close/>
                  <a:moveTo>
                    <a:pt x="532" y="177"/>
                  </a:moveTo>
                  <a:lnTo>
                    <a:pt x="536" y="181"/>
                  </a:lnTo>
                  <a:lnTo>
                    <a:pt x="533" y="185"/>
                  </a:lnTo>
                  <a:lnTo>
                    <a:pt x="529" y="181"/>
                  </a:lnTo>
                  <a:lnTo>
                    <a:pt x="532" y="177"/>
                  </a:lnTo>
                  <a:close/>
                  <a:moveTo>
                    <a:pt x="541" y="184"/>
                  </a:moveTo>
                  <a:lnTo>
                    <a:pt x="545" y="187"/>
                  </a:lnTo>
                  <a:lnTo>
                    <a:pt x="542" y="191"/>
                  </a:lnTo>
                  <a:lnTo>
                    <a:pt x="537" y="188"/>
                  </a:lnTo>
                  <a:lnTo>
                    <a:pt x="541" y="184"/>
                  </a:lnTo>
                  <a:close/>
                  <a:moveTo>
                    <a:pt x="549" y="191"/>
                  </a:moveTo>
                  <a:lnTo>
                    <a:pt x="553" y="194"/>
                  </a:lnTo>
                  <a:lnTo>
                    <a:pt x="549" y="198"/>
                  </a:lnTo>
                  <a:lnTo>
                    <a:pt x="545" y="195"/>
                  </a:lnTo>
                  <a:lnTo>
                    <a:pt x="549" y="191"/>
                  </a:lnTo>
                  <a:close/>
                  <a:moveTo>
                    <a:pt x="557" y="198"/>
                  </a:moveTo>
                  <a:lnTo>
                    <a:pt x="561" y="202"/>
                  </a:lnTo>
                  <a:lnTo>
                    <a:pt x="558" y="206"/>
                  </a:lnTo>
                  <a:lnTo>
                    <a:pt x="554" y="202"/>
                  </a:lnTo>
                  <a:lnTo>
                    <a:pt x="557" y="198"/>
                  </a:lnTo>
                  <a:close/>
                  <a:moveTo>
                    <a:pt x="565" y="205"/>
                  </a:moveTo>
                  <a:lnTo>
                    <a:pt x="569" y="209"/>
                  </a:lnTo>
                  <a:lnTo>
                    <a:pt x="566" y="213"/>
                  </a:lnTo>
                  <a:lnTo>
                    <a:pt x="562" y="209"/>
                  </a:lnTo>
                  <a:lnTo>
                    <a:pt x="565" y="205"/>
                  </a:lnTo>
                  <a:close/>
                  <a:moveTo>
                    <a:pt x="573" y="212"/>
                  </a:moveTo>
                  <a:lnTo>
                    <a:pt x="577" y="216"/>
                  </a:lnTo>
                  <a:lnTo>
                    <a:pt x="573" y="220"/>
                  </a:lnTo>
                  <a:lnTo>
                    <a:pt x="569" y="216"/>
                  </a:lnTo>
                  <a:lnTo>
                    <a:pt x="573" y="212"/>
                  </a:lnTo>
                  <a:close/>
                  <a:moveTo>
                    <a:pt x="581" y="220"/>
                  </a:moveTo>
                  <a:lnTo>
                    <a:pt x="585" y="224"/>
                  </a:lnTo>
                  <a:lnTo>
                    <a:pt x="581" y="227"/>
                  </a:lnTo>
                  <a:lnTo>
                    <a:pt x="577" y="224"/>
                  </a:lnTo>
                  <a:lnTo>
                    <a:pt x="581" y="220"/>
                  </a:lnTo>
                  <a:close/>
                  <a:moveTo>
                    <a:pt x="589" y="227"/>
                  </a:moveTo>
                  <a:lnTo>
                    <a:pt x="592" y="231"/>
                  </a:lnTo>
                  <a:lnTo>
                    <a:pt x="589" y="235"/>
                  </a:lnTo>
                  <a:lnTo>
                    <a:pt x="585" y="231"/>
                  </a:lnTo>
                  <a:lnTo>
                    <a:pt x="589" y="227"/>
                  </a:lnTo>
                  <a:close/>
                  <a:moveTo>
                    <a:pt x="596" y="235"/>
                  </a:moveTo>
                  <a:lnTo>
                    <a:pt x="598" y="236"/>
                  </a:lnTo>
                  <a:lnTo>
                    <a:pt x="600" y="239"/>
                  </a:lnTo>
                  <a:lnTo>
                    <a:pt x="596" y="242"/>
                  </a:lnTo>
                  <a:lnTo>
                    <a:pt x="594" y="240"/>
                  </a:lnTo>
                  <a:lnTo>
                    <a:pt x="592" y="239"/>
                  </a:lnTo>
                  <a:lnTo>
                    <a:pt x="596" y="235"/>
                  </a:lnTo>
                  <a:close/>
                  <a:moveTo>
                    <a:pt x="604" y="243"/>
                  </a:moveTo>
                  <a:lnTo>
                    <a:pt x="607" y="247"/>
                  </a:lnTo>
                  <a:lnTo>
                    <a:pt x="603" y="250"/>
                  </a:lnTo>
                  <a:lnTo>
                    <a:pt x="600" y="246"/>
                  </a:lnTo>
                  <a:lnTo>
                    <a:pt x="604" y="243"/>
                  </a:lnTo>
                  <a:close/>
                  <a:moveTo>
                    <a:pt x="611" y="251"/>
                  </a:moveTo>
                  <a:lnTo>
                    <a:pt x="615" y="254"/>
                  </a:lnTo>
                  <a:lnTo>
                    <a:pt x="611" y="258"/>
                  </a:lnTo>
                  <a:lnTo>
                    <a:pt x="607" y="254"/>
                  </a:lnTo>
                  <a:lnTo>
                    <a:pt x="611" y="251"/>
                  </a:lnTo>
                  <a:close/>
                  <a:moveTo>
                    <a:pt x="618" y="258"/>
                  </a:moveTo>
                  <a:lnTo>
                    <a:pt x="622" y="262"/>
                  </a:lnTo>
                  <a:lnTo>
                    <a:pt x="618" y="266"/>
                  </a:lnTo>
                  <a:lnTo>
                    <a:pt x="614" y="262"/>
                  </a:lnTo>
                  <a:lnTo>
                    <a:pt x="618" y="258"/>
                  </a:lnTo>
                  <a:close/>
                  <a:moveTo>
                    <a:pt x="626" y="266"/>
                  </a:moveTo>
                  <a:lnTo>
                    <a:pt x="629" y="271"/>
                  </a:lnTo>
                  <a:lnTo>
                    <a:pt x="625" y="274"/>
                  </a:lnTo>
                  <a:lnTo>
                    <a:pt x="621" y="270"/>
                  </a:lnTo>
                  <a:lnTo>
                    <a:pt x="626" y="266"/>
                  </a:lnTo>
                  <a:close/>
                  <a:moveTo>
                    <a:pt x="633" y="275"/>
                  </a:moveTo>
                  <a:lnTo>
                    <a:pt x="636" y="279"/>
                  </a:lnTo>
                  <a:lnTo>
                    <a:pt x="632" y="282"/>
                  </a:lnTo>
                  <a:lnTo>
                    <a:pt x="628" y="278"/>
                  </a:lnTo>
                  <a:lnTo>
                    <a:pt x="633" y="275"/>
                  </a:lnTo>
                  <a:close/>
                  <a:moveTo>
                    <a:pt x="639" y="283"/>
                  </a:moveTo>
                  <a:lnTo>
                    <a:pt x="643" y="287"/>
                  </a:lnTo>
                  <a:lnTo>
                    <a:pt x="639" y="290"/>
                  </a:lnTo>
                  <a:lnTo>
                    <a:pt x="635" y="286"/>
                  </a:lnTo>
                  <a:lnTo>
                    <a:pt x="639" y="283"/>
                  </a:lnTo>
                  <a:close/>
                  <a:moveTo>
                    <a:pt x="647" y="291"/>
                  </a:moveTo>
                  <a:lnTo>
                    <a:pt x="650" y="295"/>
                  </a:lnTo>
                  <a:lnTo>
                    <a:pt x="646" y="299"/>
                  </a:lnTo>
                  <a:lnTo>
                    <a:pt x="642" y="294"/>
                  </a:lnTo>
                  <a:lnTo>
                    <a:pt x="647" y="291"/>
                  </a:lnTo>
                  <a:close/>
                  <a:moveTo>
                    <a:pt x="653" y="300"/>
                  </a:moveTo>
                  <a:lnTo>
                    <a:pt x="656" y="304"/>
                  </a:lnTo>
                  <a:lnTo>
                    <a:pt x="652" y="307"/>
                  </a:lnTo>
                  <a:lnTo>
                    <a:pt x="649" y="303"/>
                  </a:lnTo>
                  <a:lnTo>
                    <a:pt x="653" y="300"/>
                  </a:lnTo>
                  <a:close/>
                  <a:moveTo>
                    <a:pt x="660" y="308"/>
                  </a:moveTo>
                  <a:lnTo>
                    <a:pt x="663" y="312"/>
                  </a:lnTo>
                  <a:lnTo>
                    <a:pt x="659" y="315"/>
                  </a:lnTo>
                  <a:lnTo>
                    <a:pt x="655" y="311"/>
                  </a:lnTo>
                  <a:lnTo>
                    <a:pt x="660" y="308"/>
                  </a:lnTo>
                  <a:close/>
                  <a:moveTo>
                    <a:pt x="666" y="316"/>
                  </a:moveTo>
                  <a:lnTo>
                    <a:pt x="669" y="320"/>
                  </a:lnTo>
                  <a:lnTo>
                    <a:pt x="670" y="321"/>
                  </a:lnTo>
                  <a:lnTo>
                    <a:pt x="665" y="324"/>
                  </a:lnTo>
                  <a:lnTo>
                    <a:pt x="665" y="323"/>
                  </a:lnTo>
                  <a:lnTo>
                    <a:pt x="662" y="320"/>
                  </a:lnTo>
                  <a:lnTo>
                    <a:pt x="666" y="316"/>
                  </a:lnTo>
                  <a:close/>
                  <a:moveTo>
                    <a:pt x="673" y="325"/>
                  </a:moveTo>
                  <a:lnTo>
                    <a:pt x="676" y="329"/>
                  </a:lnTo>
                  <a:lnTo>
                    <a:pt x="672" y="333"/>
                  </a:lnTo>
                  <a:lnTo>
                    <a:pt x="668" y="328"/>
                  </a:lnTo>
                  <a:lnTo>
                    <a:pt x="673" y="325"/>
                  </a:lnTo>
                  <a:close/>
                  <a:moveTo>
                    <a:pt x="679" y="334"/>
                  </a:moveTo>
                  <a:lnTo>
                    <a:pt x="682" y="338"/>
                  </a:lnTo>
                  <a:lnTo>
                    <a:pt x="678" y="341"/>
                  </a:lnTo>
                  <a:lnTo>
                    <a:pt x="675" y="337"/>
                  </a:lnTo>
                  <a:lnTo>
                    <a:pt x="679" y="334"/>
                  </a:lnTo>
                  <a:close/>
                  <a:moveTo>
                    <a:pt x="685" y="342"/>
                  </a:moveTo>
                  <a:lnTo>
                    <a:pt x="688" y="347"/>
                  </a:lnTo>
                  <a:lnTo>
                    <a:pt x="684" y="350"/>
                  </a:lnTo>
                  <a:lnTo>
                    <a:pt x="681" y="346"/>
                  </a:lnTo>
                  <a:lnTo>
                    <a:pt x="685" y="342"/>
                  </a:lnTo>
                  <a:close/>
                  <a:moveTo>
                    <a:pt x="692" y="351"/>
                  </a:moveTo>
                  <a:lnTo>
                    <a:pt x="695" y="356"/>
                  </a:lnTo>
                  <a:lnTo>
                    <a:pt x="690" y="359"/>
                  </a:lnTo>
                  <a:lnTo>
                    <a:pt x="687" y="354"/>
                  </a:lnTo>
                  <a:lnTo>
                    <a:pt x="692" y="351"/>
                  </a:lnTo>
                  <a:close/>
                  <a:moveTo>
                    <a:pt x="698" y="360"/>
                  </a:moveTo>
                  <a:lnTo>
                    <a:pt x="701" y="365"/>
                  </a:lnTo>
                  <a:lnTo>
                    <a:pt x="696" y="368"/>
                  </a:lnTo>
                  <a:lnTo>
                    <a:pt x="693" y="363"/>
                  </a:lnTo>
                  <a:lnTo>
                    <a:pt x="698" y="360"/>
                  </a:lnTo>
                  <a:close/>
                  <a:moveTo>
                    <a:pt x="704" y="369"/>
                  </a:moveTo>
                  <a:lnTo>
                    <a:pt x="706" y="374"/>
                  </a:lnTo>
                  <a:lnTo>
                    <a:pt x="702" y="377"/>
                  </a:lnTo>
                  <a:lnTo>
                    <a:pt x="699" y="372"/>
                  </a:lnTo>
                  <a:lnTo>
                    <a:pt x="704" y="369"/>
                  </a:lnTo>
                  <a:close/>
                  <a:moveTo>
                    <a:pt x="709" y="378"/>
                  </a:moveTo>
                  <a:lnTo>
                    <a:pt x="712" y="381"/>
                  </a:lnTo>
                  <a:lnTo>
                    <a:pt x="712" y="383"/>
                  </a:lnTo>
                  <a:lnTo>
                    <a:pt x="708" y="385"/>
                  </a:lnTo>
                  <a:lnTo>
                    <a:pt x="707" y="384"/>
                  </a:lnTo>
                  <a:lnTo>
                    <a:pt x="705" y="381"/>
                  </a:lnTo>
                  <a:lnTo>
                    <a:pt x="709" y="378"/>
                  </a:lnTo>
                  <a:close/>
                  <a:moveTo>
                    <a:pt x="715" y="387"/>
                  </a:moveTo>
                  <a:lnTo>
                    <a:pt x="718" y="392"/>
                  </a:lnTo>
                  <a:lnTo>
                    <a:pt x="714" y="395"/>
                  </a:lnTo>
                  <a:lnTo>
                    <a:pt x="711" y="390"/>
                  </a:lnTo>
                  <a:lnTo>
                    <a:pt x="715" y="387"/>
                  </a:lnTo>
                  <a:close/>
                  <a:moveTo>
                    <a:pt x="721" y="396"/>
                  </a:moveTo>
                  <a:lnTo>
                    <a:pt x="724" y="401"/>
                  </a:lnTo>
                  <a:lnTo>
                    <a:pt x="719" y="404"/>
                  </a:lnTo>
                  <a:lnTo>
                    <a:pt x="716" y="399"/>
                  </a:lnTo>
                  <a:lnTo>
                    <a:pt x="721" y="396"/>
                  </a:lnTo>
                  <a:close/>
                  <a:moveTo>
                    <a:pt x="727" y="405"/>
                  </a:moveTo>
                  <a:lnTo>
                    <a:pt x="729" y="410"/>
                  </a:lnTo>
                  <a:lnTo>
                    <a:pt x="725" y="413"/>
                  </a:lnTo>
                  <a:lnTo>
                    <a:pt x="722" y="408"/>
                  </a:lnTo>
                  <a:lnTo>
                    <a:pt x="727" y="405"/>
                  </a:lnTo>
                  <a:close/>
                  <a:moveTo>
                    <a:pt x="732" y="415"/>
                  </a:moveTo>
                  <a:lnTo>
                    <a:pt x="735" y="419"/>
                  </a:lnTo>
                  <a:lnTo>
                    <a:pt x="730" y="422"/>
                  </a:lnTo>
                  <a:lnTo>
                    <a:pt x="728" y="417"/>
                  </a:lnTo>
                  <a:lnTo>
                    <a:pt x="732" y="415"/>
                  </a:lnTo>
                  <a:close/>
                  <a:moveTo>
                    <a:pt x="738" y="424"/>
                  </a:moveTo>
                  <a:lnTo>
                    <a:pt x="740" y="429"/>
                  </a:lnTo>
                  <a:lnTo>
                    <a:pt x="736" y="431"/>
                  </a:lnTo>
                  <a:lnTo>
                    <a:pt x="733" y="427"/>
                  </a:lnTo>
                  <a:lnTo>
                    <a:pt x="738" y="424"/>
                  </a:lnTo>
                  <a:close/>
                  <a:moveTo>
                    <a:pt x="743" y="433"/>
                  </a:moveTo>
                  <a:lnTo>
                    <a:pt x="746" y="438"/>
                  </a:lnTo>
                  <a:lnTo>
                    <a:pt x="741" y="441"/>
                  </a:lnTo>
                  <a:lnTo>
                    <a:pt x="738" y="436"/>
                  </a:lnTo>
                  <a:lnTo>
                    <a:pt x="743" y="433"/>
                  </a:lnTo>
                  <a:close/>
                  <a:moveTo>
                    <a:pt x="748" y="442"/>
                  </a:moveTo>
                  <a:lnTo>
                    <a:pt x="751" y="447"/>
                  </a:lnTo>
                  <a:lnTo>
                    <a:pt x="746" y="450"/>
                  </a:lnTo>
                  <a:lnTo>
                    <a:pt x="744" y="445"/>
                  </a:lnTo>
                  <a:lnTo>
                    <a:pt x="748" y="442"/>
                  </a:lnTo>
                  <a:close/>
                  <a:moveTo>
                    <a:pt x="754" y="452"/>
                  </a:moveTo>
                  <a:lnTo>
                    <a:pt x="756" y="457"/>
                  </a:lnTo>
                  <a:lnTo>
                    <a:pt x="752" y="459"/>
                  </a:lnTo>
                  <a:lnTo>
                    <a:pt x="749" y="454"/>
                  </a:lnTo>
                  <a:lnTo>
                    <a:pt x="754" y="452"/>
                  </a:lnTo>
                  <a:close/>
                  <a:moveTo>
                    <a:pt x="759" y="461"/>
                  </a:moveTo>
                  <a:lnTo>
                    <a:pt x="761" y="466"/>
                  </a:lnTo>
                  <a:lnTo>
                    <a:pt x="757" y="469"/>
                  </a:lnTo>
                  <a:lnTo>
                    <a:pt x="754" y="464"/>
                  </a:lnTo>
                  <a:lnTo>
                    <a:pt x="759" y="461"/>
                  </a:lnTo>
                  <a:close/>
                  <a:moveTo>
                    <a:pt x="764" y="471"/>
                  </a:moveTo>
                  <a:lnTo>
                    <a:pt x="766" y="475"/>
                  </a:lnTo>
                  <a:lnTo>
                    <a:pt x="762" y="478"/>
                  </a:lnTo>
                  <a:lnTo>
                    <a:pt x="759" y="473"/>
                  </a:lnTo>
                  <a:lnTo>
                    <a:pt x="764" y="471"/>
                  </a:lnTo>
                  <a:close/>
                  <a:moveTo>
                    <a:pt x="769" y="480"/>
                  </a:moveTo>
                  <a:lnTo>
                    <a:pt x="770" y="483"/>
                  </a:lnTo>
                  <a:lnTo>
                    <a:pt x="772" y="485"/>
                  </a:lnTo>
                  <a:lnTo>
                    <a:pt x="767" y="487"/>
                  </a:lnTo>
                  <a:lnTo>
                    <a:pt x="766" y="485"/>
                  </a:lnTo>
                  <a:lnTo>
                    <a:pt x="764" y="483"/>
                  </a:lnTo>
                  <a:lnTo>
                    <a:pt x="769" y="480"/>
                  </a:lnTo>
                  <a:close/>
                  <a:moveTo>
                    <a:pt x="774" y="490"/>
                  </a:moveTo>
                  <a:lnTo>
                    <a:pt x="776" y="494"/>
                  </a:lnTo>
                  <a:lnTo>
                    <a:pt x="772" y="497"/>
                  </a:lnTo>
                  <a:lnTo>
                    <a:pt x="769" y="492"/>
                  </a:lnTo>
                  <a:lnTo>
                    <a:pt x="774" y="490"/>
                  </a:lnTo>
                  <a:close/>
                  <a:moveTo>
                    <a:pt x="779" y="499"/>
                  </a:moveTo>
                  <a:lnTo>
                    <a:pt x="781" y="504"/>
                  </a:lnTo>
                  <a:lnTo>
                    <a:pt x="776" y="506"/>
                  </a:lnTo>
                  <a:lnTo>
                    <a:pt x="774" y="502"/>
                  </a:lnTo>
                  <a:lnTo>
                    <a:pt x="779" y="499"/>
                  </a:lnTo>
                  <a:close/>
                  <a:moveTo>
                    <a:pt x="784" y="509"/>
                  </a:moveTo>
                  <a:lnTo>
                    <a:pt x="786" y="514"/>
                  </a:lnTo>
                  <a:lnTo>
                    <a:pt x="781" y="516"/>
                  </a:lnTo>
                  <a:lnTo>
                    <a:pt x="779" y="511"/>
                  </a:lnTo>
                  <a:lnTo>
                    <a:pt x="784" y="509"/>
                  </a:lnTo>
                  <a:close/>
                  <a:moveTo>
                    <a:pt x="789" y="518"/>
                  </a:moveTo>
                  <a:lnTo>
                    <a:pt x="789" y="519"/>
                  </a:lnTo>
                  <a:lnTo>
                    <a:pt x="791" y="523"/>
                  </a:lnTo>
                  <a:lnTo>
                    <a:pt x="786" y="526"/>
                  </a:lnTo>
                  <a:lnTo>
                    <a:pt x="784" y="521"/>
                  </a:lnTo>
                  <a:lnTo>
                    <a:pt x="784" y="521"/>
                  </a:lnTo>
                  <a:lnTo>
                    <a:pt x="789" y="518"/>
                  </a:lnTo>
                  <a:close/>
                  <a:moveTo>
                    <a:pt x="793" y="528"/>
                  </a:moveTo>
                  <a:lnTo>
                    <a:pt x="796" y="533"/>
                  </a:lnTo>
                  <a:lnTo>
                    <a:pt x="791" y="535"/>
                  </a:lnTo>
                  <a:lnTo>
                    <a:pt x="788" y="530"/>
                  </a:lnTo>
                  <a:lnTo>
                    <a:pt x="793" y="528"/>
                  </a:lnTo>
                  <a:close/>
                  <a:moveTo>
                    <a:pt x="798" y="538"/>
                  </a:moveTo>
                  <a:lnTo>
                    <a:pt x="800" y="543"/>
                  </a:lnTo>
                  <a:lnTo>
                    <a:pt x="796" y="545"/>
                  </a:lnTo>
                  <a:lnTo>
                    <a:pt x="793" y="540"/>
                  </a:lnTo>
                  <a:lnTo>
                    <a:pt x="798" y="538"/>
                  </a:lnTo>
                  <a:close/>
                  <a:moveTo>
                    <a:pt x="803" y="547"/>
                  </a:moveTo>
                  <a:lnTo>
                    <a:pt x="805" y="552"/>
                  </a:lnTo>
                  <a:lnTo>
                    <a:pt x="800" y="555"/>
                  </a:lnTo>
                  <a:lnTo>
                    <a:pt x="798" y="550"/>
                  </a:lnTo>
                  <a:lnTo>
                    <a:pt x="803" y="547"/>
                  </a:lnTo>
                  <a:close/>
                  <a:moveTo>
                    <a:pt x="807" y="557"/>
                  </a:moveTo>
                  <a:lnTo>
                    <a:pt x="810" y="562"/>
                  </a:lnTo>
                  <a:lnTo>
                    <a:pt x="805" y="564"/>
                  </a:lnTo>
                  <a:lnTo>
                    <a:pt x="802" y="559"/>
                  </a:lnTo>
                  <a:lnTo>
                    <a:pt x="807" y="557"/>
                  </a:lnTo>
                  <a:close/>
                  <a:moveTo>
                    <a:pt x="812" y="567"/>
                  </a:moveTo>
                  <a:lnTo>
                    <a:pt x="814" y="572"/>
                  </a:lnTo>
                  <a:lnTo>
                    <a:pt x="809" y="574"/>
                  </a:lnTo>
                  <a:lnTo>
                    <a:pt x="807" y="569"/>
                  </a:lnTo>
                  <a:lnTo>
                    <a:pt x="812" y="567"/>
                  </a:lnTo>
                  <a:close/>
                  <a:moveTo>
                    <a:pt x="816" y="577"/>
                  </a:moveTo>
                  <a:lnTo>
                    <a:pt x="819" y="581"/>
                  </a:lnTo>
                  <a:lnTo>
                    <a:pt x="814" y="584"/>
                  </a:lnTo>
                  <a:lnTo>
                    <a:pt x="811" y="579"/>
                  </a:lnTo>
                  <a:lnTo>
                    <a:pt x="816" y="577"/>
                  </a:lnTo>
                  <a:close/>
                  <a:moveTo>
                    <a:pt x="821" y="586"/>
                  </a:moveTo>
                  <a:lnTo>
                    <a:pt x="823" y="591"/>
                  </a:lnTo>
                  <a:lnTo>
                    <a:pt x="818" y="593"/>
                  </a:lnTo>
                  <a:lnTo>
                    <a:pt x="816" y="589"/>
                  </a:lnTo>
                  <a:lnTo>
                    <a:pt x="821" y="586"/>
                  </a:lnTo>
                  <a:close/>
                  <a:moveTo>
                    <a:pt x="825" y="596"/>
                  </a:moveTo>
                  <a:lnTo>
                    <a:pt x="827" y="601"/>
                  </a:lnTo>
                  <a:lnTo>
                    <a:pt x="822" y="603"/>
                  </a:lnTo>
                  <a:lnTo>
                    <a:pt x="820" y="598"/>
                  </a:lnTo>
                  <a:lnTo>
                    <a:pt x="825" y="596"/>
                  </a:lnTo>
                  <a:close/>
                  <a:moveTo>
                    <a:pt x="830" y="606"/>
                  </a:moveTo>
                  <a:lnTo>
                    <a:pt x="832" y="611"/>
                  </a:lnTo>
                  <a:lnTo>
                    <a:pt x="827" y="613"/>
                  </a:lnTo>
                  <a:lnTo>
                    <a:pt x="825" y="608"/>
                  </a:lnTo>
                  <a:lnTo>
                    <a:pt x="830" y="606"/>
                  </a:lnTo>
                  <a:close/>
                  <a:moveTo>
                    <a:pt x="834" y="616"/>
                  </a:moveTo>
                  <a:lnTo>
                    <a:pt x="836" y="621"/>
                  </a:lnTo>
                  <a:lnTo>
                    <a:pt x="831" y="623"/>
                  </a:lnTo>
                  <a:lnTo>
                    <a:pt x="829" y="618"/>
                  </a:lnTo>
                  <a:lnTo>
                    <a:pt x="834" y="616"/>
                  </a:lnTo>
                  <a:close/>
                  <a:moveTo>
                    <a:pt x="838" y="626"/>
                  </a:moveTo>
                  <a:lnTo>
                    <a:pt x="840" y="630"/>
                  </a:lnTo>
                  <a:lnTo>
                    <a:pt x="835" y="633"/>
                  </a:lnTo>
                  <a:lnTo>
                    <a:pt x="833" y="628"/>
                  </a:lnTo>
                  <a:lnTo>
                    <a:pt x="838" y="626"/>
                  </a:lnTo>
                  <a:close/>
                  <a:moveTo>
                    <a:pt x="842" y="635"/>
                  </a:moveTo>
                  <a:lnTo>
                    <a:pt x="845" y="640"/>
                  </a:lnTo>
                  <a:lnTo>
                    <a:pt x="840" y="642"/>
                  </a:lnTo>
                  <a:lnTo>
                    <a:pt x="838" y="638"/>
                  </a:lnTo>
                  <a:lnTo>
                    <a:pt x="842" y="635"/>
                  </a:lnTo>
                  <a:close/>
                  <a:moveTo>
                    <a:pt x="847" y="645"/>
                  </a:moveTo>
                  <a:lnTo>
                    <a:pt x="849" y="650"/>
                  </a:lnTo>
                  <a:lnTo>
                    <a:pt x="844" y="652"/>
                  </a:lnTo>
                  <a:lnTo>
                    <a:pt x="842" y="647"/>
                  </a:lnTo>
                  <a:lnTo>
                    <a:pt x="847" y="645"/>
                  </a:lnTo>
                  <a:close/>
                  <a:moveTo>
                    <a:pt x="851" y="655"/>
                  </a:moveTo>
                  <a:lnTo>
                    <a:pt x="853" y="660"/>
                  </a:lnTo>
                  <a:lnTo>
                    <a:pt x="848" y="662"/>
                  </a:lnTo>
                  <a:lnTo>
                    <a:pt x="846" y="657"/>
                  </a:lnTo>
                  <a:lnTo>
                    <a:pt x="851" y="655"/>
                  </a:lnTo>
                  <a:close/>
                  <a:moveTo>
                    <a:pt x="855" y="665"/>
                  </a:moveTo>
                  <a:lnTo>
                    <a:pt x="857" y="670"/>
                  </a:lnTo>
                  <a:lnTo>
                    <a:pt x="852" y="672"/>
                  </a:lnTo>
                  <a:lnTo>
                    <a:pt x="850" y="667"/>
                  </a:lnTo>
                  <a:lnTo>
                    <a:pt x="855" y="665"/>
                  </a:lnTo>
                  <a:close/>
                  <a:moveTo>
                    <a:pt x="859" y="675"/>
                  </a:moveTo>
                  <a:lnTo>
                    <a:pt x="861" y="680"/>
                  </a:lnTo>
                  <a:lnTo>
                    <a:pt x="856" y="682"/>
                  </a:lnTo>
                  <a:lnTo>
                    <a:pt x="854" y="677"/>
                  </a:lnTo>
                  <a:lnTo>
                    <a:pt x="859" y="675"/>
                  </a:lnTo>
                  <a:close/>
                  <a:moveTo>
                    <a:pt x="863" y="685"/>
                  </a:moveTo>
                  <a:lnTo>
                    <a:pt x="865" y="690"/>
                  </a:lnTo>
                  <a:lnTo>
                    <a:pt x="860" y="692"/>
                  </a:lnTo>
                  <a:lnTo>
                    <a:pt x="858" y="687"/>
                  </a:lnTo>
                  <a:lnTo>
                    <a:pt x="863" y="685"/>
                  </a:lnTo>
                  <a:close/>
                  <a:moveTo>
                    <a:pt x="867" y="695"/>
                  </a:moveTo>
                  <a:lnTo>
                    <a:pt x="869" y="700"/>
                  </a:lnTo>
                  <a:lnTo>
                    <a:pt x="864" y="702"/>
                  </a:lnTo>
                  <a:lnTo>
                    <a:pt x="862" y="697"/>
                  </a:lnTo>
                  <a:lnTo>
                    <a:pt x="867" y="695"/>
                  </a:lnTo>
                  <a:close/>
                  <a:moveTo>
                    <a:pt x="871" y="705"/>
                  </a:moveTo>
                  <a:lnTo>
                    <a:pt x="873" y="710"/>
                  </a:lnTo>
                  <a:lnTo>
                    <a:pt x="868" y="712"/>
                  </a:lnTo>
                  <a:lnTo>
                    <a:pt x="866" y="707"/>
                  </a:lnTo>
                  <a:lnTo>
                    <a:pt x="871" y="705"/>
                  </a:lnTo>
                  <a:close/>
                  <a:moveTo>
                    <a:pt x="875" y="715"/>
                  </a:moveTo>
                  <a:lnTo>
                    <a:pt x="876" y="715"/>
                  </a:lnTo>
                  <a:lnTo>
                    <a:pt x="877" y="720"/>
                  </a:lnTo>
                  <a:lnTo>
                    <a:pt x="873" y="722"/>
                  </a:lnTo>
                  <a:lnTo>
                    <a:pt x="871" y="717"/>
                  </a:lnTo>
                  <a:lnTo>
                    <a:pt x="870" y="717"/>
                  </a:lnTo>
                  <a:lnTo>
                    <a:pt x="875" y="715"/>
                  </a:lnTo>
                  <a:close/>
                  <a:moveTo>
                    <a:pt x="879" y="725"/>
                  </a:moveTo>
                  <a:lnTo>
                    <a:pt x="881" y="730"/>
                  </a:lnTo>
                  <a:lnTo>
                    <a:pt x="876" y="732"/>
                  </a:lnTo>
                  <a:lnTo>
                    <a:pt x="874" y="727"/>
                  </a:lnTo>
                  <a:lnTo>
                    <a:pt x="879" y="725"/>
                  </a:lnTo>
                  <a:close/>
                  <a:moveTo>
                    <a:pt x="883" y="735"/>
                  </a:moveTo>
                  <a:lnTo>
                    <a:pt x="885" y="740"/>
                  </a:lnTo>
                  <a:lnTo>
                    <a:pt x="880" y="742"/>
                  </a:lnTo>
                  <a:lnTo>
                    <a:pt x="878" y="737"/>
                  </a:lnTo>
                  <a:lnTo>
                    <a:pt x="883" y="735"/>
                  </a:lnTo>
                  <a:close/>
                  <a:moveTo>
                    <a:pt x="887" y="745"/>
                  </a:moveTo>
                  <a:lnTo>
                    <a:pt x="889" y="749"/>
                  </a:lnTo>
                  <a:lnTo>
                    <a:pt x="884" y="751"/>
                  </a:lnTo>
                  <a:lnTo>
                    <a:pt x="882" y="747"/>
                  </a:lnTo>
                  <a:lnTo>
                    <a:pt x="887" y="745"/>
                  </a:lnTo>
                  <a:close/>
                  <a:moveTo>
                    <a:pt x="914" y="727"/>
                  </a:moveTo>
                  <a:lnTo>
                    <a:pt x="907" y="802"/>
                  </a:lnTo>
                  <a:lnTo>
                    <a:pt x="851" y="752"/>
                  </a:lnTo>
                  <a:lnTo>
                    <a:pt x="914" y="727"/>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 name="Rectangle 11"/>
            <p:cNvSpPr>
              <a:spLocks noChangeArrowheads="1"/>
            </p:cNvSpPr>
            <p:nvPr/>
          </p:nvSpPr>
          <p:spPr bwMode="auto">
            <a:xfrm>
              <a:off x="2406" y="2623"/>
              <a:ext cx="25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時間</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Freeform 12"/>
            <p:cNvSpPr>
              <a:spLocks noEditPoints="1"/>
            </p:cNvSpPr>
            <p:nvPr/>
          </p:nvSpPr>
          <p:spPr bwMode="auto">
            <a:xfrm>
              <a:off x="915" y="2349"/>
              <a:ext cx="2183" cy="9"/>
            </a:xfrm>
            <a:custGeom>
              <a:avLst/>
              <a:gdLst>
                <a:gd name="T0" fmla="*/ 0 w 2451"/>
                <a:gd name="T1" fmla="*/ 0 h 8"/>
                <a:gd name="T2" fmla="*/ 56 w 2451"/>
                <a:gd name="T3" fmla="*/ 0 h 8"/>
                <a:gd name="T4" fmla="*/ 88 w 2451"/>
                <a:gd name="T5" fmla="*/ 0 h 8"/>
                <a:gd name="T6" fmla="*/ 145 w 2451"/>
                <a:gd name="T7" fmla="*/ 0 h 8"/>
                <a:gd name="T8" fmla="*/ 177 w 2451"/>
                <a:gd name="T9" fmla="*/ 0 h 8"/>
                <a:gd name="T10" fmla="*/ 233 w 2451"/>
                <a:gd name="T11" fmla="*/ 0 h 8"/>
                <a:gd name="T12" fmla="*/ 265 w 2451"/>
                <a:gd name="T13" fmla="*/ 0 h 8"/>
                <a:gd name="T14" fmla="*/ 322 w 2451"/>
                <a:gd name="T15" fmla="*/ 0 h 8"/>
                <a:gd name="T16" fmla="*/ 354 w 2451"/>
                <a:gd name="T17" fmla="*/ 0 h 8"/>
                <a:gd name="T18" fmla="*/ 410 w 2451"/>
                <a:gd name="T19" fmla="*/ 0 h 8"/>
                <a:gd name="T20" fmla="*/ 443 w 2451"/>
                <a:gd name="T21" fmla="*/ 0 h 8"/>
                <a:gd name="T22" fmla="*/ 499 w 2451"/>
                <a:gd name="T23" fmla="*/ 0 h 8"/>
                <a:gd name="T24" fmla="*/ 531 w 2451"/>
                <a:gd name="T25" fmla="*/ 0 h 8"/>
                <a:gd name="T26" fmla="*/ 588 w 2451"/>
                <a:gd name="T27" fmla="*/ 0 h 8"/>
                <a:gd name="T28" fmla="*/ 620 w 2451"/>
                <a:gd name="T29" fmla="*/ 0 h 8"/>
                <a:gd name="T30" fmla="*/ 676 w 2451"/>
                <a:gd name="T31" fmla="*/ 0 h 8"/>
                <a:gd name="T32" fmla="*/ 708 w 2451"/>
                <a:gd name="T33" fmla="*/ 0 h 8"/>
                <a:gd name="T34" fmla="*/ 765 w 2451"/>
                <a:gd name="T35" fmla="*/ 0 h 8"/>
                <a:gd name="T36" fmla="*/ 797 w 2451"/>
                <a:gd name="T37" fmla="*/ 0 h 8"/>
                <a:gd name="T38" fmla="*/ 853 w 2451"/>
                <a:gd name="T39" fmla="*/ 0 h 8"/>
                <a:gd name="T40" fmla="*/ 885 w 2451"/>
                <a:gd name="T41" fmla="*/ 0 h 8"/>
                <a:gd name="T42" fmla="*/ 942 w 2451"/>
                <a:gd name="T43" fmla="*/ 0 h 8"/>
                <a:gd name="T44" fmla="*/ 974 w 2451"/>
                <a:gd name="T45" fmla="*/ 0 h 8"/>
                <a:gd name="T46" fmla="*/ 1030 w 2451"/>
                <a:gd name="T47" fmla="*/ 0 h 8"/>
                <a:gd name="T48" fmla="*/ 1062 w 2451"/>
                <a:gd name="T49" fmla="*/ 0 h 8"/>
                <a:gd name="T50" fmla="*/ 1119 w 2451"/>
                <a:gd name="T51" fmla="*/ 0 h 8"/>
                <a:gd name="T52" fmla="*/ 1151 w 2451"/>
                <a:gd name="T53" fmla="*/ 0 h 8"/>
                <a:gd name="T54" fmla="*/ 1207 w 2451"/>
                <a:gd name="T55" fmla="*/ 0 h 8"/>
                <a:gd name="T56" fmla="*/ 1240 w 2451"/>
                <a:gd name="T57" fmla="*/ 0 h 8"/>
                <a:gd name="T58" fmla="*/ 1296 w 2451"/>
                <a:gd name="T59" fmla="*/ 0 h 8"/>
                <a:gd name="T60" fmla="*/ 1328 w 2451"/>
                <a:gd name="T61" fmla="*/ 0 h 8"/>
                <a:gd name="T62" fmla="*/ 1384 w 2451"/>
                <a:gd name="T63" fmla="*/ 0 h 8"/>
                <a:gd name="T64" fmla="*/ 1417 w 2451"/>
                <a:gd name="T65" fmla="*/ 0 h 8"/>
                <a:gd name="T66" fmla="*/ 1473 w 2451"/>
                <a:gd name="T67" fmla="*/ 0 h 8"/>
                <a:gd name="T68" fmla="*/ 1505 w 2451"/>
                <a:gd name="T69" fmla="*/ 0 h 8"/>
                <a:gd name="T70" fmla="*/ 1562 w 2451"/>
                <a:gd name="T71" fmla="*/ 0 h 8"/>
                <a:gd name="T72" fmla="*/ 1594 w 2451"/>
                <a:gd name="T73" fmla="*/ 0 h 8"/>
                <a:gd name="T74" fmla="*/ 1650 w 2451"/>
                <a:gd name="T75" fmla="*/ 0 h 8"/>
                <a:gd name="T76" fmla="*/ 1682 w 2451"/>
                <a:gd name="T77" fmla="*/ 0 h 8"/>
                <a:gd name="T78" fmla="*/ 1739 w 2451"/>
                <a:gd name="T79" fmla="*/ 0 h 8"/>
                <a:gd name="T80" fmla="*/ 1771 w 2451"/>
                <a:gd name="T81" fmla="*/ 0 h 8"/>
                <a:gd name="T82" fmla="*/ 1827 w 2451"/>
                <a:gd name="T83" fmla="*/ 0 h 8"/>
                <a:gd name="T84" fmla="*/ 1859 w 2451"/>
                <a:gd name="T85" fmla="*/ 0 h 8"/>
                <a:gd name="T86" fmla="*/ 1916 w 2451"/>
                <a:gd name="T87" fmla="*/ 0 h 8"/>
                <a:gd name="T88" fmla="*/ 1948 w 2451"/>
                <a:gd name="T89" fmla="*/ 0 h 8"/>
                <a:gd name="T90" fmla="*/ 2004 w 2451"/>
                <a:gd name="T91" fmla="*/ 0 h 8"/>
                <a:gd name="T92" fmla="*/ 2037 w 2451"/>
                <a:gd name="T93" fmla="*/ 0 h 8"/>
                <a:gd name="T94" fmla="*/ 2093 w 2451"/>
                <a:gd name="T95" fmla="*/ 0 h 8"/>
                <a:gd name="T96" fmla="*/ 2125 w 2451"/>
                <a:gd name="T97" fmla="*/ 0 h 8"/>
                <a:gd name="T98" fmla="*/ 2181 w 2451"/>
                <a:gd name="T99" fmla="*/ 0 h 8"/>
                <a:gd name="T100" fmla="*/ 2214 w 2451"/>
                <a:gd name="T101" fmla="*/ 0 h 8"/>
                <a:gd name="T102" fmla="*/ 2270 w 2451"/>
                <a:gd name="T103" fmla="*/ 0 h 8"/>
                <a:gd name="T104" fmla="*/ 2302 w 2451"/>
                <a:gd name="T105" fmla="*/ 0 h 8"/>
                <a:gd name="T106" fmla="*/ 2359 w 2451"/>
                <a:gd name="T107" fmla="*/ 0 h 8"/>
                <a:gd name="T108" fmla="*/ 2391 w 2451"/>
                <a:gd name="T109" fmla="*/ 0 h 8"/>
                <a:gd name="T110" fmla="*/ 2447 w 2451"/>
                <a:gd name="T11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51" h="8">
                  <a:moveTo>
                    <a:pt x="0" y="0"/>
                  </a:moveTo>
                  <a:lnTo>
                    <a:pt x="32" y="0"/>
                  </a:lnTo>
                  <a:lnTo>
                    <a:pt x="32" y="8"/>
                  </a:lnTo>
                  <a:lnTo>
                    <a:pt x="0" y="8"/>
                  </a:lnTo>
                  <a:lnTo>
                    <a:pt x="0" y="0"/>
                  </a:lnTo>
                  <a:close/>
                  <a:moveTo>
                    <a:pt x="56" y="0"/>
                  </a:moveTo>
                  <a:lnTo>
                    <a:pt x="64" y="0"/>
                  </a:lnTo>
                  <a:lnTo>
                    <a:pt x="64" y="8"/>
                  </a:lnTo>
                  <a:lnTo>
                    <a:pt x="56" y="8"/>
                  </a:lnTo>
                  <a:lnTo>
                    <a:pt x="56" y="0"/>
                  </a:lnTo>
                  <a:close/>
                  <a:moveTo>
                    <a:pt x="88" y="0"/>
                  </a:moveTo>
                  <a:lnTo>
                    <a:pt x="121" y="0"/>
                  </a:lnTo>
                  <a:lnTo>
                    <a:pt x="121" y="8"/>
                  </a:lnTo>
                  <a:lnTo>
                    <a:pt x="88" y="8"/>
                  </a:lnTo>
                  <a:lnTo>
                    <a:pt x="88" y="0"/>
                  </a:lnTo>
                  <a:close/>
                  <a:moveTo>
                    <a:pt x="145" y="0"/>
                  </a:moveTo>
                  <a:lnTo>
                    <a:pt x="153" y="0"/>
                  </a:lnTo>
                  <a:lnTo>
                    <a:pt x="153" y="8"/>
                  </a:lnTo>
                  <a:lnTo>
                    <a:pt x="145" y="8"/>
                  </a:lnTo>
                  <a:lnTo>
                    <a:pt x="145" y="0"/>
                  </a:lnTo>
                  <a:close/>
                  <a:moveTo>
                    <a:pt x="177" y="0"/>
                  </a:moveTo>
                  <a:lnTo>
                    <a:pt x="209" y="0"/>
                  </a:lnTo>
                  <a:lnTo>
                    <a:pt x="209" y="8"/>
                  </a:lnTo>
                  <a:lnTo>
                    <a:pt x="177" y="8"/>
                  </a:lnTo>
                  <a:lnTo>
                    <a:pt x="177" y="0"/>
                  </a:lnTo>
                  <a:close/>
                  <a:moveTo>
                    <a:pt x="233" y="0"/>
                  </a:moveTo>
                  <a:lnTo>
                    <a:pt x="241" y="0"/>
                  </a:lnTo>
                  <a:lnTo>
                    <a:pt x="241" y="8"/>
                  </a:lnTo>
                  <a:lnTo>
                    <a:pt x="233" y="8"/>
                  </a:lnTo>
                  <a:lnTo>
                    <a:pt x="233" y="0"/>
                  </a:lnTo>
                  <a:close/>
                  <a:moveTo>
                    <a:pt x="265" y="0"/>
                  </a:moveTo>
                  <a:lnTo>
                    <a:pt x="298" y="0"/>
                  </a:lnTo>
                  <a:lnTo>
                    <a:pt x="298" y="8"/>
                  </a:lnTo>
                  <a:lnTo>
                    <a:pt x="265" y="8"/>
                  </a:lnTo>
                  <a:lnTo>
                    <a:pt x="265" y="0"/>
                  </a:lnTo>
                  <a:close/>
                  <a:moveTo>
                    <a:pt x="322" y="0"/>
                  </a:moveTo>
                  <a:lnTo>
                    <a:pt x="330" y="0"/>
                  </a:lnTo>
                  <a:lnTo>
                    <a:pt x="330" y="8"/>
                  </a:lnTo>
                  <a:lnTo>
                    <a:pt x="322" y="8"/>
                  </a:lnTo>
                  <a:lnTo>
                    <a:pt x="322" y="0"/>
                  </a:lnTo>
                  <a:close/>
                  <a:moveTo>
                    <a:pt x="354" y="0"/>
                  </a:moveTo>
                  <a:lnTo>
                    <a:pt x="386" y="0"/>
                  </a:lnTo>
                  <a:lnTo>
                    <a:pt x="386" y="8"/>
                  </a:lnTo>
                  <a:lnTo>
                    <a:pt x="354" y="8"/>
                  </a:lnTo>
                  <a:lnTo>
                    <a:pt x="354" y="0"/>
                  </a:lnTo>
                  <a:close/>
                  <a:moveTo>
                    <a:pt x="410" y="0"/>
                  </a:moveTo>
                  <a:lnTo>
                    <a:pt x="418" y="0"/>
                  </a:lnTo>
                  <a:lnTo>
                    <a:pt x="418" y="8"/>
                  </a:lnTo>
                  <a:lnTo>
                    <a:pt x="410" y="8"/>
                  </a:lnTo>
                  <a:lnTo>
                    <a:pt x="410" y="0"/>
                  </a:lnTo>
                  <a:close/>
                  <a:moveTo>
                    <a:pt x="443" y="0"/>
                  </a:moveTo>
                  <a:lnTo>
                    <a:pt x="475" y="0"/>
                  </a:lnTo>
                  <a:lnTo>
                    <a:pt x="475" y="8"/>
                  </a:lnTo>
                  <a:lnTo>
                    <a:pt x="443" y="8"/>
                  </a:lnTo>
                  <a:lnTo>
                    <a:pt x="443" y="0"/>
                  </a:lnTo>
                  <a:close/>
                  <a:moveTo>
                    <a:pt x="499" y="0"/>
                  </a:moveTo>
                  <a:lnTo>
                    <a:pt x="507" y="0"/>
                  </a:lnTo>
                  <a:lnTo>
                    <a:pt x="507" y="8"/>
                  </a:lnTo>
                  <a:lnTo>
                    <a:pt x="499" y="8"/>
                  </a:lnTo>
                  <a:lnTo>
                    <a:pt x="499" y="0"/>
                  </a:lnTo>
                  <a:close/>
                  <a:moveTo>
                    <a:pt x="531" y="0"/>
                  </a:moveTo>
                  <a:lnTo>
                    <a:pt x="563" y="0"/>
                  </a:lnTo>
                  <a:lnTo>
                    <a:pt x="563" y="8"/>
                  </a:lnTo>
                  <a:lnTo>
                    <a:pt x="531" y="8"/>
                  </a:lnTo>
                  <a:lnTo>
                    <a:pt x="531" y="0"/>
                  </a:lnTo>
                  <a:close/>
                  <a:moveTo>
                    <a:pt x="588" y="0"/>
                  </a:moveTo>
                  <a:lnTo>
                    <a:pt x="596" y="0"/>
                  </a:lnTo>
                  <a:lnTo>
                    <a:pt x="596" y="8"/>
                  </a:lnTo>
                  <a:lnTo>
                    <a:pt x="588" y="8"/>
                  </a:lnTo>
                  <a:lnTo>
                    <a:pt x="588" y="0"/>
                  </a:lnTo>
                  <a:close/>
                  <a:moveTo>
                    <a:pt x="620" y="0"/>
                  </a:moveTo>
                  <a:lnTo>
                    <a:pt x="652" y="0"/>
                  </a:lnTo>
                  <a:lnTo>
                    <a:pt x="652" y="8"/>
                  </a:lnTo>
                  <a:lnTo>
                    <a:pt x="620" y="8"/>
                  </a:lnTo>
                  <a:lnTo>
                    <a:pt x="620" y="0"/>
                  </a:lnTo>
                  <a:close/>
                  <a:moveTo>
                    <a:pt x="676" y="0"/>
                  </a:moveTo>
                  <a:lnTo>
                    <a:pt x="684" y="0"/>
                  </a:lnTo>
                  <a:lnTo>
                    <a:pt x="684" y="8"/>
                  </a:lnTo>
                  <a:lnTo>
                    <a:pt x="676" y="8"/>
                  </a:lnTo>
                  <a:lnTo>
                    <a:pt x="676" y="0"/>
                  </a:lnTo>
                  <a:close/>
                  <a:moveTo>
                    <a:pt x="708" y="0"/>
                  </a:moveTo>
                  <a:lnTo>
                    <a:pt x="740" y="0"/>
                  </a:lnTo>
                  <a:lnTo>
                    <a:pt x="740" y="8"/>
                  </a:lnTo>
                  <a:lnTo>
                    <a:pt x="708" y="8"/>
                  </a:lnTo>
                  <a:lnTo>
                    <a:pt x="708" y="0"/>
                  </a:lnTo>
                  <a:close/>
                  <a:moveTo>
                    <a:pt x="765" y="0"/>
                  </a:moveTo>
                  <a:lnTo>
                    <a:pt x="773" y="0"/>
                  </a:lnTo>
                  <a:lnTo>
                    <a:pt x="773" y="8"/>
                  </a:lnTo>
                  <a:lnTo>
                    <a:pt x="765" y="8"/>
                  </a:lnTo>
                  <a:lnTo>
                    <a:pt x="765" y="0"/>
                  </a:lnTo>
                  <a:close/>
                  <a:moveTo>
                    <a:pt x="797" y="0"/>
                  </a:moveTo>
                  <a:lnTo>
                    <a:pt x="829" y="0"/>
                  </a:lnTo>
                  <a:lnTo>
                    <a:pt x="829" y="8"/>
                  </a:lnTo>
                  <a:lnTo>
                    <a:pt x="797" y="8"/>
                  </a:lnTo>
                  <a:lnTo>
                    <a:pt x="797" y="0"/>
                  </a:lnTo>
                  <a:close/>
                  <a:moveTo>
                    <a:pt x="853" y="0"/>
                  </a:moveTo>
                  <a:lnTo>
                    <a:pt x="861" y="0"/>
                  </a:lnTo>
                  <a:lnTo>
                    <a:pt x="861" y="8"/>
                  </a:lnTo>
                  <a:lnTo>
                    <a:pt x="853" y="8"/>
                  </a:lnTo>
                  <a:lnTo>
                    <a:pt x="853" y="0"/>
                  </a:lnTo>
                  <a:close/>
                  <a:moveTo>
                    <a:pt x="885" y="0"/>
                  </a:moveTo>
                  <a:lnTo>
                    <a:pt x="918" y="0"/>
                  </a:lnTo>
                  <a:lnTo>
                    <a:pt x="918" y="8"/>
                  </a:lnTo>
                  <a:lnTo>
                    <a:pt x="885" y="8"/>
                  </a:lnTo>
                  <a:lnTo>
                    <a:pt x="885" y="0"/>
                  </a:lnTo>
                  <a:close/>
                  <a:moveTo>
                    <a:pt x="942" y="0"/>
                  </a:moveTo>
                  <a:lnTo>
                    <a:pt x="950" y="0"/>
                  </a:lnTo>
                  <a:lnTo>
                    <a:pt x="950" y="8"/>
                  </a:lnTo>
                  <a:lnTo>
                    <a:pt x="942" y="8"/>
                  </a:lnTo>
                  <a:lnTo>
                    <a:pt x="942" y="0"/>
                  </a:lnTo>
                  <a:close/>
                  <a:moveTo>
                    <a:pt x="974" y="0"/>
                  </a:moveTo>
                  <a:lnTo>
                    <a:pt x="1006" y="0"/>
                  </a:lnTo>
                  <a:lnTo>
                    <a:pt x="1006" y="8"/>
                  </a:lnTo>
                  <a:lnTo>
                    <a:pt x="974" y="8"/>
                  </a:lnTo>
                  <a:lnTo>
                    <a:pt x="974" y="0"/>
                  </a:lnTo>
                  <a:close/>
                  <a:moveTo>
                    <a:pt x="1030" y="0"/>
                  </a:moveTo>
                  <a:lnTo>
                    <a:pt x="1038" y="0"/>
                  </a:lnTo>
                  <a:lnTo>
                    <a:pt x="1038" y="8"/>
                  </a:lnTo>
                  <a:lnTo>
                    <a:pt x="1030" y="8"/>
                  </a:lnTo>
                  <a:lnTo>
                    <a:pt x="1030" y="0"/>
                  </a:lnTo>
                  <a:close/>
                  <a:moveTo>
                    <a:pt x="1062" y="0"/>
                  </a:moveTo>
                  <a:lnTo>
                    <a:pt x="1095" y="0"/>
                  </a:lnTo>
                  <a:lnTo>
                    <a:pt x="1095" y="8"/>
                  </a:lnTo>
                  <a:lnTo>
                    <a:pt x="1062" y="8"/>
                  </a:lnTo>
                  <a:lnTo>
                    <a:pt x="1062" y="0"/>
                  </a:lnTo>
                  <a:close/>
                  <a:moveTo>
                    <a:pt x="1119" y="0"/>
                  </a:moveTo>
                  <a:lnTo>
                    <a:pt x="1127" y="0"/>
                  </a:lnTo>
                  <a:lnTo>
                    <a:pt x="1127" y="8"/>
                  </a:lnTo>
                  <a:lnTo>
                    <a:pt x="1119" y="8"/>
                  </a:lnTo>
                  <a:lnTo>
                    <a:pt x="1119" y="0"/>
                  </a:lnTo>
                  <a:close/>
                  <a:moveTo>
                    <a:pt x="1151" y="0"/>
                  </a:moveTo>
                  <a:lnTo>
                    <a:pt x="1183" y="0"/>
                  </a:lnTo>
                  <a:lnTo>
                    <a:pt x="1183" y="8"/>
                  </a:lnTo>
                  <a:lnTo>
                    <a:pt x="1151" y="8"/>
                  </a:lnTo>
                  <a:lnTo>
                    <a:pt x="1151" y="0"/>
                  </a:lnTo>
                  <a:close/>
                  <a:moveTo>
                    <a:pt x="1207" y="0"/>
                  </a:moveTo>
                  <a:lnTo>
                    <a:pt x="1215" y="0"/>
                  </a:lnTo>
                  <a:lnTo>
                    <a:pt x="1215" y="8"/>
                  </a:lnTo>
                  <a:lnTo>
                    <a:pt x="1207" y="8"/>
                  </a:lnTo>
                  <a:lnTo>
                    <a:pt x="1207" y="0"/>
                  </a:lnTo>
                  <a:close/>
                  <a:moveTo>
                    <a:pt x="1240" y="0"/>
                  </a:moveTo>
                  <a:lnTo>
                    <a:pt x="1272" y="0"/>
                  </a:lnTo>
                  <a:lnTo>
                    <a:pt x="1272" y="8"/>
                  </a:lnTo>
                  <a:lnTo>
                    <a:pt x="1240" y="8"/>
                  </a:lnTo>
                  <a:lnTo>
                    <a:pt x="1240" y="0"/>
                  </a:lnTo>
                  <a:close/>
                  <a:moveTo>
                    <a:pt x="1296" y="0"/>
                  </a:moveTo>
                  <a:lnTo>
                    <a:pt x="1304" y="0"/>
                  </a:lnTo>
                  <a:lnTo>
                    <a:pt x="1304" y="8"/>
                  </a:lnTo>
                  <a:lnTo>
                    <a:pt x="1296" y="8"/>
                  </a:lnTo>
                  <a:lnTo>
                    <a:pt x="1296" y="0"/>
                  </a:lnTo>
                  <a:close/>
                  <a:moveTo>
                    <a:pt x="1328" y="0"/>
                  </a:moveTo>
                  <a:lnTo>
                    <a:pt x="1360" y="0"/>
                  </a:lnTo>
                  <a:lnTo>
                    <a:pt x="1360" y="8"/>
                  </a:lnTo>
                  <a:lnTo>
                    <a:pt x="1328" y="8"/>
                  </a:lnTo>
                  <a:lnTo>
                    <a:pt x="1328" y="0"/>
                  </a:lnTo>
                  <a:close/>
                  <a:moveTo>
                    <a:pt x="1384" y="0"/>
                  </a:moveTo>
                  <a:lnTo>
                    <a:pt x="1393" y="0"/>
                  </a:lnTo>
                  <a:lnTo>
                    <a:pt x="1393" y="8"/>
                  </a:lnTo>
                  <a:lnTo>
                    <a:pt x="1384" y="8"/>
                  </a:lnTo>
                  <a:lnTo>
                    <a:pt x="1384" y="0"/>
                  </a:lnTo>
                  <a:close/>
                  <a:moveTo>
                    <a:pt x="1417" y="0"/>
                  </a:moveTo>
                  <a:lnTo>
                    <a:pt x="1449" y="0"/>
                  </a:lnTo>
                  <a:lnTo>
                    <a:pt x="1449" y="8"/>
                  </a:lnTo>
                  <a:lnTo>
                    <a:pt x="1417" y="8"/>
                  </a:lnTo>
                  <a:lnTo>
                    <a:pt x="1417" y="0"/>
                  </a:lnTo>
                  <a:close/>
                  <a:moveTo>
                    <a:pt x="1473" y="0"/>
                  </a:moveTo>
                  <a:lnTo>
                    <a:pt x="1481" y="0"/>
                  </a:lnTo>
                  <a:lnTo>
                    <a:pt x="1481" y="8"/>
                  </a:lnTo>
                  <a:lnTo>
                    <a:pt x="1473" y="8"/>
                  </a:lnTo>
                  <a:lnTo>
                    <a:pt x="1473" y="0"/>
                  </a:lnTo>
                  <a:close/>
                  <a:moveTo>
                    <a:pt x="1505" y="0"/>
                  </a:moveTo>
                  <a:lnTo>
                    <a:pt x="1537" y="0"/>
                  </a:lnTo>
                  <a:lnTo>
                    <a:pt x="1537" y="8"/>
                  </a:lnTo>
                  <a:lnTo>
                    <a:pt x="1505" y="8"/>
                  </a:lnTo>
                  <a:lnTo>
                    <a:pt x="1505" y="0"/>
                  </a:lnTo>
                  <a:close/>
                  <a:moveTo>
                    <a:pt x="1562" y="0"/>
                  </a:moveTo>
                  <a:lnTo>
                    <a:pt x="1570" y="0"/>
                  </a:lnTo>
                  <a:lnTo>
                    <a:pt x="1570" y="8"/>
                  </a:lnTo>
                  <a:lnTo>
                    <a:pt x="1562" y="8"/>
                  </a:lnTo>
                  <a:lnTo>
                    <a:pt x="1562" y="0"/>
                  </a:lnTo>
                  <a:close/>
                  <a:moveTo>
                    <a:pt x="1594" y="0"/>
                  </a:moveTo>
                  <a:lnTo>
                    <a:pt x="1626" y="0"/>
                  </a:lnTo>
                  <a:lnTo>
                    <a:pt x="1626" y="8"/>
                  </a:lnTo>
                  <a:lnTo>
                    <a:pt x="1594" y="8"/>
                  </a:lnTo>
                  <a:lnTo>
                    <a:pt x="1594" y="0"/>
                  </a:lnTo>
                  <a:close/>
                  <a:moveTo>
                    <a:pt x="1650" y="0"/>
                  </a:moveTo>
                  <a:lnTo>
                    <a:pt x="1658" y="0"/>
                  </a:lnTo>
                  <a:lnTo>
                    <a:pt x="1658" y="8"/>
                  </a:lnTo>
                  <a:lnTo>
                    <a:pt x="1650" y="8"/>
                  </a:lnTo>
                  <a:lnTo>
                    <a:pt x="1650" y="0"/>
                  </a:lnTo>
                  <a:close/>
                  <a:moveTo>
                    <a:pt x="1682" y="0"/>
                  </a:moveTo>
                  <a:lnTo>
                    <a:pt x="1715" y="0"/>
                  </a:lnTo>
                  <a:lnTo>
                    <a:pt x="1715" y="8"/>
                  </a:lnTo>
                  <a:lnTo>
                    <a:pt x="1682" y="8"/>
                  </a:lnTo>
                  <a:lnTo>
                    <a:pt x="1682" y="0"/>
                  </a:lnTo>
                  <a:close/>
                  <a:moveTo>
                    <a:pt x="1739" y="0"/>
                  </a:moveTo>
                  <a:lnTo>
                    <a:pt x="1747" y="0"/>
                  </a:lnTo>
                  <a:lnTo>
                    <a:pt x="1747" y="8"/>
                  </a:lnTo>
                  <a:lnTo>
                    <a:pt x="1739" y="8"/>
                  </a:lnTo>
                  <a:lnTo>
                    <a:pt x="1739" y="0"/>
                  </a:lnTo>
                  <a:close/>
                  <a:moveTo>
                    <a:pt x="1771" y="0"/>
                  </a:moveTo>
                  <a:lnTo>
                    <a:pt x="1803" y="0"/>
                  </a:lnTo>
                  <a:lnTo>
                    <a:pt x="1803" y="8"/>
                  </a:lnTo>
                  <a:lnTo>
                    <a:pt x="1771" y="8"/>
                  </a:lnTo>
                  <a:lnTo>
                    <a:pt x="1771" y="0"/>
                  </a:lnTo>
                  <a:close/>
                  <a:moveTo>
                    <a:pt x="1827" y="0"/>
                  </a:moveTo>
                  <a:lnTo>
                    <a:pt x="1835" y="0"/>
                  </a:lnTo>
                  <a:lnTo>
                    <a:pt x="1835" y="8"/>
                  </a:lnTo>
                  <a:lnTo>
                    <a:pt x="1827" y="8"/>
                  </a:lnTo>
                  <a:lnTo>
                    <a:pt x="1827" y="0"/>
                  </a:lnTo>
                  <a:close/>
                  <a:moveTo>
                    <a:pt x="1859" y="0"/>
                  </a:moveTo>
                  <a:lnTo>
                    <a:pt x="1892" y="0"/>
                  </a:lnTo>
                  <a:lnTo>
                    <a:pt x="1892" y="8"/>
                  </a:lnTo>
                  <a:lnTo>
                    <a:pt x="1859" y="8"/>
                  </a:lnTo>
                  <a:lnTo>
                    <a:pt x="1859" y="0"/>
                  </a:lnTo>
                  <a:close/>
                  <a:moveTo>
                    <a:pt x="1916" y="0"/>
                  </a:moveTo>
                  <a:lnTo>
                    <a:pt x="1924" y="0"/>
                  </a:lnTo>
                  <a:lnTo>
                    <a:pt x="1924" y="8"/>
                  </a:lnTo>
                  <a:lnTo>
                    <a:pt x="1916" y="8"/>
                  </a:lnTo>
                  <a:lnTo>
                    <a:pt x="1916" y="0"/>
                  </a:lnTo>
                  <a:close/>
                  <a:moveTo>
                    <a:pt x="1948" y="0"/>
                  </a:moveTo>
                  <a:lnTo>
                    <a:pt x="1980" y="0"/>
                  </a:lnTo>
                  <a:lnTo>
                    <a:pt x="1980" y="8"/>
                  </a:lnTo>
                  <a:lnTo>
                    <a:pt x="1948" y="8"/>
                  </a:lnTo>
                  <a:lnTo>
                    <a:pt x="1948" y="0"/>
                  </a:lnTo>
                  <a:close/>
                  <a:moveTo>
                    <a:pt x="2004" y="0"/>
                  </a:moveTo>
                  <a:lnTo>
                    <a:pt x="2012" y="0"/>
                  </a:lnTo>
                  <a:lnTo>
                    <a:pt x="2012" y="8"/>
                  </a:lnTo>
                  <a:lnTo>
                    <a:pt x="2004" y="8"/>
                  </a:lnTo>
                  <a:lnTo>
                    <a:pt x="2004" y="0"/>
                  </a:lnTo>
                  <a:close/>
                  <a:moveTo>
                    <a:pt x="2037" y="0"/>
                  </a:moveTo>
                  <a:lnTo>
                    <a:pt x="2069" y="0"/>
                  </a:lnTo>
                  <a:lnTo>
                    <a:pt x="2069" y="8"/>
                  </a:lnTo>
                  <a:lnTo>
                    <a:pt x="2037" y="8"/>
                  </a:lnTo>
                  <a:lnTo>
                    <a:pt x="2037" y="0"/>
                  </a:lnTo>
                  <a:close/>
                  <a:moveTo>
                    <a:pt x="2093" y="0"/>
                  </a:moveTo>
                  <a:lnTo>
                    <a:pt x="2101" y="0"/>
                  </a:lnTo>
                  <a:lnTo>
                    <a:pt x="2101" y="8"/>
                  </a:lnTo>
                  <a:lnTo>
                    <a:pt x="2093" y="8"/>
                  </a:lnTo>
                  <a:lnTo>
                    <a:pt x="2093" y="0"/>
                  </a:lnTo>
                  <a:close/>
                  <a:moveTo>
                    <a:pt x="2125" y="0"/>
                  </a:moveTo>
                  <a:lnTo>
                    <a:pt x="2157" y="0"/>
                  </a:lnTo>
                  <a:lnTo>
                    <a:pt x="2157" y="8"/>
                  </a:lnTo>
                  <a:lnTo>
                    <a:pt x="2125" y="8"/>
                  </a:lnTo>
                  <a:lnTo>
                    <a:pt x="2125" y="0"/>
                  </a:lnTo>
                  <a:close/>
                  <a:moveTo>
                    <a:pt x="2181" y="0"/>
                  </a:moveTo>
                  <a:lnTo>
                    <a:pt x="2190" y="0"/>
                  </a:lnTo>
                  <a:lnTo>
                    <a:pt x="2190" y="8"/>
                  </a:lnTo>
                  <a:lnTo>
                    <a:pt x="2181" y="8"/>
                  </a:lnTo>
                  <a:lnTo>
                    <a:pt x="2181" y="0"/>
                  </a:lnTo>
                  <a:close/>
                  <a:moveTo>
                    <a:pt x="2214" y="0"/>
                  </a:moveTo>
                  <a:lnTo>
                    <a:pt x="2246" y="0"/>
                  </a:lnTo>
                  <a:lnTo>
                    <a:pt x="2246" y="8"/>
                  </a:lnTo>
                  <a:lnTo>
                    <a:pt x="2214" y="8"/>
                  </a:lnTo>
                  <a:lnTo>
                    <a:pt x="2214" y="0"/>
                  </a:lnTo>
                  <a:close/>
                  <a:moveTo>
                    <a:pt x="2270" y="0"/>
                  </a:moveTo>
                  <a:lnTo>
                    <a:pt x="2278" y="0"/>
                  </a:lnTo>
                  <a:lnTo>
                    <a:pt x="2278" y="8"/>
                  </a:lnTo>
                  <a:lnTo>
                    <a:pt x="2270" y="8"/>
                  </a:lnTo>
                  <a:lnTo>
                    <a:pt x="2270" y="0"/>
                  </a:lnTo>
                  <a:close/>
                  <a:moveTo>
                    <a:pt x="2302" y="0"/>
                  </a:moveTo>
                  <a:lnTo>
                    <a:pt x="2334" y="0"/>
                  </a:lnTo>
                  <a:lnTo>
                    <a:pt x="2334" y="8"/>
                  </a:lnTo>
                  <a:lnTo>
                    <a:pt x="2302" y="8"/>
                  </a:lnTo>
                  <a:lnTo>
                    <a:pt x="2302" y="0"/>
                  </a:lnTo>
                  <a:close/>
                  <a:moveTo>
                    <a:pt x="2359" y="0"/>
                  </a:moveTo>
                  <a:lnTo>
                    <a:pt x="2367" y="0"/>
                  </a:lnTo>
                  <a:lnTo>
                    <a:pt x="2367" y="8"/>
                  </a:lnTo>
                  <a:lnTo>
                    <a:pt x="2359" y="8"/>
                  </a:lnTo>
                  <a:lnTo>
                    <a:pt x="2359" y="0"/>
                  </a:lnTo>
                  <a:close/>
                  <a:moveTo>
                    <a:pt x="2391" y="0"/>
                  </a:moveTo>
                  <a:lnTo>
                    <a:pt x="2423" y="0"/>
                  </a:lnTo>
                  <a:lnTo>
                    <a:pt x="2423" y="8"/>
                  </a:lnTo>
                  <a:lnTo>
                    <a:pt x="2391" y="8"/>
                  </a:lnTo>
                  <a:lnTo>
                    <a:pt x="2391" y="0"/>
                  </a:lnTo>
                  <a:close/>
                  <a:moveTo>
                    <a:pt x="2447" y="0"/>
                  </a:moveTo>
                  <a:lnTo>
                    <a:pt x="2451" y="0"/>
                  </a:lnTo>
                  <a:lnTo>
                    <a:pt x="2451" y="8"/>
                  </a:lnTo>
                  <a:lnTo>
                    <a:pt x="2447" y="8"/>
                  </a:lnTo>
                  <a:lnTo>
                    <a:pt x="2447" y="0"/>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 name="Rectangle 13"/>
            <p:cNvSpPr>
              <a:spLocks noChangeArrowheads="1"/>
            </p:cNvSpPr>
            <p:nvPr/>
          </p:nvSpPr>
          <p:spPr bwMode="auto">
            <a:xfrm>
              <a:off x="14" y="2297"/>
              <a:ext cx="85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FF0000"/>
                  </a:solidFill>
                  <a:effectLst/>
                  <a:latin typeface="Meiryo UI" pitchFamily="50" charset="-128"/>
                  <a:ea typeface="Meiryo UI" pitchFamily="50" charset="-128"/>
                  <a:cs typeface="ＭＳ Ｐゴシック" pitchFamily="50" charset="-128"/>
                </a:rPr>
                <a:t>限界管理水準</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Freeform 14"/>
            <p:cNvSpPr>
              <a:spLocks noEditPoints="1"/>
            </p:cNvSpPr>
            <p:nvPr/>
          </p:nvSpPr>
          <p:spPr bwMode="auto">
            <a:xfrm>
              <a:off x="884" y="1669"/>
              <a:ext cx="764" cy="441"/>
            </a:xfrm>
            <a:custGeom>
              <a:avLst/>
              <a:gdLst>
                <a:gd name="T0" fmla="*/ 23 w 764"/>
                <a:gd name="T1" fmla="*/ 2 h 441"/>
                <a:gd name="T2" fmla="*/ 85 w 764"/>
                <a:gd name="T3" fmla="*/ 8 h 441"/>
                <a:gd name="T4" fmla="*/ 162 w 764"/>
                <a:gd name="T5" fmla="*/ 17 h 441"/>
                <a:gd name="T6" fmla="*/ 231 w 764"/>
                <a:gd name="T7" fmla="*/ 29 h 441"/>
                <a:gd name="T8" fmla="*/ 294 w 764"/>
                <a:gd name="T9" fmla="*/ 43 h 441"/>
                <a:gd name="T10" fmla="*/ 352 w 764"/>
                <a:gd name="T11" fmla="*/ 60 h 441"/>
                <a:gd name="T12" fmla="*/ 404 w 764"/>
                <a:gd name="T13" fmla="*/ 79 h 441"/>
                <a:gd name="T14" fmla="*/ 452 w 764"/>
                <a:gd name="T15" fmla="*/ 100 h 441"/>
                <a:gd name="T16" fmla="*/ 496 w 764"/>
                <a:gd name="T17" fmla="*/ 125 h 441"/>
                <a:gd name="T18" fmla="*/ 536 w 764"/>
                <a:gd name="T19" fmla="*/ 153 h 441"/>
                <a:gd name="T20" fmla="*/ 574 w 764"/>
                <a:gd name="T21" fmla="*/ 183 h 441"/>
                <a:gd name="T22" fmla="*/ 609 w 764"/>
                <a:gd name="T23" fmla="*/ 217 h 441"/>
                <a:gd name="T24" fmla="*/ 643 w 764"/>
                <a:gd name="T25" fmla="*/ 254 h 441"/>
                <a:gd name="T26" fmla="*/ 675 w 764"/>
                <a:gd name="T27" fmla="*/ 294 h 441"/>
                <a:gd name="T28" fmla="*/ 707 w 764"/>
                <a:gd name="T29" fmla="*/ 338 h 441"/>
                <a:gd name="T30" fmla="*/ 741 w 764"/>
                <a:gd name="T31" fmla="*/ 390 h 441"/>
                <a:gd name="T32" fmla="*/ 708 w 764"/>
                <a:gd name="T33" fmla="*/ 371 h 441"/>
                <a:gd name="T34" fmla="*/ 677 w 764"/>
                <a:gd name="T35" fmla="*/ 326 h 441"/>
                <a:gd name="T36" fmla="*/ 645 w 764"/>
                <a:gd name="T37" fmla="*/ 285 h 441"/>
                <a:gd name="T38" fmla="*/ 613 w 764"/>
                <a:gd name="T39" fmla="*/ 247 h 441"/>
                <a:gd name="T40" fmla="*/ 580 w 764"/>
                <a:gd name="T41" fmla="*/ 212 h 441"/>
                <a:gd name="T42" fmla="*/ 545 w 764"/>
                <a:gd name="T43" fmla="*/ 181 h 441"/>
                <a:gd name="T44" fmla="*/ 507 w 764"/>
                <a:gd name="T45" fmla="*/ 153 h 441"/>
                <a:gd name="T46" fmla="*/ 466 w 764"/>
                <a:gd name="T47" fmla="*/ 128 h 441"/>
                <a:gd name="T48" fmla="*/ 422 w 764"/>
                <a:gd name="T49" fmla="*/ 105 h 441"/>
                <a:gd name="T50" fmla="*/ 373 w 764"/>
                <a:gd name="T51" fmla="*/ 85 h 441"/>
                <a:gd name="T52" fmla="*/ 319 w 764"/>
                <a:gd name="T53" fmla="*/ 68 h 441"/>
                <a:gd name="T54" fmla="*/ 260 w 764"/>
                <a:gd name="T55" fmla="*/ 53 h 441"/>
                <a:gd name="T56" fmla="*/ 195 w 764"/>
                <a:gd name="T57" fmla="*/ 40 h 441"/>
                <a:gd name="T58" fmla="*/ 122 w 764"/>
                <a:gd name="T59" fmla="*/ 30 h 441"/>
                <a:gd name="T60" fmla="*/ 43 w 764"/>
                <a:gd name="T61" fmla="*/ 21 h 441"/>
                <a:gd name="T62" fmla="*/ 0 w 764"/>
                <a:gd name="T63" fmla="*/ 17 h 441"/>
                <a:gd name="T64" fmla="*/ 756 w 764"/>
                <a:gd name="T65" fmla="*/ 367 h 441"/>
                <a:gd name="T66" fmla="*/ 699 w 764"/>
                <a:gd name="T67" fmla="*/ 403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4" h="441">
                  <a:moveTo>
                    <a:pt x="1" y="0"/>
                  </a:moveTo>
                  <a:lnTo>
                    <a:pt x="23" y="2"/>
                  </a:lnTo>
                  <a:lnTo>
                    <a:pt x="44" y="4"/>
                  </a:lnTo>
                  <a:lnTo>
                    <a:pt x="85" y="8"/>
                  </a:lnTo>
                  <a:lnTo>
                    <a:pt x="124" y="12"/>
                  </a:lnTo>
                  <a:lnTo>
                    <a:pt x="162" y="17"/>
                  </a:lnTo>
                  <a:lnTo>
                    <a:pt x="197" y="23"/>
                  </a:lnTo>
                  <a:lnTo>
                    <a:pt x="231" y="29"/>
                  </a:lnTo>
                  <a:lnTo>
                    <a:pt x="264" y="36"/>
                  </a:lnTo>
                  <a:lnTo>
                    <a:pt x="294" y="43"/>
                  </a:lnTo>
                  <a:lnTo>
                    <a:pt x="324" y="51"/>
                  </a:lnTo>
                  <a:lnTo>
                    <a:pt x="352" y="60"/>
                  </a:lnTo>
                  <a:lnTo>
                    <a:pt x="379" y="69"/>
                  </a:lnTo>
                  <a:lnTo>
                    <a:pt x="404" y="79"/>
                  </a:lnTo>
                  <a:lnTo>
                    <a:pt x="429" y="89"/>
                  </a:lnTo>
                  <a:lnTo>
                    <a:pt x="452" y="100"/>
                  </a:lnTo>
                  <a:lnTo>
                    <a:pt x="474" y="112"/>
                  </a:lnTo>
                  <a:lnTo>
                    <a:pt x="496" y="125"/>
                  </a:lnTo>
                  <a:lnTo>
                    <a:pt x="517" y="138"/>
                  </a:lnTo>
                  <a:lnTo>
                    <a:pt x="536" y="153"/>
                  </a:lnTo>
                  <a:lnTo>
                    <a:pt x="555" y="167"/>
                  </a:lnTo>
                  <a:lnTo>
                    <a:pt x="574" y="183"/>
                  </a:lnTo>
                  <a:lnTo>
                    <a:pt x="592" y="200"/>
                  </a:lnTo>
                  <a:lnTo>
                    <a:pt x="609" y="217"/>
                  </a:lnTo>
                  <a:lnTo>
                    <a:pt x="626" y="235"/>
                  </a:lnTo>
                  <a:lnTo>
                    <a:pt x="643" y="254"/>
                  </a:lnTo>
                  <a:lnTo>
                    <a:pt x="659" y="274"/>
                  </a:lnTo>
                  <a:lnTo>
                    <a:pt x="675" y="294"/>
                  </a:lnTo>
                  <a:lnTo>
                    <a:pt x="691" y="316"/>
                  </a:lnTo>
                  <a:lnTo>
                    <a:pt x="707" y="338"/>
                  </a:lnTo>
                  <a:lnTo>
                    <a:pt x="723" y="361"/>
                  </a:lnTo>
                  <a:lnTo>
                    <a:pt x="741" y="390"/>
                  </a:lnTo>
                  <a:lnTo>
                    <a:pt x="726" y="399"/>
                  </a:lnTo>
                  <a:lnTo>
                    <a:pt x="708" y="371"/>
                  </a:lnTo>
                  <a:lnTo>
                    <a:pt x="692" y="348"/>
                  </a:lnTo>
                  <a:lnTo>
                    <a:pt x="677" y="326"/>
                  </a:lnTo>
                  <a:lnTo>
                    <a:pt x="661" y="305"/>
                  </a:lnTo>
                  <a:lnTo>
                    <a:pt x="645" y="285"/>
                  </a:lnTo>
                  <a:lnTo>
                    <a:pt x="629" y="265"/>
                  </a:lnTo>
                  <a:lnTo>
                    <a:pt x="613" y="247"/>
                  </a:lnTo>
                  <a:lnTo>
                    <a:pt x="597" y="229"/>
                  </a:lnTo>
                  <a:lnTo>
                    <a:pt x="580" y="212"/>
                  </a:lnTo>
                  <a:lnTo>
                    <a:pt x="563" y="196"/>
                  </a:lnTo>
                  <a:lnTo>
                    <a:pt x="545" y="181"/>
                  </a:lnTo>
                  <a:lnTo>
                    <a:pt x="526" y="167"/>
                  </a:lnTo>
                  <a:lnTo>
                    <a:pt x="507" y="153"/>
                  </a:lnTo>
                  <a:lnTo>
                    <a:pt x="487" y="140"/>
                  </a:lnTo>
                  <a:lnTo>
                    <a:pt x="466" y="128"/>
                  </a:lnTo>
                  <a:lnTo>
                    <a:pt x="444" y="116"/>
                  </a:lnTo>
                  <a:lnTo>
                    <a:pt x="422" y="105"/>
                  </a:lnTo>
                  <a:lnTo>
                    <a:pt x="398" y="95"/>
                  </a:lnTo>
                  <a:lnTo>
                    <a:pt x="373" y="85"/>
                  </a:lnTo>
                  <a:lnTo>
                    <a:pt x="347" y="76"/>
                  </a:lnTo>
                  <a:lnTo>
                    <a:pt x="319" y="68"/>
                  </a:lnTo>
                  <a:lnTo>
                    <a:pt x="290" y="60"/>
                  </a:lnTo>
                  <a:lnTo>
                    <a:pt x="260" y="53"/>
                  </a:lnTo>
                  <a:lnTo>
                    <a:pt x="228" y="46"/>
                  </a:lnTo>
                  <a:lnTo>
                    <a:pt x="195" y="40"/>
                  </a:lnTo>
                  <a:lnTo>
                    <a:pt x="159" y="35"/>
                  </a:lnTo>
                  <a:lnTo>
                    <a:pt x="122" y="30"/>
                  </a:lnTo>
                  <a:lnTo>
                    <a:pt x="83" y="25"/>
                  </a:lnTo>
                  <a:lnTo>
                    <a:pt x="43" y="21"/>
                  </a:lnTo>
                  <a:lnTo>
                    <a:pt x="22" y="19"/>
                  </a:lnTo>
                  <a:lnTo>
                    <a:pt x="0" y="17"/>
                  </a:lnTo>
                  <a:lnTo>
                    <a:pt x="1" y="0"/>
                  </a:lnTo>
                  <a:close/>
                  <a:moveTo>
                    <a:pt x="756" y="367"/>
                  </a:moveTo>
                  <a:lnTo>
                    <a:pt x="764" y="441"/>
                  </a:lnTo>
                  <a:lnTo>
                    <a:pt x="699" y="403"/>
                  </a:lnTo>
                  <a:lnTo>
                    <a:pt x="756" y="367"/>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 name="Rectangle 15"/>
            <p:cNvSpPr>
              <a:spLocks noChangeArrowheads="1"/>
            </p:cNvSpPr>
            <p:nvPr/>
          </p:nvSpPr>
          <p:spPr bwMode="auto">
            <a:xfrm>
              <a:off x="1028" y="1373"/>
              <a:ext cx="479"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700" b="0" i="0" u="none" strike="noStrike" cap="none" normalizeH="0" baseline="0" smtClean="0">
                  <a:ln>
                    <a:noFill/>
                  </a:ln>
                  <a:solidFill>
                    <a:srgbClr val="0070C0"/>
                  </a:solidFill>
                  <a:effectLst/>
                  <a:latin typeface="Meiryo UI" pitchFamily="50" charset="-128"/>
                  <a:ea typeface="Meiryo UI" pitchFamily="50" charset="-128"/>
                  <a:cs typeface="ＭＳ Ｐゴシック" pitchFamily="50" charset="-128"/>
                </a:rPr>
                <a:t>定期的な点検</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 name="Freeform 16"/>
            <p:cNvSpPr>
              <a:spLocks noEditPoints="1"/>
            </p:cNvSpPr>
            <p:nvPr/>
          </p:nvSpPr>
          <p:spPr bwMode="auto">
            <a:xfrm>
              <a:off x="1612" y="1667"/>
              <a:ext cx="67" cy="443"/>
            </a:xfrm>
            <a:custGeom>
              <a:avLst/>
              <a:gdLst>
                <a:gd name="T0" fmla="*/ 28 w 67"/>
                <a:gd name="T1" fmla="*/ 443 h 443"/>
                <a:gd name="T2" fmla="*/ 25 w 67"/>
                <a:gd name="T3" fmla="*/ 56 h 443"/>
                <a:gd name="T4" fmla="*/ 43 w 67"/>
                <a:gd name="T5" fmla="*/ 56 h 443"/>
                <a:gd name="T6" fmla="*/ 45 w 67"/>
                <a:gd name="T7" fmla="*/ 443 h 443"/>
                <a:gd name="T8" fmla="*/ 28 w 67"/>
                <a:gd name="T9" fmla="*/ 443 h 443"/>
                <a:gd name="T10" fmla="*/ 0 w 67"/>
                <a:gd name="T11" fmla="*/ 67 h 443"/>
                <a:gd name="T12" fmla="*/ 33 w 67"/>
                <a:gd name="T13" fmla="*/ 0 h 443"/>
                <a:gd name="T14" fmla="*/ 67 w 67"/>
                <a:gd name="T15" fmla="*/ 67 h 443"/>
                <a:gd name="T16" fmla="*/ 0 w 67"/>
                <a:gd name="T17" fmla="*/ 6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443">
                  <a:moveTo>
                    <a:pt x="28" y="443"/>
                  </a:moveTo>
                  <a:lnTo>
                    <a:pt x="25" y="56"/>
                  </a:lnTo>
                  <a:lnTo>
                    <a:pt x="43" y="56"/>
                  </a:lnTo>
                  <a:lnTo>
                    <a:pt x="45" y="443"/>
                  </a:lnTo>
                  <a:lnTo>
                    <a:pt x="28" y="443"/>
                  </a:lnTo>
                  <a:close/>
                  <a:moveTo>
                    <a:pt x="0" y="67"/>
                  </a:moveTo>
                  <a:lnTo>
                    <a:pt x="33" y="0"/>
                  </a:lnTo>
                  <a:lnTo>
                    <a:pt x="67" y="67"/>
                  </a:lnTo>
                  <a:lnTo>
                    <a:pt x="0" y="67"/>
                  </a:ln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 name="Freeform 17"/>
            <p:cNvSpPr>
              <a:spLocks noEditPoints="1"/>
            </p:cNvSpPr>
            <p:nvPr/>
          </p:nvSpPr>
          <p:spPr bwMode="auto">
            <a:xfrm>
              <a:off x="911" y="2095"/>
              <a:ext cx="2187" cy="9"/>
            </a:xfrm>
            <a:custGeom>
              <a:avLst/>
              <a:gdLst>
                <a:gd name="T0" fmla="*/ 0 w 2455"/>
                <a:gd name="T1" fmla="*/ 0 h 8"/>
                <a:gd name="T2" fmla="*/ 56 w 2455"/>
                <a:gd name="T3" fmla="*/ 0 h 8"/>
                <a:gd name="T4" fmla="*/ 88 w 2455"/>
                <a:gd name="T5" fmla="*/ 0 h 8"/>
                <a:gd name="T6" fmla="*/ 145 w 2455"/>
                <a:gd name="T7" fmla="*/ 0 h 8"/>
                <a:gd name="T8" fmla="*/ 177 w 2455"/>
                <a:gd name="T9" fmla="*/ 0 h 8"/>
                <a:gd name="T10" fmla="*/ 233 w 2455"/>
                <a:gd name="T11" fmla="*/ 0 h 8"/>
                <a:gd name="T12" fmla="*/ 265 w 2455"/>
                <a:gd name="T13" fmla="*/ 0 h 8"/>
                <a:gd name="T14" fmla="*/ 322 w 2455"/>
                <a:gd name="T15" fmla="*/ 0 h 8"/>
                <a:gd name="T16" fmla="*/ 354 w 2455"/>
                <a:gd name="T17" fmla="*/ 0 h 8"/>
                <a:gd name="T18" fmla="*/ 410 w 2455"/>
                <a:gd name="T19" fmla="*/ 0 h 8"/>
                <a:gd name="T20" fmla="*/ 443 w 2455"/>
                <a:gd name="T21" fmla="*/ 0 h 8"/>
                <a:gd name="T22" fmla="*/ 499 w 2455"/>
                <a:gd name="T23" fmla="*/ 0 h 8"/>
                <a:gd name="T24" fmla="*/ 531 w 2455"/>
                <a:gd name="T25" fmla="*/ 0 h 8"/>
                <a:gd name="T26" fmla="*/ 587 w 2455"/>
                <a:gd name="T27" fmla="*/ 0 h 8"/>
                <a:gd name="T28" fmla="*/ 620 w 2455"/>
                <a:gd name="T29" fmla="*/ 0 h 8"/>
                <a:gd name="T30" fmla="*/ 676 w 2455"/>
                <a:gd name="T31" fmla="*/ 0 h 8"/>
                <a:gd name="T32" fmla="*/ 708 w 2455"/>
                <a:gd name="T33" fmla="*/ 0 h 8"/>
                <a:gd name="T34" fmla="*/ 765 w 2455"/>
                <a:gd name="T35" fmla="*/ 0 h 8"/>
                <a:gd name="T36" fmla="*/ 797 w 2455"/>
                <a:gd name="T37" fmla="*/ 0 h 8"/>
                <a:gd name="T38" fmla="*/ 853 w 2455"/>
                <a:gd name="T39" fmla="*/ 0 h 8"/>
                <a:gd name="T40" fmla="*/ 885 w 2455"/>
                <a:gd name="T41" fmla="*/ 0 h 8"/>
                <a:gd name="T42" fmla="*/ 942 w 2455"/>
                <a:gd name="T43" fmla="*/ 0 h 8"/>
                <a:gd name="T44" fmla="*/ 974 w 2455"/>
                <a:gd name="T45" fmla="*/ 0 h 8"/>
                <a:gd name="T46" fmla="*/ 1030 w 2455"/>
                <a:gd name="T47" fmla="*/ 0 h 8"/>
                <a:gd name="T48" fmla="*/ 1062 w 2455"/>
                <a:gd name="T49" fmla="*/ 0 h 8"/>
                <a:gd name="T50" fmla="*/ 1119 w 2455"/>
                <a:gd name="T51" fmla="*/ 0 h 8"/>
                <a:gd name="T52" fmla="*/ 1151 w 2455"/>
                <a:gd name="T53" fmla="*/ 0 h 8"/>
                <a:gd name="T54" fmla="*/ 1207 w 2455"/>
                <a:gd name="T55" fmla="*/ 0 h 8"/>
                <a:gd name="T56" fmla="*/ 1240 w 2455"/>
                <a:gd name="T57" fmla="*/ 0 h 8"/>
                <a:gd name="T58" fmla="*/ 1296 w 2455"/>
                <a:gd name="T59" fmla="*/ 0 h 8"/>
                <a:gd name="T60" fmla="*/ 1328 w 2455"/>
                <a:gd name="T61" fmla="*/ 0 h 8"/>
                <a:gd name="T62" fmla="*/ 1384 w 2455"/>
                <a:gd name="T63" fmla="*/ 0 h 8"/>
                <a:gd name="T64" fmla="*/ 1417 w 2455"/>
                <a:gd name="T65" fmla="*/ 0 h 8"/>
                <a:gd name="T66" fmla="*/ 1473 w 2455"/>
                <a:gd name="T67" fmla="*/ 0 h 8"/>
                <a:gd name="T68" fmla="*/ 1505 w 2455"/>
                <a:gd name="T69" fmla="*/ 0 h 8"/>
                <a:gd name="T70" fmla="*/ 1562 w 2455"/>
                <a:gd name="T71" fmla="*/ 0 h 8"/>
                <a:gd name="T72" fmla="*/ 1594 w 2455"/>
                <a:gd name="T73" fmla="*/ 0 h 8"/>
                <a:gd name="T74" fmla="*/ 1650 w 2455"/>
                <a:gd name="T75" fmla="*/ 0 h 8"/>
                <a:gd name="T76" fmla="*/ 1682 w 2455"/>
                <a:gd name="T77" fmla="*/ 0 h 8"/>
                <a:gd name="T78" fmla="*/ 1739 w 2455"/>
                <a:gd name="T79" fmla="*/ 0 h 8"/>
                <a:gd name="T80" fmla="*/ 1771 w 2455"/>
                <a:gd name="T81" fmla="*/ 0 h 8"/>
                <a:gd name="T82" fmla="*/ 1827 w 2455"/>
                <a:gd name="T83" fmla="*/ 0 h 8"/>
                <a:gd name="T84" fmla="*/ 1859 w 2455"/>
                <a:gd name="T85" fmla="*/ 0 h 8"/>
                <a:gd name="T86" fmla="*/ 1916 w 2455"/>
                <a:gd name="T87" fmla="*/ 0 h 8"/>
                <a:gd name="T88" fmla="*/ 1948 w 2455"/>
                <a:gd name="T89" fmla="*/ 0 h 8"/>
                <a:gd name="T90" fmla="*/ 2004 w 2455"/>
                <a:gd name="T91" fmla="*/ 0 h 8"/>
                <a:gd name="T92" fmla="*/ 2037 w 2455"/>
                <a:gd name="T93" fmla="*/ 0 h 8"/>
                <a:gd name="T94" fmla="*/ 2093 w 2455"/>
                <a:gd name="T95" fmla="*/ 0 h 8"/>
                <a:gd name="T96" fmla="*/ 2125 w 2455"/>
                <a:gd name="T97" fmla="*/ 0 h 8"/>
                <a:gd name="T98" fmla="*/ 2181 w 2455"/>
                <a:gd name="T99" fmla="*/ 0 h 8"/>
                <a:gd name="T100" fmla="*/ 2214 w 2455"/>
                <a:gd name="T101" fmla="*/ 0 h 8"/>
                <a:gd name="T102" fmla="*/ 2270 w 2455"/>
                <a:gd name="T103" fmla="*/ 0 h 8"/>
                <a:gd name="T104" fmla="*/ 2302 w 2455"/>
                <a:gd name="T105" fmla="*/ 0 h 8"/>
                <a:gd name="T106" fmla="*/ 2359 w 2455"/>
                <a:gd name="T107" fmla="*/ 0 h 8"/>
                <a:gd name="T108" fmla="*/ 2391 w 2455"/>
                <a:gd name="T109" fmla="*/ 0 h 8"/>
                <a:gd name="T110" fmla="*/ 2447 w 2455"/>
                <a:gd name="T11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55" h="8">
                  <a:moveTo>
                    <a:pt x="0" y="0"/>
                  </a:moveTo>
                  <a:lnTo>
                    <a:pt x="32" y="0"/>
                  </a:lnTo>
                  <a:lnTo>
                    <a:pt x="32" y="8"/>
                  </a:lnTo>
                  <a:lnTo>
                    <a:pt x="0" y="8"/>
                  </a:lnTo>
                  <a:lnTo>
                    <a:pt x="0" y="0"/>
                  </a:lnTo>
                  <a:close/>
                  <a:moveTo>
                    <a:pt x="56" y="0"/>
                  </a:moveTo>
                  <a:lnTo>
                    <a:pt x="64" y="0"/>
                  </a:lnTo>
                  <a:lnTo>
                    <a:pt x="64" y="8"/>
                  </a:lnTo>
                  <a:lnTo>
                    <a:pt x="56" y="8"/>
                  </a:lnTo>
                  <a:lnTo>
                    <a:pt x="56" y="0"/>
                  </a:lnTo>
                  <a:close/>
                  <a:moveTo>
                    <a:pt x="88" y="0"/>
                  </a:moveTo>
                  <a:lnTo>
                    <a:pt x="121" y="0"/>
                  </a:lnTo>
                  <a:lnTo>
                    <a:pt x="121" y="8"/>
                  </a:lnTo>
                  <a:lnTo>
                    <a:pt x="88" y="8"/>
                  </a:lnTo>
                  <a:lnTo>
                    <a:pt x="88" y="0"/>
                  </a:lnTo>
                  <a:close/>
                  <a:moveTo>
                    <a:pt x="145" y="0"/>
                  </a:moveTo>
                  <a:lnTo>
                    <a:pt x="153" y="0"/>
                  </a:lnTo>
                  <a:lnTo>
                    <a:pt x="153" y="8"/>
                  </a:lnTo>
                  <a:lnTo>
                    <a:pt x="145" y="8"/>
                  </a:lnTo>
                  <a:lnTo>
                    <a:pt x="145" y="0"/>
                  </a:lnTo>
                  <a:close/>
                  <a:moveTo>
                    <a:pt x="177" y="0"/>
                  </a:moveTo>
                  <a:lnTo>
                    <a:pt x="209" y="0"/>
                  </a:lnTo>
                  <a:lnTo>
                    <a:pt x="209" y="8"/>
                  </a:lnTo>
                  <a:lnTo>
                    <a:pt x="177" y="8"/>
                  </a:lnTo>
                  <a:lnTo>
                    <a:pt x="177" y="0"/>
                  </a:lnTo>
                  <a:close/>
                  <a:moveTo>
                    <a:pt x="233" y="0"/>
                  </a:moveTo>
                  <a:lnTo>
                    <a:pt x="241" y="0"/>
                  </a:lnTo>
                  <a:lnTo>
                    <a:pt x="241" y="8"/>
                  </a:lnTo>
                  <a:lnTo>
                    <a:pt x="233" y="8"/>
                  </a:lnTo>
                  <a:lnTo>
                    <a:pt x="233" y="0"/>
                  </a:lnTo>
                  <a:close/>
                  <a:moveTo>
                    <a:pt x="265" y="0"/>
                  </a:moveTo>
                  <a:lnTo>
                    <a:pt x="298" y="0"/>
                  </a:lnTo>
                  <a:lnTo>
                    <a:pt x="298" y="8"/>
                  </a:lnTo>
                  <a:lnTo>
                    <a:pt x="265" y="8"/>
                  </a:lnTo>
                  <a:lnTo>
                    <a:pt x="265" y="0"/>
                  </a:lnTo>
                  <a:close/>
                  <a:moveTo>
                    <a:pt x="322" y="0"/>
                  </a:moveTo>
                  <a:lnTo>
                    <a:pt x="330" y="0"/>
                  </a:lnTo>
                  <a:lnTo>
                    <a:pt x="330" y="8"/>
                  </a:lnTo>
                  <a:lnTo>
                    <a:pt x="322" y="8"/>
                  </a:lnTo>
                  <a:lnTo>
                    <a:pt x="322" y="0"/>
                  </a:lnTo>
                  <a:close/>
                  <a:moveTo>
                    <a:pt x="354" y="0"/>
                  </a:moveTo>
                  <a:lnTo>
                    <a:pt x="386" y="0"/>
                  </a:lnTo>
                  <a:lnTo>
                    <a:pt x="386" y="8"/>
                  </a:lnTo>
                  <a:lnTo>
                    <a:pt x="354" y="8"/>
                  </a:lnTo>
                  <a:lnTo>
                    <a:pt x="354" y="0"/>
                  </a:lnTo>
                  <a:close/>
                  <a:moveTo>
                    <a:pt x="410" y="0"/>
                  </a:moveTo>
                  <a:lnTo>
                    <a:pt x="418" y="0"/>
                  </a:lnTo>
                  <a:lnTo>
                    <a:pt x="418" y="8"/>
                  </a:lnTo>
                  <a:lnTo>
                    <a:pt x="410" y="8"/>
                  </a:lnTo>
                  <a:lnTo>
                    <a:pt x="410" y="0"/>
                  </a:lnTo>
                  <a:close/>
                  <a:moveTo>
                    <a:pt x="443" y="0"/>
                  </a:moveTo>
                  <a:lnTo>
                    <a:pt x="475" y="0"/>
                  </a:lnTo>
                  <a:lnTo>
                    <a:pt x="475" y="8"/>
                  </a:lnTo>
                  <a:lnTo>
                    <a:pt x="443" y="8"/>
                  </a:lnTo>
                  <a:lnTo>
                    <a:pt x="443" y="0"/>
                  </a:lnTo>
                  <a:close/>
                  <a:moveTo>
                    <a:pt x="499" y="0"/>
                  </a:moveTo>
                  <a:lnTo>
                    <a:pt x="507" y="0"/>
                  </a:lnTo>
                  <a:lnTo>
                    <a:pt x="507" y="8"/>
                  </a:lnTo>
                  <a:lnTo>
                    <a:pt x="499" y="8"/>
                  </a:lnTo>
                  <a:lnTo>
                    <a:pt x="499" y="0"/>
                  </a:lnTo>
                  <a:close/>
                  <a:moveTo>
                    <a:pt x="531" y="0"/>
                  </a:moveTo>
                  <a:lnTo>
                    <a:pt x="563" y="0"/>
                  </a:lnTo>
                  <a:lnTo>
                    <a:pt x="563" y="8"/>
                  </a:lnTo>
                  <a:lnTo>
                    <a:pt x="531" y="8"/>
                  </a:lnTo>
                  <a:lnTo>
                    <a:pt x="531" y="0"/>
                  </a:lnTo>
                  <a:close/>
                  <a:moveTo>
                    <a:pt x="587" y="0"/>
                  </a:moveTo>
                  <a:lnTo>
                    <a:pt x="596" y="0"/>
                  </a:lnTo>
                  <a:lnTo>
                    <a:pt x="596" y="8"/>
                  </a:lnTo>
                  <a:lnTo>
                    <a:pt x="587" y="8"/>
                  </a:lnTo>
                  <a:lnTo>
                    <a:pt x="587" y="0"/>
                  </a:lnTo>
                  <a:close/>
                  <a:moveTo>
                    <a:pt x="620" y="0"/>
                  </a:moveTo>
                  <a:lnTo>
                    <a:pt x="652" y="0"/>
                  </a:lnTo>
                  <a:lnTo>
                    <a:pt x="652" y="8"/>
                  </a:lnTo>
                  <a:lnTo>
                    <a:pt x="620" y="8"/>
                  </a:lnTo>
                  <a:lnTo>
                    <a:pt x="620" y="0"/>
                  </a:lnTo>
                  <a:close/>
                  <a:moveTo>
                    <a:pt x="676" y="0"/>
                  </a:moveTo>
                  <a:lnTo>
                    <a:pt x="684" y="0"/>
                  </a:lnTo>
                  <a:lnTo>
                    <a:pt x="684" y="8"/>
                  </a:lnTo>
                  <a:lnTo>
                    <a:pt x="676" y="8"/>
                  </a:lnTo>
                  <a:lnTo>
                    <a:pt x="676" y="0"/>
                  </a:lnTo>
                  <a:close/>
                  <a:moveTo>
                    <a:pt x="708" y="0"/>
                  </a:moveTo>
                  <a:lnTo>
                    <a:pt x="740" y="0"/>
                  </a:lnTo>
                  <a:lnTo>
                    <a:pt x="740" y="8"/>
                  </a:lnTo>
                  <a:lnTo>
                    <a:pt x="708" y="8"/>
                  </a:lnTo>
                  <a:lnTo>
                    <a:pt x="708" y="0"/>
                  </a:lnTo>
                  <a:close/>
                  <a:moveTo>
                    <a:pt x="765" y="0"/>
                  </a:moveTo>
                  <a:lnTo>
                    <a:pt x="773" y="0"/>
                  </a:lnTo>
                  <a:lnTo>
                    <a:pt x="773" y="8"/>
                  </a:lnTo>
                  <a:lnTo>
                    <a:pt x="765" y="8"/>
                  </a:lnTo>
                  <a:lnTo>
                    <a:pt x="765" y="0"/>
                  </a:lnTo>
                  <a:close/>
                  <a:moveTo>
                    <a:pt x="797" y="0"/>
                  </a:moveTo>
                  <a:lnTo>
                    <a:pt x="829" y="0"/>
                  </a:lnTo>
                  <a:lnTo>
                    <a:pt x="829" y="8"/>
                  </a:lnTo>
                  <a:lnTo>
                    <a:pt x="797" y="8"/>
                  </a:lnTo>
                  <a:lnTo>
                    <a:pt x="797" y="0"/>
                  </a:lnTo>
                  <a:close/>
                  <a:moveTo>
                    <a:pt x="853" y="0"/>
                  </a:moveTo>
                  <a:lnTo>
                    <a:pt x="861" y="0"/>
                  </a:lnTo>
                  <a:lnTo>
                    <a:pt x="861" y="8"/>
                  </a:lnTo>
                  <a:lnTo>
                    <a:pt x="853" y="8"/>
                  </a:lnTo>
                  <a:lnTo>
                    <a:pt x="853" y="0"/>
                  </a:lnTo>
                  <a:close/>
                  <a:moveTo>
                    <a:pt x="885" y="0"/>
                  </a:moveTo>
                  <a:lnTo>
                    <a:pt x="918" y="0"/>
                  </a:lnTo>
                  <a:lnTo>
                    <a:pt x="918" y="8"/>
                  </a:lnTo>
                  <a:lnTo>
                    <a:pt x="885" y="8"/>
                  </a:lnTo>
                  <a:lnTo>
                    <a:pt x="885" y="0"/>
                  </a:lnTo>
                  <a:close/>
                  <a:moveTo>
                    <a:pt x="942" y="0"/>
                  </a:moveTo>
                  <a:lnTo>
                    <a:pt x="950" y="0"/>
                  </a:lnTo>
                  <a:lnTo>
                    <a:pt x="950" y="8"/>
                  </a:lnTo>
                  <a:lnTo>
                    <a:pt x="942" y="8"/>
                  </a:lnTo>
                  <a:lnTo>
                    <a:pt x="942" y="0"/>
                  </a:lnTo>
                  <a:close/>
                  <a:moveTo>
                    <a:pt x="974" y="0"/>
                  </a:moveTo>
                  <a:lnTo>
                    <a:pt x="1006" y="0"/>
                  </a:lnTo>
                  <a:lnTo>
                    <a:pt x="1006" y="8"/>
                  </a:lnTo>
                  <a:lnTo>
                    <a:pt x="974" y="8"/>
                  </a:lnTo>
                  <a:lnTo>
                    <a:pt x="974" y="0"/>
                  </a:lnTo>
                  <a:close/>
                  <a:moveTo>
                    <a:pt x="1030" y="0"/>
                  </a:moveTo>
                  <a:lnTo>
                    <a:pt x="1038" y="0"/>
                  </a:lnTo>
                  <a:lnTo>
                    <a:pt x="1038" y="8"/>
                  </a:lnTo>
                  <a:lnTo>
                    <a:pt x="1030" y="8"/>
                  </a:lnTo>
                  <a:lnTo>
                    <a:pt x="1030" y="0"/>
                  </a:lnTo>
                  <a:close/>
                  <a:moveTo>
                    <a:pt x="1062" y="0"/>
                  </a:moveTo>
                  <a:lnTo>
                    <a:pt x="1095" y="0"/>
                  </a:lnTo>
                  <a:lnTo>
                    <a:pt x="1095" y="8"/>
                  </a:lnTo>
                  <a:lnTo>
                    <a:pt x="1062" y="8"/>
                  </a:lnTo>
                  <a:lnTo>
                    <a:pt x="1062" y="0"/>
                  </a:lnTo>
                  <a:close/>
                  <a:moveTo>
                    <a:pt x="1119" y="0"/>
                  </a:moveTo>
                  <a:lnTo>
                    <a:pt x="1127" y="0"/>
                  </a:lnTo>
                  <a:lnTo>
                    <a:pt x="1127" y="8"/>
                  </a:lnTo>
                  <a:lnTo>
                    <a:pt x="1119" y="8"/>
                  </a:lnTo>
                  <a:lnTo>
                    <a:pt x="1119" y="0"/>
                  </a:lnTo>
                  <a:close/>
                  <a:moveTo>
                    <a:pt x="1151" y="0"/>
                  </a:moveTo>
                  <a:lnTo>
                    <a:pt x="1183" y="0"/>
                  </a:lnTo>
                  <a:lnTo>
                    <a:pt x="1183" y="8"/>
                  </a:lnTo>
                  <a:lnTo>
                    <a:pt x="1151" y="8"/>
                  </a:lnTo>
                  <a:lnTo>
                    <a:pt x="1151" y="0"/>
                  </a:lnTo>
                  <a:close/>
                  <a:moveTo>
                    <a:pt x="1207" y="0"/>
                  </a:moveTo>
                  <a:lnTo>
                    <a:pt x="1215" y="0"/>
                  </a:lnTo>
                  <a:lnTo>
                    <a:pt x="1215" y="8"/>
                  </a:lnTo>
                  <a:lnTo>
                    <a:pt x="1207" y="8"/>
                  </a:lnTo>
                  <a:lnTo>
                    <a:pt x="1207" y="0"/>
                  </a:lnTo>
                  <a:close/>
                  <a:moveTo>
                    <a:pt x="1240" y="0"/>
                  </a:moveTo>
                  <a:lnTo>
                    <a:pt x="1272" y="0"/>
                  </a:lnTo>
                  <a:lnTo>
                    <a:pt x="1272" y="8"/>
                  </a:lnTo>
                  <a:lnTo>
                    <a:pt x="1240" y="8"/>
                  </a:lnTo>
                  <a:lnTo>
                    <a:pt x="1240" y="0"/>
                  </a:lnTo>
                  <a:close/>
                  <a:moveTo>
                    <a:pt x="1296" y="0"/>
                  </a:moveTo>
                  <a:lnTo>
                    <a:pt x="1304" y="0"/>
                  </a:lnTo>
                  <a:lnTo>
                    <a:pt x="1304" y="8"/>
                  </a:lnTo>
                  <a:lnTo>
                    <a:pt x="1296" y="8"/>
                  </a:lnTo>
                  <a:lnTo>
                    <a:pt x="1296" y="0"/>
                  </a:lnTo>
                  <a:close/>
                  <a:moveTo>
                    <a:pt x="1328" y="0"/>
                  </a:moveTo>
                  <a:lnTo>
                    <a:pt x="1360" y="0"/>
                  </a:lnTo>
                  <a:lnTo>
                    <a:pt x="1360" y="8"/>
                  </a:lnTo>
                  <a:lnTo>
                    <a:pt x="1328" y="8"/>
                  </a:lnTo>
                  <a:lnTo>
                    <a:pt x="1328" y="0"/>
                  </a:lnTo>
                  <a:close/>
                  <a:moveTo>
                    <a:pt x="1384" y="0"/>
                  </a:moveTo>
                  <a:lnTo>
                    <a:pt x="1393" y="0"/>
                  </a:lnTo>
                  <a:lnTo>
                    <a:pt x="1393" y="8"/>
                  </a:lnTo>
                  <a:lnTo>
                    <a:pt x="1384" y="8"/>
                  </a:lnTo>
                  <a:lnTo>
                    <a:pt x="1384" y="0"/>
                  </a:lnTo>
                  <a:close/>
                  <a:moveTo>
                    <a:pt x="1417" y="0"/>
                  </a:moveTo>
                  <a:lnTo>
                    <a:pt x="1449" y="0"/>
                  </a:lnTo>
                  <a:lnTo>
                    <a:pt x="1449" y="8"/>
                  </a:lnTo>
                  <a:lnTo>
                    <a:pt x="1417" y="8"/>
                  </a:lnTo>
                  <a:lnTo>
                    <a:pt x="1417" y="0"/>
                  </a:lnTo>
                  <a:close/>
                  <a:moveTo>
                    <a:pt x="1473" y="0"/>
                  </a:moveTo>
                  <a:lnTo>
                    <a:pt x="1481" y="0"/>
                  </a:lnTo>
                  <a:lnTo>
                    <a:pt x="1481" y="8"/>
                  </a:lnTo>
                  <a:lnTo>
                    <a:pt x="1473" y="8"/>
                  </a:lnTo>
                  <a:lnTo>
                    <a:pt x="1473" y="0"/>
                  </a:lnTo>
                  <a:close/>
                  <a:moveTo>
                    <a:pt x="1505" y="0"/>
                  </a:moveTo>
                  <a:lnTo>
                    <a:pt x="1537" y="0"/>
                  </a:lnTo>
                  <a:lnTo>
                    <a:pt x="1537" y="8"/>
                  </a:lnTo>
                  <a:lnTo>
                    <a:pt x="1505" y="8"/>
                  </a:lnTo>
                  <a:lnTo>
                    <a:pt x="1505" y="0"/>
                  </a:lnTo>
                  <a:close/>
                  <a:moveTo>
                    <a:pt x="1562" y="0"/>
                  </a:moveTo>
                  <a:lnTo>
                    <a:pt x="1570" y="0"/>
                  </a:lnTo>
                  <a:lnTo>
                    <a:pt x="1570" y="8"/>
                  </a:lnTo>
                  <a:lnTo>
                    <a:pt x="1562" y="8"/>
                  </a:lnTo>
                  <a:lnTo>
                    <a:pt x="1562" y="0"/>
                  </a:lnTo>
                  <a:close/>
                  <a:moveTo>
                    <a:pt x="1594" y="0"/>
                  </a:moveTo>
                  <a:lnTo>
                    <a:pt x="1626" y="0"/>
                  </a:lnTo>
                  <a:lnTo>
                    <a:pt x="1626" y="8"/>
                  </a:lnTo>
                  <a:lnTo>
                    <a:pt x="1594" y="8"/>
                  </a:lnTo>
                  <a:lnTo>
                    <a:pt x="1594" y="0"/>
                  </a:lnTo>
                  <a:close/>
                  <a:moveTo>
                    <a:pt x="1650" y="0"/>
                  </a:moveTo>
                  <a:lnTo>
                    <a:pt x="1658" y="0"/>
                  </a:lnTo>
                  <a:lnTo>
                    <a:pt x="1658" y="8"/>
                  </a:lnTo>
                  <a:lnTo>
                    <a:pt x="1650" y="8"/>
                  </a:lnTo>
                  <a:lnTo>
                    <a:pt x="1650" y="0"/>
                  </a:lnTo>
                  <a:close/>
                  <a:moveTo>
                    <a:pt x="1682" y="0"/>
                  </a:moveTo>
                  <a:lnTo>
                    <a:pt x="1715" y="0"/>
                  </a:lnTo>
                  <a:lnTo>
                    <a:pt x="1715" y="8"/>
                  </a:lnTo>
                  <a:lnTo>
                    <a:pt x="1682" y="8"/>
                  </a:lnTo>
                  <a:lnTo>
                    <a:pt x="1682" y="0"/>
                  </a:lnTo>
                  <a:close/>
                  <a:moveTo>
                    <a:pt x="1739" y="0"/>
                  </a:moveTo>
                  <a:lnTo>
                    <a:pt x="1747" y="0"/>
                  </a:lnTo>
                  <a:lnTo>
                    <a:pt x="1747" y="8"/>
                  </a:lnTo>
                  <a:lnTo>
                    <a:pt x="1739" y="8"/>
                  </a:lnTo>
                  <a:lnTo>
                    <a:pt x="1739" y="0"/>
                  </a:lnTo>
                  <a:close/>
                  <a:moveTo>
                    <a:pt x="1771" y="0"/>
                  </a:moveTo>
                  <a:lnTo>
                    <a:pt x="1803" y="0"/>
                  </a:lnTo>
                  <a:lnTo>
                    <a:pt x="1803" y="8"/>
                  </a:lnTo>
                  <a:lnTo>
                    <a:pt x="1771" y="8"/>
                  </a:lnTo>
                  <a:lnTo>
                    <a:pt x="1771" y="0"/>
                  </a:lnTo>
                  <a:close/>
                  <a:moveTo>
                    <a:pt x="1827" y="0"/>
                  </a:moveTo>
                  <a:lnTo>
                    <a:pt x="1835" y="0"/>
                  </a:lnTo>
                  <a:lnTo>
                    <a:pt x="1835" y="8"/>
                  </a:lnTo>
                  <a:lnTo>
                    <a:pt x="1827" y="8"/>
                  </a:lnTo>
                  <a:lnTo>
                    <a:pt x="1827" y="0"/>
                  </a:lnTo>
                  <a:close/>
                  <a:moveTo>
                    <a:pt x="1859" y="0"/>
                  </a:moveTo>
                  <a:lnTo>
                    <a:pt x="1892" y="0"/>
                  </a:lnTo>
                  <a:lnTo>
                    <a:pt x="1892" y="8"/>
                  </a:lnTo>
                  <a:lnTo>
                    <a:pt x="1859" y="8"/>
                  </a:lnTo>
                  <a:lnTo>
                    <a:pt x="1859" y="0"/>
                  </a:lnTo>
                  <a:close/>
                  <a:moveTo>
                    <a:pt x="1916" y="0"/>
                  </a:moveTo>
                  <a:lnTo>
                    <a:pt x="1924" y="0"/>
                  </a:lnTo>
                  <a:lnTo>
                    <a:pt x="1924" y="8"/>
                  </a:lnTo>
                  <a:lnTo>
                    <a:pt x="1916" y="8"/>
                  </a:lnTo>
                  <a:lnTo>
                    <a:pt x="1916" y="0"/>
                  </a:lnTo>
                  <a:close/>
                  <a:moveTo>
                    <a:pt x="1948" y="0"/>
                  </a:moveTo>
                  <a:lnTo>
                    <a:pt x="1980" y="0"/>
                  </a:lnTo>
                  <a:lnTo>
                    <a:pt x="1980" y="8"/>
                  </a:lnTo>
                  <a:lnTo>
                    <a:pt x="1948" y="8"/>
                  </a:lnTo>
                  <a:lnTo>
                    <a:pt x="1948" y="0"/>
                  </a:lnTo>
                  <a:close/>
                  <a:moveTo>
                    <a:pt x="2004" y="0"/>
                  </a:moveTo>
                  <a:lnTo>
                    <a:pt x="2012" y="0"/>
                  </a:lnTo>
                  <a:lnTo>
                    <a:pt x="2012" y="8"/>
                  </a:lnTo>
                  <a:lnTo>
                    <a:pt x="2004" y="8"/>
                  </a:lnTo>
                  <a:lnTo>
                    <a:pt x="2004" y="0"/>
                  </a:lnTo>
                  <a:close/>
                  <a:moveTo>
                    <a:pt x="2037" y="0"/>
                  </a:moveTo>
                  <a:lnTo>
                    <a:pt x="2069" y="0"/>
                  </a:lnTo>
                  <a:lnTo>
                    <a:pt x="2069" y="8"/>
                  </a:lnTo>
                  <a:lnTo>
                    <a:pt x="2037" y="8"/>
                  </a:lnTo>
                  <a:lnTo>
                    <a:pt x="2037" y="0"/>
                  </a:lnTo>
                  <a:close/>
                  <a:moveTo>
                    <a:pt x="2093" y="0"/>
                  </a:moveTo>
                  <a:lnTo>
                    <a:pt x="2101" y="0"/>
                  </a:lnTo>
                  <a:lnTo>
                    <a:pt x="2101" y="8"/>
                  </a:lnTo>
                  <a:lnTo>
                    <a:pt x="2093" y="8"/>
                  </a:lnTo>
                  <a:lnTo>
                    <a:pt x="2093" y="0"/>
                  </a:lnTo>
                  <a:close/>
                  <a:moveTo>
                    <a:pt x="2125" y="0"/>
                  </a:moveTo>
                  <a:lnTo>
                    <a:pt x="2157" y="0"/>
                  </a:lnTo>
                  <a:lnTo>
                    <a:pt x="2157" y="8"/>
                  </a:lnTo>
                  <a:lnTo>
                    <a:pt x="2125" y="8"/>
                  </a:lnTo>
                  <a:lnTo>
                    <a:pt x="2125" y="0"/>
                  </a:lnTo>
                  <a:close/>
                  <a:moveTo>
                    <a:pt x="2181" y="0"/>
                  </a:moveTo>
                  <a:lnTo>
                    <a:pt x="2190" y="0"/>
                  </a:lnTo>
                  <a:lnTo>
                    <a:pt x="2190" y="8"/>
                  </a:lnTo>
                  <a:lnTo>
                    <a:pt x="2181" y="8"/>
                  </a:lnTo>
                  <a:lnTo>
                    <a:pt x="2181" y="0"/>
                  </a:lnTo>
                  <a:close/>
                  <a:moveTo>
                    <a:pt x="2214" y="0"/>
                  </a:moveTo>
                  <a:lnTo>
                    <a:pt x="2246" y="0"/>
                  </a:lnTo>
                  <a:lnTo>
                    <a:pt x="2246" y="8"/>
                  </a:lnTo>
                  <a:lnTo>
                    <a:pt x="2214" y="8"/>
                  </a:lnTo>
                  <a:lnTo>
                    <a:pt x="2214" y="0"/>
                  </a:lnTo>
                  <a:close/>
                  <a:moveTo>
                    <a:pt x="2270" y="0"/>
                  </a:moveTo>
                  <a:lnTo>
                    <a:pt x="2278" y="0"/>
                  </a:lnTo>
                  <a:lnTo>
                    <a:pt x="2278" y="8"/>
                  </a:lnTo>
                  <a:lnTo>
                    <a:pt x="2270" y="8"/>
                  </a:lnTo>
                  <a:lnTo>
                    <a:pt x="2270" y="0"/>
                  </a:lnTo>
                  <a:close/>
                  <a:moveTo>
                    <a:pt x="2302" y="0"/>
                  </a:moveTo>
                  <a:lnTo>
                    <a:pt x="2334" y="0"/>
                  </a:lnTo>
                  <a:lnTo>
                    <a:pt x="2334" y="8"/>
                  </a:lnTo>
                  <a:lnTo>
                    <a:pt x="2302" y="8"/>
                  </a:lnTo>
                  <a:lnTo>
                    <a:pt x="2302" y="0"/>
                  </a:lnTo>
                  <a:close/>
                  <a:moveTo>
                    <a:pt x="2359" y="0"/>
                  </a:moveTo>
                  <a:lnTo>
                    <a:pt x="2367" y="0"/>
                  </a:lnTo>
                  <a:lnTo>
                    <a:pt x="2367" y="8"/>
                  </a:lnTo>
                  <a:lnTo>
                    <a:pt x="2359" y="8"/>
                  </a:lnTo>
                  <a:lnTo>
                    <a:pt x="2359" y="0"/>
                  </a:lnTo>
                  <a:close/>
                  <a:moveTo>
                    <a:pt x="2391" y="0"/>
                  </a:moveTo>
                  <a:lnTo>
                    <a:pt x="2423" y="0"/>
                  </a:lnTo>
                  <a:lnTo>
                    <a:pt x="2423" y="8"/>
                  </a:lnTo>
                  <a:lnTo>
                    <a:pt x="2391" y="8"/>
                  </a:lnTo>
                  <a:lnTo>
                    <a:pt x="2391" y="0"/>
                  </a:lnTo>
                  <a:close/>
                  <a:moveTo>
                    <a:pt x="2447" y="0"/>
                  </a:moveTo>
                  <a:lnTo>
                    <a:pt x="2455" y="0"/>
                  </a:lnTo>
                  <a:lnTo>
                    <a:pt x="2455" y="8"/>
                  </a:lnTo>
                  <a:lnTo>
                    <a:pt x="2447" y="8"/>
                  </a:lnTo>
                  <a:lnTo>
                    <a:pt x="2447" y="0"/>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 name="Rectangle 18"/>
            <p:cNvSpPr>
              <a:spLocks noChangeArrowheads="1"/>
            </p:cNvSpPr>
            <p:nvPr/>
          </p:nvSpPr>
          <p:spPr bwMode="auto">
            <a:xfrm>
              <a:off x="14" y="2011"/>
              <a:ext cx="85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FF0000"/>
                  </a:solidFill>
                  <a:effectLst/>
                  <a:latin typeface="Meiryo UI" pitchFamily="50" charset="-128"/>
                  <a:ea typeface="Meiryo UI" pitchFamily="50" charset="-128"/>
                  <a:cs typeface="ＭＳ Ｐゴシック" pitchFamily="50" charset="-128"/>
                </a:rPr>
                <a:t>目標管理水準</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Rectangle 19"/>
            <p:cNvSpPr>
              <a:spLocks noChangeArrowheads="1"/>
            </p:cNvSpPr>
            <p:nvPr/>
          </p:nvSpPr>
          <p:spPr bwMode="auto">
            <a:xfrm>
              <a:off x="1662" y="1926"/>
              <a:ext cx="208"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700" b="0" i="0" u="none" strike="noStrike" cap="none" normalizeH="0" baseline="0" smtClean="0">
                  <a:ln>
                    <a:noFill/>
                  </a:ln>
                  <a:solidFill>
                    <a:srgbClr val="0070C0"/>
                  </a:solidFill>
                  <a:effectLst/>
                  <a:latin typeface="Meiryo UI" pitchFamily="50" charset="-128"/>
                  <a:ea typeface="Meiryo UI" pitchFamily="50" charset="-128"/>
                  <a:cs typeface="ＭＳ Ｐゴシック" pitchFamily="50" charset="-128"/>
                </a:rPr>
                <a:t>補修</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 name="Freeform 20"/>
            <p:cNvSpPr>
              <a:spLocks/>
            </p:cNvSpPr>
            <p:nvPr/>
          </p:nvSpPr>
          <p:spPr bwMode="auto">
            <a:xfrm>
              <a:off x="963" y="1531"/>
              <a:ext cx="105" cy="107"/>
            </a:xfrm>
            <a:custGeom>
              <a:avLst/>
              <a:gdLst>
                <a:gd name="T0" fmla="*/ 0 w 105"/>
                <a:gd name="T1" fmla="*/ 55 h 107"/>
                <a:gd name="T2" fmla="*/ 26 w 105"/>
                <a:gd name="T3" fmla="*/ 55 h 107"/>
                <a:gd name="T4" fmla="*/ 26 w 105"/>
                <a:gd name="T5" fmla="*/ 0 h 107"/>
                <a:gd name="T6" fmla="*/ 79 w 105"/>
                <a:gd name="T7" fmla="*/ 0 h 107"/>
                <a:gd name="T8" fmla="*/ 79 w 105"/>
                <a:gd name="T9" fmla="*/ 55 h 107"/>
                <a:gd name="T10" fmla="*/ 105 w 105"/>
                <a:gd name="T11" fmla="*/ 55 h 107"/>
                <a:gd name="T12" fmla="*/ 52 w 105"/>
                <a:gd name="T13" fmla="*/ 107 h 107"/>
                <a:gd name="T14" fmla="*/ 0 w 105"/>
                <a:gd name="T15" fmla="*/ 55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07">
                  <a:moveTo>
                    <a:pt x="0" y="55"/>
                  </a:moveTo>
                  <a:lnTo>
                    <a:pt x="26" y="55"/>
                  </a:lnTo>
                  <a:lnTo>
                    <a:pt x="26" y="0"/>
                  </a:lnTo>
                  <a:lnTo>
                    <a:pt x="79" y="0"/>
                  </a:lnTo>
                  <a:lnTo>
                    <a:pt x="79" y="55"/>
                  </a:lnTo>
                  <a:lnTo>
                    <a:pt x="105" y="55"/>
                  </a:lnTo>
                  <a:lnTo>
                    <a:pt x="52" y="107"/>
                  </a:lnTo>
                  <a:lnTo>
                    <a:pt x="0" y="55"/>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21"/>
            <p:cNvSpPr>
              <a:spLocks/>
            </p:cNvSpPr>
            <p:nvPr/>
          </p:nvSpPr>
          <p:spPr bwMode="auto">
            <a:xfrm>
              <a:off x="1168" y="1531"/>
              <a:ext cx="105" cy="107"/>
            </a:xfrm>
            <a:custGeom>
              <a:avLst/>
              <a:gdLst>
                <a:gd name="T0" fmla="*/ 0 w 105"/>
                <a:gd name="T1" fmla="*/ 55 h 107"/>
                <a:gd name="T2" fmla="*/ 27 w 105"/>
                <a:gd name="T3" fmla="*/ 55 h 107"/>
                <a:gd name="T4" fmla="*/ 27 w 105"/>
                <a:gd name="T5" fmla="*/ 0 h 107"/>
                <a:gd name="T6" fmla="*/ 79 w 105"/>
                <a:gd name="T7" fmla="*/ 0 h 107"/>
                <a:gd name="T8" fmla="*/ 79 w 105"/>
                <a:gd name="T9" fmla="*/ 55 h 107"/>
                <a:gd name="T10" fmla="*/ 105 w 105"/>
                <a:gd name="T11" fmla="*/ 55 h 107"/>
                <a:gd name="T12" fmla="*/ 53 w 105"/>
                <a:gd name="T13" fmla="*/ 107 h 107"/>
                <a:gd name="T14" fmla="*/ 0 w 105"/>
                <a:gd name="T15" fmla="*/ 55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07">
                  <a:moveTo>
                    <a:pt x="0" y="55"/>
                  </a:moveTo>
                  <a:lnTo>
                    <a:pt x="27" y="55"/>
                  </a:lnTo>
                  <a:lnTo>
                    <a:pt x="27" y="0"/>
                  </a:lnTo>
                  <a:lnTo>
                    <a:pt x="79" y="0"/>
                  </a:lnTo>
                  <a:lnTo>
                    <a:pt x="79" y="55"/>
                  </a:lnTo>
                  <a:lnTo>
                    <a:pt x="105" y="55"/>
                  </a:lnTo>
                  <a:lnTo>
                    <a:pt x="53" y="107"/>
                  </a:lnTo>
                  <a:lnTo>
                    <a:pt x="0" y="55"/>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22"/>
            <p:cNvSpPr>
              <a:spLocks/>
            </p:cNvSpPr>
            <p:nvPr/>
          </p:nvSpPr>
          <p:spPr bwMode="auto">
            <a:xfrm>
              <a:off x="1372" y="1531"/>
              <a:ext cx="105" cy="107"/>
            </a:xfrm>
            <a:custGeom>
              <a:avLst/>
              <a:gdLst>
                <a:gd name="T0" fmla="*/ 0 w 105"/>
                <a:gd name="T1" fmla="*/ 55 h 107"/>
                <a:gd name="T2" fmla="*/ 27 w 105"/>
                <a:gd name="T3" fmla="*/ 55 h 107"/>
                <a:gd name="T4" fmla="*/ 27 w 105"/>
                <a:gd name="T5" fmla="*/ 0 h 107"/>
                <a:gd name="T6" fmla="*/ 79 w 105"/>
                <a:gd name="T7" fmla="*/ 0 h 107"/>
                <a:gd name="T8" fmla="*/ 79 w 105"/>
                <a:gd name="T9" fmla="*/ 55 h 107"/>
                <a:gd name="T10" fmla="*/ 105 w 105"/>
                <a:gd name="T11" fmla="*/ 55 h 107"/>
                <a:gd name="T12" fmla="*/ 53 w 105"/>
                <a:gd name="T13" fmla="*/ 107 h 107"/>
                <a:gd name="T14" fmla="*/ 0 w 105"/>
                <a:gd name="T15" fmla="*/ 55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07">
                  <a:moveTo>
                    <a:pt x="0" y="55"/>
                  </a:moveTo>
                  <a:lnTo>
                    <a:pt x="27" y="55"/>
                  </a:lnTo>
                  <a:lnTo>
                    <a:pt x="27" y="0"/>
                  </a:lnTo>
                  <a:lnTo>
                    <a:pt x="79" y="0"/>
                  </a:lnTo>
                  <a:lnTo>
                    <a:pt x="79" y="55"/>
                  </a:lnTo>
                  <a:lnTo>
                    <a:pt x="105" y="55"/>
                  </a:lnTo>
                  <a:lnTo>
                    <a:pt x="53" y="107"/>
                  </a:lnTo>
                  <a:lnTo>
                    <a:pt x="0" y="55"/>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23"/>
            <p:cNvSpPr>
              <a:spLocks/>
            </p:cNvSpPr>
            <p:nvPr/>
          </p:nvSpPr>
          <p:spPr bwMode="auto">
            <a:xfrm>
              <a:off x="1578" y="1531"/>
              <a:ext cx="104" cy="107"/>
            </a:xfrm>
            <a:custGeom>
              <a:avLst/>
              <a:gdLst>
                <a:gd name="T0" fmla="*/ 0 w 104"/>
                <a:gd name="T1" fmla="*/ 55 h 107"/>
                <a:gd name="T2" fmla="*/ 26 w 104"/>
                <a:gd name="T3" fmla="*/ 55 h 107"/>
                <a:gd name="T4" fmla="*/ 26 w 104"/>
                <a:gd name="T5" fmla="*/ 0 h 107"/>
                <a:gd name="T6" fmla="*/ 78 w 104"/>
                <a:gd name="T7" fmla="*/ 0 h 107"/>
                <a:gd name="T8" fmla="*/ 78 w 104"/>
                <a:gd name="T9" fmla="*/ 55 h 107"/>
                <a:gd name="T10" fmla="*/ 104 w 104"/>
                <a:gd name="T11" fmla="*/ 55 h 107"/>
                <a:gd name="T12" fmla="*/ 52 w 104"/>
                <a:gd name="T13" fmla="*/ 107 h 107"/>
                <a:gd name="T14" fmla="*/ 0 w 104"/>
                <a:gd name="T15" fmla="*/ 55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07">
                  <a:moveTo>
                    <a:pt x="0" y="55"/>
                  </a:moveTo>
                  <a:lnTo>
                    <a:pt x="26" y="55"/>
                  </a:lnTo>
                  <a:lnTo>
                    <a:pt x="26" y="0"/>
                  </a:lnTo>
                  <a:lnTo>
                    <a:pt x="78" y="0"/>
                  </a:lnTo>
                  <a:lnTo>
                    <a:pt x="78" y="55"/>
                  </a:lnTo>
                  <a:lnTo>
                    <a:pt x="104" y="55"/>
                  </a:lnTo>
                  <a:lnTo>
                    <a:pt x="52" y="107"/>
                  </a:lnTo>
                  <a:lnTo>
                    <a:pt x="0" y="55"/>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24"/>
            <p:cNvSpPr>
              <a:spLocks/>
            </p:cNvSpPr>
            <p:nvPr/>
          </p:nvSpPr>
          <p:spPr bwMode="auto">
            <a:xfrm>
              <a:off x="1782" y="1531"/>
              <a:ext cx="104" cy="107"/>
            </a:xfrm>
            <a:custGeom>
              <a:avLst/>
              <a:gdLst>
                <a:gd name="T0" fmla="*/ 0 w 104"/>
                <a:gd name="T1" fmla="*/ 55 h 107"/>
                <a:gd name="T2" fmla="*/ 26 w 104"/>
                <a:gd name="T3" fmla="*/ 55 h 107"/>
                <a:gd name="T4" fmla="*/ 26 w 104"/>
                <a:gd name="T5" fmla="*/ 0 h 107"/>
                <a:gd name="T6" fmla="*/ 78 w 104"/>
                <a:gd name="T7" fmla="*/ 0 h 107"/>
                <a:gd name="T8" fmla="*/ 78 w 104"/>
                <a:gd name="T9" fmla="*/ 55 h 107"/>
                <a:gd name="T10" fmla="*/ 104 w 104"/>
                <a:gd name="T11" fmla="*/ 55 h 107"/>
                <a:gd name="T12" fmla="*/ 52 w 104"/>
                <a:gd name="T13" fmla="*/ 107 h 107"/>
                <a:gd name="T14" fmla="*/ 0 w 104"/>
                <a:gd name="T15" fmla="*/ 55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07">
                  <a:moveTo>
                    <a:pt x="0" y="55"/>
                  </a:moveTo>
                  <a:lnTo>
                    <a:pt x="26" y="55"/>
                  </a:lnTo>
                  <a:lnTo>
                    <a:pt x="26" y="0"/>
                  </a:lnTo>
                  <a:lnTo>
                    <a:pt x="78" y="0"/>
                  </a:lnTo>
                  <a:lnTo>
                    <a:pt x="78" y="55"/>
                  </a:lnTo>
                  <a:lnTo>
                    <a:pt x="104" y="55"/>
                  </a:lnTo>
                  <a:lnTo>
                    <a:pt x="52" y="107"/>
                  </a:lnTo>
                  <a:lnTo>
                    <a:pt x="0" y="55"/>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25"/>
            <p:cNvSpPr>
              <a:spLocks/>
            </p:cNvSpPr>
            <p:nvPr/>
          </p:nvSpPr>
          <p:spPr bwMode="auto">
            <a:xfrm>
              <a:off x="1987" y="1531"/>
              <a:ext cx="105" cy="107"/>
            </a:xfrm>
            <a:custGeom>
              <a:avLst/>
              <a:gdLst>
                <a:gd name="T0" fmla="*/ 0 w 105"/>
                <a:gd name="T1" fmla="*/ 55 h 107"/>
                <a:gd name="T2" fmla="*/ 26 w 105"/>
                <a:gd name="T3" fmla="*/ 55 h 107"/>
                <a:gd name="T4" fmla="*/ 26 w 105"/>
                <a:gd name="T5" fmla="*/ 0 h 107"/>
                <a:gd name="T6" fmla="*/ 78 w 105"/>
                <a:gd name="T7" fmla="*/ 0 h 107"/>
                <a:gd name="T8" fmla="*/ 78 w 105"/>
                <a:gd name="T9" fmla="*/ 55 h 107"/>
                <a:gd name="T10" fmla="*/ 105 w 105"/>
                <a:gd name="T11" fmla="*/ 55 h 107"/>
                <a:gd name="T12" fmla="*/ 52 w 105"/>
                <a:gd name="T13" fmla="*/ 107 h 107"/>
                <a:gd name="T14" fmla="*/ 0 w 105"/>
                <a:gd name="T15" fmla="*/ 55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07">
                  <a:moveTo>
                    <a:pt x="0" y="55"/>
                  </a:moveTo>
                  <a:lnTo>
                    <a:pt x="26" y="55"/>
                  </a:lnTo>
                  <a:lnTo>
                    <a:pt x="26" y="0"/>
                  </a:lnTo>
                  <a:lnTo>
                    <a:pt x="78" y="0"/>
                  </a:lnTo>
                  <a:lnTo>
                    <a:pt x="78" y="55"/>
                  </a:lnTo>
                  <a:lnTo>
                    <a:pt x="105" y="55"/>
                  </a:lnTo>
                  <a:lnTo>
                    <a:pt x="52" y="107"/>
                  </a:lnTo>
                  <a:lnTo>
                    <a:pt x="0" y="55"/>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26"/>
            <p:cNvSpPr>
              <a:spLocks/>
            </p:cNvSpPr>
            <p:nvPr/>
          </p:nvSpPr>
          <p:spPr bwMode="auto">
            <a:xfrm>
              <a:off x="2191" y="1531"/>
              <a:ext cx="104" cy="107"/>
            </a:xfrm>
            <a:custGeom>
              <a:avLst/>
              <a:gdLst>
                <a:gd name="T0" fmla="*/ 0 w 104"/>
                <a:gd name="T1" fmla="*/ 55 h 107"/>
                <a:gd name="T2" fmla="*/ 26 w 104"/>
                <a:gd name="T3" fmla="*/ 55 h 107"/>
                <a:gd name="T4" fmla="*/ 26 w 104"/>
                <a:gd name="T5" fmla="*/ 0 h 107"/>
                <a:gd name="T6" fmla="*/ 78 w 104"/>
                <a:gd name="T7" fmla="*/ 0 h 107"/>
                <a:gd name="T8" fmla="*/ 78 w 104"/>
                <a:gd name="T9" fmla="*/ 55 h 107"/>
                <a:gd name="T10" fmla="*/ 104 w 104"/>
                <a:gd name="T11" fmla="*/ 55 h 107"/>
                <a:gd name="T12" fmla="*/ 52 w 104"/>
                <a:gd name="T13" fmla="*/ 107 h 107"/>
                <a:gd name="T14" fmla="*/ 0 w 104"/>
                <a:gd name="T15" fmla="*/ 55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07">
                  <a:moveTo>
                    <a:pt x="0" y="55"/>
                  </a:moveTo>
                  <a:lnTo>
                    <a:pt x="26" y="55"/>
                  </a:lnTo>
                  <a:lnTo>
                    <a:pt x="26" y="0"/>
                  </a:lnTo>
                  <a:lnTo>
                    <a:pt x="78" y="0"/>
                  </a:lnTo>
                  <a:lnTo>
                    <a:pt x="78" y="55"/>
                  </a:lnTo>
                  <a:lnTo>
                    <a:pt x="104" y="55"/>
                  </a:lnTo>
                  <a:lnTo>
                    <a:pt x="52" y="107"/>
                  </a:lnTo>
                  <a:lnTo>
                    <a:pt x="0" y="55"/>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27"/>
            <p:cNvSpPr>
              <a:spLocks/>
            </p:cNvSpPr>
            <p:nvPr/>
          </p:nvSpPr>
          <p:spPr bwMode="auto">
            <a:xfrm>
              <a:off x="2405" y="1531"/>
              <a:ext cx="105" cy="107"/>
            </a:xfrm>
            <a:custGeom>
              <a:avLst/>
              <a:gdLst>
                <a:gd name="T0" fmla="*/ 0 w 105"/>
                <a:gd name="T1" fmla="*/ 55 h 107"/>
                <a:gd name="T2" fmla="*/ 27 w 105"/>
                <a:gd name="T3" fmla="*/ 55 h 107"/>
                <a:gd name="T4" fmla="*/ 27 w 105"/>
                <a:gd name="T5" fmla="*/ 0 h 107"/>
                <a:gd name="T6" fmla="*/ 79 w 105"/>
                <a:gd name="T7" fmla="*/ 0 h 107"/>
                <a:gd name="T8" fmla="*/ 79 w 105"/>
                <a:gd name="T9" fmla="*/ 55 h 107"/>
                <a:gd name="T10" fmla="*/ 105 w 105"/>
                <a:gd name="T11" fmla="*/ 55 h 107"/>
                <a:gd name="T12" fmla="*/ 53 w 105"/>
                <a:gd name="T13" fmla="*/ 107 h 107"/>
                <a:gd name="T14" fmla="*/ 0 w 105"/>
                <a:gd name="T15" fmla="*/ 55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07">
                  <a:moveTo>
                    <a:pt x="0" y="55"/>
                  </a:moveTo>
                  <a:lnTo>
                    <a:pt x="27" y="55"/>
                  </a:lnTo>
                  <a:lnTo>
                    <a:pt x="27" y="0"/>
                  </a:lnTo>
                  <a:lnTo>
                    <a:pt x="79" y="0"/>
                  </a:lnTo>
                  <a:lnTo>
                    <a:pt x="79" y="55"/>
                  </a:lnTo>
                  <a:lnTo>
                    <a:pt x="105" y="55"/>
                  </a:lnTo>
                  <a:lnTo>
                    <a:pt x="53" y="107"/>
                  </a:lnTo>
                  <a:lnTo>
                    <a:pt x="0" y="55"/>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8"/>
            <p:cNvSpPr>
              <a:spLocks/>
            </p:cNvSpPr>
            <p:nvPr/>
          </p:nvSpPr>
          <p:spPr bwMode="auto">
            <a:xfrm>
              <a:off x="2595" y="1531"/>
              <a:ext cx="104" cy="107"/>
            </a:xfrm>
            <a:custGeom>
              <a:avLst/>
              <a:gdLst>
                <a:gd name="T0" fmla="*/ 0 w 104"/>
                <a:gd name="T1" fmla="*/ 55 h 107"/>
                <a:gd name="T2" fmla="*/ 26 w 104"/>
                <a:gd name="T3" fmla="*/ 55 h 107"/>
                <a:gd name="T4" fmla="*/ 26 w 104"/>
                <a:gd name="T5" fmla="*/ 0 h 107"/>
                <a:gd name="T6" fmla="*/ 78 w 104"/>
                <a:gd name="T7" fmla="*/ 0 h 107"/>
                <a:gd name="T8" fmla="*/ 78 w 104"/>
                <a:gd name="T9" fmla="*/ 55 h 107"/>
                <a:gd name="T10" fmla="*/ 104 w 104"/>
                <a:gd name="T11" fmla="*/ 55 h 107"/>
                <a:gd name="T12" fmla="*/ 52 w 104"/>
                <a:gd name="T13" fmla="*/ 107 h 107"/>
                <a:gd name="T14" fmla="*/ 0 w 104"/>
                <a:gd name="T15" fmla="*/ 55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07">
                  <a:moveTo>
                    <a:pt x="0" y="55"/>
                  </a:moveTo>
                  <a:lnTo>
                    <a:pt x="26" y="55"/>
                  </a:lnTo>
                  <a:lnTo>
                    <a:pt x="26" y="0"/>
                  </a:lnTo>
                  <a:lnTo>
                    <a:pt x="78" y="0"/>
                  </a:lnTo>
                  <a:lnTo>
                    <a:pt x="78" y="55"/>
                  </a:lnTo>
                  <a:lnTo>
                    <a:pt x="104" y="55"/>
                  </a:lnTo>
                  <a:lnTo>
                    <a:pt x="52" y="107"/>
                  </a:lnTo>
                  <a:lnTo>
                    <a:pt x="0" y="55"/>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9"/>
            <p:cNvSpPr>
              <a:spLocks noEditPoints="1"/>
            </p:cNvSpPr>
            <p:nvPr/>
          </p:nvSpPr>
          <p:spPr bwMode="auto">
            <a:xfrm>
              <a:off x="1645" y="1658"/>
              <a:ext cx="764" cy="442"/>
            </a:xfrm>
            <a:custGeom>
              <a:avLst/>
              <a:gdLst>
                <a:gd name="T0" fmla="*/ 23 w 764"/>
                <a:gd name="T1" fmla="*/ 2 h 442"/>
                <a:gd name="T2" fmla="*/ 85 w 764"/>
                <a:gd name="T3" fmla="*/ 8 h 442"/>
                <a:gd name="T4" fmla="*/ 161 w 764"/>
                <a:gd name="T5" fmla="*/ 18 h 442"/>
                <a:gd name="T6" fmla="*/ 231 w 764"/>
                <a:gd name="T7" fmla="*/ 29 h 442"/>
                <a:gd name="T8" fmla="*/ 294 w 764"/>
                <a:gd name="T9" fmla="*/ 44 h 442"/>
                <a:gd name="T10" fmla="*/ 352 w 764"/>
                <a:gd name="T11" fmla="*/ 60 h 442"/>
                <a:gd name="T12" fmla="*/ 404 w 764"/>
                <a:gd name="T13" fmla="*/ 79 h 442"/>
                <a:gd name="T14" fmla="*/ 452 w 764"/>
                <a:gd name="T15" fmla="*/ 101 h 442"/>
                <a:gd name="T16" fmla="*/ 496 w 764"/>
                <a:gd name="T17" fmla="*/ 125 h 442"/>
                <a:gd name="T18" fmla="*/ 536 w 764"/>
                <a:gd name="T19" fmla="*/ 153 h 442"/>
                <a:gd name="T20" fmla="*/ 574 w 764"/>
                <a:gd name="T21" fmla="*/ 183 h 442"/>
                <a:gd name="T22" fmla="*/ 609 w 764"/>
                <a:gd name="T23" fmla="*/ 217 h 442"/>
                <a:gd name="T24" fmla="*/ 642 w 764"/>
                <a:gd name="T25" fmla="*/ 254 h 442"/>
                <a:gd name="T26" fmla="*/ 675 w 764"/>
                <a:gd name="T27" fmla="*/ 295 h 442"/>
                <a:gd name="T28" fmla="*/ 706 w 764"/>
                <a:gd name="T29" fmla="*/ 338 h 442"/>
                <a:gd name="T30" fmla="*/ 741 w 764"/>
                <a:gd name="T31" fmla="*/ 390 h 442"/>
                <a:gd name="T32" fmla="*/ 708 w 764"/>
                <a:gd name="T33" fmla="*/ 372 h 442"/>
                <a:gd name="T34" fmla="*/ 677 w 764"/>
                <a:gd name="T35" fmla="*/ 326 h 442"/>
                <a:gd name="T36" fmla="*/ 645 w 764"/>
                <a:gd name="T37" fmla="*/ 285 h 442"/>
                <a:gd name="T38" fmla="*/ 613 w 764"/>
                <a:gd name="T39" fmla="*/ 247 h 442"/>
                <a:gd name="T40" fmla="*/ 580 w 764"/>
                <a:gd name="T41" fmla="*/ 213 h 442"/>
                <a:gd name="T42" fmla="*/ 544 w 764"/>
                <a:gd name="T43" fmla="*/ 181 h 442"/>
                <a:gd name="T44" fmla="*/ 507 w 764"/>
                <a:gd name="T45" fmla="*/ 153 h 442"/>
                <a:gd name="T46" fmla="*/ 466 w 764"/>
                <a:gd name="T47" fmla="*/ 128 h 442"/>
                <a:gd name="T48" fmla="*/ 422 w 764"/>
                <a:gd name="T49" fmla="*/ 106 h 442"/>
                <a:gd name="T50" fmla="*/ 373 w 764"/>
                <a:gd name="T51" fmla="*/ 86 h 442"/>
                <a:gd name="T52" fmla="*/ 319 w 764"/>
                <a:gd name="T53" fmla="*/ 68 h 442"/>
                <a:gd name="T54" fmla="*/ 260 w 764"/>
                <a:gd name="T55" fmla="*/ 53 h 442"/>
                <a:gd name="T56" fmla="*/ 194 w 764"/>
                <a:gd name="T57" fmla="*/ 41 h 442"/>
                <a:gd name="T58" fmla="*/ 122 w 764"/>
                <a:gd name="T59" fmla="*/ 30 h 442"/>
                <a:gd name="T60" fmla="*/ 42 w 764"/>
                <a:gd name="T61" fmla="*/ 21 h 442"/>
                <a:gd name="T62" fmla="*/ 0 w 764"/>
                <a:gd name="T63" fmla="*/ 18 h 442"/>
                <a:gd name="T64" fmla="*/ 756 w 764"/>
                <a:gd name="T65" fmla="*/ 367 h 442"/>
                <a:gd name="T66" fmla="*/ 699 w 764"/>
                <a:gd name="T67" fmla="*/ 40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4" h="442">
                  <a:moveTo>
                    <a:pt x="1" y="0"/>
                  </a:moveTo>
                  <a:lnTo>
                    <a:pt x="23" y="2"/>
                  </a:lnTo>
                  <a:lnTo>
                    <a:pt x="44" y="4"/>
                  </a:lnTo>
                  <a:lnTo>
                    <a:pt x="85" y="8"/>
                  </a:lnTo>
                  <a:lnTo>
                    <a:pt x="124" y="13"/>
                  </a:lnTo>
                  <a:lnTo>
                    <a:pt x="161" y="18"/>
                  </a:lnTo>
                  <a:lnTo>
                    <a:pt x="197" y="23"/>
                  </a:lnTo>
                  <a:lnTo>
                    <a:pt x="231" y="29"/>
                  </a:lnTo>
                  <a:lnTo>
                    <a:pt x="263" y="36"/>
                  </a:lnTo>
                  <a:lnTo>
                    <a:pt x="294" y="44"/>
                  </a:lnTo>
                  <a:lnTo>
                    <a:pt x="324" y="51"/>
                  </a:lnTo>
                  <a:lnTo>
                    <a:pt x="352" y="60"/>
                  </a:lnTo>
                  <a:lnTo>
                    <a:pt x="379" y="69"/>
                  </a:lnTo>
                  <a:lnTo>
                    <a:pt x="404" y="79"/>
                  </a:lnTo>
                  <a:lnTo>
                    <a:pt x="429" y="90"/>
                  </a:lnTo>
                  <a:lnTo>
                    <a:pt x="452" y="101"/>
                  </a:lnTo>
                  <a:lnTo>
                    <a:pt x="474" y="113"/>
                  </a:lnTo>
                  <a:lnTo>
                    <a:pt x="496" y="125"/>
                  </a:lnTo>
                  <a:lnTo>
                    <a:pt x="516" y="139"/>
                  </a:lnTo>
                  <a:lnTo>
                    <a:pt x="536" y="153"/>
                  </a:lnTo>
                  <a:lnTo>
                    <a:pt x="555" y="168"/>
                  </a:lnTo>
                  <a:lnTo>
                    <a:pt x="574" y="183"/>
                  </a:lnTo>
                  <a:lnTo>
                    <a:pt x="591" y="200"/>
                  </a:lnTo>
                  <a:lnTo>
                    <a:pt x="609" y="217"/>
                  </a:lnTo>
                  <a:lnTo>
                    <a:pt x="626" y="235"/>
                  </a:lnTo>
                  <a:lnTo>
                    <a:pt x="642" y="254"/>
                  </a:lnTo>
                  <a:lnTo>
                    <a:pt x="659" y="274"/>
                  </a:lnTo>
                  <a:lnTo>
                    <a:pt x="675" y="295"/>
                  </a:lnTo>
                  <a:lnTo>
                    <a:pt x="691" y="316"/>
                  </a:lnTo>
                  <a:lnTo>
                    <a:pt x="706" y="338"/>
                  </a:lnTo>
                  <a:lnTo>
                    <a:pt x="722" y="362"/>
                  </a:lnTo>
                  <a:lnTo>
                    <a:pt x="741" y="390"/>
                  </a:lnTo>
                  <a:lnTo>
                    <a:pt x="726" y="399"/>
                  </a:lnTo>
                  <a:lnTo>
                    <a:pt x="708" y="372"/>
                  </a:lnTo>
                  <a:lnTo>
                    <a:pt x="692" y="348"/>
                  </a:lnTo>
                  <a:lnTo>
                    <a:pt x="677" y="326"/>
                  </a:lnTo>
                  <a:lnTo>
                    <a:pt x="661" y="305"/>
                  </a:lnTo>
                  <a:lnTo>
                    <a:pt x="645" y="285"/>
                  </a:lnTo>
                  <a:lnTo>
                    <a:pt x="629" y="266"/>
                  </a:lnTo>
                  <a:lnTo>
                    <a:pt x="613" y="247"/>
                  </a:lnTo>
                  <a:lnTo>
                    <a:pt x="596" y="229"/>
                  </a:lnTo>
                  <a:lnTo>
                    <a:pt x="580" y="213"/>
                  </a:lnTo>
                  <a:lnTo>
                    <a:pt x="562" y="197"/>
                  </a:lnTo>
                  <a:lnTo>
                    <a:pt x="544" y="181"/>
                  </a:lnTo>
                  <a:lnTo>
                    <a:pt x="526" y="167"/>
                  </a:lnTo>
                  <a:lnTo>
                    <a:pt x="507" y="153"/>
                  </a:lnTo>
                  <a:lnTo>
                    <a:pt x="487" y="140"/>
                  </a:lnTo>
                  <a:lnTo>
                    <a:pt x="466" y="128"/>
                  </a:lnTo>
                  <a:lnTo>
                    <a:pt x="444" y="116"/>
                  </a:lnTo>
                  <a:lnTo>
                    <a:pt x="422" y="106"/>
                  </a:lnTo>
                  <a:lnTo>
                    <a:pt x="398" y="95"/>
                  </a:lnTo>
                  <a:lnTo>
                    <a:pt x="373" y="86"/>
                  </a:lnTo>
                  <a:lnTo>
                    <a:pt x="347" y="77"/>
                  </a:lnTo>
                  <a:lnTo>
                    <a:pt x="319" y="68"/>
                  </a:lnTo>
                  <a:lnTo>
                    <a:pt x="290" y="61"/>
                  </a:lnTo>
                  <a:lnTo>
                    <a:pt x="260" y="53"/>
                  </a:lnTo>
                  <a:lnTo>
                    <a:pt x="228" y="47"/>
                  </a:lnTo>
                  <a:lnTo>
                    <a:pt x="194" y="41"/>
                  </a:lnTo>
                  <a:lnTo>
                    <a:pt x="159" y="35"/>
                  </a:lnTo>
                  <a:lnTo>
                    <a:pt x="122" y="30"/>
                  </a:lnTo>
                  <a:lnTo>
                    <a:pt x="83" y="25"/>
                  </a:lnTo>
                  <a:lnTo>
                    <a:pt x="42" y="21"/>
                  </a:lnTo>
                  <a:lnTo>
                    <a:pt x="21" y="19"/>
                  </a:lnTo>
                  <a:lnTo>
                    <a:pt x="0" y="18"/>
                  </a:lnTo>
                  <a:lnTo>
                    <a:pt x="1" y="0"/>
                  </a:lnTo>
                  <a:close/>
                  <a:moveTo>
                    <a:pt x="756" y="367"/>
                  </a:moveTo>
                  <a:lnTo>
                    <a:pt x="764" y="442"/>
                  </a:lnTo>
                  <a:lnTo>
                    <a:pt x="699" y="403"/>
                  </a:lnTo>
                  <a:lnTo>
                    <a:pt x="756" y="367"/>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30"/>
            <p:cNvSpPr>
              <a:spLocks noEditPoints="1"/>
            </p:cNvSpPr>
            <p:nvPr/>
          </p:nvSpPr>
          <p:spPr bwMode="auto">
            <a:xfrm>
              <a:off x="2403" y="1658"/>
              <a:ext cx="297" cy="146"/>
            </a:xfrm>
            <a:custGeom>
              <a:avLst/>
              <a:gdLst>
                <a:gd name="T0" fmla="*/ 1 w 297"/>
                <a:gd name="T1" fmla="*/ 0 h 146"/>
                <a:gd name="T2" fmla="*/ 18 w 297"/>
                <a:gd name="T3" fmla="*/ 2 h 146"/>
                <a:gd name="T4" fmla="*/ 34 w 297"/>
                <a:gd name="T5" fmla="*/ 3 h 146"/>
                <a:gd name="T6" fmla="*/ 49 w 297"/>
                <a:gd name="T7" fmla="*/ 4 h 146"/>
                <a:gd name="T8" fmla="*/ 64 w 297"/>
                <a:gd name="T9" fmla="*/ 6 h 146"/>
                <a:gd name="T10" fmla="*/ 77 w 297"/>
                <a:gd name="T11" fmla="*/ 8 h 146"/>
                <a:gd name="T12" fmla="*/ 91 w 297"/>
                <a:gd name="T13" fmla="*/ 10 h 146"/>
                <a:gd name="T14" fmla="*/ 103 w 297"/>
                <a:gd name="T15" fmla="*/ 12 h 146"/>
                <a:gd name="T16" fmla="*/ 116 w 297"/>
                <a:gd name="T17" fmla="*/ 14 h 146"/>
                <a:gd name="T18" fmla="*/ 127 w 297"/>
                <a:gd name="T19" fmla="*/ 17 h 146"/>
                <a:gd name="T20" fmla="*/ 138 w 297"/>
                <a:gd name="T21" fmla="*/ 19 h 146"/>
                <a:gd name="T22" fmla="*/ 149 w 297"/>
                <a:gd name="T23" fmla="*/ 22 h 146"/>
                <a:gd name="T24" fmla="*/ 159 w 297"/>
                <a:gd name="T25" fmla="*/ 25 h 146"/>
                <a:gd name="T26" fmla="*/ 178 w 297"/>
                <a:gd name="T27" fmla="*/ 32 h 146"/>
                <a:gd name="T28" fmla="*/ 195 w 297"/>
                <a:gd name="T29" fmla="*/ 40 h 146"/>
                <a:gd name="T30" fmla="*/ 211 w 297"/>
                <a:gd name="T31" fmla="*/ 49 h 146"/>
                <a:gd name="T32" fmla="*/ 226 w 297"/>
                <a:gd name="T33" fmla="*/ 59 h 146"/>
                <a:gd name="T34" fmla="*/ 240 w 297"/>
                <a:gd name="T35" fmla="*/ 70 h 146"/>
                <a:gd name="T36" fmla="*/ 253 w 297"/>
                <a:gd name="T37" fmla="*/ 82 h 146"/>
                <a:gd name="T38" fmla="*/ 267 w 297"/>
                <a:gd name="T39" fmla="*/ 97 h 146"/>
                <a:gd name="T40" fmla="*/ 254 w 297"/>
                <a:gd name="T41" fmla="*/ 109 h 146"/>
                <a:gd name="T42" fmla="*/ 241 w 297"/>
                <a:gd name="T43" fmla="*/ 95 h 146"/>
                <a:gd name="T44" fmla="*/ 229 w 297"/>
                <a:gd name="T45" fmla="*/ 84 h 146"/>
                <a:gd name="T46" fmla="*/ 216 w 297"/>
                <a:gd name="T47" fmla="*/ 74 h 146"/>
                <a:gd name="T48" fmla="*/ 202 w 297"/>
                <a:gd name="T49" fmla="*/ 64 h 146"/>
                <a:gd name="T50" fmla="*/ 188 w 297"/>
                <a:gd name="T51" fmla="*/ 56 h 146"/>
                <a:gd name="T52" fmla="*/ 171 w 297"/>
                <a:gd name="T53" fmla="*/ 49 h 146"/>
                <a:gd name="T54" fmla="*/ 153 w 297"/>
                <a:gd name="T55" fmla="*/ 42 h 146"/>
                <a:gd name="T56" fmla="*/ 144 w 297"/>
                <a:gd name="T57" fmla="*/ 39 h 146"/>
                <a:gd name="T58" fmla="*/ 134 w 297"/>
                <a:gd name="T59" fmla="*/ 36 h 146"/>
                <a:gd name="T60" fmla="*/ 123 w 297"/>
                <a:gd name="T61" fmla="*/ 34 h 146"/>
                <a:gd name="T62" fmla="*/ 112 w 297"/>
                <a:gd name="T63" fmla="*/ 31 h 146"/>
                <a:gd name="T64" fmla="*/ 101 w 297"/>
                <a:gd name="T65" fmla="*/ 29 h 146"/>
                <a:gd name="T66" fmla="*/ 88 w 297"/>
                <a:gd name="T67" fmla="*/ 27 h 146"/>
                <a:gd name="T68" fmla="*/ 75 w 297"/>
                <a:gd name="T69" fmla="*/ 25 h 146"/>
                <a:gd name="T70" fmla="*/ 62 w 297"/>
                <a:gd name="T71" fmla="*/ 23 h 146"/>
                <a:gd name="T72" fmla="*/ 47 w 297"/>
                <a:gd name="T73" fmla="*/ 22 h 146"/>
                <a:gd name="T74" fmla="*/ 32 w 297"/>
                <a:gd name="T75" fmla="*/ 20 h 146"/>
                <a:gd name="T76" fmla="*/ 17 w 297"/>
                <a:gd name="T77" fmla="*/ 19 h 146"/>
                <a:gd name="T78" fmla="*/ 0 w 297"/>
                <a:gd name="T79" fmla="*/ 18 h 146"/>
                <a:gd name="T80" fmla="*/ 1 w 297"/>
                <a:gd name="T81" fmla="*/ 0 h 146"/>
                <a:gd name="T82" fmla="*/ 279 w 297"/>
                <a:gd name="T83" fmla="*/ 73 h 146"/>
                <a:gd name="T84" fmla="*/ 297 w 297"/>
                <a:gd name="T85" fmla="*/ 146 h 146"/>
                <a:gd name="T86" fmla="*/ 228 w 297"/>
                <a:gd name="T87" fmla="*/ 116 h 146"/>
                <a:gd name="T88" fmla="*/ 279 w 297"/>
                <a:gd name="T89"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7" h="146">
                  <a:moveTo>
                    <a:pt x="1" y="0"/>
                  </a:moveTo>
                  <a:lnTo>
                    <a:pt x="18" y="2"/>
                  </a:lnTo>
                  <a:lnTo>
                    <a:pt x="34" y="3"/>
                  </a:lnTo>
                  <a:lnTo>
                    <a:pt x="49" y="4"/>
                  </a:lnTo>
                  <a:lnTo>
                    <a:pt x="64" y="6"/>
                  </a:lnTo>
                  <a:lnTo>
                    <a:pt x="77" y="8"/>
                  </a:lnTo>
                  <a:lnTo>
                    <a:pt x="91" y="10"/>
                  </a:lnTo>
                  <a:lnTo>
                    <a:pt x="103" y="12"/>
                  </a:lnTo>
                  <a:lnTo>
                    <a:pt x="116" y="14"/>
                  </a:lnTo>
                  <a:lnTo>
                    <a:pt x="127" y="17"/>
                  </a:lnTo>
                  <a:lnTo>
                    <a:pt x="138" y="19"/>
                  </a:lnTo>
                  <a:lnTo>
                    <a:pt x="149" y="22"/>
                  </a:lnTo>
                  <a:lnTo>
                    <a:pt x="159" y="25"/>
                  </a:lnTo>
                  <a:lnTo>
                    <a:pt x="178" y="32"/>
                  </a:lnTo>
                  <a:lnTo>
                    <a:pt x="195" y="40"/>
                  </a:lnTo>
                  <a:lnTo>
                    <a:pt x="211" y="49"/>
                  </a:lnTo>
                  <a:lnTo>
                    <a:pt x="226" y="59"/>
                  </a:lnTo>
                  <a:lnTo>
                    <a:pt x="240" y="70"/>
                  </a:lnTo>
                  <a:lnTo>
                    <a:pt x="253" y="82"/>
                  </a:lnTo>
                  <a:lnTo>
                    <a:pt x="267" y="97"/>
                  </a:lnTo>
                  <a:lnTo>
                    <a:pt x="254" y="109"/>
                  </a:lnTo>
                  <a:lnTo>
                    <a:pt x="241" y="95"/>
                  </a:lnTo>
                  <a:lnTo>
                    <a:pt x="229" y="84"/>
                  </a:lnTo>
                  <a:lnTo>
                    <a:pt x="216" y="74"/>
                  </a:lnTo>
                  <a:lnTo>
                    <a:pt x="202" y="64"/>
                  </a:lnTo>
                  <a:lnTo>
                    <a:pt x="188" y="56"/>
                  </a:lnTo>
                  <a:lnTo>
                    <a:pt x="171" y="49"/>
                  </a:lnTo>
                  <a:lnTo>
                    <a:pt x="153" y="42"/>
                  </a:lnTo>
                  <a:lnTo>
                    <a:pt x="144" y="39"/>
                  </a:lnTo>
                  <a:lnTo>
                    <a:pt x="134" y="36"/>
                  </a:lnTo>
                  <a:lnTo>
                    <a:pt x="123" y="34"/>
                  </a:lnTo>
                  <a:lnTo>
                    <a:pt x="112" y="31"/>
                  </a:lnTo>
                  <a:lnTo>
                    <a:pt x="101" y="29"/>
                  </a:lnTo>
                  <a:lnTo>
                    <a:pt x="88" y="27"/>
                  </a:lnTo>
                  <a:lnTo>
                    <a:pt x="75" y="25"/>
                  </a:lnTo>
                  <a:lnTo>
                    <a:pt x="62" y="23"/>
                  </a:lnTo>
                  <a:lnTo>
                    <a:pt x="47" y="22"/>
                  </a:lnTo>
                  <a:lnTo>
                    <a:pt x="32" y="20"/>
                  </a:lnTo>
                  <a:lnTo>
                    <a:pt x="17" y="19"/>
                  </a:lnTo>
                  <a:lnTo>
                    <a:pt x="0" y="18"/>
                  </a:lnTo>
                  <a:lnTo>
                    <a:pt x="1" y="0"/>
                  </a:lnTo>
                  <a:close/>
                  <a:moveTo>
                    <a:pt x="279" y="73"/>
                  </a:moveTo>
                  <a:lnTo>
                    <a:pt x="297" y="146"/>
                  </a:lnTo>
                  <a:lnTo>
                    <a:pt x="228" y="116"/>
                  </a:lnTo>
                  <a:lnTo>
                    <a:pt x="279" y="73"/>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5" name="Freeform 31"/>
            <p:cNvSpPr>
              <a:spLocks noEditPoints="1"/>
            </p:cNvSpPr>
            <p:nvPr/>
          </p:nvSpPr>
          <p:spPr bwMode="auto">
            <a:xfrm>
              <a:off x="2376" y="1667"/>
              <a:ext cx="67" cy="443"/>
            </a:xfrm>
            <a:custGeom>
              <a:avLst/>
              <a:gdLst>
                <a:gd name="T0" fmla="*/ 27 w 67"/>
                <a:gd name="T1" fmla="*/ 443 h 443"/>
                <a:gd name="T2" fmla="*/ 25 w 67"/>
                <a:gd name="T3" fmla="*/ 56 h 443"/>
                <a:gd name="T4" fmla="*/ 42 w 67"/>
                <a:gd name="T5" fmla="*/ 56 h 443"/>
                <a:gd name="T6" fmla="*/ 44 w 67"/>
                <a:gd name="T7" fmla="*/ 443 h 443"/>
                <a:gd name="T8" fmla="*/ 27 w 67"/>
                <a:gd name="T9" fmla="*/ 443 h 443"/>
                <a:gd name="T10" fmla="*/ 0 w 67"/>
                <a:gd name="T11" fmla="*/ 67 h 443"/>
                <a:gd name="T12" fmla="*/ 33 w 67"/>
                <a:gd name="T13" fmla="*/ 0 h 443"/>
                <a:gd name="T14" fmla="*/ 67 w 67"/>
                <a:gd name="T15" fmla="*/ 67 h 443"/>
                <a:gd name="T16" fmla="*/ 0 w 67"/>
                <a:gd name="T17" fmla="*/ 6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443">
                  <a:moveTo>
                    <a:pt x="27" y="443"/>
                  </a:moveTo>
                  <a:lnTo>
                    <a:pt x="25" y="56"/>
                  </a:lnTo>
                  <a:lnTo>
                    <a:pt x="42" y="56"/>
                  </a:lnTo>
                  <a:lnTo>
                    <a:pt x="44" y="443"/>
                  </a:lnTo>
                  <a:lnTo>
                    <a:pt x="27" y="443"/>
                  </a:lnTo>
                  <a:close/>
                  <a:moveTo>
                    <a:pt x="0" y="67"/>
                  </a:moveTo>
                  <a:lnTo>
                    <a:pt x="33" y="0"/>
                  </a:lnTo>
                  <a:lnTo>
                    <a:pt x="67" y="67"/>
                  </a:lnTo>
                  <a:lnTo>
                    <a:pt x="0" y="67"/>
                  </a:ln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6" name="Rectangle 32"/>
            <p:cNvSpPr>
              <a:spLocks noChangeArrowheads="1"/>
            </p:cNvSpPr>
            <p:nvPr/>
          </p:nvSpPr>
          <p:spPr bwMode="auto">
            <a:xfrm>
              <a:off x="2812" y="2166"/>
              <a:ext cx="45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余裕幅</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7" name="Freeform 33"/>
            <p:cNvSpPr>
              <a:spLocks noEditPoints="1"/>
            </p:cNvSpPr>
            <p:nvPr/>
          </p:nvSpPr>
          <p:spPr bwMode="auto">
            <a:xfrm>
              <a:off x="2968" y="1820"/>
              <a:ext cx="88" cy="263"/>
            </a:xfrm>
            <a:custGeom>
              <a:avLst/>
              <a:gdLst>
                <a:gd name="T0" fmla="*/ 284 w 521"/>
                <a:gd name="T1" fmla="*/ 0 h 1570"/>
                <a:gd name="T2" fmla="*/ 284 w 521"/>
                <a:gd name="T3" fmla="*/ 1523 h 1570"/>
                <a:gd name="T4" fmla="*/ 236 w 521"/>
                <a:gd name="T5" fmla="*/ 1523 h 1570"/>
                <a:gd name="T6" fmla="*/ 236 w 521"/>
                <a:gd name="T7" fmla="*/ 0 h 1570"/>
                <a:gd name="T8" fmla="*/ 284 w 521"/>
                <a:gd name="T9" fmla="*/ 0 h 1570"/>
                <a:gd name="T10" fmla="*/ 515 w 521"/>
                <a:gd name="T11" fmla="*/ 1135 h 1570"/>
                <a:gd name="T12" fmla="*/ 260 w 521"/>
                <a:gd name="T13" fmla="*/ 1570 h 1570"/>
                <a:gd name="T14" fmla="*/ 6 w 521"/>
                <a:gd name="T15" fmla="*/ 1135 h 1570"/>
                <a:gd name="T16" fmla="*/ 15 w 521"/>
                <a:gd name="T17" fmla="*/ 1102 h 1570"/>
                <a:gd name="T18" fmla="*/ 48 w 521"/>
                <a:gd name="T19" fmla="*/ 1111 h 1570"/>
                <a:gd name="T20" fmla="*/ 281 w 521"/>
                <a:gd name="T21" fmla="*/ 1511 h 1570"/>
                <a:gd name="T22" fmla="*/ 240 w 521"/>
                <a:gd name="T23" fmla="*/ 1511 h 1570"/>
                <a:gd name="T24" fmla="*/ 473 w 521"/>
                <a:gd name="T25" fmla="*/ 1111 h 1570"/>
                <a:gd name="T26" fmla="*/ 506 w 521"/>
                <a:gd name="T27" fmla="*/ 1102 h 1570"/>
                <a:gd name="T28" fmla="*/ 515 w 521"/>
                <a:gd name="T29" fmla="*/ 1135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1" h="1570">
                  <a:moveTo>
                    <a:pt x="284" y="0"/>
                  </a:moveTo>
                  <a:lnTo>
                    <a:pt x="284" y="1523"/>
                  </a:lnTo>
                  <a:lnTo>
                    <a:pt x="236" y="1523"/>
                  </a:lnTo>
                  <a:lnTo>
                    <a:pt x="236" y="0"/>
                  </a:lnTo>
                  <a:lnTo>
                    <a:pt x="284" y="0"/>
                  </a:lnTo>
                  <a:close/>
                  <a:moveTo>
                    <a:pt x="515" y="1135"/>
                  </a:moveTo>
                  <a:lnTo>
                    <a:pt x="260" y="1570"/>
                  </a:lnTo>
                  <a:lnTo>
                    <a:pt x="6" y="1135"/>
                  </a:lnTo>
                  <a:cubicBezTo>
                    <a:pt x="0" y="1123"/>
                    <a:pt x="4" y="1109"/>
                    <a:pt x="15" y="1102"/>
                  </a:cubicBezTo>
                  <a:cubicBezTo>
                    <a:pt x="26" y="1095"/>
                    <a:pt x="41" y="1099"/>
                    <a:pt x="48" y="1111"/>
                  </a:cubicBezTo>
                  <a:lnTo>
                    <a:pt x="281" y="1511"/>
                  </a:lnTo>
                  <a:lnTo>
                    <a:pt x="240" y="1511"/>
                  </a:lnTo>
                  <a:lnTo>
                    <a:pt x="473" y="1111"/>
                  </a:lnTo>
                  <a:cubicBezTo>
                    <a:pt x="480" y="1099"/>
                    <a:pt x="494" y="1095"/>
                    <a:pt x="506" y="1102"/>
                  </a:cubicBezTo>
                  <a:cubicBezTo>
                    <a:pt x="517" y="1109"/>
                    <a:pt x="521" y="1123"/>
                    <a:pt x="515" y="1135"/>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8" name="Freeform 34"/>
            <p:cNvSpPr>
              <a:spLocks noEditPoints="1"/>
            </p:cNvSpPr>
            <p:nvPr/>
          </p:nvSpPr>
          <p:spPr bwMode="auto">
            <a:xfrm>
              <a:off x="2968" y="2366"/>
              <a:ext cx="88" cy="263"/>
            </a:xfrm>
            <a:custGeom>
              <a:avLst/>
              <a:gdLst>
                <a:gd name="T0" fmla="*/ 284 w 521"/>
                <a:gd name="T1" fmla="*/ 1570 h 1570"/>
                <a:gd name="T2" fmla="*/ 284 w 521"/>
                <a:gd name="T3" fmla="*/ 48 h 1570"/>
                <a:gd name="T4" fmla="*/ 236 w 521"/>
                <a:gd name="T5" fmla="*/ 48 h 1570"/>
                <a:gd name="T6" fmla="*/ 236 w 521"/>
                <a:gd name="T7" fmla="*/ 1570 h 1570"/>
                <a:gd name="T8" fmla="*/ 284 w 521"/>
                <a:gd name="T9" fmla="*/ 1570 h 1570"/>
                <a:gd name="T10" fmla="*/ 515 w 521"/>
                <a:gd name="T11" fmla="*/ 436 h 1570"/>
                <a:gd name="T12" fmla="*/ 260 w 521"/>
                <a:gd name="T13" fmla="*/ 0 h 1570"/>
                <a:gd name="T14" fmla="*/ 6 w 521"/>
                <a:gd name="T15" fmla="*/ 436 h 1570"/>
                <a:gd name="T16" fmla="*/ 15 w 521"/>
                <a:gd name="T17" fmla="*/ 469 h 1570"/>
                <a:gd name="T18" fmla="*/ 48 w 521"/>
                <a:gd name="T19" fmla="*/ 460 h 1570"/>
                <a:gd name="T20" fmla="*/ 281 w 521"/>
                <a:gd name="T21" fmla="*/ 60 h 1570"/>
                <a:gd name="T22" fmla="*/ 240 w 521"/>
                <a:gd name="T23" fmla="*/ 60 h 1570"/>
                <a:gd name="T24" fmla="*/ 473 w 521"/>
                <a:gd name="T25" fmla="*/ 460 h 1570"/>
                <a:gd name="T26" fmla="*/ 506 w 521"/>
                <a:gd name="T27" fmla="*/ 469 h 1570"/>
                <a:gd name="T28" fmla="*/ 515 w 521"/>
                <a:gd name="T29" fmla="*/ 436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1" h="1570">
                  <a:moveTo>
                    <a:pt x="284" y="1570"/>
                  </a:moveTo>
                  <a:lnTo>
                    <a:pt x="284" y="48"/>
                  </a:lnTo>
                  <a:lnTo>
                    <a:pt x="236" y="48"/>
                  </a:lnTo>
                  <a:lnTo>
                    <a:pt x="236" y="1570"/>
                  </a:lnTo>
                  <a:lnTo>
                    <a:pt x="284" y="1570"/>
                  </a:lnTo>
                  <a:close/>
                  <a:moveTo>
                    <a:pt x="515" y="436"/>
                  </a:moveTo>
                  <a:lnTo>
                    <a:pt x="260" y="0"/>
                  </a:lnTo>
                  <a:lnTo>
                    <a:pt x="6" y="436"/>
                  </a:lnTo>
                  <a:cubicBezTo>
                    <a:pt x="0" y="447"/>
                    <a:pt x="4" y="462"/>
                    <a:pt x="15" y="469"/>
                  </a:cubicBezTo>
                  <a:cubicBezTo>
                    <a:pt x="26" y="475"/>
                    <a:pt x="41" y="472"/>
                    <a:pt x="48" y="460"/>
                  </a:cubicBezTo>
                  <a:lnTo>
                    <a:pt x="281" y="60"/>
                  </a:lnTo>
                  <a:lnTo>
                    <a:pt x="240" y="60"/>
                  </a:lnTo>
                  <a:lnTo>
                    <a:pt x="473" y="460"/>
                  </a:lnTo>
                  <a:cubicBezTo>
                    <a:pt x="480" y="472"/>
                    <a:pt x="494" y="475"/>
                    <a:pt x="506" y="469"/>
                  </a:cubicBezTo>
                  <a:cubicBezTo>
                    <a:pt x="517" y="462"/>
                    <a:pt x="521" y="447"/>
                    <a:pt x="515" y="436"/>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40" name="Group 37"/>
          <p:cNvGrpSpPr>
            <a:grpSpLocks noChangeAspect="1"/>
          </p:cNvGrpSpPr>
          <p:nvPr/>
        </p:nvGrpSpPr>
        <p:grpSpPr bwMode="auto">
          <a:xfrm>
            <a:off x="179388" y="4292600"/>
            <a:ext cx="8866187" cy="2654300"/>
            <a:chOff x="113" y="2704"/>
            <a:chExt cx="5585" cy="1672"/>
          </a:xfrm>
        </p:grpSpPr>
        <p:sp>
          <p:nvSpPr>
            <p:cNvPr id="41" name="AutoShape 36"/>
            <p:cNvSpPr>
              <a:spLocks noChangeAspect="1" noChangeArrowheads="1" noTextEdit="1"/>
            </p:cNvSpPr>
            <p:nvPr/>
          </p:nvSpPr>
          <p:spPr bwMode="auto">
            <a:xfrm>
              <a:off x="113" y="2704"/>
              <a:ext cx="5585" cy="1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2" name="Group 238"/>
            <p:cNvGrpSpPr>
              <a:grpSpLocks/>
            </p:cNvGrpSpPr>
            <p:nvPr/>
          </p:nvGrpSpPr>
          <p:grpSpPr bwMode="auto">
            <a:xfrm>
              <a:off x="171" y="2798"/>
              <a:ext cx="4800" cy="1524"/>
              <a:chOff x="171" y="2798"/>
              <a:chExt cx="4800" cy="1524"/>
            </a:xfrm>
          </p:grpSpPr>
          <p:sp>
            <p:nvSpPr>
              <p:cNvPr id="49" name="Rectangle 38"/>
              <p:cNvSpPr>
                <a:spLocks noChangeArrowheads="1"/>
              </p:cNvSpPr>
              <p:nvPr/>
            </p:nvSpPr>
            <p:spPr bwMode="auto">
              <a:xfrm>
                <a:off x="2301" y="2798"/>
                <a:ext cx="1489" cy="12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Rectangle 39"/>
              <p:cNvSpPr>
                <a:spLocks noChangeArrowheads="1"/>
              </p:cNvSpPr>
              <p:nvPr/>
            </p:nvSpPr>
            <p:spPr bwMode="auto">
              <a:xfrm>
                <a:off x="2301" y="2798"/>
                <a:ext cx="1489" cy="1220"/>
              </a:xfrm>
              <a:prstGeom prst="rect">
                <a:avLst/>
              </a:prstGeom>
              <a:noFill/>
              <a:ln w="23"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Rectangle 40"/>
              <p:cNvSpPr>
                <a:spLocks noChangeArrowheads="1"/>
              </p:cNvSpPr>
              <p:nvPr/>
            </p:nvSpPr>
            <p:spPr bwMode="auto">
              <a:xfrm>
                <a:off x="3420" y="3117"/>
                <a:ext cx="248" cy="679"/>
              </a:xfrm>
              <a:prstGeom prst="rect">
                <a:avLst/>
              </a:prstGeom>
              <a:noFill/>
              <a:ln w="23"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Rectangle 41"/>
              <p:cNvSpPr>
                <a:spLocks noChangeArrowheads="1"/>
              </p:cNvSpPr>
              <p:nvPr/>
            </p:nvSpPr>
            <p:spPr bwMode="auto">
              <a:xfrm>
                <a:off x="4114" y="3575"/>
                <a:ext cx="66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smtClean="0">
                    <a:ln>
                      <a:noFill/>
                    </a:ln>
                    <a:solidFill>
                      <a:srgbClr val="000000"/>
                    </a:solidFill>
                    <a:effectLst/>
                    <a:latin typeface="Meiryo UI" pitchFamily="50" charset="-128"/>
                    <a:ea typeface="Meiryo UI" pitchFamily="50" charset="-128"/>
                    <a:cs typeface="ＭＳ Ｐゴシック" pitchFamily="50" charset="-128"/>
                  </a:rPr>
                  <a:t>：対策（補修等）時期</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3" name="Rectangle 42"/>
              <p:cNvSpPr>
                <a:spLocks noChangeArrowheads="1"/>
              </p:cNvSpPr>
              <p:nvPr/>
            </p:nvSpPr>
            <p:spPr bwMode="auto">
              <a:xfrm rot="16200000" flipH="1">
                <a:off x="-1" y="2970"/>
                <a:ext cx="49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性能</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4" name="Rectangle 43"/>
              <p:cNvSpPr>
                <a:spLocks noChangeArrowheads="1"/>
              </p:cNvSpPr>
              <p:nvPr/>
            </p:nvSpPr>
            <p:spPr bwMode="auto">
              <a:xfrm>
                <a:off x="325" y="2798"/>
                <a:ext cx="1840" cy="12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Rectangle 44"/>
              <p:cNvSpPr>
                <a:spLocks noChangeArrowheads="1"/>
              </p:cNvSpPr>
              <p:nvPr/>
            </p:nvSpPr>
            <p:spPr bwMode="auto">
              <a:xfrm>
                <a:off x="325" y="2798"/>
                <a:ext cx="1840" cy="1220"/>
              </a:xfrm>
              <a:prstGeom prst="rect">
                <a:avLst/>
              </a:prstGeom>
              <a:noFill/>
              <a:ln w="23"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Rectangle 45"/>
              <p:cNvSpPr>
                <a:spLocks noChangeArrowheads="1"/>
              </p:cNvSpPr>
              <p:nvPr/>
            </p:nvSpPr>
            <p:spPr bwMode="auto">
              <a:xfrm>
                <a:off x="1919" y="4062"/>
                <a:ext cx="25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時間</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7" name="Rectangle 46"/>
              <p:cNvSpPr>
                <a:spLocks noChangeArrowheads="1"/>
              </p:cNvSpPr>
              <p:nvPr/>
            </p:nvSpPr>
            <p:spPr bwMode="auto">
              <a:xfrm>
                <a:off x="343" y="3665"/>
                <a:ext cx="77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smtClean="0">
                    <a:ln>
                      <a:noFill/>
                    </a:ln>
                    <a:solidFill>
                      <a:srgbClr val="FF0000"/>
                    </a:solidFill>
                    <a:effectLst/>
                    <a:latin typeface="Meiryo UI" pitchFamily="50" charset="-128"/>
                    <a:ea typeface="Meiryo UI" pitchFamily="50" charset="-128"/>
                    <a:cs typeface="ＭＳ Ｐゴシック" pitchFamily="50" charset="-128"/>
                  </a:rPr>
                  <a:t>限界管理水準</a:t>
                </a:r>
                <a:endParaRPr kumimoji="1" lang="ja-JP" sz="16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8" name="Freeform 47"/>
              <p:cNvSpPr>
                <a:spLocks noEditPoints="1"/>
              </p:cNvSpPr>
              <p:nvPr/>
            </p:nvSpPr>
            <p:spPr bwMode="auto">
              <a:xfrm>
                <a:off x="301" y="3094"/>
                <a:ext cx="1637" cy="748"/>
              </a:xfrm>
              <a:custGeom>
                <a:avLst/>
                <a:gdLst>
                  <a:gd name="T0" fmla="*/ 1343 w 19187"/>
                  <a:gd name="T1" fmla="*/ 242 h 8787"/>
                  <a:gd name="T2" fmla="*/ 3324 w 19187"/>
                  <a:gd name="T3" fmla="*/ 412 h 8787"/>
                  <a:gd name="T4" fmla="*/ 5125 w 19187"/>
                  <a:gd name="T5" fmla="*/ 621 h 8787"/>
                  <a:gd name="T6" fmla="*/ 6761 w 19187"/>
                  <a:gd name="T7" fmla="*/ 874 h 8787"/>
                  <a:gd name="T8" fmla="*/ 8247 w 19187"/>
                  <a:gd name="T9" fmla="*/ 1173 h 8787"/>
                  <a:gd name="T10" fmla="*/ 9598 w 19187"/>
                  <a:gd name="T11" fmla="*/ 1519 h 8787"/>
                  <a:gd name="T12" fmla="*/ 10828 w 19187"/>
                  <a:gd name="T13" fmla="*/ 1917 h 8787"/>
                  <a:gd name="T14" fmla="*/ 11953 w 19187"/>
                  <a:gd name="T15" fmla="*/ 2368 h 8787"/>
                  <a:gd name="T16" fmla="*/ 12985 w 19187"/>
                  <a:gd name="T17" fmla="*/ 2876 h 8787"/>
                  <a:gd name="T18" fmla="*/ 13941 w 19187"/>
                  <a:gd name="T19" fmla="*/ 3442 h 8787"/>
                  <a:gd name="T20" fmla="*/ 14834 w 19187"/>
                  <a:gd name="T21" fmla="*/ 4071 h 8787"/>
                  <a:gd name="T22" fmla="*/ 15678 w 19187"/>
                  <a:gd name="T23" fmla="*/ 4762 h 8787"/>
                  <a:gd name="T24" fmla="*/ 16488 w 19187"/>
                  <a:gd name="T25" fmla="*/ 5520 h 8787"/>
                  <a:gd name="T26" fmla="*/ 17278 w 19187"/>
                  <a:gd name="T27" fmla="*/ 6346 h 8787"/>
                  <a:gd name="T28" fmla="*/ 18065 w 19187"/>
                  <a:gd name="T29" fmla="*/ 7241 h 8787"/>
                  <a:gd name="T30" fmla="*/ 18853 w 19187"/>
                  <a:gd name="T31" fmla="*/ 8201 h 8787"/>
                  <a:gd name="T32" fmla="*/ 18302 w 19187"/>
                  <a:gd name="T33" fmla="*/ 7849 h 8787"/>
                  <a:gd name="T34" fmla="*/ 17517 w 19187"/>
                  <a:gd name="T35" fmla="*/ 6923 h 8787"/>
                  <a:gd name="T36" fmla="*/ 16736 w 19187"/>
                  <a:gd name="T37" fmla="*/ 6069 h 8787"/>
                  <a:gd name="T38" fmla="*/ 15947 w 19187"/>
                  <a:gd name="T39" fmla="*/ 5287 h 8787"/>
                  <a:gd name="T40" fmla="*/ 15132 w 19187"/>
                  <a:gd name="T41" fmla="*/ 4571 h 8787"/>
                  <a:gd name="T42" fmla="*/ 14278 w 19187"/>
                  <a:gd name="T43" fmla="*/ 3921 h 8787"/>
                  <a:gd name="T44" fmla="*/ 13369 w 19187"/>
                  <a:gd name="T45" fmla="*/ 3333 h 8787"/>
                  <a:gd name="T46" fmla="*/ 12391 w 19187"/>
                  <a:gd name="T47" fmla="*/ 2804 h 8787"/>
                  <a:gd name="T48" fmla="*/ 11329 w 19187"/>
                  <a:gd name="T49" fmla="*/ 2330 h 8787"/>
                  <a:gd name="T50" fmla="*/ 10167 w 19187"/>
                  <a:gd name="T51" fmla="*/ 1910 h 8787"/>
                  <a:gd name="T52" fmla="*/ 8890 w 19187"/>
                  <a:gd name="T53" fmla="*/ 1542 h 8787"/>
                  <a:gd name="T54" fmla="*/ 7483 w 19187"/>
                  <a:gd name="T55" fmla="*/ 1222 h 8787"/>
                  <a:gd name="T56" fmla="*/ 5933 w 19187"/>
                  <a:gd name="T57" fmla="*/ 948 h 8787"/>
                  <a:gd name="T58" fmla="*/ 4223 w 19187"/>
                  <a:gd name="T59" fmla="*/ 718 h 8787"/>
                  <a:gd name="T60" fmla="*/ 2340 w 19187"/>
                  <a:gd name="T61" fmla="*/ 529 h 8787"/>
                  <a:gd name="T62" fmla="*/ 269 w 19187"/>
                  <a:gd name="T63" fmla="*/ 379 h 8787"/>
                  <a:gd name="T64" fmla="*/ 258 w 19187"/>
                  <a:gd name="T65" fmla="*/ 542 h 8787"/>
                  <a:gd name="T66" fmla="*/ 293 w 19187"/>
                  <a:gd name="T67" fmla="*/ 9 h 8787"/>
                  <a:gd name="T68" fmla="*/ 258 w 19187"/>
                  <a:gd name="T69" fmla="*/ 542 h 8787"/>
                  <a:gd name="T70" fmla="*/ 19187 w 19187"/>
                  <a:gd name="T71" fmla="*/ 8787 h 8787"/>
                  <a:gd name="T72" fmla="*/ 19002 w 19187"/>
                  <a:gd name="T73" fmla="*/ 7912 h 8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187" h="8787">
                    <a:moveTo>
                      <a:pt x="282" y="172"/>
                    </a:moveTo>
                    <a:lnTo>
                      <a:pt x="1343" y="242"/>
                    </a:lnTo>
                    <a:lnTo>
                      <a:pt x="2357" y="322"/>
                    </a:lnTo>
                    <a:lnTo>
                      <a:pt x="3324" y="412"/>
                    </a:lnTo>
                    <a:lnTo>
                      <a:pt x="4246" y="511"/>
                    </a:lnTo>
                    <a:lnTo>
                      <a:pt x="5125" y="621"/>
                    </a:lnTo>
                    <a:lnTo>
                      <a:pt x="5962" y="743"/>
                    </a:lnTo>
                    <a:lnTo>
                      <a:pt x="6761" y="874"/>
                    </a:lnTo>
                    <a:lnTo>
                      <a:pt x="7522" y="1017"/>
                    </a:lnTo>
                    <a:lnTo>
                      <a:pt x="8247" y="1173"/>
                    </a:lnTo>
                    <a:lnTo>
                      <a:pt x="8939" y="1339"/>
                    </a:lnTo>
                    <a:lnTo>
                      <a:pt x="9598" y="1519"/>
                    </a:lnTo>
                    <a:lnTo>
                      <a:pt x="10228" y="1711"/>
                    </a:lnTo>
                    <a:lnTo>
                      <a:pt x="10828" y="1917"/>
                    </a:lnTo>
                    <a:lnTo>
                      <a:pt x="11402" y="2135"/>
                    </a:lnTo>
                    <a:lnTo>
                      <a:pt x="11953" y="2368"/>
                    </a:lnTo>
                    <a:lnTo>
                      <a:pt x="12480" y="2615"/>
                    </a:lnTo>
                    <a:lnTo>
                      <a:pt x="12985" y="2876"/>
                    </a:lnTo>
                    <a:lnTo>
                      <a:pt x="13472" y="3152"/>
                    </a:lnTo>
                    <a:lnTo>
                      <a:pt x="13941" y="3442"/>
                    </a:lnTo>
                    <a:lnTo>
                      <a:pt x="14395" y="3748"/>
                    </a:lnTo>
                    <a:lnTo>
                      <a:pt x="14834" y="4071"/>
                    </a:lnTo>
                    <a:lnTo>
                      <a:pt x="15261" y="4408"/>
                    </a:lnTo>
                    <a:lnTo>
                      <a:pt x="15678" y="4762"/>
                    </a:lnTo>
                    <a:lnTo>
                      <a:pt x="16086" y="5132"/>
                    </a:lnTo>
                    <a:lnTo>
                      <a:pt x="16488" y="5520"/>
                    </a:lnTo>
                    <a:lnTo>
                      <a:pt x="16885" y="5924"/>
                    </a:lnTo>
                    <a:lnTo>
                      <a:pt x="17278" y="6346"/>
                    </a:lnTo>
                    <a:lnTo>
                      <a:pt x="17672" y="6784"/>
                    </a:lnTo>
                    <a:lnTo>
                      <a:pt x="18065" y="7241"/>
                    </a:lnTo>
                    <a:lnTo>
                      <a:pt x="18461" y="7716"/>
                    </a:lnTo>
                    <a:lnTo>
                      <a:pt x="18853" y="8201"/>
                    </a:lnTo>
                    <a:lnTo>
                      <a:pt x="18691" y="8331"/>
                    </a:lnTo>
                    <a:lnTo>
                      <a:pt x="18302" y="7849"/>
                    </a:lnTo>
                    <a:lnTo>
                      <a:pt x="17908" y="7376"/>
                    </a:lnTo>
                    <a:lnTo>
                      <a:pt x="17517" y="6923"/>
                    </a:lnTo>
                    <a:lnTo>
                      <a:pt x="17126" y="6487"/>
                    </a:lnTo>
                    <a:lnTo>
                      <a:pt x="16736" y="6069"/>
                    </a:lnTo>
                    <a:lnTo>
                      <a:pt x="16343" y="5669"/>
                    </a:lnTo>
                    <a:lnTo>
                      <a:pt x="15947" y="5287"/>
                    </a:lnTo>
                    <a:lnTo>
                      <a:pt x="15543" y="4921"/>
                    </a:lnTo>
                    <a:lnTo>
                      <a:pt x="15132" y="4571"/>
                    </a:lnTo>
                    <a:lnTo>
                      <a:pt x="14711" y="4238"/>
                    </a:lnTo>
                    <a:lnTo>
                      <a:pt x="14278" y="3921"/>
                    </a:lnTo>
                    <a:lnTo>
                      <a:pt x="13832" y="3619"/>
                    </a:lnTo>
                    <a:lnTo>
                      <a:pt x="13369" y="3333"/>
                    </a:lnTo>
                    <a:lnTo>
                      <a:pt x="12890" y="3061"/>
                    </a:lnTo>
                    <a:lnTo>
                      <a:pt x="12391" y="2804"/>
                    </a:lnTo>
                    <a:lnTo>
                      <a:pt x="11872" y="2559"/>
                    </a:lnTo>
                    <a:lnTo>
                      <a:pt x="11329" y="2330"/>
                    </a:lnTo>
                    <a:lnTo>
                      <a:pt x="10761" y="2114"/>
                    </a:lnTo>
                    <a:lnTo>
                      <a:pt x="10167" y="1910"/>
                    </a:lnTo>
                    <a:lnTo>
                      <a:pt x="9543" y="1720"/>
                    </a:lnTo>
                    <a:lnTo>
                      <a:pt x="8890" y="1542"/>
                    </a:lnTo>
                    <a:lnTo>
                      <a:pt x="8204" y="1376"/>
                    </a:lnTo>
                    <a:lnTo>
                      <a:pt x="7483" y="1222"/>
                    </a:lnTo>
                    <a:lnTo>
                      <a:pt x="6728" y="1079"/>
                    </a:lnTo>
                    <a:lnTo>
                      <a:pt x="5933" y="948"/>
                    </a:lnTo>
                    <a:lnTo>
                      <a:pt x="5100" y="828"/>
                    </a:lnTo>
                    <a:lnTo>
                      <a:pt x="4223" y="718"/>
                    </a:lnTo>
                    <a:lnTo>
                      <a:pt x="3305" y="619"/>
                    </a:lnTo>
                    <a:lnTo>
                      <a:pt x="2340" y="529"/>
                    </a:lnTo>
                    <a:lnTo>
                      <a:pt x="1330" y="449"/>
                    </a:lnTo>
                    <a:lnTo>
                      <a:pt x="269" y="379"/>
                    </a:lnTo>
                    <a:lnTo>
                      <a:pt x="282" y="172"/>
                    </a:lnTo>
                    <a:close/>
                    <a:moveTo>
                      <a:pt x="258" y="542"/>
                    </a:moveTo>
                    <a:cubicBezTo>
                      <a:pt x="111" y="532"/>
                      <a:pt x="0" y="405"/>
                      <a:pt x="9" y="258"/>
                    </a:cubicBezTo>
                    <a:cubicBezTo>
                      <a:pt x="19" y="111"/>
                      <a:pt x="146" y="0"/>
                      <a:pt x="293" y="9"/>
                    </a:cubicBezTo>
                    <a:cubicBezTo>
                      <a:pt x="440" y="19"/>
                      <a:pt x="551" y="146"/>
                      <a:pt x="542" y="293"/>
                    </a:cubicBezTo>
                    <a:cubicBezTo>
                      <a:pt x="532" y="440"/>
                      <a:pt x="405" y="551"/>
                      <a:pt x="258" y="542"/>
                    </a:cubicBezTo>
                    <a:close/>
                    <a:moveTo>
                      <a:pt x="19002" y="7912"/>
                    </a:moveTo>
                    <a:lnTo>
                      <a:pt x="19187" y="8787"/>
                    </a:lnTo>
                    <a:lnTo>
                      <a:pt x="18376" y="8411"/>
                    </a:lnTo>
                    <a:lnTo>
                      <a:pt x="19002" y="7912"/>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9" name="Rectangle 48"/>
              <p:cNvSpPr>
                <a:spLocks noChangeArrowheads="1"/>
              </p:cNvSpPr>
              <p:nvPr/>
            </p:nvSpPr>
            <p:spPr bwMode="auto">
              <a:xfrm>
                <a:off x="338" y="3472"/>
                <a:ext cx="77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FF0000"/>
                    </a:solidFill>
                    <a:effectLst/>
                    <a:latin typeface="Meiryo UI" pitchFamily="50" charset="-128"/>
                    <a:ea typeface="Meiryo UI" pitchFamily="50" charset="-128"/>
                    <a:cs typeface="ＭＳ Ｐゴシック" pitchFamily="50" charset="-128"/>
                  </a:rPr>
                  <a:t>目標管理水準</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0" name="Rectangle 49"/>
              <p:cNvSpPr>
                <a:spLocks noChangeArrowheads="1"/>
              </p:cNvSpPr>
              <p:nvPr/>
            </p:nvSpPr>
            <p:spPr bwMode="auto">
              <a:xfrm>
                <a:off x="1460" y="3171"/>
                <a:ext cx="71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0070C0"/>
                    </a:solidFill>
                    <a:effectLst/>
                    <a:latin typeface="Meiryo UI" pitchFamily="50" charset="-128"/>
                    <a:ea typeface="Meiryo UI" pitchFamily="50" charset="-128"/>
                    <a:cs typeface="ＭＳ Ｐゴシック" pitchFamily="50" charset="-128"/>
                  </a:rPr>
                  <a:t>性能の低下</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1" name="Rectangle 50"/>
              <p:cNvSpPr>
                <a:spLocks noChangeArrowheads="1"/>
              </p:cNvSpPr>
              <p:nvPr/>
            </p:nvSpPr>
            <p:spPr bwMode="auto">
              <a:xfrm>
                <a:off x="2424" y="4021"/>
                <a:ext cx="25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smtClean="0">
                    <a:ln>
                      <a:noFill/>
                    </a:ln>
                    <a:solidFill>
                      <a:srgbClr val="000000"/>
                    </a:solidFill>
                    <a:effectLst/>
                    <a:latin typeface="Meiryo UI" pitchFamily="50" charset="-128"/>
                    <a:ea typeface="Meiryo UI" pitchFamily="50" charset="-128"/>
                    <a:cs typeface="ＭＳ Ｐゴシック" pitchFamily="50" charset="-128"/>
                  </a:rPr>
                  <a:t>予測</a:t>
                </a:r>
                <a:endParaRPr kumimoji="1" lang="ja-JP" sz="16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2" name="Rectangle 51"/>
              <p:cNvSpPr>
                <a:spLocks noChangeArrowheads="1"/>
              </p:cNvSpPr>
              <p:nvPr/>
            </p:nvSpPr>
            <p:spPr bwMode="auto">
              <a:xfrm>
                <a:off x="2424" y="4167"/>
                <a:ext cx="25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計画</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3" name="Freeform 52"/>
              <p:cNvSpPr>
                <a:spLocks noEditPoints="1"/>
              </p:cNvSpPr>
              <p:nvPr/>
            </p:nvSpPr>
            <p:spPr bwMode="auto">
              <a:xfrm>
                <a:off x="2597" y="3036"/>
                <a:ext cx="190" cy="244"/>
              </a:xfrm>
              <a:custGeom>
                <a:avLst/>
                <a:gdLst>
                  <a:gd name="T0" fmla="*/ 2150 w 2226"/>
                  <a:gd name="T1" fmla="*/ 0 h 2863"/>
                  <a:gd name="T2" fmla="*/ 21 w 2226"/>
                  <a:gd name="T3" fmla="*/ 2758 h 2863"/>
                  <a:gd name="T4" fmla="*/ 97 w 2226"/>
                  <a:gd name="T5" fmla="*/ 2817 h 2863"/>
                  <a:gd name="T6" fmla="*/ 2226 w 2226"/>
                  <a:gd name="T7" fmla="*/ 59 h 2863"/>
                  <a:gd name="T8" fmla="*/ 2150 w 2226"/>
                  <a:gd name="T9" fmla="*/ 0 h 2863"/>
                  <a:gd name="T10" fmla="*/ 130 w 2226"/>
                  <a:gd name="T11" fmla="*/ 1863 h 2863"/>
                  <a:gd name="T12" fmla="*/ 0 w 2226"/>
                  <a:gd name="T13" fmla="*/ 2863 h 2863"/>
                  <a:gd name="T14" fmla="*/ 935 w 2226"/>
                  <a:gd name="T15" fmla="*/ 2484 h 2863"/>
                  <a:gd name="T16" fmla="*/ 961 w 2226"/>
                  <a:gd name="T17" fmla="*/ 2421 h 2863"/>
                  <a:gd name="T18" fmla="*/ 899 w 2226"/>
                  <a:gd name="T19" fmla="*/ 2395 h 2863"/>
                  <a:gd name="T20" fmla="*/ 41 w 2226"/>
                  <a:gd name="T21" fmla="*/ 2743 h 2863"/>
                  <a:gd name="T22" fmla="*/ 106 w 2226"/>
                  <a:gd name="T23" fmla="*/ 2794 h 2863"/>
                  <a:gd name="T24" fmla="*/ 226 w 2226"/>
                  <a:gd name="T25" fmla="*/ 1875 h 2863"/>
                  <a:gd name="T26" fmla="*/ 184 w 2226"/>
                  <a:gd name="T27" fmla="*/ 1821 h 2863"/>
                  <a:gd name="T28" fmla="*/ 130 w 2226"/>
                  <a:gd name="T29" fmla="*/ 1863 h 2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26" h="2863">
                    <a:moveTo>
                      <a:pt x="2150" y="0"/>
                    </a:moveTo>
                    <a:lnTo>
                      <a:pt x="21" y="2758"/>
                    </a:lnTo>
                    <a:lnTo>
                      <a:pt x="97" y="2817"/>
                    </a:lnTo>
                    <a:lnTo>
                      <a:pt x="2226" y="59"/>
                    </a:lnTo>
                    <a:lnTo>
                      <a:pt x="2150" y="0"/>
                    </a:lnTo>
                    <a:close/>
                    <a:moveTo>
                      <a:pt x="130" y="1863"/>
                    </a:moveTo>
                    <a:lnTo>
                      <a:pt x="0" y="2863"/>
                    </a:lnTo>
                    <a:lnTo>
                      <a:pt x="935" y="2484"/>
                    </a:lnTo>
                    <a:cubicBezTo>
                      <a:pt x="959" y="2474"/>
                      <a:pt x="971" y="2446"/>
                      <a:pt x="961" y="2421"/>
                    </a:cubicBezTo>
                    <a:cubicBezTo>
                      <a:pt x="951" y="2397"/>
                      <a:pt x="923" y="2385"/>
                      <a:pt x="899" y="2395"/>
                    </a:cubicBezTo>
                    <a:lnTo>
                      <a:pt x="41" y="2743"/>
                    </a:lnTo>
                    <a:lnTo>
                      <a:pt x="106" y="2794"/>
                    </a:lnTo>
                    <a:lnTo>
                      <a:pt x="226" y="1875"/>
                    </a:lnTo>
                    <a:cubicBezTo>
                      <a:pt x="229" y="1849"/>
                      <a:pt x="211" y="1825"/>
                      <a:pt x="184" y="1821"/>
                    </a:cubicBezTo>
                    <a:cubicBezTo>
                      <a:pt x="158" y="1818"/>
                      <a:pt x="134" y="1837"/>
                      <a:pt x="130" y="1863"/>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4" name="Rectangle 53"/>
              <p:cNvSpPr>
                <a:spLocks noChangeArrowheads="1"/>
              </p:cNvSpPr>
              <p:nvPr/>
            </p:nvSpPr>
            <p:spPr bwMode="auto">
              <a:xfrm>
                <a:off x="338" y="3288"/>
                <a:ext cx="77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FF0000"/>
                    </a:solidFill>
                    <a:effectLst/>
                    <a:latin typeface="Meiryo UI" pitchFamily="50" charset="-128"/>
                    <a:ea typeface="Meiryo UI" pitchFamily="50" charset="-128"/>
                    <a:cs typeface="ＭＳ Ｐゴシック" pitchFamily="50" charset="-128"/>
                  </a:rPr>
                  <a:t>最適</a:t>
                </a:r>
                <a:r>
                  <a:rPr kumimoji="1" lang="ja-JP" altLang="en-US" sz="1600" b="0" i="0" u="none" strike="noStrike" cap="none" normalizeH="0" baseline="0" dirty="0" smtClean="0">
                    <a:ln>
                      <a:noFill/>
                    </a:ln>
                    <a:solidFill>
                      <a:srgbClr val="FF0000"/>
                    </a:solidFill>
                    <a:effectLst/>
                    <a:latin typeface="Meiryo UI" pitchFamily="50" charset="-128"/>
                    <a:ea typeface="Meiryo UI" pitchFamily="50" charset="-128"/>
                    <a:cs typeface="ＭＳ Ｐゴシック" pitchFamily="50" charset="-128"/>
                  </a:rPr>
                  <a:t>管理水準</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6" name="Rectangle 55"/>
              <p:cNvSpPr>
                <a:spLocks noChangeArrowheads="1"/>
              </p:cNvSpPr>
              <p:nvPr/>
            </p:nvSpPr>
            <p:spPr bwMode="auto">
              <a:xfrm>
                <a:off x="3420" y="3758"/>
                <a:ext cx="248" cy="5"/>
              </a:xfrm>
              <a:prstGeom prst="rect">
                <a:avLst/>
              </a:prstGeom>
              <a:solidFill>
                <a:srgbClr val="9AB5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Rectangle 56"/>
              <p:cNvSpPr>
                <a:spLocks noChangeArrowheads="1"/>
              </p:cNvSpPr>
              <p:nvPr/>
            </p:nvSpPr>
            <p:spPr bwMode="auto">
              <a:xfrm>
                <a:off x="3420" y="3763"/>
                <a:ext cx="248" cy="6"/>
              </a:xfrm>
              <a:prstGeom prst="rect">
                <a:avLst/>
              </a:prstGeom>
              <a:solidFill>
                <a:srgbClr val="9CB7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Rectangle 57"/>
              <p:cNvSpPr>
                <a:spLocks noChangeArrowheads="1"/>
              </p:cNvSpPr>
              <p:nvPr/>
            </p:nvSpPr>
            <p:spPr bwMode="auto">
              <a:xfrm>
                <a:off x="3420" y="3769"/>
                <a:ext cx="248" cy="6"/>
              </a:xfrm>
              <a:prstGeom prst="rect">
                <a:avLst/>
              </a:prstGeom>
              <a:solidFill>
                <a:srgbClr val="9EB8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Rectangle 58"/>
              <p:cNvSpPr>
                <a:spLocks noChangeArrowheads="1"/>
              </p:cNvSpPr>
              <p:nvPr/>
            </p:nvSpPr>
            <p:spPr bwMode="auto">
              <a:xfrm>
                <a:off x="3420" y="3775"/>
                <a:ext cx="248" cy="7"/>
              </a:xfrm>
              <a:prstGeom prst="rect">
                <a:avLst/>
              </a:prstGeom>
              <a:solidFill>
                <a:srgbClr val="A0B9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Rectangle 59"/>
              <p:cNvSpPr>
                <a:spLocks noChangeArrowheads="1"/>
              </p:cNvSpPr>
              <p:nvPr/>
            </p:nvSpPr>
            <p:spPr bwMode="auto">
              <a:xfrm>
                <a:off x="3420" y="3782"/>
                <a:ext cx="248" cy="7"/>
              </a:xfrm>
              <a:prstGeom prst="rect">
                <a:avLst/>
              </a:prstGeom>
              <a:solidFill>
                <a:srgbClr val="A2B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Rectangle 60"/>
              <p:cNvSpPr>
                <a:spLocks noChangeArrowheads="1"/>
              </p:cNvSpPr>
              <p:nvPr/>
            </p:nvSpPr>
            <p:spPr bwMode="auto">
              <a:xfrm>
                <a:off x="3420" y="3789"/>
                <a:ext cx="248" cy="5"/>
              </a:xfrm>
              <a:prstGeom prst="rect">
                <a:avLst/>
              </a:prstGeom>
              <a:solidFill>
                <a:srgbClr val="A4BC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Rectangle 61"/>
              <p:cNvSpPr>
                <a:spLocks noChangeArrowheads="1"/>
              </p:cNvSpPr>
              <p:nvPr/>
            </p:nvSpPr>
            <p:spPr bwMode="auto">
              <a:xfrm>
                <a:off x="3420" y="3794"/>
                <a:ext cx="248" cy="6"/>
              </a:xfrm>
              <a:prstGeom prst="rect">
                <a:avLst/>
              </a:prstGeom>
              <a:solidFill>
                <a:srgbClr val="A6BD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Rectangle 62"/>
              <p:cNvSpPr>
                <a:spLocks noChangeArrowheads="1"/>
              </p:cNvSpPr>
              <p:nvPr/>
            </p:nvSpPr>
            <p:spPr bwMode="auto">
              <a:xfrm>
                <a:off x="3420" y="3800"/>
                <a:ext cx="248" cy="5"/>
              </a:xfrm>
              <a:prstGeom prst="rect">
                <a:avLst/>
              </a:prstGeom>
              <a:solidFill>
                <a:srgbClr val="A7BF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Rectangle 63"/>
              <p:cNvSpPr>
                <a:spLocks noChangeArrowheads="1"/>
              </p:cNvSpPr>
              <p:nvPr/>
            </p:nvSpPr>
            <p:spPr bwMode="auto">
              <a:xfrm>
                <a:off x="3420" y="3805"/>
                <a:ext cx="248" cy="6"/>
              </a:xfrm>
              <a:prstGeom prst="rect">
                <a:avLst/>
              </a:prstGeom>
              <a:solidFill>
                <a:srgbClr val="A9C0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Rectangle 64"/>
              <p:cNvSpPr>
                <a:spLocks noChangeArrowheads="1"/>
              </p:cNvSpPr>
              <p:nvPr/>
            </p:nvSpPr>
            <p:spPr bwMode="auto">
              <a:xfrm>
                <a:off x="3420" y="3811"/>
                <a:ext cx="248" cy="7"/>
              </a:xfrm>
              <a:prstGeom prst="rect">
                <a:avLst/>
              </a:prstGeom>
              <a:solidFill>
                <a:srgbClr val="ABC1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Rectangle 65"/>
              <p:cNvSpPr>
                <a:spLocks noChangeArrowheads="1"/>
              </p:cNvSpPr>
              <p:nvPr/>
            </p:nvSpPr>
            <p:spPr bwMode="auto">
              <a:xfrm>
                <a:off x="3420" y="3818"/>
                <a:ext cx="248" cy="6"/>
              </a:xfrm>
              <a:prstGeom prst="rect">
                <a:avLst/>
              </a:prstGeom>
              <a:solidFill>
                <a:srgbClr val="ADC2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Rectangle 66"/>
              <p:cNvSpPr>
                <a:spLocks noChangeArrowheads="1"/>
              </p:cNvSpPr>
              <p:nvPr/>
            </p:nvSpPr>
            <p:spPr bwMode="auto">
              <a:xfrm>
                <a:off x="3420" y="3824"/>
                <a:ext cx="248" cy="7"/>
              </a:xfrm>
              <a:prstGeom prst="rect">
                <a:avLst/>
              </a:prstGeom>
              <a:solidFill>
                <a:srgbClr val="AFC4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Rectangle 67"/>
              <p:cNvSpPr>
                <a:spLocks noChangeArrowheads="1"/>
              </p:cNvSpPr>
              <p:nvPr/>
            </p:nvSpPr>
            <p:spPr bwMode="auto">
              <a:xfrm>
                <a:off x="3420" y="3831"/>
                <a:ext cx="248" cy="6"/>
              </a:xfrm>
              <a:prstGeom prst="rect">
                <a:avLst/>
              </a:prstGeom>
              <a:solidFill>
                <a:srgbClr val="B1C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Rectangle 68"/>
              <p:cNvSpPr>
                <a:spLocks noChangeArrowheads="1"/>
              </p:cNvSpPr>
              <p:nvPr/>
            </p:nvSpPr>
            <p:spPr bwMode="auto">
              <a:xfrm>
                <a:off x="3420" y="3837"/>
                <a:ext cx="248" cy="4"/>
              </a:xfrm>
              <a:prstGeom prst="rect">
                <a:avLst/>
              </a:prstGeom>
              <a:solidFill>
                <a:srgbClr val="B2C7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Rectangle 69"/>
              <p:cNvSpPr>
                <a:spLocks noChangeArrowheads="1"/>
              </p:cNvSpPr>
              <p:nvPr/>
            </p:nvSpPr>
            <p:spPr bwMode="auto">
              <a:xfrm>
                <a:off x="3420" y="3841"/>
                <a:ext cx="248" cy="7"/>
              </a:xfrm>
              <a:prstGeom prst="rect">
                <a:avLst/>
              </a:prstGeom>
              <a:solidFill>
                <a:srgbClr val="B4C7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Rectangle 70"/>
              <p:cNvSpPr>
                <a:spLocks noChangeArrowheads="1"/>
              </p:cNvSpPr>
              <p:nvPr/>
            </p:nvSpPr>
            <p:spPr bwMode="auto">
              <a:xfrm>
                <a:off x="3420" y="3848"/>
                <a:ext cx="248" cy="5"/>
              </a:xfrm>
              <a:prstGeom prst="rect">
                <a:avLst/>
              </a:prstGeom>
              <a:solidFill>
                <a:srgbClr val="B6C9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Rectangle 71"/>
              <p:cNvSpPr>
                <a:spLocks noChangeArrowheads="1"/>
              </p:cNvSpPr>
              <p:nvPr/>
            </p:nvSpPr>
            <p:spPr bwMode="auto">
              <a:xfrm>
                <a:off x="3420" y="3853"/>
                <a:ext cx="248" cy="7"/>
              </a:xfrm>
              <a:prstGeom prst="rect">
                <a:avLst/>
              </a:prstGeom>
              <a:solidFill>
                <a:srgbClr val="B8CA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Rectangle 72"/>
              <p:cNvSpPr>
                <a:spLocks noChangeArrowheads="1"/>
              </p:cNvSpPr>
              <p:nvPr/>
            </p:nvSpPr>
            <p:spPr bwMode="auto">
              <a:xfrm>
                <a:off x="3420" y="3860"/>
                <a:ext cx="248" cy="5"/>
              </a:xfrm>
              <a:prstGeom prst="rect">
                <a:avLst/>
              </a:prstGeom>
              <a:solidFill>
                <a:srgbClr val="BAC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Rectangle 73"/>
              <p:cNvSpPr>
                <a:spLocks noChangeArrowheads="1"/>
              </p:cNvSpPr>
              <p:nvPr/>
            </p:nvSpPr>
            <p:spPr bwMode="auto">
              <a:xfrm>
                <a:off x="3420" y="3865"/>
                <a:ext cx="248" cy="4"/>
              </a:xfrm>
              <a:prstGeom prst="rect">
                <a:avLst/>
              </a:prstGeom>
              <a:solidFill>
                <a:srgbClr val="BBCD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Rectangle 74"/>
              <p:cNvSpPr>
                <a:spLocks noChangeArrowheads="1"/>
              </p:cNvSpPr>
              <p:nvPr/>
            </p:nvSpPr>
            <p:spPr bwMode="auto">
              <a:xfrm>
                <a:off x="3420" y="3869"/>
                <a:ext cx="248" cy="7"/>
              </a:xfrm>
              <a:prstGeom prst="rect">
                <a:avLst/>
              </a:prstGeom>
              <a:solidFill>
                <a:srgbClr val="BDCE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Rectangle 75"/>
              <p:cNvSpPr>
                <a:spLocks noChangeArrowheads="1"/>
              </p:cNvSpPr>
              <p:nvPr/>
            </p:nvSpPr>
            <p:spPr bwMode="auto">
              <a:xfrm>
                <a:off x="3420" y="3876"/>
                <a:ext cx="248" cy="7"/>
              </a:xfrm>
              <a:prstGeom prst="rect">
                <a:avLst/>
              </a:prstGeom>
              <a:solidFill>
                <a:srgbClr val="BFCF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Rectangle 76"/>
              <p:cNvSpPr>
                <a:spLocks noChangeArrowheads="1"/>
              </p:cNvSpPr>
              <p:nvPr/>
            </p:nvSpPr>
            <p:spPr bwMode="auto">
              <a:xfrm>
                <a:off x="3420" y="3883"/>
                <a:ext cx="248" cy="7"/>
              </a:xfrm>
              <a:prstGeom prst="rect">
                <a:avLst/>
              </a:prstGeom>
              <a:solidFill>
                <a:srgbClr val="C1D0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Rectangle 77"/>
              <p:cNvSpPr>
                <a:spLocks noChangeArrowheads="1"/>
              </p:cNvSpPr>
              <p:nvPr/>
            </p:nvSpPr>
            <p:spPr bwMode="auto">
              <a:xfrm>
                <a:off x="3420" y="3890"/>
                <a:ext cx="248" cy="5"/>
              </a:xfrm>
              <a:prstGeom prst="rect">
                <a:avLst/>
              </a:prstGeom>
              <a:solidFill>
                <a:srgbClr val="C3D1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Rectangle 78"/>
              <p:cNvSpPr>
                <a:spLocks noChangeArrowheads="1"/>
              </p:cNvSpPr>
              <p:nvPr/>
            </p:nvSpPr>
            <p:spPr bwMode="auto">
              <a:xfrm>
                <a:off x="3420" y="3895"/>
                <a:ext cx="248" cy="7"/>
              </a:xfrm>
              <a:prstGeom prst="rect">
                <a:avLst/>
              </a:prstGeom>
              <a:solidFill>
                <a:srgbClr val="C4D3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Rectangle 79"/>
              <p:cNvSpPr>
                <a:spLocks noChangeArrowheads="1"/>
              </p:cNvSpPr>
              <p:nvPr/>
            </p:nvSpPr>
            <p:spPr bwMode="auto">
              <a:xfrm>
                <a:off x="3420" y="3902"/>
                <a:ext cx="248" cy="8"/>
              </a:xfrm>
              <a:prstGeom prst="rect">
                <a:avLst/>
              </a:prstGeom>
              <a:solidFill>
                <a:srgbClr val="C6D4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Rectangle 80"/>
              <p:cNvSpPr>
                <a:spLocks noChangeArrowheads="1"/>
              </p:cNvSpPr>
              <p:nvPr/>
            </p:nvSpPr>
            <p:spPr bwMode="auto">
              <a:xfrm>
                <a:off x="3420" y="3910"/>
                <a:ext cx="248" cy="7"/>
              </a:xfrm>
              <a:prstGeom prst="rect">
                <a:avLst/>
              </a:prstGeom>
              <a:solidFill>
                <a:srgbClr val="C8D5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Rectangle 81"/>
              <p:cNvSpPr>
                <a:spLocks noChangeArrowheads="1"/>
              </p:cNvSpPr>
              <p:nvPr/>
            </p:nvSpPr>
            <p:spPr bwMode="auto">
              <a:xfrm>
                <a:off x="3420" y="3917"/>
                <a:ext cx="248" cy="6"/>
              </a:xfrm>
              <a:prstGeom prst="rect">
                <a:avLst/>
              </a:prstGeom>
              <a:solidFill>
                <a:srgbClr val="C9D7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82"/>
              <p:cNvSpPr>
                <a:spLocks noChangeArrowheads="1"/>
              </p:cNvSpPr>
              <p:nvPr/>
            </p:nvSpPr>
            <p:spPr bwMode="auto">
              <a:xfrm>
                <a:off x="3420" y="3923"/>
                <a:ext cx="248" cy="8"/>
              </a:xfrm>
              <a:prstGeom prst="rect">
                <a:avLst/>
              </a:prstGeom>
              <a:solidFill>
                <a:srgbClr val="CBD8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Rectangle 83"/>
              <p:cNvSpPr>
                <a:spLocks noChangeArrowheads="1"/>
              </p:cNvSpPr>
              <p:nvPr/>
            </p:nvSpPr>
            <p:spPr bwMode="auto">
              <a:xfrm>
                <a:off x="3420" y="3931"/>
                <a:ext cx="248" cy="8"/>
              </a:xfrm>
              <a:prstGeom prst="rect">
                <a:avLst/>
              </a:prstGeom>
              <a:solidFill>
                <a:srgbClr val="CDD9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Rectangle 84"/>
              <p:cNvSpPr>
                <a:spLocks noChangeArrowheads="1"/>
              </p:cNvSpPr>
              <p:nvPr/>
            </p:nvSpPr>
            <p:spPr bwMode="auto">
              <a:xfrm>
                <a:off x="3420" y="3939"/>
                <a:ext cx="248" cy="8"/>
              </a:xfrm>
              <a:prstGeom prst="rect">
                <a:avLst/>
              </a:prstGeom>
              <a:solidFill>
                <a:srgbClr val="CFDB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Rectangle 85"/>
              <p:cNvSpPr>
                <a:spLocks noChangeArrowheads="1"/>
              </p:cNvSpPr>
              <p:nvPr/>
            </p:nvSpPr>
            <p:spPr bwMode="auto">
              <a:xfrm>
                <a:off x="3420" y="3947"/>
                <a:ext cx="248" cy="8"/>
              </a:xfrm>
              <a:prstGeom prst="rect">
                <a:avLst/>
              </a:prstGeom>
              <a:solidFill>
                <a:srgbClr val="D1DC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Rectangle 86"/>
              <p:cNvSpPr>
                <a:spLocks noChangeArrowheads="1"/>
              </p:cNvSpPr>
              <p:nvPr/>
            </p:nvSpPr>
            <p:spPr bwMode="auto">
              <a:xfrm>
                <a:off x="3420" y="3955"/>
                <a:ext cx="248" cy="10"/>
              </a:xfrm>
              <a:prstGeom prst="rect">
                <a:avLst/>
              </a:prstGeom>
              <a:solidFill>
                <a:srgbClr val="D3DD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Rectangle 87"/>
              <p:cNvSpPr>
                <a:spLocks noChangeArrowheads="1"/>
              </p:cNvSpPr>
              <p:nvPr/>
            </p:nvSpPr>
            <p:spPr bwMode="auto">
              <a:xfrm>
                <a:off x="3420" y="3965"/>
                <a:ext cx="248" cy="7"/>
              </a:xfrm>
              <a:prstGeom prst="rect">
                <a:avLst/>
              </a:prstGeom>
              <a:solidFill>
                <a:srgbClr val="D4DF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Rectangle 88"/>
              <p:cNvSpPr>
                <a:spLocks noChangeArrowheads="1"/>
              </p:cNvSpPr>
              <p:nvPr/>
            </p:nvSpPr>
            <p:spPr bwMode="auto">
              <a:xfrm>
                <a:off x="3420" y="3972"/>
                <a:ext cx="248" cy="8"/>
              </a:xfrm>
              <a:prstGeom prst="rect">
                <a:avLst/>
              </a:prstGeom>
              <a:solidFill>
                <a:srgbClr val="D6E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Rectangle 89"/>
              <p:cNvSpPr>
                <a:spLocks noChangeArrowheads="1"/>
              </p:cNvSpPr>
              <p:nvPr/>
            </p:nvSpPr>
            <p:spPr bwMode="auto">
              <a:xfrm>
                <a:off x="3420" y="3980"/>
                <a:ext cx="248" cy="8"/>
              </a:xfrm>
              <a:prstGeom prst="rect">
                <a:avLst/>
              </a:prstGeom>
              <a:solidFill>
                <a:srgbClr val="D8E1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Rectangle 90"/>
              <p:cNvSpPr>
                <a:spLocks noChangeArrowheads="1"/>
              </p:cNvSpPr>
              <p:nvPr/>
            </p:nvSpPr>
            <p:spPr bwMode="auto">
              <a:xfrm>
                <a:off x="3420" y="3988"/>
                <a:ext cx="248" cy="8"/>
              </a:xfrm>
              <a:prstGeom prst="rect">
                <a:avLst/>
              </a:prstGeom>
              <a:solidFill>
                <a:srgbClr val="DAE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Rectangle 91"/>
              <p:cNvSpPr>
                <a:spLocks noChangeArrowheads="1"/>
              </p:cNvSpPr>
              <p:nvPr/>
            </p:nvSpPr>
            <p:spPr bwMode="auto">
              <a:xfrm>
                <a:off x="3420" y="3996"/>
                <a:ext cx="248" cy="8"/>
              </a:xfrm>
              <a:prstGeom prst="rect">
                <a:avLst/>
              </a:prstGeom>
              <a:solidFill>
                <a:srgbClr val="DCE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Rectangle 92"/>
              <p:cNvSpPr>
                <a:spLocks noChangeArrowheads="1"/>
              </p:cNvSpPr>
              <p:nvPr/>
            </p:nvSpPr>
            <p:spPr bwMode="auto">
              <a:xfrm>
                <a:off x="3420" y="4004"/>
                <a:ext cx="248" cy="9"/>
              </a:xfrm>
              <a:prstGeom prst="rect">
                <a:avLst/>
              </a:prstGeom>
              <a:solidFill>
                <a:srgbClr val="DEE6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Rectangle 93"/>
              <p:cNvSpPr>
                <a:spLocks noChangeArrowheads="1"/>
              </p:cNvSpPr>
              <p:nvPr/>
            </p:nvSpPr>
            <p:spPr bwMode="auto">
              <a:xfrm>
                <a:off x="3420" y="4013"/>
                <a:ext cx="248" cy="5"/>
              </a:xfrm>
              <a:prstGeom prst="rect">
                <a:avLst/>
              </a:prstGeom>
              <a:solidFill>
                <a:srgbClr val="E1E8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Rectangle 94"/>
              <p:cNvSpPr>
                <a:spLocks noChangeArrowheads="1"/>
              </p:cNvSpPr>
              <p:nvPr/>
            </p:nvSpPr>
            <p:spPr bwMode="auto">
              <a:xfrm>
                <a:off x="3420" y="3758"/>
                <a:ext cx="248" cy="260"/>
              </a:xfrm>
              <a:prstGeom prst="rect">
                <a:avLst/>
              </a:prstGeom>
              <a:noFill/>
              <a:ln w="23"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Rectangle 95"/>
              <p:cNvSpPr>
                <a:spLocks noChangeArrowheads="1"/>
              </p:cNvSpPr>
              <p:nvPr/>
            </p:nvSpPr>
            <p:spPr bwMode="auto">
              <a:xfrm>
                <a:off x="2923" y="4021"/>
                <a:ext cx="25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状態</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 name="Rectangle 96"/>
              <p:cNvSpPr>
                <a:spLocks noChangeArrowheads="1"/>
              </p:cNvSpPr>
              <p:nvPr/>
            </p:nvSpPr>
            <p:spPr bwMode="auto">
              <a:xfrm>
                <a:off x="2923" y="4167"/>
                <a:ext cx="25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smtClean="0">
                    <a:ln>
                      <a:noFill/>
                    </a:ln>
                    <a:solidFill>
                      <a:srgbClr val="000000"/>
                    </a:solidFill>
                    <a:effectLst/>
                    <a:latin typeface="Meiryo UI" pitchFamily="50" charset="-128"/>
                    <a:ea typeface="Meiryo UI" pitchFamily="50" charset="-128"/>
                    <a:cs typeface="ＭＳ Ｐゴシック" pitchFamily="50" charset="-128"/>
                  </a:rPr>
                  <a:t>監視</a:t>
                </a:r>
                <a:endParaRPr kumimoji="1" lang="ja-JP" sz="16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8" name="Rectangle 97"/>
              <p:cNvSpPr>
                <a:spLocks noChangeArrowheads="1"/>
              </p:cNvSpPr>
              <p:nvPr/>
            </p:nvSpPr>
            <p:spPr bwMode="auto">
              <a:xfrm>
                <a:off x="3407" y="4021"/>
                <a:ext cx="25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smtClean="0">
                    <a:ln>
                      <a:noFill/>
                    </a:ln>
                    <a:solidFill>
                      <a:srgbClr val="000000"/>
                    </a:solidFill>
                    <a:effectLst/>
                    <a:latin typeface="Meiryo UI" pitchFamily="50" charset="-128"/>
                    <a:ea typeface="Meiryo UI" pitchFamily="50" charset="-128"/>
                    <a:cs typeface="ＭＳ Ｐゴシック" pitchFamily="50" charset="-128"/>
                  </a:rPr>
                  <a:t>事後</a:t>
                </a:r>
                <a:endParaRPr kumimoji="1" lang="ja-JP" sz="16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9" name="Rectangle 98"/>
              <p:cNvSpPr>
                <a:spLocks noChangeArrowheads="1"/>
              </p:cNvSpPr>
              <p:nvPr/>
            </p:nvSpPr>
            <p:spPr bwMode="auto">
              <a:xfrm>
                <a:off x="3407" y="4167"/>
                <a:ext cx="25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保全</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0" name="Rectangle 99"/>
              <p:cNvSpPr>
                <a:spLocks noChangeArrowheads="1"/>
              </p:cNvSpPr>
              <p:nvPr/>
            </p:nvSpPr>
            <p:spPr bwMode="auto">
              <a:xfrm>
                <a:off x="2935" y="3117"/>
                <a:ext cx="248" cy="532"/>
              </a:xfrm>
              <a:prstGeom prst="rect">
                <a:avLst/>
              </a:prstGeom>
              <a:noFill/>
              <a:ln w="23"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Rectangle 100"/>
              <p:cNvSpPr>
                <a:spLocks noChangeArrowheads="1"/>
              </p:cNvSpPr>
              <p:nvPr/>
            </p:nvSpPr>
            <p:spPr bwMode="auto">
              <a:xfrm>
                <a:off x="2935" y="3567"/>
                <a:ext cx="248" cy="8"/>
              </a:xfrm>
              <a:prstGeom prst="rect">
                <a:avLst/>
              </a:prstGeom>
              <a:solidFill>
                <a:srgbClr val="9AB5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Rectangle 101"/>
              <p:cNvSpPr>
                <a:spLocks noChangeArrowheads="1"/>
              </p:cNvSpPr>
              <p:nvPr/>
            </p:nvSpPr>
            <p:spPr bwMode="auto">
              <a:xfrm>
                <a:off x="2935" y="3575"/>
                <a:ext cx="248" cy="10"/>
              </a:xfrm>
              <a:prstGeom prst="rect">
                <a:avLst/>
              </a:prstGeom>
              <a:solidFill>
                <a:srgbClr val="9CB6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Rectangle 102"/>
              <p:cNvSpPr>
                <a:spLocks noChangeArrowheads="1"/>
              </p:cNvSpPr>
              <p:nvPr/>
            </p:nvSpPr>
            <p:spPr bwMode="auto">
              <a:xfrm>
                <a:off x="2935" y="3585"/>
                <a:ext cx="248" cy="8"/>
              </a:xfrm>
              <a:prstGeom prst="rect">
                <a:avLst/>
              </a:prstGeom>
              <a:solidFill>
                <a:srgbClr val="9DB8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Rectangle 103"/>
              <p:cNvSpPr>
                <a:spLocks noChangeArrowheads="1"/>
              </p:cNvSpPr>
              <p:nvPr/>
            </p:nvSpPr>
            <p:spPr bwMode="auto">
              <a:xfrm>
                <a:off x="2935" y="3593"/>
                <a:ext cx="248" cy="11"/>
              </a:xfrm>
              <a:prstGeom prst="rect">
                <a:avLst/>
              </a:prstGeom>
              <a:solidFill>
                <a:srgbClr val="9FB9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Rectangle 104"/>
              <p:cNvSpPr>
                <a:spLocks noChangeArrowheads="1"/>
              </p:cNvSpPr>
              <p:nvPr/>
            </p:nvSpPr>
            <p:spPr bwMode="auto">
              <a:xfrm>
                <a:off x="2935" y="3604"/>
                <a:ext cx="248" cy="11"/>
              </a:xfrm>
              <a:prstGeom prst="rect">
                <a:avLst/>
              </a:prstGeom>
              <a:solidFill>
                <a:srgbClr val="A1BA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Rectangle 105"/>
              <p:cNvSpPr>
                <a:spLocks noChangeArrowheads="1"/>
              </p:cNvSpPr>
              <p:nvPr/>
            </p:nvSpPr>
            <p:spPr bwMode="auto">
              <a:xfrm>
                <a:off x="2935" y="3615"/>
                <a:ext cx="248" cy="10"/>
              </a:xfrm>
              <a:prstGeom prst="rect">
                <a:avLst/>
              </a:prstGeom>
              <a:solidFill>
                <a:srgbClr val="A3B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Rectangle 106"/>
              <p:cNvSpPr>
                <a:spLocks noChangeArrowheads="1"/>
              </p:cNvSpPr>
              <p:nvPr/>
            </p:nvSpPr>
            <p:spPr bwMode="auto">
              <a:xfrm>
                <a:off x="2935" y="3625"/>
                <a:ext cx="248" cy="9"/>
              </a:xfrm>
              <a:prstGeom prst="rect">
                <a:avLst/>
              </a:prstGeom>
              <a:solidFill>
                <a:srgbClr val="A5BC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Rectangle 107"/>
              <p:cNvSpPr>
                <a:spLocks noChangeArrowheads="1"/>
              </p:cNvSpPr>
              <p:nvPr/>
            </p:nvSpPr>
            <p:spPr bwMode="auto">
              <a:xfrm>
                <a:off x="2935" y="3634"/>
                <a:ext cx="248" cy="9"/>
              </a:xfrm>
              <a:prstGeom prst="rect">
                <a:avLst/>
              </a:prstGeom>
              <a:solidFill>
                <a:srgbClr val="A6BE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Rectangle 108"/>
              <p:cNvSpPr>
                <a:spLocks noChangeArrowheads="1"/>
              </p:cNvSpPr>
              <p:nvPr/>
            </p:nvSpPr>
            <p:spPr bwMode="auto">
              <a:xfrm>
                <a:off x="2935" y="3643"/>
                <a:ext cx="248" cy="11"/>
              </a:xfrm>
              <a:prstGeom prst="rect">
                <a:avLst/>
              </a:prstGeom>
              <a:solidFill>
                <a:srgbClr val="A8BF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Rectangle 109"/>
              <p:cNvSpPr>
                <a:spLocks noChangeArrowheads="1"/>
              </p:cNvSpPr>
              <p:nvPr/>
            </p:nvSpPr>
            <p:spPr bwMode="auto">
              <a:xfrm>
                <a:off x="2935" y="3654"/>
                <a:ext cx="248" cy="11"/>
              </a:xfrm>
              <a:prstGeom prst="rect">
                <a:avLst/>
              </a:prstGeom>
              <a:solidFill>
                <a:srgbClr val="AAC0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Rectangle 110"/>
              <p:cNvSpPr>
                <a:spLocks noChangeArrowheads="1"/>
              </p:cNvSpPr>
              <p:nvPr/>
            </p:nvSpPr>
            <p:spPr bwMode="auto">
              <a:xfrm>
                <a:off x="2935" y="3665"/>
                <a:ext cx="248" cy="12"/>
              </a:xfrm>
              <a:prstGeom prst="rect">
                <a:avLst/>
              </a:prstGeom>
              <a:solidFill>
                <a:srgbClr val="ACC2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Rectangle 111"/>
              <p:cNvSpPr>
                <a:spLocks noChangeArrowheads="1"/>
              </p:cNvSpPr>
              <p:nvPr/>
            </p:nvSpPr>
            <p:spPr bwMode="auto">
              <a:xfrm>
                <a:off x="2935" y="3677"/>
                <a:ext cx="248" cy="11"/>
              </a:xfrm>
              <a:prstGeom prst="rect">
                <a:avLst/>
              </a:prstGeom>
              <a:solidFill>
                <a:srgbClr val="AEC3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Rectangle 112"/>
              <p:cNvSpPr>
                <a:spLocks noChangeArrowheads="1"/>
              </p:cNvSpPr>
              <p:nvPr/>
            </p:nvSpPr>
            <p:spPr bwMode="auto">
              <a:xfrm>
                <a:off x="2935" y="3688"/>
                <a:ext cx="248" cy="10"/>
              </a:xfrm>
              <a:prstGeom prst="rect">
                <a:avLst/>
              </a:prstGeom>
              <a:solidFill>
                <a:srgbClr val="B0C4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Rectangle 113"/>
              <p:cNvSpPr>
                <a:spLocks noChangeArrowheads="1"/>
              </p:cNvSpPr>
              <p:nvPr/>
            </p:nvSpPr>
            <p:spPr bwMode="auto">
              <a:xfrm>
                <a:off x="2935" y="3698"/>
                <a:ext cx="248" cy="7"/>
              </a:xfrm>
              <a:prstGeom prst="rect">
                <a:avLst/>
              </a:prstGeom>
              <a:solidFill>
                <a:srgbClr val="B1C6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Rectangle 114"/>
              <p:cNvSpPr>
                <a:spLocks noChangeArrowheads="1"/>
              </p:cNvSpPr>
              <p:nvPr/>
            </p:nvSpPr>
            <p:spPr bwMode="auto">
              <a:xfrm>
                <a:off x="2935" y="3705"/>
                <a:ext cx="248" cy="12"/>
              </a:xfrm>
              <a:prstGeom prst="rect">
                <a:avLst/>
              </a:prstGeom>
              <a:solidFill>
                <a:srgbClr val="B3C7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Rectangle 115"/>
              <p:cNvSpPr>
                <a:spLocks noChangeArrowheads="1"/>
              </p:cNvSpPr>
              <p:nvPr/>
            </p:nvSpPr>
            <p:spPr bwMode="auto">
              <a:xfrm>
                <a:off x="2935" y="3717"/>
                <a:ext cx="248" cy="11"/>
              </a:xfrm>
              <a:prstGeom prst="rect">
                <a:avLst/>
              </a:prstGeom>
              <a:solidFill>
                <a:srgbClr val="B5C8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Rectangle 116"/>
              <p:cNvSpPr>
                <a:spLocks noChangeArrowheads="1"/>
              </p:cNvSpPr>
              <p:nvPr/>
            </p:nvSpPr>
            <p:spPr bwMode="auto">
              <a:xfrm>
                <a:off x="2935" y="3728"/>
                <a:ext cx="248" cy="11"/>
              </a:xfrm>
              <a:prstGeom prst="rect">
                <a:avLst/>
              </a:prstGeom>
              <a:solidFill>
                <a:srgbClr val="B7C9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Rectangle 117"/>
              <p:cNvSpPr>
                <a:spLocks noChangeArrowheads="1"/>
              </p:cNvSpPr>
              <p:nvPr/>
            </p:nvSpPr>
            <p:spPr bwMode="auto">
              <a:xfrm>
                <a:off x="2935" y="3739"/>
                <a:ext cx="248" cy="8"/>
              </a:xfrm>
              <a:prstGeom prst="rect">
                <a:avLst/>
              </a:prstGeom>
              <a:solidFill>
                <a:srgbClr val="B9CA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Rectangle 118"/>
              <p:cNvSpPr>
                <a:spLocks noChangeArrowheads="1"/>
              </p:cNvSpPr>
              <p:nvPr/>
            </p:nvSpPr>
            <p:spPr bwMode="auto">
              <a:xfrm>
                <a:off x="2935" y="3747"/>
                <a:ext cx="248" cy="9"/>
              </a:xfrm>
              <a:prstGeom prst="rect">
                <a:avLst/>
              </a:prstGeom>
              <a:solidFill>
                <a:srgbClr val="BACC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Rectangle 119"/>
              <p:cNvSpPr>
                <a:spLocks noChangeArrowheads="1"/>
              </p:cNvSpPr>
              <p:nvPr/>
            </p:nvSpPr>
            <p:spPr bwMode="auto">
              <a:xfrm>
                <a:off x="2935" y="3756"/>
                <a:ext cx="248" cy="11"/>
              </a:xfrm>
              <a:prstGeom prst="rect">
                <a:avLst/>
              </a:prstGeom>
              <a:solidFill>
                <a:srgbClr val="BCCD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Rectangle 120"/>
              <p:cNvSpPr>
                <a:spLocks noChangeArrowheads="1"/>
              </p:cNvSpPr>
              <p:nvPr/>
            </p:nvSpPr>
            <p:spPr bwMode="auto">
              <a:xfrm>
                <a:off x="2935" y="3767"/>
                <a:ext cx="248" cy="11"/>
              </a:xfrm>
              <a:prstGeom prst="rect">
                <a:avLst/>
              </a:prstGeom>
              <a:solidFill>
                <a:srgbClr val="BECE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Rectangle 121"/>
              <p:cNvSpPr>
                <a:spLocks noChangeArrowheads="1"/>
              </p:cNvSpPr>
              <p:nvPr/>
            </p:nvSpPr>
            <p:spPr bwMode="auto">
              <a:xfrm>
                <a:off x="2935" y="3778"/>
                <a:ext cx="248" cy="11"/>
              </a:xfrm>
              <a:prstGeom prst="rect">
                <a:avLst/>
              </a:prstGeom>
              <a:solidFill>
                <a:srgbClr val="C0D0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Rectangle 122"/>
              <p:cNvSpPr>
                <a:spLocks noChangeArrowheads="1"/>
              </p:cNvSpPr>
              <p:nvPr/>
            </p:nvSpPr>
            <p:spPr bwMode="auto">
              <a:xfrm>
                <a:off x="2935" y="3789"/>
                <a:ext cx="248" cy="14"/>
              </a:xfrm>
              <a:prstGeom prst="rect">
                <a:avLst/>
              </a:prstGeom>
              <a:solidFill>
                <a:srgbClr val="C2D1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Rectangle 123"/>
              <p:cNvSpPr>
                <a:spLocks noChangeArrowheads="1"/>
              </p:cNvSpPr>
              <p:nvPr/>
            </p:nvSpPr>
            <p:spPr bwMode="auto">
              <a:xfrm>
                <a:off x="2935" y="3803"/>
                <a:ext cx="248" cy="13"/>
              </a:xfrm>
              <a:prstGeom prst="rect">
                <a:avLst/>
              </a:prstGeom>
              <a:solidFill>
                <a:srgbClr val="C4D2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Rectangle 124"/>
              <p:cNvSpPr>
                <a:spLocks noChangeArrowheads="1"/>
              </p:cNvSpPr>
              <p:nvPr/>
            </p:nvSpPr>
            <p:spPr bwMode="auto">
              <a:xfrm>
                <a:off x="2935" y="3816"/>
                <a:ext cx="248" cy="8"/>
              </a:xfrm>
              <a:prstGeom prst="rect">
                <a:avLst/>
              </a:prstGeom>
              <a:solidFill>
                <a:srgbClr val="C5D4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Rectangle 125"/>
              <p:cNvSpPr>
                <a:spLocks noChangeArrowheads="1"/>
              </p:cNvSpPr>
              <p:nvPr/>
            </p:nvSpPr>
            <p:spPr bwMode="auto">
              <a:xfrm>
                <a:off x="2935" y="3824"/>
                <a:ext cx="248" cy="11"/>
              </a:xfrm>
              <a:prstGeom prst="rect">
                <a:avLst/>
              </a:prstGeom>
              <a:solidFill>
                <a:srgbClr val="C7D4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Rectangle 126"/>
              <p:cNvSpPr>
                <a:spLocks noChangeArrowheads="1"/>
              </p:cNvSpPr>
              <p:nvPr/>
            </p:nvSpPr>
            <p:spPr bwMode="auto">
              <a:xfrm>
                <a:off x="2935" y="3835"/>
                <a:ext cx="248" cy="10"/>
              </a:xfrm>
              <a:prstGeom prst="rect">
                <a:avLst/>
              </a:prstGeom>
              <a:solidFill>
                <a:srgbClr val="C8D6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Rectangle 127"/>
              <p:cNvSpPr>
                <a:spLocks noChangeArrowheads="1"/>
              </p:cNvSpPr>
              <p:nvPr/>
            </p:nvSpPr>
            <p:spPr bwMode="auto">
              <a:xfrm>
                <a:off x="2935" y="3845"/>
                <a:ext cx="248" cy="15"/>
              </a:xfrm>
              <a:prstGeom prst="rect">
                <a:avLst/>
              </a:prstGeom>
              <a:solidFill>
                <a:srgbClr val="CAD7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Rectangle 128"/>
              <p:cNvSpPr>
                <a:spLocks noChangeArrowheads="1"/>
              </p:cNvSpPr>
              <p:nvPr/>
            </p:nvSpPr>
            <p:spPr bwMode="auto">
              <a:xfrm>
                <a:off x="2935" y="3860"/>
                <a:ext cx="248" cy="12"/>
              </a:xfrm>
              <a:prstGeom prst="rect">
                <a:avLst/>
              </a:prstGeom>
              <a:solidFill>
                <a:srgbClr val="CCD8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Rectangle 129"/>
              <p:cNvSpPr>
                <a:spLocks noChangeArrowheads="1"/>
              </p:cNvSpPr>
              <p:nvPr/>
            </p:nvSpPr>
            <p:spPr bwMode="auto">
              <a:xfrm>
                <a:off x="2935" y="3872"/>
                <a:ext cx="248" cy="8"/>
              </a:xfrm>
              <a:prstGeom prst="rect">
                <a:avLst/>
              </a:prstGeom>
              <a:solidFill>
                <a:srgbClr val="CDDA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Rectangle 130"/>
              <p:cNvSpPr>
                <a:spLocks noChangeArrowheads="1"/>
              </p:cNvSpPr>
              <p:nvPr/>
            </p:nvSpPr>
            <p:spPr bwMode="auto">
              <a:xfrm>
                <a:off x="2935" y="3880"/>
                <a:ext cx="248" cy="11"/>
              </a:xfrm>
              <a:prstGeom prst="rect">
                <a:avLst/>
              </a:prstGeom>
              <a:solidFill>
                <a:srgbClr val="CFDA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Rectangle 131"/>
              <p:cNvSpPr>
                <a:spLocks noChangeArrowheads="1"/>
              </p:cNvSpPr>
              <p:nvPr/>
            </p:nvSpPr>
            <p:spPr bwMode="auto">
              <a:xfrm>
                <a:off x="2935" y="3891"/>
                <a:ext cx="248" cy="11"/>
              </a:xfrm>
              <a:prstGeom prst="rect">
                <a:avLst/>
              </a:prstGeom>
              <a:solidFill>
                <a:srgbClr val="D0DC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Rectangle 132"/>
              <p:cNvSpPr>
                <a:spLocks noChangeArrowheads="1"/>
              </p:cNvSpPr>
              <p:nvPr/>
            </p:nvSpPr>
            <p:spPr bwMode="auto">
              <a:xfrm>
                <a:off x="2935" y="3902"/>
                <a:ext cx="248" cy="18"/>
              </a:xfrm>
              <a:prstGeom prst="rect">
                <a:avLst/>
              </a:prstGeom>
              <a:solidFill>
                <a:srgbClr val="D2DD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Rectangle 133"/>
              <p:cNvSpPr>
                <a:spLocks noChangeArrowheads="1"/>
              </p:cNvSpPr>
              <p:nvPr/>
            </p:nvSpPr>
            <p:spPr bwMode="auto">
              <a:xfrm>
                <a:off x="2935" y="3920"/>
                <a:ext cx="248" cy="18"/>
              </a:xfrm>
              <a:prstGeom prst="rect">
                <a:avLst/>
              </a:prstGeom>
              <a:solidFill>
                <a:srgbClr val="D4DE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Rectangle 134"/>
              <p:cNvSpPr>
                <a:spLocks noChangeArrowheads="1"/>
              </p:cNvSpPr>
              <p:nvPr/>
            </p:nvSpPr>
            <p:spPr bwMode="auto">
              <a:xfrm>
                <a:off x="2935" y="3938"/>
                <a:ext cx="248" cy="13"/>
              </a:xfrm>
              <a:prstGeom prst="rect">
                <a:avLst/>
              </a:prstGeom>
              <a:solidFill>
                <a:srgbClr val="D6E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Rectangle 135"/>
              <p:cNvSpPr>
                <a:spLocks noChangeArrowheads="1"/>
              </p:cNvSpPr>
              <p:nvPr/>
            </p:nvSpPr>
            <p:spPr bwMode="auto">
              <a:xfrm>
                <a:off x="2935" y="3951"/>
                <a:ext cx="248" cy="14"/>
              </a:xfrm>
              <a:prstGeom prst="rect">
                <a:avLst/>
              </a:prstGeom>
              <a:solidFill>
                <a:srgbClr val="D8E1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Rectangle 136"/>
              <p:cNvSpPr>
                <a:spLocks noChangeArrowheads="1"/>
              </p:cNvSpPr>
              <p:nvPr/>
            </p:nvSpPr>
            <p:spPr bwMode="auto">
              <a:xfrm>
                <a:off x="2935" y="3965"/>
                <a:ext cx="248" cy="11"/>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Rectangle 137"/>
              <p:cNvSpPr>
                <a:spLocks noChangeArrowheads="1"/>
              </p:cNvSpPr>
              <p:nvPr/>
            </p:nvSpPr>
            <p:spPr bwMode="auto">
              <a:xfrm>
                <a:off x="2935" y="3976"/>
                <a:ext cx="248" cy="11"/>
              </a:xfrm>
              <a:prstGeom prst="rect">
                <a:avLst/>
              </a:prstGeom>
              <a:solidFill>
                <a:srgbClr val="DBE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Rectangle 138"/>
              <p:cNvSpPr>
                <a:spLocks noChangeArrowheads="1"/>
              </p:cNvSpPr>
              <p:nvPr/>
            </p:nvSpPr>
            <p:spPr bwMode="auto">
              <a:xfrm>
                <a:off x="2935" y="3987"/>
                <a:ext cx="248" cy="13"/>
              </a:xfrm>
              <a:prstGeom prst="rect">
                <a:avLst/>
              </a:prstGeom>
              <a:solidFill>
                <a:srgbClr val="DDE5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Rectangle 139"/>
              <p:cNvSpPr>
                <a:spLocks noChangeArrowheads="1"/>
              </p:cNvSpPr>
              <p:nvPr/>
            </p:nvSpPr>
            <p:spPr bwMode="auto">
              <a:xfrm>
                <a:off x="2935" y="4000"/>
                <a:ext cx="248" cy="14"/>
              </a:xfrm>
              <a:prstGeom prst="rect">
                <a:avLst/>
              </a:prstGeom>
              <a:solidFill>
                <a:srgbClr val="DFE6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Rectangle 140"/>
              <p:cNvSpPr>
                <a:spLocks noChangeArrowheads="1"/>
              </p:cNvSpPr>
              <p:nvPr/>
            </p:nvSpPr>
            <p:spPr bwMode="auto">
              <a:xfrm>
                <a:off x="2935" y="4014"/>
                <a:ext cx="248" cy="4"/>
              </a:xfrm>
              <a:prstGeom prst="rect">
                <a:avLst/>
              </a:prstGeom>
              <a:solidFill>
                <a:srgbClr val="E1E8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Rectangle 141"/>
              <p:cNvSpPr>
                <a:spLocks noChangeArrowheads="1"/>
              </p:cNvSpPr>
              <p:nvPr/>
            </p:nvSpPr>
            <p:spPr bwMode="auto">
              <a:xfrm>
                <a:off x="2935" y="3567"/>
                <a:ext cx="248" cy="451"/>
              </a:xfrm>
              <a:prstGeom prst="rect">
                <a:avLst/>
              </a:prstGeom>
              <a:noFill/>
              <a:ln w="23"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Rectangle 142"/>
              <p:cNvSpPr>
                <a:spLocks noChangeArrowheads="1"/>
              </p:cNvSpPr>
              <p:nvPr/>
            </p:nvSpPr>
            <p:spPr bwMode="auto">
              <a:xfrm>
                <a:off x="2435" y="3117"/>
                <a:ext cx="247" cy="413"/>
              </a:xfrm>
              <a:prstGeom prst="rect">
                <a:avLst/>
              </a:prstGeom>
              <a:noFill/>
              <a:ln w="23"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Rectangle 143"/>
              <p:cNvSpPr>
                <a:spLocks noChangeArrowheads="1"/>
              </p:cNvSpPr>
              <p:nvPr/>
            </p:nvSpPr>
            <p:spPr bwMode="auto">
              <a:xfrm>
                <a:off x="2435" y="3386"/>
                <a:ext cx="249" cy="12"/>
              </a:xfrm>
              <a:prstGeom prst="rect">
                <a:avLst/>
              </a:prstGeom>
              <a:solidFill>
                <a:srgbClr val="9AB5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Rectangle 144"/>
              <p:cNvSpPr>
                <a:spLocks noChangeArrowheads="1"/>
              </p:cNvSpPr>
              <p:nvPr/>
            </p:nvSpPr>
            <p:spPr bwMode="auto">
              <a:xfrm>
                <a:off x="2435" y="3398"/>
                <a:ext cx="249" cy="12"/>
              </a:xfrm>
              <a:prstGeom prst="rect">
                <a:avLst/>
              </a:prstGeom>
              <a:solidFill>
                <a:srgbClr val="9CB6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Rectangle 145"/>
              <p:cNvSpPr>
                <a:spLocks noChangeArrowheads="1"/>
              </p:cNvSpPr>
              <p:nvPr/>
            </p:nvSpPr>
            <p:spPr bwMode="auto">
              <a:xfrm>
                <a:off x="2435" y="3410"/>
                <a:ext cx="249" cy="11"/>
              </a:xfrm>
              <a:prstGeom prst="rect">
                <a:avLst/>
              </a:prstGeom>
              <a:solidFill>
                <a:srgbClr val="9DB8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Rectangle 146"/>
              <p:cNvSpPr>
                <a:spLocks noChangeArrowheads="1"/>
              </p:cNvSpPr>
              <p:nvPr/>
            </p:nvSpPr>
            <p:spPr bwMode="auto">
              <a:xfrm>
                <a:off x="2435" y="3421"/>
                <a:ext cx="249" cy="16"/>
              </a:xfrm>
              <a:prstGeom prst="rect">
                <a:avLst/>
              </a:prstGeom>
              <a:solidFill>
                <a:srgbClr val="9FB9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Rectangle 147"/>
              <p:cNvSpPr>
                <a:spLocks noChangeArrowheads="1"/>
              </p:cNvSpPr>
              <p:nvPr/>
            </p:nvSpPr>
            <p:spPr bwMode="auto">
              <a:xfrm>
                <a:off x="2435" y="3437"/>
                <a:ext cx="249" cy="15"/>
              </a:xfrm>
              <a:prstGeom prst="rect">
                <a:avLst/>
              </a:prstGeom>
              <a:solidFill>
                <a:srgbClr val="A1BA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Rectangle 148"/>
              <p:cNvSpPr>
                <a:spLocks noChangeArrowheads="1"/>
              </p:cNvSpPr>
              <p:nvPr/>
            </p:nvSpPr>
            <p:spPr bwMode="auto">
              <a:xfrm>
                <a:off x="2435" y="3452"/>
                <a:ext cx="249" cy="17"/>
              </a:xfrm>
              <a:prstGeom prst="rect">
                <a:avLst/>
              </a:prstGeom>
              <a:solidFill>
                <a:srgbClr val="A3B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Rectangle 149"/>
              <p:cNvSpPr>
                <a:spLocks noChangeArrowheads="1"/>
              </p:cNvSpPr>
              <p:nvPr/>
            </p:nvSpPr>
            <p:spPr bwMode="auto">
              <a:xfrm>
                <a:off x="2435" y="3469"/>
                <a:ext cx="249" cy="11"/>
              </a:xfrm>
              <a:prstGeom prst="rect">
                <a:avLst/>
              </a:prstGeom>
              <a:solidFill>
                <a:srgbClr val="A5BC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Rectangle 150"/>
              <p:cNvSpPr>
                <a:spLocks noChangeArrowheads="1"/>
              </p:cNvSpPr>
              <p:nvPr/>
            </p:nvSpPr>
            <p:spPr bwMode="auto">
              <a:xfrm>
                <a:off x="2435" y="3480"/>
                <a:ext cx="249" cy="12"/>
              </a:xfrm>
              <a:prstGeom prst="rect">
                <a:avLst/>
              </a:prstGeom>
              <a:solidFill>
                <a:srgbClr val="A6BE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Rectangle 151"/>
              <p:cNvSpPr>
                <a:spLocks noChangeArrowheads="1"/>
              </p:cNvSpPr>
              <p:nvPr/>
            </p:nvSpPr>
            <p:spPr bwMode="auto">
              <a:xfrm>
                <a:off x="2435" y="3492"/>
                <a:ext cx="249" cy="16"/>
              </a:xfrm>
              <a:prstGeom prst="rect">
                <a:avLst/>
              </a:prstGeom>
              <a:solidFill>
                <a:srgbClr val="A8BF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Rectangle 152"/>
              <p:cNvSpPr>
                <a:spLocks noChangeArrowheads="1"/>
              </p:cNvSpPr>
              <p:nvPr/>
            </p:nvSpPr>
            <p:spPr bwMode="auto">
              <a:xfrm>
                <a:off x="2435" y="3508"/>
                <a:ext cx="249" cy="15"/>
              </a:xfrm>
              <a:prstGeom prst="rect">
                <a:avLst/>
              </a:prstGeom>
              <a:solidFill>
                <a:srgbClr val="AAC0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Rectangle 153"/>
              <p:cNvSpPr>
                <a:spLocks noChangeArrowheads="1"/>
              </p:cNvSpPr>
              <p:nvPr/>
            </p:nvSpPr>
            <p:spPr bwMode="auto">
              <a:xfrm>
                <a:off x="2435" y="3523"/>
                <a:ext cx="249" cy="17"/>
              </a:xfrm>
              <a:prstGeom prst="rect">
                <a:avLst/>
              </a:prstGeom>
              <a:solidFill>
                <a:srgbClr val="ACC2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Rectangle 154"/>
              <p:cNvSpPr>
                <a:spLocks noChangeArrowheads="1"/>
              </p:cNvSpPr>
              <p:nvPr/>
            </p:nvSpPr>
            <p:spPr bwMode="auto">
              <a:xfrm>
                <a:off x="2435" y="3540"/>
                <a:ext cx="249" cy="16"/>
              </a:xfrm>
              <a:prstGeom prst="rect">
                <a:avLst/>
              </a:prstGeom>
              <a:solidFill>
                <a:srgbClr val="AEC3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Rectangle 155"/>
              <p:cNvSpPr>
                <a:spLocks noChangeArrowheads="1"/>
              </p:cNvSpPr>
              <p:nvPr/>
            </p:nvSpPr>
            <p:spPr bwMode="auto">
              <a:xfrm>
                <a:off x="2435" y="3556"/>
                <a:ext cx="249" cy="12"/>
              </a:xfrm>
              <a:prstGeom prst="rect">
                <a:avLst/>
              </a:prstGeom>
              <a:solidFill>
                <a:srgbClr val="B0C4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Rectangle 156"/>
              <p:cNvSpPr>
                <a:spLocks noChangeArrowheads="1"/>
              </p:cNvSpPr>
              <p:nvPr/>
            </p:nvSpPr>
            <p:spPr bwMode="auto">
              <a:xfrm>
                <a:off x="2435" y="3568"/>
                <a:ext cx="249" cy="11"/>
              </a:xfrm>
              <a:prstGeom prst="rect">
                <a:avLst/>
              </a:prstGeom>
              <a:solidFill>
                <a:srgbClr val="B1C6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Rectangle 157"/>
              <p:cNvSpPr>
                <a:spLocks noChangeArrowheads="1"/>
              </p:cNvSpPr>
              <p:nvPr/>
            </p:nvSpPr>
            <p:spPr bwMode="auto">
              <a:xfrm>
                <a:off x="2435" y="3579"/>
                <a:ext cx="249" cy="16"/>
              </a:xfrm>
              <a:prstGeom prst="rect">
                <a:avLst/>
              </a:prstGeom>
              <a:solidFill>
                <a:srgbClr val="B3C7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Rectangle 158"/>
              <p:cNvSpPr>
                <a:spLocks noChangeArrowheads="1"/>
              </p:cNvSpPr>
              <p:nvPr/>
            </p:nvSpPr>
            <p:spPr bwMode="auto">
              <a:xfrm>
                <a:off x="2435" y="3595"/>
                <a:ext cx="249" cy="15"/>
              </a:xfrm>
              <a:prstGeom prst="rect">
                <a:avLst/>
              </a:prstGeom>
              <a:solidFill>
                <a:srgbClr val="B5C8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Rectangle 159"/>
              <p:cNvSpPr>
                <a:spLocks noChangeArrowheads="1"/>
              </p:cNvSpPr>
              <p:nvPr/>
            </p:nvSpPr>
            <p:spPr bwMode="auto">
              <a:xfrm>
                <a:off x="2435" y="3610"/>
                <a:ext cx="249" cy="17"/>
              </a:xfrm>
              <a:prstGeom prst="rect">
                <a:avLst/>
              </a:prstGeom>
              <a:solidFill>
                <a:srgbClr val="B7C9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Rectangle 160"/>
              <p:cNvSpPr>
                <a:spLocks noChangeArrowheads="1"/>
              </p:cNvSpPr>
              <p:nvPr/>
            </p:nvSpPr>
            <p:spPr bwMode="auto">
              <a:xfrm>
                <a:off x="2435" y="3627"/>
                <a:ext cx="249" cy="11"/>
              </a:xfrm>
              <a:prstGeom prst="rect">
                <a:avLst/>
              </a:prstGeom>
              <a:solidFill>
                <a:srgbClr val="B9CA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Rectangle 161"/>
              <p:cNvSpPr>
                <a:spLocks noChangeArrowheads="1"/>
              </p:cNvSpPr>
              <p:nvPr/>
            </p:nvSpPr>
            <p:spPr bwMode="auto">
              <a:xfrm>
                <a:off x="2435" y="3638"/>
                <a:ext cx="249" cy="12"/>
              </a:xfrm>
              <a:prstGeom prst="rect">
                <a:avLst/>
              </a:prstGeom>
              <a:solidFill>
                <a:srgbClr val="BACC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Rectangle 162"/>
              <p:cNvSpPr>
                <a:spLocks noChangeArrowheads="1"/>
              </p:cNvSpPr>
              <p:nvPr/>
            </p:nvSpPr>
            <p:spPr bwMode="auto">
              <a:xfrm>
                <a:off x="2435" y="3650"/>
                <a:ext cx="249" cy="16"/>
              </a:xfrm>
              <a:prstGeom prst="rect">
                <a:avLst/>
              </a:prstGeom>
              <a:solidFill>
                <a:srgbClr val="BCCD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Rectangle 163"/>
              <p:cNvSpPr>
                <a:spLocks noChangeArrowheads="1"/>
              </p:cNvSpPr>
              <p:nvPr/>
            </p:nvSpPr>
            <p:spPr bwMode="auto">
              <a:xfrm>
                <a:off x="2435" y="3666"/>
                <a:ext cx="249" cy="15"/>
              </a:xfrm>
              <a:prstGeom prst="rect">
                <a:avLst/>
              </a:prstGeom>
              <a:solidFill>
                <a:srgbClr val="BECE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Rectangle 164"/>
              <p:cNvSpPr>
                <a:spLocks noChangeArrowheads="1"/>
              </p:cNvSpPr>
              <p:nvPr/>
            </p:nvSpPr>
            <p:spPr bwMode="auto">
              <a:xfrm>
                <a:off x="2435" y="3681"/>
                <a:ext cx="249" cy="17"/>
              </a:xfrm>
              <a:prstGeom prst="rect">
                <a:avLst/>
              </a:prstGeom>
              <a:solidFill>
                <a:srgbClr val="C0D0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Rectangle 165"/>
              <p:cNvSpPr>
                <a:spLocks noChangeArrowheads="1"/>
              </p:cNvSpPr>
              <p:nvPr/>
            </p:nvSpPr>
            <p:spPr bwMode="auto">
              <a:xfrm>
                <a:off x="2435" y="3698"/>
                <a:ext cx="249" cy="19"/>
              </a:xfrm>
              <a:prstGeom prst="rect">
                <a:avLst/>
              </a:prstGeom>
              <a:solidFill>
                <a:srgbClr val="C2D1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Rectangle 166"/>
              <p:cNvSpPr>
                <a:spLocks noChangeArrowheads="1"/>
              </p:cNvSpPr>
              <p:nvPr/>
            </p:nvSpPr>
            <p:spPr bwMode="auto">
              <a:xfrm>
                <a:off x="2435" y="3717"/>
                <a:ext cx="249" cy="18"/>
              </a:xfrm>
              <a:prstGeom prst="rect">
                <a:avLst/>
              </a:prstGeom>
              <a:solidFill>
                <a:srgbClr val="C4D2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Rectangle 167"/>
              <p:cNvSpPr>
                <a:spLocks noChangeArrowheads="1"/>
              </p:cNvSpPr>
              <p:nvPr/>
            </p:nvSpPr>
            <p:spPr bwMode="auto">
              <a:xfrm>
                <a:off x="2435" y="3735"/>
                <a:ext cx="249" cy="12"/>
              </a:xfrm>
              <a:prstGeom prst="rect">
                <a:avLst/>
              </a:prstGeom>
              <a:solidFill>
                <a:srgbClr val="C5D4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Rectangle 168"/>
              <p:cNvSpPr>
                <a:spLocks noChangeArrowheads="1"/>
              </p:cNvSpPr>
              <p:nvPr/>
            </p:nvSpPr>
            <p:spPr bwMode="auto">
              <a:xfrm>
                <a:off x="2435" y="3747"/>
                <a:ext cx="249" cy="13"/>
              </a:xfrm>
              <a:prstGeom prst="rect">
                <a:avLst/>
              </a:prstGeom>
              <a:solidFill>
                <a:srgbClr val="C7D4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Rectangle 169"/>
              <p:cNvSpPr>
                <a:spLocks noChangeArrowheads="1"/>
              </p:cNvSpPr>
              <p:nvPr/>
            </p:nvSpPr>
            <p:spPr bwMode="auto">
              <a:xfrm>
                <a:off x="2435" y="3760"/>
                <a:ext cx="249" cy="15"/>
              </a:xfrm>
              <a:prstGeom prst="rect">
                <a:avLst/>
              </a:prstGeom>
              <a:solidFill>
                <a:srgbClr val="C8D6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Rectangle 170"/>
              <p:cNvSpPr>
                <a:spLocks noChangeArrowheads="1"/>
              </p:cNvSpPr>
              <p:nvPr/>
            </p:nvSpPr>
            <p:spPr bwMode="auto">
              <a:xfrm>
                <a:off x="2435" y="3775"/>
                <a:ext cx="249" cy="21"/>
              </a:xfrm>
              <a:prstGeom prst="rect">
                <a:avLst/>
              </a:prstGeom>
              <a:solidFill>
                <a:srgbClr val="CAD7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Rectangle 171"/>
              <p:cNvSpPr>
                <a:spLocks noChangeArrowheads="1"/>
              </p:cNvSpPr>
              <p:nvPr/>
            </p:nvSpPr>
            <p:spPr bwMode="auto">
              <a:xfrm>
                <a:off x="2435" y="3796"/>
                <a:ext cx="249" cy="18"/>
              </a:xfrm>
              <a:prstGeom prst="rect">
                <a:avLst/>
              </a:prstGeom>
              <a:solidFill>
                <a:srgbClr val="CCD8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Rectangle 172"/>
              <p:cNvSpPr>
                <a:spLocks noChangeArrowheads="1"/>
              </p:cNvSpPr>
              <p:nvPr/>
            </p:nvSpPr>
            <p:spPr bwMode="auto">
              <a:xfrm>
                <a:off x="2435" y="3814"/>
                <a:ext cx="249" cy="12"/>
              </a:xfrm>
              <a:prstGeom prst="rect">
                <a:avLst/>
              </a:prstGeom>
              <a:solidFill>
                <a:srgbClr val="CDDA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Rectangle 173"/>
              <p:cNvSpPr>
                <a:spLocks noChangeArrowheads="1"/>
              </p:cNvSpPr>
              <p:nvPr/>
            </p:nvSpPr>
            <p:spPr bwMode="auto">
              <a:xfrm>
                <a:off x="2435" y="3826"/>
                <a:ext cx="249" cy="13"/>
              </a:xfrm>
              <a:prstGeom prst="rect">
                <a:avLst/>
              </a:prstGeom>
              <a:solidFill>
                <a:srgbClr val="CFDA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Rectangle 174"/>
              <p:cNvSpPr>
                <a:spLocks noChangeArrowheads="1"/>
              </p:cNvSpPr>
              <p:nvPr/>
            </p:nvSpPr>
            <p:spPr bwMode="auto">
              <a:xfrm>
                <a:off x="2435" y="3839"/>
                <a:ext cx="249" cy="15"/>
              </a:xfrm>
              <a:prstGeom prst="rect">
                <a:avLst/>
              </a:prstGeom>
              <a:solidFill>
                <a:srgbClr val="D0DC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Rectangle 175"/>
              <p:cNvSpPr>
                <a:spLocks noChangeArrowheads="1"/>
              </p:cNvSpPr>
              <p:nvPr/>
            </p:nvSpPr>
            <p:spPr bwMode="auto">
              <a:xfrm>
                <a:off x="2435" y="3854"/>
                <a:ext cx="249" cy="25"/>
              </a:xfrm>
              <a:prstGeom prst="rect">
                <a:avLst/>
              </a:prstGeom>
              <a:solidFill>
                <a:srgbClr val="D2DD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Rectangle 176"/>
              <p:cNvSpPr>
                <a:spLocks noChangeArrowheads="1"/>
              </p:cNvSpPr>
              <p:nvPr/>
            </p:nvSpPr>
            <p:spPr bwMode="auto">
              <a:xfrm>
                <a:off x="2435" y="3879"/>
                <a:ext cx="249" cy="26"/>
              </a:xfrm>
              <a:prstGeom prst="rect">
                <a:avLst/>
              </a:prstGeom>
              <a:solidFill>
                <a:srgbClr val="D4DE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Rectangle 177"/>
              <p:cNvSpPr>
                <a:spLocks noChangeArrowheads="1"/>
              </p:cNvSpPr>
              <p:nvPr/>
            </p:nvSpPr>
            <p:spPr bwMode="auto">
              <a:xfrm>
                <a:off x="2435" y="3905"/>
                <a:ext cx="249" cy="14"/>
              </a:xfrm>
              <a:prstGeom prst="rect">
                <a:avLst/>
              </a:prstGeom>
              <a:solidFill>
                <a:srgbClr val="D6DF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Rectangle 178"/>
              <p:cNvSpPr>
                <a:spLocks noChangeArrowheads="1"/>
              </p:cNvSpPr>
              <p:nvPr/>
            </p:nvSpPr>
            <p:spPr bwMode="auto">
              <a:xfrm>
                <a:off x="2435" y="3919"/>
                <a:ext cx="249" cy="15"/>
              </a:xfrm>
              <a:prstGeom prst="rect">
                <a:avLst/>
              </a:prstGeom>
              <a:solidFill>
                <a:srgbClr val="D7E1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Rectangle 179"/>
              <p:cNvSpPr>
                <a:spLocks noChangeArrowheads="1"/>
              </p:cNvSpPr>
              <p:nvPr/>
            </p:nvSpPr>
            <p:spPr bwMode="auto">
              <a:xfrm>
                <a:off x="2435" y="3934"/>
                <a:ext cx="249" cy="20"/>
              </a:xfrm>
              <a:prstGeom prst="rect">
                <a:avLst/>
              </a:prstGeom>
              <a:solidFill>
                <a:srgbClr val="D9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Rectangle 180"/>
              <p:cNvSpPr>
                <a:spLocks noChangeArrowheads="1"/>
              </p:cNvSpPr>
              <p:nvPr/>
            </p:nvSpPr>
            <p:spPr bwMode="auto">
              <a:xfrm>
                <a:off x="2435" y="3954"/>
                <a:ext cx="249" cy="18"/>
              </a:xfrm>
              <a:prstGeom prst="rect">
                <a:avLst/>
              </a:prstGeom>
              <a:solidFill>
                <a:srgbClr val="DBE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Rectangle 181"/>
              <p:cNvSpPr>
                <a:spLocks noChangeArrowheads="1"/>
              </p:cNvSpPr>
              <p:nvPr/>
            </p:nvSpPr>
            <p:spPr bwMode="auto">
              <a:xfrm>
                <a:off x="2435" y="3972"/>
                <a:ext cx="249" cy="12"/>
              </a:xfrm>
              <a:prstGeom prst="rect">
                <a:avLst/>
              </a:prstGeom>
              <a:solidFill>
                <a:srgbClr val="DCE5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Rectangle 182"/>
              <p:cNvSpPr>
                <a:spLocks noChangeArrowheads="1"/>
              </p:cNvSpPr>
              <p:nvPr/>
            </p:nvSpPr>
            <p:spPr bwMode="auto">
              <a:xfrm>
                <a:off x="2435" y="3984"/>
                <a:ext cx="249" cy="14"/>
              </a:xfrm>
              <a:prstGeom prst="rect">
                <a:avLst/>
              </a:prstGeom>
              <a:solidFill>
                <a:srgbClr val="DEE5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Rectangle 183"/>
              <p:cNvSpPr>
                <a:spLocks noChangeArrowheads="1"/>
              </p:cNvSpPr>
              <p:nvPr/>
            </p:nvSpPr>
            <p:spPr bwMode="auto">
              <a:xfrm>
                <a:off x="2435" y="3998"/>
                <a:ext cx="249" cy="15"/>
              </a:xfrm>
              <a:prstGeom prst="rect">
                <a:avLst/>
              </a:prstGeom>
              <a:solidFill>
                <a:srgbClr val="DFE7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Rectangle 184"/>
              <p:cNvSpPr>
                <a:spLocks noChangeArrowheads="1"/>
              </p:cNvSpPr>
              <p:nvPr/>
            </p:nvSpPr>
            <p:spPr bwMode="auto">
              <a:xfrm>
                <a:off x="2435" y="4013"/>
                <a:ext cx="249" cy="5"/>
              </a:xfrm>
              <a:prstGeom prst="rect">
                <a:avLst/>
              </a:prstGeom>
              <a:solidFill>
                <a:srgbClr val="E1E8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Rectangle 185"/>
              <p:cNvSpPr>
                <a:spLocks noChangeArrowheads="1"/>
              </p:cNvSpPr>
              <p:nvPr/>
            </p:nvSpPr>
            <p:spPr bwMode="auto">
              <a:xfrm>
                <a:off x="2435" y="3386"/>
                <a:ext cx="249" cy="632"/>
              </a:xfrm>
              <a:prstGeom prst="rect">
                <a:avLst/>
              </a:prstGeom>
              <a:noFill/>
              <a:ln w="23"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Rectangle 186"/>
              <p:cNvSpPr>
                <a:spLocks noChangeArrowheads="1"/>
              </p:cNvSpPr>
              <p:nvPr/>
            </p:nvSpPr>
            <p:spPr bwMode="auto">
              <a:xfrm>
                <a:off x="2517" y="2896"/>
                <a:ext cx="549"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smtClean="0">
                    <a:ln>
                      <a:noFill/>
                    </a:ln>
                    <a:solidFill>
                      <a:srgbClr val="000000"/>
                    </a:solidFill>
                    <a:effectLst/>
                    <a:latin typeface="Meiryo UI" pitchFamily="50" charset="-128"/>
                    <a:ea typeface="Meiryo UI" pitchFamily="50" charset="-128"/>
                    <a:cs typeface="ＭＳ Ｐゴシック" pitchFamily="50" charset="-128"/>
                  </a:rPr>
                  <a:t>施設によって異なる</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8" name="Freeform 187"/>
              <p:cNvSpPr>
                <a:spLocks noEditPoints="1"/>
              </p:cNvSpPr>
              <p:nvPr/>
            </p:nvSpPr>
            <p:spPr bwMode="auto">
              <a:xfrm>
                <a:off x="350" y="3112"/>
                <a:ext cx="3439" cy="8"/>
              </a:xfrm>
              <a:custGeom>
                <a:avLst/>
                <a:gdLst>
                  <a:gd name="T0" fmla="*/ 65 w 3439"/>
                  <a:gd name="T1" fmla="*/ 0 h 8"/>
                  <a:gd name="T2" fmla="*/ 90 w 3439"/>
                  <a:gd name="T3" fmla="*/ 8 h 8"/>
                  <a:gd name="T4" fmla="*/ 180 w 3439"/>
                  <a:gd name="T5" fmla="*/ 0 h 8"/>
                  <a:gd name="T6" fmla="*/ 246 w 3439"/>
                  <a:gd name="T7" fmla="*/ 8 h 8"/>
                  <a:gd name="T8" fmla="*/ 270 w 3439"/>
                  <a:gd name="T9" fmla="*/ 0 h 8"/>
                  <a:gd name="T10" fmla="*/ 393 w 3439"/>
                  <a:gd name="T11" fmla="*/ 0 h 8"/>
                  <a:gd name="T12" fmla="*/ 418 w 3439"/>
                  <a:gd name="T13" fmla="*/ 8 h 8"/>
                  <a:gd name="T14" fmla="*/ 508 w 3439"/>
                  <a:gd name="T15" fmla="*/ 0 h 8"/>
                  <a:gd name="T16" fmla="*/ 573 w 3439"/>
                  <a:gd name="T17" fmla="*/ 8 h 8"/>
                  <a:gd name="T18" fmla="*/ 598 w 3439"/>
                  <a:gd name="T19" fmla="*/ 0 h 8"/>
                  <a:gd name="T20" fmla="*/ 696 w 3439"/>
                  <a:gd name="T21" fmla="*/ 0 h 8"/>
                  <a:gd name="T22" fmla="*/ 721 w 3439"/>
                  <a:gd name="T23" fmla="*/ 8 h 8"/>
                  <a:gd name="T24" fmla="*/ 811 w 3439"/>
                  <a:gd name="T25" fmla="*/ 0 h 8"/>
                  <a:gd name="T26" fmla="*/ 876 w 3439"/>
                  <a:gd name="T27" fmla="*/ 8 h 8"/>
                  <a:gd name="T28" fmla="*/ 901 w 3439"/>
                  <a:gd name="T29" fmla="*/ 0 h 8"/>
                  <a:gd name="T30" fmla="*/ 1024 w 3439"/>
                  <a:gd name="T31" fmla="*/ 0 h 8"/>
                  <a:gd name="T32" fmla="*/ 1048 w 3439"/>
                  <a:gd name="T33" fmla="*/ 8 h 8"/>
                  <a:gd name="T34" fmla="*/ 1138 w 3439"/>
                  <a:gd name="T35" fmla="*/ 0 h 8"/>
                  <a:gd name="T36" fmla="*/ 1204 w 3439"/>
                  <a:gd name="T37" fmla="*/ 8 h 8"/>
                  <a:gd name="T38" fmla="*/ 1229 w 3439"/>
                  <a:gd name="T39" fmla="*/ 0 h 8"/>
                  <a:gd name="T40" fmla="*/ 1327 w 3439"/>
                  <a:gd name="T41" fmla="*/ 0 h 8"/>
                  <a:gd name="T42" fmla="*/ 1351 w 3439"/>
                  <a:gd name="T43" fmla="*/ 8 h 8"/>
                  <a:gd name="T44" fmla="*/ 1442 w 3439"/>
                  <a:gd name="T45" fmla="*/ 0 h 8"/>
                  <a:gd name="T46" fmla="*/ 1507 w 3439"/>
                  <a:gd name="T47" fmla="*/ 8 h 8"/>
                  <a:gd name="T48" fmla="*/ 1532 w 3439"/>
                  <a:gd name="T49" fmla="*/ 0 h 8"/>
                  <a:gd name="T50" fmla="*/ 1655 w 3439"/>
                  <a:gd name="T51" fmla="*/ 0 h 8"/>
                  <a:gd name="T52" fmla="*/ 1679 w 3439"/>
                  <a:gd name="T53" fmla="*/ 8 h 8"/>
                  <a:gd name="T54" fmla="*/ 1769 w 3439"/>
                  <a:gd name="T55" fmla="*/ 0 h 8"/>
                  <a:gd name="T56" fmla="*/ 1835 w 3439"/>
                  <a:gd name="T57" fmla="*/ 8 h 8"/>
                  <a:gd name="T58" fmla="*/ 1859 w 3439"/>
                  <a:gd name="T59" fmla="*/ 0 h 8"/>
                  <a:gd name="T60" fmla="*/ 1958 w 3439"/>
                  <a:gd name="T61" fmla="*/ 0 h 8"/>
                  <a:gd name="T62" fmla="*/ 1982 w 3439"/>
                  <a:gd name="T63" fmla="*/ 8 h 8"/>
                  <a:gd name="T64" fmla="*/ 2072 w 3439"/>
                  <a:gd name="T65" fmla="*/ 0 h 8"/>
                  <a:gd name="T66" fmla="*/ 2138 w 3439"/>
                  <a:gd name="T67" fmla="*/ 8 h 8"/>
                  <a:gd name="T68" fmla="*/ 2162 w 3439"/>
                  <a:gd name="T69" fmla="*/ 0 h 8"/>
                  <a:gd name="T70" fmla="*/ 2285 w 3439"/>
                  <a:gd name="T71" fmla="*/ 0 h 8"/>
                  <a:gd name="T72" fmla="*/ 2310 w 3439"/>
                  <a:gd name="T73" fmla="*/ 8 h 8"/>
                  <a:gd name="T74" fmla="*/ 2400 w 3439"/>
                  <a:gd name="T75" fmla="*/ 0 h 8"/>
                  <a:gd name="T76" fmla="*/ 2465 w 3439"/>
                  <a:gd name="T77" fmla="*/ 8 h 8"/>
                  <a:gd name="T78" fmla="*/ 2490 w 3439"/>
                  <a:gd name="T79" fmla="*/ 0 h 8"/>
                  <a:gd name="T80" fmla="*/ 2588 w 3439"/>
                  <a:gd name="T81" fmla="*/ 0 h 8"/>
                  <a:gd name="T82" fmla="*/ 2613 w 3439"/>
                  <a:gd name="T83" fmla="*/ 8 h 8"/>
                  <a:gd name="T84" fmla="*/ 2703 w 3439"/>
                  <a:gd name="T85" fmla="*/ 0 h 8"/>
                  <a:gd name="T86" fmla="*/ 2769 w 3439"/>
                  <a:gd name="T87" fmla="*/ 8 h 8"/>
                  <a:gd name="T88" fmla="*/ 2793 w 3439"/>
                  <a:gd name="T89" fmla="*/ 0 h 8"/>
                  <a:gd name="T90" fmla="*/ 2916 w 3439"/>
                  <a:gd name="T91" fmla="*/ 0 h 8"/>
                  <a:gd name="T92" fmla="*/ 2941 w 3439"/>
                  <a:gd name="T93" fmla="*/ 8 h 8"/>
                  <a:gd name="T94" fmla="*/ 3031 w 3439"/>
                  <a:gd name="T95" fmla="*/ 0 h 8"/>
                  <a:gd name="T96" fmla="*/ 3096 w 3439"/>
                  <a:gd name="T97" fmla="*/ 8 h 8"/>
                  <a:gd name="T98" fmla="*/ 3121 w 3439"/>
                  <a:gd name="T99" fmla="*/ 0 h 8"/>
                  <a:gd name="T100" fmla="*/ 3219 w 3439"/>
                  <a:gd name="T101" fmla="*/ 0 h 8"/>
                  <a:gd name="T102" fmla="*/ 3244 w 3439"/>
                  <a:gd name="T103" fmla="*/ 8 h 8"/>
                  <a:gd name="T104" fmla="*/ 3334 w 3439"/>
                  <a:gd name="T105" fmla="*/ 0 h 8"/>
                  <a:gd name="T106" fmla="*/ 3399 w 3439"/>
                  <a:gd name="T107" fmla="*/ 8 h 8"/>
                  <a:gd name="T108" fmla="*/ 3424 w 3439"/>
                  <a:gd name="T10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39" h="8">
                    <a:moveTo>
                      <a:pt x="0" y="0"/>
                    </a:moveTo>
                    <a:lnTo>
                      <a:pt x="33" y="0"/>
                    </a:lnTo>
                    <a:lnTo>
                      <a:pt x="33" y="8"/>
                    </a:lnTo>
                    <a:lnTo>
                      <a:pt x="0" y="8"/>
                    </a:lnTo>
                    <a:lnTo>
                      <a:pt x="0" y="0"/>
                    </a:lnTo>
                    <a:close/>
                    <a:moveTo>
                      <a:pt x="57" y="0"/>
                    </a:moveTo>
                    <a:lnTo>
                      <a:pt x="65" y="0"/>
                    </a:lnTo>
                    <a:lnTo>
                      <a:pt x="65" y="8"/>
                    </a:lnTo>
                    <a:lnTo>
                      <a:pt x="57" y="8"/>
                    </a:lnTo>
                    <a:lnTo>
                      <a:pt x="57" y="0"/>
                    </a:lnTo>
                    <a:close/>
                    <a:moveTo>
                      <a:pt x="90" y="0"/>
                    </a:moveTo>
                    <a:lnTo>
                      <a:pt x="123" y="0"/>
                    </a:lnTo>
                    <a:lnTo>
                      <a:pt x="123" y="8"/>
                    </a:lnTo>
                    <a:lnTo>
                      <a:pt x="90" y="8"/>
                    </a:lnTo>
                    <a:lnTo>
                      <a:pt x="90" y="0"/>
                    </a:lnTo>
                    <a:close/>
                    <a:moveTo>
                      <a:pt x="147" y="0"/>
                    </a:moveTo>
                    <a:lnTo>
                      <a:pt x="155" y="0"/>
                    </a:lnTo>
                    <a:lnTo>
                      <a:pt x="155" y="8"/>
                    </a:lnTo>
                    <a:lnTo>
                      <a:pt x="147" y="8"/>
                    </a:lnTo>
                    <a:lnTo>
                      <a:pt x="147" y="0"/>
                    </a:lnTo>
                    <a:close/>
                    <a:moveTo>
                      <a:pt x="180" y="0"/>
                    </a:moveTo>
                    <a:lnTo>
                      <a:pt x="213" y="0"/>
                    </a:lnTo>
                    <a:lnTo>
                      <a:pt x="213" y="8"/>
                    </a:lnTo>
                    <a:lnTo>
                      <a:pt x="180" y="8"/>
                    </a:lnTo>
                    <a:lnTo>
                      <a:pt x="180" y="0"/>
                    </a:lnTo>
                    <a:close/>
                    <a:moveTo>
                      <a:pt x="237" y="0"/>
                    </a:moveTo>
                    <a:lnTo>
                      <a:pt x="246" y="0"/>
                    </a:lnTo>
                    <a:lnTo>
                      <a:pt x="246" y="8"/>
                    </a:lnTo>
                    <a:lnTo>
                      <a:pt x="237" y="8"/>
                    </a:lnTo>
                    <a:lnTo>
                      <a:pt x="237" y="0"/>
                    </a:lnTo>
                    <a:close/>
                    <a:moveTo>
                      <a:pt x="270" y="0"/>
                    </a:moveTo>
                    <a:lnTo>
                      <a:pt x="303" y="0"/>
                    </a:lnTo>
                    <a:lnTo>
                      <a:pt x="303" y="8"/>
                    </a:lnTo>
                    <a:lnTo>
                      <a:pt x="270" y="8"/>
                    </a:lnTo>
                    <a:lnTo>
                      <a:pt x="270" y="0"/>
                    </a:lnTo>
                    <a:close/>
                    <a:moveTo>
                      <a:pt x="328" y="0"/>
                    </a:moveTo>
                    <a:lnTo>
                      <a:pt x="336" y="0"/>
                    </a:lnTo>
                    <a:lnTo>
                      <a:pt x="336" y="8"/>
                    </a:lnTo>
                    <a:lnTo>
                      <a:pt x="328" y="8"/>
                    </a:lnTo>
                    <a:lnTo>
                      <a:pt x="328" y="0"/>
                    </a:lnTo>
                    <a:close/>
                    <a:moveTo>
                      <a:pt x="360" y="0"/>
                    </a:moveTo>
                    <a:lnTo>
                      <a:pt x="393" y="0"/>
                    </a:lnTo>
                    <a:lnTo>
                      <a:pt x="393" y="8"/>
                    </a:lnTo>
                    <a:lnTo>
                      <a:pt x="360" y="8"/>
                    </a:lnTo>
                    <a:lnTo>
                      <a:pt x="360" y="0"/>
                    </a:lnTo>
                    <a:close/>
                    <a:moveTo>
                      <a:pt x="418" y="0"/>
                    </a:moveTo>
                    <a:lnTo>
                      <a:pt x="426" y="0"/>
                    </a:lnTo>
                    <a:lnTo>
                      <a:pt x="426" y="8"/>
                    </a:lnTo>
                    <a:lnTo>
                      <a:pt x="418" y="8"/>
                    </a:lnTo>
                    <a:lnTo>
                      <a:pt x="418" y="0"/>
                    </a:lnTo>
                    <a:close/>
                    <a:moveTo>
                      <a:pt x="450" y="0"/>
                    </a:moveTo>
                    <a:lnTo>
                      <a:pt x="483" y="0"/>
                    </a:lnTo>
                    <a:lnTo>
                      <a:pt x="483" y="8"/>
                    </a:lnTo>
                    <a:lnTo>
                      <a:pt x="450" y="8"/>
                    </a:lnTo>
                    <a:lnTo>
                      <a:pt x="450" y="0"/>
                    </a:lnTo>
                    <a:close/>
                    <a:moveTo>
                      <a:pt x="508" y="0"/>
                    </a:moveTo>
                    <a:lnTo>
                      <a:pt x="516" y="0"/>
                    </a:lnTo>
                    <a:lnTo>
                      <a:pt x="516" y="8"/>
                    </a:lnTo>
                    <a:lnTo>
                      <a:pt x="508" y="8"/>
                    </a:lnTo>
                    <a:lnTo>
                      <a:pt x="508" y="0"/>
                    </a:lnTo>
                    <a:close/>
                    <a:moveTo>
                      <a:pt x="540" y="0"/>
                    </a:moveTo>
                    <a:lnTo>
                      <a:pt x="573" y="0"/>
                    </a:lnTo>
                    <a:lnTo>
                      <a:pt x="573" y="8"/>
                    </a:lnTo>
                    <a:lnTo>
                      <a:pt x="540" y="8"/>
                    </a:lnTo>
                    <a:lnTo>
                      <a:pt x="540" y="0"/>
                    </a:lnTo>
                    <a:close/>
                    <a:moveTo>
                      <a:pt x="598" y="0"/>
                    </a:moveTo>
                    <a:lnTo>
                      <a:pt x="606" y="0"/>
                    </a:lnTo>
                    <a:lnTo>
                      <a:pt x="606" y="8"/>
                    </a:lnTo>
                    <a:lnTo>
                      <a:pt x="598" y="8"/>
                    </a:lnTo>
                    <a:lnTo>
                      <a:pt x="598" y="0"/>
                    </a:lnTo>
                    <a:close/>
                    <a:moveTo>
                      <a:pt x="631" y="0"/>
                    </a:moveTo>
                    <a:lnTo>
                      <a:pt x="663" y="0"/>
                    </a:lnTo>
                    <a:lnTo>
                      <a:pt x="663" y="8"/>
                    </a:lnTo>
                    <a:lnTo>
                      <a:pt x="631" y="8"/>
                    </a:lnTo>
                    <a:lnTo>
                      <a:pt x="631" y="0"/>
                    </a:lnTo>
                    <a:close/>
                    <a:moveTo>
                      <a:pt x="688" y="0"/>
                    </a:moveTo>
                    <a:lnTo>
                      <a:pt x="696" y="0"/>
                    </a:lnTo>
                    <a:lnTo>
                      <a:pt x="696" y="8"/>
                    </a:lnTo>
                    <a:lnTo>
                      <a:pt x="688" y="8"/>
                    </a:lnTo>
                    <a:lnTo>
                      <a:pt x="688" y="0"/>
                    </a:lnTo>
                    <a:close/>
                    <a:moveTo>
                      <a:pt x="721" y="0"/>
                    </a:moveTo>
                    <a:lnTo>
                      <a:pt x="753" y="0"/>
                    </a:lnTo>
                    <a:lnTo>
                      <a:pt x="753" y="8"/>
                    </a:lnTo>
                    <a:lnTo>
                      <a:pt x="721" y="8"/>
                    </a:lnTo>
                    <a:lnTo>
                      <a:pt x="721" y="0"/>
                    </a:lnTo>
                    <a:close/>
                    <a:moveTo>
                      <a:pt x="778" y="0"/>
                    </a:moveTo>
                    <a:lnTo>
                      <a:pt x="786" y="0"/>
                    </a:lnTo>
                    <a:lnTo>
                      <a:pt x="786" y="8"/>
                    </a:lnTo>
                    <a:lnTo>
                      <a:pt x="778" y="8"/>
                    </a:lnTo>
                    <a:lnTo>
                      <a:pt x="778" y="0"/>
                    </a:lnTo>
                    <a:close/>
                    <a:moveTo>
                      <a:pt x="811" y="0"/>
                    </a:moveTo>
                    <a:lnTo>
                      <a:pt x="844" y="0"/>
                    </a:lnTo>
                    <a:lnTo>
                      <a:pt x="844" y="8"/>
                    </a:lnTo>
                    <a:lnTo>
                      <a:pt x="811" y="8"/>
                    </a:lnTo>
                    <a:lnTo>
                      <a:pt x="811" y="0"/>
                    </a:lnTo>
                    <a:close/>
                    <a:moveTo>
                      <a:pt x="868" y="0"/>
                    </a:moveTo>
                    <a:lnTo>
                      <a:pt x="876" y="0"/>
                    </a:lnTo>
                    <a:lnTo>
                      <a:pt x="876" y="8"/>
                    </a:lnTo>
                    <a:lnTo>
                      <a:pt x="868" y="8"/>
                    </a:lnTo>
                    <a:lnTo>
                      <a:pt x="868" y="0"/>
                    </a:lnTo>
                    <a:close/>
                    <a:moveTo>
                      <a:pt x="901" y="0"/>
                    </a:moveTo>
                    <a:lnTo>
                      <a:pt x="934" y="0"/>
                    </a:lnTo>
                    <a:lnTo>
                      <a:pt x="934" y="8"/>
                    </a:lnTo>
                    <a:lnTo>
                      <a:pt x="901" y="8"/>
                    </a:lnTo>
                    <a:lnTo>
                      <a:pt x="901" y="0"/>
                    </a:lnTo>
                    <a:close/>
                    <a:moveTo>
                      <a:pt x="958" y="0"/>
                    </a:moveTo>
                    <a:lnTo>
                      <a:pt x="966" y="0"/>
                    </a:lnTo>
                    <a:lnTo>
                      <a:pt x="966" y="8"/>
                    </a:lnTo>
                    <a:lnTo>
                      <a:pt x="958" y="8"/>
                    </a:lnTo>
                    <a:lnTo>
                      <a:pt x="958" y="0"/>
                    </a:lnTo>
                    <a:close/>
                    <a:moveTo>
                      <a:pt x="991" y="0"/>
                    </a:moveTo>
                    <a:lnTo>
                      <a:pt x="1024" y="0"/>
                    </a:lnTo>
                    <a:lnTo>
                      <a:pt x="1024" y="8"/>
                    </a:lnTo>
                    <a:lnTo>
                      <a:pt x="991" y="8"/>
                    </a:lnTo>
                    <a:lnTo>
                      <a:pt x="991" y="0"/>
                    </a:lnTo>
                    <a:close/>
                    <a:moveTo>
                      <a:pt x="1048" y="0"/>
                    </a:moveTo>
                    <a:lnTo>
                      <a:pt x="1057" y="0"/>
                    </a:lnTo>
                    <a:lnTo>
                      <a:pt x="1057" y="8"/>
                    </a:lnTo>
                    <a:lnTo>
                      <a:pt x="1048" y="8"/>
                    </a:lnTo>
                    <a:lnTo>
                      <a:pt x="1048" y="0"/>
                    </a:lnTo>
                    <a:close/>
                    <a:moveTo>
                      <a:pt x="1081" y="0"/>
                    </a:moveTo>
                    <a:lnTo>
                      <a:pt x="1114" y="0"/>
                    </a:lnTo>
                    <a:lnTo>
                      <a:pt x="1114" y="8"/>
                    </a:lnTo>
                    <a:lnTo>
                      <a:pt x="1081" y="8"/>
                    </a:lnTo>
                    <a:lnTo>
                      <a:pt x="1081" y="0"/>
                    </a:lnTo>
                    <a:close/>
                    <a:moveTo>
                      <a:pt x="1138" y="0"/>
                    </a:moveTo>
                    <a:lnTo>
                      <a:pt x="1147" y="0"/>
                    </a:lnTo>
                    <a:lnTo>
                      <a:pt x="1147" y="8"/>
                    </a:lnTo>
                    <a:lnTo>
                      <a:pt x="1138" y="8"/>
                    </a:lnTo>
                    <a:lnTo>
                      <a:pt x="1138" y="0"/>
                    </a:lnTo>
                    <a:close/>
                    <a:moveTo>
                      <a:pt x="1171" y="0"/>
                    </a:moveTo>
                    <a:lnTo>
                      <a:pt x="1204" y="0"/>
                    </a:lnTo>
                    <a:lnTo>
                      <a:pt x="1204" y="8"/>
                    </a:lnTo>
                    <a:lnTo>
                      <a:pt x="1171" y="8"/>
                    </a:lnTo>
                    <a:lnTo>
                      <a:pt x="1171" y="0"/>
                    </a:lnTo>
                    <a:close/>
                    <a:moveTo>
                      <a:pt x="1229" y="0"/>
                    </a:moveTo>
                    <a:lnTo>
                      <a:pt x="1237" y="0"/>
                    </a:lnTo>
                    <a:lnTo>
                      <a:pt x="1237" y="8"/>
                    </a:lnTo>
                    <a:lnTo>
                      <a:pt x="1229" y="8"/>
                    </a:lnTo>
                    <a:lnTo>
                      <a:pt x="1229" y="0"/>
                    </a:lnTo>
                    <a:close/>
                    <a:moveTo>
                      <a:pt x="1261" y="0"/>
                    </a:moveTo>
                    <a:lnTo>
                      <a:pt x="1294" y="0"/>
                    </a:lnTo>
                    <a:lnTo>
                      <a:pt x="1294" y="8"/>
                    </a:lnTo>
                    <a:lnTo>
                      <a:pt x="1261" y="8"/>
                    </a:lnTo>
                    <a:lnTo>
                      <a:pt x="1261" y="0"/>
                    </a:lnTo>
                    <a:close/>
                    <a:moveTo>
                      <a:pt x="1319" y="0"/>
                    </a:moveTo>
                    <a:lnTo>
                      <a:pt x="1327" y="0"/>
                    </a:lnTo>
                    <a:lnTo>
                      <a:pt x="1327" y="8"/>
                    </a:lnTo>
                    <a:lnTo>
                      <a:pt x="1319" y="8"/>
                    </a:lnTo>
                    <a:lnTo>
                      <a:pt x="1319" y="0"/>
                    </a:lnTo>
                    <a:close/>
                    <a:moveTo>
                      <a:pt x="1351" y="0"/>
                    </a:moveTo>
                    <a:lnTo>
                      <a:pt x="1384" y="0"/>
                    </a:lnTo>
                    <a:lnTo>
                      <a:pt x="1384" y="8"/>
                    </a:lnTo>
                    <a:lnTo>
                      <a:pt x="1351" y="8"/>
                    </a:lnTo>
                    <a:lnTo>
                      <a:pt x="1351" y="0"/>
                    </a:lnTo>
                    <a:close/>
                    <a:moveTo>
                      <a:pt x="1409" y="0"/>
                    </a:moveTo>
                    <a:lnTo>
                      <a:pt x="1417" y="0"/>
                    </a:lnTo>
                    <a:lnTo>
                      <a:pt x="1417" y="8"/>
                    </a:lnTo>
                    <a:lnTo>
                      <a:pt x="1409" y="8"/>
                    </a:lnTo>
                    <a:lnTo>
                      <a:pt x="1409" y="0"/>
                    </a:lnTo>
                    <a:close/>
                    <a:moveTo>
                      <a:pt x="1442" y="0"/>
                    </a:moveTo>
                    <a:lnTo>
                      <a:pt x="1474" y="0"/>
                    </a:lnTo>
                    <a:lnTo>
                      <a:pt x="1474" y="8"/>
                    </a:lnTo>
                    <a:lnTo>
                      <a:pt x="1442" y="8"/>
                    </a:lnTo>
                    <a:lnTo>
                      <a:pt x="1442" y="0"/>
                    </a:lnTo>
                    <a:close/>
                    <a:moveTo>
                      <a:pt x="1499" y="0"/>
                    </a:moveTo>
                    <a:lnTo>
                      <a:pt x="1507" y="0"/>
                    </a:lnTo>
                    <a:lnTo>
                      <a:pt x="1507" y="8"/>
                    </a:lnTo>
                    <a:lnTo>
                      <a:pt x="1499" y="8"/>
                    </a:lnTo>
                    <a:lnTo>
                      <a:pt x="1499" y="0"/>
                    </a:lnTo>
                    <a:close/>
                    <a:moveTo>
                      <a:pt x="1532" y="0"/>
                    </a:moveTo>
                    <a:lnTo>
                      <a:pt x="1564" y="0"/>
                    </a:lnTo>
                    <a:lnTo>
                      <a:pt x="1564" y="8"/>
                    </a:lnTo>
                    <a:lnTo>
                      <a:pt x="1532" y="8"/>
                    </a:lnTo>
                    <a:lnTo>
                      <a:pt x="1532" y="0"/>
                    </a:lnTo>
                    <a:close/>
                    <a:moveTo>
                      <a:pt x="1589" y="0"/>
                    </a:moveTo>
                    <a:lnTo>
                      <a:pt x="1597" y="0"/>
                    </a:lnTo>
                    <a:lnTo>
                      <a:pt x="1597" y="8"/>
                    </a:lnTo>
                    <a:lnTo>
                      <a:pt x="1589" y="8"/>
                    </a:lnTo>
                    <a:lnTo>
                      <a:pt x="1589" y="0"/>
                    </a:lnTo>
                    <a:close/>
                    <a:moveTo>
                      <a:pt x="1622" y="0"/>
                    </a:moveTo>
                    <a:lnTo>
                      <a:pt x="1655" y="0"/>
                    </a:lnTo>
                    <a:lnTo>
                      <a:pt x="1655" y="8"/>
                    </a:lnTo>
                    <a:lnTo>
                      <a:pt x="1622" y="8"/>
                    </a:lnTo>
                    <a:lnTo>
                      <a:pt x="1622" y="0"/>
                    </a:lnTo>
                    <a:close/>
                    <a:moveTo>
                      <a:pt x="1679" y="0"/>
                    </a:moveTo>
                    <a:lnTo>
                      <a:pt x="1687" y="0"/>
                    </a:lnTo>
                    <a:lnTo>
                      <a:pt x="1687" y="8"/>
                    </a:lnTo>
                    <a:lnTo>
                      <a:pt x="1679" y="8"/>
                    </a:lnTo>
                    <a:lnTo>
                      <a:pt x="1679" y="0"/>
                    </a:lnTo>
                    <a:close/>
                    <a:moveTo>
                      <a:pt x="1712" y="0"/>
                    </a:moveTo>
                    <a:lnTo>
                      <a:pt x="1745" y="0"/>
                    </a:lnTo>
                    <a:lnTo>
                      <a:pt x="1745" y="8"/>
                    </a:lnTo>
                    <a:lnTo>
                      <a:pt x="1712" y="8"/>
                    </a:lnTo>
                    <a:lnTo>
                      <a:pt x="1712" y="0"/>
                    </a:lnTo>
                    <a:close/>
                    <a:moveTo>
                      <a:pt x="1769" y="0"/>
                    </a:moveTo>
                    <a:lnTo>
                      <a:pt x="1777" y="0"/>
                    </a:lnTo>
                    <a:lnTo>
                      <a:pt x="1777" y="8"/>
                    </a:lnTo>
                    <a:lnTo>
                      <a:pt x="1769" y="8"/>
                    </a:lnTo>
                    <a:lnTo>
                      <a:pt x="1769" y="0"/>
                    </a:lnTo>
                    <a:close/>
                    <a:moveTo>
                      <a:pt x="1802" y="0"/>
                    </a:moveTo>
                    <a:lnTo>
                      <a:pt x="1835" y="0"/>
                    </a:lnTo>
                    <a:lnTo>
                      <a:pt x="1835" y="8"/>
                    </a:lnTo>
                    <a:lnTo>
                      <a:pt x="1802" y="8"/>
                    </a:lnTo>
                    <a:lnTo>
                      <a:pt x="1802" y="0"/>
                    </a:lnTo>
                    <a:close/>
                    <a:moveTo>
                      <a:pt x="1859" y="0"/>
                    </a:moveTo>
                    <a:lnTo>
                      <a:pt x="1867" y="0"/>
                    </a:lnTo>
                    <a:lnTo>
                      <a:pt x="1867" y="8"/>
                    </a:lnTo>
                    <a:lnTo>
                      <a:pt x="1859" y="8"/>
                    </a:lnTo>
                    <a:lnTo>
                      <a:pt x="1859" y="0"/>
                    </a:lnTo>
                    <a:close/>
                    <a:moveTo>
                      <a:pt x="1892" y="0"/>
                    </a:moveTo>
                    <a:lnTo>
                      <a:pt x="1925" y="0"/>
                    </a:lnTo>
                    <a:lnTo>
                      <a:pt x="1925" y="8"/>
                    </a:lnTo>
                    <a:lnTo>
                      <a:pt x="1892" y="8"/>
                    </a:lnTo>
                    <a:lnTo>
                      <a:pt x="1892" y="0"/>
                    </a:lnTo>
                    <a:close/>
                    <a:moveTo>
                      <a:pt x="1949" y="0"/>
                    </a:moveTo>
                    <a:lnTo>
                      <a:pt x="1958" y="0"/>
                    </a:lnTo>
                    <a:lnTo>
                      <a:pt x="1958" y="8"/>
                    </a:lnTo>
                    <a:lnTo>
                      <a:pt x="1949" y="8"/>
                    </a:lnTo>
                    <a:lnTo>
                      <a:pt x="1949" y="0"/>
                    </a:lnTo>
                    <a:close/>
                    <a:moveTo>
                      <a:pt x="1982" y="0"/>
                    </a:moveTo>
                    <a:lnTo>
                      <a:pt x="2015" y="0"/>
                    </a:lnTo>
                    <a:lnTo>
                      <a:pt x="2015" y="8"/>
                    </a:lnTo>
                    <a:lnTo>
                      <a:pt x="1982" y="8"/>
                    </a:lnTo>
                    <a:lnTo>
                      <a:pt x="1982" y="0"/>
                    </a:lnTo>
                    <a:close/>
                    <a:moveTo>
                      <a:pt x="2039" y="0"/>
                    </a:moveTo>
                    <a:lnTo>
                      <a:pt x="2048" y="0"/>
                    </a:lnTo>
                    <a:lnTo>
                      <a:pt x="2048" y="8"/>
                    </a:lnTo>
                    <a:lnTo>
                      <a:pt x="2039" y="8"/>
                    </a:lnTo>
                    <a:lnTo>
                      <a:pt x="2039" y="0"/>
                    </a:lnTo>
                    <a:close/>
                    <a:moveTo>
                      <a:pt x="2072" y="0"/>
                    </a:moveTo>
                    <a:lnTo>
                      <a:pt x="2105" y="0"/>
                    </a:lnTo>
                    <a:lnTo>
                      <a:pt x="2105" y="8"/>
                    </a:lnTo>
                    <a:lnTo>
                      <a:pt x="2072" y="8"/>
                    </a:lnTo>
                    <a:lnTo>
                      <a:pt x="2072" y="0"/>
                    </a:lnTo>
                    <a:close/>
                    <a:moveTo>
                      <a:pt x="2130" y="0"/>
                    </a:moveTo>
                    <a:lnTo>
                      <a:pt x="2138" y="0"/>
                    </a:lnTo>
                    <a:lnTo>
                      <a:pt x="2138" y="8"/>
                    </a:lnTo>
                    <a:lnTo>
                      <a:pt x="2130" y="8"/>
                    </a:lnTo>
                    <a:lnTo>
                      <a:pt x="2130" y="0"/>
                    </a:lnTo>
                    <a:close/>
                    <a:moveTo>
                      <a:pt x="2162" y="0"/>
                    </a:moveTo>
                    <a:lnTo>
                      <a:pt x="2195" y="0"/>
                    </a:lnTo>
                    <a:lnTo>
                      <a:pt x="2195" y="8"/>
                    </a:lnTo>
                    <a:lnTo>
                      <a:pt x="2162" y="8"/>
                    </a:lnTo>
                    <a:lnTo>
                      <a:pt x="2162" y="0"/>
                    </a:lnTo>
                    <a:close/>
                    <a:moveTo>
                      <a:pt x="2220" y="0"/>
                    </a:moveTo>
                    <a:lnTo>
                      <a:pt x="2228" y="0"/>
                    </a:lnTo>
                    <a:lnTo>
                      <a:pt x="2228" y="8"/>
                    </a:lnTo>
                    <a:lnTo>
                      <a:pt x="2220" y="8"/>
                    </a:lnTo>
                    <a:lnTo>
                      <a:pt x="2220" y="0"/>
                    </a:lnTo>
                    <a:close/>
                    <a:moveTo>
                      <a:pt x="2252" y="0"/>
                    </a:moveTo>
                    <a:lnTo>
                      <a:pt x="2285" y="0"/>
                    </a:lnTo>
                    <a:lnTo>
                      <a:pt x="2285" y="8"/>
                    </a:lnTo>
                    <a:lnTo>
                      <a:pt x="2252" y="8"/>
                    </a:lnTo>
                    <a:lnTo>
                      <a:pt x="2252" y="0"/>
                    </a:lnTo>
                    <a:close/>
                    <a:moveTo>
                      <a:pt x="2310" y="0"/>
                    </a:moveTo>
                    <a:lnTo>
                      <a:pt x="2318" y="0"/>
                    </a:lnTo>
                    <a:lnTo>
                      <a:pt x="2318" y="8"/>
                    </a:lnTo>
                    <a:lnTo>
                      <a:pt x="2310" y="8"/>
                    </a:lnTo>
                    <a:lnTo>
                      <a:pt x="2310" y="0"/>
                    </a:lnTo>
                    <a:close/>
                    <a:moveTo>
                      <a:pt x="2343" y="0"/>
                    </a:moveTo>
                    <a:lnTo>
                      <a:pt x="2375" y="0"/>
                    </a:lnTo>
                    <a:lnTo>
                      <a:pt x="2375" y="8"/>
                    </a:lnTo>
                    <a:lnTo>
                      <a:pt x="2343" y="8"/>
                    </a:lnTo>
                    <a:lnTo>
                      <a:pt x="2343" y="0"/>
                    </a:lnTo>
                    <a:close/>
                    <a:moveTo>
                      <a:pt x="2400" y="0"/>
                    </a:moveTo>
                    <a:lnTo>
                      <a:pt x="2408" y="0"/>
                    </a:lnTo>
                    <a:lnTo>
                      <a:pt x="2408" y="8"/>
                    </a:lnTo>
                    <a:lnTo>
                      <a:pt x="2400" y="8"/>
                    </a:lnTo>
                    <a:lnTo>
                      <a:pt x="2400" y="0"/>
                    </a:lnTo>
                    <a:close/>
                    <a:moveTo>
                      <a:pt x="2433" y="0"/>
                    </a:moveTo>
                    <a:lnTo>
                      <a:pt x="2465" y="0"/>
                    </a:lnTo>
                    <a:lnTo>
                      <a:pt x="2465" y="8"/>
                    </a:lnTo>
                    <a:lnTo>
                      <a:pt x="2433" y="8"/>
                    </a:lnTo>
                    <a:lnTo>
                      <a:pt x="2433" y="0"/>
                    </a:lnTo>
                    <a:close/>
                    <a:moveTo>
                      <a:pt x="2490" y="0"/>
                    </a:moveTo>
                    <a:lnTo>
                      <a:pt x="2498" y="0"/>
                    </a:lnTo>
                    <a:lnTo>
                      <a:pt x="2498" y="8"/>
                    </a:lnTo>
                    <a:lnTo>
                      <a:pt x="2490" y="8"/>
                    </a:lnTo>
                    <a:lnTo>
                      <a:pt x="2490" y="0"/>
                    </a:lnTo>
                    <a:close/>
                    <a:moveTo>
                      <a:pt x="2523" y="0"/>
                    </a:moveTo>
                    <a:lnTo>
                      <a:pt x="2556" y="0"/>
                    </a:lnTo>
                    <a:lnTo>
                      <a:pt x="2556" y="8"/>
                    </a:lnTo>
                    <a:lnTo>
                      <a:pt x="2523" y="8"/>
                    </a:lnTo>
                    <a:lnTo>
                      <a:pt x="2523" y="0"/>
                    </a:lnTo>
                    <a:close/>
                    <a:moveTo>
                      <a:pt x="2580" y="0"/>
                    </a:moveTo>
                    <a:lnTo>
                      <a:pt x="2588" y="0"/>
                    </a:lnTo>
                    <a:lnTo>
                      <a:pt x="2588" y="8"/>
                    </a:lnTo>
                    <a:lnTo>
                      <a:pt x="2580" y="8"/>
                    </a:lnTo>
                    <a:lnTo>
                      <a:pt x="2580" y="0"/>
                    </a:lnTo>
                    <a:close/>
                    <a:moveTo>
                      <a:pt x="2613" y="0"/>
                    </a:moveTo>
                    <a:lnTo>
                      <a:pt x="2646" y="0"/>
                    </a:lnTo>
                    <a:lnTo>
                      <a:pt x="2646" y="8"/>
                    </a:lnTo>
                    <a:lnTo>
                      <a:pt x="2613" y="8"/>
                    </a:lnTo>
                    <a:lnTo>
                      <a:pt x="2613" y="0"/>
                    </a:lnTo>
                    <a:close/>
                    <a:moveTo>
                      <a:pt x="2670" y="0"/>
                    </a:moveTo>
                    <a:lnTo>
                      <a:pt x="2678" y="0"/>
                    </a:lnTo>
                    <a:lnTo>
                      <a:pt x="2678" y="8"/>
                    </a:lnTo>
                    <a:lnTo>
                      <a:pt x="2670" y="8"/>
                    </a:lnTo>
                    <a:lnTo>
                      <a:pt x="2670" y="0"/>
                    </a:lnTo>
                    <a:close/>
                    <a:moveTo>
                      <a:pt x="2703" y="0"/>
                    </a:moveTo>
                    <a:lnTo>
                      <a:pt x="2736" y="0"/>
                    </a:lnTo>
                    <a:lnTo>
                      <a:pt x="2736" y="8"/>
                    </a:lnTo>
                    <a:lnTo>
                      <a:pt x="2703" y="8"/>
                    </a:lnTo>
                    <a:lnTo>
                      <a:pt x="2703" y="0"/>
                    </a:lnTo>
                    <a:close/>
                    <a:moveTo>
                      <a:pt x="2760" y="0"/>
                    </a:moveTo>
                    <a:lnTo>
                      <a:pt x="2769" y="0"/>
                    </a:lnTo>
                    <a:lnTo>
                      <a:pt x="2769" y="8"/>
                    </a:lnTo>
                    <a:lnTo>
                      <a:pt x="2760" y="8"/>
                    </a:lnTo>
                    <a:lnTo>
                      <a:pt x="2760" y="0"/>
                    </a:lnTo>
                    <a:close/>
                    <a:moveTo>
                      <a:pt x="2793" y="0"/>
                    </a:moveTo>
                    <a:lnTo>
                      <a:pt x="2826" y="0"/>
                    </a:lnTo>
                    <a:lnTo>
                      <a:pt x="2826" y="8"/>
                    </a:lnTo>
                    <a:lnTo>
                      <a:pt x="2793" y="8"/>
                    </a:lnTo>
                    <a:lnTo>
                      <a:pt x="2793" y="0"/>
                    </a:lnTo>
                    <a:close/>
                    <a:moveTo>
                      <a:pt x="2850" y="0"/>
                    </a:moveTo>
                    <a:lnTo>
                      <a:pt x="2859" y="0"/>
                    </a:lnTo>
                    <a:lnTo>
                      <a:pt x="2859" y="8"/>
                    </a:lnTo>
                    <a:lnTo>
                      <a:pt x="2850" y="8"/>
                    </a:lnTo>
                    <a:lnTo>
                      <a:pt x="2850" y="0"/>
                    </a:lnTo>
                    <a:close/>
                    <a:moveTo>
                      <a:pt x="2883" y="0"/>
                    </a:moveTo>
                    <a:lnTo>
                      <a:pt x="2916" y="0"/>
                    </a:lnTo>
                    <a:lnTo>
                      <a:pt x="2916" y="8"/>
                    </a:lnTo>
                    <a:lnTo>
                      <a:pt x="2883" y="8"/>
                    </a:lnTo>
                    <a:lnTo>
                      <a:pt x="2883" y="0"/>
                    </a:lnTo>
                    <a:close/>
                    <a:moveTo>
                      <a:pt x="2941" y="0"/>
                    </a:moveTo>
                    <a:lnTo>
                      <a:pt x="2949" y="0"/>
                    </a:lnTo>
                    <a:lnTo>
                      <a:pt x="2949" y="8"/>
                    </a:lnTo>
                    <a:lnTo>
                      <a:pt x="2941" y="8"/>
                    </a:lnTo>
                    <a:lnTo>
                      <a:pt x="2941" y="0"/>
                    </a:lnTo>
                    <a:close/>
                    <a:moveTo>
                      <a:pt x="2973" y="0"/>
                    </a:moveTo>
                    <a:lnTo>
                      <a:pt x="3006" y="0"/>
                    </a:lnTo>
                    <a:lnTo>
                      <a:pt x="3006" y="8"/>
                    </a:lnTo>
                    <a:lnTo>
                      <a:pt x="2973" y="8"/>
                    </a:lnTo>
                    <a:lnTo>
                      <a:pt x="2973" y="0"/>
                    </a:lnTo>
                    <a:close/>
                    <a:moveTo>
                      <a:pt x="3031" y="0"/>
                    </a:moveTo>
                    <a:lnTo>
                      <a:pt x="3039" y="0"/>
                    </a:lnTo>
                    <a:lnTo>
                      <a:pt x="3039" y="8"/>
                    </a:lnTo>
                    <a:lnTo>
                      <a:pt x="3031" y="8"/>
                    </a:lnTo>
                    <a:lnTo>
                      <a:pt x="3031" y="0"/>
                    </a:lnTo>
                    <a:close/>
                    <a:moveTo>
                      <a:pt x="3063" y="0"/>
                    </a:moveTo>
                    <a:lnTo>
                      <a:pt x="3096" y="0"/>
                    </a:lnTo>
                    <a:lnTo>
                      <a:pt x="3096" y="8"/>
                    </a:lnTo>
                    <a:lnTo>
                      <a:pt x="3063" y="8"/>
                    </a:lnTo>
                    <a:lnTo>
                      <a:pt x="3063" y="0"/>
                    </a:lnTo>
                    <a:close/>
                    <a:moveTo>
                      <a:pt x="3121" y="0"/>
                    </a:moveTo>
                    <a:lnTo>
                      <a:pt x="3129" y="0"/>
                    </a:lnTo>
                    <a:lnTo>
                      <a:pt x="3129" y="8"/>
                    </a:lnTo>
                    <a:lnTo>
                      <a:pt x="3121" y="8"/>
                    </a:lnTo>
                    <a:lnTo>
                      <a:pt x="3121" y="0"/>
                    </a:lnTo>
                    <a:close/>
                    <a:moveTo>
                      <a:pt x="3154" y="0"/>
                    </a:moveTo>
                    <a:lnTo>
                      <a:pt x="3186" y="0"/>
                    </a:lnTo>
                    <a:lnTo>
                      <a:pt x="3186" y="8"/>
                    </a:lnTo>
                    <a:lnTo>
                      <a:pt x="3154" y="8"/>
                    </a:lnTo>
                    <a:lnTo>
                      <a:pt x="3154" y="0"/>
                    </a:lnTo>
                    <a:close/>
                    <a:moveTo>
                      <a:pt x="3211" y="0"/>
                    </a:moveTo>
                    <a:lnTo>
                      <a:pt x="3219" y="0"/>
                    </a:lnTo>
                    <a:lnTo>
                      <a:pt x="3219" y="8"/>
                    </a:lnTo>
                    <a:lnTo>
                      <a:pt x="3211" y="8"/>
                    </a:lnTo>
                    <a:lnTo>
                      <a:pt x="3211" y="0"/>
                    </a:lnTo>
                    <a:close/>
                    <a:moveTo>
                      <a:pt x="3244" y="0"/>
                    </a:moveTo>
                    <a:lnTo>
                      <a:pt x="3276" y="0"/>
                    </a:lnTo>
                    <a:lnTo>
                      <a:pt x="3276" y="8"/>
                    </a:lnTo>
                    <a:lnTo>
                      <a:pt x="3244" y="8"/>
                    </a:lnTo>
                    <a:lnTo>
                      <a:pt x="3244" y="0"/>
                    </a:lnTo>
                    <a:close/>
                    <a:moveTo>
                      <a:pt x="3301" y="0"/>
                    </a:moveTo>
                    <a:lnTo>
                      <a:pt x="3309" y="0"/>
                    </a:lnTo>
                    <a:lnTo>
                      <a:pt x="3309" y="8"/>
                    </a:lnTo>
                    <a:lnTo>
                      <a:pt x="3301" y="8"/>
                    </a:lnTo>
                    <a:lnTo>
                      <a:pt x="3301" y="0"/>
                    </a:lnTo>
                    <a:close/>
                    <a:moveTo>
                      <a:pt x="3334" y="0"/>
                    </a:moveTo>
                    <a:lnTo>
                      <a:pt x="3366" y="0"/>
                    </a:lnTo>
                    <a:lnTo>
                      <a:pt x="3366" y="8"/>
                    </a:lnTo>
                    <a:lnTo>
                      <a:pt x="3334" y="8"/>
                    </a:lnTo>
                    <a:lnTo>
                      <a:pt x="3334" y="0"/>
                    </a:lnTo>
                    <a:close/>
                    <a:moveTo>
                      <a:pt x="3391" y="0"/>
                    </a:moveTo>
                    <a:lnTo>
                      <a:pt x="3399" y="0"/>
                    </a:lnTo>
                    <a:lnTo>
                      <a:pt x="3399" y="8"/>
                    </a:lnTo>
                    <a:lnTo>
                      <a:pt x="3391" y="8"/>
                    </a:lnTo>
                    <a:lnTo>
                      <a:pt x="3391" y="0"/>
                    </a:lnTo>
                    <a:close/>
                    <a:moveTo>
                      <a:pt x="3424" y="0"/>
                    </a:moveTo>
                    <a:lnTo>
                      <a:pt x="3439" y="0"/>
                    </a:lnTo>
                    <a:lnTo>
                      <a:pt x="3439" y="8"/>
                    </a:lnTo>
                    <a:lnTo>
                      <a:pt x="3424" y="8"/>
                    </a:lnTo>
                    <a:lnTo>
                      <a:pt x="3424" y="0"/>
                    </a:lnTo>
                    <a:close/>
                  </a:path>
                </a:pathLst>
              </a:custGeom>
              <a:solidFill>
                <a:srgbClr val="558ED5"/>
              </a:solidFill>
              <a:ln w="0" cap="flat">
                <a:solidFill>
                  <a:srgbClr val="558ED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9" name="Rectangle 188"/>
              <p:cNvSpPr>
                <a:spLocks noChangeArrowheads="1"/>
              </p:cNvSpPr>
              <p:nvPr/>
            </p:nvSpPr>
            <p:spPr bwMode="auto">
              <a:xfrm>
                <a:off x="3854" y="3056"/>
                <a:ext cx="250" cy="216"/>
              </a:xfrm>
              <a:prstGeom prst="rect">
                <a:avLst/>
              </a:prstGeom>
              <a:solidFill>
                <a:srgbClr val="FFFFFF"/>
              </a:solidFill>
              <a:ln w="23"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0" name="Rectangle 189"/>
              <p:cNvSpPr>
                <a:spLocks noChangeArrowheads="1"/>
              </p:cNvSpPr>
              <p:nvPr/>
            </p:nvSpPr>
            <p:spPr bwMode="auto">
              <a:xfrm>
                <a:off x="3854" y="3317"/>
                <a:ext cx="250" cy="4"/>
              </a:xfrm>
              <a:prstGeom prst="rect">
                <a:avLst/>
              </a:prstGeom>
              <a:solidFill>
                <a:srgbClr val="9AB5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Rectangle 190"/>
              <p:cNvSpPr>
                <a:spLocks noChangeArrowheads="1"/>
              </p:cNvSpPr>
              <p:nvPr/>
            </p:nvSpPr>
            <p:spPr bwMode="auto">
              <a:xfrm>
                <a:off x="3854" y="3321"/>
                <a:ext cx="250" cy="5"/>
              </a:xfrm>
              <a:prstGeom prst="rect">
                <a:avLst/>
              </a:prstGeom>
              <a:solidFill>
                <a:srgbClr val="9CB6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Rectangle 191"/>
              <p:cNvSpPr>
                <a:spLocks noChangeArrowheads="1"/>
              </p:cNvSpPr>
              <p:nvPr/>
            </p:nvSpPr>
            <p:spPr bwMode="auto">
              <a:xfrm>
                <a:off x="3854" y="3326"/>
                <a:ext cx="250" cy="4"/>
              </a:xfrm>
              <a:prstGeom prst="rect">
                <a:avLst/>
              </a:prstGeom>
              <a:solidFill>
                <a:srgbClr val="9DB8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Rectangle 192"/>
              <p:cNvSpPr>
                <a:spLocks noChangeArrowheads="1"/>
              </p:cNvSpPr>
              <p:nvPr/>
            </p:nvSpPr>
            <p:spPr bwMode="auto">
              <a:xfrm>
                <a:off x="3854" y="3330"/>
                <a:ext cx="250" cy="5"/>
              </a:xfrm>
              <a:prstGeom prst="rect">
                <a:avLst/>
              </a:prstGeom>
              <a:solidFill>
                <a:srgbClr val="9FB9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Rectangle 193"/>
              <p:cNvSpPr>
                <a:spLocks noChangeArrowheads="1"/>
              </p:cNvSpPr>
              <p:nvPr/>
            </p:nvSpPr>
            <p:spPr bwMode="auto">
              <a:xfrm>
                <a:off x="3854" y="3335"/>
                <a:ext cx="250" cy="6"/>
              </a:xfrm>
              <a:prstGeom prst="rect">
                <a:avLst/>
              </a:prstGeom>
              <a:solidFill>
                <a:srgbClr val="A1BA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Rectangle 194"/>
              <p:cNvSpPr>
                <a:spLocks noChangeArrowheads="1"/>
              </p:cNvSpPr>
              <p:nvPr/>
            </p:nvSpPr>
            <p:spPr bwMode="auto">
              <a:xfrm>
                <a:off x="3854" y="3341"/>
                <a:ext cx="250" cy="5"/>
              </a:xfrm>
              <a:prstGeom prst="rect">
                <a:avLst/>
              </a:prstGeom>
              <a:solidFill>
                <a:srgbClr val="A3B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Rectangle 195"/>
              <p:cNvSpPr>
                <a:spLocks noChangeArrowheads="1"/>
              </p:cNvSpPr>
              <p:nvPr/>
            </p:nvSpPr>
            <p:spPr bwMode="auto">
              <a:xfrm>
                <a:off x="3854" y="3346"/>
                <a:ext cx="250" cy="5"/>
              </a:xfrm>
              <a:prstGeom prst="rect">
                <a:avLst/>
              </a:prstGeom>
              <a:solidFill>
                <a:srgbClr val="A5BD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Rectangle 196"/>
              <p:cNvSpPr>
                <a:spLocks noChangeArrowheads="1"/>
              </p:cNvSpPr>
              <p:nvPr/>
            </p:nvSpPr>
            <p:spPr bwMode="auto">
              <a:xfrm>
                <a:off x="3854" y="3351"/>
                <a:ext cx="250" cy="6"/>
              </a:xfrm>
              <a:prstGeom prst="rect">
                <a:avLst/>
              </a:prstGeom>
              <a:solidFill>
                <a:srgbClr val="A7BE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Rectangle 197"/>
              <p:cNvSpPr>
                <a:spLocks noChangeArrowheads="1"/>
              </p:cNvSpPr>
              <p:nvPr/>
            </p:nvSpPr>
            <p:spPr bwMode="auto">
              <a:xfrm>
                <a:off x="3854" y="3357"/>
                <a:ext cx="250" cy="5"/>
              </a:xfrm>
              <a:prstGeom prst="rect">
                <a:avLst/>
              </a:prstGeom>
              <a:solidFill>
                <a:srgbClr val="A9C0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Rectangle 198"/>
              <p:cNvSpPr>
                <a:spLocks noChangeArrowheads="1"/>
              </p:cNvSpPr>
              <p:nvPr/>
            </p:nvSpPr>
            <p:spPr bwMode="auto">
              <a:xfrm>
                <a:off x="3854" y="3362"/>
                <a:ext cx="250" cy="6"/>
              </a:xfrm>
              <a:prstGeom prst="rect">
                <a:avLst/>
              </a:prstGeom>
              <a:solidFill>
                <a:srgbClr val="ABC1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Rectangle 199"/>
              <p:cNvSpPr>
                <a:spLocks noChangeArrowheads="1"/>
              </p:cNvSpPr>
              <p:nvPr/>
            </p:nvSpPr>
            <p:spPr bwMode="auto">
              <a:xfrm>
                <a:off x="3854" y="3368"/>
                <a:ext cx="250" cy="5"/>
              </a:xfrm>
              <a:prstGeom prst="rect">
                <a:avLst/>
              </a:prstGeom>
              <a:solidFill>
                <a:srgbClr val="A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Rectangle 200"/>
              <p:cNvSpPr>
                <a:spLocks noChangeArrowheads="1"/>
              </p:cNvSpPr>
              <p:nvPr/>
            </p:nvSpPr>
            <p:spPr bwMode="auto">
              <a:xfrm>
                <a:off x="3854" y="3373"/>
                <a:ext cx="250" cy="6"/>
              </a:xfrm>
              <a:prstGeom prst="rect">
                <a:avLst/>
              </a:prstGeom>
              <a:solidFill>
                <a:srgbClr val="AFC4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Rectangle 201"/>
              <p:cNvSpPr>
                <a:spLocks noChangeArrowheads="1"/>
              </p:cNvSpPr>
              <p:nvPr/>
            </p:nvSpPr>
            <p:spPr bwMode="auto">
              <a:xfrm>
                <a:off x="3854" y="3379"/>
                <a:ext cx="250" cy="4"/>
              </a:xfrm>
              <a:prstGeom prst="rect">
                <a:avLst/>
              </a:prstGeom>
              <a:solidFill>
                <a:srgbClr val="B1C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Rectangle 202"/>
              <p:cNvSpPr>
                <a:spLocks noChangeArrowheads="1"/>
              </p:cNvSpPr>
              <p:nvPr/>
            </p:nvSpPr>
            <p:spPr bwMode="auto">
              <a:xfrm>
                <a:off x="3854" y="3383"/>
                <a:ext cx="250" cy="4"/>
              </a:xfrm>
              <a:prstGeom prst="rect">
                <a:avLst/>
              </a:prstGeom>
              <a:solidFill>
                <a:srgbClr val="B2C7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Rectangle 203"/>
              <p:cNvSpPr>
                <a:spLocks noChangeArrowheads="1"/>
              </p:cNvSpPr>
              <p:nvPr/>
            </p:nvSpPr>
            <p:spPr bwMode="auto">
              <a:xfrm>
                <a:off x="3854" y="3387"/>
                <a:ext cx="250" cy="5"/>
              </a:xfrm>
              <a:prstGeom prst="rect">
                <a:avLst/>
              </a:prstGeom>
              <a:solidFill>
                <a:srgbClr val="B4C8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Rectangle 204"/>
              <p:cNvSpPr>
                <a:spLocks noChangeArrowheads="1"/>
              </p:cNvSpPr>
              <p:nvPr/>
            </p:nvSpPr>
            <p:spPr bwMode="auto">
              <a:xfrm>
                <a:off x="3854" y="3392"/>
                <a:ext cx="250" cy="6"/>
              </a:xfrm>
              <a:prstGeom prst="rect">
                <a:avLst/>
              </a:prstGeom>
              <a:solidFill>
                <a:srgbClr val="B6C9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Rectangle 205"/>
              <p:cNvSpPr>
                <a:spLocks noChangeArrowheads="1"/>
              </p:cNvSpPr>
              <p:nvPr/>
            </p:nvSpPr>
            <p:spPr bwMode="auto">
              <a:xfrm>
                <a:off x="3854" y="3398"/>
                <a:ext cx="250" cy="5"/>
              </a:xfrm>
              <a:prstGeom prst="rect">
                <a:avLst/>
              </a:prstGeom>
              <a:solidFill>
                <a:srgbClr val="B8CA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Rectangle 206"/>
              <p:cNvSpPr>
                <a:spLocks noChangeArrowheads="1"/>
              </p:cNvSpPr>
              <p:nvPr/>
            </p:nvSpPr>
            <p:spPr bwMode="auto">
              <a:xfrm>
                <a:off x="3854" y="3403"/>
                <a:ext cx="250" cy="6"/>
              </a:xfrm>
              <a:prstGeom prst="rect">
                <a:avLst/>
              </a:prstGeom>
              <a:solidFill>
                <a:srgbClr val="BACC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Rectangle 207"/>
              <p:cNvSpPr>
                <a:spLocks noChangeArrowheads="1"/>
              </p:cNvSpPr>
              <p:nvPr/>
            </p:nvSpPr>
            <p:spPr bwMode="auto">
              <a:xfrm>
                <a:off x="3854" y="3409"/>
                <a:ext cx="250" cy="5"/>
              </a:xfrm>
              <a:prstGeom prst="rect">
                <a:avLst/>
              </a:prstGeom>
              <a:solidFill>
                <a:srgbClr val="BCCD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Rectangle 208"/>
              <p:cNvSpPr>
                <a:spLocks noChangeArrowheads="1"/>
              </p:cNvSpPr>
              <p:nvPr/>
            </p:nvSpPr>
            <p:spPr bwMode="auto">
              <a:xfrm>
                <a:off x="3854" y="3414"/>
                <a:ext cx="250" cy="6"/>
              </a:xfrm>
              <a:prstGeom prst="rect">
                <a:avLst/>
              </a:prstGeom>
              <a:solidFill>
                <a:srgbClr val="BECF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Rectangle 209"/>
              <p:cNvSpPr>
                <a:spLocks noChangeArrowheads="1"/>
              </p:cNvSpPr>
              <p:nvPr/>
            </p:nvSpPr>
            <p:spPr bwMode="auto">
              <a:xfrm>
                <a:off x="3854" y="3420"/>
                <a:ext cx="250" cy="5"/>
              </a:xfrm>
              <a:prstGeom prst="rect">
                <a:avLst/>
              </a:prstGeom>
              <a:solidFill>
                <a:srgbClr val="C0D0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Rectangle 210"/>
              <p:cNvSpPr>
                <a:spLocks noChangeArrowheads="1"/>
              </p:cNvSpPr>
              <p:nvPr/>
            </p:nvSpPr>
            <p:spPr bwMode="auto">
              <a:xfrm>
                <a:off x="3854" y="3425"/>
                <a:ext cx="250" cy="6"/>
              </a:xfrm>
              <a:prstGeom prst="rect">
                <a:avLst/>
              </a:prstGeom>
              <a:solidFill>
                <a:srgbClr val="C2D1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Rectangle 211"/>
              <p:cNvSpPr>
                <a:spLocks noChangeArrowheads="1"/>
              </p:cNvSpPr>
              <p:nvPr/>
            </p:nvSpPr>
            <p:spPr bwMode="auto">
              <a:xfrm>
                <a:off x="3854" y="3431"/>
                <a:ext cx="250" cy="6"/>
              </a:xfrm>
              <a:prstGeom prst="rect">
                <a:avLst/>
              </a:prstGeom>
              <a:solidFill>
                <a:srgbClr val="C4D2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Rectangle 212"/>
              <p:cNvSpPr>
                <a:spLocks noChangeArrowheads="1"/>
              </p:cNvSpPr>
              <p:nvPr/>
            </p:nvSpPr>
            <p:spPr bwMode="auto">
              <a:xfrm>
                <a:off x="3854" y="3437"/>
                <a:ext cx="250" cy="7"/>
              </a:xfrm>
              <a:prstGeom prst="rect">
                <a:avLst/>
              </a:prstGeom>
              <a:solidFill>
                <a:srgbClr val="C6D4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Rectangle 213"/>
              <p:cNvSpPr>
                <a:spLocks noChangeArrowheads="1"/>
              </p:cNvSpPr>
              <p:nvPr/>
            </p:nvSpPr>
            <p:spPr bwMode="auto">
              <a:xfrm>
                <a:off x="3854" y="3444"/>
                <a:ext cx="250" cy="7"/>
              </a:xfrm>
              <a:prstGeom prst="rect">
                <a:avLst/>
              </a:prstGeom>
              <a:solidFill>
                <a:srgbClr val="C8D5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Rectangle 214"/>
              <p:cNvSpPr>
                <a:spLocks noChangeArrowheads="1"/>
              </p:cNvSpPr>
              <p:nvPr/>
            </p:nvSpPr>
            <p:spPr bwMode="auto">
              <a:xfrm>
                <a:off x="3854" y="3451"/>
                <a:ext cx="250" cy="7"/>
              </a:xfrm>
              <a:prstGeom prst="rect">
                <a:avLst/>
              </a:prstGeom>
              <a:solidFill>
                <a:srgbClr val="CAD7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Rectangle 215"/>
              <p:cNvSpPr>
                <a:spLocks noChangeArrowheads="1"/>
              </p:cNvSpPr>
              <p:nvPr/>
            </p:nvSpPr>
            <p:spPr bwMode="auto">
              <a:xfrm>
                <a:off x="3854" y="3458"/>
                <a:ext cx="250" cy="7"/>
              </a:xfrm>
              <a:prstGeom prst="rect">
                <a:avLst/>
              </a:prstGeom>
              <a:solidFill>
                <a:srgbClr val="CCD8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Rectangle 216"/>
              <p:cNvSpPr>
                <a:spLocks noChangeArrowheads="1"/>
              </p:cNvSpPr>
              <p:nvPr/>
            </p:nvSpPr>
            <p:spPr bwMode="auto">
              <a:xfrm>
                <a:off x="3854" y="3465"/>
                <a:ext cx="250" cy="6"/>
              </a:xfrm>
              <a:prstGeom prst="rect">
                <a:avLst/>
              </a:prstGeom>
              <a:solidFill>
                <a:srgbClr val="C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Rectangle 217"/>
              <p:cNvSpPr>
                <a:spLocks noChangeArrowheads="1"/>
              </p:cNvSpPr>
              <p:nvPr/>
            </p:nvSpPr>
            <p:spPr bwMode="auto">
              <a:xfrm>
                <a:off x="3854" y="3471"/>
                <a:ext cx="250" cy="7"/>
              </a:xfrm>
              <a:prstGeom prst="rect">
                <a:avLst/>
              </a:prstGeom>
              <a:solidFill>
                <a:srgbClr val="D0DB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Rectangle 218"/>
              <p:cNvSpPr>
                <a:spLocks noChangeArrowheads="1"/>
              </p:cNvSpPr>
              <p:nvPr/>
            </p:nvSpPr>
            <p:spPr bwMode="auto">
              <a:xfrm>
                <a:off x="3854" y="3478"/>
                <a:ext cx="250" cy="8"/>
              </a:xfrm>
              <a:prstGeom prst="rect">
                <a:avLst/>
              </a:prstGeom>
              <a:solidFill>
                <a:srgbClr val="D2DD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Rectangle 219"/>
              <p:cNvSpPr>
                <a:spLocks noChangeArrowheads="1"/>
              </p:cNvSpPr>
              <p:nvPr/>
            </p:nvSpPr>
            <p:spPr bwMode="auto">
              <a:xfrm>
                <a:off x="3854" y="3486"/>
                <a:ext cx="250" cy="9"/>
              </a:xfrm>
              <a:prstGeom prst="rect">
                <a:avLst/>
              </a:prstGeom>
              <a:solidFill>
                <a:srgbClr val="D4DE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Rectangle 220"/>
              <p:cNvSpPr>
                <a:spLocks noChangeArrowheads="1"/>
              </p:cNvSpPr>
              <p:nvPr/>
            </p:nvSpPr>
            <p:spPr bwMode="auto">
              <a:xfrm>
                <a:off x="3854" y="3495"/>
                <a:ext cx="250" cy="5"/>
              </a:xfrm>
              <a:prstGeom prst="rect">
                <a:avLst/>
              </a:prstGeom>
              <a:solidFill>
                <a:srgbClr val="D6DF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Rectangle 221"/>
              <p:cNvSpPr>
                <a:spLocks noChangeArrowheads="1"/>
              </p:cNvSpPr>
              <p:nvPr/>
            </p:nvSpPr>
            <p:spPr bwMode="auto">
              <a:xfrm>
                <a:off x="3854" y="3500"/>
                <a:ext cx="250" cy="6"/>
              </a:xfrm>
              <a:prstGeom prst="rect">
                <a:avLst/>
              </a:prstGeom>
              <a:solidFill>
                <a:srgbClr val="D7E1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Rectangle 222"/>
              <p:cNvSpPr>
                <a:spLocks noChangeArrowheads="1"/>
              </p:cNvSpPr>
              <p:nvPr/>
            </p:nvSpPr>
            <p:spPr bwMode="auto">
              <a:xfrm>
                <a:off x="3854" y="3506"/>
                <a:ext cx="250" cy="6"/>
              </a:xfrm>
              <a:prstGeom prst="rect">
                <a:avLst/>
              </a:prstGeom>
              <a:solidFill>
                <a:srgbClr val="D9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 name="Rectangle 223"/>
              <p:cNvSpPr>
                <a:spLocks noChangeArrowheads="1"/>
              </p:cNvSpPr>
              <p:nvPr/>
            </p:nvSpPr>
            <p:spPr bwMode="auto">
              <a:xfrm>
                <a:off x="3854" y="3512"/>
                <a:ext cx="250" cy="6"/>
              </a:xfrm>
              <a:prstGeom prst="rect">
                <a:avLst/>
              </a:prstGeom>
              <a:solidFill>
                <a:srgbClr val="DBE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Rectangle 224"/>
              <p:cNvSpPr>
                <a:spLocks noChangeArrowheads="1"/>
              </p:cNvSpPr>
              <p:nvPr/>
            </p:nvSpPr>
            <p:spPr bwMode="auto">
              <a:xfrm>
                <a:off x="3854" y="3518"/>
                <a:ext cx="250" cy="4"/>
              </a:xfrm>
              <a:prstGeom prst="rect">
                <a:avLst/>
              </a:prstGeom>
              <a:solidFill>
                <a:srgbClr val="DCE5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 name="Rectangle 225"/>
              <p:cNvSpPr>
                <a:spLocks noChangeArrowheads="1"/>
              </p:cNvSpPr>
              <p:nvPr/>
            </p:nvSpPr>
            <p:spPr bwMode="auto">
              <a:xfrm>
                <a:off x="3854" y="3522"/>
                <a:ext cx="250" cy="5"/>
              </a:xfrm>
              <a:prstGeom prst="rect">
                <a:avLst/>
              </a:prstGeom>
              <a:solidFill>
                <a:srgbClr val="DEE5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Rectangle 226"/>
              <p:cNvSpPr>
                <a:spLocks noChangeArrowheads="1"/>
              </p:cNvSpPr>
              <p:nvPr/>
            </p:nvSpPr>
            <p:spPr bwMode="auto">
              <a:xfrm>
                <a:off x="3854" y="3527"/>
                <a:ext cx="250" cy="6"/>
              </a:xfrm>
              <a:prstGeom prst="rect">
                <a:avLst/>
              </a:prstGeom>
              <a:solidFill>
                <a:srgbClr val="DFE7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Rectangle 227"/>
              <p:cNvSpPr>
                <a:spLocks noChangeArrowheads="1"/>
              </p:cNvSpPr>
              <p:nvPr/>
            </p:nvSpPr>
            <p:spPr bwMode="auto">
              <a:xfrm>
                <a:off x="3854" y="3533"/>
                <a:ext cx="250" cy="1"/>
              </a:xfrm>
              <a:prstGeom prst="rect">
                <a:avLst/>
              </a:prstGeom>
              <a:solidFill>
                <a:srgbClr val="E1E8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 name="Rectangle 228"/>
              <p:cNvSpPr>
                <a:spLocks noChangeArrowheads="1"/>
              </p:cNvSpPr>
              <p:nvPr/>
            </p:nvSpPr>
            <p:spPr bwMode="auto">
              <a:xfrm>
                <a:off x="3854" y="3317"/>
                <a:ext cx="250" cy="217"/>
              </a:xfrm>
              <a:prstGeom prst="rect">
                <a:avLst/>
              </a:prstGeom>
              <a:noFill/>
              <a:ln w="23"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0" name="Rectangle 229"/>
              <p:cNvSpPr>
                <a:spLocks noChangeArrowheads="1"/>
              </p:cNvSpPr>
              <p:nvPr/>
            </p:nvSpPr>
            <p:spPr bwMode="auto">
              <a:xfrm>
                <a:off x="4114" y="3086"/>
                <a:ext cx="85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smtClean="0">
                    <a:ln>
                      <a:noFill/>
                    </a:ln>
                    <a:solidFill>
                      <a:srgbClr val="000000"/>
                    </a:solidFill>
                    <a:effectLst/>
                    <a:latin typeface="Meiryo UI" pitchFamily="50" charset="-128"/>
                    <a:ea typeface="Meiryo UI" pitchFamily="50" charset="-128"/>
                    <a:cs typeface="ＭＳ Ｐゴシック" pitchFamily="50" charset="-128"/>
                  </a:rPr>
                  <a:t>：施設等が保つべき状態の範囲</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1" name="Rectangle 230"/>
              <p:cNvSpPr>
                <a:spLocks noChangeArrowheads="1"/>
              </p:cNvSpPr>
              <p:nvPr/>
            </p:nvSpPr>
            <p:spPr bwMode="auto">
              <a:xfrm>
                <a:off x="4114" y="3344"/>
                <a:ext cx="77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smtClean="0">
                    <a:ln>
                      <a:noFill/>
                    </a:ln>
                    <a:solidFill>
                      <a:srgbClr val="000000"/>
                    </a:solidFill>
                    <a:effectLst/>
                    <a:latin typeface="Meiryo UI" pitchFamily="50" charset="-128"/>
                    <a:ea typeface="Meiryo UI" pitchFamily="50" charset="-128"/>
                    <a:cs typeface="ＭＳ Ｐゴシック" pitchFamily="50" charset="-128"/>
                  </a:rPr>
                  <a:t>：対策を行うべき状態の範囲</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2" name="Freeform 231"/>
              <p:cNvSpPr>
                <a:spLocks/>
              </p:cNvSpPr>
              <p:nvPr/>
            </p:nvSpPr>
            <p:spPr bwMode="auto">
              <a:xfrm>
                <a:off x="3853" y="3632"/>
                <a:ext cx="177" cy="60"/>
              </a:xfrm>
              <a:custGeom>
                <a:avLst/>
                <a:gdLst>
                  <a:gd name="T0" fmla="*/ 30 w 177"/>
                  <a:gd name="T1" fmla="*/ 60 h 60"/>
                  <a:gd name="T2" fmla="*/ 0 w 177"/>
                  <a:gd name="T3" fmla="*/ 30 h 60"/>
                  <a:gd name="T4" fmla="*/ 30 w 177"/>
                  <a:gd name="T5" fmla="*/ 0 h 60"/>
                  <a:gd name="T6" fmla="*/ 30 w 177"/>
                  <a:gd name="T7" fmla="*/ 15 h 60"/>
                  <a:gd name="T8" fmla="*/ 147 w 177"/>
                  <a:gd name="T9" fmla="*/ 15 h 60"/>
                  <a:gd name="T10" fmla="*/ 147 w 177"/>
                  <a:gd name="T11" fmla="*/ 0 h 60"/>
                  <a:gd name="T12" fmla="*/ 177 w 177"/>
                  <a:gd name="T13" fmla="*/ 30 h 60"/>
                  <a:gd name="T14" fmla="*/ 147 w 177"/>
                  <a:gd name="T15" fmla="*/ 60 h 60"/>
                  <a:gd name="T16" fmla="*/ 147 w 177"/>
                  <a:gd name="T17" fmla="*/ 45 h 60"/>
                  <a:gd name="T18" fmla="*/ 30 w 177"/>
                  <a:gd name="T19" fmla="*/ 45 h 60"/>
                  <a:gd name="T20" fmla="*/ 30 w 177"/>
                  <a:gd name="T2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60">
                    <a:moveTo>
                      <a:pt x="30" y="60"/>
                    </a:moveTo>
                    <a:lnTo>
                      <a:pt x="0" y="30"/>
                    </a:lnTo>
                    <a:lnTo>
                      <a:pt x="30" y="0"/>
                    </a:lnTo>
                    <a:lnTo>
                      <a:pt x="30" y="15"/>
                    </a:lnTo>
                    <a:lnTo>
                      <a:pt x="147" y="15"/>
                    </a:lnTo>
                    <a:lnTo>
                      <a:pt x="147" y="0"/>
                    </a:lnTo>
                    <a:lnTo>
                      <a:pt x="177" y="30"/>
                    </a:lnTo>
                    <a:lnTo>
                      <a:pt x="147" y="60"/>
                    </a:lnTo>
                    <a:lnTo>
                      <a:pt x="147" y="45"/>
                    </a:lnTo>
                    <a:lnTo>
                      <a:pt x="30" y="45"/>
                    </a:lnTo>
                    <a:lnTo>
                      <a:pt x="30" y="6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Freeform 232"/>
              <p:cNvSpPr>
                <a:spLocks/>
              </p:cNvSpPr>
              <p:nvPr/>
            </p:nvSpPr>
            <p:spPr bwMode="auto">
              <a:xfrm>
                <a:off x="3853" y="3632"/>
                <a:ext cx="177" cy="60"/>
              </a:xfrm>
              <a:custGeom>
                <a:avLst/>
                <a:gdLst>
                  <a:gd name="T0" fmla="*/ 30 w 177"/>
                  <a:gd name="T1" fmla="*/ 60 h 60"/>
                  <a:gd name="T2" fmla="*/ 0 w 177"/>
                  <a:gd name="T3" fmla="*/ 30 h 60"/>
                  <a:gd name="T4" fmla="*/ 30 w 177"/>
                  <a:gd name="T5" fmla="*/ 0 h 60"/>
                  <a:gd name="T6" fmla="*/ 30 w 177"/>
                  <a:gd name="T7" fmla="*/ 15 h 60"/>
                  <a:gd name="T8" fmla="*/ 147 w 177"/>
                  <a:gd name="T9" fmla="*/ 15 h 60"/>
                  <a:gd name="T10" fmla="*/ 147 w 177"/>
                  <a:gd name="T11" fmla="*/ 0 h 60"/>
                  <a:gd name="T12" fmla="*/ 177 w 177"/>
                  <a:gd name="T13" fmla="*/ 30 h 60"/>
                  <a:gd name="T14" fmla="*/ 147 w 177"/>
                  <a:gd name="T15" fmla="*/ 60 h 60"/>
                  <a:gd name="T16" fmla="*/ 147 w 177"/>
                  <a:gd name="T17" fmla="*/ 45 h 60"/>
                  <a:gd name="T18" fmla="*/ 30 w 177"/>
                  <a:gd name="T19" fmla="*/ 45 h 60"/>
                  <a:gd name="T20" fmla="*/ 30 w 177"/>
                  <a:gd name="T2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60">
                    <a:moveTo>
                      <a:pt x="30" y="60"/>
                    </a:moveTo>
                    <a:lnTo>
                      <a:pt x="0" y="30"/>
                    </a:lnTo>
                    <a:lnTo>
                      <a:pt x="30" y="0"/>
                    </a:lnTo>
                    <a:lnTo>
                      <a:pt x="30" y="15"/>
                    </a:lnTo>
                    <a:lnTo>
                      <a:pt x="147" y="15"/>
                    </a:lnTo>
                    <a:lnTo>
                      <a:pt x="147" y="0"/>
                    </a:lnTo>
                    <a:lnTo>
                      <a:pt x="177" y="30"/>
                    </a:lnTo>
                    <a:lnTo>
                      <a:pt x="147" y="60"/>
                    </a:lnTo>
                    <a:lnTo>
                      <a:pt x="147" y="45"/>
                    </a:lnTo>
                    <a:lnTo>
                      <a:pt x="30" y="45"/>
                    </a:lnTo>
                    <a:lnTo>
                      <a:pt x="30" y="60"/>
                    </a:lnTo>
                    <a:close/>
                  </a:path>
                </a:pathLst>
              </a:custGeom>
              <a:noFill/>
              <a:ln w="11" cap="flat">
                <a:solidFill>
                  <a:srgbClr val="385D8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4" name="Oval 233"/>
              <p:cNvSpPr>
                <a:spLocks noChangeArrowheads="1"/>
              </p:cNvSpPr>
              <p:nvPr/>
            </p:nvSpPr>
            <p:spPr bwMode="auto">
              <a:xfrm>
                <a:off x="4071" y="3642"/>
                <a:ext cx="41" cy="41"/>
              </a:xfrm>
              <a:prstGeom prst="ellipse">
                <a:avLst/>
              </a:prstGeom>
              <a:solidFill>
                <a:srgbClr val="37609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5" name="Oval 234"/>
              <p:cNvSpPr>
                <a:spLocks noChangeArrowheads="1"/>
              </p:cNvSpPr>
              <p:nvPr/>
            </p:nvSpPr>
            <p:spPr bwMode="auto">
              <a:xfrm>
                <a:off x="4071" y="3642"/>
                <a:ext cx="41" cy="41"/>
              </a:xfrm>
              <a:prstGeom prst="ellipse">
                <a:avLst/>
              </a:prstGeom>
              <a:noFill/>
              <a:ln w="23"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 name="Freeform 235"/>
              <p:cNvSpPr>
                <a:spLocks noEditPoints="1"/>
              </p:cNvSpPr>
              <p:nvPr/>
            </p:nvSpPr>
            <p:spPr bwMode="auto">
              <a:xfrm>
                <a:off x="1155" y="3374"/>
                <a:ext cx="2634" cy="9"/>
              </a:xfrm>
              <a:custGeom>
                <a:avLst/>
                <a:gdLst>
                  <a:gd name="T0" fmla="*/ 1 w 2634"/>
                  <a:gd name="T1" fmla="*/ 14 h 14"/>
                  <a:gd name="T2" fmla="*/ 58 w 2634"/>
                  <a:gd name="T3" fmla="*/ 14 h 14"/>
                  <a:gd name="T4" fmla="*/ 91 w 2634"/>
                  <a:gd name="T5" fmla="*/ 14 h 14"/>
                  <a:gd name="T6" fmla="*/ 148 w 2634"/>
                  <a:gd name="T7" fmla="*/ 14 h 14"/>
                  <a:gd name="T8" fmla="*/ 181 w 2634"/>
                  <a:gd name="T9" fmla="*/ 14 h 14"/>
                  <a:gd name="T10" fmla="*/ 238 w 2634"/>
                  <a:gd name="T11" fmla="*/ 14 h 14"/>
                  <a:gd name="T12" fmla="*/ 271 w 2634"/>
                  <a:gd name="T13" fmla="*/ 14 h 14"/>
                  <a:gd name="T14" fmla="*/ 328 w 2634"/>
                  <a:gd name="T15" fmla="*/ 14 h 14"/>
                  <a:gd name="T16" fmla="*/ 361 w 2634"/>
                  <a:gd name="T17" fmla="*/ 14 h 14"/>
                  <a:gd name="T18" fmla="*/ 418 w 2634"/>
                  <a:gd name="T19" fmla="*/ 13 h 14"/>
                  <a:gd name="T20" fmla="*/ 451 w 2634"/>
                  <a:gd name="T21" fmla="*/ 13 h 14"/>
                  <a:gd name="T22" fmla="*/ 508 w 2634"/>
                  <a:gd name="T23" fmla="*/ 13 h 14"/>
                  <a:gd name="T24" fmla="*/ 541 w 2634"/>
                  <a:gd name="T25" fmla="*/ 13 h 14"/>
                  <a:gd name="T26" fmla="*/ 598 w 2634"/>
                  <a:gd name="T27" fmla="*/ 13 h 14"/>
                  <a:gd name="T28" fmla="*/ 631 w 2634"/>
                  <a:gd name="T29" fmla="*/ 13 h 14"/>
                  <a:gd name="T30" fmla="*/ 689 w 2634"/>
                  <a:gd name="T31" fmla="*/ 13 h 14"/>
                  <a:gd name="T32" fmla="*/ 721 w 2634"/>
                  <a:gd name="T33" fmla="*/ 13 h 14"/>
                  <a:gd name="T34" fmla="*/ 779 w 2634"/>
                  <a:gd name="T35" fmla="*/ 13 h 14"/>
                  <a:gd name="T36" fmla="*/ 811 w 2634"/>
                  <a:gd name="T37" fmla="*/ 13 h 14"/>
                  <a:gd name="T38" fmla="*/ 869 w 2634"/>
                  <a:gd name="T39" fmla="*/ 12 h 14"/>
                  <a:gd name="T40" fmla="*/ 902 w 2634"/>
                  <a:gd name="T41" fmla="*/ 12 h 14"/>
                  <a:gd name="T42" fmla="*/ 959 w 2634"/>
                  <a:gd name="T43" fmla="*/ 12 h 14"/>
                  <a:gd name="T44" fmla="*/ 991 w 2634"/>
                  <a:gd name="T45" fmla="*/ 12 h 14"/>
                  <a:gd name="T46" fmla="*/ 1049 w 2634"/>
                  <a:gd name="T47" fmla="*/ 12 h 14"/>
                  <a:gd name="T48" fmla="*/ 1082 w 2634"/>
                  <a:gd name="T49" fmla="*/ 12 h 14"/>
                  <a:gd name="T50" fmla="*/ 1139 w 2634"/>
                  <a:gd name="T51" fmla="*/ 12 h 14"/>
                  <a:gd name="T52" fmla="*/ 1172 w 2634"/>
                  <a:gd name="T53" fmla="*/ 12 h 14"/>
                  <a:gd name="T54" fmla="*/ 1229 w 2634"/>
                  <a:gd name="T55" fmla="*/ 12 h 14"/>
                  <a:gd name="T56" fmla="*/ 1262 w 2634"/>
                  <a:gd name="T57" fmla="*/ 12 h 14"/>
                  <a:gd name="T58" fmla="*/ 1319 w 2634"/>
                  <a:gd name="T59" fmla="*/ 11 h 14"/>
                  <a:gd name="T60" fmla="*/ 1352 w 2634"/>
                  <a:gd name="T61" fmla="*/ 11 h 14"/>
                  <a:gd name="T62" fmla="*/ 1409 w 2634"/>
                  <a:gd name="T63" fmla="*/ 11 h 14"/>
                  <a:gd name="T64" fmla="*/ 1442 w 2634"/>
                  <a:gd name="T65" fmla="*/ 11 h 14"/>
                  <a:gd name="T66" fmla="*/ 1499 w 2634"/>
                  <a:gd name="T67" fmla="*/ 11 h 14"/>
                  <a:gd name="T68" fmla="*/ 1532 w 2634"/>
                  <a:gd name="T69" fmla="*/ 11 h 14"/>
                  <a:gd name="T70" fmla="*/ 1589 w 2634"/>
                  <a:gd name="T71" fmla="*/ 11 h 14"/>
                  <a:gd name="T72" fmla="*/ 1622 w 2634"/>
                  <a:gd name="T73" fmla="*/ 11 h 14"/>
                  <a:gd name="T74" fmla="*/ 1680 w 2634"/>
                  <a:gd name="T75" fmla="*/ 11 h 14"/>
                  <a:gd name="T76" fmla="*/ 1712 w 2634"/>
                  <a:gd name="T77" fmla="*/ 10 h 14"/>
                  <a:gd name="T78" fmla="*/ 1770 w 2634"/>
                  <a:gd name="T79" fmla="*/ 10 h 14"/>
                  <a:gd name="T80" fmla="*/ 1802 w 2634"/>
                  <a:gd name="T81" fmla="*/ 10 h 14"/>
                  <a:gd name="T82" fmla="*/ 1860 w 2634"/>
                  <a:gd name="T83" fmla="*/ 10 h 14"/>
                  <a:gd name="T84" fmla="*/ 1893 w 2634"/>
                  <a:gd name="T85" fmla="*/ 10 h 14"/>
                  <a:gd name="T86" fmla="*/ 1950 w 2634"/>
                  <a:gd name="T87" fmla="*/ 10 h 14"/>
                  <a:gd name="T88" fmla="*/ 1983 w 2634"/>
                  <a:gd name="T89" fmla="*/ 10 h 14"/>
                  <a:gd name="T90" fmla="*/ 2040 w 2634"/>
                  <a:gd name="T91" fmla="*/ 10 h 14"/>
                  <a:gd name="T92" fmla="*/ 2073 w 2634"/>
                  <a:gd name="T93" fmla="*/ 10 h 14"/>
                  <a:gd name="T94" fmla="*/ 2130 w 2634"/>
                  <a:gd name="T95" fmla="*/ 10 h 14"/>
                  <a:gd name="T96" fmla="*/ 2163 w 2634"/>
                  <a:gd name="T97" fmla="*/ 9 h 14"/>
                  <a:gd name="T98" fmla="*/ 2220 w 2634"/>
                  <a:gd name="T99" fmla="*/ 9 h 14"/>
                  <a:gd name="T100" fmla="*/ 2253 w 2634"/>
                  <a:gd name="T101" fmla="*/ 9 h 14"/>
                  <a:gd name="T102" fmla="*/ 2310 w 2634"/>
                  <a:gd name="T103" fmla="*/ 9 h 14"/>
                  <a:gd name="T104" fmla="*/ 2343 w 2634"/>
                  <a:gd name="T105" fmla="*/ 9 h 14"/>
                  <a:gd name="T106" fmla="*/ 2400 w 2634"/>
                  <a:gd name="T107" fmla="*/ 9 h 14"/>
                  <a:gd name="T108" fmla="*/ 2433 w 2634"/>
                  <a:gd name="T109" fmla="*/ 9 h 14"/>
                  <a:gd name="T110" fmla="*/ 2490 w 2634"/>
                  <a:gd name="T111" fmla="*/ 8 h 14"/>
                  <a:gd name="T112" fmla="*/ 2523 w 2634"/>
                  <a:gd name="T113" fmla="*/ 8 h 14"/>
                  <a:gd name="T114" fmla="*/ 2581 w 2634"/>
                  <a:gd name="T115" fmla="*/ 8 h 14"/>
                  <a:gd name="T116" fmla="*/ 2613 w 2634"/>
                  <a:gd name="T1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4" h="14">
                    <a:moveTo>
                      <a:pt x="1" y="14"/>
                    </a:moveTo>
                    <a:lnTo>
                      <a:pt x="33" y="14"/>
                    </a:lnTo>
                    <a:lnTo>
                      <a:pt x="33" y="6"/>
                    </a:lnTo>
                    <a:lnTo>
                      <a:pt x="0" y="6"/>
                    </a:lnTo>
                    <a:lnTo>
                      <a:pt x="1" y="14"/>
                    </a:lnTo>
                    <a:close/>
                    <a:moveTo>
                      <a:pt x="58" y="14"/>
                    </a:moveTo>
                    <a:lnTo>
                      <a:pt x="66" y="14"/>
                    </a:lnTo>
                    <a:lnTo>
                      <a:pt x="66" y="6"/>
                    </a:lnTo>
                    <a:lnTo>
                      <a:pt x="58" y="6"/>
                    </a:lnTo>
                    <a:lnTo>
                      <a:pt x="58" y="14"/>
                    </a:lnTo>
                    <a:close/>
                    <a:moveTo>
                      <a:pt x="91" y="14"/>
                    </a:moveTo>
                    <a:lnTo>
                      <a:pt x="123" y="14"/>
                    </a:lnTo>
                    <a:lnTo>
                      <a:pt x="123" y="6"/>
                    </a:lnTo>
                    <a:lnTo>
                      <a:pt x="90" y="6"/>
                    </a:lnTo>
                    <a:lnTo>
                      <a:pt x="91" y="14"/>
                    </a:lnTo>
                    <a:close/>
                    <a:moveTo>
                      <a:pt x="148" y="14"/>
                    </a:moveTo>
                    <a:lnTo>
                      <a:pt x="156" y="14"/>
                    </a:lnTo>
                    <a:lnTo>
                      <a:pt x="156" y="6"/>
                    </a:lnTo>
                    <a:lnTo>
                      <a:pt x="148" y="6"/>
                    </a:lnTo>
                    <a:lnTo>
                      <a:pt x="148" y="14"/>
                    </a:lnTo>
                    <a:close/>
                    <a:moveTo>
                      <a:pt x="181" y="14"/>
                    </a:moveTo>
                    <a:lnTo>
                      <a:pt x="213" y="14"/>
                    </a:lnTo>
                    <a:lnTo>
                      <a:pt x="213" y="6"/>
                    </a:lnTo>
                    <a:lnTo>
                      <a:pt x="181" y="6"/>
                    </a:lnTo>
                    <a:lnTo>
                      <a:pt x="181" y="14"/>
                    </a:lnTo>
                    <a:close/>
                    <a:moveTo>
                      <a:pt x="238" y="14"/>
                    </a:moveTo>
                    <a:lnTo>
                      <a:pt x="246" y="14"/>
                    </a:lnTo>
                    <a:lnTo>
                      <a:pt x="246" y="6"/>
                    </a:lnTo>
                    <a:lnTo>
                      <a:pt x="238" y="6"/>
                    </a:lnTo>
                    <a:lnTo>
                      <a:pt x="238" y="14"/>
                    </a:lnTo>
                    <a:close/>
                    <a:moveTo>
                      <a:pt x="271" y="14"/>
                    </a:moveTo>
                    <a:lnTo>
                      <a:pt x="304" y="14"/>
                    </a:lnTo>
                    <a:lnTo>
                      <a:pt x="303" y="6"/>
                    </a:lnTo>
                    <a:lnTo>
                      <a:pt x="271" y="6"/>
                    </a:lnTo>
                    <a:lnTo>
                      <a:pt x="271" y="14"/>
                    </a:lnTo>
                    <a:close/>
                    <a:moveTo>
                      <a:pt x="328" y="14"/>
                    </a:moveTo>
                    <a:lnTo>
                      <a:pt x="336" y="14"/>
                    </a:lnTo>
                    <a:lnTo>
                      <a:pt x="336" y="6"/>
                    </a:lnTo>
                    <a:lnTo>
                      <a:pt x="328" y="6"/>
                    </a:lnTo>
                    <a:lnTo>
                      <a:pt x="328" y="14"/>
                    </a:lnTo>
                    <a:close/>
                    <a:moveTo>
                      <a:pt x="361" y="14"/>
                    </a:moveTo>
                    <a:lnTo>
                      <a:pt x="394" y="14"/>
                    </a:lnTo>
                    <a:lnTo>
                      <a:pt x="394" y="5"/>
                    </a:lnTo>
                    <a:lnTo>
                      <a:pt x="361" y="5"/>
                    </a:lnTo>
                    <a:lnTo>
                      <a:pt x="361" y="14"/>
                    </a:lnTo>
                    <a:close/>
                    <a:moveTo>
                      <a:pt x="418" y="13"/>
                    </a:moveTo>
                    <a:lnTo>
                      <a:pt x="426" y="13"/>
                    </a:lnTo>
                    <a:lnTo>
                      <a:pt x="426" y="5"/>
                    </a:lnTo>
                    <a:lnTo>
                      <a:pt x="418" y="5"/>
                    </a:lnTo>
                    <a:lnTo>
                      <a:pt x="418" y="13"/>
                    </a:lnTo>
                    <a:close/>
                    <a:moveTo>
                      <a:pt x="451" y="13"/>
                    </a:moveTo>
                    <a:lnTo>
                      <a:pt x="484" y="13"/>
                    </a:lnTo>
                    <a:lnTo>
                      <a:pt x="484" y="5"/>
                    </a:lnTo>
                    <a:lnTo>
                      <a:pt x="451" y="5"/>
                    </a:lnTo>
                    <a:lnTo>
                      <a:pt x="451" y="13"/>
                    </a:lnTo>
                    <a:close/>
                    <a:moveTo>
                      <a:pt x="508" y="13"/>
                    </a:moveTo>
                    <a:lnTo>
                      <a:pt x="517" y="13"/>
                    </a:lnTo>
                    <a:lnTo>
                      <a:pt x="516" y="5"/>
                    </a:lnTo>
                    <a:lnTo>
                      <a:pt x="508" y="5"/>
                    </a:lnTo>
                    <a:lnTo>
                      <a:pt x="508" y="13"/>
                    </a:lnTo>
                    <a:close/>
                    <a:moveTo>
                      <a:pt x="541" y="13"/>
                    </a:moveTo>
                    <a:lnTo>
                      <a:pt x="574" y="13"/>
                    </a:lnTo>
                    <a:lnTo>
                      <a:pt x="574" y="5"/>
                    </a:lnTo>
                    <a:lnTo>
                      <a:pt x="541" y="5"/>
                    </a:lnTo>
                    <a:lnTo>
                      <a:pt x="541" y="13"/>
                    </a:lnTo>
                    <a:close/>
                    <a:moveTo>
                      <a:pt x="598" y="13"/>
                    </a:moveTo>
                    <a:lnTo>
                      <a:pt x="607" y="13"/>
                    </a:lnTo>
                    <a:lnTo>
                      <a:pt x="606" y="5"/>
                    </a:lnTo>
                    <a:lnTo>
                      <a:pt x="598" y="5"/>
                    </a:lnTo>
                    <a:lnTo>
                      <a:pt x="598" y="13"/>
                    </a:lnTo>
                    <a:close/>
                    <a:moveTo>
                      <a:pt x="631" y="13"/>
                    </a:moveTo>
                    <a:lnTo>
                      <a:pt x="664" y="13"/>
                    </a:lnTo>
                    <a:lnTo>
                      <a:pt x="664" y="5"/>
                    </a:lnTo>
                    <a:lnTo>
                      <a:pt x="631" y="5"/>
                    </a:lnTo>
                    <a:lnTo>
                      <a:pt x="631" y="13"/>
                    </a:lnTo>
                    <a:close/>
                    <a:moveTo>
                      <a:pt x="689" y="13"/>
                    </a:moveTo>
                    <a:lnTo>
                      <a:pt x="697" y="13"/>
                    </a:lnTo>
                    <a:lnTo>
                      <a:pt x="697" y="5"/>
                    </a:lnTo>
                    <a:lnTo>
                      <a:pt x="688" y="5"/>
                    </a:lnTo>
                    <a:lnTo>
                      <a:pt x="689" y="13"/>
                    </a:lnTo>
                    <a:close/>
                    <a:moveTo>
                      <a:pt x="721" y="13"/>
                    </a:moveTo>
                    <a:lnTo>
                      <a:pt x="754" y="13"/>
                    </a:lnTo>
                    <a:lnTo>
                      <a:pt x="754" y="5"/>
                    </a:lnTo>
                    <a:lnTo>
                      <a:pt x="721" y="5"/>
                    </a:lnTo>
                    <a:lnTo>
                      <a:pt x="721" y="13"/>
                    </a:lnTo>
                    <a:close/>
                    <a:moveTo>
                      <a:pt x="779" y="13"/>
                    </a:moveTo>
                    <a:lnTo>
                      <a:pt x="787" y="13"/>
                    </a:lnTo>
                    <a:lnTo>
                      <a:pt x="787" y="4"/>
                    </a:lnTo>
                    <a:lnTo>
                      <a:pt x="779" y="4"/>
                    </a:lnTo>
                    <a:lnTo>
                      <a:pt x="779" y="13"/>
                    </a:lnTo>
                    <a:close/>
                    <a:moveTo>
                      <a:pt x="811" y="13"/>
                    </a:moveTo>
                    <a:lnTo>
                      <a:pt x="844" y="12"/>
                    </a:lnTo>
                    <a:lnTo>
                      <a:pt x="844" y="4"/>
                    </a:lnTo>
                    <a:lnTo>
                      <a:pt x="811" y="4"/>
                    </a:lnTo>
                    <a:lnTo>
                      <a:pt x="811" y="13"/>
                    </a:lnTo>
                    <a:close/>
                    <a:moveTo>
                      <a:pt x="869" y="12"/>
                    </a:moveTo>
                    <a:lnTo>
                      <a:pt x="877" y="12"/>
                    </a:lnTo>
                    <a:lnTo>
                      <a:pt x="877" y="4"/>
                    </a:lnTo>
                    <a:lnTo>
                      <a:pt x="869" y="4"/>
                    </a:lnTo>
                    <a:lnTo>
                      <a:pt x="869" y="12"/>
                    </a:lnTo>
                    <a:close/>
                    <a:moveTo>
                      <a:pt x="902" y="12"/>
                    </a:moveTo>
                    <a:lnTo>
                      <a:pt x="934" y="12"/>
                    </a:lnTo>
                    <a:lnTo>
                      <a:pt x="934" y="4"/>
                    </a:lnTo>
                    <a:lnTo>
                      <a:pt x="901" y="4"/>
                    </a:lnTo>
                    <a:lnTo>
                      <a:pt x="902" y="12"/>
                    </a:lnTo>
                    <a:close/>
                    <a:moveTo>
                      <a:pt x="959" y="12"/>
                    </a:moveTo>
                    <a:lnTo>
                      <a:pt x="967" y="12"/>
                    </a:lnTo>
                    <a:lnTo>
                      <a:pt x="967" y="4"/>
                    </a:lnTo>
                    <a:lnTo>
                      <a:pt x="959" y="4"/>
                    </a:lnTo>
                    <a:lnTo>
                      <a:pt x="959" y="12"/>
                    </a:lnTo>
                    <a:close/>
                    <a:moveTo>
                      <a:pt x="991" y="12"/>
                    </a:moveTo>
                    <a:lnTo>
                      <a:pt x="1024" y="12"/>
                    </a:lnTo>
                    <a:lnTo>
                      <a:pt x="1024" y="4"/>
                    </a:lnTo>
                    <a:lnTo>
                      <a:pt x="991" y="4"/>
                    </a:lnTo>
                    <a:lnTo>
                      <a:pt x="991" y="12"/>
                    </a:lnTo>
                    <a:close/>
                    <a:moveTo>
                      <a:pt x="1049" y="12"/>
                    </a:moveTo>
                    <a:lnTo>
                      <a:pt x="1057" y="12"/>
                    </a:lnTo>
                    <a:lnTo>
                      <a:pt x="1057" y="4"/>
                    </a:lnTo>
                    <a:lnTo>
                      <a:pt x="1049" y="4"/>
                    </a:lnTo>
                    <a:lnTo>
                      <a:pt x="1049" y="12"/>
                    </a:lnTo>
                    <a:close/>
                    <a:moveTo>
                      <a:pt x="1082" y="12"/>
                    </a:moveTo>
                    <a:lnTo>
                      <a:pt x="1114" y="12"/>
                    </a:lnTo>
                    <a:lnTo>
                      <a:pt x="1114" y="4"/>
                    </a:lnTo>
                    <a:lnTo>
                      <a:pt x="1082" y="4"/>
                    </a:lnTo>
                    <a:lnTo>
                      <a:pt x="1082" y="12"/>
                    </a:lnTo>
                    <a:close/>
                    <a:moveTo>
                      <a:pt x="1139" y="12"/>
                    </a:moveTo>
                    <a:lnTo>
                      <a:pt x="1147" y="12"/>
                    </a:lnTo>
                    <a:lnTo>
                      <a:pt x="1147" y="4"/>
                    </a:lnTo>
                    <a:lnTo>
                      <a:pt x="1139" y="4"/>
                    </a:lnTo>
                    <a:lnTo>
                      <a:pt x="1139" y="12"/>
                    </a:lnTo>
                    <a:close/>
                    <a:moveTo>
                      <a:pt x="1172" y="12"/>
                    </a:moveTo>
                    <a:lnTo>
                      <a:pt x="1204" y="12"/>
                    </a:lnTo>
                    <a:lnTo>
                      <a:pt x="1204" y="3"/>
                    </a:lnTo>
                    <a:lnTo>
                      <a:pt x="1172" y="4"/>
                    </a:lnTo>
                    <a:lnTo>
                      <a:pt x="1172" y="12"/>
                    </a:lnTo>
                    <a:close/>
                    <a:moveTo>
                      <a:pt x="1229" y="12"/>
                    </a:moveTo>
                    <a:lnTo>
                      <a:pt x="1237" y="12"/>
                    </a:lnTo>
                    <a:lnTo>
                      <a:pt x="1237" y="3"/>
                    </a:lnTo>
                    <a:lnTo>
                      <a:pt x="1229" y="3"/>
                    </a:lnTo>
                    <a:lnTo>
                      <a:pt x="1229" y="12"/>
                    </a:lnTo>
                    <a:close/>
                    <a:moveTo>
                      <a:pt x="1262" y="12"/>
                    </a:moveTo>
                    <a:lnTo>
                      <a:pt x="1295" y="11"/>
                    </a:lnTo>
                    <a:lnTo>
                      <a:pt x="1295" y="3"/>
                    </a:lnTo>
                    <a:lnTo>
                      <a:pt x="1262" y="3"/>
                    </a:lnTo>
                    <a:lnTo>
                      <a:pt x="1262" y="12"/>
                    </a:lnTo>
                    <a:close/>
                    <a:moveTo>
                      <a:pt x="1319" y="11"/>
                    </a:moveTo>
                    <a:lnTo>
                      <a:pt x="1327" y="11"/>
                    </a:lnTo>
                    <a:lnTo>
                      <a:pt x="1327" y="3"/>
                    </a:lnTo>
                    <a:lnTo>
                      <a:pt x="1319" y="3"/>
                    </a:lnTo>
                    <a:lnTo>
                      <a:pt x="1319" y="11"/>
                    </a:lnTo>
                    <a:close/>
                    <a:moveTo>
                      <a:pt x="1352" y="11"/>
                    </a:moveTo>
                    <a:lnTo>
                      <a:pt x="1385" y="11"/>
                    </a:lnTo>
                    <a:lnTo>
                      <a:pt x="1385" y="3"/>
                    </a:lnTo>
                    <a:lnTo>
                      <a:pt x="1352" y="3"/>
                    </a:lnTo>
                    <a:lnTo>
                      <a:pt x="1352" y="11"/>
                    </a:lnTo>
                    <a:close/>
                    <a:moveTo>
                      <a:pt x="1409" y="11"/>
                    </a:moveTo>
                    <a:lnTo>
                      <a:pt x="1417" y="11"/>
                    </a:lnTo>
                    <a:lnTo>
                      <a:pt x="1417" y="3"/>
                    </a:lnTo>
                    <a:lnTo>
                      <a:pt x="1409" y="3"/>
                    </a:lnTo>
                    <a:lnTo>
                      <a:pt x="1409" y="11"/>
                    </a:lnTo>
                    <a:close/>
                    <a:moveTo>
                      <a:pt x="1442" y="11"/>
                    </a:moveTo>
                    <a:lnTo>
                      <a:pt x="1475" y="11"/>
                    </a:lnTo>
                    <a:lnTo>
                      <a:pt x="1475" y="3"/>
                    </a:lnTo>
                    <a:lnTo>
                      <a:pt x="1442" y="3"/>
                    </a:lnTo>
                    <a:lnTo>
                      <a:pt x="1442" y="11"/>
                    </a:lnTo>
                    <a:close/>
                    <a:moveTo>
                      <a:pt x="1499" y="11"/>
                    </a:moveTo>
                    <a:lnTo>
                      <a:pt x="1508" y="11"/>
                    </a:lnTo>
                    <a:lnTo>
                      <a:pt x="1508" y="3"/>
                    </a:lnTo>
                    <a:lnTo>
                      <a:pt x="1499" y="3"/>
                    </a:lnTo>
                    <a:lnTo>
                      <a:pt x="1499" y="11"/>
                    </a:lnTo>
                    <a:close/>
                    <a:moveTo>
                      <a:pt x="1532" y="11"/>
                    </a:moveTo>
                    <a:lnTo>
                      <a:pt x="1565" y="11"/>
                    </a:lnTo>
                    <a:lnTo>
                      <a:pt x="1565" y="3"/>
                    </a:lnTo>
                    <a:lnTo>
                      <a:pt x="1532" y="3"/>
                    </a:lnTo>
                    <a:lnTo>
                      <a:pt x="1532" y="11"/>
                    </a:lnTo>
                    <a:close/>
                    <a:moveTo>
                      <a:pt x="1589" y="11"/>
                    </a:moveTo>
                    <a:lnTo>
                      <a:pt x="1598" y="11"/>
                    </a:lnTo>
                    <a:lnTo>
                      <a:pt x="1598" y="3"/>
                    </a:lnTo>
                    <a:lnTo>
                      <a:pt x="1589" y="3"/>
                    </a:lnTo>
                    <a:lnTo>
                      <a:pt x="1589" y="11"/>
                    </a:lnTo>
                    <a:close/>
                    <a:moveTo>
                      <a:pt x="1622" y="11"/>
                    </a:moveTo>
                    <a:lnTo>
                      <a:pt x="1655" y="11"/>
                    </a:lnTo>
                    <a:lnTo>
                      <a:pt x="1655" y="2"/>
                    </a:lnTo>
                    <a:lnTo>
                      <a:pt x="1622" y="3"/>
                    </a:lnTo>
                    <a:lnTo>
                      <a:pt x="1622" y="11"/>
                    </a:lnTo>
                    <a:close/>
                    <a:moveTo>
                      <a:pt x="1680" y="11"/>
                    </a:moveTo>
                    <a:lnTo>
                      <a:pt x="1688" y="11"/>
                    </a:lnTo>
                    <a:lnTo>
                      <a:pt x="1688" y="2"/>
                    </a:lnTo>
                    <a:lnTo>
                      <a:pt x="1680" y="2"/>
                    </a:lnTo>
                    <a:lnTo>
                      <a:pt x="1680" y="11"/>
                    </a:lnTo>
                    <a:close/>
                    <a:moveTo>
                      <a:pt x="1712" y="10"/>
                    </a:moveTo>
                    <a:lnTo>
                      <a:pt x="1745" y="10"/>
                    </a:lnTo>
                    <a:lnTo>
                      <a:pt x="1745" y="2"/>
                    </a:lnTo>
                    <a:lnTo>
                      <a:pt x="1712" y="2"/>
                    </a:lnTo>
                    <a:lnTo>
                      <a:pt x="1712" y="10"/>
                    </a:lnTo>
                    <a:close/>
                    <a:moveTo>
                      <a:pt x="1770" y="10"/>
                    </a:moveTo>
                    <a:lnTo>
                      <a:pt x="1778" y="10"/>
                    </a:lnTo>
                    <a:lnTo>
                      <a:pt x="1778" y="2"/>
                    </a:lnTo>
                    <a:lnTo>
                      <a:pt x="1770" y="2"/>
                    </a:lnTo>
                    <a:lnTo>
                      <a:pt x="1770" y="10"/>
                    </a:lnTo>
                    <a:close/>
                    <a:moveTo>
                      <a:pt x="1802" y="10"/>
                    </a:moveTo>
                    <a:lnTo>
                      <a:pt x="1835" y="10"/>
                    </a:lnTo>
                    <a:lnTo>
                      <a:pt x="1835" y="2"/>
                    </a:lnTo>
                    <a:lnTo>
                      <a:pt x="1802" y="2"/>
                    </a:lnTo>
                    <a:lnTo>
                      <a:pt x="1802" y="10"/>
                    </a:lnTo>
                    <a:close/>
                    <a:moveTo>
                      <a:pt x="1860" y="10"/>
                    </a:moveTo>
                    <a:lnTo>
                      <a:pt x="1868" y="10"/>
                    </a:lnTo>
                    <a:lnTo>
                      <a:pt x="1868" y="2"/>
                    </a:lnTo>
                    <a:lnTo>
                      <a:pt x="1860" y="2"/>
                    </a:lnTo>
                    <a:lnTo>
                      <a:pt x="1860" y="10"/>
                    </a:lnTo>
                    <a:close/>
                    <a:moveTo>
                      <a:pt x="1893" y="10"/>
                    </a:moveTo>
                    <a:lnTo>
                      <a:pt x="1925" y="10"/>
                    </a:lnTo>
                    <a:lnTo>
                      <a:pt x="1925" y="2"/>
                    </a:lnTo>
                    <a:lnTo>
                      <a:pt x="1893" y="2"/>
                    </a:lnTo>
                    <a:lnTo>
                      <a:pt x="1893" y="10"/>
                    </a:lnTo>
                    <a:close/>
                    <a:moveTo>
                      <a:pt x="1950" y="10"/>
                    </a:moveTo>
                    <a:lnTo>
                      <a:pt x="1958" y="10"/>
                    </a:lnTo>
                    <a:lnTo>
                      <a:pt x="1958" y="2"/>
                    </a:lnTo>
                    <a:lnTo>
                      <a:pt x="1950" y="2"/>
                    </a:lnTo>
                    <a:lnTo>
                      <a:pt x="1950" y="10"/>
                    </a:lnTo>
                    <a:close/>
                    <a:moveTo>
                      <a:pt x="1983" y="10"/>
                    </a:moveTo>
                    <a:lnTo>
                      <a:pt x="2015" y="10"/>
                    </a:lnTo>
                    <a:lnTo>
                      <a:pt x="2015" y="2"/>
                    </a:lnTo>
                    <a:lnTo>
                      <a:pt x="1983" y="2"/>
                    </a:lnTo>
                    <a:lnTo>
                      <a:pt x="1983" y="10"/>
                    </a:lnTo>
                    <a:close/>
                    <a:moveTo>
                      <a:pt x="2040" y="10"/>
                    </a:moveTo>
                    <a:lnTo>
                      <a:pt x="2048" y="10"/>
                    </a:lnTo>
                    <a:lnTo>
                      <a:pt x="2048" y="2"/>
                    </a:lnTo>
                    <a:lnTo>
                      <a:pt x="2040" y="2"/>
                    </a:lnTo>
                    <a:lnTo>
                      <a:pt x="2040" y="10"/>
                    </a:lnTo>
                    <a:close/>
                    <a:moveTo>
                      <a:pt x="2073" y="10"/>
                    </a:moveTo>
                    <a:lnTo>
                      <a:pt x="2106" y="10"/>
                    </a:lnTo>
                    <a:lnTo>
                      <a:pt x="2106" y="1"/>
                    </a:lnTo>
                    <a:lnTo>
                      <a:pt x="2073" y="1"/>
                    </a:lnTo>
                    <a:lnTo>
                      <a:pt x="2073" y="10"/>
                    </a:lnTo>
                    <a:close/>
                    <a:moveTo>
                      <a:pt x="2130" y="10"/>
                    </a:moveTo>
                    <a:lnTo>
                      <a:pt x="2138" y="9"/>
                    </a:lnTo>
                    <a:lnTo>
                      <a:pt x="2138" y="1"/>
                    </a:lnTo>
                    <a:lnTo>
                      <a:pt x="2130" y="1"/>
                    </a:lnTo>
                    <a:lnTo>
                      <a:pt x="2130" y="10"/>
                    </a:lnTo>
                    <a:close/>
                    <a:moveTo>
                      <a:pt x="2163" y="9"/>
                    </a:moveTo>
                    <a:lnTo>
                      <a:pt x="2196" y="9"/>
                    </a:lnTo>
                    <a:lnTo>
                      <a:pt x="2196" y="1"/>
                    </a:lnTo>
                    <a:lnTo>
                      <a:pt x="2163" y="1"/>
                    </a:lnTo>
                    <a:lnTo>
                      <a:pt x="2163" y="9"/>
                    </a:lnTo>
                    <a:close/>
                    <a:moveTo>
                      <a:pt x="2220" y="9"/>
                    </a:moveTo>
                    <a:lnTo>
                      <a:pt x="2228" y="9"/>
                    </a:lnTo>
                    <a:lnTo>
                      <a:pt x="2228" y="1"/>
                    </a:lnTo>
                    <a:lnTo>
                      <a:pt x="2220" y="1"/>
                    </a:lnTo>
                    <a:lnTo>
                      <a:pt x="2220" y="9"/>
                    </a:lnTo>
                    <a:close/>
                    <a:moveTo>
                      <a:pt x="2253" y="9"/>
                    </a:moveTo>
                    <a:lnTo>
                      <a:pt x="2286" y="9"/>
                    </a:lnTo>
                    <a:lnTo>
                      <a:pt x="2286" y="1"/>
                    </a:lnTo>
                    <a:lnTo>
                      <a:pt x="2253" y="1"/>
                    </a:lnTo>
                    <a:lnTo>
                      <a:pt x="2253" y="9"/>
                    </a:lnTo>
                    <a:close/>
                    <a:moveTo>
                      <a:pt x="2310" y="9"/>
                    </a:moveTo>
                    <a:lnTo>
                      <a:pt x="2318" y="9"/>
                    </a:lnTo>
                    <a:lnTo>
                      <a:pt x="2318" y="1"/>
                    </a:lnTo>
                    <a:lnTo>
                      <a:pt x="2310" y="1"/>
                    </a:lnTo>
                    <a:lnTo>
                      <a:pt x="2310" y="9"/>
                    </a:lnTo>
                    <a:close/>
                    <a:moveTo>
                      <a:pt x="2343" y="9"/>
                    </a:moveTo>
                    <a:lnTo>
                      <a:pt x="2376" y="9"/>
                    </a:lnTo>
                    <a:lnTo>
                      <a:pt x="2376" y="1"/>
                    </a:lnTo>
                    <a:lnTo>
                      <a:pt x="2343" y="1"/>
                    </a:lnTo>
                    <a:lnTo>
                      <a:pt x="2343" y="9"/>
                    </a:lnTo>
                    <a:close/>
                    <a:moveTo>
                      <a:pt x="2400" y="9"/>
                    </a:moveTo>
                    <a:lnTo>
                      <a:pt x="2409" y="9"/>
                    </a:lnTo>
                    <a:lnTo>
                      <a:pt x="2409" y="1"/>
                    </a:lnTo>
                    <a:lnTo>
                      <a:pt x="2400" y="1"/>
                    </a:lnTo>
                    <a:lnTo>
                      <a:pt x="2400" y="9"/>
                    </a:lnTo>
                    <a:close/>
                    <a:moveTo>
                      <a:pt x="2433" y="9"/>
                    </a:moveTo>
                    <a:lnTo>
                      <a:pt x="2466" y="9"/>
                    </a:lnTo>
                    <a:lnTo>
                      <a:pt x="2466" y="0"/>
                    </a:lnTo>
                    <a:lnTo>
                      <a:pt x="2433" y="0"/>
                    </a:lnTo>
                    <a:lnTo>
                      <a:pt x="2433" y="9"/>
                    </a:lnTo>
                    <a:close/>
                    <a:moveTo>
                      <a:pt x="2490" y="8"/>
                    </a:moveTo>
                    <a:lnTo>
                      <a:pt x="2499" y="8"/>
                    </a:lnTo>
                    <a:lnTo>
                      <a:pt x="2499" y="0"/>
                    </a:lnTo>
                    <a:lnTo>
                      <a:pt x="2490" y="0"/>
                    </a:lnTo>
                    <a:lnTo>
                      <a:pt x="2490" y="8"/>
                    </a:lnTo>
                    <a:close/>
                    <a:moveTo>
                      <a:pt x="2523" y="8"/>
                    </a:moveTo>
                    <a:lnTo>
                      <a:pt x="2556" y="8"/>
                    </a:lnTo>
                    <a:lnTo>
                      <a:pt x="2556" y="0"/>
                    </a:lnTo>
                    <a:lnTo>
                      <a:pt x="2523" y="0"/>
                    </a:lnTo>
                    <a:lnTo>
                      <a:pt x="2523" y="8"/>
                    </a:lnTo>
                    <a:close/>
                    <a:moveTo>
                      <a:pt x="2581" y="8"/>
                    </a:moveTo>
                    <a:lnTo>
                      <a:pt x="2589" y="8"/>
                    </a:lnTo>
                    <a:lnTo>
                      <a:pt x="2589" y="0"/>
                    </a:lnTo>
                    <a:lnTo>
                      <a:pt x="2581" y="0"/>
                    </a:lnTo>
                    <a:lnTo>
                      <a:pt x="2581" y="8"/>
                    </a:lnTo>
                    <a:close/>
                    <a:moveTo>
                      <a:pt x="2613" y="8"/>
                    </a:moveTo>
                    <a:lnTo>
                      <a:pt x="2634" y="8"/>
                    </a:lnTo>
                    <a:lnTo>
                      <a:pt x="2634" y="0"/>
                    </a:lnTo>
                    <a:lnTo>
                      <a:pt x="2613" y="0"/>
                    </a:lnTo>
                    <a:lnTo>
                      <a:pt x="2613" y="8"/>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7" name="Freeform 236"/>
              <p:cNvSpPr>
                <a:spLocks noEditPoints="1"/>
              </p:cNvSpPr>
              <p:nvPr/>
            </p:nvSpPr>
            <p:spPr bwMode="auto">
              <a:xfrm>
                <a:off x="1155" y="3562"/>
                <a:ext cx="2635" cy="9"/>
              </a:xfrm>
              <a:custGeom>
                <a:avLst/>
                <a:gdLst>
                  <a:gd name="T0" fmla="*/ 0 w 2635"/>
                  <a:gd name="T1" fmla="*/ 0 h 8"/>
                  <a:gd name="T2" fmla="*/ 58 w 2635"/>
                  <a:gd name="T3" fmla="*/ 0 h 8"/>
                  <a:gd name="T4" fmla="*/ 90 w 2635"/>
                  <a:gd name="T5" fmla="*/ 0 h 8"/>
                  <a:gd name="T6" fmla="*/ 148 w 2635"/>
                  <a:gd name="T7" fmla="*/ 0 h 8"/>
                  <a:gd name="T8" fmla="*/ 181 w 2635"/>
                  <a:gd name="T9" fmla="*/ 0 h 8"/>
                  <a:gd name="T10" fmla="*/ 238 w 2635"/>
                  <a:gd name="T11" fmla="*/ 0 h 8"/>
                  <a:gd name="T12" fmla="*/ 271 w 2635"/>
                  <a:gd name="T13" fmla="*/ 0 h 8"/>
                  <a:gd name="T14" fmla="*/ 328 w 2635"/>
                  <a:gd name="T15" fmla="*/ 0 h 8"/>
                  <a:gd name="T16" fmla="*/ 361 w 2635"/>
                  <a:gd name="T17" fmla="*/ 0 h 8"/>
                  <a:gd name="T18" fmla="*/ 418 w 2635"/>
                  <a:gd name="T19" fmla="*/ 0 h 8"/>
                  <a:gd name="T20" fmla="*/ 451 w 2635"/>
                  <a:gd name="T21" fmla="*/ 0 h 8"/>
                  <a:gd name="T22" fmla="*/ 508 w 2635"/>
                  <a:gd name="T23" fmla="*/ 0 h 8"/>
                  <a:gd name="T24" fmla="*/ 541 w 2635"/>
                  <a:gd name="T25" fmla="*/ 0 h 8"/>
                  <a:gd name="T26" fmla="*/ 598 w 2635"/>
                  <a:gd name="T27" fmla="*/ 0 h 8"/>
                  <a:gd name="T28" fmla="*/ 631 w 2635"/>
                  <a:gd name="T29" fmla="*/ 0 h 8"/>
                  <a:gd name="T30" fmla="*/ 688 w 2635"/>
                  <a:gd name="T31" fmla="*/ 0 h 8"/>
                  <a:gd name="T32" fmla="*/ 721 w 2635"/>
                  <a:gd name="T33" fmla="*/ 0 h 8"/>
                  <a:gd name="T34" fmla="*/ 779 w 2635"/>
                  <a:gd name="T35" fmla="*/ 0 h 8"/>
                  <a:gd name="T36" fmla="*/ 811 w 2635"/>
                  <a:gd name="T37" fmla="*/ 0 h 8"/>
                  <a:gd name="T38" fmla="*/ 869 w 2635"/>
                  <a:gd name="T39" fmla="*/ 0 h 8"/>
                  <a:gd name="T40" fmla="*/ 901 w 2635"/>
                  <a:gd name="T41" fmla="*/ 0 h 8"/>
                  <a:gd name="T42" fmla="*/ 959 w 2635"/>
                  <a:gd name="T43" fmla="*/ 0 h 8"/>
                  <a:gd name="T44" fmla="*/ 991 w 2635"/>
                  <a:gd name="T45" fmla="*/ 0 h 8"/>
                  <a:gd name="T46" fmla="*/ 1049 w 2635"/>
                  <a:gd name="T47" fmla="*/ 0 h 8"/>
                  <a:gd name="T48" fmla="*/ 1082 w 2635"/>
                  <a:gd name="T49" fmla="*/ 0 h 8"/>
                  <a:gd name="T50" fmla="*/ 1139 w 2635"/>
                  <a:gd name="T51" fmla="*/ 0 h 8"/>
                  <a:gd name="T52" fmla="*/ 1172 w 2635"/>
                  <a:gd name="T53" fmla="*/ 0 h 8"/>
                  <a:gd name="T54" fmla="*/ 1229 w 2635"/>
                  <a:gd name="T55" fmla="*/ 0 h 8"/>
                  <a:gd name="T56" fmla="*/ 1262 w 2635"/>
                  <a:gd name="T57" fmla="*/ 0 h 8"/>
                  <a:gd name="T58" fmla="*/ 1319 w 2635"/>
                  <a:gd name="T59" fmla="*/ 0 h 8"/>
                  <a:gd name="T60" fmla="*/ 1352 w 2635"/>
                  <a:gd name="T61" fmla="*/ 0 h 8"/>
                  <a:gd name="T62" fmla="*/ 1409 w 2635"/>
                  <a:gd name="T63" fmla="*/ 0 h 8"/>
                  <a:gd name="T64" fmla="*/ 1442 w 2635"/>
                  <a:gd name="T65" fmla="*/ 0 h 8"/>
                  <a:gd name="T66" fmla="*/ 1499 w 2635"/>
                  <a:gd name="T67" fmla="*/ 0 h 8"/>
                  <a:gd name="T68" fmla="*/ 1532 w 2635"/>
                  <a:gd name="T69" fmla="*/ 0 h 8"/>
                  <a:gd name="T70" fmla="*/ 1589 w 2635"/>
                  <a:gd name="T71" fmla="*/ 0 h 8"/>
                  <a:gd name="T72" fmla="*/ 1622 w 2635"/>
                  <a:gd name="T73" fmla="*/ 0 h 8"/>
                  <a:gd name="T74" fmla="*/ 1680 w 2635"/>
                  <a:gd name="T75" fmla="*/ 0 h 8"/>
                  <a:gd name="T76" fmla="*/ 1712 w 2635"/>
                  <a:gd name="T77" fmla="*/ 0 h 8"/>
                  <a:gd name="T78" fmla="*/ 1770 w 2635"/>
                  <a:gd name="T79" fmla="*/ 0 h 8"/>
                  <a:gd name="T80" fmla="*/ 1802 w 2635"/>
                  <a:gd name="T81" fmla="*/ 0 h 8"/>
                  <a:gd name="T82" fmla="*/ 1860 w 2635"/>
                  <a:gd name="T83" fmla="*/ 0 h 8"/>
                  <a:gd name="T84" fmla="*/ 1893 w 2635"/>
                  <a:gd name="T85" fmla="*/ 0 h 8"/>
                  <a:gd name="T86" fmla="*/ 1950 w 2635"/>
                  <a:gd name="T87" fmla="*/ 0 h 8"/>
                  <a:gd name="T88" fmla="*/ 1983 w 2635"/>
                  <a:gd name="T89" fmla="*/ 0 h 8"/>
                  <a:gd name="T90" fmla="*/ 2040 w 2635"/>
                  <a:gd name="T91" fmla="*/ 0 h 8"/>
                  <a:gd name="T92" fmla="*/ 2073 w 2635"/>
                  <a:gd name="T93" fmla="*/ 0 h 8"/>
                  <a:gd name="T94" fmla="*/ 2130 w 2635"/>
                  <a:gd name="T95" fmla="*/ 0 h 8"/>
                  <a:gd name="T96" fmla="*/ 2163 w 2635"/>
                  <a:gd name="T97" fmla="*/ 0 h 8"/>
                  <a:gd name="T98" fmla="*/ 2220 w 2635"/>
                  <a:gd name="T99" fmla="*/ 0 h 8"/>
                  <a:gd name="T100" fmla="*/ 2253 w 2635"/>
                  <a:gd name="T101" fmla="*/ 0 h 8"/>
                  <a:gd name="T102" fmla="*/ 2310 w 2635"/>
                  <a:gd name="T103" fmla="*/ 0 h 8"/>
                  <a:gd name="T104" fmla="*/ 2343 w 2635"/>
                  <a:gd name="T105" fmla="*/ 0 h 8"/>
                  <a:gd name="T106" fmla="*/ 2400 w 2635"/>
                  <a:gd name="T107" fmla="*/ 0 h 8"/>
                  <a:gd name="T108" fmla="*/ 2433 w 2635"/>
                  <a:gd name="T109" fmla="*/ 0 h 8"/>
                  <a:gd name="T110" fmla="*/ 2490 w 2635"/>
                  <a:gd name="T111" fmla="*/ 0 h 8"/>
                  <a:gd name="T112" fmla="*/ 2523 w 2635"/>
                  <a:gd name="T113" fmla="*/ 0 h 8"/>
                  <a:gd name="T114" fmla="*/ 2581 w 2635"/>
                  <a:gd name="T115" fmla="*/ 0 h 8"/>
                  <a:gd name="T116" fmla="*/ 2613 w 2635"/>
                  <a:gd name="T1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8">
                    <a:moveTo>
                      <a:pt x="0" y="0"/>
                    </a:moveTo>
                    <a:lnTo>
                      <a:pt x="33" y="0"/>
                    </a:lnTo>
                    <a:lnTo>
                      <a:pt x="33" y="8"/>
                    </a:lnTo>
                    <a:lnTo>
                      <a:pt x="0" y="8"/>
                    </a:lnTo>
                    <a:lnTo>
                      <a:pt x="0" y="0"/>
                    </a:lnTo>
                    <a:close/>
                    <a:moveTo>
                      <a:pt x="58" y="0"/>
                    </a:moveTo>
                    <a:lnTo>
                      <a:pt x="66" y="0"/>
                    </a:lnTo>
                    <a:lnTo>
                      <a:pt x="66" y="8"/>
                    </a:lnTo>
                    <a:lnTo>
                      <a:pt x="58" y="8"/>
                    </a:lnTo>
                    <a:lnTo>
                      <a:pt x="58" y="0"/>
                    </a:lnTo>
                    <a:close/>
                    <a:moveTo>
                      <a:pt x="90" y="0"/>
                    </a:moveTo>
                    <a:lnTo>
                      <a:pt x="123" y="0"/>
                    </a:lnTo>
                    <a:lnTo>
                      <a:pt x="123" y="8"/>
                    </a:lnTo>
                    <a:lnTo>
                      <a:pt x="90" y="8"/>
                    </a:lnTo>
                    <a:lnTo>
                      <a:pt x="90" y="0"/>
                    </a:lnTo>
                    <a:close/>
                    <a:moveTo>
                      <a:pt x="148" y="0"/>
                    </a:moveTo>
                    <a:lnTo>
                      <a:pt x="156" y="0"/>
                    </a:lnTo>
                    <a:lnTo>
                      <a:pt x="156" y="8"/>
                    </a:lnTo>
                    <a:lnTo>
                      <a:pt x="148" y="8"/>
                    </a:lnTo>
                    <a:lnTo>
                      <a:pt x="148" y="0"/>
                    </a:lnTo>
                    <a:close/>
                    <a:moveTo>
                      <a:pt x="181" y="0"/>
                    </a:moveTo>
                    <a:lnTo>
                      <a:pt x="213" y="0"/>
                    </a:lnTo>
                    <a:lnTo>
                      <a:pt x="213" y="8"/>
                    </a:lnTo>
                    <a:lnTo>
                      <a:pt x="181" y="8"/>
                    </a:lnTo>
                    <a:lnTo>
                      <a:pt x="181" y="0"/>
                    </a:lnTo>
                    <a:close/>
                    <a:moveTo>
                      <a:pt x="238" y="0"/>
                    </a:moveTo>
                    <a:lnTo>
                      <a:pt x="246" y="0"/>
                    </a:lnTo>
                    <a:lnTo>
                      <a:pt x="246" y="8"/>
                    </a:lnTo>
                    <a:lnTo>
                      <a:pt x="238" y="8"/>
                    </a:lnTo>
                    <a:lnTo>
                      <a:pt x="238" y="0"/>
                    </a:lnTo>
                    <a:close/>
                    <a:moveTo>
                      <a:pt x="271" y="0"/>
                    </a:moveTo>
                    <a:lnTo>
                      <a:pt x="303" y="0"/>
                    </a:lnTo>
                    <a:lnTo>
                      <a:pt x="303" y="8"/>
                    </a:lnTo>
                    <a:lnTo>
                      <a:pt x="271" y="8"/>
                    </a:lnTo>
                    <a:lnTo>
                      <a:pt x="271" y="0"/>
                    </a:lnTo>
                    <a:close/>
                    <a:moveTo>
                      <a:pt x="328" y="0"/>
                    </a:moveTo>
                    <a:lnTo>
                      <a:pt x="336" y="0"/>
                    </a:lnTo>
                    <a:lnTo>
                      <a:pt x="336" y="8"/>
                    </a:lnTo>
                    <a:lnTo>
                      <a:pt x="328" y="8"/>
                    </a:lnTo>
                    <a:lnTo>
                      <a:pt x="328" y="0"/>
                    </a:lnTo>
                    <a:close/>
                    <a:moveTo>
                      <a:pt x="361" y="0"/>
                    </a:moveTo>
                    <a:lnTo>
                      <a:pt x="394" y="0"/>
                    </a:lnTo>
                    <a:lnTo>
                      <a:pt x="394" y="8"/>
                    </a:lnTo>
                    <a:lnTo>
                      <a:pt x="361" y="8"/>
                    </a:lnTo>
                    <a:lnTo>
                      <a:pt x="361" y="0"/>
                    </a:lnTo>
                    <a:close/>
                    <a:moveTo>
                      <a:pt x="418" y="0"/>
                    </a:moveTo>
                    <a:lnTo>
                      <a:pt x="426" y="0"/>
                    </a:lnTo>
                    <a:lnTo>
                      <a:pt x="426" y="8"/>
                    </a:lnTo>
                    <a:lnTo>
                      <a:pt x="418" y="8"/>
                    </a:lnTo>
                    <a:lnTo>
                      <a:pt x="418" y="0"/>
                    </a:lnTo>
                    <a:close/>
                    <a:moveTo>
                      <a:pt x="451" y="0"/>
                    </a:moveTo>
                    <a:lnTo>
                      <a:pt x="484" y="0"/>
                    </a:lnTo>
                    <a:lnTo>
                      <a:pt x="484" y="8"/>
                    </a:lnTo>
                    <a:lnTo>
                      <a:pt x="451" y="8"/>
                    </a:lnTo>
                    <a:lnTo>
                      <a:pt x="451" y="0"/>
                    </a:lnTo>
                    <a:close/>
                    <a:moveTo>
                      <a:pt x="508" y="0"/>
                    </a:moveTo>
                    <a:lnTo>
                      <a:pt x="516" y="0"/>
                    </a:lnTo>
                    <a:lnTo>
                      <a:pt x="516" y="8"/>
                    </a:lnTo>
                    <a:lnTo>
                      <a:pt x="508" y="8"/>
                    </a:lnTo>
                    <a:lnTo>
                      <a:pt x="508" y="0"/>
                    </a:lnTo>
                    <a:close/>
                    <a:moveTo>
                      <a:pt x="541" y="0"/>
                    </a:moveTo>
                    <a:lnTo>
                      <a:pt x="574" y="0"/>
                    </a:lnTo>
                    <a:lnTo>
                      <a:pt x="574" y="8"/>
                    </a:lnTo>
                    <a:lnTo>
                      <a:pt x="541" y="8"/>
                    </a:lnTo>
                    <a:lnTo>
                      <a:pt x="541" y="0"/>
                    </a:lnTo>
                    <a:close/>
                    <a:moveTo>
                      <a:pt x="598" y="0"/>
                    </a:moveTo>
                    <a:lnTo>
                      <a:pt x="606" y="0"/>
                    </a:lnTo>
                    <a:lnTo>
                      <a:pt x="606" y="8"/>
                    </a:lnTo>
                    <a:lnTo>
                      <a:pt x="598" y="8"/>
                    </a:lnTo>
                    <a:lnTo>
                      <a:pt x="598" y="0"/>
                    </a:lnTo>
                    <a:close/>
                    <a:moveTo>
                      <a:pt x="631" y="0"/>
                    </a:moveTo>
                    <a:lnTo>
                      <a:pt x="664" y="0"/>
                    </a:lnTo>
                    <a:lnTo>
                      <a:pt x="664" y="8"/>
                    </a:lnTo>
                    <a:lnTo>
                      <a:pt x="631" y="8"/>
                    </a:lnTo>
                    <a:lnTo>
                      <a:pt x="631" y="0"/>
                    </a:lnTo>
                    <a:close/>
                    <a:moveTo>
                      <a:pt x="688" y="0"/>
                    </a:moveTo>
                    <a:lnTo>
                      <a:pt x="697" y="0"/>
                    </a:lnTo>
                    <a:lnTo>
                      <a:pt x="697" y="8"/>
                    </a:lnTo>
                    <a:lnTo>
                      <a:pt x="688" y="8"/>
                    </a:lnTo>
                    <a:lnTo>
                      <a:pt x="688" y="0"/>
                    </a:lnTo>
                    <a:close/>
                    <a:moveTo>
                      <a:pt x="721" y="0"/>
                    </a:moveTo>
                    <a:lnTo>
                      <a:pt x="754" y="0"/>
                    </a:lnTo>
                    <a:lnTo>
                      <a:pt x="754" y="8"/>
                    </a:lnTo>
                    <a:lnTo>
                      <a:pt x="721" y="8"/>
                    </a:lnTo>
                    <a:lnTo>
                      <a:pt x="721" y="0"/>
                    </a:lnTo>
                    <a:close/>
                    <a:moveTo>
                      <a:pt x="779" y="0"/>
                    </a:moveTo>
                    <a:lnTo>
                      <a:pt x="787" y="0"/>
                    </a:lnTo>
                    <a:lnTo>
                      <a:pt x="787" y="8"/>
                    </a:lnTo>
                    <a:lnTo>
                      <a:pt x="779" y="8"/>
                    </a:lnTo>
                    <a:lnTo>
                      <a:pt x="779" y="0"/>
                    </a:lnTo>
                    <a:close/>
                    <a:moveTo>
                      <a:pt x="811" y="0"/>
                    </a:moveTo>
                    <a:lnTo>
                      <a:pt x="844" y="0"/>
                    </a:lnTo>
                    <a:lnTo>
                      <a:pt x="844" y="8"/>
                    </a:lnTo>
                    <a:lnTo>
                      <a:pt x="811" y="8"/>
                    </a:lnTo>
                    <a:lnTo>
                      <a:pt x="811" y="0"/>
                    </a:lnTo>
                    <a:close/>
                    <a:moveTo>
                      <a:pt x="869" y="0"/>
                    </a:moveTo>
                    <a:lnTo>
                      <a:pt x="877" y="0"/>
                    </a:lnTo>
                    <a:lnTo>
                      <a:pt x="877" y="8"/>
                    </a:lnTo>
                    <a:lnTo>
                      <a:pt x="869" y="8"/>
                    </a:lnTo>
                    <a:lnTo>
                      <a:pt x="869" y="0"/>
                    </a:lnTo>
                    <a:close/>
                    <a:moveTo>
                      <a:pt x="901" y="0"/>
                    </a:moveTo>
                    <a:lnTo>
                      <a:pt x="934" y="0"/>
                    </a:lnTo>
                    <a:lnTo>
                      <a:pt x="934" y="8"/>
                    </a:lnTo>
                    <a:lnTo>
                      <a:pt x="901" y="8"/>
                    </a:lnTo>
                    <a:lnTo>
                      <a:pt x="901" y="0"/>
                    </a:lnTo>
                    <a:close/>
                    <a:moveTo>
                      <a:pt x="959" y="0"/>
                    </a:moveTo>
                    <a:lnTo>
                      <a:pt x="967" y="0"/>
                    </a:lnTo>
                    <a:lnTo>
                      <a:pt x="967" y="8"/>
                    </a:lnTo>
                    <a:lnTo>
                      <a:pt x="959" y="8"/>
                    </a:lnTo>
                    <a:lnTo>
                      <a:pt x="959" y="0"/>
                    </a:lnTo>
                    <a:close/>
                    <a:moveTo>
                      <a:pt x="991" y="0"/>
                    </a:moveTo>
                    <a:lnTo>
                      <a:pt x="1024" y="0"/>
                    </a:lnTo>
                    <a:lnTo>
                      <a:pt x="1024" y="8"/>
                    </a:lnTo>
                    <a:lnTo>
                      <a:pt x="991" y="8"/>
                    </a:lnTo>
                    <a:lnTo>
                      <a:pt x="991" y="0"/>
                    </a:lnTo>
                    <a:close/>
                    <a:moveTo>
                      <a:pt x="1049" y="0"/>
                    </a:moveTo>
                    <a:lnTo>
                      <a:pt x="1057" y="0"/>
                    </a:lnTo>
                    <a:lnTo>
                      <a:pt x="1057" y="8"/>
                    </a:lnTo>
                    <a:lnTo>
                      <a:pt x="1049" y="8"/>
                    </a:lnTo>
                    <a:lnTo>
                      <a:pt x="1049" y="0"/>
                    </a:lnTo>
                    <a:close/>
                    <a:moveTo>
                      <a:pt x="1082" y="0"/>
                    </a:moveTo>
                    <a:lnTo>
                      <a:pt x="1114" y="0"/>
                    </a:lnTo>
                    <a:lnTo>
                      <a:pt x="1114" y="8"/>
                    </a:lnTo>
                    <a:lnTo>
                      <a:pt x="1082" y="8"/>
                    </a:lnTo>
                    <a:lnTo>
                      <a:pt x="1082" y="0"/>
                    </a:lnTo>
                    <a:close/>
                    <a:moveTo>
                      <a:pt x="1139" y="0"/>
                    </a:moveTo>
                    <a:lnTo>
                      <a:pt x="1147" y="0"/>
                    </a:lnTo>
                    <a:lnTo>
                      <a:pt x="1147" y="8"/>
                    </a:lnTo>
                    <a:lnTo>
                      <a:pt x="1139" y="8"/>
                    </a:lnTo>
                    <a:lnTo>
                      <a:pt x="1139" y="0"/>
                    </a:lnTo>
                    <a:close/>
                    <a:moveTo>
                      <a:pt x="1172" y="0"/>
                    </a:moveTo>
                    <a:lnTo>
                      <a:pt x="1204" y="0"/>
                    </a:lnTo>
                    <a:lnTo>
                      <a:pt x="1204" y="8"/>
                    </a:lnTo>
                    <a:lnTo>
                      <a:pt x="1172" y="8"/>
                    </a:lnTo>
                    <a:lnTo>
                      <a:pt x="1172" y="0"/>
                    </a:lnTo>
                    <a:close/>
                    <a:moveTo>
                      <a:pt x="1229" y="0"/>
                    </a:moveTo>
                    <a:lnTo>
                      <a:pt x="1237" y="0"/>
                    </a:lnTo>
                    <a:lnTo>
                      <a:pt x="1237" y="8"/>
                    </a:lnTo>
                    <a:lnTo>
                      <a:pt x="1229" y="8"/>
                    </a:lnTo>
                    <a:lnTo>
                      <a:pt x="1229" y="0"/>
                    </a:lnTo>
                    <a:close/>
                    <a:moveTo>
                      <a:pt x="1262" y="0"/>
                    </a:moveTo>
                    <a:lnTo>
                      <a:pt x="1295" y="0"/>
                    </a:lnTo>
                    <a:lnTo>
                      <a:pt x="1295" y="8"/>
                    </a:lnTo>
                    <a:lnTo>
                      <a:pt x="1262" y="8"/>
                    </a:lnTo>
                    <a:lnTo>
                      <a:pt x="1262" y="0"/>
                    </a:lnTo>
                    <a:close/>
                    <a:moveTo>
                      <a:pt x="1319" y="0"/>
                    </a:moveTo>
                    <a:lnTo>
                      <a:pt x="1327" y="0"/>
                    </a:lnTo>
                    <a:lnTo>
                      <a:pt x="1327" y="8"/>
                    </a:lnTo>
                    <a:lnTo>
                      <a:pt x="1319" y="8"/>
                    </a:lnTo>
                    <a:lnTo>
                      <a:pt x="1319" y="0"/>
                    </a:lnTo>
                    <a:close/>
                    <a:moveTo>
                      <a:pt x="1352" y="0"/>
                    </a:moveTo>
                    <a:lnTo>
                      <a:pt x="1385" y="0"/>
                    </a:lnTo>
                    <a:lnTo>
                      <a:pt x="1385" y="8"/>
                    </a:lnTo>
                    <a:lnTo>
                      <a:pt x="1352" y="8"/>
                    </a:lnTo>
                    <a:lnTo>
                      <a:pt x="1352" y="0"/>
                    </a:lnTo>
                    <a:close/>
                    <a:moveTo>
                      <a:pt x="1409" y="0"/>
                    </a:moveTo>
                    <a:lnTo>
                      <a:pt x="1417" y="0"/>
                    </a:lnTo>
                    <a:lnTo>
                      <a:pt x="1417" y="8"/>
                    </a:lnTo>
                    <a:lnTo>
                      <a:pt x="1409" y="8"/>
                    </a:lnTo>
                    <a:lnTo>
                      <a:pt x="1409" y="0"/>
                    </a:lnTo>
                    <a:close/>
                    <a:moveTo>
                      <a:pt x="1442" y="0"/>
                    </a:moveTo>
                    <a:lnTo>
                      <a:pt x="1475" y="0"/>
                    </a:lnTo>
                    <a:lnTo>
                      <a:pt x="1475" y="8"/>
                    </a:lnTo>
                    <a:lnTo>
                      <a:pt x="1442" y="8"/>
                    </a:lnTo>
                    <a:lnTo>
                      <a:pt x="1442" y="0"/>
                    </a:lnTo>
                    <a:close/>
                    <a:moveTo>
                      <a:pt x="1499" y="0"/>
                    </a:moveTo>
                    <a:lnTo>
                      <a:pt x="1508" y="0"/>
                    </a:lnTo>
                    <a:lnTo>
                      <a:pt x="1508" y="8"/>
                    </a:lnTo>
                    <a:lnTo>
                      <a:pt x="1499" y="8"/>
                    </a:lnTo>
                    <a:lnTo>
                      <a:pt x="1499" y="0"/>
                    </a:lnTo>
                    <a:close/>
                    <a:moveTo>
                      <a:pt x="1532" y="0"/>
                    </a:moveTo>
                    <a:lnTo>
                      <a:pt x="1565" y="0"/>
                    </a:lnTo>
                    <a:lnTo>
                      <a:pt x="1565" y="8"/>
                    </a:lnTo>
                    <a:lnTo>
                      <a:pt x="1532" y="8"/>
                    </a:lnTo>
                    <a:lnTo>
                      <a:pt x="1532" y="0"/>
                    </a:lnTo>
                    <a:close/>
                    <a:moveTo>
                      <a:pt x="1589" y="0"/>
                    </a:moveTo>
                    <a:lnTo>
                      <a:pt x="1598" y="0"/>
                    </a:lnTo>
                    <a:lnTo>
                      <a:pt x="1598" y="8"/>
                    </a:lnTo>
                    <a:lnTo>
                      <a:pt x="1589" y="8"/>
                    </a:lnTo>
                    <a:lnTo>
                      <a:pt x="1589" y="0"/>
                    </a:lnTo>
                    <a:close/>
                    <a:moveTo>
                      <a:pt x="1622" y="0"/>
                    </a:moveTo>
                    <a:lnTo>
                      <a:pt x="1655" y="0"/>
                    </a:lnTo>
                    <a:lnTo>
                      <a:pt x="1655" y="8"/>
                    </a:lnTo>
                    <a:lnTo>
                      <a:pt x="1622" y="8"/>
                    </a:lnTo>
                    <a:lnTo>
                      <a:pt x="1622" y="0"/>
                    </a:lnTo>
                    <a:close/>
                    <a:moveTo>
                      <a:pt x="1680" y="0"/>
                    </a:moveTo>
                    <a:lnTo>
                      <a:pt x="1688" y="0"/>
                    </a:lnTo>
                    <a:lnTo>
                      <a:pt x="1688" y="8"/>
                    </a:lnTo>
                    <a:lnTo>
                      <a:pt x="1680" y="8"/>
                    </a:lnTo>
                    <a:lnTo>
                      <a:pt x="1680" y="0"/>
                    </a:lnTo>
                    <a:close/>
                    <a:moveTo>
                      <a:pt x="1712" y="0"/>
                    </a:moveTo>
                    <a:lnTo>
                      <a:pt x="1745" y="0"/>
                    </a:lnTo>
                    <a:lnTo>
                      <a:pt x="1745" y="8"/>
                    </a:lnTo>
                    <a:lnTo>
                      <a:pt x="1712" y="8"/>
                    </a:lnTo>
                    <a:lnTo>
                      <a:pt x="1712" y="0"/>
                    </a:lnTo>
                    <a:close/>
                    <a:moveTo>
                      <a:pt x="1770" y="0"/>
                    </a:moveTo>
                    <a:lnTo>
                      <a:pt x="1778" y="0"/>
                    </a:lnTo>
                    <a:lnTo>
                      <a:pt x="1778" y="8"/>
                    </a:lnTo>
                    <a:lnTo>
                      <a:pt x="1770" y="8"/>
                    </a:lnTo>
                    <a:lnTo>
                      <a:pt x="1770" y="0"/>
                    </a:lnTo>
                    <a:close/>
                    <a:moveTo>
                      <a:pt x="1802" y="0"/>
                    </a:moveTo>
                    <a:lnTo>
                      <a:pt x="1835" y="0"/>
                    </a:lnTo>
                    <a:lnTo>
                      <a:pt x="1835" y="8"/>
                    </a:lnTo>
                    <a:lnTo>
                      <a:pt x="1802" y="8"/>
                    </a:lnTo>
                    <a:lnTo>
                      <a:pt x="1802" y="0"/>
                    </a:lnTo>
                    <a:close/>
                    <a:moveTo>
                      <a:pt x="1860" y="0"/>
                    </a:moveTo>
                    <a:lnTo>
                      <a:pt x="1868" y="0"/>
                    </a:lnTo>
                    <a:lnTo>
                      <a:pt x="1868" y="8"/>
                    </a:lnTo>
                    <a:lnTo>
                      <a:pt x="1860" y="8"/>
                    </a:lnTo>
                    <a:lnTo>
                      <a:pt x="1860" y="0"/>
                    </a:lnTo>
                    <a:close/>
                    <a:moveTo>
                      <a:pt x="1893" y="0"/>
                    </a:moveTo>
                    <a:lnTo>
                      <a:pt x="1925" y="0"/>
                    </a:lnTo>
                    <a:lnTo>
                      <a:pt x="1925" y="8"/>
                    </a:lnTo>
                    <a:lnTo>
                      <a:pt x="1893" y="8"/>
                    </a:lnTo>
                    <a:lnTo>
                      <a:pt x="1893" y="0"/>
                    </a:lnTo>
                    <a:close/>
                    <a:moveTo>
                      <a:pt x="1950" y="0"/>
                    </a:moveTo>
                    <a:lnTo>
                      <a:pt x="1958" y="0"/>
                    </a:lnTo>
                    <a:lnTo>
                      <a:pt x="1958" y="8"/>
                    </a:lnTo>
                    <a:lnTo>
                      <a:pt x="1950" y="8"/>
                    </a:lnTo>
                    <a:lnTo>
                      <a:pt x="1950" y="0"/>
                    </a:lnTo>
                    <a:close/>
                    <a:moveTo>
                      <a:pt x="1983" y="0"/>
                    </a:moveTo>
                    <a:lnTo>
                      <a:pt x="2015" y="0"/>
                    </a:lnTo>
                    <a:lnTo>
                      <a:pt x="2015" y="8"/>
                    </a:lnTo>
                    <a:lnTo>
                      <a:pt x="1983" y="8"/>
                    </a:lnTo>
                    <a:lnTo>
                      <a:pt x="1983" y="0"/>
                    </a:lnTo>
                    <a:close/>
                    <a:moveTo>
                      <a:pt x="2040" y="0"/>
                    </a:moveTo>
                    <a:lnTo>
                      <a:pt x="2048" y="0"/>
                    </a:lnTo>
                    <a:lnTo>
                      <a:pt x="2048" y="8"/>
                    </a:lnTo>
                    <a:lnTo>
                      <a:pt x="2040" y="8"/>
                    </a:lnTo>
                    <a:lnTo>
                      <a:pt x="2040" y="0"/>
                    </a:lnTo>
                    <a:close/>
                    <a:moveTo>
                      <a:pt x="2073" y="0"/>
                    </a:moveTo>
                    <a:lnTo>
                      <a:pt x="2106" y="0"/>
                    </a:lnTo>
                    <a:lnTo>
                      <a:pt x="2106" y="8"/>
                    </a:lnTo>
                    <a:lnTo>
                      <a:pt x="2073" y="8"/>
                    </a:lnTo>
                    <a:lnTo>
                      <a:pt x="2073" y="0"/>
                    </a:lnTo>
                    <a:close/>
                    <a:moveTo>
                      <a:pt x="2130" y="0"/>
                    </a:moveTo>
                    <a:lnTo>
                      <a:pt x="2138" y="0"/>
                    </a:lnTo>
                    <a:lnTo>
                      <a:pt x="2138" y="8"/>
                    </a:lnTo>
                    <a:lnTo>
                      <a:pt x="2130" y="8"/>
                    </a:lnTo>
                    <a:lnTo>
                      <a:pt x="2130" y="0"/>
                    </a:lnTo>
                    <a:close/>
                    <a:moveTo>
                      <a:pt x="2163" y="0"/>
                    </a:moveTo>
                    <a:lnTo>
                      <a:pt x="2196" y="0"/>
                    </a:lnTo>
                    <a:lnTo>
                      <a:pt x="2196" y="8"/>
                    </a:lnTo>
                    <a:lnTo>
                      <a:pt x="2163" y="8"/>
                    </a:lnTo>
                    <a:lnTo>
                      <a:pt x="2163" y="0"/>
                    </a:lnTo>
                    <a:close/>
                    <a:moveTo>
                      <a:pt x="2220" y="0"/>
                    </a:moveTo>
                    <a:lnTo>
                      <a:pt x="2228" y="0"/>
                    </a:lnTo>
                    <a:lnTo>
                      <a:pt x="2228" y="8"/>
                    </a:lnTo>
                    <a:lnTo>
                      <a:pt x="2220" y="8"/>
                    </a:lnTo>
                    <a:lnTo>
                      <a:pt x="2220" y="0"/>
                    </a:lnTo>
                    <a:close/>
                    <a:moveTo>
                      <a:pt x="2253" y="0"/>
                    </a:moveTo>
                    <a:lnTo>
                      <a:pt x="2286" y="0"/>
                    </a:lnTo>
                    <a:lnTo>
                      <a:pt x="2286" y="8"/>
                    </a:lnTo>
                    <a:lnTo>
                      <a:pt x="2253" y="8"/>
                    </a:lnTo>
                    <a:lnTo>
                      <a:pt x="2253" y="0"/>
                    </a:lnTo>
                    <a:close/>
                    <a:moveTo>
                      <a:pt x="2310" y="0"/>
                    </a:moveTo>
                    <a:lnTo>
                      <a:pt x="2318" y="0"/>
                    </a:lnTo>
                    <a:lnTo>
                      <a:pt x="2318" y="8"/>
                    </a:lnTo>
                    <a:lnTo>
                      <a:pt x="2310" y="8"/>
                    </a:lnTo>
                    <a:lnTo>
                      <a:pt x="2310" y="0"/>
                    </a:lnTo>
                    <a:close/>
                    <a:moveTo>
                      <a:pt x="2343" y="0"/>
                    </a:moveTo>
                    <a:lnTo>
                      <a:pt x="2376" y="0"/>
                    </a:lnTo>
                    <a:lnTo>
                      <a:pt x="2376" y="8"/>
                    </a:lnTo>
                    <a:lnTo>
                      <a:pt x="2343" y="8"/>
                    </a:lnTo>
                    <a:lnTo>
                      <a:pt x="2343" y="0"/>
                    </a:lnTo>
                    <a:close/>
                    <a:moveTo>
                      <a:pt x="2400" y="0"/>
                    </a:moveTo>
                    <a:lnTo>
                      <a:pt x="2409" y="0"/>
                    </a:lnTo>
                    <a:lnTo>
                      <a:pt x="2409" y="8"/>
                    </a:lnTo>
                    <a:lnTo>
                      <a:pt x="2400" y="8"/>
                    </a:lnTo>
                    <a:lnTo>
                      <a:pt x="2400" y="0"/>
                    </a:lnTo>
                    <a:close/>
                    <a:moveTo>
                      <a:pt x="2433" y="0"/>
                    </a:moveTo>
                    <a:lnTo>
                      <a:pt x="2466" y="0"/>
                    </a:lnTo>
                    <a:lnTo>
                      <a:pt x="2466" y="8"/>
                    </a:lnTo>
                    <a:lnTo>
                      <a:pt x="2433" y="8"/>
                    </a:lnTo>
                    <a:lnTo>
                      <a:pt x="2433" y="0"/>
                    </a:lnTo>
                    <a:close/>
                    <a:moveTo>
                      <a:pt x="2490" y="0"/>
                    </a:moveTo>
                    <a:lnTo>
                      <a:pt x="2499" y="0"/>
                    </a:lnTo>
                    <a:lnTo>
                      <a:pt x="2499" y="8"/>
                    </a:lnTo>
                    <a:lnTo>
                      <a:pt x="2490" y="8"/>
                    </a:lnTo>
                    <a:lnTo>
                      <a:pt x="2490" y="0"/>
                    </a:lnTo>
                    <a:close/>
                    <a:moveTo>
                      <a:pt x="2523" y="0"/>
                    </a:moveTo>
                    <a:lnTo>
                      <a:pt x="2556" y="0"/>
                    </a:lnTo>
                    <a:lnTo>
                      <a:pt x="2556" y="8"/>
                    </a:lnTo>
                    <a:lnTo>
                      <a:pt x="2523" y="8"/>
                    </a:lnTo>
                    <a:lnTo>
                      <a:pt x="2523" y="0"/>
                    </a:lnTo>
                    <a:close/>
                    <a:moveTo>
                      <a:pt x="2581" y="0"/>
                    </a:moveTo>
                    <a:lnTo>
                      <a:pt x="2589" y="0"/>
                    </a:lnTo>
                    <a:lnTo>
                      <a:pt x="2589" y="8"/>
                    </a:lnTo>
                    <a:lnTo>
                      <a:pt x="2581" y="8"/>
                    </a:lnTo>
                    <a:lnTo>
                      <a:pt x="2581" y="0"/>
                    </a:lnTo>
                    <a:close/>
                    <a:moveTo>
                      <a:pt x="2613" y="0"/>
                    </a:moveTo>
                    <a:lnTo>
                      <a:pt x="2635" y="0"/>
                    </a:lnTo>
                    <a:lnTo>
                      <a:pt x="2635" y="8"/>
                    </a:lnTo>
                    <a:lnTo>
                      <a:pt x="2613" y="8"/>
                    </a:lnTo>
                    <a:lnTo>
                      <a:pt x="2613" y="0"/>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8" name="Freeform 237"/>
              <p:cNvSpPr>
                <a:spLocks noEditPoints="1"/>
              </p:cNvSpPr>
              <p:nvPr/>
            </p:nvSpPr>
            <p:spPr bwMode="auto">
              <a:xfrm>
                <a:off x="1155" y="3752"/>
                <a:ext cx="2630" cy="9"/>
              </a:xfrm>
              <a:custGeom>
                <a:avLst/>
                <a:gdLst>
                  <a:gd name="T0" fmla="*/ 0 w 2630"/>
                  <a:gd name="T1" fmla="*/ 0 h 10"/>
                  <a:gd name="T2" fmla="*/ 58 w 2630"/>
                  <a:gd name="T3" fmla="*/ 0 h 10"/>
                  <a:gd name="T4" fmla="*/ 90 w 2630"/>
                  <a:gd name="T5" fmla="*/ 0 h 10"/>
                  <a:gd name="T6" fmla="*/ 148 w 2630"/>
                  <a:gd name="T7" fmla="*/ 0 h 10"/>
                  <a:gd name="T8" fmla="*/ 181 w 2630"/>
                  <a:gd name="T9" fmla="*/ 0 h 10"/>
                  <a:gd name="T10" fmla="*/ 238 w 2630"/>
                  <a:gd name="T11" fmla="*/ 0 h 10"/>
                  <a:gd name="T12" fmla="*/ 271 w 2630"/>
                  <a:gd name="T13" fmla="*/ 0 h 10"/>
                  <a:gd name="T14" fmla="*/ 328 w 2630"/>
                  <a:gd name="T15" fmla="*/ 0 h 10"/>
                  <a:gd name="T16" fmla="*/ 361 w 2630"/>
                  <a:gd name="T17" fmla="*/ 0 h 10"/>
                  <a:gd name="T18" fmla="*/ 418 w 2630"/>
                  <a:gd name="T19" fmla="*/ 0 h 10"/>
                  <a:gd name="T20" fmla="*/ 451 w 2630"/>
                  <a:gd name="T21" fmla="*/ 0 h 10"/>
                  <a:gd name="T22" fmla="*/ 508 w 2630"/>
                  <a:gd name="T23" fmla="*/ 0 h 10"/>
                  <a:gd name="T24" fmla="*/ 541 w 2630"/>
                  <a:gd name="T25" fmla="*/ 0 h 10"/>
                  <a:gd name="T26" fmla="*/ 598 w 2630"/>
                  <a:gd name="T27" fmla="*/ 0 h 10"/>
                  <a:gd name="T28" fmla="*/ 631 w 2630"/>
                  <a:gd name="T29" fmla="*/ 0 h 10"/>
                  <a:gd name="T30" fmla="*/ 688 w 2630"/>
                  <a:gd name="T31" fmla="*/ 0 h 10"/>
                  <a:gd name="T32" fmla="*/ 721 w 2630"/>
                  <a:gd name="T33" fmla="*/ 0 h 10"/>
                  <a:gd name="T34" fmla="*/ 779 w 2630"/>
                  <a:gd name="T35" fmla="*/ 0 h 10"/>
                  <a:gd name="T36" fmla="*/ 811 w 2630"/>
                  <a:gd name="T37" fmla="*/ 0 h 10"/>
                  <a:gd name="T38" fmla="*/ 869 w 2630"/>
                  <a:gd name="T39" fmla="*/ 0 h 10"/>
                  <a:gd name="T40" fmla="*/ 901 w 2630"/>
                  <a:gd name="T41" fmla="*/ 0 h 10"/>
                  <a:gd name="T42" fmla="*/ 959 w 2630"/>
                  <a:gd name="T43" fmla="*/ 0 h 10"/>
                  <a:gd name="T44" fmla="*/ 991 w 2630"/>
                  <a:gd name="T45" fmla="*/ 0 h 10"/>
                  <a:gd name="T46" fmla="*/ 1049 w 2630"/>
                  <a:gd name="T47" fmla="*/ 0 h 10"/>
                  <a:gd name="T48" fmla="*/ 1082 w 2630"/>
                  <a:gd name="T49" fmla="*/ 0 h 10"/>
                  <a:gd name="T50" fmla="*/ 1139 w 2630"/>
                  <a:gd name="T51" fmla="*/ 0 h 10"/>
                  <a:gd name="T52" fmla="*/ 1172 w 2630"/>
                  <a:gd name="T53" fmla="*/ 1 h 10"/>
                  <a:gd name="T54" fmla="*/ 1229 w 2630"/>
                  <a:gd name="T55" fmla="*/ 1 h 10"/>
                  <a:gd name="T56" fmla="*/ 1262 w 2630"/>
                  <a:gd name="T57" fmla="*/ 1 h 10"/>
                  <a:gd name="T58" fmla="*/ 1319 w 2630"/>
                  <a:gd name="T59" fmla="*/ 1 h 10"/>
                  <a:gd name="T60" fmla="*/ 1352 w 2630"/>
                  <a:gd name="T61" fmla="*/ 1 h 10"/>
                  <a:gd name="T62" fmla="*/ 1409 w 2630"/>
                  <a:gd name="T63" fmla="*/ 1 h 10"/>
                  <a:gd name="T64" fmla="*/ 1442 w 2630"/>
                  <a:gd name="T65" fmla="*/ 1 h 10"/>
                  <a:gd name="T66" fmla="*/ 1499 w 2630"/>
                  <a:gd name="T67" fmla="*/ 1 h 10"/>
                  <a:gd name="T68" fmla="*/ 1532 w 2630"/>
                  <a:gd name="T69" fmla="*/ 1 h 10"/>
                  <a:gd name="T70" fmla="*/ 1589 w 2630"/>
                  <a:gd name="T71" fmla="*/ 1 h 10"/>
                  <a:gd name="T72" fmla="*/ 1622 w 2630"/>
                  <a:gd name="T73" fmla="*/ 1 h 10"/>
                  <a:gd name="T74" fmla="*/ 1680 w 2630"/>
                  <a:gd name="T75" fmla="*/ 1 h 10"/>
                  <a:gd name="T76" fmla="*/ 1712 w 2630"/>
                  <a:gd name="T77" fmla="*/ 1 h 10"/>
                  <a:gd name="T78" fmla="*/ 1770 w 2630"/>
                  <a:gd name="T79" fmla="*/ 1 h 10"/>
                  <a:gd name="T80" fmla="*/ 1802 w 2630"/>
                  <a:gd name="T81" fmla="*/ 1 h 10"/>
                  <a:gd name="T82" fmla="*/ 1860 w 2630"/>
                  <a:gd name="T83" fmla="*/ 1 h 10"/>
                  <a:gd name="T84" fmla="*/ 1893 w 2630"/>
                  <a:gd name="T85" fmla="*/ 1 h 10"/>
                  <a:gd name="T86" fmla="*/ 1950 w 2630"/>
                  <a:gd name="T87" fmla="*/ 1 h 10"/>
                  <a:gd name="T88" fmla="*/ 1983 w 2630"/>
                  <a:gd name="T89" fmla="*/ 1 h 10"/>
                  <a:gd name="T90" fmla="*/ 2040 w 2630"/>
                  <a:gd name="T91" fmla="*/ 1 h 10"/>
                  <a:gd name="T92" fmla="*/ 2073 w 2630"/>
                  <a:gd name="T93" fmla="*/ 1 h 10"/>
                  <a:gd name="T94" fmla="*/ 2130 w 2630"/>
                  <a:gd name="T95" fmla="*/ 1 h 10"/>
                  <a:gd name="T96" fmla="*/ 2163 w 2630"/>
                  <a:gd name="T97" fmla="*/ 1 h 10"/>
                  <a:gd name="T98" fmla="*/ 2220 w 2630"/>
                  <a:gd name="T99" fmla="*/ 1 h 10"/>
                  <a:gd name="T100" fmla="*/ 2253 w 2630"/>
                  <a:gd name="T101" fmla="*/ 1 h 10"/>
                  <a:gd name="T102" fmla="*/ 2310 w 2630"/>
                  <a:gd name="T103" fmla="*/ 1 h 10"/>
                  <a:gd name="T104" fmla="*/ 2343 w 2630"/>
                  <a:gd name="T105" fmla="*/ 1 h 10"/>
                  <a:gd name="T106" fmla="*/ 2400 w 2630"/>
                  <a:gd name="T107" fmla="*/ 1 h 10"/>
                  <a:gd name="T108" fmla="*/ 2433 w 2630"/>
                  <a:gd name="T109" fmla="*/ 1 h 10"/>
                  <a:gd name="T110" fmla="*/ 2490 w 2630"/>
                  <a:gd name="T111" fmla="*/ 1 h 10"/>
                  <a:gd name="T112" fmla="*/ 2523 w 2630"/>
                  <a:gd name="T113" fmla="*/ 2 h 10"/>
                  <a:gd name="T114" fmla="*/ 2581 w 2630"/>
                  <a:gd name="T115" fmla="*/ 2 h 10"/>
                  <a:gd name="T116" fmla="*/ 2613 w 2630"/>
                  <a:gd name="T1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0" h="10">
                    <a:moveTo>
                      <a:pt x="0" y="0"/>
                    </a:moveTo>
                    <a:lnTo>
                      <a:pt x="33" y="0"/>
                    </a:lnTo>
                    <a:lnTo>
                      <a:pt x="33" y="8"/>
                    </a:lnTo>
                    <a:lnTo>
                      <a:pt x="0" y="8"/>
                    </a:lnTo>
                    <a:lnTo>
                      <a:pt x="0" y="0"/>
                    </a:lnTo>
                    <a:close/>
                    <a:moveTo>
                      <a:pt x="58" y="0"/>
                    </a:moveTo>
                    <a:lnTo>
                      <a:pt x="66" y="0"/>
                    </a:lnTo>
                    <a:lnTo>
                      <a:pt x="66" y="8"/>
                    </a:lnTo>
                    <a:lnTo>
                      <a:pt x="58" y="8"/>
                    </a:lnTo>
                    <a:lnTo>
                      <a:pt x="58" y="0"/>
                    </a:lnTo>
                    <a:close/>
                    <a:moveTo>
                      <a:pt x="90" y="0"/>
                    </a:moveTo>
                    <a:lnTo>
                      <a:pt x="123" y="0"/>
                    </a:lnTo>
                    <a:lnTo>
                      <a:pt x="123" y="8"/>
                    </a:lnTo>
                    <a:lnTo>
                      <a:pt x="90" y="8"/>
                    </a:lnTo>
                    <a:lnTo>
                      <a:pt x="90" y="0"/>
                    </a:lnTo>
                    <a:close/>
                    <a:moveTo>
                      <a:pt x="148" y="0"/>
                    </a:moveTo>
                    <a:lnTo>
                      <a:pt x="156" y="0"/>
                    </a:lnTo>
                    <a:lnTo>
                      <a:pt x="156" y="8"/>
                    </a:lnTo>
                    <a:lnTo>
                      <a:pt x="148" y="8"/>
                    </a:lnTo>
                    <a:lnTo>
                      <a:pt x="148" y="0"/>
                    </a:lnTo>
                    <a:close/>
                    <a:moveTo>
                      <a:pt x="181" y="0"/>
                    </a:moveTo>
                    <a:lnTo>
                      <a:pt x="213" y="0"/>
                    </a:lnTo>
                    <a:lnTo>
                      <a:pt x="213" y="8"/>
                    </a:lnTo>
                    <a:lnTo>
                      <a:pt x="181" y="8"/>
                    </a:lnTo>
                    <a:lnTo>
                      <a:pt x="181" y="0"/>
                    </a:lnTo>
                    <a:close/>
                    <a:moveTo>
                      <a:pt x="238" y="0"/>
                    </a:moveTo>
                    <a:lnTo>
                      <a:pt x="246" y="0"/>
                    </a:lnTo>
                    <a:lnTo>
                      <a:pt x="246" y="8"/>
                    </a:lnTo>
                    <a:lnTo>
                      <a:pt x="238" y="8"/>
                    </a:lnTo>
                    <a:lnTo>
                      <a:pt x="238" y="0"/>
                    </a:lnTo>
                    <a:close/>
                    <a:moveTo>
                      <a:pt x="271" y="0"/>
                    </a:moveTo>
                    <a:lnTo>
                      <a:pt x="303" y="0"/>
                    </a:lnTo>
                    <a:lnTo>
                      <a:pt x="303" y="8"/>
                    </a:lnTo>
                    <a:lnTo>
                      <a:pt x="271" y="8"/>
                    </a:lnTo>
                    <a:lnTo>
                      <a:pt x="271" y="0"/>
                    </a:lnTo>
                    <a:close/>
                    <a:moveTo>
                      <a:pt x="328" y="0"/>
                    </a:moveTo>
                    <a:lnTo>
                      <a:pt x="336" y="0"/>
                    </a:lnTo>
                    <a:lnTo>
                      <a:pt x="336" y="8"/>
                    </a:lnTo>
                    <a:lnTo>
                      <a:pt x="328" y="8"/>
                    </a:lnTo>
                    <a:lnTo>
                      <a:pt x="328" y="0"/>
                    </a:lnTo>
                    <a:close/>
                    <a:moveTo>
                      <a:pt x="361" y="0"/>
                    </a:moveTo>
                    <a:lnTo>
                      <a:pt x="394" y="0"/>
                    </a:lnTo>
                    <a:lnTo>
                      <a:pt x="394" y="8"/>
                    </a:lnTo>
                    <a:lnTo>
                      <a:pt x="361" y="8"/>
                    </a:lnTo>
                    <a:lnTo>
                      <a:pt x="361" y="0"/>
                    </a:lnTo>
                    <a:close/>
                    <a:moveTo>
                      <a:pt x="418" y="0"/>
                    </a:moveTo>
                    <a:lnTo>
                      <a:pt x="426" y="0"/>
                    </a:lnTo>
                    <a:lnTo>
                      <a:pt x="426" y="8"/>
                    </a:lnTo>
                    <a:lnTo>
                      <a:pt x="418" y="8"/>
                    </a:lnTo>
                    <a:lnTo>
                      <a:pt x="418" y="0"/>
                    </a:lnTo>
                    <a:close/>
                    <a:moveTo>
                      <a:pt x="451" y="0"/>
                    </a:moveTo>
                    <a:lnTo>
                      <a:pt x="484" y="0"/>
                    </a:lnTo>
                    <a:lnTo>
                      <a:pt x="484" y="8"/>
                    </a:lnTo>
                    <a:lnTo>
                      <a:pt x="451" y="8"/>
                    </a:lnTo>
                    <a:lnTo>
                      <a:pt x="451" y="0"/>
                    </a:lnTo>
                    <a:close/>
                    <a:moveTo>
                      <a:pt x="508" y="0"/>
                    </a:moveTo>
                    <a:lnTo>
                      <a:pt x="516" y="0"/>
                    </a:lnTo>
                    <a:lnTo>
                      <a:pt x="516" y="8"/>
                    </a:lnTo>
                    <a:lnTo>
                      <a:pt x="508" y="8"/>
                    </a:lnTo>
                    <a:lnTo>
                      <a:pt x="508" y="0"/>
                    </a:lnTo>
                    <a:close/>
                    <a:moveTo>
                      <a:pt x="541" y="0"/>
                    </a:moveTo>
                    <a:lnTo>
                      <a:pt x="574" y="0"/>
                    </a:lnTo>
                    <a:lnTo>
                      <a:pt x="574" y="8"/>
                    </a:lnTo>
                    <a:lnTo>
                      <a:pt x="541" y="8"/>
                    </a:lnTo>
                    <a:lnTo>
                      <a:pt x="541" y="0"/>
                    </a:lnTo>
                    <a:close/>
                    <a:moveTo>
                      <a:pt x="598" y="0"/>
                    </a:moveTo>
                    <a:lnTo>
                      <a:pt x="606" y="0"/>
                    </a:lnTo>
                    <a:lnTo>
                      <a:pt x="606" y="8"/>
                    </a:lnTo>
                    <a:lnTo>
                      <a:pt x="598" y="8"/>
                    </a:lnTo>
                    <a:lnTo>
                      <a:pt x="598" y="0"/>
                    </a:lnTo>
                    <a:close/>
                    <a:moveTo>
                      <a:pt x="631" y="0"/>
                    </a:moveTo>
                    <a:lnTo>
                      <a:pt x="664" y="0"/>
                    </a:lnTo>
                    <a:lnTo>
                      <a:pt x="664" y="8"/>
                    </a:lnTo>
                    <a:lnTo>
                      <a:pt x="631" y="8"/>
                    </a:lnTo>
                    <a:lnTo>
                      <a:pt x="631" y="0"/>
                    </a:lnTo>
                    <a:close/>
                    <a:moveTo>
                      <a:pt x="688" y="0"/>
                    </a:moveTo>
                    <a:lnTo>
                      <a:pt x="697" y="0"/>
                    </a:lnTo>
                    <a:lnTo>
                      <a:pt x="697" y="8"/>
                    </a:lnTo>
                    <a:lnTo>
                      <a:pt x="688" y="8"/>
                    </a:lnTo>
                    <a:lnTo>
                      <a:pt x="688" y="0"/>
                    </a:lnTo>
                    <a:close/>
                    <a:moveTo>
                      <a:pt x="721" y="0"/>
                    </a:moveTo>
                    <a:lnTo>
                      <a:pt x="754" y="0"/>
                    </a:lnTo>
                    <a:lnTo>
                      <a:pt x="754" y="8"/>
                    </a:lnTo>
                    <a:lnTo>
                      <a:pt x="721" y="8"/>
                    </a:lnTo>
                    <a:lnTo>
                      <a:pt x="721" y="0"/>
                    </a:lnTo>
                    <a:close/>
                    <a:moveTo>
                      <a:pt x="779" y="0"/>
                    </a:moveTo>
                    <a:lnTo>
                      <a:pt x="787" y="0"/>
                    </a:lnTo>
                    <a:lnTo>
                      <a:pt x="787" y="8"/>
                    </a:lnTo>
                    <a:lnTo>
                      <a:pt x="779" y="8"/>
                    </a:lnTo>
                    <a:lnTo>
                      <a:pt x="779" y="0"/>
                    </a:lnTo>
                    <a:close/>
                    <a:moveTo>
                      <a:pt x="811" y="0"/>
                    </a:moveTo>
                    <a:lnTo>
                      <a:pt x="844" y="0"/>
                    </a:lnTo>
                    <a:lnTo>
                      <a:pt x="844" y="8"/>
                    </a:lnTo>
                    <a:lnTo>
                      <a:pt x="811" y="8"/>
                    </a:lnTo>
                    <a:lnTo>
                      <a:pt x="811" y="0"/>
                    </a:lnTo>
                    <a:close/>
                    <a:moveTo>
                      <a:pt x="869" y="0"/>
                    </a:moveTo>
                    <a:lnTo>
                      <a:pt x="877" y="0"/>
                    </a:lnTo>
                    <a:lnTo>
                      <a:pt x="877" y="8"/>
                    </a:lnTo>
                    <a:lnTo>
                      <a:pt x="869" y="8"/>
                    </a:lnTo>
                    <a:lnTo>
                      <a:pt x="869" y="0"/>
                    </a:lnTo>
                    <a:close/>
                    <a:moveTo>
                      <a:pt x="901" y="0"/>
                    </a:moveTo>
                    <a:lnTo>
                      <a:pt x="934" y="0"/>
                    </a:lnTo>
                    <a:lnTo>
                      <a:pt x="934" y="9"/>
                    </a:lnTo>
                    <a:lnTo>
                      <a:pt x="901" y="8"/>
                    </a:lnTo>
                    <a:lnTo>
                      <a:pt x="901" y="0"/>
                    </a:lnTo>
                    <a:close/>
                    <a:moveTo>
                      <a:pt x="959" y="0"/>
                    </a:moveTo>
                    <a:lnTo>
                      <a:pt x="967" y="0"/>
                    </a:lnTo>
                    <a:lnTo>
                      <a:pt x="967" y="9"/>
                    </a:lnTo>
                    <a:lnTo>
                      <a:pt x="959" y="9"/>
                    </a:lnTo>
                    <a:lnTo>
                      <a:pt x="959" y="0"/>
                    </a:lnTo>
                    <a:close/>
                    <a:moveTo>
                      <a:pt x="991" y="0"/>
                    </a:moveTo>
                    <a:lnTo>
                      <a:pt x="1024" y="0"/>
                    </a:lnTo>
                    <a:lnTo>
                      <a:pt x="1024" y="9"/>
                    </a:lnTo>
                    <a:lnTo>
                      <a:pt x="991" y="9"/>
                    </a:lnTo>
                    <a:lnTo>
                      <a:pt x="991" y="0"/>
                    </a:lnTo>
                    <a:close/>
                    <a:moveTo>
                      <a:pt x="1049" y="0"/>
                    </a:moveTo>
                    <a:lnTo>
                      <a:pt x="1057" y="0"/>
                    </a:lnTo>
                    <a:lnTo>
                      <a:pt x="1057" y="9"/>
                    </a:lnTo>
                    <a:lnTo>
                      <a:pt x="1049" y="9"/>
                    </a:lnTo>
                    <a:lnTo>
                      <a:pt x="1049" y="0"/>
                    </a:lnTo>
                    <a:close/>
                    <a:moveTo>
                      <a:pt x="1082" y="0"/>
                    </a:moveTo>
                    <a:lnTo>
                      <a:pt x="1114" y="0"/>
                    </a:lnTo>
                    <a:lnTo>
                      <a:pt x="1114" y="9"/>
                    </a:lnTo>
                    <a:lnTo>
                      <a:pt x="1082" y="9"/>
                    </a:lnTo>
                    <a:lnTo>
                      <a:pt x="1082" y="0"/>
                    </a:lnTo>
                    <a:close/>
                    <a:moveTo>
                      <a:pt x="1139" y="0"/>
                    </a:moveTo>
                    <a:lnTo>
                      <a:pt x="1147" y="0"/>
                    </a:lnTo>
                    <a:lnTo>
                      <a:pt x="1147" y="9"/>
                    </a:lnTo>
                    <a:lnTo>
                      <a:pt x="1139" y="9"/>
                    </a:lnTo>
                    <a:lnTo>
                      <a:pt x="1139" y="0"/>
                    </a:lnTo>
                    <a:close/>
                    <a:moveTo>
                      <a:pt x="1172" y="1"/>
                    </a:moveTo>
                    <a:lnTo>
                      <a:pt x="1204" y="1"/>
                    </a:lnTo>
                    <a:lnTo>
                      <a:pt x="1204" y="9"/>
                    </a:lnTo>
                    <a:lnTo>
                      <a:pt x="1172" y="9"/>
                    </a:lnTo>
                    <a:lnTo>
                      <a:pt x="1172" y="1"/>
                    </a:lnTo>
                    <a:close/>
                    <a:moveTo>
                      <a:pt x="1229" y="1"/>
                    </a:moveTo>
                    <a:lnTo>
                      <a:pt x="1237" y="1"/>
                    </a:lnTo>
                    <a:lnTo>
                      <a:pt x="1237" y="9"/>
                    </a:lnTo>
                    <a:lnTo>
                      <a:pt x="1229" y="9"/>
                    </a:lnTo>
                    <a:lnTo>
                      <a:pt x="1229" y="1"/>
                    </a:lnTo>
                    <a:close/>
                    <a:moveTo>
                      <a:pt x="1262" y="1"/>
                    </a:moveTo>
                    <a:lnTo>
                      <a:pt x="1295" y="1"/>
                    </a:lnTo>
                    <a:lnTo>
                      <a:pt x="1295" y="9"/>
                    </a:lnTo>
                    <a:lnTo>
                      <a:pt x="1262" y="9"/>
                    </a:lnTo>
                    <a:lnTo>
                      <a:pt x="1262" y="1"/>
                    </a:lnTo>
                    <a:close/>
                    <a:moveTo>
                      <a:pt x="1319" y="1"/>
                    </a:moveTo>
                    <a:lnTo>
                      <a:pt x="1327" y="1"/>
                    </a:lnTo>
                    <a:lnTo>
                      <a:pt x="1327" y="9"/>
                    </a:lnTo>
                    <a:lnTo>
                      <a:pt x="1319" y="9"/>
                    </a:lnTo>
                    <a:lnTo>
                      <a:pt x="1319" y="1"/>
                    </a:lnTo>
                    <a:close/>
                    <a:moveTo>
                      <a:pt x="1352" y="1"/>
                    </a:moveTo>
                    <a:lnTo>
                      <a:pt x="1385" y="1"/>
                    </a:lnTo>
                    <a:lnTo>
                      <a:pt x="1385" y="9"/>
                    </a:lnTo>
                    <a:lnTo>
                      <a:pt x="1352" y="9"/>
                    </a:lnTo>
                    <a:lnTo>
                      <a:pt x="1352" y="1"/>
                    </a:lnTo>
                    <a:close/>
                    <a:moveTo>
                      <a:pt x="1409" y="1"/>
                    </a:moveTo>
                    <a:lnTo>
                      <a:pt x="1417" y="1"/>
                    </a:lnTo>
                    <a:lnTo>
                      <a:pt x="1417" y="9"/>
                    </a:lnTo>
                    <a:lnTo>
                      <a:pt x="1409" y="9"/>
                    </a:lnTo>
                    <a:lnTo>
                      <a:pt x="1409" y="1"/>
                    </a:lnTo>
                    <a:close/>
                    <a:moveTo>
                      <a:pt x="1442" y="1"/>
                    </a:moveTo>
                    <a:lnTo>
                      <a:pt x="1475" y="1"/>
                    </a:lnTo>
                    <a:lnTo>
                      <a:pt x="1475" y="9"/>
                    </a:lnTo>
                    <a:lnTo>
                      <a:pt x="1442" y="9"/>
                    </a:lnTo>
                    <a:lnTo>
                      <a:pt x="1442" y="1"/>
                    </a:lnTo>
                    <a:close/>
                    <a:moveTo>
                      <a:pt x="1499" y="1"/>
                    </a:moveTo>
                    <a:lnTo>
                      <a:pt x="1508" y="1"/>
                    </a:lnTo>
                    <a:lnTo>
                      <a:pt x="1508" y="9"/>
                    </a:lnTo>
                    <a:lnTo>
                      <a:pt x="1499" y="9"/>
                    </a:lnTo>
                    <a:lnTo>
                      <a:pt x="1499" y="1"/>
                    </a:lnTo>
                    <a:close/>
                    <a:moveTo>
                      <a:pt x="1532" y="1"/>
                    </a:moveTo>
                    <a:lnTo>
                      <a:pt x="1565" y="1"/>
                    </a:lnTo>
                    <a:lnTo>
                      <a:pt x="1565" y="9"/>
                    </a:lnTo>
                    <a:lnTo>
                      <a:pt x="1532" y="9"/>
                    </a:lnTo>
                    <a:lnTo>
                      <a:pt x="1532" y="1"/>
                    </a:lnTo>
                    <a:close/>
                    <a:moveTo>
                      <a:pt x="1589" y="1"/>
                    </a:moveTo>
                    <a:lnTo>
                      <a:pt x="1598" y="1"/>
                    </a:lnTo>
                    <a:lnTo>
                      <a:pt x="1598" y="9"/>
                    </a:lnTo>
                    <a:lnTo>
                      <a:pt x="1589" y="9"/>
                    </a:lnTo>
                    <a:lnTo>
                      <a:pt x="1589" y="1"/>
                    </a:lnTo>
                    <a:close/>
                    <a:moveTo>
                      <a:pt x="1622" y="1"/>
                    </a:moveTo>
                    <a:lnTo>
                      <a:pt x="1655" y="1"/>
                    </a:lnTo>
                    <a:lnTo>
                      <a:pt x="1655" y="9"/>
                    </a:lnTo>
                    <a:lnTo>
                      <a:pt x="1622" y="9"/>
                    </a:lnTo>
                    <a:lnTo>
                      <a:pt x="1622" y="1"/>
                    </a:lnTo>
                    <a:close/>
                    <a:moveTo>
                      <a:pt x="1680" y="1"/>
                    </a:moveTo>
                    <a:lnTo>
                      <a:pt x="1688" y="1"/>
                    </a:lnTo>
                    <a:lnTo>
                      <a:pt x="1688" y="9"/>
                    </a:lnTo>
                    <a:lnTo>
                      <a:pt x="1680" y="9"/>
                    </a:lnTo>
                    <a:lnTo>
                      <a:pt x="1680" y="1"/>
                    </a:lnTo>
                    <a:close/>
                    <a:moveTo>
                      <a:pt x="1712" y="1"/>
                    </a:moveTo>
                    <a:lnTo>
                      <a:pt x="1745" y="1"/>
                    </a:lnTo>
                    <a:lnTo>
                      <a:pt x="1745" y="9"/>
                    </a:lnTo>
                    <a:lnTo>
                      <a:pt x="1712" y="9"/>
                    </a:lnTo>
                    <a:lnTo>
                      <a:pt x="1712" y="1"/>
                    </a:lnTo>
                    <a:close/>
                    <a:moveTo>
                      <a:pt x="1770" y="1"/>
                    </a:moveTo>
                    <a:lnTo>
                      <a:pt x="1778" y="1"/>
                    </a:lnTo>
                    <a:lnTo>
                      <a:pt x="1778" y="9"/>
                    </a:lnTo>
                    <a:lnTo>
                      <a:pt x="1770" y="9"/>
                    </a:lnTo>
                    <a:lnTo>
                      <a:pt x="1770" y="1"/>
                    </a:lnTo>
                    <a:close/>
                    <a:moveTo>
                      <a:pt x="1802" y="1"/>
                    </a:moveTo>
                    <a:lnTo>
                      <a:pt x="1835" y="1"/>
                    </a:lnTo>
                    <a:lnTo>
                      <a:pt x="1835" y="9"/>
                    </a:lnTo>
                    <a:lnTo>
                      <a:pt x="1802" y="9"/>
                    </a:lnTo>
                    <a:lnTo>
                      <a:pt x="1802" y="1"/>
                    </a:lnTo>
                    <a:close/>
                    <a:moveTo>
                      <a:pt x="1860" y="1"/>
                    </a:moveTo>
                    <a:lnTo>
                      <a:pt x="1868" y="1"/>
                    </a:lnTo>
                    <a:lnTo>
                      <a:pt x="1868" y="9"/>
                    </a:lnTo>
                    <a:lnTo>
                      <a:pt x="1860" y="9"/>
                    </a:lnTo>
                    <a:lnTo>
                      <a:pt x="1860" y="1"/>
                    </a:lnTo>
                    <a:close/>
                    <a:moveTo>
                      <a:pt x="1893" y="1"/>
                    </a:moveTo>
                    <a:lnTo>
                      <a:pt x="1925" y="1"/>
                    </a:lnTo>
                    <a:lnTo>
                      <a:pt x="1925" y="9"/>
                    </a:lnTo>
                    <a:lnTo>
                      <a:pt x="1893" y="9"/>
                    </a:lnTo>
                    <a:lnTo>
                      <a:pt x="1893" y="1"/>
                    </a:lnTo>
                    <a:close/>
                    <a:moveTo>
                      <a:pt x="1950" y="1"/>
                    </a:moveTo>
                    <a:lnTo>
                      <a:pt x="1958" y="1"/>
                    </a:lnTo>
                    <a:lnTo>
                      <a:pt x="1958" y="9"/>
                    </a:lnTo>
                    <a:lnTo>
                      <a:pt x="1950" y="9"/>
                    </a:lnTo>
                    <a:lnTo>
                      <a:pt x="1950" y="1"/>
                    </a:lnTo>
                    <a:close/>
                    <a:moveTo>
                      <a:pt x="1983" y="1"/>
                    </a:moveTo>
                    <a:lnTo>
                      <a:pt x="2015" y="1"/>
                    </a:lnTo>
                    <a:lnTo>
                      <a:pt x="2015" y="9"/>
                    </a:lnTo>
                    <a:lnTo>
                      <a:pt x="1983" y="9"/>
                    </a:lnTo>
                    <a:lnTo>
                      <a:pt x="1983" y="1"/>
                    </a:lnTo>
                    <a:close/>
                    <a:moveTo>
                      <a:pt x="2040" y="1"/>
                    </a:moveTo>
                    <a:lnTo>
                      <a:pt x="2048" y="1"/>
                    </a:lnTo>
                    <a:lnTo>
                      <a:pt x="2048" y="9"/>
                    </a:lnTo>
                    <a:lnTo>
                      <a:pt x="2040" y="9"/>
                    </a:lnTo>
                    <a:lnTo>
                      <a:pt x="2040" y="1"/>
                    </a:lnTo>
                    <a:close/>
                    <a:moveTo>
                      <a:pt x="2073" y="1"/>
                    </a:moveTo>
                    <a:lnTo>
                      <a:pt x="2106" y="1"/>
                    </a:lnTo>
                    <a:lnTo>
                      <a:pt x="2106" y="9"/>
                    </a:lnTo>
                    <a:lnTo>
                      <a:pt x="2073" y="9"/>
                    </a:lnTo>
                    <a:lnTo>
                      <a:pt x="2073" y="1"/>
                    </a:lnTo>
                    <a:close/>
                    <a:moveTo>
                      <a:pt x="2130" y="1"/>
                    </a:moveTo>
                    <a:lnTo>
                      <a:pt x="2138" y="1"/>
                    </a:lnTo>
                    <a:lnTo>
                      <a:pt x="2138" y="9"/>
                    </a:lnTo>
                    <a:lnTo>
                      <a:pt x="2130" y="9"/>
                    </a:lnTo>
                    <a:lnTo>
                      <a:pt x="2130" y="1"/>
                    </a:lnTo>
                    <a:close/>
                    <a:moveTo>
                      <a:pt x="2163" y="1"/>
                    </a:moveTo>
                    <a:lnTo>
                      <a:pt x="2196" y="1"/>
                    </a:lnTo>
                    <a:lnTo>
                      <a:pt x="2196" y="9"/>
                    </a:lnTo>
                    <a:lnTo>
                      <a:pt x="2163" y="9"/>
                    </a:lnTo>
                    <a:lnTo>
                      <a:pt x="2163" y="1"/>
                    </a:lnTo>
                    <a:close/>
                    <a:moveTo>
                      <a:pt x="2220" y="1"/>
                    </a:moveTo>
                    <a:lnTo>
                      <a:pt x="2228" y="1"/>
                    </a:lnTo>
                    <a:lnTo>
                      <a:pt x="2228" y="9"/>
                    </a:lnTo>
                    <a:lnTo>
                      <a:pt x="2220" y="9"/>
                    </a:lnTo>
                    <a:lnTo>
                      <a:pt x="2220" y="1"/>
                    </a:lnTo>
                    <a:close/>
                    <a:moveTo>
                      <a:pt x="2253" y="1"/>
                    </a:moveTo>
                    <a:lnTo>
                      <a:pt x="2286" y="1"/>
                    </a:lnTo>
                    <a:lnTo>
                      <a:pt x="2286" y="9"/>
                    </a:lnTo>
                    <a:lnTo>
                      <a:pt x="2253" y="9"/>
                    </a:lnTo>
                    <a:lnTo>
                      <a:pt x="2253" y="1"/>
                    </a:lnTo>
                    <a:close/>
                    <a:moveTo>
                      <a:pt x="2310" y="1"/>
                    </a:moveTo>
                    <a:lnTo>
                      <a:pt x="2318" y="1"/>
                    </a:lnTo>
                    <a:lnTo>
                      <a:pt x="2318" y="10"/>
                    </a:lnTo>
                    <a:lnTo>
                      <a:pt x="2310" y="10"/>
                    </a:lnTo>
                    <a:lnTo>
                      <a:pt x="2310" y="1"/>
                    </a:lnTo>
                    <a:close/>
                    <a:moveTo>
                      <a:pt x="2343" y="1"/>
                    </a:moveTo>
                    <a:lnTo>
                      <a:pt x="2376" y="1"/>
                    </a:lnTo>
                    <a:lnTo>
                      <a:pt x="2376" y="10"/>
                    </a:lnTo>
                    <a:lnTo>
                      <a:pt x="2343" y="10"/>
                    </a:lnTo>
                    <a:lnTo>
                      <a:pt x="2343" y="1"/>
                    </a:lnTo>
                    <a:close/>
                    <a:moveTo>
                      <a:pt x="2400" y="1"/>
                    </a:moveTo>
                    <a:lnTo>
                      <a:pt x="2409" y="1"/>
                    </a:lnTo>
                    <a:lnTo>
                      <a:pt x="2409" y="10"/>
                    </a:lnTo>
                    <a:lnTo>
                      <a:pt x="2400" y="10"/>
                    </a:lnTo>
                    <a:lnTo>
                      <a:pt x="2400" y="1"/>
                    </a:lnTo>
                    <a:close/>
                    <a:moveTo>
                      <a:pt x="2433" y="1"/>
                    </a:moveTo>
                    <a:lnTo>
                      <a:pt x="2466" y="1"/>
                    </a:lnTo>
                    <a:lnTo>
                      <a:pt x="2466" y="10"/>
                    </a:lnTo>
                    <a:lnTo>
                      <a:pt x="2433" y="10"/>
                    </a:lnTo>
                    <a:lnTo>
                      <a:pt x="2433" y="1"/>
                    </a:lnTo>
                    <a:close/>
                    <a:moveTo>
                      <a:pt x="2490" y="1"/>
                    </a:moveTo>
                    <a:lnTo>
                      <a:pt x="2499" y="1"/>
                    </a:lnTo>
                    <a:lnTo>
                      <a:pt x="2499" y="10"/>
                    </a:lnTo>
                    <a:lnTo>
                      <a:pt x="2490" y="10"/>
                    </a:lnTo>
                    <a:lnTo>
                      <a:pt x="2490" y="1"/>
                    </a:lnTo>
                    <a:close/>
                    <a:moveTo>
                      <a:pt x="2523" y="2"/>
                    </a:moveTo>
                    <a:lnTo>
                      <a:pt x="2556" y="2"/>
                    </a:lnTo>
                    <a:lnTo>
                      <a:pt x="2556" y="10"/>
                    </a:lnTo>
                    <a:lnTo>
                      <a:pt x="2523" y="10"/>
                    </a:lnTo>
                    <a:lnTo>
                      <a:pt x="2523" y="2"/>
                    </a:lnTo>
                    <a:close/>
                    <a:moveTo>
                      <a:pt x="2581" y="2"/>
                    </a:moveTo>
                    <a:lnTo>
                      <a:pt x="2589" y="2"/>
                    </a:lnTo>
                    <a:lnTo>
                      <a:pt x="2589" y="10"/>
                    </a:lnTo>
                    <a:lnTo>
                      <a:pt x="2581" y="10"/>
                    </a:lnTo>
                    <a:lnTo>
                      <a:pt x="2581" y="2"/>
                    </a:lnTo>
                    <a:close/>
                    <a:moveTo>
                      <a:pt x="2613" y="2"/>
                    </a:moveTo>
                    <a:lnTo>
                      <a:pt x="2630" y="2"/>
                    </a:lnTo>
                    <a:lnTo>
                      <a:pt x="2630" y="10"/>
                    </a:lnTo>
                    <a:lnTo>
                      <a:pt x="2613" y="10"/>
                    </a:lnTo>
                    <a:lnTo>
                      <a:pt x="2613" y="2"/>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43" name="Oval 239"/>
            <p:cNvSpPr>
              <a:spLocks noChangeArrowheads="1"/>
            </p:cNvSpPr>
            <p:nvPr/>
          </p:nvSpPr>
          <p:spPr bwMode="auto">
            <a:xfrm>
              <a:off x="3523" y="3736"/>
              <a:ext cx="41" cy="41"/>
            </a:xfrm>
            <a:prstGeom prst="ellipse">
              <a:avLst/>
            </a:prstGeom>
            <a:solidFill>
              <a:srgbClr val="37609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4" name="Oval 240"/>
            <p:cNvSpPr>
              <a:spLocks noChangeArrowheads="1"/>
            </p:cNvSpPr>
            <p:nvPr/>
          </p:nvSpPr>
          <p:spPr bwMode="auto">
            <a:xfrm>
              <a:off x="3523" y="3736"/>
              <a:ext cx="41" cy="41"/>
            </a:xfrm>
            <a:prstGeom prst="ellipse">
              <a:avLst/>
            </a:prstGeom>
            <a:noFill/>
            <a:ln w="23"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Oval 241"/>
            <p:cNvSpPr>
              <a:spLocks noChangeArrowheads="1"/>
            </p:cNvSpPr>
            <p:nvPr/>
          </p:nvSpPr>
          <p:spPr bwMode="auto">
            <a:xfrm>
              <a:off x="3039" y="3542"/>
              <a:ext cx="41" cy="41"/>
            </a:xfrm>
            <a:prstGeom prst="ellipse">
              <a:avLst/>
            </a:prstGeom>
            <a:solidFill>
              <a:srgbClr val="37609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6" name="Oval 242"/>
            <p:cNvSpPr>
              <a:spLocks noChangeArrowheads="1"/>
            </p:cNvSpPr>
            <p:nvPr/>
          </p:nvSpPr>
          <p:spPr bwMode="auto">
            <a:xfrm>
              <a:off x="3039" y="3542"/>
              <a:ext cx="41" cy="41"/>
            </a:xfrm>
            <a:prstGeom prst="ellipse">
              <a:avLst/>
            </a:prstGeom>
            <a:noFill/>
            <a:ln w="23"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243"/>
            <p:cNvSpPr>
              <a:spLocks/>
            </p:cNvSpPr>
            <p:nvPr/>
          </p:nvSpPr>
          <p:spPr bwMode="auto">
            <a:xfrm>
              <a:off x="2525" y="3122"/>
              <a:ext cx="65" cy="440"/>
            </a:xfrm>
            <a:custGeom>
              <a:avLst/>
              <a:gdLst>
                <a:gd name="T0" fmla="*/ 0 w 65"/>
                <a:gd name="T1" fmla="*/ 33 h 440"/>
                <a:gd name="T2" fmla="*/ 32 w 65"/>
                <a:gd name="T3" fmla="*/ 0 h 440"/>
                <a:gd name="T4" fmla="*/ 65 w 65"/>
                <a:gd name="T5" fmla="*/ 33 h 440"/>
                <a:gd name="T6" fmla="*/ 49 w 65"/>
                <a:gd name="T7" fmla="*/ 33 h 440"/>
                <a:gd name="T8" fmla="*/ 49 w 65"/>
                <a:gd name="T9" fmla="*/ 407 h 440"/>
                <a:gd name="T10" fmla="*/ 65 w 65"/>
                <a:gd name="T11" fmla="*/ 407 h 440"/>
                <a:gd name="T12" fmla="*/ 32 w 65"/>
                <a:gd name="T13" fmla="*/ 440 h 440"/>
                <a:gd name="T14" fmla="*/ 0 w 65"/>
                <a:gd name="T15" fmla="*/ 407 h 440"/>
                <a:gd name="T16" fmla="*/ 16 w 65"/>
                <a:gd name="T17" fmla="*/ 407 h 440"/>
                <a:gd name="T18" fmla="*/ 16 w 65"/>
                <a:gd name="T19" fmla="*/ 33 h 440"/>
                <a:gd name="T20" fmla="*/ 0 w 65"/>
                <a:gd name="T21" fmla="*/ 3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440">
                  <a:moveTo>
                    <a:pt x="0" y="33"/>
                  </a:moveTo>
                  <a:lnTo>
                    <a:pt x="32" y="0"/>
                  </a:lnTo>
                  <a:lnTo>
                    <a:pt x="65" y="33"/>
                  </a:lnTo>
                  <a:lnTo>
                    <a:pt x="49" y="33"/>
                  </a:lnTo>
                  <a:lnTo>
                    <a:pt x="49" y="407"/>
                  </a:lnTo>
                  <a:lnTo>
                    <a:pt x="65" y="407"/>
                  </a:lnTo>
                  <a:lnTo>
                    <a:pt x="32" y="440"/>
                  </a:lnTo>
                  <a:lnTo>
                    <a:pt x="0" y="407"/>
                  </a:lnTo>
                  <a:lnTo>
                    <a:pt x="16" y="407"/>
                  </a:lnTo>
                  <a:lnTo>
                    <a:pt x="16" y="33"/>
                  </a:lnTo>
                  <a:lnTo>
                    <a:pt x="0" y="3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244"/>
            <p:cNvSpPr>
              <a:spLocks/>
            </p:cNvSpPr>
            <p:nvPr/>
          </p:nvSpPr>
          <p:spPr bwMode="auto">
            <a:xfrm>
              <a:off x="2525" y="3122"/>
              <a:ext cx="65" cy="440"/>
            </a:xfrm>
            <a:custGeom>
              <a:avLst/>
              <a:gdLst>
                <a:gd name="T0" fmla="*/ 0 w 65"/>
                <a:gd name="T1" fmla="*/ 33 h 440"/>
                <a:gd name="T2" fmla="*/ 32 w 65"/>
                <a:gd name="T3" fmla="*/ 0 h 440"/>
                <a:gd name="T4" fmla="*/ 65 w 65"/>
                <a:gd name="T5" fmla="*/ 33 h 440"/>
                <a:gd name="T6" fmla="*/ 49 w 65"/>
                <a:gd name="T7" fmla="*/ 33 h 440"/>
                <a:gd name="T8" fmla="*/ 49 w 65"/>
                <a:gd name="T9" fmla="*/ 407 h 440"/>
                <a:gd name="T10" fmla="*/ 65 w 65"/>
                <a:gd name="T11" fmla="*/ 407 h 440"/>
                <a:gd name="T12" fmla="*/ 32 w 65"/>
                <a:gd name="T13" fmla="*/ 440 h 440"/>
                <a:gd name="T14" fmla="*/ 0 w 65"/>
                <a:gd name="T15" fmla="*/ 407 h 440"/>
                <a:gd name="T16" fmla="*/ 16 w 65"/>
                <a:gd name="T17" fmla="*/ 407 h 440"/>
                <a:gd name="T18" fmla="*/ 16 w 65"/>
                <a:gd name="T19" fmla="*/ 33 h 440"/>
                <a:gd name="T20" fmla="*/ 0 w 65"/>
                <a:gd name="T21" fmla="*/ 3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440">
                  <a:moveTo>
                    <a:pt x="0" y="33"/>
                  </a:moveTo>
                  <a:lnTo>
                    <a:pt x="32" y="0"/>
                  </a:lnTo>
                  <a:lnTo>
                    <a:pt x="65" y="33"/>
                  </a:lnTo>
                  <a:lnTo>
                    <a:pt x="49" y="33"/>
                  </a:lnTo>
                  <a:lnTo>
                    <a:pt x="49" y="407"/>
                  </a:lnTo>
                  <a:lnTo>
                    <a:pt x="65" y="407"/>
                  </a:lnTo>
                  <a:lnTo>
                    <a:pt x="32" y="440"/>
                  </a:lnTo>
                  <a:lnTo>
                    <a:pt x="0" y="407"/>
                  </a:lnTo>
                  <a:lnTo>
                    <a:pt x="16" y="407"/>
                  </a:lnTo>
                  <a:lnTo>
                    <a:pt x="16" y="33"/>
                  </a:lnTo>
                  <a:lnTo>
                    <a:pt x="0" y="33"/>
                  </a:lnTo>
                  <a:close/>
                </a:path>
              </a:pathLst>
            </a:custGeom>
            <a:noFill/>
            <a:ln w="11" cap="flat">
              <a:solidFill>
                <a:srgbClr val="385D8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39" name="図 38"/>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53013" y="1484784"/>
            <a:ext cx="3997435" cy="2696524"/>
          </a:xfrm>
          <a:prstGeom prst="rect">
            <a:avLst/>
          </a:prstGeom>
        </p:spPr>
      </p:pic>
    </p:spTree>
    <p:extLst>
      <p:ext uri="{BB962C8B-B14F-4D97-AF65-F5344CB8AC3E}">
        <p14:creationId xmlns:p14="http://schemas.microsoft.com/office/powerpoint/2010/main" val="3036810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47392" y="6420716"/>
            <a:ext cx="1828800" cy="365125"/>
          </a:xfrm>
        </p:spPr>
        <p:txBody>
          <a:bodyPr/>
          <a:lstStyle/>
          <a:p>
            <a:fld id="{682EF9F9-C4E8-46B2-BBF1-33E3162B856A}" type="slidenum">
              <a:rPr kumimoji="1" lang="ja-JP" altLang="en-US" smtClean="0"/>
              <a:t>21</a:t>
            </a:fld>
            <a:endParaRPr kumimoji="1" lang="ja-JP" altLang="en-US" dirty="0"/>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kumimoji="1" lang="en-US" altLang="ja-JP" sz="2800" dirty="0" smtClean="0">
                <a:solidFill>
                  <a:schemeClr val="bg1"/>
                </a:solidFill>
                <a:latin typeface="Meiryo UI" pitchFamily="50" charset="-128"/>
                <a:ea typeface="Meiryo UI" pitchFamily="50" charset="-128"/>
                <a:cs typeface="Meiryo UI" pitchFamily="50" charset="-128"/>
              </a:rPr>
              <a:t>.</a:t>
            </a:r>
            <a:r>
              <a:rPr kumimoji="1" lang="ja-JP" altLang="en-US" sz="2800" dirty="0" smtClean="0">
                <a:solidFill>
                  <a:schemeClr val="bg1"/>
                </a:solidFill>
                <a:latin typeface="Meiryo UI" pitchFamily="50" charset="-128"/>
                <a:ea typeface="Meiryo UI" pitchFamily="50" charset="-128"/>
                <a:cs typeface="Meiryo UI" pitchFamily="50" charset="-128"/>
              </a:rPr>
              <a:t> 今後の維持管理</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２－２　管理水準の設定</a:t>
            </a:r>
            <a:endParaRPr kumimoji="1" lang="ja-JP" altLang="en-US" sz="2400" dirty="0">
              <a:latin typeface="Meiryo UI" pitchFamily="50" charset="-128"/>
              <a:ea typeface="Meiryo UI" pitchFamily="50" charset="-128"/>
              <a:cs typeface="Meiryo UI" pitchFamily="50" charset="-128"/>
            </a:endParaRPr>
          </a:p>
        </p:txBody>
      </p:sp>
      <p:sp>
        <p:nvSpPr>
          <p:cNvPr id="249" name="テキスト ボックス 248"/>
          <p:cNvSpPr txBox="1"/>
          <p:nvPr/>
        </p:nvSpPr>
        <p:spPr>
          <a:xfrm>
            <a:off x="179512" y="1034516"/>
            <a:ext cx="8560856" cy="369332"/>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（例）状態監視型の管理水準／護岸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判定基準の明確化</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5" name="表 4"/>
          <p:cNvGraphicFramePr>
            <a:graphicFrameLocks noGrp="1"/>
          </p:cNvGraphicFramePr>
          <p:nvPr>
            <p:extLst>
              <p:ext uri="{D42A27DB-BD31-4B8C-83A1-F6EECF244321}">
                <p14:modId xmlns:p14="http://schemas.microsoft.com/office/powerpoint/2010/main" val="2501150622"/>
              </p:ext>
            </p:extLst>
          </p:nvPr>
        </p:nvGraphicFramePr>
        <p:xfrm>
          <a:off x="107504" y="1398490"/>
          <a:ext cx="8856982" cy="5054846"/>
        </p:xfrm>
        <a:graphic>
          <a:graphicData uri="http://schemas.openxmlformats.org/drawingml/2006/table">
            <a:tbl>
              <a:tblPr firstRow="1" firstCol="1" bandRow="1">
                <a:tableStyleId>{5C22544A-7EE6-4342-B048-85BDC9FD1C3A}</a:tableStyleId>
              </a:tblPr>
              <a:tblGrid>
                <a:gridCol w="864096"/>
                <a:gridCol w="864096"/>
                <a:gridCol w="1425758"/>
                <a:gridCol w="1425758"/>
                <a:gridCol w="1425758"/>
                <a:gridCol w="1425758"/>
                <a:gridCol w="1425758"/>
              </a:tblGrid>
              <a:tr h="331023">
                <a:tc rowSpan="3" gridSpan="2">
                  <a:txBody>
                    <a:bodyPr/>
                    <a:lstStyle/>
                    <a:p>
                      <a:pPr algn="ctr">
                        <a:spcAft>
                          <a:spcPts val="0"/>
                        </a:spcAft>
                      </a:pPr>
                      <a:r>
                        <a:rPr lang="en-US" sz="1400" kern="12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sz="1400" kern="12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9828" marR="59828" marT="0" marB="0" anchor="ct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rowSpan="3" hMerge="1">
                  <a:txBody>
                    <a:bodyPr/>
                    <a:lstStyle/>
                    <a:p>
                      <a:endParaRPr kumimoji="1" lang="ja-JP" altLang="en-US"/>
                    </a:p>
                  </a:txBody>
                  <a:tcPr/>
                </a:tc>
                <a:tc gridSpan="5">
                  <a:txBody>
                    <a:bodyPr/>
                    <a:lstStyle/>
                    <a:p>
                      <a:pPr algn="ctr">
                        <a:spcAft>
                          <a:spcPts val="0"/>
                        </a:spcAft>
                      </a:pPr>
                      <a:r>
                        <a:rPr lang="ja-JP" sz="1600" kern="1200" dirty="0">
                          <a:effectLst/>
                          <a:latin typeface="Meiryo UI" panose="020B0604030504040204" pitchFamily="50" charset="-128"/>
                          <a:ea typeface="Meiryo UI" panose="020B0604030504040204" pitchFamily="50" charset="-128"/>
                          <a:cs typeface="Meiryo UI" panose="020B0604030504040204" pitchFamily="50" charset="-128"/>
                        </a:rPr>
                        <a:t>評価基準（変状等のランク）</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9828" marR="59828" marT="0" marB="0"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31023">
                <a:tc gridSpan="2" vMerge="1">
                  <a:txBody>
                    <a:bodyPr/>
                    <a:lstStyle/>
                    <a:p>
                      <a:endParaRPr kumimoji="1" lang="ja-JP" altLang="en-US"/>
                    </a:p>
                  </a:txBody>
                  <a:tcPr/>
                </a:tc>
                <a:tc hMerge="1" vMerge="1">
                  <a:txBody>
                    <a:bodyPr/>
                    <a:lstStyle/>
                    <a:p>
                      <a:endParaRPr kumimoji="1" lang="ja-JP" altLang="en-US"/>
                    </a:p>
                  </a:txBody>
                  <a:tcPr/>
                </a:tc>
                <a:tc gridSpan="5">
                  <a:txBody>
                    <a:bodyPr/>
                    <a:lstStyle/>
                    <a:p>
                      <a:r>
                        <a:rPr kumimoji="1" lang="ja-JP" altLang="en-US" dirty="0" smtClean="0"/>
                        <a:t>　　　良　　　　　　　　　　　　　　　　　　　　　　　悪</a:t>
                      </a:r>
                      <a:endParaRPr kumimoji="1" lang="ja-JP" altLang="en-US" dirty="0"/>
                    </a:p>
                  </a:txBody>
                  <a:tcPr marL="59828" marR="59828"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31023">
                <a:tc gridSpan="2"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１</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9828" marR="59828"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tcPr>
                </a:tc>
                <a:tc>
                  <a:txBody>
                    <a:bodyPr/>
                    <a:lstStyle/>
                    <a:p>
                      <a:pPr algn="ctr">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２</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9828" marR="59828" marT="0" marB="0" anchor="ctr">
                    <a:lnT w="6350" cap="flat" cmpd="sng" algn="ctr">
                      <a:solidFill>
                        <a:schemeClr val="bg1"/>
                      </a:solidFill>
                      <a:prstDash val="solid"/>
                      <a:round/>
                      <a:headEnd type="none" w="med" len="med"/>
                      <a:tailEnd type="none" w="med" len="med"/>
                    </a:lnT>
                  </a:tcPr>
                </a:tc>
                <a:tc>
                  <a:txBody>
                    <a:bodyPr/>
                    <a:lstStyle/>
                    <a:p>
                      <a:pPr algn="ctr">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３</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9828" marR="59828" marT="0" marB="0" anchor="ctr">
                    <a:lnT w="6350" cap="flat" cmpd="sng" algn="ctr">
                      <a:solidFill>
                        <a:schemeClr val="bg1"/>
                      </a:solidFill>
                      <a:prstDash val="solid"/>
                      <a:round/>
                      <a:headEnd type="none" w="med" len="med"/>
                      <a:tailEnd type="none" w="med" len="med"/>
                    </a:lnT>
                  </a:tcPr>
                </a:tc>
                <a:tc>
                  <a:txBody>
                    <a:bodyPr/>
                    <a:lstStyle/>
                    <a:p>
                      <a:pPr algn="ctr">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４</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9828" marR="59828" marT="0" marB="0" anchor="ctr">
                    <a:lnT w="6350" cap="flat" cmpd="sng" algn="ctr">
                      <a:solidFill>
                        <a:schemeClr val="bg1"/>
                      </a:solidFill>
                      <a:prstDash val="solid"/>
                      <a:round/>
                      <a:headEnd type="none" w="med" len="med"/>
                      <a:tailEnd type="none" w="med" len="med"/>
                    </a:lnT>
                  </a:tcPr>
                </a:tc>
                <a:tc>
                  <a:txBody>
                    <a:bodyPr/>
                    <a:lstStyle/>
                    <a:p>
                      <a:pPr algn="ctr">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５</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9828" marR="59828" marT="0" marB="0" anchor="ctr">
                    <a:lnT w="6350" cap="flat" cmpd="sng" algn="ctr">
                      <a:solidFill>
                        <a:schemeClr val="bg1"/>
                      </a:solidFill>
                      <a:prstDash val="solid"/>
                      <a:round/>
                      <a:headEnd type="none" w="med" len="med"/>
                      <a:tailEnd type="none" w="med" len="med"/>
                    </a:lnT>
                  </a:tcPr>
                </a:tc>
              </a:tr>
              <a:tr h="797415">
                <a:tc gridSpan="2">
                  <a:txBody>
                    <a:bodyPr/>
                    <a:lstStyle/>
                    <a:p>
                      <a:pPr algn="ctr">
                        <a:spcAft>
                          <a:spcPts val="0"/>
                        </a:spcAft>
                      </a:pPr>
                      <a:r>
                        <a:rPr lang="ja-JP"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河床低下</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9828" marR="59828" marT="0" marB="0" anchor="ctr">
                    <a:lnT w="6350" cap="flat" cmpd="sng" algn="ctr">
                      <a:solidFill>
                        <a:schemeClr val="bg1"/>
                      </a:solidFill>
                      <a:prstDash val="solid"/>
                      <a:round/>
                      <a:headEnd type="none" w="med" len="med"/>
                      <a:tailEnd type="none" w="med" len="med"/>
                    </a:lnT>
                    <a:solidFill>
                      <a:schemeClr val="accent1">
                        <a:lumMod val="40000"/>
                        <a:lumOff val="60000"/>
                      </a:schemeClr>
                    </a:solidFill>
                  </a:tcPr>
                </a:tc>
                <a:tc hMerge="1">
                  <a:txBody>
                    <a:bodyPr/>
                    <a:lstStyle/>
                    <a:p>
                      <a:endParaRPr kumimoji="1" lang="ja-JP" altLang="en-US"/>
                    </a:p>
                  </a:txBody>
                  <a:tcPr/>
                </a:tc>
                <a:tc>
                  <a:txBody>
                    <a:bodyPr/>
                    <a:lstStyle/>
                    <a:p>
                      <a:pPr algn="just">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管理河床高を維持している</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9828" marR="59828" marT="0" marB="0"/>
                </a:tc>
                <a:tc>
                  <a:txBody>
                    <a:bodyPr/>
                    <a:lstStyle/>
                    <a:p>
                      <a:pPr algn="just">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管理河床</a:t>
                      </a:r>
                      <a:r>
                        <a:rPr lang="ja-JP" sz="1400" kern="1200" dirty="0" smtClean="0">
                          <a:effectLst/>
                          <a:latin typeface="Meiryo UI" panose="020B0604030504040204" pitchFamily="50" charset="-128"/>
                          <a:ea typeface="Meiryo UI" panose="020B0604030504040204" pitchFamily="50" charset="-128"/>
                          <a:cs typeface="Meiryo UI" panose="020B0604030504040204" pitchFamily="50" charset="-128"/>
                        </a:rPr>
                        <a:t>高</a:t>
                      </a:r>
                      <a:r>
                        <a:rPr lang="ja-JP" altLang="en-US" sz="1400" kern="1200" dirty="0" smtClean="0">
                          <a:effectLst/>
                          <a:latin typeface="Meiryo UI" panose="020B0604030504040204" pitchFamily="50" charset="-128"/>
                          <a:ea typeface="Meiryo UI" panose="020B0604030504040204" pitchFamily="50" charset="-128"/>
                          <a:cs typeface="Meiryo UI" panose="020B0604030504040204" pitchFamily="50" charset="-128"/>
                        </a:rPr>
                        <a:t>より根入れ長の</a:t>
                      </a:r>
                      <a:r>
                        <a:rPr lang="en-US" altLang="ja-JP" sz="1400" kern="1200" dirty="0" smtClean="0">
                          <a:effectLst/>
                          <a:latin typeface="Meiryo UI" panose="020B0604030504040204" pitchFamily="50" charset="-128"/>
                          <a:ea typeface="Meiryo UI" panose="020B0604030504040204" pitchFamily="50" charset="-128"/>
                          <a:cs typeface="Meiryo UI" panose="020B0604030504040204" pitchFamily="50" charset="-128"/>
                        </a:rPr>
                        <a:t>40</a:t>
                      </a:r>
                      <a:r>
                        <a:rPr lang="ja-JP" altLang="en-US" sz="1400" kern="1200" dirty="0" smtClean="0">
                          <a:effectLst/>
                          <a:latin typeface="Meiryo UI" panose="020B0604030504040204" pitchFamily="50" charset="-128"/>
                          <a:ea typeface="Meiryo UI" panose="020B0604030504040204" pitchFamily="50" charset="-128"/>
                          <a:cs typeface="Meiryo UI" panose="020B0604030504040204" pitchFamily="50" charset="-128"/>
                        </a:rPr>
                        <a:t>％まで洗掘している</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9828" marR="59828" marT="0" marB="0"/>
                </a:tc>
                <a:tc>
                  <a:txBody>
                    <a:bodyPr/>
                    <a:lstStyle/>
                    <a:p>
                      <a:pPr algn="just">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管理河床高より根入れ長の</a:t>
                      </a: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60</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％まで洗掘している</a:t>
                      </a:r>
                    </a:p>
                  </a:txBody>
                  <a:tcPr marL="59828" marR="59828" marT="0" marB="0"/>
                </a:tc>
                <a:tc>
                  <a:txBody>
                    <a:bodyPr/>
                    <a:lstStyle/>
                    <a:p>
                      <a:pPr algn="just">
                        <a:spcAft>
                          <a:spcPts val="0"/>
                        </a:spcAft>
                      </a:pPr>
                      <a:r>
                        <a:rPr lang="ja-JP" altLang="en-US" sz="1400" kern="1200" dirty="0" smtClean="0">
                          <a:effectLst/>
                          <a:latin typeface="Meiryo UI" panose="020B0604030504040204" pitchFamily="50" charset="-128"/>
                          <a:ea typeface="Meiryo UI" panose="020B0604030504040204" pitchFamily="50" charset="-128"/>
                          <a:cs typeface="Meiryo UI" panose="020B0604030504040204" pitchFamily="50" charset="-128"/>
                        </a:rPr>
                        <a:t>管理河床高より根入れ長の</a:t>
                      </a:r>
                      <a:r>
                        <a:rPr lang="en-US" altLang="ja-JP" sz="1400" kern="1200" dirty="0" smtClean="0">
                          <a:effectLst/>
                          <a:latin typeface="Meiryo UI" panose="020B0604030504040204" pitchFamily="50" charset="-128"/>
                          <a:ea typeface="Meiryo UI" panose="020B0604030504040204" pitchFamily="50" charset="-128"/>
                          <a:cs typeface="Meiryo UI" panose="020B0604030504040204" pitchFamily="50" charset="-128"/>
                        </a:rPr>
                        <a:t>80</a:t>
                      </a:r>
                      <a:r>
                        <a:rPr lang="ja-JP" altLang="en-US" sz="1400" kern="1200" dirty="0" smtClean="0">
                          <a:effectLst/>
                          <a:latin typeface="Meiryo UI" panose="020B0604030504040204" pitchFamily="50" charset="-128"/>
                          <a:ea typeface="Meiryo UI" panose="020B0604030504040204" pitchFamily="50" charset="-128"/>
                          <a:cs typeface="Meiryo UI" panose="020B0604030504040204" pitchFamily="50" charset="-128"/>
                        </a:rPr>
                        <a:t>％まで洗掘している</a:t>
                      </a:r>
                    </a:p>
                  </a:txBody>
                  <a:tcPr marL="59828" marR="59828" marT="0" marB="0"/>
                </a:tc>
                <a:tc>
                  <a:txBody>
                    <a:bodyPr/>
                    <a:lstStyle/>
                    <a:p>
                      <a:pPr algn="l">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基礎工の下面まで洗掘している</a:t>
                      </a:r>
                    </a:p>
                  </a:txBody>
                  <a:tcPr marL="59828" marR="59828" marT="0" marB="0"/>
                </a:tc>
              </a:tr>
              <a:tr h="1176131">
                <a:tc rowSpan="2">
                  <a:txBody>
                    <a:bodyPr/>
                    <a:lstStyle/>
                    <a:p>
                      <a:pPr algn="ctr">
                        <a:spcAft>
                          <a:spcPts val="0"/>
                        </a:spcAft>
                      </a:pPr>
                      <a:r>
                        <a:rPr lang="ja-JP"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ひび割れ</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9828" marR="59828" marT="0" marB="0" anchor="ctr">
                    <a:solidFill>
                      <a:schemeClr val="accent1">
                        <a:lumMod val="40000"/>
                        <a:lumOff val="60000"/>
                      </a:schemeClr>
                    </a:solidFill>
                  </a:tcPr>
                </a:tc>
                <a:tc>
                  <a:txBody>
                    <a:bodyPr/>
                    <a:lstStyle/>
                    <a:p>
                      <a:pPr algn="ctr">
                        <a:spcAft>
                          <a:spcPts val="0"/>
                        </a:spcAft>
                      </a:pPr>
                      <a:r>
                        <a:rPr lang="ja-JP"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水平方向</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9828" marR="59828" marT="0" marB="0" anchor="ctr"/>
                </a:tc>
                <a:tc>
                  <a:txBody>
                    <a:bodyPr/>
                    <a:lstStyle/>
                    <a:p>
                      <a:pPr algn="just">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水平方向クラックなし</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9828" marR="59828" marT="0" marB="0"/>
                </a:tc>
                <a:tc>
                  <a:txBody>
                    <a:bodyPr/>
                    <a:lstStyle/>
                    <a:p>
                      <a:pPr algn="just">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ブロックなどの目地部分に</a:t>
                      </a:r>
                      <a:r>
                        <a:rPr lang="ja-JP" sz="1400" kern="1200" dirty="0" smtClean="0">
                          <a:effectLst/>
                          <a:latin typeface="Meiryo UI" panose="020B0604030504040204" pitchFamily="50" charset="-128"/>
                          <a:ea typeface="Meiryo UI" panose="020B0604030504040204" pitchFamily="50" charset="-128"/>
                          <a:cs typeface="Meiryo UI" panose="020B0604030504040204" pitchFamily="50" charset="-128"/>
                        </a:rPr>
                        <a:t>沿って</a:t>
                      </a:r>
                      <a:r>
                        <a:rPr lang="ja-JP" altLang="en-US" sz="1400" kern="1200" dirty="0" smtClean="0">
                          <a:effectLst/>
                          <a:latin typeface="Meiryo UI" panose="020B0604030504040204" pitchFamily="50" charset="-128"/>
                          <a:ea typeface="Meiryo UI" panose="020B0604030504040204" pitchFamily="50" charset="-128"/>
                          <a:cs typeface="Meiryo UI" panose="020B0604030504040204" pitchFamily="50" charset="-128"/>
                        </a:rPr>
                        <a:t>部分的に水平クラックがある</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9828" marR="59828" marT="0" marB="0"/>
                </a:tc>
                <a:tc>
                  <a:txBody>
                    <a:bodyPr/>
                    <a:lstStyle/>
                    <a:p>
                      <a:pPr algn="just">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ブロックなどの目地部分に沿って水平方向クラックがある</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9828" marR="59828" marT="0" marB="0"/>
                </a:tc>
                <a:tc>
                  <a:txBody>
                    <a:bodyPr/>
                    <a:lstStyle/>
                    <a:p>
                      <a:pPr algn="just">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ブロックなどの目地部及びブロックなど自体にも水平クラックがある</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9828" marR="59828" marT="0" marB="0"/>
                </a:tc>
                <a:tc>
                  <a:txBody>
                    <a:bodyPr/>
                    <a:lstStyle/>
                    <a:p>
                      <a:pPr algn="just">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ブロックなどの目地部及びブロックなどに水平方向クラックが</a:t>
                      </a:r>
                      <a:r>
                        <a:rPr lang="ja-JP" sz="1400" kern="1200" dirty="0" smtClean="0">
                          <a:effectLst/>
                          <a:latin typeface="Meiryo UI" panose="020B0604030504040204" pitchFamily="50" charset="-128"/>
                          <a:ea typeface="Meiryo UI" panose="020B0604030504040204" pitchFamily="50" charset="-128"/>
                          <a:cs typeface="Meiryo UI" panose="020B0604030504040204" pitchFamily="50" charset="-128"/>
                        </a:rPr>
                        <a:t>あり</a:t>
                      </a:r>
                      <a:r>
                        <a:rPr lang="ja-JP" altLang="en-US" sz="1400" kern="12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400" kern="1200" dirty="0" smtClean="0">
                          <a:effectLst/>
                          <a:latin typeface="Meiryo UI" panose="020B0604030504040204" pitchFamily="50" charset="-128"/>
                          <a:ea typeface="Meiryo UI" panose="020B0604030504040204" pitchFamily="50" charset="-128"/>
                          <a:cs typeface="Meiryo UI" panose="020B0604030504040204" pitchFamily="50" charset="-128"/>
                        </a:rPr>
                        <a:t>更に</a:t>
                      </a: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クラックが開いている</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9828" marR="59828" marT="0" marB="0"/>
                </a:tc>
              </a:tr>
              <a:tr h="1056117">
                <a:tc vMerge="1">
                  <a:txBody>
                    <a:bodyPr/>
                    <a:lstStyle/>
                    <a:p>
                      <a:endParaRPr kumimoji="1" lang="ja-JP" altLang="en-US"/>
                    </a:p>
                  </a:txBody>
                  <a:tcPr/>
                </a:tc>
                <a:tc>
                  <a:txBody>
                    <a:bodyPr/>
                    <a:lstStyle/>
                    <a:p>
                      <a:pPr algn="ctr">
                        <a:spcAft>
                          <a:spcPts val="0"/>
                        </a:spcAft>
                      </a:pPr>
                      <a:r>
                        <a:rPr lang="ja-JP"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縦・斜め</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9828" marR="59828" marT="0" marB="0" anchor="ctr"/>
                </a:tc>
                <a:tc>
                  <a:txBody>
                    <a:bodyPr/>
                    <a:lstStyle/>
                    <a:p>
                      <a:pPr algn="just">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縦・斜めクラックなし</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9828" marR="59828" marT="0" marB="0"/>
                </a:tc>
                <a:tc>
                  <a:txBody>
                    <a:bodyPr/>
                    <a:lstStyle/>
                    <a:p>
                      <a:pPr algn="just">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ブロックなどに</a:t>
                      </a:r>
                      <a:r>
                        <a:rPr lang="ja-JP" sz="1400" kern="1200" dirty="0" smtClean="0">
                          <a:effectLst/>
                          <a:latin typeface="Meiryo UI" panose="020B0604030504040204" pitchFamily="50" charset="-128"/>
                          <a:ea typeface="Meiryo UI" panose="020B0604030504040204" pitchFamily="50" charset="-128"/>
                          <a:cs typeface="Meiryo UI" panose="020B0604030504040204" pitchFamily="50" charset="-128"/>
                        </a:rPr>
                        <a:t>沿って</a:t>
                      </a:r>
                      <a:r>
                        <a:rPr lang="ja-JP" altLang="en-US" sz="1400" kern="1200" dirty="0" smtClean="0">
                          <a:effectLst/>
                          <a:latin typeface="Meiryo UI" panose="020B0604030504040204" pitchFamily="50" charset="-128"/>
                          <a:ea typeface="Meiryo UI" panose="020B0604030504040204" pitchFamily="50" charset="-128"/>
                          <a:cs typeface="Meiryo UI" panose="020B0604030504040204" pitchFamily="50" charset="-128"/>
                        </a:rPr>
                        <a:t>部分的に</a:t>
                      </a:r>
                      <a:r>
                        <a:rPr lang="ja-JP" sz="1400" kern="1200" dirty="0" smtClean="0">
                          <a:effectLst/>
                          <a:latin typeface="Meiryo UI" panose="020B0604030504040204" pitchFamily="50" charset="-128"/>
                          <a:ea typeface="Meiryo UI" panose="020B0604030504040204" pitchFamily="50" charset="-128"/>
                          <a:cs typeface="Meiryo UI" panose="020B0604030504040204" pitchFamily="50" charset="-128"/>
                        </a:rPr>
                        <a:t>縦</a:t>
                      </a: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・斜めクラックがある</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9828" marR="59828" marT="0" marB="0"/>
                </a:tc>
                <a:tc>
                  <a:txBody>
                    <a:bodyPr/>
                    <a:lstStyle/>
                    <a:p>
                      <a:pPr algn="just">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ブロックなどに沿って縦・斜めクラックがある</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9828" marR="59828" marT="0" marB="0"/>
                </a:tc>
                <a:tc>
                  <a:txBody>
                    <a:bodyPr/>
                    <a:lstStyle/>
                    <a:p>
                      <a:pPr algn="just">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ブロックなどに沿った縦・斜めクラックの幅が大きく隙間ができている</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9828" marR="59828" marT="0" marB="0"/>
                </a:tc>
                <a:tc>
                  <a:txBody>
                    <a:bodyPr/>
                    <a:lstStyle/>
                    <a:p>
                      <a:pPr algn="just">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護岸に縦・斜めクラックがあり、ずれが生じている</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9828" marR="59828" marT="0" marB="0"/>
                </a:tc>
              </a:tr>
              <a:tr h="1032114">
                <a:tc gridSpan="2">
                  <a:txBody>
                    <a:bodyPr/>
                    <a:lstStyle/>
                    <a:p>
                      <a:pPr algn="ctr">
                        <a:spcAft>
                          <a:spcPts val="0"/>
                        </a:spcAft>
                      </a:pPr>
                      <a:r>
                        <a:rPr lang="ja-JP"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はらみ出し</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9828" marR="59828" marT="0" marB="0" anchor="ctr">
                    <a:solidFill>
                      <a:schemeClr val="accent1">
                        <a:lumMod val="40000"/>
                        <a:lumOff val="60000"/>
                      </a:schemeClr>
                    </a:solidFill>
                  </a:tcPr>
                </a:tc>
                <a:tc hMerge="1">
                  <a:txBody>
                    <a:bodyPr/>
                    <a:lstStyle/>
                    <a:p>
                      <a:endParaRPr kumimoji="1" lang="ja-JP" altLang="en-US"/>
                    </a:p>
                  </a:txBody>
                  <a:tcPr/>
                </a:tc>
                <a:tc>
                  <a:txBody>
                    <a:bodyPr/>
                    <a:lstStyle/>
                    <a:p>
                      <a:pPr algn="just">
                        <a:spcAft>
                          <a:spcPts val="0"/>
                        </a:spcAft>
                      </a:pPr>
                      <a:r>
                        <a:rPr lang="ja-JP" sz="1400" kern="1200">
                          <a:effectLst/>
                          <a:latin typeface="Meiryo UI" panose="020B0604030504040204" pitchFamily="50" charset="-128"/>
                          <a:ea typeface="Meiryo UI" panose="020B0604030504040204" pitchFamily="50" charset="-128"/>
                          <a:cs typeface="Meiryo UI" panose="020B0604030504040204" pitchFamily="50" charset="-128"/>
                        </a:rPr>
                        <a:t>はらみなし</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59828" marR="59828" marT="0" marB="0"/>
                </a:tc>
                <a:tc>
                  <a:txBody>
                    <a:bodyPr/>
                    <a:lstStyle/>
                    <a:p>
                      <a:pPr algn="just">
                        <a:spcAft>
                          <a:spcPts val="0"/>
                        </a:spcAft>
                      </a:pPr>
                      <a:r>
                        <a:rPr lang="ja-JP" altLang="en-US" sz="1400" kern="1200" dirty="0" smtClean="0">
                          <a:effectLst/>
                          <a:latin typeface="Meiryo UI" panose="020B0604030504040204" pitchFamily="50" charset="-128"/>
                          <a:ea typeface="Meiryo UI" panose="020B0604030504040204" pitchFamily="50" charset="-128"/>
                          <a:cs typeface="Meiryo UI" panose="020B0604030504040204" pitchFamily="50" charset="-128"/>
                        </a:rPr>
                        <a:t>はらみ出しの兆候がみられる</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9828" marR="59828" marT="0" marB="0"/>
                </a:tc>
                <a:tc>
                  <a:txBody>
                    <a:bodyPr/>
                    <a:lstStyle/>
                    <a:p>
                      <a:pPr algn="just">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護岸全体が前方へ膨らんでいる</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9828" marR="59828" marT="0" marB="0"/>
                </a:tc>
                <a:tc>
                  <a:txBody>
                    <a:bodyPr/>
                    <a:lstStyle/>
                    <a:p>
                      <a:pPr algn="just">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はらみがさらに大きくなり、途中のブロックなどに隙間が生じている</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9828" marR="59828" marT="0" marB="0"/>
                </a:tc>
                <a:tc>
                  <a:txBody>
                    <a:bodyPr/>
                    <a:lstStyle/>
                    <a:p>
                      <a:pPr algn="just">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前方へのはらみが大きく、途中のブロックなどに抜け落ちがみられる</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9828" marR="59828" marT="0" marB="0"/>
                </a:tc>
              </a:tr>
            </a:tbl>
          </a:graphicData>
        </a:graphic>
      </p:graphicFrame>
      <p:sp>
        <p:nvSpPr>
          <p:cNvPr id="17" name="テキスト ボックス 16"/>
          <p:cNvSpPr txBox="1"/>
          <p:nvPr/>
        </p:nvSpPr>
        <p:spPr>
          <a:xfrm>
            <a:off x="2915816" y="6479758"/>
            <a:ext cx="6120680" cy="261610"/>
          </a:xfrm>
          <a:prstGeom prst="rect">
            <a:avLst/>
          </a:prstGeom>
          <a:noFill/>
        </p:spPr>
        <p:txBody>
          <a:bodyPr wrap="square" rtlCol="0">
            <a:spAutoFit/>
          </a:bodyPr>
          <a:lstStyle/>
          <a:p>
            <a:pPr algn="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（一社）建設コンサルタンツ協会近畿支部　河川護岸維持管理マニュアル（案）を参考に一部改</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矢印コネクタ 6"/>
          <p:cNvCxnSpPr/>
          <p:nvPr/>
        </p:nvCxnSpPr>
        <p:spPr>
          <a:xfrm>
            <a:off x="3006044" y="1885165"/>
            <a:ext cx="4896544" cy="0"/>
          </a:xfrm>
          <a:prstGeom prst="straightConnector1">
            <a:avLst/>
          </a:prstGeom>
          <a:ln w="31750">
            <a:solidFill>
              <a:schemeClr val="tx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4426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47392" y="6420716"/>
            <a:ext cx="1828800" cy="365125"/>
          </a:xfrm>
        </p:spPr>
        <p:txBody>
          <a:bodyPr/>
          <a:lstStyle/>
          <a:p>
            <a:fld id="{682EF9F9-C4E8-46B2-BBF1-33E3162B856A}" type="slidenum">
              <a:rPr kumimoji="1" lang="ja-JP" altLang="en-US" smtClean="0"/>
              <a:t>22</a:t>
            </a:fld>
            <a:endParaRPr kumimoji="1" lang="ja-JP" altLang="en-US" dirty="0"/>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kumimoji="1" lang="en-US" altLang="ja-JP" sz="2800" dirty="0" smtClean="0">
                <a:solidFill>
                  <a:schemeClr val="bg1"/>
                </a:solidFill>
                <a:latin typeface="Meiryo UI" pitchFamily="50" charset="-128"/>
                <a:ea typeface="Meiryo UI" pitchFamily="50" charset="-128"/>
                <a:cs typeface="Meiryo UI" pitchFamily="50" charset="-128"/>
              </a:rPr>
              <a:t>.</a:t>
            </a:r>
            <a:r>
              <a:rPr kumimoji="1" lang="ja-JP" altLang="en-US" sz="2800" dirty="0" smtClean="0">
                <a:solidFill>
                  <a:schemeClr val="bg1"/>
                </a:solidFill>
                <a:latin typeface="Meiryo UI" pitchFamily="50" charset="-128"/>
                <a:ea typeface="Meiryo UI" pitchFamily="50" charset="-128"/>
                <a:cs typeface="Meiryo UI" pitchFamily="50" charset="-128"/>
              </a:rPr>
              <a:t> 今後の維持管理</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２－２　管理水準の設定</a:t>
            </a:r>
            <a:endParaRPr kumimoji="1" lang="ja-JP" altLang="en-US" sz="2400" dirty="0">
              <a:latin typeface="Meiryo UI" pitchFamily="50" charset="-128"/>
              <a:ea typeface="Meiryo UI" pitchFamily="50" charset="-128"/>
              <a:cs typeface="Meiryo UI" pitchFamily="50" charset="-128"/>
            </a:endParaRPr>
          </a:p>
        </p:txBody>
      </p:sp>
      <p:sp>
        <p:nvSpPr>
          <p:cNvPr id="249" name="テキスト ボックス 248"/>
          <p:cNvSpPr txBox="1"/>
          <p:nvPr/>
        </p:nvSpPr>
        <p:spPr>
          <a:xfrm>
            <a:off x="3829" y="1034516"/>
            <a:ext cx="8560856" cy="369332"/>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（例）状態監視型の管理水準／コンクリート構造物</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4171705433"/>
              </p:ext>
            </p:extLst>
          </p:nvPr>
        </p:nvGraphicFramePr>
        <p:xfrm>
          <a:off x="114186" y="1422069"/>
          <a:ext cx="8856986" cy="5023047"/>
        </p:xfrm>
        <a:graphic>
          <a:graphicData uri="http://schemas.openxmlformats.org/drawingml/2006/table">
            <a:tbl>
              <a:tblPr firstRow="1" bandRow="1">
                <a:tableStyleId>{5C22544A-7EE6-4342-B048-85BDC9FD1C3A}</a:tableStyleId>
              </a:tblPr>
              <a:tblGrid>
                <a:gridCol w="1145446"/>
                <a:gridCol w="1542308"/>
                <a:gridCol w="1542308"/>
                <a:gridCol w="1542308"/>
                <a:gridCol w="1542308"/>
                <a:gridCol w="1542308"/>
              </a:tblGrid>
              <a:tr h="504055">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４</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５</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296144">
                <a:tc rowSpan="2">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剥離・</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鉄筋露出</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a:txBody>
                  <a:tcPr/>
                </a:tc>
              </a:tr>
              <a:tr h="950506">
                <a:tc vMerge="1">
                  <a:txBody>
                    <a:bodyPr/>
                    <a:lstStyle/>
                    <a:p>
                      <a:endParaRPr kumimoji="1" lang="ja-JP" altLang="en-US" dirty="0"/>
                    </a:p>
                  </a:txBody>
                  <a:tcPr/>
                </a:tc>
                <a:tc>
                  <a:txBody>
                    <a:bodyPr/>
                    <a:lstStyle/>
                    <a:p>
                      <a:pPr algn="just">
                        <a:spcAft>
                          <a:spcPts val="0"/>
                        </a:spcAft>
                      </a:pPr>
                      <a:r>
                        <a:rPr lang="ja-JP" sz="13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健全な状態</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tc>
                <a:tc>
                  <a:txBody>
                    <a:bodyPr/>
                    <a:lstStyle/>
                    <a:p>
                      <a:pPr algn="just">
                        <a:spcAft>
                          <a:spcPts val="0"/>
                        </a:spcAft>
                      </a:pPr>
                      <a:r>
                        <a:rPr lang="ja-JP" sz="13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小規模な剥離（浮き）、剥落、鋼材露出が生じている状態</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tc>
                <a:tc>
                  <a:txBody>
                    <a:bodyPr/>
                    <a:lstStyle/>
                    <a:p>
                      <a:pPr algn="just">
                        <a:spcAft>
                          <a:spcPts val="0"/>
                        </a:spcAft>
                      </a:pPr>
                      <a:r>
                        <a:rPr lang="ja-JP" sz="13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鋼材が露出しているが、鋼材断面はほとんど欠損していない状態</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tc>
                <a:tc>
                  <a:txBody>
                    <a:bodyPr/>
                    <a:lstStyle/>
                    <a:p>
                      <a:pPr algn="just">
                        <a:spcAft>
                          <a:spcPts val="0"/>
                        </a:spcAft>
                      </a:pPr>
                      <a:r>
                        <a:rPr lang="ja-JP" sz="13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鋼材が露出し、腐食によって鋼材断面が欠損している状態</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tc>
                <a:tc>
                  <a:txBody>
                    <a:bodyPr/>
                    <a:lstStyle/>
                    <a:p>
                      <a:pPr algn="just">
                        <a:spcAft>
                          <a:spcPts val="0"/>
                        </a:spcAft>
                      </a:pPr>
                      <a:r>
                        <a:rPr lang="ja-JP" sz="13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広範囲に鋼材が露出し、鋼材断面が著しく欠損している状態</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tc>
              </a:tr>
              <a:tr h="1281742">
                <a:tc rowSpan="2">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ひび割れ</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tc>
              </a:tr>
              <a:tr h="950506">
                <a:tc vMerge="1">
                  <a:txBody>
                    <a:bodyPr/>
                    <a:lstStyle/>
                    <a:p>
                      <a:endParaRPr kumimoji="1" lang="ja-JP" altLang="en-US" dirty="0"/>
                    </a:p>
                  </a:txBody>
                  <a:tcPr/>
                </a:tc>
                <a:tc>
                  <a:txBody>
                    <a:bodyPr/>
                    <a:lstStyle/>
                    <a:p>
                      <a:pPr algn="just">
                        <a:spcAft>
                          <a:spcPts val="0"/>
                        </a:spcAft>
                      </a:pPr>
                      <a:r>
                        <a:rPr lang="ja-JP" sz="13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健全または目視確認が困難なひび割れ</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tc>
                <a:tc>
                  <a:txBody>
                    <a:bodyPr/>
                    <a:lstStyle/>
                    <a:p>
                      <a:pPr algn="just">
                        <a:spcAft>
                          <a:spcPts val="0"/>
                        </a:spcAft>
                      </a:pPr>
                      <a:r>
                        <a:rPr lang="ja-JP" sz="13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目視確認が困難なひび割れ（幅が概ね</a:t>
                      </a:r>
                      <a:r>
                        <a:rPr lang="en-US" sz="13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sz="13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㎜以下）</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tc>
                <a:tc>
                  <a:txBody>
                    <a:bodyPr/>
                    <a:lstStyle/>
                    <a:p>
                      <a:pPr algn="just">
                        <a:spcAft>
                          <a:spcPts val="0"/>
                        </a:spcAft>
                      </a:pPr>
                      <a:r>
                        <a:rPr lang="ja-JP" sz="13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容易に目視可能で不規則または断面方向のひび割れ（幅が概ね</a:t>
                      </a:r>
                      <a:r>
                        <a:rPr lang="en-US" sz="13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sz="13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㎜以上）</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tc>
                <a:tc>
                  <a:txBody>
                    <a:bodyPr/>
                    <a:lstStyle/>
                    <a:p>
                      <a:pPr algn="just">
                        <a:spcAft>
                          <a:spcPts val="0"/>
                        </a:spcAft>
                      </a:pPr>
                      <a:r>
                        <a:rPr lang="ja-JP" sz="1300"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容易に目視可能で水平方向、長手方向に連続性のあるひび割れ（幅が概ね</a:t>
                      </a:r>
                      <a:r>
                        <a:rPr lang="en-US" sz="1300"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sz="1300"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㎜以上）</a:t>
                      </a:r>
                      <a:endParaRPr lang="ja-JP" sz="13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tc>
                <a:tc>
                  <a:txBody>
                    <a:bodyPr/>
                    <a:lstStyle/>
                    <a:p>
                      <a:pPr algn="just">
                        <a:spcAft>
                          <a:spcPts val="0"/>
                        </a:spcAft>
                      </a:pPr>
                      <a:r>
                        <a:rPr lang="ja-JP" sz="13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幅が大きく、変形を伴っている場合</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tc>
              </a:tr>
            </a:tbl>
          </a:graphicData>
        </a:graphic>
      </p:graphicFrame>
      <p:pic>
        <p:nvPicPr>
          <p:cNvPr id="250" name="図 2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9" y="2070110"/>
            <a:ext cx="1470208" cy="974234"/>
          </a:xfrm>
          <a:prstGeom prst="rect">
            <a:avLst/>
          </a:prstGeom>
        </p:spPr>
      </p:pic>
      <p:pic>
        <p:nvPicPr>
          <p:cNvPr id="251" name="図 2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499" y="2046615"/>
            <a:ext cx="1482448" cy="1087770"/>
          </a:xfrm>
          <a:prstGeom prst="rect">
            <a:avLst/>
          </a:prstGeom>
        </p:spPr>
      </p:pic>
      <p:pic>
        <p:nvPicPr>
          <p:cNvPr id="252" name="図 2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3258" y="2092365"/>
            <a:ext cx="1497288" cy="971389"/>
          </a:xfrm>
          <a:prstGeom prst="rect">
            <a:avLst/>
          </a:prstGeom>
        </p:spPr>
      </p:pic>
      <p:pic>
        <p:nvPicPr>
          <p:cNvPr id="253" name="図 2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2320" y="2079665"/>
            <a:ext cx="1493962" cy="999030"/>
          </a:xfrm>
          <a:prstGeom prst="rect">
            <a:avLst/>
          </a:prstGeom>
        </p:spPr>
      </p:pic>
      <p:pic>
        <p:nvPicPr>
          <p:cNvPr id="254" name="図 2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2320" y="4318277"/>
            <a:ext cx="1493962" cy="997197"/>
          </a:xfrm>
          <a:prstGeom prst="rect">
            <a:avLst/>
          </a:prstGeom>
        </p:spPr>
      </p:pic>
      <p:pic>
        <p:nvPicPr>
          <p:cNvPr id="255" name="図 2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37459" y="4315103"/>
            <a:ext cx="1470208" cy="1012910"/>
          </a:xfrm>
          <a:prstGeom prst="rect">
            <a:avLst/>
          </a:prstGeom>
        </p:spPr>
      </p:pic>
      <p:pic>
        <p:nvPicPr>
          <p:cNvPr id="256" name="図 25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13258" y="4317716"/>
            <a:ext cx="1497288" cy="1011358"/>
          </a:xfrm>
          <a:prstGeom prst="rect">
            <a:avLst/>
          </a:prstGeom>
        </p:spPr>
      </p:pic>
      <p:pic>
        <p:nvPicPr>
          <p:cNvPr id="257" name="図 2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69801" y="4330976"/>
            <a:ext cx="1484221" cy="997197"/>
          </a:xfrm>
          <a:prstGeom prst="rect">
            <a:avLst/>
          </a:prstGeom>
        </p:spPr>
      </p:pic>
      <p:sp>
        <p:nvSpPr>
          <p:cNvPr id="258" name="テキスト ボックス 257"/>
          <p:cNvSpPr txBox="1"/>
          <p:nvPr/>
        </p:nvSpPr>
        <p:spPr>
          <a:xfrm>
            <a:off x="3995936" y="6453336"/>
            <a:ext cx="5148063" cy="261610"/>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東京都　河川構造物（分水路・地下調節池）の予防保全型維持補修ガイドラインより</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4481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47392" y="6420716"/>
            <a:ext cx="1828800" cy="365125"/>
          </a:xfrm>
        </p:spPr>
        <p:txBody>
          <a:bodyPr/>
          <a:lstStyle/>
          <a:p>
            <a:fld id="{682EF9F9-C4E8-46B2-BBF1-33E3162B856A}" type="slidenum">
              <a:rPr kumimoji="1" lang="ja-JP" altLang="en-US" smtClean="0"/>
              <a:t>23</a:t>
            </a:fld>
            <a:endParaRPr kumimoji="1" lang="ja-JP" altLang="en-US" dirty="0"/>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kumimoji="1" lang="en-US" altLang="ja-JP" sz="2800" dirty="0" smtClean="0">
                <a:solidFill>
                  <a:schemeClr val="bg1"/>
                </a:solidFill>
                <a:latin typeface="Meiryo UI" pitchFamily="50" charset="-128"/>
                <a:ea typeface="Meiryo UI" pitchFamily="50" charset="-128"/>
                <a:cs typeface="Meiryo UI" pitchFamily="50" charset="-128"/>
              </a:rPr>
              <a:t>.</a:t>
            </a:r>
            <a:r>
              <a:rPr kumimoji="1" lang="ja-JP" altLang="en-US" sz="2800" dirty="0" smtClean="0">
                <a:solidFill>
                  <a:schemeClr val="bg1"/>
                </a:solidFill>
                <a:latin typeface="Meiryo UI" pitchFamily="50" charset="-128"/>
                <a:ea typeface="Meiryo UI" pitchFamily="50" charset="-128"/>
                <a:cs typeface="Meiryo UI" pitchFamily="50" charset="-128"/>
              </a:rPr>
              <a:t> 今後の維持管理</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２－２　管理水準の設定</a:t>
            </a:r>
            <a:endParaRPr kumimoji="1" lang="ja-JP" altLang="en-US" sz="2400" dirty="0">
              <a:latin typeface="Meiryo UI" pitchFamily="50" charset="-128"/>
              <a:ea typeface="Meiryo UI" pitchFamily="50" charset="-128"/>
              <a:cs typeface="Meiryo UI" pitchFamily="50" charset="-128"/>
            </a:endParaRPr>
          </a:p>
        </p:txBody>
      </p:sp>
      <p:sp>
        <p:nvSpPr>
          <p:cNvPr id="249" name="テキスト ボックス 248"/>
          <p:cNvSpPr txBox="1"/>
          <p:nvPr/>
        </p:nvSpPr>
        <p:spPr>
          <a:xfrm>
            <a:off x="3829" y="1034516"/>
            <a:ext cx="8560856" cy="369332"/>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（例）状態監視型の管理水準／コンクリート構造物</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748039897"/>
              </p:ext>
            </p:extLst>
          </p:nvPr>
        </p:nvGraphicFramePr>
        <p:xfrm>
          <a:off x="114186" y="1422069"/>
          <a:ext cx="8856986" cy="5023047"/>
        </p:xfrm>
        <a:graphic>
          <a:graphicData uri="http://schemas.openxmlformats.org/drawingml/2006/table">
            <a:tbl>
              <a:tblPr firstRow="1" bandRow="1">
                <a:tableStyleId>{5C22544A-7EE6-4342-B048-85BDC9FD1C3A}</a:tableStyleId>
              </a:tblPr>
              <a:tblGrid>
                <a:gridCol w="1145446"/>
                <a:gridCol w="1542308"/>
                <a:gridCol w="1542308"/>
                <a:gridCol w="1542308"/>
                <a:gridCol w="1542308"/>
                <a:gridCol w="1542308"/>
              </a:tblGrid>
              <a:tr h="504055">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４</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５</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296144">
                <a:tc rowSpan="2">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剥離・</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鉄筋露出</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a:txBody>
                  <a:tcPr/>
                </a:tc>
              </a:tr>
              <a:tr h="950506">
                <a:tc vMerge="1">
                  <a:txBody>
                    <a:bodyPr/>
                    <a:lstStyle/>
                    <a:p>
                      <a:endParaRPr kumimoji="1" lang="ja-JP" altLang="en-US" dirty="0"/>
                    </a:p>
                  </a:txBody>
                  <a:tcPr/>
                </a:tc>
                <a:tc>
                  <a:txBody>
                    <a:bodyPr/>
                    <a:lstStyle/>
                    <a:p>
                      <a:pPr algn="just">
                        <a:spcAft>
                          <a:spcPts val="0"/>
                        </a:spcAft>
                      </a:pPr>
                      <a:r>
                        <a:rPr lang="ja-JP" sz="13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健全な状態</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tc>
                <a:tc>
                  <a:txBody>
                    <a:bodyPr/>
                    <a:lstStyle/>
                    <a:p>
                      <a:pPr algn="just">
                        <a:spcAft>
                          <a:spcPts val="0"/>
                        </a:spcAft>
                      </a:pPr>
                      <a:r>
                        <a:rPr lang="ja-JP" sz="13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小規模な剥離（浮き）、剥落、鋼材露出が生じている状態</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tc>
                <a:tc>
                  <a:txBody>
                    <a:bodyPr/>
                    <a:lstStyle/>
                    <a:p>
                      <a:pPr algn="just">
                        <a:spcAft>
                          <a:spcPts val="0"/>
                        </a:spcAft>
                      </a:pPr>
                      <a:r>
                        <a:rPr lang="ja-JP" sz="13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鋼材が露出しているが、鋼材断面はほとんど欠損していない状態</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tc>
                <a:tc>
                  <a:txBody>
                    <a:bodyPr/>
                    <a:lstStyle/>
                    <a:p>
                      <a:pPr algn="just">
                        <a:spcAft>
                          <a:spcPts val="0"/>
                        </a:spcAft>
                      </a:pPr>
                      <a:r>
                        <a:rPr lang="ja-JP" sz="13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鋼材が露出し、腐食によって鋼材断面が欠損している状態</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tc>
                <a:tc>
                  <a:txBody>
                    <a:bodyPr/>
                    <a:lstStyle/>
                    <a:p>
                      <a:pPr algn="just">
                        <a:spcAft>
                          <a:spcPts val="0"/>
                        </a:spcAft>
                      </a:pPr>
                      <a:r>
                        <a:rPr lang="ja-JP" sz="13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広範囲に鋼材が露出し、鋼材断面が著しく欠損している状態</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tc>
              </a:tr>
              <a:tr h="1281742">
                <a:tc rowSpan="2">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ひび割れ</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tc>
              </a:tr>
              <a:tr h="950506">
                <a:tc vMerge="1">
                  <a:txBody>
                    <a:bodyPr/>
                    <a:lstStyle/>
                    <a:p>
                      <a:endParaRPr kumimoji="1" lang="ja-JP" altLang="en-US" dirty="0"/>
                    </a:p>
                  </a:txBody>
                  <a:tcPr/>
                </a:tc>
                <a:tc>
                  <a:txBody>
                    <a:bodyPr/>
                    <a:lstStyle/>
                    <a:p>
                      <a:pPr algn="just">
                        <a:spcAft>
                          <a:spcPts val="0"/>
                        </a:spcAft>
                      </a:pPr>
                      <a:r>
                        <a:rPr lang="ja-JP" sz="13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健全または目視確認が困難なひび割れ</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tc>
                <a:tc>
                  <a:txBody>
                    <a:bodyPr/>
                    <a:lstStyle/>
                    <a:p>
                      <a:pPr algn="just">
                        <a:spcAft>
                          <a:spcPts val="0"/>
                        </a:spcAft>
                      </a:pPr>
                      <a:r>
                        <a:rPr lang="ja-JP" sz="13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目視確認が困難なひび割れ（幅が概ね</a:t>
                      </a:r>
                      <a:r>
                        <a:rPr lang="en-US" sz="13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sz="13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㎜以下）</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tc>
                <a:tc>
                  <a:txBody>
                    <a:bodyPr/>
                    <a:lstStyle/>
                    <a:p>
                      <a:pPr algn="just">
                        <a:spcAft>
                          <a:spcPts val="0"/>
                        </a:spcAft>
                      </a:pPr>
                      <a:r>
                        <a:rPr lang="ja-JP" sz="13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容易に目視可能で不規則または断面方向のひび割れ（幅が概ね</a:t>
                      </a:r>
                      <a:r>
                        <a:rPr lang="en-US" sz="13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sz="13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㎜以上）</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tc>
                <a:tc>
                  <a:txBody>
                    <a:bodyPr/>
                    <a:lstStyle/>
                    <a:p>
                      <a:pPr algn="just">
                        <a:spcAft>
                          <a:spcPts val="0"/>
                        </a:spcAft>
                      </a:pPr>
                      <a:r>
                        <a:rPr lang="ja-JP" sz="1300"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容易に目視可能で水平方向、長手方向に連続性のあるひび割れ（幅が概ね</a:t>
                      </a:r>
                      <a:r>
                        <a:rPr lang="en-US" sz="1300"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sz="1300"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㎜以上）</a:t>
                      </a:r>
                      <a:endParaRPr lang="ja-JP" sz="13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tc>
                <a:tc>
                  <a:txBody>
                    <a:bodyPr/>
                    <a:lstStyle/>
                    <a:p>
                      <a:pPr algn="just">
                        <a:spcAft>
                          <a:spcPts val="0"/>
                        </a:spcAft>
                      </a:pPr>
                      <a:r>
                        <a:rPr lang="ja-JP" sz="13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幅が大きく、変形を伴っている場合</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tc>
              </a:tr>
            </a:tbl>
          </a:graphicData>
        </a:graphic>
      </p:graphicFrame>
      <p:pic>
        <p:nvPicPr>
          <p:cNvPr id="250" name="図 2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9" y="2070110"/>
            <a:ext cx="1470208" cy="974234"/>
          </a:xfrm>
          <a:prstGeom prst="rect">
            <a:avLst/>
          </a:prstGeom>
        </p:spPr>
      </p:pic>
      <p:pic>
        <p:nvPicPr>
          <p:cNvPr id="251" name="図 2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499" y="2046615"/>
            <a:ext cx="1482448" cy="1087770"/>
          </a:xfrm>
          <a:prstGeom prst="rect">
            <a:avLst/>
          </a:prstGeom>
        </p:spPr>
      </p:pic>
      <p:pic>
        <p:nvPicPr>
          <p:cNvPr id="252" name="図 2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3258" y="2092365"/>
            <a:ext cx="1497288" cy="971389"/>
          </a:xfrm>
          <a:prstGeom prst="rect">
            <a:avLst/>
          </a:prstGeom>
        </p:spPr>
      </p:pic>
      <p:pic>
        <p:nvPicPr>
          <p:cNvPr id="253" name="図 2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2320" y="2079665"/>
            <a:ext cx="1493962" cy="999030"/>
          </a:xfrm>
          <a:prstGeom prst="rect">
            <a:avLst/>
          </a:prstGeom>
        </p:spPr>
      </p:pic>
      <p:pic>
        <p:nvPicPr>
          <p:cNvPr id="254" name="図 2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2320" y="4318277"/>
            <a:ext cx="1493962" cy="997197"/>
          </a:xfrm>
          <a:prstGeom prst="rect">
            <a:avLst/>
          </a:prstGeom>
        </p:spPr>
      </p:pic>
      <p:pic>
        <p:nvPicPr>
          <p:cNvPr id="255" name="図 2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37459" y="4315103"/>
            <a:ext cx="1470208" cy="1012910"/>
          </a:xfrm>
          <a:prstGeom prst="rect">
            <a:avLst/>
          </a:prstGeom>
        </p:spPr>
      </p:pic>
      <p:pic>
        <p:nvPicPr>
          <p:cNvPr id="256" name="図 25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13258" y="4317716"/>
            <a:ext cx="1497288" cy="1011358"/>
          </a:xfrm>
          <a:prstGeom prst="rect">
            <a:avLst/>
          </a:prstGeom>
        </p:spPr>
      </p:pic>
      <p:pic>
        <p:nvPicPr>
          <p:cNvPr id="257" name="図 2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69801" y="4330976"/>
            <a:ext cx="1484221" cy="997197"/>
          </a:xfrm>
          <a:prstGeom prst="rect">
            <a:avLst/>
          </a:prstGeom>
        </p:spPr>
      </p:pic>
      <p:sp>
        <p:nvSpPr>
          <p:cNvPr id="258" name="テキスト ボックス 257"/>
          <p:cNvSpPr txBox="1"/>
          <p:nvPr/>
        </p:nvSpPr>
        <p:spPr>
          <a:xfrm>
            <a:off x="3995936" y="6453336"/>
            <a:ext cx="5148063" cy="261610"/>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東京都　河川構造物（分水路・地下調節池）の予防保全型維持補修ガイドラインより</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9468544" y="1368801"/>
            <a:ext cx="1605591" cy="5049488"/>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1118665" y="1368801"/>
            <a:ext cx="2988494" cy="5049488"/>
          </a:xfrm>
          <a:prstGeom prst="rect">
            <a:avLst/>
          </a:prstGeom>
          <a:noFill/>
          <a:ln w="38100">
            <a:solidFill>
              <a:srgbClr val="FF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3503002" y="766445"/>
            <a:ext cx="1656184" cy="646331"/>
          </a:xfrm>
          <a:prstGeom prst="rect">
            <a:avLst/>
          </a:prstGeom>
          <a:solidFill>
            <a:schemeClr val="bg1"/>
          </a:solidFill>
          <a:ln w="38100">
            <a:solidFill>
              <a:srgbClr val="FF0000"/>
            </a:solid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目標管理水準</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（使用限界）</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5222805" y="766445"/>
            <a:ext cx="1656184" cy="646331"/>
          </a:xfrm>
          <a:prstGeom prst="rect">
            <a:avLst/>
          </a:prstGeom>
          <a:solidFill>
            <a:schemeClr val="bg1"/>
          </a:solidFill>
          <a:ln w="38100">
            <a:solidFill>
              <a:srgbClr val="FF9900"/>
            </a:solid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限界管理水準</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（終局限界）</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191181" y="3893545"/>
            <a:ext cx="3888432" cy="923330"/>
          </a:xfrm>
          <a:prstGeom prst="rect">
            <a:avLst/>
          </a:prstGeom>
          <a:solidFill>
            <a:schemeClr val="bg1"/>
          </a:solidFill>
          <a:ln w="38100">
            <a:solidFill>
              <a:srgbClr val="FF0000"/>
            </a:solidFill>
          </a:ln>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河川管理施設は防災施設であり、確実に機能を維持することが前提であることから、使用限界を目標管理水準とする。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4341727" y="1412776"/>
            <a:ext cx="0" cy="5005513"/>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5881999" y="1412776"/>
            <a:ext cx="0" cy="5005513"/>
          </a:xfrm>
          <a:prstGeom prst="line">
            <a:avLst/>
          </a:prstGeom>
          <a:ln w="44450">
            <a:solidFill>
              <a:srgbClr val="FF99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905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lang="en-US" altLang="ja-JP" sz="2800" dirty="0">
                <a:solidFill>
                  <a:schemeClr val="bg1"/>
                </a:solidFill>
                <a:latin typeface="Meiryo UI" pitchFamily="50" charset="-128"/>
                <a:ea typeface="Meiryo UI" pitchFamily="50" charset="-128"/>
                <a:cs typeface="Meiryo UI" pitchFamily="50" charset="-128"/>
              </a:rPr>
              <a:t>. </a:t>
            </a:r>
            <a:r>
              <a:rPr lang="ja-JP" altLang="en-US" sz="2800" dirty="0">
                <a:solidFill>
                  <a:schemeClr val="bg1"/>
                </a:solidFill>
                <a:latin typeface="Meiryo UI" pitchFamily="50" charset="-128"/>
                <a:ea typeface="Meiryo UI" pitchFamily="50" charset="-128"/>
                <a:cs typeface="Meiryo UI" pitchFamily="50" charset="-128"/>
              </a:rPr>
              <a:t>今後の維持管理</a:t>
            </a:r>
          </a:p>
        </p:txBody>
      </p:sp>
      <p:sp>
        <p:nvSpPr>
          <p:cNvPr id="27" name="テキスト ボックス 2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２－３　重点化指標の</a:t>
            </a:r>
            <a:r>
              <a:rPr lang="ja-JP" altLang="en-US" sz="2400" dirty="0" smtClean="0">
                <a:latin typeface="Meiryo UI" pitchFamily="50" charset="-128"/>
                <a:ea typeface="Meiryo UI" pitchFamily="50" charset="-128"/>
                <a:cs typeface="Meiryo UI" pitchFamily="50" charset="-128"/>
              </a:rPr>
              <a:t>設定　</a:t>
            </a:r>
            <a:endParaRPr kumimoji="1" lang="ja-JP" altLang="en-US" sz="24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a:xfrm>
            <a:off x="3635896" y="6359842"/>
            <a:ext cx="1828800" cy="365125"/>
          </a:xfrm>
        </p:spPr>
        <p:txBody>
          <a:bodyPr/>
          <a:lstStyle/>
          <a:p>
            <a:fld id="{682EF9F9-C4E8-46B2-BBF1-33E3162B856A}" type="slidenum">
              <a:rPr kumimoji="1" lang="ja-JP" altLang="en-US" smtClean="0"/>
              <a:t>24</a:t>
            </a:fld>
            <a:endParaRPr kumimoji="1" lang="ja-JP" altLang="en-US"/>
          </a:p>
        </p:txBody>
      </p:sp>
      <p:sp>
        <p:nvSpPr>
          <p:cNvPr id="10" name="テキスト ボックス 9"/>
          <p:cNvSpPr txBox="1"/>
          <p:nvPr/>
        </p:nvSpPr>
        <p:spPr>
          <a:xfrm>
            <a:off x="213547" y="991489"/>
            <a:ext cx="3998413" cy="369332"/>
          </a:xfrm>
          <a:prstGeom prst="rect">
            <a:avLst/>
          </a:prstGeom>
          <a:noFill/>
        </p:spPr>
        <p:txBody>
          <a:bodyPr wrap="square" rtlCol="0">
            <a:spAutoFit/>
          </a:bodyPr>
          <a:lstStyle/>
          <a:p>
            <a:r>
              <a:rPr lang="ja-JP" altLang="en-US" dirty="0">
                <a:latin typeface="Meiryo UI" pitchFamily="50" charset="-128"/>
                <a:ea typeface="Meiryo UI" pitchFamily="50" charset="-128"/>
                <a:cs typeface="Meiryo UI" pitchFamily="50" charset="-128"/>
                <a:sym typeface="Wingdings" panose="05000000000000000000" pitchFamily="2" charset="2"/>
              </a:rPr>
              <a:t>○</a:t>
            </a:r>
            <a:r>
              <a:rPr lang="ja-JP" altLang="en-US" dirty="0" smtClean="0">
                <a:latin typeface="Meiryo UI" pitchFamily="50" charset="-128"/>
                <a:ea typeface="Meiryo UI" pitchFamily="50" charset="-128"/>
                <a:cs typeface="Meiryo UI" pitchFamily="50" charset="-128"/>
                <a:sym typeface="Wingdings" panose="05000000000000000000" pitchFamily="2" charset="2"/>
              </a:rPr>
              <a:t>現状の重点化（優先度）設定</a:t>
            </a:r>
            <a:endParaRPr lang="en-US" altLang="ja-JP" dirty="0" smtClean="0">
              <a:latin typeface="Meiryo UI" pitchFamily="50" charset="-128"/>
              <a:ea typeface="Meiryo UI" pitchFamily="50" charset="-128"/>
              <a:cs typeface="Meiryo UI" pitchFamily="50" charset="-128"/>
              <a:sym typeface="Wingdings" panose="05000000000000000000" pitchFamily="2" charset="2"/>
            </a:endParaRPr>
          </a:p>
        </p:txBody>
      </p:sp>
      <p:graphicFrame>
        <p:nvGraphicFramePr>
          <p:cNvPr id="3" name="表 2"/>
          <p:cNvGraphicFramePr>
            <a:graphicFrameLocks noGrp="1"/>
          </p:cNvGraphicFramePr>
          <p:nvPr>
            <p:extLst>
              <p:ext uri="{D42A27DB-BD31-4B8C-83A1-F6EECF244321}">
                <p14:modId xmlns:p14="http://schemas.microsoft.com/office/powerpoint/2010/main" val="2025800283"/>
              </p:ext>
            </p:extLst>
          </p:nvPr>
        </p:nvGraphicFramePr>
        <p:xfrm>
          <a:off x="280782" y="1620126"/>
          <a:ext cx="4142429" cy="1914520"/>
        </p:xfrm>
        <a:graphic>
          <a:graphicData uri="http://schemas.openxmlformats.org/drawingml/2006/table">
            <a:tbl>
              <a:tblPr firstRow="1" bandRow="1">
                <a:tableStyleId>{5C22544A-7EE6-4342-B048-85BDC9FD1C3A}</a:tableStyleId>
              </a:tblPr>
              <a:tblGrid>
                <a:gridCol w="758053"/>
                <a:gridCol w="3384376"/>
              </a:tblGrid>
              <a:tr h="360040">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ランク</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損傷程度</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40">
                <a:tc>
                  <a:txBody>
                    <a:bodyPr/>
                    <a:lstStyle/>
                    <a:p>
                      <a:pPr algn="ct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著しい損傷が判明し、治水機能に支障をきたしている箇所</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40">
                <a:tc>
                  <a:txBody>
                    <a:bodyPr/>
                    <a:lstStyle/>
                    <a:p>
                      <a:pPr algn="ct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b</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中程度の損傷があり、放置すれば治水機能に支障をきたす恐れある箇所</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40">
                <a:tc>
                  <a:txBody>
                    <a:bodyPr/>
                    <a:lstStyle/>
                    <a:p>
                      <a:pPr algn="ct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c</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小さなひび割れ等の変状が見られ、引き続き経過観察を行っていく必要がある箇所</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1863594017"/>
              </p:ext>
            </p:extLst>
          </p:nvPr>
        </p:nvGraphicFramePr>
        <p:xfrm>
          <a:off x="4860032" y="1620126"/>
          <a:ext cx="4104456" cy="1457320"/>
        </p:xfrm>
        <a:graphic>
          <a:graphicData uri="http://schemas.openxmlformats.org/drawingml/2006/table">
            <a:tbl>
              <a:tblPr firstRow="1" bandRow="1">
                <a:tableStyleId>{5C22544A-7EE6-4342-B048-85BDC9FD1C3A}</a:tableStyleId>
              </a:tblPr>
              <a:tblGrid>
                <a:gridCol w="864096"/>
                <a:gridCol w="1584176"/>
                <a:gridCol w="1656184"/>
              </a:tblGrid>
              <a:tr h="360040">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ランク</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gridSpan="2">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河積阻害率</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r>
              <a:tr h="360040">
                <a:tc>
                  <a:txBody>
                    <a:bodyPr/>
                    <a:lstStyle/>
                    <a:p>
                      <a:pPr algn="ct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％以上</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tcPr>
                </a:tc>
                <a:tc rowSpan="3">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築堤は</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HWL</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評価</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掘込は満流評価</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tcPr>
                </a:tc>
              </a:tr>
              <a:tr h="360040">
                <a:tc>
                  <a:txBody>
                    <a:bodyPr/>
                    <a:lstStyle/>
                    <a:p>
                      <a:pPr algn="ct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b</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tcPr>
                </a:tc>
              </a:tr>
              <a:tr h="360040">
                <a:tc>
                  <a:txBody>
                    <a:bodyPr/>
                    <a:lstStyle/>
                    <a:p>
                      <a:pPr algn="ct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c</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％未満</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tcP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4035620787"/>
              </p:ext>
            </p:extLst>
          </p:nvPr>
        </p:nvGraphicFramePr>
        <p:xfrm>
          <a:off x="958153" y="3856275"/>
          <a:ext cx="2808312" cy="706120"/>
        </p:xfrm>
        <a:graphic>
          <a:graphicData uri="http://schemas.openxmlformats.org/drawingml/2006/table">
            <a:tbl>
              <a:tblPr firstRow="1" bandRow="1">
                <a:tableStyleId>{5C22544A-7EE6-4342-B048-85BDC9FD1C3A}</a:tableStyleId>
              </a:tblPr>
              <a:tblGrid>
                <a:gridCol w="2808312"/>
              </a:tblGrid>
              <a:tr h="288032">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影響度評価</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人家への影響の有無</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3798975606"/>
              </p:ext>
            </p:extLst>
          </p:nvPr>
        </p:nvGraphicFramePr>
        <p:xfrm>
          <a:off x="4860032" y="3559152"/>
          <a:ext cx="4104456" cy="914400"/>
        </p:xfrm>
        <a:graphic>
          <a:graphicData uri="http://schemas.openxmlformats.org/drawingml/2006/table">
            <a:tbl>
              <a:tblPr firstRow="1" bandRow="1">
                <a:tableStyleId>{5C22544A-7EE6-4342-B048-85BDC9FD1C3A}</a:tableStyleId>
              </a:tblPr>
              <a:tblGrid>
                <a:gridCol w="4104456"/>
              </a:tblGrid>
              <a:tr h="288032">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影響度評価</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社会的影響度、河川特性、地先の危険度</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から影響度を高・中・低に分類</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8" name="二等辺三角形 7"/>
          <p:cNvSpPr/>
          <p:nvPr/>
        </p:nvSpPr>
        <p:spPr>
          <a:xfrm rot="10800000">
            <a:off x="1907704" y="3599910"/>
            <a:ext cx="910122" cy="184666"/>
          </a:xfrm>
          <a:prstGeom prst="triangl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p:nvPr/>
        </p:nvSpPr>
        <p:spPr>
          <a:xfrm rot="10800000">
            <a:off x="1907705" y="4629834"/>
            <a:ext cx="910122" cy="184666"/>
          </a:xfrm>
          <a:prstGeom prst="triangl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二等辺三角形 13"/>
          <p:cNvSpPr/>
          <p:nvPr/>
        </p:nvSpPr>
        <p:spPr>
          <a:xfrm rot="10800000">
            <a:off x="6475875" y="3240433"/>
            <a:ext cx="910122" cy="184666"/>
          </a:xfrm>
          <a:prstGeom prst="triangl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二等辺三角形 14"/>
          <p:cNvSpPr/>
          <p:nvPr/>
        </p:nvSpPr>
        <p:spPr>
          <a:xfrm rot="10800000">
            <a:off x="6475876" y="4660775"/>
            <a:ext cx="910122" cy="184666"/>
          </a:xfrm>
          <a:prstGeom prst="triangl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 name="表 8"/>
          <p:cNvGraphicFramePr>
            <a:graphicFrameLocks noGrp="1"/>
          </p:cNvGraphicFramePr>
          <p:nvPr>
            <p:extLst>
              <p:ext uri="{D42A27DB-BD31-4B8C-83A1-F6EECF244321}">
                <p14:modId xmlns:p14="http://schemas.microsoft.com/office/powerpoint/2010/main" val="4071857280"/>
              </p:ext>
            </p:extLst>
          </p:nvPr>
        </p:nvGraphicFramePr>
        <p:xfrm>
          <a:off x="4729463" y="4942602"/>
          <a:ext cx="4320480" cy="1854200"/>
        </p:xfrm>
        <a:graphic>
          <a:graphicData uri="http://schemas.openxmlformats.org/drawingml/2006/table">
            <a:tbl>
              <a:tblPr firstRow="1" bandRow="1">
                <a:tableStyleId>{5C22544A-7EE6-4342-B048-85BDC9FD1C3A}</a:tableStyleId>
              </a:tblPr>
              <a:tblGrid>
                <a:gridCol w="432048"/>
                <a:gridCol w="648072"/>
                <a:gridCol w="1080120"/>
                <a:gridCol w="1080120"/>
                <a:gridCol w="1080120"/>
              </a:tblGrid>
              <a:tr h="370840">
                <a:tc rowSpan="2" gridSpan="2">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優先度</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判定</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6350" cap="flat" cmpd="sng" algn="ctr">
                      <a:solidFill>
                        <a:schemeClr val="bg1"/>
                      </a:solidFill>
                      <a:prstDash val="solid"/>
                      <a:round/>
                      <a:headEnd type="none" w="med" len="med"/>
                      <a:tailEnd type="none" w="med" len="med"/>
                    </a:lnB>
                  </a:tcPr>
                </a:tc>
                <a:tc rowSpan="2" hMerge="1">
                  <a:txBody>
                    <a:bodyPr/>
                    <a:lstStyle/>
                    <a:p>
                      <a:endParaRPr kumimoji="1" lang="ja-JP" altLang="en-US" dirty="0"/>
                    </a:p>
                  </a:txBody>
                  <a:tcPr/>
                </a:tc>
                <a:tc gridSpan="3">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影響度</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6350" cap="flat" cmpd="sng" algn="ctr">
                      <a:solidFill>
                        <a:schemeClr val="bg1"/>
                      </a:solidFill>
                      <a:prstDash val="solid"/>
                      <a:round/>
                      <a:headEnd type="none" w="med" len="med"/>
                      <a:tailEnd type="none" w="med" len="med"/>
                    </a:lnB>
                    <a:solidFill>
                      <a:schemeClr val="tx2">
                        <a:lumMod val="60000"/>
                        <a:lumOff val="40000"/>
                      </a:schemeClr>
                    </a:solidFill>
                  </a:tcPr>
                </a:tc>
                <a:tc hMerge="1">
                  <a:txBody>
                    <a:bodyPr/>
                    <a:lstStyle/>
                    <a:p>
                      <a:endParaRPr kumimoji="1" lang="ja-JP" altLang="en-US" dirty="0"/>
                    </a:p>
                  </a:txBody>
                  <a:tcPr/>
                </a:tc>
                <a:tc hMerge="1">
                  <a:txBody>
                    <a:bodyPr/>
                    <a:lstStyle/>
                    <a:p>
                      <a:endParaRPr kumimoji="1" lang="ja-JP" altLang="en-US" dirty="0"/>
                    </a:p>
                  </a:txBody>
                  <a:tcPr/>
                </a:tc>
              </a:tr>
              <a:tr h="370840">
                <a:tc gridSpan="2" vMerge="1">
                  <a:txBody>
                    <a:bodyPr/>
                    <a:lstStyle/>
                    <a:p>
                      <a:endParaRPr kumimoji="1" lang="ja-JP" altLang="en-US"/>
                    </a:p>
                  </a:txBody>
                  <a:tcPr/>
                </a:tc>
                <a:tc hMerge="1" vMerge="1">
                  <a:txBody>
                    <a:bodyPr/>
                    <a:lstStyle/>
                    <a:p>
                      <a:endParaRPr kumimoji="1" lang="ja-JP" altLang="en-US" dirty="0"/>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低</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中</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6350" cap="flat" cmpd="sng" algn="ctr">
                      <a:solidFill>
                        <a:schemeClr val="bg1"/>
                      </a:solidFill>
                      <a:prstDash val="solid"/>
                      <a:round/>
                      <a:headEnd type="none" w="med" len="med"/>
                      <a:tailEnd type="none" w="med" len="med"/>
                    </a:lnT>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高</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6350" cap="flat" cmpd="sng" algn="ctr">
                      <a:solidFill>
                        <a:schemeClr val="bg1"/>
                      </a:solidFill>
                      <a:prstDash val="solid"/>
                      <a:round/>
                      <a:headEnd type="none" w="med" len="med"/>
                      <a:tailEnd type="none" w="med" len="med"/>
                    </a:lnT>
                  </a:tcPr>
                </a:tc>
              </a:tr>
              <a:tr h="370840">
                <a:tc rowSpan="3">
                  <a:txBody>
                    <a:bodyPr/>
                    <a:lstStyle/>
                    <a:p>
                      <a:pPr algn="ctr"/>
                      <a:r>
                        <a:rPr kumimoji="1"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阻害率</a:t>
                      </a:r>
                      <a:endParaRPr kumimoji="1"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6350" cap="flat" cmpd="sng" algn="ctr">
                      <a:solidFill>
                        <a:schemeClr val="bg1"/>
                      </a:solidFill>
                      <a:prstDash val="solid"/>
                      <a:round/>
                      <a:headEnd type="none" w="med" len="med"/>
                      <a:tailEnd type="none" w="med" len="med"/>
                    </a:lnT>
                    <a:solidFill>
                      <a:schemeClr val="tx2">
                        <a:lumMod val="60000"/>
                        <a:lumOff val="40000"/>
                      </a:schemeClr>
                    </a:solidFill>
                  </a:tcPr>
                </a:tc>
                <a:tc>
                  <a:txBody>
                    <a:body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6350" cap="flat" cmpd="sng" algn="ctr">
                      <a:solidFill>
                        <a:schemeClr val="bg1"/>
                      </a:solidFill>
                      <a:prstDash val="solid"/>
                      <a:round/>
                      <a:headEnd type="none" w="med" len="med"/>
                      <a:tailEnd type="none" w="med" len="med"/>
                    </a:lnT>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Ｃ</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Ｂ</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Ａ</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vMerge="1">
                  <a:txBody>
                    <a:bodyPr/>
                    <a:lstStyle/>
                    <a:p>
                      <a:endParaRPr kumimoji="1" lang="ja-JP" altLang="en-US" dirty="0"/>
                    </a:p>
                  </a:txBody>
                  <a:tcPr/>
                </a:tc>
                <a:tc>
                  <a:txBody>
                    <a:body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b</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経過観察</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Ｃ</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Ｂ</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vMerge="1">
                  <a:txBody>
                    <a:bodyPr/>
                    <a:lstStyle/>
                    <a:p>
                      <a:endParaRPr kumimoji="1" lang="ja-JP" altLang="en-US" dirty="0"/>
                    </a:p>
                  </a:txBody>
                  <a:tcPr/>
                </a:tc>
                <a:tc>
                  <a:txBody>
                    <a:body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c</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経過観察</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経過観察</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Ｃ</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166224334"/>
              </p:ext>
            </p:extLst>
          </p:nvPr>
        </p:nvGraphicFramePr>
        <p:xfrm>
          <a:off x="729137" y="4910124"/>
          <a:ext cx="3240360" cy="1854200"/>
        </p:xfrm>
        <a:graphic>
          <a:graphicData uri="http://schemas.openxmlformats.org/drawingml/2006/table">
            <a:tbl>
              <a:tblPr firstRow="1" bandRow="1">
                <a:tableStyleId>{5C22544A-7EE6-4342-B048-85BDC9FD1C3A}</a:tableStyleId>
              </a:tblPr>
              <a:tblGrid>
                <a:gridCol w="432048"/>
                <a:gridCol w="648072"/>
                <a:gridCol w="1080120"/>
                <a:gridCol w="1080120"/>
              </a:tblGrid>
              <a:tr h="370840">
                <a:tc rowSpan="2" gridSpan="2">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優先度</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判定</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rowSpan="2" hMerge="1">
                  <a:txBody>
                    <a:bodyPr/>
                    <a:lstStyle/>
                    <a:p>
                      <a:endParaRPr kumimoji="1" lang="ja-JP" altLang="en-US" dirty="0"/>
                    </a:p>
                  </a:txBody>
                  <a:tcPr/>
                </a:tc>
                <a:tc gridSpan="2">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人家への影響</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chemeClr val="tx2">
                        <a:lumMod val="60000"/>
                        <a:lumOff val="40000"/>
                      </a:schemeClr>
                    </a:solidFill>
                  </a:tcPr>
                </a:tc>
                <a:tc hMerge="1">
                  <a:txBody>
                    <a:bodyPr/>
                    <a:lstStyle/>
                    <a:p>
                      <a:endParaRPr kumimoji="1" lang="ja-JP" altLang="en-US" dirty="0"/>
                    </a:p>
                  </a:txBody>
                  <a:tcPr/>
                </a:tc>
              </a:tr>
              <a:tr h="370840">
                <a:tc gridSpan="2" vMerge="1">
                  <a:txBody>
                    <a:bodyPr/>
                    <a:lstStyle/>
                    <a:p>
                      <a:endParaRPr kumimoji="1" lang="ja-JP" altLang="en-US"/>
                    </a:p>
                  </a:txBody>
                  <a:tcPr/>
                </a:tc>
                <a:tc hMerge="1" vMerge="1">
                  <a:txBody>
                    <a:bodyPr/>
                    <a:lstStyle/>
                    <a:p>
                      <a:endParaRPr kumimoji="1" lang="ja-JP" altLang="en-US" dirty="0"/>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なし</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あり</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6350" cap="flat" cmpd="sng" algn="ctr">
                      <a:solidFill>
                        <a:schemeClr val="bg1"/>
                      </a:solidFill>
                      <a:prstDash val="solid"/>
                      <a:round/>
                      <a:headEnd type="none" w="med" len="med"/>
                      <a:tailEnd type="none" w="med" len="med"/>
                    </a:lnT>
                  </a:tcPr>
                </a:tc>
              </a:tr>
              <a:tr h="370840">
                <a:tc rowSpan="3">
                  <a:txBody>
                    <a:bodyPr/>
                    <a:lstStyle/>
                    <a:p>
                      <a:pPr algn="ctr"/>
                      <a:r>
                        <a:rPr kumimoji="1"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損傷度</a:t>
                      </a:r>
                      <a:endParaRPr kumimoji="1"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6350" cap="flat" cmpd="sng" algn="ctr">
                      <a:solidFill>
                        <a:schemeClr val="bg1"/>
                      </a:solidFill>
                      <a:prstDash val="solid"/>
                      <a:round/>
                      <a:headEnd type="none" w="med" len="med"/>
                      <a:tailEnd type="none" w="med" len="med"/>
                    </a:lnT>
                    <a:solidFill>
                      <a:schemeClr val="tx2">
                        <a:lumMod val="60000"/>
                        <a:lumOff val="40000"/>
                      </a:schemeClr>
                    </a:solidFill>
                  </a:tcPr>
                </a:tc>
                <a:tc>
                  <a:txBody>
                    <a:body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6350" cap="flat" cmpd="sng" algn="ctr">
                      <a:solidFill>
                        <a:schemeClr val="bg1"/>
                      </a:solidFill>
                      <a:prstDash val="solid"/>
                      <a:round/>
                      <a:headEnd type="none" w="med" len="med"/>
                      <a:tailEnd type="none" w="med" len="med"/>
                    </a:lnT>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応急対応</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Ａ</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vMerge="1">
                  <a:txBody>
                    <a:bodyPr/>
                    <a:lstStyle/>
                    <a:p>
                      <a:endParaRPr kumimoji="1" lang="ja-JP" altLang="en-US" dirty="0"/>
                    </a:p>
                  </a:txBody>
                  <a:tcPr/>
                </a:tc>
                <a:tc>
                  <a:txBody>
                    <a:body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b</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Ｃ</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Ｂ</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vMerge="1">
                  <a:txBody>
                    <a:bodyPr/>
                    <a:lstStyle/>
                    <a:p>
                      <a:endParaRPr kumimoji="1" lang="ja-JP" altLang="en-US" dirty="0"/>
                    </a:p>
                  </a:txBody>
                  <a:tcPr/>
                </a:tc>
                <a:tc>
                  <a:txBody>
                    <a:body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c</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Ｃ</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Ｃ</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18" name="テキスト ボックス 17"/>
          <p:cNvSpPr txBox="1"/>
          <p:nvPr/>
        </p:nvSpPr>
        <p:spPr>
          <a:xfrm>
            <a:off x="240441" y="1307033"/>
            <a:ext cx="3998413" cy="338554"/>
          </a:xfrm>
          <a:prstGeom prst="rect">
            <a:avLst/>
          </a:prstGeom>
          <a:noFill/>
        </p:spPr>
        <p:txBody>
          <a:bodyPr wrap="square" rtlCol="0">
            <a:spAutoFit/>
          </a:bodyPr>
          <a:lstStyle/>
          <a:p>
            <a:r>
              <a:rPr lang="en-US" altLang="ja-JP" sz="1600" dirty="0">
                <a:latin typeface="Meiryo UI" pitchFamily="50" charset="-128"/>
                <a:ea typeface="Meiryo UI" pitchFamily="50" charset="-128"/>
                <a:cs typeface="Meiryo UI" pitchFamily="50" charset="-128"/>
                <a:sym typeface="Wingdings" panose="05000000000000000000" pitchFamily="2" charset="2"/>
              </a:rPr>
              <a:t>《</a:t>
            </a:r>
            <a:r>
              <a:rPr lang="ja-JP" altLang="en-US" sz="1600" dirty="0" smtClean="0">
                <a:latin typeface="Meiryo UI" pitchFamily="50" charset="-128"/>
                <a:ea typeface="Meiryo UI" pitchFamily="50" charset="-128"/>
                <a:cs typeface="Meiryo UI" pitchFamily="50" charset="-128"/>
                <a:sym typeface="Wingdings" panose="05000000000000000000" pitchFamily="2" charset="2"/>
              </a:rPr>
              <a:t>老朽化護岸、河床低下</a:t>
            </a:r>
            <a:r>
              <a:rPr lang="en-US" altLang="ja-JP" sz="1600" dirty="0" smtClean="0">
                <a:latin typeface="Meiryo UI" pitchFamily="50" charset="-128"/>
                <a:ea typeface="Meiryo UI" pitchFamily="50" charset="-128"/>
                <a:cs typeface="Meiryo UI" pitchFamily="50" charset="-128"/>
                <a:sym typeface="Wingdings" panose="05000000000000000000" pitchFamily="2" charset="2"/>
              </a:rPr>
              <a:t>》</a:t>
            </a:r>
          </a:p>
        </p:txBody>
      </p:sp>
      <p:sp>
        <p:nvSpPr>
          <p:cNvPr id="19" name="テキスト ボックス 18"/>
          <p:cNvSpPr txBox="1"/>
          <p:nvPr/>
        </p:nvSpPr>
        <p:spPr>
          <a:xfrm>
            <a:off x="4822059" y="1309101"/>
            <a:ext cx="3998413" cy="338554"/>
          </a:xfrm>
          <a:prstGeom prst="rect">
            <a:avLst/>
          </a:prstGeom>
          <a:noFill/>
        </p:spPr>
        <p:txBody>
          <a:bodyPr wrap="square" rtlCol="0">
            <a:spAutoFit/>
          </a:bodyPr>
          <a:lstStyle/>
          <a:p>
            <a:r>
              <a:rPr lang="en-US" altLang="ja-JP" sz="1600" dirty="0">
                <a:latin typeface="Meiryo UI" pitchFamily="50" charset="-128"/>
                <a:ea typeface="Meiryo UI" pitchFamily="50" charset="-128"/>
                <a:cs typeface="Meiryo UI" pitchFamily="50" charset="-128"/>
                <a:sym typeface="Wingdings" panose="05000000000000000000" pitchFamily="2" charset="2"/>
              </a:rPr>
              <a:t>《</a:t>
            </a:r>
            <a:r>
              <a:rPr lang="ja-JP" altLang="en-US" sz="1600" dirty="0" smtClean="0">
                <a:latin typeface="Meiryo UI" pitchFamily="50" charset="-128"/>
                <a:ea typeface="Meiryo UI" pitchFamily="50" charset="-128"/>
                <a:cs typeface="Meiryo UI" pitchFamily="50" charset="-128"/>
                <a:sym typeface="Wingdings" panose="05000000000000000000" pitchFamily="2" charset="2"/>
              </a:rPr>
              <a:t>堆積土砂</a:t>
            </a:r>
            <a:r>
              <a:rPr lang="en-US" altLang="ja-JP" sz="1600" dirty="0" smtClean="0">
                <a:latin typeface="Meiryo UI" pitchFamily="50" charset="-128"/>
                <a:ea typeface="Meiryo UI" pitchFamily="50" charset="-128"/>
                <a:cs typeface="Meiryo UI" pitchFamily="50" charset="-128"/>
                <a:sym typeface="Wingdings" panose="05000000000000000000" pitchFamily="2" charset="2"/>
              </a:rPr>
              <a:t>》</a:t>
            </a:r>
          </a:p>
        </p:txBody>
      </p:sp>
    </p:spTree>
    <p:extLst>
      <p:ext uri="{BB962C8B-B14F-4D97-AF65-F5344CB8AC3E}">
        <p14:creationId xmlns:p14="http://schemas.microsoft.com/office/powerpoint/2010/main" val="1665874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13547" y="1878107"/>
            <a:ext cx="3710381" cy="3423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lang="en-US" altLang="ja-JP" sz="2800" dirty="0">
                <a:solidFill>
                  <a:schemeClr val="bg1"/>
                </a:solidFill>
                <a:latin typeface="Meiryo UI" pitchFamily="50" charset="-128"/>
                <a:ea typeface="Meiryo UI" pitchFamily="50" charset="-128"/>
                <a:cs typeface="Meiryo UI" pitchFamily="50" charset="-128"/>
              </a:rPr>
              <a:t>. </a:t>
            </a:r>
            <a:r>
              <a:rPr lang="ja-JP" altLang="en-US" sz="2800" dirty="0">
                <a:solidFill>
                  <a:schemeClr val="bg1"/>
                </a:solidFill>
                <a:latin typeface="Meiryo UI" pitchFamily="50" charset="-128"/>
                <a:ea typeface="Meiryo UI" pitchFamily="50" charset="-128"/>
                <a:cs typeface="Meiryo UI" pitchFamily="50" charset="-128"/>
              </a:rPr>
              <a:t>今後の維持管理</a:t>
            </a:r>
          </a:p>
        </p:txBody>
      </p:sp>
      <p:sp>
        <p:nvSpPr>
          <p:cNvPr id="27" name="テキスト ボックス 2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２－３　重点化指標の</a:t>
            </a:r>
            <a:r>
              <a:rPr lang="ja-JP" altLang="en-US" sz="2400" dirty="0" smtClean="0">
                <a:latin typeface="Meiryo UI" pitchFamily="50" charset="-128"/>
                <a:ea typeface="Meiryo UI" pitchFamily="50" charset="-128"/>
                <a:cs typeface="Meiryo UI" pitchFamily="50" charset="-128"/>
              </a:rPr>
              <a:t>設定　</a:t>
            </a:r>
            <a:endParaRPr kumimoji="1" lang="ja-JP" altLang="en-US" sz="24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a:xfrm>
            <a:off x="3762112" y="6359842"/>
            <a:ext cx="1828800" cy="365125"/>
          </a:xfrm>
        </p:spPr>
        <p:txBody>
          <a:bodyPr/>
          <a:lstStyle/>
          <a:p>
            <a:fld id="{682EF9F9-C4E8-46B2-BBF1-33E3162B856A}" type="slidenum">
              <a:rPr kumimoji="1" lang="ja-JP" altLang="en-US" smtClean="0"/>
              <a:t>25</a:t>
            </a:fld>
            <a:endParaRPr kumimoji="1" lang="ja-JP" altLang="en-US"/>
          </a:p>
        </p:txBody>
      </p:sp>
      <p:sp>
        <p:nvSpPr>
          <p:cNvPr id="10" name="テキスト ボックス 9"/>
          <p:cNvSpPr txBox="1"/>
          <p:nvPr/>
        </p:nvSpPr>
        <p:spPr>
          <a:xfrm>
            <a:off x="213547" y="1176155"/>
            <a:ext cx="8624854" cy="369332"/>
          </a:xfrm>
          <a:prstGeom prst="rect">
            <a:avLst/>
          </a:prstGeom>
          <a:noFill/>
        </p:spPr>
        <p:txBody>
          <a:bodyPr wrap="square" rtlCol="0">
            <a:spAutoFit/>
          </a:bodyPr>
          <a:lstStyle/>
          <a:p>
            <a:r>
              <a:rPr lang="ja-JP" altLang="en-US" dirty="0" smtClean="0">
                <a:latin typeface="Meiryo UI" pitchFamily="50" charset="-128"/>
                <a:ea typeface="Meiryo UI" pitchFamily="50" charset="-128"/>
                <a:cs typeface="Meiryo UI" pitchFamily="50" charset="-128"/>
                <a:sym typeface="Wingdings" panose="05000000000000000000" pitchFamily="2" charset="2"/>
              </a:rPr>
              <a:t>○影響度の評価指標</a:t>
            </a:r>
            <a:endParaRPr lang="en-US" altLang="ja-JP" dirty="0" smtClean="0">
              <a:latin typeface="Meiryo UI" pitchFamily="50" charset="-128"/>
              <a:ea typeface="Meiryo UI" pitchFamily="50" charset="-128"/>
              <a:cs typeface="Meiryo UI" pitchFamily="50" charset="-128"/>
              <a:sym typeface="Wingdings" panose="05000000000000000000" pitchFamily="2" charset="2"/>
            </a:endParaRPr>
          </a:p>
        </p:txBody>
      </p:sp>
      <p:grpSp>
        <p:nvGrpSpPr>
          <p:cNvPr id="3" name="グループ化 2"/>
          <p:cNvGrpSpPr/>
          <p:nvPr/>
        </p:nvGrpSpPr>
        <p:grpSpPr>
          <a:xfrm>
            <a:off x="1723664" y="2304774"/>
            <a:ext cx="1762118" cy="2433536"/>
            <a:chOff x="6256306" y="3403114"/>
            <a:chExt cx="1762118" cy="2433536"/>
          </a:xfrm>
        </p:grpSpPr>
        <p:sp>
          <p:nvSpPr>
            <p:cNvPr id="11" name="円/楕円 10"/>
            <p:cNvSpPr/>
            <p:nvPr/>
          </p:nvSpPr>
          <p:spPr>
            <a:xfrm rot="18949977">
              <a:off x="7157233" y="3403114"/>
              <a:ext cx="753243" cy="956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rot="19063456">
              <a:off x="6256306" y="3451419"/>
              <a:ext cx="1103325" cy="23852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7033756" y="3743668"/>
              <a:ext cx="984668" cy="276999"/>
            </a:xfrm>
            <a:prstGeom prst="rect">
              <a:avLst/>
            </a:prstGeom>
            <a:noFill/>
          </p:spPr>
          <p:txBody>
            <a:bodyPr wrap="square" rtlCol="0">
              <a:spAutoFit/>
            </a:bodyPr>
            <a:lstStyle/>
            <a:p>
              <a:pPr algn="ctr"/>
              <a:r>
                <a:rPr lang="ja-JP" altLang="en-US" sz="1200" dirty="0" smtClean="0">
                  <a:latin typeface="Meiryo UI" pitchFamily="50" charset="-128"/>
                  <a:ea typeface="Meiryo UI" pitchFamily="50" charset="-128"/>
                  <a:cs typeface="Meiryo UI" pitchFamily="50" charset="-128"/>
                  <a:sym typeface="Wingdings" panose="05000000000000000000" pitchFamily="2" charset="2"/>
                </a:rPr>
                <a:t>最重点化</a:t>
              </a:r>
              <a:endParaRPr lang="en-US" altLang="ja-JP" sz="1200" dirty="0" smtClean="0">
                <a:latin typeface="Meiryo UI" pitchFamily="50" charset="-128"/>
                <a:ea typeface="Meiryo UI" pitchFamily="50" charset="-128"/>
                <a:cs typeface="Meiryo UI" pitchFamily="50" charset="-128"/>
                <a:sym typeface="Wingdings" panose="05000000000000000000" pitchFamily="2" charset="2"/>
              </a:endParaRPr>
            </a:p>
          </p:txBody>
        </p:sp>
        <p:sp>
          <p:nvSpPr>
            <p:cNvPr id="17" name="テキスト ボックス 16"/>
            <p:cNvSpPr txBox="1"/>
            <p:nvPr/>
          </p:nvSpPr>
          <p:spPr>
            <a:xfrm>
              <a:off x="6315634" y="4509219"/>
              <a:ext cx="984668" cy="276999"/>
            </a:xfrm>
            <a:prstGeom prst="rect">
              <a:avLst/>
            </a:prstGeom>
            <a:noFill/>
          </p:spPr>
          <p:txBody>
            <a:bodyPr wrap="square" rtlCol="0">
              <a:spAutoFit/>
            </a:bodyPr>
            <a:lstStyle/>
            <a:p>
              <a:pPr algn="ctr"/>
              <a:r>
                <a:rPr lang="ja-JP" altLang="en-US" sz="1200" dirty="0" smtClean="0">
                  <a:latin typeface="Meiryo UI" pitchFamily="50" charset="-128"/>
                  <a:ea typeface="Meiryo UI" pitchFamily="50" charset="-128"/>
                  <a:cs typeface="Meiryo UI" pitchFamily="50" charset="-128"/>
                  <a:sym typeface="Wingdings" panose="05000000000000000000" pitchFamily="2" charset="2"/>
                </a:rPr>
                <a:t>重点化</a:t>
              </a:r>
              <a:endParaRPr lang="en-US" altLang="ja-JP" sz="1200" dirty="0" smtClean="0">
                <a:latin typeface="Meiryo UI" pitchFamily="50" charset="-128"/>
                <a:ea typeface="Meiryo UI" pitchFamily="50" charset="-128"/>
                <a:cs typeface="Meiryo UI" pitchFamily="50" charset="-128"/>
                <a:sym typeface="Wingdings" panose="05000000000000000000" pitchFamily="2" charset="2"/>
              </a:endParaRPr>
            </a:p>
          </p:txBody>
        </p:sp>
      </p:grpSp>
      <p:sp>
        <p:nvSpPr>
          <p:cNvPr id="21" name="テキスト ボックス 20"/>
          <p:cNvSpPr txBox="1"/>
          <p:nvPr/>
        </p:nvSpPr>
        <p:spPr>
          <a:xfrm>
            <a:off x="251520" y="5721065"/>
            <a:ext cx="4130438" cy="646331"/>
          </a:xfrm>
          <a:prstGeom prst="rect">
            <a:avLst/>
          </a:prstGeom>
          <a:solidFill>
            <a:schemeClr val="bg1"/>
          </a:solidFill>
          <a:ln w="66675" cmpd="dbl">
            <a:solidFill>
              <a:schemeClr val="tx1"/>
            </a:solidFill>
          </a:ln>
        </p:spPr>
        <p:txBody>
          <a:bodyPr wrap="square" rtlCol="0">
            <a:spAutoFit/>
          </a:bodyPr>
          <a:lstStyle/>
          <a:p>
            <a:r>
              <a:rPr lang="ja-JP" altLang="en-US" dirty="0" smtClean="0">
                <a:latin typeface="Meiryo UI" pitchFamily="50" charset="-128"/>
                <a:ea typeface="Meiryo UI" pitchFamily="50" charset="-128"/>
                <a:cs typeface="Meiryo UI" pitchFamily="50" charset="-128"/>
                <a:sym typeface="Wingdings" panose="05000000000000000000" pitchFamily="2" charset="2"/>
              </a:rPr>
              <a:t>社会的影響度について、考慮すべき指標に過不足がないか</a:t>
            </a:r>
            <a:endParaRPr lang="en-US" altLang="ja-JP" dirty="0" smtClean="0">
              <a:latin typeface="Meiryo UI" pitchFamily="50" charset="-128"/>
              <a:ea typeface="Meiryo UI" pitchFamily="50" charset="-128"/>
              <a:cs typeface="Meiryo UI" pitchFamily="50" charset="-128"/>
              <a:sym typeface="Wingdings" panose="05000000000000000000" pitchFamily="2" charset="2"/>
            </a:endParaRPr>
          </a:p>
        </p:txBody>
      </p:sp>
      <p:sp>
        <p:nvSpPr>
          <p:cNvPr id="18" name="テキスト ボックス 17"/>
          <p:cNvSpPr txBox="1"/>
          <p:nvPr/>
        </p:nvSpPr>
        <p:spPr>
          <a:xfrm>
            <a:off x="4139952" y="1360821"/>
            <a:ext cx="4094877" cy="338554"/>
          </a:xfrm>
          <a:prstGeom prst="rect">
            <a:avLst/>
          </a:prstGeom>
          <a:noFill/>
        </p:spPr>
        <p:txBody>
          <a:bodyPr wrap="square" rtlCol="0">
            <a:spAutoFit/>
          </a:bodyPr>
          <a:lstStyle/>
          <a:p>
            <a:r>
              <a:rPr lang="ja-JP" altLang="en-US" sz="1600" dirty="0" smtClean="0">
                <a:latin typeface="Meiryo UI" pitchFamily="50" charset="-128"/>
                <a:ea typeface="Meiryo UI" pitchFamily="50" charset="-128"/>
                <a:cs typeface="Meiryo UI" pitchFamily="50" charset="-128"/>
                <a:sym typeface="Wingdings" panose="05000000000000000000" pitchFamily="2" charset="2"/>
              </a:rPr>
              <a:t>●社会的影響度（評価項目）</a:t>
            </a:r>
            <a:endParaRPr lang="en-US" altLang="ja-JP" sz="1600" dirty="0" smtClean="0">
              <a:latin typeface="Meiryo UI" pitchFamily="50" charset="-128"/>
              <a:ea typeface="Meiryo UI" pitchFamily="50" charset="-128"/>
              <a:cs typeface="Meiryo UI" pitchFamily="50" charset="-128"/>
              <a:sym typeface="Wingdings" panose="05000000000000000000" pitchFamily="2" charset="2"/>
            </a:endParaRPr>
          </a:p>
        </p:txBody>
      </p:sp>
      <p:sp>
        <p:nvSpPr>
          <p:cNvPr id="23" name="テキスト ボックス 22"/>
          <p:cNvSpPr txBox="1"/>
          <p:nvPr/>
        </p:nvSpPr>
        <p:spPr>
          <a:xfrm>
            <a:off x="4355976" y="3501008"/>
            <a:ext cx="5012367" cy="2262158"/>
          </a:xfrm>
          <a:prstGeom prst="rect">
            <a:avLst/>
          </a:prstGeom>
          <a:noFill/>
        </p:spPr>
        <p:txBody>
          <a:bodyPr wrap="square" rtlCol="0">
            <a:spAutoFit/>
          </a:bodyPr>
          <a:lstStyle/>
          <a:p>
            <a:r>
              <a:rPr lang="en-US" altLang="ja-JP" sz="1500" dirty="0" smtClean="0">
                <a:latin typeface="Meiryo UI" pitchFamily="50" charset="-128"/>
                <a:ea typeface="Meiryo UI" pitchFamily="50" charset="-128"/>
                <a:cs typeface="Meiryo UI" pitchFamily="50" charset="-128"/>
                <a:sym typeface="Wingdings" panose="05000000000000000000" pitchFamily="2" charset="2"/>
              </a:rPr>
              <a:t>《</a:t>
            </a:r>
            <a:r>
              <a:rPr lang="ja-JP" altLang="en-US" sz="1500" dirty="0" smtClean="0">
                <a:latin typeface="Meiryo UI" pitchFamily="50" charset="-128"/>
                <a:ea typeface="Meiryo UI" pitchFamily="50" charset="-128"/>
                <a:cs typeface="Meiryo UI" pitchFamily="50" charset="-128"/>
                <a:sym typeface="Wingdings" panose="05000000000000000000" pitchFamily="2" charset="2"/>
              </a:rPr>
              <a:t>老朽化護岸、河床低下</a:t>
            </a:r>
            <a:r>
              <a:rPr lang="en-US" altLang="ja-JP" sz="1500" dirty="0" smtClean="0">
                <a:latin typeface="Meiryo UI" pitchFamily="50" charset="-128"/>
                <a:ea typeface="Meiryo UI" pitchFamily="50" charset="-128"/>
                <a:cs typeface="Meiryo UI" pitchFamily="50" charset="-128"/>
                <a:sym typeface="Wingdings" panose="05000000000000000000" pitchFamily="2" charset="2"/>
              </a:rPr>
              <a:t>》</a:t>
            </a:r>
            <a:endParaRPr lang="en-US" altLang="ja-JP" sz="600" dirty="0" smtClean="0">
              <a:latin typeface="Meiryo UI" pitchFamily="50" charset="-128"/>
              <a:ea typeface="Meiryo UI" pitchFamily="50" charset="-128"/>
              <a:cs typeface="Meiryo UI" pitchFamily="50" charset="-128"/>
              <a:sym typeface="Wingdings" panose="05000000000000000000" pitchFamily="2" charset="2"/>
            </a:endParaRPr>
          </a:p>
          <a:p>
            <a:endParaRPr lang="en-US" altLang="ja-JP" sz="600" dirty="0" smtClean="0">
              <a:latin typeface="Meiryo UI" pitchFamily="50" charset="-128"/>
              <a:ea typeface="Meiryo UI" pitchFamily="50" charset="-128"/>
              <a:cs typeface="Meiryo UI" pitchFamily="50" charset="-128"/>
              <a:sym typeface="Wingdings" panose="05000000000000000000" pitchFamily="2" charset="2"/>
            </a:endParaRPr>
          </a:p>
          <a:p>
            <a:r>
              <a:rPr lang="ja-JP" altLang="en-US" sz="1500" dirty="0" smtClean="0">
                <a:latin typeface="Meiryo UI" pitchFamily="50" charset="-128"/>
                <a:ea typeface="Meiryo UI" pitchFamily="50" charset="-128"/>
                <a:cs typeface="Meiryo UI" pitchFamily="50" charset="-128"/>
                <a:sym typeface="Wingdings" panose="05000000000000000000" pitchFamily="2" charset="2"/>
              </a:rPr>
              <a:t>✔河川特性</a:t>
            </a:r>
            <a:endParaRPr lang="en-US" altLang="ja-JP" sz="1500" dirty="0" smtClean="0">
              <a:latin typeface="Meiryo UI" pitchFamily="50" charset="-128"/>
              <a:ea typeface="Meiryo UI" pitchFamily="50" charset="-128"/>
              <a:cs typeface="Meiryo UI" pitchFamily="50" charset="-128"/>
              <a:sym typeface="Wingdings" panose="05000000000000000000" pitchFamily="2" charset="2"/>
            </a:endParaRPr>
          </a:p>
          <a:p>
            <a:r>
              <a:rPr lang="ja-JP" altLang="en-US" sz="1500" dirty="0" smtClean="0">
                <a:latin typeface="Meiryo UI" pitchFamily="50" charset="-128"/>
                <a:ea typeface="Meiryo UI" pitchFamily="50" charset="-128"/>
                <a:cs typeface="Meiryo UI" pitchFamily="50" charset="-128"/>
                <a:sym typeface="Wingdings" panose="05000000000000000000" pitchFamily="2" charset="2"/>
              </a:rPr>
              <a:t>　　・堤防形状（天井河川・築堤区間・掘込区間）</a:t>
            </a:r>
            <a:endParaRPr lang="en-US" altLang="ja-JP" sz="1500" dirty="0" smtClean="0">
              <a:latin typeface="Meiryo UI" pitchFamily="50" charset="-128"/>
              <a:ea typeface="Meiryo UI" pitchFamily="50" charset="-128"/>
              <a:cs typeface="Meiryo UI" pitchFamily="50" charset="-128"/>
              <a:sym typeface="Wingdings" panose="05000000000000000000" pitchFamily="2" charset="2"/>
            </a:endParaRPr>
          </a:p>
          <a:p>
            <a:r>
              <a:rPr lang="ja-JP" altLang="en-US" sz="1500" dirty="0" smtClean="0">
                <a:latin typeface="Meiryo UI" pitchFamily="50" charset="-128"/>
                <a:ea typeface="Meiryo UI" pitchFamily="50" charset="-128"/>
                <a:cs typeface="Meiryo UI" pitchFamily="50" charset="-128"/>
                <a:sym typeface="Wingdings" panose="05000000000000000000" pitchFamily="2" charset="2"/>
              </a:rPr>
              <a:t>　　・損傷しやすい箇所（水衝部、被災履歴等）</a:t>
            </a:r>
            <a:endParaRPr lang="en-US" altLang="ja-JP" sz="1500" dirty="0" smtClean="0">
              <a:latin typeface="Meiryo UI" pitchFamily="50" charset="-128"/>
              <a:ea typeface="Meiryo UI" pitchFamily="50" charset="-128"/>
              <a:cs typeface="Meiryo UI" pitchFamily="50" charset="-128"/>
              <a:sym typeface="Wingdings" panose="05000000000000000000" pitchFamily="2" charset="2"/>
            </a:endParaRPr>
          </a:p>
          <a:p>
            <a:r>
              <a:rPr lang="ja-JP" altLang="en-US" sz="1500" dirty="0" smtClean="0">
                <a:latin typeface="Meiryo UI" pitchFamily="50" charset="-128"/>
                <a:ea typeface="Meiryo UI" pitchFamily="50" charset="-128"/>
                <a:cs typeface="Meiryo UI" pitchFamily="50" charset="-128"/>
                <a:sym typeface="Wingdings" panose="05000000000000000000" pitchFamily="2" charset="2"/>
              </a:rPr>
              <a:t>　　・損傷位置（高水護岸、低水護岸）</a:t>
            </a:r>
            <a:endParaRPr lang="en-US" altLang="ja-JP" sz="1500" dirty="0" smtClean="0">
              <a:latin typeface="Meiryo UI" pitchFamily="50" charset="-128"/>
              <a:ea typeface="Meiryo UI" pitchFamily="50" charset="-128"/>
              <a:cs typeface="Meiryo UI" pitchFamily="50" charset="-128"/>
              <a:sym typeface="Wingdings" panose="05000000000000000000" pitchFamily="2" charset="2"/>
            </a:endParaRPr>
          </a:p>
          <a:p>
            <a:r>
              <a:rPr lang="ja-JP" altLang="en-US" sz="1500" dirty="0" smtClean="0">
                <a:latin typeface="Meiryo UI" pitchFamily="50" charset="-128"/>
                <a:ea typeface="Meiryo UI" pitchFamily="50" charset="-128"/>
                <a:cs typeface="Meiryo UI" pitchFamily="50" charset="-128"/>
                <a:sym typeface="Wingdings" panose="05000000000000000000" pitchFamily="2" charset="2"/>
              </a:rPr>
              <a:t>　　・護岸への輪荷重負荷（管理用通路の公道兼用有無）</a:t>
            </a:r>
            <a:endParaRPr lang="en-US" altLang="ja-JP" sz="1500" dirty="0" smtClean="0">
              <a:latin typeface="Meiryo UI" pitchFamily="50" charset="-128"/>
              <a:ea typeface="Meiryo UI" pitchFamily="50" charset="-128"/>
              <a:cs typeface="Meiryo UI" pitchFamily="50" charset="-128"/>
              <a:sym typeface="Wingdings" panose="05000000000000000000" pitchFamily="2" charset="2"/>
            </a:endParaRPr>
          </a:p>
          <a:p>
            <a:r>
              <a:rPr lang="ja-JP" altLang="en-US" sz="1500" dirty="0" smtClean="0">
                <a:latin typeface="Meiryo UI" pitchFamily="50" charset="-128"/>
                <a:ea typeface="Meiryo UI" pitchFamily="50" charset="-128"/>
                <a:cs typeface="Meiryo UI" pitchFamily="50" charset="-128"/>
                <a:sym typeface="Wingdings" panose="05000000000000000000" pitchFamily="2" charset="2"/>
              </a:rPr>
              <a:t>✔周辺への影響</a:t>
            </a:r>
            <a:endParaRPr lang="en-US" altLang="ja-JP" sz="1500" dirty="0" smtClean="0">
              <a:latin typeface="Meiryo UI" pitchFamily="50" charset="-128"/>
              <a:ea typeface="Meiryo UI" pitchFamily="50" charset="-128"/>
              <a:cs typeface="Meiryo UI" pitchFamily="50" charset="-128"/>
              <a:sym typeface="Wingdings" panose="05000000000000000000" pitchFamily="2" charset="2"/>
            </a:endParaRPr>
          </a:p>
          <a:p>
            <a:r>
              <a:rPr lang="ja-JP" altLang="en-US" sz="1500" dirty="0" smtClean="0">
                <a:latin typeface="Meiryo UI" pitchFamily="50" charset="-128"/>
                <a:ea typeface="Meiryo UI" pitchFamily="50" charset="-128"/>
                <a:cs typeface="Meiryo UI" pitchFamily="50" charset="-128"/>
                <a:sym typeface="Wingdings" panose="05000000000000000000" pitchFamily="2" charset="2"/>
              </a:rPr>
              <a:t>　　・人家隣接（護岸崩壊に連動し人家へ影響）</a:t>
            </a:r>
            <a:endParaRPr lang="en-US" altLang="ja-JP" sz="1500" dirty="0" smtClean="0">
              <a:latin typeface="Meiryo UI" pitchFamily="50" charset="-128"/>
              <a:ea typeface="Meiryo UI" pitchFamily="50" charset="-128"/>
              <a:cs typeface="Meiryo UI" pitchFamily="50" charset="-128"/>
              <a:sym typeface="Wingdings" panose="05000000000000000000" pitchFamily="2" charset="2"/>
            </a:endParaRPr>
          </a:p>
          <a:p>
            <a:r>
              <a:rPr lang="ja-JP" altLang="en-US" sz="1500" dirty="0" smtClean="0">
                <a:latin typeface="Meiryo UI" pitchFamily="50" charset="-128"/>
                <a:ea typeface="Meiryo UI" pitchFamily="50" charset="-128"/>
                <a:cs typeface="Meiryo UI" pitchFamily="50" charset="-128"/>
                <a:sym typeface="Wingdings" panose="05000000000000000000" pitchFamily="2" charset="2"/>
              </a:rPr>
              <a:t>　　・地先の危険度（浸水被害が発生する破堤・越水点）</a:t>
            </a:r>
            <a:endParaRPr lang="en-US" altLang="ja-JP" sz="1500" dirty="0" smtClean="0">
              <a:latin typeface="Meiryo UI" pitchFamily="50" charset="-128"/>
              <a:ea typeface="Meiryo UI" pitchFamily="50" charset="-128"/>
              <a:cs typeface="Meiryo UI" pitchFamily="50" charset="-128"/>
              <a:sym typeface="Wingdings" panose="05000000000000000000" pitchFamily="2" charset="2"/>
            </a:endParaRPr>
          </a:p>
        </p:txBody>
      </p:sp>
      <p:sp>
        <p:nvSpPr>
          <p:cNvPr id="24" name="テキスト ボックス 23"/>
          <p:cNvSpPr txBox="1"/>
          <p:nvPr/>
        </p:nvSpPr>
        <p:spPr>
          <a:xfrm>
            <a:off x="4365089" y="1829472"/>
            <a:ext cx="4778910" cy="1800493"/>
          </a:xfrm>
          <a:prstGeom prst="rect">
            <a:avLst/>
          </a:prstGeom>
          <a:noFill/>
        </p:spPr>
        <p:txBody>
          <a:bodyPr wrap="square" rtlCol="0">
            <a:spAutoFit/>
          </a:bodyPr>
          <a:lstStyle/>
          <a:p>
            <a:r>
              <a:rPr lang="en-US" altLang="ja-JP" sz="1500" dirty="0" smtClean="0">
                <a:latin typeface="Meiryo UI" pitchFamily="50" charset="-128"/>
                <a:ea typeface="Meiryo UI" pitchFamily="50" charset="-128"/>
                <a:cs typeface="Meiryo UI" pitchFamily="50" charset="-128"/>
                <a:sym typeface="Wingdings" panose="05000000000000000000" pitchFamily="2" charset="2"/>
              </a:rPr>
              <a:t>《</a:t>
            </a:r>
            <a:r>
              <a:rPr lang="ja-JP" altLang="en-US" sz="1500" dirty="0" smtClean="0">
                <a:latin typeface="Meiryo UI" pitchFamily="50" charset="-128"/>
                <a:ea typeface="Meiryo UI" pitchFamily="50" charset="-128"/>
                <a:cs typeface="Meiryo UI" pitchFamily="50" charset="-128"/>
                <a:sym typeface="Wingdings" panose="05000000000000000000" pitchFamily="2" charset="2"/>
              </a:rPr>
              <a:t>土砂堆積</a:t>
            </a:r>
            <a:r>
              <a:rPr lang="en-US" altLang="ja-JP" sz="1500" dirty="0" smtClean="0">
                <a:latin typeface="Meiryo UI" pitchFamily="50" charset="-128"/>
                <a:ea typeface="Meiryo UI" pitchFamily="50" charset="-128"/>
                <a:cs typeface="Meiryo UI" pitchFamily="50" charset="-128"/>
                <a:sym typeface="Wingdings" panose="05000000000000000000" pitchFamily="2" charset="2"/>
              </a:rPr>
              <a:t>》</a:t>
            </a:r>
            <a:endParaRPr lang="en-US" altLang="ja-JP" sz="600" dirty="0" smtClean="0">
              <a:latin typeface="Meiryo UI" pitchFamily="50" charset="-128"/>
              <a:ea typeface="Meiryo UI" pitchFamily="50" charset="-128"/>
              <a:cs typeface="Meiryo UI" pitchFamily="50" charset="-128"/>
              <a:sym typeface="Wingdings" panose="05000000000000000000" pitchFamily="2" charset="2"/>
            </a:endParaRPr>
          </a:p>
          <a:p>
            <a:endParaRPr lang="en-US" altLang="ja-JP" sz="600" dirty="0">
              <a:latin typeface="Meiryo UI" pitchFamily="50" charset="-128"/>
              <a:ea typeface="Meiryo UI" pitchFamily="50" charset="-128"/>
              <a:cs typeface="Meiryo UI" pitchFamily="50" charset="-128"/>
              <a:sym typeface="Wingdings" panose="05000000000000000000" pitchFamily="2" charset="2"/>
            </a:endParaRPr>
          </a:p>
          <a:p>
            <a:r>
              <a:rPr lang="ja-JP" altLang="en-US" sz="1500" dirty="0" smtClean="0">
                <a:latin typeface="Meiryo UI" pitchFamily="50" charset="-128"/>
                <a:ea typeface="Meiryo UI" pitchFamily="50" charset="-128"/>
                <a:cs typeface="Meiryo UI" pitchFamily="50" charset="-128"/>
                <a:sym typeface="Wingdings" panose="05000000000000000000" pitchFamily="2" charset="2"/>
              </a:rPr>
              <a:t>✔河川特性</a:t>
            </a:r>
            <a:endParaRPr lang="en-US" altLang="ja-JP" sz="1500" dirty="0" smtClean="0">
              <a:latin typeface="Meiryo UI" pitchFamily="50" charset="-128"/>
              <a:ea typeface="Meiryo UI" pitchFamily="50" charset="-128"/>
              <a:cs typeface="Meiryo UI" pitchFamily="50" charset="-128"/>
              <a:sym typeface="Wingdings" panose="05000000000000000000" pitchFamily="2" charset="2"/>
            </a:endParaRPr>
          </a:p>
          <a:p>
            <a:r>
              <a:rPr lang="ja-JP" altLang="en-US" sz="1500" dirty="0" smtClean="0">
                <a:latin typeface="Meiryo UI" pitchFamily="50" charset="-128"/>
                <a:ea typeface="Meiryo UI" pitchFamily="50" charset="-128"/>
                <a:cs typeface="Meiryo UI" pitchFamily="50" charset="-128"/>
                <a:sym typeface="Wingdings" panose="05000000000000000000" pitchFamily="2" charset="2"/>
              </a:rPr>
              <a:t>　　・</a:t>
            </a:r>
            <a:r>
              <a:rPr lang="ja-JP" altLang="en-US" sz="1500" dirty="0">
                <a:latin typeface="Meiryo UI" pitchFamily="50" charset="-128"/>
                <a:ea typeface="Meiryo UI" pitchFamily="50" charset="-128"/>
                <a:cs typeface="Meiryo UI" pitchFamily="50" charset="-128"/>
                <a:sym typeface="Wingdings" panose="05000000000000000000" pitchFamily="2" charset="2"/>
              </a:rPr>
              <a:t>堤防形状（天井河川・築堤区間・掘込区間）</a:t>
            </a:r>
            <a:endParaRPr lang="en-US" altLang="ja-JP" sz="1500" dirty="0">
              <a:latin typeface="Meiryo UI" pitchFamily="50" charset="-128"/>
              <a:ea typeface="Meiryo UI" pitchFamily="50" charset="-128"/>
              <a:cs typeface="Meiryo UI" pitchFamily="50" charset="-128"/>
              <a:sym typeface="Wingdings" panose="05000000000000000000" pitchFamily="2" charset="2"/>
            </a:endParaRPr>
          </a:p>
          <a:p>
            <a:r>
              <a:rPr lang="ja-JP" altLang="en-US" sz="1500" dirty="0" smtClean="0">
                <a:latin typeface="Meiryo UI" pitchFamily="50" charset="-128"/>
                <a:ea typeface="Meiryo UI" pitchFamily="50" charset="-128"/>
                <a:cs typeface="Meiryo UI" pitchFamily="50" charset="-128"/>
                <a:sym typeface="Wingdings" panose="05000000000000000000" pitchFamily="2" charset="2"/>
              </a:rPr>
              <a:t>✔周辺への影響</a:t>
            </a:r>
            <a:endParaRPr lang="en-US" altLang="ja-JP" sz="1500" dirty="0" smtClean="0">
              <a:latin typeface="Meiryo UI" pitchFamily="50" charset="-128"/>
              <a:ea typeface="Meiryo UI" pitchFamily="50" charset="-128"/>
              <a:cs typeface="Meiryo UI" pitchFamily="50" charset="-128"/>
              <a:sym typeface="Wingdings" panose="05000000000000000000" pitchFamily="2" charset="2"/>
            </a:endParaRPr>
          </a:p>
          <a:p>
            <a:r>
              <a:rPr lang="ja-JP" altLang="en-US" sz="1500" dirty="0" smtClean="0">
                <a:latin typeface="Meiryo UI" pitchFamily="50" charset="-128"/>
                <a:ea typeface="Meiryo UI" pitchFamily="50" charset="-128"/>
                <a:cs typeface="Meiryo UI" pitchFamily="50" charset="-128"/>
                <a:sym typeface="Wingdings" panose="05000000000000000000" pitchFamily="2" charset="2"/>
              </a:rPr>
              <a:t>　　・</a:t>
            </a:r>
            <a:r>
              <a:rPr lang="ja-JP" altLang="en-US" sz="1500" dirty="0">
                <a:latin typeface="Meiryo UI" pitchFamily="50" charset="-128"/>
                <a:ea typeface="Meiryo UI" pitchFamily="50" charset="-128"/>
                <a:cs typeface="Meiryo UI" pitchFamily="50" charset="-128"/>
                <a:sym typeface="Wingdings" panose="05000000000000000000" pitchFamily="2" charset="2"/>
              </a:rPr>
              <a:t>人家隣接（護岸崩壊に連動し人家へ影響）</a:t>
            </a:r>
            <a:endParaRPr lang="en-US" altLang="ja-JP" sz="1500" dirty="0">
              <a:latin typeface="Meiryo UI" pitchFamily="50" charset="-128"/>
              <a:ea typeface="Meiryo UI" pitchFamily="50" charset="-128"/>
              <a:cs typeface="Meiryo UI" pitchFamily="50" charset="-128"/>
              <a:sym typeface="Wingdings" panose="05000000000000000000" pitchFamily="2" charset="2"/>
            </a:endParaRPr>
          </a:p>
          <a:p>
            <a:r>
              <a:rPr lang="ja-JP" altLang="en-US" sz="1500" dirty="0" smtClean="0">
                <a:latin typeface="Meiryo UI" pitchFamily="50" charset="-128"/>
                <a:ea typeface="Meiryo UI" pitchFamily="50" charset="-128"/>
                <a:cs typeface="Meiryo UI" pitchFamily="50" charset="-128"/>
                <a:sym typeface="Wingdings" panose="05000000000000000000" pitchFamily="2" charset="2"/>
              </a:rPr>
              <a:t>　　・地先の危険度（</a:t>
            </a:r>
            <a:r>
              <a:rPr lang="ja-JP" altLang="en-US" sz="1500" dirty="0">
                <a:latin typeface="Meiryo UI" pitchFamily="50" charset="-128"/>
                <a:ea typeface="Meiryo UI" pitchFamily="50" charset="-128"/>
                <a:cs typeface="Meiryo UI" pitchFamily="50" charset="-128"/>
                <a:sym typeface="Wingdings" panose="05000000000000000000" pitchFamily="2" charset="2"/>
              </a:rPr>
              <a:t>浸水被害が発生する破堤</a:t>
            </a:r>
            <a:r>
              <a:rPr lang="ja-JP" altLang="en-US" sz="1500" dirty="0" smtClean="0">
                <a:latin typeface="Meiryo UI" pitchFamily="50" charset="-128"/>
                <a:ea typeface="Meiryo UI" pitchFamily="50" charset="-128"/>
                <a:cs typeface="Meiryo UI" pitchFamily="50" charset="-128"/>
                <a:sym typeface="Wingdings" panose="05000000000000000000" pitchFamily="2" charset="2"/>
              </a:rPr>
              <a:t>・</a:t>
            </a:r>
            <a:r>
              <a:rPr lang="ja-JP" altLang="en-US" sz="1500" dirty="0">
                <a:latin typeface="Meiryo UI" pitchFamily="50" charset="-128"/>
                <a:ea typeface="Meiryo UI" pitchFamily="50" charset="-128"/>
                <a:cs typeface="Meiryo UI" pitchFamily="50" charset="-128"/>
                <a:sym typeface="Wingdings" panose="05000000000000000000" pitchFamily="2" charset="2"/>
              </a:rPr>
              <a:t>越水</a:t>
            </a:r>
            <a:r>
              <a:rPr lang="ja-JP" altLang="en-US" sz="1500" dirty="0" smtClean="0">
                <a:latin typeface="Meiryo UI" pitchFamily="50" charset="-128"/>
                <a:ea typeface="Meiryo UI" pitchFamily="50" charset="-128"/>
                <a:cs typeface="Meiryo UI" pitchFamily="50" charset="-128"/>
                <a:sym typeface="Wingdings" panose="05000000000000000000" pitchFamily="2" charset="2"/>
              </a:rPr>
              <a:t>点</a:t>
            </a:r>
            <a:r>
              <a:rPr lang="ja-JP" altLang="en-US" sz="1500" dirty="0">
                <a:latin typeface="Meiryo UI" pitchFamily="50" charset="-128"/>
                <a:ea typeface="Meiryo UI" pitchFamily="50" charset="-128"/>
                <a:cs typeface="Meiryo UI" pitchFamily="50" charset="-128"/>
                <a:sym typeface="Wingdings" panose="05000000000000000000" pitchFamily="2" charset="2"/>
              </a:rPr>
              <a:t>）</a:t>
            </a:r>
            <a:endParaRPr lang="en-US" altLang="ja-JP" sz="1500" dirty="0">
              <a:latin typeface="Meiryo UI" pitchFamily="50" charset="-128"/>
              <a:ea typeface="Meiryo UI" pitchFamily="50" charset="-128"/>
              <a:cs typeface="Meiryo UI" pitchFamily="50" charset="-128"/>
              <a:sym typeface="Wingdings" panose="05000000000000000000" pitchFamily="2" charset="2"/>
            </a:endParaRPr>
          </a:p>
          <a:p>
            <a:endParaRPr lang="en-US" altLang="ja-JP" sz="1500" dirty="0" smtClean="0">
              <a:latin typeface="Meiryo UI" pitchFamily="50" charset="-128"/>
              <a:ea typeface="Meiryo UI" pitchFamily="50" charset="-128"/>
              <a:cs typeface="Meiryo UI" pitchFamily="50" charset="-128"/>
              <a:sym typeface="Wingdings" panose="05000000000000000000" pitchFamily="2" charset="2"/>
            </a:endParaRPr>
          </a:p>
        </p:txBody>
      </p:sp>
      <p:sp>
        <p:nvSpPr>
          <p:cNvPr id="26" name="テキスト ボックス 25"/>
          <p:cNvSpPr txBox="1"/>
          <p:nvPr/>
        </p:nvSpPr>
        <p:spPr>
          <a:xfrm>
            <a:off x="9620944" y="1898722"/>
            <a:ext cx="4832254" cy="830997"/>
          </a:xfrm>
          <a:prstGeom prst="rect">
            <a:avLst/>
          </a:prstGeom>
          <a:noFill/>
        </p:spPr>
        <p:txBody>
          <a:bodyPr wrap="square" rtlCol="0">
            <a:spAutoFit/>
          </a:bodyPr>
          <a:lstStyle/>
          <a:p>
            <a:r>
              <a:rPr lang="en-US" altLang="ja-JP" sz="1600" dirty="0" smtClean="0">
                <a:latin typeface="Meiryo UI" pitchFamily="50" charset="-128"/>
                <a:ea typeface="Meiryo UI" pitchFamily="50" charset="-128"/>
                <a:cs typeface="Meiryo UI" pitchFamily="50" charset="-128"/>
                <a:sym typeface="Wingdings" panose="05000000000000000000" pitchFamily="2" charset="2"/>
              </a:rPr>
              <a:t>《</a:t>
            </a:r>
            <a:r>
              <a:rPr lang="ja-JP" altLang="en-US" sz="1600" dirty="0" smtClean="0">
                <a:latin typeface="Meiryo UI" pitchFamily="50" charset="-128"/>
                <a:ea typeface="Meiryo UI" pitchFamily="50" charset="-128"/>
                <a:cs typeface="Meiryo UI" pitchFamily="50" charset="-128"/>
                <a:sym typeface="Wingdings" panose="05000000000000000000" pitchFamily="2" charset="2"/>
              </a:rPr>
              <a:t>砂防・地すべり・急傾斜施設</a:t>
            </a:r>
            <a:r>
              <a:rPr lang="en-US" altLang="ja-JP" sz="1600" dirty="0" smtClean="0">
                <a:latin typeface="Meiryo UI" pitchFamily="50" charset="-128"/>
                <a:ea typeface="Meiryo UI" pitchFamily="50" charset="-128"/>
                <a:cs typeface="Meiryo UI" pitchFamily="50" charset="-128"/>
                <a:sym typeface="Wingdings" panose="05000000000000000000" pitchFamily="2" charset="2"/>
              </a:rPr>
              <a:t>》</a:t>
            </a:r>
          </a:p>
          <a:p>
            <a:r>
              <a:rPr lang="ja-JP" altLang="en-US" sz="1600" dirty="0" smtClean="0">
                <a:latin typeface="Meiryo UI" pitchFamily="50" charset="-128"/>
                <a:ea typeface="Meiryo UI" pitchFamily="50" charset="-128"/>
                <a:cs typeface="Meiryo UI" pitchFamily="50" charset="-128"/>
                <a:sym typeface="Wingdings" panose="05000000000000000000" pitchFamily="2" charset="2"/>
              </a:rPr>
              <a:t>・保全対象の有無</a:t>
            </a:r>
            <a:r>
              <a:rPr lang="en-US" altLang="ja-JP" sz="1600" dirty="0" smtClean="0">
                <a:latin typeface="Meiryo UI" pitchFamily="50" charset="-128"/>
                <a:ea typeface="Meiryo UI" pitchFamily="50" charset="-128"/>
                <a:cs typeface="Meiryo UI" pitchFamily="50" charset="-128"/>
                <a:sym typeface="Wingdings" panose="05000000000000000000" pitchFamily="2" charset="2"/>
              </a:rPr>
              <a:t>(</a:t>
            </a:r>
            <a:r>
              <a:rPr lang="ja-JP" altLang="en-US" sz="1600" dirty="0" smtClean="0">
                <a:latin typeface="Meiryo UI" pitchFamily="50" charset="-128"/>
                <a:ea typeface="Meiryo UI" pitchFamily="50" charset="-128"/>
                <a:cs typeface="Meiryo UI" pitchFamily="50" charset="-128"/>
                <a:sym typeface="Wingdings" panose="05000000000000000000" pitchFamily="2" charset="2"/>
              </a:rPr>
              <a:t>最下流砂防えん堤等）</a:t>
            </a:r>
            <a:endParaRPr lang="en-US" altLang="ja-JP" sz="1600" dirty="0">
              <a:latin typeface="Meiryo UI" pitchFamily="50" charset="-128"/>
              <a:ea typeface="Meiryo UI" pitchFamily="50" charset="-128"/>
              <a:cs typeface="Meiryo UI" pitchFamily="50" charset="-128"/>
              <a:sym typeface="Wingdings" panose="05000000000000000000" pitchFamily="2" charset="2"/>
            </a:endParaRPr>
          </a:p>
          <a:p>
            <a:endParaRPr lang="en-US" altLang="ja-JP" sz="1600" dirty="0" smtClean="0">
              <a:latin typeface="Meiryo UI" pitchFamily="50" charset="-128"/>
              <a:ea typeface="Meiryo UI" pitchFamily="50" charset="-128"/>
              <a:cs typeface="Meiryo UI" pitchFamily="50" charset="-128"/>
              <a:sym typeface="Wingdings" panose="05000000000000000000" pitchFamily="2" charset="2"/>
            </a:endParaRPr>
          </a:p>
        </p:txBody>
      </p:sp>
      <p:sp>
        <p:nvSpPr>
          <p:cNvPr id="7" name="フリーフォーム 6"/>
          <p:cNvSpPr/>
          <p:nvPr/>
        </p:nvSpPr>
        <p:spPr>
          <a:xfrm>
            <a:off x="817418" y="2204865"/>
            <a:ext cx="2890486" cy="2671936"/>
          </a:xfrm>
          <a:custGeom>
            <a:avLst/>
            <a:gdLst>
              <a:gd name="connsiteX0" fmla="*/ 0 w 2743200"/>
              <a:gd name="connsiteY0" fmla="*/ 0 h 2410691"/>
              <a:gd name="connsiteX1" fmla="*/ 0 w 2743200"/>
              <a:gd name="connsiteY1" fmla="*/ 2410691 h 2410691"/>
              <a:gd name="connsiteX2" fmla="*/ 2743200 w 2743200"/>
              <a:gd name="connsiteY2" fmla="*/ 2410691 h 2410691"/>
            </a:gdLst>
            <a:ahLst/>
            <a:cxnLst>
              <a:cxn ang="0">
                <a:pos x="connsiteX0" y="connsiteY0"/>
              </a:cxn>
              <a:cxn ang="0">
                <a:pos x="connsiteX1" y="connsiteY1"/>
              </a:cxn>
              <a:cxn ang="0">
                <a:pos x="connsiteX2" y="connsiteY2"/>
              </a:cxn>
            </a:cxnLst>
            <a:rect l="l" t="t" r="r" b="b"/>
            <a:pathLst>
              <a:path w="2743200" h="2410691">
                <a:moveTo>
                  <a:pt x="0" y="0"/>
                </a:moveTo>
                <a:lnTo>
                  <a:pt x="0" y="2410691"/>
                </a:lnTo>
                <a:lnTo>
                  <a:pt x="2743200" y="2410691"/>
                </a:lnTo>
              </a:path>
            </a:pathLst>
          </a:custGeom>
          <a:noFill/>
          <a:ln w="25400">
            <a:solidFill>
              <a:schemeClr val="tx1"/>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392349" y="4923635"/>
            <a:ext cx="1710229" cy="338554"/>
          </a:xfrm>
          <a:prstGeom prst="rect">
            <a:avLst/>
          </a:prstGeom>
          <a:noFill/>
        </p:spPr>
        <p:txBody>
          <a:bodyPr wrap="square" rtlCol="0">
            <a:spAutoFit/>
          </a:bodyPr>
          <a:lstStyle/>
          <a:p>
            <a:pPr algn="ctr"/>
            <a:r>
              <a:rPr lang="ja-JP" altLang="en-US" sz="1600" dirty="0" smtClean="0">
                <a:latin typeface="Meiryo UI" pitchFamily="50" charset="-128"/>
                <a:ea typeface="Meiryo UI" pitchFamily="50" charset="-128"/>
                <a:cs typeface="Meiryo UI" pitchFamily="50" charset="-128"/>
                <a:sym typeface="Wingdings" panose="05000000000000000000" pitchFamily="2" charset="2"/>
              </a:rPr>
              <a:t>社会的影響度</a:t>
            </a:r>
            <a:endParaRPr lang="en-US" altLang="ja-JP" sz="1600" dirty="0" smtClean="0">
              <a:latin typeface="Meiryo UI" pitchFamily="50" charset="-128"/>
              <a:ea typeface="Meiryo UI" pitchFamily="50" charset="-128"/>
              <a:cs typeface="Meiryo UI" pitchFamily="50" charset="-128"/>
              <a:sym typeface="Wingdings" panose="05000000000000000000" pitchFamily="2" charset="2"/>
            </a:endParaRPr>
          </a:p>
        </p:txBody>
      </p:sp>
      <p:sp>
        <p:nvSpPr>
          <p:cNvPr id="8" name="テキスト ボックス 7"/>
          <p:cNvSpPr txBox="1"/>
          <p:nvPr/>
        </p:nvSpPr>
        <p:spPr>
          <a:xfrm>
            <a:off x="357334" y="2843972"/>
            <a:ext cx="430887" cy="1491370"/>
          </a:xfrm>
          <a:prstGeom prst="rect">
            <a:avLst/>
          </a:prstGeom>
          <a:noFill/>
        </p:spPr>
        <p:txBody>
          <a:bodyPr vert="eaVert" wrap="square" rtlCol="0">
            <a:spAutoFit/>
          </a:bodyPr>
          <a:lstStyle/>
          <a:p>
            <a:pPr algn="ctr"/>
            <a:r>
              <a:rPr lang="ja-JP" altLang="en-US" sz="1600" dirty="0"/>
              <a:t>健全度</a:t>
            </a:r>
            <a:endParaRPr kumimoji="1" lang="ja-JP" altLang="en-US" dirty="0"/>
          </a:p>
        </p:txBody>
      </p:sp>
      <p:sp>
        <p:nvSpPr>
          <p:cNvPr id="22" name="テキスト ボックス 21"/>
          <p:cNvSpPr txBox="1"/>
          <p:nvPr/>
        </p:nvSpPr>
        <p:spPr>
          <a:xfrm>
            <a:off x="357334" y="2314220"/>
            <a:ext cx="478058" cy="307777"/>
          </a:xfrm>
          <a:prstGeom prst="rect">
            <a:avLst/>
          </a:prstGeom>
          <a:noFill/>
        </p:spPr>
        <p:txBody>
          <a:bodyPr wrap="square" rtlCol="0">
            <a:spAutoFit/>
          </a:bodyPr>
          <a:lstStyle/>
          <a:p>
            <a:pPr algn="r"/>
            <a:r>
              <a:rPr lang="ja-JP" altLang="en-US" sz="1400" dirty="0" smtClean="0">
                <a:latin typeface="Meiryo UI" pitchFamily="50" charset="-128"/>
                <a:ea typeface="Meiryo UI" pitchFamily="50" charset="-128"/>
                <a:cs typeface="Meiryo UI" pitchFamily="50" charset="-128"/>
                <a:sym typeface="Wingdings" panose="05000000000000000000" pitchFamily="2" charset="2"/>
              </a:rPr>
              <a:t>悪</a:t>
            </a:r>
            <a:endParaRPr lang="en-US" altLang="ja-JP" sz="1400" dirty="0" smtClean="0">
              <a:latin typeface="Meiryo UI" pitchFamily="50" charset="-128"/>
              <a:ea typeface="Meiryo UI" pitchFamily="50" charset="-128"/>
              <a:cs typeface="Meiryo UI" pitchFamily="50" charset="-128"/>
              <a:sym typeface="Wingdings" panose="05000000000000000000" pitchFamily="2" charset="2"/>
            </a:endParaRPr>
          </a:p>
        </p:txBody>
      </p:sp>
      <p:sp>
        <p:nvSpPr>
          <p:cNvPr id="28" name="テキスト ボックス 27"/>
          <p:cNvSpPr txBox="1"/>
          <p:nvPr/>
        </p:nvSpPr>
        <p:spPr>
          <a:xfrm>
            <a:off x="329625" y="4569024"/>
            <a:ext cx="478058" cy="307777"/>
          </a:xfrm>
          <a:prstGeom prst="rect">
            <a:avLst/>
          </a:prstGeom>
          <a:noFill/>
        </p:spPr>
        <p:txBody>
          <a:bodyPr wrap="square" rtlCol="0">
            <a:spAutoFit/>
          </a:bodyPr>
          <a:lstStyle/>
          <a:p>
            <a:pPr algn="r"/>
            <a:r>
              <a:rPr lang="ja-JP" altLang="en-US" sz="1400" dirty="0" smtClean="0">
                <a:latin typeface="Meiryo UI" pitchFamily="50" charset="-128"/>
                <a:ea typeface="Meiryo UI" pitchFamily="50" charset="-128"/>
                <a:cs typeface="Meiryo UI" pitchFamily="50" charset="-128"/>
                <a:sym typeface="Wingdings" panose="05000000000000000000" pitchFamily="2" charset="2"/>
              </a:rPr>
              <a:t>良</a:t>
            </a:r>
            <a:endParaRPr lang="en-US" altLang="ja-JP" sz="1400" dirty="0" smtClean="0">
              <a:latin typeface="Meiryo UI" pitchFamily="50" charset="-128"/>
              <a:ea typeface="Meiryo UI" pitchFamily="50" charset="-128"/>
              <a:cs typeface="Meiryo UI" pitchFamily="50" charset="-128"/>
              <a:sym typeface="Wingdings" panose="05000000000000000000" pitchFamily="2" charset="2"/>
            </a:endParaRPr>
          </a:p>
        </p:txBody>
      </p:sp>
      <p:sp>
        <p:nvSpPr>
          <p:cNvPr id="29" name="テキスト ボックス 28"/>
          <p:cNvSpPr txBox="1"/>
          <p:nvPr/>
        </p:nvSpPr>
        <p:spPr>
          <a:xfrm>
            <a:off x="806195" y="4876801"/>
            <a:ext cx="478058" cy="307777"/>
          </a:xfrm>
          <a:prstGeom prst="rect">
            <a:avLst/>
          </a:prstGeom>
          <a:noFill/>
        </p:spPr>
        <p:txBody>
          <a:bodyPr wrap="square" rtlCol="0">
            <a:spAutoFit/>
          </a:bodyPr>
          <a:lstStyle/>
          <a:p>
            <a:r>
              <a:rPr lang="ja-JP" altLang="en-US" sz="1400" dirty="0" smtClean="0">
                <a:latin typeface="Meiryo UI" pitchFamily="50" charset="-128"/>
                <a:ea typeface="Meiryo UI" pitchFamily="50" charset="-128"/>
                <a:cs typeface="Meiryo UI" pitchFamily="50" charset="-128"/>
                <a:sym typeface="Wingdings" panose="05000000000000000000" pitchFamily="2" charset="2"/>
              </a:rPr>
              <a:t>小</a:t>
            </a:r>
            <a:endParaRPr lang="en-US" altLang="ja-JP" sz="1400" dirty="0" smtClean="0">
              <a:latin typeface="Meiryo UI" pitchFamily="50" charset="-128"/>
              <a:ea typeface="Meiryo UI" pitchFamily="50" charset="-128"/>
              <a:cs typeface="Meiryo UI" pitchFamily="50" charset="-128"/>
              <a:sym typeface="Wingdings" panose="05000000000000000000" pitchFamily="2" charset="2"/>
            </a:endParaRPr>
          </a:p>
        </p:txBody>
      </p:sp>
      <p:sp>
        <p:nvSpPr>
          <p:cNvPr id="30" name="テキスト ボックス 29"/>
          <p:cNvSpPr txBox="1"/>
          <p:nvPr/>
        </p:nvSpPr>
        <p:spPr>
          <a:xfrm>
            <a:off x="3130128" y="4878289"/>
            <a:ext cx="478058" cy="307777"/>
          </a:xfrm>
          <a:prstGeom prst="rect">
            <a:avLst/>
          </a:prstGeom>
          <a:noFill/>
        </p:spPr>
        <p:txBody>
          <a:bodyPr wrap="square" rtlCol="0">
            <a:spAutoFit/>
          </a:bodyPr>
          <a:lstStyle/>
          <a:p>
            <a:pPr algn="r"/>
            <a:r>
              <a:rPr lang="ja-JP" altLang="en-US" sz="1400" dirty="0" smtClean="0">
                <a:latin typeface="Meiryo UI" pitchFamily="50" charset="-128"/>
                <a:ea typeface="Meiryo UI" pitchFamily="50" charset="-128"/>
                <a:cs typeface="Meiryo UI" pitchFamily="50" charset="-128"/>
                <a:sym typeface="Wingdings" panose="05000000000000000000" pitchFamily="2" charset="2"/>
              </a:rPr>
              <a:t>大</a:t>
            </a:r>
            <a:endParaRPr lang="en-US" altLang="ja-JP" sz="1400" dirty="0" smtClean="0">
              <a:latin typeface="Meiryo UI" pitchFamily="50" charset="-128"/>
              <a:ea typeface="Meiryo UI" pitchFamily="50" charset="-128"/>
              <a:cs typeface="Meiryo UI" pitchFamily="50" charset="-128"/>
              <a:sym typeface="Wingdings" panose="05000000000000000000" pitchFamily="2" charset="2"/>
            </a:endParaRPr>
          </a:p>
        </p:txBody>
      </p:sp>
    </p:spTree>
    <p:extLst>
      <p:ext uri="{BB962C8B-B14F-4D97-AF65-F5344CB8AC3E}">
        <p14:creationId xmlns:p14="http://schemas.microsoft.com/office/powerpoint/2010/main" val="1372278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lang="en-US" altLang="ja-JP" sz="2800" dirty="0">
                <a:solidFill>
                  <a:schemeClr val="bg1"/>
                </a:solidFill>
                <a:latin typeface="Meiryo UI" pitchFamily="50" charset="-128"/>
                <a:ea typeface="Meiryo UI" pitchFamily="50" charset="-128"/>
                <a:cs typeface="Meiryo UI" pitchFamily="50" charset="-128"/>
              </a:rPr>
              <a:t>. </a:t>
            </a:r>
            <a:r>
              <a:rPr lang="ja-JP" altLang="en-US" sz="2800" dirty="0">
                <a:solidFill>
                  <a:schemeClr val="bg1"/>
                </a:solidFill>
                <a:latin typeface="Meiryo UI" pitchFamily="50" charset="-128"/>
                <a:ea typeface="Meiryo UI" pitchFamily="50" charset="-128"/>
                <a:cs typeface="Meiryo UI" pitchFamily="50" charset="-128"/>
              </a:rPr>
              <a:t>今後の維持管理</a:t>
            </a:r>
          </a:p>
        </p:txBody>
      </p:sp>
      <p:sp>
        <p:nvSpPr>
          <p:cNvPr id="27" name="テキスト ボックス 2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２－３　重点化指標の</a:t>
            </a:r>
            <a:r>
              <a:rPr lang="ja-JP" altLang="en-US" sz="2400" dirty="0" smtClean="0">
                <a:latin typeface="Meiryo UI" pitchFamily="50" charset="-128"/>
                <a:ea typeface="Meiryo UI" pitchFamily="50" charset="-128"/>
                <a:cs typeface="Meiryo UI" pitchFamily="50" charset="-128"/>
              </a:rPr>
              <a:t>設定　</a:t>
            </a:r>
            <a:endParaRPr kumimoji="1" lang="ja-JP" altLang="en-US" sz="24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a:xfrm>
            <a:off x="3730025" y="6359842"/>
            <a:ext cx="1828800" cy="365125"/>
          </a:xfrm>
        </p:spPr>
        <p:txBody>
          <a:bodyPr/>
          <a:lstStyle/>
          <a:p>
            <a:fld id="{682EF9F9-C4E8-46B2-BBF1-33E3162B856A}" type="slidenum">
              <a:rPr kumimoji="1" lang="ja-JP" altLang="en-US" smtClean="0"/>
              <a:t>26</a:t>
            </a:fld>
            <a:endParaRPr kumimoji="1" lang="ja-JP" altLang="en-US" dirty="0"/>
          </a:p>
        </p:txBody>
      </p:sp>
      <p:sp>
        <p:nvSpPr>
          <p:cNvPr id="10" name="テキスト ボックス 9"/>
          <p:cNvSpPr txBox="1"/>
          <p:nvPr/>
        </p:nvSpPr>
        <p:spPr>
          <a:xfrm>
            <a:off x="173206" y="951148"/>
            <a:ext cx="3998413" cy="369332"/>
          </a:xfrm>
          <a:prstGeom prst="rect">
            <a:avLst/>
          </a:prstGeom>
          <a:noFill/>
        </p:spPr>
        <p:txBody>
          <a:bodyPr wrap="square" rtlCol="0">
            <a:spAutoFit/>
          </a:bodyPr>
          <a:lstStyle/>
          <a:p>
            <a:r>
              <a:rPr lang="ja-JP" altLang="en-US" dirty="0" smtClean="0">
                <a:latin typeface="Meiryo UI" pitchFamily="50" charset="-128"/>
                <a:ea typeface="Meiryo UI" pitchFamily="50" charset="-128"/>
                <a:cs typeface="Meiryo UI" pitchFamily="50" charset="-128"/>
                <a:sym typeface="Wingdings" panose="05000000000000000000" pitchFamily="2" charset="2"/>
              </a:rPr>
              <a:t>○</a:t>
            </a:r>
            <a:r>
              <a:rPr lang="ja-JP" altLang="en-US" dirty="0">
                <a:latin typeface="Meiryo UI" pitchFamily="50" charset="-128"/>
                <a:ea typeface="Meiryo UI" pitchFamily="50" charset="-128"/>
                <a:cs typeface="Meiryo UI" pitchFamily="50" charset="-128"/>
                <a:sym typeface="Wingdings" panose="05000000000000000000" pitchFamily="2" charset="2"/>
              </a:rPr>
              <a:t>今後</a:t>
            </a:r>
            <a:r>
              <a:rPr lang="ja-JP" altLang="en-US" dirty="0" smtClean="0">
                <a:latin typeface="Meiryo UI" pitchFamily="50" charset="-128"/>
                <a:ea typeface="Meiryo UI" pitchFamily="50" charset="-128"/>
                <a:cs typeface="Meiryo UI" pitchFamily="50" charset="-128"/>
                <a:sym typeface="Wingdings" panose="05000000000000000000" pitchFamily="2" charset="2"/>
              </a:rPr>
              <a:t>の重点化（優先度）設定</a:t>
            </a:r>
            <a:endParaRPr lang="en-US" altLang="ja-JP" dirty="0" smtClean="0">
              <a:latin typeface="Meiryo UI" pitchFamily="50" charset="-128"/>
              <a:ea typeface="Meiryo UI" pitchFamily="50" charset="-128"/>
              <a:cs typeface="Meiryo UI" pitchFamily="50" charset="-128"/>
              <a:sym typeface="Wingdings" panose="05000000000000000000" pitchFamily="2" charset="2"/>
            </a:endParaRPr>
          </a:p>
        </p:txBody>
      </p:sp>
      <p:graphicFrame>
        <p:nvGraphicFramePr>
          <p:cNvPr id="3" name="表 2"/>
          <p:cNvGraphicFramePr>
            <a:graphicFrameLocks noGrp="1"/>
          </p:cNvGraphicFramePr>
          <p:nvPr>
            <p:extLst>
              <p:ext uri="{D42A27DB-BD31-4B8C-83A1-F6EECF244321}">
                <p14:modId xmlns:p14="http://schemas.microsoft.com/office/powerpoint/2010/main" val="2566688385"/>
              </p:ext>
            </p:extLst>
          </p:nvPr>
        </p:nvGraphicFramePr>
        <p:xfrm>
          <a:off x="291549" y="1621701"/>
          <a:ext cx="4142429" cy="1501048"/>
        </p:xfrm>
        <a:graphic>
          <a:graphicData uri="http://schemas.openxmlformats.org/drawingml/2006/table">
            <a:tbl>
              <a:tblPr firstRow="1" bandRow="1">
                <a:tableStyleId>{5C22544A-7EE6-4342-B048-85BDC9FD1C3A}</a:tableStyleId>
              </a:tblPr>
              <a:tblGrid>
                <a:gridCol w="758053"/>
                <a:gridCol w="3384376"/>
              </a:tblGrid>
              <a:tr h="364302">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ランク</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損傷程度</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00733">
                <a:tc>
                  <a:txBody>
                    <a:body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5,4</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限界管理水準（終局限界）</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00733">
                <a:tc>
                  <a:txBody>
                    <a:body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6350" cap="flat" cmpd="sng" algn="ctr">
                      <a:solidFill>
                        <a:schemeClr val="bg1"/>
                      </a:solidFill>
                      <a:prstDash val="solid"/>
                      <a:round/>
                      <a:headEnd type="none" w="med" len="med"/>
                      <a:tailEnd type="none" w="med" len="med"/>
                    </a:lnB>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目標管理水準（使用限界）</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6350" cap="flat" cmpd="sng" algn="ctr">
                      <a:solidFill>
                        <a:schemeClr val="bg1"/>
                      </a:solidFill>
                      <a:prstDash val="solid"/>
                      <a:round/>
                      <a:headEnd type="none" w="med" len="med"/>
                      <a:tailEnd type="none" w="med" len="med"/>
                    </a:lnB>
                  </a:tcPr>
                </a:tc>
              </a:tr>
              <a:tr h="335279">
                <a:tc>
                  <a:txBody>
                    <a:body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2,1</a:t>
                      </a: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経過観察</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000122866"/>
              </p:ext>
            </p:extLst>
          </p:nvPr>
        </p:nvGraphicFramePr>
        <p:xfrm>
          <a:off x="4860032" y="1620126"/>
          <a:ext cx="4104456" cy="1457320"/>
        </p:xfrm>
        <a:graphic>
          <a:graphicData uri="http://schemas.openxmlformats.org/drawingml/2006/table">
            <a:tbl>
              <a:tblPr firstRow="1" bandRow="1">
                <a:tableStyleId>{5C22544A-7EE6-4342-B048-85BDC9FD1C3A}</a:tableStyleId>
              </a:tblPr>
              <a:tblGrid>
                <a:gridCol w="864096"/>
                <a:gridCol w="1584176"/>
                <a:gridCol w="1656184"/>
              </a:tblGrid>
              <a:tr h="360040">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ランク</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gridSpan="2">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河積阻害率</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r>
              <a:tr h="360040">
                <a:tc>
                  <a:txBody>
                    <a:bodyPr/>
                    <a:lstStyle/>
                    <a:p>
                      <a:pPr algn="ct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％以上</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tcPr>
                </a:tc>
                <a:tc rowSpan="3">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築堤は</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HWL</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評価</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掘込は満流評価</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tcPr>
                </a:tc>
              </a:tr>
              <a:tr h="360040">
                <a:tc>
                  <a:txBody>
                    <a:bodyPr/>
                    <a:lstStyle/>
                    <a:p>
                      <a:pPr algn="ct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b</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tcPr>
                </a:tc>
              </a:tr>
              <a:tr h="360040">
                <a:tc>
                  <a:txBody>
                    <a:bodyPr/>
                    <a:lstStyle/>
                    <a:p>
                      <a:pPr algn="ct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c</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％未満</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tcPr>
                </a:tc>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1610385690"/>
              </p:ext>
            </p:extLst>
          </p:nvPr>
        </p:nvGraphicFramePr>
        <p:xfrm>
          <a:off x="4860032" y="3559152"/>
          <a:ext cx="4104456" cy="914400"/>
        </p:xfrm>
        <a:graphic>
          <a:graphicData uri="http://schemas.openxmlformats.org/drawingml/2006/table">
            <a:tbl>
              <a:tblPr firstRow="1" bandRow="1">
                <a:tableStyleId>{5C22544A-7EE6-4342-B048-85BDC9FD1C3A}</a:tableStyleId>
              </a:tblPr>
              <a:tblGrid>
                <a:gridCol w="4104456"/>
              </a:tblGrid>
              <a:tr h="288032">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影響度評価</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社会的影響度、河川特性、地先の危険度</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から影響度を高・中・低に分類</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8" name="二等辺三角形 7"/>
          <p:cNvSpPr/>
          <p:nvPr/>
        </p:nvSpPr>
        <p:spPr>
          <a:xfrm rot="10800000">
            <a:off x="1907704" y="3284984"/>
            <a:ext cx="910122" cy="184666"/>
          </a:xfrm>
          <a:prstGeom prst="triangl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p:nvPr/>
        </p:nvSpPr>
        <p:spPr>
          <a:xfrm rot="10800000">
            <a:off x="1907705" y="4653136"/>
            <a:ext cx="910122" cy="184666"/>
          </a:xfrm>
          <a:prstGeom prst="triangl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二等辺三角形 13"/>
          <p:cNvSpPr/>
          <p:nvPr/>
        </p:nvSpPr>
        <p:spPr>
          <a:xfrm rot="10800000">
            <a:off x="6475875" y="3240433"/>
            <a:ext cx="910122" cy="184666"/>
          </a:xfrm>
          <a:prstGeom prst="triangl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二等辺三角形 14"/>
          <p:cNvSpPr/>
          <p:nvPr/>
        </p:nvSpPr>
        <p:spPr>
          <a:xfrm rot="10800000">
            <a:off x="6475876" y="4660775"/>
            <a:ext cx="910122" cy="184666"/>
          </a:xfrm>
          <a:prstGeom prst="triangl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 name="表 8"/>
          <p:cNvGraphicFramePr>
            <a:graphicFrameLocks noGrp="1"/>
          </p:cNvGraphicFramePr>
          <p:nvPr>
            <p:extLst>
              <p:ext uri="{D42A27DB-BD31-4B8C-83A1-F6EECF244321}">
                <p14:modId xmlns:p14="http://schemas.microsoft.com/office/powerpoint/2010/main" val="2914936552"/>
              </p:ext>
            </p:extLst>
          </p:nvPr>
        </p:nvGraphicFramePr>
        <p:xfrm>
          <a:off x="4729463" y="4942602"/>
          <a:ext cx="4320480" cy="1854200"/>
        </p:xfrm>
        <a:graphic>
          <a:graphicData uri="http://schemas.openxmlformats.org/drawingml/2006/table">
            <a:tbl>
              <a:tblPr firstRow="1" bandRow="1">
                <a:tableStyleId>{5C22544A-7EE6-4342-B048-85BDC9FD1C3A}</a:tableStyleId>
              </a:tblPr>
              <a:tblGrid>
                <a:gridCol w="432048"/>
                <a:gridCol w="648072"/>
                <a:gridCol w="1080120"/>
                <a:gridCol w="1080120"/>
                <a:gridCol w="1080120"/>
              </a:tblGrid>
              <a:tr h="370840">
                <a:tc rowSpan="2" gridSpan="2">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優先度</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判定</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6350" cap="flat" cmpd="sng" algn="ctr">
                      <a:solidFill>
                        <a:schemeClr val="bg1"/>
                      </a:solidFill>
                      <a:prstDash val="solid"/>
                      <a:round/>
                      <a:headEnd type="none" w="med" len="med"/>
                      <a:tailEnd type="none" w="med" len="med"/>
                    </a:lnB>
                  </a:tcPr>
                </a:tc>
                <a:tc rowSpan="2" hMerge="1">
                  <a:txBody>
                    <a:bodyPr/>
                    <a:lstStyle/>
                    <a:p>
                      <a:endParaRPr kumimoji="1" lang="ja-JP" altLang="en-US" dirty="0"/>
                    </a:p>
                  </a:txBody>
                  <a:tcPr/>
                </a:tc>
                <a:tc gridSpan="3">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影響度</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6350" cap="flat" cmpd="sng" algn="ctr">
                      <a:solidFill>
                        <a:schemeClr val="bg1"/>
                      </a:solidFill>
                      <a:prstDash val="solid"/>
                      <a:round/>
                      <a:headEnd type="none" w="med" len="med"/>
                      <a:tailEnd type="none" w="med" len="med"/>
                    </a:lnB>
                    <a:solidFill>
                      <a:schemeClr val="tx2">
                        <a:lumMod val="60000"/>
                        <a:lumOff val="40000"/>
                      </a:schemeClr>
                    </a:solidFill>
                  </a:tcPr>
                </a:tc>
                <a:tc hMerge="1">
                  <a:txBody>
                    <a:bodyPr/>
                    <a:lstStyle/>
                    <a:p>
                      <a:endParaRPr kumimoji="1" lang="ja-JP" altLang="en-US" dirty="0"/>
                    </a:p>
                  </a:txBody>
                  <a:tcPr/>
                </a:tc>
                <a:tc hMerge="1">
                  <a:txBody>
                    <a:bodyPr/>
                    <a:lstStyle/>
                    <a:p>
                      <a:endParaRPr kumimoji="1" lang="ja-JP" altLang="en-US" dirty="0"/>
                    </a:p>
                  </a:txBody>
                  <a:tcPr/>
                </a:tc>
              </a:tr>
              <a:tr h="370840">
                <a:tc gridSpan="2" vMerge="1">
                  <a:txBody>
                    <a:bodyPr/>
                    <a:lstStyle/>
                    <a:p>
                      <a:endParaRPr kumimoji="1" lang="ja-JP" altLang="en-US"/>
                    </a:p>
                  </a:txBody>
                  <a:tcPr/>
                </a:tc>
                <a:tc hMerge="1" vMerge="1">
                  <a:txBody>
                    <a:bodyPr/>
                    <a:lstStyle/>
                    <a:p>
                      <a:endParaRPr kumimoji="1" lang="ja-JP" altLang="en-US" dirty="0"/>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低</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中</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6350" cap="flat" cmpd="sng" algn="ctr">
                      <a:solidFill>
                        <a:schemeClr val="bg1"/>
                      </a:solidFill>
                      <a:prstDash val="solid"/>
                      <a:round/>
                      <a:headEnd type="none" w="med" len="med"/>
                      <a:tailEnd type="none" w="med" len="med"/>
                    </a:lnT>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高</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6350" cap="flat" cmpd="sng" algn="ctr">
                      <a:solidFill>
                        <a:schemeClr val="bg1"/>
                      </a:solidFill>
                      <a:prstDash val="solid"/>
                      <a:round/>
                      <a:headEnd type="none" w="med" len="med"/>
                      <a:tailEnd type="none" w="med" len="med"/>
                    </a:lnT>
                  </a:tcPr>
                </a:tc>
              </a:tr>
              <a:tr h="370840">
                <a:tc rowSpan="3">
                  <a:txBody>
                    <a:bodyPr/>
                    <a:lstStyle/>
                    <a:p>
                      <a:pPr algn="ctr"/>
                      <a:r>
                        <a:rPr kumimoji="1"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阻害率</a:t>
                      </a:r>
                      <a:endParaRPr kumimoji="1"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6350" cap="flat" cmpd="sng" algn="ctr">
                      <a:solidFill>
                        <a:schemeClr val="bg1"/>
                      </a:solidFill>
                      <a:prstDash val="solid"/>
                      <a:round/>
                      <a:headEnd type="none" w="med" len="med"/>
                      <a:tailEnd type="none" w="med" len="med"/>
                    </a:lnT>
                    <a:solidFill>
                      <a:schemeClr val="tx2">
                        <a:lumMod val="60000"/>
                        <a:lumOff val="40000"/>
                      </a:schemeClr>
                    </a:solidFill>
                  </a:tcPr>
                </a:tc>
                <a:tc>
                  <a:txBody>
                    <a:body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6350" cap="flat" cmpd="sng" algn="ctr">
                      <a:solidFill>
                        <a:schemeClr val="bg1"/>
                      </a:solidFill>
                      <a:prstDash val="solid"/>
                      <a:round/>
                      <a:headEnd type="none" w="med" len="med"/>
                      <a:tailEnd type="none" w="med" len="med"/>
                    </a:lnT>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Ｃ</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Ｂ</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Ａ</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vMerge="1">
                  <a:txBody>
                    <a:bodyPr/>
                    <a:lstStyle/>
                    <a:p>
                      <a:endParaRPr kumimoji="1" lang="ja-JP" altLang="en-US" dirty="0"/>
                    </a:p>
                  </a:txBody>
                  <a:tcPr/>
                </a:tc>
                <a:tc>
                  <a:txBody>
                    <a:body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b</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経過観察</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Ｃ</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Ｂ</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vMerge="1">
                  <a:txBody>
                    <a:bodyPr/>
                    <a:lstStyle/>
                    <a:p>
                      <a:endParaRPr kumimoji="1" lang="ja-JP" altLang="en-US" dirty="0"/>
                    </a:p>
                  </a:txBody>
                  <a:tcPr/>
                </a:tc>
                <a:tc>
                  <a:txBody>
                    <a:body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c</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経過観察</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経過観察</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Ｃ</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18" name="テキスト ボックス 17"/>
          <p:cNvSpPr txBox="1"/>
          <p:nvPr/>
        </p:nvSpPr>
        <p:spPr>
          <a:xfrm>
            <a:off x="240441" y="1293586"/>
            <a:ext cx="3998413" cy="338554"/>
          </a:xfrm>
          <a:prstGeom prst="rect">
            <a:avLst/>
          </a:prstGeom>
          <a:noFill/>
        </p:spPr>
        <p:txBody>
          <a:bodyPr wrap="square" rtlCol="0">
            <a:spAutoFit/>
          </a:bodyPr>
          <a:lstStyle/>
          <a:p>
            <a:r>
              <a:rPr lang="en-US" altLang="ja-JP" sz="1600" dirty="0">
                <a:latin typeface="Meiryo UI" pitchFamily="50" charset="-128"/>
                <a:ea typeface="Meiryo UI" pitchFamily="50" charset="-128"/>
                <a:cs typeface="Meiryo UI" pitchFamily="50" charset="-128"/>
                <a:sym typeface="Wingdings" panose="05000000000000000000" pitchFamily="2" charset="2"/>
              </a:rPr>
              <a:t>《</a:t>
            </a:r>
            <a:r>
              <a:rPr lang="ja-JP" altLang="en-US" sz="1600" dirty="0" smtClean="0">
                <a:latin typeface="Meiryo UI" pitchFamily="50" charset="-128"/>
                <a:ea typeface="Meiryo UI" pitchFamily="50" charset="-128"/>
                <a:cs typeface="Meiryo UI" pitchFamily="50" charset="-128"/>
                <a:sym typeface="Wingdings" panose="05000000000000000000" pitchFamily="2" charset="2"/>
              </a:rPr>
              <a:t>老朽化護岸、河床低下</a:t>
            </a:r>
            <a:r>
              <a:rPr lang="en-US" altLang="ja-JP" sz="1600" dirty="0" smtClean="0">
                <a:latin typeface="Meiryo UI" pitchFamily="50" charset="-128"/>
                <a:ea typeface="Meiryo UI" pitchFamily="50" charset="-128"/>
                <a:cs typeface="Meiryo UI" pitchFamily="50" charset="-128"/>
                <a:sym typeface="Wingdings" panose="05000000000000000000" pitchFamily="2" charset="2"/>
              </a:rPr>
              <a:t>》</a:t>
            </a:r>
            <a:r>
              <a:rPr lang="ja-JP" altLang="en-US" sz="1600" dirty="0" smtClean="0">
                <a:latin typeface="Meiryo UI" pitchFamily="50" charset="-128"/>
                <a:ea typeface="Meiryo UI" pitchFamily="50" charset="-128"/>
                <a:cs typeface="Meiryo UI" pitchFamily="50" charset="-128"/>
                <a:sym typeface="Wingdings" panose="05000000000000000000" pitchFamily="2" charset="2"/>
              </a:rPr>
              <a:t>（案）</a:t>
            </a:r>
            <a:endParaRPr lang="en-US" altLang="ja-JP" sz="1600" dirty="0" smtClean="0">
              <a:latin typeface="Meiryo UI" pitchFamily="50" charset="-128"/>
              <a:ea typeface="Meiryo UI" pitchFamily="50" charset="-128"/>
              <a:cs typeface="Meiryo UI" pitchFamily="50" charset="-128"/>
              <a:sym typeface="Wingdings" panose="05000000000000000000" pitchFamily="2" charset="2"/>
            </a:endParaRPr>
          </a:p>
        </p:txBody>
      </p:sp>
      <p:sp>
        <p:nvSpPr>
          <p:cNvPr id="19" name="テキスト ボックス 18"/>
          <p:cNvSpPr txBox="1"/>
          <p:nvPr/>
        </p:nvSpPr>
        <p:spPr>
          <a:xfrm>
            <a:off x="4822059" y="1309101"/>
            <a:ext cx="3998413" cy="338554"/>
          </a:xfrm>
          <a:prstGeom prst="rect">
            <a:avLst/>
          </a:prstGeom>
          <a:noFill/>
        </p:spPr>
        <p:txBody>
          <a:bodyPr wrap="square" rtlCol="0">
            <a:spAutoFit/>
          </a:bodyPr>
          <a:lstStyle/>
          <a:p>
            <a:r>
              <a:rPr lang="en-US" altLang="ja-JP" sz="1600" dirty="0">
                <a:latin typeface="Meiryo UI" pitchFamily="50" charset="-128"/>
                <a:ea typeface="Meiryo UI" pitchFamily="50" charset="-128"/>
                <a:cs typeface="Meiryo UI" pitchFamily="50" charset="-128"/>
                <a:sym typeface="Wingdings" panose="05000000000000000000" pitchFamily="2" charset="2"/>
              </a:rPr>
              <a:t>《</a:t>
            </a:r>
            <a:r>
              <a:rPr lang="ja-JP" altLang="en-US" sz="1600" dirty="0" smtClean="0">
                <a:latin typeface="Meiryo UI" pitchFamily="50" charset="-128"/>
                <a:ea typeface="Meiryo UI" pitchFamily="50" charset="-128"/>
                <a:cs typeface="Meiryo UI" pitchFamily="50" charset="-128"/>
                <a:sym typeface="Wingdings" panose="05000000000000000000" pitchFamily="2" charset="2"/>
              </a:rPr>
              <a:t>堆積土砂</a:t>
            </a:r>
            <a:r>
              <a:rPr lang="en-US" altLang="ja-JP" sz="1600" dirty="0" smtClean="0">
                <a:latin typeface="Meiryo UI" pitchFamily="50" charset="-128"/>
                <a:ea typeface="Meiryo UI" pitchFamily="50" charset="-128"/>
                <a:cs typeface="Meiryo UI" pitchFamily="50" charset="-128"/>
                <a:sym typeface="Wingdings" panose="05000000000000000000" pitchFamily="2" charset="2"/>
              </a:rPr>
              <a:t>》</a:t>
            </a:r>
          </a:p>
        </p:txBody>
      </p:sp>
      <p:graphicFrame>
        <p:nvGraphicFramePr>
          <p:cNvPr id="20" name="表 19"/>
          <p:cNvGraphicFramePr>
            <a:graphicFrameLocks noGrp="1"/>
          </p:cNvGraphicFramePr>
          <p:nvPr>
            <p:extLst>
              <p:ext uri="{D42A27DB-BD31-4B8C-83A1-F6EECF244321}">
                <p14:modId xmlns:p14="http://schemas.microsoft.com/office/powerpoint/2010/main" val="649118719"/>
              </p:ext>
            </p:extLst>
          </p:nvPr>
        </p:nvGraphicFramePr>
        <p:xfrm>
          <a:off x="310536" y="3573016"/>
          <a:ext cx="4104456" cy="914400"/>
        </p:xfrm>
        <a:graphic>
          <a:graphicData uri="http://schemas.openxmlformats.org/drawingml/2006/table">
            <a:tbl>
              <a:tblPr firstRow="1" bandRow="1">
                <a:tableStyleId>{5C22544A-7EE6-4342-B048-85BDC9FD1C3A}</a:tableStyleId>
              </a:tblPr>
              <a:tblGrid>
                <a:gridCol w="4104456"/>
              </a:tblGrid>
              <a:tr h="257792">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影響度評価</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社会的影響度、河川特性、地先の危険度</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から影響度を高・中・低に分類</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3741470470"/>
              </p:ext>
            </p:extLst>
          </p:nvPr>
        </p:nvGraphicFramePr>
        <p:xfrm>
          <a:off x="227655" y="4942992"/>
          <a:ext cx="4320480" cy="1854200"/>
        </p:xfrm>
        <a:graphic>
          <a:graphicData uri="http://schemas.openxmlformats.org/drawingml/2006/table">
            <a:tbl>
              <a:tblPr firstRow="1" bandRow="1">
                <a:tableStyleId>{5C22544A-7EE6-4342-B048-85BDC9FD1C3A}</a:tableStyleId>
              </a:tblPr>
              <a:tblGrid>
                <a:gridCol w="432048"/>
                <a:gridCol w="648072"/>
                <a:gridCol w="1080120"/>
                <a:gridCol w="1080120"/>
                <a:gridCol w="1080120"/>
              </a:tblGrid>
              <a:tr h="370840">
                <a:tc rowSpan="2" gridSpan="2">
                  <a:txBody>
                    <a:bodyPr/>
                    <a:lstStyle/>
                    <a:p>
                      <a:pPr algn="ctr"/>
                      <a:r>
                        <a:rPr kumimoji="1" lang="ja-JP" altLang="en-US" sz="1700" dirty="0" smtClean="0">
                          <a:latin typeface="Meiryo UI" panose="020B0604030504040204" pitchFamily="50" charset="-128"/>
                          <a:ea typeface="Meiryo UI" panose="020B0604030504040204" pitchFamily="50" charset="-128"/>
                          <a:cs typeface="Meiryo UI" panose="020B0604030504040204" pitchFamily="50" charset="-128"/>
                        </a:rPr>
                        <a:t>優先度</a:t>
                      </a:r>
                      <a:endParaRPr kumimoji="1"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700" dirty="0" smtClean="0">
                          <a:latin typeface="Meiryo UI" panose="020B0604030504040204" pitchFamily="50" charset="-128"/>
                          <a:ea typeface="Meiryo UI" panose="020B0604030504040204" pitchFamily="50" charset="-128"/>
                          <a:cs typeface="Meiryo UI" panose="020B0604030504040204" pitchFamily="50" charset="-128"/>
                        </a:rPr>
                        <a:t>判定</a:t>
                      </a:r>
                      <a:r>
                        <a:rPr kumimoji="1" lang="en-US" altLang="ja-JP" sz="17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700" dirty="0" smtClean="0">
                          <a:latin typeface="Meiryo UI" panose="020B0604030504040204" pitchFamily="50" charset="-128"/>
                          <a:ea typeface="Meiryo UI" panose="020B0604030504040204" pitchFamily="50" charset="-128"/>
                          <a:cs typeface="Meiryo UI" panose="020B0604030504040204" pitchFamily="50" charset="-128"/>
                        </a:rPr>
                        <a:t>案</a:t>
                      </a:r>
                      <a:r>
                        <a:rPr kumimoji="1" lang="en-US" altLang="ja-JP" sz="17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7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6350" cap="flat" cmpd="sng" algn="ctr">
                      <a:solidFill>
                        <a:schemeClr val="bg1"/>
                      </a:solidFill>
                      <a:prstDash val="solid"/>
                      <a:round/>
                      <a:headEnd type="none" w="med" len="med"/>
                      <a:tailEnd type="none" w="med" len="med"/>
                    </a:lnB>
                  </a:tcPr>
                </a:tc>
                <a:tc rowSpan="2" hMerge="1">
                  <a:txBody>
                    <a:bodyPr/>
                    <a:lstStyle/>
                    <a:p>
                      <a:endParaRPr kumimoji="1" lang="ja-JP" altLang="en-US" dirty="0"/>
                    </a:p>
                  </a:txBody>
                  <a:tcPr/>
                </a:tc>
                <a:tc gridSpan="3">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影響度</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6350" cap="flat" cmpd="sng" algn="ctr">
                      <a:solidFill>
                        <a:schemeClr val="bg1"/>
                      </a:solidFill>
                      <a:prstDash val="solid"/>
                      <a:round/>
                      <a:headEnd type="none" w="med" len="med"/>
                      <a:tailEnd type="none" w="med" len="med"/>
                    </a:lnB>
                    <a:solidFill>
                      <a:schemeClr val="tx2">
                        <a:lumMod val="60000"/>
                        <a:lumOff val="40000"/>
                      </a:schemeClr>
                    </a:solidFill>
                  </a:tcPr>
                </a:tc>
                <a:tc hMerge="1">
                  <a:txBody>
                    <a:bodyPr/>
                    <a:lstStyle/>
                    <a:p>
                      <a:endParaRPr kumimoji="1" lang="ja-JP" altLang="en-US" dirty="0"/>
                    </a:p>
                  </a:txBody>
                  <a:tcPr/>
                </a:tc>
                <a:tc hMerge="1">
                  <a:txBody>
                    <a:bodyPr/>
                    <a:lstStyle/>
                    <a:p>
                      <a:endParaRPr kumimoji="1" lang="ja-JP" altLang="en-US" dirty="0"/>
                    </a:p>
                  </a:txBody>
                  <a:tcPr/>
                </a:tc>
              </a:tr>
              <a:tr h="370840">
                <a:tc gridSpan="2" vMerge="1">
                  <a:txBody>
                    <a:bodyPr/>
                    <a:lstStyle/>
                    <a:p>
                      <a:endParaRPr kumimoji="1" lang="ja-JP" altLang="en-US"/>
                    </a:p>
                  </a:txBody>
                  <a:tcPr/>
                </a:tc>
                <a:tc hMerge="1" vMerge="1">
                  <a:txBody>
                    <a:bodyPr/>
                    <a:lstStyle/>
                    <a:p>
                      <a:endParaRPr kumimoji="1" lang="ja-JP" altLang="en-US" dirty="0"/>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低</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中</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6350" cap="flat" cmpd="sng" algn="ctr">
                      <a:solidFill>
                        <a:schemeClr val="bg1"/>
                      </a:solidFill>
                      <a:prstDash val="solid"/>
                      <a:round/>
                      <a:headEnd type="none" w="med" len="med"/>
                      <a:tailEnd type="none" w="med" len="med"/>
                    </a:lnT>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高</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6350" cap="flat" cmpd="sng" algn="ctr">
                      <a:solidFill>
                        <a:schemeClr val="bg1"/>
                      </a:solidFill>
                      <a:prstDash val="solid"/>
                      <a:round/>
                      <a:headEnd type="none" w="med" len="med"/>
                      <a:tailEnd type="none" w="med" len="med"/>
                    </a:lnT>
                  </a:tcPr>
                </a:tc>
              </a:tr>
              <a:tr h="370840">
                <a:tc rowSpan="3">
                  <a:txBody>
                    <a:bodyPr/>
                    <a:lstStyle/>
                    <a:p>
                      <a:pPr algn="ctr"/>
                      <a:r>
                        <a:rPr kumimoji="1"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損傷度</a:t>
                      </a:r>
                      <a:endParaRPr kumimoji="1"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6350" cap="flat" cmpd="sng" algn="ctr">
                      <a:solidFill>
                        <a:schemeClr val="bg1"/>
                      </a:solidFill>
                      <a:prstDash val="solid"/>
                      <a:round/>
                      <a:headEnd type="none" w="med" len="med"/>
                      <a:tailEnd type="none" w="med" len="med"/>
                    </a:lnT>
                    <a:solidFill>
                      <a:schemeClr val="tx2">
                        <a:lumMod val="60000"/>
                        <a:lumOff val="40000"/>
                      </a:schemeClr>
                    </a:solidFill>
                  </a:tcPr>
                </a:tc>
                <a:tc>
                  <a:txBody>
                    <a:body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5,4</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6350" cap="flat" cmpd="sng" algn="ctr">
                      <a:solidFill>
                        <a:schemeClr val="bg1"/>
                      </a:solidFill>
                      <a:prstDash val="solid"/>
                      <a:round/>
                      <a:headEnd type="none" w="med" len="med"/>
                      <a:tailEnd type="none" w="med" len="med"/>
                    </a:lnT>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応急対応</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Ａ</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vMerge="1">
                  <a:txBody>
                    <a:bodyPr/>
                    <a:lstStyle/>
                    <a:p>
                      <a:endParaRPr kumimoji="1" lang="ja-JP" altLang="en-US" dirty="0"/>
                    </a:p>
                  </a:txBody>
                  <a:tcPr/>
                </a:tc>
                <a:tc>
                  <a:txBody>
                    <a:body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p>
                  </a:txBody>
                  <a:tcPr anchor="ctr"/>
                </a:tc>
                <a:tc>
                  <a:txBody>
                    <a:body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C</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B</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vMerge="1">
                  <a:txBody>
                    <a:bodyPr/>
                    <a:lstStyle/>
                    <a:p>
                      <a:endParaRPr kumimoji="1" lang="ja-JP" altLang="en-US" dirty="0"/>
                    </a:p>
                  </a:txBody>
                  <a:tcPr/>
                </a:tc>
                <a:tc>
                  <a:txBody>
                    <a:body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経過観察</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経過観察</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経過観察</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Tree>
    <p:extLst>
      <p:ext uri="{BB962C8B-B14F-4D97-AF65-F5344CB8AC3E}">
        <p14:creationId xmlns:p14="http://schemas.microsoft.com/office/powerpoint/2010/main" val="911913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正方形/長方形 67"/>
          <p:cNvSpPr/>
          <p:nvPr/>
        </p:nvSpPr>
        <p:spPr>
          <a:xfrm>
            <a:off x="3617967" y="4757538"/>
            <a:ext cx="2049316" cy="12637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3837195" y="6441546"/>
            <a:ext cx="1828800" cy="365125"/>
          </a:xfrm>
        </p:spPr>
        <p:txBody>
          <a:bodyPr/>
          <a:lstStyle/>
          <a:p>
            <a:fld id="{682EF9F9-C4E8-46B2-BBF1-33E3162B856A}" type="slidenum">
              <a:rPr kumimoji="1" lang="ja-JP" altLang="en-US" smtClean="0"/>
              <a:t>3</a:t>
            </a:fld>
            <a:endParaRPr kumimoji="1" lang="ja-JP" altLang="en-US" dirty="0"/>
          </a:p>
        </p:txBody>
      </p:sp>
      <p:grpSp>
        <p:nvGrpSpPr>
          <p:cNvPr id="9" name="グループ化 8"/>
          <p:cNvGrpSpPr/>
          <p:nvPr/>
        </p:nvGrpSpPr>
        <p:grpSpPr>
          <a:xfrm>
            <a:off x="93214" y="1077879"/>
            <a:ext cx="2737402" cy="5663489"/>
            <a:chOff x="93214" y="933863"/>
            <a:chExt cx="2737402" cy="5663489"/>
          </a:xfrm>
        </p:grpSpPr>
        <p:sp>
          <p:nvSpPr>
            <p:cNvPr id="3" name="正方形/長方形 2"/>
            <p:cNvSpPr/>
            <p:nvPr/>
          </p:nvSpPr>
          <p:spPr>
            <a:xfrm>
              <a:off x="153453" y="1844824"/>
              <a:ext cx="2677163" cy="47525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211517" y="933863"/>
              <a:ext cx="1140933" cy="369332"/>
            </a:xfrm>
            <a:prstGeom prst="rect">
              <a:avLst/>
            </a:prstGeom>
            <a:solidFill>
              <a:schemeClr val="bg1"/>
            </a:solidFill>
            <a:ln w="19050">
              <a:solidFill>
                <a:schemeClr val="tx1"/>
              </a:solid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p:cNvGrpSpPr/>
            <p:nvPr/>
          </p:nvGrpSpPr>
          <p:grpSpPr>
            <a:xfrm>
              <a:off x="104692" y="2039911"/>
              <a:ext cx="1564517" cy="570743"/>
              <a:chOff x="346775" y="2057041"/>
              <a:chExt cx="1564517" cy="570743"/>
            </a:xfrm>
          </p:grpSpPr>
          <p:sp>
            <p:nvSpPr>
              <p:cNvPr id="5" name="フローチャート : 代替処理 4"/>
              <p:cNvSpPr/>
              <p:nvPr/>
            </p:nvSpPr>
            <p:spPr>
              <a:xfrm>
                <a:off x="483960" y="2057041"/>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346775" y="2073786"/>
                <a:ext cx="1564517" cy="553998"/>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定期点検</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河川管理施設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7" name="グループ化 6"/>
            <p:cNvGrpSpPr/>
            <p:nvPr/>
          </p:nvGrpSpPr>
          <p:grpSpPr>
            <a:xfrm>
              <a:off x="103347" y="4744231"/>
              <a:ext cx="1564518" cy="682610"/>
              <a:chOff x="103347" y="4576591"/>
              <a:chExt cx="1564518" cy="682610"/>
            </a:xfrm>
          </p:grpSpPr>
          <p:sp>
            <p:nvSpPr>
              <p:cNvPr id="24" name="フローチャート : 代替処理 23"/>
              <p:cNvSpPr/>
              <p:nvPr/>
            </p:nvSpPr>
            <p:spPr>
              <a:xfrm>
                <a:off x="329613" y="4692429"/>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ローチャート : 代替処理 24"/>
              <p:cNvSpPr/>
              <p:nvPr/>
            </p:nvSpPr>
            <p:spPr>
              <a:xfrm>
                <a:off x="283489" y="4636105"/>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ローチャート : 代替処理 19"/>
              <p:cNvSpPr/>
              <p:nvPr/>
            </p:nvSpPr>
            <p:spPr>
              <a:xfrm>
                <a:off x="232913" y="4576591"/>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03347" y="4702205"/>
                <a:ext cx="1564518"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日常点検</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 name="グループ化 7"/>
            <p:cNvGrpSpPr/>
            <p:nvPr/>
          </p:nvGrpSpPr>
          <p:grpSpPr>
            <a:xfrm>
              <a:off x="93214" y="5703002"/>
              <a:ext cx="1564518" cy="627392"/>
              <a:chOff x="93214" y="5381057"/>
              <a:chExt cx="1564518" cy="627392"/>
            </a:xfrm>
          </p:grpSpPr>
          <p:sp>
            <p:nvSpPr>
              <p:cNvPr id="26" name="フローチャート : 代替処理 25"/>
              <p:cNvSpPr/>
              <p:nvPr/>
            </p:nvSpPr>
            <p:spPr>
              <a:xfrm>
                <a:off x="284170" y="5441677"/>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ローチャート : 代替処理 21"/>
              <p:cNvSpPr/>
              <p:nvPr/>
            </p:nvSpPr>
            <p:spPr>
              <a:xfrm>
                <a:off x="230400" y="5381057"/>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93214" y="5479777"/>
                <a:ext cx="1564518"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緊急点検</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7" name="テキスト ボックス 16"/>
            <p:cNvSpPr txBox="1"/>
            <p:nvPr/>
          </p:nvSpPr>
          <p:spPr>
            <a:xfrm>
              <a:off x="1619678" y="2023046"/>
              <a:ext cx="1210612" cy="646331"/>
            </a:xfrm>
            <a:prstGeom prst="rect">
              <a:avLst/>
            </a:prstGeom>
            <a:noFill/>
            <a:ln w="19050">
              <a:noFill/>
            </a:ln>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回、職員が徒歩により目視点検を実施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1619672" y="4758243"/>
              <a:ext cx="1210616" cy="830997"/>
            </a:xfrm>
            <a:prstGeom prst="rect">
              <a:avLst/>
            </a:prstGeom>
            <a:noFill/>
            <a:ln w="19050">
              <a:no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週</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回～月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回程度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職員が車両により点検を実施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1621730" y="5694347"/>
              <a:ext cx="1208886" cy="830997"/>
            </a:xfrm>
            <a:prstGeom prst="rect">
              <a:avLst/>
            </a:prstGeom>
            <a:noFill/>
            <a:ln w="19050">
              <a:no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地震後や出水後に職員が徒歩、車両により点検を実施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 name="グループ化 9"/>
          <p:cNvGrpSpPr/>
          <p:nvPr/>
        </p:nvGrpSpPr>
        <p:grpSpPr>
          <a:xfrm>
            <a:off x="3432576" y="1051318"/>
            <a:ext cx="2477861" cy="3038091"/>
            <a:chOff x="3635896" y="936130"/>
            <a:chExt cx="2477861" cy="2851057"/>
          </a:xfrm>
        </p:grpSpPr>
        <p:sp>
          <p:nvSpPr>
            <p:cNvPr id="28" name="正方形/長方形 27"/>
            <p:cNvSpPr/>
            <p:nvPr/>
          </p:nvSpPr>
          <p:spPr>
            <a:xfrm>
              <a:off x="3665485" y="1806967"/>
              <a:ext cx="2441689" cy="1980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4295192" y="936130"/>
              <a:ext cx="1140933" cy="369332"/>
            </a:xfrm>
            <a:prstGeom prst="rect">
              <a:avLst/>
            </a:prstGeom>
            <a:solidFill>
              <a:schemeClr val="bg1"/>
            </a:solidFill>
            <a:ln w="19050">
              <a:solidFill>
                <a:schemeClr val="tx1"/>
              </a:solid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評価</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フローチャート : 代替処理 30"/>
            <p:cNvSpPr/>
            <p:nvPr/>
          </p:nvSpPr>
          <p:spPr>
            <a:xfrm>
              <a:off x="3762545" y="2125102"/>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5094504" y="2051255"/>
              <a:ext cx="1019253" cy="606541"/>
            </a:xfrm>
            <a:prstGeom prst="rect">
              <a:avLst/>
            </a:prstGeom>
            <a:noFill/>
            <a:ln w="19050">
              <a:no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損傷度に応じて</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b</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ランクに区分</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3635896" y="2217853"/>
              <a:ext cx="1564517"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損傷度評価</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右矢印 10"/>
          <p:cNvSpPr/>
          <p:nvPr/>
        </p:nvSpPr>
        <p:spPr>
          <a:xfrm>
            <a:off x="2866431" y="2317719"/>
            <a:ext cx="557703" cy="5361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1" name="グループ化 40"/>
          <p:cNvGrpSpPr/>
          <p:nvPr/>
        </p:nvGrpSpPr>
        <p:grpSpPr>
          <a:xfrm>
            <a:off x="6585155" y="1090326"/>
            <a:ext cx="2499524" cy="5651042"/>
            <a:chOff x="3926624" y="977918"/>
            <a:chExt cx="2499524" cy="5651042"/>
          </a:xfrm>
        </p:grpSpPr>
        <p:sp>
          <p:nvSpPr>
            <p:cNvPr id="42" name="正方形/長方形 41"/>
            <p:cNvSpPr/>
            <p:nvPr/>
          </p:nvSpPr>
          <p:spPr>
            <a:xfrm>
              <a:off x="3926624" y="1858946"/>
              <a:ext cx="2462442" cy="47700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4581594" y="977918"/>
              <a:ext cx="1140933" cy="369332"/>
            </a:xfrm>
            <a:prstGeom prst="rect">
              <a:avLst/>
            </a:prstGeom>
            <a:solidFill>
              <a:schemeClr val="bg1"/>
            </a:solidFill>
            <a:ln w="19050">
              <a:solidFill>
                <a:schemeClr val="tx1"/>
              </a:solid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補修</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フローチャート : 代替処理 43"/>
            <p:cNvSpPr/>
            <p:nvPr/>
          </p:nvSpPr>
          <p:spPr>
            <a:xfrm>
              <a:off x="4056342" y="3053644"/>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5388301" y="2979796"/>
              <a:ext cx="1037847" cy="1015663"/>
            </a:xfrm>
            <a:prstGeom prst="rect">
              <a:avLst/>
            </a:prstGeom>
            <a:noFill/>
            <a:ln w="19050">
              <a:no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河川カルテに基づき、優先度等に応じて補修工事を実施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3929693" y="3175422"/>
              <a:ext cx="1564517"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計画</a:t>
              </a:r>
              <a:r>
                <a:rPr lang="ja-JP" altLang="en-US" dirty="0">
                  <a:latin typeface="Meiryo UI" panose="020B0604030504040204" pitchFamily="50" charset="-128"/>
                  <a:ea typeface="Meiryo UI" panose="020B0604030504040204" pitchFamily="50" charset="-128"/>
                  <a:cs typeface="Meiryo UI" panose="020B0604030504040204" pitchFamily="50" charset="-128"/>
                </a:rPr>
                <a:t>的補修</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2" name="二等辺三角形 11"/>
          <p:cNvSpPr/>
          <p:nvPr/>
        </p:nvSpPr>
        <p:spPr>
          <a:xfrm rot="5400000">
            <a:off x="2845166" y="1003368"/>
            <a:ext cx="250219" cy="5039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ローチャート : 代替処理 47"/>
          <p:cNvSpPr/>
          <p:nvPr/>
        </p:nvSpPr>
        <p:spPr>
          <a:xfrm>
            <a:off x="3545959" y="3172725"/>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3448899" y="3305862"/>
            <a:ext cx="1564517"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影響度評価</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2797073" y="5825658"/>
            <a:ext cx="1109343" cy="461665"/>
          </a:xfrm>
          <a:prstGeom prst="rect">
            <a:avLst/>
          </a:prstGeom>
          <a:noFill/>
          <a:ln w="19050">
            <a:no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損傷箇所の</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経過観察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フローチャート : 代替処理 51"/>
          <p:cNvSpPr/>
          <p:nvPr/>
        </p:nvSpPr>
        <p:spPr>
          <a:xfrm>
            <a:off x="6706277" y="5984219"/>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8038236" y="5910371"/>
            <a:ext cx="1070268" cy="830997"/>
          </a:xfrm>
          <a:prstGeom prst="rect">
            <a:avLst/>
          </a:prstGeom>
          <a:noFill/>
          <a:ln w="19050">
            <a:noFill/>
          </a:ln>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早急</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に補修を必要とする場合に工事を実施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6579628" y="6079103"/>
            <a:ext cx="1564517"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緊急補修</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右矢印 54"/>
          <p:cNvSpPr/>
          <p:nvPr/>
        </p:nvSpPr>
        <p:spPr>
          <a:xfrm>
            <a:off x="2984964" y="6257720"/>
            <a:ext cx="3592381" cy="381430"/>
          </a:xfrm>
          <a:prstGeom prst="rightArrow">
            <a:avLst>
              <a:gd name="adj1" fmla="val 50000"/>
              <a:gd name="adj2" fmla="val 804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4857179" y="3139470"/>
            <a:ext cx="1023669" cy="646331"/>
          </a:xfrm>
          <a:prstGeom prst="rect">
            <a:avLst/>
          </a:prstGeom>
          <a:noFill/>
          <a:ln w="19050">
            <a:no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周辺土地利用状況等を考慮して区分</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フローチャート : 代替処理 56"/>
          <p:cNvSpPr/>
          <p:nvPr/>
        </p:nvSpPr>
        <p:spPr>
          <a:xfrm>
            <a:off x="235164" y="3128321"/>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97979" y="3115960"/>
            <a:ext cx="1564517" cy="553998"/>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定期点検</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（河道管理）</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p:cNvSpPr txBox="1"/>
          <p:nvPr/>
        </p:nvSpPr>
        <p:spPr>
          <a:xfrm>
            <a:off x="1612965" y="3019073"/>
            <a:ext cx="1217324" cy="830997"/>
          </a:xfrm>
          <a:prstGeom prst="rect">
            <a:avLst/>
          </a:prstGeom>
          <a:noFill/>
          <a:ln w="19050">
            <a:noFill/>
          </a:ln>
        </p:spPr>
        <p:txBody>
          <a:bodyPr wrap="square" rtlCol="0">
            <a:spAutoFit/>
          </a:bodyPr>
          <a:lstStyle/>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年に</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回、河川縦横断測量により、土砂堆積・河床低下を調査</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en-US" altLang="ja-JP" sz="2800" dirty="0" smtClean="0">
                <a:solidFill>
                  <a:schemeClr val="bg1"/>
                </a:solidFill>
                <a:latin typeface="Meiryo UI" pitchFamily="50" charset="-128"/>
                <a:ea typeface="Meiryo UI" pitchFamily="50" charset="-128"/>
                <a:cs typeface="Meiryo UI" pitchFamily="50" charset="-128"/>
              </a:rPr>
              <a:t>.</a:t>
            </a:r>
            <a:r>
              <a:rPr kumimoji="1" lang="ja-JP" altLang="en-US" sz="2800" dirty="0" smtClean="0">
                <a:solidFill>
                  <a:schemeClr val="bg1"/>
                </a:solidFill>
                <a:latin typeface="Meiryo UI" pitchFamily="50" charset="-128"/>
                <a:ea typeface="Meiryo UI" pitchFamily="50" charset="-128"/>
                <a:cs typeface="Meiryo UI" pitchFamily="50" charset="-128"/>
              </a:rPr>
              <a:t> 点検の現状</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61" name="テキスト ボックス 60"/>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１－１　点検と評価の現状（人員配置等）</a:t>
            </a:r>
            <a:endParaRPr lang="en-US" altLang="ja-JP" sz="2400" dirty="0" smtClean="0">
              <a:latin typeface="Meiryo UI" pitchFamily="50" charset="-128"/>
              <a:ea typeface="Meiryo UI" pitchFamily="50" charset="-128"/>
              <a:cs typeface="Meiryo UI" pitchFamily="50" charset="-128"/>
            </a:endParaRPr>
          </a:p>
        </p:txBody>
      </p:sp>
      <p:sp>
        <p:nvSpPr>
          <p:cNvPr id="63" name="テキスト ボックス 62"/>
          <p:cNvSpPr txBox="1"/>
          <p:nvPr/>
        </p:nvSpPr>
        <p:spPr>
          <a:xfrm>
            <a:off x="153453" y="1568951"/>
            <a:ext cx="2677163" cy="307777"/>
          </a:xfrm>
          <a:prstGeom prst="rect">
            <a:avLst/>
          </a:prstGeom>
          <a:solidFill>
            <a:schemeClr val="bg1"/>
          </a:solidFill>
          <a:ln w="19050">
            <a:solidFill>
              <a:schemeClr val="tx1"/>
            </a:solidFill>
          </a:ln>
        </p:spPr>
        <p:txBody>
          <a:bodyPr wrap="square" rtlCol="0">
            <a:sp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点検者：出先事務所・本庁職員</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3457169" y="1576609"/>
            <a:ext cx="2520503" cy="307777"/>
          </a:xfrm>
          <a:prstGeom prst="rect">
            <a:avLst/>
          </a:prstGeom>
          <a:solidFill>
            <a:schemeClr val="bg1"/>
          </a:solidFill>
          <a:ln w="19050">
            <a:solidFill>
              <a:schemeClr val="tx1"/>
            </a:solidFill>
          </a:ln>
        </p:spPr>
        <p:txBody>
          <a:bodyPr wrap="square" rtlCol="0">
            <a:sp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評価者</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出先事務所・本庁職員</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6585155" y="1576609"/>
            <a:ext cx="2471970" cy="307777"/>
          </a:xfrm>
          <a:prstGeom prst="rect">
            <a:avLst/>
          </a:prstGeom>
          <a:solidFill>
            <a:schemeClr val="bg1"/>
          </a:solidFill>
          <a:ln w="19050">
            <a:solidFill>
              <a:schemeClr val="tx1"/>
            </a:solidFill>
          </a:ln>
        </p:spPr>
        <p:txBody>
          <a:bodyPr wrap="square" rtlCol="0">
            <a:sp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補修：出先事務所</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フローチャート : 代替処理 61"/>
          <p:cNvSpPr/>
          <p:nvPr/>
        </p:nvSpPr>
        <p:spPr>
          <a:xfrm>
            <a:off x="244689" y="4061956"/>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107504" y="4103383"/>
            <a:ext cx="1564517" cy="523220"/>
          </a:xfrm>
          <a:prstGeom prst="rect">
            <a:avLst/>
          </a:prstGeom>
          <a:noFill/>
          <a:ln w="19050">
            <a:noFill/>
          </a:ln>
        </p:spPr>
        <p:txBody>
          <a:bodyPr wrap="square" rtlCol="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定期詳細調査</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河川</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管理</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施設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1622490" y="3966155"/>
            <a:ext cx="1217324" cy="830997"/>
          </a:xfrm>
          <a:prstGeom prst="rect">
            <a:avLst/>
          </a:prstGeom>
          <a:noFill/>
          <a:ln w="19050">
            <a:noFill/>
          </a:ln>
        </p:spPr>
        <p:txBody>
          <a:bodyPr wrap="square" rtlCol="0">
            <a:spAutoFit/>
          </a:bodyPr>
          <a:lstStyle/>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年に</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回、業者により河川管理施設を詳細に点検</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p:cNvSpPr txBox="1"/>
          <p:nvPr/>
        </p:nvSpPr>
        <p:spPr>
          <a:xfrm>
            <a:off x="3419872" y="6325869"/>
            <a:ext cx="2578551" cy="276999"/>
          </a:xfrm>
          <a:prstGeom prst="rect">
            <a:avLst/>
          </a:prstGeom>
          <a:noFill/>
          <a:ln w="19050">
            <a:noFill/>
          </a:ln>
        </p:spPr>
        <p:txBody>
          <a:bodyPr wrap="square" rtlCol="0">
            <a:spAutoFit/>
          </a:bodyPr>
          <a:lstStyle/>
          <a:p>
            <a:pPr algn="ct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緊急的に対処すべき損傷</a:t>
            </a:r>
            <a:endPar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テキスト ボックス 73"/>
          <p:cNvSpPr txBox="1"/>
          <p:nvPr/>
        </p:nvSpPr>
        <p:spPr>
          <a:xfrm>
            <a:off x="3738990" y="5474920"/>
            <a:ext cx="2417186" cy="469686"/>
          </a:xfrm>
          <a:prstGeom prst="rect">
            <a:avLst/>
          </a:prstGeom>
          <a:noFill/>
          <a:ln w="19050">
            <a:no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調査結果や周辺の状況等を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河川カルテに取りまとめ</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フローチャート : 代替処理 74"/>
          <p:cNvSpPr/>
          <p:nvPr/>
        </p:nvSpPr>
        <p:spPr>
          <a:xfrm>
            <a:off x="3836740" y="4862645"/>
            <a:ext cx="1709519"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p:cNvSpPr txBox="1"/>
          <p:nvPr/>
        </p:nvSpPr>
        <p:spPr>
          <a:xfrm>
            <a:off x="3919284" y="4973562"/>
            <a:ext cx="1564517" cy="373025"/>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河川カルテ</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右矢印 76"/>
          <p:cNvSpPr/>
          <p:nvPr/>
        </p:nvSpPr>
        <p:spPr>
          <a:xfrm rot="10800000">
            <a:off x="2919691" y="5340960"/>
            <a:ext cx="557703" cy="5361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右矢印 77"/>
          <p:cNvSpPr/>
          <p:nvPr/>
        </p:nvSpPr>
        <p:spPr>
          <a:xfrm rot="5400000">
            <a:off x="4335127" y="4181671"/>
            <a:ext cx="557703" cy="5361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右矢印 78"/>
          <p:cNvSpPr/>
          <p:nvPr/>
        </p:nvSpPr>
        <p:spPr>
          <a:xfrm>
            <a:off x="2984964" y="4728092"/>
            <a:ext cx="557703" cy="5361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右矢印 79"/>
          <p:cNvSpPr/>
          <p:nvPr/>
        </p:nvSpPr>
        <p:spPr>
          <a:xfrm>
            <a:off x="5977672" y="3172725"/>
            <a:ext cx="557703" cy="5361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p:cNvSpPr txBox="1"/>
          <p:nvPr/>
        </p:nvSpPr>
        <p:spPr>
          <a:xfrm>
            <a:off x="5923885" y="3303031"/>
            <a:ext cx="624938" cy="276999"/>
          </a:xfrm>
          <a:prstGeom prst="rect">
            <a:avLst/>
          </a:prstGeom>
          <a:noFill/>
          <a:ln w="19050">
            <a:noFill/>
          </a:ln>
        </p:spPr>
        <p:txBody>
          <a:bodyPr wrap="square" rtlCol="0">
            <a:spAutoFit/>
          </a:bodyPr>
          <a:lstStyle/>
          <a:p>
            <a:pPr algn="ct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現状</a:t>
            </a:r>
            <a:endPar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右矢印 81"/>
          <p:cNvSpPr/>
          <p:nvPr/>
        </p:nvSpPr>
        <p:spPr>
          <a:xfrm rot="19222356">
            <a:off x="5656066" y="4062599"/>
            <a:ext cx="1029862" cy="609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p:cNvSpPr txBox="1"/>
          <p:nvPr/>
        </p:nvSpPr>
        <p:spPr>
          <a:xfrm rot="19222356">
            <a:off x="5584469" y="4222653"/>
            <a:ext cx="1154019" cy="307777"/>
          </a:xfrm>
          <a:prstGeom prst="rect">
            <a:avLst/>
          </a:prstGeom>
          <a:noFill/>
          <a:ln w="19050">
            <a:noFill/>
          </a:ln>
        </p:spPr>
        <p:txBody>
          <a:bodyPr wrap="square" rtlCol="0">
            <a:spAutoFit/>
          </a:bodyPr>
          <a:lstStyle/>
          <a:p>
            <a:pPr algn="ctr"/>
            <a:r>
              <a:rPr lang="ja-JP" altLang="en-US"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今後</a:t>
            </a:r>
            <a:endParaRPr lang="en-US" altLang="ja-JP"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73572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82EF9F9-C4E8-46B2-BBF1-33E3162B856A}" type="slidenum">
              <a:rPr kumimoji="1" lang="ja-JP" altLang="en-US" smtClean="0"/>
              <a:t>4</a:t>
            </a:fld>
            <a:endParaRPr kumimoji="1" lang="ja-JP" altLang="en-US" dirty="0"/>
          </a:p>
        </p:txBody>
      </p:sp>
      <p:sp>
        <p:nvSpPr>
          <p:cNvPr id="5" name="テキスト ボックス 4"/>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en-US" altLang="ja-JP" sz="2800" dirty="0" smtClean="0">
                <a:solidFill>
                  <a:schemeClr val="bg1"/>
                </a:solidFill>
                <a:latin typeface="Meiryo UI" pitchFamily="50" charset="-128"/>
                <a:ea typeface="Meiryo UI" pitchFamily="50" charset="-128"/>
                <a:cs typeface="Meiryo UI" pitchFamily="50" charset="-128"/>
              </a:rPr>
              <a:t>.</a:t>
            </a:r>
            <a:r>
              <a:rPr kumimoji="1" lang="ja-JP" altLang="en-US" sz="2800" dirty="0" smtClean="0">
                <a:solidFill>
                  <a:schemeClr val="bg1"/>
                </a:solidFill>
                <a:latin typeface="Meiryo UI" pitchFamily="50" charset="-128"/>
                <a:ea typeface="Meiryo UI" pitchFamily="50" charset="-128"/>
                <a:cs typeface="Meiryo UI" pitchFamily="50" charset="-128"/>
              </a:rPr>
              <a:t> 点検の現状</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１－１　点検と評価の現状（人員配置等）</a:t>
            </a:r>
            <a:endParaRPr lang="en-US" altLang="ja-JP" sz="2400" dirty="0" smtClean="0">
              <a:latin typeface="Meiryo UI" pitchFamily="50" charset="-128"/>
              <a:ea typeface="Meiryo UI" pitchFamily="50" charset="-128"/>
              <a:cs typeface="Meiryo UI"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790198320"/>
              </p:ext>
            </p:extLst>
          </p:nvPr>
        </p:nvGraphicFramePr>
        <p:xfrm>
          <a:off x="61557" y="1562852"/>
          <a:ext cx="9007027" cy="4690730"/>
        </p:xfrm>
        <a:graphic>
          <a:graphicData uri="http://schemas.openxmlformats.org/drawingml/2006/table">
            <a:tbl>
              <a:tblPr firstRow="1" bandRow="1">
                <a:tableStyleId>{5C22544A-7EE6-4342-B048-85BDC9FD1C3A}</a:tableStyleId>
              </a:tblPr>
              <a:tblGrid>
                <a:gridCol w="771219"/>
                <a:gridCol w="1454562"/>
                <a:gridCol w="1454562"/>
                <a:gridCol w="1454562"/>
                <a:gridCol w="1454562"/>
                <a:gridCol w="1454562"/>
                <a:gridCol w="962998"/>
              </a:tblGrid>
              <a:tr h="320690">
                <a:tc rowSpan="2">
                  <a:txBody>
                    <a:bodyPr/>
                    <a:lstStyle/>
                    <a:p>
                      <a:endParaRPr kumimoji="1" lang="ja-JP" altLang="en-US" sz="1500" dirty="0"/>
                    </a:p>
                  </a:txBody>
                  <a:tcPr>
                    <a:lnR w="9525" cap="flat" cmpd="sng" algn="ctr">
                      <a:solidFill>
                        <a:schemeClr val="bg1"/>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bg2">
                        <a:lumMod val="50000"/>
                      </a:schemeClr>
                    </a:solidFill>
                  </a:tcPr>
                </a:tc>
                <a:tc rowSpan="2">
                  <a:txBody>
                    <a:bodyPr/>
                    <a:lstStyle/>
                    <a:p>
                      <a:pPr algn="ctr"/>
                      <a:r>
                        <a:rPr kumimoji="1" lang="ja-JP" altLang="en-US" sz="1500" dirty="0" smtClean="0"/>
                        <a:t>巡視点検</a:t>
                      </a:r>
                      <a:endParaRPr kumimoji="1" lang="ja-JP" altLang="en-US" sz="1500" dirty="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bg2">
                        <a:lumMod val="50000"/>
                      </a:schemeClr>
                    </a:solidFill>
                  </a:tcPr>
                </a:tc>
                <a:tc gridSpan="2">
                  <a:txBody>
                    <a:bodyPr/>
                    <a:lstStyle/>
                    <a:p>
                      <a:pPr algn="ctr"/>
                      <a:r>
                        <a:rPr kumimoji="1" lang="ja-JP" altLang="en-US" sz="1500" dirty="0" smtClean="0"/>
                        <a:t>損傷度の判定</a:t>
                      </a:r>
                      <a:endParaRPr kumimoji="1" lang="ja-JP" altLang="en-US" sz="1500" dirty="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2">
                        <a:lumMod val="50000"/>
                      </a:schemeClr>
                    </a:solidFill>
                  </a:tcPr>
                </a:tc>
                <a:tc hMerge="1">
                  <a:txBody>
                    <a:bodyPr/>
                    <a:lstStyle/>
                    <a:p>
                      <a:pPr algn="ctr"/>
                      <a:endParaRPr kumimoji="1" lang="ja-JP" altLang="en-US" sz="1500" dirty="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2">
                        <a:lumMod val="50000"/>
                      </a:schemeClr>
                    </a:solidFill>
                  </a:tcPr>
                </a:tc>
                <a:tc rowSpan="2">
                  <a:txBody>
                    <a:bodyPr/>
                    <a:lstStyle/>
                    <a:p>
                      <a:pPr algn="ctr"/>
                      <a:r>
                        <a:rPr kumimoji="1" lang="ja-JP" altLang="en-US" sz="1500" dirty="0" smtClean="0"/>
                        <a:t>ランク付け</a:t>
                      </a:r>
                      <a:endParaRPr kumimoji="1" lang="ja-JP" altLang="en-US" sz="1500" dirty="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bg2">
                        <a:lumMod val="50000"/>
                      </a:schemeClr>
                    </a:solidFill>
                  </a:tcPr>
                </a:tc>
                <a:tc rowSpan="2">
                  <a:txBody>
                    <a:bodyPr/>
                    <a:lstStyle/>
                    <a:p>
                      <a:pPr algn="ctr"/>
                      <a:r>
                        <a:rPr kumimoji="1" lang="ja-JP" altLang="en-US" sz="1500" dirty="0" smtClean="0"/>
                        <a:t>工法検討</a:t>
                      </a:r>
                      <a:endParaRPr kumimoji="1" lang="ja-JP" altLang="en-US" sz="1500" dirty="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bg2">
                        <a:lumMod val="50000"/>
                      </a:schemeClr>
                    </a:solidFill>
                  </a:tcPr>
                </a:tc>
                <a:tc rowSpan="2">
                  <a:txBody>
                    <a:bodyPr/>
                    <a:lstStyle/>
                    <a:p>
                      <a:pPr algn="ctr"/>
                      <a:r>
                        <a:rPr kumimoji="1" lang="ja-JP" altLang="en-US" sz="1500" dirty="0" smtClean="0"/>
                        <a:t>工事</a:t>
                      </a:r>
                      <a:endParaRPr kumimoji="1" lang="en-US" altLang="ja-JP" sz="1500" dirty="0" smtClean="0"/>
                    </a:p>
                    <a:p>
                      <a:pPr algn="ctr"/>
                      <a:r>
                        <a:rPr kumimoji="1" lang="ja-JP" altLang="en-US" sz="1500" dirty="0" smtClean="0"/>
                        <a:t>実施</a:t>
                      </a:r>
                      <a:endParaRPr kumimoji="1" lang="ja-JP" altLang="en-US" sz="1500" dirty="0"/>
                    </a:p>
                  </a:txBody>
                  <a:tcPr anchor="ctr">
                    <a:lnL w="9525" cap="flat" cmpd="sng" algn="ctr">
                      <a:solidFill>
                        <a:schemeClr val="bg1"/>
                      </a:solidFill>
                      <a:prstDash val="solid"/>
                      <a:round/>
                      <a:headEnd type="none" w="med" len="med"/>
                      <a:tailEnd type="none" w="med" len="med"/>
                    </a:lnL>
                    <a:lnB w="9525" cap="flat" cmpd="sng" algn="ctr">
                      <a:solidFill>
                        <a:schemeClr val="bg1"/>
                      </a:solidFill>
                      <a:prstDash val="solid"/>
                      <a:round/>
                      <a:headEnd type="none" w="med" len="med"/>
                      <a:tailEnd type="none" w="med" len="med"/>
                    </a:lnB>
                    <a:solidFill>
                      <a:schemeClr val="bg2">
                        <a:lumMod val="50000"/>
                      </a:schemeClr>
                    </a:solidFill>
                  </a:tcPr>
                </a:tc>
              </a:tr>
              <a:tr h="288032">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500" b="1" dirty="0" smtClean="0">
                          <a:solidFill>
                            <a:schemeClr val="bg1"/>
                          </a:solidFill>
                        </a:rPr>
                        <a:t>事務所</a:t>
                      </a:r>
                      <a:endParaRPr kumimoji="1" lang="ja-JP" altLang="en-US" sz="1500" b="1" dirty="0">
                        <a:solidFill>
                          <a:schemeClr val="bg1"/>
                        </a:solidFill>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kumimoji="1" lang="ja-JP" altLang="en-US" sz="1500" b="1" dirty="0" smtClean="0">
                          <a:solidFill>
                            <a:schemeClr val="bg1"/>
                          </a:solidFill>
                        </a:rPr>
                        <a:t>（本庁）</a:t>
                      </a:r>
                      <a:endParaRPr kumimoji="1" lang="ja-JP" altLang="en-US" sz="1500" b="1" dirty="0">
                        <a:solidFill>
                          <a:schemeClr val="bg1"/>
                        </a:solidFill>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lumMod val="50000"/>
                      </a:schemeClr>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976104">
                <a:tc>
                  <a:txBody>
                    <a:bodyPr/>
                    <a:lstStyle/>
                    <a:p>
                      <a:pPr algn="ctr"/>
                      <a:r>
                        <a:rPr kumimoji="1" lang="ja-JP" altLang="en-US" sz="1600" dirty="0" smtClean="0"/>
                        <a:t>内容</a:t>
                      </a:r>
                      <a:endParaRPr kumimoji="1" lang="ja-JP" altLang="en-US" sz="1600" dirty="0"/>
                    </a:p>
                  </a:txBody>
                  <a:tcPr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kumimoji="1" lang="ja-JP" altLang="en-US" sz="1400" dirty="0" smtClean="0"/>
                        <a:t>府管理の全河川の水防区間等を出水期前に徒歩で点検し、不具合箇所を確認</a:t>
                      </a:r>
                      <a:endParaRPr kumimoji="1" lang="ja-JP" altLang="en-US" sz="14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kumimoji="1" lang="ja-JP" altLang="en-US" sz="1400" dirty="0" smtClean="0"/>
                        <a:t>点検で確認した不具合箇所を写真等により</a:t>
                      </a:r>
                      <a:r>
                        <a:rPr kumimoji="1" lang="en-US" altLang="ja-JP" sz="1400" dirty="0" smtClean="0"/>
                        <a:t>a</a:t>
                      </a:r>
                      <a:r>
                        <a:rPr kumimoji="1" lang="ja-JP" altLang="en-US" sz="1400" dirty="0" smtClean="0"/>
                        <a:t>～</a:t>
                      </a:r>
                      <a:r>
                        <a:rPr kumimoji="1" lang="en-US" altLang="ja-JP" sz="1400" dirty="0" smtClean="0"/>
                        <a:t>c</a:t>
                      </a:r>
                      <a:r>
                        <a:rPr kumimoji="1" lang="ja-JP" altLang="en-US" sz="1400" dirty="0" smtClean="0"/>
                        <a:t>ランクに分類</a:t>
                      </a:r>
                      <a:endParaRPr kumimoji="1" lang="ja-JP" altLang="en-US" sz="14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kumimoji="1" lang="ja-JP" altLang="en-US" sz="1400" dirty="0" smtClean="0"/>
                        <a:t>各事務所の</a:t>
                      </a:r>
                      <a:r>
                        <a:rPr kumimoji="1" lang="en-US" altLang="ja-JP" sz="1400" dirty="0" smtClean="0"/>
                        <a:t>a,b</a:t>
                      </a:r>
                      <a:r>
                        <a:rPr kumimoji="1" lang="ja-JP" altLang="en-US" sz="1400" dirty="0" smtClean="0"/>
                        <a:t>ランクを再ランク分け</a:t>
                      </a:r>
                      <a:endParaRPr kumimoji="1" lang="en-US" altLang="ja-JP" sz="1400" dirty="0" smtClean="0"/>
                    </a:p>
                    <a:p>
                      <a:endParaRPr kumimoji="1" lang="ja-JP" altLang="en-US" sz="14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kumimoji="1" lang="ja-JP" altLang="en-US" sz="1400" dirty="0" smtClean="0"/>
                        <a:t>人家への影響の有無（影響度）により</a:t>
                      </a:r>
                      <a:r>
                        <a:rPr kumimoji="1" lang="en-US" altLang="ja-JP" sz="1400" dirty="0" smtClean="0"/>
                        <a:t>A</a:t>
                      </a:r>
                      <a:r>
                        <a:rPr kumimoji="1" lang="ja-JP" altLang="en-US" sz="1400" dirty="0" smtClean="0"/>
                        <a:t>～</a:t>
                      </a:r>
                      <a:r>
                        <a:rPr kumimoji="1" lang="en-US" altLang="ja-JP" sz="1400" dirty="0" smtClean="0"/>
                        <a:t>C</a:t>
                      </a:r>
                      <a:r>
                        <a:rPr kumimoji="1" lang="ja-JP" altLang="en-US" sz="1400" dirty="0" smtClean="0"/>
                        <a:t>にランク分け</a:t>
                      </a:r>
                      <a:endParaRPr kumimoji="1" lang="ja-JP" altLang="en-US" sz="14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kumimoji="1" lang="ja-JP" altLang="en-US" sz="1400" dirty="0" smtClean="0"/>
                        <a:t>損傷規模に応じ委託又は直営で復旧工法を検討</a:t>
                      </a:r>
                      <a:endParaRPr kumimoji="1" lang="ja-JP" altLang="en-US" sz="14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kumimoji="1" lang="en-US" altLang="ja-JP" sz="1400" dirty="0" smtClean="0"/>
                        <a:t>A,B</a:t>
                      </a:r>
                      <a:r>
                        <a:rPr kumimoji="1" lang="ja-JP" altLang="en-US" sz="1400" dirty="0" smtClean="0"/>
                        <a:t>ランクで対策工事を実施</a:t>
                      </a:r>
                      <a:endParaRPr kumimoji="1" lang="ja-JP" altLang="en-US" sz="1400" dirty="0"/>
                    </a:p>
                  </a:txBody>
                  <a:tcP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1008112">
                <a:tc>
                  <a:txBody>
                    <a:bodyPr/>
                    <a:lstStyle/>
                    <a:p>
                      <a:pPr algn="ctr"/>
                      <a:r>
                        <a:rPr kumimoji="1" lang="ja-JP" altLang="en-US" sz="1600" dirty="0" smtClean="0"/>
                        <a:t>人員</a:t>
                      </a:r>
                      <a:endParaRPr kumimoji="1" lang="en-US" altLang="ja-JP" sz="1600" dirty="0" smtClean="0"/>
                    </a:p>
                    <a:p>
                      <a:pPr algn="ctr"/>
                      <a:r>
                        <a:rPr kumimoji="1" lang="ja-JP" altLang="en-US" sz="1600" dirty="0" smtClean="0"/>
                        <a:t>構成</a:t>
                      </a:r>
                      <a:endParaRPr kumimoji="1" lang="ja-JP" altLang="en-US" sz="1600" dirty="0"/>
                    </a:p>
                  </a:txBody>
                  <a:tcPr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kumimoji="1" lang="ja-JP" altLang="en-US" sz="1400" dirty="0" smtClean="0"/>
                        <a:t>・各班</a:t>
                      </a:r>
                      <a:r>
                        <a:rPr kumimoji="1" lang="en-US" altLang="ja-JP" sz="1400" dirty="0" smtClean="0"/>
                        <a:t>6</a:t>
                      </a:r>
                      <a:r>
                        <a:rPr kumimoji="1" lang="ja-JP" altLang="en-US" sz="1400" dirty="0" smtClean="0"/>
                        <a:t>名程度</a:t>
                      </a:r>
                      <a:endParaRPr kumimoji="1" lang="en-US" altLang="ja-JP" sz="1400" dirty="0" smtClean="0"/>
                    </a:p>
                    <a:p>
                      <a:r>
                        <a:rPr kumimoji="1" lang="ja-JP" altLang="en-US" sz="1400" dirty="0" smtClean="0"/>
                        <a:t>・補佐、主査等の河川事業経験者を班長に編成</a:t>
                      </a:r>
                      <a:endParaRPr kumimoji="1" lang="ja-JP" altLang="en-US" sz="14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kumimoji="1" lang="ja-JP" altLang="en-US" sz="1400" dirty="0" smtClean="0"/>
                        <a:t>・所長、次長、課長等の幹部及び各班の班長・班員</a:t>
                      </a:r>
                      <a:endParaRPr kumimoji="1" lang="ja-JP" altLang="en-US" sz="14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kumimoji="1" lang="ja-JP" altLang="en-US" sz="1400" dirty="0" smtClean="0"/>
                        <a:t>・本庁：補佐、主査、技師</a:t>
                      </a:r>
                      <a:endParaRPr kumimoji="1" lang="en-US" altLang="ja-JP" sz="1400" dirty="0" smtClean="0"/>
                    </a:p>
                    <a:p>
                      <a:r>
                        <a:rPr kumimoji="1" lang="ja-JP" altLang="en-US" sz="1400" dirty="0" smtClean="0"/>
                        <a:t>・事務所：主査、技師</a:t>
                      </a:r>
                      <a:endParaRPr kumimoji="1" lang="ja-JP" altLang="en-US" sz="14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kumimoji="1" lang="en-US" altLang="ja-JP" sz="1200" dirty="0" smtClean="0"/>
                        <a:t>※</a:t>
                      </a:r>
                      <a:r>
                        <a:rPr kumimoji="1" lang="ja-JP" altLang="en-US" sz="1200" dirty="0" smtClean="0"/>
                        <a:t>機械的作業（人家の有無等により判断）</a:t>
                      </a:r>
                      <a:endParaRPr kumimoji="1" lang="ja-JP" altLang="en-US" sz="12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kumimoji="1" lang="ja-JP" altLang="en-US" sz="1400" dirty="0" smtClean="0"/>
                        <a:t>・発注Ｇの補佐、主査、技師（設計審査会は所長以下が参加）</a:t>
                      </a:r>
                      <a:endParaRPr kumimoji="1" lang="ja-JP" altLang="en-US" sz="14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kumimoji="1" lang="ja-JP" altLang="en-US" sz="1400" dirty="0"/>
                    </a:p>
                  </a:txBody>
                  <a:tcP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700268">
                <a:tc rowSpan="2">
                  <a:txBody>
                    <a:bodyPr/>
                    <a:lstStyle/>
                    <a:p>
                      <a:pPr algn="ctr"/>
                      <a:r>
                        <a:rPr kumimoji="1" lang="ja-JP" altLang="en-US" sz="1400" dirty="0" smtClean="0"/>
                        <a:t>その他</a:t>
                      </a:r>
                      <a:endParaRPr kumimoji="1" lang="ja-JP" altLang="en-US" sz="1400" dirty="0"/>
                    </a:p>
                  </a:txBody>
                  <a:tcPr anchor="ctr">
                    <a:lnR w="9525"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kumimoji="1" lang="ja-JP" altLang="en-US" sz="1400" dirty="0" smtClean="0"/>
                        <a:t>関係市町村（水防管理団体）も参加</a:t>
                      </a:r>
                      <a:endParaRPr kumimoji="1" lang="ja-JP" altLang="en-US" sz="14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kumimoji="1" lang="ja-JP" altLang="en-US" sz="1400" dirty="0" smtClean="0"/>
                        <a:t>特に異常な損傷については、対応方針を議論</a:t>
                      </a:r>
                      <a:endParaRPr kumimoji="1" lang="ja-JP" altLang="en-US" sz="14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kumimoji="1" lang="ja-JP" altLang="en-US" sz="1400" dirty="0" smtClean="0"/>
                        <a:t>各事務所のランク分けを横並びで確認</a:t>
                      </a:r>
                      <a:endParaRPr kumimoji="1" lang="ja-JP" altLang="en-US" sz="14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kumimoji="1" lang="ja-JP" altLang="en-US" sz="14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kumimoji="1" lang="ja-JP" altLang="en-US" sz="1400" dirty="0" smtClean="0"/>
                        <a:t>所内の設計審査会で工法等議論</a:t>
                      </a:r>
                      <a:endParaRPr kumimoji="1" lang="ja-JP" altLang="en-US" sz="14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kumimoji="1" lang="ja-JP" altLang="en-US" sz="1400" dirty="0"/>
                    </a:p>
                  </a:txBody>
                  <a:tcPr>
                    <a:lnL w="9525"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420608">
                <a:tc vMerge="1">
                  <a:txBody>
                    <a:bodyPr/>
                    <a:lstStyle/>
                    <a:p>
                      <a:pPr algn="ctr"/>
                      <a:endParaRPr kumimoji="1" lang="ja-JP" altLang="en-US" sz="1400" dirty="0"/>
                    </a:p>
                  </a:txBody>
                  <a:tcPr anchor="ctr">
                    <a:lnR w="9525"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endParaRPr kumimoji="1" lang="ja-JP" altLang="en-US" sz="14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kumimoji="1" lang="en-US" altLang="ja-JP" sz="1600" b="1" dirty="0" smtClean="0">
                          <a:solidFill>
                            <a:srgbClr val="FF0000"/>
                          </a:solidFill>
                        </a:rPr>
                        <a:t>【</a:t>
                      </a:r>
                      <a:r>
                        <a:rPr kumimoji="1" lang="ja-JP" altLang="en-US" sz="1600" b="1" dirty="0" smtClean="0">
                          <a:solidFill>
                            <a:srgbClr val="FF0000"/>
                          </a:solidFill>
                        </a:rPr>
                        <a:t>主判断</a:t>
                      </a:r>
                      <a:r>
                        <a:rPr kumimoji="1" lang="en-US" altLang="ja-JP" sz="1600" b="1" dirty="0" smtClean="0">
                          <a:solidFill>
                            <a:srgbClr val="FF0000"/>
                          </a:solidFill>
                        </a:rPr>
                        <a:t>】</a:t>
                      </a:r>
                      <a:endParaRPr kumimoji="1" lang="ja-JP" altLang="en-US" sz="1600" b="1" dirty="0">
                        <a:solidFill>
                          <a:srgbClr val="FF0000"/>
                        </a:solidFill>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endParaRPr kumimoji="1" lang="ja-JP" altLang="en-US" sz="14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endParaRPr kumimoji="1" lang="ja-JP" altLang="en-US" sz="14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endParaRPr kumimoji="1" lang="ja-JP" altLang="en-US" sz="14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endParaRPr kumimoji="1" lang="ja-JP" altLang="en-US" sz="1400" dirty="0"/>
                    </a:p>
                  </a:txBody>
                  <a:tcPr>
                    <a:lnL w="9525"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tcPr>
                </a:tc>
              </a:tr>
              <a:tr h="713866">
                <a:tc>
                  <a:txBody>
                    <a:bodyPr/>
                    <a:lstStyle/>
                    <a:p>
                      <a:pPr algn="ctr"/>
                      <a:r>
                        <a:rPr kumimoji="1" lang="ja-JP" altLang="en-US" sz="1600" dirty="0" smtClean="0"/>
                        <a:t>基準</a:t>
                      </a:r>
                      <a:endParaRPr kumimoji="1" lang="ja-JP" altLang="en-US" sz="1600" dirty="0"/>
                    </a:p>
                  </a:txBody>
                  <a:tcPr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tcPr>
                </a:tc>
                <a:tc>
                  <a:txBody>
                    <a:bodyPr/>
                    <a:lstStyle/>
                    <a:p>
                      <a:endParaRPr kumimoji="1" lang="ja-JP" altLang="en-US" sz="14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tcPr>
                </a:tc>
                <a:tc gridSpan="2">
                  <a:txBody>
                    <a:bodyPr/>
                    <a:lstStyle/>
                    <a:p>
                      <a:r>
                        <a:rPr kumimoji="1" lang="en-US" altLang="ja-JP" sz="1400" dirty="0" smtClean="0"/>
                        <a:t>a</a:t>
                      </a:r>
                      <a:r>
                        <a:rPr kumimoji="1" lang="ja-JP" altLang="en-US" sz="1400" dirty="0" smtClean="0"/>
                        <a:t>：既に治水機能に影響</a:t>
                      </a:r>
                      <a:endParaRPr kumimoji="1" lang="en-US" altLang="ja-JP" sz="1400" dirty="0" smtClean="0"/>
                    </a:p>
                    <a:p>
                      <a:r>
                        <a:rPr kumimoji="1" lang="en-US" altLang="ja-JP" sz="1400" dirty="0" smtClean="0"/>
                        <a:t>b</a:t>
                      </a:r>
                      <a:r>
                        <a:rPr kumimoji="1" lang="ja-JP" altLang="en-US" sz="1400" dirty="0" smtClean="0"/>
                        <a:t>：放置すれば治水機能に影響</a:t>
                      </a:r>
                      <a:endParaRPr kumimoji="1" lang="en-US" altLang="ja-JP" sz="1400" dirty="0" smtClean="0"/>
                    </a:p>
                    <a:p>
                      <a:r>
                        <a:rPr kumimoji="1" lang="en-US" altLang="ja-JP" sz="1400" dirty="0" smtClean="0"/>
                        <a:t>c</a:t>
                      </a:r>
                      <a:r>
                        <a:rPr kumimoji="1" lang="ja-JP" altLang="en-US" sz="1400" dirty="0" smtClean="0"/>
                        <a:t>：小さなひび割れ等の変状あり</a:t>
                      </a:r>
                      <a:endParaRPr kumimoji="1" lang="ja-JP" altLang="en-US" sz="14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tcPr>
                </a:tc>
                <a:tc hMerge="1">
                  <a:txBody>
                    <a:bodyPr/>
                    <a:lstStyle/>
                    <a:p>
                      <a:endParaRPr kumimoji="1" lang="ja-JP" altLang="en-US" sz="14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tcPr>
                </a:tc>
                <a:tc>
                  <a:txBody>
                    <a:bodyPr/>
                    <a:lstStyle/>
                    <a:p>
                      <a:r>
                        <a:rPr kumimoji="1" lang="en-US" altLang="ja-JP" sz="1400" dirty="0" smtClean="0"/>
                        <a:t>A:</a:t>
                      </a:r>
                      <a:r>
                        <a:rPr kumimoji="1" lang="ja-JP" altLang="en-US" sz="1400" dirty="0" smtClean="0"/>
                        <a:t>早急に対策</a:t>
                      </a:r>
                      <a:endParaRPr kumimoji="1" lang="en-US" altLang="ja-JP" sz="1400" dirty="0" smtClean="0"/>
                    </a:p>
                    <a:p>
                      <a:r>
                        <a:rPr kumimoji="1" lang="en-US" altLang="ja-JP" sz="1400" dirty="0" smtClean="0"/>
                        <a:t>B:</a:t>
                      </a:r>
                      <a:r>
                        <a:rPr kumimoji="1" lang="ja-JP" altLang="en-US" sz="1400" dirty="0" smtClean="0"/>
                        <a:t>対策を実施</a:t>
                      </a:r>
                      <a:endParaRPr kumimoji="1" lang="en-US" altLang="ja-JP" sz="1400" dirty="0" smtClean="0"/>
                    </a:p>
                    <a:p>
                      <a:r>
                        <a:rPr kumimoji="1" lang="en-US" altLang="ja-JP" sz="1400" dirty="0" smtClean="0"/>
                        <a:t>C:</a:t>
                      </a:r>
                      <a:r>
                        <a:rPr kumimoji="1" lang="ja-JP" altLang="en-US" sz="1400" dirty="0" smtClean="0"/>
                        <a:t>経過観察</a:t>
                      </a:r>
                      <a:endParaRPr kumimoji="1" lang="ja-JP" altLang="en-US" sz="14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tcPr>
                </a:tc>
                <a:tc>
                  <a:txBody>
                    <a:bodyPr/>
                    <a:lstStyle/>
                    <a:p>
                      <a:endParaRPr kumimoji="1" lang="ja-JP" altLang="en-US" sz="14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tcPr>
                </a:tc>
                <a:tc>
                  <a:txBody>
                    <a:bodyPr/>
                    <a:lstStyle/>
                    <a:p>
                      <a:endParaRPr kumimoji="1" lang="ja-JP" altLang="en-US" sz="1400" dirty="0"/>
                    </a:p>
                  </a:txBody>
                  <a:tcPr>
                    <a:lnL w="9525" cap="flat" cmpd="sng" algn="ctr">
                      <a:solidFill>
                        <a:schemeClr val="bg1"/>
                      </a:solidFill>
                      <a:prstDash val="solid"/>
                      <a:round/>
                      <a:headEnd type="none" w="med" len="med"/>
                      <a:tailEnd type="none" w="med" len="med"/>
                    </a:lnL>
                  </a:tcPr>
                </a:tc>
              </a:tr>
            </a:tbl>
          </a:graphicData>
        </a:graphic>
      </p:graphicFrame>
      <p:sp>
        <p:nvSpPr>
          <p:cNvPr id="8" name="右矢印 7"/>
          <p:cNvSpPr/>
          <p:nvPr/>
        </p:nvSpPr>
        <p:spPr>
          <a:xfrm>
            <a:off x="2134526" y="1705145"/>
            <a:ext cx="360040" cy="36004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右矢印 8"/>
          <p:cNvSpPr/>
          <p:nvPr/>
        </p:nvSpPr>
        <p:spPr>
          <a:xfrm>
            <a:off x="3658453" y="1925942"/>
            <a:ext cx="180020" cy="220361"/>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右矢印 9"/>
          <p:cNvSpPr/>
          <p:nvPr/>
        </p:nvSpPr>
        <p:spPr>
          <a:xfrm>
            <a:off x="5014846" y="1712984"/>
            <a:ext cx="360040" cy="36004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右矢印 10"/>
          <p:cNvSpPr/>
          <p:nvPr/>
        </p:nvSpPr>
        <p:spPr>
          <a:xfrm>
            <a:off x="6495347" y="1732039"/>
            <a:ext cx="360040" cy="36004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右矢印 11"/>
          <p:cNvSpPr/>
          <p:nvPr/>
        </p:nvSpPr>
        <p:spPr>
          <a:xfrm>
            <a:off x="7940770" y="1732039"/>
            <a:ext cx="360040" cy="36004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107503" y="1128121"/>
            <a:ext cx="6567863" cy="369332"/>
          </a:xfrm>
          <a:prstGeom prst="rect">
            <a:avLst/>
          </a:prstGeom>
          <a:noFill/>
        </p:spPr>
        <p:txBody>
          <a:bodyPr wrap="square" rtlCol="0">
            <a:spAutoFit/>
          </a:bodyPr>
          <a:lstStyle/>
          <a:p>
            <a:r>
              <a:rPr kumimoji="1" lang="ja-JP" altLang="en-US" dirty="0" smtClean="0"/>
              <a:t>○河川施設（定期点検）の維持管理の流れ</a:t>
            </a:r>
            <a:r>
              <a:rPr kumimoji="1" lang="en-US" altLang="ja-JP" dirty="0" smtClean="0"/>
              <a:t>【</a:t>
            </a:r>
            <a:r>
              <a:rPr kumimoji="1" lang="ja-JP" altLang="en-US" dirty="0" smtClean="0"/>
              <a:t>人員配置等</a:t>
            </a:r>
            <a:r>
              <a:rPr kumimoji="1" lang="en-US" altLang="ja-JP" dirty="0" smtClean="0"/>
              <a:t>】</a:t>
            </a:r>
            <a:endParaRPr kumimoji="1" lang="ja-JP" altLang="en-US" dirty="0"/>
          </a:p>
        </p:txBody>
      </p:sp>
      <p:sp>
        <p:nvSpPr>
          <p:cNvPr id="13" name="テキスト ボックス 12"/>
          <p:cNvSpPr txBox="1"/>
          <p:nvPr/>
        </p:nvSpPr>
        <p:spPr>
          <a:xfrm>
            <a:off x="40296" y="6271936"/>
            <a:ext cx="8757174" cy="523220"/>
          </a:xfrm>
          <a:prstGeom prst="rect">
            <a:avLst/>
          </a:prstGeom>
          <a:noFill/>
        </p:spPr>
        <p:txBody>
          <a:bodyPr wrap="square" rtlCol="0">
            <a:spAutoFit/>
          </a:bodyPr>
          <a:lstStyle/>
          <a:p>
            <a:r>
              <a:rPr kumimoji="1" lang="ja-JP" altLang="en-US" sz="1400" dirty="0" smtClean="0"/>
              <a:t>・所長、次長、課長：概ね</a:t>
            </a:r>
            <a:r>
              <a:rPr kumimoji="1" lang="en-US" altLang="ja-JP" sz="1400" dirty="0" smtClean="0"/>
              <a:t>25</a:t>
            </a:r>
            <a:r>
              <a:rPr kumimoji="1" lang="ja-JP" altLang="en-US" sz="1400" dirty="0" smtClean="0"/>
              <a:t>年以上の職歴をもつ技術系職員</a:t>
            </a:r>
            <a:endParaRPr kumimoji="1" lang="en-US" altLang="ja-JP" sz="1400" dirty="0" smtClean="0"/>
          </a:p>
          <a:p>
            <a:r>
              <a:rPr lang="ja-JP" altLang="en-US" sz="1400" dirty="0" smtClean="0"/>
              <a:t>・補佐、主査：概ね</a:t>
            </a:r>
            <a:r>
              <a:rPr lang="en-US" altLang="ja-JP" sz="1400" dirty="0" smtClean="0"/>
              <a:t>15</a:t>
            </a:r>
            <a:r>
              <a:rPr lang="ja-JP" altLang="en-US" sz="1400" dirty="0" smtClean="0"/>
              <a:t>年以上の職歴を持つ技術系職員</a:t>
            </a:r>
            <a:endParaRPr kumimoji="1" lang="ja-JP" altLang="en-US" sz="1400" dirty="0"/>
          </a:p>
        </p:txBody>
      </p:sp>
    </p:spTree>
    <p:extLst>
      <p:ext uri="{BB962C8B-B14F-4D97-AF65-F5344CB8AC3E}">
        <p14:creationId xmlns:p14="http://schemas.microsoft.com/office/powerpoint/2010/main" val="1643905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810000" y="6420716"/>
            <a:ext cx="1828800" cy="365125"/>
          </a:xfrm>
        </p:spPr>
        <p:txBody>
          <a:bodyPr/>
          <a:lstStyle/>
          <a:p>
            <a:fld id="{682EF9F9-C4E8-46B2-BBF1-33E3162B856A}" type="slidenum">
              <a:rPr kumimoji="1" lang="ja-JP" altLang="en-US" smtClean="0"/>
              <a:t>5</a:t>
            </a:fld>
            <a:endParaRPr kumimoji="1" lang="ja-JP" altLang="en-US" dirty="0"/>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en-US" altLang="ja-JP" sz="2800" dirty="0" smtClean="0">
                <a:solidFill>
                  <a:schemeClr val="bg1"/>
                </a:solidFill>
                <a:latin typeface="Meiryo UI" pitchFamily="50" charset="-128"/>
                <a:ea typeface="Meiryo UI" pitchFamily="50" charset="-128"/>
                <a:cs typeface="Meiryo UI" pitchFamily="50" charset="-128"/>
              </a:rPr>
              <a:t>.</a:t>
            </a:r>
            <a:r>
              <a:rPr kumimoji="1" lang="ja-JP" altLang="en-US" sz="2800" dirty="0" smtClean="0">
                <a:solidFill>
                  <a:schemeClr val="bg1"/>
                </a:solidFill>
                <a:latin typeface="Meiryo UI" pitchFamily="50" charset="-128"/>
                <a:ea typeface="Meiryo UI" pitchFamily="50" charset="-128"/>
                <a:cs typeface="Meiryo UI" pitchFamily="50" charset="-128"/>
              </a:rPr>
              <a:t> 点検</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１－１　</a:t>
            </a:r>
            <a:r>
              <a:rPr lang="ja-JP" altLang="en-US" sz="2400" dirty="0">
                <a:latin typeface="Meiryo UI" pitchFamily="50" charset="-128"/>
                <a:ea typeface="Meiryo UI" pitchFamily="50" charset="-128"/>
                <a:cs typeface="Meiryo UI" pitchFamily="50" charset="-128"/>
              </a:rPr>
              <a:t>点検と評価の現状</a:t>
            </a:r>
          </a:p>
        </p:txBody>
      </p:sp>
      <p:sp>
        <p:nvSpPr>
          <p:cNvPr id="5" name="テキスト ボックス 4"/>
          <p:cNvSpPr txBox="1"/>
          <p:nvPr/>
        </p:nvSpPr>
        <p:spPr>
          <a:xfrm>
            <a:off x="151711" y="1124744"/>
            <a:ext cx="8784976" cy="1323439"/>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現状分析</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・点検では、一定の経験を積んだ職員を筆頭に班編成し状況を確認</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・工事実施に繋がるランク分けは、主として事務所の判定会議によるところが大きいが、</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経験豊かで判断力をもつ幹部職員を含めた会議の場でランク</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決定されている</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52618" y="2852936"/>
            <a:ext cx="8784976" cy="1631216"/>
          </a:xfrm>
          <a:prstGeom prst="rect">
            <a:avLst/>
          </a:prstGeom>
          <a:noFill/>
        </p:spPr>
        <p:txBody>
          <a:bodyPr wrap="square" rtlCol="0">
            <a:spAutoFit/>
          </a:bodyPr>
          <a:lstStyle/>
          <a:p>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問題点</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・損傷の現状がどの程度のレベルにあるか（損傷度）の判断は、経験に基づくもので</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あり、明確な判断基準がない</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・同様の損傷であっても、事務所によって判断が異なる可能性がある（本庁での判定　</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会議により、バラつきを軽減）</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二等辺三角形 6"/>
          <p:cNvSpPr/>
          <p:nvPr/>
        </p:nvSpPr>
        <p:spPr>
          <a:xfrm rot="10800000">
            <a:off x="3284059" y="2656420"/>
            <a:ext cx="2052228" cy="1800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47845" y="5060976"/>
            <a:ext cx="8784976" cy="1485022"/>
          </a:xfrm>
          <a:prstGeom prst="rect">
            <a:avLst/>
          </a:prstGeom>
          <a:noFill/>
        </p:spPr>
        <p:txBody>
          <a:bodyPr wrap="square" rtlCol="0">
            <a:spAutoFit/>
          </a:bodyPr>
          <a:lstStyle/>
          <a:p>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改善策</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・適切な判断ができるよう、損傷度の判定表を作成する</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損傷度判定は幹部</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職員を含めた会議で決定されており、今後も継続させる</a:t>
            </a:r>
          </a:p>
          <a:p>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二等辺三角形 8"/>
          <p:cNvSpPr/>
          <p:nvPr/>
        </p:nvSpPr>
        <p:spPr>
          <a:xfrm rot="10800000">
            <a:off x="3311860" y="4653136"/>
            <a:ext cx="2052228" cy="1800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85739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lang="en-US" altLang="ja-JP" sz="2800" dirty="0" smtClean="0">
                <a:solidFill>
                  <a:schemeClr val="bg1"/>
                </a:solidFill>
                <a:latin typeface="Meiryo UI" pitchFamily="50" charset="-128"/>
                <a:ea typeface="Meiryo UI" pitchFamily="50" charset="-128"/>
                <a:cs typeface="Meiryo UI" pitchFamily="50" charset="-128"/>
              </a:rPr>
              <a:t>.</a:t>
            </a:r>
            <a:r>
              <a:rPr lang="ja-JP" altLang="en-US" sz="2800" dirty="0" smtClean="0">
                <a:solidFill>
                  <a:schemeClr val="bg1"/>
                </a:solidFill>
                <a:latin typeface="Meiryo UI" pitchFamily="50" charset="-128"/>
                <a:ea typeface="Meiryo UI" pitchFamily="50" charset="-128"/>
                <a:cs typeface="Meiryo UI" pitchFamily="50" charset="-128"/>
              </a:rPr>
              <a:t> 点検</a:t>
            </a:r>
            <a:endParaRPr lang="ja-JP" altLang="en-US" sz="2800" dirty="0">
              <a:solidFill>
                <a:schemeClr val="bg1"/>
              </a:solidFill>
              <a:latin typeface="Meiryo UI" pitchFamily="50" charset="-128"/>
              <a:ea typeface="Meiryo UI" pitchFamily="50" charset="-128"/>
              <a:cs typeface="Meiryo UI" pitchFamily="50" charset="-128"/>
            </a:endParaRPr>
          </a:p>
        </p:txBody>
      </p:sp>
      <p:sp>
        <p:nvSpPr>
          <p:cNvPr id="27" name="テキスト ボックス 2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１－２　</a:t>
            </a:r>
            <a:r>
              <a:rPr lang="ja-JP" altLang="en-US" sz="2400" dirty="0" smtClean="0">
                <a:latin typeface="Meiryo UI" pitchFamily="50" charset="-128"/>
                <a:ea typeface="Meiryo UI" pitchFamily="50" charset="-128"/>
                <a:cs typeface="Meiryo UI" pitchFamily="50" charset="-128"/>
              </a:rPr>
              <a:t>点検結果のデータベース化</a:t>
            </a:r>
            <a:endParaRPr lang="ja-JP" altLang="en-US" sz="2400" dirty="0">
              <a:latin typeface="Meiryo UI" pitchFamily="50" charset="-128"/>
              <a:ea typeface="Meiryo UI" pitchFamily="50" charset="-128"/>
              <a:cs typeface="Meiryo UI" pitchFamily="50" charset="-128"/>
            </a:endParaRPr>
          </a:p>
        </p:txBody>
      </p:sp>
      <p:pic>
        <p:nvPicPr>
          <p:cNvPr id="32" name="図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4780" y="2225408"/>
            <a:ext cx="5078131" cy="3426045"/>
          </a:xfrm>
          <a:prstGeom prst="rect">
            <a:avLst/>
          </a:prstGeom>
        </p:spPr>
      </p:pic>
      <p:sp>
        <p:nvSpPr>
          <p:cNvPr id="33" name="テキスト ボックス 32"/>
          <p:cNvSpPr txBox="1"/>
          <p:nvPr/>
        </p:nvSpPr>
        <p:spPr>
          <a:xfrm>
            <a:off x="9468544" y="2789933"/>
            <a:ext cx="2119953" cy="1169551"/>
          </a:xfrm>
          <a:prstGeom prst="rect">
            <a:avLst/>
          </a:prstGeom>
          <a:noFill/>
        </p:spPr>
        <p:txBody>
          <a:bodyPr wrap="squar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蓄積内容</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・点検日</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・河川名</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・左右岸の別</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・所在地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3620183" y="6484344"/>
            <a:ext cx="1828800" cy="365125"/>
          </a:xfrm>
        </p:spPr>
        <p:txBody>
          <a:bodyPr/>
          <a:lstStyle/>
          <a:p>
            <a:fld id="{682EF9F9-C4E8-46B2-BBF1-33E3162B856A}" type="slidenum">
              <a:rPr kumimoji="1" lang="ja-JP" altLang="en-US" smtClean="0"/>
              <a:t>6</a:t>
            </a:fld>
            <a:endParaRPr kumimoji="1" lang="ja-JP" altLang="en-US" dirty="0"/>
          </a:p>
        </p:txBody>
      </p:sp>
      <p:sp>
        <p:nvSpPr>
          <p:cNvPr id="21" name="テキスト ボックス 20"/>
          <p:cNvSpPr txBox="1"/>
          <p:nvPr/>
        </p:nvSpPr>
        <p:spPr>
          <a:xfrm>
            <a:off x="21108" y="2172337"/>
            <a:ext cx="2266914"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河川巡視点検</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Picture 2" descr="D:\TasakiS\Desktop\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112" b="1"/>
          <a:stretch/>
        </p:blipFill>
        <p:spPr bwMode="auto">
          <a:xfrm>
            <a:off x="21108" y="2590029"/>
            <a:ext cx="3190803" cy="2311099"/>
          </a:xfrm>
          <a:prstGeom prst="rect">
            <a:avLst/>
          </a:prstGeom>
          <a:noFill/>
          <a:extLst>
            <a:ext uri="{909E8E84-426E-40DD-AFC4-6F175D3DCCD1}">
              <a14:hiddenFill xmlns:a14="http://schemas.microsoft.com/office/drawing/2010/main">
                <a:solidFill>
                  <a:srgbClr val="FFFFFF"/>
                </a:solidFill>
              </a14:hiddenFill>
            </a:ext>
          </a:extLst>
        </p:spPr>
      </p:pic>
      <p:sp>
        <p:nvSpPr>
          <p:cNvPr id="37" name="下矢印 36"/>
          <p:cNvSpPr/>
          <p:nvPr/>
        </p:nvSpPr>
        <p:spPr>
          <a:xfrm rot="5400000">
            <a:off x="3275303" y="3891874"/>
            <a:ext cx="504056" cy="415179"/>
          </a:xfrm>
          <a:prstGeom prst="downArrow">
            <a:avLst>
              <a:gd name="adj1" fmla="val 60553"/>
              <a:gd name="adj2" fmla="val 50000"/>
            </a:avLst>
          </a:prstGeom>
          <a:solidFill>
            <a:srgbClr val="000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3211911" y="2510891"/>
            <a:ext cx="752869"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蓄積</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下矢印 38"/>
          <p:cNvSpPr/>
          <p:nvPr/>
        </p:nvSpPr>
        <p:spPr>
          <a:xfrm rot="16200000">
            <a:off x="3361615" y="2904503"/>
            <a:ext cx="504056" cy="415179"/>
          </a:xfrm>
          <a:prstGeom prst="downArrow">
            <a:avLst>
              <a:gd name="adj1" fmla="val 60553"/>
              <a:gd name="adj2" fmla="val 50000"/>
            </a:avLst>
          </a:prstGeom>
          <a:solidFill>
            <a:srgbClr val="000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3229865" y="4540606"/>
            <a:ext cx="752869"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活用</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11084441" y="3036296"/>
            <a:ext cx="2736304" cy="95410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・損傷内容</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・状況写真</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・平面・横断図（ポンチ絵）</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・損傷度、優先度　　等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4036224" y="1876792"/>
            <a:ext cx="2266914"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建設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CALS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システム</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202598" y="4862219"/>
            <a:ext cx="2425186" cy="830997"/>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活用方法</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・損傷箇所の経過観察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1619672" y="1284767"/>
            <a:ext cx="6444207"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点検の結果、損傷箇所については、建設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CALS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システムにデータを蓄積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13350561" y="3144622"/>
            <a:ext cx="2022639" cy="646331"/>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定量的な蓄積内容</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ひび割れ幅、延長</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ずれ幅、延長　など</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77758" y="1268760"/>
            <a:ext cx="2266914" cy="369332"/>
          </a:xfrm>
          <a:prstGeom prst="rect">
            <a:avLst/>
          </a:prstGeom>
          <a:noFill/>
        </p:spPr>
        <p:txBody>
          <a:bodyPr wrap="square" rtlCol="0">
            <a:spAutoFit/>
          </a:bodyPr>
          <a:lstStyle/>
          <a:p>
            <a:r>
              <a:rPr lang="ja-JP" altLang="en-US" b="1" u="sng" dirty="0" smtClean="0">
                <a:latin typeface="Meiryo UI" panose="020B0604030504040204" pitchFamily="50" charset="-128"/>
                <a:ea typeface="Meiryo UI" panose="020B0604030504040204" pitchFamily="50" charset="-128"/>
                <a:cs typeface="Meiryo UI" panose="020B0604030504040204" pitchFamily="50" charset="-128"/>
              </a:rPr>
              <a:t>建設ＣＡＬＳ　　　　　　</a:t>
            </a:r>
            <a:endParaRPr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3821234" y="5641503"/>
            <a:ext cx="5221678"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河川別、損傷度のランク、損傷内容、対応の未・済などの検索が可能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21686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右矢印吹き出し 3"/>
          <p:cNvSpPr/>
          <p:nvPr/>
        </p:nvSpPr>
        <p:spPr>
          <a:xfrm rot="10800000">
            <a:off x="2770026" y="5088317"/>
            <a:ext cx="2627998" cy="916532"/>
          </a:xfrm>
          <a:prstGeom prst="rightArrowCallout">
            <a:avLst>
              <a:gd name="adj1" fmla="val 25000"/>
              <a:gd name="adj2" fmla="val 25000"/>
              <a:gd name="adj3" fmla="val 25000"/>
              <a:gd name="adj4" fmla="val 8681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179511" y="1049351"/>
            <a:ext cx="4676509"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建設</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CALS</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と河川カルテの関係</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3620183" y="6484344"/>
            <a:ext cx="1828800" cy="365125"/>
          </a:xfrm>
        </p:spPr>
        <p:txBody>
          <a:bodyPr/>
          <a:lstStyle/>
          <a:p>
            <a:fld id="{682EF9F9-C4E8-46B2-BBF1-33E3162B856A}" type="slidenum">
              <a:rPr kumimoji="1" lang="ja-JP" altLang="en-US" smtClean="0"/>
              <a:t>7</a:t>
            </a:fld>
            <a:endParaRPr kumimoji="1" lang="ja-JP" altLang="en-US" dirty="0"/>
          </a:p>
        </p:txBody>
      </p:sp>
      <p:sp>
        <p:nvSpPr>
          <p:cNvPr id="3" name="テキスト ボックス 2"/>
          <p:cNvSpPr txBox="1"/>
          <p:nvPr/>
        </p:nvSpPr>
        <p:spPr>
          <a:xfrm>
            <a:off x="1763688" y="1916832"/>
            <a:ext cx="1584176" cy="553998"/>
          </a:xfrm>
          <a:prstGeom prst="rect">
            <a:avLst/>
          </a:prstGeom>
          <a:solidFill>
            <a:schemeClr val="bg1"/>
          </a:solidFill>
          <a:ln w="38100" cmpd="dbl">
            <a:solidFill>
              <a:schemeClr val="tx1"/>
            </a:solidFill>
          </a:ln>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定期点検</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河川管理施設</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1763688" y="3077344"/>
            <a:ext cx="1584176" cy="584775"/>
          </a:xfrm>
          <a:prstGeom prst="rect">
            <a:avLst/>
          </a:prstGeom>
          <a:solidFill>
            <a:schemeClr val="bg1"/>
          </a:solidFill>
          <a:ln w="19050">
            <a:solidFill>
              <a:schemeClr val="tx1"/>
            </a:solidFill>
          </a:ln>
        </p:spPr>
        <p:txBody>
          <a:bodyPr wrap="square" rtlCol="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損傷度</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優先度</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評価</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763688" y="4292947"/>
            <a:ext cx="1584176" cy="338554"/>
          </a:xfrm>
          <a:prstGeom prst="rect">
            <a:avLst/>
          </a:prstGeom>
          <a:solidFill>
            <a:schemeClr val="bg1"/>
          </a:solidFill>
          <a:ln w="38100">
            <a:solidFill>
              <a:schemeClr val="tx1"/>
            </a:solidFill>
          </a:ln>
        </p:spPr>
        <p:txBody>
          <a:bodyPr wrap="square" rtlCol="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建設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CALS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入力</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9308585" y="3573016"/>
            <a:ext cx="2338254" cy="646331"/>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損傷の状況</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損傷度・優先度ランク</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4932040" y="1916830"/>
            <a:ext cx="1584176" cy="583200"/>
          </a:xfrm>
          <a:prstGeom prst="rect">
            <a:avLst/>
          </a:prstGeom>
          <a:solidFill>
            <a:schemeClr val="bg1"/>
          </a:solidFill>
          <a:ln w="19050">
            <a:solidFill>
              <a:schemeClr val="tx1"/>
            </a:solidFill>
          </a:ln>
        </p:spPr>
        <p:txBody>
          <a:bodyPr wrap="square" rtlCol="0">
            <a:spAutoFit/>
          </a:bodyPr>
          <a:lstStyle/>
          <a:p>
            <a:pPr algn="ct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河川現況調査</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6746192" y="1916832"/>
            <a:ext cx="1584176" cy="584775"/>
          </a:xfrm>
          <a:prstGeom prst="rect">
            <a:avLst/>
          </a:prstGeom>
          <a:solidFill>
            <a:schemeClr val="bg1"/>
          </a:solidFill>
          <a:ln w="19050">
            <a:solidFill>
              <a:schemeClr val="tx1"/>
            </a:solidFill>
          </a:ln>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定期点検</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河道管理</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5724128" y="3200455"/>
            <a:ext cx="2304256" cy="338554"/>
          </a:xfrm>
          <a:prstGeom prst="rect">
            <a:avLst/>
          </a:prstGeom>
          <a:solidFill>
            <a:schemeClr val="bg1"/>
          </a:solidFill>
          <a:ln w="38100">
            <a:solidFill>
              <a:schemeClr val="tx1"/>
            </a:solidFill>
          </a:ln>
        </p:spPr>
        <p:txBody>
          <a:bodyPr wrap="square" rtlCol="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河川カルテ作成</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（作成中</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矢印コネクタ 4"/>
          <p:cNvCxnSpPr>
            <a:stCxn id="3" idx="2"/>
            <a:endCxn id="26" idx="0"/>
          </p:cNvCxnSpPr>
          <p:nvPr/>
        </p:nvCxnSpPr>
        <p:spPr>
          <a:xfrm>
            <a:off x="2555776" y="2470830"/>
            <a:ext cx="0" cy="60651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stCxn id="26" idx="2"/>
            <a:endCxn id="9" idx="0"/>
          </p:cNvCxnSpPr>
          <p:nvPr/>
        </p:nvCxnSpPr>
        <p:spPr>
          <a:xfrm>
            <a:off x="2555776" y="3662119"/>
            <a:ext cx="0" cy="63082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4114280" y="4292947"/>
            <a:ext cx="1208528" cy="338554"/>
          </a:xfrm>
          <a:prstGeom prst="rect">
            <a:avLst/>
          </a:prstGeom>
          <a:solidFill>
            <a:schemeClr val="bg1"/>
          </a:solidFill>
          <a:ln w="38100" cmpd="dbl">
            <a:solidFill>
              <a:schemeClr val="tx1"/>
            </a:solidFill>
          </a:ln>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補修工事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0" name="直線矢印コネクタ 19"/>
          <p:cNvCxnSpPr/>
          <p:nvPr/>
        </p:nvCxnSpPr>
        <p:spPr>
          <a:xfrm flipV="1">
            <a:off x="9348888" y="2434206"/>
            <a:ext cx="2347123" cy="782128"/>
          </a:xfrm>
          <a:prstGeom prst="straightConnector1">
            <a:avLst/>
          </a:prstGeom>
          <a:ln w="15875">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3351214" y="3664399"/>
            <a:ext cx="750728" cy="60683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stCxn id="19" idx="1"/>
            <a:endCxn id="9" idx="3"/>
          </p:cNvCxnSpPr>
          <p:nvPr/>
        </p:nvCxnSpPr>
        <p:spPr>
          <a:xfrm flipH="1">
            <a:off x="3347864" y="4462224"/>
            <a:ext cx="766416"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stCxn id="26" idx="3"/>
            <a:endCxn id="15" idx="1"/>
          </p:cNvCxnSpPr>
          <p:nvPr/>
        </p:nvCxnSpPr>
        <p:spPr>
          <a:xfrm>
            <a:off x="3347864" y="3369732"/>
            <a:ext cx="2376264"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6304204" y="2505069"/>
            <a:ext cx="0" cy="69221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7020272" y="2514594"/>
            <a:ext cx="0" cy="68268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V="1">
            <a:off x="5004048" y="3573016"/>
            <a:ext cx="690939" cy="71993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3378108" y="4500193"/>
            <a:ext cx="860746" cy="461665"/>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対応状況を入力</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4516061" y="3841564"/>
            <a:ext cx="868108" cy="461665"/>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補修履歴</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を記載</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321856" y="4835252"/>
            <a:ext cx="2991835" cy="1938992"/>
          </a:xfrm>
          <a:prstGeom prst="rect">
            <a:avLst/>
          </a:prstGeom>
          <a:noFill/>
        </p:spPr>
        <p:txBody>
          <a:bodyPr wrap="square" rtlCol="0">
            <a:spAutoFit/>
          </a:bodyPr>
          <a:lstStyle/>
          <a:p>
            <a:r>
              <a:rPr lang="ja-JP" altLang="en-US" sz="1500"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損傷毎の詳細を蓄積</a:t>
            </a:r>
            <a:endParaRPr lang="en-US" altLang="ja-JP" sz="600" b="1" u="sng" dirty="0" smtClean="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5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・点検日</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・損傷場所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・損傷内容（定量的な</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損傷状況）</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・写真</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・平面・横断図（ポンチ絵）</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損傷度ランク</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優先度ランク</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58" name="テキスト ボックス 57"/>
          <p:cNvSpPr txBox="1"/>
          <p:nvPr/>
        </p:nvSpPr>
        <p:spPr>
          <a:xfrm>
            <a:off x="9396536" y="4544565"/>
            <a:ext cx="2022639" cy="738664"/>
          </a:xfrm>
          <a:prstGeom prst="rect">
            <a:avLst/>
          </a:prstGeom>
          <a:noFill/>
        </p:spPr>
        <p:txBody>
          <a:bodyPr wrap="squar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定量的な蓄積内容</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ひび割れ幅、延長</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ずれ幅、延長　など</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p:cNvSpPr txBox="1"/>
          <p:nvPr/>
        </p:nvSpPr>
        <p:spPr>
          <a:xfrm>
            <a:off x="6294671" y="3932981"/>
            <a:ext cx="2849328" cy="2616101"/>
          </a:xfrm>
          <a:prstGeom prst="rect">
            <a:avLst/>
          </a:prstGeom>
          <a:noFill/>
        </p:spPr>
        <p:txBody>
          <a:bodyPr wrap="square" rtlCol="0">
            <a:spAutoFit/>
          </a:bodyPr>
          <a:lstStyle/>
          <a:p>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◆河川全体の状況を把握</a:t>
            </a: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・堤内地の状況</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・被災、工事履歴</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・堤防構造</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・天端状況</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・護岸構造、完成年</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・堰、床止工の有無</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・河川利用施設の有無</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・河道状況（築堤・掘込、河床材料、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河道線形、堤防高、計画高水位）</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・河積阻害率（</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H13,H18,H23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・定期点検結果（損傷度ランク）</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等</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rot="20511983">
            <a:off x="9787213" y="2601205"/>
            <a:ext cx="1467299" cy="261610"/>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システム連携</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予定</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64" name="フリーフォーム 63"/>
          <p:cNvSpPr/>
          <p:nvPr/>
        </p:nvSpPr>
        <p:spPr>
          <a:xfrm>
            <a:off x="1059180" y="2194560"/>
            <a:ext cx="685800" cy="2263140"/>
          </a:xfrm>
          <a:custGeom>
            <a:avLst/>
            <a:gdLst>
              <a:gd name="connsiteX0" fmla="*/ 685800 w 685800"/>
              <a:gd name="connsiteY0" fmla="*/ 2263140 h 2263140"/>
              <a:gd name="connsiteX1" fmla="*/ 0 w 685800"/>
              <a:gd name="connsiteY1" fmla="*/ 2263140 h 2263140"/>
              <a:gd name="connsiteX2" fmla="*/ 0 w 685800"/>
              <a:gd name="connsiteY2" fmla="*/ 0 h 2263140"/>
              <a:gd name="connsiteX3" fmla="*/ 685800 w 685800"/>
              <a:gd name="connsiteY3" fmla="*/ 0 h 2263140"/>
            </a:gdLst>
            <a:ahLst/>
            <a:cxnLst>
              <a:cxn ang="0">
                <a:pos x="connsiteX0" y="connsiteY0"/>
              </a:cxn>
              <a:cxn ang="0">
                <a:pos x="connsiteX1" y="connsiteY1"/>
              </a:cxn>
              <a:cxn ang="0">
                <a:pos x="connsiteX2" y="connsiteY2"/>
              </a:cxn>
              <a:cxn ang="0">
                <a:pos x="connsiteX3" y="connsiteY3"/>
              </a:cxn>
            </a:cxnLst>
            <a:rect l="l" t="t" r="r" b="b"/>
            <a:pathLst>
              <a:path w="685800" h="2263140">
                <a:moveTo>
                  <a:pt x="685800" y="2263140"/>
                </a:moveTo>
                <a:lnTo>
                  <a:pt x="0" y="2263140"/>
                </a:lnTo>
                <a:lnTo>
                  <a:pt x="0" y="0"/>
                </a:lnTo>
                <a:lnTo>
                  <a:pt x="685800" y="0"/>
                </a:lnTo>
              </a:path>
            </a:pathLst>
          </a:custGeom>
          <a:noFill/>
          <a:ln w="25400">
            <a:solidFill>
              <a:schemeClr val="tx1"/>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505182" y="2209219"/>
            <a:ext cx="553998" cy="2253005"/>
          </a:xfrm>
          <a:prstGeom prst="rect">
            <a:avLst/>
          </a:prstGeom>
          <a:noFill/>
        </p:spPr>
        <p:txBody>
          <a:bodyPr vert="eaVert"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次年度の点検に活用</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（経年劣化確認）</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7104226" y="2615679"/>
            <a:ext cx="1500222" cy="646331"/>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河積阻害率</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堆積高・洗掘深を記載</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3563888" y="3132951"/>
            <a:ext cx="1500222" cy="276999"/>
          </a:xfrm>
          <a:prstGeom prst="rect">
            <a:avLst/>
          </a:prstGeom>
          <a:noFill/>
        </p:spPr>
        <p:txBody>
          <a:bodyPr wrap="square" rtlCol="0">
            <a:spAutoFit/>
          </a:bodyP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損傷度ランクを記載</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4852020" y="2511756"/>
            <a:ext cx="1500222" cy="461665"/>
          </a:xfrm>
          <a:prstGeom prst="rect">
            <a:avLst/>
          </a:prstGeom>
          <a:noFill/>
        </p:spPr>
        <p:txBody>
          <a:bodyPr wrap="square" rtlCol="0">
            <a:spAutoFit/>
          </a:bodyPr>
          <a:lstStyle/>
          <a:p>
            <a:pPr algn="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各河川の</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状況を記載</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5" name="直線矢印コネクタ 34"/>
          <p:cNvCxnSpPr/>
          <p:nvPr/>
        </p:nvCxnSpPr>
        <p:spPr>
          <a:xfrm flipH="1" flipV="1">
            <a:off x="3378108" y="2420888"/>
            <a:ext cx="2316879" cy="779567"/>
          </a:xfrm>
          <a:prstGeom prst="straightConnector1">
            <a:avLst/>
          </a:prstGeom>
          <a:ln w="15875">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rot="1125249">
            <a:off x="3493413" y="2779358"/>
            <a:ext cx="2055193" cy="261610"/>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河川特性を踏まえた点検</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9" name="直線矢印コネクタ 38"/>
          <p:cNvCxnSpPr/>
          <p:nvPr/>
        </p:nvCxnSpPr>
        <p:spPr>
          <a:xfrm flipH="1">
            <a:off x="5257763" y="3539009"/>
            <a:ext cx="682389" cy="725080"/>
          </a:xfrm>
          <a:prstGeom prst="straightConnector1">
            <a:avLst/>
          </a:prstGeom>
          <a:ln w="15875">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rot="18748084">
            <a:off x="5234942" y="3781922"/>
            <a:ext cx="1252278" cy="430887"/>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河川全体を見て</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補修工事を実施</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吹き出し 11"/>
          <p:cNvSpPr/>
          <p:nvPr/>
        </p:nvSpPr>
        <p:spPr>
          <a:xfrm>
            <a:off x="107504" y="4797152"/>
            <a:ext cx="2664296" cy="1938335"/>
          </a:xfrm>
          <a:prstGeom prst="wedgeRoundRectCallout">
            <a:avLst>
              <a:gd name="adj1" fmla="val 33508"/>
              <a:gd name="adj2" fmla="val -56419"/>
              <a:gd name="adj3" fmla="val 16667"/>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角丸四角形吹き出し 43"/>
          <p:cNvSpPr/>
          <p:nvPr/>
        </p:nvSpPr>
        <p:spPr>
          <a:xfrm>
            <a:off x="6206132" y="3873025"/>
            <a:ext cx="2752836" cy="2676057"/>
          </a:xfrm>
          <a:prstGeom prst="wedgeRoundRectCallout">
            <a:avLst>
              <a:gd name="adj1" fmla="val -23583"/>
              <a:gd name="adj2" fmla="val -61078"/>
              <a:gd name="adj3" fmla="val 16667"/>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矢印コネクタ 44"/>
          <p:cNvCxnSpPr/>
          <p:nvPr/>
        </p:nvCxnSpPr>
        <p:spPr>
          <a:xfrm>
            <a:off x="4309637" y="6316217"/>
            <a:ext cx="485685"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4308703" y="6608957"/>
            <a:ext cx="484091" cy="1"/>
          </a:xfrm>
          <a:prstGeom prst="straightConnector1">
            <a:avLst/>
          </a:prstGeom>
          <a:ln w="15875">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4888868" y="6177811"/>
            <a:ext cx="1294469"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現在の流れ</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4889852" y="6460233"/>
            <a:ext cx="1294469"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今後の流れ</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lang="en-US" altLang="ja-JP" sz="2800" dirty="0" smtClean="0">
                <a:solidFill>
                  <a:schemeClr val="bg1"/>
                </a:solidFill>
                <a:latin typeface="Meiryo UI" pitchFamily="50" charset="-128"/>
                <a:ea typeface="Meiryo UI" pitchFamily="50" charset="-128"/>
                <a:cs typeface="Meiryo UI" pitchFamily="50" charset="-128"/>
              </a:rPr>
              <a:t>.</a:t>
            </a:r>
            <a:r>
              <a:rPr lang="ja-JP" altLang="en-US" sz="2800" dirty="0" smtClean="0">
                <a:solidFill>
                  <a:schemeClr val="bg1"/>
                </a:solidFill>
                <a:latin typeface="Meiryo UI" pitchFamily="50" charset="-128"/>
                <a:ea typeface="Meiryo UI" pitchFamily="50" charset="-128"/>
                <a:cs typeface="Meiryo UI" pitchFamily="50" charset="-128"/>
              </a:rPr>
              <a:t> 点検</a:t>
            </a:r>
            <a:endParaRPr lang="ja-JP" altLang="en-US" sz="2800" dirty="0">
              <a:solidFill>
                <a:schemeClr val="bg1"/>
              </a:solidFill>
              <a:latin typeface="Meiryo UI" pitchFamily="50" charset="-128"/>
              <a:ea typeface="Meiryo UI" pitchFamily="50" charset="-128"/>
              <a:cs typeface="Meiryo UI" pitchFamily="50" charset="-128"/>
            </a:endParaRPr>
          </a:p>
        </p:txBody>
      </p:sp>
      <p:sp>
        <p:nvSpPr>
          <p:cNvPr id="50" name="テキスト ボックス 49"/>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１－２　点検結果の</a:t>
            </a:r>
            <a:r>
              <a:rPr lang="ja-JP" altLang="en-US" sz="2400" dirty="0" smtClean="0">
                <a:latin typeface="Meiryo UI" pitchFamily="50" charset="-128"/>
                <a:ea typeface="Meiryo UI" pitchFamily="50" charset="-128"/>
                <a:cs typeface="Meiryo UI" pitchFamily="50" charset="-128"/>
              </a:rPr>
              <a:t>データベース化</a:t>
            </a:r>
            <a:endParaRPr lang="ja-JP" altLang="en-US" sz="2400" dirty="0">
              <a:latin typeface="Meiryo UI" pitchFamily="50" charset="-128"/>
              <a:ea typeface="Meiryo UI" pitchFamily="50" charset="-128"/>
              <a:cs typeface="Meiryo UI" pitchFamily="50" charset="-128"/>
            </a:endParaRPr>
          </a:p>
        </p:txBody>
      </p:sp>
      <p:sp>
        <p:nvSpPr>
          <p:cNvPr id="53" name="テキスト ボックス 52"/>
          <p:cNvSpPr txBox="1"/>
          <p:nvPr/>
        </p:nvSpPr>
        <p:spPr>
          <a:xfrm>
            <a:off x="3153124" y="5211052"/>
            <a:ext cx="2541864" cy="738664"/>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建設</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CALS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により、これまでの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不具合状況等を確認する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ことが可能</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22832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810000" y="6420716"/>
            <a:ext cx="1828800" cy="365125"/>
          </a:xfrm>
        </p:spPr>
        <p:txBody>
          <a:bodyPr/>
          <a:lstStyle/>
          <a:p>
            <a:fld id="{682EF9F9-C4E8-46B2-BBF1-33E3162B856A}" type="slidenum">
              <a:rPr kumimoji="1" lang="ja-JP" altLang="en-US" smtClean="0"/>
              <a:t>8</a:t>
            </a:fld>
            <a:endParaRPr kumimoji="1" lang="ja-JP" altLang="en-US" dirty="0"/>
          </a:p>
        </p:txBody>
      </p:sp>
      <p:sp>
        <p:nvSpPr>
          <p:cNvPr id="5" name="テキスト ボックス 4"/>
          <p:cNvSpPr txBox="1"/>
          <p:nvPr/>
        </p:nvSpPr>
        <p:spPr>
          <a:xfrm>
            <a:off x="151711" y="1124744"/>
            <a:ext cx="8784976" cy="1231106"/>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現状分析</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・点検結果を建設</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CALS</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に入力（損傷度、損傷内容、場所等）</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・損傷箇所や不具合の傾向等を、建設</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CALS</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や河川カルテで確認可能</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・補修時期は河川カルテに記載</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52618" y="2671409"/>
            <a:ext cx="8784976" cy="1231106"/>
          </a:xfrm>
          <a:prstGeom prst="rect">
            <a:avLst/>
          </a:prstGeom>
          <a:noFill/>
        </p:spPr>
        <p:txBody>
          <a:bodyPr wrap="square" rtlCol="0">
            <a:spAutoFit/>
          </a:bodyPr>
          <a:lstStyle/>
          <a:p>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問題点</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損傷</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状況等はデータベース化されているが、補修工法や補修後の状況など、事後のデータが</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蓄積されていない</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・補修工事について、適切な工法であったかなど事後評価が行われていない</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二等辺三角形 6"/>
          <p:cNvSpPr/>
          <p:nvPr/>
        </p:nvSpPr>
        <p:spPr>
          <a:xfrm rot="10800000">
            <a:off x="3284059" y="2474893"/>
            <a:ext cx="2124236" cy="1800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47845" y="4275093"/>
            <a:ext cx="8784976" cy="1261884"/>
          </a:xfrm>
          <a:prstGeom prst="rect">
            <a:avLst/>
          </a:prstGeom>
          <a:noFill/>
        </p:spPr>
        <p:txBody>
          <a:bodyPr wrap="square" rtlCol="0">
            <a:spAutoFit/>
          </a:bodyPr>
          <a:lstStyle/>
          <a:p>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改善策</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・定期点検等により補修箇所の状況確認を行い、補修の効果について評価し、今後の維持管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理に反映させる（ＰＤＣＡ）</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・補修箇所の評価を行った箇所は、河川カルテに状況を記載するなどデータを蓄積</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二等辺三角形 8"/>
          <p:cNvSpPr/>
          <p:nvPr/>
        </p:nvSpPr>
        <p:spPr>
          <a:xfrm rot="10800000">
            <a:off x="3311860" y="4131077"/>
            <a:ext cx="2124236" cy="1800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lang="en-US" altLang="ja-JP" sz="2800" dirty="0" smtClean="0">
                <a:solidFill>
                  <a:schemeClr val="bg1"/>
                </a:solidFill>
                <a:latin typeface="Meiryo UI" pitchFamily="50" charset="-128"/>
                <a:ea typeface="Meiryo UI" pitchFamily="50" charset="-128"/>
                <a:cs typeface="Meiryo UI" pitchFamily="50" charset="-128"/>
              </a:rPr>
              <a:t>.</a:t>
            </a:r>
            <a:r>
              <a:rPr lang="ja-JP" altLang="en-US" sz="2800" dirty="0" smtClean="0">
                <a:solidFill>
                  <a:schemeClr val="bg1"/>
                </a:solidFill>
                <a:latin typeface="Meiryo UI" pitchFamily="50" charset="-128"/>
                <a:ea typeface="Meiryo UI" pitchFamily="50" charset="-128"/>
                <a:cs typeface="Meiryo UI" pitchFamily="50" charset="-128"/>
              </a:rPr>
              <a:t> 点検</a:t>
            </a:r>
            <a:endParaRPr lang="ja-JP" altLang="en-US" sz="2800" dirty="0">
              <a:solidFill>
                <a:schemeClr val="bg1"/>
              </a:solidFill>
              <a:latin typeface="Meiryo UI" pitchFamily="50" charset="-128"/>
              <a:ea typeface="Meiryo UI" pitchFamily="50" charset="-128"/>
              <a:cs typeface="Meiryo UI" pitchFamily="50" charset="-128"/>
            </a:endParaRPr>
          </a:p>
        </p:txBody>
      </p:sp>
      <p:sp>
        <p:nvSpPr>
          <p:cNvPr id="11" name="テキスト ボックス 10"/>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１－２　点検結果のデータベース化</a:t>
            </a:r>
          </a:p>
        </p:txBody>
      </p:sp>
    </p:spTree>
    <p:extLst>
      <p:ext uri="{BB962C8B-B14F-4D97-AF65-F5344CB8AC3E}">
        <p14:creationId xmlns:p14="http://schemas.microsoft.com/office/powerpoint/2010/main" val="3392719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810000" y="6420716"/>
            <a:ext cx="1828800" cy="365125"/>
          </a:xfrm>
        </p:spPr>
        <p:txBody>
          <a:bodyPr/>
          <a:lstStyle/>
          <a:p>
            <a:fld id="{682EF9F9-C4E8-46B2-BBF1-33E3162B856A}" type="slidenum">
              <a:rPr kumimoji="1" lang="ja-JP" altLang="en-US" smtClean="0"/>
              <a:t>9</a:t>
            </a:fld>
            <a:endParaRPr kumimoji="1" lang="ja-JP" altLang="en-US" dirty="0"/>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a:t>
            </a:r>
            <a:r>
              <a:rPr lang="en-US" altLang="ja-JP" sz="2800" dirty="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itchFamily="50" charset="-128"/>
                <a:ea typeface="Meiryo UI" pitchFamily="50" charset="-128"/>
                <a:cs typeface="Meiryo UI" pitchFamily="50" charset="-128"/>
              </a:rPr>
              <a:t> </a:t>
            </a:r>
            <a:r>
              <a:rPr lang="ja-JP" altLang="en-US" sz="2800" dirty="0" smtClean="0">
                <a:solidFill>
                  <a:schemeClr val="bg1"/>
                </a:solidFill>
                <a:latin typeface="Meiryo UI" pitchFamily="50" charset="-128"/>
                <a:ea typeface="Meiryo UI" pitchFamily="50" charset="-128"/>
                <a:cs typeface="Meiryo UI" pitchFamily="50" charset="-128"/>
              </a:rPr>
              <a:t>点検</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１－３　点検の重点化</a:t>
            </a:r>
            <a:endParaRPr kumimoji="1" lang="ja-JP" altLang="en-US" sz="2400" dirty="0">
              <a:latin typeface="Meiryo UI" pitchFamily="50" charset="-128"/>
              <a:ea typeface="Meiryo UI" pitchFamily="50" charset="-128"/>
              <a:cs typeface="Meiryo UI" pitchFamily="50" charset="-128"/>
            </a:endParaRPr>
          </a:p>
        </p:txBody>
      </p:sp>
      <p:grpSp>
        <p:nvGrpSpPr>
          <p:cNvPr id="5" name="グループ化 4"/>
          <p:cNvGrpSpPr/>
          <p:nvPr/>
        </p:nvGrpSpPr>
        <p:grpSpPr>
          <a:xfrm>
            <a:off x="35496" y="1457115"/>
            <a:ext cx="9045002" cy="1971885"/>
            <a:chOff x="35496" y="1449820"/>
            <a:chExt cx="9045002" cy="1971885"/>
          </a:xfrm>
        </p:grpSpPr>
        <p:sp>
          <p:nvSpPr>
            <p:cNvPr id="6" name="正方形/長方形 5"/>
            <p:cNvSpPr/>
            <p:nvPr/>
          </p:nvSpPr>
          <p:spPr>
            <a:xfrm>
              <a:off x="44003" y="1449820"/>
              <a:ext cx="9036495" cy="1971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 name="グループ化 6"/>
            <p:cNvGrpSpPr/>
            <p:nvPr/>
          </p:nvGrpSpPr>
          <p:grpSpPr>
            <a:xfrm>
              <a:off x="35496" y="1975877"/>
              <a:ext cx="1731377" cy="592776"/>
              <a:chOff x="780976" y="1734112"/>
              <a:chExt cx="1778013" cy="592776"/>
            </a:xfrm>
          </p:grpSpPr>
          <p:sp>
            <p:nvSpPr>
              <p:cNvPr id="90" name="フローチャート : 代替処理 89"/>
              <p:cNvSpPr/>
              <p:nvPr/>
            </p:nvSpPr>
            <p:spPr>
              <a:xfrm>
                <a:off x="899592" y="1760116"/>
                <a:ext cx="1539558"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1" name="テキスト ボックス 90"/>
              <p:cNvSpPr txBox="1"/>
              <p:nvPr/>
            </p:nvSpPr>
            <p:spPr>
              <a:xfrm>
                <a:off x="780976" y="1734112"/>
                <a:ext cx="1778013" cy="584775"/>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定期点検</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河川管理施設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 name="グループ化 7"/>
            <p:cNvGrpSpPr/>
            <p:nvPr/>
          </p:nvGrpSpPr>
          <p:grpSpPr>
            <a:xfrm>
              <a:off x="147763" y="2700686"/>
              <a:ext cx="1523482" cy="566772"/>
              <a:chOff x="893242" y="2458921"/>
              <a:chExt cx="1564518" cy="566772"/>
            </a:xfrm>
          </p:grpSpPr>
          <p:sp>
            <p:nvSpPr>
              <p:cNvPr id="88" name="フローチャート : 代替処理 87"/>
              <p:cNvSpPr/>
              <p:nvPr/>
            </p:nvSpPr>
            <p:spPr>
              <a:xfrm>
                <a:off x="899592" y="2458921"/>
                <a:ext cx="1530594"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9" name="テキスト ボックス 88"/>
              <p:cNvSpPr txBox="1"/>
              <p:nvPr/>
            </p:nvSpPr>
            <p:spPr>
              <a:xfrm>
                <a:off x="893242" y="2562529"/>
                <a:ext cx="1564518"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日常点検</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 name="グループ化 9"/>
            <p:cNvGrpSpPr/>
            <p:nvPr/>
          </p:nvGrpSpPr>
          <p:grpSpPr>
            <a:xfrm>
              <a:off x="2507314" y="1967973"/>
              <a:ext cx="2359340" cy="610819"/>
              <a:chOff x="2689530" y="1726208"/>
              <a:chExt cx="2664288" cy="610819"/>
            </a:xfrm>
          </p:grpSpPr>
          <p:sp>
            <p:nvSpPr>
              <p:cNvPr id="84" name="正方形/長方形 83"/>
              <p:cNvSpPr/>
              <p:nvPr/>
            </p:nvSpPr>
            <p:spPr>
              <a:xfrm>
                <a:off x="2689530" y="1726208"/>
                <a:ext cx="2664288"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85" name="テキスト ボックス 84"/>
              <p:cNvSpPr txBox="1"/>
              <p:nvPr/>
            </p:nvSpPr>
            <p:spPr>
              <a:xfrm>
                <a:off x="2689530" y="1730711"/>
                <a:ext cx="2634300" cy="584775"/>
              </a:xfrm>
              <a:prstGeom prst="rect">
                <a:avLst/>
              </a:prstGeom>
              <a:noFill/>
              <a:ln w="19050">
                <a:noFill/>
              </a:ln>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職員が徒歩により目視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点検を実施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1" name="グループ化 10"/>
            <p:cNvGrpSpPr/>
            <p:nvPr/>
          </p:nvGrpSpPr>
          <p:grpSpPr>
            <a:xfrm>
              <a:off x="2517584" y="2682930"/>
              <a:ext cx="2359340" cy="610819"/>
              <a:chOff x="2699800" y="2441165"/>
              <a:chExt cx="2664288" cy="610819"/>
            </a:xfrm>
          </p:grpSpPr>
          <p:sp>
            <p:nvSpPr>
              <p:cNvPr id="82" name="正方形/長方形 81"/>
              <p:cNvSpPr/>
              <p:nvPr/>
            </p:nvSpPr>
            <p:spPr>
              <a:xfrm>
                <a:off x="2699800" y="2441165"/>
                <a:ext cx="2664288"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83" name="テキスト ボックス 82"/>
              <p:cNvSpPr txBox="1"/>
              <p:nvPr/>
            </p:nvSpPr>
            <p:spPr>
              <a:xfrm>
                <a:off x="2732413" y="2446077"/>
                <a:ext cx="2606275" cy="584775"/>
              </a:xfrm>
              <a:prstGeom prst="rect">
                <a:avLst/>
              </a:prstGeom>
              <a:noFill/>
              <a:ln w="19050">
                <a:noFill/>
              </a:ln>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週</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回～月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回程度、車両により目視点検を実施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6" name="グループ化 15"/>
            <p:cNvGrpSpPr/>
            <p:nvPr/>
          </p:nvGrpSpPr>
          <p:grpSpPr>
            <a:xfrm>
              <a:off x="4943673" y="1978182"/>
              <a:ext cx="1387473" cy="610819"/>
              <a:chOff x="5488783" y="1736417"/>
              <a:chExt cx="2049614" cy="610819"/>
            </a:xfrm>
          </p:grpSpPr>
          <p:sp>
            <p:nvSpPr>
              <p:cNvPr id="74" name="正方形/長方形 73"/>
              <p:cNvSpPr/>
              <p:nvPr/>
            </p:nvSpPr>
            <p:spPr>
              <a:xfrm>
                <a:off x="5488783" y="1736417"/>
                <a:ext cx="2049614"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5" name="テキスト ボックス 74"/>
              <p:cNvSpPr txBox="1"/>
              <p:nvPr/>
            </p:nvSpPr>
            <p:spPr>
              <a:xfrm>
                <a:off x="5527241" y="1853614"/>
                <a:ext cx="1940608" cy="369332"/>
              </a:xfrm>
              <a:prstGeom prst="rect">
                <a:avLst/>
              </a:prstGeom>
              <a:noFill/>
              <a:ln w="19050">
                <a:noFill/>
              </a:ln>
            </p:spPr>
            <p:txBody>
              <a:bodyPr wrap="square" rtlCol="0">
                <a:spAutoFit/>
              </a:bodyPr>
              <a:lstStyle/>
              <a:p>
                <a:pPr algn="ct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回</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8" name="グループ化 17"/>
            <p:cNvGrpSpPr/>
            <p:nvPr/>
          </p:nvGrpSpPr>
          <p:grpSpPr>
            <a:xfrm>
              <a:off x="4969706" y="2674194"/>
              <a:ext cx="1387473" cy="610819"/>
              <a:chOff x="5514816" y="2432429"/>
              <a:chExt cx="2049614" cy="610819"/>
            </a:xfrm>
          </p:grpSpPr>
          <p:sp>
            <p:nvSpPr>
              <p:cNvPr id="70" name="正方形/長方形 69"/>
              <p:cNvSpPr/>
              <p:nvPr/>
            </p:nvSpPr>
            <p:spPr>
              <a:xfrm>
                <a:off x="5514816" y="2432429"/>
                <a:ext cx="2049614"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 name="テキスト ボックス 70"/>
              <p:cNvSpPr txBox="1"/>
              <p:nvPr/>
            </p:nvSpPr>
            <p:spPr>
              <a:xfrm>
                <a:off x="5546723" y="2574656"/>
                <a:ext cx="2017707" cy="307777"/>
              </a:xfrm>
              <a:prstGeom prst="rect">
                <a:avLst/>
              </a:prstGeom>
              <a:noFill/>
              <a:ln w="19050">
                <a:noFill/>
              </a:ln>
            </p:spPr>
            <p:txBody>
              <a:bodyPr wrap="square" rtlCol="0">
                <a:spAutoFit/>
              </a:bodyPr>
              <a:lstStyle/>
              <a:p>
                <a:pPr algn="ct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週～</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0" name="グループ化 19"/>
            <p:cNvGrpSpPr/>
            <p:nvPr/>
          </p:nvGrpSpPr>
          <p:grpSpPr>
            <a:xfrm>
              <a:off x="6402003" y="1979857"/>
              <a:ext cx="1387473" cy="638621"/>
              <a:chOff x="5488783" y="1736417"/>
              <a:chExt cx="2049614" cy="638621"/>
            </a:xfrm>
          </p:grpSpPr>
          <p:sp>
            <p:nvSpPr>
              <p:cNvPr id="66" name="正方形/長方形 65"/>
              <p:cNvSpPr/>
              <p:nvPr/>
            </p:nvSpPr>
            <p:spPr>
              <a:xfrm>
                <a:off x="5488783" y="1736417"/>
                <a:ext cx="2049614"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テキスト ボックス 66"/>
              <p:cNvSpPr txBox="1"/>
              <p:nvPr/>
            </p:nvSpPr>
            <p:spPr>
              <a:xfrm>
                <a:off x="5547105" y="1759485"/>
                <a:ext cx="1940608" cy="615553"/>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人</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班</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1" name="グループ化 20"/>
            <p:cNvGrpSpPr/>
            <p:nvPr/>
          </p:nvGrpSpPr>
          <p:grpSpPr>
            <a:xfrm>
              <a:off x="147762" y="1553187"/>
              <a:ext cx="1515413" cy="369332"/>
              <a:chOff x="338362" y="1516142"/>
              <a:chExt cx="1556232" cy="369332"/>
            </a:xfrm>
          </p:grpSpPr>
          <p:sp>
            <p:nvSpPr>
              <p:cNvPr id="64" name="角丸四角形 63"/>
              <p:cNvSpPr/>
              <p:nvPr/>
            </p:nvSpPr>
            <p:spPr>
              <a:xfrm>
                <a:off x="338362" y="1556792"/>
                <a:ext cx="1556232" cy="28803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5" name="テキスト ボックス 64"/>
              <p:cNvSpPr txBox="1"/>
              <p:nvPr/>
            </p:nvSpPr>
            <p:spPr>
              <a:xfrm>
                <a:off x="403457" y="1516142"/>
                <a:ext cx="1431236"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点検分類</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2" name="グループ化 21"/>
            <p:cNvGrpSpPr/>
            <p:nvPr/>
          </p:nvGrpSpPr>
          <p:grpSpPr>
            <a:xfrm>
              <a:off x="2536604" y="1556115"/>
              <a:ext cx="2334731" cy="369332"/>
              <a:chOff x="2030624" y="1519070"/>
              <a:chExt cx="2612573" cy="369332"/>
            </a:xfrm>
          </p:grpSpPr>
          <p:sp>
            <p:nvSpPr>
              <p:cNvPr id="62" name="角丸四角形 61"/>
              <p:cNvSpPr/>
              <p:nvPr/>
            </p:nvSpPr>
            <p:spPr>
              <a:xfrm>
                <a:off x="2030624" y="1559720"/>
                <a:ext cx="2612573" cy="288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テキスト ボックス 62"/>
              <p:cNvSpPr txBox="1"/>
              <p:nvPr/>
            </p:nvSpPr>
            <p:spPr>
              <a:xfrm>
                <a:off x="2183036" y="1519070"/>
                <a:ext cx="2304255"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点検内容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3" name="グループ化 22"/>
            <p:cNvGrpSpPr/>
            <p:nvPr/>
          </p:nvGrpSpPr>
          <p:grpSpPr>
            <a:xfrm>
              <a:off x="4943673" y="1547611"/>
              <a:ext cx="1387474" cy="369332"/>
              <a:chOff x="4715535" y="1510566"/>
              <a:chExt cx="1387474" cy="369332"/>
            </a:xfrm>
          </p:grpSpPr>
          <p:sp>
            <p:nvSpPr>
              <p:cNvPr id="60" name="角丸四角形 59"/>
              <p:cNvSpPr/>
              <p:nvPr/>
            </p:nvSpPr>
            <p:spPr>
              <a:xfrm>
                <a:off x="4715535" y="1551216"/>
                <a:ext cx="1387474" cy="28803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テキスト ボックス 60"/>
              <p:cNvSpPr txBox="1"/>
              <p:nvPr/>
            </p:nvSpPr>
            <p:spPr>
              <a:xfrm>
                <a:off x="4762275" y="1510566"/>
                <a:ext cx="1292976"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頻度</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4" name="グループ化 23"/>
            <p:cNvGrpSpPr/>
            <p:nvPr/>
          </p:nvGrpSpPr>
          <p:grpSpPr>
            <a:xfrm>
              <a:off x="6337177" y="1595397"/>
              <a:ext cx="1506087" cy="307777"/>
              <a:chOff x="6337177" y="1558352"/>
              <a:chExt cx="1506087" cy="307777"/>
            </a:xfrm>
          </p:grpSpPr>
          <p:sp>
            <p:nvSpPr>
              <p:cNvPr id="58" name="角丸四角形 57"/>
              <p:cNvSpPr/>
              <p:nvPr/>
            </p:nvSpPr>
            <p:spPr>
              <a:xfrm>
                <a:off x="6389888" y="1558661"/>
                <a:ext cx="1387474" cy="28803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テキスト ボックス 58"/>
              <p:cNvSpPr txBox="1"/>
              <p:nvPr/>
            </p:nvSpPr>
            <p:spPr>
              <a:xfrm>
                <a:off x="6337177" y="1558352"/>
                <a:ext cx="1506087" cy="307777"/>
              </a:xfrm>
              <a:prstGeom prst="rect">
                <a:avLst/>
              </a:prstGeom>
              <a:noFill/>
              <a:ln w="19050">
                <a:noFill/>
              </a:ln>
            </p:spPr>
            <p:txBody>
              <a:bodyPr wrap="square" rtlCol="0">
                <a:sp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班体制・述べ人数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5" name="グループ化 24"/>
            <p:cNvGrpSpPr/>
            <p:nvPr/>
          </p:nvGrpSpPr>
          <p:grpSpPr>
            <a:xfrm>
              <a:off x="7866289" y="1552621"/>
              <a:ext cx="1170207" cy="369332"/>
              <a:chOff x="7866289" y="1515576"/>
              <a:chExt cx="1170207" cy="369332"/>
            </a:xfrm>
          </p:grpSpPr>
          <p:sp>
            <p:nvSpPr>
              <p:cNvPr id="56" name="角丸四角形 55"/>
              <p:cNvSpPr/>
              <p:nvPr/>
            </p:nvSpPr>
            <p:spPr>
              <a:xfrm>
                <a:off x="7866289" y="1551216"/>
                <a:ext cx="1170207" cy="28803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テキスト ボックス 56"/>
              <p:cNvSpPr txBox="1"/>
              <p:nvPr/>
            </p:nvSpPr>
            <p:spPr>
              <a:xfrm>
                <a:off x="8003399" y="1515576"/>
                <a:ext cx="973203"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施設数</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7" name="グループ化 26"/>
            <p:cNvGrpSpPr/>
            <p:nvPr/>
          </p:nvGrpSpPr>
          <p:grpSpPr>
            <a:xfrm>
              <a:off x="6428037" y="2643560"/>
              <a:ext cx="1387473" cy="610819"/>
              <a:chOff x="5488783" y="984986"/>
              <a:chExt cx="2049614" cy="610819"/>
            </a:xfrm>
          </p:grpSpPr>
          <p:sp>
            <p:nvSpPr>
              <p:cNvPr id="52" name="正方形/長方形 51"/>
              <p:cNvSpPr/>
              <p:nvPr/>
            </p:nvSpPr>
            <p:spPr>
              <a:xfrm>
                <a:off x="5488783" y="984986"/>
                <a:ext cx="2049614"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テキスト ボックス 52"/>
              <p:cNvSpPr txBox="1"/>
              <p:nvPr/>
            </p:nvSpPr>
            <p:spPr>
              <a:xfrm>
                <a:off x="5527241" y="1102183"/>
                <a:ext cx="1940608"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人</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班</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9" name="グループ化 28"/>
            <p:cNvGrpSpPr/>
            <p:nvPr/>
          </p:nvGrpSpPr>
          <p:grpSpPr>
            <a:xfrm>
              <a:off x="1749581" y="1556115"/>
              <a:ext cx="740809" cy="369332"/>
              <a:chOff x="6487261" y="1519070"/>
              <a:chExt cx="1214345" cy="369332"/>
            </a:xfrm>
          </p:grpSpPr>
          <p:sp>
            <p:nvSpPr>
              <p:cNvPr id="48" name="角丸四角形 47"/>
              <p:cNvSpPr/>
              <p:nvPr/>
            </p:nvSpPr>
            <p:spPr>
              <a:xfrm>
                <a:off x="6487261" y="1558660"/>
                <a:ext cx="1214345" cy="28905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テキスト ボックス 48"/>
              <p:cNvSpPr txBox="1"/>
              <p:nvPr/>
            </p:nvSpPr>
            <p:spPr>
              <a:xfrm>
                <a:off x="6549715" y="1519070"/>
                <a:ext cx="1103252"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体制</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0" name="グループ化 29"/>
            <p:cNvGrpSpPr/>
            <p:nvPr/>
          </p:nvGrpSpPr>
          <p:grpSpPr>
            <a:xfrm>
              <a:off x="1728618" y="1972476"/>
              <a:ext cx="763660" cy="610819"/>
              <a:chOff x="5527241" y="1736417"/>
              <a:chExt cx="1940607" cy="610819"/>
            </a:xfrm>
          </p:grpSpPr>
          <p:sp>
            <p:nvSpPr>
              <p:cNvPr id="46" name="正方形/長方形 45"/>
              <p:cNvSpPr/>
              <p:nvPr/>
            </p:nvSpPr>
            <p:spPr>
              <a:xfrm>
                <a:off x="5604966" y="1736417"/>
                <a:ext cx="1802041"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テキスト ボックス 46"/>
              <p:cNvSpPr txBox="1"/>
              <p:nvPr/>
            </p:nvSpPr>
            <p:spPr>
              <a:xfrm>
                <a:off x="5527241" y="1853614"/>
                <a:ext cx="1940607" cy="369332"/>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直営</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2" name="グループ化 31"/>
            <p:cNvGrpSpPr/>
            <p:nvPr/>
          </p:nvGrpSpPr>
          <p:grpSpPr>
            <a:xfrm>
              <a:off x="1728618" y="2682930"/>
              <a:ext cx="763660" cy="610819"/>
              <a:chOff x="1728618" y="2645885"/>
              <a:chExt cx="763660" cy="610819"/>
            </a:xfrm>
          </p:grpSpPr>
          <p:sp>
            <p:nvSpPr>
              <p:cNvPr id="42" name="正方形/長方形 41"/>
              <p:cNvSpPr/>
              <p:nvPr/>
            </p:nvSpPr>
            <p:spPr>
              <a:xfrm>
                <a:off x="1759204" y="2645885"/>
                <a:ext cx="709132"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テキスト ボックス 42"/>
              <p:cNvSpPr txBox="1"/>
              <p:nvPr/>
            </p:nvSpPr>
            <p:spPr>
              <a:xfrm>
                <a:off x="1728618" y="2763082"/>
                <a:ext cx="763660" cy="369332"/>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直営</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4" name="グループ化 33"/>
            <p:cNvGrpSpPr/>
            <p:nvPr/>
          </p:nvGrpSpPr>
          <p:grpSpPr>
            <a:xfrm>
              <a:off x="7866289" y="1990157"/>
              <a:ext cx="1170207" cy="1282464"/>
              <a:chOff x="5488783" y="1736417"/>
              <a:chExt cx="2049614" cy="387992"/>
            </a:xfrm>
          </p:grpSpPr>
          <p:sp>
            <p:nvSpPr>
              <p:cNvPr id="38" name="正方形/長方形 37"/>
              <p:cNvSpPr/>
              <p:nvPr/>
            </p:nvSpPr>
            <p:spPr>
              <a:xfrm>
                <a:off x="5488783" y="1736417"/>
                <a:ext cx="2049614" cy="3879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テキスト ボックス 38"/>
              <p:cNvSpPr txBox="1"/>
              <p:nvPr/>
            </p:nvSpPr>
            <p:spPr>
              <a:xfrm>
                <a:off x="5549576" y="1869206"/>
                <a:ext cx="1906252" cy="111736"/>
              </a:xfrm>
              <a:prstGeom prst="rect">
                <a:avLst/>
              </a:prstGeom>
              <a:noFill/>
              <a:ln w="19050">
                <a:noFill/>
              </a:ln>
            </p:spPr>
            <p:txBody>
              <a:bodyPr wrap="square" rtlCol="0">
                <a:spAutoFit/>
              </a:bodyPr>
              <a:lstStyle/>
              <a:p>
                <a:pPr algn="ctr"/>
                <a:r>
                  <a:rPr lang="en-US" altLang="ja-JP" dirty="0">
                    <a:latin typeface="Meiryo UI" panose="020B0604030504040204" pitchFamily="50" charset="-128"/>
                    <a:ea typeface="Meiryo UI" panose="020B0604030504040204" pitchFamily="50" charset="-128"/>
                    <a:cs typeface="Meiryo UI" panose="020B0604030504040204" pitchFamily="50" charset="-128"/>
                  </a:rPr>
                  <a:t>777㎞</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92" name="テキスト ボックス 91"/>
          <p:cNvSpPr txBox="1"/>
          <p:nvPr/>
        </p:nvSpPr>
        <p:spPr>
          <a:xfrm>
            <a:off x="79533" y="1072395"/>
            <a:ext cx="3748843"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○現状の点検</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テキスト ボックス 92"/>
          <p:cNvSpPr txBox="1"/>
          <p:nvPr/>
        </p:nvSpPr>
        <p:spPr>
          <a:xfrm>
            <a:off x="147762" y="3860559"/>
            <a:ext cx="8888734" cy="830997"/>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⇒重点化区間：周辺の都市化が進み、護岸や堤防等が破損した場合、大規模</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浸水が生じる可能性が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高い区間　など</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⇒その他区間：重点化以外の区間</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テキスト ボックス 93"/>
          <p:cNvSpPr txBox="1"/>
          <p:nvPr/>
        </p:nvSpPr>
        <p:spPr>
          <a:xfrm>
            <a:off x="67658" y="3516397"/>
            <a:ext cx="8888734"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・日常点検は、重点化区間、その他区間に区分し、河川によって点検頻度を変えている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テキスト ボックス 94"/>
          <p:cNvSpPr txBox="1"/>
          <p:nvPr/>
        </p:nvSpPr>
        <p:spPr>
          <a:xfrm>
            <a:off x="127134" y="5062428"/>
            <a:ext cx="8888734" cy="584775"/>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・周辺の状況等による重点化であり、損傷のしやすさ等、構造物等に着目した頻度規定ではない。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・府基準に定められた日常点検の点検頻度が満たされていない（人的問題）</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二等辺三角形 95"/>
          <p:cNvSpPr/>
          <p:nvPr/>
        </p:nvSpPr>
        <p:spPr>
          <a:xfrm rot="10800000">
            <a:off x="3612939" y="4685594"/>
            <a:ext cx="1798172" cy="17760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テキスト ボックス 96"/>
          <p:cNvSpPr txBox="1"/>
          <p:nvPr/>
        </p:nvSpPr>
        <p:spPr>
          <a:xfrm>
            <a:off x="231596" y="5831712"/>
            <a:ext cx="8560856" cy="584775"/>
          </a:xfrm>
          <a:prstGeom prst="rect">
            <a:avLst/>
          </a:prstGeom>
          <a:noFill/>
          <a:ln w="6350">
            <a:solidFill>
              <a:schemeClr val="tx1"/>
            </a:solidFill>
            <a:prstDash val="dash"/>
          </a:ln>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参考</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河川法では年１回の目視点検が定められているが（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H25.6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月法改正）、本府においては職員による定期点検を毎年実施しており、法の規定を満足している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6035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A9F2E74B89BA4499CB1BEF8348AA80B" ma:contentTypeVersion="0" ma:contentTypeDescription="新しいドキュメントを作成します。" ma:contentTypeScope="" ma:versionID="6a2a72e2d454aba72df80c79ecd9f829">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5FD07D6-119B-410E-ABE6-36E5AD5730E6}">
  <ds:schemaRefs>
    <ds:schemaRef ds:uri="http://purl.org/dc/terms/"/>
    <ds:schemaRef ds:uri="http://purl.org/dc/elements/1.1/"/>
    <ds:schemaRef ds:uri="http://schemas.microsoft.com/office/2006/documentManagement/types"/>
    <ds:schemaRef ds:uri="http://purl.org/dc/dcmitype/"/>
    <ds:schemaRef ds:uri="http://www.w3.org/XML/1998/namespac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1824B8D6-791C-413A-A636-DC40FB5D7411}">
  <ds:schemaRefs>
    <ds:schemaRef ds:uri="http://schemas.microsoft.com/sharepoint/v3/contenttype/forms"/>
  </ds:schemaRefs>
</ds:datastoreItem>
</file>

<file path=customXml/itemProps3.xml><?xml version="1.0" encoding="utf-8"?>
<ds:datastoreItem xmlns:ds="http://schemas.openxmlformats.org/officeDocument/2006/customXml" ds:itemID="{2117CFC3-2F69-4109-96C5-CDBCA466B0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Slipstream</Template>
  <TotalTime>19067</TotalTime>
  <Words>3657</Words>
  <Application>Microsoft Office PowerPoint</Application>
  <PresentationFormat>画面に合わせる (4:3)</PresentationFormat>
  <Paragraphs>725</Paragraphs>
  <Slides>26</Slides>
  <Notes>3</Notes>
  <HiddenSlides>0</HiddenSlides>
  <MMClips>0</MMClips>
  <ScaleCrop>false</ScaleCrop>
  <HeadingPairs>
    <vt:vector size="6" baseType="variant">
      <vt:variant>
        <vt:lpstr>テーマ</vt:lpstr>
      </vt:variant>
      <vt:variant>
        <vt:i4>1</vt:i4>
      </vt:variant>
      <vt:variant>
        <vt:lpstr>埋め込まれた OLE サーバー</vt:lpstr>
      </vt:variant>
      <vt:variant>
        <vt:i4>0</vt:i4>
      </vt:variant>
      <vt:variant>
        <vt:lpstr>スライド タイトル</vt:lpstr>
      </vt:variant>
      <vt:variant>
        <vt:i4>26</vt:i4>
      </vt:variant>
    </vt:vector>
  </HeadingPairs>
  <TitlesOfParts>
    <vt:vector size="27" baseType="lpstr">
      <vt:lpstr>スリップストリーム</vt:lpstr>
      <vt:lpstr>大阪府都市基盤施設維持管理技術審議会  第２回　河川港湾公園部会  ～戦略的な維持管理の推進について～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大阪府庁</cp:lastModifiedBy>
  <cp:revision>636</cp:revision>
  <cp:lastPrinted>2014-06-20T10:09:56Z</cp:lastPrinted>
  <dcterms:created xsi:type="dcterms:W3CDTF">2013-06-19T04:48:16Z</dcterms:created>
  <dcterms:modified xsi:type="dcterms:W3CDTF">2014-06-23T01:49:03Z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0x0101002A9F2E74B89BA4499CB1BEF8348AA80B</vt:lpwstr>
  </property>
</Properties>
</file>