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2"/>
  </p:handoutMasterIdLst>
  <p:sldIdLst>
    <p:sldId id="265" r:id="rId5"/>
    <p:sldId id="257" r:id="rId6"/>
    <p:sldId id="258" r:id="rId7"/>
    <p:sldId id="259" r:id="rId8"/>
    <p:sldId id="260" r:id="rId9"/>
    <p:sldId id="261" r:id="rId10"/>
    <p:sldId id="263" r:id="rId11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FEFE0F8C-5FE6-44A1-859D-43D892F4A618}">
          <p14:sldIdLst>
            <p14:sldId id="265"/>
            <p14:sldId id="257"/>
            <p14:sldId id="258"/>
            <p14:sldId id="259"/>
            <p14:sldId id="260"/>
            <p14:sldId id="261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7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E31BC-1075-47B7-8213-EA5C31D7D3AF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65659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4E844-F223-4158-986B-33BF28863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444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3557844-DB8C-4BD5-803E-F9053B746341}" type="datetimeFigureOut">
              <a:rPr kumimoji="1" lang="ja-JP" altLang="en-US" smtClean="0"/>
              <a:t>2014/5/17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9C65794-AD79-4514-B555-C9E9E1BB7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88032" y="2492896"/>
            <a:ext cx="7772400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大阪府における</a:t>
            </a:r>
            <a:endParaRPr lang="en-US" altLang="ja-JP" dirty="0" smtClean="0"/>
          </a:p>
          <a:p>
            <a:r>
              <a:rPr lang="ja-JP" altLang="en-US" dirty="0" smtClean="0"/>
              <a:t>指定管理者制度について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013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12509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tx1"/>
                </a:solidFill>
                <a:latin typeface="+mn-ea"/>
              </a:rPr>
              <a:t>・府営</a:t>
            </a:r>
            <a:r>
              <a:rPr kumimoji="1" lang="en-US" altLang="ja-JP" sz="2800" dirty="0" smtClean="0">
                <a:solidFill>
                  <a:schemeClr val="tx1"/>
                </a:solidFill>
                <a:latin typeface="+mn-ea"/>
              </a:rPr>
              <a:t>18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+mn-ea"/>
              </a:rPr>
              <a:t>公園全てについて、</a:t>
            </a:r>
            <a:r>
              <a:rPr lang="ja-JP" altLang="en-US" sz="2800" dirty="0" smtClean="0">
                <a:solidFill>
                  <a:srgbClr val="0070C0"/>
                </a:solidFill>
                <a:latin typeface="+mn-ea"/>
              </a:rPr>
              <a:t>平成</a:t>
            </a:r>
            <a:r>
              <a:rPr lang="en-US" altLang="ja-JP" sz="2800" dirty="0" smtClean="0">
                <a:solidFill>
                  <a:srgbClr val="0070C0"/>
                </a:solidFill>
                <a:latin typeface="+mn-ea"/>
              </a:rPr>
              <a:t>18</a:t>
            </a:r>
            <a:r>
              <a:rPr lang="ja-JP" altLang="en-US" sz="2800" dirty="0" smtClean="0">
                <a:solidFill>
                  <a:srgbClr val="0070C0"/>
                </a:solidFill>
                <a:latin typeface="+mn-ea"/>
              </a:rPr>
              <a:t>年</a:t>
            </a:r>
            <a:r>
              <a:rPr lang="en-US" altLang="ja-JP" sz="2800" dirty="0" smtClean="0">
                <a:solidFill>
                  <a:srgbClr val="0070C0"/>
                </a:solidFill>
                <a:latin typeface="+mn-ea"/>
              </a:rPr>
              <a:t>4</a:t>
            </a:r>
            <a:r>
              <a:rPr lang="ja-JP" altLang="en-US" sz="2800" dirty="0" smtClean="0">
                <a:solidFill>
                  <a:srgbClr val="0070C0"/>
                </a:solidFill>
                <a:latin typeface="+mn-ea"/>
              </a:rPr>
              <a:t>月から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導入。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（指定管理者の指定は、今年度で３巡目ないし４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巡目</a:t>
            </a:r>
            <a:endParaRPr lang="en-US" altLang="ja-JP" sz="28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契約期間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800" dirty="0" smtClean="0">
                <a:solidFill>
                  <a:schemeClr val="tx1"/>
                </a:solidFill>
                <a:latin typeface="+mn-ea"/>
              </a:rPr>
              <a:t>5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年間）</a:t>
            </a: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kumimoji="1" lang="ja-JP" altLang="en-US" sz="2800" dirty="0">
              <a:latin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solidFill>
                  <a:sysClr val="windowText" lastClr="000000"/>
                </a:solidFill>
              </a:rPr>
              <a:t>指定管理者の導入状況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505063" y="4117821"/>
            <a:ext cx="8229600" cy="1485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>
                <a:latin typeface="+mn-ea"/>
              </a:rPr>
              <a:t>・平成</a:t>
            </a:r>
            <a:r>
              <a:rPr lang="en-US" altLang="ja-JP" sz="2800" dirty="0" smtClean="0">
                <a:latin typeface="+mn-ea"/>
              </a:rPr>
              <a:t>21</a:t>
            </a:r>
            <a:r>
              <a:rPr lang="ja-JP" altLang="en-US" sz="2800" dirty="0" smtClean="0">
                <a:latin typeface="+mn-ea"/>
              </a:rPr>
              <a:t>年度から、一部の施設について</a:t>
            </a:r>
            <a:r>
              <a:rPr lang="ja-JP" altLang="en-US" sz="2800" dirty="0" smtClean="0">
                <a:solidFill>
                  <a:srgbClr val="0070C0"/>
                </a:solidFill>
                <a:latin typeface="+mn-ea"/>
              </a:rPr>
              <a:t>利用料金制</a:t>
            </a:r>
            <a:r>
              <a:rPr lang="ja-JP" altLang="en-US" sz="2800" dirty="0" smtClean="0">
                <a:latin typeface="+mn-ea"/>
              </a:rPr>
              <a:t>を導入。（平成</a:t>
            </a:r>
            <a:r>
              <a:rPr lang="en-US" altLang="ja-JP" sz="2800" dirty="0" smtClean="0">
                <a:latin typeface="+mn-ea"/>
              </a:rPr>
              <a:t>24</a:t>
            </a:r>
            <a:r>
              <a:rPr lang="ja-JP" altLang="en-US" sz="2800" dirty="0" smtClean="0">
                <a:latin typeface="+mn-ea"/>
              </a:rPr>
              <a:t>年度からは、電子システムにより予約を行う施設についても導入。）</a:t>
            </a:r>
            <a:endParaRPr lang="ja-JP" altLang="en-US" sz="2800" dirty="0">
              <a:latin typeface="+mn-ea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70217" y="5714803"/>
            <a:ext cx="8229600" cy="10265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>
                <a:latin typeface="+mn-ea"/>
              </a:rPr>
              <a:t>・従来は、前回契約額を参考価格として募集していたが、平成</a:t>
            </a:r>
            <a:r>
              <a:rPr lang="en-US" altLang="ja-JP" sz="2800" dirty="0" smtClean="0">
                <a:latin typeface="+mn-ea"/>
              </a:rPr>
              <a:t>24</a:t>
            </a:r>
            <a:r>
              <a:rPr lang="ja-JP" altLang="en-US" sz="2800" dirty="0" smtClean="0">
                <a:latin typeface="+mn-ea"/>
              </a:rPr>
              <a:t>年度の募集からは、実勢価格で積み上げ。</a:t>
            </a:r>
            <a:endParaRPr lang="ja-JP" altLang="en-US" sz="2800" dirty="0">
              <a:latin typeface="+mn-ea"/>
            </a:endParaRPr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3655869" y="6387886"/>
            <a:ext cx="1828800" cy="365125"/>
          </a:xfrm>
        </p:spPr>
        <p:txBody>
          <a:bodyPr/>
          <a:lstStyle/>
          <a:p>
            <a:fld id="{682EF9F9-C4E8-46B2-BBF1-33E3162B856A}" type="slidenum">
              <a:rPr kumimoji="1" lang="ja-JP" altLang="en-US" sz="1800" b="1" smtClean="0">
                <a:solidFill>
                  <a:schemeClr val="tx1"/>
                </a:solidFill>
              </a:rPr>
              <a:t>2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43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00" y="1844824"/>
            <a:ext cx="8229600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  <a:cs typeface="Meiryo UI" pitchFamily="50" charset="-128"/>
              </a:rPr>
              <a:t>【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  <a:cs typeface="Meiryo UI" pitchFamily="50" charset="-128"/>
              </a:rPr>
              <a:t>選定フロー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  <a:cs typeface="Meiryo UI" pitchFamily="50" charset="-128"/>
              </a:rPr>
              <a:t>】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  <a:cs typeface="Meiryo UI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指定管理者の選定方法（１）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36262" y="2409840"/>
            <a:ext cx="7992888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>
                <a:solidFill>
                  <a:srgbClr val="0070C0"/>
                </a:solidFill>
              </a:rPr>
              <a:t>・指定管理者選定委員会　　　　　　　　　　　　</a:t>
            </a:r>
            <a:r>
              <a:rPr lang="ja-JP" altLang="en-US" sz="2800" dirty="0" smtClean="0"/>
              <a:t>の設置</a:t>
            </a: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　（委員の選任は総務部）</a:t>
            </a:r>
            <a:endParaRPr lang="ja-JP" altLang="en-US" sz="28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8353" y="3501008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buFont typeface="Arial" pitchFamily="34" charset="0"/>
              <a:buNone/>
            </a:pPr>
            <a:r>
              <a:rPr lang="ja-JP" altLang="en-US" sz="2800" dirty="0" smtClean="0">
                <a:latin typeface="+mn-ea"/>
              </a:rPr>
              <a:t>　　　　　　　　　　　　</a:t>
            </a:r>
            <a:r>
              <a:rPr lang="ja-JP" altLang="en-US" dirty="0" smtClean="0">
                <a:latin typeface="+mn-ea"/>
              </a:rPr>
              <a:t>↓</a:t>
            </a:r>
            <a:endParaRPr lang="en-US" altLang="ja-JP" sz="2800" dirty="0" smtClean="0">
              <a:latin typeface="+mn-ea"/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2800" dirty="0" smtClean="0">
                <a:latin typeface="+mn-ea"/>
              </a:rPr>
              <a:t>・選定委員会の開催（現地視察を含む）</a:t>
            </a:r>
            <a:endParaRPr lang="en-US" altLang="ja-JP" sz="2800" dirty="0" smtClean="0">
              <a:latin typeface="+mn-ea"/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ja-JP" altLang="en-US" sz="2800" dirty="0" smtClean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募集要項の審査、審査基準や審査方法の決定、</a:t>
            </a:r>
            <a:endParaRPr lang="en-US" altLang="ja-JP" sz="2400" dirty="0" smtClean="0">
              <a:latin typeface="+mn-ea"/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2400" dirty="0" smtClean="0">
                <a:latin typeface="+mn-ea"/>
              </a:rPr>
              <a:t>　　応募図書の審査・ヒアリング、指定管理候補者の選定</a:t>
            </a:r>
            <a:endParaRPr lang="ja-JP" altLang="en-US" sz="2400" dirty="0">
              <a:latin typeface="+mn-ea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08758" y="5301208"/>
            <a:ext cx="8229600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>
                <a:latin typeface="+mn-ea"/>
              </a:rPr>
              <a:t>　　　　　　　　　　　　</a:t>
            </a:r>
            <a:r>
              <a:rPr lang="ja-JP" altLang="en-US" dirty="0" smtClean="0">
                <a:latin typeface="+mn-ea"/>
              </a:rPr>
              <a:t>↓</a:t>
            </a:r>
            <a:endParaRPr lang="en-US" altLang="ja-JP" sz="2800" dirty="0" smtClean="0">
              <a:latin typeface="+mn-ea"/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2800" dirty="0" smtClean="0">
                <a:latin typeface="+mn-ea"/>
              </a:rPr>
              <a:t>・議会の議決により、指定管理者の指定</a:t>
            </a:r>
            <a:endParaRPr lang="ja-JP" altLang="en-US" sz="2800" dirty="0">
              <a:latin typeface="+mn-ea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4102617" y="2440320"/>
            <a:ext cx="2653248" cy="553998"/>
            <a:chOff x="4102617" y="2440320"/>
            <a:chExt cx="2653248" cy="553998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4102617" y="2440320"/>
              <a:ext cx="257704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solidFill>
                    <a:srgbClr val="0070C0"/>
                  </a:solidFill>
                </a:rPr>
                <a:t>　</a:t>
              </a:r>
              <a:r>
                <a:rPr lang="ja-JP" altLang="en-US" sz="1500" dirty="0" smtClean="0">
                  <a:solidFill>
                    <a:srgbClr val="0070C0"/>
                  </a:solidFill>
                </a:rPr>
                <a:t>専門分</a:t>
              </a:r>
              <a:r>
                <a:rPr lang="ja-JP" altLang="en-US" sz="1500" dirty="0">
                  <a:solidFill>
                    <a:srgbClr val="0070C0"/>
                  </a:solidFill>
                </a:rPr>
                <a:t>野２名</a:t>
              </a:r>
              <a:r>
                <a:rPr lang="ja-JP" altLang="en-US" sz="1500" dirty="0" smtClean="0">
                  <a:solidFill>
                    <a:srgbClr val="0070C0"/>
                  </a:solidFill>
                </a:rPr>
                <a:t>、</a:t>
              </a:r>
              <a:r>
                <a:rPr lang="ja-JP" altLang="en-US" sz="1500" dirty="0">
                  <a:solidFill>
                    <a:srgbClr val="0070C0"/>
                  </a:solidFill>
                </a:rPr>
                <a:t>経済団体１名</a:t>
              </a:r>
              <a:endParaRPr lang="en-US" altLang="ja-JP" sz="1500" dirty="0" smtClean="0">
                <a:solidFill>
                  <a:srgbClr val="0070C0"/>
                </a:solidFill>
              </a:endParaRPr>
            </a:p>
            <a:p>
              <a:r>
                <a:rPr lang="ja-JP" altLang="en-US" sz="1500" dirty="0">
                  <a:solidFill>
                    <a:srgbClr val="0070C0"/>
                  </a:solidFill>
                </a:rPr>
                <a:t>　</a:t>
              </a:r>
              <a:r>
                <a:rPr lang="ja-JP" altLang="en-US" sz="1500" dirty="0" smtClean="0">
                  <a:solidFill>
                    <a:srgbClr val="0070C0"/>
                  </a:solidFill>
                </a:rPr>
                <a:t>弁護士</a:t>
              </a:r>
              <a:r>
                <a:rPr lang="ja-JP" altLang="en-US" sz="1500" dirty="0">
                  <a:solidFill>
                    <a:srgbClr val="0070C0"/>
                  </a:solidFill>
                </a:rPr>
                <a:t>１名、公認会計士</a:t>
              </a:r>
              <a:r>
                <a:rPr lang="ja-JP" altLang="en-US" sz="1500" dirty="0" smtClean="0">
                  <a:solidFill>
                    <a:srgbClr val="0070C0"/>
                  </a:solidFill>
                </a:rPr>
                <a:t>１名</a:t>
              </a:r>
              <a:endParaRPr lang="en-US" altLang="ja-JP" sz="1500" dirty="0">
                <a:solidFill>
                  <a:srgbClr val="0070C0"/>
                </a:solidFill>
              </a:endParaRPr>
            </a:p>
          </p:txBody>
        </p:sp>
        <p:sp>
          <p:nvSpPr>
            <p:cNvPr id="8" name="大かっこ 7"/>
            <p:cNvSpPr/>
            <p:nvPr/>
          </p:nvSpPr>
          <p:spPr>
            <a:xfrm>
              <a:off x="4178816" y="2440320"/>
              <a:ext cx="2577049" cy="553998"/>
            </a:xfrm>
            <a:prstGeom prst="bracketPair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3655869" y="6387886"/>
            <a:ext cx="1828800" cy="365125"/>
          </a:xfrm>
        </p:spPr>
        <p:txBody>
          <a:bodyPr/>
          <a:lstStyle/>
          <a:p>
            <a:fld id="{682EF9F9-C4E8-46B2-BBF1-33E3162B856A}" type="slidenum">
              <a:rPr kumimoji="1" lang="ja-JP" altLang="en-US" sz="1800" b="1" smtClean="0">
                <a:solidFill>
                  <a:schemeClr val="tx1"/>
                </a:solidFill>
              </a:rPr>
              <a:t>3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30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1072" y="2196208"/>
            <a:ext cx="8229600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>
                <a:solidFill>
                  <a:schemeClr val="tx1"/>
                </a:solidFill>
                <a:latin typeface="+mn-ea"/>
              </a:rPr>
              <a:t>・選定基準について</a:t>
            </a:r>
            <a:endParaRPr kumimoji="1" lang="en-US" altLang="ja-JP" sz="28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2800" dirty="0" smtClean="0">
                <a:solidFill>
                  <a:schemeClr val="tx1"/>
                </a:solidFill>
                <a:latin typeface="+mn-ea"/>
              </a:rPr>
              <a:t>23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年度募集：</a:t>
            </a:r>
            <a:r>
              <a:rPr kumimoji="1" lang="ja-JP" altLang="en-US" sz="2800" b="1" u="sng" dirty="0" smtClean="0">
                <a:solidFill>
                  <a:srgbClr val="FF0000"/>
                </a:solidFill>
                <a:latin typeface="+mn-ea"/>
              </a:rPr>
              <a:t>価格</a:t>
            </a:r>
            <a:r>
              <a:rPr kumimoji="1" lang="en-US" altLang="ja-JP" sz="2800" b="1" u="sng" dirty="0" smtClean="0">
                <a:solidFill>
                  <a:srgbClr val="FF0000"/>
                </a:solidFill>
                <a:latin typeface="+mn-ea"/>
              </a:rPr>
              <a:t>50</a:t>
            </a:r>
            <a:r>
              <a:rPr kumimoji="1" lang="ja-JP" altLang="en-US" sz="2800" b="1" u="sng" dirty="0" smtClean="0">
                <a:solidFill>
                  <a:srgbClr val="FF0000"/>
                </a:solidFill>
                <a:latin typeface="+mn-ea"/>
              </a:rPr>
              <a:t>点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+mn-ea"/>
              </a:rPr>
              <a:t>・品質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50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+mn-ea"/>
              </a:rPr>
              <a:t>点</a:t>
            </a:r>
            <a:endParaRPr kumimoji="1" lang="en-US" altLang="ja-JP" sz="2800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2800" dirty="0" smtClean="0">
                <a:solidFill>
                  <a:schemeClr val="tx1"/>
                </a:solidFill>
                <a:latin typeface="+mn-ea"/>
              </a:rPr>
              <a:t>24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年度募集：</a:t>
            </a:r>
            <a:r>
              <a:rPr lang="ja-JP" altLang="en-US" sz="2800" b="1" u="sng" dirty="0" smtClean="0">
                <a:solidFill>
                  <a:srgbClr val="FF0000"/>
                </a:solidFill>
                <a:latin typeface="+mn-ea"/>
              </a:rPr>
              <a:t>価格</a:t>
            </a:r>
            <a:r>
              <a:rPr lang="en-US" altLang="ja-JP" sz="2800" b="1" u="sng" dirty="0" smtClean="0">
                <a:solidFill>
                  <a:srgbClr val="FF0000"/>
                </a:solidFill>
                <a:latin typeface="+mn-ea"/>
              </a:rPr>
              <a:t>60</a:t>
            </a:r>
            <a:r>
              <a:rPr lang="ja-JP" altLang="en-US" sz="2800" b="1" u="sng" dirty="0" smtClean="0">
                <a:solidFill>
                  <a:srgbClr val="FF0000"/>
                </a:solidFill>
                <a:latin typeface="+mn-ea"/>
              </a:rPr>
              <a:t>点</a:t>
            </a:r>
            <a:r>
              <a:rPr lang="ja-JP" altLang="en-US" sz="2800" dirty="0" smtClean="0">
                <a:solidFill>
                  <a:srgbClr val="FF0000"/>
                </a:solidFill>
                <a:latin typeface="+mn-ea"/>
              </a:rPr>
              <a:t>・品質</a:t>
            </a:r>
            <a:r>
              <a:rPr lang="en-US" altLang="ja-JP" sz="2800" dirty="0" smtClean="0">
                <a:solidFill>
                  <a:srgbClr val="FF0000"/>
                </a:solidFill>
                <a:latin typeface="+mn-ea"/>
              </a:rPr>
              <a:t>40</a:t>
            </a:r>
            <a:r>
              <a:rPr lang="ja-JP" altLang="en-US" sz="2800" dirty="0" smtClean="0">
                <a:solidFill>
                  <a:srgbClr val="FF0000"/>
                </a:solidFill>
                <a:latin typeface="+mn-ea"/>
              </a:rPr>
              <a:t>点</a:t>
            </a:r>
            <a:endParaRPr kumimoji="1" lang="ja-JP" altLang="en-US" sz="2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2056"/>
            <a:ext cx="8229600" cy="1252728"/>
          </a:xfrm>
        </p:spPr>
        <p:txBody>
          <a:bodyPr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指定管理者の選定方法</a:t>
            </a:r>
            <a:r>
              <a:rPr lang="ja-JP" altLang="en-US" dirty="0" smtClean="0">
                <a:solidFill>
                  <a:schemeClr val="tx1"/>
                </a:solidFill>
              </a:rPr>
              <a:t>（２）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41919" y="5373216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>
                <a:latin typeface="+mn-ea"/>
              </a:rPr>
              <a:t>・</a:t>
            </a:r>
            <a:r>
              <a:rPr lang="ja-JP" altLang="en-US" sz="2800" b="1" u="sng" dirty="0" smtClean="0">
                <a:solidFill>
                  <a:srgbClr val="FF0000"/>
                </a:solidFill>
                <a:latin typeface="+mn-ea"/>
              </a:rPr>
              <a:t>府が求める水準に達していないと判断された場合は、不適格（失格）として、選定の対象から除外</a:t>
            </a:r>
            <a:r>
              <a:rPr lang="ja-JP" altLang="en-US" sz="2800" dirty="0" smtClean="0">
                <a:latin typeface="+mn-ea"/>
              </a:rPr>
              <a:t>。</a:t>
            </a:r>
            <a:endParaRPr lang="ja-JP" altLang="en-US" sz="2800" dirty="0">
              <a:latin typeface="+mn-ea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51559" y="3717032"/>
            <a:ext cx="8229600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>
                <a:latin typeface="+mn-ea"/>
              </a:rPr>
              <a:t>・評価項目例</a:t>
            </a:r>
            <a:endParaRPr lang="en-US" altLang="ja-JP" sz="2800" dirty="0" smtClean="0">
              <a:latin typeface="+mn-ea"/>
            </a:endParaRPr>
          </a:p>
          <a:p>
            <a:pPr marL="265113" indent="-265113">
              <a:buFont typeface="Arial" pitchFamily="34" charset="0"/>
              <a:buNone/>
            </a:pPr>
            <a:r>
              <a:rPr lang="ja-JP" altLang="en-US" sz="2800" dirty="0" smtClean="0">
                <a:latin typeface="+mn-ea"/>
              </a:rPr>
              <a:t>　　平等利用、安全安心、ｻｰﾋﾞｽ向上・公園活性化、　　維持管理、人的能力・財政基盤、府施策との整合</a:t>
            </a:r>
            <a:endParaRPr lang="ja-JP" altLang="en-US" sz="2800" dirty="0">
              <a:latin typeface="+mn-ea"/>
            </a:endParaRP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3655869" y="6387886"/>
            <a:ext cx="1828800" cy="365125"/>
          </a:xfrm>
        </p:spPr>
        <p:txBody>
          <a:bodyPr/>
          <a:lstStyle/>
          <a:p>
            <a:fld id="{682EF9F9-C4E8-46B2-BBF1-33E3162B856A}" type="slidenum">
              <a:rPr kumimoji="1" lang="ja-JP" altLang="en-US" sz="1800" b="1" smtClean="0">
                <a:solidFill>
                  <a:schemeClr val="tx1"/>
                </a:solidFill>
              </a:rPr>
              <a:t>4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5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0728" y="1916832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確認の頻度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】</a:t>
            </a: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・月に１回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【</a:t>
            </a:r>
            <a:r>
              <a:rPr lang="ja-JP" altLang="en-US" sz="2800" dirty="0" smtClean="0">
                <a:solidFill>
                  <a:schemeClr val="tx1"/>
                </a:solidFill>
              </a:rPr>
              <a:t>内容</a:t>
            </a:r>
            <a:r>
              <a:rPr lang="en-US" altLang="ja-JP" sz="2800" dirty="0" smtClean="0">
                <a:solidFill>
                  <a:schemeClr val="tx1"/>
                </a:solidFill>
              </a:rPr>
              <a:t>】</a:t>
            </a: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・管理状況の確認（書類及び現地）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ts val="2640"/>
              </a:lnSpc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（確認項目：平等利用、サービス向上、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lnSpc>
                <a:spcPts val="2640"/>
              </a:lnSpc>
              <a:buNone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　施設管理、安全・安心、府の施策との整合）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lnSpc>
                <a:spcPts val="2640"/>
              </a:lnSpc>
              <a:buNone/>
            </a:pPr>
            <a:endParaRPr lang="en-US" altLang="ja-JP" sz="1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品質</a:t>
            </a:r>
            <a:r>
              <a:rPr kumimoji="1" lang="ja-JP" altLang="en-US" sz="2800" dirty="0">
                <a:solidFill>
                  <a:schemeClr val="tx1"/>
                </a:solidFill>
              </a:rPr>
              <a:t>管理のために力を入れている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点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】</a:t>
            </a:r>
          </a:p>
          <a:p>
            <a:pPr marL="0" indent="0">
              <a:buNone/>
            </a:pPr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　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・履行確認における指導強化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2056"/>
            <a:ext cx="8229600" cy="1252728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履行確認方法及び評価制度（１）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3655869" y="6387886"/>
            <a:ext cx="1828800" cy="365125"/>
          </a:xfrm>
        </p:spPr>
        <p:txBody>
          <a:bodyPr/>
          <a:lstStyle/>
          <a:p>
            <a:fld id="{682EF9F9-C4E8-46B2-BBF1-33E3162B856A}" type="slidenum">
              <a:rPr kumimoji="1" lang="ja-JP" altLang="en-US" sz="1800" b="1" smtClean="0">
                <a:solidFill>
                  <a:schemeClr val="tx1"/>
                </a:solidFill>
              </a:rPr>
              <a:t>5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17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　</a:t>
            </a:r>
            <a:r>
              <a:rPr lang="en-US" altLang="ja-JP" sz="2800" dirty="0" smtClean="0">
                <a:solidFill>
                  <a:schemeClr val="tx1"/>
                </a:solidFill>
              </a:rPr>
              <a:t>【</a:t>
            </a:r>
            <a:r>
              <a:rPr lang="ja-JP" altLang="en-US" sz="2800" dirty="0" smtClean="0">
                <a:solidFill>
                  <a:schemeClr val="tx1"/>
                </a:solidFill>
              </a:rPr>
              <a:t>評価委員会</a:t>
            </a:r>
            <a:r>
              <a:rPr lang="en-US" altLang="ja-JP" sz="2800" dirty="0" smtClean="0">
                <a:solidFill>
                  <a:schemeClr val="tx1"/>
                </a:solidFill>
              </a:rPr>
              <a:t>】</a:t>
            </a: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sz="2600" dirty="0" smtClean="0">
                <a:solidFill>
                  <a:srgbClr val="0000FF"/>
                </a:solidFill>
              </a:rPr>
              <a:t>・外部有識者による評価委員会の設置</a:t>
            </a:r>
            <a:endParaRPr kumimoji="1" lang="en-US" altLang="ja-JP" sz="26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ja-JP" altLang="en-US" sz="2600" dirty="0">
                <a:solidFill>
                  <a:schemeClr val="tx1"/>
                </a:solidFill>
              </a:rPr>
              <a:t>　</a:t>
            </a:r>
            <a:r>
              <a:rPr lang="ja-JP" altLang="en-US" sz="2600" dirty="0" smtClean="0">
                <a:solidFill>
                  <a:schemeClr val="tx1"/>
                </a:solidFill>
              </a:rPr>
              <a:t>　（専門分野２名、弁護士１名、公認会計士１名、経済団体１名）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pPr marL="0" indent="0">
              <a:lnSpc>
                <a:spcPts val="600"/>
              </a:lnSpc>
              <a:buNone/>
            </a:pPr>
            <a:endParaRPr lang="en-US" altLang="ja-JP" sz="2600" dirty="0" smtClean="0">
              <a:solidFill>
                <a:schemeClr val="tx1"/>
              </a:solidFill>
            </a:endParaRPr>
          </a:p>
          <a:p>
            <a:pPr marL="354013" indent="-354013">
              <a:buNone/>
            </a:pPr>
            <a:r>
              <a:rPr lang="ja-JP" altLang="en-US" sz="2600" dirty="0" smtClean="0">
                <a:solidFill>
                  <a:schemeClr val="tx1"/>
                </a:solidFill>
              </a:rPr>
              <a:t>　・評価委員会を年２回開催すると共に、評価委員による現地視察を実施　（各公園１回～２回程度）</a:t>
            </a:r>
            <a:r>
              <a:rPr lang="ja-JP" altLang="en-US" sz="2600" dirty="0">
                <a:solidFill>
                  <a:schemeClr val="tx1"/>
                </a:solidFill>
              </a:rPr>
              <a:t>　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pPr marL="354013" indent="-354013">
              <a:lnSpc>
                <a:spcPts val="600"/>
              </a:lnSpc>
              <a:buNone/>
            </a:pPr>
            <a:endParaRPr lang="en-US" altLang="ja-JP" sz="2600" dirty="0" smtClean="0">
              <a:solidFill>
                <a:schemeClr val="tx1"/>
              </a:solidFill>
            </a:endParaRPr>
          </a:p>
          <a:p>
            <a:pPr marL="354013" indent="-354013">
              <a:buNone/>
            </a:pPr>
            <a:r>
              <a:rPr lang="ja-JP" altLang="en-US" sz="2600" dirty="0">
                <a:solidFill>
                  <a:schemeClr val="tx1"/>
                </a:solidFill>
              </a:rPr>
              <a:t>　</a:t>
            </a:r>
            <a:r>
              <a:rPr lang="ja-JP" altLang="en-US" sz="2600" dirty="0" smtClean="0">
                <a:solidFill>
                  <a:schemeClr val="tx1"/>
                </a:solidFill>
              </a:rPr>
              <a:t>・評価委員会は、指定管理者の自己評価・府の評価</a:t>
            </a:r>
            <a:r>
              <a:rPr lang="en-US" altLang="ja-JP" sz="2600" baseline="30000" dirty="0" smtClean="0">
                <a:solidFill>
                  <a:schemeClr val="tx1"/>
                </a:solidFill>
              </a:rPr>
              <a:t>※</a:t>
            </a:r>
            <a:r>
              <a:rPr lang="ja-JP" altLang="en-US" sz="2600" dirty="0" smtClean="0">
                <a:solidFill>
                  <a:schemeClr val="tx1"/>
                </a:solidFill>
              </a:rPr>
              <a:t>・利用者アンケート結果の報告を受け、評価内容を点検し、</a:t>
            </a:r>
            <a:r>
              <a:rPr lang="ja-JP" altLang="en-US" sz="2600" dirty="0">
                <a:solidFill>
                  <a:schemeClr val="tx1"/>
                </a:solidFill>
              </a:rPr>
              <a:t>府に</a:t>
            </a:r>
            <a:r>
              <a:rPr lang="ja-JP" altLang="en-US" sz="2600" dirty="0" smtClean="0">
                <a:solidFill>
                  <a:schemeClr val="tx1"/>
                </a:solidFill>
              </a:rPr>
              <a:t>対して指定管理業務の改善点等を指摘・提言する。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pPr marL="354013" indent="0">
              <a:buNone/>
            </a:pPr>
            <a:r>
              <a:rPr lang="ja-JP" altLang="en-US" sz="2600" dirty="0" smtClean="0">
                <a:solidFill>
                  <a:schemeClr val="tx1"/>
                </a:solidFill>
              </a:rPr>
              <a:t>評価結果及び改善点等の指摘事項の公表。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sz="2600" dirty="0" smtClean="0">
                <a:solidFill>
                  <a:schemeClr val="tx1"/>
                </a:solidFill>
              </a:rPr>
              <a:t>　　　</a:t>
            </a:r>
            <a:r>
              <a:rPr kumimoji="1" lang="en-US" altLang="ja-JP" sz="26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600" dirty="0" smtClean="0">
                <a:solidFill>
                  <a:schemeClr val="tx1"/>
                </a:solidFill>
              </a:rPr>
              <a:t>毎月の履行確認結果に基づき評価</a:t>
            </a:r>
            <a:r>
              <a:rPr kumimoji="1" lang="ja-JP" altLang="en-US" sz="260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2056"/>
            <a:ext cx="8229600" cy="1252728"/>
          </a:xfrm>
        </p:spPr>
        <p:txBody>
          <a:bodyPr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履行確認方法及び評価制度</a:t>
            </a:r>
            <a:r>
              <a:rPr lang="ja-JP" altLang="en-US" dirty="0" smtClean="0">
                <a:solidFill>
                  <a:schemeClr val="tx1"/>
                </a:solidFill>
              </a:rPr>
              <a:t>（２）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3655869" y="6476374"/>
            <a:ext cx="1828800" cy="365125"/>
          </a:xfrm>
        </p:spPr>
        <p:txBody>
          <a:bodyPr/>
          <a:lstStyle/>
          <a:p>
            <a:fld id="{682EF9F9-C4E8-46B2-BBF1-33E3162B856A}" type="slidenum">
              <a:rPr kumimoji="1" lang="ja-JP" altLang="en-US" sz="1800" b="1" smtClean="0">
                <a:solidFill>
                  <a:schemeClr val="tx1"/>
                </a:solidFill>
              </a:rPr>
              <a:t>6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1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2056"/>
            <a:ext cx="8229600" cy="1252728"/>
          </a:xfrm>
        </p:spPr>
        <p:txBody>
          <a:bodyPr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履行確認方法及び評価制度</a:t>
            </a:r>
            <a:r>
              <a:rPr lang="ja-JP" altLang="en-US" dirty="0" smtClean="0">
                <a:solidFill>
                  <a:schemeClr val="tx1"/>
                </a:solidFill>
              </a:rPr>
              <a:t>（３）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3567726" y="1268760"/>
            <a:ext cx="2229496" cy="1178700"/>
            <a:chOff x="2917192" y="2631910"/>
            <a:chExt cx="2229496" cy="1178700"/>
          </a:xfrm>
        </p:grpSpPr>
        <p:sp>
          <p:nvSpPr>
            <p:cNvPr id="5" name="AutoShape 208"/>
            <p:cNvSpPr>
              <a:spLocks noChangeArrowheads="1"/>
            </p:cNvSpPr>
            <p:nvPr/>
          </p:nvSpPr>
          <p:spPr bwMode="auto">
            <a:xfrm>
              <a:off x="3131840" y="2631910"/>
              <a:ext cx="1800200" cy="530225"/>
            </a:xfrm>
            <a:prstGeom prst="flowChartAlternateProcess">
              <a:avLst/>
            </a:prstGeom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 scaled="0"/>
            </a:gradFill>
            <a:ln w="34925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itchFamily="50" charset="-128"/>
                  <a:ea typeface="HG丸ｺﾞｼｯｸM-PRO" pitchFamily="50" charset="-128"/>
                  <a:cs typeface="ＭＳ Ｐゴシック" pitchFamily="50" charset="-128"/>
                </a:rPr>
                <a:t>指定管理者</a:t>
              </a:r>
              <a:endParaRPr kumimoji="1" lang="ja-JP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grpSp>
          <p:nvGrpSpPr>
            <p:cNvPr id="13" name="グループ化 12"/>
            <p:cNvGrpSpPr/>
            <p:nvPr/>
          </p:nvGrpSpPr>
          <p:grpSpPr>
            <a:xfrm>
              <a:off x="2917192" y="3198277"/>
              <a:ext cx="2229496" cy="612333"/>
              <a:chOff x="2917192" y="3198277"/>
              <a:chExt cx="2229496" cy="612333"/>
            </a:xfrm>
          </p:grpSpPr>
          <p:sp>
            <p:nvSpPr>
              <p:cNvPr id="8" name="Oval 211"/>
              <p:cNvSpPr>
                <a:spLocks noChangeAspect="1" noChangeArrowheads="1"/>
              </p:cNvSpPr>
              <p:nvPr/>
            </p:nvSpPr>
            <p:spPr bwMode="auto">
              <a:xfrm>
                <a:off x="2917192" y="3198277"/>
                <a:ext cx="2229496" cy="612333"/>
              </a:xfrm>
              <a:prstGeom prst="ellipse">
                <a:avLst/>
              </a:prstGeom>
              <a:solidFill>
                <a:srgbClr val="FFFFFF"/>
              </a:solidFill>
              <a:ln w="41275">
                <a:solidFill>
                  <a:srgbClr val="0000FF"/>
                </a:solidFill>
                <a:prstDash val="sysDash"/>
                <a:round/>
                <a:headEnd/>
                <a:tailEnd/>
              </a:ln>
            </p:spPr>
            <p:txBody>
              <a:bodyPr vert="horz" wrap="square" lIns="74295" tIns="8890" rIns="74295" bIns="8890" numCol="1" anchor="ctr" anchorCtr="0" compatLnSpc="1">
                <a:prstTxWarp prst="textNoShape">
                  <a:avLst/>
                </a:prstTxWarp>
              </a:bodyPr>
              <a:lstStyle/>
              <a:p>
                <a:pPr marL="457200" marR="0" lvl="1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1" 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9" name="テキスト ボックス 8"/>
              <p:cNvSpPr txBox="1"/>
              <p:nvPr/>
            </p:nvSpPr>
            <p:spPr>
              <a:xfrm>
                <a:off x="3275856" y="3347700"/>
                <a:ext cx="14684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b="1" dirty="0" smtClean="0">
                    <a:solidFill>
                      <a:srgbClr val="0000FF"/>
                    </a:solidFill>
                  </a:rPr>
                  <a:t>①自己評価</a:t>
                </a:r>
                <a:endParaRPr kumimoji="1" lang="ja-JP" altLang="en-US" b="1" dirty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6" name="AutoShape 209"/>
          <p:cNvSpPr>
            <a:spLocks noChangeArrowheads="1"/>
          </p:cNvSpPr>
          <p:nvPr/>
        </p:nvSpPr>
        <p:spPr bwMode="auto">
          <a:xfrm>
            <a:off x="1759222" y="3213630"/>
            <a:ext cx="1323975" cy="541337"/>
          </a:xfrm>
          <a:prstGeom prst="flowChartAlternateProcess">
            <a:avLst/>
          </a:prstGeom>
          <a:gradFill>
            <a:gsLst>
              <a:gs pos="0">
                <a:schemeClr val="bg2">
                  <a:lumMod val="60000"/>
                  <a:lumOff val="40000"/>
                </a:schemeClr>
              </a:gs>
              <a:gs pos="67000">
                <a:schemeClr val="bg2">
                  <a:lumMod val="60000"/>
                  <a:lumOff val="40000"/>
                </a:schemeClr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</a:gradFill>
          <a:ln w="349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大阪府</a:t>
            </a:r>
            <a:endParaRPr kumimoji="1" lang="ja-JP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4" name="Oval 211"/>
          <p:cNvSpPr>
            <a:spLocks noChangeAspect="1" noChangeArrowheads="1"/>
          </p:cNvSpPr>
          <p:nvPr/>
        </p:nvSpPr>
        <p:spPr bwMode="auto">
          <a:xfrm>
            <a:off x="964671" y="3832628"/>
            <a:ext cx="3695929" cy="612333"/>
          </a:xfrm>
          <a:prstGeom prst="ellipse">
            <a:avLst/>
          </a:prstGeom>
          <a:solidFill>
            <a:srgbClr val="FFFFFF"/>
          </a:solidFill>
          <a:ln w="41275">
            <a:solidFill>
              <a:schemeClr val="bg2">
                <a:lumMod val="75000"/>
              </a:schemeClr>
            </a:solidFill>
            <a:prstDash val="sysDash"/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457200" marR="0" lvl="1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9039" y="3839112"/>
            <a:ext cx="3182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2">
                    <a:lumMod val="75000"/>
                  </a:schemeClr>
                </a:solidFill>
              </a:rPr>
              <a:t>④評価</a:t>
            </a:r>
            <a:r>
              <a:rPr kumimoji="1" lang="ja-JP" altLang="en-US" sz="1600" b="1" dirty="0" smtClean="0">
                <a:solidFill>
                  <a:schemeClr val="bg2">
                    <a:lumMod val="75000"/>
                  </a:schemeClr>
                </a:solidFill>
              </a:rPr>
              <a:t>(履行確認に基づき評価</a:t>
            </a:r>
            <a:r>
              <a:rPr kumimoji="1" lang="en-US" altLang="ja-JP" sz="1600" b="1" dirty="0" smtClean="0">
                <a:solidFill>
                  <a:schemeClr val="bg2">
                    <a:lumMod val="75000"/>
                  </a:schemeClr>
                </a:solidFill>
              </a:rPr>
              <a:t>)</a:t>
            </a:r>
          </a:p>
          <a:p>
            <a:r>
              <a:rPr kumimoji="1" lang="ja-JP" altLang="en-US" b="1" dirty="0" smtClean="0">
                <a:solidFill>
                  <a:schemeClr val="bg2">
                    <a:lumMod val="75000"/>
                  </a:schemeClr>
                </a:solidFill>
              </a:rPr>
              <a:t>⑨対応方針策定</a:t>
            </a:r>
            <a:endParaRPr kumimoji="1" lang="ja-JP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80211" y="2491143"/>
            <a:ext cx="950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00FF"/>
                </a:solidFill>
              </a:rPr>
              <a:t>②報告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330976" y="2352868"/>
            <a:ext cx="1476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2">
                    <a:lumMod val="75000"/>
                  </a:schemeClr>
                </a:solidFill>
              </a:rPr>
              <a:t>③ヒアリング</a:t>
            </a:r>
            <a:endParaRPr kumimoji="1" lang="ja-JP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87143" y="2078128"/>
            <a:ext cx="2199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⑥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必要に応じて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　　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ヒアリング等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2270206" y="1565541"/>
            <a:ext cx="4534042" cy="2028055"/>
            <a:chOff x="1619672" y="2928691"/>
            <a:chExt cx="4534042" cy="2028055"/>
          </a:xfrm>
        </p:grpSpPr>
        <p:cxnSp>
          <p:nvCxnSpPr>
            <p:cNvPr id="1031" name="AutoShape 212"/>
            <p:cNvCxnSpPr>
              <a:cxnSpLocks noChangeShapeType="1"/>
            </p:cNvCxnSpPr>
            <p:nvPr/>
          </p:nvCxnSpPr>
          <p:spPr bwMode="auto">
            <a:xfrm flipV="1">
              <a:off x="1619672" y="2928691"/>
              <a:ext cx="1200150" cy="1416050"/>
            </a:xfrm>
            <a:prstGeom prst="straightConnector1">
              <a:avLst/>
            </a:prstGeom>
            <a:noFill/>
            <a:ln w="41275">
              <a:solidFill>
                <a:schemeClr val="tx2">
                  <a:lumMod val="7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AutoShape 227"/>
            <p:cNvCxnSpPr>
              <a:cxnSpLocks noChangeShapeType="1"/>
            </p:cNvCxnSpPr>
            <p:nvPr/>
          </p:nvCxnSpPr>
          <p:spPr bwMode="auto">
            <a:xfrm flipH="1">
              <a:off x="2404103" y="3575065"/>
              <a:ext cx="742950" cy="901700"/>
            </a:xfrm>
            <a:prstGeom prst="straightConnector1">
              <a:avLst/>
            </a:prstGeom>
            <a:noFill/>
            <a:ln w="50800">
              <a:solidFill>
                <a:schemeClr val="tx2">
                  <a:lumMod val="7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>
              <a:off x="5184775" y="2960448"/>
              <a:ext cx="968939" cy="1405391"/>
            </a:xfrm>
            <a:prstGeom prst="straightConnector1">
              <a:avLst/>
            </a:prstGeom>
            <a:noFill/>
            <a:ln w="41275">
              <a:solidFill>
                <a:schemeClr val="tx2">
                  <a:lumMod val="75000"/>
                </a:schemeClr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212"/>
            <p:cNvCxnSpPr>
              <a:cxnSpLocks noChangeShapeType="1"/>
            </p:cNvCxnSpPr>
            <p:nvPr/>
          </p:nvCxnSpPr>
          <p:spPr bwMode="auto">
            <a:xfrm>
              <a:off x="2858200" y="4745322"/>
              <a:ext cx="1993892" cy="0"/>
            </a:xfrm>
            <a:prstGeom prst="straightConnector1">
              <a:avLst/>
            </a:prstGeom>
            <a:noFill/>
            <a:ln w="41275">
              <a:solidFill>
                <a:schemeClr val="tx2">
                  <a:lumMod val="7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12"/>
            <p:cNvCxnSpPr>
              <a:cxnSpLocks noChangeShapeType="1"/>
            </p:cNvCxnSpPr>
            <p:nvPr/>
          </p:nvCxnSpPr>
          <p:spPr bwMode="auto">
            <a:xfrm>
              <a:off x="2837945" y="4956746"/>
              <a:ext cx="1993892" cy="0"/>
            </a:xfrm>
            <a:prstGeom prst="straightConnector1">
              <a:avLst/>
            </a:prstGeom>
            <a:noFill/>
            <a:ln w="41275">
              <a:solidFill>
                <a:schemeClr val="tx2">
                  <a:lumMod val="75000"/>
                </a:schemeClr>
              </a:solidFill>
              <a:round/>
              <a:headEnd type="triangle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" name="テキスト ボックス 23"/>
          <p:cNvSpPr txBox="1"/>
          <p:nvPr/>
        </p:nvSpPr>
        <p:spPr>
          <a:xfrm>
            <a:off x="3547096" y="3002689"/>
            <a:ext cx="223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2">
                    <a:lumMod val="75000"/>
                  </a:schemeClr>
                </a:solidFill>
              </a:rPr>
              <a:t>⑤評価結果を報告</a:t>
            </a:r>
            <a:endParaRPr kumimoji="1" lang="ja-JP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565312" y="3574554"/>
            <a:ext cx="223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⑧指摘・提言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7" name="AutoShape 210"/>
          <p:cNvSpPr>
            <a:spLocks noChangeArrowheads="1"/>
          </p:cNvSpPr>
          <p:nvPr/>
        </p:nvSpPr>
        <p:spPr bwMode="auto">
          <a:xfrm>
            <a:off x="5618188" y="3190214"/>
            <a:ext cx="2952328" cy="550862"/>
          </a:xfrm>
          <a:prstGeom prst="flowChartAlternateProcess">
            <a:avLst/>
          </a:prstGeom>
          <a:gradFill>
            <a:gsLst>
              <a:gs pos="0">
                <a:srgbClr val="FF5050"/>
              </a:gs>
              <a:gs pos="67000">
                <a:srgbClr val="FF5050"/>
              </a:gs>
              <a:gs pos="100000">
                <a:srgbClr val="FF5050"/>
              </a:gs>
            </a:gsLst>
            <a:lin ang="5400000" scaled="0"/>
          </a:gradFill>
          <a:ln w="349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指定管理者評価委員会</a:t>
            </a:r>
            <a:endParaRPr kumimoji="1" lang="ja-JP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5996764" y="3808196"/>
            <a:ext cx="2892694" cy="612333"/>
            <a:chOff x="5346230" y="5171346"/>
            <a:chExt cx="2892694" cy="612333"/>
          </a:xfrm>
        </p:grpSpPr>
        <p:sp>
          <p:nvSpPr>
            <p:cNvPr id="15" name="Oval 211"/>
            <p:cNvSpPr>
              <a:spLocks noChangeAspect="1" noChangeArrowheads="1"/>
            </p:cNvSpPr>
            <p:nvPr/>
          </p:nvSpPr>
          <p:spPr bwMode="auto">
            <a:xfrm>
              <a:off x="5400910" y="5171346"/>
              <a:ext cx="2838013" cy="612333"/>
            </a:xfrm>
            <a:prstGeom prst="ellipse">
              <a:avLst/>
            </a:prstGeom>
            <a:solidFill>
              <a:srgbClr val="FFFFFF"/>
            </a:solidFill>
            <a:ln w="41275">
              <a:solidFill>
                <a:srgbClr val="FF5050"/>
              </a:solidFill>
              <a:prstDash val="sysDash"/>
              <a:round/>
              <a:headEnd/>
              <a:tailEnd/>
            </a:ln>
          </p:spPr>
          <p:txBody>
            <a:bodyPr vert="horz" wrap="square" lIns="74295" tIns="8890" rIns="74295" bIns="8890" numCol="1" anchor="ctr" anchorCtr="0" compatLnSpc="1">
              <a:prstTxWarp prst="textNoShape">
                <a:avLst/>
              </a:prstTxWarp>
            </a:bodyPr>
            <a:lstStyle/>
            <a:p>
              <a:pPr marL="457200" marR="0" lvl="1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346230" y="5315519"/>
              <a:ext cx="2892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>
                  <a:solidFill>
                    <a:srgbClr val="FF0000"/>
                  </a:solidFill>
                </a:rPr>
                <a:t>⑦</a:t>
              </a:r>
              <a:r>
                <a:rPr kumimoji="1" lang="ja-JP" altLang="en-US" b="1" dirty="0" smtClean="0">
                  <a:solidFill>
                    <a:srgbClr val="FF0000"/>
                  </a:solidFill>
                </a:rPr>
                <a:t>評価内容について点検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-25237" y="4566076"/>
            <a:ext cx="63974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指定管理者が自己評価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４段階評価：Ｓ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・Ａ・Ｂ・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lvl="1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指定</a:t>
            </a:r>
            <a:r>
              <a:rPr lang="ja-JP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管理者が府へ自己評価結果を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報告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lvl="1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</a:t>
            </a:r>
            <a:r>
              <a:rPr lang="ja-JP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が指定管理者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ﾋｱﾘﾝｸﾞ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lvl="1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</a:t>
            </a:r>
            <a:r>
              <a:rPr lang="ja-JP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が指定管理者を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評価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（４段階評価：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Ｓ・Ａ・Ｂ・Ｃ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lvl="1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</a:t>
            </a:r>
            <a:r>
              <a:rPr lang="ja-JP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指定管理者に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対する</a:t>
            </a:r>
            <a:r>
              <a:rPr lang="ja-JP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評価結果を評価委員会へ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報告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lvl="1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</a:t>
            </a:r>
            <a:r>
              <a:rPr lang="ja-JP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必要に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応じ評価</a:t>
            </a:r>
            <a:r>
              <a:rPr lang="ja-JP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委員会が指定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管理者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へﾋｱﾘﾝｸﾞ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  <a:r>
              <a:rPr lang="ja-JP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lvl="1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</a:t>
            </a:r>
            <a:r>
              <a:rPr lang="ja-JP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評価委員会が府の評価の内容について点検を</a:t>
            </a:r>
            <a:r>
              <a:rPr lang="ja-JP" altLang="ja-JP" sz="16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</a:t>
            </a:r>
            <a:endParaRPr lang="en-US" altLang="ja-JP" sz="1600" b="1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lvl="1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</a:t>
            </a:r>
            <a:r>
              <a:rPr lang="ja-JP" altLang="ja-JP" sz="16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評価委員会が府に対して指摘・</a:t>
            </a:r>
            <a:r>
              <a:rPr lang="ja-JP" altLang="ja-JP" sz="16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提言</a:t>
            </a:r>
            <a:endParaRPr lang="en-US" altLang="ja-JP" sz="16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lvl="1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</a:t>
            </a:r>
            <a:r>
              <a:rPr lang="ja-JP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府が対応方針を</a:t>
            </a:r>
            <a:r>
              <a:rPr lang="ja-JP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策定</a:t>
            </a:r>
            <a:endParaRPr lang="ja-JP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-88488" y="4299290"/>
            <a:ext cx="1658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dirty="0"/>
              <a:t>●評価の流れ</a:t>
            </a:r>
            <a:endParaRPr kumimoji="1" lang="ja-JP" altLang="en-US" dirty="0"/>
          </a:p>
        </p:txBody>
      </p:sp>
      <p:sp>
        <p:nvSpPr>
          <p:cNvPr id="3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3655869" y="6387886"/>
            <a:ext cx="1828800" cy="365125"/>
          </a:xfrm>
        </p:spPr>
        <p:txBody>
          <a:bodyPr/>
          <a:lstStyle/>
          <a:p>
            <a:fld id="{682EF9F9-C4E8-46B2-BBF1-33E3162B856A}" type="slidenum">
              <a:rPr kumimoji="1" lang="ja-JP" altLang="en-US" sz="1800" b="1" smtClean="0">
                <a:solidFill>
                  <a:schemeClr val="tx1"/>
                </a:solidFill>
              </a:rPr>
              <a:t>7</a:t>
            </a:fld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6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ユーザー定義 3">
      <a:dk1>
        <a:sysClr val="windowText" lastClr="000000"/>
      </a:dk1>
      <a:lt1>
        <a:srgbClr val="FFFFFF"/>
      </a:lt1>
      <a:dk2>
        <a:srgbClr val="DEAE00"/>
      </a:dk2>
      <a:lt2>
        <a:srgbClr val="1C7D14"/>
      </a:lt2>
      <a:accent1>
        <a:srgbClr val="4FE044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39F93F6-5149-41E1-B3BB-1A01232CFA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9857C608-F7EC-4A65-833F-B1246E36C5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08891B-74B3-4EB4-998C-FB5030D9E4BE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1190</TotalTime>
  <Words>381</Words>
  <Application>Microsoft Office PowerPoint</Application>
  <PresentationFormat>画面に合わせる (4:3)</PresentationFormat>
  <Paragraphs>79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ウェーブ</vt:lpstr>
      <vt:lpstr>PowerPoint プレゼンテーション</vt:lpstr>
      <vt:lpstr>指定管理者の導入状況</vt:lpstr>
      <vt:lpstr>指定管理者の選定方法（１）</vt:lpstr>
      <vt:lpstr>指定管理者の選定方法（２）</vt:lpstr>
      <vt:lpstr>履行確認方法及び評価制度（１）</vt:lpstr>
      <vt:lpstr>履行確認方法及び評価制度（２）</vt:lpstr>
      <vt:lpstr>履行確認方法及び評価制度（３）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（タイトル）</dc:title>
  <dc:creator>大阪府庁</dc:creator>
  <cp:lastModifiedBy>大井祥之</cp:lastModifiedBy>
  <cp:revision>57</cp:revision>
  <cp:lastPrinted>2013-07-19T10:21:37Z</cp:lastPrinted>
  <dcterms:created xsi:type="dcterms:W3CDTF">2013-07-08T06:20:30Z</dcterms:created>
  <dcterms:modified xsi:type="dcterms:W3CDTF">2014-05-17T02:36:19Z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