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handoutMasterIdLst>
    <p:handoutMasterId r:id="rId25"/>
  </p:handoutMasterIdLst>
  <p:sldIdLst>
    <p:sldId id="454" r:id="rId5"/>
    <p:sldId id="506" r:id="rId6"/>
    <p:sldId id="354" r:id="rId7"/>
    <p:sldId id="363" r:id="rId8"/>
    <p:sldId id="355" r:id="rId9"/>
    <p:sldId id="392" r:id="rId10"/>
    <p:sldId id="496" r:id="rId11"/>
    <p:sldId id="364" r:id="rId12"/>
    <p:sldId id="498" r:id="rId13"/>
    <p:sldId id="500" r:id="rId14"/>
    <p:sldId id="497" r:id="rId15"/>
    <p:sldId id="507" r:id="rId16"/>
    <p:sldId id="342" r:id="rId17"/>
    <p:sldId id="508" r:id="rId18"/>
    <p:sldId id="509" r:id="rId19"/>
    <p:sldId id="510" r:id="rId20"/>
    <p:sldId id="365" r:id="rId21"/>
    <p:sldId id="514" r:id="rId22"/>
    <p:sldId id="515" r:id="rId23"/>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80F76A96-7696-4224-9115-754E77B3EAD5}">
          <p14:sldIdLst>
            <p14:sldId id="454"/>
            <p14:sldId id="506"/>
            <p14:sldId id="354"/>
            <p14:sldId id="363"/>
            <p14:sldId id="355"/>
            <p14:sldId id="392"/>
            <p14:sldId id="496"/>
            <p14:sldId id="364"/>
            <p14:sldId id="498"/>
            <p14:sldId id="500"/>
            <p14:sldId id="497"/>
            <p14:sldId id="507"/>
            <p14:sldId id="342"/>
            <p14:sldId id="508"/>
            <p14:sldId id="509"/>
            <p14:sldId id="510"/>
            <p14:sldId id="365"/>
            <p14:sldId id="514"/>
            <p14:sldId id="515"/>
          </p14:sldIdLst>
        </p14:section>
        <p14:section name="タイトルなしのセクション" id="{25E2942B-EABF-450C-A642-720D2D76438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66CC"/>
    <a:srgbClr val="0066CC"/>
    <a:srgbClr val="FFD6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35" autoAdjust="0"/>
    <p:restoredTop sz="93463" autoAdjust="0"/>
  </p:normalViewPr>
  <p:slideViewPr>
    <p:cSldViewPr>
      <p:cViewPr>
        <p:scale>
          <a:sx n="66" d="100"/>
          <a:sy n="66" d="100"/>
        </p:scale>
        <p:origin x="-1626" y="-90"/>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1"/>
            <a:ext cx="2949575" cy="496888"/>
          </a:xfrm>
          <a:prstGeom prst="rect">
            <a:avLst/>
          </a:prstGeom>
        </p:spPr>
        <p:txBody>
          <a:bodyPr vert="horz" lIns="91421" tIns="45709" rIns="91421" bIns="45709"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4" y="1"/>
            <a:ext cx="2949575" cy="496888"/>
          </a:xfrm>
          <a:prstGeom prst="rect">
            <a:avLst/>
          </a:prstGeom>
        </p:spPr>
        <p:txBody>
          <a:bodyPr vert="horz" lIns="91421" tIns="45709" rIns="91421" bIns="45709" rtlCol="0"/>
          <a:lstStyle>
            <a:lvl1pPr algn="r">
              <a:defRPr sz="1200"/>
            </a:lvl1pPr>
          </a:lstStyle>
          <a:p>
            <a:fld id="{29472AE3-829E-42FD-BDF5-9930118AE71F}" type="datetimeFigureOut">
              <a:rPr kumimoji="1" lang="ja-JP" altLang="en-US" smtClean="0"/>
              <a:t>2014/4/30</a:t>
            </a:fld>
            <a:endParaRPr kumimoji="1" lang="ja-JP" altLang="en-US"/>
          </a:p>
        </p:txBody>
      </p:sp>
      <p:sp>
        <p:nvSpPr>
          <p:cNvPr id="4" name="フッター プレースホルダー 3"/>
          <p:cNvSpPr>
            <a:spLocks noGrp="1"/>
          </p:cNvSpPr>
          <p:nvPr>
            <p:ph type="ftr" sz="quarter" idx="2"/>
          </p:nvPr>
        </p:nvSpPr>
        <p:spPr>
          <a:xfrm>
            <a:off x="6" y="9440870"/>
            <a:ext cx="2949575" cy="496887"/>
          </a:xfrm>
          <a:prstGeom prst="rect">
            <a:avLst/>
          </a:prstGeom>
        </p:spPr>
        <p:txBody>
          <a:bodyPr vert="horz" lIns="91421" tIns="45709" rIns="91421" bIns="45709"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4" y="9440870"/>
            <a:ext cx="2949575" cy="496887"/>
          </a:xfrm>
          <a:prstGeom prst="rect">
            <a:avLst/>
          </a:prstGeom>
        </p:spPr>
        <p:txBody>
          <a:bodyPr vert="horz" lIns="91421" tIns="45709" rIns="91421" bIns="45709" rtlCol="0" anchor="b"/>
          <a:lstStyle>
            <a:lvl1pPr algn="r">
              <a:defRPr sz="1200"/>
            </a:lvl1pPr>
          </a:lstStyle>
          <a:p>
            <a:fld id="{F590CCD0-FE35-423A-B9FD-933267B7A8DB}" type="slidenum">
              <a:rPr kumimoji="1" lang="ja-JP" altLang="en-US" smtClean="0"/>
              <a:t>‹#›</a:t>
            </a:fld>
            <a:endParaRPr kumimoji="1" lang="ja-JP" altLang="en-US"/>
          </a:p>
        </p:txBody>
      </p:sp>
    </p:spTree>
    <p:extLst>
      <p:ext uri="{BB962C8B-B14F-4D97-AF65-F5344CB8AC3E}">
        <p14:creationId xmlns:p14="http://schemas.microsoft.com/office/powerpoint/2010/main" val="17901339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1"/>
            <a:ext cx="2949575" cy="496888"/>
          </a:xfrm>
          <a:prstGeom prst="rect">
            <a:avLst/>
          </a:prstGeom>
        </p:spPr>
        <p:txBody>
          <a:bodyPr vert="horz" lIns="91421" tIns="45709" rIns="91421" bIns="4570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4" y="1"/>
            <a:ext cx="2949575" cy="496888"/>
          </a:xfrm>
          <a:prstGeom prst="rect">
            <a:avLst/>
          </a:prstGeom>
        </p:spPr>
        <p:txBody>
          <a:bodyPr vert="horz" lIns="91421" tIns="45709" rIns="91421" bIns="45709" rtlCol="0"/>
          <a:lstStyle>
            <a:lvl1pPr algn="r">
              <a:defRPr sz="1200"/>
            </a:lvl1pPr>
          </a:lstStyle>
          <a:p>
            <a:fld id="{C66E6DC5-E089-448C-ADA9-C53EA216882B}" type="datetimeFigureOut">
              <a:rPr kumimoji="1" lang="ja-JP" altLang="en-US" smtClean="0"/>
              <a:t>2014/4/30</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21" tIns="45709" rIns="91421" bIns="45709" rtlCol="0" anchor="ctr"/>
          <a:lstStyle/>
          <a:p>
            <a:endParaRPr lang="ja-JP" altLang="en-US"/>
          </a:p>
        </p:txBody>
      </p:sp>
      <p:sp>
        <p:nvSpPr>
          <p:cNvPr id="5" name="ノート プレースホルダー 4"/>
          <p:cNvSpPr>
            <a:spLocks noGrp="1"/>
          </p:cNvSpPr>
          <p:nvPr>
            <p:ph type="body" sz="quarter" idx="3"/>
          </p:nvPr>
        </p:nvSpPr>
        <p:spPr>
          <a:xfrm>
            <a:off x="681042" y="4721227"/>
            <a:ext cx="5445125" cy="4471988"/>
          </a:xfrm>
          <a:prstGeom prst="rect">
            <a:avLst/>
          </a:prstGeom>
        </p:spPr>
        <p:txBody>
          <a:bodyPr vert="horz" lIns="91421" tIns="45709" rIns="91421" bIns="4570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6" y="9440870"/>
            <a:ext cx="2949575" cy="496887"/>
          </a:xfrm>
          <a:prstGeom prst="rect">
            <a:avLst/>
          </a:prstGeom>
        </p:spPr>
        <p:txBody>
          <a:bodyPr vert="horz" lIns="91421" tIns="45709" rIns="91421" bIns="4570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4" y="9440870"/>
            <a:ext cx="2949575" cy="496887"/>
          </a:xfrm>
          <a:prstGeom prst="rect">
            <a:avLst/>
          </a:prstGeom>
        </p:spPr>
        <p:txBody>
          <a:bodyPr vert="horz" lIns="91421" tIns="45709" rIns="91421" bIns="45709" rtlCol="0" anchor="b"/>
          <a:lstStyle>
            <a:lvl1pPr algn="r">
              <a:defRPr sz="1200"/>
            </a:lvl1pPr>
          </a:lstStyle>
          <a:p>
            <a:fld id="{DFCB510D-55C8-4D3D-A366-9F41B467EC44}" type="slidenum">
              <a:rPr kumimoji="1" lang="ja-JP" altLang="en-US" smtClean="0"/>
              <a:t>‹#›</a:t>
            </a:fld>
            <a:endParaRPr kumimoji="1" lang="ja-JP" altLang="en-US"/>
          </a:p>
        </p:txBody>
      </p:sp>
    </p:spTree>
    <p:extLst>
      <p:ext uri="{BB962C8B-B14F-4D97-AF65-F5344CB8AC3E}">
        <p14:creationId xmlns:p14="http://schemas.microsoft.com/office/powerpoint/2010/main" val="23894380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C9D8128-0D49-4FB7-BD1C-395F2D4B64DE}" type="slidenum">
              <a:rPr kumimoji="1" lang="ja-JP" altLang="en-US" smtClean="0"/>
              <a:t>1</a:t>
            </a:fld>
            <a:endParaRPr kumimoji="1" lang="ja-JP" altLang="en-US"/>
          </a:p>
        </p:txBody>
      </p:sp>
    </p:spTree>
    <p:extLst>
      <p:ext uri="{BB962C8B-B14F-4D97-AF65-F5344CB8AC3E}">
        <p14:creationId xmlns:p14="http://schemas.microsoft.com/office/powerpoint/2010/main" val="351314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FCB510D-55C8-4D3D-A366-9F41B467EC44}" type="slidenum">
              <a:rPr kumimoji="1" lang="ja-JP" altLang="en-US" smtClean="0"/>
              <a:t>5</a:t>
            </a:fld>
            <a:endParaRPr kumimoji="1" lang="ja-JP" altLang="en-US"/>
          </a:p>
        </p:txBody>
      </p:sp>
    </p:spTree>
    <p:extLst>
      <p:ext uri="{BB962C8B-B14F-4D97-AF65-F5344CB8AC3E}">
        <p14:creationId xmlns:p14="http://schemas.microsoft.com/office/powerpoint/2010/main" val="2392305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E61775D6-E355-4EAF-BDEE-B04BC6803A90}" type="datetime1">
              <a:rPr kumimoji="1" lang="ja-JP" altLang="en-US" smtClean="0"/>
              <a:t>2014/4/30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ja-JP" altLang="en-US" smtClean="0"/>
              <a:t>マスター タイトルの書式設定</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40614823-41D9-485B-A2D5-75E593865C7C}" type="datetime1">
              <a:rPr kumimoji="1" lang="ja-JP" altLang="en-US" smtClean="0"/>
              <a:t>2014/4/30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F4FF336-CABA-4CBB-8E49-D1E29DD138B8}" type="datetime1">
              <a:rPr kumimoji="1" lang="ja-JP" altLang="en-US" smtClean="0"/>
              <a:t>2014/4/30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CD4E0DB-5E2A-47F6-8D81-EE43CC6BC000}" type="datetime1">
              <a:rPr kumimoji="1" lang="ja-JP" altLang="en-US" smtClean="0"/>
              <a:t>2014/4/30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smtClean="0"/>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9F5E806-3444-467C-8593-4BBA9FB1CE77}" type="datetime1">
              <a:rPr kumimoji="1" lang="ja-JP" altLang="en-US" smtClean="0"/>
              <a:t>2014/4/30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64CF5EA-8371-4F9E-9F70-497DD76FDEA7}" type="datetime1">
              <a:rPr kumimoji="1" lang="ja-JP" altLang="en-US" smtClean="0"/>
              <a:t>2014/4/30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smtClean="0"/>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ja-JP" altLang="en-US" smtClean="0"/>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05CDA9A9-D1D9-4BAE-9653-8988E33B6781}" type="datetime1">
              <a:rPr kumimoji="1" lang="ja-JP" altLang="en-US" smtClean="0"/>
              <a:t>2014/4/30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smtClean="0"/>
              <a:t>マスター タイトルの書式設定</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B5237B4A-2DA4-4BDD-9466-FB2E0B7EF2F1}" type="datetime1">
              <a:rPr kumimoji="1" lang="ja-JP" altLang="en-US" smtClean="0"/>
              <a:t>2014/4/30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751FD5-08C0-4FFF-89CE-E391894DB73E}" type="datetime1">
              <a:rPr kumimoji="1" lang="ja-JP" altLang="en-US" smtClean="0"/>
              <a:t>2014/4/30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73E98E4-912B-4538-8261-656492193EE1}" type="datetime1">
              <a:rPr kumimoji="1" lang="ja-JP" altLang="en-US" smtClean="0"/>
              <a:t>2014/4/30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21176A2A-8FEB-4FDA-A24A-5E322FB0382E}" type="datetime1">
              <a:rPr kumimoji="1" lang="ja-JP" altLang="en-US" smtClean="0"/>
              <a:t>2014/4/30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ja-JP" altLang="en-US" smtClean="0"/>
              <a:t>マスター タイトルの書式設定</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9A7E776-5040-476D-939B-F7EBAE264593}" type="datetime1">
              <a:rPr kumimoji="1" lang="ja-JP" altLang="en-US" smtClean="0"/>
              <a:t>2014/4/30</a:t>
            </a:fld>
            <a:endParaRPr kumimoji="1" lang="ja-JP" alt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kumimoji="1" lang="ja-JP" alt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82EF9F9-C4E8-46B2-BBF1-33E3162B856A}"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emf"/><Relationship Id="rId1" Type="http://schemas.openxmlformats.org/officeDocument/2006/relationships/slideLayout" Target="../slideLayouts/slideLayout7.xml"/><Relationship Id="rId6" Type="http://schemas.openxmlformats.org/officeDocument/2006/relationships/image" Target="../media/image38.tiff"/><Relationship Id="rId5" Type="http://schemas.openxmlformats.org/officeDocument/2006/relationships/image" Target="../media/image37.png"/><Relationship Id="rId4" Type="http://schemas.openxmlformats.org/officeDocument/2006/relationships/image" Target="../media/image36.jpe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image" Target="../media/image49.jpe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wmf"/><Relationship Id="rId4" Type="http://schemas.openxmlformats.org/officeDocument/2006/relationships/image" Target="../media/image53.wmf"/></Relationships>
</file>

<file path=ppt/slides/_rels/slide1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w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wmf"/><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2.wmf"/><Relationship Id="rId7" Type="http://schemas.openxmlformats.org/officeDocument/2006/relationships/image" Target="../media/image16.png"/><Relationship Id="rId2" Type="http://schemas.openxmlformats.org/officeDocument/2006/relationships/image" Target="../media/image11.wmf"/><Relationship Id="rId1" Type="http://schemas.openxmlformats.org/officeDocument/2006/relationships/slideLayout" Target="../slideLayouts/slideLayout7.xml"/><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wmf"/><Relationship Id="rId9" Type="http://schemas.openxmlformats.org/officeDocument/2006/relationships/image" Target="../media/image18.wmf"/></Relationships>
</file>

<file path=ppt/slides/_rels/slide7.xml.rels><?xml version="1.0" encoding="UTF-8" standalone="yes"?>
<Relationships xmlns="http://schemas.openxmlformats.org/package/2006/relationships"><Relationship Id="rId3" Type="http://schemas.openxmlformats.org/officeDocument/2006/relationships/image" Target="../media/image20.wmf"/><Relationship Id="rId7" Type="http://schemas.openxmlformats.org/officeDocument/2006/relationships/image" Target="../media/image24.emf"/><Relationship Id="rId2"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3180" y="1268760"/>
            <a:ext cx="9144000" cy="2304256"/>
          </a:xfrm>
        </p:spPr>
        <p:txBody>
          <a:bodyPr>
            <a:normAutofit fontScale="90000"/>
          </a:bodyPr>
          <a:lstStyle/>
          <a:p>
            <a:pPr marL="182880" indent="0" algn="ctr">
              <a:buNone/>
            </a:pPr>
            <a:r>
              <a:rPr kumimoji="1" lang="ja-JP" altLang="en-US" sz="4000" b="1" dirty="0" smtClean="0">
                <a:latin typeface="Meiryo UI" pitchFamily="50" charset="-128"/>
                <a:ea typeface="Meiryo UI" pitchFamily="50" charset="-128"/>
                <a:cs typeface="Meiryo UI" pitchFamily="50" charset="-128"/>
              </a:rPr>
              <a:t>大阪府都市基盤施設</a:t>
            </a:r>
            <a:r>
              <a:rPr lang="ja-JP" altLang="en-US" sz="4000" b="1" dirty="0">
                <a:latin typeface="Meiryo UI" pitchFamily="50" charset="-128"/>
                <a:ea typeface="Meiryo UI" pitchFamily="50" charset="-128"/>
                <a:cs typeface="Meiryo UI" pitchFamily="50" charset="-128"/>
              </a:rPr>
              <a:t>維持</a:t>
            </a:r>
            <a:r>
              <a:rPr lang="ja-JP" altLang="en-US" sz="4000" b="1" dirty="0" smtClean="0">
                <a:latin typeface="Meiryo UI" pitchFamily="50" charset="-128"/>
                <a:ea typeface="Meiryo UI" pitchFamily="50" charset="-128"/>
                <a:cs typeface="Meiryo UI" pitchFamily="50" charset="-128"/>
              </a:rPr>
              <a:t>管理技術審議会</a:t>
            </a:r>
            <a:r>
              <a:rPr lang="en-US" altLang="ja-JP" sz="1300" b="1" dirty="0" smtClean="0">
                <a:latin typeface="Meiryo UI" pitchFamily="50" charset="-128"/>
                <a:ea typeface="Meiryo UI" pitchFamily="50" charset="-128"/>
                <a:cs typeface="Meiryo UI" pitchFamily="50" charset="-128"/>
              </a:rPr>
              <a:t/>
            </a:r>
            <a:br>
              <a:rPr lang="en-US" altLang="ja-JP" sz="1300" b="1" dirty="0" smtClean="0">
                <a:latin typeface="Meiryo UI" pitchFamily="50" charset="-128"/>
                <a:ea typeface="Meiryo UI" pitchFamily="50" charset="-128"/>
                <a:cs typeface="Meiryo UI" pitchFamily="50" charset="-128"/>
              </a:rPr>
            </a:br>
            <a:r>
              <a:rPr kumimoji="1" lang="en-US" altLang="ja-JP" sz="1300" b="1" dirty="0" smtClean="0">
                <a:latin typeface="Meiryo UI" pitchFamily="50" charset="-128"/>
                <a:ea typeface="Meiryo UI" pitchFamily="50" charset="-128"/>
                <a:cs typeface="Meiryo UI" pitchFamily="50" charset="-128"/>
              </a:rPr>
              <a:t/>
            </a:r>
            <a:br>
              <a:rPr kumimoji="1" lang="en-US" altLang="ja-JP" sz="1300" b="1" dirty="0" smtClean="0">
                <a:latin typeface="Meiryo UI" pitchFamily="50" charset="-128"/>
                <a:ea typeface="Meiryo UI" pitchFamily="50" charset="-128"/>
                <a:cs typeface="Meiryo UI" pitchFamily="50" charset="-128"/>
              </a:rPr>
            </a:br>
            <a:r>
              <a:rPr kumimoji="1" lang="ja-JP" altLang="en-US" b="1" dirty="0" smtClean="0">
                <a:latin typeface="Meiryo UI" pitchFamily="50" charset="-128"/>
                <a:ea typeface="Meiryo UI" pitchFamily="50" charset="-128"/>
                <a:cs typeface="Meiryo UI" pitchFamily="50" charset="-128"/>
              </a:rPr>
              <a:t>第１回　</a:t>
            </a:r>
            <a:r>
              <a:rPr lang="ja-JP" altLang="en-US" dirty="0" smtClean="0">
                <a:latin typeface="Meiryo UI" pitchFamily="50" charset="-128"/>
                <a:ea typeface="Meiryo UI" pitchFamily="50" charset="-128"/>
                <a:cs typeface="Meiryo UI" pitchFamily="50" charset="-128"/>
              </a:rPr>
              <a:t>河川港湾公園</a:t>
            </a:r>
            <a:r>
              <a:rPr kumimoji="1" lang="ja-JP" altLang="en-US" b="1" dirty="0" smtClean="0">
                <a:latin typeface="Meiryo UI" pitchFamily="50" charset="-128"/>
                <a:ea typeface="Meiryo UI" pitchFamily="50" charset="-128"/>
                <a:cs typeface="Meiryo UI" pitchFamily="50" charset="-128"/>
              </a:rPr>
              <a:t>部会</a:t>
            </a:r>
            <a:r>
              <a:rPr kumimoji="1" lang="en-US" altLang="ja-JP" sz="1300" b="1" dirty="0" smtClean="0">
                <a:latin typeface="Meiryo UI" pitchFamily="50" charset="-128"/>
                <a:ea typeface="Meiryo UI" pitchFamily="50" charset="-128"/>
                <a:cs typeface="Meiryo UI" pitchFamily="50" charset="-128"/>
              </a:rPr>
              <a:t/>
            </a:r>
            <a:br>
              <a:rPr kumimoji="1" lang="en-US" altLang="ja-JP" sz="1300" b="1" dirty="0" smtClean="0">
                <a:latin typeface="Meiryo UI" pitchFamily="50" charset="-128"/>
                <a:ea typeface="Meiryo UI" pitchFamily="50" charset="-128"/>
                <a:cs typeface="Meiryo UI" pitchFamily="50" charset="-128"/>
              </a:rPr>
            </a:br>
            <a:r>
              <a:rPr kumimoji="1" lang="en-US" altLang="ja-JP" sz="1300" b="1" dirty="0" smtClean="0">
                <a:latin typeface="Meiryo UI" pitchFamily="50" charset="-128"/>
                <a:ea typeface="Meiryo UI" pitchFamily="50" charset="-128"/>
                <a:cs typeface="Meiryo UI" pitchFamily="50" charset="-128"/>
              </a:rPr>
              <a:t/>
            </a:r>
            <a:br>
              <a:rPr kumimoji="1" lang="en-US" altLang="ja-JP" sz="1300" b="1" dirty="0" smtClean="0">
                <a:latin typeface="Meiryo UI" pitchFamily="50" charset="-128"/>
                <a:ea typeface="Meiryo UI" pitchFamily="50" charset="-128"/>
                <a:cs typeface="Meiryo UI" pitchFamily="50" charset="-128"/>
              </a:rPr>
            </a:br>
            <a:r>
              <a:rPr kumimoji="1" lang="ja-JP" altLang="en-US" sz="2700" b="1" dirty="0" smtClean="0">
                <a:latin typeface="Meiryo UI" pitchFamily="50" charset="-128"/>
                <a:ea typeface="Meiryo UI" pitchFamily="50" charset="-128"/>
                <a:cs typeface="Meiryo UI" pitchFamily="50" charset="-128"/>
              </a:rPr>
              <a:t>～</a:t>
            </a:r>
            <a:r>
              <a:rPr lang="ja-JP" altLang="en-US" sz="2700" b="1" dirty="0" smtClean="0">
                <a:latin typeface="Meiryo UI" pitchFamily="50" charset="-128"/>
                <a:ea typeface="Meiryo UI" pitchFamily="50" charset="-128"/>
                <a:cs typeface="Meiryo UI" pitchFamily="50" charset="-128"/>
              </a:rPr>
              <a:t>戦略的な維持管理の推進について～</a:t>
            </a:r>
            <a:endParaRPr kumimoji="1" lang="ja-JP" altLang="en-US" sz="2700" b="1" dirty="0">
              <a:latin typeface="Meiryo UI" pitchFamily="50" charset="-128"/>
              <a:ea typeface="Meiryo UI" pitchFamily="50" charset="-128"/>
              <a:cs typeface="Meiryo UI" pitchFamily="50" charset="-128"/>
            </a:endParaRPr>
          </a:p>
        </p:txBody>
      </p:sp>
      <p:sp>
        <p:nvSpPr>
          <p:cNvPr id="5" name="テキスト ボックス 4"/>
          <p:cNvSpPr txBox="1"/>
          <p:nvPr/>
        </p:nvSpPr>
        <p:spPr>
          <a:xfrm>
            <a:off x="7092280" y="116632"/>
            <a:ext cx="1872208" cy="369332"/>
          </a:xfrm>
          <a:prstGeom prst="rect">
            <a:avLst/>
          </a:prstGeom>
          <a:noFill/>
        </p:spPr>
        <p:txBody>
          <a:bodyPr wrap="square" rtlCol="0">
            <a:spAutoFit/>
          </a:bodyPr>
          <a:lstStyle/>
          <a:p>
            <a:pPr algn="r"/>
            <a:r>
              <a:rPr kumimoji="1" lang="ja-JP" altLang="en-US" b="1" dirty="0" smtClean="0">
                <a:latin typeface="Meiryo UI" pitchFamily="50" charset="-128"/>
                <a:ea typeface="Meiryo UI" pitchFamily="50" charset="-128"/>
                <a:cs typeface="Meiryo UI" pitchFamily="50" charset="-128"/>
              </a:rPr>
              <a:t>資料２</a:t>
            </a:r>
            <a:r>
              <a:rPr lang="ja-JP" altLang="en-US" b="1" dirty="0" smtClean="0">
                <a:latin typeface="Meiryo UI" pitchFamily="50" charset="-128"/>
                <a:ea typeface="Meiryo UI" pitchFamily="50" charset="-128"/>
                <a:cs typeface="Meiryo UI" pitchFamily="50" charset="-128"/>
              </a:rPr>
              <a:t>－３</a:t>
            </a:r>
            <a:endParaRPr kumimoji="1" lang="ja-JP" altLang="en-US" b="1" dirty="0">
              <a:latin typeface="Meiryo UI" pitchFamily="50" charset="-128"/>
              <a:ea typeface="Meiryo UI" pitchFamily="50" charset="-128"/>
              <a:cs typeface="Meiryo UI" pitchFamily="50" charset="-128"/>
            </a:endParaRPr>
          </a:p>
        </p:txBody>
      </p:sp>
      <p:sp>
        <p:nvSpPr>
          <p:cNvPr id="7" name="サブタイトル 2"/>
          <p:cNvSpPr>
            <a:spLocks noGrp="1"/>
          </p:cNvSpPr>
          <p:nvPr>
            <p:ph type="subTitle" idx="1"/>
          </p:nvPr>
        </p:nvSpPr>
        <p:spPr>
          <a:xfrm>
            <a:off x="0" y="6190456"/>
            <a:ext cx="9144000" cy="550912"/>
          </a:xfrm>
        </p:spPr>
        <p:txBody>
          <a:bodyPr>
            <a:normAutofit/>
          </a:bodyPr>
          <a:lstStyle/>
          <a:p>
            <a:pPr algn="ctr"/>
            <a:r>
              <a:rPr kumimoji="1" lang="ja-JP" altLang="en-US" sz="2400" b="1" dirty="0" smtClean="0">
                <a:latin typeface="Meiryo UI" pitchFamily="50" charset="-128"/>
                <a:ea typeface="Meiryo UI" pitchFamily="50" charset="-128"/>
                <a:cs typeface="Meiryo UI" pitchFamily="50" charset="-128"/>
              </a:rPr>
              <a:t>大阪府都市基盤施設維持管理技術審議会　河川港湾公園部会</a:t>
            </a:r>
            <a:endParaRPr kumimoji="1" lang="ja-JP" altLang="en-US" sz="2400" b="1" dirty="0">
              <a:latin typeface="Meiryo UI" pitchFamily="50" charset="-128"/>
              <a:ea typeface="Meiryo UI" pitchFamily="50" charset="-128"/>
              <a:cs typeface="Meiryo UI" pitchFamily="50" charset="-128"/>
            </a:endParaRPr>
          </a:p>
        </p:txBody>
      </p:sp>
      <p:sp>
        <p:nvSpPr>
          <p:cNvPr id="3" name="スライド番号プレースホルダー 2"/>
          <p:cNvSpPr>
            <a:spLocks noGrp="1"/>
          </p:cNvSpPr>
          <p:nvPr>
            <p:ph type="sldNum" sz="quarter" idx="12"/>
          </p:nvPr>
        </p:nvSpPr>
        <p:spPr>
          <a:xfrm>
            <a:off x="3923928" y="6520259"/>
            <a:ext cx="1828800" cy="365125"/>
          </a:xfrm>
        </p:spPr>
        <p:txBody>
          <a:bodyPr/>
          <a:lstStyle/>
          <a:p>
            <a:fld id="{682EF9F9-C4E8-46B2-BBF1-33E3162B856A}" type="slidenum">
              <a:rPr kumimoji="1" lang="ja-JP" altLang="en-US" smtClean="0"/>
              <a:t>1</a:t>
            </a:fld>
            <a:endParaRPr kumimoji="1" lang="ja-JP" altLang="en-US" dirty="0"/>
          </a:p>
        </p:txBody>
      </p:sp>
      <p:sp>
        <p:nvSpPr>
          <p:cNvPr id="8" name="サブタイトル 2"/>
          <p:cNvSpPr txBox="1">
            <a:spLocks/>
          </p:cNvSpPr>
          <p:nvPr/>
        </p:nvSpPr>
        <p:spPr>
          <a:xfrm>
            <a:off x="0" y="3753131"/>
            <a:ext cx="9144000" cy="792088"/>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kumimoji="1"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9pPr>
          </a:lstStyle>
          <a:p>
            <a:pPr algn="ctr"/>
            <a:r>
              <a:rPr lang="en-US" altLang="ja-JP" sz="4000" b="1" dirty="0" smtClean="0">
                <a:latin typeface="Meiryo UI" pitchFamily="50" charset="-128"/>
                <a:ea typeface="Meiryo UI" pitchFamily="50" charset="-128"/>
                <a:cs typeface="Meiryo UI" pitchFamily="50" charset="-128"/>
              </a:rPr>
              <a:t>《</a:t>
            </a:r>
            <a:r>
              <a:rPr lang="ja-JP" altLang="en-US" sz="4000" b="1" dirty="0" smtClean="0">
                <a:latin typeface="Meiryo UI" pitchFamily="50" charset="-128"/>
                <a:ea typeface="Meiryo UI" pitchFamily="50" charset="-128"/>
                <a:cs typeface="Meiryo UI" pitchFamily="50" charset="-128"/>
              </a:rPr>
              <a:t>公園</a:t>
            </a:r>
            <a:r>
              <a:rPr lang="en-US" altLang="ja-JP" sz="4000" b="1" dirty="0" smtClean="0">
                <a:latin typeface="Meiryo UI" pitchFamily="50" charset="-128"/>
                <a:ea typeface="Meiryo UI" pitchFamily="50" charset="-128"/>
                <a:cs typeface="Meiryo UI" pitchFamily="50" charset="-128"/>
              </a:rPr>
              <a:t>》</a:t>
            </a:r>
            <a:endParaRPr lang="ja-JP" altLang="en-US" sz="4000" b="1"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1960807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lang="en-US" altLang="ja-JP" sz="2800" dirty="0" smtClean="0">
                <a:solidFill>
                  <a:schemeClr val="bg1"/>
                </a:solidFill>
                <a:latin typeface="Meiryo UI" pitchFamily="50" charset="-128"/>
                <a:ea typeface="Meiryo UI" pitchFamily="50" charset="-128"/>
                <a:cs typeface="Meiryo UI" pitchFamily="50" charset="-128"/>
              </a:rPr>
              <a:t>.</a:t>
            </a:r>
            <a:r>
              <a:rPr lang="ja-JP" altLang="en-US" sz="2800" dirty="0" smtClean="0">
                <a:solidFill>
                  <a:schemeClr val="bg1"/>
                </a:solidFill>
                <a:latin typeface="Meiryo UI" pitchFamily="50" charset="-128"/>
                <a:ea typeface="Meiryo UI" pitchFamily="50" charset="-128"/>
                <a:cs typeface="Meiryo UI" pitchFamily="50" charset="-128"/>
              </a:rPr>
              <a:t> </a:t>
            </a:r>
            <a:r>
              <a:rPr lang="ja-JP" altLang="en-US" sz="2800" dirty="0">
                <a:solidFill>
                  <a:schemeClr val="bg1"/>
                </a:solidFill>
                <a:latin typeface="Meiryo UI" pitchFamily="50" charset="-128"/>
                <a:ea typeface="Meiryo UI" pitchFamily="50" charset="-128"/>
                <a:cs typeface="Meiryo UI" pitchFamily="50" charset="-128"/>
              </a:rPr>
              <a:t>点検及びデータの</a:t>
            </a:r>
            <a:r>
              <a:rPr lang="ja-JP" altLang="en-US" sz="2800" dirty="0" smtClean="0">
                <a:solidFill>
                  <a:schemeClr val="bg1"/>
                </a:solidFill>
                <a:latin typeface="Meiryo UI" pitchFamily="50" charset="-128"/>
                <a:ea typeface="Meiryo UI" pitchFamily="50" charset="-128"/>
                <a:cs typeface="Meiryo UI" pitchFamily="50" charset="-128"/>
              </a:rPr>
              <a:t>蓄積</a:t>
            </a:r>
            <a:endParaRPr lang="ja-JP" altLang="en-US" sz="2800" dirty="0">
              <a:solidFill>
                <a:schemeClr val="bg1"/>
              </a:solidFill>
              <a:latin typeface="Meiryo UI" pitchFamily="50" charset="-128"/>
              <a:ea typeface="Meiryo UI" pitchFamily="50" charset="-128"/>
              <a:cs typeface="Meiryo UI" pitchFamily="50" charset="-128"/>
            </a:endParaRPr>
          </a:p>
        </p:txBody>
      </p:sp>
      <p:sp>
        <p:nvSpPr>
          <p:cNvPr id="4" name="テキスト ボックス 3"/>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smtClean="0">
                <a:latin typeface="Meiryo UI" pitchFamily="50" charset="-128"/>
                <a:ea typeface="Meiryo UI" pitchFamily="50" charset="-128"/>
                <a:cs typeface="Meiryo UI" pitchFamily="50" charset="-128"/>
              </a:rPr>
              <a:t>１－３　府民の参加（ニーズの把握等）②</a:t>
            </a:r>
            <a:endParaRPr kumimoji="1" lang="ja-JP" altLang="en-US" sz="2400" dirty="0">
              <a:latin typeface="Meiryo UI" pitchFamily="50" charset="-128"/>
              <a:ea typeface="Meiryo UI" pitchFamily="50" charset="-128"/>
              <a:cs typeface="Meiryo UI" pitchFamily="50" charset="-128"/>
            </a:endParaRPr>
          </a:p>
        </p:txBody>
      </p:sp>
      <p:grpSp>
        <p:nvGrpSpPr>
          <p:cNvPr id="13" name="グループ化 12"/>
          <p:cNvGrpSpPr/>
          <p:nvPr/>
        </p:nvGrpSpPr>
        <p:grpSpPr>
          <a:xfrm>
            <a:off x="195794" y="1542561"/>
            <a:ext cx="8768694" cy="1479101"/>
            <a:chOff x="195794" y="1229819"/>
            <a:chExt cx="8768694" cy="1479101"/>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7459" y="1229819"/>
              <a:ext cx="4747029" cy="1479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descr="D:\SakaiTs\Desktop\P1000176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2132" y="1230951"/>
              <a:ext cx="1750844" cy="147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http://www.pwmi.or.jp/public/new/img/news200404_02_tsukishim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794" y="1230881"/>
              <a:ext cx="1728192" cy="147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グループ化 28"/>
          <p:cNvGrpSpPr/>
          <p:nvPr/>
        </p:nvGrpSpPr>
        <p:grpSpPr>
          <a:xfrm>
            <a:off x="190296" y="3573016"/>
            <a:ext cx="8846200" cy="3223223"/>
            <a:chOff x="190296" y="3127005"/>
            <a:chExt cx="8846200" cy="3223223"/>
          </a:xfrm>
        </p:grpSpPr>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787" t="9416" r="20340" b="9712"/>
            <a:stretch/>
          </p:blipFill>
          <p:spPr bwMode="auto">
            <a:xfrm>
              <a:off x="4715499" y="3127005"/>
              <a:ext cx="4320997" cy="321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グループ化 27"/>
            <p:cNvGrpSpPr/>
            <p:nvPr/>
          </p:nvGrpSpPr>
          <p:grpSpPr>
            <a:xfrm>
              <a:off x="190296" y="3152961"/>
              <a:ext cx="4369277" cy="3197267"/>
              <a:chOff x="190296" y="3152961"/>
              <a:chExt cx="4369277" cy="3197267"/>
            </a:xfrm>
          </p:grpSpPr>
          <p:pic>
            <p:nvPicPr>
              <p:cNvPr id="17" name="Picture 2" descr="X:\313_都市みどり課\■個人フォルダ\淡路屋\01公園工事・委託\02委託\住吉_H24_遊戯場実施設計その２\打合せ\250129_設計審査会用資料\現況図.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812"/>
              <a:stretch/>
            </p:blipFill>
            <p:spPr bwMode="auto">
              <a:xfrm rot="16200000">
                <a:off x="783709" y="2565745"/>
                <a:ext cx="3182452" cy="436927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p:cNvGrpSpPr/>
              <p:nvPr/>
            </p:nvGrpSpPr>
            <p:grpSpPr>
              <a:xfrm>
                <a:off x="233685" y="3152961"/>
                <a:ext cx="1460374" cy="748464"/>
                <a:chOff x="233685" y="3152961"/>
                <a:chExt cx="1460374" cy="748464"/>
              </a:xfrm>
            </p:grpSpPr>
            <p:pic>
              <p:nvPicPr>
                <p:cNvPr id="18" name="図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3685" y="3181777"/>
                  <a:ext cx="1097955" cy="719647"/>
                </a:xfrm>
                <a:prstGeom prst="rect">
                  <a:avLst/>
                </a:prstGeom>
                <a:ln>
                  <a:solidFill>
                    <a:schemeClr val="tx1"/>
                  </a:solidFill>
                </a:ln>
              </p:spPr>
            </p:pic>
            <p:sp>
              <p:nvSpPr>
                <p:cNvPr id="19" name="線吹き出し 2 (枠付き) 18"/>
                <p:cNvSpPr/>
                <p:nvPr/>
              </p:nvSpPr>
              <p:spPr>
                <a:xfrm>
                  <a:off x="1331640" y="3152961"/>
                  <a:ext cx="362419" cy="748464"/>
                </a:xfrm>
                <a:prstGeom prst="borderCallout2">
                  <a:avLst>
                    <a:gd name="adj1" fmla="val 99539"/>
                    <a:gd name="adj2" fmla="val 86040"/>
                    <a:gd name="adj3" fmla="val 99871"/>
                    <a:gd name="adj4" fmla="val 103065"/>
                    <a:gd name="adj5" fmla="val 144789"/>
                    <a:gd name="adj6" fmla="val -16414"/>
                  </a:avLst>
                </a:prstGeom>
                <a:solidFill>
                  <a:schemeClr val="bg1"/>
                </a:solidFill>
                <a:ln w="127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健康遊具</a:t>
                  </a:r>
                  <a:endParaRPr kumimoji="1" lang="ja-JP" altLang="en-US" sz="1200" dirty="0">
                    <a:solidFill>
                      <a:schemeClr val="tx1"/>
                    </a:solidFill>
                  </a:endParaRPr>
                </a:p>
              </p:txBody>
            </p:sp>
          </p:grpSp>
          <p:grpSp>
            <p:nvGrpSpPr>
              <p:cNvPr id="6" name="グループ化 5"/>
              <p:cNvGrpSpPr/>
              <p:nvPr/>
            </p:nvGrpSpPr>
            <p:grpSpPr>
              <a:xfrm>
                <a:off x="1450744" y="5661248"/>
                <a:ext cx="1537080" cy="688980"/>
                <a:chOff x="1219040" y="5735186"/>
                <a:chExt cx="1537080" cy="688980"/>
              </a:xfrm>
            </p:grpSpPr>
            <p:pic>
              <p:nvPicPr>
                <p:cNvPr id="20" name="図 19"/>
                <p:cNvPicPr>
                  <a:picLocks noChangeAspect="1"/>
                </p:cNvPicPr>
                <p:nvPr/>
              </p:nvPicPr>
              <p:blipFill rotWithShape="1">
                <a:blip r:embed="rId8"/>
                <a:srcRect/>
                <a:stretch/>
              </p:blipFill>
              <p:spPr>
                <a:xfrm>
                  <a:off x="1219040" y="5750952"/>
                  <a:ext cx="1155895" cy="673214"/>
                </a:xfrm>
                <a:prstGeom prst="rect">
                  <a:avLst/>
                </a:prstGeom>
                <a:ln>
                  <a:solidFill>
                    <a:schemeClr val="tx1"/>
                  </a:solidFill>
                </a:ln>
              </p:spPr>
            </p:pic>
            <p:sp>
              <p:nvSpPr>
                <p:cNvPr id="22" name="線吹き出し 2 (枠付き) 21"/>
                <p:cNvSpPr/>
                <p:nvPr/>
              </p:nvSpPr>
              <p:spPr>
                <a:xfrm>
                  <a:off x="2374935" y="5735186"/>
                  <a:ext cx="381185" cy="675229"/>
                </a:xfrm>
                <a:prstGeom prst="borderCallout2">
                  <a:avLst>
                    <a:gd name="adj1" fmla="val 1386"/>
                    <a:gd name="adj2" fmla="val 111628"/>
                    <a:gd name="adj3" fmla="val -884"/>
                    <a:gd name="adj4" fmla="val 99867"/>
                    <a:gd name="adj5" fmla="val -101995"/>
                    <a:gd name="adj6" fmla="val -84602"/>
                  </a:avLst>
                </a:prstGeom>
                <a:solidFill>
                  <a:schemeClr val="bg1"/>
                </a:solidFill>
                <a:ln w="127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石の山</a:t>
                  </a:r>
                  <a:endParaRPr kumimoji="1" lang="ja-JP" altLang="en-US" sz="1200" dirty="0">
                    <a:solidFill>
                      <a:schemeClr val="tx1"/>
                    </a:solidFill>
                  </a:endParaRPr>
                </a:p>
              </p:txBody>
            </p:sp>
          </p:grpSp>
          <p:grpSp>
            <p:nvGrpSpPr>
              <p:cNvPr id="24" name="グループ化 23"/>
              <p:cNvGrpSpPr/>
              <p:nvPr/>
            </p:nvGrpSpPr>
            <p:grpSpPr>
              <a:xfrm>
                <a:off x="2411760" y="3166010"/>
                <a:ext cx="1876045" cy="735413"/>
                <a:chOff x="2411760" y="3166010"/>
                <a:chExt cx="1876045" cy="735413"/>
              </a:xfrm>
            </p:grpSpPr>
            <p:pic>
              <p:nvPicPr>
                <p:cNvPr id="26" name="図 25"/>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808711" y="3181776"/>
                  <a:ext cx="1479094" cy="719647"/>
                </a:xfrm>
                <a:prstGeom prst="rect">
                  <a:avLst/>
                </a:prstGeom>
                <a:ln>
                  <a:solidFill>
                    <a:schemeClr val="tx1"/>
                  </a:solidFill>
                </a:ln>
              </p:spPr>
            </p:pic>
            <p:sp>
              <p:nvSpPr>
                <p:cNvPr id="27" name="線吹き出し 2 (枠付き) 26"/>
                <p:cNvSpPr/>
                <p:nvPr/>
              </p:nvSpPr>
              <p:spPr>
                <a:xfrm>
                  <a:off x="2411760" y="3166010"/>
                  <a:ext cx="359433" cy="735413"/>
                </a:xfrm>
                <a:prstGeom prst="borderCallout2">
                  <a:avLst>
                    <a:gd name="adj1" fmla="val 98459"/>
                    <a:gd name="adj2" fmla="val 252"/>
                    <a:gd name="adj3" fmla="val 100095"/>
                    <a:gd name="adj4" fmla="val 1284"/>
                    <a:gd name="adj5" fmla="val 151602"/>
                    <a:gd name="adj6" fmla="val 279845"/>
                  </a:avLst>
                </a:prstGeom>
                <a:solidFill>
                  <a:schemeClr val="bg1"/>
                </a:solidFill>
                <a:ln w="127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砂場</a:t>
                  </a:r>
                  <a:endParaRPr kumimoji="1" lang="ja-JP" altLang="en-US" sz="1200" dirty="0">
                    <a:solidFill>
                      <a:schemeClr val="tx1"/>
                    </a:solidFill>
                  </a:endParaRPr>
                </a:p>
              </p:txBody>
            </p:sp>
          </p:grpSp>
        </p:grpSp>
      </p:grpSp>
      <p:sp>
        <p:nvSpPr>
          <p:cNvPr id="33" name="二等辺三角形 32"/>
          <p:cNvSpPr/>
          <p:nvPr/>
        </p:nvSpPr>
        <p:spPr>
          <a:xfrm rot="5400000">
            <a:off x="3517784" y="2113385"/>
            <a:ext cx="1020670" cy="1440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5400000">
            <a:off x="4061665" y="4803431"/>
            <a:ext cx="1020670" cy="1440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10268" y="1045616"/>
            <a:ext cx="9026227" cy="369332"/>
          </a:xfrm>
          <a:prstGeom prst="rect">
            <a:avLst/>
          </a:prstGeom>
          <a:noFill/>
          <a:ln>
            <a:noFill/>
          </a:ln>
        </p:spPr>
        <p:txBody>
          <a:bodyPr wrap="square" rtlCol="0">
            <a:spAutoFit/>
          </a:bodyPr>
          <a:lstStyle/>
          <a:p>
            <a:r>
              <a:rPr lang="ja-JP" altLang="en-US" u="sng" dirty="0" smtClean="0">
                <a:latin typeface="Meiryo UI" panose="020B0604030504040204" pitchFamily="50" charset="-128"/>
                <a:ea typeface="Meiryo UI" panose="020B0604030504040204" pitchFamily="50" charset="-128"/>
                <a:cs typeface="Meiryo UI" panose="020B0604030504040204" pitchFamily="50" charset="-128"/>
              </a:rPr>
              <a:t>○　近隣の小学校にほしい遊具のアンケート調査を実施　⇒　求められている遊具の把握①</a:t>
            </a:r>
            <a:endParaRPr lang="en-US" altLang="ja-JP" u="sng"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25741" y="3124854"/>
            <a:ext cx="7714612" cy="369332"/>
          </a:xfrm>
          <a:prstGeom prst="rect">
            <a:avLst/>
          </a:prstGeom>
          <a:noFill/>
          <a:ln>
            <a:noFill/>
          </a:ln>
        </p:spPr>
        <p:txBody>
          <a:bodyPr wrap="square" rtlCol="0">
            <a:spAutoFit/>
          </a:bodyPr>
          <a:lstStyle/>
          <a:p>
            <a:r>
              <a:rPr lang="ja-JP" altLang="en-US" u="sng" dirty="0" smtClean="0">
                <a:latin typeface="Meiryo UI" panose="020B0604030504040204" pitchFamily="50" charset="-128"/>
                <a:ea typeface="Meiryo UI" panose="020B0604030504040204" pitchFamily="50" charset="-128"/>
                <a:cs typeface="Meiryo UI" panose="020B0604030504040204" pitchFamily="50" charset="-128"/>
              </a:rPr>
              <a:t>○　利用状況の調査を実施　⇒　求められている遊具の把握②</a:t>
            </a:r>
            <a:endParaRPr lang="en-US" altLang="ja-JP" u="sng"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3729188" y="6461618"/>
            <a:ext cx="1828800" cy="365125"/>
          </a:xfrm>
        </p:spPr>
        <p:txBody>
          <a:bodyPr/>
          <a:lstStyle/>
          <a:p>
            <a:fld id="{682EF9F9-C4E8-46B2-BBF1-33E3162B856A}" type="slidenum">
              <a:rPr kumimoji="1" lang="ja-JP" altLang="en-US" smtClean="0">
                <a:solidFill>
                  <a:schemeClr val="tx1"/>
                </a:solidFill>
              </a:rPr>
              <a:t>10</a:t>
            </a:fld>
            <a:endParaRPr kumimoji="1" lang="ja-JP" altLang="en-US" dirty="0">
              <a:solidFill>
                <a:schemeClr val="tx1"/>
              </a:solidFill>
            </a:endParaRPr>
          </a:p>
        </p:txBody>
      </p:sp>
    </p:spTree>
    <p:extLst>
      <p:ext uri="{BB962C8B-B14F-4D97-AF65-F5344CB8AC3E}">
        <p14:creationId xmlns:p14="http://schemas.microsoft.com/office/powerpoint/2010/main" val="2974797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3787244" y="6316478"/>
            <a:ext cx="1828800" cy="365125"/>
          </a:xfrm>
        </p:spPr>
        <p:txBody>
          <a:bodyPr/>
          <a:lstStyle/>
          <a:p>
            <a:fld id="{682EF9F9-C4E8-46B2-BBF1-33E3162B856A}" type="slidenum">
              <a:rPr kumimoji="1" lang="ja-JP" altLang="en-US" smtClean="0">
                <a:solidFill>
                  <a:schemeClr val="tx1"/>
                </a:solidFill>
              </a:rPr>
              <a:t>11</a:t>
            </a:fld>
            <a:endParaRPr kumimoji="1" lang="ja-JP" altLang="en-US" dirty="0">
              <a:solidFill>
                <a:schemeClr val="tx1"/>
              </a:solidFill>
            </a:endParaRPr>
          </a:p>
        </p:txBody>
      </p:sp>
      <p:sp>
        <p:nvSpPr>
          <p:cNvPr id="3" name="テキスト ボックス 2"/>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lang="en-US" altLang="ja-JP" sz="2800" dirty="0" smtClean="0">
                <a:solidFill>
                  <a:schemeClr val="bg1"/>
                </a:solidFill>
                <a:latin typeface="Meiryo UI" pitchFamily="50" charset="-128"/>
                <a:ea typeface="Meiryo UI" pitchFamily="50" charset="-128"/>
                <a:cs typeface="Meiryo UI" pitchFamily="50" charset="-128"/>
              </a:rPr>
              <a:t>.</a:t>
            </a:r>
            <a:r>
              <a:rPr lang="ja-JP" altLang="en-US" sz="2800" dirty="0" smtClean="0">
                <a:solidFill>
                  <a:schemeClr val="bg1"/>
                </a:solidFill>
                <a:latin typeface="Meiryo UI" pitchFamily="50" charset="-128"/>
                <a:ea typeface="Meiryo UI" pitchFamily="50" charset="-128"/>
                <a:cs typeface="Meiryo UI" pitchFamily="50" charset="-128"/>
              </a:rPr>
              <a:t> </a:t>
            </a:r>
            <a:r>
              <a:rPr lang="ja-JP" altLang="en-US" sz="2800" dirty="0">
                <a:solidFill>
                  <a:schemeClr val="bg1"/>
                </a:solidFill>
                <a:latin typeface="Meiryo UI" pitchFamily="50" charset="-128"/>
                <a:ea typeface="Meiryo UI" pitchFamily="50" charset="-128"/>
                <a:cs typeface="Meiryo UI" pitchFamily="50" charset="-128"/>
              </a:rPr>
              <a:t>点検及びデータの</a:t>
            </a:r>
            <a:r>
              <a:rPr lang="ja-JP" altLang="en-US" sz="2800" dirty="0" smtClean="0">
                <a:solidFill>
                  <a:schemeClr val="bg1"/>
                </a:solidFill>
                <a:latin typeface="Meiryo UI" pitchFamily="50" charset="-128"/>
                <a:ea typeface="Meiryo UI" pitchFamily="50" charset="-128"/>
                <a:cs typeface="Meiryo UI" pitchFamily="50" charset="-128"/>
              </a:rPr>
              <a:t>蓄積</a:t>
            </a:r>
            <a:endParaRPr lang="ja-JP" altLang="en-US" sz="2800" dirty="0">
              <a:solidFill>
                <a:schemeClr val="bg1"/>
              </a:solidFill>
              <a:latin typeface="Meiryo UI" pitchFamily="50" charset="-128"/>
              <a:ea typeface="Meiryo UI" pitchFamily="50" charset="-128"/>
              <a:cs typeface="Meiryo UI" pitchFamily="50" charset="-128"/>
            </a:endParaRPr>
          </a:p>
        </p:txBody>
      </p:sp>
      <p:sp>
        <p:nvSpPr>
          <p:cNvPr id="4" name="テキスト ボックス 3"/>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smtClean="0">
                <a:latin typeface="Meiryo UI" pitchFamily="50" charset="-128"/>
                <a:ea typeface="Meiryo UI" pitchFamily="50" charset="-128"/>
                <a:cs typeface="Meiryo UI" pitchFamily="50" charset="-128"/>
              </a:rPr>
              <a:t>１－４　点検等のまとめ</a:t>
            </a:r>
            <a:endParaRPr kumimoji="1" lang="ja-JP" altLang="en-US" sz="2400" dirty="0">
              <a:latin typeface="Meiryo UI" pitchFamily="50" charset="-128"/>
              <a:ea typeface="Meiryo UI" pitchFamily="50" charset="-128"/>
              <a:cs typeface="Meiryo UI" pitchFamily="50" charset="-128"/>
            </a:endParaRPr>
          </a:p>
        </p:txBody>
      </p:sp>
      <p:sp>
        <p:nvSpPr>
          <p:cNvPr id="9" name="テキスト ボックス 8"/>
          <p:cNvSpPr txBox="1"/>
          <p:nvPr/>
        </p:nvSpPr>
        <p:spPr>
          <a:xfrm>
            <a:off x="-11988" y="985927"/>
            <a:ext cx="3791900" cy="400110"/>
          </a:xfrm>
          <a:prstGeom prst="rect">
            <a:avLst/>
          </a:prstGeom>
          <a:noFill/>
          <a:ln w="19050">
            <a:noFill/>
          </a:ln>
        </p:spPr>
        <p:txBody>
          <a:bodyPr wrap="squar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◆点検及びニーズ調査（まとめ）</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478" y="1415066"/>
            <a:ext cx="8184954" cy="3198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78" y="4712689"/>
            <a:ext cx="8184954" cy="1655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0691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330401" y="6479227"/>
            <a:ext cx="1828800" cy="365125"/>
          </a:xfrm>
        </p:spPr>
        <p:txBody>
          <a:bodyPr/>
          <a:lstStyle/>
          <a:p>
            <a:fld id="{682EF9F9-C4E8-46B2-BBF1-33E3162B856A}" type="slidenum">
              <a:rPr kumimoji="1" lang="ja-JP" altLang="en-US" smtClean="0"/>
              <a:t>12</a:t>
            </a:fld>
            <a:endParaRPr kumimoji="1" lang="ja-JP" altLang="en-US" dirty="0"/>
          </a:p>
        </p:txBody>
      </p:sp>
      <p:sp>
        <p:nvSpPr>
          <p:cNvPr id="3" name="テキスト ボックス 2"/>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smtClean="0">
                <a:solidFill>
                  <a:schemeClr val="bg1"/>
                </a:solidFill>
                <a:latin typeface="Meiryo UI" pitchFamily="50" charset="-128"/>
                <a:ea typeface="Meiryo UI" pitchFamily="50" charset="-128"/>
                <a:cs typeface="Meiryo UI" pitchFamily="50" charset="-128"/>
              </a:rPr>
              <a:t>１</a:t>
            </a:r>
            <a:r>
              <a:rPr kumimoji="1" lang="en-US" altLang="ja-JP" sz="2800" dirty="0" smtClean="0">
                <a:solidFill>
                  <a:schemeClr val="bg1"/>
                </a:solidFill>
                <a:latin typeface="Meiryo UI" pitchFamily="50" charset="-128"/>
                <a:ea typeface="Meiryo UI" pitchFamily="50" charset="-128"/>
                <a:cs typeface="Meiryo UI" pitchFamily="50" charset="-128"/>
              </a:rPr>
              <a:t>.</a:t>
            </a:r>
            <a:r>
              <a:rPr kumimoji="1" lang="ja-JP" altLang="en-US" sz="2800" dirty="0" smtClean="0">
                <a:solidFill>
                  <a:schemeClr val="bg1"/>
                </a:solidFill>
                <a:latin typeface="Meiryo UI" pitchFamily="50" charset="-128"/>
                <a:ea typeface="Meiryo UI" pitchFamily="50" charset="-128"/>
                <a:cs typeface="Meiryo UI" pitchFamily="50" charset="-128"/>
              </a:rPr>
              <a:t> 点検及びデータの蓄積</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4" name="テキスト ボックス 3"/>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smtClean="0">
                <a:latin typeface="Meiryo UI" pitchFamily="50" charset="-128"/>
                <a:ea typeface="Meiryo UI" pitchFamily="50" charset="-128"/>
                <a:cs typeface="Meiryo UI" pitchFamily="50" charset="-128"/>
              </a:rPr>
              <a:t>１－５　点検及びデータ蓄積に関する問題点と課題</a:t>
            </a:r>
            <a:endParaRPr kumimoji="1" lang="ja-JP" altLang="en-US" sz="2400" dirty="0">
              <a:latin typeface="Meiryo UI" pitchFamily="50" charset="-128"/>
              <a:ea typeface="Meiryo UI" pitchFamily="50" charset="-128"/>
              <a:cs typeface="Meiryo UI"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976314151"/>
              </p:ext>
            </p:extLst>
          </p:nvPr>
        </p:nvGraphicFramePr>
        <p:xfrm>
          <a:off x="179512" y="1844824"/>
          <a:ext cx="8712968" cy="2808312"/>
        </p:xfrm>
        <a:graphic>
          <a:graphicData uri="http://schemas.openxmlformats.org/drawingml/2006/table">
            <a:tbl>
              <a:tblPr>
                <a:tableStyleId>{5C22544A-7EE6-4342-B048-85BDC9FD1C3A}</a:tableStyleId>
              </a:tblPr>
              <a:tblGrid>
                <a:gridCol w="5045861"/>
                <a:gridCol w="3667107"/>
              </a:tblGrid>
              <a:tr h="357208">
                <a:tc>
                  <a:txBody>
                    <a:bodyPr/>
                    <a:lstStyle/>
                    <a:p>
                      <a:pPr algn="ctr" rtl="0" fontAlgn="ctr"/>
                      <a:r>
                        <a:rPr lang="ja-JP" altLang="en-US" sz="1600" u="none" strike="noStrike" dirty="0">
                          <a:solidFill>
                            <a:srgbClr val="FF0000"/>
                          </a:solidFill>
                          <a:effectLst/>
                        </a:rPr>
                        <a:t>問題点</a:t>
                      </a:r>
                      <a:endParaRPr lang="ja-JP" altLang="en-US" sz="1600" b="0" i="0" u="none" strike="noStrike" dirty="0">
                        <a:solidFill>
                          <a:srgbClr val="FF0000"/>
                        </a:solidFill>
                        <a:effectLst/>
                        <a:latin typeface="Meiryo UI"/>
                      </a:endParaRPr>
                    </a:p>
                  </a:txBody>
                  <a:tcPr marL="7039" marR="7039" marT="7039" marB="0" anchor="ctr"/>
                </a:tc>
                <a:tc>
                  <a:txBody>
                    <a:bodyPr/>
                    <a:lstStyle/>
                    <a:p>
                      <a:pPr algn="ctr" rtl="0" fontAlgn="ctr"/>
                      <a:r>
                        <a:rPr lang="ja-JP" altLang="en-US" sz="1600" u="none" strike="noStrike" dirty="0">
                          <a:solidFill>
                            <a:srgbClr val="002060"/>
                          </a:solidFill>
                          <a:effectLst/>
                        </a:rPr>
                        <a:t>改善策</a:t>
                      </a:r>
                      <a:endParaRPr lang="ja-JP" altLang="en-US" sz="1600" b="0" i="0" u="none" strike="noStrike" dirty="0">
                        <a:solidFill>
                          <a:srgbClr val="002060"/>
                        </a:solidFill>
                        <a:effectLst/>
                        <a:latin typeface="Meiryo UI"/>
                      </a:endParaRPr>
                    </a:p>
                  </a:txBody>
                  <a:tcPr marL="7039" marR="7039" marT="7039" marB="0" anchor="ctr"/>
                </a:tc>
              </a:tr>
              <a:tr h="1007837">
                <a:tc>
                  <a:txBody>
                    <a:bodyPr/>
                    <a:lstStyle/>
                    <a:p>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精密点検のデータが電子化されて蓄積されておらず、劣化予測分析などの活用にはいたっていない。</a:t>
                      </a:r>
                      <a:endPar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marL="7039" marR="7039" marT="7039" marB="0" anchor="ctr"/>
                </a:tc>
                <a:tc>
                  <a:txBody>
                    <a:bodyPr/>
                    <a:lstStyle/>
                    <a:p>
                      <a:pPr algn="l" rtl="0" fontAlgn="ctr"/>
                      <a:r>
                        <a:rPr lang="ja-JP" altLang="en-US" sz="1400" u="none" strike="noStrike" dirty="0" smtClean="0">
                          <a:solidFill>
                            <a:srgbClr val="002060"/>
                          </a:solidFill>
                          <a:effectLst/>
                          <a:latin typeface="Meiryo UI" panose="020B0604030504040204" pitchFamily="50" charset="-128"/>
                          <a:ea typeface="Meiryo UI" panose="020B0604030504040204" pitchFamily="50" charset="-128"/>
                          <a:cs typeface="Meiryo UI" panose="020B0604030504040204" pitchFamily="50" charset="-128"/>
                        </a:rPr>
                        <a:t>共通様式</a:t>
                      </a:r>
                      <a:r>
                        <a:rPr lang="ja-JP" altLang="en-US" sz="1400" u="none" strike="noStrike" dirty="0">
                          <a:solidFill>
                            <a:srgbClr val="002060"/>
                          </a:solidFill>
                          <a:effectLst/>
                          <a:latin typeface="Meiryo UI" panose="020B0604030504040204" pitchFamily="50" charset="-128"/>
                          <a:ea typeface="Meiryo UI" panose="020B0604030504040204" pitchFamily="50" charset="-128"/>
                          <a:cs typeface="Meiryo UI" panose="020B0604030504040204" pitchFamily="50" charset="-128"/>
                        </a:rPr>
                        <a:t>をつくり、電子蓄積を行う。</a:t>
                      </a:r>
                      <a:endParaRPr lang="ja-JP" altLang="en-US" sz="1400" b="0" i="0" u="none" strike="noStrike" dirty="0">
                        <a:solidFill>
                          <a:srgbClr val="00206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039" marR="7039" marT="7039" marB="0" anchor="ctr"/>
                </a:tc>
              </a:tr>
              <a:tr h="1443267">
                <a:tc>
                  <a:txBody>
                    <a:bodyPr/>
                    <a:lstStyle/>
                    <a:p>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利用実態調査だけでは、施設の改修・更新にかかるニーズ把握には至らないことから、施設の更新等の設計検討時に、必要に応じてニーズ調査を行っているが、改修・更新の時期の見極めとして活用する為には、遊具などの集客施設において、定期的な調査も必要。</a:t>
                      </a:r>
                      <a:endPar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marL="7039" marR="7039" marT="7039" marB="0" anchor="ctr"/>
                </a:tc>
                <a:tc>
                  <a:txBody>
                    <a:bodyPr/>
                    <a:lstStyle/>
                    <a:p>
                      <a:pPr algn="l" rtl="0" fontAlgn="ctr"/>
                      <a:r>
                        <a:rPr lang="ja-JP" altLang="en-US" sz="1400" u="none" strike="noStrike" dirty="0" smtClean="0">
                          <a:solidFill>
                            <a:srgbClr val="002060"/>
                          </a:solidFill>
                          <a:effectLst/>
                          <a:latin typeface="Meiryo UI" panose="020B0604030504040204" pitchFamily="50" charset="-128"/>
                          <a:ea typeface="Meiryo UI" panose="020B0604030504040204" pitchFamily="50" charset="-128"/>
                          <a:cs typeface="Meiryo UI" panose="020B0604030504040204" pitchFamily="50" charset="-128"/>
                        </a:rPr>
                        <a:t>設置後一定期間経過した遊具</a:t>
                      </a:r>
                      <a:r>
                        <a:rPr lang="ja-JP" altLang="en-US" sz="1400" u="none" strike="noStrike" dirty="0">
                          <a:solidFill>
                            <a:srgbClr val="002060"/>
                          </a:solidFill>
                          <a:effectLst/>
                          <a:latin typeface="Meiryo UI" panose="020B0604030504040204" pitchFamily="50" charset="-128"/>
                          <a:ea typeface="Meiryo UI" panose="020B0604030504040204" pitchFamily="50" charset="-128"/>
                          <a:cs typeface="Meiryo UI" panose="020B0604030504040204" pitchFamily="50" charset="-128"/>
                        </a:rPr>
                        <a:t>などについては、定期的に実施している利用実態調査のアンケート項目に追加するなど</a:t>
                      </a:r>
                      <a:r>
                        <a:rPr lang="ja-JP" altLang="en-US" sz="1400" u="none" strike="noStrike" dirty="0" smtClean="0">
                          <a:solidFill>
                            <a:srgbClr val="002060"/>
                          </a:solidFill>
                          <a:effectLst/>
                          <a:latin typeface="Meiryo UI" panose="020B0604030504040204" pitchFamily="50" charset="-128"/>
                          <a:ea typeface="Meiryo UI" panose="020B0604030504040204" pitchFamily="50" charset="-128"/>
                          <a:cs typeface="Meiryo UI" panose="020B0604030504040204" pitchFamily="50" charset="-128"/>
                        </a:rPr>
                        <a:t>、施設に関するニーズ</a:t>
                      </a:r>
                      <a:r>
                        <a:rPr lang="ja-JP" altLang="en-US" sz="1400" u="none" strike="noStrike" dirty="0">
                          <a:solidFill>
                            <a:srgbClr val="002060"/>
                          </a:solidFill>
                          <a:effectLst/>
                          <a:latin typeface="Meiryo UI" panose="020B0604030504040204" pitchFamily="50" charset="-128"/>
                          <a:ea typeface="Meiryo UI" panose="020B0604030504040204" pitchFamily="50" charset="-128"/>
                          <a:cs typeface="Meiryo UI" panose="020B0604030504040204" pitchFamily="50" charset="-128"/>
                        </a:rPr>
                        <a:t>調査を計画的に実施する。</a:t>
                      </a:r>
                      <a:endParaRPr lang="ja-JP" altLang="en-US" sz="1400" b="0" i="0" u="none" strike="noStrike" dirty="0">
                        <a:solidFill>
                          <a:srgbClr val="00206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039" marR="7039" marT="7039" marB="0" anchor="ctr"/>
                </a:tc>
              </a:tr>
            </a:tbl>
          </a:graphicData>
        </a:graphic>
      </p:graphicFrame>
    </p:spTree>
    <p:extLst>
      <p:ext uri="{BB962C8B-B14F-4D97-AF65-F5344CB8AC3E}">
        <p14:creationId xmlns:p14="http://schemas.microsoft.com/office/powerpoint/2010/main" val="28162247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正方形/長方形 116"/>
          <p:cNvSpPr/>
          <p:nvPr/>
        </p:nvSpPr>
        <p:spPr>
          <a:xfrm>
            <a:off x="3303261" y="1818159"/>
            <a:ext cx="3853686" cy="32558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smtClean="0">
                <a:solidFill>
                  <a:schemeClr val="bg1"/>
                </a:solidFill>
                <a:latin typeface="Meiryo UI" pitchFamily="50" charset="-128"/>
                <a:ea typeface="Meiryo UI" pitchFamily="50" charset="-128"/>
                <a:cs typeface="Meiryo UI" pitchFamily="50" charset="-128"/>
              </a:rPr>
              <a:t>．維持管理手法の方向性</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5" name="テキスト ボックス 14"/>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a:t>
            </a:r>
            <a:r>
              <a:rPr lang="ja-JP" altLang="en-US" sz="2400" dirty="0" smtClean="0">
                <a:latin typeface="Meiryo UI" pitchFamily="50" charset="-128"/>
                <a:ea typeface="Meiryo UI" pitchFamily="50" charset="-128"/>
                <a:cs typeface="Meiryo UI" pitchFamily="50" charset="-128"/>
              </a:rPr>
              <a:t>－１　現在の維持管理</a:t>
            </a:r>
            <a:r>
              <a:rPr lang="ja-JP" altLang="en-US" sz="2400" dirty="0">
                <a:latin typeface="Meiryo UI" pitchFamily="50" charset="-128"/>
                <a:ea typeface="Meiryo UI" pitchFamily="50" charset="-128"/>
                <a:cs typeface="Meiryo UI" pitchFamily="50" charset="-128"/>
              </a:rPr>
              <a:t>の流れ</a:t>
            </a:r>
            <a:endParaRPr kumimoji="1" lang="ja-JP" altLang="en-US" sz="2400" dirty="0">
              <a:latin typeface="Meiryo UI" pitchFamily="50" charset="-128"/>
              <a:ea typeface="Meiryo UI" pitchFamily="50" charset="-128"/>
              <a:cs typeface="Meiryo UI" pitchFamily="50" charset="-128"/>
            </a:endParaRPr>
          </a:p>
        </p:txBody>
      </p:sp>
      <p:sp>
        <p:nvSpPr>
          <p:cNvPr id="2" name="スライド番号プレースホルダー 1"/>
          <p:cNvSpPr>
            <a:spLocks noGrp="1"/>
          </p:cNvSpPr>
          <p:nvPr>
            <p:ph type="sldNum" sz="quarter" idx="12"/>
          </p:nvPr>
        </p:nvSpPr>
        <p:spPr>
          <a:xfrm>
            <a:off x="3837195" y="6557658"/>
            <a:ext cx="1828800" cy="365125"/>
          </a:xfrm>
        </p:spPr>
        <p:txBody>
          <a:bodyPr/>
          <a:lstStyle/>
          <a:p>
            <a:fld id="{682EF9F9-C4E8-46B2-BBF1-33E3162B856A}" type="slidenum">
              <a:rPr kumimoji="1" lang="ja-JP" altLang="en-US" smtClean="0">
                <a:solidFill>
                  <a:schemeClr val="tx1"/>
                </a:solidFill>
              </a:rPr>
              <a:t>13</a:t>
            </a:fld>
            <a:endParaRPr kumimoji="1" lang="ja-JP" altLang="en-US" dirty="0">
              <a:solidFill>
                <a:schemeClr val="tx1"/>
              </a:solidFill>
            </a:endParaRPr>
          </a:p>
        </p:txBody>
      </p:sp>
      <p:grpSp>
        <p:nvGrpSpPr>
          <p:cNvPr id="60" name="グループ化 59"/>
          <p:cNvGrpSpPr/>
          <p:nvPr/>
        </p:nvGrpSpPr>
        <p:grpSpPr>
          <a:xfrm>
            <a:off x="51262" y="1219415"/>
            <a:ext cx="9014408" cy="5327141"/>
            <a:chOff x="35496" y="1314011"/>
            <a:chExt cx="9014408" cy="5327141"/>
          </a:xfrm>
        </p:grpSpPr>
        <p:sp>
          <p:nvSpPr>
            <p:cNvPr id="61" name="テキスト ボックス 60"/>
            <p:cNvSpPr txBox="1"/>
            <p:nvPr/>
          </p:nvSpPr>
          <p:spPr>
            <a:xfrm>
              <a:off x="1149393" y="1314011"/>
              <a:ext cx="1140933" cy="369332"/>
            </a:xfrm>
            <a:prstGeom prst="rect">
              <a:avLst/>
            </a:prstGeom>
            <a:solidFill>
              <a:schemeClr val="bg1"/>
            </a:solidFill>
            <a:ln w="19050">
              <a:solidFill>
                <a:schemeClr val="tx1"/>
              </a:solidFill>
            </a:ln>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点検</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4257327" y="1314011"/>
              <a:ext cx="1140933" cy="393561"/>
            </a:xfrm>
            <a:prstGeom prst="rect">
              <a:avLst/>
            </a:prstGeom>
            <a:solidFill>
              <a:schemeClr val="bg1"/>
            </a:solidFill>
            <a:ln w="19050">
              <a:solidFill>
                <a:schemeClr val="tx1"/>
              </a:solidFill>
            </a:ln>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評価</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p:cNvSpPr/>
            <p:nvPr/>
          </p:nvSpPr>
          <p:spPr>
            <a:xfrm>
              <a:off x="7296748" y="1844749"/>
              <a:ext cx="1739748" cy="18998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p:cNvSpPr txBox="1"/>
            <p:nvPr/>
          </p:nvSpPr>
          <p:spPr>
            <a:xfrm>
              <a:off x="7463515" y="1314936"/>
              <a:ext cx="1140933" cy="369332"/>
            </a:xfrm>
            <a:prstGeom prst="rect">
              <a:avLst/>
            </a:prstGeom>
            <a:solidFill>
              <a:schemeClr val="bg1"/>
            </a:solidFill>
            <a:ln w="19050">
              <a:solidFill>
                <a:schemeClr val="tx1"/>
              </a:solidFill>
            </a:ln>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補修</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テキスト ボックス 65"/>
            <p:cNvSpPr txBox="1"/>
            <p:nvPr/>
          </p:nvSpPr>
          <p:spPr>
            <a:xfrm>
              <a:off x="7553068" y="2852936"/>
              <a:ext cx="1192964" cy="738664"/>
            </a:xfrm>
            <a:prstGeom prst="rect">
              <a:avLst/>
            </a:prstGeom>
            <a:noFill/>
            <a:ln w="19050">
              <a:noFill/>
            </a:ln>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優先度に応じて補修工事を実施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7" name="グループ化 66"/>
            <p:cNvGrpSpPr/>
            <p:nvPr/>
          </p:nvGrpSpPr>
          <p:grpSpPr>
            <a:xfrm>
              <a:off x="7384363" y="2035468"/>
              <a:ext cx="1564517" cy="566772"/>
              <a:chOff x="6396025" y="2211933"/>
              <a:chExt cx="1564517" cy="566772"/>
            </a:xfrm>
          </p:grpSpPr>
          <p:sp>
            <p:nvSpPr>
              <p:cNvPr id="114" name="フローチャート : 代替処理 113"/>
              <p:cNvSpPr/>
              <p:nvPr/>
            </p:nvSpPr>
            <p:spPr>
              <a:xfrm>
                <a:off x="6522674" y="2211933"/>
                <a:ext cx="1311220" cy="566772"/>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テキスト ボックス 114"/>
              <p:cNvSpPr txBox="1"/>
              <p:nvPr/>
            </p:nvSpPr>
            <p:spPr>
              <a:xfrm>
                <a:off x="6396025" y="2333711"/>
                <a:ext cx="1564517" cy="369332"/>
              </a:xfrm>
              <a:prstGeom prst="rect">
                <a:avLst/>
              </a:prstGeom>
              <a:noFill/>
              <a:ln w="19050">
                <a:noFill/>
              </a:ln>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計画</a:t>
                </a:r>
                <a:r>
                  <a:rPr lang="ja-JP" altLang="en-US" dirty="0">
                    <a:latin typeface="Meiryo UI" panose="020B0604030504040204" pitchFamily="50" charset="-128"/>
                    <a:ea typeface="Meiryo UI" panose="020B0604030504040204" pitchFamily="50" charset="-128"/>
                    <a:cs typeface="Meiryo UI" panose="020B0604030504040204" pitchFamily="50" charset="-128"/>
                  </a:rPr>
                  <a:t>的補修</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8" name="二等辺三角形 67"/>
            <p:cNvSpPr/>
            <p:nvPr/>
          </p:nvSpPr>
          <p:spPr>
            <a:xfrm rot="5400000">
              <a:off x="3216311" y="985196"/>
              <a:ext cx="235771" cy="10078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二等辺三角形 68"/>
            <p:cNvSpPr/>
            <p:nvPr/>
          </p:nvSpPr>
          <p:spPr>
            <a:xfrm rot="5400000">
              <a:off x="6151571" y="985196"/>
              <a:ext cx="235771" cy="10078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0" name="グループ化 69"/>
            <p:cNvGrpSpPr/>
            <p:nvPr/>
          </p:nvGrpSpPr>
          <p:grpSpPr>
            <a:xfrm>
              <a:off x="35496" y="1829583"/>
              <a:ext cx="3122403" cy="4811569"/>
              <a:chOff x="65976" y="1844823"/>
              <a:chExt cx="3122403" cy="4811569"/>
            </a:xfrm>
          </p:grpSpPr>
          <p:sp>
            <p:nvSpPr>
              <p:cNvPr id="90" name="正方形/長方形 89"/>
              <p:cNvSpPr/>
              <p:nvPr/>
            </p:nvSpPr>
            <p:spPr>
              <a:xfrm>
                <a:off x="65976" y="1844823"/>
                <a:ext cx="3122403" cy="481156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1" name="グループ化 90"/>
              <p:cNvGrpSpPr/>
              <p:nvPr/>
            </p:nvGrpSpPr>
            <p:grpSpPr>
              <a:xfrm>
                <a:off x="104692" y="1965792"/>
                <a:ext cx="2955140" cy="738664"/>
                <a:chOff x="104692" y="1965792"/>
                <a:chExt cx="2955140" cy="738664"/>
              </a:xfrm>
            </p:grpSpPr>
            <p:grpSp>
              <p:nvGrpSpPr>
                <p:cNvPr id="110" name="グループ化 109"/>
                <p:cNvGrpSpPr/>
                <p:nvPr/>
              </p:nvGrpSpPr>
              <p:grpSpPr>
                <a:xfrm>
                  <a:off x="104692" y="2057698"/>
                  <a:ext cx="1564517" cy="566772"/>
                  <a:chOff x="346775" y="2178064"/>
                  <a:chExt cx="1564517" cy="566772"/>
                </a:xfrm>
              </p:grpSpPr>
              <p:sp>
                <p:nvSpPr>
                  <p:cNvPr id="112" name="フローチャート : 代替処理 111"/>
                  <p:cNvSpPr/>
                  <p:nvPr/>
                </p:nvSpPr>
                <p:spPr>
                  <a:xfrm>
                    <a:off x="483960" y="2178064"/>
                    <a:ext cx="1311220" cy="566772"/>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テキスト ボックス 112"/>
                  <p:cNvSpPr txBox="1"/>
                  <p:nvPr/>
                </p:nvSpPr>
                <p:spPr>
                  <a:xfrm>
                    <a:off x="346775" y="2268549"/>
                    <a:ext cx="1564517" cy="369332"/>
                  </a:xfrm>
                  <a:prstGeom prst="rect">
                    <a:avLst/>
                  </a:prstGeom>
                  <a:noFill/>
                  <a:ln w="19050">
                    <a:noFill/>
                  </a:ln>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精密点検</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11" name="テキスト ボックス 110"/>
                <p:cNvSpPr txBox="1"/>
                <p:nvPr/>
              </p:nvSpPr>
              <p:spPr>
                <a:xfrm>
                  <a:off x="1619677" y="1965792"/>
                  <a:ext cx="1440155" cy="738664"/>
                </a:xfrm>
                <a:prstGeom prst="rect">
                  <a:avLst/>
                </a:prstGeom>
                <a:noFill/>
                <a:ln w="19050">
                  <a:noFill/>
                </a:ln>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専門技術者</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が目視点検・診断を実施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92" name="グループ化 91"/>
              <p:cNvGrpSpPr/>
              <p:nvPr/>
            </p:nvGrpSpPr>
            <p:grpSpPr>
              <a:xfrm>
                <a:off x="103347" y="4222602"/>
                <a:ext cx="2956485" cy="738664"/>
                <a:chOff x="103347" y="4222602"/>
                <a:chExt cx="2956485" cy="738664"/>
              </a:xfrm>
            </p:grpSpPr>
            <p:grpSp>
              <p:nvGrpSpPr>
                <p:cNvPr id="104" name="グループ化 103"/>
                <p:cNvGrpSpPr/>
                <p:nvPr/>
              </p:nvGrpSpPr>
              <p:grpSpPr>
                <a:xfrm>
                  <a:off x="103347" y="4227330"/>
                  <a:ext cx="1564518" cy="682610"/>
                  <a:chOff x="103347" y="3967210"/>
                  <a:chExt cx="1564518" cy="682610"/>
                </a:xfrm>
              </p:grpSpPr>
              <p:sp>
                <p:nvSpPr>
                  <p:cNvPr id="106" name="フローチャート : 代替処理 105"/>
                  <p:cNvSpPr/>
                  <p:nvPr/>
                </p:nvSpPr>
                <p:spPr>
                  <a:xfrm>
                    <a:off x="329613" y="4083048"/>
                    <a:ext cx="1311220" cy="566772"/>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フローチャート : 代替処理 106"/>
                  <p:cNvSpPr/>
                  <p:nvPr/>
                </p:nvSpPr>
                <p:spPr>
                  <a:xfrm>
                    <a:off x="283489" y="4026724"/>
                    <a:ext cx="1311220" cy="566772"/>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フローチャート : 代替処理 107"/>
                  <p:cNvSpPr/>
                  <p:nvPr/>
                </p:nvSpPr>
                <p:spPr>
                  <a:xfrm>
                    <a:off x="232913" y="3967210"/>
                    <a:ext cx="1311220" cy="566772"/>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テキスト ボックス 108"/>
                  <p:cNvSpPr txBox="1"/>
                  <p:nvPr/>
                </p:nvSpPr>
                <p:spPr>
                  <a:xfrm>
                    <a:off x="103347" y="4065930"/>
                    <a:ext cx="1564518" cy="369332"/>
                  </a:xfrm>
                  <a:prstGeom prst="rect">
                    <a:avLst/>
                  </a:prstGeom>
                  <a:noFill/>
                  <a:ln w="19050">
                    <a:noFill/>
                  </a:ln>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日常点検</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05" name="テキスト ボックス 104"/>
                <p:cNvSpPr txBox="1"/>
                <p:nvPr/>
              </p:nvSpPr>
              <p:spPr>
                <a:xfrm>
                  <a:off x="1619672" y="4222602"/>
                  <a:ext cx="1440160" cy="738664"/>
                </a:xfrm>
                <a:prstGeom prst="rect">
                  <a:avLst/>
                </a:prstGeom>
                <a:noFill/>
                <a:ln w="19050">
                  <a:noFill/>
                </a:ln>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毎日、指定管理者が徒歩により目視点検を実施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93" name="グループ化 92"/>
              <p:cNvGrpSpPr/>
              <p:nvPr/>
            </p:nvGrpSpPr>
            <p:grpSpPr>
              <a:xfrm>
                <a:off x="93214" y="5051861"/>
                <a:ext cx="2966618" cy="1600438"/>
                <a:chOff x="93214" y="5051861"/>
                <a:chExt cx="2966618" cy="1600438"/>
              </a:xfrm>
            </p:grpSpPr>
            <p:grpSp>
              <p:nvGrpSpPr>
                <p:cNvPr id="99" name="グループ化 98"/>
                <p:cNvGrpSpPr/>
                <p:nvPr/>
              </p:nvGrpSpPr>
              <p:grpSpPr>
                <a:xfrm>
                  <a:off x="93214" y="5280053"/>
                  <a:ext cx="1564518" cy="627392"/>
                  <a:chOff x="93214" y="4958108"/>
                  <a:chExt cx="1564518" cy="627392"/>
                </a:xfrm>
              </p:grpSpPr>
              <p:sp>
                <p:nvSpPr>
                  <p:cNvPr id="101" name="フローチャート : 代替処理 100"/>
                  <p:cNvSpPr/>
                  <p:nvPr/>
                </p:nvSpPr>
                <p:spPr>
                  <a:xfrm>
                    <a:off x="284170" y="5018728"/>
                    <a:ext cx="1311220" cy="566772"/>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ローチャート : 代替処理 101"/>
                  <p:cNvSpPr/>
                  <p:nvPr/>
                </p:nvSpPr>
                <p:spPr>
                  <a:xfrm>
                    <a:off x="230400" y="4958108"/>
                    <a:ext cx="1311220" cy="566772"/>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テキスト ボックス 102"/>
                  <p:cNvSpPr txBox="1"/>
                  <p:nvPr/>
                </p:nvSpPr>
                <p:spPr>
                  <a:xfrm>
                    <a:off x="93214" y="5056828"/>
                    <a:ext cx="1564518" cy="369332"/>
                  </a:xfrm>
                  <a:prstGeom prst="rect">
                    <a:avLst/>
                  </a:prstGeom>
                  <a:noFill/>
                  <a:ln w="19050">
                    <a:noFill/>
                  </a:ln>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緊急点検</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00" name="テキスト ボックス 99"/>
                <p:cNvSpPr txBox="1"/>
                <p:nvPr/>
              </p:nvSpPr>
              <p:spPr>
                <a:xfrm>
                  <a:off x="1621730" y="5051861"/>
                  <a:ext cx="1438102" cy="1600438"/>
                </a:xfrm>
                <a:prstGeom prst="rect">
                  <a:avLst/>
                </a:prstGeom>
                <a:noFill/>
                <a:ln w="19050">
                  <a:noFill/>
                </a:ln>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行楽期や夏休み等利用者が増える時期の前や類似施設で事故が発生した場合に、指定管理者が、点検を実施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94" name="グループ化 93"/>
              <p:cNvGrpSpPr/>
              <p:nvPr/>
            </p:nvGrpSpPr>
            <p:grpSpPr>
              <a:xfrm>
                <a:off x="97979" y="2955222"/>
                <a:ext cx="2955140" cy="1169551"/>
                <a:chOff x="97979" y="2955222"/>
                <a:chExt cx="2955140" cy="1169551"/>
              </a:xfrm>
            </p:grpSpPr>
            <p:grpSp>
              <p:nvGrpSpPr>
                <p:cNvPr id="95" name="グループ化 94"/>
                <p:cNvGrpSpPr/>
                <p:nvPr/>
              </p:nvGrpSpPr>
              <p:grpSpPr>
                <a:xfrm>
                  <a:off x="97979" y="3193074"/>
                  <a:ext cx="1564517" cy="566772"/>
                  <a:chOff x="97979" y="3159586"/>
                  <a:chExt cx="1564517" cy="566772"/>
                </a:xfrm>
              </p:grpSpPr>
              <p:sp>
                <p:nvSpPr>
                  <p:cNvPr id="97" name="フローチャート : 代替処理 96"/>
                  <p:cNvSpPr/>
                  <p:nvPr/>
                </p:nvSpPr>
                <p:spPr>
                  <a:xfrm>
                    <a:off x="235164" y="3159586"/>
                    <a:ext cx="1311220" cy="566772"/>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テキスト ボックス 97"/>
                  <p:cNvSpPr txBox="1"/>
                  <p:nvPr/>
                </p:nvSpPr>
                <p:spPr>
                  <a:xfrm>
                    <a:off x="97979" y="3234726"/>
                    <a:ext cx="1564517" cy="369332"/>
                  </a:xfrm>
                  <a:prstGeom prst="rect">
                    <a:avLst/>
                  </a:prstGeom>
                  <a:noFill/>
                  <a:ln w="19050">
                    <a:noFill/>
                  </a:ln>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定期点検</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96" name="テキスト ボックス 95"/>
                <p:cNvSpPr txBox="1"/>
                <p:nvPr/>
              </p:nvSpPr>
              <p:spPr>
                <a:xfrm>
                  <a:off x="1612964" y="2955222"/>
                  <a:ext cx="1440155" cy="1169551"/>
                </a:xfrm>
                <a:prstGeom prst="rect">
                  <a:avLst/>
                </a:prstGeom>
                <a:noFill/>
                <a:ln w="19050">
                  <a:noFill/>
                </a:ln>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回、指定管理者が全遊具について、目視・触診・聴診点検を実施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71" name="右矢印 70"/>
            <p:cNvSpPr/>
            <p:nvPr/>
          </p:nvSpPr>
          <p:spPr>
            <a:xfrm>
              <a:off x="6885595" y="2010936"/>
              <a:ext cx="537135" cy="3814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p:cNvSpPr/>
            <p:nvPr/>
          </p:nvSpPr>
          <p:spPr>
            <a:xfrm>
              <a:off x="7310156" y="4553478"/>
              <a:ext cx="1739748" cy="18998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3" name="グループ化 72"/>
            <p:cNvGrpSpPr/>
            <p:nvPr/>
          </p:nvGrpSpPr>
          <p:grpSpPr>
            <a:xfrm>
              <a:off x="7384362" y="4734436"/>
              <a:ext cx="1564517" cy="566772"/>
              <a:chOff x="6363604" y="4277315"/>
              <a:chExt cx="1564517" cy="566772"/>
            </a:xfrm>
          </p:grpSpPr>
          <p:sp>
            <p:nvSpPr>
              <p:cNvPr id="88" name="フローチャート : 代替処理 87"/>
              <p:cNvSpPr/>
              <p:nvPr/>
            </p:nvSpPr>
            <p:spPr>
              <a:xfrm>
                <a:off x="6490253" y="4277315"/>
                <a:ext cx="1311220" cy="566772"/>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p:cNvSpPr txBox="1"/>
              <p:nvPr/>
            </p:nvSpPr>
            <p:spPr>
              <a:xfrm>
                <a:off x="6363604" y="4399093"/>
                <a:ext cx="1564517" cy="369332"/>
              </a:xfrm>
              <a:prstGeom prst="rect">
                <a:avLst/>
              </a:prstGeom>
              <a:noFill/>
              <a:ln w="19050">
                <a:noFill/>
              </a:ln>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修繕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74" name="グループ化 73"/>
            <p:cNvGrpSpPr/>
            <p:nvPr/>
          </p:nvGrpSpPr>
          <p:grpSpPr>
            <a:xfrm>
              <a:off x="2949988" y="3522170"/>
              <a:ext cx="4535237" cy="2211086"/>
              <a:chOff x="2949988" y="3522170"/>
              <a:chExt cx="4535237" cy="2211086"/>
            </a:xfrm>
          </p:grpSpPr>
          <p:sp>
            <p:nvSpPr>
              <p:cNvPr id="84" name="正方形/長方形 83"/>
              <p:cNvSpPr/>
              <p:nvPr/>
            </p:nvSpPr>
            <p:spPr>
              <a:xfrm>
                <a:off x="2949988" y="3522170"/>
                <a:ext cx="288000" cy="1774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p:cNvSpPr/>
              <p:nvPr/>
            </p:nvSpPr>
            <p:spPr>
              <a:xfrm rot="5400000">
                <a:off x="2104545" y="4478726"/>
                <a:ext cx="2088000" cy="1774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右矢印 85"/>
              <p:cNvSpPr/>
              <p:nvPr/>
            </p:nvSpPr>
            <p:spPr>
              <a:xfrm>
                <a:off x="3057225" y="5351826"/>
                <a:ext cx="4428000" cy="381430"/>
              </a:xfrm>
              <a:prstGeom prst="rightArrow">
                <a:avLst>
                  <a:gd name="adj1" fmla="val 50000"/>
                  <a:gd name="adj2" fmla="val 8044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p:cNvSpPr/>
              <p:nvPr/>
            </p:nvSpPr>
            <p:spPr>
              <a:xfrm>
                <a:off x="2960645" y="4267673"/>
                <a:ext cx="252000" cy="1774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5" name="右矢印 74"/>
            <p:cNvSpPr/>
            <p:nvPr/>
          </p:nvSpPr>
          <p:spPr>
            <a:xfrm>
              <a:off x="2942450" y="2013624"/>
              <a:ext cx="425383" cy="3814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p:cNvSpPr txBox="1"/>
            <p:nvPr/>
          </p:nvSpPr>
          <p:spPr>
            <a:xfrm>
              <a:off x="7462537" y="5503407"/>
              <a:ext cx="1495927" cy="738664"/>
            </a:xfrm>
            <a:prstGeom prst="rect">
              <a:avLst/>
            </a:prstGeom>
            <a:noFill/>
            <a:ln w="19050">
              <a:noFill/>
            </a:ln>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早急</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に修繕を必要とする場合から実施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7" name="グループ化 76"/>
            <p:cNvGrpSpPr/>
            <p:nvPr/>
          </p:nvGrpSpPr>
          <p:grpSpPr>
            <a:xfrm>
              <a:off x="4047525" y="5740525"/>
              <a:ext cx="3064187" cy="805474"/>
              <a:chOff x="3632977" y="5740525"/>
              <a:chExt cx="3064187" cy="805474"/>
            </a:xfrm>
          </p:grpSpPr>
          <p:sp>
            <p:nvSpPr>
              <p:cNvPr id="80" name="正方形/長方形 79"/>
              <p:cNvSpPr/>
              <p:nvPr/>
            </p:nvSpPr>
            <p:spPr>
              <a:xfrm>
                <a:off x="3681367" y="5740525"/>
                <a:ext cx="3015797" cy="8054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1" name="グループ化 80"/>
              <p:cNvGrpSpPr/>
              <p:nvPr/>
            </p:nvGrpSpPr>
            <p:grpSpPr>
              <a:xfrm>
                <a:off x="3632977" y="5857499"/>
                <a:ext cx="3064187" cy="582097"/>
                <a:chOff x="3632977" y="5857499"/>
                <a:chExt cx="3064187" cy="582097"/>
              </a:xfrm>
            </p:grpSpPr>
            <p:sp>
              <p:nvSpPr>
                <p:cNvPr id="82" name="テキスト ボックス 81"/>
                <p:cNvSpPr txBox="1"/>
                <p:nvPr/>
              </p:nvSpPr>
              <p:spPr>
                <a:xfrm>
                  <a:off x="3632977" y="5857499"/>
                  <a:ext cx="3064187" cy="307777"/>
                </a:xfrm>
                <a:prstGeom prst="rect">
                  <a:avLst/>
                </a:prstGeom>
                <a:noFill/>
                <a:ln w="19050">
                  <a:noFill/>
                </a:ln>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▶事故等の危険性のある異常の有無</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テキスト ボックス 82"/>
                <p:cNvSpPr txBox="1"/>
                <p:nvPr/>
              </p:nvSpPr>
              <p:spPr>
                <a:xfrm>
                  <a:off x="3632977" y="6131819"/>
                  <a:ext cx="3064187" cy="307777"/>
                </a:xfrm>
                <a:prstGeom prst="rect">
                  <a:avLst/>
                </a:prstGeom>
                <a:noFill/>
                <a:ln w="19050">
                  <a:noFill/>
                </a:ln>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▶主要箇所の消耗部材の劣化の確認</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78" name="右矢印 77"/>
            <p:cNvSpPr/>
            <p:nvPr/>
          </p:nvSpPr>
          <p:spPr>
            <a:xfrm rot="10800000">
              <a:off x="3269374" y="5765629"/>
              <a:ext cx="537135" cy="3814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p:cNvSpPr txBox="1"/>
            <p:nvPr/>
          </p:nvSpPr>
          <p:spPr>
            <a:xfrm>
              <a:off x="3120792" y="6109548"/>
              <a:ext cx="1109343" cy="523220"/>
            </a:xfrm>
            <a:prstGeom prst="rect">
              <a:avLst/>
            </a:prstGeom>
            <a:noFill/>
            <a:ln w="19050">
              <a:noFill/>
            </a:ln>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劣化箇所の経過観察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31" name="フローチャート : 代替処理 130"/>
          <p:cNvSpPr/>
          <p:nvPr/>
        </p:nvSpPr>
        <p:spPr>
          <a:xfrm>
            <a:off x="3415131" y="2194753"/>
            <a:ext cx="1311220" cy="603953"/>
          </a:xfrm>
          <a:prstGeom prst="flowChartAlternateProcess">
            <a:avLst/>
          </a:prstGeom>
          <a:solidFill>
            <a:schemeClr val="accent1">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テキスト ボックス 131"/>
          <p:cNvSpPr txBox="1"/>
          <p:nvPr/>
        </p:nvSpPr>
        <p:spPr>
          <a:xfrm>
            <a:off x="3288482" y="2293587"/>
            <a:ext cx="1564517" cy="369332"/>
          </a:xfrm>
          <a:prstGeom prst="rect">
            <a:avLst/>
          </a:prstGeom>
          <a:noFill/>
          <a:ln w="19050">
            <a:noFill/>
          </a:ln>
        </p:spPr>
        <p:txBody>
          <a:bodyPr wrap="squar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塗装判定</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0" name="グループ化 119"/>
          <p:cNvGrpSpPr/>
          <p:nvPr/>
        </p:nvGrpSpPr>
        <p:grpSpPr>
          <a:xfrm>
            <a:off x="3304805" y="2977043"/>
            <a:ext cx="1564517" cy="566772"/>
            <a:chOff x="3506778" y="3068178"/>
            <a:chExt cx="1564517" cy="566772"/>
          </a:xfrm>
        </p:grpSpPr>
        <p:sp>
          <p:nvSpPr>
            <p:cNvPr id="129" name="フローチャート : 代替処理 128"/>
            <p:cNvSpPr/>
            <p:nvPr/>
          </p:nvSpPr>
          <p:spPr>
            <a:xfrm>
              <a:off x="3633427" y="3068178"/>
              <a:ext cx="1311220" cy="566772"/>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テキスト ボックス 129"/>
            <p:cNvSpPr txBox="1"/>
            <p:nvPr/>
          </p:nvSpPr>
          <p:spPr>
            <a:xfrm>
              <a:off x="3506778" y="3174558"/>
              <a:ext cx="1564517" cy="369332"/>
            </a:xfrm>
            <a:prstGeom prst="rect">
              <a:avLst/>
            </a:prstGeom>
            <a:noFill/>
            <a:ln w="19050">
              <a:noFill/>
            </a:ln>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劣化判定</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21" name="グループ化 120"/>
          <p:cNvGrpSpPr/>
          <p:nvPr/>
        </p:nvGrpSpPr>
        <p:grpSpPr>
          <a:xfrm>
            <a:off x="3294133" y="3749275"/>
            <a:ext cx="1564517" cy="566772"/>
            <a:chOff x="3660644" y="5243703"/>
            <a:chExt cx="1564517" cy="566772"/>
          </a:xfrm>
        </p:grpSpPr>
        <p:sp>
          <p:nvSpPr>
            <p:cNvPr id="127" name="フローチャート : 代替処理 126"/>
            <p:cNvSpPr/>
            <p:nvPr/>
          </p:nvSpPr>
          <p:spPr>
            <a:xfrm>
              <a:off x="3816307" y="5243703"/>
              <a:ext cx="1311220" cy="566772"/>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テキスト ボックス 127"/>
            <p:cNvSpPr txBox="1"/>
            <p:nvPr/>
          </p:nvSpPr>
          <p:spPr>
            <a:xfrm>
              <a:off x="3660644" y="5334529"/>
              <a:ext cx="1564517" cy="369332"/>
            </a:xfrm>
            <a:prstGeom prst="rect">
              <a:avLst/>
            </a:prstGeom>
            <a:noFill/>
            <a:ln w="19050">
              <a:noFill/>
            </a:ln>
          </p:spPr>
          <p:txBody>
            <a:bodyPr wrap="squar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規準</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判定</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5422" y="2977043"/>
            <a:ext cx="2222860" cy="622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3000" y="3803990"/>
            <a:ext cx="2274478" cy="880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0222" y="2231248"/>
            <a:ext cx="1809038" cy="50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6373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２．維持管理手法の方向性</a:t>
            </a:r>
          </a:p>
        </p:txBody>
      </p:sp>
      <p:sp>
        <p:nvSpPr>
          <p:cNvPr id="15" name="テキスト ボックス 14"/>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２－１　現在の維持管理の流れ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～点検結果に基づく</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対応</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措置～</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3837195" y="6557658"/>
            <a:ext cx="1828800" cy="365125"/>
          </a:xfrm>
        </p:spPr>
        <p:txBody>
          <a:bodyPr/>
          <a:lstStyle/>
          <a:p>
            <a:fld id="{682EF9F9-C4E8-46B2-BBF1-33E3162B856A}" type="slidenum">
              <a:rPr kumimoji="1" lang="ja-JP" altLang="en-US" smtClean="0">
                <a:solidFill>
                  <a:schemeClr val="tx1"/>
                </a:solidFill>
              </a:rPr>
              <a:t>14</a:t>
            </a:fld>
            <a:endParaRPr kumimoji="1" lang="ja-JP" altLang="en-US" dirty="0">
              <a:solidFill>
                <a:schemeClr val="tx1"/>
              </a:solidFill>
            </a:endParaRPr>
          </a:p>
        </p:txBody>
      </p:sp>
      <p:grpSp>
        <p:nvGrpSpPr>
          <p:cNvPr id="5" name="グループ化 4"/>
          <p:cNvGrpSpPr/>
          <p:nvPr/>
        </p:nvGrpSpPr>
        <p:grpSpPr>
          <a:xfrm>
            <a:off x="36973" y="1052736"/>
            <a:ext cx="1294667" cy="497788"/>
            <a:chOff x="36973" y="1052736"/>
            <a:chExt cx="1865364" cy="497788"/>
          </a:xfrm>
        </p:grpSpPr>
        <p:sp>
          <p:nvSpPr>
            <p:cNvPr id="118" name="フローチャート : 代替処理 117"/>
            <p:cNvSpPr/>
            <p:nvPr/>
          </p:nvSpPr>
          <p:spPr>
            <a:xfrm>
              <a:off x="36973" y="1052736"/>
              <a:ext cx="1865364" cy="497788"/>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p:cNvSpPr txBox="1"/>
            <p:nvPr/>
          </p:nvSpPr>
          <p:spPr>
            <a:xfrm>
              <a:off x="302600" y="1123136"/>
              <a:ext cx="1317072" cy="369332"/>
            </a:xfrm>
            <a:prstGeom prst="rect">
              <a:avLst/>
            </a:prstGeom>
            <a:noFill/>
            <a:ln w="19050">
              <a:noFill/>
            </a:ln>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修繕</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34" name="正方形/長方形 133"/>
          <p:cNvSpPr/>
          <p:nvPr/>
        </p:nvSpPr>
        <p:spPr>
          <a:xfrm>
            <a:off x="-89672" y="1697073"/>
            <a:ext cx="5669784" cy="450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b="1" dirty="0" smtClean="0">
                <a:solidFill>
                  <a:schemeClr val="tx1"/>
                </a:solidFill>
              </a:rPr>
              <a:t>【</a:t>
            </a:r>
            <a:r>
              <a:rPr lang="ja-JP" altLang="en-US" b="1" dirty="0" smtClean="0">
                <a:solidFill>
                  <a:schemeClr val="tx1"/>
                </a:solidFill>
              </a:rPr>
              <a:t>シーソーの内部ストッパーゴムの取替え修繕</a:t>
            </a:r>
            <a:r>
              <a:rPr lang="en-US" altLang="ja-JP" b="1" dirty="0">
                <a:solidFill>
                  <a:schemeClr val="tx1"/>
                </a:solidFill>
              </a:rPr>
              <a:t>】</a:t>
            </a:r>
            <a:endParaRPr kumimoji="1" lang="en-US" altLang="ja-JP" b="1" dirty="0" smtClean="0">
              <a:solidFill>
                <a:schemeClr val="tx1"/>
              </a:solidFill>
            </a:endParaRP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2862" t="12471" b="22987"/>
          <a:stretch/>
        </p:blipFill>
        <p:spPr bwMode="auto">
          <a:xfrm>
            <a:off x="3590557" y="2203781"/>
            <a:ext cx="1890972" cy="1930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81" y="2198098"/>
            <a:ext cx="2592288" cy="193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 name="正方形/長方形 134"/>
          <p:cNvSpPr/>
          <p:nvPr/>
        </p:nvSpPr>
        <p:spPr>
          <a:xfrm>
            <a:off x="-96926" y="4175838"/>
            <a:ext cx="5233928" cy="450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b="1" dirty="0" smtClean="0">
                <a:solidFill>
                  <a:schemeClr val="tx1"/>
                </a:solidFill>
              </a:rPr>
              <a:t>【</a:t>
            </a:r>
            <a:r>
              <a:rPr lang="ja-JP" altLang="en-US" b="1" dirty="0" smtClean="0">
                <a:solidFill>
                  <a:schemeClr val="tx1"/>
                </a:solidFill>
              </a:rPr>
              <a:t>スカイロープの吊下げロープ取替え修繕</a:t>
            </a:r>
            <a:r>
              <a:rPr lang="en-US" altLang="ja-JP" b="1" dirty="0">
                <a:solidFill>
                  <a:schemeClr val="tx1"/>
                </a:solidFill>
              </a:rPr>
              <a:t>】</a:t>
            </a:r>
            <a:endParaRPr kumimoji="1" lang="en-US" altLang="ja-JP" b="1" dirty="0" smtClean="0">
              <a:solidFill>
                <a:schemeClr val="tx1"/>
              </a:solidFill>
            </a:endParaRPr>
          </a:p>
        </p:txBody>
      </p:sp>
      <p:pic>
        <p:nvPicPr>
          <p:cNvPr id="136" name="Picture 8" descr="D:\KashiharaKa\Desktop\日常・定期・精密点検\20 遊具関係\20 スカイロープ修繕\成果品（スカイロープ）\施工写真\スカイロープ修繕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04" t="64234" r="37607" b="4803"/>
          <a:stretch/>
        </p:blipFill>
        <p:spPr bwMode="auto">
          <a:xfrm>
            <a:off x="257947" y="4601044"/>
            <a:ext cx="2592288" cy="2119226"/>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D:\KashiharaKa\Desktop\日常・定期・精密点検\20 遊具関係\20 スカイロープ修繕\成果品（スカイロープ）\施工写真\スカイロープ修繕３.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035" t="4995" r="38840" b="66422"/>
          <a:stretch/>
        </p:blipFill>
        <p:spPr bwMode="auto">
          <a:xfrm>
            <a:off x="3268927" y="4689003"/>
            <a:ext cx="2592288" cy="1992026"/>
          </a:xfrm>
          <a:prstGeom prst="rect">
            <a:avLst/>
          </a:prstGeom>
          <a:noFill/>
          <a:extLst>
            <a:ext uri="{909E8E84-426E-40DD-AFC4-6F175D3DCCD1}">
              <a14:hiddenFill xmlns:a14="http://schemas.microsoft.com/office/drawing/2010/main">
                <a:solidFill>
                  <a:srgbClr val="FFFFFF"/>
                </a:solidFill>
              </a14:hiddenFill>
            </a:ext>
          </a:extLst>
        </p:spPr>
      </p:pic>
      <p:sp>
        <p:nvSpPr>
          <p:cNvPr id="137" name="正方形/長方形 136"/>
          <p:cNvSpPr/>
          <p:nvPr/>
        </p:nvSpPr>
        <p:spPr>
          <a:xfrm>
            <a:off x="1562408" y="1052736"/>
            <a:ext cx="2973635" cy="5705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solidFill>
                  <a:schemeClr val="tx1"/>
                </a:solidFill>
              </a:rPr>
              <a:t>※</a:t>
            </a:r>
            <a:r>
              <a:rPr kumimoji="1" lang="ja-JP" altLang="en-US" dirty="0" smtClean="0">
                <a:solidFill>
                  <a:schemeClr val="tx1"/>
                </a:solidFill>
              </a:rPr>
              <a:t>消耗部材の取替えなど</a:t>
            </a:r>
            <a:endParaRPr kumimoji="1" lang="en-US" altLang="ja-JP" dirty="0" smtClean="0">
              <a:solidFill>
                <a:schemeClr val="tx1"/>
              </a:solidFill>
            </a:endParaRPr>
          </a:p>
        </p:txBody>
      </p:sp>
      <p:grpSp>
        <p:nvGrpSpPr>
          <p:cNvPr id="7" name="グループ化 6"/>
          <p:cNvGrpSpPr/>
          <p:nvPr/>
        </p:nvGrpSpPr>
        <p:grpSpPr>
          <a:xfrm>
            <a:off x="5684184" y="1844824"/>
            <a:ext cx="3424320" cy="2401660"/>
            <a:chOff x="5608017" y="1951376"/>
            <a:chExt cx="3424320" cy="2401660"/>
          </a:xfrm>
        </p:grpSpPr>
        <p:pic>
          <p:nvPicPr>
            <p:cNvPr id="206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129" y="2360187"/>
              <a:ext cx="3240360" cy="194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5648337" y="2301036"/>
              <a:ext cx="3384000" cy="2052000"/>
            </a:xfrm>
            <a:prstGeom prst="rect">
              <a:avLst/>
            </a:prstGeom>
            <a:noFill/>
            <a:ln w="34925">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正方形/長方形 137"/>
            <p:cNvSpPr/>
            <p:nvPr/>
          </p:nvSpPr>
          <p:spPr>
            <a:xfrm>
              <a:off x="5608017" y="1951376"/>
              <a:ext cx="2036053" cy="3889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solidFill>
                </a:rPr>
                <a:t>参考（消耗部材）</a:t>
              </a:r>
              <a:endParaRPr kumimoji="1" lang="en-US" altLang="ja-JP" dirty="0" smtClean="0">
                <a:solidFill>
                  <a:schemeClr val="tx1"/>
                </a:solidFill>
              </a:endParaRPr>
            </a:p>
          </p:txBody>
        </p:sp>
      </p:grpSp>
    </p:spTree>
    <p:extLst>
      <p:ext uri="{BB962C8B-B14F-4D97-AF65-F5344CB8AC3E}">
        <p14:creationId xmlns:p14="http://schemas.microsoft.com/office/powerpoint/2010/main" val="13497116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２．維持管理手法の方向性</a:t>
            </a:r>
          </a:p>
        </p:txBody>
      </p:sp>
      <p:sp>
        <p:nvSpPr>
          <p:cNvPr id="15" name="テキスト ボックス 14"/>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２－１　現在の維持管理の流れ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～点検結果に基づく対応措置～</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3837195" y="6557658"/>
            <a:ext cx="1828800" cy="365125"/>
          </a:xfrm>
        </p:spPr>
        <p:txBody>
          <a:bodyPr/>
          <a:lstStyle/>
          <a:p>
            <a:fld id="{682EF9F9-C4E8-46B2-BBF1-33E3162B856A}" type="slidenum">
              <a:rPr kumimoji="1" lang="ja-JP" altLang="en-US" smtClean="0">
                <a:solidFill>
                  <a:schemeClr val="tx1"/>
                </a:solidFill>
              </a:rPr>
              <a:t>15</a:t>
            </a:fld>
            <a:endParaRPr kumimoji="1" lang="ja-JP" altLang="en-US" dirty="0">
              <a:solidFill>
                <a:schemeClr val="tx1"/>
              </a:solidFill>
            </a:endParaRPr>
          </a:p>
        </p:txBody>
      </p:sp>
      <p:sp>
        <p:nvSpPr>
          <p:cNvPr id="134" name="正方形/長方形 133"/>
          <p:cNvSpPr/>
          <p:nvPr/>
        </p:nvSpPr>
        <p:spPr>
          <a:xfrm>
            <a:off x="-66571" y="1563661"/>
            <a:ext cx="3941592" cy="450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b="1" dirty="0" smtClean="0">
                <a:solidFill>
                  <a:schemeClr val="tx1"/>
                </a:solidFill>
              </a:rPr>
              <a:t>【</a:t>
            </a:r>
            <a:r>
              <a:rPr lang="ja-JP" altLang="en-US" b="1" dirty="0" smtClean="0">
                <a:solidFill>
                  <a:schemeClr val="tx1"/>
                </a:solidFill>
              </a:rPr>
              <a:t>部分更新及び全体的な再塗装</a:t>
            </a:r>
            <a:r>
              <a:rPr lang="en-US" altLang="ja-JP" b="1" dirty="0" smtClean="0">
                <a:solidFill>
                  <a:schemeClr val="tx1"/>
                </a:solidFill>
              </a:rPr>
              <a:t>】</a:t>
            </a:r>
            <a:endParaRPr kumimoji="1" lang="en-US" altLang="ja-JP" b="1" dirty="0" smtClean="0">
              <a:solidFill>
                <a:schemeClr val="tx1"/>
              </a:solidFill>
            </a:endParaRPr>
          </a:p>
        </p:txBody>
      </p:sp>
      <p:sp>
        <p:nvSpPr>
          <p:cNvPr id="124" name="フローチャート : 代替処理 123"/>
          <p:cNvSpPr/>
          <p:nvPr/>
        </p:nvSpPr>
        <p:spPr>
          <a:xfrm>
            <a:off x="84248" y="1069710"/>
            <a:ext cx="3407632" cy="497788"/>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テキスト ボックス 115"/>
          <p:cNvSpPr txBox="1"/>
          <p:nvPr/>
        </p:nvSpPr>
        <p:spPr>
          <a:xfrm>
            <a:off x="200174" y="1124240"/>
            <a:ext cx="3228766" cy="369332"/>
          </a:xfrm>
          <a:prstGeom prst="rect">
            <a:avLst/>
          </a:prstGeom>
          <a:noFill/>
          <a:ln w="19050">
            <a:noFill/>
          </a:ln>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大規模な補修（計画的補修）</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 name="グループ化 8"/>
          <p:cNvGrpSpPr/>
          <p:nvPr/>
        </p:nvGrpSpPr>
        <p:grpSpPr>
          <a:xfrm>
            <a:off x="107504" y="2033393"/>
            <a:ext cx="2984500" cy="2209800"/>
            <a:chOff x="336821" y="2033393"/>
            <a:chExt cx="2984500" cy="220980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21" y="2033393"/>
              <a:ext cx="29845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円/楕円 5"/>
            <p:cNvSpPr/>
            <p:nvPr/>
          </p:nvSpPr>
          <p:spPr>
            <a:xfrm>
              <a:off x="899592" y="2448187"/>
              <a:ext cx="1224136" cy="1466631"/>
            </a:xfrm>
            <a:prstGeom prst="ellipse">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p:cNvGrpSpPr/>
          <p:nvPr/>
        </p:nvGrpSpPr>
        <p:grpSpPr>
          <a:xfrm>
            <a:off x="3205631" y="2027951"/>
            <a:ext cx="3035300" cy="2171700"/>
            <a:chOff x="3995936" y="2027951"/>
            <a:chExt cx="3035300" cy="217170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2027951"/>
              <a:ext cx="303530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 name="円/楕円 122"/>
            <p:cNvSpPr/>
            <p:nvPr/>
          </p:nvSpPr>
          <p:spPr>
            <a:xfrm>
              <a:off x="4565071" y="2584769"/>
              <a:ext cx="1224136" cy="1466631"/>
            </a:xfrm>
            <a:prstGeom prst="ellipse">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9" name="テキスト ボックス 118"/>
          <p:cNvSpPr txBox="1"/>
          <p:nvPr/>
        </p:nvSpPr>
        <p:spPr>
          <a:xfrm>
            <a:off x="6156176" y="2027951"/>
            <a:ext cx="3140448" cy="892552"/>
          </a:xfrm>
          <a:prstGeom prst="rect">
            <a:avLst/>
          </a:prstGeom>
          <a:noFill/>
          <a:ln w="19050">
            <a:noFill/>
          </a:ln>
        </p:spPr>
        <p:txBody>
          <a:bodyPr wrap="square" rtlCol="0">
            <a:spAutoFit/>
          </a:bodyPr>
          <a:lstStyle/>
          <a:p>
            <a:r>
              <a:rPr lang="ja-JP" altLang="en-US" b="1" u="sng" dirty="0" smtClean="0">
                <a:latin typeface="Meiryo UI" panose="020B0604030504040204" pitchFamily="50" charset="-128"/>
                <a:ea typeface="Meiryo UI" panose="020B0604030504040204" pitchFamily="50" charset="-128"/>
                <a:cs typeface="Meiryo UI" panose="020B0604030504040204" pitchFamily="50" charset="-128"/>
              </a:rPr>
              <a:t> 複合遊具の部分更新</a:t>
            </a:r>
            <a:endParaRPr lang="en-US" altLang="ja-JP" b="1" u="sng"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◆ロープネットの更新</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劣化、規準不適合（開口部）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137" name="テキスト ボックス 136"/>
          <p:cNvSpPr txBox="1"/>
          <p:nvPr/>
        </p:nvSpPr>
        <p:spPr>
          <a:xfrm>
            <a:off x="6156176" y="4274940"/>
            <a:ext cx="3261510" cy="1446550"/>
          </a:xfrm>
          <a:prstGeom prst="rect">
            <a:avLst/>
          </a:prstGeom>
          <a:noFill/>
          <a:ln w="19050">
            <a:noFill/>
          </a:ln>
        </p:spPr>
        <p:txBody>
          <a:bodyPr wrap="square" rtlCol="0">
            <a:spAutoFit/>
          </a:bodyPr>
          <a:lstStyle/>
          <a:p>
            <a:r>
              <a:rPr lang="ja-JP" altLang="en-US" b="1" u="sng" dirty="0" smtClean="0">
                <a:latin typeface="Meiryo UI" panose="020B0604030504040204" pitchFamily="50" charset="-128"/>
                <a:ea typeface="Meiryo UI" panose="020B0604030504040204" pitchFamily="50" charset="-128"/>
                <a:cs typeface="Meiryo UI" panose="020B0604030504040204" pitchFamily="50" charset="-128"/>
              </a:rPr>
              <a:t> 複合遊具の全体補修</a:t>
            </a:r>
            <a:endParaRPr lang="en-US" altLang="ja-JP" b="1" u="sng"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◆ロープネットの更新</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◆ぶら下り遊具の更新（改修）</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◆再防腐処理及び再塗装</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劣化、規準不適合（開口部）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11" name="グループ化 10"/>
          <p:cNvGrpSpPr/>
          <p:nvPr/>
        </p:nvGrpSpPr>
        <p:grpSpPr>
          <a:xfrm>
            <a:off x="107504" y="4395481"/>
            <a:ext cx="3035300" cy="2247900"/>
            <a:chOff x="250702" y="4395481"/>
            <a:chExt cx="3035300" cy="2247900"/>
          </a:xfrm>
        </p:grpSpPr>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702" y="4395481"/>
              <a:ext cx="30353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 name="円/楕円 137"/>
            <p:cNvSpPr/>
            <p:nvPr/>
          </p:nvSpPr>
          <p:spPr>
            <a:xfrm>
              <a:off x="812508" y="5609409"/>
              <a:ext cx="432048" cy="478831"/>
            </a:xfrm>
            <a:prstGeom prst="ellipse">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p:cNvGrpSpPr/>
          <p:nvPr/>
        </p:nvGrpSpPr>
        <p:grpSpPr>
          <a:xfrm>
            <a:off x="3147172" y="4376431"/>
            <a:ext cx="3086100" cy="2286000"/>
            <a:chOff x="3290370" y="4376431"/>
            <a:chExt cx="3086100" cy="2286000"/>
          </a:xfrm>
        </p:grpSpPr>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0370" y="4376431"/>
              <a:ext cx="30861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 name="円/楕円 138"/>
            <p:cNvSpPr/>
            <p:nvPr/>
          </p:nvSpPr>
          <p:spPr>
            <a:xfrm>
              <a:off x="3875021" y="5519431"/>
              <a:ext cx="432048" cy="478831"/>
            </a:xfrm>
            <a:prstGeom prst="ellipse">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3833976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２．維持管理手法の方向性</a:t>
            </a:r>
          </a:p>
        </p:txBody>
      </p:sp>
      <p:sp>
        <p:nvSpPr>
          <p:cNvPr id="15" name="テキスト ボックス 14"/>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２－１　</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現在の維持管理の</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流れ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～大阪府と</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指定</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管理者の役割分担～</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3837195" y="6557658"/>
            <a:ext cx="1828800" cy="365125"/>
          </a:xfrm>
        </p:spPr>
        <p:txBody>
          <a:bodyPr/>
          <a:lstStyle/>
          <a:p>
            <a:fld id="{682EF9F9-C4E8-46B2-BBF1-33E3162B856A}" type="slidenum">
              <a:rPr kumimoji="1" lang="ja-JP" altLang="en-US" smtClean="0">
                <a:solidFill>
                  <a:schemeClr val="tx1"/>
                </a:solidFill>
              </a:rPr>
              <a:t>16</a:t>
            </a:fld>
            <a:endParaRPr kumimoji="1" lang="ja-JP" altLang="en-US" dirty="0">
              <a:solidFill>
                <a:schemeClr val="tx1"/>
              </a:solidFill>
            </a:endParaRPr>
          </a:p>
        </p:txBody>
      </p:sp>
      <p:pic>
        <p:nvPicPr>
          <p:cNvPr id="41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79" y="1793910"/>
            <a:ext cx="8605441" cy="156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テキスト ボックス 29"/>
          <p:cNvSpPr txBox="1"/>
          <p:nvPr/>
        </p:nvSpPr>
        <p:spPr>
          <a:xfrm>
            <a:off x="200191" y="1306211"/>
            <a:ext cx="4320480" cy="369332"/>
          </a:xfrm>
          <a:prstGeom prst="rect">
            <a:avLst/>
          </a:prstGeom>
          <a:noFill/>
          <a:ln w="19050">
            <a:noFill/>
          </a:ln>
        </p:spPr>
        <p:txBody>
          <a:bodyPr wrap="square" rtlCol="0">
            <a:spAutoFit/>
          </a:bodyPr>
          <a:lstStyle/>
          <a:p>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補修、修繕における例示区分</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6088381" y="3589795"/>
            <a:ext cx="2786339" cy="323165"/>
          </a:xfrm>
          <a:prstGeom prst="rect">
            <a:avLst/>
          </a:prstGeom>
          <a:noFill/>
          <a:ln w="19050">
            <a:noFill/>
          </a:ln>
        </p:spPr>
        <p:txBody>
          <a:bodyPr wrap="square" rtlCol="0">
            <a:spAutoFit/>
          </a:bodyPr>
          <a:lstStyle/>
          <a:p>
            <a:r>
              <a:rPr lang="en-US" altLang="ja-JP" sz="15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b="1" dirty="0" smtClean="0">
                <a:latin typeface="Meiryo UI" panose="020B0604030504040204" pitchFamily="50" charset="-128"/>
                <a:ea typeface="Meiryo UI" panose="020B0604030504040204" pitchFamily="50" charset="-128"/>
                <a:cs typeface="Meiryo UI" panose="020B0604030504040204" pitchFamily="50" charset="-128"/>
              </a:rPr>
              <a:t>府営公園管理要領の抜粋</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395535" y="4149080"/>
            <a:ext cx="8136905" cy="1200329"/>
          </a:xfrm>
          <a:prstGeom prst="rect">
            <a:avLst/>
          </a:prstGeom>
          <a:noFill/>
        </p:spPr>
        <p:txBody>
          <a:bodyPr wrap="square" rtlCol="0">
            <a:spAutoFit/>
          </a:bodyPr>
          <a:lstStyle/>
          <a:p>
            <a:r>
              <a:rPr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問題点</a:t>
            </a:r>
            <a:r>
              <a:rPr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一定の補修・修繕に関する役割分担はあるが、老朽化した施設など</a:t>
            </a: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で部分的な補修等を行う場合においては、明確</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分けきれない</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ところ</a:t>
            </a: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もあり</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、効率的な対応ができていないケースがある。</a:t>
            </a:r>
          </a:p>
        </p:txBody>
      </p:sp>
    </p:spTree>
    <p:extLst>
      <p:ext uri="{BB962C8B-B14F-4D97-AF65-F5344CB8AC3E}">
        <p14:creationId xmlns:p14="http://schemas.microsoft.com/office/powerpoint/2010/main" val="39485474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extLst>
              <p:ext uri="{D42A27DB-BD31-4B8C-83A1-F6EECF244321}">
                <p14:modId xmlns:p14="http://schemas.microsoft.com/office/powerpoint/2010/main" val="3924324420"/>
              </p:ext>
            </p:extLst>
          </p:nvPr>
        </p:nvGraphicFramePr>
        <p:xfrm>
          <a:off x="331822" y="1988840"/>
          <a:ext cx="8480356" cy="1443256"/>
        </p:xfrm>
        <a:graphic>
          <a:graphicData uri="http://schemas.openxmlformats.org/drawingml/2006/table">
            <a:tbl>
              <a:tblPr firstRow="1" bandRow="1">
                <a:tableStyleId>{5C22544A-7EE6-4342-B048-85BDC9FD1C3A}</a:tableStyleId>
              </a:tblPr>
              <a:tblGrid>
                <a:gridCol w="1711604"/>
                <a:gridCol w="1440160"/>
                <a:gridCol w="5328592"/>
              </a:tblGrid>
              <a:tr h="672541">
                <a:tc>
                  <a:txBody>
                    <a:bodyPr/>
                    <a:lstStyle/>
                    <a:p>
                      <a:pPr algn="ctr"/>
                      <a:r>
                        <a:rPr kumimoji="1" lang="ja-JP" altLang="en-US" sz="1600" dirty="0" smtClean="0">
                          <a:latin typeface="Meiryo UI" pitchFamily="50" charset="-128"/>
                          <a:ea typeface="Meiryo UI" pitchFamily="50" charset="-128"/>
                          <a:cs typeface="Meiryo UI" pitchFamily="50" charset="-128"/>
                        </a:rPr>
                        <a:t>検討項目</a:t>
                      </a:r>
                      <a:endParaRPr kumimoji="1" lang="ja-JP" altLang="en-US" sz="16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smtClean="0">
                          <a:latin typeface="Meiryo UI" pitchFamily="50" charset="-128"/>
                          <a:ea typeface="Meiryo UI" pitchFamily="50" charset="-128"/>
                          <a:cs typeface="Meiryo UI" pitchFamily="50" charset="-128"/>
                        </a:rPr>
                        <a:t>現在の</a:t>
                      </a:r>
                      <a:endParaRPr kumimoji="1" lang="en-US" altLang="ja-JP" sz="1600" dirty="0" smtClean="0">
                        <a:latin typeface="Meiryo UI" pitchFamily="50" charset="-128"/>
                        <a:ea typeface="Meiryo UI" pitchFamily="50" charset="-128"/>
                        <a:cs typeface="Meiryo UI" pitchFamily="50" charset="-128"/>
                      </a:endParaRPr>
                    </a:p>
                    <a:p>
                      <a:pPr algn="ctr"/>
                      <a:r>
                        <a:rPr kumimoji="1" lang="ja-JP" altLang="en-US" sz="1600" dirty="0" smtClean="0">
                          <a:latin typeface="Meiryo UI" pitchFamily="50" charset="-128"/>
                          <a:ea typeface="Meiryo UI" pitchFamily="50" charset="-128"/>
                          <a:cs typeface="Meiryo UI" pitchFamily="50" charset="-128"/>
                        </a:rPr>
                        <a:t>保全手法</a:t>
                      </a:r>
                      <a:endParaRPr kumimoji="1" lang="ja-JP" altLang="en-US" sz="16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smtClean="0">
                          <a:latin typeface="Meiryo UI" pitchFamily="50" charset="-128"/>
                          <a:ea typeface="Meiryo UI" pitchFamily="50" charset="-128"/>
                          <a:cs typeface="Meiryo UI" pitchFamily="50" charset="-128"/>
                        </a:rPr>
                        <a:t>現状の保全手法の考え方</a:t>
                      </a:r>
                      <a:endParaRPr kumimoji="1" lang="ja-JP" altLang="en-US" sz="16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70715">
                <a:tc>
                  <a:txBody>
                    <a:bodyPr/>
                    <a:lstStyle/>
                    <a:p>
                      <a:pPr algn="l"/>
                      <a:r>
                        <a:rPr kumimoji="1" lang="ja-JP" altLang="en-US" sz="1600" dirty="0" smtClean="0">
                          <a:latin typeface="Meiryo UI" pitchFamily="50" charset="-128"/>
                          <a:ea typeface="Meiryo UI" pitchFamily="50" charset="-128"/>
                          <a:cs typeface="Meiryo UI" pitchFamily="50" charset="-128"/>
                        </a:rPr>
                        <a:t>遊具</a:t>
                      </a:r>
                      <a:endParaRPr kumimoji="1" lang="ja-JP" altLang="en-US" sz="16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600" dirty="0" smtClean="0">
                          <a:latin typeface="Meiryo UI" pitchFamily="50" charset="-128"/>
                          <a:ea typeface="Meiryo UI" pitchFamily="50" charset="-128"/>
                          <a:cs typeface="Meiryo UI" pitchFamily="50" charset="-128"/>
                        </a:rPr>
                        <a:t>状態監視</a:t>
                      </a:r>
                      <a:endParaRPr kumimoji="1" lang="ja-JP" altLang="en-US" sz="16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600" dirty="0" smtClean="0">
                          <a:latin typeface="Meiryo UI" pitchFamily="50" charset="-128"/>
                          <a:ea typeface="Meiryo UI" pitchFamily="50" charset="-128"/>
                          <a:cs typeface="Meiryo UI" pitchFamily="50" charset="-128"/>
                        </a:rPr>
                        <a:t>毎年実施する精密点検結果から、総合判定（劣化・塗装・ハザード）し、補修を実施</a:t>
                      </a:r>
                      <a:endParaRPr kumimoji="1" lang="ja-JP" altLang="en-US" sz="16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テキスト ボックス 5"/>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２．維持管理手法の方向性</a:t>
            </a:r>
          </a:p>
        </p:txBody>
      </p:sp>
      <p:sp>
        <p:nvSpPr>
          <p:cNvPr id="7" name="テキスト ボックス 6"/>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smtClean="0">
                <a:latin typeface="Meiryo UI" pitchFamily="50" charset="-128"/>
                <a:ea typeface="Meiryo UI" pitchFamily="50" charset="-128"/>
                <a:cs typeface="Meiryo UI" pitchFamily="50" charset="-128"/>
              </a:rPr>
              <a:t>２－２　現在の維持管理手法</a:t>
            </a:r>
            <a:endParaRPr lang="en-US" altLang="ja-JP" sz="2400" dirty="0" smtClean="0">
              <a:latin typeface="Meiryo UI" pitchFamily="50" charset="-128"/>
              <a:ea typeface="Meiryo UI" pitchFamily="50" charset="-128"/>
              <a:cs typeface="Meiryo UI" pitchFamily="50" charset="-128"/>
            </a:endParaRPr>
          </a:p>
        </p:txBody>
      </p:sp>
      <p:sp>
        <p:nvSpPr>
          <p:cNvPr id="2" name="スライド番号プレースホルダー 1"/>
          <p:cNvSpPr>
            <a:spLocks noGrp="1"/>
          </p:cNvSpPr>
          <p:nvPr>
            <p:ph type="sldNum" sz="quarter" idx="12"/>
          </p:nvPr>
        </p:nvSpPr>
        <p:spPr>
          <a:xfrm>
            <a:off x="3810000" y="6476994"/>
            <a:ext cx="1828800" cy="365125"/>
          </a:xfrm>
        </p:spPr>
        <p:txBody>
          <a:bodyPr/>
          <a:lstStyle/>
          <a:p>
            <a:fld id="{682EF9F9-C4E8-46B2-BBF1-33E3162B856A}" type="slidenum">
              <a:rPr kumimoji="1" lang="ja-JP" altLang="en-US" smtClean="0">
                <a:solidFill>
                  <a:schemeClr val="tx1"/>
                </a:solidFill>
              </a:rPr>
              <a:t>17</a:t>
            </a:fld>
            <a:endParaRPr kumimoji="1" lang="ja-JP" altLang="en-US">
              <a:solidFill>
                <a:schemeClr val="tx1"/>
              </a:solidFill>
            </a:endParaRPr>
          </a:p>
        </p:txBody>
      </p:sp>
      <p:sp>
        <p:nvSpPr>
          <p:cNvPr id="8" name="テキスト ボックス 7"/>
          <p:cNvSpPr txBox="1"/>
          <p:nvPr/>
        </p:nvSpPr>
        <p:spPr>
          <a:xfrm>
            <a:off x="87615" y="1401027"/>
            <a:ext cx="3888740" cy="400110"/>
          </a:xfrm>
          <a:prstGeom prst="rect">
            <a:avLst/>
          </a:prstGeom>
          <a:noFill/>
          <a:ln w="19050">
            <a:noFill/>
          </a:ln>
        </p:spPr>
        <p:txBody>
          <a:bodyPr wrap="square" rtlCol="0">
            <a:spAutoFit/>
          </a:bodyPr>
          <a:lstStyle/>
          <a:p>
            <a:r>
              <a:rPr lang="en-US" altLang="ja-JP" sz="2000" dirty="0" smtClean="0">
                <a:latin typeface="Meiryo UI" pitchFamily="50" charset="-128"/>
                <a:ea typeface="Meiryo UI" pitchFamily="50" charset="-128"/>
                <a:cs typeface="Meiryo UI" pitchFamily="50" charset="-128"/>
              </a:rPr>
              <a:t>【</a:t>
            </a:r>
            <a:r>
              <a:rPr lang="ja-JP" altLang="en-US" sz="2000" dirty="0" smtClean="0">
                <a:latin typeface="Meiryo UI" pitchFamily="50" charset="-128"/>
                <a:ea typeface="Meiryo UI" pitchFamily="50" charset="-128"/>
                <a:cs typeface="Meiryo UI" pitchFamily="50" charset="-128"/>
              </a:rPr>
              <a:t>公園</a:t>
            </a:r>
            <a:r>
              <a:rPr lang="en-US" altLang="ja-JP" sz="2000" dirty="0">
                <a:latin typeface="Meiryo UI" pitchFamily="50" charset="-128"/>
                <a:ea typeface="Meiryo UI" pitchFamily="50" charset="-128"/>
                <a:cs typeface="Meiryo UI" pitchFamily="50" charset="-128"/>
              </a:rPr>
              <a:t>】</a:t>
            </a:r>
            <a:endParaRPr kumimoji="1" lang="ja-JP" altLang="en-US" sz="2000" dirty="0">
              <a:latin typeface="Meiryo UI" pitchFamily="50" charset="-128"/>
              <a:ea typeface="Meiryo UI" pitchFamily="50" charset="-128"/>
              <a:cs typeface="Meiryo UI" pitchFamily="50" charset="-128"/>
            </a:endParaRPr>
          </a:p>
        </p:txBody>
      </p:sp>
      <p:sp>
        <p:nvSpPr>
          <p:cNvPr id="9" name="テキスト ボックス 8"/>
          <p:cNvSpPr txBox="1"/>
          <p:nvPr/>
        </p:nvSpPr>
        <p:spPr>
          <a:xfrm>
            <a:off x="562262" y="4167811"/>
            <a:ext cx="3126241" cy="400110"/>
          </a:xfrm>
          <a:prstGeom prst="rect">
            <a:avLst/>
          </a:prstGeom>
          <a:noFill/>
        </p:spPr>
        <p:txBody>
          <a:bodyPr wrap="square" rtlCol="0">
            <a:spAutoFit/>
          </a:bodyPr>
          <a:lstStyle/>
          <a:p>
            <a:r>
              <a:rPr lang="ja-JP" altLang="en-US" sz="2000" dirty="0" smtClean="0">
                <a:latin typeface="Meiryo UI" pitchFamily="50" charset="-128"/>
                <a:ea typeface="Meiryo UI" pitchFamily="50" charset="-128"/>
                <a:cs typeface="Meiryo UI" pitchFamily="50" charset="-128"/>
              </a:rPr>
              <a:t>要因：スプリングの金属疲労</a:t>
            </a:r>
            <a:endParaRPr kumimoji="1" lang="ja-JP" altLang="en-US" sz="2000" dirty="0">
              <a:latin typeface="Meiryo UI" pitchFamily="50" charset="-128"/>
              <a:ea typeface="Meiryo UI" pitchFamily="50" charset="-128"/>
              <a:cs typeface="Meiryo UI" pitchFamily="50" charset="-128"/>
            </a:endParaRPr>
          </a:p>
        </p:txBody>
      </p:sp>
      <p:sp>
        <p:nvSpPr>
          <p:cNvPr id="11" name="テキスト ボックス 10"/>
          <p:cNvSpPr txBox="1"/>
          <p:nvPr/>
        </p:nvSpPr>
        <p:spPr>
          <a:xfrm>
            <a:off x="395134" y="3767494"/>
            <a:ext cx="2269794" cy="400110"/>
          </a:xfrm>
          <a:prstGeom prst="rect">
            <a:avLst/>
          </a:prstGeom>
          <a:noFill/>
        </p:spPr>
        <p:txBody>
          <a:bodyPr wrap="square" rtlCol="0">
            <a:spAutoFit/>
          </a:bodyPr>
          <a:lstStyle/>
          <a:p>
            <a:r>
              <a:rPr lang="en-US" altLang="ja-JP" sz="2000" dirty="0" smtClean="0">
                <a:latin typeface="Meiryo UI" pitchFamily="50" charset="-128"/>
                <a:ea typeface="Meiryo UI" pitchFamily="50" charset="-128"/>
                <a:cs typeface="Meiryo UI" pitchFamily="50" charset="-128"/>
              </a:rPr>
              <a:t>【</a:t>
            </a:r>
            <a:r>
              <a:rPr lang="ja-JP" altLang="en-US" sz="2000" dirty="0" smtClean="0">
                <a:latin typeface="Meiryo UI" pitchFamily="50" charset="-128"/>
                <a:ea typeface="Meiryo UI" pitchFamily="50" charset="-128"/>
                <a:cs typeface="Meiryo UI" pitchFamily="50" charset="-128"/>
              </a:rPr>
              <a:t>ｽﾌﾟﾘﾝｸﾞ遊具</a:t>
            </a:r>
            <a:r>
              <a:rPr lang="en-US" altLang="ja-JP" sz="2000" dirty="0" smtClean="0">
                <a:latin typeface="Meiryo UI" pitchFamily="50" charset="-128"/>
                <a:ea typeface="Meiryo UI" pitchFamily="50" charset="-128"/>
                <a:cs typeface="Meiryo UI" pitchFamily="50" charset="-128"/>
              </a:rPr>
              <a:t>】</a:t>
            </a:r>
            <a:endParaRPr kumimoji="1" lang="ja-JP" altLang="en-US" sz="2000" dirty="0">
              <a:latin typeface="Meiryo UI" pitchFamily="50" charset="-128"/>
              <a:ea typeface="Meiryo UI" pitchFamily="50" charset="-128"/>
              <a:cs typeface="Meiryo UI" pitchFamily="50" charset="-128"/>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28" y="4636988"/>
            <a:ext cx="207010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167" y="4636988"/>
            <a:ext cx="2070100" cy="157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5292080" y="4510257"/>
            <a:ext cx="3600400" cy="1754326"/>
          </a:xfrm>
          <a:prstGeom prst="rect">
            <a:avLst/>
          </a:prstGeom>
          <a:noFill/>
        </p:spPr>
        <p:txBody>
          <a:bodyPr wrap="square" rtlCol="0">
            <a:spAutoFit/>
          </a:bodyPr>
          <a:lstStyle/>
          <a:p>
            <a:r>
              <a:rPr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問題点</a:t>
            </a:r>
            <a:r>
              <a:rPr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目視</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点検では劣化損傷状況が把握できない遊具もあり、遊具の安全性を確保するためには、状態</a:t>
            </a: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監視型と共に時間</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計画型の管理を取り入れる必要が</a:t>
            </a: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ある</a:t>
            </a:r>
            <a:endPar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080391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２．維持管理手法の方向性</a:t>
            </a:r>
          </a:p>
        </p:txBody>
      </p:sp>
      <p:sp>
        <p:nvSpPr>
          <p:cNvPr id="7" name="テキスト ボックス 6"/>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smtClean="0">
                <a:latin typeface="Meiryo UI" pitchFamily="50" charset="-128"/>
                <a:ea typeface="Meiryo UI" pitchFamily="50" charset="-128"/>
                <a:cs typeface="Meiryo UI" pitchFamily="50" charset="-128"/>
              </a:rPr>
              <a:t>２－３　現在の維持管理手法に関する問題点・課題</a:t>
            </a:r>
            <a:endParaRPr lang="en-US" altLang="ja-JP" sz="2400" dirty="0" smtClean="0">
              <a:latin typeface="Meiryo UI" pitchFamily="50" charset="-128"/>
              <a:ea typeface="Meiryo UI" pitchFamily="50" charset="-128"/>
              <a:cs typeface="Meiryo UI" pitchFamily="50" charset="-128"/>
            </a:endParaRPr>
          </a:p>
        </p:txBody>
      </p:sp>
      <p:sp>
        <p:nvSpPr>
          <p:cNvPr id="2" name="スライド番号プレースホルダー 1"/>
          <p:cNvSpPr>
            <a:spLocks noGrp="1"/>
          </p:cNvSpPr>
          <p:nvPr>
            <p:ph type="sldNum" sz="quarter" idx="12"/>
          </p:nvPr>
        </p:nvSpPr>
        <p:spPr>
          <a:xfrm>
            <a:off x="3779912" y="6492875"/>
            <a:ext cx="1828800" cy="365125"/>
          </a:xfrm>
        </p:spPr>
        <p:txBody>
          <a:bodyPr/>
          <a:lstStyle/>
          <a:p>
            <a:fld id="{682EF9F9-C4E8-46B2-BBF1-33E3162B856A}" type="slidenum">
              <a:rPr kumimoji="1" lang="ja-JP" altLang="en-US" smtClean="0"/>
              <a:t>18</a:t>
            </a:fld>
            <a:endParaRPr kumimoji="1" lang="ja-JP" altLang="en-US" dirty="0"/>
          </a:p>
        </p:txBody>
      </p:sp>
      <p:graphicFrame>
        <p:nvGraphicFramePr>
          <p:cNvPr id="3" name="表 2"/>
          <p:cNvGraphicFramePr>
            <a:graphicFrameLocks noGrp="1"/>
          </p:cNvGraphicFramePr>
          <p:nvPr>
            <p:extLst>
              <p:ext uri="{D42A27DB-BD31-4B8C-83A1-F6EECF244321}">
                <p14:modId xmlns:p14="http://schemas.microsoft.com/office/powerpoint/2010/main" val="1622241169"/>
              </p:ext>
            </p:extLst>
          </p:nvPr>
        </p:nvGraphicFramePr>
        <p:xfrm>
          <a:off x="251520" y="1829297"/>
          <a:ext cx="8496944" cy="3240361"/>
        </p:xfrm>
        <a:graphic>
          <a:graphicData uri="http://schemas.openxmlformats.org/drawingml/2006/table">
            <a:tbl>
              <a:tblPr>
                <a:tableStyleId>{5C22544A-7EE6-4342-B048-85BDC9FD1C3A}</a:tableStyleId>
              </a:tblPr>
              <a:tblGrid>
                <a:gridCol w="4680520"/>
                <a:gridCol w="3816424"/>
              </a:tblGrid>
              <a:tr h="330205">
                <a:tc>
                  <a:txBody>
                    <a:bodyPr/>
                    <a:lstStyle/>
                    <a:p>
                      <a:pPr algn="ctr" rtl="0" fontAlgn="ctr"/>
                      <a:r>
                        <a:rPr lang="ja-JP" altLang="en-US" sz="1600" u="none" strike="noStrike" dirty="0">
                          <a:solidFill>
                            <a:srgbClr val="FF0000"/>
                          </a:solidFill>
                          <a:effectLst/>
                        </a:rPr>
                        <a:t>問題点</a:t>
                      </a:r>
                      <a:endParaRPr lang="ja-JP" altLang="en-US" sz="1600" b="0" i="0" u="none" strike="noStrike" dirty="0">
                        <a:solidFill>
                          <a:srgbClr val="FF0000"/>
                        </a:solidFill>
                        <a:effectLst/>
                        <a:latin typeface="Meiryo UI"/>
                      </a:endParaRPr>
                    </a:p>
                  </a:txBody>
                  <a:tcPr marL="6686" marR="6686" marT="6686" marB="0" anchor="ctr"/>
                </a:tc>
                <a:tc>
                  <a:txBody>
                    <a:bodyPr/>
                    <a:lstStyle/>
                    <a:p>
                      <a:pPr algn="ctr" rtl="0" fontAlgn="ctr"/>
                      <a:r>
                        <a:rPr lang="ja-JP" altLang="en-US" sz="1600" u="none" strike="noStrike" dirty="0">
                          <a:solidFill>
                            <a:srgbClr val="002060"/>
                          </a:solidFill>
                          <a:effectLst/>
                        </a:rPr>
                        <a:t>改善策</a:t>
                      </a:r>
                      <a:endParaRPr lang="ja-JP" altLang="en-US" sz="1600" b="0" i="0" u="none" strike="noStrike" dirty="0">
                        <a:solidFill>
                          <a:srgbClr val="002060"/>
                        </a:solidFill>
                        <a:effectLst/>
                        <a:latin typeface="Meiryo UI"/>
                      </a:endParaRPr>
                    </a:p>
                  </a:txBody>
                  <a:tcPr marL="6686" marR="6686" marT="6686" marB="0" anchor="ctr"/>
                </a:tc>
              </a:tr>
              <a:tr h="1615774">
                <a:tc>
                  <a:txBody>
                    <a:bodyPr/>
                    <a:lstStyle/>
                    <a:p>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一定の補修・修繕に関する役割分担はあるが、老朽化した施設などで部分的な補修等を行う場合においては、明確に分けきれないところもあり、効率的な対応ができていないケースがある。</a:t>
                      </a:r>
                      <a:endPar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marL="6686" marR="6686" marT="6686"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u="none" strike="noStrike" dirty="0" smtClean="0">
                          <a:solidFill>
                            <a:srgbClr val="002060"/>
                          </a:solidFill>
                          <a:effectLst/>
                          <a:latin typeface="Meiryo UI" panose="020B0604030504040204" pitchFamily="50" charset="-128"/>
                          <a:ea typeface="Meiryo UI" panose="020B0604030504040204" pitchFamily="50" charset="-128"/>
                          <a:cs typeface="Meiryo UI" panose="020B0604030504040204" pitchFamily="50" charset="-128"/>
                        </a:rPr>
                        <a:t>府と指定管理者が一体的かつ効率的な維持管理の実施のため、老朽化した施設における計画的な修繕の年次計画（分担を含め）を立案し、府と指定管理者が一体となって施設の機能保全を実施。</a:t>
                      </a:r>
                      <a:endParaRPr lang="ja-JP" altLang="en-US" sz="1400" b="0" i="0" u="none" strike="noStrike" dirty="0" smtClean="0">
                        <a:solidFill>
                          <a:srgbClr val="00206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686" marR="6686" marT="6686" marB="0" anchor="ctr"/>
                </a:tc>
              </a:tr>
              <a:tr h="12943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目視点検では劣化損傷状況が把握できない遊具もあり、遊具の安全性を確保するためには、状態監視型と共に時間計画型の管理を取り入れる必要がある</a:t>
                      </a:r>
                    </a:p>
                  </a:txBody>
                  <a:tcPr marL="6686" marR="6686" marT="6686"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u="none" strike="noStrike" dirty="0" smtClean="0">
                          <a:solidFill>
                            <a:srgbClr val="002060"/>
                          </a:solidFill>
                          <a:effectLst/>
                          <a:latin typeface="Meiryo UI" panose="020B0604030504040204" pitchFamily="50" charset="-128"/>
                          <a:ea typeface="Meiryo UI" panose="020B0604030504040204" pitchFamily="50" charset="-128"/>
                          <a:cs typeface="Meiryo UI" panose="020B0604030504040204" pitchFamily="50" charset="-128"/>
                        </a:rPr>
                        <a:t>スプリング遊具など目視により劣化損傷が不明な遊具については、安全性を重視し、時間計画型の管理を実施（</a:t>
                      </a:r>
                      <a:r>
                        <a:rPr lang="en-US" altLang="ja-JP" sz="1400" u="none" strike="noStrike" dirty="0" smtClean="0">
                          <a:solidFill>
                            <a:srgbClr val="002060"/>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400" u="none" strike="noStrike" dirty="0" smtClean="0">
                          <a:solidFill>
                            <a:srgbClr val="002060"/>
                          </a:solidFill>
                          <a:effectLst/>
                          <a:latin typeface="Meiryo UI" panose="020B0604030504040204" pitchFamily="50" charset="-128"/>
                          <a:ea typeface="Meiryo UI" panose="020B0604030504040204" pitchFamily="50" charset="-128"/>
                          <a:cs typeface="Meiryo UI" panose="020B0604030504040204" pitchFamily="50" charset="-128"/>
                        </a:rPr>
                        <a:t>状態監視型管理と共に）</a:t>
                      </a:r>
                      <a:endParaRPr lang="ja-JP" altLang="en-US" sz="1400" b="0" i="0" u="none" strike="noStrike" dirty="0">
                        <a:solidFill>
                          <a:srgbClr val="00206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686" marR="6686" marT="6686" marB="0" anchor="ctr"/>
                </a:tc>
              </a:tr>
            </a:tbl>
          </a:graphicData>
        </a:graphic>
      </p:graphicFrame>
    </p:spTree>
    <p:extLst>
      <p:ext uri="{BB962C8B-B14F-4D97-AF65-F5344CB8AC3E}">
        <p14:creationId xmlns:p14="http://schemas.microsoft.com/office/powerpoint/2010/main" val="36808593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２．維持管理手法の方向性</a:t>
            </a:r>
          </a:p>
        </p:txBody>
      </p:sp>
      <p:sp>
        <p:nvSpPr>
          <p:cNvPr id="7" name="テキスト ボックス 6"/>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smtClean="0">
                <a:latin typeface="Meiryo UI" pitchFamily="50" charset="-128"/>
                <a:ea typeface="Meiryo UI" pitchFamily="50" charset="-128"/>
                <a:cs typeface="Meiryo UI" pitchFamily="50" charset="-128"/>
              </a:rPr>
              <a:t>２－</a:t>
            </a:r>
            <a:r>
              <a:rPr lang="en-US" altLang="ja-JP" sz="2400" dirty="0" smtClean="0">
                <a:latin typeface="Meiryo UI" pitchFamily="50" charset="-128"/>
                <a:ea typeface="Meiryo UI" pitchFamily="50" charset="-128"/>
                <a:cs typeface="Meiryo UI" pitchFamily="50" charset="-128"/>
              </a:rPr>
              <a:t>4</a:t>
            </a:r>
            <a:r>
              <a:rPr lang="ja-JP" altLang="en-US" sz="2400" dirty="0" smtClean="0">
                <a:latin typeface="Meiryo UI" pitchFamily="50" charset="-128"/>
                <a:ea typeface="Meiryo UI" pitchFamily="50" charset="-128"/>
                <a:cs typeface="Meiryo UI" pitchFamily="50" charset="-128"/>
              </a:rPr>
              <a:t>　今後の維持管理手法（事務局案）</a:t>
            </a:r>
            <a:endParaRPr lang="en-US" altLang="ja-JP" sz="2400" dirty="0" smtClean="0">
              <a:latin typeface="Meiryo UI" pitchFamily="50" charset="-128"/>
              <a:ea typeface="Meiryo UI" pitchFamily="50" charset="-128"/>
              <a:cs typeface="Meiryo UI" pitchFamily="50" charset="-128"/>
            </a:endParaRPr>
          </a:p>
        </p:txBody>
      </p:sp>
      <p:sp>
        <p:nvSpPr>
          <p:cNvPr id="2" name="スライド番号プレースホルダー 1"/>
          <p:cNvSpPr>
            <a:spLocks noGrp="1"/>
          </p:cNvSpPr>
          <p:nvPr>
            <p:ph type="sldNum" sz="quarter" idx="12"/>
          </p:nvPr>
        </p:nvSpPr>
        <p:spPr>
          <a:xfrm>
            <a:off x="3779912" y="6492875"/>
            <a:ext cx="1828800" cy="365125"/>
          </a:xfrm>
        </p:spPr>
        <p:txBody>
          <a:bodyPr/>
          <a:lstStyle/>
          <a:p>
            <a:fld id="{682EF9F9-C4E8-46B2-BBF1-33E3162B856A}" type="slidenum">
              <a:rPr kumimoji="1" lang="ja-JP" altLang="en-US" smtClean="0"/>
              <a:t>19</a:t>
            </a:fld>
            <a:endParaRPr kumimoji="1" lang="ja-JP" altLang="en-US" dirty="0"/>
          </a:p>
        </p:txBody>
      </p:sp>
      <p:graphicFrame>
        <p:nvGraphicFramePr>
          <p:cNvPr id="8" name="オブジェクト 7"/>
          <p:cNvGraphicFramePr>
            <a:graphicFrameLocks noChangeAspect="1"/>
          </p:cNvGraphicFramePr>
          <p:nvPr>
            <p:extLst>
              <p:ext uri="{D42A27DB-BD31-4B8C-83A1-F6EECF244321}">
                <p14:modId xmlns:p14="http://schemas.microsoft.com/office/powerpoint/2010/main" val="3521196652"/>
              </p:ext>
            </p:extLst>
          </p:nvPr>
        </p:nvGraphicFramePr>
        <p:xfrm>
          <a:off x="264005" y="1181676"/>
          <a:ext cx="8615990" cy="3024609"/>
        </p:xfrm>
        <a:graphic>
          <a:graphicData uri="http://schemas.openxmlformats.org/presentationml/2006/ole">
            <mc:AlternateContent xmlns:mc="http://schemas.openxmlformats.org/markup-compatibility/2006">
              <mc:Choice xmlns:v="urn:schemas-microsoft-com:vml" Requires="v">
                <p:oleObj spid="_x0000_s1033" name="ワークシート" r:id="rId3" imgW="8248583" imgH="2895578" progId="Excel.Sheet.12">
                  <p:embed/>
                </p:oleObj>
              </mc:Choice>
              <mc:Fallback>
                <p:oleObj name="ワークシート" r:id="rId3" imgW="8248583" imgH="2895578" progId="Excel.Sheet.12">
                  <p:embed/>
                  <p:pic>
                    <p:nvPicPr>
                      <p:cNvPr id="0" name=""/>
                      <p:cNvPicPr/>
                      <p:nvPr/>
                    </p:nvPicPr>
                    <p:blipFill>
                      <a:blip r:embed="rId4"/>
                      <a:stretch>
                        <a:fillRect/>
                      </a:stretch>
                    </p:blipFill>
                    <p:spPr>
                      <a:xfrm>
                        <a:off x="264005" y="1181676"/>
                        <a:ext cx="8615990" cy="3024609"/>
                      </a:xfrm>
                      <a:prstGeom prst="rect">
                        <a:avLst/>
                      </a:prstGeom>
                    </p:spPr>
                  </p:pic>
                </p:oleObj>
              </mc:Fallback>
            </mc:AlternateContent>
          </a:graphicData>
        </a:graphic>
      </p:graphicFrame>
      <p:sp>
        <p:nvSpPr>
          <p:cNvPr id="10" name="テキスト ボックス 9"/>
          <p:cNvSpPr txBox="1"/>
          <p:nvPr/>
        </p:nvSpPr>
        <p:spPr>
          <a:xfrm>
            <a:off x="45712" y="4386522"/>
            <a:ext cx="9013686" cy="2123658"/>
          </a:xfrm>
          <a:prstGeom prst="rect">
            <a:avLst/>
          </a:prstGeom>
          <a:noFill/>
        </p:spPr>
        <p:txBody>
          <a:bodyPr wrap="square" rtlCol="0">
            <a:spAutoFit/>
          </a:bodyPr>
          <a:lstStyle/>
          <a:p>
            <a:r>
              <a:rPr lang="ja-JP" altLang="en-US" sz="2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●今後の遊具の維持管理における視点（部会の意見を踏まえた事務局</a:t>
            </a:r>
            <a:r>
              <a:rPr lang="ja-JP" altLang="en-US" sz="2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案</a:t>
            </a:r>
            <a:r>
              <a:rPr lang="ja-JP" altLang="en-US" sz="2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2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これまで</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日常管理（日常点検</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定期点検</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精密点検計データの蓄積）を基本として、遊具</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の状態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把</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握を継続的に実施すると共に、目視点検により劣化・変状を把握できない遊具については、時間計画型に</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よる維持管理を実施する。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H24.4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に国交省より、</a:t>
            </a:r>
            <a:r>
              <a:rPr lang="ja-JP" altLang="ja-JP" sz="1600" dirty="0" smtClean="0"/>
              <a:t>計画的</a:t>
            </a:r>
            <a:r>
              <a:rPr lang="ja-JP" altLang="en-US" sz="1600" dirty="0"/>
              <a:t>に</a:t>
            </a:r>
            <a:r>
              <a:rPr lang="ja-JP" altLang="ja-JP" sz="1600" dirty="0" smtClean="0"/>
              <a:t>公園</a:t>
            </a:r>
            <a:r>
              <a:rPr lang="ja-JP" altLang="ja-JP" sz="1600" dirty="0"/>
              <a:t>施設の補修改修・更新を行い、既存ストック</a:t>
            </a:r>
            <a:r>
              <a:rPr lang="ja-JP" altLang="ja-JP" sz="1600" dirty="0" smtClean="0"/>
              <a:t>の機能維</a:t>
            </a:r>
            <a:endParaRPr lang="en-US" altLang="ja-JP" sz="1600" dirty="0" smtClean="0"/>
          </a:p>
          <a:p>
            <a:r>
              <a:rPr lang="ja-JP" altLang="en-US" sz="1600" dirty="0"/>
              <a:t>　</a:t>
            </a:r>
            <a:r>
              <a:rPr lang="ja-JP" altLang="ja-JP" sz="1600" dirty="0" smtClean="0"/>
              <a:t>持</a:t>
            </a:r>
            <a:r>
              <a:rPr lang="ja-JP" altLang="ja-JP" sz="1600" dirty="0"/>
              <a:t>を図って</a:t>
            </a:r>
            <a:r>
              <a:rPr lang="ja-JP" altLang="ja-JP" sz="1600" dirty="0" smtClean="0"/>
              <a:t>いく</a:t>
            </a:r>
            <a:r>
              <a:rPr lang="ja-JP" altLang="en-US" sz="1600" dirty="0" smtClean="0"/>
              <a:t>ことを目的として、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「公園施設長寿命化計画策定指針（案）」が示されたことから、</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指針（案）に基づきながら、</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と指定管理者が一体となった総合的な維持管理の推進を検討していく。</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92578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3810000" y="6420716"/>
            <a:ext cx="1828800" cy="365125"/>
          </a:xfrm>
        </p:spPr>
        <p:txBody>
          <a:bodyPr/>
          <a:lstStyle/>
          <a:p>
            <a:fld id="{682EF9F9-C4E8-46B2-BBF1-33E3162B856A}" type="slidenum">
              <a:rPr kumimoji="1" lang="ja-JP" altLang="en-US" smtClean="0"/>
              <a:t>2</a:t>
            </a:fld>
            <a:endParaRPr kumimoji="1" lang="ja-JP" altLang="en-US" dirty="0"/>
          </a:p>
        </p:txBody>
      </p:sp>
      <p:sp>
        <p:nvSpPr>
          <p:cNvPr id="3" name="テキスト ボックス 2"/>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smtClean="0">
                <a:solidFill>
                  <a:schemeClr val="bg1"/>
                </a:solidFill>
                <a:latin typeface="Meiryo UI" pitchFamily="50" charset="-128"/>
                <a:ea typeface="Meiryo UI" pitchFamily="50" charset="-128"/>
                <a:cs typeface="Meiryo UI" pitchFamily="50" charset="-128"/>
              </a:rPr>
              <a:t>平成</a:t>
            </a:r>
            <a:r>
              <a:rPr kumimoji="1" lang="en-US" altLang="ja-JP" sz="2800" dirty="0" smtClean="0">
                <a:solidFill>
                  <a:schemeClr val="bg1"/>
                </a:solidFill>
                <a:latin typeface="Meiryo UI" pitchFamily="50" charset="-128"/>
                <a:ea typeface="Meiryo UI" pitchFamily="50" charset="-128"/>
                <a:cs typeface="Meiryo UI" pitchFamily="50" charset="-128"/>
              </a:rPr>
              <a:t>25</a:t>
            </a:r>
            <a:r>
              <a:rPr kumimoji="1" lang="ja-JP" altLang="en-US" sz="2800" dirty="0" smtClean="0">
                <a:solidFill>
                  <a:schemeClr val="bg1"/>
                </a:solidFill>
                <a:latin typeface="Meiryo UI" pitchFamily="50" charset="-128"/>
                <a:ea typeface="Meiryo UI" pitchFamily="50" charset="-128"/>
                <a:cs typeface="Meiryo UI" pitchFamily="50" charset="-128"/>
              </a:rPr>
              <a:t>年度　河川港湾公園部会等の主な指摘事項</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46" name="テキスト ボックス 45"/>
          <p:cNvSpPr txBox="1"/>
          <p:nvPr/>
        </p:nvSpPr>
        <p:spPr>
          <a:xfrm>
            <a:off x="291923" y="926422"/>
            <a:ext cx="8546296" cy="1938992"/>
          </a:xfrm>
          <a:prstGeom prst="rect">
            <a:avLst/>
          </a:prstGeom>
          <a:solidFill>
            <a:schemeClr val="bg1"/>
          </a:solidFill>
          <a:ln w="19050">
            <a:solidFill>
              <a:srgbClr val="FF0000"/>
            </a:solidFill>
          </a:ln>
        </p:spPr>
        <p:txBody>
          <a:bodyPr wrap="squar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・点検やデータ蓄積等の問題点が何なのかをしっかりと把握たうえで、維持管理方針を確立する必要がある。</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・方向性を示すにあたっては、調査コスト・人員等も把握しなければ判断できない。</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・現時点でできること、中期的に取り組むことを、時間軸で示した議論ができていない</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下矢印 4"/>
          <p:cNvSpPr/>
          <p:nvPr/>
        </p:nvSpPr>
        <p:spPr>
          <a:xfrm>
            <a:off x="3736979" y="3140968"/>
            <a:ext cx="1656184"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310376" y="4077072"/>
            <a:ext cx="8546296" cy="1015663"/>
          </a:xfrm>
          <a:prstGeom prst="rect">
            <a:avLst/>
          </a:prstGeom>
          <a:solidFill>
            <a:schemeClr val="bg1"/>
          </a:solidFill>
          <a:ln w="19050">
            <a:solidFill>
              <a:srgbClr val="FF0000"/>
            </a:solidFill>
          </a:ln>
        </p:spPr>
        <p:txBody>
          <a:bodyPr wrap="squar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○点検やデータ蓄積について、府の考える問題点、改善策、取得すべきデータに</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必要なコスト等を示したうえで審議していただき、今後の維持管理の方向性を </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確立させる。</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44830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3810000" y="6594884"/>
            <a:ext cx="1828800" cy="365125"/>
          </a:xfrm>
        </p:spPr>
        <p:txBody>
          <a:bodyPr/>
          <a:lstStyle/>
          <a:p>
            <a:fld id="{682EF9F9-C4E8-46B2-BBF1-33E3162B856A}" type="slidenum">
              <a:rPr kumimoji="1" lang="ja-JP" altLang="en-US" smtClean="0">
                <a:solidFill>
                  <a:schemeClr val="tx1"/>
                </a:solidFill>
              </a:rPr>
              <a:t>3</a:t>
            </a:fld>
            <a:endParaRPr kumimoji="1" lang="ja-JP" altLang="en-US" dirty="0">
              <a:solidFill>
                <a:schemeClr val="tx1"/>
              </a:solidFill>
            </a:endParaRPr>
          </a:p>
        </p:txBody>
      </p:sp>
      <p:sp>
        <p:nvSpPr>
          <p:cNvPr id="3" name="テキスト ボックス 2"/>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en-US" altLang="ja-JP" sz="2800" dirty="0" smtClean="0">
                <a:solidFill>
                  <a:schemeClr val="bg1"/>
                </a:solidFill>
                <a:latin typeface="Meiryo UI" pitchFamily="50" charset="-128"/>
                <a:ea typeface="Meiryo UI" pitchFamily="50" charset="-128"/>
                <a:cs typeface="Meiryo UI" pitchFamily="50" charset="-128"/>
              </a:rPr>
              <a:t>.</a:t>
            </a:r>
            <a:r>
              <a:rPr kumimoji="1" lang="ja-JP" altLang="en-US" sz="2800" dirty="0" smtClean="0">
                <a:solidFill>
                  <a:schemeClr val="bg1"/>
                </a:solidFill>
                <a:latin typeface="Meiryo UI" pitchFamily="50" charset="-128"/>
                <a:ea typeface="Meiryo UI" pitchFamily="50" charset="-128"/>
                <a:cs typeface="Meiryo UI" pitchFamily="50" charset="-128"/>
              </a:rPr>
              <a:t> 点検及びデータの蓄積</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4" name="テキスト ボックス 3"/>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a:t>
            </a:r>
            <a:r>
              <a:rPr lang="ja-JP" altLang="en-US" sz="2400" dirty="0" smtClean="0">
                <a:latin typeface="Meiryo UI" pitchFamily="50" charset="-128"/>
                <a:ea typeface="Meiryo UI" pitchFamily="50" charset="-128"/>
                <a:cs typeface="Meiryo UI" pitchFamily="50" charset="-128"/>
              </a:rPr>
              <a:t>－１　点検</a:t>
            </a:r>
            <a:r>
              <a:rPr lang="ja-JP" altLang="en-US" sz="2400" dirty="0">
                <a:latin typeface="Meiryo UI" pitchFamily="50" charset="-128"/>
                <a:ea typeface="Meiryo UI" pitchFamily="50" charset="-128"/>
                <a:cs typeface="Meiryo UI" pitchFamily="50" charset="-128"/>
              </a:rPr>
              <a:t>の</a:t>
            </a:r>
            <a:r>
              <a:rPr lang="ja-JP" altLang="en-US" sz="2400" dirty="0" smtClean="0">
                <a:latin typeface="Meiryo UI" pitchFamily="50" charset="-128"/>
                <a:ea typeface="Meiryo UI" pitchFamily="50" charset="-128"/>
                <a:cs typeface="Meiryo UI" pitchFamily="50" charset="-128"/>
              </a:rPr>
              <a:t>種類</a:t>
            </a:r>
            <a:endParaRPr kumimoji="1" lang="ja-JP" altLang="en-US" sz="2400" dirty="0">
              <a:latin typeface="Meiryo UI" pitchFamily="50" charset="-128"/>
              <a:ea typeface="Meiryo UI" pitchFamily="50" charset="-128"/>
              <a:cs typeface="Meiryo UI" pitchFamily="50" charset="-128"/>
            </a:endParaRPr>
          </a:p>
        </p:txBody>
      </p:sp>
      <p:sp>
        <p:nvSpPr>
          <p:cNvPr id="69" name="テキスト ボックス 68"/>
          <p:cNvSpPr txBox="1"/>
          <p:nvPr/>
        </p:nvSpPr>
        <p:spPr>
          <a:xfrm>
            <a:off x="206358" y="1196752"/>
            <a:ext cx="8758130" cy="1261884"/>
          </a:xfrm>
          <a:prstGeom prst="rect">
            <a:avLst/>
          </a:prstGeom>
          <a:noFill/>
          <a:ln w="28575">
            <a:solidFill>
              <a:srgbClr val="0000FF"/>
            </a:solidFill>
          </a:ln>
        </p:spPr>
        <p:txBody>
          <a:bodyPr wrap="square"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遊具</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点検とは、利用者が安全で安心して利用できる施設を維持する為に、利用者にとってのハザードの有無や施設の機能の劣化状況等について調査する。</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①</a:t>
            </a:r>
            <a:r>
              <a:rPr lang="ja-JP" altLang="en-US" dirty="0">
                <a:latin typeface="Meiryo UI" panose="020B0604030504040204" pitchFamily="50" charset="-128"/>
                <a:ea typeface="Meiryo UI" panose="020B0604030504040204" pitchFamily="50" charset="-128"/>
                <a:cs typeface="Meiryo UI" panose="020B0604030504040204" pitchFamily="50" charset="-128"/>
              </a:rPr>
              <a:t>安全性の確保、②施設機能の保全・</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向上</a:t>
            </a:r>
            <a:r>
              <a:rPr lang="ja-JP" altLang="en-US" baseline="30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baseline="30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baseline="30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１：向上とは、安全基準改定に伴う施設の改修や利用ニーズに伴う施設の更新を指す）</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690" y="2560081"/>
            <a:ext cx="7747789" cy="4052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912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317757" y="6537767"/>
            <a:ext cx="1828800" cy="365125"/>
          </a:xfrm>
        </p:spPr>
        <p:txBody>
          <a:bodyPr/>
          <a:lstStyle/>
          <a:p>
            <a:fld id="{682EF9F9-C4E8-46B2-BBF1-33E3162B856A}" type="slidenum">
              <a:rPr kumimoji="1" lang="ja-JP" altLang="en-US" smtClean="0">
                <a:solidFill>
                  <a:schemeClr val="tx1"/>
                </a:solidFill>
              </a:rPr>
              <a:t>4</a:t>
            </a:fld>
            <a:endParaRPr kumimoji="1" lang="ja-JP" altLang="en-US" dirty="0">
              <a:solidFill>
                <a:schemeClr val="tx1"/>
              </a:solidFill>
            </a:endParaRPr>
          </a:p>
        </p:txBody>
      </p:sp>
      <p:sp>
        <p:nvSpPr>
          <p:cNvPr id="3" name="テキスト ボックス 2"/>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lang="en-US" altLang="ja-JP" sz="2800" dirty="0" smtClean="0">
                <a:solidFill>
                  <a:schemeClr val="bg1"/>
                </a:solidFill>
                <a:latin typeface="Meiryo UI" pitchFamily="50" charset="-128"/>
                <a:ea typeface="Meiryo UI" pitchFamily="50" charset="-128"/>
                <a:cs typeface="Meiryo UI" pitchFamily="50" charset="-128"/>
              </a:rPr>
              <a:t>.</a:t>
            </a:r>
            <a:r>
              <a:rPr lang="ja-JP" altLang="en-US" sz="2800" dirty="0" smtClean="0">
                <a:solidFill>
                  <a:schemeClr val="bg1"/>
                </a:solidFill>
                <a:latin typeface="Meiryo UI" pitchFamily="50" charset="-128"/>
                <a:ea typeface="Meiryo UI" pitchFamily="50" charset="-128"/>
                <a:cs typeface="Meiryo UI" pitchFamily="50" charset="-128"/>
              </a:rPr>
              <a:t> </a:t>
            </a:r>
            <a:r>
              <a:rPr lang="ja-JP" altLang="en-US" sz="2800" dirty="0">
                <a:solidFill>
                  <a:schemeClr val="bg1"/>
                </a:solidFill>
                <a:latin typeface="Meiryo UI" pitchFamily="50" charset="-128"/>
                <a:ea typeface="Meiryo UI" pitchFamily="50" charset="-128"/>
                <a:cs typeface="Meiryo UI" pitchFamily="50" charset="-128"/>
              </a:rPr>
              <a:t>点検及びデータの</a:t>
            </a:r>
            <a:r>
              <a:rPr lang="ja-JP" altLang="en-US" sz="2800" dirty="0" smtClean="0">
                <a:solidFill>
                  <a:schemeClr val="bg1"/>
                </a:solidFill>
                <a:latin typeface="Meiryo UI" pitchFamily="50" charset="-128"/>
                <a:ea typeface="Meiryo UI" pitchFamily="50" charset="-128"/>
                <a:cs typeface="Meiryo UI" pitchFamily="50" charset="-128"/>
              </a:rPr>
              <a:t>蓄積</a:t>
            </a:r>
            <a:endParaRPr lang="ja-JP" altLang="en-US" sz="2800" dirty="0">
              <a:solidFill>
                <a:schemeClr val="bg1"/>
              </a:solidFill>
              <a:latin typeface="Meiryo UI" pitchFamily="50" charset="-128"/>
              <a:ea typeface="Meiryo UI" pitchFamily="50" charset="-128"/>
              <a:cs typeface="Meiryo UI" pitchFamily="50" charset="-128"/>
            </a:endParaRPr>
          </a:p>
        </p:txBody>
      </p:sp>
      <p:sp>
        <p:nvSpPr>
          <p:cNvPr id="4" name="テキスト ボックス 3"/>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１－１　点検の</a:t>
            </a:r>
            <a:r>
              <a:rPr lang="ja-JP" altLang="en-US" sz="2400" dirty="0" smtClean="0">
                <a:latin typeface="Meiryo UI" pitchFamily="50" charset="-128"/>
                <a:ea typeface="Meiryo UI" pitchFamily="50" charset="-128"/>
                <a:cs typeface="Meiryo UI" pitchFamily="50" charset="-128"/>
              </a:rPr>
              <a:t>種類</a:t>
            </a:r>
            <a:endParaRPr lang="ja-JP" altLang="en-US" sz="2400" dirty="0">
              <a:latin typeface="Meiryo UI" pitchFamily="50" charset="-128"/>
              <a:ea typeface="Meiryo UI" pitchFamily="50" charset="-128"/>
              <a:cs typeface="Meiryo UI" pitchFamily="50" charset="-128"/>
            </a:endParaRPr>
          </a:p>
        </p:txBody>
      </p:sp>
      <p:sp>
        <p:nvSpPr>
          <p:cNvPr id="46" name="テキスト ボックス 45"/>
          <p:cNvSpPr txBox="1"/>
          <p:nvPr/>
        </p:nvSpPr>
        <p:spPr>
          <a:xfrm>
            <a:off x="-13856" y="980728"/>
            <a:ext cx="4009792" cy="400110"/>
          </a:xfrm>
          <a:prstGeom prst="rect">
            <a:avLst/>
          </a:prstGeom>
          <a:noFill/>
          <a:ln w="19050">
            <a:noFill/>
          </a:ln>
        </p:spPr>
        <p:txBody>
          <a:bodyPr wrap="square" rtlCol="0">
            <a:spAutoFit/>
          </a:bodyPr>
          <a:lstStyle/>
          <a:p>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日常点検</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4850058" y="5048016"/>
            <a:ext cx="4042422" cy="1477328"/>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点検の視点</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ボルトがよく緩む」、「よくいたずらされる」、「遊具とその周囲（安全領域内を含めて異物や凹凸等がないか）」といった箇所を重点的に目視・触診点検。</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133763" y="1340768"/>
            <a:ext cx="8924016" cy="646331"/>
          </a:xfrm>
          <a:prstGeom prst="rect">
            <a:avLst/>
          </a:prstGeom>
          <a:noFill/>
          <a:ln>
            <a:solidFill>
              <a:schemeClr val="tx1"/>
            </a:solidFill>
          </a:ln>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目視中心に遊具の外観（全体）及び周囲を確認し、事故につながる危険性のある遊具の異常が無いかを点検する。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 name="グループ化 5"/>
          <p:cNvGrpSpPr/>
          <p:nvPr/>
        </p:nvGrpSpPr>
        <p:grpSpPr>
          <a:xfrm>
            <a:off x="251520" y="4396636"/>
            <a:ext cx="3746886" cy="2429836"/>
            <a:chOff x="249050" y="4135985"/>
            <a:chExt cx="3746886" cy="2429836"/>
          </a:xfrm>
        </p:grpSpPr>
        <p:pic>
          <p:nvPicPr>
            <p:cNvPr id="3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437" t="34700" r="19743" b="43530"/>
            <a:stretch/>
          </p:blipFill>
          <p:spPr bwMode="auto">
            <a:xfrm>
              <a:off x="249050" y="4135985"/>
              <a:ext cx="3746886" cy="2424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 name="Picture 17"/>
            <p:cNvPicPr>
              <a:picLocks noChangeAspect="1" noChangeArrowheads="1"/>
            </p:cNvPicPr>
            <p:nvPr/>
          </p:nvPicPr>
          <p:blipFill rotWithShape="1">
            <a:blip r:embed="rId3">
              <a:extLst>
                <a:ext uri="{28A0092B-C50C-407E-A947-70E740481C1C}">
                  <a14:useLocalDpi xmlns:a14="http://schemas.microsoft.com/office/drawing/2010/main" val="0"/>
                </a:ext>
              </a:extLst>
            </a:blip>
            <a:srcRect l="21013" t="18084" r="11908"/>
            <a:stretch/>
          </p:blipFill>
          <p:spPr bwMode="auto">
            <a:xfrm>
              <a:off x="249050" y="5398538"/>
              <a:ext cx="1317043" cy="1167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グループ化 6"/>
          <p:cNvGrpSpPr/>
          <p:nvPr/>
        </p:nvGrpSpPr>
        <p:grpSpPr>
          <a:xfrm>
            <a:off x="4868018" y="2085558"/>
            <a:ext cx="3495675" cy="2286000"/>
            <a:chOff x="4449019" y="1575048"/>
            <a:chExt cx="3495675" cy="2286000"/>
          </a:xfrm>
        </p:grpSpPr>
        <p:pic>
          <p:nvPicPr>
            <p:cNvPr id="2075"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9019" y="1575048"/>
              <a:ext cx="34956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3" name="Picture 25"/>
            <p:cNvPicPr>
              <a:picLocks noChangeAspect="1" noChangeArrowheads="1"/>
            </p:cNvPicPr>
            <p:nvPr/>
          </p:nvPicPr>
          <p:blipFill rotWithShape="1">
            <a:blip r:embed="rId5">
              <a:extLst>
                <a:ext uri="{28A0092B-C50C-407E-A947-70E740481C1C}">
                  <a14:useLocalDpi xmlns:a14="http://schemas.microsoft.com/office/drawing/2010/main" val="0"/>
                </a:ext>
              </a:extLst>
            </a:blip>
            <a:srcRect l="30872" t="29145" r="26217" b="31765"/>
            <a:stretch/>
          </p:blipFill>
          <p:spPr bwMode="auto">
            <a:xfrm>
              <a:off x="4449019" y="2917543"/>
              <a:ext cx="1383872" cy="943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グループ化 4"/>
          <p:cNvGrpSpPr/>
          <p:nvPr/>
        </p:nvGrpSpPr>
        <p:grpSpPr>
          <a:xfrm>
            <a:off x="251520" y="2076614"/>
            <a:ext cx="3746887" cy="2257379"/>
            <a:chOff x="249049" y="1603669"/>
            <a:chExt cx="3746887" cy="2257379"/>
          </a:xfrm>
        </p:grpSpPr>
        <p:pic>
          <p:nvPicPr>
            <p:cNvPr id="18" name="図 17"/>
            <p:cNvPicPr>
              <a:picLocks noChangeAspect="1"/>
            </p:cNvPicPr>
            <p:nvPr/>
          </p:nvPicPr>
          <p:blipFill rotWithShape="1">
            <a:blip r:embed="rId6" cstate="print">
              <a:extLst>
                <a:ext uri="{28A0092B-C50C-407E-A947-70E740481C1C}">
                  <a14:useLocalDpi xmlns:a14="http://schemas.microsoft.com/office/drawing/2010/main"/>
                </a:ext>
              </a:extLst>
            </a:blip>
            <a:srcRect r="36288" b="21108"/>
            <a:stretch/>
          </p:blipFill>
          <p:spPr>
            <a:xfrm>
              <a:off x="249049" y="1603669"/>
              <a:ext cx="3746887" cy="2257379"/>
            </a:xfrm>
            <a:prstGeom prst="rect">
              <a:avLst/>
            </a:prstGeom>
            <a:ln>
              <a:noFill/>
            </a:ln>
          </p:spPr>
        </p:pic>
        <p:pic>
          <p:nvPicPr>
            <p:cNvPr id="2076" name="Picture 28" descr="D:\KashiharaKa\Desktop\日常・定期・精密点検\200710_久宝寺カッター\カッター写真2_s.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997" t="19667" r="29543" b="33954"/>
            <a:stretch/>
          </p:blipFill>
          <p:spPr bwMode="auto">
            <a:xfrm>
              <a:off x="249050" y="2958157"/>
              <a:ext cx="1196935" cy="8758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37814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3810000" y="6576501"/>
            <a:ext cx="1828800" cy="365125"/>
          </a:xfrm>
        </p:spPr>
        <p:txBody>
          <a:bodyPr/>
          <a:lstStyle/>
          <a:p>
            <a:fld id="{682EF9F9-C4E8-46B2-BBF1-33E3162B856A}" type="slidenum">
              <a:rPr kumimoji="1" lang="ja-JP" altLang="en-US" smtClean="0">
                <a:solidFill>
                  <a:schemeClr val="tx1"/>
                </a:solidFill>
              </a:rPr>
              <a:t>5</a:t>
            </a:fld>
            <a:endParaRPr kumimoji="1" lang="ja-JP" altLang="en-US" dirty="0">
              <a:solidFill>
                <a:schemeClr val="tx1"/>
              </a:solidFill>
            </a:endParaRPr>
          </a:p>
        </p:txBody>
      </p:sp>
      <p:sp>
        <p:nvSpPr>
          <p:cNvPr id="3" name="テキスト ボックス 2"/>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lang="en-US" altLang="ja-JP" sz="2800" dirty="0" smtClean="0">
                <a:solidFill>
                  <a:schemeClr val="bg1"/>
                </a:solidFill>
                <a:latin typeface="Meiryo UI" pitchFamily="50" charset="-128"/>
                <a:ea typeface="Meiryo UI" pitchFamily="50" charset="-128"/>
                <a:cs typeface="Meiryo UI" pitchFamily="50" charset="-128"/>
              </a:rPr>
              <a:t>.</a:t>
            </a:r>
            <a:r>
              <a:rPr lang="ja-JP" altLang="en-US" sz="2800" dirty="0" smtClean="0">
                <a:solidFill>
                  <a:schemeClr val="bg1"/>
                </a:solidFill>
                <a:latin typeface="Meiryo UI" pitchFamily="50" charset="-128"/>
                <a:ea typeface="Meiryo UI" pitchFamily="50" charset="-128"/>
                <a:cs typeface="Meiryo UI" pitchFamily="50" charset="-128"/>
              </a:rPr>
              <a:t> </a:t>
            </a:r>
            <a:r>
              <a:rPr lang="ja-JP" altLang="en-US" sz="2800" dirty="0">
                <a:solidFill>
                  <a:schemeClr val="bg1"/>
                </a:solidFill>
                <a:latin typeface="Meiryo UI" pitchFamily="50" charset="-128"/>
                <a:ea typeface="Meiryo UI" pitchFamily="50" charset="-128"/>
                <a:cs typeface="Meiryo UI" pitchFamily="50" charset="-128"/>
              </a:rPr>
              <a:t>点検及びデータの</a:t>
            </a:r>
            <a:r>
              <a:rPr lang="ja-JP" altLang="en-US" sz="2800" dirty="0" smtClean="0">
                <a:solidFill>
                  <a:schemeClr val="bg1"/>
                </a:solidFill>
                <a:latin typeface="Meiryo UI" pitchFamily="50" charset="-128"/>
                <a:ea typeface="Meiryo UI" pitchFamily="50" charset="-128"/>
                <a:cs typeface="Meiryo UI" pitchFamily="50" charset="-128"/>
              </a:rPr>
              <a:t>蓄積</a:t>
            </a:r>
            <a:endParaRPr lang="ja-JP" altLang="en-US" sz="2800" dirty="0">
              <a:solidFill>
                <a:schemeClr val="bg1"/>
              </a:solidFill>
              <a:latin typeface="Meiryo UI" pitchFamily="50" charset="-128"/>
              <a:ea typeface="Meiryo UI" pitchFamily="50" charset="-128"/>
              <a:cs typeface="Meiryo UI" pitchFamily="50" charset="-128"/>
            </a:endParaRPr>
          </a:p>
        </p:txBody>
      </p:sp>
      <p:sp>
        <p:nvSpPr>
          <p:cNvPr id="4" name="テキスト ボックス 3"/>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１－１　点検の</a:t>
            </a:r>
            <a:r>
              <a:rPr lang="ja-JP" altLang="en-US" sz="2400" dirty="0" smtClean="0">
                <a:latin typeface="Meiryo UI" pitchFamily="50" charset="-128"/>
                <a:ea typeface="Meiryo UI" pitchFamily="50" charset="-128"/>
                <a:cs typeface="Meiryo UI" pitchFamily="50" charset="-128"/>
              </a:rPr>
              <a:t>種類</a:t>
            </a:r>
            <a:endParaRPr lang="ja-JP" altLang="en-US" sz="2400" dirty="0">
              <a:latin typeface="Meiryo UI" pitchFamily="50" charset="-128"/>
              <a:ea typeface="Meiryo UI" pitchFamily="50" charset="-128"/>
              <a:cs typeface="Meiryo UI" pitchFamily="50" charset="-128"/>
            </a:endParaRPr>
          </a:p>
        </p:txBody>
      </p:sp>
      <p:sp>
        <p:nvSpPr>
          <p:cNvPr id="5" name="テキスト ボックス 4"/>
          <p:cNvSpPr txBox="1"/>
          <p:nvPr/>
        </p:nvSpPr>
        <p:spPr>
          <a:xfrm>
            <a:off x="-13856" y="965368"/>
            <a:ext cx="1957564" cy="400110"/>
          </a:xfrm>
          <a:prstGeom prst="rect">
            <a:avLst/>
          </a:prstGeom>
          <a:noFill/>
          <a:ln w="19050">
            <a:noFill/>
          </a:ln>
        </p:spPr>
        <p:txBody>
          <a:bodyPr wrap="square" rtlCol="0">
            <a:spAutoFit/>
          </a:bodyPr>
          <a:lstStyle/>
          <a:p>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定期点検</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7" name="テキスト ボックス 6"/>
          <p:cNvSpPr txBox="1"/>
          <p:nvPr/>
        </p:nvSpPr>
        <p:spPr>
          <a:xfrm>
            <a:off x="169373" y="2035474"/>
            <a:ext cx="1591105" cy="369332"/>
          </a:xfrm>
          <a:prstGeom prst="rect">
            <a:avLst/>
          </a:prstGeom>
          <a:noFill/>
          <a:ln w="19050">
            <a:noFill/>
          </a:ln>
        </p:spPr>
        <p:txBody>
          <a:bodyPr wrap="square" rtlCol="0">
            <a:spAutoFit/>
          </a:bodyPr>
          <a:lstStyle/>
          <a:p>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点検項目</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10" name="テキスト ボックス 9"/>
          <p:cNvSpPr txBox="1"/>
          <p:nvPr/>
        </p:nvSpPr>
        <p:spPr>
          <a:xfrm>
            <a:off x="3851920" y="4221088"/>
            <a:ext cx="2445616" cy="338554"/>
          </a:xfrm>
          <a:prstGeom prst="rect">
            <a:avLst/>
          </a:prstGeom>
          <a:noFill/>
          <a:ln w="19050">
            <a:noFill/>
          </a:ln>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吊金具の摩耗状況の点検</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3987"/>
          <a:stretch/>
        </p:blipFill>
        <p:spPr bwMode="auto">
          <a:xfrm>
            <a:off x="197092" y="2456531"/>
            <a:ext cx="3556067" cy="4277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p:cNvSpPr txBox="1"/>
          <p:nvPr/>
        </p:nvSpPr>
        <p:spPr>
          <a:xfrm>
            <a:off x="123269" y="1340768"/>
            <a:ext cx="8841219" cy="646331"/>
          </a:xfrm>
          <a:prstGeom prst="rect">
            <a:avLst/>
          </a:prstGeom>
          <a:noFill/>
          <a:ln>
            <a:solidFill>
              <a:schemeClr val="tx1"/>
            </a:solidFill>
          </a:ln>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全て</a:t>
            </a:r>
            <a:r>
              <a:rPr lang="ja-JP" altLang="en-US" dirty="0">
                <a:latin typeface="Meiryo UI" panose="020B0604030504040204" pitchFamily="50" charset="-128"/>
                <a:ea typeface="Meiryo UI" panose="020B0604030504040204" pitchFamily="50" charset="-128"/>
                <a:cs typeface="Meiryo UI" panose="020B0604030504040204" pitchFamily="50" charset="-128"/>
              </a:rPr>
              <a:t>の遊具を対象に、定期点検チェックリストを用いて、目視・触診・聴診により、各遊具の変状や異常の有無を点検する。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851920" y="4869160"/>
            <a:ext cx="5211329" cy="1477328"/>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点検の視点</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事故</a:t>
            </a:r>
            <a:r>
              <a:rPr lang="ja-JP" altLang="en-US" dirty="0">
                <a:latin typeface="Meiryo UI" panose="020B0604030504040204" pitchFamily="50" charset="-128"/>
                <a:ea typeface="Meiryo UI" panose="020B0604030504040204" pitchFamily="50" charset="-128"/>
                <a:cs typeface="Meiryo UI" panose="020B0604030504040204" pitchFamily="50" charset="-128"/>
              </a:rPr>
              <a:t>やケガにつながる危険性のある損傷や欠損等の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異常の有無</a:t>
            </a:r>
            <a:r>
              <a:rPr lang="ja-JP" altLang="en-US" dirty="0">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点検。</a:t>
            </a:r>
            <a:r>
              <a:rPr lang="ja-JP" altLang="en-US" dirty="0">
                <a:latin typeface="Meiryo UI" panose="020B0604030504040204" pitchFamily="50" charset="-128"/>
                <a:ea typeface="Meiryo UI" panose="020B0604030504040204" pitchFamily="50" charset="-128"/>
                <a:cs typeface="Meiryo UI" panose="020B0604030504040204" pitchFamily="50" charset="-128"/>
              </a:rPr>
              <a:t>可動部（吊金具など）、チェーン、ロープ・ネットなどの消耗しやすい部材の劣化状況は特に注意して</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点検。ボルト・ナットの増締め等、メンテも行う。</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 name="グループ化 15"/>
          <p:cNvGrpSpPr/>
          <p:nvPr/>
        </p:nvGrpSpPr>
        <p:grpSpPr>
          <a:xfrm>
            <a:off x="3882657" y="2508662"/>
            <a:ext cx="2520243" cy="1595450"/>
            <a:chOff x="3945721" y="2530928"/>
            <a:chExt cx="2520243" cy="1595450"/>
          </a:xfrm>
        </p:grpSpPr>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937" t="64437" r="5399" b="15910"/>
            <a:stretch/>
          </p:blipFill>
          <p:spPr bwMode="auto">
            <a:xfrm>
              <a:off x="3945721" y="2530928"/>
              <a:ext cx="2520243" cy="15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円/楕円 7"/>
            <p:cNvSpPr/>
            <p:nvPr/>
          </p:nvSpPr>
          <p:spPr>
            <a:xfrm>
              <a:off x="4796968" y="3259595"/>
              <a:ext cx="576064" cy="522565"/>
            </a:xfrm>
            <a:prstGeom prst="ellipse">
              <a:avLst/>
            </a:prstGeom>
            <a:noFill/>
            <a:ln w="539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p:cNvGrpSpPr/>
          <p:nvPr/>
        </p:nvGrpSpPr>
        <p:grpSpPr>
          <a:xfrm>
            <a:off x="6677626" y="2503173"/>
            <a:ext cx="1847918" cy="1607440"/>
            <a:chOff x="6876256" y="2518939"/>
            <a:chExt cx="1847918" cy="1607440"/>
          </a:xfrm>
        </p:grpSpPr>
        <p:pic>
          <p:nvPicPr>
            <p:cNvPr id="4104"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20929" t="23489" r="29842" b="20025"/>
            <a:stretch/>
          </p:blipFill>
          <p:spPr bwMode="auto">
            <a:xfrm>
              <a:off x="6876256" y="2518939"/>
              <a:ext cx="1847918" cy="160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円/楕円 22"/>
            <p:cNvSpPr/>
            <p:nvPr/>
          </p:nvSpPr>
          <p:spPr>
            <a:xfrm>
              <a:off x="7380312" y="3150712"/>
              <a:ext cx="576064" cy="522565"/>
            </a:xfrm>
            <a:prstGeom prst="ellipse">
              <a:avLst/>
            </a:prstGeom>
            <a:noFill/>
            <a:ln w="539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テキスト ボックス 23"/>
          <p:cNvSpPr txBox="1"/>
          <p:nvPr/>
        </p:nvSpPr>
        <p:spPr>
          <a:xfrm>
            <a:off x="6577407" y="4242574"/>
            <a:ext cx="2445616" cy="338554"/>
          </a:xfrm>
          <a:prstGeom prst="rect">
            <a:avLst/>
          </a:prstGeom>
          <a:noFill/>
          <a:ln w="19050">
            <a:noFill/>
          </a:ln>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ﾛｰﾌﾟ・ﾈｯﾄ摩耗状況の点検</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11755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226661" y="5763981"/>
            <a:ext cx="8737827" cy="646331"/>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点検の視点</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計測機器等を使用</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し、遊具</a:t>
            </a:r>
            <a:r>
              <a:rPr lang="ja-JP" altLang="en-US" dirty="0">
                <a:latin typeface="Meiryo UI" panose="020B0604030504040204" pitchFamily="50" charset="-128"/>
                <a:ea typeface="Meiryo UI" panose="020B0604030504040204" pitchFamily="50" charset="-128"/>
                <a:cs typeface="Meiryo UI" panose="020B0604030504040204" pitchFamily="50" charset="-128"/>
              </a:rPr>
              <a:t>毎に部材・部位（不可視部分も含め）について細かく点検・診断</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3810000" y="6549564"/>
            <a:ext cx="1828800" cy="365125"/>
          </a:xfrm>
        </p:spPr>
        <p:txBody>
          <a:bodyPr/>
          <a:lstStyle/>
          <a:p>
            <a:fld id="{682EF9F9-C4E8-46B2-BBF1-33E3162B856A}" type="slidenum">
              <a:rPr kumimoji="1" lang="ja-JP" altLang="en-US" smtClean="0">
                <a:solidFill>
                  <a:schemeClr val="tx1"/>
                </a:solidFill>
              </a:rPr>
              <a:t>6</a:t>
            </a:fld>
            <a:endParaRPr kumimoji="1" lang="ja-JP" altLang="en-US" dirty="0">
              <a:solidFill>
                <a:schemeClr val="tx1"/>
              </a:solidFill>
            </a:endParaRPr>
          </a:p>
        </p:txBody>
      </p:sp>
      <p:sp>
        <p:nvSpPr>
          <p:cNvPr id="3" name="テキスト ボックス 2"/>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lang="en-US" altLang="ja-JP" sz="2800" dirty="0" smtClean="0">
                <a:solidFill>
                  <a:schemeClr val="bg1"/>
                </a:solidFill>
                <a:latin typeface="Meiryo UI" pitchFamily="50" charset="-128"/>
                <a:ea typeface="Meiryo UI" pitchFamily="50" charset="-128"/>
                <a:cs typeface="Meiryo UI" pitchFamily="50" charset="-128"/>
              </a:rPr>
              <a:t>.</a:t>
            </a:r>
            <a:r>
              <a:rPr lang="ja-JP" altLang="en-US" sz="2800" dirty="0" smtClean="0">
                <a:solidFill>
                  <a:schemeClr val="bg1"/>
                </a:solidFill>
                <a:latin typeface="Meiryo UI" pitchFamily="50" charset="-128"/>
                <a:ea typeface="Meiryo UI" pitchFamily="50" charset="-128"/>
                <a:cs typeface="Meiryo UI" pitchFamily="50" charset="-128"/>
              </a:rPr>
              <a:t> </a:t>
            </a:r>
            <a:r>
              <a:rPr lang="ja-JP" altLang="en-US" sz="2800" dirty="0">
                <a:solidFill>
                  <a:schemeClr val="bg1"/>
                </a:solidFill>
                <a:latin typeface="Meiryo UI" pitchFamily="50" charset="-128"/>
                <a:ea typeface="Meiryo UI" pitchFamily="50" charset="-128"/>
                <a:cs typeface="Meiryo UI" pitchFamily="50" charset="-128"/>
              </a:rPr>
              <a:t>点検及びデータの</a:t>
            </a:r>
            <a:r>
              <a:rPr lang="ja-JP" altLang="en-US" sz="2800" dirty="0" smtClean="0">
                <a:solidFill>
                  <a:schemeClr val="bg1"/>
                </a:solidFill>
                <a:latin typeface="Meiryo UI" pitchFamily="50" charset="-128"/>
                <a:ea typeface="Meiryo UI" pitchFamily="50" charset="-128"/>
                <a:cs typeface="Meiryo UI" pitchFamily="50" charset="-128"/>
              </a:rPr>
              <a:t>蓄積</a:t>
            </a:r>
            <a:endParaRPr lang="ja-JP" altLang="en-US" sz="2800" dirty="0">
              <a:solidFill>
                <a:schemeClr val="bg1"/>
              </a:solidFill>
              <a:latin typeface="Meiryo UI" pitchFamily="50" charset="-128"/>
              <a:ea typeface="Meiryo UI" pitchFamily="50" charset="-128"/>
              <a:cs typeface="Meiryo UI" pitchFamily="50" charset="-128"/>
            </a:endParaRPr>
          </a:p>
        </p:txBody>
      </p:sp>
      <p:sp>
        <p:nvSpPr>
          <p:cNvPr id="4" name="テキスト ボックス 3"/>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smtClean="0">
                <a:latin typeface="Meiryo UI" pitchFamily="50" charset="-128"/>
                <a:ea typeface="Meiryo UI" pitchFamily="50" charset="-128"/>
                <a:cs typeface="Meiryo UI" pitchFamily="50" charset="-128"/>
              </a:rPr>
              <a:t>１－１</a:t>
            </a:r>
            <a:r>
              <a:rPr lang="ja-JP" altLang="en-US" sz="2400" dirty="0" smtClean="0">
                <a:latin typeface="Meiryo UI" pitchFamily="50" charset="-128"/>
                <a:ea typeface="Meiryo UI" pitchFamily="50" charset="-128"/>
                <a:cs typeface="Meiryo UI" pitchFamily="50" charset="-128"/>
              </a:rPr>
              <a:t>　点検の種類</a:t>
            </a:r>
            <a:endParaRPr kumimoji="1" lang="ja-JP" altLang="en-US" sz="2400" dirty="0">
              <a:latin typeface="Meiryo UI" pitchFamily="50" charset="-128"/>
              <a:ea typeface="Meiryo UI" pitchFamily="50" charset="-128"/>
              <a:cs typeface="Meiryo UI" pitchFamily="50" charset="-128"/>
            </a:endParaRPr>
          </a:p>
        </p:txBody>
      </p:sp>
      <p:sp>
        <p:nvSpPr>
          <p:cNvPr id="11" name="テキスト ボックス 10"/>
          <p:cNvSpPr txBox="1"/>
          <p:nvPr/>
        </p:nvSpPr>
        <p:spPr>
          <a:xfrm>
            <a:off x="-13856" y="980728"/>
            <a:ext cx="2209592" cy="400110"/>
          </a:xfrm>
          <a:prstGeom prst="rect">
            <a:avLst/>
          </a:prstGeom>
          <a:noFill/>
          <a:ln w="19050">
            <a:noFill/>
          </a:ln>
        </p:spPr>
        <p:txBody>
          <a:bodyPr wrap="square" rtlCol="0">
            <a:spAutoFit/>
          </a:bodyPr>
          <a:lstStyle/>
          <a:p>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精密</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点検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17" name="テキスト ボックス 16"/>
          <p:cNvSpPr txBox="1"/>
          <p:nvPr/>
        </p:nvSpPr>
        <p:spPr>
          <a:xfrm>
            <a:off x="123269" y="1388066"/>
            <a:ext cx="8769211" cy="646331"/>
          </a:xfrm>
          <a:prstGeom prst="rect">
            <a:avLst/>
          </a:prstGeom>
          <a:noFill/>
          <a:ln>
            <a:solidFill>
              <a:schemeClr val="tx1"/>
            </a:solidFill>
          </a:ln>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全ての遊具を対象に、定期点検等により発見された不具合への措置の検討も含め、定期点検より詳細かつ入念に点検し、劣化状況等を診断（Ａ</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Ｄの評価診断）する。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 name="グループ化 5"/>
          <p:cNvGrpSpPr/>
          <p:nvPr/>
        </p:nvGrpSpPr>
        <p:grpSpPr>
          <a:xfrm>
            <a:off x="402918" y="4017141"/>
            <a:ext cx="3982602" cy="1526236"/>
            <a:chOff x="269408" y="2361987"/>
            <a:chExt cx="3982602" cy="1526236"/>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3510" y="2361987"/>
              <a:ext cx="1968500" cy="152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408" y="2364223"/>
              <a:ext cx="20193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円/楕円 26"/>
            <p:cNvSpPr/>
            <p:nvPr/>
          </p:nvSpPr>
          <p:spPr>
            <a:xfrm>
              <a:off x="532878" y="2564904"/>
              <a:ext cx="438722" cy="390234"/>
            </a:xfrm>
            <a:prstGeom prst="ellipse">
              <a:avLst/>
            </a:prstGeom>
            <a:noFill/>
            <a:ln w="539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p:cNvGrpSpPr/>
          <p:nvPr/>
        </p:nvGrpSpPr>
        <p:grpSpPr>
          <a:xfrm>
            <a:off x="4729449" y="4005064"/>
            <a:ext cx="3965438" cy="1514913"/>
            <a:chOff x="4807310" y="2360610"/>
            <a:chExt cx="3965438" cy="1514913"/>
          </a:xfrm>
        </p:grpSpPr>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7310" y="2364223"/>
              <a:ext cx="20193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248" y="2360610"/>
              <a:ext cx="1968500"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円/楕円 27"/>
            <p:cNvSpPr/>
            <p:nvPr/>
          </p:nvSpPr>
          <p:spPr>
            <a:xfrm>
              <a:off x="5457068" y="3009111"/>
              <a:ext cx="438722" cy="390234"/>
            </a:xfrm>
            <a:prstGeom prst="ellipse">
              <a:avLst/>
            </a:prstGeom>
            <a:noFill/>
            <a:ln w="539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p:cNvGrpSpPr/>
          <p:nvPr/>
        </p:nvGrpSpPr>
        <p:grpSpPr>
          <a:xfrm>
            <a:off x="253535" y="2283569"/>
            <a:ext cx="8623072" cy="1476266"/>
            <a:chOff x="269408" y="4173304"/>
            <a:chExt cx="7929483" cy="1476266"/>
          </a:xfrm>
        </p:grpSpPr>
        <p:pic>
          <p:nvPicPr>
            <p:cNvPr id="512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408" y="4176370"/>
              <a:ext cx="1968500" cy="147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7908" y="4173304"/>
              <a:ext cx="1968500" cy="147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6408" y="4182940"/>
              <a:ext cx="1968500" cy="146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3"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9591" y="4180636"/>
              <a:ext cx="2019300" cy="1468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円/楕円 29"/>
            <p:cNvSpPr/>
            <p:nvPr/>
          </p:nvSpPr>
          <p:spPr>
            <a:xfrm>
              <a:off x="1253658" y="4967059"/>
              <a:ext cx="438722" cy="390234"/>
            </a:xfrm>
            <a:prstGeom prst="ellipse">
              <a:avLst/>
            </a:prstGeom>
            <a:noFill/>
            <a:ln w="539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87444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3810000" y="6520259"/>
            <a:ext cx="1828800" cy="365125"/>
          </a:xfrm>
        </p:spPr>
        <p:txBody>
          <a:bodyPr/>
          <a:lstStyle/>
          <a:p>
            <a:fld id="{682EF9F9-C4E8-46B2-BBF1-33E3162B856A}" type="slidenum">
              <a:rPr kumimoji="1" lang="ja-JP" altLang="en-US" smtClean="0">
                <a:solidFill>
                  <a:schemeClr val="tx1"/>
                </a:solidFill>
              </a:rPr>
              <a:t>7</a:t>
            </a:fld>
            <a:endParaRPr kumimoji="1" lang="ja-JP" altLang="en-US" dirty="0">
              <a:solidFill>
                <a:schemeClr val="tx1"/>
              </a:solidFill>
            </a:endParaRPr>
          </a:p>
        </p:txBody>
      </p:sp>
      <p:sp>
        <p:nvSpPr>
          <p:cNvPr id="3" name="テキスト ボックス 2"/>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lang="en-US" altLang="ja-JP" sz="2800" dirty="0" smtClean="0">
                <a:solidFill>
                  <a:schemeClr val="bg1"/>
                </a:solidFill>
                <a:latin typeface="Meiryo UI" pitchFamily="50" charset="-128"/>
                <a:ea typeface="Meiryo UI" pitchFamily="50" charset="-128"/>
                <a:cs typeface="Meiryo UI" pitchFamily="50" charset="-128"/>
              </a:rPr>
              <a:t>.</a:t>
            </a:r>
            <a:r>
              <a:rPr lang="ja-JP" altLang="en-US" sz="2800" dirty="0" smtClean="0">
                <a:solidFill>
                  <a:schemeClr val="bg1"/>
                </a:solidFill>
                <a:latin typeface="Meiryo UI" pitchFamily="50" charset="-128"/>
                <a:ea typeface="Meiryo UI" pitchFamily="50" charset="-128"/>
                <a:cs typeface="Meiryo UI" pitchFamily="50" charset="-128"/>
              </a:rPr>
              <a:t> </a:t>
            </a:r>
            <a:r>
              <a:rPr lang="ja-JP" altLang="en-US" sz="2800" dirty="0">
                <a:solidFill>
                  <a:schemeClr val="bg1"/>
                </a:solidFill>
                <a:latin typeface="Meiryo UI" pitchFamily="50" charset="-128"/>
                <a:ea typeface="Meiryo UI" pitchFamily="50" charset="-128"/>
                <a:cs typeface="Meiryo UI" pitchFamily="50" charset="-128"/>
              </a:rPr>
              <a:t>点検及びデータの</a:t>
            </a:r>
            <a:r>
              <a:rPr lang="ja-JP" altLang="en-US" sz="2800" dirty="0" smtClean="0">
                <a:solidFill>
                  <a:schemeClr val="bg1"/>
                </a:solidFill>
                <a:latin typeface="Meiryo UI" pitchFamily="50" charset="-128"/>
                <a:ea typeface="Meiryo UI" pitchFamily="50" charset="-128"/>
                <a:cs typeface="Meiryo UI" pitchFamily="50" charset="-128"/>
              </a:rPr>
              <a:t>蓄積</a:t>
            </a:r>
            <a:endParaRPr lang="ja-JP" altLang="en-US" sz="2800" dirty="0">
              <a:solidFill>
                <a:schemeClr val="bg1"/>
              </a:solidFill>
              <a:latin typeface="Meiryo UI" pitchFamily="50" charset="-128"/>
              <a:ea typeface="Meiryo UI" pitchFamily="50" charset="-128"/>
              <a:cs typeface="Meiryo UI" pitchFamily="50" charset="-128"/>
            </a:endParaRPr>
          </a:p>
        </p:txBody>
      </p:sp>
      <p:sp>
        <p:nvSpPr>
          <p:cNvPr id="4" name="テキスト ボックス 3"/>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smtClean="0">
                <a:latin typeface="Meiryo UI" pitchFamily="50" charset="-128"/>
                <a:ea typeface="Meiryo UI" pitchFamily="50" charset="-128"/>
                <a:cs typeface="Meiryo UI" pitchFamily="50" charset="-128"/>
              </a:rPr>
              <a:t>１－１</a:t>
            </a:r>
            <a:r>
              <a:rPr lang="ja-JP" altLang="en-US" sz="2400" dirty="0">
                <a:latin typeface="Meiryo UI" pitchFamily="50" charset="-128"/>
                <a:ea typeface="Meiryo UI" pitchFamily="50" charset="-128"/>
                <a:cs typeface="Meiryo UI" pitchFamily="50" charset="-128"/>
              </a:rPr>
              <a:t>　</a:t>
            </a:r>
            <a:r>
              <a:rPr lang="ja-JP" altLang="en-US" sz="2400" dirty="0" smtClean="0">
                <a:latin typeface="Meiryo UI" pitchFamily="50" charset="-128"/>
                <a:ea typeface="Meiryo UI" pitchFamily="50" charset="-128"/>
                <a:cs typeface="Meiryo UI" pitchFamily="50" charset="-128"/>
              </a:rPr>
              <a:t>点検の種類</a:t>
            </a:r>
            <a:endParaRPr kumimoji="1" lang="ja-JP" altLang="en-US" sz="2400" dirty="0">
              <a:latin typeface="Meiryo UI" pitchFamily="50" charset="-128"/>
              <a:ea typeface="Meiryo UI" pitchFamily="50" charset="-128"/>
              <a:cs typeface="Meiryo UI" pitchFamily="50" charset="-128"/>
            </a:endParaRPr>
          </a:p>
        </p:txBody>
      </p:sp>
      <p:sp>
        <p:nvSpPr>
          <p:cNvPr id="18" name="テキスト ボックス 17"/>
          <p:cNvSpPr txBox="1"/>
          <p:nvPr/>
        </p:nvSpPr>
        <p:spPr>
          <a:xfrm>
            <a:off x="110353" y="4037984"/>
            <a:ext cx="2114784" cy="2031325"/>
          </a:xfrm>
          <a:prstGeom prst="rect">
            <a:avLst/>
          </a:prstGeom>
          <a:noFill/>
          <a:ln w="19050">
            <a:noFill/>
          </a:ln>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遊具</a:t>
            </a:r>
            <a:r>
              <a:rPr lang="ja-JP" altLang="en-US" dirty="0">
                <a:latin typeface="Meiryo UI" panose="020B0604030504040204" pitchFamily="50" charset="-128"/>
                <a:ea typeface="Meiryo UI" panose="020B0604030504040204" pitchFamily="50" charset="-128"/>
                <a:cs typeface="Meiryo UI" panose="020B0604030504040204" pitchFamily="50" charset="-128"/>
              </a:rPr>
              <a:t>毎に部材・</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部位について点検・劣化判定（</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Ｄ）を行い、写真記録・点検結果カルテとしてまとめて、補修・改修計画の参考にする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13856" y="980728"/>
            <a:ext cx="2569632" cy="400110"/>
          </a:xfrm>
          <a:prstGeom prst="rect">
            <a:avLst/>
          </a:prstGeom>
          <a:noFill/>
          <a:ln w="19050">
            <a:noFill/>
          </a:ln>
        </p:spPr>
        <p:txBody>
          <a:bodyPr wrap="square" rtlCol="0">
            <a:spAutoFit/>
          </a:bodyPr>
          <a:lstStyle/>
          <a:p>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精密点検カルテ</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000" y="3976688"/>
            <a:ext cx="1476375"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0460" y="4714346"/>
            <a:ext cx="20193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t="33218"/>
          <a:stretch/>
        </p:blipFill>
        <p:spPr bwMode="auto">
          <a:xfrm>
            <a:off x="2404981" y="3954040"/>
            <a:ext cx="3069469" cy="247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33353"/>
          <a:stretch/>
        </p:blipFill>
        <p:spPr bwMode="auto">
          <a:xfrm>
            <a:off x="2411760" y="1389177"/>
            <a:ext cx="3084233" cy="2471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D:\KashiharaKa\デスクトップ_作業\H25_国家要望資料\遊具\宝くじとんぼ遊具\IMG_330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800" t="15813" r="30842" b="18149"/>
          <a:stretch/>
        </p:blipFill>
        <p:spPr bwMode="auto">
          <a:xfrm>
            <a:off x="141885" y="1397010"/>
            <a:ext cx="2050817" cy="2397976"/>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899592" y="2124908"/>
            <a:ext cx="1245812" cy="1670904"/>
          </a:xfrm>
          <a:prstGeom prst="rect">
            <a:avLst/>
          </a:prstGeom>
          <a:noFill/>
          <a:ln w="889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6" name="図 45"/>
          <p:cNvPicPr/>
          <p:nvPr/>
        </p:nvPicPr>
        <p:blipFill>
          <a:blip r:embed="rId7">
            <a:extLst>
              <a:ext uri="{28A0092B-C50C-407E-A947-70E740481C1C}">
                <a14:useLocalDpi xmlns:a14="http://schemas.microsoft.com/office/drawing/2010/main" val="0"/>
              </a:ext>
            </a:extLst>
          </a:blip>
          <a:srcRect/>
          <a:stretch>
            <a:fillRect/>
          </a:stretch>
        </p:blipFill>
        <p:spPr bwMode="auto">
          <a:xfrm>
            <a:off x="5637154" y="1386321"/>
            <a:ext cx="3327334" cy="5298805"/>
          </a:xfrm>
          <a:prstGeom prst="rect">
            <a:avLst/>
          </a:prstGeom>
          <a:noFill/>
          <a:ln>
            <a:noFill/>
          </a:ln>
        </p:spPr>
      </p:pic>
      <p:sp>
        <p:nvSpPr>
          <p:cNvPr id="47" name="二等辺三角形 46"/>
          <p:cNvSpPr/>
          <p:nvPr/>
        </p:nvSpPr>
        <p:spPr>
          <a:xfrm rot="5400000">
            <a:off x="1818342" y="2439745"/>
            <a:ext cx="1020670" cy="1440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二等辺三角形 47"/>
          <p:cNvSpPr/>
          <p:nvPr/>
        </p:nvSpPr>
        <p:spPr>
          <a:xfrm rot="5400000">
            <a:off x="5057666" y="2451044"/>
            <a:ext cx="1020670" cy="1440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53930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3787244" y="6520259"/>
            <a:ext cx="1828800" cy="365125"/>
          </a:xfrm>
        </p:spPr>
        <p:txBody>
          <a:bodyPr/>
          <a:lstStyle/>
          <a:p>
            <a:fld id="{682EF9F9-C4E8-46B2-BBF1-33E3162B856A}" type="slidenum">
              <a:rPr kumimoji="1" lang="ja-JP" altLang="en-US" smtClean="0">
                <a:solidFill>
                  <a:schemeClr val="tx1"/>
                </a:solidFill>
              </a:rPr>
              <a:t>8</a:t>
            </a:fld>
            <a:endParaRPr kumimoji="1" lang="ja-JP" altLang="en-US" dirty="0">
              <a:solidFill>
                <a:schemeClr val="tx1"/>
              </a:solidFill>
            </a:endParaRPr>
          </a:p>
        </p:txBody>
      </p:sp>
      <p:sp>
        <p:nvSpPr>
          <p:cNvPr id="3" name="テキスト ボックス 2"/>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lang="en-US" altLang="ja-JP" sz="2800" dirty="0" smtClean="0">
                <a:solidFill>
                  <a:schemeClr val="bg1"/>
                </a:solidFill>
                <a:latin typeface="Meiryo UI" pitchFamily="50" charset="-128"/>
                <a:ea typeface="Meiryo UI" pitchFamily="50" charset="-128"/>
                <a:cs typeface="Meiryo UI" pitchFamily="50" charset="-128"/>
              </a:rPr>
              <a:t>.</a:t>
            </a:r>
            <a:r>
              <a:rPr lang="ja-JP" altLang="en-US" sz="2800" dirty="0" smtClean="0">
                <a:solidFill>
                  <a:schemeClr val="bg1"/>
                </a:solidFill>
                <a:latin typeface="Meiryo UI" pitchFamily="50" charset="-128"/>
                <a:ea typeface="Meiryo UI" pitchFamily="50" charset="-128"/>
                <a:cs typeface="Meiryo UI" pitchFamily="50" charset="-128"/>
              </a:rPr>
              <a:t> </a:t>
            </a:r>
            <a:r>
              <a:rPr lang="ja-JP" altLang="en-US" sz="2800" dirty="0">
                <a:solidFill>
                  <a:schemeClr val="bg1"/>
                </a:solidFill>
                <a:latin typeface="Meiryo UI" pitchFamily="50" charset="-128"/>
                <a:ea typeface="Meiryo UI" pitchFamily="50" charset="-128"/>
                <a:cs typeface="Meiryo UI" pitchFamily="50" charset="-128"/>
              </a:rPr>
              <a:t>点検及びデータの</a:t>
            </a:r>
            <a:r>
              <a:rPr lang="ja-JP" altLang="en-US" sz="2800" dirty="0" smtClean="0">
                <a:solidFill>
                  <a:schemeClr val="bg1"/>
                </a:solidFill>
                <a:latin typeface="Meiryo UI" pitchFamily="50" charset="-128"/>
                <a:ea typeface="Meiryo UI" pitchFamily="50" charset="-128"/>
                <a:cs typeface="Meiryo UI" pitchFamily="50" charset="-128"/>
              </a:rPr>
              <a:t>蓄積</a:t>
            </a:r>
            <a:endParaRPr lang="ja-JP" altLang="en-US" sz="2800" dirty="0">
              <a:solidFill>
                <a:schemeClr val="bg1"/>
              </a:solidFill>
              <a:latin typeface="Meiryo UI" pitchFamily="50" charset="-128"/>
              <a:ea typeface="Meiryo UI" pitchFamily="50" charset="-128"/>
              <a:cs typeface="Meiryo UI" pitchFamily="50" charset="-128"/>
            </a:endParaRPr>
          </a:p>
        </p:txBody>
      </p:sp>
      <p:sp>
        <p:nvSpPr>
          <p:cNvPr id="4" name="テキスト ボックス 3"/>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smtClean="0">
                <a:latin typeface="Meiryo UI" pitchFamily="50" charset="-128"/>
                <a:ea typeface="Meiryo UI" pitchFamily="50" charset="-128"/>
                <a:cs typeface="Meiryo UI" pitchFamily="50" charset="-128"/>
              </a:rPr>
              <a:t>１－２　点検データの蓄積内容・利用</a:t>
            </a:r>
            <a:endParaRPr kumimoji="1" lang="ja-JP" altLang="en-US" sz="2400" dirty="0">
              <a:latin typeface="Meiryo UI" pitchFamily="50" charset="-128"/>
              <a:ea typeface="Meiryo UI" pitchFamily="50" charset="-128"/>
              <a:cs typeface="Meiryo UI" pitchFamily="50" charset="-128"/>
            </a:endParaRPr>
          </a:p>
        </p:txBody>
      </p:sp>
      <p:sp>
        <p:nvSpPr>
          <p:cNvPr id="12" name="テキスト ボックス 11"/>
          <p:cNvSpPr txBox="1"/>
          <p:nvPr/>
        </p:nvSpPr>
        <p:spPr>
          <a:xfrm>
            <a:off x="279084" y="3804241"/>
            <a:ext cx="2119953" cy="1815882"/>
          </a:xfrm>
          <a:prstGeom prst="rect">
            <a:avLst/>
          </a:prstGeom>
          <a:noFill/>
        </p:spPr>
        <p:txBody>
          <a:bodyPr wrap="square" rtlCol="0">
            <a:spAutoFit/>
          </a:bodyPr>
          <a:lstStyle/>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①蓄積内容</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・点検日</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・公園名</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・エリア名</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・遊具の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種類</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・劣化内容</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634979" y="4028938"/>
            <a:ext cx="1967553" cy="757915"/>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・状況写真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・劣化判定</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・ハザード判定等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294850" y="5477403"/>
            <a:ext cx="2664296" cy="1323439"/>
          </a:xfrm>
          <a:prstGeom prst="rect">
            <a:avLst/>
          </a:prstGeom>
          <a:noFill/>
        </p:spPr>
        <p:txBody>
          <a:bodyPr wrap="square" rtlCol="0">
            <a:spAutoFit/>
          </a:bodyPr>
          <a:lstStyle/>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②活用方法</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・劣化箇所の経過観察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・補修改修計画の参考</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（補修・改修のタイミング）</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167255" y="1169575"/>
            <a:ext cx="1872208" cy="338554"/>
          </a:xfrm>
          <a:prstGeom prst="rect">
            <a:avLst/>
          </a:prstGeom>
          <a:noFill/>
        </p:spPr>
        <p:txBody>
          <a:bodyPr wrap="square" rtlCol="0">
            <a:spAutoFit/>
          </a:bodyPr>
          <a:lstStyle/>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遊具精密点検</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84" y="1542009"/>
            <a:ext cx="3409414" cy="215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491253"/>
            <a:ext cx="3456384" cy="39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テキスト ボックス 21"/>
          <p:cNvSpPr txBox="1"/>
          <p:nvPr/>
        </p:nvSpPr>
        <p:spPr>
          <a:xfrm>
            <a:off x="4888898" y="1152698"/>
            <a:ext cx="3715550" cy="338554"/>
          </a:xfrm>
          <a:prstGeom prst="rect">
            <a:avLst/>
          </a:prstGeom>
          <a:noFill/>
        </p:spPr>
        <p:txBody>
          <a:bodyPr wrap="square" rtlCol="0">
            <a:spAutoFit/>
          </a:bodyPr>
          <a:lstStyle/>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各遊具毎に総合判定カルテ作成・蓄積</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下矢印 22"/>
          <p:cNvSpPr/>
          <p:nvPr/>
        </p:nvSpPr>
        <p:spPr>
          <a:xfrm rot="5400000">
            <a:off x="4028172" y="3281846"/>
            <a:ext cx="504056" cy="415179"/>
          </a:xfrm>
          <a:prstGeom prst="downArrow">
            <a:avLst>
              <a:gd name="adj1" fmla="val 60553"/>
              <a:gd name="adj2" fmla="val 50000"/>
            </a:avLst>
          </a:prstGeom>
          <a:solidFill>
            <a:srgbClr val="0000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3779912" y="1900863"/>
            <a:ext cx="937737" cy="338554"/>
          </a:xfrm>
          <a:prstGeom prst="rect">
            <a:avLst/>
          </a:prstGeom>
          <a:noFill/>
        </p:spPr>
        <p:txBody>
          <a:bodyPr wrap="square" rtlCol="0">
            <a:spAutoFit/>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①蓄積</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下矢印 24"/>
          <p:cNvSpPr/>
          <p:nvPr/>
        </p:nvSpPr>
        <p:spPr>
          <a:xfrm rot="16200000">
            <a:off x="4114484" y="2294475"/>
            <a:ext cx="504056" cy="415179"/>
          </a:xfrm>
          <a:prstGeom prst="downArrow">
            <a:avLst>
              <a:gd name="adj1" fmla="val 60553"/>
              <a:gd name="adj2" fmla="val 50000"/>
            </a:avLst>
          </a:prstGeom>
          <a:solidFill>
            <a:srgbClr val="0000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3779912" y="3930578"/>
            <a:ext cx="955691" cy="338554"/>
          </a:xfrm>
          <a:prstGeom prst="rect">
            <a:avLst/>
          </a:prstGeom>
          <a:noFill/>
        </p:spPr>
        <p:txBody>
          <a:bodyPr wrap="square" rtlCol="0">
            <a:spAutoFit/>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②活用</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5004048" y="5498915"/>
            <a:ext cx="3960440" cy="1200329"/>
          </a:xfrm>
          <a:prstGeom prst="rect">
            <a:avLst/>
          </a:prstGeom>
          <a:noFill/>
        </p:spPr>
        <p:txBody>
          <a:bodyPr wrap="square" rtlCol="0">
            <a:spAutoFit/>
          </a:bodyPr>
          <a:lstStyle/>
          <a:p>
            <a:r>
              <a:rPr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問題点</a:t>
            </a:r>
            <a:r>
              <a:rPr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精密点検のデータが電子化されて</a:t>
            </a: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蓄積</a:t>
            </a:r>
            <a:endParaRPr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されて</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おらず、劣化</a:t>
            </a: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予測分析などの活用</a:t>
            </a:r>
            <a:endParaRPr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には</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いたっていない。</a:t>
            </a:r>
          </a:p>
        </p:txBody>
      </p:sp>
    </p:spTree>
    <p:extLst>
      <p:ext uri="{BB962C8B-B14F-4D97-AF65-F5344CB8AC3E}">
        <p14:creationId xmlns:p14="http://schemas.microsoft.com/office/powerpoint/2010/main" val="2307535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3787244" y="6316478"/>
            <a:ext cx="1828800" cy="365125"/>
          </a:xfrm>
        </p:spPr>
        <p:txBody>
          <a:bodyPr/>
          <a:lstStyle/>
          <a:p>
            <a:fld id="{682EF9F9-C4E8-46B2-BBF1-33E3162B856A}" type="slidenum">
              <a:rPr kumimoji="1" lang="ja-JP" altLang="en-US" smtClean="0">
                <a:solidFill>
                  <a:schemeClr val="tx1"/>
                </a:solidFill>
              </a:rPr>
              <a:t>9</a:t>
            </a:fld>
            <a:endParaRPr kumimoji="1" lang="ja-JP" altLang="en-US" dirty="0">
              <a:solidFill>
                <a:schemeClr val="tx1"/>
              </a:solidFill>
            </a:endParaRPr>
          </a:p>
        </p:txBody>
      </p:sp>
      <p:sp>
        <p:nvSpPr>
          <p:cNvPr id="3" name="テキスト ボックス 2"/>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lang="en-US" altLang="ja-JP" sz="2800" dirty="0" smtClean="0">
                <a:solidFill>
                  <a:schemeClr val="bg1"/>
                </a:solidFill>
                <a:latin typeface="Meiryo UI" pitchFamily="50" charset="-128"/>
                <a:ea typeface="Meiryo UI" pitchFamily="50" charset="-128"/>
                <a:cs typeface="Meiryo UI" pitchFamily="50" charset="-128"/>
              </a:rPr>
              <a:t>.</a:t>
            </a:r>
            <a:r>
              <a:rPr lang="ja-JP" altLang="en-US" sz="2800" dirty="0" smtClean="0">
                <a:solidFill>
                  <a:schemeClr val="bg1"/>
                </a:solidFill>
                <a:latin typeface="Meiryo UI" pitchFamily="50" charset="-128"/>
                <a:ea typeface="Meiryo UI" pitchFamily="50" charset="-128"/>
                <a:cs typeface="Meiryo UI" pitchFamily="50" charset="-128"/>
              </a:rPr>
              <a:t> </a:t>
            </a:r>
            <a:r>
              <a:rPr lang="ja-JP" altLang="en-US" sz="2800" dirty="0">
                <a:solidFill>
                  <a:schemeClr val="bg1"/>
                </a:solidFill>
                <a:latin typeface="Meiryo UI" pitchFamily="50" charset="-128"/>
                <a:ea typeface="Meiryo UI" pitchFamily="50" charset="-128"/>
                <a:cs typeface="Meiryo UI" pitchFamily="50" charset="-128"/>
              </a:rPr>
              <a:t>点検及びデータの</a:t>
            </a:r>
            <a:r>
              <a:rPr lang="ja-JP" altLang="en-US" sz="2800" dirty="0" smtClean="0">
                <a:solidFill>
                  <a:schemeClr val="bg1"/>
                </a:solidFill>
                <a:latin typeface="Meiryo UI" pitchFamily="50" charset="-128"/>
                <a:ea typeface="Meiryo UI" pitchFamily="50" charset="-128"/>
                <a:cs typeface="Meiryo UI" pitchFamily="50" charset="-128"/>
              </a:rPr>
              <a:t>蓄積</a:t>
            </a:r>
            <a:endParaRPr lang="ja-JP" altLang="en-US" sz="2800" dirty="0">
              <a:solidFill>
                <a:schemeClr val="bg1"/>
              </a:solidFill>
              <a:latin typeface="Meiryo UI" pitchFamily="50" charset="-128"/>
              <a:ea typeface="Meiryo UI" pitchFamily="50" charset="-128"/>
              <a:cs typeface="Meiryo UI" pitchFamily="50" charset="-128"/>
            </a:endParaRPr>
          </a:p>
        </p:txBody>
      </p:sp>
      <p:sp>
        <p:nvSpPr>
          <p:cNvPr id="4" name="テキスト ボックス 3"/>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smtClean="0">
                <a:latin typeface="Meiryo UI" pitchFamily="50" charset="-128"/>
                <a:ea typeface="Meiryo UI" pitchFamily="50" charset="-128"/>
                <a:cs typeface="Meiryo UI" pitchFamily="50" charset="-128"/>
              </a:rPr>
              <a:t>１－３</a:t>
            </a:r>
            <a:r>
              <a:rPr lang="ja-JP" altLang="en-US" sz="2400" dirty="0" smtClean="0">
                <a:latin typeface="Meiryo UI" pitchFamily="50" charset="-128"/>
                <a:ea typeface="Meiryo UI" pitchFamily="50" charset="-128"/>
                <a:cs typeface="Meiryo UI" pitchFamily="50" charset="-128"/>
              </a:rPr>
              <a:t>　府民の参加（ニーズの把握等）①</a:t>
            </a:r>
            <a:endParaRPr kumimoji="1" lang="ja-JP" altLang="en-US" sz="2400" dirty="0">
              <a:latin typeface="Meiryo UI" pitchFamily="50" charset="-128"/>
              <a:ea typeface="Meiryo UI" pitchFamily="50" charset="-128"/>
              <a:cs typeface="Meiryo UI" pitchFamily="50" charset="-128"/>
            </a:endParaRPr>
          </a:p>
        </p:txBody>
      </p:sp>
      <p:grpSp>
        <p:nvGrpSpPr>
          <p:cNvPr id="6" name="グループ化 5"/>
          <p:cNvGrpSpPr/>
          <p:nvPr/>
        </p:nvGrpSpPr>
        <p:grpSpPr>
          <a:xfrm>
            <a:off x="67028" y="1268073"/>
            <a:ext cx="8981697" cy="3659468"/>
            <a:chOff x="67028" y="1268073"/>
            <a:chExt cx="8981697" cy="3659468"/>
          </a:xfrm>
        </p:grpSpPr>
        <p:grpSp>
          <p:nvGrpSpPr>
            <p:cNvPr id="31" name="グループ化 30"/>
            <p:cNvGrpSpPr/>
            <p:nvPr/>
          </p:nvGrpSpPr>
          <p:grpSpPr>
            <a:xfrm>
              <a:off x="67028" y="1541416"/>
              <a:ext cx="4879004" cy="3386125"/>
              <a:chOff x="53036" y="1335449"/>
              <a:chExt cx="4879004" cy="3386125"/>
            </a:xfrm>
          </p:grpSpPr>
          <p:sp>
            <p:nvSpPr>
              <p:cNvPr id="32" name="二等辺三角形 31"/>
              <p:cNvSpPr/>
              <p:nvPr/>
            </p:nvSpPr>
            <p:spPr>
              <a:xfrm rot="5400000">
                <a:off x="1412291" y="1617307"/>
                <a:ext cx="173142" cy="324675"/>
              </a:xfrm>
              <a:prstGeom prst="triangle">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37"/>
              <p:cNvSpPr/>
              <p:nvPr/>
            </p:nvSpPr>
            <p:spPr>
              <a:xfrm>
                <a:off x="53036" y="1335449"/>
                <a:ext cx="4879004" cy="3386125"/>
              </a:xfrm>
              <a:custGeom>
                <a:avLst/>
                <a:gdLst>
                  <a:gd name="connsiteX0" fmla="*/ 0 w 9029700"/>
                  <a:gd name="connsiteY0" fmla="*/ 0 h 2638425"/>
                  <a:gd name="connsiteX1" fmla="*/ 9029700 w 9029700"/>
                  <a:gd name="connsiteY1" fmla="*/ 0 h 2638425"/>
                  <a:gd name="connsiteX2" fmla="*/ 9029700 w 9029700"/>
                  <a:gd name="connsiteY2" fmla="*/ 2638425 h 2638425"/>
                  <a:gd name="connsiteX3" fmla="*/ 5057775 w 9029700"/>
                  <a:gd name="connsiteY3" fmla="*/ 2638425 h 2638425"/>
                  <a:gd name="connsiteX4" fmla="*/ 5057775 w 9029700"/>
                  <a:gd name="connsiteY4" fmla="*/ 2200275 h 2638425"/>
                  <a:gd name="connsiteX5" fmla="*/ 19050 w 9029700"/>
                  <a:gd name="connsiteY5" fmla="*/ 2200275 h 2638425"/>
                  <a:gd name="connsiteX6" fmla="*/ 0 w 9029700"/>
                  <a:gd name="connsiteY6" fmla="*/ 0 h 2638425"/>
                  <a:gd name="connsiteX0" fmla="*/ 0 w 9029700"/>
                  <a:gd name="connsiteY0" fmla="*/ 0 h 2638425"/>
                  <a:gd name="connsiteX1" fmla="*/ 9029700 w 9029700"/>
                  <a:gd name="connsiteY1" fmla="*/ 0 h 2638425"/>
                  <a:gd name="connsiteX2" fmla="*/ 9029700 w 9029700"/>
                  <a:gd name="connsiteY2" fmla="*/ 2638425 h 2638425"/>
                  <a:gd name="connsiteX3" fmla="*/ 5057775 w 9029700"/>
                  <a:gd name="connsiteY3" fmla="*/ 2638425 h 2638425"/>
                  <a:gd name="connsiteX4" fmla="*/ 5057775 w 9029700"/>
                  <a:gd name="connsiteY4" fmla="*/ 2200275 h 2638425"/>
                  <a:gd name="connsiteX5" fmla="*/ 9525 w 9029700"/>
                  <a:gd name="connsiteY5" fmla="*/ 2200275 h 2638425"/>
                  <a:gd name="connsiteX6" fmla="*/ 0 w 9029700"/>
                  <a:gd name="connsiteY6" fmla="*/ 0 h 2638425"/>
                  <a:gd name="connsiteX0" fmla="*/ 0 w 9020175"/>
                  <a:gd name="connsiteY0" fmla="*/ 0 h 2638425"/>
                  <a:gd name="connsiteX1" fmla="*/ 9020175 w 9020175"/>
                  <a:gd name="connsiteY1" fmla="*/ 0 h 2638425"/>
                  <a:gd name="connsiteX2" fmla="*/ 9020175 w 9020175"/>
                  <a:gd name="connsiteY2" fmla="*/ 2638425 h 2638425"/>
                  <a:gd name="connsiteX3" fmla="*/ 5048250 w 9020175"/>
                  <a:gd name="connsiteY3" fmla="*/ 2638425 h 2638425"/>
                  <a:gd name="connsiteX4" fmla="*/ 5048250 w 9020175"/>
                  <a:gd name="connsiteY4" fmla="*/ 2200275 h 2638425"/>
                  <a:gd name="connsiteX5" fmla="*/ 0 w 9020175"/>
                  <a:gd name="connsiteY5" fmla="*/ 2200275 h 2638425"/>
                  <a:gd name="connsiteX6" fmla="*/ 0 w 9020175"/>
                  <a:gd name="connsiteY6" fmla="*/ 0 h 2638425"/>
                  <a:gd name="connsiteX0" fmla="*/ 0 w 9020175"/>
                  <a:gd name="connsiteY0" fmla="*/ 0 h 2638425"/>
                  <a:gd name="connsiteX1" fmla="*/ 9020175 w 9020175"/>
                  <a:gd name="connsiteY1" fmla="*/ 0 h 2638425"/>
                  <a:gd name="connsiteX2" fmla="*/ 9020175 w 9020175"/>
                  <a:gd name="connsiteY2" fmla="*/ 2638425 h 2638425"/>
                  <a:gd name="connsiteX3" fmla="*/ 5048250 w 9020175"/>
                  <a:gd name="connsiteY3" fmla="*/ 2638425 h 2638425"/>
                  <a:gd name="connsiteX4" fmla="*/ 3638550 w 9020175"/>
                  <a:gd name="connsiteY4" fmla="*/ 2200275 h 2638425"/>
                  <a:gd name="connsiteX5" fmla="*/ 0 w 9020175"/>
                  <a:gd name="connsiteY5" fmla="*/ 2200275 h 2638425"/>
                  <a:gd name="connsiteX6" fmla="*/ 0 w 9020175"/>
                  <a:gd name="connsiteY6" fmla="*/ 0 h 2638425"/>
                  <a:gd name="connsiteX0" fmla="*/ 0 w 9020175"/>
                  <a:gd name="connsiteY0" fmla="*/ 0 h 2638425"/>
                  <a:gd name="connsiteX1" fmla="*/ 9020175 w 9020175"/>
                  <a:gd name="connsiteY1" fmla="*/ 0 h 2638425"/>
                  <a:gd name="connsiteX2" fmla="*/ 9020175 w 9020175"/>
                  <a:gd name="connsiteY2" fmla="*/ 2638425 h 2638425"/>
                  <a:gd name="connsiteX3" fmla="*/ 3638550 w 9020175"/>
                  <a:gd name="connsiteY3" fmla="*/ 2638425 h 2638425"/>
                  <a:gd name="connsiteX4" fmla="*/ 3638550 w 9020175"/>
                  <a:gd name="connsiteY4" fmla="*/ 2200275 h 2638425"/>
                  <a:gd name="connsiteX5" fmla="*/ 0 w 9020175"/>
                  <a:gd name="connsiteY5" fmla="*/ 2200275 h 2638425"/>
                  <a:gd name="connsiteX6" fmla="*/ 0 w 9020175"/>
                  <a:gd name="connsiteY6" fmla="*/ 0 h 2638425"/>
                  <a:gd name="connsiteX0" fmla="*/ 0 w 9020175"/>
                  <a:gd name="connsiteY0" fmla="*/ 0 h 2638425"/>
                  <a:gd name="connsiteX1" fmla="*/ 9020175 w 9020175"/>
                  <a:gd name="connsiteY1" fmla="*/ 0 h 2638425"/>
                  <a:gd name="connsiteX2" fmla="*/ 9020175 w 9020175"/>
                  <a:gd name="connsiteY2" fmla="*/ 2638425 h 2638425"/>
                  <a:gd name="connsiteX3" fmla="*/ 3638550 w 9020175"/>
                  <a:gd name="connsiteY3" fmla="*/ 2200275 h 2638425"/>
                  <a:gd name="connsiteX4" fmla="*/ 0 w 9020175"/>
                  <a:gd name="connsiteY4" fmla="*/ 2200275 h 2638425"/>
                  <a:gd name="connsiteX5" fmla="*/ 0 w 9020175"/>
                  <a:gd name="connsiteY5" fmla="*/ 0 h 2638425"/>
                  <a:gd name="connsiteX0" fmla="*/ 0 w 9020175"/>
                  <a:gd name="connsiteY0" fmla="*/ 0 h 2218429"/>
                  <a:gd name="connsiteX1" fmla="*/ 9020175 w 9020175"/>
                  <a:gd name="connsiteY1" fmla="*/ 0 h 2218429"/>
                  <a:gd name="connsiteX2" fmla="*/ 9004935 w 9020175"/>
                  <a:gd name="connsiteY2" fmla="*/ 2218429 h 2218429"/>
                  <a:gd name="connsiteX3" fmla="*/ 3638550 w 9020175"/>
                  <a:gd name="connsiteY3" fmla="*/ 2200275 h 2218429"/>
                  <a:gd name="connsiteX4" fmla="*/ 0 w 9020175"/>
                  <a:gd name="connsiteY4" fmla="*/ 2200275 h 2218429"/>
                  <a:gd name="connsiteX5" fmla="*/ 0 w 9020175"/>
                  <a:gd name="connsiteY5" fmla="*/ 0 h 2218429"/>
                  <a:gd name="connsiteX0" fmla="*/ 0 w 9020175"/>
                  <a:gd name="connsiteY0" fmla="*/ 0 h 2200929"/>
                  <a:gd name="connsiteX1" fmla="*/ 9020175 w 9020175"/>
                  <a:gd name="connsiteY1" fmla="*/ 0 h 2200929"/>
                  <a:gd name="connsiteX2" fmla="*/ 8989695 w 9020175"/>
                  <a:gd name="connsiteY2" fmla="*/ 2200929 h 2200929"/>
                  <a:gd name="connsiteX3" fmla="*/ 3638550 w 9020175"/>
                  <a:gd name="connsiteY3" fmla="*/ 2200275 h 2200929"/>
                  <a:gd name="connsiteX4" fmla="*/ 0 w 9020175"/>
                  <a:gd name="connsiteY4" fmla="*/ 2200275 h 2200929"/>
                  <a:gd name="connsiteX5" fmla="*/ 0 w 9020175"/>
                  <a:gd name="connsiteY5" fmla="*/ 0 h 2200929"/>
                  <a:gd name="connsiteX0" fmla="*/ 0 w 8989695"/>
                  <a:gd name="connsiteY0" fmla="*/ 0 h 2200929"/>
                  <a:gd name="connsiteX1" fmla="*/ 8974455 w 8989695"/>
                  <a:gd name="connsiteY1" fmla="*/ 0 h 2200929"/>
                  <a:gd name="connsiteX2" fmla="*/ 8989695 w 8989695"/>
                  <a:gd name="connsiteY2" fmla="*/ 2200929 h 2200929"/>
                  <a:gd name="connsiteX3" fmla="*/ 3638550 w 8989695"/>
                  <a:gd name="connsiteY3" fmla="*/ 2200275 h 2200929"/>
                  <a:gd name="connsiteX4" fmla="*/ 0 w 8989695"/>
                  <a:gd name="connsiteY4" fmla="*/ 2200275 h 2200929"/>
                  <a:gd name="connsiteX5" fmla="*/ 0 w 8989695"/>
                  <a:gd name="connsiteY5" fmla="*/ 0 h 2200929"/>
                  <a:gd name="connsiteX0" fmla="*/ 0 w 8989695"/>
                  <a:gd name="connsiteY0" fmla="*/ 0 h 2200929"/>
                  <a:gd name="connsiteX1" fmla="*/ 8989695 w 8989695"/>
                  <a:gd name="connsiteY1" fmla="*/ 0 h 2200929"/>
                  <a:gd name="connsiteX2" fmla="*/ 8989695 w 8989695"/>
                  <a:gd name="connsiteY2" fmla="*/ 2200929 h 2200929"/>
                  <a:gd name="connsiteX3" fmla="*/ 3638550 w 8989695"/>
                  <a:gd name="connsiteY3" fmla="*/ 2200275 h 2200929"/>
                  <a:gd name="connsiteX4" fmla="*/ 0 w 8989695"/>
                  <a:gd name="connsiteY4" fmla="*/ 2200275 h 2200929"/>
                  <a:gd name="connsiteX5" fmla="*/ 0 w 8989695"/>
                  <a:gd name="connsiteY5" fmla="*/ 0 h 220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9695" h="2200929">
                    <a:moveTo>
                      <a:pt x="0" y="0"/>
                    </a:moveTo>
                    <a:lnTo>
                      <a:pt x="8989695" y="0"/>
                    </a:lnTo>
                    <a:lnTo>
                      <a:pt x="8989695" y="2200929"/>
                    </a:lnTo>
                    <a:lnTo>
                      <a:pt x="3638550" y="2200275"/>
                    </a:lnTo>
                    <a:lnTo>
                      <a:pt x="0" y="2200275"/>
                    </a:lnTo>
                    <a:lnTo>
                      <a:pt x="0" y="0"/>
                    </a:lnTo>
                    <a:close/>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02" y="1991488"/>
                <a:ext cx="1631862" cy="2494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9961" y="2039219"/>
                <a:ext cx="1571599" cy="1214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6920" y="1981471"/>
                <a:ext cx="1533950" cy="247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8745" y="3263950"/>
                <a:ext cx="1526789" cy="1245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テキスト ボックス 42"/>
              <p:cNvSpPr txBox="1"/>
              <p:nvPr/>
            </p:nvSpPr>
            <p:spPr>
              <a:xfrm>
                <a:off x="123275" y="1587272"/>
                <a:ext cx="1131716" cy="276999"/>
              </a:xfrm>
              <a:prstGeom prst="rect">
                <a:avLst/>
              </a:prstGeom>
              <a:noFill/>
              <a:ln>
                <a:solidFill>
                  <a:schemeClr val="accent1">
                    <a:shade val="50000"/>
                  </a:schemeClr>
                </a:solidFill>
              </a:ln>
            </p:spPr>
            <p:txBody>
              <a:bodyPr wrap="square" rtlCol="0">
                <a:spAutoFit/>
              </a:bodyP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アンケート調査</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1717642" y="1592770"/>
                <a:ext cx="1462267" cy="276999"/>
              </a:xfrm>
              <a:prstGeom prst="rect">
                <a:avLst/>
              </a:prstGeom>
              <a:noFill/>
              <a:ln>
                <a:solidFill>
                  <a:schemeClr val="accent1">
                    <a:shade val="50000"/>
                  </a:schemeClr>
                </a:solidFill>
              </a:ln>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利用者</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満足度評価</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二等辺三角形 44"/>
              <p:cNvSpPr/>
              <p:nvPr/>
            </p:nvSpPr>
            <p:spPr>
              <a:xfrm rot="5400000">
                <a:off x="3324603" y="1617719"/>
                <a:ext cx="173142" cy="324675"/>
              </a:xfrm>
              <a:prstGeom prst="triangle">
                <a:avLst/>
              </a:prstGeom>
              <a:solidFill>
                <a:schemeClr val="accent3">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3614179" y="1587272"/>
                <a:ext cx="1261061" cy="276999"/>
              </a:xfrm>
              <a:prstGeom prst="rect">
                <a:avLst/>
              </a:prstGeom>
              <a:noFill/>
              <a:ln>
                <a:solidFill>
                  <a:schemeClr val="accent1">
                    <a:shade val="50000"/>
                  </a:schemeClr>
                </a:solidFill>
              </a:ln>
            </p:spPr>
            <p:txBody>
              <a:bodyPr wrap="square" rtlCol="0">
                <a:spAutoFit/>
              </a:bodyP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改善項目分析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7" name="グループ化 46"/>
            <p:cNvGrpSpPr/>
            <p:nvPr/>
          </p:nvGrpSpPr>
          <p:grpSpPr>
            <a:xfrm>
              <a:off x="4944269" y="1526902"/>
              <a:ext cx="4104456" cy="3399752"/>
              <a:chOff x="5004048" y="1321822"/>
              <a:chExt cx="4104456" cy="3399752"/>
            </a:xfrm>
          </p:grpSpPr>
          <p:sp>
            <p:nvSpPr>
              <p:cNvPr id="48" name="正方形/長方形 47"/>
              <p:cNvSpPr/>
              <p:nvPr/>
            </p:nvSpPr>
            <p:spPr>
              <a:xfrm>
                <a:off x="5004048" y="1321822"/>
                <a:ext cx="4104456" cy="3399752"/>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9" name="Picture 1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488"/>
              <a:stretch/>
            </p:blipFill>
            <p:spPr bwMode="auto">
              <a:xfrm>
                <a:off x="6927177" y="1822728"/>
                <a:ext cx="1960327" cy="1448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19"/>
              <p:cNvPicPr>
                <a:picLocks noChangeAspect="1" noChangeArrowheads="1"/>
              </p:cNvPicPr>
              <p:nvPr/>
            </p:nvPicPr>
            <p:blipFill rotWithShape="1">
              <a:blip r:embed="rId7">
                <a:extLst>
                  <a:ext uri="{28A0092B-C50C-407E-A947-70E740481C1C}">
                    <a14:useLocalDpi xmlns:a14="http://schemas.microsoft.com/office/drawing/2010/main" val="0"/>
                  </a:ext>
                </a:extLst>
              </a:blip>
              <a:srcRect l="65323" b="38996"/>
              <a:stretch/>
            </p:blipFill>
            <p:spPr bwMode="auto">
              <a:xfrm>
                <a:off x="5332024" y="1916320"/>
                <a:ext cx="1600561" cy="130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687" t="-1045" b="1045"/>
              <a:stretch/>
            </p:blipFill>
            <p:spPr bwMode="auto">
              <a:xfrm>
                <a:off x="6976248" y="3399207"/>
                <a:ext cx="1926496" cy="127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19"/>
              <p:cNvPicPr>
                <a:picLocks noChangeAspect="1" noChangeArrowheads="1"/>
              </p:cNvPicPr>
              <p:nvPr/>
            </p:nvPicPr>
            <p:blipFill rotWithShape="1">
              <a:blip r:embed="rId7">
                <a:extLst>
                  <a:ext uri="{28A0092B-C50C-407E-A947-70E740481C1C}">
                    <a14:useLocalDpi xmlns:a14="http://schemas.microsoft.com/office/drawing/2010/main" val="0"/>
                  </a:ext>
                </a:extLst>
              </a:blip>
              <a:srcRect r="37165"/>
              <a:stretch/>
            </p:blipFill>
            <p:spPr bwMode="auto">
              <a:xfrm>
                <a:off x="5278999" y="3453174"/>
                <a:ext cx="1658508" cy="121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テキスト ボックス 52"/>
              <p:cNvSpPr txBox="1"/>
              <p:nvPr/>
            </p:nvSpPr>
            <p:spPr>
              <a:xfrm>
                <a:off x="5305752" y="1563605"/>
                <a:ext cx="3596992" cy="276999"/>
              </a:xfrm>
              <a:prstGeom prst="rect">
                <a:avLst/>
              </a:prstGeom>
              <a:noFill/>
              <a:ln>
                <a:solidFill>
                  <a:schemeClr val="accent1">
                    <a:shade val="50000"/>
                  </a:schemeClr>
                </a:solidFill>
              </a:ln>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利用者が求めている施設内容について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調査分析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4" name="コンテンツ プレースホルダー 2"/>
            <p:cNvSpPr txBox="1">
              <a:spLocks/>
            </p:cNvSpPr>
            <p:nvPr/>
          </p:nvSpPr>
          <p:spPr>
            <a:xfrm>
              <a:off x="67028" y="1268073"/>
              <a:ext cx="4877241" cy="273343"/>
            </a:xfrm>
            <a:prstGeom prst="rect">
              <a:avLst/>
            </a:prstGeom>
            <a:gradFill>
              <a:gsLst>
                <a:gs pos="0">
                  <a:srgbClr val="FFFF99"/>
                </a:gs>
                <a:gs pos="100000">
                  <a:schemeClr val="bg1"/>
                </a:gs>
              </a:gsLst>
              <a:lin ang="5400000" scaled="1"/>
            </a:gradFill>
            <a:ln w="12700">
              <a:solidFill>
                <a:schemeClr val="tx1"/>
              </a:solidFill>
            </a:ln>
          </p:spPr>
          <p:txBody>
            <a:bodyPr>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600"/>
                </a:spcBef>
                <a:buNone/>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■利用者満足度の調査</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コンテンツ プレースホルダー 2"/>
            <p:cNvSpPr txBox="1">
              <a:spLocks/>
            </p:cNvSpPr>
            <p:nvPr/>
          </p:nvSpPr>
          <p:spPr>
            <a:xfrm>
              <a:off x="4944269" y="1268073"/>
              <a:ext cx="4104456" cy="273343"/>
            </a:xfrm>
            <a:prstGeom prst="rect">
              <a:avLst/>
            </a:prstGeom>
            <a:gradFill>
              <a:gsLst>
                <a:gs pos="0">
                  <a:srgbClr val="FFFF99"/>
                </a:gs>
                <a:gs pos="100000">
                  <a:schemeClr val="bg1"/>
                </a:gs>
              </a:gsLst>
              <a:lin ang="5400000" scaled="1"/>
            </a:gradFill>
            <a:ln w="12700">
              <a:solidFill>
                <a:schemeClr val="tx1"/>
              </a:solidFill>
            </a:ln>
          </p:spPr>
          <p:txBody>
            <a:bodyPr>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600"/>
                </a:spcBef>
                <a:buNone/>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■利用者ニーズの調査</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6" name="テキスト ボックス 25"/>
          <p:cNvSpPr txBox="1"/>
          <p:nvPr/>
        </p:nvSpPr>
        <p:spPr>
          <a:xfrm>
            <a:off x="137266" y="4979576"/>
            <a:ext cx="6740462" cy="1477328"/>
          </a:xfrm>
          <a:prstGeom prst="rect">
            <a:avLst/>
          </a:prstGeom>
          <a:noFill/>
        </p:spPr>
        <p:txBody>
          <a:bodyPr wrap="square" rtlCol="0">
            <a:spAutoFit/>
          </a:bodyPr>
          <a:lstStyle/>
          <a:p>
            <a:r>
              <a:rPr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問題点</a:t>
            </a:r>
            <a:r>
              <a:rPr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利用実態調査だけでは、施設の改修・更新にかかるニーズ把握には至らないことから、施設の更新等の設計検討時に、必要に応じてニーズ調査を行っているが、改修・更新の時期の</a:t>
            </a: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見極めとして活用する</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為</a:t>
            </a: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は、遊具などの集客施設において、定期的</a:t>
            </a: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なニーズ調査</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も必要。</a:t>
            </a:r>
          </a:p>
        </p:txBody>
      </p:sp>
    </p:spTree>
    <p:extLst>
      <p:ext uri="{BB962C8B-B14F-4D97-AF65-F5344CB8AC3E}">
        <p14:creationId xmlns:p14="http://schemas.microsoft.com/office/powerpoint/2010/main" val="841051039"/>
      </p:ext>
    </p:extLst>
  </p:cSld>
  <p:clrMapOvr>
    <a:masterClrMapping/>
  </p:clrMapOvr>
</p:sld>
</file>

<file path=ppt/theme/theme1.xml><?xml version="1.0" encoding="utf-8"?>
<a:theme xmlns:a="http://schemas.openxmlformats.org/drawingml/2006/main" name="スリップストリーム">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スリップストリーム">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スリップストリーム">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2A9F2E74B89BA4499CB1BEF8348AA80B" ma:contentTypeVersion="0" ma:contentTypeDescription="新しいドキュメントを作成します。" ma:contentTypeScope="" ma:versionID="6a2a72e2d454aba72df80c79ecd9f829">
  <xsd:schema xmlns:xsd="http://www.w3.org/2001/XMLSchema" xmlns:p="http://schemas.microsoft.com/office/2006/metadata/properties" targetNamespace="http://schemas.microsoft.com/office/2006/metadata/properties" ma:root="true" ma:fieldsID="f4cff559f9a06213828a8956bc5bb22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ma:readOnly="true"/>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C268BB9B-6284-4ABB-8A2F-C5BA44FEB865}"/>
</file>

<file path=customXml/itemProps2.xml><?xml version="1.0" encoding="utf-8"?>
<ds:datastoreItem xmlns:ds="http://schemas.openxmlformats.org/officeDocument/2006/customXml" ds:itemID="{F537A8C2-C6E1-41B4-B797-BE76C7836C81}"/>
</file>

<file path=customXml/itemProps3.xml><?xml version="1.0" encoding="utf-8"?>
<ds:datastoreItem xmlns:ds="http://schemas.openxmlformats.org/officeDocument/2006/customXml" ds:itemID="{123580F3-5003-4643-A841-F6D2432542D8}"/>
</file>

<file path=docProps/app.xml><?xml version="1.0" encoding="utf-8"?>
<Properties xmlns="http://schemas.openxmlformats.org/officeDocument/2006/extended-properties" xmlns:vt="http://schemas.openxmlformats.org/officeDocument/2006/docPropsVTypes">
  <Template>Slipstream</Template>
  <TotalTime>7606</TotalTime>
  <Words>1562</Words>
  <Application>Microsoft Office PowerPoint</Application>
  <PresentationFormat>画面に合わせる (4:3)</PresentationFormat>
  <Paragraphs>196</Paragraphs>
  <Slides>19</Slides>
  <Notes>2</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19</vt:i4>
      </vt:variant>
    </vt:vector>
  </HeadingPairs>
  <TitlesOfParts>
    <vt:vector size="21" baseType="lpstr">
      <vt:lpstr>スリップストリーム</vt:lpstr>
      <vt:lpstr>Microsoft Excel ワークシート</vt:lpstr>
      <vt:lpstr>大阪府都市基盤施設維持管理技術審議会  第１回　河川港湾公園部会  ～戦略的な維持管理の推進について～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大阪府庁</cp:lastModifiedBy>
  <cp:revision>290</cp:revision>
  <cp:lastPrinted>2014-04-30T04:50:45Z</cp:lastPrinted>
  <dcterms:created xsi:type="dcterms:W3CDTF">2013-06-19T04:48:16Z</dcterms:created>
  <dcterms:modified xsi:type="dcterms:W3CDTF">2014-04-30T06:41:58Z</dcterms:modified>
  <cp:contentType>ドキュメント</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0x0101002A9F2E74B89BA4499CB1BEF8348AA80B</vt:lpwstr>
  </property>
</Properties>
</file>