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454" r:id="rId5"/>
    <p:sldId id="607" r:id="rId6"/>
    <p:sldId id="354" r:id="rId7"/>
    <p:sldId id="586" r:id="rId8"/>
    <p:sldId id="526" r:id="rId9"/>
    <p:sldId id="528" r:id="rId10"/>
    <p:sldId id="583" r:id="rId11"/>
    <p:sldId id="363" r:id="rId12"/>
    <p:sldId id="355" r:id="rId13"/>
    <p:sldId id="392" r:id="rId14"/>
    <p:sldId id="527" r:id="rId15"/>
    <p:sldId id="501" r:id="rId16"/>
    <p:sldId id="621" r:id="rId17"/>
    <p:sldId id="297" r:id="rId18"/>
    <p:sldId id="611" r:id="rId19"/>
    <p:sldId id="358" r:id="rId20"/>
    <p:sldId id="608" r:id="rId21"/>
    <p:sldId id="588" r:id="rId22"/>
    <p:sldId id="620" r:id="rId23"/>
    <p:sldId id="585" r:id="rId24"/>
    <p:sldId id="609" r:id="rId25"/>
    <p:sldId id="342" r:id="rId26"/>
    <p:sldId id="318" r:id="rId27"/>
    <p:sldId id="625" r:id="rId28"/>
    <p:sldId id="365" r:id="rId29"/>
    <p:sldId id="569" r:id="rId30"/>
    <p:sldId id="587" r:id="rId31"/>
    <p:sldId id="547" r:id="rId32"/>
    <p:sldId id="548" r:id="rId33"/>
    <p:sldId id="549" r:id="rId34"/>
    <p:sldId id="550" r:id="rId35"/>
    <p:sldId id="551" r:id="rId36"/>
    <p:sldId id="552" r:id="rId37"/>
    <p:sldId id="553" r:id="rId38"/>
    <p:sldId id="570" r:id="rId39"/>
    <p:sldId id="576" r:id="rId40"/>
    <p:sldId id="623" r:id="rId41"/>
    <p:sldId id="624" r:id="rId4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FF0066"/>
    <a:srgbClr val="3366CC"/>
    <a:srgbClr val="0066CC"/>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5406" autoAdjust="0"/>
  </p:normalViewPr>
  <p:slideViewPr>
    <p:cSldViewPr>
      <p:cViewPr varScale="1">
        <p:scale>
          <a:sx n="71" d="100"/>
          <a:sy n="71" d="100"/>
        </p:scale>
        <p:origin x="-1104" y="-9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3" y="0"/>
            <a:ext cx="2949575" cy="496888"/>
          </a:xfrm>
          <a:prstGeom prst="rect">
            <a:avLst/>
          </a:prstGeom>
        </p:spPr>
        <p:txBody>
          <a:bodyPr vert="horz" lIns="91425" tIns="45714" rIns="91425" bIns="45714" rtlCol="0"/>
          <a:lstStyle>
            <a:lvl1pPr algn="r">
              <a:defRPr sz="1200"/>
            </a:lvl1pPr>
          </a:lstStyle>
          <a:p>
            <a:fld id="{29472AE3-829E-42FD-BDF5-9930118AE71F}" type="datetimeFigureOut">
              <a:rPr kumimoji="1" lang="ja-JP" altLang="en-US" smtClean="0"/>
              <a:t>2014/5/19</a:t>
            </a:fld>
            <a:endParaRPr kumimoji="1" lang="ja-JP" altLang="en-US"/>
          </a:p>
        </p:txBody>
      </p:sp>
      <p:sp>
        <p:nvSpPr>
          <p:cNvPr id="4" name="フッター プレースホルダー 3"/>
          <p:cNvSpPr>
            <a:spLocks noGrp="1"/>
          </p:cNvSpPr>
          <p:nvPr>
            <p:ph type="ftr" sz="quarter" idx="2"/>
          </p:nvPr>
        </p:nvSpPr>
        <p:spPr>
          <a:xfrm>
            <a:off x="5" y="9440868"/>
            <a:ext cx="2949575" cy="496887"/>
          </a:xfrm>
          <a:prstGeom prst="rect">
            <a:avLst/>
          </a:prstGeom>
        </p:spPr>
        <p:txBody>
          <a:bodyPr vert="horz" lIns="91425" tIns="45714" rIns="91425"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3" y="9440868"/>
            <a:ext cx="2949575" cy="496887"/>
          </a:xfrm>
          <a:prstGeom prst="rect">
            <a:avLst/>
          </a:prstGeom>
        </p:spPr>
        <p:txBody>
          <a:bodyPr vert="horz" lIns="91425" tIns="45714" rIns="91425" bIns="45714"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25" tIns="45714" rIns="91425" bIns="45714" rtlCol="0"/>
          <a:lstStyle>
            <a:lvl1pPr algn="r">
              <a:defRPr sz="1200"/>
            </a:lvl1pPr>
          </a:lstStyle>
          <a:p>
            <a:fld id="{C66E6DC5-E089-448C-ADA9-C53EA216882B}" type="datetimeFigureOut">
              <a:rPr kumimoji="1" lang="ja-JP" altLang="en-US" smtClean="0"/>
              <a:t>2014/5/19</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41" y="4721227"/>
            <a:ext cx="5445125" cy="4471988"/>
          </a:xfrm>
          <a:prstGeom prst="rect">
            <a:avLst/>
          </a:prstGeom>
        </p:spPr>
        <p:txBody>
          <a:bodyPr vert="horz" lIns="91425" tIns="45714" rIns="91425"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9440868"/>
            <a:ext cx="2949575" cy="496887"/>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8"/>
            <a:ext cx="2949575" cy="496887"/>
          </a:xfrm>
          <a:prstGeom prst="rect">
            <a:avLst/>
          </a:prstGeom>
        </p:spPr>
        <p:txBody>
          <a:bodyPr vert="horz" lIns="91425" tIns="45714" rIns="91425" bIns="45714"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9</a:t>
            </a:fld>
            <a:endParaRPr kumimoji="1" lang="ja-JP" altLang="en-US"/>
          </a:p>
        </p:txBody>
      </p:sp>
    </p:spTree>
    <p:extLst>
      <p:ext uri="{BB962C8B-B14F-4D97-AF65-F5344CB8AC3E}">
        <p14:creationId xmlns:p14="http://schemas.microsoft.com/office/powerpoint/2010/main" val="239230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15</a:t>
            </a:fld>
            <a:endParaRPr kumimoji="1" lang="ja-JP" altLang="en-US"/>
          </a:p>
        </p:txBody>
      </p:sp>
    </p:spTree>
    <p:extLst>
      <p:ext uri="{BB962C8B-B14F-4D97-AF65-F5344CB8AC3E}">
        <p14:creationId xmlns:p14="http://schemas.microsoft.com/office/powerpoint/2010/main" val="84566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18</a:t>
            </a:fld>
            <a:endParaRPr kumimoji="1" lang="ja-JP" altLang="en-US"/>
          </a:p>
        </p:txBody>
      </p:sp>
    </p:spTree>
    <p:extLst>
      <p:ext uri="{BB962C8B-B14F-4D97-AF65-F5344CB8AC3E}">
        <p14:creationId xmlns:p14="http://schemas.microsoft.com/office/powerpoint/2010/main" val="122879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31</a:t>
            </a:fld>
            <a:endParaRPr kumimoji="1" lang="ja-JP" altLang="en-US"/>
          </a:p>
        </p:txBody>
      </p:sp>
    </p:spTree>
    <p:extLst>
      <p:ext uri="{BB962C8B-B14F-4D97-AF65-F5344CB8AC3E}">
        <p14:creationId xmlns:p14="http://schemas.microsoft.com/office/powerpoint/2010/main" val="400668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EA6B581-B150-40F4-BA47-48048E71208F}" type="datetime1">
              <a:rPr kumimoji="1" lang="ja-JP" altLang="en-US" smtClean="0"/>
              <a:t>2014/5/19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22FEE38-4C33-4397-BAEE-10BF3C17FA67}" type="datetime1">
              <a:rPr kumimoji="1" lang="ja-JP" altLang="en-US" smtClean="0"/>
              <a:t>2014/5/19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3005652-32B7-456E-B65E-855487C53113}" type="datetime1">
              <a:rPr kumimoji="1" lang="ja-JP" altLang="en-US" smtClean="0"/>
              <a:t>2014/5/19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BC3A28-C689-4B18-AB5A-F701635D7284}" type="datetime1">
              <a:rPr kumimoji="1" lang="ja-JP" altLang="en-US" smtClean="0"/>
              <a:t>2014/5/19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192A3EB-7F58-4A73-BFE5-7619E76EFBCE}" type="datetime1">
              <a:rPr kumimoji="1" lang="ja-JP" altLang="en-US" smtClean="0"/>
              <a:t>2014/5/19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0353A5-2B76-44DD-9DFB-620981918A81}" type="datetime1">
              <a:rPr kumimoji="1" lang="ja-JP" altLang="en-US" smtClean="0"/>
              <a:t>2014/5/19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FB95BA1-25E5-48CA-9E21-5F3E6CD23790}" type="datetime1">
              <a:rPr kumimoji="1" lang="ja-JP" altLang="en-US" smtClean="0"/>
              <a:t>2014/5/19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D92AB65-290E-49E1-8FE0-3F1B450DB574}" type="datetime1">
              <a:rPr kumimoji="1" lang="ja-JP" altLang="en-US" smtClean="0"/>
              <a:t>2014/5/19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9928-D382-4C6E-9216-0BD2B9F15356}" type="datetime1">
              <a:rPr kumimoji="1" lang="ja-JP" altLang="en-US" smtClean="0"/>
              <a:t>2014/5/19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C44C219-4D0F-4EB0-B441-E2C1D0112C39}" type="datetime1">
              <a:rPr kumimoji="1" lang="ja-JP" altLang="en-US" smtClean="0"/>
              <a:t>2014/5/19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D03E594-1F8D-44AF-92F5-DC04F7026758}" type="datetime1">
              <a:rPr kumimoji="1" lang="ja-JP" altLang="en-US" smtClean="0"/>
              <a:t>2014/5/19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14A905C-C05D-424E-9327-E33DD63885FE}" type="datetime1">
              <a:rPr kumimoji="1" lang="ja-JP" altLang="en-US" smtClean="0"/>
              <a:t>2014/5/19</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smtClean="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a:t>
            </a:r>
            <a:r>
              <a:rPr lang="ja-JP" altLang="en-US" sz="4000" b="1" dirty="0" smtClean="0">
                <a:latin typeface="Meiryo UI" pitchFamily="50" charset="-128"/>
                <a:ea typeface="Meiryo UI" pitchFamily="50" charset="-128"/>
                <a:cs typeface="Meiryo UI" pitchFamily="50" charset="-128"/>
              </a:rPr>
              <a:t>管理技術審議会</a:t>
            </a:r>
            <a:r>
              <a:rPr lang="en-US" altLang="ja-JP" sz="1300" b="1" dirty="0" smtClean="0">
                <a:latin typeface="Meiryo UI" pitchFamily="50" charset="-128"/>
                <a:ea typeface="Meiryo UI" pitchFamily="50" charset="-128"/>
                <a:cs typeface="Meiryo UI" pitchFamily="50" charset="-128"/>
              </a:rPr>
              <a:t/>
            </a:r>
            <a:br>
              <a:rPr lang="en-US" altLang="ja-JP" sz="1300" b="1" dirty="0" smtClean="0">
                <a:latin typeface="Meiryo UI" pitchFamily="50" charset="-128"/>
                <a:ea typeface="Meiryo UI" pitchFamily="50" charset="-128"/>
                <a:cs typeface="Meiryo UI" pitchFamily="50" charset="-128"/>
              </a:rPr>
            </a:b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ja-JP" altLang="en-US" b="1" dirty="0" smtClean="0">
                <a:latin typeface="Meiryo UI" pitchFamily="50" charset="-128"/>
                <a:ea typeface="Meiryo UI" pitchFamily="50" charset="-128"/>
                <a:cs typeface="Meiryo UI" pitchFamily="50" charset="-128"/>
              </a:rPr>
              <a:t>第１回　</a:t>
            </a:r>
            <a:r>
              <a:rPr lang="ja-JP" altLang="en-US" dirty="0" smtClean="0">
                <a:latin typeface="Meiryo UI" pitchFamily="50" charset="-128"/>
                <a:ea typeface="Meiryo UI" pitchFamily="50" charset="-128"/>
                <a:cs typeface="Meiryo UI" pitchFamily="50" charset="-128"/>
              </a:rPr>
              <a:t>河川港湾公園</a:t>
            </a:r>
            <a:r>
              <a:rPr kumimoji="1" lang="ja-JP" altLang="en-US" b="1" dirty="0" smtClean="0">
                <a:latin typeface="Meiryo UI" pitchFamily="50" charset="-128"/>
                <a:ea typeface="Meiryo UI" pitchFamily="50" charset="-128"/>
                <a:cs typeface="Meiryo UI" pitchFamily="50" charset="-128"/>
              </a:rPr>
              <a:t>部会</a:t>
            </a: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en-US" altLang="ja-JP" sz="1300" b="1" dirty="0" smtClean="0">
                <a:latin typeface="Meiryo UI" pitchFamily="50" charset="-128"/>
                <a:ea typeface="Meiryo UI" pitchFamily="50" charset="-128"/>
                <a:cs typeface="Meiryo UI" pitchFamily="50" charset="-128"/>
              </a:rPr>
              <a:t/>
            </a:r>
            <a:br>
              <a:rPr kumimoji="1" lang="en-US" altLang="ja-JP" sz="1300" b="1" dirty="0" smtClean="0">
                <a:latin typeface="Meiryo UI" pitchFamily="50" charset="-128"/>
                <a:ea typeface="Meiryo UI" pitchFamily="50" charset="-128"/>
                <a:cs typeface="Meiryo UI" pitchFamily="50" charset="-128"/>
              </a:rPr>
            </a:br>
            <a:r>
              <a:rPr kumimoji="1" lang="ja-JP" altLang="en-US" sz="2700" b="1" dirty="0" smtClean="0">
                <a:latin typeface="Meiryo UI" pitchFamily="50" charset="-128"/>
                <a:ea typeface="Meiryo UI" pitchFamily="50" charset="-128"/>
                <a:cs typeface="Meiryo UI" pitchFamily="50" charset="-128"/>
              </a:rPr>
              <a:t>～</a:t>
            </a:r>
            <a:r>
              <a:rPr lang="ja-JP" altLang="en-US" sz="2700" b="1" dirty="0" smtClean="0">
                <a:latin typeface="Meiryo UI" pitchFamily="50" charset="-128"/>
                <a:ea typeface="Meiryo UI" pitchFamily="50" charset="-128"/>
                <a:cs typeface="Meiryo UI" pitchFamily="50" charset="-128"/>
              </a:rPr>
              <a:t>戦略的な維持管理の推進について～</a:t>
            </a:r>
            <a:endParaRPr kumimoji="1" lang="ja-JP" altLang="en-US" sz="2700" b="1"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7092280" y="116632"/>
            <a:ext cx="1872208" cy="369332"/>
          </a:xfrm>
          <a:prstGeom prst="rect">
            <a:avLst/>
          </a:prstGeom>
          <a:noFill/>
        </p:spPr>
        <p:txBody>
          <a:bodyPr wrap="square" rtlCol="0">
            <a:spAutoFit/>
          </a:bodyPr>
          <a:lstStyle/>
          <a:p>
            <a:pPr algn="r"/>
            <a:r>
              <a:rPr kumimoji="1" lang="ja-JP" altLang="en-US" b="1" dirty="0" smtClean="0">
                <a:latin typeface="Meiryo UI" pitchFamily="50" charset="-128"/>
                <a:ea typeface="Meiryo UI" pitchFamily="50" charset="-128"/>
                <a:cs typeface="Meiryo UI" pitchFamily="50" charset="-128"/>
              </a:rPr>
              <a:t>資料</a:t>
            </a:r>
            <a:r>
              <a:rPr lang="ja-JP" altLang="en-US" b="1" dirty="0">
                <a:latin typeface="Meiryo UI" pitchFamily="50" charset="-128"/>
                <a:ea typeface="Meiryo UI" pitchFamily="50" charset="-128"/>
                <a:cs typeface="Meiryo UI" pitchFamily="50" charset="-128"/>
              </a:rPr>
              <a:t>２</a:t>
            </a:r>
            <a:r>
              <a:rPr lang="ja-JP" altLang="en-US" b="1" dirty="0" smtClean="0">
                <a:latin typeface="Meiryo UI" pitchFamily="50" charset="-128"/>
                <a:ea typeface="Meiryo UI" pitchFamily="50" charset="-128"/>
                <a:cs typeface="Meiryo UI" pitchFamily="50" charset="-128"/>
              </a:rPr>
              <a:t>－１</a:t>
            </a:r>
            <a:endParaRPr kumimoji="1" lang="ja-JP" altLang="en-US" b="1"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1</a:t>
            </a:fld>
            <a:endParaRPr kumimoji="1" lang="ja-JP" altLang="en-US"/>
          </a:p>
        </p:txBody>
      </p:sp>
      <p:sp>
        <p:nvSpPr>
          <p:cNvPr id="8" name="サブタイトル 2"/>
          <p:cNvSpPr txBox="1">
            <a:spLocks/>
          </p:cNvSpPr>
          <p:nvPr/>
        </p:nvSpPr>
        <p:spPr>
          <a:xfrm>
            <a:off x="0" y="3753131"/>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4000" b="1" dirty="0" smtClean="0">
                <a:latin typeface="Meiryo UI" pitchFamily="50" charset="-128"/>
                <a:ea typeface="Meiryo UI" pitchFamily="50" charset="-128"/>
                <a:cs typeface="Meiryo UI" pitchFamily="50" charset="-128"/>
              </a:rPr>
              <a:t>《</a:t>
            </a:r>
            <a:r>
              <a:rPr lang="ja-JP" altLang="en-US" sz="4000" b="1" dirty="0" smtClean="0">
                <a:latin typeface="Meiryo UI" pitchFamily="50" charset="-128"/>
                <a:ea typeface="Meiryo UI" pitchFamily="50" charset="-128"/>
                <a:cs typeface="Meiryo UI" pitchFamily="50" charset="-128"/>
              </a:rPr>
              <a:t>河川・砂防・ダム</a:t>
            </a:r>
            <a:r>
              <a:rPr lang="en-US" altLang="ja-JP" sz="4000" b="1" dirty="0" smtClean="0">
                <a:latin typeface="Meiryo UI" pitchFamily="50" charset="-128"/>
                <a:ea typeface="Meiryo UI" pitchFamily="50" charset="-128"/>
                <a:cs typeface="Meiryo UI" pitchFamily="50" charset="-128"/>
              </a:rPr>
              <a:t>》</a:t>
            </a:r>
            <a:endParaRPr lang="ja-JP" altLang="en-US" sz="4000" b="1" dirty="0">
              <a:latin typeface="Meiryo UI" pitchFamily="50" charset="-128"/>
              <a:ea typeface="Meiryo UI" pitchFamily="50" charset="-128"/>
              <a:cs typeface="Meiryo UI" pitchFamily="50" charset="-128"/>
            </a:endParaRPr>
          </a:p>
        </p:txBody>
      </p:sp>
      <p:sp>
        <p:nvSpPr>
          <p:cNvPr id="6" name="サブタイトル 2"/>
          <p:cNvSpPr txBox="1">
            <a:spLocks/>
          </p:cNvSpPr>
          <p:nvPr/>
        </p:nvSpPr>
        <p:spPr>
          <a:xfrm>
            <a:off x="-3251" y="5517232"/>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2800" b="1" dirty="0">
                <a:latin typeface="Meiryo UI" pitchFamily="50" charset="-128"/>
                <a:ea typeface="Meiryo UI" pitchFamily="50" charset="-128"/>
                <a:cs typeface="Meiryo UI" pitchFamily="50" charset="-128"/>
              </a:rPr>
              <a:t>平成</a:t>
            </a:r>
            <a:r>
              <a:rPr lang="en-US" altLang="ja-JP" sz="2800" b="1" dirty="0">
                <a:latin typeface="Meiryo UI" pitchFamily="50" charset="-128"/>
                <a:ea typeface="Meiryo UI" pitchFamily="50" charset="-128"/>
                <a:cs typeface="Meiryo UI" pitchFamily="50" charset="-128"/>
              </a:rPr>
              <a:t>26</a:t>
            </a:r>
            <a:r>
              <a:rPr lang="ja-JP" altLang="en-US" sz="2800" b="1" dirty="0">
                <a:latin typeface="Meiryo UI" pitchFamily="50" charset="-128"/>
                <a:ea typeface="Meiryo UI" pitchFamily="50" charset="-128"/>
                <a:cs typeface="Meiryo UI" pitchFamily="50" charset="-128"/>
              </a:rPr>
              <a:t>年</a:t>
            </a:r>
            <a:r>
              <a:rPr lang="en-US" altLang="ja-JP" sz="2800" b="1" dirty="0">
                <a:latin typeface="Meiryo UI" pitchFamily="50" charset="-128"/>
                <a:ea typeface="Meiryo UI" pitchFamily="50" charset="-128"/>
                <a:cs typeface="Meiryo UI" pitchFamily="50" charset="-128"/>
              </a:rPr>
              <a:t>5</a:t>
            </a:r>
            <a:r>
              <a:rPr lang="ja-JP" altLang="en-US" sz="2800" b="1" dirty="0">
                <a:latin typeface="Meiryo UI" pitchFamily="50" charset="-128"/>
                <a:ea typeface="Meiryo UI" pitchFamily="50" charset="-128"/>
                <a:cs typeface="Meiryo UI" pitchFamily="50" charset="-128"/>
              </a:rPr>
              <a:t>月</a:t>
            </a:r>
            <a:r>
              <a:rPr lang="en-US" altLang="ja-JP" sz="2800" b="1" dirty="0">
                <a:latin typeface="Meiryo UI" pitchFamily="50" charset="-128"/>
                <a:ea typeface="Meiryo UI" pitchFamily="50" charset="-128"/>
                <a:cs typeface="Meiryo UI" pitchFamily="50" charset="-128"/>
              </a:rPr>
              <a:t>1</a:t>
            </a:r>
            <a:r>
              <a:rPr lang="ja-JP" altLang="en-US" sz="2800" b="1" dirty="0">
                <a:latin typeface="Meiryo UI" pitchFamily="50" charset="-128"/>
                <a:ea typeface="Meiryo UI" pitchFamily="50" charset="-128"/>
                <a:cs typeface="Meiryo UI" pitchFamily="50" charset="-128"/>
              </a:rPr>
              <a:t>日</a:t>
            </a:r>
          </a:p>
        </p:txBody>
      </p:sp>
    </p:spTree>
    <p:extLst>
      <p:ext uri="{BB962C8B-B14F-4D97-AF65-F5344CB8AC3E}">
        <p14:creationId xmlns:p14="http://schemas.microsoft.com/office/powerpoint/2010/main" val="2196080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10</a:t>
            </a:fld>
            <a:endParaRPr kumimoji="1" lang="ja-JP" altLang="en-US"/>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点検及びデータの</a:t>
            </a:r>
            <a:r>
              <a:rPr lang="ja-JP" altLang="en-US" sz="2800" dirty="0" smtClean="0">
                <a:solidFill>
                  <a:schemeClr val="bg1"/>
                </a:solidFill>
                <a:latin typeface="Meiryo UI" pitchFamily="50" charset="-128"/>
                <a:ea typeface="Meiryo UI" pitchFamily="50" charset="-128"/>
                <a:cs typeface="Meiryo UI" pitchFamily="50" charset="-128"/>
              </a:rPr>
              <a:t>蓄積</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a:t>
            </a:r>
            <a:r>
              <a:rPr lang="ja-JP" altLang="en-US" sz="2400" dirty="0" smtClean="0">
                <a:latin typeface="Meiryo UI" pitchFamily="50" charset="-128"/>
                <a:ea typeface="Meiryo UI" pitchFamily="50" charset="-128"/>
                <a:cs typeface="Meiryo UI" pitchFamily="50" charset="-128"/>
              </a:rPr>
              <a:t>－１　点検の種類</a:t>
            </a:r>
            <a:endParaRPr kumimoji="1" lang="ja-JP" altLang="en-US" sz="2400"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179512" y="1245045"/>
            <a:ext cx="5760640"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①－２　河川（地下河川・地下調節池）</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23528" y="1786407"/>
            <a:ext cx="8568952" cy="646331"/>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安全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性の視点：本体の目視点検に加え、施設の機能を適切に発揮させるために、以下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の急所部分の確認を実施。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51816" y="2623522"/>
            <a:ext cx="4907943"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　機械室・ゲート周辺部分の損傷の程度確認</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51817" y="4219682"/>
            <a:ext cx="4480223" cy="646331"/>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②　地下部分でのひび割れ、漏水などの損傷</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885319" y="2972210"/>
            <a:ext cx="7203993" cy="1323439"/>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機械室は貯留した雨水を排水するためのポンプの駆動や開閉ゲートの操作等に影響があるため、被災した（浸水）場合、貯留水の排水作業や、流入水の制限等が実施できなくなるため、施設への大きな損傷や、次回の雨等の対応ができなくなる恐れがあ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・ゲート施設周辺の躯体や機械室部分の壁等は特に注意する必要がある。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7444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14264" y="3465310"/>
            <a:ext cx="8922231" cy="164689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130897" y="5150549"/>
            <a:ext cx="8905597" cy="16051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7504" y="1773378"/>
            <a:ext cx="8928992" cy="164689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3650671" y="6498548"/>
            <a:ext cx="1828800" cy="365125"/>
          </a:xfrm>
        </p:spPr>
        <p:txBody>
          <a:bodyPr/>
          <a:lstStyle/>
          <a:p>
            <a:fld id="{682EF9F9-C4E8-46B2-BBF1-33E3162B856A}" type="slidenum">
              <a:rPr kumimoji="1" lang="ja-JP" altLang="en-US" smtClean="0"/>
              <a:t>11</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点検及びデータの</a:t>
            </a:r>
            <a:r>
              <a:rPr lang="ja-JP" altLang="en-US" sz="2800" dirty="0" smtClean="0">
                <a:solidFill>
                  <a:schemeClr val="bg1"/>
                </a:solidFill>
                <a:latin typeface="Meiryo UI" pitchFamily="50" charset="-128"/>
                <a:ea typeface="Meiryo UI" pitchFamily="50" charset="-128"/>
                <a:cs typeface="Meiryo UI" pitchFamily="50" charset="-128"/>
              </a:rPr>
              <a:t>蓄積</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点検の種類</a:t>
            </a:r>
            <a:endParaRPr kumimoji="1" lang="ja-JP" altLang="en-US" sz="24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323526" y="3456019"/>
            <a:ext cx="1296145" cy="338554"/>
          </a:xfrm>
          <a:prstGeom prst="rect">
            <a:avLst/>
          </a:prstGeom>
          <a:noFill/>
          <a:ln w="19050">
            <a:noFill/>
          </a:ln>
        </p:spPr>
        <p:txBody>
          <a:bodyPr wrap="square" rtlCol="0">
            <a:spAutoFit/>
          </a:bodyPr>
          <a:lstStyle/>
          <a:p>
            <a:r>
              <a:rPr lang="ja-JP" altLang="en-US" sz="1600" b="1" u="sng" dirty="0" smtClean="0">
                <a:latin typeface="Meiryo UI" pitchFamily="50" charset="-128"/>
                <a:ea typeface="Meiryo UI" pitchFamily="50" charset="-128"/>
                <a:cs typeface="Meiryo UI" pitchFamily="50" charset="-128"/>
              </a:rPr>
              <a:t>②変位</a:t>
            </a:r>
            <a:endParaRPr kumimoji="1" lang="en-US" altLang="ja-JP" sz="1600" b="1" u="sng" dirty="0" smtClean="0">
              <a:solidFill>
                <a:srgbClr val="FF0000"/>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251520" y="1857581"/>
            <a:ext cx="1296145" cy="338554"/>
          </a:xfrm>
          <a:prstGeom prst="rect">
            <a:avLst/>
          </a:prstGeom>
          <a:noFill/>
          <a:ln w="19050">
            <a:noFill/>
          </a:ln>
        </p:spPr>
        <p:txBody>
          <a:bodyPr wrap="square" rtlCol="0">
            <a:spAutoFit/>
          </a:bodyPr>
          <a:lstStyle/>
          <a:p>
            <a:r>
              <a:rPr lang="ja-JP" altLang="en-US" sz="1600" b="1" u="sng" dirty="0">
                <a:latin typeface="Meiryo UI" pitchFamily="50" charset="-128"/>
                <a:ea typeface="Meiryo UI" pitchFamily="50" charset="-128"/>
                <a:cs typeface="Meiryo UI" pitchFamily="50" charset="-128"/>
              </a:rPr>
              <a:t>①</a:t>
            </a:r>
            <a:r>
              <a:rPr lang="ja-JP" altLang="en-US" sz="1600" b="1" u="sng" dirty="0" smtClean="0">
                <a:latin typeface="Meiryo UI" pitchFamily="50" charset="-128"/>
                <a:ea typeface="Meiryo UI" pitchFamily="50" charset="-128"/>
                <a:cs typeface="Meiryo UI" pitchFamily="50" charset="-128"/>
              </a:rPr>
              <a:t>漏水量</a:t>
            </a:r>
            <a:endParaRPr kumimoji="1" lang="en-US" altLang="ja-JP" sz="1600" b="1" u="sng" dirty="0" smtClean="0">
              <a:solidFill>
                <a:srgbClr val="FF0000"/>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323528" y="5150549"/>
            <a:ext cx="1296145" cy="338554"/>
          </a:xfrm>
          <a:prstGeom prst="rect">
            <a:avLst/>
          </a:prstGeom>
          <a:noFill/>
          <a:ln w="19050">
            <a:noFill/>
          </a:ln>
        </p:spPr>
        <p:txBody>
          <a:bodyPr wrap="square" rtlCol="0">
            <a:spAutoFit/>
          </a:bodyPr>
          <a:lstStyle/>
          <a:p>
            <a:r>
              <a:rPr lang="ja-JP" altLang="en-US" sz="1600" b="1" u="sng" dirty="0" smtClean="0">
                <a:latin typeface="Meiryo UI" pitchFamily="50" charset="-128"/>
                <a:ea typeface="Meiryo UI" pitchFamily="50" charset="-128"/>
                <a:cs typeface="Meiryo UI" pitchFamily="50" charset="-128"/>
              </a:rPr>
              <a:t>③浸潤</a:t>
            </a:r>
            <a:r>
              <a:rPr lang="ja-JP" altLang="en-US" sz="1600" b="1" u="sng" dirty="0">
                <a:latin typeface="Meiryo UI" pitchFamily="50" charset="-128"/>
                <a:ea typeface="Meiryo UI" pitchFamily="50" charset="-128"/>
                <a:cs typeface="Meiryo UI" pitchFamily="50" charset="-128"/>
              </a:rPr>
              <a:t>線</a:t>
            </a:r>
            <a:endParaRPr kumimoji="1" lang="en-US" altLang="ja-JP" sz="1600" b="1" u="sng" dirty="0" smtClean="0">
              <a:solidFill>
                <a:srgbClr val="FF0000"/>
              </a:solidFill>
              <a:latin typeface="Meiryo UI" pitchFamily="50" charset="-128"/>
              <a:ea typeface="Meiryo UI" pitchFamily="50" charset="-128"/>
              <a:cs typeface="Meiryo UI" pitchFamily="50" charset="-128"/>
            </a:endParaRPr>
          </a:p>
        </p:txBody>
      </p:sp>
      <p:pic>
        <p:nvPicPr>
          <p:cNvPr id="2050" name="Picture 2" descr="画像000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0582" y="3602962"/>
            <a:ext cx="1919951" cy="143723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3" descr="SN3405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776" y="4317884"/>
            <a:ext cx="954715" cy="722311"/>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descr="層別沈下計観測状況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9762" y="3602962"/>
            <a:ext cx="1908351" cy="143723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05768" y="3712693"/>
            <a:ext cx="2394024" cy="1323439"/>
          </a:xfrm>
          <a:prstGeom prst="rect">
            <a:avLst/>
          </a:prstGeom>
          <a:noFill/>
          <a:ln w="19050">
            <a:noFill/>
          </a:ln>
        </p:spPr>
        <p:txBody>
          <a:bodyPr wrap="square" rtlCol="0">
            <a:spAutoFit/>
          </a:bodyPr>
          <a:lstStyle/>
          <a:p>
            <a:r>
              <a:rPr lang="ja-JP" altLang="ja-JP" sz="1400" dirty="0" smtClean="0"/>
              <a:t>測量</a:t>
            </a:r>
            <a:r>
              <a:rPr lang="ja-JP" altLang="ja-JP" sz="1400" dirty="0"/>
              <a:t>機器により、標点</a:t>
            </a:r>
            <a:r>
              <a:rPr lang="ja-JP" altLang="ja-JP" sz="1400" dirty="0" smtClean="0"/>
              <a:t>の</a:t>
            </a:r>
            <a:endParaRPr lang="en-US" altLang="ja-JP" sz="1400" dirty="0" smtClean="0"/>
          </a:p>
          <a:p>
            <a:r>
              <a:rPr lang="ja-JP" altLang="ja-JP" sz="1400" dirty="0" err="1" smtClean="0"/>
              <a:t>ｘ</a:t>
            </a:r>
            <a:r>
              <a:rPr lang="ja-JP" altLang="ja-JP" sz="1400" dirty="0"/>
              <a:t>、</a:t>
            </a:r>
            <a:r>
              <a:rPr lang="ja-JP" altLang="ja-JP" sz="1400" dirty="0" err="1"/>
              <a:t>ｙ</a:t>
            </a:r>
            <a:r>
              <a:rPr lang="ja-JP" altLang="ja-JP" sz="1400" dirty="0"/>
              <a:t>、</a:t>
            </a:r>
            <a:r>
              <a:rPr lang="ja-JP" altLang="ja-JP" sz="1400" dirty="0" err="1"/>
              <a:t>ｚ</a:t>
            </a:r>
            <a:r>
              <a:rPr lang="ja-JP" altLang="ja-JP" sz="1400" dirty="0"/>
              <a:t>座標を観測し</a:t>
            </a:r>
            <a:r>
              <a:rPr lang="ja-JP" altLang="ja-JP" sz="1400" dirty="0" smtClean="0"/>
              <a:t>、</a:t>
            </a:r>
            <a:endParaRPr lang="en-US" altLang="ja-JP" sz="1400" dirty="0" smtClean="0"/>
          </a:p>
          <a:p>
            <a:r>
              <a:rPr lang="ja-JP" altLang="ja-JP" sz="1400" dirty="0" smtClean="0"/>
              <a:t>堤体</a:t>
            </a:r>
            <a:r>
              <a:rPr lang="ja-JP" altLang="en-US" sz="1400" dirty="0" smtClean="0"/>
              <a:t>の</a:t>
            </a:r>
            <a:r>
              <a:rPr lang="ja-JP" altLang="ja-JP" sz="1400" dirty="0" smtClean="0"/>
              <a:t>変位</a:t>
            </a:r>
            <a:r>
              <a:rPr lang="ja-JP" altLang="ja-JP" sz="1400" dirty="0"/>
              <a:t>を</a:t>
            </a:r>
            <a:r>
              <a:rPr lang="ja-JP" altLang="ja-JP" sz="1400" dirty="0" smtClean="0"/>
              <a:t>把握</a:t>
            </a:r>
            <a:r>
              <a:rPr lang="ja-JP" altLang="en-US" sz="1400" dirty="0" smtClean="0"/>
              <a:t>。</a:t>
            </a:r>
            <a:endParaRPr lang="en-US" altLang="ja-JP" sz="1400" dirty="0"/>
          </a:p>
          <a:p>
            <a:r>
              <a:rPr lang="ja-JP" altLang="en-US" sz="1400" dirty="0"/>
              <a:t>・</a:t>
            </a:r>
            <a:r>
              <a:rPr lang="ja-JP" altLang="en-US" sz="1400" dirty="0" smtClean="0"/>
              <a:t>標点数：</a:t>
            </a:r>
            <a:r>
              <a:rPr lang="en-US" altLang="ja-JP" sz="1400" dirty="0" smtClean="0"/>
              <a:t>41</a:t>
            </a:r>
            <a:r>
              <a:rPr lang="ja-JP" altLang="en-US" sz="1400" dirty="0" smtClean="0"/>
              <a:t>点</a:t>
            </a:r>
            <a:endParaRPr lang="en-US" altLang="ja-JP" sz="1400" dirty="0" smtClean="0"/>
          </a:p>
          <a:p>
            <a:r>
              <a:rPr lang="ja-JP" altLang="en-US" sz="1200" dirty="0"/>
              <a:t>（</a:t>
            </a:r>
            <a:r>
              <a:rPr lang="ja-JP" altLang="ja-JP" sz="1200" dirty="0" smtClean="0"/>
              <a:t>ダム天端</a:t>
            </a:r>
            <a:r>
              <a:rPr lang="ja-JP" altLang="en-US" sz="1200" dirty="0" smtClean="0"/>
              <a:t>→</a:t>
            </a:r>
            <a:r>
              <a:rPr lang="en-US" altLang="ja-JP" sz="1200" dirty="0" smtClean="0"/>
              <a:t>23</a:t>
            </a:r>
            <a:r>
              <a:rPr lang="ja-JP" altLang="ja-JP" sz="1200" dirty="0" smtClean="0"/>
              <a:t>点</a:t>
            </a:r>
            <a:r>
              <a:rPr lang="ja-JP" altLang="en-US" sz="1200" dirty="0" smtClean="0"/>
              <a:t>）</a:t>
            </a:r>
            <a:endParaRPr lang="en-US" altLang="ja-JP" sz="1200" dirty="0" smtClean="0"/>
          </a:p>
          <a:p>
            <a:r>
              <a:rPr lang="ja-JP" altLang="en-US" sz="1200" dirty="0"/>
              <a:t>（</a:t>
            </a:r>
            <a:r>
              <a:rPr lang="ja-JP" altLang="ja-JP" sz="1200" dirty="0" smtClean="0"/>
              <a:t>小</a:t>
            </a:r>
            <a:r>
              <a:rPr lang="ja-JP" altLang="en-US" sz="1200" dirty="0" smtClean="0"/>
              <a:t>　　</a:t>
            </a:r>
            <a:r>
              <a:rPr lang="ja-JP" altLang="ja-JP" sz="1200" dirty="0" smtClean="0"/>
              <a:t>段</a:t>
            </a:r>
            <a:r>
              <a:rPr lang="ja-JP" altLang="en-US" sz="1200" dirty="0" smtClean="0"/>
              <a:t>→</a:t>
            </a:r>
            <a:r>
              <a:rPr lang="en-US" altLang="ja-JP" sz="1200" dirty="0" smtClean="0"/>
              <a:t>18</a:t>
            </a:r>
            <a:r>
              <a:rPr lang="ja-JP" altLang="ja-JP" sz="1200" dirty="0" smtClean="0"/>
              <a:t>点</a:t>
            </a:r>
            <a:r>
              <a:rPr lang="ja-JP" altLang="en-US" sz="1200" dirty="0" smtClean="0"/>
              <a:t>）</a:t>
            </a:r>
            <a:endParaRPr kumimoji="1" lang="en-US" altLang="ja-JP" sz="1200" u="sng" dirty="0" smtClean="0">
              <a:solidFill>
                <a:srgbClr val="FF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sp>
        <p:nvSpPr>
          <p:cNvPr id="21" name="テキスト ボックス 20"/>
          <p:cNvSpPr txBox="1"/>
          <p:nvPr/>
        </p:nvSpPr>
        <p:spPr>
          <a:xfrm>
            <a:off x="4862149" y="3600035"/>
            <a:ext cx="2302139" cy="1508105"/>
          </a:xfrm>
          <a:prstGeom prst="rect">
            <a:avLst/>
          </a:prstGeom>
          <a:noFill/>
          <a:ln w="19050">
            <a:noFill/>
          </a:ln>
        </p:spPr>
        <p:txBody>
          <a:bodyPr wrap="square" rtlCol="0">
            <a:spAutoFit/>
          </a:bodyPr>
          <a:lstStyle/>
          <a:p>
            <a:r>
              <a:rPr lang="ja-JP" altLang="ja-JP" sz="1400" dirty="0"/>
              <a:t>堤体内に設置されたマグネットリングの位置を計測し、堤体の沈下状況</a:t>
            </a:r>
            <a:r>
              <a:rPr lang="ja-JP" altLang="ja-JP" sz="1400" dirty="0" smtClean="0"/>
              <a:t>を</a:t>
            </a:r>
            <a:r>
              <a:rPr lang="ja-JP" altLang="en-US" sz="1400" dirty="0" smtClean="0"/>
              <a:t>把握。</a:t>
            </a:r>
            <a:endParaRPr lang="en-US" altLang="ja-JP" sz="1400" dirty="0" smtClean="0"/>
          </a:p>
          <a:p>
            <a:r>
              <a:rPr lang="ja-JP" altLang="en-US" sz="1200" dirty="0" smtClean="0"/>
              <a:t>・</a:t>
            </a:r>
            <a:r>
              <a:rPr lang="zh-TW" altLang="ja-JP" sz="1200" dirty="0" smtClean="0"/>
              <a:t>層別</a:t>
            </a:r>
            <a:r>
              <a:rPr lang="zh-TW" altLang="ja-JP" sz="1200" dirty="0"/>
              <a:t>沈下計箇所：</a:t>
            </a:r>
            <a:r>
              <a:rPr lang="en-US" altLang="ja-JP" sz="1200" dirty="0"/>
              <a:t>5</a:t>
            </a:r>
            <a:r>
              <a:rPr lang="zh-TW" altLang="ja-JP" sz="1200" dirty="0"/>
              <a:t>箇所</a:t>
            </a:r>
            <a:endParaRPr lang="ja-JP" altLang="ja-JP" sz="1200" dirty="0"/>
          </a:p>
          <a:p>
            <a:r>
              <a:rPr lang="ja-JP" altLang="en-US" sz="1200" dirty="0" smtClean="0"/>
              <a:t>（西提→</a:t>
            </a:r>
            <a:r>
              <a:rPr lang="en-US" altLang="ja-JP" sz="1200" dirty="0" smtClean="0"/>
              <a:t>1</a:t>
            </a:r>
            <a:r>
              <a:rPr lang="zh-TW" altLang="ja-JP" sz="1200" dirty="0" smtClean="0"/>
              <a:t>箇所</a:t>
            </a:r>
            <a:r>
              <a:rPr lang="ja-JP" altLang="en-US" sz="1200" dirty="0" smtClean="0"/>
              <a:t>）</a:t>
            </a:r>
            <a:endParaRPr lang="en-US" altLang="zh-TW" sz="1200" dirty="0" err="1"/>
          </a:p>
          <a:p>
            <a:r>
              <a:rPr lang="ja-JP" altLang="en-US" sz="1200" dirty="0" smtClean="0"/>
              <a:t>（</a:t>
            </a:r>
            <a:r>
              <a:rPr lang="ja-JP" altLang="ja-JP" sz="1200" dirty="0" smtClean="0"/>
              <a:t>北堤</a:t>
            </a:r>
            <a:r>
              <a:rPr lang="ja-JP" altLang="en-US" sz="1200" dirty="0"/>
              <a:t>→</a:t>
            </a:r>
            <a:r>
              <a:rPr lang="en-US" altLang="ja-JP" sz="1200" dirty="0" smtClean="0"/>
              <a:t>4</a:t>
            </a:r>
            <a:r>
              <a:rPr lang="ja-JP" altLang="ja-JP" sz="1200" dirty="0"/>
              <a:t>箇所）</a:t>
            </a:r>
            <a:endParaRPr kumimoji="1" lang="en-US" altLang="ja-JP" sz="1200" u="sng" dirty="0" smtClean="0">
              <a:solidFill>
                <a:srgbClr val="FF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pic>
        <p:nvPicPr>
          <p:cNvPr id="2053" name="Picture 5" descr="RIMG000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0141" y="1908104"/>
            <a:ext cx="1870091" cy="139990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6" descr="RIMG000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06363" y="1908103"/>
            <a:ext cx="1870093" cy="13999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179512" y="2196135"/>
            <a:ext cx="4555577" cy="954107"/>
          </a:xfrm>
          <a:prstGeom prst="rect">
            <a:avLst/>
          </a:prstGeom>
          <a:noFill/>
          <a:ln w="19050">
            <a:noFill/>
          </a:ln>
        </p:spPr>
        <p:txBody>
          <a:bodyPr wrap="square" rtlCol="0">
            <a:spAutoFit/>
          </a:bodyPr>
          <a:lstStyle/>
          <a:p>
            <a:r>
              <a:rPr lang="ja-JP" altLang="en-US" sz="1400" dirty="0" smtClean="0"/>
              <a:t>・北提は、漏水</a:t>
            </a:r>
            <a:r>
              <a:rPr lang="ja-JP" altLang="ja-JP" sz="1400" dirty="0" smtClean="0"/>
              <a:t>ドレーン管</a:t>
            </a:r>
            <a:r>
              <a:rPr lang="ja-JP" altLang="en-US" sz="1400" dirty="0" smtClean="0"/>
              <a:t>が５</a:t>
            </a:r>
            <a:r>
              <a:rPr lang="ja-JP" altLang="ja-JP" sz="1400" dirty="0" smtClean="0"/>
              <a:t>系統設置されている。</a:t>
            </a:r>
          </a:p>
          <a:p>
            <a:r>
              <a:rPr lang="ja-JP" altLang="en-US" sz="1400" dirty="0" smtClean="0"/>
              <a:t>・</a:t>
            </a:r>
            <a:r>
              <a:rPr lang="ja-JP" altLang="ja-JP" sz="1400" dirty="0" smtClean="0"/>
              <a:t>北堤</a:t>
            </a:r>
            <a:r>
              <a:rPr lang="ja-JP" altLang="en-US" sz="1400" dirty="0"/>
              <a:t>５</a:t>
            </a:r>
            <a:r>
              <a:rPr lang="ja-JP" altLang="ja-JP" sz="1400" dirty="0" smtClean="0"/>
              <a:t>系統は合計</a:t>
            </a:r>
            <a:r>
              <a:rPr lang="ja-JP" altLang="ja-JP" sz="1400" dirty="0"/>
              <a:t>漏水量が三角堰にて自動</a:t>
            </a:r>
            <a:r>
              <a:rPr lang="ja-JP" altLang="ja-JP" sz="1400" dirty="0" smtClean="0"/>
              <a:t>計測</a:t>
            </a:r>
            <a:r>
              <a:rPr lang="ja-JP" altLang="en-US" sz="1400" dirty="0" smtClean="0"/>
              <a:t>。</a:t>
            </a:r>
            <a:endParaRPr lang="en-US" altLang="ja-JP" sz="1400" dirty="0" smtClean="0"/>
          </a:p>
          <a:p>
            <a:r>
              <a:rPr lang="ja-JP" altLang="en-US" sz="1400" dirty="0" smtClean="0"/>
              <a:t>・</a:t>
            </a:r>
            <a:r>
              <a:rPr lang="ja-JP" altLang="ja-JP" sz="1400" dirty="0" smtClean="0"/>
              <a:t>各系統</a:t>
            </a:r>
            <a:r>
              <a:rPr lang="ja-JP" altLang="en-US" sz="1400" dirty="0" smtClean="0"/>
              <a:t>毎</a:t>
            </a:r>
            <a:r>
              <a:rPr lang="ja-JP" altLang="ja-JP" sz="1400" dirty="0" smtClean="0"/>
              <a:t>は</a:t>
            </a:r>
            <a:r>
              <a:rPr lang="ja-JP" altLang="ja-JP" sz="1400" dirty="0"/>
              <a:t>手動計測にて漏水量を把握する。</a:t>
            </a:r>
          </a:p>
          <a:p>
            <a:r>
              <a:rPr lang="ja-JP" altLang="en-US" sz="1400" dirty="0"/>
              <a:t>・</a:t>
            </a:r>
            <a:r>
              <a:rPr lang="ja-JP" altLang="ja-JP" sz="1400" dirty="0" smtClean="0"/>
              <a:t>西堤</a:t>
            </a:r>
            <a:r>
              <a:rPr lang="ja-JP" altLang="en-US" sz="1400" dirty="0"/>
              <a:t>２</a:t>
            </a:r>
            <a:r>
              <a:rPr lang="ja-JP" altLang="ja-JP" sz="1400" dirty="0" smtClean="0"/>
              <a:t>系統</a:t>
            </a:r>
            <a:r>
              <a:rPr lang="ja-JP" altLang="en-US" sz="1400" dirty="0" smtClean="0"/>
              <a:t>は</a:t>
            </a:r>
            <a:r>
              <a:rPr lang="ja-JP" altLang="ja-JP" sz="1400" dirty="0" smtClean="0"/>
              <a:t>手動</a:t>
            </a:r>
            <a:r>
              <a:rPr lang="ja-JP" altLang="ja-JP" sz="1400" dirty="0"/>
              <a:t>計測により漏水量を把握する</a:t>
            </a:r>
            <a:r>
              <a:rPr lang="ja-JP" altLang="ja-JP" sz="1400" dirty="0" smtClean="0"/>
              <a:t>。</a:t>
            </a:r>
            <a:endParaRPr lang="ja-JP" altLang="ja-JP" sz="1400" dirty="0"/>
          </a:p>
        </p:txBody>
      </p:sp>
      <p:pic>
        <p:nvPicPr>
          <p:cNvPr id="2056" name="Picture 8" descr="水位計観測状況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39762" y="5245260"/>
            <a:ext cx="1906517" cy="1435851"/>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133715" y="5518557"/>
            <a:ext cx="6672648" cy="954107"/>
          </a:xfrm>
          <a:prstGeom prst="rect">
            <a:avLst/>
          </a:prstGeom>
          <a:noFill/>
          <a:ln w="19050">
            <a:noFill/>
          </a:ln>
        </p:spPr>
        <p:txBody>
          <a:bodyPr wrap="square" rtlCol="0">
            <a:spAutoFit/>
          </a:bodyPr>
          <a:lstStyle/>
          <a:p>
            <a:r>
              <a:rPr lang="ja-JP" altLang="en-US" sz="1400" dirty="0" smtClean="0"/>
              <a:t>・</a:t>
            </a:r>
            <a:r>
              <a:rPr lang="ja-JP" altLang="ja-JP" sz="1400" dirty="0" smtClean="0"/>
              <a:t>北堤</a:t>
            </a:r>
            <a:r>
              <a:rPr lang="en-US" altLang="ja-JP" sz="1400" dirty="0"/>
              <a:t>4</a:t>
            </a:r>
            <a:r>
              <a:rPr lang="ja-JP" altLang="ja-JP" sz="1400" dirty="0"/>
              <a:t>箇所、西堤</a:t>
            </a:r>
            <a:r>
              <a:rPr lang="en-US" altLang="ja-JP" sz="1400" dirty="0"/>
              <a:t>1</a:t>
            </a:r>
            <a:r>
              <a:rPr lang="ja-JP" altLang="ja-JP" sz="1400" dirty="0"/>
              <a:t>箇所に水位観測孔が設置されており</a:t>
            </a:r>
            <a:r>
              <a:rPr lang="ja-JP" altLang="ja-JP" sz="1400" dirty="0" smtClean="0"/>
              <a:t>、自動</a:t>
            </a:r>
            <a:r>
              <a:rPr lang="ja-JP" altLang="ja-JP" sz="1400" dirty="0"/>
              <a:t>計測により</a:t>
            </a:r>
            <a:r>
              <a:rPr lang="ja-JP" altLang="ja-JP" sz="1400" dirty="0" smtClean="0"/>
              <a:t>堤体</a:t>
            </a:r>
            <a:endParaRPr lang="en-US" altLang="ja-JP" sz="1400" dirty="0" smtClean="0"/>
          </a:p>
          <a:p>
            <a:r>
              <a:rPr lang="ja-JP" altLang="en-US" sz="1400" dirty="0"/>
              <a:t>　</a:t>
            </a:r>
            <a:r>
              <a:rPr lang="ja-JP" altLang="ja-JP" sz="1400" dirty="0" smtClean="0"/>
              <a:t>内水</a:t>
            </a:r>
            <a:r>
              <a:rPr lang="ja-JP" altLang="ja-JP" sz="1400" dirty="0"/>
              <a:t>位の把握を行っている。</a:t>
            </a:r>
          </a:p>
          <a:p>
            <a:r>
              <a:rPr lang="ja-JP" altLang="en-US" sz="1400" dirty="0" smtClean="0"/>
              <a:t>・</a:t>
            </a:r>
            <a:r>
              <a:rPr lang="ja-JP" altLang="ja-JP" sz="1400" dirty="0" smtClean="0"/>
              <a:t>水位</a:t>
            </a:r>
            <a:r>
              <a:rPr lang="ja-JP" altLang="ja-JP" sz="1400" dirty="0"/>
              <a:t>観測孔設置</a:t>
            </a:r>
            <a:r>
              <a:rPr lang="ja-JP" altLang="ja-JP" sz="1400" dirty="0" smtClean="0"/>
              <a:t>箇所</a:t>
            </a:r>
            <a:r>
              <a:rPr lang="ja-JP" altLang="en-US" sz="1400" dirty="0" smtClean="0"/>
              <a:t>：</a:t>
            </a:r>
            <a:r>
              <a:rPr lang="en-US" altLang="ja-JP" sz="1400" dirty="0" smtClean="0"/>
              <a:t>5</a:t>
            </a:r>
            <a:r>
              <a:rPr lang="ja-JP" altLang="en-US" sz="1400" dirty="0" smtClean="0"/>
              <a:t>箇所</a:t>
            </a:r>
            <a:endParaRPr lang="en-US" altLang="ja-JP" sz="1400" dirty="0" smtClean="0"/>
          </a:p>
          <a:p>
            <a:r>
              <a:rPr lang="ja-JP" altLang="en-US" sz="1400" dirty="0" smtClean="0"/>
              <a:t>・定期点検では、手動計測により、堤内水位を確認する。</a:t>
            </a:r>
            <a:endParaRPr lang="ja-JP" altLang="ja-JP" sz="1400" dirty="0"/>
          </a:p>
        </p:txBody>
      </p:sp>
      <p:sp>
        <p:nvSpPr>
          <p:cNvPr id="32" name="テキスト ボックス 31"/>
          <p:cNvSpPr txBox="1"/>
          <p:nvPr/>
        </p:nvSpPr>
        <p:spPr>
          <a:xfrm>
            <a:off x="107504" y="1017904"/>
            <a:ext cx="5760640"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②ダム</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狭山池ダムの例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51520" y="1340768"/>
            <a:ext cx="7794733"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１）　安全性の</a:t>
            </a:r>
            <a:r>
              <a:rPr lang="ja-JP" altLang="en-US" dirty="0">
                <a:latin typeface="Meiryo UI" panose="020B0604030504040204" pitchFamily="50" charset="-128"/>
                <a:ea typeface="Meiryo UI" panose="020B0604030504040204" pitchFamily="50" charset="-128"/>
                <a:cs typeface="Meiryo UI" panose="020B0604030504040204" pitchFamily="50" charset="-128"/>
              </a:rPr>
              <a:t>視点：施設の機能を適切に発揮させるために、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以下点検を実施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66344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30401" y="6479227"/>
            <a:ext cx="1828800" cy="365125"/>
          </a:xfrm>
        </p:spPr>
        <p:txBody>
          <a:bodyPr/>
          <a:lstStyle/>
          <a:p>
            <a:fld id="{682EF9F9-C4E8-46B2-BBF1-33E3162B856A}" type="slidenum">
              <a:rPr kumimoji="1" lang="ja-JP" altLang="en-US" smtClean="0"/>
              <a:t>12</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点検及びデータの蓄積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a:t>
            </a:r>
            <a:r>
              <a:rPr lang="ja-JP" altLang="en-US" sz="2400" dirty="0" smtClean="0">
                <a:latin typeface="Meiryo UI" pitchFamily="50" charset="-128"/>
                <a:ea typeface="Meiryo UI" pitchFamily="50" charset="-128"/>
                <a:cs typeface="Meiryo UI" pitchFamily="50" charset="-128"/>
              </a:rPr>
              <a:t>－１　点検の種類</a:t>
            </a:r>
            <a:endParaRPr kumimoji="1" lang="ja-JP" altLang="en-US" sz="2400" dirty="0">
              <a:latin typeface="Meiryo UI" pitchFamily="50" charset="-128"/>
              <a:ea typeface="Meiryo UI" pitchFamily="50" charset="-128"/>
              <a:cs typeface="Meiryo UI" pitchFamily="50" charset="-128"/>
            </a:endParaRPr>
          </a:p>
        </p:txBody>
      </p:sp>
      <p:sp>
        <p:nvSpPr>
          <p:cNvPr id="72" name="テキスト ボックス 71"/>
          <p:cNvSpPr txBox="1"/>
          <p:nvPr/>
        </p:nvSpPr>
        <p:spPr>
          <a:xfrm>
            <a:off x="49930" y="1070152"/>
            <a:ext cx="4539320" cy="400110"/>
          </a:xfrm>
          <a:prstGeom prst="rect">
            <a:avLst/>
          </a:prstGeom>
          <a:noFill/>
          <a:ln w="19050">
            <a:noFill/>
          </a:ln>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砂防・地すべり・急傾斜の点検の項目</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988588061"/>
              </p:ext>
            </p:extLst>
          </p:nvPr>
        </p:nvGraphicFramePr>
        <p:xfrm>
          <a:off x="2212986" y="2536654"/>
          <a:ext cx="4752528" cy="4249267"/>
        </p:xfrm>
        <a:graphic>
          <a:graphicData uri="http://schemas.openxmlformats.org/drawingml/2006/table">
            <a:tbl>
              <a:tblPr>
                <a:tableStyleId>{5940675A-B579-460E-94D1-54222C63F5DA}</a:tableStyleId>
              </a:tblPr>
              <a:tblGrid>
                <a:gridCol w="2376264"/>
                <a:gridCol w="1584176"/>
                <a:gridCol w="792088"/>
              </a:tblGrid>
              <a:tr h="216585">
                <a:tc>
                  <a:txBody>
                    <a:bodyPr/>
                    <a:lstStyle/>
                    <a:p>
                      <a:pPr algn="l" fontAlgn="ctr"/>
                      <a:r>
                        <a:rPr lang="ja-JP" altLang="en-US" sz="1200" u="none" strike="noStrike" dirty="0">
                          <a:effectLst/>
                        </a:rPr>
                        <a:t>点検総括</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78464">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a:txBody>
                    <a:bodyPr/>
                    <a:lstStyle/>
                    <a:p>
                      <a:pPr algn="l" fontAlgn="ctr"/>
                      <a:r>
                        <a:rPr lang="ja-JP" altLang="en-US" sz="1200" u="none" strike="noStrike" dirty="0">
                          <a:effectLst/>
                        </a:rPr>
                        <a:t>１．堆砂の</a:t>
                      </a:r>
                      <a:r>
                        <a:rPr lang="ja-JP" altLang="en-US" sz="1200" u="none" strike="noStrike" dirty="0" smtClean="0">
                          <a:effectLst/>
                        </a:rPr>
                        <a:t>状況</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r>
                        <a:rPr lang="ja-JP" altLang="en-US" sz="1200" u="none" strike="noStrike" dirty="0">
                          <a:effectLst/>
                        </a:rPr>
                        <a:t>　</a:t>
                      </a:r>
                    </a:p>
                    <a:p>
                      <a:pPr algn="l" fontAlgn="ctr"/>
                      <a:r>
                        <a:rPr lang="ja-JP" altLang="en-US" sz="1200" u="none" strike="noStrike" dirty="0">
                          <a:effectLst/>
                        </a:rPr>
                        <a:t>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r>
                        <a:rPr lang="ja-JP" altLang="en-US" sz="1200" u="none" strike="noStrike">
                          <a:effectLst/>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rowSpan="5">
                  <a:txBody>
                    <a:bodyPr/>
                    <a:lstStyle/>
                    <a:p>
                      <a:pPr algn="l" fontAlgn="ctr"/>
                      <a:r>
                        <a:rPr lang="ja-JP" altLang="en-US" sz="1200" u="none" strike="noStrike" dirty="0">
                          <a:effectLst/>
                        </a:rPr>
                        <a:t>２．堰堤等施設本体の損傷</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r>
                        <a:rPr lang="ja-JP" altLang="en-US" sz="1200" u="none" strike="noStrike" dirty="0">
                          <a:effectLst/>
                        </a:rPr>
                        <a:t>天端</a:t>
                      </a:r>
                      <a:r>
                        <a:rPr lang="ja-JP" altLang="en-US" sz="1200" u="none" strike="noStrike" dirty="0" smtClean="0">
                          <a:effectLst/>
                        </a:rPr>
                        <a:t>摩耗</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ctr" fontAlgn="ctr"/>
                      <a:r>
                        <a:rPr lang="ja-JP" altLang="en-US" sz="1200" u="none" strike="noStrike">
                          <a:effectLst/>
                        </a:rPr>
                        <a:t>有・無</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dirty="0" smtClean="0">
                          <a:effectLst/>
                        </a:rPr>
                        <a:t>ひび割れ</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r>
                        <a:rPr lang="ja-JP" altLang="en-US" sz="1200" u="none" strike="noStrike">
                          <a:effectLst/>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dirty="0">
                          <a:effectLst/>
                        </a:rPr>
                        <a:t>基礎部の異常洗掘</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ctr" fontAlgn="ctr"/>
                      <a:r>
                        <a:rPr lang="ja-JP" altLang="en-US" sz="1200" u="none" strike="noStrike">
                          <a:effectLst/>
                        </a:rPr>
                        <a:t>有・無</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dirty="0" smtClean="0">
                          <a:effectLst/>
                        </a:rPr>
                        <a:t>漏水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ctr" fontAlgn="ctr"/>
                      <a:r>
                        <a:rPr lang="ja-JP" altLang="en-US" sz="1200" u="none" strike="noStrike">
                          <a:effectLst/>
                        </a:rPr>
                        <a:t>有・無</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dirty="0" smtClean="0">
                          <a:effectLst/>
                        </a:rPr>
                        <a:t>その他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r>
                        <a:rPr lang="ja-JP" altLang="en-US" sz="1200" u="none" strike="noStrike">
                          <a:effectLst/>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rowSpan="7">
                  <a:txBody>
                    <a:bodyPr/>
                    <a:lstStyle/>
                    <a:p>
                      <a:pPr algn="l" fontAlgn="ctr"/>
                      <a:r>
                        <a:rPr lang="ja-JP" altLang="en-US" sz="1200" u="none" strike="noStrike" dirty="0">
                          <a:effectLst/>
                        </a:rPr>
                        <a:t>３．前庭工・護床工等の損傷</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r>
                        <a:rPr lang="ja-JP" altLang="en-US" sz="1200" u="none" strike="noStrike" dirty="0">
                          <a:effectLst/>
                        </a:rPr>
                        <a:t>天端</a:t>
                      </a:r>
                      <a:r>
                        <a:rPr lang="ja-JP" altLang="en-US" sz="1200" u="none" strike="noStrike" dirty="0" smtClean="0">
                          <a:effectLst/>
                        </a:rPr>
                        <a:t>摩耗</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ctr" fontAlgn="ctr"/>
                      <a:r>
                        <a:rPr lang="ja-JP" altLang="en-US" sz="1200" u="none" strike="noStrike">
                          <a:effectLst/>
                        </a:rPr>
                        <a:t>有・無</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dirty="0" smtClean="0">
                          <a:effectLst/>
                        </a:rPr>
                        <a:t>ひび割れ</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ctr" fontAlgn="ctr"/>
                      <a:r>
                        <a:rPr lang="ja-JP" altLang="en-US" sz="1200" u="none" strike="noStrike">
                          <a:effectLst/>
                        </a:rPr>
                        <a:t>有・無</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a:effectLst/>
                        </a:rPr>
                        <a:t>水叩き損傷</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ctr" fontAlgn="ctr"/>
                      <a:r>
                        <a:rPr lang="ja-JP" altLang="en-US" sz="1200" u="none" strike="noStrike">
                          <a:effectLst/>
                        </a:rPr>
                        <a:t>有・無</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a:effectLst/>
                        </a:rPr>
                        <a:t>側壁護岸等の損傷</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ctr" fontAlgn="ctr"/>
                      <a:r>
                        <a:rPr lang="ja-JP" altLang="en-US" sz="1200" u="none" strike="noStrike" dirty="0">
                          <a:effectLst/>
                        </a:rPr>
                        <a:t>有・無</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dirty="0">
                          <a:effectLst/>
                        </a:rPr>
                        <a:t>基礎部の異常洗掘</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ctr" fontAlgn="ctr"/>
                      <a:r>
                        <a:rPr lang="ja-JP" altLang="en-US" sz="1200" u="none" strike="noStrike">
                          <a:effectLst/>
                        </a:rPr>
                        <a:t>有・無</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dirty="0" smtClean="0">
                          <a:effectLst/>
                        </a:rPr>
                        <a:t>漏水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ctr" fontAlgn="ctr"/>
                      <a:r>
                        <a:rPr lang="ja-JP" altLang="en-US" sz="1200" u="none" strike="noStrike">
                          <a:effectLst/>
                        </a:rPr>
                        <a:t>有・無</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dirty="0" smtClean="0">
                          <a:effectLst/>
                        </a:rPr>
                        <a:t>その他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r>
                        <a:rPr lang="ja-JP" altLang="en-US" sz="1200" u="none" strike="noStrike">
                          <a:effectLst/>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rowSpan="4">
                  <a:txBody>
                    <a:bodyPr/>
                    <a:lstStyle/>
                    <a:p>
                      <a:pPr algn="l" fontAlgn="ctr"/>
                      <a:r>
                        <a:rPr lang="ja-JP" altLang="en-US" sz="1200" u="none" strike="noStrike" dirty="0">
                          <a:effectLst/>
                        </a:rPr>
                        <a:t>４．取付護岸等の損傷</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r>
                        <a:rPr lang="ja-JP" altLang="en-US" sz="1200" u="none" strike="noStrike" dirty="0">
                          <a:effectLst/>
                        </a:rPr>
                        <a:t>基礎部の異常洗掘</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ctr" fontAlgn="ctr"/>
                      <a:r>
                        <a:rPr lang="ja-JP" altLang="en-US" sz="1200" u="none" strike="noStrike">
                          <a:effectLst/>
                        </a:rPr>
                        <a:t>有・無</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dirty="0" smtClean="0">
                          <a:effectLst/>
                        </a:rPr>
                        <a:t>ひび割れ</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r>
                        <a:rPr lang="ja-JP" altLang="en-US" sz="1200" u="none" strike="noStrike">
                          <a:effectLst/>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dirty="0" smtClean="0">
                          <a:effectLst/>
                        </a:rPr>
                        <a:t>漏水</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ctr" fontAlgn="ctr"/>
                      <a:r>
                        <a:rPr lang="ja-JP" altLang="en-US" sz="1200" u="none" strike="noStrike">
                          <a:effectLst/>
                        </a:rPr>
                        <a:t>有・無</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r h="216585">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tc>
                <a:tc>
                  <a:txBody>
                    <a:bodyPr/>
                    <a:lstStyle/>
                    <a:p>
                      <a:pPr algn="l" fontAlgn="ctr"/>
                      <a:r>
                        <a:rPr lang="ja-JP" altLang="en-US" sz="1200" u="none" strike="noStrike" dirty="0" smtClean="0">
                          <a:effectLst/>
                        </a:rPr>
                        <a:t>その他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41" marR="9341" marT="9341" marB="0" anchor="ctr">
                    <a:solidFill>
                      <a:schemeClr val="bg2"/>
                    </a:solidFill>
                  </a:tcPr>
                </a:tc>
              </a:tr>
            </a:tbl>
          </a:graphicData>
        </a:graphic>
      </p:graphicFrame>
      <p:sp>
        <p:nvSpPr>
          <p:cNvPr id="73" name="テキスト ボックス 72"/>
          <p:cNvSpPr txBox="1"/>
          <p:nvPr/>
        </p:nvSpPr>
        <p:spPr>
          <a:xfrm>
            <a:off x="165277" y="1512688"/>
            <a:ext cx="8790894" cy="923330"/>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１）　安全性の視点：砂防</a:t>
            </a:r>
            <a:r>
              <a:rPr lang="ja-JP" altLang="en-US" dirty="0" smtClean="0">
                <a:latin typeface="Meiryo UI" pitchFamily="50" charset="-128"/>
                <a:ea typeface="Meiryo UI" pitchFamily="50" charset="-128"/>
                <a:cs typeface="Meiryo UI" pitchFamily="50" charset="-128"/>
              </a:rPr>
              <a:t>えん堤では堆砂状況、えん堤等施設本体の損傷、前提工等の損　　　</a:t>
            </a:r>
            <a:endParaRPr lang="en-US" altLang="ja-JP" dirty="0" smtClean="0">
              <a:latin typeface="Meiryo UI" pitchFamily="50" charset="-128"/>
              <a:ea typeface="Meiryo UI" pitchFamily="50" charset="-128"/>
              <a:cs typeface="Meiryo UI" pitchFamily="50" charset="-128"/>
            </a:endParaRPr>
          </a:p>
          <a:p>
            <a:r>
              <a:rPr lang="ja-JP" altLang="en-US" dirty="0">
                <a:latin typeface="Meiryo UI" pitchFamily="50" charset="-128"/>
                <a:ea typeface="Meiryo UI" pitchFamily="50" charset="-128"/>
                <a:cs typeface="Meiryo UI" pitchFamily="50" charset="-128"/>
              </a:rPr>
              <a:t>　</a:t>
            </a:r>
            <a:r>
              <a:rPr lang="ja-JP" altLang="en-US" dirty="0" smtClean="0">
                <a:latin typeface="Meiryo UI" pitchFamily="50" charset="-128"/>
                <a:ea typeface="Meiryo UI" pitchFamily="50" charset="-128"/>
                <a:cs typeface="Meiryo UI" pitchFamily="50" charset="-128"/>
              </a:rPr>
              <a:t>　　　　　　　　　　　　　傷、取付護岸等の損傷などの点検を実施。</a:t>
            </a:r>
            <a:endParaRPr lang="en-US" altLang="ja-JP" dirty="0" smtClean="0">
              <a:latin typeface="Meiryo UI" pitchFamily="50" charset="-128"/>
              <a:ea typeface="Meiryo UI" pitchFamily="50" charset="-128"/>
              <a:cs typeface="Meiryo UI" pitchFamily="50" charset="-128"/>
            </a:endParaRPr>
          </a:p>
          <a:p>
            <a:r>
              <a:rPr lang="ja-JP" altLang="en-US" dirty="0">
                <a:latin typeface="Meiryo UI" pitchFamily="50" charset="-128"/>
                <a:ea typeface="Meiryo UI" pitchFamily="50" charset="-128"/>
                <a:cs typeface="Meiryo UI" pitchFamily="50" charset="-128"/>
              </a:rPr>
              <a:t>　</a:t>
            </a:r>
            <a:r>
              <a:rPr lang="ja-JP" altLang="en-US" dirty="0" smtClean="0">
                <a:latin typeface="Meiryo UI" pitchFamily="50" charset="-128"/>
                <a:ea typeface="Meiryo UI" pitchFamily="50" charset="-128"/>
                <a:cs typeface="Meiryo UI" pitchFamily="50" charset="-128"/>
              </a:rPr>
              <a:t>　　　　　　　　　　　　　地すべり・急傾斜においても各施設の施設損傷の有無を点検</a:t>
            </a:r>
            <a:endParaRPr lang="en-US" altLang="ja-JP" dirty="0" smtClean="0">
              <a:latin typeface="Meiryo UI" pitchFamily="50" charset="-128"/>
              <a:ea typeface="Meiryo UI" pitchFamily="50" charset="-128"/>
              <a:cs typeface="Meiryo UI" pitchFamily="50" charset="-128"/>
            </a:endParaRPr>
          </a:p>
        </p:txBody>
      </p:sp>
      <p:sp>
        <p:nvSpPr>
          <p:cNvPr id="74" name="テキスト ボックス 73"/>
          <p:cNvSpPr txBox="1"/>
          <p:nvPr/>
        </p:nvSpPr>
        <p:spPr>
          <a:xfrm rot="10800000" flipV="1">
            <a:off x="3059832" y="2545854"/>
            <a:ext cx="2647709" cy="305235"/>
          </a:xfrm>
          <a:prstGeom prst="rect">
            <a:avLst/>
          </a:prstGeom>
          <a:solidFill>
            <a:schemeClr val="bg1"/>
          </a:solidFill>
          <a:ln w="19050">
            <a:solidFill>
              <a:schemeClr val="tx1"/>
            </a:solidFill>
          </a:ln>
        </p:spPr>
        <p:txBody>
          <a:bodyPr wrap="square" rtlCol="0">
            <a:spAutoFit/>
          </a:bodyPr>
          <a:lstStyle/>
          <a:p>
            <a:pPr algn="ctr"/>
            <a:r>
              <a:rPr lang="ja-JP" altLang="en-US" sz="1400" dirty="0" smtClean="0">
                <a:latin typeface="Meiryo UI" pitchFamily="50" charset="-128"/>
                <a:ea typeface="Meiryo UI" pitchFamily="50" charset="-128"/>
                <a:cs typeface="Meiryo UI" pitchFamily="50" charset="-128"/>
              </a:rPr>
              <a:t>砂防設備点検様式</a:t>
            </a:r>
            <a:endParaRPr kumimoji="1" lang="ja-JP" altLang="en-US"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02449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点検及びデータの蓄積</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１－１　点検の種類</a:t>
            </a:r>
          </a:p>
        </p:txBody>
      </p:sp>
      <p:sp>
        <p:nvSpPr>
          <p:cNvPr id="7" name="テキスト ボックス 6"/>
          <p:cNvSpPr txBox="1"/>
          <p:nvPr/>
        </p:nvSpPr>
        <p:spPr>
          <a:xfrm>
            <a:off x="64072" y="1084058"/>
            <a:ext cx="3888740" cy="400110"/>
          </a:xfrm>
          <a:prstGeom prst="rect">
            <a:avLst/>
          </a:prstGeom>
          <a:noFill/>
          <a:ln w="19050">
            <a:noFill/>
          </a:ln>
        </p:spPr>
        <p:txBody>
          <a:bodyPr wrap="square" rtlCol="0">
            <a:spAutoFit/>
          </a:bodyPr>
          <a:lstStyle/>
          <a:p>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参考</a:t>
            </a:r>
            <a:r>
              <a:rPr lang="en-US" altLang="ja-JP" sz="2000" dirty="0" smtClean="0">
                <a:latin typeface="Meiryo UI" pitchFamily="50" charset="-128"/>
                <a:ea typeface="Meiryo UI" pitchFamily="50" charset="-128"/>
                <a:cs typeface="Meiryo UI" pitchFamily="50" charset="-128"/>
              </a:rPr>
              <a:t>】</a:t>
            </a:r>
            <a:r>
              <a:rPr kumimoji="1" lang="ja-JP" altLang="en-US" sz="2000" dirty="0" smtClean="0">
                <a:latin typeface="Meiryo UI" pitchFamily="50" charset="-128"/>
                <a:ea typeface="Meiryo UI" pitchFamily="50" charset="-128"/>
                <a:cs typeface="Meiryo UI" pitchFamily="50" charset="-128"/>
              </a:rPr>
              <a:t>河川法改正（</a:t>
            </a:r>
            <a:r>
              <a:rPr kumimoji="1" lang="en-US" altLang="ja-JP" sz="2000" dirty="0" smtClean="0">
                <a:latin typeface="Meiryo UI" pitchFamily="50" charset="-128"/>
                <a:ea typeface="Meiryo UI" pitchFamily="50" charset="-128"/>
                <a:cs typeface="Meiryo UI" pitchFamily="50" charset="-128"/>
              </a:rPr>
              <a:t>H25.6</a:t>
            </a:r>
            <a:r>
              <a:rPr kumimoji="1" lang="ja-JP" altLang="en-US" sz="2000" dirty="0" smtClean="0">
                <a:latin typeface="Meiryo UI" pitchFamily="50" charset="-128"/>
                <a:ea typeface="Meiryo UI" pitchFamily="50" charset="-128"/>
                <a:cs typeface="Meiryo UI" pitchFamily="50" charset="-128"/>
              </a:rPr>
              <a:t>月）</a:t>
            </a:r>
            <a:endParaRPr kumimoji="1" lang="ja-JP" altLang="en-US" sz="20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7315200" y="6492875"/>
            <a:ext cx="1828800" cy="365125"/>
          </a:xfrm>
        </p:spPr>
        <p:txBody>
          <a:bodyPr/>
          <a:lstStyle/>
          <a:p>
            <a:fld id="{682EF9F9-C4E8-46B2-BBF1-33E3162B856A}" type="slidenum">
              <a:rPr kumimoji="1" lang="ja-JP" altLang="en-US" smtClean="0"/>
              <a:t>13</a:t>
            </a:fld>
            <a:endParaRPr kumimoji="1" lang="ja-JP" altLang="en-US" dirty="0"/>
          </a:p>
        </p:txBody>
      </p:sp>
      <p:sp>
        <p:nvSpPr>
          <p:cNvPr id="17" name="テキスト ボックス 17"/>
          <p:cNvSpPr txBox="1"/>
          <p:nvPr/>
        </p:nvSpPr>
        <p:spPr>
          <a:xfrm>
            <a:off x="255425" y="1556792"/>
            <a:ext cx="8565047" cy="976629"/>
          </a:xfrm>
          <a:prstGeom prst="rect">
            <a:avLst/>
          </a:prstGeom>
          <a:noFill/>
        </p:spPr>
        <p:txBody>
          <a:bodyPr wrap="square" rtlCol="0">
            <a:noAutofit/>
          </a:bodyPr>
          <a:lstStyle/>
          <a:p>
            <a:pPr>
              <a:spcAft>
                <a:spcPts val="0"/>
              </a:spcAft>
            </a:pPr>
            <a:r>
              <a:rPr lang="ja-JP" b="1" dirty="0">
                <a:effectLst/>
                <a:latin typeface="Meiryo UI" panose="020B0604030504040204" pitchFamily="50" charset="-128"/>
                <a:ea typeface="Meiryo UI" panose="020B0604030504040204" pitchFamily="50" charset="-128"/>
                <a:cs typeface="Meiryo UI" panose="020B0604030504040204" pitchFamily="50" charset="-128"/>
              </a:rPr>
              <a:t>【河川法】</a:t>
            </a:r>
            <a:r>
              <a:rPr lang="ja-JP" dirty="0">
                <a:effectLst/>
                <a:latin typeface="Meiryo UI" panose="020B0604030504040204" pitchFamily="50" charset="-128"/>
                <a:ea typeface="Meiryo UI" panose="020B0604030504040204" pitchFamily="50" charset="-128"/>
                <a:cs typeface="Meiryo UI" panose="020B0604030504040204" pitchFamily="50" charset="-128"/>
              </a:rPr>
              <a:t>第</a:t>
            </a:r>
            <a:r>
              <a:rPr lang="en-US" dirty="0">
                <a:effectLst/>
                <a:latin typeface="Meiryo UI" panose="020B0604030504040204" pitchFamily="50" charset="-128"/>
                <a:ea typeface="Meiryo UI" panose="020B0604030504040204" pitchFamily="50" charset="-128"/>
                <a:cs typeface="Meiryo UI" panose="020B0604030504040204" pitchFamily="50" charset="-128"/>
              </a:rPr>
              <a:t>15</a:t>
            </a:r>
            <a:r>
              <a:rPr lang="ja-JP" dirty="0">
                <a:effectLst/>
                <a:latin typeface="Meiryo UI" panose="020B0604030504040204" pitchFamily="50" charset="-128"/>
                <a:ea typeface="Meiryo UI" panose="020B0604030504040204" pitchFamily="50" charset="-128"/>
                <a:cs typeface="Meiryo UI" panose="020B0604030504040204" pitchFamily="50" charset="-128"/>
              </a:rPr>
              <a:t>条の</a:t>
            </a:r>
            <a:r>
              <a:rPr lang="en-US" dirty="0">
                <a:effectLst/>
                <a:latin typeface="Meiryo UI" panose="020B0604030504040204" pitchFamily="50" charset="-128"/>
                <a:ea typeface="Meiryo UI" panose="020B0604030504040204" pitchFamily="50" charset="-128"/>
                <a:cs typeface="Meiryo UI" panose="020B0604030504040204" pitchFamily="50" charset="-128"/>
              </a:rPr>
              <a:t>2</a:t>
            </a:r>
            <a:r>
              <a:rPr lang="ja-JP" dirty="0">
                <a:effectLst/>
                <a:latin typeface="Meiryo UI" panose="020B0604030504040204" pitchFamily="50" charset="-128"/>
                <a:ea typeface="Meiryo UI" panose="020B0604030504040204" pitchFamily="50" charset="-128"/>
                <a:cs typeface="Meiryo UI" panose="020B0604030504040204" pitchFamily="50" charset="-128"/>
              </a:rPr>
              <a:t>　</a:t>
            </a:r>
          </a:p>
          <a:p>
            <a:pPr indent="114300">
              <a:spcAft>
                <a:spcPts val="0"/>
              </a:spcAft>
            </a:pPr>
            <a:r>
              <a:rPr lang="ja-JP" dirty="0">
                <a:effectLst/>
                <a:latin typeface="Meiryo UI" panose="020B0604030504040204" pitchFamily="50" charset="-128"/>
                <a:ea typeface="Meiryo UI" panose="020B0604030504040204" pitchFamily="50" charset="-128"/>
                <a:cs typeface="Meiryo UI" panose="020B0604030504040204" pitchFamily="50" charset="-128"/>
              </a:rPr>
              <a:t>河川管理者又は許可工作物の管理者は、河川管理施設又は許可工作物を</a:t>
            </a:r>
            <a:r>
              <a:rPr lang="ja-JP" u="sng" dirty="0">
                <a:effectLst/>
                <a:latin typeface="Meiryo UI" panose="020B0604030504040204" pitchFamily="50" charset="-128"/>
                <a:ea typeface="Meiryo UI" panose="020B0604030504040204" pitchFamily="50" charset="-128"/>
                <a:cs typeface="Meiryo UI" panose="020B0604030504040204" pitchFamily="50" charset="-128"/>
              </a:rPr>
              <a:t>良好な状態に保つように維持し、修繕し、もつて公共の安全が保持されるように努めなければならない。</a:t>
            </a:r>
            <a:endParaRPr lang="ja-JP"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8"/>
          <p:cNvSpPr txBox="1"/>
          <p:nvPr/>
        </p:nvSpPr>
        <p:spPr>
          <a:xfrm>
            <a:off x="251521" y="3108061"/>
            <a:ext cx="8568952" cy="1647688"/>
          </a:xfrm>
          <a:prstGeom prst="rect">
            <a:avLst/>
          </a:prstGeom>
          <a:noFill/>
        </p:spPr>
        <p:txBody>
          <a:bodyPr wrap="square" rtlCol="0">
            <a:noAutofit/>
          </a:bodyPr>
          <a:lstStyle/>
          <a:p>
            <a:pPr>
              <a:spcAft>
                <a:spcPts val="0"/>
              </a:spcAft>
            </a:pPr>
            <a:r>
              <a:rPr lang="ja-JP" b="1" dirty="0">
                <a:effectLst/>
                <a:latin typeface="Meiryo UI" panose="020B0604030504040204" pitchFamily="50" charset="-128"/>
                <a:ea typeface="Meiryo UI" panose="020B0604030504040204" pitchFamily="50" charset="-128"/>
                <a:cs typeface="Meiryo UI" panose="020B0604030504040204" pitchFamily="50" charset="-128"/>
              </a:rPr>
              <a:t>【河川法施行令】</a:t>
            </a:r>
            <a:r>
              <a:rPr lang="ja-JP" dirty="0">
                <a:effectLst/>
                <a:latin typeface="Meiryo UI" panose="020B0604030504040204" pitchFamily="50" charset="-128"/>
                <a:ea typeface="Meiryo UI" panose="020B0604030504040204" pitchFamily="50" charset="-128"/>
                <a:cs typeface="Meiryo UI" panose="020B0604030504040204" pitchFamily="50" charset="-128"/>
              </a:rPr>
              <a:t>第</a:t>
            </a:r>
            <a:r>
              <a:rPr lang="en-US" dirty="0">
                <a:effectLst/>
                <a:latin typeface="Meiryo UI" panose="020B0604030504040204" pitchFamily="50" charset="-128"/>
                <a:ea typeface="Meiryo UI" panose="020B0604030504040204" pitchFamily="50" charset="-128"/>
                <a:cs typeface="Meiryo UI" panose="020B0604030504040204" pitchFamily="50" charset="-128"/>
              </a:rPr>
              <a:t>9</a:t>
            </a:r>
            <a:r>
              <a:rPr lang="ja-JP" dirty="0">
                <a:effectLst/>
                <a:latin typeface="Meiryo UI" panose="020B0604030504040204" pitchFamily="50" charset="-128"/>
                <a:ea typeface="Meiryo UI" panose="020B0604030504040204" pitchFamily="50" charset="-128"/>
                <a:cs typeface="Meiryo UI" panose="020B0604030504040204" pitchFamily="50" charset="-128"/>
              </a:rPr>
              <a:t>条の</a:t>
            </a:r>
            <a:r>
              <a:rPr lang="en-US" dirty="0">
                <a:effectLst/>
                <a:latin typeface="Meiryo UI" panose="020B0604030504040204" pitchFamily="50" charset="-128"/>
                <a:ea typeface="Meiryo UI" panose="020B0604030504040204" pitchFamily="50" charset="-128"/>
                <a:cs typeface="Meiryo UI" panose="020B0604030504040204" pitchFamily="50" charset="-128"/>
              </a:rPr>
              <a:t>3</a:t>
            </a:r>
            <a:endParaRPr lang="ja-JP" dirty="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dirty="0">
                <a:effectLst/>
                <a:latin typeface="Meiryo UI" panose="020B0604030504040204" pitchFamily="50" charset="-128"/>
                <a:ea typeface="Meiryo UI" panose="020B0604030504040204" pitchFamily="50" charset="-128"/>
                <a:cs typeface="Meiryo UI" panose="020B0604030504040204" pitchFamily="50" charset="-128"/>
              </a:rPr>
              <a:t>二　河川管理施設等の点検は、</a:t>
            </a:r>
            <a:r>
              <a:rPr lang="ja-JP" u="sng" dirty="0">
                <a:effectLst/>
                <a:latin typeface="Meiryo UI" panose="020B0604030504040204" pitchFamily="50" charset="-128"/>
                <a:ea typeface="Meiryo UI" panose="020B0604030504040204" pitchFamily="50" charset="-128"/>
                <a:cs typeface="Meiryo UI" panose="020B0604030504040204" pitchFamily="50" charset="-128"/>
              </a:rPr>
              <a:t>適切な時期に、目視その他適切な方法により行う</a:t>
            </a:r>
            <a:r>
              <a:rPr lang="ja-JP" dirty="0">
                <a:effectLst/>
                <a:latin typeface="Meiryo UI" panose="020B0604030504040204" pitchFamily="50" charset="-128"/>
                <a:ea typeface="Meiryo UI" panose="020B0604030504040204" pitchFamily="50" charset="-128"/>
                <a:cs typeface="Meiryo UI" panose="020B0604030504040204" pitchFamily="50" charset="-128"/>
              </a:rPr>
              <a:t>こと。</a:t>
            </a:r>
          </a:p>
          <a:p>
            <a:pPr marL="114300" indent="-114300">
              <a:spcAft>
                <a:spcPts val="0"/>
              </a:spcAft>
            </a:pPr>
            <a:r>
              <a:rPr lang="ja-JP" dirty="0">
                <a:effectLst/>
                <a:latin typeface="Meiryo UI" panose="020B0604030504040204" pitchFamily="50" charset="-128"/>
                <a:ea typeface="Meiryo UI" panose="020B0604030504040204" pitchFamily="50" charset="-128"/>
                <a:cs typeface="Meiryo UI" panose="020B0604030504040204" pitchFamily="50" charset="-128"/>
              </a:rPr>
              <a:t>三　前項の点検は、ダム、堤防その他の国土交通省令で定める河川管理施設等にあっては、</a:t>
            </a:r>
            <a:r>
              <a:rPr lang="en-US" u="sng" dirty="0">
                <a:effectLst/>
                <a:latin typeface="Meiryo UI" panose="020B0604030504040204" pitchFamily="50" charset="-128"/>
                <a:ea typeface="Meiryo UI" panose="020B0604030504040204" pitchFamily="50" charset="-128"/>
                <a:cs typeface="Meiryo UI" panose="020B0604030504040204" pitchFamily="50" charset="-128"/>
              </a:rPr>
              <a:t>1</a:t>
            </a:r>
            <a:r>
              <a:rPr lang="ja-JP" u="sng" dirty="0">
                <a:effectLst/>
                <a:latin typeface="Meiryo UI" panose="020B0604030504040204" pitchFamily="50" charset="-128"/>
                <a:ea typeface="Meiryo UI" panose="020B0604030504040204" pitchFamily="50" charset="-128"/>
                <a:cs typeface="Meiryo UI" panose="020B0604030504040204" pitchFamily="50" charset="-128"/>
              </a:rPr>
              <a:t>年に</a:t>
            </a:r>
            <a:r>
              <a:rPr lang="en-US" u="sng" dirty="0">
                <a:effectLst/>
                <a:latin typeface="Meiryo UI" panose="020B0604030504040204" pitchFamily="50" charset="-128"/>
                <a:ea typeface="Meiryo UI" panose="020B0604030504040204" pitchFamily="50" charset="-128"/>
                <a:cs typeface="Meiryo UI" panose="020B0604030504040204" pitchFamily="50" charset="-128"/>
              </a:rPr>
              <a:t>1</a:t>
            </a:r>
            <a:r>
              <a:rPr lang="ja-JP" u="sng" dirty="0">
                <a:effectLst/>
                <a:latin typeface="Meiryo UI" panose="020B0604030504040204" pitchFamily="50" charset="-128"/>
                <a:ea typeface="Meiryo UI" panose="020B0604030504040204" pitchFamily="50" charset="-128"/>
                <a:cs typeface="Meiryo UI" panose="020B0604030504040204" pitchFamily="50" charset="-128"/>
              </a:rPr>
              <a:t>回以上の適切な頻度で行うこと</a:t>
            </a:r>
            <a:endParaRPr lang="ja-JP"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9"/>
          <p:cNvSpPr txBox="1"/>
          <p:nvPr/>
        </p:nvSpPr>
        <p:spPr>
          <a:xfrm>
            <a:off x="255425" y="4365104"/>
            <a:ext cx="8565047" cy="1945769"/>
          </a:xfrm>
          <a:prstGeom prst="rect">
            <a:avLst/>
          </a:prstGeom>
          <a:noFill/>
        </p:spPr>
        <p:txBody>
          <a:bodyPr wrap="square" rtlCol="0">
            <a:noAutofit/>
          </a:bodyPr>
          <a:lstStyle/>
          <a:p>
            <a:pPr>
              <a:spcAft>
                <a:spcPts val="0"/>
              </a:spcAft>
            </a:pPr>
            <a:r>
              <a:rPr lang="ja-JP" b="1" dirty="0">
                <a:effectLst/>
                <a:latin typeface="Meiryo UI" panose="020B0604030504040204" pitchFamily="50" charset="-128"/>
                <a:ea typeface="Meiryo UI" panose="020B0604030504040204" pitchFamily="50" charset="-128"/>
                <a:cs typeface="Meiryo UI" panose="020B0604030504040204" pitchFamily="50" charset="-128"/>
              </a:rPr>
              <a:t>【河川法施行規則】</a:t>
            </a:r>
            <a:r>
              <a:rPr lang="ja-JP" dirty="0">
                <a:effectLst/>
                <a:latin typeface="Meiryo UI" panose="020B0604030504040204" pitchFamily="50" charset="-128"/>
                <a:ea typeface="Meiryo UI" panose="020B0604030504040204" pitchFamily="50" charset="-128"/>
                <a:cs typeface="Meiryo UI" panose="020B0604030504040204" pitchFamily="50" charset="-128"/>
              </a:rPr>
              <a:t>第</a:t>
            </a:r>
            <a:r>
              <a:rPr lang="en-US" dirty="0">
                <a:effectLst/>
                <a:latin typeface="Meiryo UI" panose="020B0604030504040204" pitchFamily="50" charset="-128"/>
                <a:ea typeface="Meiryo UI" panose="020B0604030504040204" pitchFamily="50" charset="-128"/>
                <a:cs typeface="Meiryo UI" panose="020B0604030504040204" pitchFamily="50" charset="-128"/>
              </a:rPr>
              <a:t>7</a:t>
            </a:r>
            <a:r>
              <a:rPr lang="ja-JP" dirty="0">
                <a:effectLst/>
                <a:latin typeface="Meiryo UI" panose="020B0604030504040204" pitchFamily="50" charset="-128"/>
                <a:ea typeface="Meiryo UI" panose="020B0604030504040204" pitchFamily="50" charset="-128"/>
                <a:cs typeface="Meiryo UI" panose="020B0604030504040204" pitchFamily="50" charset="-128"/>
              </a:rPr>
              <a:t>条の２　</a:t>
            </a:r>
          </a:p>
          <a:p>
            <a:pPr indent="114300">
              <a:spcAft>
                <a:spcPts val="0"/>
              </a:spcAft>
            </a:pPr>
            <a:r>
              <a:rPr lang="ja-JP" dirty="0">
                <a:effectLst/>
                <a:latin typeface="Meiryo UI" panose="020B0604030504040204" pitchFamily="50" charset="-128"/>
                <a:ea typeface="Meiryo UI" panose="020B0604030504040204" pitchFamily="50" charset="-128"/>
                <a:cs typeface="Meiryo UI" panose="020B0604030504040204" pitchFamily="50" charset="-128"/>
              </a:rPr>
              <a:t>河川管理施設等は、次に掲げるものとする。</a:t>
            </a:r>
          </a:p>
          <a:p>
            <a:pPr>
              <a:spcAft>
                <a:spcPts val="0"/>
              </a:spcAft>
            </a:pPr>
            <a:r>
              <a:rPr lang="ja-JP" dirty="0">
                <a:effectLst/>
                <a:latin typeface="Meiryo UI" panose="020B0604030504040204" pitchFamily="50" charset="-128"/>
                <a:ea typeface="Meiryo UI" panose="020B0604030504040204" pitchFamily="50" charset="-128"/>
                <a:cs typeface="Meiryo UI" panose="020B0604030504040204" pitchFamily="50" charset="-128"/>
              </a:rPr>
              <a:t>二　</a:t>
            </a:r>
            <a:r>
              <a:rPr lang="ja-JP" u="sng" dirty="0">
                <a:effectLst/>
                <a:latin typeface="Meiryo UI" panose="020B0604030504040204" pitchFamily="50" charset="-128"/>
                <a:ea typeface="Meiryo UI" panose="020B0604030504040204" pitchFamily="50" charset="-128"/>
                <a:cs typeface="Meiryo UI" panose="020B0604030504040204" pitchFamily="50" charset="-128"/>
              </a:rPr>
              <a:t>堤防（堤内地盤高が計画高水位より高い区間に設置された盛土によるものを除く）</a:t>
            </a:r>
            <a:endParaRPr lang="ja-JP" dirty="0">
              <a:effectLst/>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dirty="0">
                <a:effectLst/>
                <a:latin typeface="Meiryo UI" panose="020B0604030504040204" pitchFamily="50" charset="-128"/>
                <a:ea typeface="Meiryo UI" panose="020B0604030504040204" pitchFamily="50" charset="-128"/>
                <a:cs typeface="Meiryo UI" panose="020B0604030504040204" pitchFamily="50" charset="-128"/>
              </a:rPr>
              <a:t>三　前号に掲げる堤防が存する区間に設置された可動堰</a:t>
            </a:r>
          </a:p>
          <a:p>
            <a:pPr marL="114300" indent="-114300">
              <a:spcAft>
                <a:spcPts val="0"/>
              </a:spcAft>
            </a:pPr>
            <a:r>
              <a:rPr lang="ja-JP" dirty="0">
                <a:effectLst/>
                <a:latin typeface="Meiryo UI" panose="020B0604030504040204" pitchFamily="50" charset="-128"/>
                <a:ea typeface="Meiryo UI" panose="020B0604030504040204" pitchFamily="50" charset="-128"/>
                <a:cs typeface="Meiryo UI" panose="020B0604030504040204" pitchFamily="50" charset="-128"/>
              </a:rPr>
              <a:t>四　第二号に掲げる堤防が存する区間に設置された水門、樋門その他の流水が河川外に流出することを防止する機能を有する河川管理施設等</a:t>
            </a:r>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6307" y="4462999"/>
            <a:ext cx="2366136" cy="965809"/>
          </a:xfrm>
          <a:prstGeom prst="rect">
            <a:avLst/>
          </a:prstGeom>
        </p:spPr>
      </p:pic>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90234" y="4302031"/>
            <a:ext cx="2189078" cy="1191165"/>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14847" y="4350322"/>
            <a:ext cx="2189079" cy="1191164"/>
          </a:xfrm>
          <a:prstGeom prst="rect">
            <a:avLst/>
          </a:prstGeom>
        </p:spPr>
      </p:pic>
      <p:sp>
        <p:nvSpPr>
          <p:cNvPr id="23" name="テキスト ボックス 19"/>
          <p:cNvSpPr txBox="1"/>
          <p:nvPr/>
        </p:nvSpPr>
        <p:spPr>
          <a:xfrm>
            <a:off x="9788769" y="3980095"/>
            <a:ext cx="4649287" cy="321936"/>
          </a:xfrm>
          <a:prstGeom prst="rect">
            <a:avLst/>
          </a:prstGeom>
          <a:noFill/>
        </p:spPr>
        <p:txBody>
          <a:bodyPr wrap="square" rtlCol="0">
            <a:noAutofit/>
          </a:bodyPr>
          <a:lstStyle/>
          <a:p>
            <a:pPr>
              <a:spcAft>
                <a:spcPts val="0"/>
              </a:spcAft>
            </a:pPr>
            <a:r>
              <a:rPr lang="ja-JP" sz="900">
                <a:effectLst/>
                <a:latin typeface="ＭＳ Ｐゴシック"/>
                <a:ea typeface="HG丸ｺﾞｼｯｸM-PRO"/>
                <a:cs typeface="Meiryo UI"/>
              </a:rPr>
              <a:t>≪河川法施行規則第</a:t>
            </a:r>
            <a:r>
              <a:rPr lang="en-US" sz="900">
                <a:effectLst/>
                <a:latin typeface="ＭＳ Ｐゴシック"/>
                <a:ea typeface="HG丸ｺﾞｼｯｸM-PRO"/>
                <a:cs typeface="Meiryo UI"/>
              </a:rPr>
              <a:t>7</a:t>
            </a:r>
            <a:r>
              <a:rPr lang="ja-JP" sz="900">
                <a:effectLst/>
                <a:latin typeface="ＭＳ Ｐゴシック"/>
                <a:ea typeface="HG丸ｺﾞｼｯｸM-PRO"/>
                <a:cs typeface="Meiryo UI"/>
              </a:rPr>
              <a:t>条の２　第</a:t>
            </a:r>
            <a:r>
              <a:rPr lang="en-US" sz="900">
                <a:effectLst/>
                <a:latin typeface="ＭＳ Ｐゴシック"/>
                <a:ea typeface="HG丸ｺﾞｼｯｸM-PRO"/>
                <a:cs typeface="Meiryo UI"/>
              </a:rPr>
              <a:t>2</a:t>
            </a:r>
            <a:r>
              <a:rPr lang="ja-JP" sz="900">
                <a:effectLst/>
                <a:latin typeface="ＭＳ Ｐゴシック"/>
                <a:ea typeface="HG丸ｺﾞｼｯｸM-PRO"/>
                <a:cs typeface="Meiryo UI"/>
              </a:rPr>
              <a:t>項の対象となる堤防≫</a:t>
            </a:r>
            <a:endParaRPr lang="ja-JP" sz="1200">
              <a:effectLst/>
              <a:latin typeface="ＭＳ Ｐゴシック"/>
              <a:cs typeface="ＭＳ Ｐゴシック"/>
            </a:endParaRPr>
          </a:p>
        </p:txBody>
      </p:sp>
      <p:sp>
        <p:nvSpPr>
          <p:cNvPr id="24" name="正方形/長方形 23"/>
          <p:cNvSpPr/>
          <p:nvPr/>
        </p:nvSpPr>
        <p:spPr>
          <a:xfrm>
            <a:off x="9756576" y="4028385"/>
            <a:ext cx="8080833" cy="1534596"/>
          </a:xfrm>
          <a:prstGeom prst="rect">
            <a:avLst/>
          </a:prstGeom>
          <a:noFill/>
          <a:ln w="6350" cap="flat" cmpd="sng" algn="ctr">
            <a:solidFill>
              <a:sysClr val="windowText" lastClr="000000"/>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テキスト ボックス 13"/>
          <p:cNvSpPr txBox="1"/>
          <p:nvPr/>
        </p:nvSpPr>
        <p:spPr>
          <a:xfrm>
            <a:off x="654647" y="2533421"/>
            <a:ext cx="3888740" cy="400110"/>
          </a:xfrm>
          <a:prstGeom prst="rect">
            <a:avLst/>
          </a:prstGeom>
          <a:noFill/>
          <a:ln w="19050">
            <a:noFill/>
          </a:ln>
        </p:spPr>
        <p:txBody>
          <a:bodyPr wrap="square" rtlCol="0">
            <a:spAutoFit/>
          </a:bodyPr>
          <a:lstStyle/>
          <a:p>
            <a:r>
              <a:rPr kumimoji="1" lang="ja-JP" altLang="en-US" sz="2000" dirty="0" smtClean="0">
                <a:solidFill>
                  <a:srgbClr val="0000FF"/>
                </a:solidFill>
                <a:latin typeface="Meiryo UI" pitchFamily="50" charset="-128"/>
                <a:ea typeface="Meiryo UI" pitchFamily="50" charset="-128"/>
                <a:cs typeface="Meiryo UI" pitchFamily="50" charset="-128"/>
              </a:rPr>
              <a:t>⇒河川管理者の責務の明確化</a:t>
            </a:r>
            <a:endParaRPr kumimoji="1" lang="ja-JP" altLang="en-US" sz="2000" dirty="0">
              <a:solidFill>
                <a:srgbClr val="0000FF"/>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653764" y="6138954"/>
            <a:ext cx="4350284" cy="400110"/>
          </a:xfrm>
          <a:prstGeom prst="rect">
            <a:avLst/>
          </a:prstGeom>
          <a:noFill/>
          <a:ln w="19050">
            <a:noFill/>
          </a:ln>
        </p:spPr>
        <p:txBody>
          <a:bodyPr wrap="square" rtlCol="0">
            <a:spAutoFit/>
          </a:bodyPr>
          <a:lstStyle/>
          <a:p>
            <a:r>
              <a:rPr kumimoji="1" lang="ja-JP" altLang="en-US" sz="2000" dirty="0" smtClean="0">
                <a:solidFill>
                  <a:srgbClr val="0000FF"/>
                </a:solidFill>
                <a:latin typeface="Meiryo UI" pitchFamily="50" charset="-128"/>
                <a:ea typeface="Meiryo UI" pitchFamily="50" charset="-128"/>
                <a:cs typeface="Meiryo UI" pitchFamily="50" charset="-128"/>
              </a:rPr>
              <a:t>⇒点検（点検対象施設）の義務化</a:t>
            </a:r>
            <a:endParaRPr kumimoji="1" lang="ja-JP" altLang="en-US" sz="2000" dirty="0">
              <a:solidFill>
                <a:srgbClr val="0000FF"/>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57424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点検及びデータの</a:t>
            </a:r>
            <a:r>
              <a:rPr lang="ja-JP" altLang="en-US" sz="2800" dirty="0" smtClean="0">
                <a:solidFill>
                  <a:schemeClr val="bg1"/>
                </a:solidFill>
                <a:latin typeface="Meiryo UI" pitchFamily="50" charset="-128"/>
                <a:ea typeface="Meiryo UI" pitchFamily="50" charset="-128"/>
                <a:cs typeface="Meiryo UI" pitchFamily="50" charset="-128"/>
              </a:rPr>
              <a:t>蓄積</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179512" y="1049351"/>
            <a:ext cx="385671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①－１河川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4780" y="2079677"/>
            <a:ext cx="5078131" cy="3426045"/>
          </a:xfrm>
          <a:prstGeom prst="rect">
            <a:avLst/>
          </a:prstGeom>
        </p:spPr>
      </p:pic>
      <p:sp>
        <p:nvSpPr>
          <p:cNvPr id="33" name="テキスト ボックス 32"/>
          <p:cNvSpPr txBox="1"/>
          <p:nvPr/>
        </p:nvSpPr>
        <p:spPr>
          <a:xfrm>
            <a:off x="3419872" y="5503999"/>
            <a:ext cx="2119953" cy="1323439"/>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蓄積内容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・点検日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・河川名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・左右岸の別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・所在地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620183" y="6484344"/>
            <a:ext cx="1828800" cy="365125"/>
          </a:xfrm>
        </p:spPr>
        <p:txBody>
          <a:bodyPr/>
          <a:lstStyle/>
          <a:p>
            <a:fld id="{682EF9F9-C4E8-46B2-BBF1-33E3162B856A}" type="slidenum">
              <a:rPr kumimoji="1" lang="ja-JP" altLang="en-US" smtClean="0"/>
              <a:t>14</a:t>
            </a:fld>
            <a:endParaRPr kumimoji="1" lang="ja-JP" altLang="en-US" dirty="0"/>
          </a:p>
        </p:txBody>
      </p:sp>
      <p:sp>
        <p:nvSpPr>
          <p:cNvPr id="21" name="テキスト ボックス 20"/>
          <p:cNvSpPr txBox="1"/>
          <p:nvPr/>
        </p:nvSpPr>
        <p:spPr>
          <a:xfrm>
            <a:off x="21108" y="1780329"/>
            <a:ext cx="2266914"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河川巡視点検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2" descr="D:\TasakiS\Desktop\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12" b="1"/>
          <a:stretch/>
        </p:blipFill>
        <p:spPr bwMode="auto">
          <a:xfrm>
            <a:off x="21108" y="2198021"/>
            <a:ext cx="3190803" cy="2311099"/>
          </a:xfrm>
          <a:prstGeom prst="rect">
            <a:avLst/>
          </a:prstGeom>
          <a:noFill/>
          <a:extLst>
            <a:ext uri="{909E8E84-426E-40DD-AFC4-6F175D3DCCD1}">
              <a14:hiddenFill xmlns:a14="http://schemas.microsoft.com/office/drawing/2010/main">
                <a:solidFill>
                  <a:srgbClr val="FFFFFF"/>
                </a:solidFill>
              </a14:hiddenFill>
            </a:ext>
          </a:extLst>
        </p:spPr>
      </p:pic>
      <p:sp>
        <p:nvSpPr>
          <p:cNvPr id="37" name="下矢印 36"/>
          <p:cNvSpPr/>
          <p:nvPr/>
        </p:nvSpPr>
        <p:spPr>
          <a:xfrm rot="5400000">
            <a:off x="3275303" y="3499866"/>
            <a:ext cx="504056" cy="415179"/>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211911" y="2118883"/>
            <a:ext cx="752869"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rot="16200000">
            <a:off x="3361615" y="2512495"/>
            <a:ext cx="504056" cy="415179"/>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229865" y="4148598"/>
            <a:ext cx="752869"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035769" y="5750362"/>
            <a:ext cx="2736304" cy="107721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・損傷内容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・状況写真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・平面・横断図（ポンチ絵）</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・損傷度、優先度　　等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4036224" y="1731061"/>
            <a:ext cx="2266914"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02598" y="4470211"/>
            <a:ext cx="2425186" cy="830997"/>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活用方法</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・損傷箇所の経過観察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699792" y="1145612"/>
            <a:ext cx="6444207"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点検の結果、損傷箇所については、建設</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システムにデータ蓄積</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（日常点検</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H20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7301889" y="5858688"/>
            <a:ext cx="2022639" cy="738664"/>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定量的な蓄積内容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ひび割れ幅、延長</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ずれ幅、延長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4657" y="5889466"/>
            <a:ext cx="3585191"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蓄積すべきデータの</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把握</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、蓄積年数の不足</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4657" y="5191032"/>
            <a:ext cx="3585191"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蓄積</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したデータを</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有効活用できていない</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41566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点検及びデータの</a:t>
            </a:r>
            <a:r>
              <a:rPr lang="ja-JP" altLang="en-US" sz="2800" dirty="0" smtClean="0">
                <a:solidFill>
                  <a:schemeClr val="bg1"/>
                </a:solidFill>
                <a:latin typeface="Meiryo UI" pitchFamily="50" charset="-128"/>
                <a:ea typeface="Meiryo UI" pitchFamily="50" charset="-128"/>
                <a:cs typeface="Meiryo UI" pitchFamily="50" charset="-128"/>
              </a:rPr>
              <a:t>蓄積</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179512" y="1049351"/>
            <a:ext cx="385671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①－１河川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620183" y="6484344"/>
            <a:ext cx="1828800" cy="365125"/>
          </a:xfrm>
        </p:spPr>
        <p:txBody>
          <a:bodyPr/>
          <a:lstStyle/>
          <a:p>
            <a:fld id="{682EF9F9-C4E8-46B2-BBF1-33E3162B856A}" type="slidenum">
              <a:rPr kumimoji="1" lang="ja-JP" altLang="en-US" smtClean="0"/>
              <a:t>15</a:t>
            </a:fld>
            <a:endParaRPr kumimoji="1" lang="ja-JP" altLang="en-US" dirty="0"/>
          </a:p>
        </p:txBody>
      </p:sp>
      <p:sp>
        <p:nvSpPr>
          <p:cNvPr id="24" name="テキスト ボックス 23"/>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9396536" y="2152299"/>
            <a:ext cx="2266914"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河川巡視点検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9396536" y="1642277"/>
            <a:ext cx="2266914"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2123728" y="1061410"/>
            <a:ext cx="6943311"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○定期点検（河道管理）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年毎に河川の横断測量を実施し、横断図、河川の堆積・洗掘深さ、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河積阻害率等のデータを取得（</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H13,H18,H23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717" y="1970160"/>
            <a:ext cx="5056322" cy="3322726"/>
          </a:xfrm>
          <a:prstGeom prst="rect">
            <a:avLst/>
          </a:prstGeom>
        </p:spPr>
      </p:pic>
      <p:sp>
        <p:nvSpPr>
          <p:cNvPr id="35" name="テキスト ボックス 34"/>
          <p:cNvSpPr txBox="1"/>
          <p:nvPr/>
        </p:nvSpPr>
        <p:spPr>
          <a:xfrm>
            <a:off x="16369" y="5292886"/>
            <a:ext cx="3691536" cy="1323439"/>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測点毎の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堆積・洗掘状況図（ポンチ絵）</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✔堆積・洗掘断面積、堆積・洗掘量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河積阻害率</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堆積高・洗掘深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036224" y="5433808"/>
            <a:ext cx="4242437"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過去の調査との比較（堆積、洗掘状況図）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50" y="2028326"/>
            <a:ext cx="3588754" cy="3264560"/>
          </a:xfrm>
          <a:prstGeom prst="rect">
            <a:avLst/>
          </a:prstGeom>
        </p:spPr>
      </p:pic>
    </p:spTree>
    <p:extLst>
      <p:ext uri="{BB962C8B-B14F-4D97-AF65-F5344CB8AC3E}">
        <p14:creationId xmlns:p14="http://schemas.microsoft.com/office/powerpoint/2010/main" val="419889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779912" y="6474832"/>
            <a:ext cx="1828800" cy="365125"/>
          </a:xfrm>
        </p:spPr>
        <p:txBody>
          <a:bodyPr/>
          <a:lstStyle/>
          <a:p>
            <a:fld id="{682EF9F9-C4E8-46B2-BBF1-33E3162B856A}" type="slidenum">
              <a:rPr kumimoji="1" lang="ja-JP" altLang="en-US" smtClean="0"/>
              <a:t>16</a:t>
            </a:fld>
            <a:endParaRPr kumimoji="1" lang="ja-JP" altLang="en-US"/>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点検及びデータの</a:t>
            </a:r>
            <a:r>
              <a:rPr lang="ja-JP" altLang="en-US" sz="2800" dirty="0" smtClean="0">
                <a:solidFill>
                  <a:schemeClr val="bg1"/>
                </a:solidFill>
                <a:latin typeface="Meiryo UI" pitchFamily="50" charset="-128"/>
                <a:ea typeface="Meiryo UI" pitchFamily="50" charset="-128"/>
                <a:cs typeface="Meiryo UI" pitchFamily="50" charset="-128"/>
              </a:rPr>
              <a:t>蓄積</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a:t>
            </a:r>
            <a:r>
              <a:rPr lang="ja-JP" altLang="en-US" sz="2400" dirty="0" smtClean="0">
                <a:latin typeface="Meiryo UI" pitchFamily="50" charset="-128"/>
                <a:ea typeface="Meiryo UI" pitchFamily="50" charset="-128"/>
                <a:cs typeface="Meiryo UI" pitchFamily="50" charset="-128"/>
              </a:rPr>
              <a:t>－２　</a:t>
            </a:r>
            <a:r>
              <a:rPr lang="ja-JP" altLang="en-US" sz="2400" dirty="0">
                <a:latin typeface="Meiryo UI" pitchFamily="50" charset="-128"/>
                <a:ea typeface="Meiryo UI" pitchFamily="50" charset="-128"/>
                <a:cs typeface="Meiryo UI" pitchFamily="50" charset="-128"/>
              </a:rPr>
              <a:t>点検データの蓄積内容・利用</a:t>
            </a:r>
          </a:p>
        </p:txBody>
      </p:sp>
      <p:sp>
        <p:nvSpPr>
          <p:cNvPr id="5" name="テキスト ボックス 4"/>
          <p:cNvSpPr txBox="1"/>
          <p:nvPr/>
        </p:nvSpPr>
        <p:spPr>
          <a:xfrm>
            <a:off x="251520" y="1052736"/>
            <a:ext cx="5760640"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①－１河川</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1309410"/>
            <a:ext cx="5149374" cy="5099138"/>
          </a:xfrm>
          <a:prstGeom prst="rect">
            <a:avLst/>
          </a:prstGeom>
        </p:spPr>
      </p:pic>
      <p:sp>
        <p:nvSpPr>
          <p:cNvPr id="16" name="テキスト ボックス 15"/>
          <p:cNvSpPr txBox="1"/>
          <p:nvPr/>
        </p:nvSpPr>
        <p:spPr>
          <a:xfrm>
            <a:off x="281963" y="1473228"/>
            <a:ext cx="3857989" cy="584775"/>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河川カルテ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作成し、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全河川で作成予定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64112" y="2058520"/>
            <a:ext cx="3588282" cy="2062103"/>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巡視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結果や横断測量結果に加え、測点毎の護岸構造、施工年度、被災・工事履歴、河床材料等を取りまとめた河川カルテを順次作成。種々のデータを集積し、損傷要因、土砂変動の状況を把握し、河川の維持管理に活用していくこととしている。（カルテは適宜更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61661" y="3959440"/>
            <a:ext cx="3330693"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◆カルテへの記載事項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435125" y="4207166"/>
            <a:ext cx="3517342" cy="2677656"/>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・堤内地の状況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・被災、工事履歴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・堤防構造</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・天端状況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・護岸構造、完成年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・堰、床止工の有無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・河川利用施設の有無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・河道状況（築堤・掘込、河床材料、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河道線形、堤防高、計画高水位）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・河積阻害率（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H13,H18,H23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・日常、定期点検結果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4206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点検及びデータの</a:t>
            </a:r>
            <a:r>
              <a:rPr lang="ja-JP" altLang="en-US" sz="2800" dirty="0" smtClean="0">
                <a:solidFill>
                  <a:schemeClr val="bg1"/>
                </a:solidFill>
                <a:latin typeface="Meiryo UI" pitchFamily="50" charset="-128"/>
                <a:ea typeface="Meiryo UI" pitchFamily="50" charset="-128"/>
                <a:cs typeface="Meiryo UI" pitchFamily="50" charset="-128"/>
              </a:rPr>
              <a:t>蓄積</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179512" y="1049351"/>
            <a:ext cx="385671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①－１河川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620183" y="6484344"/>
            <a:ext cx="1828800" cy="365125"/>
          </a:xfrm>
        </p:spPr>
        <p:txBody>
          <a:bodyPr/>
          <a:lstStyle/>
          <a:p>
            <a:fld id="{682EF9F9-C4E8-46B2-BBF1-33E3162B856A}" type="slidenum">
              <a:rPr kumimoji="1" lang="ja-JP" altLang="en-US" smtClean="0"/>
              <a:t>17</a:t>
            </a:fld>
            <a:endParaRPr kumimoji="1" lang="ja-JP" altLang="en-US" dirty="0"/>
          </a:p>
        </p:txBody>
      </p:sp>
      <p:sp>
        <p:nvSpPr>
          <p:cNvPr id="24" name="テキスト ボックス 23"/>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ページ追加</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657611"/>
              </p:ext>
            </p:extLst>
          </p:nvPr>
        </p:nvGraphicFramePr>
        <p:xfrm>
          <a:off x="179514" y="1452710"/>
          <a:ext cx="8856982" cy="4928620"/>
        </p:xfrm>
        <a:graphic>
          <a:graphicData uri="http://schemas.openxmlformats.org/drawingml/2006/table">
            <a:tbl>
              <a:tblPr firstRow="1" bandRow="1">
                <a:tableStyleId>{5C22544A-7EE6-4342-B048-85BDC9FD1C3A}</a:tableStyleId>
              </a:tblPr>
              <a:tblGrid>
                <a:gridCol w="1080118"/>
                <a:gridCol w="1008112"/>
                <a:gridCol w="1008112"/>
                <a:gridCol w="2376264"/>
                <a:gridCol w="1080120"/>
                <a:gridCol w="1152128"/>
                <a:gridCol w="1152128"/>
              </a:tblGrid>
              <a:tr h="622172">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点検種別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蓄積項目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蓄積方法</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蓄積年数</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07661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点検結果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p>
                  </a:txBody>
                  <a:tcPr anchor="ctr">
                    <a:lnR w="6350" cap="flat" cmpd="sng" algn="ctr">
                      <a:solidFill>
                        <a:schemeClr val="bg1"/>
                      </a:solidFill>
                      <a:prstDash val="solid"/>
                      <a:round/>
                      <a:headEnd type="none" w="med" len="med"/>
                      <a:tailEnd type="none" w="med" len="med"/>
                    </a:lnR>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場所、損傷内容、損傷度、優先度、状況写真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年分</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11,600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07661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施設状況</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不法行為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場所、損傷等内容、不法行為内容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年分</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10,600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r>
              <a:tr h="107661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河道状況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紙・データ</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測点毎の洗掘深・堆積高、河積阻害率</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年分</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(H13,18,</a:t>
                      </a: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府管理</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百万円</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r>
              <a:tr h="107661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カルテ）</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河川状況</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点検結果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紙・データ</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府管理</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迄に作成予定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3533156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smtClean="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点検及びデータの</a:t>
            </a:r>
            <a:r>
              <a:rPr lang="ja-JP" altLang="en-US" sz="2800" dirty="0" smtClean="0">
                <a:solidFill>
                  <a:schemeClr val="bg1"/>
                </a:solidFill>
                <a:latin typeface="Meiryo UI" pitchFamily="50" charset="-128"/>
                <a:ea typeface="Meiryo UI" pitchFamily="50" charset="-128"/>
                <a:cs typeface="Meiryo UI" pitchFamily="50" charset="-128"/>
              </a:rPr>
              <a:t>蓄積</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１－２　点検データの蓄積内容・利用</a:t>
            </a:r>
            <a:endParaRPr kumimoji="1" lang="ja-JP" altLang="en-US" sz="24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179511" y="1049351"/>
            <a:ext cx="4676509"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（参考）建設</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と河川カルテの関係</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620183" y="6484344"/>
            <a:ext cx="1828800" cy="365125"/>
          </a:xfrm>
        </p:spPr>
        <p:txBody>
          <a:bodyPr/>
          <a:lstStyle/>
          <a:p>
            <a:fld id="{682EF9F9-C4E8-46B2-BBF1-33E3162B856A}" type="slidenum">
              <a:rPr kumimoji="1" lang="ja-JP" altLang="en-US" smtClean="0"/>
              <a:t>18</a:t>
            </a:fld>
            <a:endParaRPr kumimoji="1" lang="ja-JP" altLang="en-US" dirty="0"/>
          </a:p>
        </p:txBody>
      </p:sp>
      <p:sp>
        <p:nvSpPr>
          <p:cNvPr id="24" name="テキスト ボックス 23"/>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ページ追加</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763688" y="1916832"/>
            <a:ext cx="1584176" cy="553998"/>
          </a:xfrm>
          <a:prstGeom prst="rect">
            <a:avLst/>
          </a:prstGeom>
          <a:solidFill>
            <a:schemeClr val="bg1"/>
          </a:solidFill>
          <a:ln w="38100" cmpd="dbl">
            <a:solidFill>
              <a:schemeClr val="tx1"/>
            </a:solidFill>
          </a:ln>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河川管理施設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763688" y="3077344"/>
            <a:ext cx="1584176" cy="584775"/>
          </a:xfrm>
          <a:prstGeom prst="rect">
            <a:avLst/>
          </a:prstGeom>
          <a:solidFill>
            <a:schemeClr val="bg1"/>
          </a:solidFill>
          <a:ln w="19050">
            <a:solidFill>
              <a:schemeClr val="tx1"/>
            </a:solid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優先度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63688" y="4292947"/>
            <a:ext cx="1584176" cy="338554"/>
          </a:xfrm>
          <a:prstGeom prst="rect">
            <a:avLst/>
          </a:prstGeom>
          <a:solidFill>
            <a:schemeClr val="bg1"/>
          </a:solidFill>
          <a:ln w="38100">
            <a:solidFill>
              <a:schemeClr val="tx1"/>
            </a:solid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入力</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9308585" y="3573016"/>
            <a:ext cx="2338254" cy="646331"/>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損傷の状況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損傷度・優先度ランク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932040" y="1916830"/>
            <a:ext cx="1584176" cy="583200"/>
          </a:xfrm>
          <a:prstGeom prst="rect">
            <a:avLst/>
          </a:prstGeom>
          <a:solidFill>
            <a:schemeClr val="bg1"/>
          </a:solidFill>
          <a:ln w="19050">
            <a:solidFill>
              <a:schemeClr val="tx1"/>
            </a:solidFill>
          </a:ln>
        </p:spPr>
        <p:txBody>
          <a:bodyPr wrap="square" rtlCol="0">
            <a:spAutoFit/>
          </a:bodyPr>
          <a:lstStyle/>
          <a:p>
            <a:pPr algn="ct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河川現況調査</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746192" y="1916832"/>
            <a:ext cx="1584176" cy="584775"/>
          </a:xfrm>
          <a:prstGeom prst="rect">
            <a:avLst/>
          </a:prstGeom>
          <a:solidFill>
            <a:schemeClr val="bg1"/>
          </a:solidFill>
          <a:ln w="19050">
            <a:solidFill>
              <a:schemeClr val="tx1"/>
            </a:solidFill>
          </a:ln>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河道管理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724128" y="3200455"/>
            <a:ext cx="2304256" cy="338554"/>
          </a:xfrm>
          <a:prstGeom prst="rect">
            <a:avLst/>
          </a:prstGeom>
          <a:solidFill>
            <a:schemeClr val="bg1"/>
          </a:solidFill>
          <a:ln w="38100">
            <a:solidFill>
              <a:schemeClr val="tx1"/>
            </a:solid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河川カルテ作成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（作成中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矢印コネクタ 4"/>
          <p:cNvCxnSpPr>
            <a:stCxn id="3" idx="2"/>
            <a:endCxn id="26" idx="0"/>
          </p:cNvCxnSpPr>
          <p:nvPr/>
        </p:nvCxnSpPr>
        <p:spPr>
          <a:xfrm>
            <a:off x="2555776" y="2470830"/>
            <a:ext cx="0" cy="60651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26" idx="2"/>
            <a:endCxn id="9" idx="0"/>
          </p:cNvCxnSpPr>
          <p:nvPr/>
        </p:nvCxnSpPr>
        <p:spPr>
          <a:xfrm>
            <a:off x="2555776" y="3662119"/>
            <a:ext cx="0" cy="63082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114280" y="4292947"/>
            <a:ext cx="1208528" cy="338554"/>
          </a:xfrm>
          <a:prstGeom prst="rect">
            <a:avLst/>
          </a:prstGeom>
          <a:solidFill>
            <a:schemeClr val="bg1"/>
          </a:solidFill>
          <a:ln w="38100" cmpd="dbl">
            <a:solidFill>
              <a:schemeClr val="tx1"/>
            </a:solidFill>
          </a:ln>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補修工事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矢印コネクタ 19"/>
          <p:cNvCxnSpPr/>
          <p:nvPr/>
        </p:nvCxnSpPr>
        <p:spPr>
          <a:xfrm flipV="1">
            <a:off x="3347864" y="3481961"/>
            <a:ext cx="2347123" cy="782128"/>
          </a:xfrm>
          <a:prstGeom prst="straightConnector1">
            <a:avLst/>
          </a:prstGeom>
          <a:ln w="1587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3351214" y="3664399"/>
            <a:ext cx="750728" cy="60683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9" idx="1"/>
            <a:endCxn id="9" idx="3"/>
          </p:cNvCxnSpPr>
          <p:nvPr/>
        </p:nvCxnSpPr>
        <p:spPr>
          <a:xfrm flipH="1">
            <a:off x="3347864" y="4462224"/>
            <a:ext cx="766416"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6" idx="3"/>
            <a:endCxn id="15" idx="1"/>
          </p:cNvCxnSpPr>
          <p:nvPr/>
        </p:nvCxnSpPr>
        <p:spPr>
          <a:xfrm>
            <a:off x="3347864" y="3369732"/>
            <a:ext cx="2376264"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6304204" y="2505069"/>
            <a:ext cx="0" cy="69221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7020272" y="2514594"/>
            <a:ext cx="0" cy="6826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5004048" y="3573016"/>
            <a:ext cx="690939" cy="71993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378108" y="4500193"/>
            <a:ext cx="860746"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対応状況を入力</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4516061" y="3841564"/>
            <a:ext cx="868108"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補修履歴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を記載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645892" y="4835252"/>
            <a:ext cx="2991835" cy="1938992"/>
          </a:xfrm>
          <a:prstGeom prst="rect">
            <a:avLst/>
          </a:prstGeom>
          <a:noFill/>
        </p:spPr>
        <p:txBody>
          <a:bodyPr wrap="square" rtlCol="0">
            <a:spAutoFit/>
          </a:bodyPr>
          <a:lstStyle/>
          <a:p>
            <a:r>
              <a:rPr lang="ja-JP" altLang="en-US" sz="15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損傷毎の詳細を蓄積</a:t>
            </a:r>
            <a:endParaRPr lang="en-US" altLang="ja-JP" sz="600" b="1"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・損傷場所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・損傷内容（定量的な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損傷状況）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・写真</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・平面・横断図（ポンチ絵）</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損傷度ランク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優先度ランク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8" name="テキスト ボックス 57"/>
          <p:cNvSpPr txBox="1"/>
          <p:nvPr/>
        </p:nvSpPr>
        <p:spPr>
          <a:xfrm>
            <a:off x="9396536" y="4544565"/>
            <a:ext cx="2022639" cy="738664"/>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定量的な蓄積内容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ひび割れ幅、延長</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ずれ幅、延長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6294671" y="3932981"/>
            <a:ext cx="2849328" cy="2616101"/>
          </a:xfrm>
          <a:prstGeom prst="rect">
            <a:avLst/>
          </a:prstGeom>
          <a:noFill/>
        </p:spPr>
        <p:txBody>
          <a:bodyPr wrap="square" rtlCol="0">
            <a:spAutoFit/>
          </a:bodyPr>
          <a:lstStyle/>
          <a:p>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◆河川全体の状況を把握</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・堤内地の状況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・被災、工事履歴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・堤防構造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・天端状況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・護岸構造、完成年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・堰、床止工の有無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・河川利用施設の有無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・河道状況（築堤・掘込、河床材料、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河道線形、堤防高、計画高水位）</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・河積阻害率（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H13,H18,H23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・定期点検結果（損傷度ランク）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rot="20511983">
            <a:off x="3786189" y="3648960"/>
            <a:ext cx="1467299"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システム連携</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予定</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64" name="フリーフォーム 63"/>
          <p:cNvSpPr/>
          <p:nvPr/>
        </p:nvSpPr>
        <p:spPr>
          <a:xfrm>
            <a:off x="1059180" y="2194560"/>
            <a:ext cx="685800" cy="2263140"/>
          </a:xfrm>
          <a:custGeom>
            <a:avLst/>
            <a:gdLst>
              <a:gd name="connsiteX0" fmla="*/ 685800 w 685800"/>
              <a:gd name="connsiteY0" fmla="*/ 2263140 h 2263140"/>
              <a:gd name="connsiteX1" fmla="*/ 0 w 685800"/>
              <a:gd name="connsiteY1" fmla="*/ 2263140 h 2263140"/>
              <a:gd name="connsiteX2" fmla="*/ 0 w 685800"/>
              <a:gd name="connsiteY2" fmla="*/ 0 h 2263140"/>
              <a:gd name="connsiteX3" fmla="*/ 685800 w 685800"/>
              <a:gd name="connsiteY3" fmla="*/ 0 h 2263140"/>
            </a:gdLst>
            <a:ahLst/>
            <a:cxnLst>
              <a:cxn ang="0">
                <a:pos x="connsiteX0" y="connsiteY0"/>
              </a:cxn>
              <a:cxn ang="0">
                <a:pos x="connsiteX1" y="connsiteY1"/>
              </a:cxn>
              <a:cxn ang="0">
                <a:pos x="connsiteX2" y="connsiteY2"/>
              </a:cxn>
              <a:cxn ang="0">
                <a:pos x="connsiteX3" y="connsiteY3"/>
              </a:cxn>
            </a:cxnLst>
            <a:rect l="l" t="t" r="r" b="b"/>
            <a:pathLst>
              <a:path w="685800" h="2263140">
                <a:moveTo>
                  <a:pt x="685800" y="2263140"/>
                </a:moveTo>
                <a:lnTo>
                  <a:pt x="0" y="2263140"/>
                </a:lnTo>
                <a:lnTo>
                  <a:pt x="0" y="0"/>
                </a:lnTo>
                <a:lnTo>
                  <a:pt x="685800" y="0"/>
                </a:lnTo>
              </a:path>
            </a:pathLst>
          </a:custGeom>
          <a:noFill/>
          <a:ln w="25400">
            <a:solidFill>
              <a:schemeClr val="tx1"/>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505182" y="2209219"/>
            <a:ext cx="553998" cy="2253005"/>
          </a:xfrm>
          <a:prstGeom prst="rect">
            <a:avLst/>
          </a:prstGeom>
          <a:noFill/>
        </p:spPr>
        <p:txBody>
          <a:bodyPr vert="eaVert"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次年度の点検に活用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（経年劣化確認）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7104226" y="2615679"/>
            <a:ext cx="1500222" cy="646331"/>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河積阻害率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堆積高・洗掘深を記載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563888" y="3132951"/>
            <a:ext cx="1500222" cy="276999"/>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損傷度ランクを記載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852020" y="2511756"/>
            <a:ext cx="1500222" cy="461665"/>
          </a:xfrm>
          <a:prstGeom prst="rect">
            <a:avLst/>
          </a:prstGeom>
          <a:noFill/>
        </p:spPr>
        <p:txBody>
          <a:bodyPr wrap="square" rtlCol="0">
            <a:spAutoFit/>
          </a:bodyPr>
          <a:lstStyle/>
          <a:p>
            <a:pPr algn="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各河川の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状況を記載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矢印コネクタ 34"/>
          <p:cNvCxnSpPr/>
          <p:nvPr/>
        </p:nvCxnSpPr>
        <p:spPr>
          <a:xfrm flipH="1" flipV="1">
            <a:off x="3378108" y="2420888"/>
            <a:ext cx="2316879" cy="779567"/>
          </a:xfrm>
          <a:prstGeom prst="straightConnector1">
            <a:avLst/>
          </a:prstGeom>
          <a:ln w="158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rot="1125249">
            <a:off x="3493413" y="2779358"/>
            <a:ext cx="2055193"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河川特性を踏まえた点検</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矢印コネクタ 38"/>
          <p:cNvCxnSpPr/>
          <p:nvPr/>
        </p:nvCxnSpPr>
        <p:spPr>
          <a:xfrm flipH="1">
            <a:off x="5257763" y="3539009"/>
            <a:ext cx="682389" cy="725080"/>
          </a:xfrm>
          <a:prstGeom prst="straightConnector1">
            <a:avLst/>
          </a:prstGeom>
          <a:ln w="158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rot="18748084">
            <a:off x="5234942" y="3781922"/>
            <a:ext cx="1252278" cy="430887"/>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河川全体を見て</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補修工事を実施</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吹き出し 11"/>
          <p:cNvSpPr/>
          <p:nvPr/>
        </p:nvSpPr>
        <p:spPr>
          <a:xfrm>
            <a:off x="431540" y="4797152"/>
            <a:ext cx="2664296" cy="1938335"/>
          </a:xfrm>
          <a:prstGeom prst="wedgeRoundRectCallout">
            <a:avLst>
              <a:gd name="adj1" fmla="val 33508"/>
              <a:gd name="adj2" fmla="val -56419"/>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吹き出し 43"/>
          <p:cNvSpPr/>
          <p:nvPr/>
        </p:nvSpPr>
        <p:spPr>
          <a:xfrm>
            <a:off x="6206132" y="3873025"/>
            <a:ext cx="2752836" cy="2676057"/>
          </a:xfrm>
          <a:prstGeom prst="wedgeRoundRectCallout">
            <a:avLst>
              <a:gd name="adj1" fmla="val -23583"/>
              <a:gd name="adj2" fmla="val -61078"/>
              <a:gd name="adj3" fmla="val 1666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p:nvPr/>
        </p:nvCxnSpPr>
        <p:spPr>
          <a:xfrm>
            <a:off x="3985840" y="5949280"/>
            <a:ext cx="48568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3984906" y="6242020"/>
            <a:ext cx="484091" cy="1"/>
          </a:xfrm>
          <a:prstGeom prst="straightConnector1">
            <a:avLst/>
          </a:prstGeom>
          <a:ln w="158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565071" y="5810874"/>
            <a:ext cx="1294469"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現在の流れ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4566055" y="6093296"/>
            <a:ext cx="1294469"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今後の流れ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20363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23528" y="4507378"/>
            <a:ext cx="8640960" cy="23059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83568" y="5157192"/>
            <a:ext cx="8280920" cy="1600438"/>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①定期点検（巡視）   ：所定様式により、ダム堤体及び取付部周辺地山、放流設備等の漏水や外観の変状</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の有無について</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目視点検した結果を記録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②計測結果（漏水量）：月毎の漏水量の推移を記録し、自動計測値との比較により正常値であることを確認。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③計測結果（変位）   ：</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所定の月毎に変位量（水平・鉛直）の推移を</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記録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し、ダム堤体の異常な沈下・変動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の有無がないか確認。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④計測結果（浸潤線）：</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所定の月毎に堤内水位の推移を記録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自動計測値との比較により正常値である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確認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729608" y="6469634"/>
            <a:ext cx="1828800" cy="365125"/>
          </a:xfrm>
        </p:spPr>
        <p:txBody>
          <a:bodyPr/>
          <a:lstStyle/>
          <a:p>
            <a:fld id="{682EF9F9-C4E8-46B2-BBF1-33E3162B856A}" type="slidenum">
              <a:rPr kumimoji="1" lang="ja-JP" altLang="en-US" smtClean="0"/>
              <a:t>19</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点検及びデータの</a:t>
            </a:r>
            <a:r>
              <a:rPr lang="ja-JP" altLang="en-US" sz="2800" dirty="0" smtClean="0">
                <a:solidFill>
                  <a:schemeClr val="bg1"/>
                </a:solidFill>
                <a:latin typeface="Meiryo UI" pitchFamily="50" charset="-128"/>
                <a:ea typeface="Meiryo UI" pitchFamily="50" charset="-128"/>
                <a:cs typeface="Meiryo UI" pitchFamily="50" charset="-128"/>
              </a:rPr>
              <a:t>蓄積</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点検データの蓄積内容・利用</a:t>
            </a:r>
          </a:p>
        </p:txBody>
      </p:sp>
      <p:sp>
        <p:nvSpPr>
          <p:cNvPr id="5" name="テキスト ボックス 4"/>
          <p:cNvSpPr txBox="1"/>
          <p:nvPr/>
        </p:nvSpPr>
        <p:spPr>
          <a:xfrm>
            <a:off x="251520" y="980728"/>
            <a:ext cx="5760640"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②ダム</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83568" y="4507379"/>
            <a:ext cx="3064296" cy="369332"/>
          </a:xfrm>
          <a:prstGeom prst="rect">
            <a:avLst/>
          </a:prstGeom>
          <a:noFill/>
        </p:spPr>
        <p:txBody>
          <a:bodyPr wrap="square" rtlCol="0">
            <a:spAutoFit/>
          </a:bodyPr>
          <a:lstStyle/>
          <a:p>
            <a:r>
              <a:rPr lang="en-US" altLang="ja-JP"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点検結果報告書</a:t>
            </a:r>
            <a:r>
              <a:rPr lang="en-US" altLang="ja-JP"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07654" y="2959784"/>
            <a:ext cx="8556834" cy="1477328"/>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●定期点検による月毎の巡視及びダム諸量の手動計測を確実に実施し、その点検・計測</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結果とコンピュータの自動計測値とを比較することで、</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日常的なダムの挙動が異常値を示</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していないか確認している。</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●また、点検・計測結果は、実施した年度毎に</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「点検結果報告書」</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として取りまとめ、紙媒体</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及び電子データにより保存し、</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今後の維持補修等の判断基準として保管・蓄積</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61795" y="4818638"/>
            <a:ext cx="5046309"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結果報告書への記載事項（代表例）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996010" y="2093947"/>
            <a:ext cx="4968478" cy="830997"/>
          </a:xfrm>
          <a:prstGeom prst="rect">
            <a:avLst/>
          </a:prstGeom>
          <a:solidFill>
            <a:schemeClr val="bg1"/>
          </a:solidFill>
          <a:ln w="15875">
            <a:solidFill>
              <a:schemeClr val="tx1"/>
            </a:solidFill>
          </a:ln>
        </p:spPr>
        <p:txBody>
          <a:bodyPr wrap="square" rtlCol="0">
            <a:spAutoFit/>
          </a:bodyPr>
          <a:lstStyle/>
          <a:p>
            <a:r>
              <a:rPr lang="ja-JP" altLang="en-US" sz="1600" dirty="0" smtClean="0">
                <a:latin typeface="Meiryo UI" pitchFamily="50" charset="-128"/>
                <a:ea typeface="Meiryo UI" pitchFamily="50" charset="-128"/>
                <a:cs typeface="Meiryo UI" pitchFamily="50" charset="-128"/>
              </a:rPr>
              <a:t>ダム堤体に設置された計測機器により</a:t>
            </a:r>
            <a:r>
              <a:rPr kumimoji="1" lang="ja-JP" altLang="en-US" sz="1600" dirty="0" smtClean="0">
                <a:latin typeface="Meiryo UI" pitchFamily="50" charset="-128"/>
                <a:ea typeface="Meiryo UI" pitchFamily="50" charset="-128"/>
                <a:cs typeface="Meiryo UI" pitchFamily="50" charset="-128"/>
              </a:rPr>
              <a:t>自動計測（常時）され、ダム管理所のダムコンピュータにより日毎のデータを蓄積している</a:t>
            </a:r>
            <a:r>
              <a:rPr lang="ja-JP" altLang="en-US" sz="1600" dirty="0">
                <a:latin typeface="Meiryo UI" pitchFamily="50" charset="-128"/>
                <a:ea typeface="Meiryo UI" pitchFamily="50" charset="-128"/>
                <a:cs typeface="Meiryo UI" pitchFamily="50" charset="-128"/>
              </a:rPr>
              <a:t>。</a:t>
            </a:r>
            <a:endParaRPr kumimoji="1" lang="en-US" altLang="ja-JP" sz="1600" dirty="0" smtClean="0">
              <a:latin typeface="Meiryo UI" pitchFamily="50" charset="-128"/>
              <a:ea typeface="Meiryo UI" pitchFamily="50" charset="-128"/>
              <a:cs typeface="Meiryo UI" pitchFamily="50" charset="-128"/>
            </a:endParaRPr>
          </a:p>
        </p:txBody>
      </p:sp>
      <p:sp>
        <p:nvSpPr>
          <p:cNvPr id="6" name="角丸四角形 5"/>
          <p:cNvSpPr/>
          <p:nvPr/>
        </p:nvSpPr>
        <p:spPr>
          <a:xfrm>
            <a:off x="272146" y="2023368"/>
            <a:ext cx="2787686" cy="89867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計測項目のダム諸量</a:t>
            </a:r>
            <a:endParaRPr lang="en-US" altLang="ja-JP" sz="2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（漏水量・変位・浸潤線）</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275856" y="2241873"/>
            <a:ext cx="565224" cy="461665"/>
          </a:xfrm>
          <a:prstGeom prst="rect">
            <a:avLst/>
          </a:prstGeom>
          <a:noFill/>
          <a:ln w="19050">
            <a:noFill/>
          </a:ln>
        </p:spPr>
        <p:txBody>
          <a:bodyPr wrap="square" rtlCol="0">
            <a:spAutoFit/>
          </a:bodyPr>
          <a:lstStyle/>
          <a:p>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251520" y="1383844"/>
            <a:ext cx="8712968" cy="461665"/>
          </a:xfrm>
          <a:prstGeom prst="rect">
            <a:avLst/>
          </a:prstGeom>
          <a:noFill/>
          <a:ln w="19050">
            <a:noFill/>
          </a:ln>
        </p:spPr>
        <p:txBody>
          <a:bodyPr wrap="square" rtlCol="0">
            <a:spAutoFit/>
          </a:bodyPr>
          <a:lstStyle/>
          <a:p>
            <a:r>
              <a:rPr kumimoji="1" lang="ja-JP" altLang="en-US" sz="2400" u="sng" dirty="0" smtClean="0">
                <a:latin typeface="Meiryo UI" pitchFamily="50" charset="-128"/>
                <a:ea typeface="Meiryo UI" pitchFamily="50" charset="-128"/>
                <a:cs typeface="Meiryo UI" pitchFamily="50" charset="-128"/>
              </a:rPr>
              <a:t>これまでと同様の定期点検</a:t>
            </a:r>
            <a:r>
              <a:rPr lang="ja-JP" altLang="en-US" sz="2400" u="sng" dirty="0" smtClean="0">
                <a:latin typeface="Meiryo UI" pitchFamily="50" charset="-128"/>
                <a:ea typeface="Meiryo UI" pitchFamily="50" charset="-128"/>
                <a:cs typeface="Meiryo UI" pitchFamily="50" charset="-128"/>
              </a:rPr>
              <a:t>（巡視）</a:t>
            </a:r>
            <a:r>
              <a:rPr kumimoji="1" lang="ja-JP" altLang="en-US" sz="2400" u="sng" dirty="0" smtClean="0">
                <a:latin typeface="Meiryo UI" pitchFamily="50" charset="-128"/>
                <a:ea typeface="Meiryo UI" pitchFamily="50" charset="-128"/>
                <a:cs typeface="Meiryo UI" pitchFamily="50" charset="-128"/>
              </a:rPr>
              <a:t>・計測を継続</a:t>
            </a:r>
            <a:r>
              <a:rPr lang="ja-JP" altLang="en-US" sz="2400" u="sng" dirty="0" smtClean="0">
                <a:latin typeface="Meiryo UI" pitchFamily="50" charset="-128"/>
                <a:ea typeface="Meiryo UI" pitchFamily="50" charset="-128"/>
                <a:cs typeface="Meiryo UI" pitchFamily="50" charset="-128"/>
              </a:rPr>
              <a:t>的に実施</a:t>
            </a:r>
            <a:endParaRPr kumimoji="1" lang="en-US" altLang="ja-JP" sz="2400" u="sng"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2607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2</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平成</a:t>
            </a:r>
            <a:r>
              <a:rPr kumimoji="1" lang="en-US" altLang="ja-JP" sz="2800" dirty="0" smtClean="0">
                <a:solidFill>
                  <a:schemeClr val="bg1"/>
                </a:solidFill>
                <a:latin typeface="Meiryo UI" pitchFamily="50" charset="-128"/>
                <a:ea typeface="Meiryo UI" pitchFamily="50" charset="-128"/>
                <a:cs typeface="Meiryo UI" pitchFamily="50" charset="-128"/>
              </a:rPr>
              <a:t>25</a:t>
            </a:r>
            <a:r>
              <a:rPr kumimoji="1" lang="ja-JP" altLang="en-US" sz="2800" dirty="0" smtClean="0">
                <a:solidFill>
                  <a:schemeClr val="bg1"/>
                </a:solidFill>
                <a:latin typeface="Meiryo UI" pitchFamily="50" charset="-128"/>
                <a:ea typeface="Meiryo UI" pitchFamily="50" charset="-128"/>
                <a:cs typeface="Meiryo UI" pitchFamily="50" charset="-128"/>
              </a:rPr>
              <a:t>年度　河川港湾公園部会等の主な指摘事項</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5" name="テキスト ボックス 44"/>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追加</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291923" y="926422"/>
            <a:ext cx="8546296" cy="1938992"/>
          </a:xfrm>
          <a:prstGeom prst="rect">
            <a:avLst/>
          </a:prstGeom>
          <a:solidFill>
            <a:schemeClr val="bg1"/>
          </a:solidFill>
          <a:ln w="19050">
            <a:solidFill>
              <a:srgbClr val="FF0000"/>
            </a:solid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・点検やデータ蓄積等の問題点が何なのかをしっかりと把握たうえで、維持管理方針を確立する必要がある。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・方向性を示すにあたっては、調査コスト・人員等も把握しなければ判断できない。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・現時点でできること、中期的に取り組むことを、時間軸で示した議論ができていない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3736979" y="3140968"/>
            <a:ext cx="165618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310376" y="4077072"/>
            <a:ext cx="8546296" cy="1015663"/>
          </a:xfrm>
          <a:prstGeom prst="rect">
            <a:avLst/>
          </a:prstGeom>
          <a:solidFill>
            <a:schemeClr val="bg1"/>
          </a:solidFill>
          <a:ln w="19050">
            <a:solidFill>
              <a:srgbClr val="FF0000"/>
            </a:solid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○点検やデータ蓄積について、府の考える問題点、改善策、取得すべきデータに</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必要なコスト等を示したうえで審議していただき、今後の維持管理の方向性を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確立させる。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6400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30401" y="6479227"/>
            <a:ext cx="1828800" cy="365125"/>
          </a:xfrm>
        </p:spPr>
        <p:txBody>
          <a:bodyPr/>
          <a:lstStyle/>
          <a:p>
            <a:fld id="{682EF9F9-C4E8-46B2-BBF1-33E3162B856A}" type="slidenum">
              <a:rPr kumimoji="1" lang="ja-JP" altLang="en-US" smtClean="0"/>
              <a:t>20</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点検及びデータの蓄積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１－３　点検及びデータ蓄積に関する問題点と改善策</a:t>
            </a:r>
            <a:endParaRPr kumimoji="1" lang="ja-JP" altLang="en-US" sz="2400" dirty="0">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515232984"/>
              </p:ext>
            </p:extLst>
          </p:nvPr>
        </p:nvGraphicFramePr>
        <p:xfrm>
          <a:off x="137093" y="1167147"/>
          <a:ext cx="8856986" cy="5286192"/>
        </p:xfrm>
        <a:graphic>
          <a:graphicData uri="http://schemas.openxmlformats.org/drawingml/2006/table">
            <a:tbl>
              <a:tblPr firstRow="1" bandRow="1">
                <a:tableStyleId>{5C22544A-7EE6-4342-B048-85BDC9FD1C3A}</a:tableStyleId>
              </a:tblPr>
              <a:tblGrid>
                <a:gridCol w="4428493"/>
                <a:gridCol w="4428493"/>
              </a:tblGrid>
              <a:tr h="167640">
                <a:tc>
                  <a:txBody>
                    <a:bodyPr/>
                    <a:lstStyle/>
                    <a:p>
                      <a:pPr algn="ctr"/>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改善策</a:t>
                      </a:r>
                      <a:endParaRPr kumimoji="1" lang="ja-JP" altLang="en-US" sz="16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5152">
                <a:tc>
                  <a:txBody>
                    <a:bodyPr/>
                    <a:lstStyle/>
                    <a:p>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一律の目視点検を実施しており、河川特性に応じた点検ができていない</a:t>
                      </a:r>
                      <a:endPar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現在作成中の河川カルテにより、各河川の特性を把握して</a:t>
                      </a:r>
                      <a:endParaRPr kumimoji="1" lang="en-US" altLang="ja-JP"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点検時に注視すべき項目を抽出し、点検計画等に反映させるとともに、河川特性を踏まえた河川毎のチェックリストを作成する</a:t>
                      </a:r>
                      <a:endParaRPr kumimoji="1" lang="ja-JP" altLang="en-US" sz="14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5152">
                <a:tc>
                  <a:txBody>
                    <a:bodyPr/>
                    <a:lstStyle/>
                    <a:p>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定期点検（直営）において、点検者は河川技術者のみではないため、点検の視点を把握できていない場合がある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tr>
              <a:tr h="825152">
                <a:tc>
                  <a:txBody>
                    <a:bodyPr/>
                    <a:lstStyle/>
                    <a:p>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目視点検のため、不可視部分の状況把握ができない（ダムを除く）</a:t>
                      </a:r>
                      <a:endPar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河床洗掘の著しい箇所や、水位変動の著しい箇所、護岸の損傷が連続している箇所など、現地の状況に応じてレーダー探査、削孔調査、カメラ調査などの手法により調査を実施</a:t>
                      </a:r>
                      <a:endParaRPr kumimoji="1" lang="ja-JP" altLang="en-US" sz="14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5152">
                <a:tc>
                  <a:txBody>
                    <a:bodyPr/>
                    <a:lstStyle/>
                    <a:p>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地下河川・地下調節池は、設備点検に合わせて躯体の遠方目視点検を実施しているのみであり、構造物の損傷確認を主とした点検が実施できていない</a:t>
                      </a:r>
                      <a:endPar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設備点検に加え、躯体の点検を年</a:t>
                      </a:r>
                      <a:r>
                        <a:rPr kumimoji="1" lang="en-US" altLang="ja-JP"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回実施すべく、体制を構築すると共に、道路構造物点検マニュアル等を参考に、</a:t>
                      </a:r>
                      <a:endParaRPr kumimoji="1" lang="en-US" altLang="ja-JP"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点検マニュアルを作成する</a:t>
                      </a:r>
                      <a:endParaRPr kumimoji="1" lang="en-US" altLang="ja-JP"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825152">
                <a:tc>
                  <a:txBody>
                    <a:bodyPr/>
                    <a:lstStyle/>
                    <a:p>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点検で把握した損傷は、建設</a:t>
                      </a:r>
                      <a:r>
                        <a:rPr kumimoji="1" lang="en-US" altLang="ja-JP"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CALS</a:t>
                      </a:r>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システムに入力しているが、次回点検時に利用されるのみで、有効に活用されていない</a:t>
                      </a:r>
                      <a:endPar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河川カルテを建設</a:t>
                      </a:r>
                      <a:r>
                        <a:rPr kumimoji="1" lang="en-US" altLang="ja-JP"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CALS</a:t>
                      </a:r>
                      <a:r>
                        <a:rPr kumimoji="1" lang="ja-JP" altLang="en-US" sz="14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と連動させ、情報の一元化を図り、損傷が発生しやすい傾向にある箇所の把握など、点検結果の有効活用を図るとともに、現在蓄積しているデータを継続的に蓄積し、河川カルテの次回更新時にも活用する</a:t>
                      </a:r>
                      <a:endParaRPr kumimoji="1" lang="ja-JP" altLang="en-US" sz="14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5152">
                <a:tc>
                  <a:txBody>
                    <a:bodyPr/>
                    <a:lstStyle/>
                    <a:p>
                      <a:r>
                        <a:rPr kumimoji="1" lang="ja-JP" altLang="en-US" sz="14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蓄積すべきデータが確定されていない、蓄積量（年数）が少ない</a:t>
                      </a:r>
                      <a:endParaRPr kumimoji="1" lang="ja-JP" altLang="en-US" sz="14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4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テキスト ボックス 5"/>
          <p:cNvSpPr txBox="1"/>
          <p:nvPr/>
        </p:nvSpPr>
        <p:spPr>
          <a:xfrm>
            <a:off x="-2794376" y="171180"/>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ページ追加</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032683599"/>
              </p:ext>
            </p:extLst>
          </p:nvPr>
        </p:nvGraphicFramePr>
        <p:xfrm>
          <a:off x="9612560" y="986788"/>
          <a:ext cx="9001001" cy="5804358"/>
        </p:xfrm>
        <a:graphic>
          <a:graphicData uri="http://schemas.openxmlformats.org/drawingml/2006/table">
            <a:tbl>
              <a:tblPr firstRow="1" bandRow="1">
                <a:tableStyleId>{5C22544A-7EE6-4342-B048-85BDC9FD1C3A}</a:tableStyleId>
              </a:tblPr>
              <a:tblGrid>
                <a:gridCol w="2664297"/>
                <a:gridCol w="2464636"/>
                <a:gridCol w="2592288"/>
                <a:gridCol w="1279780"/>
              </a:tblGrid>
              <a:tr h="256188">
                <a:tc>
                  <a:txBody>
                    <a:bodyPr/>
                    <a:lstStyle/>
                    <a:p>
                      <a:pPr algn="ctr"/>
                      <a:r>
                        <a:rPr kumimoji="1" lang="ja-JP" altLang="en-US" sz="12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endParaRPr kumimoji="1" lang="ja-JP" altLang="en-US" sz="12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課題</a:t>
                      </a:r>
                      <a:endParaRPr kumimoji="1" lang="ja-JP" altLang="en-US" sz="1200"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改善策</a:t>
                      </a:r>
                      <a:endParaRPr kumimoji="1" lang="ja-JP" altLang="en-US" sz="1200" b="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12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68193">
                <a:tc>
                  <a:txBody>
                    <a:bodyPr/>
                    <a:lstStyle/>
                    <a:p>
                      <a:r>
                        <a:rPr kumimoji="1" lang="ja-JP" altLang="en-US" sz="11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目視点検のため、不可視部分の状況把握ができない（ダムを除く）</a:t>
                      </a:r>
                      <a:endParaRPr kumimoji="1"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不可視部分の点検手法の確立、点検すべき区間の選定（条件設定）の検討が必要</a:t>
                      </a:r>
                      <a:endParaRPr kumimoji="1" lang="ja-JP" altLang="en-US" sz="1100"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状況に応じて、レーダー探査、削孔調査、カメラ調査などの手法により調査を実施。現地の状況や河川カルテ等により、調査区間を選定する。</a:t>
                      </a:r>
                      <a:endParaRPr kumimoji="1" lang="ja-JP" altLang="en-US" sz="1100" b="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レーダー探査費用　約</a:t>
                      </a:r>
                      <a:r>
                        <a:rPr kumimoji="1" lang="en-US" altLang="ja-JP"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/m</a:t>
                      </a:r>
                    </a:p>
                    <a:p>
                      <a:r>
                        <a:rPr kumimoji="1" lang="ja-JP" altLang="en-US"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削孔調査費用約</a:t>
                      </a:r>
                      <a:r>
                        <a:rPr kumimoji="1" lang="en-US" altLang="ja-JP"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箇所　</a:t>
                      </a:r>
                      <a:endParaRPr kumimoji="1" lang="en-US" altLang="ja-JP"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カメラ調査費用　約</a:t>
                      </a:r>
                      <a:r>
                        <a:rPr kumimoji="1" lang="en-US" altLang="ja-JP"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1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4513">
                <a:tc>
                  <a:txBody>
                    <a:bodyPr/>
                    <a:lstStyle/>
                    <a:p>
                      <a:r>
                        <a:rPr kumimoji="1" lang="ja-JP" altLang="en-US" sz="11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定期点検と日常点検では点検者が異なるため、互いに関連性をもった点検ができていない</a:t>
                      </a:r>
                      <a:endParaRPr kumimoji="1"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定期点検と日常点検で情報の共有化を図り、相互に連携した点検が実施できる体系構築が必要</a:t>
                      </a:r>
                      <a:endParaRPr kumimoji="1" lang="ja-JP" altLang="en-US" sz="1100"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定期点検時には日常点検結果を確認し、定期点検終了後は、日常点検担当者へ結果を報告</a:t>
                      </a:r>
                      <a:endParaRPr kumimoji="1" lang="ja-JP" altLang="en-US" sz="1100" b="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5074">
                <a:tc>
                  <a:txBody>
                    <a:bodyPr/>
                    <a:lstStyle/>
                    <a:p>
                      <a:r>
                        <a:rPr kumimoji="1" lang="ja-JP" altLang="en-US" sz="11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一律の目視点検を実施しており、河川特性に応じた点検ができていない</a:t>
                      </a:r>
                      <a:endParaRPr kumimoji="1"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各河川の特性に応じた点検手法の構築が必要</a:t>
                      </a:r>
                      <a:endParaRPr kumimoji="1" lang="ja-JP" altLang="en-US" sz="1100"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河川カルテにより各河川の特性を把握し、点検時に注視すべき項目を確定させて、点検計画に反映させる</a:t>
                      </a:r>
                      <a:endParaRPr kumimoji="1" lang="ja-JP" altLang="en-US" sz="1100" b="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年度中に全河川で河川カルテを作成予定</a:t>
                      </a:r>
                      <a:endParaRPr kumimoji="1" lang="ja-JP" altLang="en-US" sz="11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868193">
                <a:tc>
                  <a:txBody>
                    <a:bodyPr/>
                    <a:lstStyle/>
                    <a:p>
                      <a:r>
                        <a:rPr kumimoji="1" lang="ja-JP" altLang="en-US" sz="11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地下河川・地下調節池は、設備点検に合わせて躯体の遠方目視点検を実施しているのみであり、構造物の損傷確認を主とした点検が実施できていない</a:t>
                      </a:r>
                      <a:endParaRPr kumimoji="1"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構造物点検の点検マニュアルの作成、点検体制の構築を図る必要がある</a:t>
                      </a:r>
                      <a:endParaRPr kumimoji="1" lang="ja-JP" altLang="en-US" sz="1100"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設備点検に加え、躯体の点検を年</a:t>
                      </a:r>
                      <a:r>
                        <a:rPr kumimoji="1" lang="en-US" altLang="ja-JP" sz="11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回実施すべく、体制を構築すると共に、点検マニュアルを作成する</a:t>
                      </a:r>
                      <a:endParaRPr kumimoji="1" lang="en-US" altLang="ja-JP" sz="11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アウトソーシング費用</a:t>
                      </a:r>
                      <a:endParaRPr kumimoji="1" lang="ja-JP" altLang="en-US" sz="11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768564">
                <a:tc>
                  <a:txBody>
                    <a:bodyPr/>
                    <a:lstStyle/>
                    <a:p>
                      <a:r>
                        <a:rPr kumimoji="1" lang="ja-JP" altLang="en-US" sz="11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直営点検において、点検者は河川技術者のみではないため、点検の視点を把握できていない場合がある</a:t>
                      </a:r>
                      <a:endParaRPr kumimoji="1"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点検時に確認すべき項目を明確にし、点検すべき視点を明確にする</a:t>
                      </a:r>
                      <a:endParaRPr kumimoji="1" lang="ja-JP" altLang="en-US" sz="1100"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点検項目のチェックリスト作成するとともに、河川技術者でない職員には研修や説明会の開催等により、周知を図る</a:t>
                      </a:r>
                      <a:endParaRPr kumimoji="1" lang="ja-JP" altLang="en-US" sz="1100" b="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768564">
                <a:tc>
                  <a:txBody>
                    <a:bodyPr/>
                    <a:lstStyle/>
                    <a:p>
                      <a:r>
                        <a:rPr kumimoji="1" lang="ja-JP" altLang="en-US" sz="11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点検で把握した損傷は、建設</a:t>
                      </a:r>
                      <a:r>
                        <a:rPr kumimoji="1" lang="en-US" altLang="ja-JP" sz="11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CALS</a:t>
                      </a:r>
                      <a:r>
                        <a:rPr kumimoji="1" lang="ja-JP" altLang="en-US" sz="11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システムに入力しているが、次回点検時に利用されるのみで、有効に活用されていない</a:t>
                      </a:r>
                      <a:endParaRPr kumimoji="1"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点検結果及び河川カルテを利用し、有効活用手法の検討</a:t>
                      </a:r>
                      <a:endParaRPr kumimoji="1" lang="ja-JP" altLang="en-US" sz="1100"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河川カルテを建設</a:t>
                      </a:r>
                      <a:r>
                        <a:rPr kumimoji="1" lang="en-US" altLang="ja-JP" sz="11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CALS</a:t>
                      </a:r>
                      <a:r>
                        <a:rPr kumimoji="1" lang="ja-JP" altLang="en-US" sz="11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と連動させ、情報の一元化を図り、損傷が発生しやすい傾向にある箇所の把握など、点検結果の有効活用を図る</a:t>
                      </a:r>
                      <a:endParaRPr kumimoji="1" lang="ja-JP" altLang="en-US" sz="1100" b="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8564">
                <a:tc>
                  <a:txBody>
                    <a:bodyPr/>
                    <a:lstStyle/>
                    <a:p>
                      <a:r>
                        <a:rPr kumimoji="1" lang="ja-JP" altLang="en-US" sz="11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蓄積すべきデータが確定されていない、蓄積量（年数）が少ない</a:t>
                      </a:r>
                      <a:endParaRPr kumimoji="1"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今後の長寿命化検討のために必要となるデータを確定させ、継続的に蓄積していく必要がある</a:t>
                      </a:r>
                      <a:endParaRPr kumimoji="1" lang="ja-JP" altLang="en-US" sz="1100"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現在の蓄積データに加え、今後の維持管理に必要なデータを蓄積する</a:t>
                      </a:r>
                      <a:endParaRPr kumimoji="1" lang="ja-JP" altLang="en-US" sz="1100" b="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24291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30401" y="6479227"/>
            <a:ext cx="1828800" cy="365125"/>
          </a:xfrm>
        </p:spPr>
        <p:txBody>
          <a:bodyPr/>
          <a:lstStyle/>
          <a:p>
            <a:fld id="{682EF9F9-C4E8-46B2-BBF1-33E3162B856A}" type="slidenum">
              <a:rPr kumimoji="1" lang="ja-JP" altLang="en-US" smtClean="0"/>
              <a:t>21</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点検及びデータの蓄積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１－４　改善策を踏まえた点検・データの蓄積</a:t>
            </a:r>
            <a:endParaRPr kumimoji="1"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794376" y="171180"/>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ページ追加</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67216" y="1062999"/>
            <a:ext cx="385671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02152" y="1749479"/>
            <a:ext cx="8734344" cy="107721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・情報が共有されていない日常点検と定期点検について、建設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システムなどにより、情報共有を図る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ような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体制を構築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・全河川共通のチェックリストに加え、河川カルテを活用して各河川で重視すべき点検項目をチェックリストに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追加するなど、各河川の特性に応じた点検の実施や、河川技術者でなくとも可能な点検となるよう考慮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9512" y="2872110"/>
            <a:ext cx="3856712"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不可視部分への対応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02152" y="3177667"/>
            <a:ext cx="8734344"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・河床洗掘の著しい箇所や、水位変動の著しい箇所、護岸の損傷が連続している箇所など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、空洞化の恐れ</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があると判断される箇所については、レーダー探査やカメラ調査により不可視部の点検を実施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79512" y="1444714"/>
            <a:ext cx="3856712"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体制等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82639" y="3861917"/>
            <a:ext cx="3856712"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◇データの蓄積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05279" y="4167234"/>
            <a:ext cx="8734344" cy="830997"/>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・引き続き、毎年の点検結果を建設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システムに登録し、経年変化を確認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・鋼矢板の劣化、河床変動の状況等、今後予測計画型の維持管理を検討するために必要なデータを</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経年的に取得する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58201" y="5070801"/>
            <a:ext cx="3856712"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◇点検の視点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80841" y="5376118"/>
            <a:ext cx="8734344" cy="107721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・河川施設の損傷要因の多くが河床洗掘によるものであることから、特に河床洗掘を重視する。また、既に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河床洗掘が進んでいる区間では、護岸等の損傷にも注視する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・天端道路等、歩行者や車両の通行が並行している箇所では、コンクリートの剥落等による第</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者被害の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発生を視点に点検を実施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1673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ja-JP" altLang="en-US" sz="2800" dirty="0" smtClean="0">
                <a:solidFill>
                  <a:schemeClr val="bg1"/>
                </a:solidFill>
                <a:latin typeface="Meiryo UI" pitchFamily="50" charset="-128"/>
                <a:ea typeface="Meiryo UI" pitchFamily="50" charset="-128"/>
                <a:cs typeface="Meiryo UI" pitchFamily="50" charset="-128"/>
              </a:rPr>
              <a:t>．維持管理手法</a:t>
            </a:r>
            <a:r>
              <a:rPr lang="ja-JP" altLang="en-US" sz="2800" dirty="0" smtClean="0">
                <a:solidFill>
                  <a:schemeClr val="bg1"/>
                </a:solidFill>
                <a:latin typeface="Meiryo UI" pitchFamily="50" charset="-128"/>
                <a:ea typeface="Meiryo UI" pitchFamily="50" charset="-128"/>
                <a:cs typeface="Meiryo UI" pitchFamily="50" charset="-128"/>
              </a:rPr>
              <a:t>の方向性</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a:t>
            </a:r>
            <a:r>
              <a:rPr lang="ja-JP" altLang="en-US" sz="2400" dirty="0" smtClean="0">
                <a:latin typeface="Meiryo UI" pitchFamily="50" charset="-128"/>
                <a:ea typeface="Meiryo UI" pitchFamily="50" charset="-128"/>
                <a:cs typeface="Meiryo UI" pitchFamily="50" charset="-128"/>
              </a:rPr>
              <a:t>－１　現在の維持管理</a:t>
            </a:r>
            <a:r>
              <a:rPr lang="ja-JP" altLang="en-US" sz="2400" dirty="0">
                <a:latin typeface="Meiryo UI" pitchFamily="50" charset="-128"/>
                <a:ea typeface="Meiryo UI" pitchFamily="50" charset="-128"/>
                <a:cs typeface="Meiryo UI" pitchFamily="50" charset="-128"/>
              </a:rPr>
              <a:t>の流れ</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837195" y="6441546"/>
            <a:ext cx="1828800" cy="365125"/>
          </a:xfrm>
        </p:spPr>
        <p:txBody>
          <a:bodyPr/>
          <a:lstStyle/>
          <a:p>
            <a:fld id="{682EF9F9-C4E8-46B2-BBF1-33E3162B856A}" type="slidenum">
              <a:rPr kumimoji="1" lang="ja-JP" altLang="en-US" smtClean="0"/>
              <a:t>22</a:t>
            </a:fld>
            <a:endParaRPr kumimoji="1" lang="ja-JP" altLang="en-US" dirty="0"/>
          </a:p>
        </p:txBody>
      </p:sp>
      <p:grpSp>
        <p:nvGrpSpPr>
          <p:cNvPr id="9" name="グループ化 8"/>
          <p:cNvGrpSpPr/>
          <p:nvPr/>
        </p:nvGrpSpPr>
        <p:grpSpPr>
          <a:xfrm>
            <a:off x="93214" y="1628800"/>
            <a:ext cx="3182642" cy="4995309"/>
            <a:chOff x="93214" y="1314011"/>
            <a:chExt cx="3182642" cy="4995309"/>
          </a:xfrm>
        </p:grpSpPr>
        <p:sp>
          <p:nvSpPr>
            <p:cNvPr id="3" name="正方形/長方形 2"/>
            <p:cNvSpPr/>
            <p:nvPr/>
          </p:nvSpPr>
          <p:spPr>
            <a:xfrm>
              <a:off x="153453" y="1844824"/>
              <a:ext cx="3122403" cy="44644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49393" y="1314011"/>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104692" y="2160934"/>
              <a:ext cx="1564517" cy="570743"/>
              <a:chOff x="346775" y="2178064"/>
              <a:chExt cx="1564517" cy="570743"/>
            </a:xfrm>
          </p:grpSpPr>
          <p:sp>
            <p:nvSpPr>
              <p:cNvPr id="5" name="フローチャート : 代替処理 4"/>
              <p:cNvSpPr/>
              <p:nvPr/>
            </p:nvSpPr>
            <p:spPr>
              <a:xfrm>
                <a:off x="483960" y="2178064"/>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46775" y="2194809"/>
                <a:ext cx="1564517" cy="553998"/>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河川管理施設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103347" y="4134850"/>
              <a:ext cx="1564518" cy="682610"/>
              <a:chOff x="103347" y="3967210"/>
              <a:chExt cx="1564518" cy="682610"/>
            </a:xfrm>
          </p:grpSpPr>
          <p:sp>
            <p:nvSpPr>
              <p:cNvPr id="24" name="フローチャート : 代替処理 23"/>
              <p:cNvSpPr/>
              <p:nvPr/>
            </p:nvSpPr>
            <p:spPr>
              <a:xfrm>
                <a:off x="329613" y="408304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 代替処理 24"/>
              <p:cNvSpPr/>
              <p:nvPr/>
            </p:nvSpPr>
            <p:spPr>
              <a:xfrm>
                <a:off x="283489" y="4026724"/>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 代替処理 19"/>
              <p:cNvSpPr/>
              <p:nvPr/>
            </p:nvSpPr>
            <p:spPr>
              <a:xfrm>
                <a:off x="232913" y="3967210"/>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03347" y="4065930"/>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93214" y="5280053"/>
              <a:ext cx="1564518" cy="627392"/>
              <a:chOff x="93214" y="4958108"/>
              <a:chExt cx="1564518" cy="627392"/>
            </a:xfrm>
          </p:grpSpPr>
          <p:sp>
            <p:nvSpPr>
              <p:cNvPr id="26" name="フローチャート : 代替処理 25"/>
              <p:cNvSpPr/>
              <p:nvPr/>
            </p:nvSpPr>
            <p:spPr>
              <a:xfrm>
                <a:off x="284170" y="501872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 代替処理 21"/>
              <p:cNvSpPr/>
              <p:nvPr/>
            </p:nvSpPr>
            <p:spPr>
              <a:xfrm>
                <a:off x="230400" y="495810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3214" y="5056828"/>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テキスト ボックス 16"/>
            <p:cNvSpPr txBox="1"/>
            <p:nvPr/>
          </p:nvSpPr>
          <p:spPr>
            <a:xfrm>
              <a:off x="1619677" y="2157516"/>
              <a:ext cx="1440155" cy="738664"/>
            </a:xfrm>
            <a:prstGeom prst="rect">
              <a:avLst/>
            </a:prstGeom>
            <a:noFill/>
            <a:ln w="190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回、職員が徒歩により目視点検を実施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619672" y="4148862"/>
              <a:ext cx="1440160" cy="95410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週</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回程度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職員が車両により点検を実施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621730" y="5271398"/>
              <a:ext cx="1438102" cy="95410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地震後や出水後に職員が徒歩、車両により点検を実施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p:nvPr/>
        </p:nvGrpSpPr>
        <p:grpSpPr>
          <a:xfrm>
            <a:off x="3490455" y="1628800"/>
            <a:ext cx="2651572" cy="2675761"/>
            <a:chOff x="3635896" y="1314011"/>
            <a:chExt cx="2651572" cy="2511033"/>
          </a:xfrm>
        </p:grpSpPr>
        <p:sp>
          <p:nvSpPr>
            <p:cNvPr id="28" name="正方形/長方形 27"/>
            <p:cNvSpPr/>
            <p:nvPr/>
          </p:nvSpPr>
          <p:spPr>
            <a:xfrm>
              <a:off x="3672068" y="1844824"/>
              <a:ext cx="2615400" cy="19802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402768" y="1314011"/>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フローチャート : 代替処理 30"/>
            <p:cNvSpPr/>
            <p:nvPr/>
          </p:nvSpPr>
          <p:spPr>
            <a:xfrm>
              <a:off x="3762545" y="2226056"/>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094504" y="2152208"/>
              <a:ext cx="1192964" cy="738664"/>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損傷度に応じて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ランクに区分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635896" y="2318806"/>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損傷度評価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右矢印 10"/>
          <p:cNvSpPr/>
          <p:nvPr/>
        </p:nvSpPr>
        <p:spPr>
          <a:xfrm>
            <a:off x="3059832" y="2325739"/>
            <a:ext cx="537135"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p:cNvGrpSpPr/>
          <p:nvPr/>
        </p:nvGrpSpPr>
        <p:grpSpPr>
          <a:xfrm>
            <a:off x="6396025" y="1629725"/>
            <a:ext cx="2651572" cy="4490328"/>
            <a:chOff x="3737494" y="1329059"/>
            <a:chExt cx="2651572" cy="4490328"/>
          </a:xfrm>
        </p:grpSpPr>
        <p:sp>
          <p:nvSpPr>
            <p:cNvPr id="42" name="正方形/長方形 41"/>
            <p:cNvSpPr/>
            <p:nvPr/>
          </p:nvSpPr>
          <p:spPr>
            <a:xfrm>
              <a:off x="3773666" y="1858946"/>
              <a:ext cx="2615400" cy="39604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4460571" y="1329059"/>
              <a:ext cx="1140933" cy="369332"/>
            </a:xfrm>
            <a:prstGeom prst="rect">
              <a:avLst/>
            </a:prstGeom>
            <a:solidFill>
              <a:schemeClr val="bg1"/>
            </a:solidFill>
            <a:ln w="19050">
              <a:solidFill>
                <a:schemeClr val="tx1"/>
              </a:solid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フローチャート : 代替処理 43"/>
            <p:cNvSpPr/>
            <p:nvPr/>
          </p:nvSpPr>
          <p:spPr>
            <a:xfrm>
              <a:off x="3864143" y="2226056"/>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196102" y="2152208"/>
              <a:ext cx="1192964" cy="738664"/>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優先度に応じて補修工事を実施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737494" y="2347834"/>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dirty="0">
                  <a:latin typeface="Meiryo UI" panose="020B0604030504040204" pitchFamily="50" charset="-128"/>
                  <a:ea typeface="Meiryo UI" panose="020B0604030504040204" pitchFamily="50" charset="-128"/>
                  <a:cs typeface="Meiryo UI" panose="020B0604030504040204" pitchFamily="50" charset="-128"/>
                </a:rPr>
                <a:t>的補修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 name="二等辺三角形 11"/>
          <p:cNvSpPr/>
          <p:nvPr/>
        </p:nvSpPr>
        <p:spPr>
          <a:xfrm rot="5400000">
            <a:off x="3216311" y="1299985"/>
            <a:ext cx="235771" cy="10078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6151571" y="1299985"/>
            <a:ext cx="235771" cy="10078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ローチャート : 代替処理 47"/>
          <p:cNvSpPr/>
          <p:nvPr/>
        </p:nvSpPr>
        <p:spPr>
          <a:xfrm>
            <a:off x="3633427" y="3428218"/>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3506778" y="3561355"/>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影響度評価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3015988" y="4198368"/>
            <a:ext cx="1109343" cy="523220"/>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損傷箇所の経過観察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右矢印 49"/>
          <p:cNvSpPr/>
          <p:nvPr/>
        </p:nvSpPr>
        <p:spPr>
          <a:xfrm rot="10800000">
            <a:off x="3030094" y="3875711"/>
            <a:ext cx="537135"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右矢印 50"/>
          <p:cNvSpPr/>
          <p:nvPr/>
        </p:nvSpPr>
        <p:spPr>
          <a:xfrm>
            <a:off x="6124911" y="2339401"/>
            <a:ext cx="425383" cy="381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ローチャート : 代替処理 51"/>
          <p:cNvSpPr/>
          <p:nvPr/>
        </p:nvSpPr>
        <p:spPr>
          <a:xfrm>
            <a:off x="6490253" y="4637355"/>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7822212" y="4563507"/>
            <a:ext cx="1192964" cy="954107"/>
          </a:xfrm>
          <a:prstGeom prst="rect">
            <a:avLst/>
          </a:prstGeom>
          <a:noFill/>
          <a:ln w="19050">
            <a:noFill/>
          </a:ln>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早急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に補修を必要とする場合に工事を実施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6363604" y="4759133"/>
            <a:ext cx="156451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緊急補修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右矢印 54"/>
          <p:cNvSpPr/>
          <p:nvPr/>
        </p:nvSpPr>
        <p:spPr>
          <a:xfrm>
            <a:off x="3149691" y="4692560"/>
            <a:ext cx="3282506" cy="381430"/>
          </a:xfrm>
          <a:prstGeom prst="rightArrow">
            <a:avLst>
              <a:gd name="adj1" fmla="val 50000"/>
              <a:gd name="adj2" fmla="val 80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4944647" y="3394963"/>
            <a:ext cx="1192964" cy="95410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周辺の土地利用状況等を考慮して区分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フローチャート : 代替処理 56"/>
          <p:cNvSpPr/>
          <p:nvPr/>
        </p:nvSpPr>
        <p:spPr>
          <a:xfrm>
            <a:off x="235164" y="3519626"/>
            <a:ext cx="1311220"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97979" y="3535774"/>
            <a:ext cx="1564517" cy="553998"/>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（河道管理）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1612964" y="3344758"/>
            <a:ext cx="1440155" cy="954107"/>
          </a:xfrm>
          <a:prstGeom prst="rect">
            <a:avLst/>
          </a:prstGeom>
          <a:noFill/>
          <a:ln w="19050">
            <a:noFill/>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回、河川縦横断測量により、土砂堆積・河床低下を調査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64072" y="1042208"/>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①河川</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2637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a:t>
            </a:r>
            <a:r>
              <a:rPr lang="ja-JP" altLang="en-US" sz="2400" dirty="0" smtClean="0">
                <a:latin typeface="Meiryo UI" pitchFamily="50" charset="-128"/>
                <a:ea typeface="Meiryo UI" pitchFamily="50" charset="-128"/>
                <a:cs typeface="Meiryo UI" pitchFamily="50" charset="-128"/>
              </a:rPr>
              <a:t>－１</a:t>
            </a:r>
            <a:r>
              <a:rPr lang="ja-JP" altLang="en-US" sz="2400" dirty="0">
                <a:latin typeface="Meiryo UI" pitchFamily="50" charset="-128"/>
                <a:ea typeface="Meiryo UI" pitchFamily="50" charset="-128"/>
                <a:cs typeface="Meiryo UI" pitchFamily="50" charset="-128"/>
              </a:rPr>
              <a:t>　現在の維持管理の流れ</a:t>
            </a:r>
          </a:p>
        </p:txBody>
      </p:sp>
      <p:graphicFrame>
        <p:nvGraphicFramePr>
          <p:cNvPr id="6" name="表 5"/>
          <p:cNvGraphicFramePr>
            <a:graphicFrameLocks noGrp="1"/>
          </p:cNvGraphicFramePr>
          <p:nvPr>
            <p:extLst>
              <p:ext uri="{D42A27DB-BD31-4B8C-83A1-F6EECF244321}">
                <p14:modId xmlns:p14="http://schemas.microsoft.com/office/powerpoint/2010/main" val="1099157650"/>
              </p:ext>
            </p:extLst>
          </p:nvPr>
        </p:nvGraphicFramePr>
        <p:xfrm>
          <a:off x="139685" y="1516682"/>
          <a:ext cx="8850772" cy="2895600"/>
        </p:xfrm>
        <a:graphic>
          <a:graphicData uri="http://schemas.openxmlformats.org/drawingml/2006/table">
            <a:tbl>
              <a:tblPr firstRow="1" bandRow="1">
                <a:tableStyleId>{5C22544A-7EE6-4342-B048-85BDC9FD1C3A}</a:tableStyleId>
              </a:tblPr>
              <a:tblGrid>
                <a:gridCol w="954349"/>
                <a:gridCol w="2664296"/>
                <a:gridCol w="5232127"/>
              </a:tblGrid>
              <a:tr h="288032">
                <a:tc>
                  <a:txBody>
                    <a:bodyPr/>
                    <a:lstStyle/>
                    <a:p>
                      <a:pPr algn="ctr"/>
                      <a:r>
                        <a:rPr kumimoji="1" lang="ja-JP" altLang="en-US" dirty="0" smtClean="0">
                          <a:latin typeface="Meiryo UI" pitchFamily="50" charset="-128"/>
                          <a:ea typeface="Meiryo UI" pitchFamily="50" charset="-128"/>
                          <a:cs typeface="Meiryo UI" pitchFamily="50" charset="-128"/>
                        </a:rPr>
                        <a:t>分類</a:t>
                      </a:r>
                      <a:endParaRPr kumimoji="1" lang="ja-JP" altLang="en-US"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Meiryo UI" pitchFamily="50" charset="-128"/>
                          <a:ea typeface="Meiryo UI" pitchFamily="50" charset="-128"/>
                          <a:cs typeface="Meiryo UI" pitchFamily="50" charset="-128"/>
                        </a:rPr>
                        <a:t>判定基準</a:t>
                      </a:r>
                      <a:endParaRPr kumimoji="1" lang="ja-JP" altLang="en-US"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Meiryo UI" pitchFamily="50" charset="-128"/>
                          <a:ea typeface="Meiryo UI" pitchFamily="50" charset="-128"/>
                          <a:cs typeface="Meiryo UI" pitchFamily="50" charset="-128"/>
                        </a:rPr>
                        <a:t>損傷例</a:t>
                      </a:r>
                      <a:endParaRPr kumimoji="1" lang="ja-JP" altLang="en-US"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r>
                        <a:rPr kumimoji="1" lang="en-US" altLang="ja-JP" dirty="0" smtClean="0">
                          <a:latin typeface="Meiryo UI" pitchFamily="50" charset="-128"/>
                          <a:ea typeface="Meiryo UI" pitchFamily="50" charset="-128"/>
                          <a:cs typeface="Meiryo UI" pitchFamily="50" charset="-128"/>
                        </a:rPr>
                        <a:t>a</a:t>
                      </a:r>
                      <a:r>
                        <a:rPr kumimoji="1" lang="ja-JP" altLang="en-US" dirty="0" smtClean="0">
                          <a:latin typeface="Meiryo UI" pitchFamily="50" charset="-128"/>
                          <a:ea typeface="Meiryo UI" pitchFamily="50" charset="-128"/>
                          <a:cs typeface="Meiryo UI" pitchFamily="50" charset="-128"/>
                        </a:rPr>
                        <a:t>ランク</a:t>
                      </a:r>
                      <a:endParaRPr kumimoji="1" lang="ja-JP" altLang="en-US"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smtClean="0">
                          <a:latin typeface="Meiryo UI" pitchFamily="50" charset="-128"/>
                          <a:ea typeface="Meiryo UI" pitchFamily="50" charset="-128"/>
                          <a:cs typeface="Meiryo UI" pitchFamily="50" charset="-128"/>
                        </a:rPr>
                        <a:t>既に護岸等施設に著しい損傷が判明し、現状において治水機能に支障をきたしている箇所</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itchFamily="50" charset="-128"/>
                          <a:ea typeface="Meiryo UI" pitchFamily="50" charset="-128"/>
                          <a:cs typeface="Meiryo UI" pitchFamily="50" charset="-128"/>
                        </a:rPr>
                        <a:t>・河床低下による基礎流出、根切れ、浮き、沈下、矢板の根入れ不足</a:t>
                      </a:r>
                      <a:endParaRPr kumimoji="1" lang="en-US" altLang="ja-JP" sz="1400" dirty="0" smtClean="0">
                        <a:latin typeface="Meiryo UI" pitchFamily="50" charset="-128"/>
                        <a:ea typeface="Meiryo UI" pitchFamily="50" charset="-128"/>
                        <a:cs typeface="Meiryo UI" pitchFamily="50" charset="-128"/>
                      </a:endParaRPr>
                    </a:p>
                    <a:p>
                      <a:r>
                        <a:rPr kumimoji="1" lang="ja-JP" altLang="en-US" sz="1400" dirty="0" smtClean="0">
                          <a:latin typeface="Meiryo UI" pitchFamily="50" charset="-128"/>
                          <a:ea typeface="Meiryo UI" pitchFamily="50" charset="-128"/>
                          <a:cs typeface="Meiryo UI" pitchFamily="50" charset="-128"/>
                        </a:rPr>
                        <a:t>・護岸背面の土砂流出（死に体）</a:t>
                      </a:r>
                      <a:endParaRPr kumimoji="1" lang="en-US" altLang="ja-JP" sz="1400" dirty="0" smtClean="0">
                        <a:latin typeface="Meiryo UI" pitchFamily="50" charset="-128"/>
                        <a:ea typeface="Meiryo UI" pitchFamily="50" charset="-128"/>
                        <a:cs typeface="Meiryo UI" pitchFamily="50" charset="-128"/>
                      </a:endParaRPr>
                    </a:p>
                    <a:p>
                      <a:r>
                        <a:rPr kumimoji="1" lang="ja-JP" altLang="en-US" sz="1400" dirty="0" smtClean="0">
                          <a:latin typeface="Meiryo UI" pitchFamily="50" charset="-128"/>
                          <a:ea typeface="Meiryo UI" pitchFamily="50" charset="-128"/>
                          <a:cs typeface="Meiryo UI" pitchFamily="50" charset="-128"/>
                        </a:rPr>
                        <a:t>・擁壁、ブロック積等のひび割れ（幅</a:t>
                      </a:r>
                      <a:r>
                        <a:rPr kumimoji="1" lang="en-US" altLang="ja-JP" sz="1400" dirty="0" smtClean="0">
                          <a:latin typeface="Meiryo UI" pitchFamily="50" charset="-128"/>
                          <a:ea typeface="Meiryo UI" pitchFamily="50" charset="-128"/>
                          <a:cs typeface="Meiryo UI" pitchFamily="50" charset="-128"/>
                        </a:rPr>
                        <a:t>3㎝</a:t>
                      </a:r>
                      <a:r>
                        <a:rPr kumimoji="1" lang="ja-JP" altLang="en-US" sz="1400" dirty="0" smtClean="0">
                          <a:latin typeface="Meiryo UI" pitchFamily="50" charset="-128"/>
                          <a:ea typeface="Meiryo UI" pitchFamily="50" charset="-128"/>
                          <a:cs typeface="Meiryo UI" pitchFamily="50" charset="-128"/>
                        </a:rPr>
                        <a:t>以上、延長</a:t>
                      </a:r>
                      <a:r>
                        <a:rPr kumimoji="1" lang="en-US" altLang="ja-JP" sz="1400" dirty="0" smtClean="0">
                          <a:latin typeface="Meiryo UI" pitchFamily="50" charset="-128"/>
                          <a:ea typeface="Meiryo UI" pitchFamily="50" charset="-128"/>
                          <a:cs typeface="Meiryo UI" pitchFamily="50" charset="-128"/>
                        </a:rPr>
                        <a:t>3m</a:t>
                      </a:r>
                      <a:r>
                        <a:rPr kumimoji="1" lang="ja-JP" altLang="en-US" sz="1400" dirty="0" smtClean="0">
                          <a:latin typeface="Meiryo UI" pitchFamily="50" charset="-128"/>
                          <a:ea typeface="Meiryo UI" pitchFamily="50" charset="-128"/>
                          <a:cs typeface="Meiryo UI" pitchFamily="50" charset="-128"/>
                        </a:rPr>
                        <a:t>以上）</a:t>
                      </a:r>
                      <a:endParaRPr kumimoji="1" lang="en-US" altLang="ja-JP" sz="1400" dirty="0" smtClean="0">
                        <a:latin typeface="Meiryo UI" pitchFamily="50" charset="-128"/>
                        <a:ea typeface="Meiryo UI" pitchFamily="50" charset="-128"/>
                        <a:cs typeface="Meiryo UI" pitchFamily="50" charset="-128"/>
                      </a:endParaRPr>
                    </a:p>
                    <a:p>
                      <a:r>
                        <a:rPr kumimoji="1" lang="ja-JP" altLang="en-US" sz="1400" dirty="0" smtClean="0">
                          <a:latin typeface="Meiryo UI" pitchFamily="50" charset="-128"/>
                          <a:ea typeface="Meiryo UI" pitchFamily="50" charset="-128"/>
                          <a:cs typeface="Meiryo UI" pitchFamily="50" charset="-128"/>
                        </a:rPr>
                        <a:t>・</a:t>
                      </a:r>
                      <a:r>
                        <a:rPr kumimoji="1" lang="en-US" altLang="ja-JP" sz="1400" dirty="0" smtClean="0">
                          <a:latin typeface="Meiryo UI" pitchFamily="50" charset="-128"/>
                          <a:ea typeface="Meiryo UI" pitchFamily="50" charset="-128"/>
                          <a:cs typeface="Meiryo UI" pitchFamily="50" charset="-128"/>
                        </a:rPr>
                        <a:t>HWL</a:t>
                      </a:r>
                      <a:r>
                        <a:rPr kumimoji="1" lang="ja-JP" altLang="en-US" sz="1400" dirty="0" smtClean="0">
                          <a:latin typeface="Meiryo UI" pitchFamily="50" charset="-128"/>
                          <a:ea typeface="Meiryo UI" pitchFamily="50" charset="-128"/>
                          <a:cs typeface="Meiryo UI" pitchFamily="50" charset="-128"/>
                        </a:rPr>
                        <a:t>以下で護岸等の目地開きからの出水</a:t>
                      </a:r>
                      <a:endParaRPr kumimoji="1" lang="en-US" altLang="ja-JP" sz="1400" dirty="0" smtClean="0">
                        <a:latin typeface="Meiryo UI" pitchFamily="50" charset="-128"/>
                        <a:ea typeface="Meiryo UI" pitchFamily="50" charset="-128"/>
                        <a:cs typeface="Meiryo UI" pitchFamily="50" charset="-128"/>
                      </a:endParaRPr>
                    </a:p>
                    <a:p>
                      <a:r>
                        <a:rPr kumimoji="1" lang="ja-JP" altLang="en-US" sz="1400" dirty="0" smtClean="0">
                          <a:latin typeface="Meiryo UI" pitchFamily="50" charset="-128"/>
                          <a:ea typeface="Meiryo UI" pitchFamily="50" charset="-128"/>
                          <a:cs typeface="Meiryo UI" pitchFamily="50" charset="-128"/>
                        </a:rPr>
                        <a:t>・堤防、護岸に対し、構造上悪影響を及ぼしている樹木の繁茂、</a:t>
                      </a:r>
                      <a:endParaRPr kumimoji="1" lang="en-US" altLang="ja-JP" sz="1400" dirty="0" smtClean="0">
                        <a:latin typeface="Meiryo UI" pitchFamily="50" charset="-128"/>
                        <a:ea typeface="Meiryo UI" pitchFamily="50" charset="-128"/>
                        <a:cs typeface="Meiryo UI" pitchFamily="50" charset="-128"/>
                      </a:endParaRPr>
                    </a:p>
                    <a:p>
                      <a:r>
                        <a:rPr kumimoji="1" lang="ja-JP" altLang="en-US" sz="1400" dirty="0" smtClean="0">
                          <a:latin typeface="Meiryo UI" pitchFamily="50" charset="-128"/>
                          <a:ea typeface="Meiryo UI" pitchFamily="50" charset="-128"/>
                          <a:cs typeface="Meiryo UI" pitchFamily="50" charset="-128"/>
                        </a:rPr>
                        <a:t>　また治水上著しく河積阻害に繋がる樹木の繁茂　　　　　　　　　など</a:t>
                      </a:r>
                      <a:endParaRPr kumimoji="1" lang="ja-JP" altLang="en-US" sz="14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r>
                        <a:rPr kumimoji="1" lang="en-US" altLang="ja-JP" dirty="0" smtClean="0">
                          <a:latin typeface="Meiryo UI" pitchFamily="50" charset="-128"/>
                          <a:ea typeface="Meiryo UI" pitchFamily="50" charset="-128"/>
                          <a:cs typeface="Meiryo UI" pitchFamily="50" charset="-128"/>
                        </a:rPr>
                        <a:t>b</a:t>
                      </a:r>
                      <a:r>
                        <a:rPr kumimoji="1" lang="ja-JP" altLang="en-US" dirty="0" smtClean="0">
                          <a:latin typeface="Meiryo UI" pitchFamily="50" charset="-128"/>
                          <a:ea typeface="Meiryo UI" pitchFamily="50" charset="-128"/>
                          <a:cs typeface="Meiryo UI" pitchFamily="50" charset="-128"/>
                        </a:rPr>
                        <a:t>ランク</a:t>
                      </a:r>
                      <a:endParaRPr kumimoji="1" lang="ja-JP" altLang="en-US"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smtClean="0">
                          <a:latin typeface="Meiryo UI" pitchFamily="50" charset="-128"/>
                          <a:ea typeface="Meiryo UI" pitchFamily="50" charset="-128"/>
                          <a:cs typeface="Meiryo UI" pitchFamily="50" charset="-128"/>
                        </a:rPr>
                        <a:t>中程度の損傷が判明し、放置すれば施設の崩壊、または治水機能に支障をきたす恐れがある箇所</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itchFamily="50" charset="-128"/>
                          <a:ea typeface="Meiryo UI" pitchFamily="50" charset="-128"/>
                          <a:cs typeface="Meiryo UI" pitchFamily="50" charset="-128"/>
                        </a:rPr>
                        <a:t>・護岸基礎部までの河床低下</a:t>
                      </a:r>
                      <a:endParaRPr kumimoji="1" lang="en-US" altLang="ja-JP" sz="1400" dirty="0" smtClean="0">
                        <a:latin typeface="Meiryo UI" pitchFamily="50" charset="-128"/>
                        <a:ea typeface="Meiryo UI" pitchFamily="50" charset="-128"/>
                        <a:cs typeface="Meiryo UI" pitchFamily="50" charset="-128"/>
                      </a:endParaRPr>
                    </a:p>
                    <a:p>
                      <a:r>
                        <a:rPr kumimoji="1" lang="ja-JP" altLang="en-US" sz="1400" dirty="0" smtClean="0">
                          <a:latin typeface="Meiryo UI" pitchFamily="50" charset="-128"/>
                          <a:ea typeface="Meiryo UI" pitchFamily="50" charset="-128"/>
                          <a:cs typeface="Meiryo UI" pitchFamily="50" charset="-128"/>
                        </a:rPr>
                        <a:t>・護岸背面の土砂流出（護岸損傷なし）</a:t>
                      </a:r>
                      <a:endParaRPr kumimoji="1" lang="en-US" altLang="ja-JP" sz="1400" dirty="0" smtClean="0">
                        <a:latin typeface="Meiryo UI" pitchFamily="50" charset="-128"/>
                        <a:ea typeface="Meiryo UI" pitchFamily="50" charset="-128"/>
                        <a:cs typeface="Meiryo UI" pitchFamily="50" charset="-128"/>
                      </a:endParaRPr>
                    </a:p>
                    <a:p>
                      <a:r>
                        <a:rPr kumimoji="1" lang="ja-JP" altLang="en-US" sz="1400" dirty="0" smtClean="0">
                          <a:latin typeface="Meiryo UI" pitchFamily="50" charset="-128"/>
                          <a:ea typeface="Meiryo UI" pitchFamily="50" charset="-128"/>
                          <a:cs typeface="Meiryo UI" pitchFamily="50" charset="-128"/>
                        </a:rPr>
                        <a:t>・護岸のはらみ（亀裂を伴わない）</a:t>
                      </a:r>
                      <a:endParaRPr kumimoji="1" lang="en-US" altLang="ja-JP" sz="1400" dirty="0" smtClean="0">
                        <a:latin typeface="Meiryo UI" pitchFamily="50" charset="-128"/>
                        <a:ea typeface="Meiryo UI" pitchFamily="50" charset="-128"/>
                        <a:cs typeface="Meiryo UI" pitchFamily="50" charset="-128"/>
                      </a:endParaRPr>
                    </a:p>
                    <a:p>
                      <a:r>
                        <a:rPr kumimoji="1" lang="ja-JP" altLang="en-US" sz="1400" dirty="0" smtClean="0">
                          <a:latin typeface="Meiryo UI" pitchFamily="50" charset="-128"/>
                          <a:ea typeface="Meiryo UI" pitchFamily="50" charset="-128"/>
                          <a:cs typeface="Meiryo UI" pitchFamily="50" charset="-128"/>
                        </a:rPr>
                        <a:t>・擁壁、ブロック積等のひび割れ（幅</a:t>
                      </a:r>
                      <a:r>
                        <a:rPr kumimoji="1" lang="en-US" altLang="ja-JP" sz="1400" dirty="0" smtClean="0">
                          <a:latin typeface="Meiryo UI" pitchFamily="50" charset="-128"/>
                          <a:ea typeface="Meiryo UI" pitchFamily="50" charset="-128"/>
                          <a:cs typeface="Meiryo UI" pitchFamily="50" charset="-128"/>
                        </a:rPr>
                        <a:t>1</a:t>
                      </a:r>
                      <a:r>
                        <a:rPr kumimoji="1" lang="ja-JP" altLang="en-US" sz="1400" dirty="0" smtClean="0">
                          <a:latin typeface="Meiryo UI" pitchFamily="50" charset="-128"/>
                          <a:ea typeface="Meiryo UI" pitchFamily="50" charset="-128"/>
                          <a:cs typeface="Meiryo UI" pitchFamily="50" charset="-128"/>
                        </a:rPr>
                        <a:t>㎝以上、延長</a:t>
                      </a:r>
                      <a:r>
                        <a:rPr kumimoji="1" lang="en-US" altLang="ja-JP" sz="1400" dirty="0" smtClean="0">
                          <a:latin typeface="Meiryo UI" pitchFamily="50" charset="-128"/>
                          <a:ea typeface="Meiryo UI" pitchFamily="50" charset="-128"/>
                          <a:cs typeface="Meiryo UI" pitchFamily="50" charset="-128"/>
                        </a:rPr>
                        <a:t>1m</a:t>
                      </a:r>
                      <a:r>
                        <a:rPr kumimoji="1" lang="ja-JP" altLang="en-US" sz="1400" dirty="0" smtClean="0">
                          <a:latin typeface="Meiryo UI" pitchFamily="50" charset="-128"/>
                          <a:ea typeface="Meiryo UI" pitchFamily="50" charset="-128"/>
                          <a:cs typeface="Meiryo UI" pitchFamily="50" charset="-128"/>
                        </a:rPr>
                        <a:t>以上）</a:t>
                      </a:r>
                      <a:endParaRPr kumimoji="1" lang="en-US" altLang="ja-JP" sz="1400" dirty="0" smtClean="0">
                        <a:latin typeface="Meiryo UI" pitchFamily="50" charset="-128"/>
                        <a:ea typeface="Meiryo UI" pitchFamily="50" charset="-128"/>
                        <a:cs typeface="Meiryo UI" pitchFamily="50" charset="-128"/>
                      </a:endParaRPr>
                    </a:p>
                    <a:p>
                      <a:r>
                        <a:rPr kumimoji="1" lang="ja-JP" altLang="en-US" sz="1400" dirty="0" smtClean="0">
                          <a:latin typeface="Meiryo UI" pitchFamily="50" charset="-128"/>
                          <a:ea typeface="Meiryo UI" pitchFamily="50" charset="-128"/>
                          <a:cs typeface="Meiryo UI" pitchFamily="50" charset="-128"/>
                        </a:rPr>
                        <a:t>・ブロック、石積の欠損　　など</a:t>
                      </a:r>
                      <a:endParaRPr kumimoji="1" lang="en-US" altLang="ja-JP" sz="14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テキスト ボックス 6"/>
          <p:cNvSpPr txBox="1"/>
          <p:nvPr/>
        </p:nvSpPr>
        <p:spPr>
          <a:xfrm>
            <a:off x="64072" y="1108086"/>
            <a:ext cx="3888740" cy="400110"/>
          </a:xfrm>
          <a:prstGeom prst="rect">
            <a:avLst/>
          </a:prstGeom>
          <a:noFill/>
          <a:ln w="19050">
            <a:noFill/>
          </a:ln>
        </p:spPr>
        <p:txBody>
          <a:bodyPr wrap="square" rtlCol="0">
            <a:spAutoFit/>
          </a:bodyPr>
          <a:lstStyle/>
          <a:p>
            <a:r>
              <a:rPr kumimoji="1" lang="ja-JP" altLang="en-US" sz="2000" dirty="0" smtClean="0">
                <a:latin typeface="Meiryo UI" pitchFamily="50" charset="-128"/>
                <a:ea typeface="Meiryo UI" pitchFamily="50" charset="-128"/>
                <a:cs typeface="Meiryo UI" pitchFamily="50" charset="-128"/>
              </a:rPr>
              <a:t>○損傷度の判定基準</a:t>
            </a:r>
            <a:endParaRPr kumimoji="1" lang="ja-JP" altLang="en-US" sz="2000"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9540552" y="3933056"/>
            <a:ext cx="9015856" cy="1261884"/>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○優先度判定</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点検結果のよる損傷度判定に、家屋への影響を考慮して、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ランクを設定</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ランク：次期出水期迄</a:t>
            </a:r>
            <a:r>
              <a:rPr lang="ja-JP" altLang="en-US" dirty="0">
                <a:latin typeface="Meiryo UI" panose="020B0604030504040204" pitchFamily="50" charset="-128"/>
                <a:ea typeface="Meiryo UI" panose="020B0604030504040204" pitchFamily="50" charset="-128"/>
                <a:cs typeface="Meiryo UI" panose="020B0604030504040204" pitchFamily="50" charset="-128"/>
              </a:rPr>
              <a:t>に応</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急対策を</a:t>
            </a:r>
            <a:r>
              <a:rPr lang="ja-JP" altLang="en-US" dirty="0">
                <a:latin typeface="Meiryo UI" panose="020B0604030504040204" pitchFamily="50" charset="-128"/>
                <a:ea typeface="Meiryo UI" panose="020B0604030504040204" pitchFamily="50" charset="-128"/>
                <a:cs typeface="Meiryo UI" panose="020B0604030504040204" pitchFamily="50" charset="-128"/>
              </a:rPr>
              <a:t>完了させ、その後、更に必要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な対策</a:t>
            </a:r>
            <a:r>
              <a:rPr lang="ja-JP" altLang="en-US"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dirty="0">
                <a:latin typeface="Meiryo UI" panose="020B0604030504040204" pitchFamily="50" charset="-128"/>
                <a:ea typeface="Meiryo UI" panose="020B0604030504040204" pitchFamily="50" charset="-128"/>
                <a:cs typeface="Meiryo UI" panose="020B0604030504040204" pitchFamily="50" charset="-128"/>
              </a:rPr>
              <a:t>ランク：詳細な調査を実施し、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概ね</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年以内に順次対策を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315200" y="6492875"/>
            <a:ext cx="1828800" cy="365125"/>
          </a:xfrm>
        </p:spPr>
        <p:txBody>
          <a:bodyPr/>
          <a:lstStyle/>
          <a:p>
            <a:fld id="{682EF9F9-C4E8-46B2-BBF1-33E3162B856A}" type="slidenum">
              <a:rPr kumimoji="1" lang="ja-JP" altLang="en-US" smtClean="0"/>
              <a:t>23</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2047961672"/>
              </p:ext>
            </p:extLst>
          </p:nvPr>
        </p:nvGraphicFramePr>
        <p:xfrm>
          <a:off x="179512" y="5070045"/>
          <a:ext cx="5040560" cy="1517888"/>
        </p:xfrm>
        <a:graphic>
          <a:graphicData uri="http://schemas.openxmlformats.org/drawingml/2006/table">
            <a:tbl>
              <a:tblPr firstRow="1" bandRow="1">
                <a:tableStyleId>{5C22544A-7EE6-4342-B048-85BDC9FD1C3A}</a:tableStyleId>
              </a:tblPr>
              <a:tblGrid>
                <a:gridCol w="1892937"/>
                <a:gridCol w="3147623"/>
              </a:tblGrid>
              <a:tr h="288032">
                <a:tc>
                  <a:txBody>
                    <a:bodyPr/>
                    <a:lstStyle/>
                    <a:p>
                      <a:pPr algn="ctr"/>
                      <a:r>
                        <a:rPr kumimoji="1" lang="ja-JP" altLang="en-US" sz="1800" b="0" dirty="0" smtClean="0">
                          <a:latin typeface="Meiryo UI" pitchFamily="50" charset="-128"/>
                          <a:ea typeface="Meiryo UI" pitchFamily="50" charset="-128"/>
                          <a:cs typeface="Meiryo UI" pitchFamily="50" charset="-128"/>
                        </a:rPr>
                        <a:t>分類</a:t>
                      </a:r>
                      <a:endParaRPr kumimoji="1" lang="ja-JP" altLang="en-US" sz="1800" b="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0" dirty="0" smtClean="0">
                          <a:latin typeface="Meiryo UI" pitchFamily="50" charset="-128"/>
                          <a:ea typeface="Meiryo UI" pitchFamily="50" charset="-128"/>
                          <a:cs typeface="Meiryo UI" pitchFamily="50" charset="-128"/>
                        </a:rPr>
                        <a:t>判定基準</a:t>
                      </a:r>
                      <a:endParaRPr kumimoji="1" lang="ja-JP" altLang="en-US" sz="1800" b="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r>
                        <a:rPr kumimoji="1" lang="en-US" altLang="ja-JP" sz="1800" dirty="0" smtClean="0">
                          <a:latin typeface="Meiryo UI" pitchFamily="50" charset="-128"/>
                          <a:ea typeface="Meiryo UI" pitchFamily="50" charset="-128"/>
                          <a:cs typeface="Meiryo UI" pitchFamily="50" charset="-128"/>
                        </a:rPr>
                        <a:t>a</a:t>
                      </a:r>
                      <a:r>
                        <a:rPr kumimoji="1" lang="ja-JP" altLang="en-US" sz="1800" dirty="0" smtClean="0">
                          <a:latin typeface="Meiryo UI" pitchFamily="50" charset="-128"/>
                          <a:ea typeface="Meiryo UI" pitchFamily="50" charset="-128"/>
                          <a:cs typeface="Meiryo UI" pitchFamily="50" charset="-128"/>
                        </a:rPr>
                        <a:t>ランク</a:t>
                      </a:r>
                      <a:endParaRPr kumimoji="1" lang="ja-JP" altLang="en-US" sz="18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smtClean="0">
                          <a:latin typeface="Meiryo UI" pitchFamily="50" charset="-128"/>
                          <a:ea typeface="Meiryo UI" pitchFamily="50" charset="-128"/>
                          <a:cs typeface="Meiryo UI" pitchFamily="50" charset="-128"/>
                        </a:rPr>
                        <a:t>河積阻害率　</a:t>
                      </a:r>
                      <a:r>
                        <a:rPr kumimoji="1" lang="en-US" altLang="ja-JP" sz="1600" dirty="0" smtClean="0">
                          <a:latin typeface="Meiryo UI" pitchFamily="50" charset="-128"/>
                          <a:ea typeface="Meiryo UI" pitchFamily="50" charset="-128"/>
                          <a:cs typeface="Meiryo UI" pitchFamily="50" charset="-128"/>
                        </a:rPr>
                        <a:t>20</a:t>
                      </a:r>
                      <a:r>
                        <a:rPr kumimoji="1" lang="ja-JP" altLang="en-US" sz="1600" dirty="0" smtClean="0">
                          <a:latin typeface="Meiryo UI" pitchFamily="50" charset="-128"/>
                          <a:ea typeface="Meiryo UI" pitchFamily="50" charset="-128"/>
                          <a:cs typeface="Meiryo UI" pitchFamily="50" charset="-128"/>
                        </a:rPr>
                        <a:t>％以上</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r>
                        <a:rPr kumimoji="1" lang="en-US" altLang="ja-JP" sz="1800" dirty="0" smtClean="0">
                          <a:latin typeface="Meiryo UI" pitchFamily="50" charset="-128"/>
                          <a:ea typeface="Meiryo UI" pitchFamily="50" charset="-128"/>
                          <a:cs typeface="Meiryo UI" pitchFamily="50" charset="-128"/>
                        </a:rPr>
                        <a:t>b</a:t>
                      </a:r>
                      <a:r>
                        <a:rPr kumimoji="1" lang="ja-JP" altLang="en-US" sz="1800" dirty="0" smtClean="0">
                          <a:latin typeface="Meiryo UI" pitchFamily="50" charset="-128"/>
                          <a:ea typeface="Meiryo UI" pitchFamily="50" charset="-128"/>
                          <a:cs typeface="Meiryo UI" pitchFamily="50" charset="-128"/>
                        </a:rPr>
                        <a:t>ランク</a:t>
                      </a:r>
                      <a:endParaRPr kumimoji="1" lang="ja-JP" altLang="en-US" sz="18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smtClean="0">
                          <a:latin typeface="Meiryo UI" pitchFamily="50" charset="-128"/>
                          <a:ea typeface="Meiryo UI" pitchFamily="50" charset="-128"/>
                          <a:cs typeface="Meiryo UI" pitchFamily="50" charset="-128"/>
                        </a:rPr>
                        <a:t>河積阻害率　</a:t>
                      </a:r>
                      <a:r>
                        <a:rPr kumimoji="1" lang="en-US" altLang="ja-JP" sz="1600" dirty="0" smtClean="0">
                          <a:latin typeface="Meiryo UI" pitchFamily="50" charset="-128"/>
                          <a:ea typeface="Meiryo UI" pitchFamily="50" charset="-128"/>
                          <a:cs typeface="Meiryo UI" pitchFamily="50" charset="-128"/>
                        </a:rPr>
                        <a:t>10%</a:t>
                      </a:r>
                      <a:r>
                        <a:rPr kumimoji="1" lang="ja-JP" altLang="en-US" sz="1600" dirty="0" smtClean="0">
                          <a:latin typeface="Meiryo UI" pitchFamily="50" charset="-128"/>
                          <a:ea typeface="Meiryo UI" pitchFamily="50" charset="-128"/>
                          <a:cs typeface="Meiryo UI" pitchFamily="50" charset="-128"/>
                        </a:rPr>
                        <a:t>～</a:t>
                      </a:r>
                      <a:r>
                        <a:rPr kumimoji="1" lang="en-US" altLang="ja-JP" sz="1600" dirty="0" smtClean="0">
                          <a:latin typeface="Meiryo UI" pitchFamily="50" charset="-128"/>
                          <a:ea typeface="Meiryo UI" pitchFamily="50" charset="-128"/>
                          <a:cs typeface="Meiryo UI" pitchFamily="50" charset="-128"/>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テキスト ボックス 9"/>
          <p:cNvSpPr txBox="1"/>
          <p:nvPr/>
        </p:nvSpPr>
        <p:spPr>
          <a:xfrm>
            <a:off x="64072" y="4653136"/>
            <a:ext cx="3888740" cy="400110"/>
          </a:xfrm>
          <a:prstGeom prst="rect">
            <a:avLst/>
          </a:prstGeom>
          <a:noFill/>
          <a:ln w="19050">
            <a:noFill/>
          </a:ln>
        </p:spPr>
        <p:txBody>
          <a:bodyPr wrap="square" rtlCol="0">
            <a:spAutoFit/>
          </a:bodyPr>
          <a:lstStyle/>
          <a:p>
            <a:r>
              <a:rPr kumimoji="1" lang="ja-JP" altLang="en-US" sz="2000" dirty="0" smtClean="0">
                <a:latin typeface="Meiryo UI" pitchFamily="50" charset="-128"/>
                <a:ea typeface="Meiryo UI" pitchFamily="50" charset="-128"/>
                <a:cs typeface="Meiryo UI" pitchFamily="50" charset="-128"/>
              </a:rPr>
              <a:t>○土砂堆積の判定基準</a:t>
            </a:r>
            <a:endParaRPr kumimoji="1" lang="ja-JP" altLang="en-US" sz="20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9741855" y="5509248"/>
            <a:ext cx="8613250" cy="1323439"/>
          </a:xfrm>
          <a:prstGeom prst="rect">
            <a:avLst/>
          </a:prstGeom>
          <a:noFill/>
          <a:ln w="19050">
            <a:noFill/>
          </a:ln>
        </p:spPr>
        <p:txBody>
          <a:bodyPr wrap="square" rtlCol="0">
            <a:spAutoFit/>
          </a:bodyPr>
          <a:lstStyle/>
          <a:p>
            <a:r>
              <a:rPr kumimoji="1" lang="ja-JP" altLang="en-US" sz="2000" dirty="0" smtClean="0">
                <a:latin typeface="Meiryo UI" pitchFamily="50" charset="-128"/>
                <a:ea typeface="Meiryo UI" pitchFamily="50" charset="-128"/>
                <a:cs typeface="Meiryo UI" pitchFamily="50" charset="-128"/>
              </a:rPr>
              <a:t>○優先度判定</a:t>
            </a:r>
            <a:endParaRPr kumimoji="1" lang="en-US" altLang="ja-JP" sz="2000" dirty="0" smtClean="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　</a:t>
            </a:r>
            <a:r>
              <a:rPr lang="ja-JP" altLang="en-US" sz="2000" dirty="0" smtClean="0">
                <a:latin typeface="Meiryo UI" pitchFamily="50" charset="-128"/>
                <a:ea typeface="Meiryo UI" pitchFamily="50" charset="-128"/>
                <a:cs typeface="Meiryo UI" pitchFamily="50" charset="-128"/>
              </a:rPr>
              <a:t>河積阻害率に加え、周辺の土地利用状況を考慮して</a:t>
            </a:r>
            <a:r>
              <a:rPr lang="en-US" altLang="ja-JP" sz="2000" dirty="0" smtClean="0">
                <a:latin typeface="Meiryo UI" pitchFamily="50" charset="-128"/>
                <a:ea typeface="Meiryo UI" pitchFamily="50" charset="-128"/>
                <a:cs typeface="Meiryo UI" pitchFamily="50" charset="-128"/>
              </a:rPr>
              <a:t>A,B</a:t>
            </a:r>
            <a:r>
              <a:rPr lang="ja-JP" altLang="en-US" sz="2000" dirty="0" smtClean="0">
                <a:latin typeface="Meiryo UI" pitchFamily="50" charset="-128"/>
                <a:ea typeface="Meiryo UI" pitchFamily="50" charset="-128"/>
                <a:cs typeface="Meiryo UI" pitchFamily="50" charset="-128"/>
              </a:rPr>
              <a:t>ランクを設定</a:t>
            </a:r>
            <a:endParaRPr lang="en-US" altLang="ja-JP" sz="2000" dirty="0" smtClean="0">
              <a:latin typeface="Meiryo UI" pitchFamily="50" charset="-128"/>
              <a:ea typeface="Meiryo UI" pitchFamily="50" charset="-128"/>
              <a:cs typeface="Meiryo UI" pitchFamily="50" charset="-128"/>
            </a:endParaRPr>
          </a:p>
          <a:p>
            <a:r>
              <a:rPr kumimoji="1" lang="ja-JP" altLang="en-US" sz="2000" dirty="0">
                <a:latin typeface="Meiryo UI" pitchFamily="50" charset="-128"/>
                <a:ea typeface="Meiryo UI" pitchFamily="50" charset="-128"/>
                <a:cs typeface="Meiryo UI" pitchFamily="50" charset="-128"/>
              </a:rPr>
              <a:t>　</a:t>
            </a:r>
            <a:r>
              <a:rPr kumimoji="1" lang="ja-JP" altLang="en-US" sz="2000" dirty="0" smtClean="0">
                <a:latin typeface="Meiryo UI" pitchFamily="50" charset="-128"/>
                <a:ea typeface="Meiryo UI" pitchFamily="50" charset="-128"/>
                <a:cs typeface="Meiryo UI" pitchFamily="50" charset="-128"/>
              </a:rPr>
              <a:t>　</a:t>
            </a:r>
            <a:r>
              <a:rPr kumimoji="1" lang="en-US" altLang="ja-JP" sz="2000" dirty="0" smtClean="0">
                <a:latin typeface="Meiryo UI" pitchFamily="50" charset="-128"/>
                <a:ea typeface="Meiryo UI" pitchFamily="50" charset="-128"/>
                <a:cs typeface="Meiryo UI" pitchFamily="50" charset="-128"/>
              </a:rPr>
              <a:t>A</a:t>
            </a:r>
            <a:r>
              <a:rPr kumimoji="1" lang="ja-JP" altLang="en-US" sz="2000" dirty="0" smtClean="0">
                <a:latin typeface="Meiryo UI" pitchFamily="50" charset="-128"/>
                <a:ea typeface="Meiryo UI" pitchFamily="50" charset="-128"/>
                <a:cs typeface="Meiryo UI" pitchFamily="50" charset="-128"/>
              </a:rPr>
              <a:t>ランク：概ね</a:t>
            </a:r>
            <a:r>
              <a:rPr kumimoji="1" lang="en-US" altLang="ja-JP" sz="2000" dirty="0" smtClean="0">
                <a:latin typeface="Meiryo UI" pitchFamily="50" charset="-128"/>
                <a:ea typeface="Meiryo UI" pitchFamily="50" charset="-128"/>
                <a:cs typeface="Meiryo UI" pitchFamily="50" charset="-128"/>
              </a:rPr>
              <a:t>3</a:t>
            </a:r>
            <a:r>
              <a:rPr kumimoji="1" lang="ja-JP" altLang="en-US" sz="2000" dirty="0" smtClean="0">
                <a:latin typeface="Meiryo UI" pitchFamily="50" charset="-128"/>
                <a:ea typeface="Meiryo UI" pitchFamily="50" charset="-128"/>
                <a:cs typeface="Meiryo UI" pitchFamily="50" charset="-128"/>
              </a:rPr>
              <a:t>年を目途に順次対策に着手</a:t>
            </a:r>
            <a:endParaRPr kumimoji="1" lang="en-US" altLang="ja-JP" sz="2000" dirty="0" smtClean="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　</a:t>
            </a:r>
            <a:r>
              <a:rPr lang="ja-JP" altLang="en-US" sz="2000" dirty="0" smtClean="0">
                <a:latin typeface="Meiryo UI" pitchFamily="50" charset="-128"/>
                <a:ea typeface="Meiryo UI" pitchFamily="50" charset="-128"/>
                <a:cs typeface="Meiryo UI" pitchFamily="50" charset="-128"/>
              </a:rPr>
              <a:t>　</a:t>
            </a:r>
            <a:r>
              <a:rPr lang="en-US" altLang="ja-JP" sz="2000" dirty="0" smtClean="0">
                <a:latin typeface="Meiryo UI" pitchFamily="50" charset="-128"/>
                <a:ea typeface="Meiryo UI" pitchFamily="50" charset="-128"/>
                <a:cs typeface="Meiryo UI" pitchFamily="50" charset="-128"/>
              </a:rPr>
              <a:t>B</a:t>
            </a:r>
            <a:r>
              <a:rPr lang="ja-JP" altLang="en-US" sz="2000" dirty="0" smtClean="0">
                <a:latin typeface="Meiryo UI" pitchFamily="50" charset="-128"/>
                <a:ea typeface="Meiryo UI" pitchFamily="50" charset="-128"/>
                <a:cs typeface="Meiryo UI" pitchFamily="50" charset="-128"/>
              </a:rPr>
              <a:t>ランク：概ね</a:t>
            </a:r>
            <a:r>
              <a:rPr lang="en-US" altLang="ja-JP" sz="2000" dirty="0" smtClean="0">
                <a:latin typeface="Meiryo UI" pitchFamily="50" charset="-128"/>
                <a:ea typeface="Meiryo UI" pitchFamily="50" charset="-128"/>
                <a:cs typeface="Meiryo UI" pitchFamily="50" charset="-128"/>
              </a:rPr>
              <a:t>5</a:t>
            </a:r>
            <a:r>
              <a:rPr lang="ja-JP" altLang="en-US" sz="2000" dirty="0" smtClean="0">
                <a:latin typeface="Meiryo UI" pitchFamily="50" charset="-128"/>
                <a:ea typeface="Meiryo UI" pitchFamily="50" charset="-128"/>
                <a:cs typeface="Meiryo UI" pitchFamily="50" charset="-128"/>
              </a:rPr>
              <a:t>年を目途に順次対策に着手</a:t>
            </a:r>
            <a:endParaRPr kumimoji="1" lang="ja-JP" altLang="en-US" sz="2000"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5508103" y="4853191"/>
            <a:ext cx="3632269" cy="1138773"/>
          </a:xfrm>
          <a:prstGeom prst="rect">
            <a:avLst/>
          </a:prstGeom>
          <a:noFill/>
          <a:ln w="19050">
            <a:noFill/>
          </a:ln>
        </p:spPr>
        <p:txBody>
          <a:bodyPr wrap="square" rtlCol="0">
            <a:spAutoFit/>
          </a:bodyPr>
          <a:lstStyle/>
          <a:p>
            <a:r>
              <a:rPr lang="ja-JP" altLang="en-US"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判定基準が明確ではなく、職員によって損傷度の判定が異なる可能性がある</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3744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a:t>
            </a:r>
            <a:r>
              <a:rPr lang="ja-JP" altLang="en-US" sz="2400" dirty="0" smtClean="0">
                <a:latin typeface="Meiryo UI" pitchFamily="50" charset="-128"/>
                <a:ea typeface="Meiryo UI" pitchFamily="50" charset="-128"/>
                <a:cs typeface="Meiryo UI" pitchFamily="50" charset="-128"/>
              </a:rPr>
              <a:t>－１</a:t>
            </a:r>
            <a:r>
              <a:rPr lang="ja-JP" altLang="en-US" sz="2400" dirty="0">
                <a:latin typeface="Meiryo UI" pitchFamily="50" charset="-128"/>
                <a:ea typeface="Meiryo UI" pitchFamily="50" charset="-128"/>
                <a:cs typeface="Meiryo UI" pitchFamily="50" charset="-128"/>
              </a:rPr>
              <a:t>　現在の維持管理の流れ</a:t>
            </a:r>
          </a:p>
        </p:txBody>
      </p:sp>
      <p:sp>
        <p:nvSpPr>
          <p:cNvPr id="7" name="テキスト ボックス 6"/>
          <p:cNvSpPr txBox="1"/>
          <p:nvPr/>
        </p:nvSpPr>
        <p:spPr>
          <a:xfrm>
            <a:off x="64072" y="1108086"/>
            <a:ext cx="3888740" cy="400110"/>
          </a:xfrm>
          <a:prstGeom prst="rect">
            <a:avLst/>
          </a:prstGeom>
          <a:noFill/>
          <a:ln w="19050">
            <a:noFill/>
          </a:ln>
        </p:spPr>
        <p:txBody>
          <a:bodyPr wrap="square" rtlCol="0">
            <a:spAutoFit/>
          </a:bodyPr>
          <a:lstStyle/>
          <a:p>
            <a:r>
              <a:rPr kumimoji="1" lang="ja-JP" altLang="en-US" sz="2000" dirty="0" smtClean="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損傷度</a:t>
            </a:r>
            <a:r>
              <a:rPr lang="ja-JP" altLang="en-US" sz="2000" dirty="0" smtClean="0">
                <a:latin typeface="Meiryo UI" pitchFamily="50" charset="-128"/>
                <a:ea typeface="Meiryo UI" pitchFamily="50" charset="-128"/>
                <a:cs typeface="Meiryo UI" pitchFamily="50" charset="-128"/>
              </a:rPr>
              <a:t>判定のバラつき例</a:t>
            </a:r>
            <a:endParaRPr kumimoji="1" lang="ja-JP" altLang="en-US" sz="2000"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9540552" y="3933056"/>
            <a:ext cx="9015856" cy="1261884"/>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○優先度判定</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点検結果のよる損傷度判定に、家屋への影響を考慮して、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ランクを設定</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ランク：次期出水期迄</a:t>
            </a:r>
            <a:r>
              <a:rPr lang="ja-JP" altLang="en-US" dirty="0">
                <a:latin typeface="Meiryo UI" panose="020B0604030504040204" pitchFamily="50" charset="-128"/>
                <a:ea typeface="Meiryo UI" panose="020B0604030504040204" pitchFamily="50" charset="-128"/>
                <a:cs typeface="Meiryo UI" panose="020B0604030504040204" pitchFamily="50" charset="-128"/>
              </a:rPr>
              <a:t>に応</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急対策を</a:t>
            </a:r>
            <a:r>
              <a:rPr lang="ja-JP" altLang="en-US" dirty="0">
                <a:latin typeface="Meiryo UI" panose="020B0604030504040204" pitchFamily="50" charset="-128"/>
                <a:ea typeface="Meiryo UI" panose="020B0604030504040204" pitchFamily="50" charset="-128"/>
                <a:cs typeface="Meiryo UI" panose="020B0604030504040204" pitchFamily="50" charset="-128"/>
              </a:rPr>
              <a:t>完了させ、その後、更に必要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な対策</a:t>
            </a:r>
            <a:r>
              <a:rPr lang="ja-JP" altLang="en-US"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dirty="0">
                <a:latin typeface="Meiryo UI" panose="020B0604030504040204" pitchFamily="50" charset="-128"/>
                <a:ea typeface="Meiryo UI" panose="020B0604030504040204" pitchFamily="50" charset="-128"/>
                <a:cs typeface="Meiryo UI" panose="020B0604030504040204" pitchFamily="50" charset="-128"/>
              </a:rPr>
              <a:t>ランク：詳細な調査を実施し、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概ね</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年以内に順次対策を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315200" y="6492875"/>
            <a:ext cx="1828800" cy="365125"/>
          </a:xfrm>
        </p:spPr>
        <p:txBody>
          <a:bodyPr/>
          <a:lstStyle/>
          <a:p>
            <a:fld id="{682EF9F9-C4E8-46B2-BBF1-33E3162B856A}" type="slidenum">
              <a:rPr kumimoji="1" lang="ja-JP" altLang="en-US" smtClean="0"/>
              <a:t>24</a:t>
            </a:fld>
            <a:endParaRPr kumimoji="1" lang="ja-JP" altLang="en-US" dirty="0"/>
          </a:p>
        </p:txBody>
      </p:sp>
      <p:sp>
        <p:nvSpPr>
          <p:cNvPr id="11" name="テキスト ボックス 10"/>
          <p:cNvSpPr txBox="1"/>
          <p:nvPr/>
        </p:nvSpPr>
        <p:spPr>
          <a:xfrm>
            <a:off x="9741855" y="5509248"/>
            <a:ext cx="8613250" cy="1323439"/>
          </a:xfrm>
          <a:prstGeom prst="rect">
            <a:avLst/>
          </a:prstGeom>
          <a:noFill/>
          <a:ln w="19050">
            <a:noFill/>
          </a:ln>
        </p:spPr>
        <p:txBody>
          <a:bodyPr wrap="square" rtlCol="0">
            <a:spAutoFit/>
          </a:bodyPr>
          <a:lstStyle/>
          <a:p>
            <a:r>
              <a:rPr kumimoji="1" lang="ja-JP" altLang="en-US" sz="2000" dirty="0" smtClean="0">
                <a:latin typeface="Meiryo UI" pitchFamily="50" charset="-128"/>
                <a:ea typeface="Meiryo UI" pitchFamily="50" charset="-128"/>
                <a:cs typeface="Meiryo UI" pitchFamily="50" charset="-128"/>
              </a:rPr>
              <a:t>○優先度判定</a:t>
            </a:r>
            <a:endParaRPr kumimoji="1" lang="en-US" altLang="ja-JP" sz="2000" dirty="0" smtClean="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　</a:t>
            </a:r>
            <a:r>
              <a:rPr lang="ja-JP" altLang="en-US" sz="2000" dirty="0" smtClean="0">
                <a:latin typeface="Meiryo UI" pitchFamily="50" charset="-128"/>
                <a:ea typeface="Meiryo UI" pitchFamily="50" charset="-128"/>
                <a:cs typeface="Meiryo UI" pitchFamily="50" charset="-128"/>
              </a:rPr>
              <a:t>河積阻害率に加え、周辺の土地利用状況を考慮して</a:t>
            </a:r>
            <a:r>
              <a:rPr lang="en-US" altLang="ja-JP" sz="2000" dirty="0" smtClean="0">
                <a:latin typeface="Meiryo UI" pitchFamily="50" charset="-128"/>
                <a:ea typeface="Meiryo UI" pitchFamily="50" charset="-128"/>
                <a:cs typeface="Meiryo UI" pitchFamily="50" charset="-128"/>
              </a:rPr>
              <a:t>A,B</a:t>
            </a:r>
            <a:r>
              <a:rPr lang="ja-JP" altLang="en-US" sz="2000" dirty="0" smtClean="0">
                <a:latin typeface="Meiryo UI" pitchFamily="50" charset="-128"/>
                <a:ea typeface="Meiryo UI" pitchFamily="50" charset="-128"/>
                <a:cs typeface="Meiryo UI" pitchFamily="50" charset="-128"/>
              </a:rPr>
              <a:t>ランクを設定</a:t>
            </a:r>
            <a:endParaRPr lang="en-US" altLang="ja-JP" sz="2000" dirty="0" smtClean="0">
              <a:latin typeface="Meiryo UI" pitchFamily="50" charset="-128"/>
              <a:ea typeface="Meiryo UI" pitchFamily="50" charset="-128"/>
              <a:cs typeface="Meiryo UI" pitchFamily="50" charset="-128"/>
            </a:endParaRPr>
          </a:p>
          <a:p>
            <a:r>
              <a:rPr kumimoji="1" lang="ja-JP" altLang="en-US" sz="2000" dirty="0">
                <a:latin typeface="Meiryo UI" pitchFamily="50" charset="-128"/>
                <a:ea typeface="Meiryo UI" pitchFamily="50" charset="-128"/>
                <a:cs typeface="Meiryo UI" pitchFamily="50" charset="-128"/>
              </a:rPr>
              <a:t>　</a:t>
            </a:r>
            <a:r>
              <a:rPr kumimoji="1" lang="ja-JP" altLang="en-US" sz="2000" dirty="0" smtClean="0">
                <a:latin typeface="Meiryo UI" pitchFamily="50" charset="-128"/>
                <a:ea typeface="Meiryo UI" pitchFamily="50" charset="-128"/>
                <a:cs typeface="Meiryo UI" pitchFamily="50" charset="-128"/>
              </a:rPr>
              <a:t>　</a:t>
            </a:r>
            <a:r>
              <a:rPr kumimoji="1" lang="en-US" altLang="ja-JP" sz="2000" dirty="0" smtClean="0">
                <a:latin typeface="Meiryo UI" pitchFamily="50" charset="-128"/>
                <a:ea typeface="Meiryo UI" pitchFamily="50" charset="-128"/>
                <a:cs typeface="Meiryo UI" pitchFamily="50" charset="-128"/>
              </a:rPr>
              <a:t>A</a:t>
            </a:r>
            <a:r>
              <a:rPr kumimoji="1" lang="ja-JP" altLang="en-US" sz="2000" dirty="0" smtClean="0">
                <a:latin typeface="Meiryo UI" pitchFamily="50" charset="-128"/>
                <a:ea typeface="Meiryo UI" pitchFamily="50" charset="-128"/>
                <a:cs typeface="Meiryo UI" pitchFamily="50" charset="-128"/>
              </a:rPr>
              <a:t>ランク：概ね</a:t>
            </a:r>
            <a:r>
              <a:rPr kumimoji="1" lang="en-US" altLang="ja-JP" sz="2000" dirty="0" smtClean="0">
                <a:latin typeface="Meiryo UI" pitchFamily="50" charset="-128"/>
                <a:ea typeface="Meiryo UI" pitchFamily="50" charset="-128"/>
                <a:cs typeface="Meiryo UI" pitchFamily="50" charset="-128"/>
              </a:rPr>
              <a:t>3</a:t>
            </a:r>
            <a:r>
              <a:rPr kumimoji="1" lang="ja-JP" altLang="en-US" sz="2000" dirty="0" smtClean="0">
                <a:latin typeface="Meiryo UI" pitchFamily="50" charset="-128"/>
                <a:ea typeface="Meiryo UI" pitchFamily="50" charset="-128"/>
                <a:cs typeface="Meiryo UI" pitchFamily="50" charset="-128"/>
              </a:rPr>
              <a:t>年を目途に順次対策に着手</a:t>
            </a:r>
            <a:endParaRPr kumimoji="1" lang="en-US" altLang="ja-JP" sz="2000" dirty="0" smtClean="0">
              <a:latin typeface="Meiryo UI" pitchFamily="50" charset="-128"/>
              <a:ea typeface="Meiryo UI" pitchFamily="50" charset="-128"/>
              <a:cs typeface="Meiryo UI" pitchFamily="50" charset="-128"/>
            </a:endParaRPr>
          </a:p>
          <a:p>
            <a:r>
              <a:rPr lang="ja-JP" altLang="en-US" sz="2000" dirty="0">
                <a:latin typeface="Meiryo UI" pitchFamily="50" charset="-128"/>
                <a:ea typeface="Meiryo UI" pitchFamily="50" charset="-128"/>
                <a:cs typeface="Meiryo UI" pitchFamily="50" charset="-128"/>
              </a:rPr>
              <a:t>　</a:t>
            </a:r>
            <a:r>
              <a:rPr lang="ja-JP" altLang="en-US" sz="2000" dirty="0" smtClean="0">
                <a:latin typeface="Meiryo UI" pitchFamily="50" charset="-128"/>
                <a:ea typeface="Meiryo UI" pitchFamily="50" charset="-128"/>
                <a:cs typeface="Meiryo UI" pitchFamily="50" charset="-128"/>
              </a:rPr>
              <a:t>　</a:t>
            </a:r>
            <a:r>
              <a:rPr lang="en-US" altLang="ja-JP" sz="2000" dirty="0" smtClean="0">
                <a:latin typeface="Meiryo UI" pitchFamily="50" charset="-128"/>
                <a:ea typeface="Meiryo UI" pitchFamily="50" charset="-128"/>
                <a:cs typeface="Meiryo UI" pitchFamily="50" charset="-128"/>
              </a:rPr>
              <a:t>B</a:t>
            </a:r>
            <a:r>
              <a:rPr lang="ja-JP" altLang="en-US" sz="2000" dirty="0" smtClean="0">
                <a:latin typeface="Meiryo UI" pitchFamily="50" charset="-128"/>
                <a:ea typeface="Meiryo UI" pitchFamily="50" charset="-128"/>
                <a:cs typeface="Meiryo UI" pitchFamily="50" charset="-128"/>
              </a:rPr>
              <a:t>ランク：概ね</a:t>
            </a:r>
            <a:r>
              <a:rPr lang="en-US" altLang="ja-JP" sz="2000" dirty="0" smtClean="0">
                <a:latin typeface="Meiryo UI" pitchFamily="50" charset="-128"/>
                <a:ea typeface="Meiryo UI" pitchFamily="50" charset="-128"/>
                <a:cs typeface="Meiryo UI" pitchFamily="50" charset="-128"/>
              </a:rPr>
              <a:t>5</a:t>
            </a:r>
            <a:r>
              <a:rPr lang="ja-JP" altLang="en-US" sz="2000" dirty="0" smtClean="0">
                <a:latin typeface="Meiryo UI" pitchFamily="50" charset="-128"/>
                <a:ea typeface="Meiryo UI" pitchFamily="50" charset="-128"/>
                <a:cs typeface="Meiryo UI" pitchFamily="50" charset="-128"/>
              </a:rPr>
              <a:t>年を目途に順次対策に着手</a:t>
            </a:r>
            <a:endParaRPr kumimoji="1" lang="ja-JP" altLang="en-US" sz="2000" dirty="0">
              <a:latin typeface="Meiryo UI" pitchFamily="50" charset="-128"/>
              <a:ea typeface="Meiryo UI" pitchFamily="50" charset="-128"/>
              <a:cs typeface="Meiryo UI" pitchFamily="50" charset="-128"/>
            </a:endParaRPr>
          </a:p>
        </p:txBody>
      </p:sp>
      <p:sp>
        <p:nvSpPr>
          <p:cNvPr id="13" name="テキスト ボックス 12"/>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839" y="2847648"/>
            <a:ext cx="4092996" cy="3069747"/>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32" y="2852936"/>
            <a:ext cx="3431147" cy="3064460"/>
          </a:xfrm>
          <a:prstGeom prst="rect">
            <a:avLst/>
          </a:prstGeom>
        </p:spPr>
      </p:pic>
      <p:sp>
        <p:nvSpPr>
          <p:cNvPr id="15" name="テキスト ボックス 14"/>
          <p:cNvSpPr txBox="1"/>
          <p:nvPr/>
        </p:nvSpPr>
        <p:spPr>
          <a:xfrm>
            <a:off x="489391" y="5953093"/>
            <a:ext cx="3888740" cy="707886"/>
          </a:xfrm>
          <a:prstGeom prst="rect">
            <a:avLst/>
          </a:prstGeom>
          <a:noFill/>
          <a:ln w="19050">
            <a:noFill/>
          </a:ln>
        </p:spPr>
        <p:txBody>
          <a:bodyPr wrap="square" rtlCol="0">
            <a:spAutoFit/>
          </a:bodyPr>
          <a:lstStyle/>
          <a:p>
            <a:r>
              <a:rPr lang="ja-JP" altLang="en-US" sz="2000" dirty="0" smtClean="0">
                <a:latin typeface="Meiryo UI" pitchFamily="50" charset="-128"/>
                <a:ea typeface="Meiryo UI" pitchFamily="50" charset="-128"/>
                <a:cs typeface="Meiryo UI" pitchFamily="50" charset="-128"/>
              </a:rPr>
              <a:t>Ａ </a:t>
            </a:r>
            <a:r>
              <a:rPr kumimoji="1" lang="ja-JP" altLang="en-US" sz="2000" dirty="0" smtClean="0">
                <a:latin typeface="Meiryo UI" pitchFamily="50" charset="-128"/>
                <a:ea typeface="Meiryo UI" pitchFamily="50" charset="-128"/>
                <a:cs typeface="Meiryo UI" pitchFamily="50" charset="-128"/>
              </a:rPr>
              <a:t>事務所</a:t>
            </a:r>
            <a:endParaRPr kumimoji="1" lang="en-US" altLang="ja-JP" sz="2000" dirty="0" smtClean="0">
              <a:latin typeface="Meiryo UI" pitchFamily="50" charset="-128"/>
              <a:ea typeface="Meiryo UI" pitchFamily="50" charset="-128"/>
              <a:cs typeface="Meiryo UI" pitchFamily="50" charset="-128"/>
            </a:endParaRPr>
          </a:p>
          <a:p>
            <a:r>
              <a:rPr lang="ja-JP" altLang="en-US" sz="2000" dirty="0" smtClean="0">
                <a:latin typeface="Meiryo UI" pitchFamily="50" charset="-128"/>
                <a:ea typeface="Meiryo UI" pitchFamily="50" charset="-128"/>
                <a:cs typeface="Meiryo UI" pitchFamily="50" charset="-128"/>
              </a:rPr>
              <a:t>損傷度ランク判定　⇒　ｃ</a:t>
            </a:r>
            <a:endParaRPr kumimoji="1" lang="ja-JP" altLang="en-US" sz="2000"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4521839" y="5948495"/>
            <a:ext cx="3888740" cy="707886"/>
          </a:xfrm>
          <a:prstGeom prst="rect">
            <a:avLst/>
          </a:prstGeom>
          <a:noFill/>
          <a:ln w="19050">
            <a:noFill/>
          </a:ln>
        </p:spPr>
        <p:txBody>
          <a:bodyPr wrap="square" rtlCol="0">
            <a:spAutoFit/>
          </a:bodyPr>
          <a:lstStyle/>
          <a:p>
            <a:r>
              <a:rPr lang="ja-JP" altLang="en-US" sz="2000" dirty="0" smtClean="0">
                <a:latin typeface="Meiryo UI" pitchFamily="50" charset="-128"/>
                <a:ea typeface="Meiryo UI" pitchFamily="50" charset="-128"/>
                <a:cs typeface="Meiryo UI" pitchFamily="50" charset="-128"/>
              </a:rPr>
              <a:t>Ｂ </a:t>
            </a:r>
            <a:r>
              <a:rPr kumimoji="1" lang="ja-JP" altLang="en-US" sz="2000" dirty="0" smtClean="0">
                <a:latin typeface="Meiryo UI" pitchFamily="50" charset="-128"/>
                <a:ea typeface="Meiryo UI" pitchFamily="50" charset="-128"/>
                <a:cs typeface="Meiryo UI" pitchFamily="50" charset="-128"/>
              </a:rPr>
              <a:t>事務所</a:t>
            </a:r>
            <a:endParaRPr kumimoji="1" lang="en-US" altLang="ja-JP" sz="2000" dirty="0" smtClean="0">
              <a:latin typeface="Meiryo UI" pitchFamily="50" charset="-128"/>
              <a:ea typeface="Meiryo UI" pitchFamily="50" charset="-128"/>
              <a:cs typeface="Meiryo UI" pitchFamily="50" charset="-128"/>
            </a:endParaRPr>
          </a:p>
          <a:p>
            <a:r>
              <a:rPr lang="ja-JP" altLang="en-US" sz="2000" dirty="0" smtClean="0">
                <a:latin typeface="Meiryo UI" pitchFamily="50" charset="-128"/>
                <a:ea typeface="Meiryo UI" pitchFamily="50" charset="-128"/>
                <a:cs typeface="Meiryo UI" pitchFamily="50" charset="-128"/>
              </a:rPr>
              <a:t>損傷度ランク判定　⇒　ｂ</a:t>
            </a:r>
            <a:endParaRPr kumimoji="1" lang="ja-JP" altLang="en-US" sz="20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489391" y="1520011"/>
            <a:ext cx="8125444" cy="1015663"/>
          </a:xfrm>
          <a:prstGeom prst="rect">
            <a:avLst/>
          </a:prstGeom>
          <a:noFill/>
          <a:ln w="19050">
            <a:noFill/>
          </a:ln>
        </p:spPr>
        <p:txBody>
          <a:bodyPr wrap="square" rtlCol="0">
            <a:spAutoFit/>
          </a:bodyPr>
          <a:lstStyle/>
          <a:p>
            <a:r>
              <a:rPr kumimoji="1" lang="ja-JP" altLang="en-US" sz="2000" dirty="0" smtClean="0">
                <a:latin typeface="Meiryo UI" pitchFamily="50" charset="-128"/>
                <a:ea typeface="Meiryo UI" pitchFamily="50" charset="-128"/>
                <a:cs typeface="Meiryo UI" pitchFamily="50" charset="-128"/>
              </a:rPr>
              <a:t>同様な布積ブロックの横方向クラックにおいて、損傷度ランクの判定が</a:t>
            </a:r>
            <a:endParaRPr kumimoji="1" lang="en-US" altLang="ja-JP" sz="2000" dirty="0" smtClean="0">
              <a:latin typeface="Meiryo UI" pitchFamily="50" charset="-128"/>
              <a:ea typeface="Meiryo UI" pitchFamily="50" charset="-128"/>
              <a:cs typeface="Meiryo UI" pitchFamily="50" charset="-128"/>
            </a:endParaRPr>
          </a:p>
          <a:p>
            <a:r>
              <a:rPr lang="ja-JP" altLang="en-US" sz="2000" dirty="0" smtClean="0">
                <a:latin typeface="Meiryo UI" pitchFamily="50" charset="-128"/>
                <a:ea typeface="Meiryo UI" pitchFamily="50" charset="-128"/>
                <a:cs typeface="Meiryo UI" pitchFamily="50" charset="-128"/>
              </a:rPr>
              <a:t>Ａ事務所では</a:t>
            </a:r>
            <a:r>
              <a:rPr lang="ja-JP" altLang="en-US" sz="2000" dirty="0" err="1" smtClean="0">
                <a:latin typeface="Meiryo UI" pitchFamily="50" charset="-128"/>
                <a:ea typeface="Meiryo UI" pitchFamily="50" charset="-128"/>
                <a:cs typeface="Meiryo UI" pitchFamily="50" charset="-128"/>
              </a:rPr>
              <a:t>ｃ</a:t>
            </a:r>
            <a:r>
              <a:rPr lang="ja-JP" altLang="en-US" sz="2000" dirty="0" smtClean="0">
                <a:latin typeface="Meiryo UI" pitchFamily="50" charset="-128"/>
                <a:ea typeface="Meiryo UI" pitchFamily="50" charset="-128"/>
                <a:cs typeface="Meiryo UI" pitchFamily="50" charset="-128"/>
              </a:rPr>
              <a:t>ランク（経過観察）の判定、Ｂ事務所ではｂランクの判定</a:t>
            </a:r>
            <a:endParaRPr lang="en-US" altLang="ja-JP" sz="2000" dirty="0" smtClean="0">
              <a:latin typeface="Meiryo UI" pitchFamily="50" charset="-128"/>
              <a:ea typeface="Meiryo UI" pitchFamily="50" charset="-128"/>
              <a:cs typeface="Meiryo UI" pitchFamily="50" charset="-128"/>
            </a:endParaRPr>
          </a:p>
          <a:p>
            <a:r>
              <a:rPr kumimoji="1" lang="ja-JP" altLang="en-US" sz="2000" dirty="0" smtClean="0">
                <a:latin typeface="Meiryo UI" pitchFamily="50" charset="-128"/>
                <a:ea typeface="Meiryo UI" pitchFamily="50" charset="-128"/>
                <a:cs typeface="Meiryo UI" pitchFamily="50" charset="-128"/>
              </a:rPr>
              <a:t>をしている。</a:t>
            </a:r>
            <a:endParaRPr kumimoji="1" lang="ja-JP" altLang="en-US" sz="2000" dirty="0">
              <a:latin typeface="Meiryo UI" pitchFamily="50" charset="-128"/>
              <a:ea typeface="Meiryo UI" pitchFamily="50" charset="-128"/>
              <a:cs typeface="Meiryo UI" pitchFamily="50" charset="-128"/>
            </a:endParaRPr>
          </a:p>
        </p:txBody>
      </p:sp>
      <p:sp>
        <p:nvSpPr>
          <p:cNvPr id="5" name="円/楕円 4"/>
          <p:cNvSpPr/>
          <p:nvPr/>
        </p:nvSpPr>
        <p:spPr>
          <a:xfrm>
            <a:off x="4595810" y="6014145"/>
            <a:ext cx="288032" cy="2811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60981" y="6027373"/>
            <a:ext cx="288032" cy="2811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7230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134351082"/>
              </p:ext>
            </p:extLst>
          </p:nvPr>
        </p:nvGraphicFramePr>
        <p:xfrm>
          <a:off x="179512" y="1395782"/>
          <a:ext cx="8640960" cy="4487914"/>
        </p:xfrm>
        <a:graphic>
          <a:graphicData uri="http://schemas.openxmlformats.org/drawingml/2006/table">
            <a:tbl>
              <a:tblPr firstRow="1" bandRow="1">
                <a:tableStyleId>{5C22544A-7EE6-4342-B048-85BDC9FD1C3A}</a:tableStyleId>
              </a:tblPr>
              <a:tblGrid>
                <a:gridCol w="1711604"/>
                <a:gridCol w="1312732"/>
                <a:gridCol w="5616624"/>
              </a:tblGrid>
              <a:tr h="672541">
                <a:tc>
                  <a:txBody>
                    <a:bodyPr/>
                    <a:lstStyle/>
                    <a:p>
                      <a:pPr algn="ctr"/>
                      <a:r>
                        <a:rPr kumimoji="1" lang="ja-JP" altLang="en-US" sz="1600" dirty="0" smtClean="0">
                          <a:latin typeface="Meiryo UI" pitchFamily="50" charset="-128"/>
                          <a:ea typeface="Meiryo UI" pitchFamily="50" charset="-128"/>
                          <a:cs typeface="Meiryo UI" pitchFamily="50" charset="-128"/>
                        </a:rPr>
                        <a:t>検討項目</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現在の</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保全手法</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現状の保全手法の考え方</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597">
                <a:tc>
                  <a:txBody>
                    <a:bodyPr/>
                    <a:lstStyle/>
                    <a:p>
                      <a:pPr algn="l"/>
                      <a:r>
                        <a:rPr kumimoji="1" lang="ja-JP" altLang="en-US" sz="1600" dirty="0" smtClean="0">
                          <a:latin typeface="Meiryo UI" pitchFamily="50" charset="-128"/>
                          <a:ea typeface="Meiryo UI" pitchFamily="50" charset="-128"/>
                          <a:cs typeface="Meiryo UI" pitchFamily="50" charset="-128"/>
                        </a:rPr>
                        <a:t>堤防・護岸</a:t>
                      </a:r>
                      <a:endParaRPr kumimoji="1" lang="en-US" altLang="ja-JP" sz="1600" dirty="0" smtClean="0">
                        <a:latin typeface="Meiryo UI" pitchFamily="50" charset="-128"/>
                        <a:ea typeface="Meiryo UI" pitchFamily="50" charset="-128"/>
                        <a:cs typeface="Meiryo UI" pitchFamily="50" charset="-128"/>
                      </a:endParaRPr>
                    </a:p>
                    <a:p>
                      <a:pPr algn="l"/>
                      <a:r>
                        <a:rPr kumimoji="1" lang="ja-JP" altLang="en-US" sz="1600" dirty="0" smtClean="0">
                          <a:latin typeface="Meiryo UI" pitchFamily="50" charset="-128"/>
                          <a:ea typeface="Meiryo UI" pitchFamily="50" charset="-128"/>
                          <a:cs typeface="Meiryo UI" pitchFamily="50" charset="-128"/>
                        </a:rPr>
                        <a:t>（特殊堤を除く）</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en-US" altLang="ja-JP" sz="1600" dirty="0" smtClean="0">
                        <a:latin typeface="Meiryo UI" pitchFamily="50" charset="-128"/>
                        <a:ea typeface="Meiryo UI" pitchFamily="50" charset="-128"/>
                        <a:cs typeface="Meiryo UI" pitchFamily="50" charset="-128"/>
                      </a:endParaRPr>
                    </a:p>
                    <a:p>
                      <a:pPr algn="ctr"/>
                      <a:r>
                        <a:rPr kumimoji="1" lang="en-US" altLang="ja-JP" sz="1200" dirty="0" smtClean="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事後保全</a:t>
                      </a:r>
                      <a:r>
                        <a:rPr kumimoji="1"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毎年実施する定期点検結果から、劣化損傷度、影響度を評価し、補修を実施</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962">
                <a:tc>
                  <a:txBody>
                    <a:bodyPr/>
                    <a:lstStyle/>
                    <a:p>
                      <a:pPr algn="l"/>
                      <a:r>
                        <a:rPr kumimoji="1" lang="ja-JP" altLang="en-US" sz="1600" dirty="0" smtClean="0">
                          <a:latin typeface="Meiryo UI" pitchFamily="50" charset="-128"/>
                          <a:ea typeface="Meiryo UI" pitchFamily="50" charset="-128"/>
                          <a:cs typeface="Meiryo UI" pitchFamily="50" charset="-128"/>
                        </a:rPr>
                        <a:t>特殊堤</a:t>
                      </a:r>
                      <a:endParaRPr kumimoji="1" lang="en-US" altLang="ja-JP" sz="1600" dirty="0" smtClean="0">
                        <a:latin typeface="Meiryo UI" pitchFamily="50" charset="-128"/>
                        <a:ea typeface="Meiryo UI" pitchFamily="50" charset="-128"/>
                        <a:cs typeface="Meiryo UI" pitchFamily="50" charset="-128"/>
                      </a:endParaRPr>
                    </a:p>
                    <a:p>
                      <a:pPr algn="l"/>
                      <a:r>
                        <a:rPr kumimoji="1" lang="ja-JP" altLang="en-US" sz="1600" dirty="0" smtClean="0">
                          <a:latin typeface="Meiryo UI" pitchFamily="50" charset="-128"/>
                          <a:ea typeface="Meiryo UI" pitchFamily="50" charset="-128"/>
                          <a:cs typeface="Meiryo UI" pitchFamily="50" charset="-128"/>
                        </a:rPr>
                        <a:t>（コンクリート）</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smtClean="0">
                          <a:latin typeface="Meiryo UI" pitchFamily="50" charset="-128"/>
                          <a:ea typeface="Meiryo UI" pitchFamily="50" charset="-128"/>
                          <a:cs typeface="Meiryo UI" pitchFamily="50" charset="-128"/>
                        </a:rPr>
                        <a:t>状態監視</a:t>
                      </a:r>
                      <a:endParaRPr kumimoji="1" lang="en-US" altLang="ja-JP" sz="1600" smtClean="0">
                        <a:latin typeface="Meiryo UI" pitchFamily="50" charset="-128"/>
                        <a:ea typeface="Meiryo UI" pitchFamily="50" charset="-128"/>
                        <a:cs typeface="Meiryo UI" pitchFamily="50" charset="-128"/>
                      </a:endParaRPr>
                    </a:p>
                    <a:p>
                      <a:pPr algn="ctr"/>
                      <a:r>
                        <a:rPr kumimoji="1" lang="en-US" altLang="ja-JP" sz="1200" smtClean="0">
                          <a:latin typeface="Meiryo UI" pitchFamily="50" charset="-128"/>
                          <a:ea typeface="Meiryo UI" pitchFamily="50" charset="-128"/>
                          <a:cs typeface="Meiryo UI" pitchFamily="50" charset="-128"/>
                        </a:rPr>
                        <a:t>(</a:t>
                      </a:r>
                      <a:r>
                        <a:rPr kumimoji="1" lang="ja-JP" altLang="en-US" sz="1200" smtClean="0">
                          <a:latin typeface="Meiryo UI" pitchFamily="50" charset="-128"/>
                          <a:ea typeface="Meiryo UI" pitchFamily="50" charset="-128"/>
                          <a:cs typeface="Meiryo UI" pitchFamily="50" charset="-128"/>
                        </a:rPr>
                        <a:t>事後保全</a:t>
                      </a:r>
                      <a:r>
                        <a:rPr kumimoji="1" lang="en-US" altLang="ja-JP" sz="120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毎年実施する定期点検結果から、劣化損傷度、影響度を評価し、補修を実施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4722">
                <a:tc>
                  <a:txBody>
                    <a:bodyPr/>
                    <a:lstStyle/>
                    <a:p>
                      <a:pPr algn="l"/>
                      <a:r>
                        <a:rPr kumimoji="1" lang="ja-JP" altLang="en-US" sz="1600" dirty="0" smtClean="0">
                          <a:latin typeface="Meiryo UI" pitchFamily="50" charset="-128"/>
                          <a:ea typeface="Meiryo UI" pitchFamily="50" charset="-128"/>
                          <a:cs typeface="Meiryo UI" pitchFamily="50" charset="-128"/>
                        </a:rPr>
                        <a:t>特殊堤</a:t>
                      </a:r>
                      <a:endParaRPr kumimoji="1" lang="en-US" altLang="ja-JP" sz="1600" dirty="0" smtClean="0">
                        <a:latin typeface="Meiryo UI" pitchFamily="50" charset="-128"/>
                        <a:ea typeface="Meiryo UI" pitchFamily="50" charset="-128"/>
                        <a:cs typeface="Meiryo UI" pitchFamily="50" charset="-128"/>
                      </a:endParaRPr>
                    </a:p>
                    <a:p>
                      <a:pPr algn="l"/>
                      <a:r>
                        <a:rPr kumimoji="1" lang="ja-JP" altLang="en-US" sz="1600" dirty="0" smtClean="0">
                          <a:latin typeface="Meiryo UI" pitchFamily="50" charset="-128"/>
                          <a:ea typeface="Meiryo UI" pitchFamily="50" charset="-128"/>
                          <a:cs typeface="Meiryo UI" pitchFamily="50" charset="-128"/>
                        </a:rPr>
                        <a:t>（鋼構造）</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smtClean="0">
                          <a:latin typeface="Meiryo UI" pitchFamily="50" charset="-128"/>
                          <a:ea typeface="Meiryo UI" pitchFamily="50" charset="-128"/>
                          <a:cs typeface="Meiryo UI" pitchFamily="50" charset="-128"/>
                        </a:rPr>
                        <a:t>状態監視</a:t>
                      </a:r>
                      <a:endParaRPr kumimoji="1" lang="en-US" altLang="ja-JP" sz="1600" smtClean="0">
                        <a:latin typeface="Meiryo UI" pitchFamily="50" charset="-128"/>
                        <a:ea typeface="Meiryo UI" pitchFamily="50" charset="-128"/>
                        <a:cs typeface="Meiryo UI" pitchFamily="50" charset="-128"/>
                      </a:endParaRPr>
                    </a:p>
                    <a:p>
                      <a:pPr algn="ctr"/>
                      <a:r>
                        <a:rPr kumimoji="1" lang="en-US" altLang="ja-JP" sz="1200" smtClean="0">
                          <a:latin typeface="Meiryo UI" pitchFamily="50" charset="-128"/>
                          <a:ea typeface="Meiryo UI" pitchFamily="50" charset="-128"/>
                          <a:cs typeface="Meiryo UI" pitchFamily="50" charset="-128"/>
                        </a:rPr>
                        <a:t>(</a:t>
                      </a:r>
                      <a:r>
                        <a:rPr kumimoji="1" lang="ja-JP" altLang="en-US" sz="1200" smtClean="0">
                          <a:latin typeface="Meiryo UI" pitchFamily="50" charset="-128"/>
                          <a:ea typeface="Meiryo UI" pitchFamily="50" charset="-128"/>
                          <a:cs typeface="Meiryo UI" pitchFamily="50" charset="-128"/>
                        </a:rPr>
                        <a:t>事後保全</a:t>
                      </a:r>
                      <a:r>
                        <a:rPr kumimoji="1" lang="en-US" altLang="ja-JP" sz="120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itchFamily="50" charset="-128"/>
                          <a:ea typeface="Meiryo UI" pitchFamily="50" charset="-128"/>
                          <a:cs typeface="Meiryo UI" pitchFamily="50" charset="-128"/>
                        </a:rPr>
                        <a:t>毎年実施する巡視点検結果から、鋼材や被覆防食工について、腐食、亀裂、損傷等の不具合箇所を確認し、詳細調査の必要性を判断する。詳細調査結果から、補修等を実施。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3614">
                <a:tc>
                  <a:txBody>
                    <a:bodyPr/>
                    <a:lstStyle/>
                    <a:p>
                      <a:pPr algn="l"/>
                      <a:r>
                        <a:rPr kumimoji="1" lang="ja-JP" altLang="en-US" sz="1600" dirty="0" smtClean="0">
                          <a:latin typeface="Meiryo UI" pitchFamily="50" charset="-128"/>
                          <a:ea typeface="Meiryo UI" pitchFamily="50" charset="-128"/>
                          <a:cs typeface="Meiryo UI" pitchFamily="50" charset="-128"/>
                        </a:rPr>
                        <a:t>堰・床止工</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smtClean="0">
                          <a:latin typeface="Meiryo UI" pitchFamily="50" charset="-128"/>
                          <a:ea typeface="Meiryo UI" pitchFamily="50" charset="-128"/>
                          <a:cs typeface="Meiryo UI" pitchFamily="50" charset="-128"/>
                        </a:rPr>
                        <a:t>状態監視</a:t>
                      </a:r>
                      <a:endParaRPr kumimoji="1" lang="en-US" altLang="ja-JP" sz="1600" smtClean="0">
                        <a:latin typeface="Meiryo UI" pitchFamily="50" charset="-128"/>
                        <a:ea typeface="Meiryo UI" pitchFamily="50" charset="-128"/>
                        <a:cs typeface="Meiryo UI" pitchFamily="50" charset="-128"/>
                      </a:endParaRPr>
                    </a:p>
                    <a:p>
                      <a:pPr algn="ctr"/>
                      <a:r>
                        <a:rPr kumimoji="1" lang="en-US" altLang="ja-JP" sz="1200" smtClean="0">
                          <a:latin typeface="Meiryo UI" pitchFamily="50" charset="-128"/>
                          <a:ea typeface="Meiryo UI" pitchFamily="50" charset="-128"/>
                          <a:cs typeface="Meiryo UI" pitchFamily="50" charset="-128"/>
                        </a:rPr>
                        <a:t>(</a:t>
                      </a:r>
                      <a:r>
                        <a:rPr kumimoji="1" lang="ja-JP" altLang="en-US" sz="1200" smtClean="0">
                          <a:latin typeface="Meiryo UI" pitchFamily="50" charset="-128"/>
                          <a:ea typeface="Meiryo UI" pitchFamily="50" charset="-128"/>
                          <a:cs typeface="Meiryo UI" pitchFamily="50" charset="-128"/>
                        </a:rPr>
                        <a:t>事後保全</a:t>
                      </a:r>
                      <a:r>
                        <a:rPr kumimoji="1" lang="en-US" altLang="ja-JP" sz="120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毎年実施する定期点検結果から、劣化損傷度、影響度を評価し、補修を実施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906">
                <a:tc>
                  <a:txBody>
                    <a:bodyPr/>
                    <a:lstStyle/>
                    <a:p>
                      <a:pPr algn="l"/>
                      <a:r>
                        <a:rPr kumimoji="1" lang="ja-JP" altLang="en-US" sz="1600" dirty="0" smtClean="0">
                          <a:latin typeface="Meiryo UI" pitchFamily="50" charset="-128"/>
                          <a:ea typeface="Meiryo UI" pitchFamily="50" charset="-128"/>
                          <a:cs typeface="Meiryo UI" pitchFamily="50" charset="-128"/>
                        </a:rPr>
                        <a:t>河道</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en-US" altLang="ja-JP" sz="1600" dirty="0" smtClean="0">
                        <a:latin typeface="Meiryo UI" pitchFamily="50" charset="-128"/>
                        <a:ea typeface="Meiryo UI" pitchFamily="50" charset="-128"/>
                        <a:cs typeface="Meiryo UI" pitchFamily="50" charset="-128"/>
                      </a:endParaRPr>
                    </a:p>
                    <a:p>
                      <a:pPr algn="ctr"/>
                      <a:r>
                        <a:rPr kumimoji="1" lang="en-US" altLang="ja-JP" sz="1200" dirty="0" smtClean="0">
                          <a:latin typeface="Meiryo UI" pitchFamily="50" charset="-128"/>
                          <a:ea typeface="Meiryo UI" pitchFamily="50" charset="-128"/>
                          <a:cs typeface="Meiryo UI" pitchFamily="50" charset="-128"/>
                        </a:rPr>
                        <a:t>(</a:t>
                      </a:r>
                      <a:r>
                        <a:rPr kumimoji="1" lang="ja-JP" altLang="en-US" sz="1200" dirty="0" smtClean="0">
                          <a:latin typeface="Meiryo UI" pitchFamily="50" charset="-128"/>
                          <a:ea typeface="Meiryo UI" pitchFamily="50" charset="-128"/>
                          <a:cs typeface="Meiryo UI" pitchFamily="50" charset="-128"/>
                        </a:rPr>
                        <a:t>事後保全</a:t>
                      </a:r>
                      <a:r>
                        <a:rPr kumimoji="1"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600" dirty="0" smtClean="0">
                          <a:latin typeface="Meiryo UI" pitchFamily="50" charset="-128"/>
                          <a:ea typeface="Meiryo UI" pitchFamily="50" charset="-128"/>
                          <a:cs typeface="Meiryo UI" pitchFamily="50" charset="-128"/>
                        </a:rPr>
                        <a:t>5</a:t>
                      </a:r>
                      <a:r>
                        <a:rPr kumimoji="1" lang="ja-JP" altLang="en-US" sz="1600" dirty="0" smtClean="0">
                          <a:latin typeface="Meiryo UI" pitchFamily="50" charset="-128"/>
                          <a:ea typeface="Meiryo UI" pitchFamily="50" charset="-128"/>
                          <a:cs typeface="Meiryo UI" pitchFamily="50" charset="-128"/>
                        </a:rPr>
                        <a:t>年に</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回の定期点検と毎年実施する定期点検結果から、河積阻害率、影響度を評価し、対策を実施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2125">
                <a:tc>
                  <a:txBody>
                    <a:bodyPr/>
                    <a:lstStyle/>
                    <a:p>
                      <a:pPr algn="l"/>
                      <a:r>
                        <a:rPr kumimoji="1" lang="ja-JP" altLang="en-US" sz="1600" dirty="0" smtClean="0">
                          <a:latin typeface="Meiryo UI" pitchFamily="50" charset="-128"/>
                          <a:ea typeface="Meiryo UI" pitchFamily="50" charset="-128"/>
                          <a:cs typeface="Meiryo UI" pitchFamily="50" charset="-128"/>
                        </a:rPr>
                        <a:t>地下河川・</a:t>
                      </a:r>
                      <a:endParaRPr kumimoji="1" lang="en-US" altLang="ja-JP" sz="1600" dirty="0" smtClean="0">
                        <a:latin typeface="Meiryo UI" pitchFamily="50" charset="-128"/>
                        <a:ea typeface="Meiryo UI" pitchFamily="50" charset="-128"/>
                        <a:cs typeface="Meiryo UI" pitchFamily="50" charset="-128"/>
                      </a:endParaRPr>
                    </a:p>
                    <a:p>
                      <a:pPr algn="l"/>
                      <a:r>
                        <a:rPr kumimoji="1" lang="ja-JP" altLang="en-US" sz="1600" dirty="0" smtClean="0">
                          <a:latin typeface="Meiryo UI" pitchFamily="50" charset="-128"/>
                          <a:ea typeface="Meiryo UI" pitchFamily="50" charset="-128"/>
                          <a:cs typeface="Meiryo UI" pitchFamily="50" charset="-128"/>
                        </a:rPr>
                        <a:t>地下調節池</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itchFamily="50" charset="-128"/>
                          <a:ea typeface="Meiryo UI" pitchFamily="50" charset="-128"/>
                          <a:cs typeface="Meiryo UI" pitchFamily="50" charset="-128"/>
                        </a:rPr>
                        <a:t>現在は設備点検に併せて遠望目視点検を実施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テキスト ボックス 5"/>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a:t>
            </a:r>
            <a:r>
              <a:rPr lang="ja-JP" altLang="en-US" sz="2400" dirty="0" smtClean="0">
                <a:latin typeface="Meiryo UI" pitchFamily="50" charset="-128"/>
                <a:ea typeface="Meiryo UI" pitchFamily="50" charset="-128"/>
                <a:cs typeface="Meiryo UI" pitchFamily="50" charset="-128"/>
              </a:rPr>
              <a:t>－２　現在の維持管理手法</a:t>
            </a:r>
            <a:endParaRPr lang="en-US" altLang="ja-JP" sz="2400" dirty="0" smtClean="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779912" y="6492875"/>
            <a:ext cx="1828800" cy="365125"/>
          </a:xfrm>
        </p:spPr>
        <p:txBody>
          <a:bodyPr/>
          <a:lstStyle/>
          <a:p>
            <a:fld id="{682EF9F9-C4E8-46B2-BBF1-33E3162B856A}" type="slidenum">
              <a:rPr kumimoji="1" lang="ja-JP" altLang="en-US" smtClean="0"/>
              <a:t>25</a:t>
            </a:fld>
            <a:endParaRPr kumimoji="1" lang="ja-JP" altLang="en-US" dirty="0"/>
          </a:p>
        </p:txBody>
      </p:sp>
      <p:sp>
        <p:nvSpPr>
          <p:cNvPr id="8" name="テキスト ボックス 7"/>
          <p:cNvSpPr txBox="1"/>
          <p:nvPr/>
        </p:nvSpPr>
        <p:spPr>
          <a:xfrm>
            <a:off x="64072" y="1009852"/>
            <a:ext cx="3888740" cy="400110"/>
          </a:xfrm>
          <a:prstGeom prst="rect">
            <a:avLst/>
          </a:prstGeom>
          <a:noFill/>
          <a:ln w="19050">
            <a:noFill/>
          </a:ln>
        </p:spPr>
        <p:txBody>
          <a:bodyPr wrap="square" rtlCol="0">
            <a:spAutoFit/>
          </a:bodyPr>
          <a:lstStyle/>
          <a:p>
            <a:r>
              <a:rPr lang="ja-JP" altLang="en-US" sz="2000" dirty="0" smtClean="0">
                <a:latin typeface="Meiryo UI" pitchFamily="50" charset="-128"/>
                <a:ea typeface="Meiryo UI" pitchFamily="50" charset="-128"/>
                <a:cs typeface="Meiryo UI" pitchFamily="50" charset="-128"/>
              </a:rPr>
              <a:t>①河川</a:t>
            </a:r>
            <a:endParaRPr kumimoji="1" lang="ja-JP" altLang="en-US" sz="2000"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179512" y="5859924"/>
            <a:ext cx="8546296" cy="830997"/>
          </a:xfrm>
          <a:prstGeom prst="rect">
            <a:avLst/>
          </a:prstGeom>
          <a:noFill/>
          <a:ln w="19050">
            <a:noFill/>
          </a:ln>
        </p:spPr>
        <p:txBody>
          <a:bodyPr wrap="square" rtlCol="0">
            <a:spAutoFit/>
          </a:bodyPr>
          <a:lstStyle/>
          <a:p>
            <a:r>
              <a:rPr lang="ja-JP" altLang="en-US"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補修タイミング・補修工法が明確でない。</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土砂を撤去しても、繰り返し土砂堆積する区間がある</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08039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564746116"/>
              </p:ext>
            </p:extLst>
          </p:nvPr>
        </p:nvGraphicFramePr>
        <p:xfrm>
          <a:off x="194026" y="1311178"/>
          <a:ext cx="8640960" cy="2592288"/>
        </p:xfrm>
        <a:graphic>
          <a:graphicData uri="http://schemas.openxmlformats.org/drawingml/2006/table">
            <a:tbl>
              <a:tblPr firstRow="1" bandRow="1">
                <a:tableStyleId>{5C22544A-7EE6-4342-B048-85BDC9FD1C3A}</a:tableStyleId>
              </a:tblPr>
              <a:tblGrid>
                <a:gridCol w="1711604"/>
                <a:gridCol w="1312732"/>
                <a:gridCol w="5616624"/>
              </a:tblGrid>
              <a:tr h="672541">
                <a:tc>
                  <a:txBody>
                    <a:bodyPr/>
                    <a:lstStyle/>
                    <a:p>
                      <a:pPr algn="ctr"/>
                      <a:r>
                        <a:rPr kumimoji="1" lang="ja-JP" altLang="en-US" sz="1600" dirty="0" smtClean="0">
                          <a:latin typeface="Meiryo UI" pitchFamily="50" charset="-128"/>
                          <a:ea typeface="Meiryo UI" pitchFamily="50" charset="-128"/>
                          <a:cs typeface="Meiryo UI" pitchFamily="50" charset="-128"/>
                        </a:rPr>
                        <a:t>検討項目</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現在の</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保全手法</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現状の保全手法の考え方</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3643">
                <a:tc>
                  <a:txBody>
                    <a:bodyPr/>
                    <a:lstStyle/>
                    <a:p>
                      <a:pPr algn="ctr"/>
                      <a:r>
                        <a:rPr kumimoji="1" lang="ja-JP" altLang="en-US" sz="1600" dirty="0" smtClean="0">
                          <a:latin typeface="Meiryo UI" pitchFamily="50" charset="-128"/>
                          <a:ea typeface="Meiryo UI" pitchFamily="50" charset="-128"/>
                          <a:cs typeface="Meiryo UI" pitchFamily="50" charset="-128"/>
                        </a:rPr>
                        <a:t>アースフィルダム</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（堤体）</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月１回実施する定期点検（巡視）結果及び業務委託によるダムの諸量（漏水量・変位・浸潤線）の計測データから、ダムが健全であることを把握し、異常が認められれば補修を実施</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ctr"/>
                      <a:r>
                        <a:rPr kumimoji="1" lang="ja-JP" altLang="en-US" sz="1600" dirty="0" smtClean="0">
                          <a:latin typeface="Meiryo UI" pitchFamily="50" charset="-128"/>
                          <a:ea typeface="Meiryo UI" pitchFamily="50" charset="-128"/>
                          <a:cs typeface="Meiryo UI" pitchFamily="50" charset="-128"/>
                        </a:rPr>
                        <a:t>ロックフィルダム</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（堤体）</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smtClean="0">
                          <a:latin typeface="Meiryo UI" pitchFamily="50" charset="-128"/>
                          <a:ea typeface="Meiryo UI" pitchFamily="50" charset="-128"/>
                          <a:cs typeface="Meiryo UI" pitchFamily="50" charset="-128"/>
                        </a:rPr>
                        <a:t>月１回実施する定期点検（巡視）結果及び業務委託によるダムの諸量（漏水量・変位）の計測データから、ダムが健全であることを把握し、異常が認められれば補修を実施</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テキスト ボックス 5"/>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２－２　現在の維持管理手法</a:t>
            </a:r>
            <a:endParaRPr lang="en-US" altLang="ja-JP" sz="2400" dirty="0" smtClean="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779912" y="6492875"/>
            <a:ext cx="1828800" cy="365125"/>
          </a:xfrm>
        </p:spPr>
        <p:txBody>
          <a:bodyPr/>
          <a:lstStyle/>
          <a:p>
            <a:fld id="{682EF9F9-C4E8-46B2-BBF1-33E3162B856A}" type="slidenum">
              <a:rPr kumimoji="1" lang="ja-JP" altLang="en-US" smtClean="0"/>
              <a:t>26</a:t>
            </a:fld>
            <a:endParaRPr kumimoji="1" lang="ja-JP" altLang="en-US" dirty="0"/>
          </a:p>
        </p:txBody>
      </p:sp>
      <p:sp>
        <p:nvSpPr>
          <p:cNvPr id="8" name="テキスト ボックス 7"/>
          <p:cNvSpPr txBox="1"/>
          <p:nvPr/>
        </p:nvSpPr>
        <p:spPr>
          <a:xfrm>
            <a:off x="64072" y="937282"/>
            <a:ext cx="3888740" cy="400110"/>
          </a:xfrm>
          <a:prstGeom prst="rect">
            <a:avLst/>
          </a:prstGeom>
          <a:noFill/>
          <a:ln w="19050">
            <a:noFill/>
          </a:ln>
        </p:spPr>
        <p:txBody>
          <a:bodyPr wrap="square" rtlCol="0">
            <a:spAutoFit/>
          </a:bodyPr>
          <a:lstStyle/>
          <a:p>
            <a:r>
              <a:rPr lang="ja-JP" altLang="en-US" sz="2000" dirty="0" smtClean="0">
                <a:latin typeface="Meiryo UI" pitchFamily="50" charset="-128"/>
                <a:ea typeface="Meiryo UI" pitchFamily="50" charset="-128"/>
                <a:cs typeface="Meiryo UI" pitchFamily="50" charset="-128"/>
              </a:rPr>
              <a:t>②</a:t>
            </a:r>
            <a:r>
              <a:rPr lang="ja-JP" altLang="en-US" sz="2000" dirty="0">
                <a:latin typeface="Meiryo UI" pitchFamily="50" charset="-128"/>
                <a:ea typeface="Meiryo UI" pitchFamily="50" charset="-128"/>
                <a:cs typeface="Meiryo UI" pitchFamily="50" charset="-128"/>
              </a:rPr>
              <a:t>ダム</a:t>
            </a:r>
            <a:endParaRPr kumimoji="1" lang="ja-JP" altLang="en-US" sz="2000"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107196" y="3904590"/>
            <a:ext cx="3888740" cy="400110"/>
          </a:xfrm>
          <a:prstGeom prst="rect">
            <a:avLst/>
          </a:prstGeom>
          <a:noFill/>
          <a:ln w="19050">
            <a:noFill/>
          </a:ln>
        </p:spPr>
        <p:txBody>
          <a:bodyPr wrap="square" rtlCol="0">
            <a:spAutoFit/>
          </a:bodyPr>
          <a:lstStyle/>
          <a:p>
            <a:r>
              <a:rPr lang="ja-JP" altLang="en-US" sz="2000" dirty="0" smtClean="0">
                <a:latin typeface="Meiryo UI" pitchFamily="50" charset="-128"/>
                <a:ea typeface="Meiryo UI" pitchFamily="50" charset="-128"/>
                <a:cs typeface="Meiryo UI" pitchFamily="50" charset="-128"/>
              </a:rPr>
              <a:t>③</a:t>
            </a:r>
            <a:r>
              <a:rPr lang="ja-JP" altLang="en-US" sz="2000" dirty="0">
                <a:latin typeface="Meiryo UI" pitchFamily="50" charset="-128"/>
                <a:ea typeface="Meiryo UI" pitchFamily="50" charset="-128"/>
                <a:cs typeface="Meiryo UI" pitchFamily="50" charset="-128"/>
              </a:rPr>
              <a:t>砂防</a:t>
            </a:r>
            <a:endParaRPr kumimoji="1" lang="ja-JP" altLang="en-US" sz="2000" dirty="0">
              <a:latin typeface="Meiryo UI" pitchFamily="50" charset="-128"/>
              <a:ea typeface="Meiryo UI" pitchFamily="50" charset="-128"/>
              <a:cs typeface="Meiryo UI"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982777448"/>
              </p:ext>
            </p:extLst>
          </p:nvPr>
        </p:nvGraphicFramePr>
        <p:xfrm>
          <a:off x="222492" y="4297061"/>
          <a:ext cx="8640960" cy="2431871"/>
        </p:xfrm>
        <a:graphic>
          <a:graphicData uri="http://schemas.openxmlformats.org/drawingml/2006/table">
            <a:tbl>
              <a:tblPr firstRow="1" bandRow="1">
                <a:tableStyleId>{5C22544A-7EE6-4342-B048-85BDC9FD1C3A}</a:tableStyleId>
              </a:tblPr>
              <a:tblGrid>
                <a:gridCol w="2088232"/>
                <a:gridCol w="1080120"/>
                <a:gridCol w="5472608"/>
              </a:tblGrid>
              <a:tr h="672541">
                <a:tc>
                  <a:txBody>
                    <a:bodyPr/>
                    <a:lstStyle/>
                    <a:p>
                      <a:pPr algn="ctr"/>
                      <a:r>
                        <a:rPr kumimoji="1" lang="ja-JP" altLang="en-US" sz="1600" dirty="0" smtClean="0">
                          <a:latin typeface="Meiryo UI" pitchFamily="50" charset="-128"/>
                          <a:ea typeface="Meiryo UI" pitchFamily="50" charset="-128"/>
                          <a:cs typeface="Meiryo UI" pitchFamily="50" charset="-128"/>
                        </a:rPr>
                        <a:t>検討項目</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現在の</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保全手法</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現状の保全手法の考え方</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0715">
                <a:tc>
                  <a:txBody>
                    <a:bodyPr/>
                    <a:lstStyle/>
                    <a:p>
                      <a:pPr algn="ctr"/>
                      <a:r>
                        <a:rPr kumimoji="1" lang="ja-JP" altLang="en-US" sz="1600" dirty="0" smtClean="0">
                          <a:latin typeface="Meiryo UI" pitchFamily="50" charset="-128"/>
                          <a:ea typeface="Meiryo UI" pitchFamily="50" charset="-128"/>
                          <a:cs typeface="Meiryo UI" pitchFamily="50" charset="-128"/>
                        </a:rPr>
                        <a:t>えん堤工・渓流保全工</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擁壁工・法枠工・</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地すべり（横ボーリング等の排水施設）</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600" dirty="0" smtClean="0">
                          <a:latin typeface="Meiryo UI" pitchFamily="50" charset="-128"/>
                          <a:ea typeface="Meiryo UI" pitchFamily="50" charset="-128"/>
                          <a:cs typeface="Meiryo UI" pitchFamily="50" charset="-128"/>
                        </a:rPr>
                        <a:t>3</a:t>
                      </a:r>
                      <a:r>
                        <a:rPr kumimoji="1" lang="ja-JP" altLang="en-US" sz="1600" dirty="0" smtClean="0">
                          <a:latin typeface="Meiryo UI" pitchFamily="50" charset="-128"/>
                          <a:ea typeface="Meiryo UI" pitchFamily="50" charset="-128"/>
                          <a:cs typeface="Meiryo UI" pitchFamily="50" charset="-128"/>
                        </a:rPr>
                        <a:t>年に</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回実施する定期点検結果から、劣化損傷度、影響度を評価し、補修を実施</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530">
                <a:tc>
                  <a:txBody>
                    <a:bodyPr/>
                    <a:lstStyle/>
                    <a:p>
                      <a:pPr algn="ctr"/>
                      <a:r>
                        <a:rPr kumimoji="1" lang="ja-JP" altLang="en-US" sz="1600" dirty="0" smtClean="0">
                          <a:latin typeface="Meiryo UI" pitchFamily="50" charset="-128"/>
                          <a:ea typeface="Meiryo UI" pitchFamily="50" charset="-128"/>
                          <a:cs typeface="Meiryo UI" pitchFamily="50" charset="-128"/>
                        </a:rPr>
                        <a:t>アンカー工</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600" dirty="0" smtClean="0">
                          <a:latin typeface="Meiryo UI" pitchFamily="50" charset="-128"/>
                          <a:ea typeface="Meiryo UI" pitchFamily="50" charset="-128"/>
                          <a:cs typeface="Meiryo UI" pitchFamily="50" charset="-128"/>
                        </a:rPr>
                        <a:t>3</a:t>
                      </a:r>
                      <a:r>
                        <a:rPr kumimoji="1" lang="ja-JP" altLang="en-US" sz="1600" dirty="0" smtClean="0">
                          <a:latin typeface="Meiryo UI" pitchFamily="50" charset="-128"/>
                          <a:ea typeface="Meiryo UI" pitchFamily="50" charset="-128"/>
                          <a:cs typeface="Meiryo UI" pitchFamily="50" charset="-128"/>
                        </a:rPr>
                        <a:t>年に</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回の定期点検と不定期に実施する張力試験結果から、劣化損傷度、影響度を評価し、補修を実施。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781417771"/>
              </p:ext>
            </p:extLst>
          </p:nvPr>
        </p:nvGraphicFramePr>
        <p:xfrm>
          <a:off x="9900592" y="1137337"/>
          <a:ext cx="8640960" cy="5071432"/>
        </p:xfrm>
        <a:graphic>
          <a:graphicData uri="http://schemas.openxmlformats.org/drawingml/2006/table">
            <a:tbl>
              <a:tblPr firstRow="1" bandRow="1">
                <a:tableStyleId>{5C22544A-7EE6-4342-B048-85BDC9FD1C3A}</a:tableStyleId>
              </a:tblPr>
              <a:tblGrid>
                <a:gridCol w="1711604"/>
                <a:gridCol w="1312732"/>
                <a:gridCol w="5616624"/>
              </a:tblGrid>
              <a:tr h="672541">
                <a:tc>
                  <a:txBody>
                    <a:bodyPr/>
                    <a:lstStyle/>
                    <a:p>
                      <a:pPr algn="ctr"/>
                      <a:r>
                        <a:rPr kumimoji="1" lang="ja-JP" altLang="en-US" sz="1600" dirty="0" smtClean="0">
                          <a:latin typeface="Meiryo UI" pitchFamily="50" charset="-128"/>
                          <a:ea typeface="Meiryo UI" pitchFamily="50" charset="-128"/>
                          <a:cs typeface="Meiryo UI" pitchFamily="50" charset="-128"/>
                        </a:rPr>
                        <a:t>検討項目</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現在の</a:t>
                      </a:r>
                      <a:endParaRPr kumimoji="1" lang="en-US" altLang="ja-JP" sz="1600" dirty="0" smtClean="0">
                        <a:latin typeface="Meiryo UI" pitchFamily="50" charset="-128"/>
                        <a:ea typeface="Meiryo UI" pitchFamily="50" charset="-128"/>
                        <a:cs typeface="Meiryo UI" pitchFamily="50" charset="-128"/>
                      </a:endParaRPr>
                    </a:p>
                    <a:p>
                      <a:pPr algn="ctr"/>
                      <a:r>
                        <a:rPr kumimoji="1" lang="ja-JP" altLang="en-US" sz="1600" dirty="0" smtClean="0">
                          <a:latin typeface="Meiryo UI" pitchFamily="50" charset="-128"/>
                          <a:ea typeface="Meiryo UI" pitchFamily="50" charset="-128"/>
                          <a:cs typeface="Meiryo UI" pitchFamily="50" charset="-128"/>
                        </a:rPr>
                        <a:t>保全手法</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現状の保全手法の考え方</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0715">
                <a:tc>
                  <a:txBody>
                    <a:bodyPr/>
                    <a:lstStyle/>
                    <a:p>
                      <a:pPr algn="ctr"/>
                      <a:r>
                        <a:rPr kumimoji="1" lang="ja-JP" altLang="en-US" sz="1600" dirty="0" smtClean="0">
                          <a:latin typeface="Meiryo UI" pitchFamily="50" charset="-128"/>
                          <a:ea typeface="Meiryo UI" pitchFamily="50" charset="-128"/>
                          <a:cs typeface="Meiryo UI" pitchFamily="50" charset="-128"/>
                        </a:rPr>
                        <a:t>えん堤工</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600" dirty="0" smtClean="0">
                          <a:latin typeface="Meiryo UI" pitchFamily="50" charset="-128"/>
                          <a:ea typeface="Meiryo UI" pitchFamily="50" charset="-128"/>
                          <a:cs typeface="Meiryo UI" pitchFamily="50" charset="-128"/>
                        </a:rPr>
                        <a:t>3</a:t>
                      </a:r>
                      <a:r>
                        <a:rPr kumimoji="1" lang="ja-JP" altLang="en-US" sz="1600" dirty="0" smtClean="0">
                          <a:latin typeface="Meiryo UI" pitchFamily="50" charset="-128"/>
                          <a:ea typeface="Meiryo UI" pitchFamily="50" charset="-128"/>
                          <a:cs typeface="Meiryo UI" pitchFamily="50" charset="-128"/>
                        </a:rPr>
                        <a:t>年に</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回実施する定期点検結果から、劣化損傷度、影響度を評価し、補修を実施</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3461">
                <a:tc>
                  <a:txBody>
                    <a:bodyPr/>
                    <a:lstStyle/>
                    <a:p>
                      <a:pPr algn="ctr"/>
                      <a:r>
                        <a:rPr kumimoji="1" lang="ja-JP" altLang="en-US" sz="1600" dirty="0" smtClean="0">
                          <a:latin typeface="Meiryo UI" pitchFamily="50" charset="-128"/>
                          <a:ea typeface="Meiryo UI" pitchFamily="50" charset="-128"/>
                          <a:cs typeface="Meiryo UI" pitchFamily="50" charset="-128"/>
                        </a:rPr>
                        <a:t>渓流保全工</a:t>
                      </a:r>
                      <a:r>
                        <a:rPr kumimoji="1" lang="en-US" altLang="ja-JP" sz="1600" dirty="0" smtClean="0">
                          <a:latin typeface="Meiryo UI" pitchFamily="50" charset="-128"/>
                          <a:ea typeface="Meiryo UI" pitchFamily="50" charset="-128"/>
                          <a:cs typeface="Meiryo UI" pitchFamily="50" charset="-128"/>
                        </a:rPr>
                        <a:t/>
                      </a:r>
                      <a:br>
                        <a:rPr kumimoji="1" lang="en-US" altLang="ja-JP" sz="1600" dirty="0" smtClean="0">
                          <a:latin typeface="Meiryo UI" pitchFamily="50" charset="-128"/>
                          <a:ea typeface="Meiryo UI" pitchFamily="50" charset="-128"/>
                          <a:cs typeface="Meiryo UI" pitchFamily="50" charset="-128"/>
                        </a:rPr>
                      </a:br>
                      <a:r>
                        <a:rPr kumimoji="1" lang="ja-JP" altLang="en-US" sz="1600" dirty="0" smtClean="0">
                          <a:latin typeface="Meiryo UI" pitchFamily="50" charset="-128"/>
                          <a:ea typeface="Meiryo UI" pitchFamily="50" charset="-128"/>
                          <a:cs typeface="Meiryo UI" pitchFamily="50" charset="-128"/>
                        </a:rPr>
                        <a:t>（護岸）</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600" dirty="0" smtClean="0">
                          <a:latin typeface="Meiryo UI" pitchFamily="50" charset="-128"/>
                          <a:ea typeface="Meiryo UI" pitchFamily="50" charset="-128"/>
                          <a:cs typeface="Meiryo UI" pitchFamily="50" charset="-128"/>
                        </a:rPr>
                        <a:t>3</a:t>
                      </a:r>
                      <a:r>
                        <a:rPr kumimoji="1" lang="ja-JP" altLang="en-US" sz="1600" dirty="0" smtClean="0">
                          <a:latin typeface="Meiryo UI" pitchFamily="50" charset="-128"/>
                          <a:ea typeface="Meiryo UI" pitchFamily="50" charset="-128"/>
                          <a:cs typeface="Meiryo UI" pitchFamily="50" charset="-128"/>
                        </a:rPr>
                        <a:t>年に</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回実施する定期点検結果から、劣化損傷度、影響度を評価し、補修を実施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611">
                <a:tc>
                  <a:txBody>
                    <a:bodyPr/>
                    <a:lstStyle/>
                    <a:p>
                      <a:pPr algn="ctr"/>
                      <a:r>
                        <a:rPr kumimoji="1" lang="ja-JP" altLang="en-US" sz="1600" dirty="0" smtClean="0">
                          <a:latin typeface="Meiryo UI" pitchFamily="50" charset="-128"/>
                          <a:ea typeface="Meiryo UI" pitchFamily="50" charset="-128"/>
                          <a:cs typeface="Meiryo UI" pitchFamily="50" charset="-128"/>
                        </a:rPr>
                        <a:t>擁壁工</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itchFamily="50" charset="-128"/>
                          <a:ea typeface="Meiryo UI" pitchFamily="50" charset="-128"/>
                          <a:cs typeface="Meiryo UI" pitchFamily="50" charset="-128"/>
                        </a:rPr>
                        <a:t>3</a:t>
                      </a:r>
                      <a:r>
                        <a:rPr kumimoji="1" lang="ja-JP" altLang="en-US" sz="1600" dirty="0" smtClean="0">
                          <a:latin typeface="Meiryo UI" pitchFamily="50" charset="-128"/>
                          <a:ea typeface="Meiryo UI" pitchFamily="50" charset="-128"/>
                          <a:cs typeface="Meiryo UI" pitchFamily="50" charset="-128"/>
                        </a:rPr>
                        <a:t>年に</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回実施する定期点検結果から、劣化損傷度、影響度を評価し、補修を実施。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3614">
                <a:tc>
                  <a:txBody>
                    <a:bodyPr/>
                    <a:lstStyle/>
                    <a:p>
                      <a:pPr algn="ctr"/>
                      <a:r>
                        <a:rPr kumimoji="1" lang="ja-JP" altLang="en-US" sz="1600" dirty="0" smtClean="0">
                          <a:latin typeface="Meiryo UI" pitchFamily="50" charset="-128"/>
                          <a:ea typeface="Meiryo UI" pitchFamily="50" charset="-128"/>
                          <a:cs typeface="Meiryo UI" pitchFamily="50" charset="-128"/>
                        </a:rPr>
                        <a:t>法面工</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600" dirty="0" smtClean="0">
                          <a:latin typeface="Meiryo UI" pitchFamily="50" charset="-128"/>
                          <a:ea typeface="Meiryo UI" pitchFamily="50" charset="-128"/>
                          <a:cs typeface="Meiryo UI" pitchFamily="50" charset="-128"/>
                        </a:rPr>
                        <a:t>3</a:t>
                      </a:r>
                      <a:r>
                        <a:rPr kumimoji="1" lang="ja-JP" altLang="en-US" sz="1600" dirty="0" smtClean="0">
                          <a:latin typeface="Meiryo UI" pitchFamily="50" charset="-128"/>
                          <a:ea typeface="Meiryo UI" pitchFamily="50" charset="-128"/>
                          <a:cs typeface="Meiryo UI" pitchFamily="50" charset="-128"/>
                        </a:rPr>
                        <a:t>年に</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回実施する定期点検結果から、劣化損傷度、影響度を評価し、補修を実施。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530">
                <a:tc>
                  <a:txBody>
                    <a:bodyPr/>
                    <a:lstStyle/>
                    <a:p>
                      <a:pPr algn="ctr"/>
                      <a:r>
                        <a:rPr kumimoji="1" lang="ja-JP" altLang="en-US" sz="1600" dirty="0" smtClean="0">
                          <a:latin typeface="Meiryo UI" pitchFamily="50" charset="-128"/>
                          <a:ea typeface="Meiryo UI" pitchFamily="50" charset="-128"/>
                          <a:cs typeface="Meiryo UI" pitchFamily="50" charset="-128"/>
                        </a:rPr>
                        <a:t>アンカー工</a:t>
                      </a:r>
                      <a:endParaRPr kumimoji="1" lang="en-US" altLang="ja-JP" sz="1600" dirty="0" smtClean="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600" dirty="0" smtClean="0">
                          <a:latin typeface="Meiryo UI" pitchFamily="50" charset="-128"/>
                          <a:ea typeface="Meiryo UI" pitchFamily="50" charset="-128"/>
                          <a:cs typeface="Meiryo UI" pitchFamily="50" charset="-128"/>
                        </a:rPr>
                        <a:t>3</a:t>
                      </a:r>
                      <a:r>
                        <a:rPr kumimoji="1" lang="ja-JP" altLang="en-US" sz="1600" dirty="0" smtClean="0">
                          <a:latin typeface="Meiryo UI" pitchFamily="50" charset="-128"/>
                          <a:ea typeface="Meiryo UI" pitchFamily="50" charset="-128"/>
                          <a:cs typeface="Meiryo UI" pitchFamily="50" charset="-128"/>
                        </a:rPr>
                        <a:t>年に</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回の定期点検と不定期に実施する張力試験結果から、劣化損傷度、影響度を評価し、補修を実施。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8793">
                <a:tc>
                  <a:txBody>
                    <a:bodyPr/>
                    <a:lstStyle/>
                    <a:p>
                      <a:pPr algn="l"/>
                      <a:r>
                        <a:rPr kumimoji="1" lang="ja-JP" altLang="en-US" sz="1600" dirty="0" smtClean="0">
                          <a:latin typeface="Meiryo UI" pitchFamily="50" charset="-128"/>
                          <a:ea typeface="Meiryo UI" pitchFamily="50" charset="-128"/>
                          <a:cs typeface="Meiryo UI" pitchFamily="50" charset="-128"/>
                        </a:rPr>
                        <a:t>地すべり</a:t>
                      </a:r>
                      <a:r>
                        <a:rPr kumimoji="1" lang="en-US" altLang="ja-JP" sz="1600" dirty="0" smtClean="0">
                          <a:latin typeface="Meiryo UI" pitchFamily="50" charset="-128"/>
                          <a:ea typeface="Meiryo UI" pitchFamily="50" charset="-128"/>
                          <a:cs typeface="Meiryo UI" pitchFamily="50" charset="-128"/>
                        </a:rPr>
                        <a:t/>
                      </a:r>
                      <a:br>
                        <a:rPr kumimoji="1" lang="en-US" altLang="ja-JP" sz="1600" dirty="0" smtClean="0">
                          <a:latin typeface="Meiryo UI" pitchFamily="50" charset="-128"/>
                          <a:ea typeface="Meiryo UI" pitchFamily="50" charset="-128"/>
                          <a:cs typeface="Meiryo UI" pitchFamily="50" charset="-128"/>
                        </a:rPr>
                      </a:br>
                      <a:r>
                        <a:rPr kumimoji="1" lang="en-US" altLang="ja-JP" sz="1600" dirty="0" smtClean="0">
                          <a:latin typeface="Meiryo UI" pitchFamily="50" charset="-128"/>
                          <a:ea typeface="Meiryo UI" pitchFamily="50" charset="-128"/>
                          <a:cs typeface="Meiryo UI" pitchFamily="50" charset="-128"/>
                        </a:rPr>
                        <a:t>(</a:t>
                      </a:r>
                      <a:r>
                        <a:rPr kumimoji="1" lang="ja-JP" altLang="en-US" sz="1600" dirty="0" smtClean="0">
                          <a:latin typeface="Meiryo UI" pitchFamily="50" charset="-128"/>
                          <a:ea typeface="Meiryo UI" pitchFamily="50" charset="-128"/>
                          <a:cs typeface="Meiryo UI" pitchFamily="50" charset="-128"/>
                        </a:rPr>
                        <a:t>横ボーリング等の</a:t>
                      </a:r>
                      <a:endParaRPr kumimoji="1" lang="en-US" altLang="ja-JP" sz="1600" dirty="0" smtClean="0">
                        <a:latin typeface="Meiryo UI" pitchFamily="50" charset="-128"/>
                        <a:ea typeface="Meiryo UI" pitchFamily="50" charset="-128"/>
                        <a:cs typeface="Meiryo UI" pitchFamily="50" charset="-128"/>
                      </a:endParaRPr>
                    </a:p>
                    <a:p>
                      <a:pPr algn="l"/>
                      <a:r>
                        <a:rPr kumimoji="1" lang="ja-JP" altLang="en-US" sz="1600" dirty="0" smtClean="0">
                          <a:latin typeface="Meiryo UI" pitchFamily="50" charset="-128"/>
                          <a:ea typeface="Meiryo UI" pitchFamily="50" charset="-128"/>
                          <a:cs typeface="Meiryo UI" pitchFamily="50" charset="-128"/>
                        </a:rPr>
                        <a:t>排水施設</a:t>
                      </a:r>
                      <a:r>
                        <a:rPr kumimoji="1" lang="en-US" altLang="ja-JP" sz="1600" dirty="0" smtClean="0">
                          <a:latin typeface="Meiryo UI" pitchFamily="50" charset="-128"/>
                          <a:ea typeface="Meiryo UI" pitchFamily="50" charset="-128"/>
                          <a:cs typeface="Meiryo UI"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itchFamily="50" charset="-128"/>
                          <a:ea typeface="Meiryo UI" pitchFamily="50" charset="-128"/>
                          <a:cs typeface="Meiryo UI" pitchFamily="50" charset="-128"/>
                        </a:rPr>
                        <a:t>状態監視</a:t>
                      </a:r>
                      <a:endParaRPr kumimoji="1" lang="ja-JP" altLang="en-US" sz="160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itchFamily="50" charset="-128"/>
                          <a:ea typeface="Meiryo UI" pitchFamily="50" charset="-128"/>
                          <a:cs typeface="Meiryo UI" pitchFamily="50" charset="-128"/>
                        </a:rPr>
                        <a:t>3</a:t>
                      </a:r>
                      <a:r>
                        <a:rPr kumimoji="1" lang="ja-JP" altLang="en-US" sz="1600" dirty="0" smtClean="0">
                          <a:latin typeface="Meiryo UI" pitchFamily="50" charset="-128"/>
                          <a:ea typeface="Meiryo UI" pitchFamily="50" charset="-128"/>
                          <a:cs typeface="Meiryo UI" pitchFamily="50" charset="-128"/>
                        </a:rPr>
                        <a:t>年に</a:t>
                      </a:r>
                      <a:r>
                        <a:rPr kumimoji="1" lang="en-US" altLang="ja-JP" sz="1600" dirty="0" smtClean="0">
                          <a:latin typeface="Meiryo UI" pitchFamily="50" charset="-128"/>
                          <a:ea typeface="Meiryo UI" pitchFamily="50" charset="-128"/>
                          <a:cs typeface="Meiryo UI" pitchFamily="50" charset="-128"/>
                        </a:rPr>
                        <a:t>1</a:t>
                      </a:r>
                      <a:r>
                        <a:rPr kumimoji="1" lang="ja-JP" altLang="en-US" sz="1600" dirty="0" smtClean="0">
                          <a:latin typeface="Meiryo UI" pitchFamily="50" charset="-128"/>
                          <a:ea typeface="Meiryo UI" pitchFamily="50" charset="-128"/>
                          <a:cs typeface="Meiryo UI" pitchFamily="50" charset="-128"/>
                        </a:rPr>
                        <a:t>回実施する定期点検結果から、劣化損傷度、影響度を評価し、補修を実施。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0679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２－３　現在の維持管理手法に関する問題点・課題</a:t>
            </a:r>
            <a:endParaRPr lang="en-US" altLang="ja-JP" sz="2400" dirty="0" smtClean="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779912" y="6492875"/>
            <a:ext cx="1828800" cy="365125"/>
          </a:xfrm>
        </p:spPr>
        <p:txBody>
          <a:bodyPr/>
          <a:lstStyle/>
          <a:p>
            <a:fld id="{682EF9F9-C4E8-46B2-BBF1-33E3162B856A}" type="slidenum">
              <a:rPr kumimoji="1" lang="ja-JP" altLang="en-US" smtClean="0"/>
              <a:t>27</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769625324"/>
              </p:ext>
            </p:extLst>
          </p:nvPr>
        </p:nvGraphicFramePr>
        <p:xfrm>
          <a:off x="232766" y="1268759"/>
          <a:ext cx="8587706" cy="4494750"/>
        </p:xfrm>
        <a:graphic>
          <a:graphicData uri="http://schemas.openxmlformats.org/drawingml/2006/table">
            <a:tbl>
              <a:tblPr firstRow="1" bandRow="1">
                <a:tableStyleId>{5C22544A-7EE6-4342-B048-85BDC9FD1C3A}</a:tableStyleId>
              </a:tblPr>
              <a:tblGrid>
                <a:gridCol w="4293853"/>
                <a:gridCol w="4293853"/>
              </a:tblGrid>
              <a:tr h="898950">
                <a:tc>
                  <a:txBody>
                    <a:bodyPr/>
                    <a:lstStyle/>
                    <a:p>
                      <a:pPr algn="ctr"/>
                      <a:r>
                        <a:rPr kumimoji="1" lang="ja-JP" altLang="en-US"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endParaRPr kumimoji="1"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改善策</a:t>
                      </a:r>
                      <a:endParaRPr kumimoji="1" lang="ja-JP" altLang="en-US"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98950">
                <a:tc>
                  <a:txBody>
                    <a:bodyPr/>
                    <a:lstStyle/>
                    <a:p>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損傷度の判定基準が明確ではないため、判定する職員によって損傷度が異なる可能性がある</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判断にばらつきが生じないよう、図・写真等を用いた損傷度判定表（</a:t>
                      </a:r>
                      <a:r>
                        <a:rPr kumimoji="1" lang="en-US" altLang="ja-JP"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ex:5</a:t>
                      </a:r>
                      <a:r>
                        <a:rPr kumimoji="1" lang="ja-JP" altLang="en-US"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段階等）を作成する</a:t>
                      </a:r>
                      <a:endParaRPr kumimoji="1" lang="en-US" altLang="ja-JP"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次回部会で審議</a:t>
                      </a:r>
                      <a:endParaRPr kumimoji="1" lang="ja-JP" altLang="en-US" sz="16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98950">
                <a:tc>
                  <a:txBody>
                    <a:bodyPr/>
                    <a:lstStyle/>
                    <a:p>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明確な補修タイミングが定まっておらず、適切な時期に補修を実施できているのかが不明</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損傷度判定表を用いて、損傷種別毎に補修するタイミング（目標管理水準）を設定する</a:t>
                      </a:r>
                      <a:endParaRPr kumimoji="1" lang="en-US" altLang="ja-JP"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次回部会で審議</a:t>
                      </a:r>
                      <a:endParaRPr kumimoji="1" lang="ja-JP" altLang="en-US" sz="16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898950">
                <a:tc>
                  <a:txBody>
                    <a:bodyPr/>
                    <a:lstStyle/>
                    <a:p>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実施している補修工法が最適な工法なのかどうかが不明</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期待した効果が得られているか等、選定した工法についての事後評価を実施する</a:t>
                      </a:r>
                      <a:endParaRPr kumimoji="1" lang="ja-JP" altLang="en-US" sz="16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898950">
                <a:tc>
                  <a:txBody>
                    <a:bodyPr/>
                    <a:lstStyle/>
                    <a:p>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河道に堆積した土砂は阻害率等に応じて撤去しているが、繰り返し堆積する区間等がある</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構造上・利水上の問題をクリアできる箇所については、河川特性に応じた縦断勾配とするなどの手法を検討する</a:t>
                      </a:r>
                      <a:endParaRPr kumimoji="1" lang="ja-JP" altLang="en-US" sz="1600" b="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テキスト ボックス 7"/>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ページ追加</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6408430"/>
              </p:ext>
            </p:extLst>
          </p:nvPr>
        </p:nvGraphicFramePr>
        <p:xfrm>
          <a:off x="9396536" y="1340730"/>
          <a:ext cx="8712968" cy="5165436"/>
        </p:xfrm>
        <a:graphic>
          <a:graphicData uri="http://schemas.openxmlformats.org/drawingml/2006/table">
            <a:tbl>
              <a:tblPr firstRow="1" bandRow="1">
                <a:tableStyleId>{5C22544A-7EE6-4342-B048-85BDC9FD1C3A}</a:tableStyleId>
              </a:tblPr>
              <a:tblGrid>
                <a:gridCol w="2611042"/>
                <a:gridCol w="2592288"/>
                <a:gridCol w="2237171"/>
                <a:gridCol w="1272467"/>
              </a:tblGrid>
              <a:tr h="654396">
                <a:tc>
                  <a:txBody>
                    <a:bodyPr/>
                    <a:lstStyle/>
                    <a:p>
                      <a:pPr algn="ctr"/>
                      <a:r>
                        <a:rPr kumimoji="1" lang="ja-JP" altLang="en-US"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endParaRPr kumimoji="1"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課題</a:t>
                      </a:r>
                      <a:endParaRPr kumimoji="1" lang="ja-JP" altLang="en-US"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改善策</a:t>
                      </a:r>
                      <a:endParaRPr kumimoji="1" lang="ja-JP" altLang="en-US" b="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0088">
                <a:tc>
                  <a:txBody>
                    <a:bodyPr/>
                    <a:lstStyle/>
                    <a:p>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判定基準が明確ではないため、判定する職員によって損傷度が異なる可能性がある</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損傷度の判定にばらつきが生じないよう、構造種別毎に明確な損傷度判定基準を作成する必要がある</a:t>
                      </a:r>
                      <a:endParaRPr kumimoji="1" lang="ja-JP" altLang="en-US" sz="1600"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判断にばらつきが生じないよう、図・写真等を用いた損傷度判定表（</a:t>
                      </a:r>
                      <a:r>
                        <a:rPr kumimoji="1" lang="en-US" altLang="ja-JP" sz="16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ex:</a:t>
                      </a:r>
                    </a:p>
                    <a:p>
                      <a:r>
                        <a:rPr kumimoji="1" lang="en-US" altLang="ja-JP" sz="16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段階等）を作成する</a:t>
                      </a:r>
                      <a:endParaRPr kumimoji="1" lang="ja-JP" altLang="en-US" sz="1600" b="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0088">
                <a:tc>
                  <a:txBody>
                    <a:bodyPr/>
                    <a:lstStyle/>
                    <a:p>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明確な補修タイミングが定まっておらず、適切な時期に補修を実施できているのかが不明</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目標管理水準を設定し、構造種別毎の最適な補修タイミングを設定することが必要</a:t>
                      </a:r>
                      <a:endParaRPr kumimoji="1" lang="ja-JP" altLang="en-US" sz="1600"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損傷度判定表を用いて、損傷種別毎に補修するタイミング（目標管理水準）を設定する</a:t>
                      </a:r>
                      <a:endParaRPr kumimoji="1" lang="ja-JP" altLang="en-US" sz="1600" b="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960088">
                <a:tc>
                  <a:txBody>
                    <a:bodyPr/>
                    <a:lstStyle/>
                    <a:p>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実施している補修工法が最適な工法なのかどうかが不明</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補修後の劣化進行速度やコスト等を考慮した補修工法を検討する必要がある</a:t>
                      </a:r>
                      <a:endParaRPr kumimoji="1" lang="ja-JP" altLang="en-US" sz="1600"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期待した効果が得られているか等、選定した工法が適切であったかを事後評価する</a:t>
                      </a:r>
                      <a:endParaRPr kumimoji="1" lang="ja-JP" altLang="en-US" sz="1600" b="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960088">
                <a:tc>
                  <a:txBody>
                    <a:bodyPr/>
                    <a:lstStyle/>
                    <a:p>
                      <a:r>
                        <a:rPr kumimoji="1" lang="ja-JP" altLang="en-US" sz="16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河道に堆積した土砂は阻害率等に応じて撤去しているが、繰り返し堆積する区間等がある</a:t>
                      </a:r>
                      <a:endParaRPr kumimoji="1" lang="ja-JP" altLang="en-US" sz="1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土砂撤去後、再度堆積しないような河川構造への変更が必要</a:t>
                      </a:r>
                      <a:endParaRPr kumimoji="1" lang="ja-JP" altLang="en-US" sz="1600" b="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構造上の問題をクリアできる区間等については、河川特性に応じた縦断勾配への見直しなどを検討する</a:t>
                      </a:r>
                      <a:endParaRPr kumimoji="1" lang="ja-JP" altLang="en-US" sz="1600" b="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b="0" dirty="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31321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２－４　</a:t>
            </a:r>
            <a:r>
              <a:rPr lang="ja-JP" altLang="en-US" sz="2400" dirty="0">
                <a:latin typeface="Meiryo UI" pitchFamily="50" charset="-128"/>
                <a:ea typeface="Meiryo UI" pitchFamily="50" charset="-128"/>
                <a:cs typeface="Meiryo UI" pitchFamily="50" charset="-128"/>
              </a:rPr>
              <a:t>施設毎の主たる損傷・劣化</a:t>
            </a:r>
            <a:r>
              <a:rPr lang="ja-JP" altLang="en-US" sz="2400" dirty="0" smtClean="0">
                <a:latin typeface="Meiryo UI" pitchFamily="50" charset="-128"/>
                <a:ea typeface="Meiryo UI" pitchFamily="50" charset="-128"/>
                <a:cs typeface="Meiryo UI" pitchFamily="50" charset="-128"/>
              </a:rPr>
              <a:t>要因</a:t>
            </a:r>
            <a:endParaRPr lang="ja-JP" altLang="en-US" sz="2400" dirty="0">
              <a:latin typeface="Meiryo UI" pitchFamily="50" charset="-128"/>
              <a:ea typeface="Meiryo UI" pitchFamily="50" charset="-128"/>
              <a:cs typeface="Meiryo UI"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097480746"/>
              </p:ext>
            </p:extLst>
          </p:nvPr>
        </p:nvGraphicFramePr>
        <p:xfrm>
          <a:off x="179512" y="1052736"/>
          <a:ext cx="8791905" cy="5747522"/>
        </p:xfrm>
        <a:graphic>
          <a:graphicData uri="http://schemas.openxmlformats.org/drawingml/2006/table">
            <a:tbl>
              <a:tblPr firstRow="1" bandRow="1">
                <a:tableStyleId>{5C22544A-7EE6-4342-B048-85BDC9FD1C3A}</a:tableStyleId>
              </a:tblPr>
              <a:tblGrid>
                <a:gridCol w="727009"/>
                <a:gridCol w="1587641"/>
                <a:gridCol w="936104"/>
                <a:gridCol w="936104"/>
                <a:gridCol w="2016224"/>
                <a:gridCol w="2588823"/>
              </a:tblGrid>
              <a:tr h="302135">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工種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長寿命化のために</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注視すべき要因</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劣化機構・損傷要因</a:t>
                      </a:r>
                    </a:p>
                  </a:txBody>
                  <a:tcPr anchor="ctr">
                    <a:lnL w="12700" cap="flat" cmpd="sng" algn="ctr">
                      <a:solidFill>
                        <a:schemeClr val="bg1"/>
                      </a:solidFill>
                      <a:prstDash val="solid"/>
                      <a:round/>
                      <a:headEnd type="none" w="med" len="med"/>
                      <a:tailEnd type="none" w="med" len="med"/>
                    </a:ln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r>
              <a:tr h="35099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材料劣化</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損傷要因</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50000"/>
                      </a:schemeClr>
                    </a:solidFill>
                  </a:tcPr>
                </a:tc>
                <a:tc vMerge="1">
                  <a:txBody>
                    <a:bodyPr/>
                    <a:lstStyle/>
                    <a:p>
                      <a:endParaRPr kumimoji="1" lang="ja-JP" altLang="en-US"/>
                    </a:p>
                  </a:txBody>
                  <a:tcPr/>
                </a:tc>
                <a:tc vMerge="1">
                  <a:txBody>
                    <a:bodyPr/>
                    <a:lstStyle/>
                    <a:p>
                      <a:endParaRPr kumimoji="1" lang="ja-JP" altLang="en-US"/>
                    </a:p>
                  </a:txBody>
                  <a:tcPr/>
                </a:tc>
              </a:tr>
              <a:tr h="356566">
                <a:tc rowSpan="15">
                  <a:txBody>
                    <a:bodyPr/>
                    <a:lstStyle/>
                    <a:p>
                      <a:pPr algn="l"/>
                      <a:r>
                        <a:rPr kumimoji="1" lang="ja-JP" altLang="en-US" sz="1400" dirty="0" smtClean="0"/>
                        <a:t>河川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4">
                  <a:txBody>
                    <a:bodyPr/>
                    <a:lstStyle/>
                    <a:p>
                      <a:pPr algn="l"/>
                      <a:r>
                        <a:rPr kumimoji="1" lang="ja-JP" altLang="en-US" sz="1400" dirty="0" smtClean="0"/>
                        <a:t>堤防・護岸</a:t>
                      </a:r>
                      <a:endParaRPr kumimoji="1" lang="en-US" altLang="ja-JP" sz="1400" dirty="0" smtClean="0"/>
                    </a:p>
                    <a:p>
                      <a:pPr algn="l"/>
                      <a:r>
                        <a:rPr kumimoji="1" lang="ja-JP" altLang="en-US" sz="1400" dirty="0" smtClean="0"/>
                        <a:t>（特殊堤除く）</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河床低下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ひび割れ・空洞化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r>
              <a:tr h="356566">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上載・背面荷重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はらみ出し、傾斜・折損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356566">
                <a:tc vMerge="1">
                  <a:txBody>
                    <a:bodyPr/>
                    <a:lstStyle/>
                    <a:p>
                      <a:endParaRPr kumimoji="1" lang="ja-JP" altLang="en-US"/>
                    </a:p>
                  </a:txBody>
                  <a:tcPr/>
                </a:tc>
                <a:tc vMerge="1">
                  <a:txBody>
                    <a:bodyPr/>
                    <a:lstStyle/>
                    <a:p>
                      <a:endParaRPr kumimoji="1" lang="ja-JP" altLang="en-US"/>
                    </a:p>
                  </a:txBody>
                  <a:tcPr/>
                </a:tc>
                <a:tc>
                  <a:txBody>
                    <a:bodyPr/>
                    <a:lstStyle/>
                    <a:p>
                      <a:endParaRPr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側方侵食</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欠損、吸出し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56566">
                <a:tc vMerge="1">
                  <a:txBody>
                    <a:bodyPr/>
                    <a:lstStyle/>
                    <a:p>
                      <a:endParaRPr kumimoji="1" lang="ja-JP" altLang="en-US"/>
                    </a:p>
                  </a:txBody>
                  <a:tcPr/>
                </a:tc>
                <a:tc vMerge="1">
                  <a:txBody>
                    <a:bodyPr/>
                    <a:lstStyle/>
                    <a:p>
                      <a:endParaRPr kumimoji="1" lang="ja-JP" altLang="en-US"/>
                    </a:p>
                  </a:txBody>
                  <a:tcPr/>
                </a:tc>
                <a:tc>
                  <a:txBody>
                    <a:bodyPr/>
                    <a:lstStyle/>
                    <a:p>
                      <a:endParaRPr lang="ja-JP" alt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浸透</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天端の亀裂、泥濘化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316360">
                <a:tc vMerge="1">
                  <a:txBody>
                    <a:bodyPr/>
                    <a:lstStyle/>
                    <a:p>
                      <a:endParaRPr kumimoji="1" lang="ja-JP" altLang="en-US"/>
                    </a:p>
                  </a:txBody>
                  <a:tcPr/>
                </a:tc>
                <a:tc rowSpan="7">
                  <a:txBody>
                    <a:bodyPr/>
                    <a:lstStyle/>
                    <a:p>
                      <a:pPr algn="l"/>
                      <a:r>
                        <a:rPr kumimoji="1" lang="ja-JP" altLang="en-US" sz="1400" dirty="0" smtClean="0"/>
                        <a:t>特殊堤</a:t>
                      </a:r>
                      <a:endParaRPr kumimoji="1" lang="en-US" altLang="ja-JP" sz="1400" dirty="0" smtClean="0"/>
                    </a:p>
                    <a:p>
                      <a:pPr algn="l"/>
                      <a:r>
                        <a:rPr kumimoji="1" lang="ja-JP" altLang="en-US" sz="1400" dirty="0" smtClean="0"/>
                        <a:t>（コンクリート）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塩害</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rowSpan="4">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ひび割れ・剥離・さび汁・</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鉄筋露出・漏水・表面劣化</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31636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中性化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1636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ＡＳＲ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1636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化学的浸食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16360">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すりへり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表面劣化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16360">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河床低下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ひび割れ・空洞化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16360">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上載・背面荷重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はらみ出し、傾斜・折損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152400">
                <a:tc vMerge="1">
                  <a:txBody>
                    <a:bodyPr/>
                    <a:lstStyle/>
                    <a:p>
                      <a:endParaRPr kumimoji="1" lang="ja-JP" altLang="en-US"/>
                    </a:p>
                  </a:txBody>
                  <a:tcPr/>
                </a:tc>
                <a:tc rowSpan="4">
                  <a:txBody>
                    <a:bodyPr/>
                    <a:lstStyle/>
                    <a:p>
                      <a:pPr algn="l"/>
                      <a:r>
                        <a:rPr kumimoji="1" lang="ja-JP" altLang="en-US" sz="1600" dirty="0" smtClean="0"/>
                        <a:t>特殊堤</a:t>
                      </a:r>
                      <a:endParaRPr kumimoji="1" lang="en-US" altLang="ja-JP" sz="1600" dirty="0" smtClean="0"/>
                    </a:p>
                    <a:p>
                      <a:pPr algn="l"/>
                      <a:r>
                        <a:rPr kumimoji="1" lang="ja-JP" altLang="en-US" sz="1600" dirty="0" smtClean="0"/>
                        <a:t>（鋼構造）</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防食工の劣化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rowSpan="3">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肉厚減少、孔食</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背面土砂の流出</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152400">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鋼材の腐食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kumimoji="1" lang="ja-JP" altLang="en-US"/>
                    </a:p>
                  </a:txBody>
                  <a:tcPr/>
                </a:tc>
              </a:tr>
              <a:tr h="297138">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船舶の衝突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l"/>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297138">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吸い出し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背面土砂の流出</a:t>
                      </a:r>
                      <a:endParaRPr kumimoji="1" lang="zh-TW"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20205358"/>
              </p:ext>
            </p:extLst>
          </p:nvPr>
        </p:nvGraphicFramePr>
        <p:xfrm>
          <a:off x="9756576" y="1412776"/>
          <a:ext cx="8791905" cy="4896542"/>
        </p:xfrm>
        <a:graphic>
          <a:graphicData uri="http://schemas.openxmlformats.org/drawingml/2006/table">
            <a:tbl>
              <a:tblPr firstRow="1" bandRow="1">
                <a:tableStyleId>{5C22544A-7EE6-4342-B048-85BDC9FD1C3A}</a:tableStyleId>
              </a:tblPr>
              <a:tblGrid>
                <a:gridCol w="727009"/>
                <a:gridCol w="1587641"/>
                <a:gridCol w="936104"/>
                <a:gridCol w="936104"/>
                <a:gridCol w="2016224"/>
                <a:gridCol w="2588823"/>
              </a:tblGrid>
              <a:tr h="612205">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工種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長寿命化のために</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注視すべき要因</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劣化機構・要因</a:t>
                      </a:r>
                    </a:p>
                  </a:txBody>
                  <a:tcPr anchor="ctr">
                    <a:lnL w="12700" cap="flat" cmpd="sng" algn="ctr">
                      <a:solidFill>
                        <a:schemeClr val="bg1"/>
                      </a:solidFill>
                      <a:prstDash val="solid"/>
                      <a:round/>
                      <a:headEnd type="none" w="med" len="med"/>
                      <a:tailEnd type="none" w="med" len="med"/>
                    </a:ln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損傷事象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r>
              <a:tr h="477665">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材料劣化</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損傷要因</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50000"/>
                      </a:schemeClr>
                    </a:solidFill>
                  </a:tcPr>
                </a:tc>
                <a:tc vMerge="1">
                  <a:txBody>
                    <a:bodyPr/>
                    <a:lstStyle/>
                    <a:p>
                      <a:endParaRPr kumimoji="1" lang="ja-JP" altLang="en-US"/>
                    </a:p>
                  </a:txBody>
                  <a:tcPr/>
                </a:tc>
                <a:tc vMerge="1">
                  <a:txBody>
                    <a:bodyPr/>
                    <a:lstStyle/>
                    <a:p>
                      <a:endParaRPr kumimoji="1" lang="ja-JP" altLang="en-US"/>
                    </a:p>
                  </a:txBody>
                  <a:tcPr/>
                </a:tc>
              </a:tr>
              <a:tr h="475834">
                <a:tc rowSpan="8">
                  <a:txBody>
                    <a:bodyPr/>
                    <a:lstStyle/>
                    <a:p>
                      <a:pPr algn="l"/>
                      <a:r>
                        <a:rPr kumimoji="1" lang="ja-JP" altLang="en-US" sz="1400" dirty="0" smtClean="0"/>
                        <a:t>河川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4">
                  <a:txBody>
                    <a:bodyPr/>
                    <a:lstStyle/>
                    <a:p>
                      <a:pPr algn="l"/>
                      <a:r>
                        <a:rPr kumimoji="1" lang="ja-JP" altLang="en-US" sz="1400" dirty="0" smtClean="0"/>
                        <a:t>堤防・護岸</a:t>
                      </a:r>
                      <a:endParaRPr kumimoji="1" lang="en-US" altLang="ja-JP" sz="1400" dirty="0" smtClean="0"/>
                    </a:p>
                    <a:p>
                      <a:pPr algn="l"/>
                      <a:r>
                        <a:rPr kumimoji="1" lang="ja-JP" altLang="en-US" sz="1400" dirty="0" smtClean="0"/>
                        <a:t>（特殊堤除く）</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河床低下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ひび割れ・空洞化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r>
              <a:tr h="475834">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上載・背面荷重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はらみ出し、傾斜・折損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475834">
                <a:tc vMerge="1">
                  <a:txBody>
                    <a:bodyPr/>
                    <a:lstStyle/>
                    <a:p>
                      <a:endParaRPr kumimoji="1" lang="ja-JP" altLang="en-US"/>
                    </a:p>
                  </a:txBody>
                  <a:tcPr/>
                </a:tc>
                <a:tc vMerge="1">
                  <a:txBody>
                    <a:bodyPr/>
                    <a:lstStyle/>
                    <a:p>
                      <a:endParaRPr kumimoji="1" lang="ja-JP" altLang="en-US"/>
                    </a:p>
                  </a:txBody>
                  <a:tcPr/>
                </a:tc>
                <a:tc>
                  <a:txBody>
                    <a:bodyPr/>
                    <a:lstStyle/>
                    <a:p>
                      <a:endParaRPr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側方侵食</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欠損、吸出し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75834">
                <a:tc vMerge="1">
                  <a:txBody>
                    <a:bodyPr/>
                    <a:lstStyle/>
                    <a:p>
                      <a:endParaRPr kumimoji="1" lang="ja-JP" altLang="en-US"/>
                    </a:p>
                  </a:txBody>
                  <a:tcPr/>
                </a:tc>
                <a:tc vMerge="1">
                  <a:txBody>
                    <a:bodyPr/>
                    <a:lstStyle/>
                    <a:p>
                      <a:endParaRPr kumimoji="1" lang="ja-JP" altLang="en-US"/>
                    </a:p>
                  </a:txBody>
                  <a:tcPr/>
                </a:tc>
                <a:tc>
                  <a:txBody>
                    <a:bodyPr/>
                    <a:lstStyle/>
                    <a:p>
                      <a:endParaRPr lang="ja-JP" alt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浸透</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天端の亀裂、泥濘化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475834">
                <a:tc vMerge="1">
                  <a:txBody>
                    <a:bodyPr/>
                    <a:lstStyle/>
                    <a:p>
                      <a:endParaRPr kumimoji="1" lang="ja-JP" altLang="en-US"/>
                    </a:p>
                  </a:txBody>
                  <a:tcPr/>
                </a:tc>
                <a:tc rowSpan="2">
                  <a:txBody>
                    <a:bodyPr/>
                    <a:lstStyle/>
                    <a:p>
                      <a:pPr algn="l"/>
                      <a:r>
                        <a:rPr kumimoji="1" lang="ja-JP" altLang="en-US" sz="1400" dirty="0" smtClean="0"/>
                        <a:t>特殊堤</a:t>
                      </a:r>
                      <a:endParaRPr kumimoji="1" lang="en-US" altLang="ja-JP" sz="1400" dirty="0" smtClean="0"/>
                    </a:p>
                    <a:p>
                      <a:pPr algn="l"/>
                      <a:r>
                        <a:rPr kumimoji="1" lang="ja-JP" altLang="en-US" sz="1400" dirty="0" smtClean="0"/>
                        <a:t>（コンクリート）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河床低下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ひび割れ・空洞化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475834">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上載・背面荷重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はらみ出し、傾斜・折損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475834">
                <a:tc vMerge="1">
                  <a:txBody>
                    <a:bodyPr/>
                    <a:lstStyle/>
                    <a:p>
                      <a:endParaRPr kumimoji="1" lang="ja-JP" altLang="en-US"/>
                    </a:p>
                  </a:txBody>
                  <a:tcPr/>
                </a:tc>
                <a:tc rowSpan="2">
                  <a:txBody>
                    <a:bodyPr/>
                    <a:lstStyle/>
                    <a:p>
                      <a:pPr algn="l"/>
                      <a:r>
                        <a:rPr kumimoji="1" lang="ja-JP" altLang="en-US" sz="1600" dirty="0" smtClean="0"/>
                        <a:t>特殊堤</a:t>
                      </a:r>
                      <a:endParaRPr kumimoji="1" lang="en-US" altLang="ja-JP" sz="1600" dirty="0" smtClean="0"/>
                    </a:p>
                    <a:p>
                      <a:pPr algn="l"/>
                      <a:r>
                        <a:rPr kumimoji="1" lang="ja-JP" altLang="en-US" sz="1600" dirty="0" smtClean="0"/>
                        <a:t>（鋼構造）</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鋼材の腐食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肉厚減少</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孔食</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背面土砂の流出</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475834">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船舶の衝突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vMerge="1">
                  <a:txBody>
                    <a:bodyPr/>
                    <a:lstStyle/>
                    <a:p>
                      <a:pPr algn="l"/>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bl>
          </a:graphicData>
        </a:graphic>
      </p:graphicFrame>
      <p:sp>
        <p:nvSpPr>
          <p:cNvPr id="2" name="スライド番号プレースホルダー 1"/>
          <p:cNvSpPr>
            <a:spLocks noGrp="1"/>
          </p:cNvSpPr>
          <p:nvPr>
            <p:ph type="sldNum" sz="quarter" idx="12"/>
          </p:nvPr>
        </p:nvSpPr>
        <p:spPr>
          <a:xfrm>
            <a:off x="7315199" y="6492875"/>
            <a:ext cx="1828800" cy="365125"/>
          </a:xfrm>
        </p:spPr>
        <p:txBody>
          <a:bodyPr/>
          <a:lstStyle/>
          <a:p>
            <a:fld id="{682EF9F9-C4E8-46B2-BBF1-33E3162B856A}" type="slidenum">
              <a:rPr kumimoji="1" lang="ja-JP" altLang="en-US" smtClean="0"/>
              <a:t>28</a:t>
            </a:fld>
            <a:endParaRPr kumimoji="1" lang="ja-JP" altLang="en-US" dirty="0"/>
          </a:p>
        </p:txBody>
      </p:sp>
      <p:sp>
        <p:nvSpPr>
          <p:cNvPr id="8" name="テキスト ボックス 7"/>
          <p:cNvSpPr txBox="1"/>
          <p:nvPr/>
        </p:nvSpPr>
        <p:spPr>
          <a:xfrm>
            <a:off x="-3276872" y="986787"/>
            <a:ext cx="3168352" cy="1015663"/>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防食工の劣化を追記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鋼材の腐食 損傷要因に○</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98899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２－４　</a:t>
            </a:r>
            <a:r>
              <a:rPr lang="ja-JP" altLang="en-US" sz="2400" dirty="0">
                <a:latin typeface="Meiryo UI" pitchFamily="50" charset="-128"/>
                <a:ea typeface="Meiryo UI" pitchFamily="50" charset="-128"/>
                <a:cs typeface="Meiryo UI" pitchFamily="50" charset="-128"/>
              </a:rPr>
              <a:t>施設毎の主たる損傷・</a:t>
            </a:r>
            <a:r>
              <a:rPr lang="ja-JP" altLang="en-US" sz="2400" dirty="0" smtClean="0">
                <a:latin typeface="Meiryo UI" pitchFamily="50" charset="-128"/>
                <a:ea typeface="Meiryo UI" pitchFamily="50" charset="-128"/>
                <a:cs typeface="Meiryo UI" pitchFamily="50" charset="-128"/>
              </a:rPr>
              <a:t>劣化</a:t>
            </a:r>
            <a:r>
              <a:rPr lang="ja-JP" altLang="en-US" sz="2400" dirty="0">
                <a:latin typeface="Meiryo UI" pitchFamily="50" charset="-128"/>
                <a:ea typeface="Meiryo UI" pitchFamily="50" charset="-128"/>
                <a:cs typeface="Meiryo UI" pitchFamily="50" charset="-128"/>
              </a:rPr>
              <a:t>要因</a:t>
            </a:r>
          </a:p>
        </p:txBody>
      </p:sp>
      <p:sp>
        <p:nvSpPr>
          <p:cNvPr id="2" name="スライド番号プレースホルダー 1"/>
          <p:cNvSpPr>
            <a:spLocks noGrp="1"/>
          </p:cNvSpPr>
          <p:nvPr>
            <p:ph type="sldNum" sz="quarter" idx="12"/>
          </p:nvPr>
        </p:nvSpPr>
        <p:spPr>
          <a:xfrm>
            <a:off x="3657600" y="6381328"/>
            <a:ext cx="1828800" cy="365125"/>
          </a:xfrm>
        </p:spPr>
        <p:txBody>
          <a:bodyPr/>
          <a:lstStyle/>
          <a:p>
            <a:fld id="{682EF9F9-C4E8-46B2-BBF1-33E3162B856A}" type="slidenum">
              <a:rPr kumimoji="1" lang="ja-JP" altLang="en-US" smtClean="0"/>
              <a:t>29</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1844213046"/>
              </p:ext>
            </p:extLst>
          </p:nvPr>
        </p:nvGraphicFramePr>
        <p:xfrm>
          <a:off x="169118" y="1196752"/>
          <a:ext cx="8791905" cy="5079403"/>
        </p:xfrm>
        <a:graphic>
          <a:graphicData uri="http://schemas.openxmlformats.org/drawingml/2006/table">
            <a:tbl>
              <a:tblPr firstRow="1" bandRow="1">
                <a:tableStyleId>{5C22544A-7EE6-4342-B048-85BDC9FD1C3A}</a:tableStyleId>
              </a:tblPr>
              <a:tblGrid>
                <a:gridCol w="727009"/>
                <a:gridCol w="1587641"/>
                <a:gridCol w="936104"/>
                <a:gridCol w="936104"/>
                <a:gridCol w="2016224"/>
                <a:gridCol w="2588823"/>
              </a:tblGrid>
              <a:tr h="174833">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工種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grid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長寿命化のために</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注視すべき要因</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劣化損傷・損傷要因</a:t>
                      </a:r>
                    </a:p>
                  </a:txBody>
                  <a:tcPr anchor="ctr">
                    <a:lnL w="12700" cap="flat" cmpd="sng" algn="ctr">
                      <a:solidFill>
                        <a:schemeClr val="bg1"/>
                      </a:solidFill>
                      <a:prstDash val="solid"/>
                      <a:round/>
                      <a:headEnd type="none" w="med" len="med"/>
                      <a:tailEnd type="none" w="med" len="med"/>
                    </a:ln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r>
              <a:tr h="404287">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材料劣化</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損傷要因</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50000"/>
                      </a:schemeClr>
                    </a:solidFill>
                  </a:tcPr>
                </a:tc>
                <a:tc vMerge="1">
                  <a:txBody>
                    <a:bodyPr/>
                    <a:lstStyle/>
                    <a:p>
                      <a:endParaRPr kumimoji="1" lang="ja-JP" altLang="en-US"/>
                    </a:p>
                  </a:txBody>
                  <a:tcPr/>
                </a:tc>
                <a:tc vMerge="1">
                  <a:txBody>
                    <a:bodyPr/>
                    <a:lstStyle/>
                    <a:p>
                      <a:endParaRPr kumimoji="1" lang="ja-JP" altLang="en-US"/>
                    </a:p>
                  </a:txBody>
                  <a:tcPr/>
                </a:tc>
              </a:tr>
              <a:tr h="346413">
                <a:tc rowSpan="12">
                  <a:txBody>
                    <a:bodyPr/>
                    <a:lstStyle/>
                    <a:p>
                      <a:pPr algn="l"/>
                      <a:r>
                        <a:rPr kumimoji="1" lang="ja-JP" altLang="en-US" sz="1400" dirty="0" smtClean="0"/>
                        <a:t>河川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4">
                  <a:txBody>
                    <a:bodyPr/>
                    <a:lstStyle/>
                    <a:p>
                      <a:pPr algn="l"/>
                      <a:r>
                        <a:rPr kumimoji="1" lang="ja-JP" altLang="en-US" sz="1400" dirty="0" smtClean="0"/>
                        <a:t>堰・床止工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水流・砂礫</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表面劣化（摩耗）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346413">
                <a:tc vMerge="1">
                  <a:txBody>
                    <a:bodyPr/>
                    <a:lstStyle/>
                    <a:p>
                      <a:endParaRPr kumimoji="1" lang="ja-JP" altLang="en-US"/>
                    </a:p>
                  </a:txBody>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河床低下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護床の沈下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6413">
                <a:tc vMerge="1">
                  <a:txBody>
                    <a:bodyPr/>
                    <a:lstStyle/>
                    <a:p>
                      <a:endParaRPr kumimoji="1" lang="ja-JP" altLang="en-US"/>
                    </a:p>
                  </a:txBody>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吸出し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空洞化、沈下、損傷</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346413">
                <a:tc vMerge="1">
                  <a:txBody>
                    <a:bodyPr/>
                    <a:lstStyle/>
                    <a:p>
                      <a:endParaRPr kumimoji="1" lang="ja-JP" altLang="en-US"/>
                    </a:p>
                  </a:txBody>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パイピング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346413">
                <a:tc vMerge="1">
                  <a:txBody>
                    <a:bodyPr/>
                    <a:lstStyle/>
                    <a:p>
                      <a:endParaRPr kumimoji="1" lang="ja-JP" altLang="en-US"/>
                    </a:p>
                  </a:txBody>
                  <a:tcPr/>
                </a:tc>
                <a:tc rowSpan="3">
                  <a:txBody>
                    <a:bodyPr/>
                    <a:lstStyle/>
                    <a:p>
                      <a:pPr algn="l"/>
                      <a:r>
                        <a:rPr kumimoji="1" lang="ja-JP" altLang="en-US" sz="1400" dirty="0" smtClean="0"/>
                        <a:t>河道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河床低下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護岸の崩壊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346413">
                <a:tc vMerge="1">
                  <a:txBody>
                    <a:bodyPr/>
                    <a:lstStyle/>
                    <a:p>
                      <a:endParaRPr kumimoji="1" lang="ja-JP" altLang="en-US"/>
                    </a:p>
                  </a:txBody>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土砂堆積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流下能力不足、河道閉塞</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346413">
                <a:tc vMerge="1">
                  <a:txBody>
                    <a:bodyPr/>
                    <a:lstStyle/>
                    <a:p>
                      <a:endParaRPr kumimoji="1" lang="ja-JP" altLang="en-US"/>
                    </a:p>
                  </a:txBody>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植生繁殖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vMerge="1">
                  <a:txBody>
                    <a:bodyPr/>
                    <a:lstStyle/>
                    <a:p>
                      <a:pPr algn="l"/>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346413">
                <a:tc vMerge="1">
                  <a:txBody>
                    <a:bodyPr/>
                    <a:lstStyle/>
                    <a:p>
                      <a:endParaRPr kumimoji="1" lang="ja-JP" altLang="en-US"/>
                    </a:p>
                  </a:txBody>
                  <a:tcPr/>
                </a:tc>
                <a:tc rowSpan="5">
                  <a:txBody>
                    <a:bodyPr/>
                    <a:lstStyle/>
                    <a:p>
                      <a:pPr algn="l"/>
                      <a:r>
                        <a:rPr kumimoji="1" lang="ja-JP" altLang="en-US" sz="1400" dirty="0" smtClean="0"/>
                        <a:t>地下河川・</a:t>
                      </a:r>
                      <a:endParaRPr kumimoji="1" lang="en-US" altLang="ja-JP" sz="1400" dirty="0" smtClean="0"/>
                    </a:p>
                    <a:p>
                      <a:pPr algn="l"/>
                      <a:r>
                        <a:rPr kumimoji="1" lang="ja-JP" altLang="en-US" sz="1400" dirty="0" smtClean="0"/>
                        <a:t>地下調節池</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水圧変動・乾湿繰返し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rowSpan="5">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ひび割れ・剥離・さび汁・</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鉄筋露出・漏水・表面劣化</a:t>
                      </a:r>
                    </a:p>
                  </a:txBody>
                  <a:tcPr anchor="ctr">
                    <a:lnR w="12700" cap="flat" cmpd="sng" algn="ctr">
                      <a:solidFill>
                        <a:schemeClr val="bg1"/>
                      </a:solidFill>
                      <a:prstDash val="solid"/>
                      <a:round/>
                      <a:headEnd type="none" w="med" len="med"/>
                      <a:tailEnd type="none" w="med" len="med"/>
                    </a:lnR>
                  </a:tcPr>
                </a:tc>
              </a:tr>
              <a:tr h="346413">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吸出し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kumimoji="1" lang="ja-JP" altLang="en-US"/>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4641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塩害・化学的侵食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kumimoji="1" lang="ja-JP" altLang="en-US"/>
                    </a:p>
                  </a:txBody>
                  <a:tcPr/>
                </a:tc>
              </a:tr>
              <a:tr h="34641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中性化・かぶり不足</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l"/>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34641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ASR</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vMerge="1">
                  <a:txBody>
                    <a:bodyPr/>
                    <a:lstStyle/>
                    <a:p>
                      <a:pPr algn="l"/>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1981883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3</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点検及びデータの蓄積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点検の種類</a:t>
            </a:r>
            <a:endParaRPr kumimoji="1" lang="ja-JP" altLang="en-US" sz="2400" dirty="0">
              <a:latin typeface="Meiryo UI" pitchFamily="50" charset="-128"/>
              <a:ea typeface="Meiryo UI" pitchFamily="50" charset="-128"/>
              <a:cs typeface="Meiryo UI" pitchFamily="50" charset="-128"/>
            </a:endParaRPr>
          </a:p>
        </p:txBody>
      </p:sp>
      <p:grpSp>
        <p:nvGrpSpPr>
          <p:cNvPr id="93" name="グループ化 92"/>
          <p:cNvGrpSpPr/>
          <p:nvPr/>
        </p:nvGrpSpPr>
        <p:grpSpPr>
          <a:xfrm>
            <a:off x="35496" y="1179302"/>
            <a:ext cx="9045002" cy="3833874"/>
            <a:chOff x="35496" y="955983"/>
            <a:chExt cx="9045002" cy="3833874"/>
          </a:xfrm>
        </p:grpSpPr>
        <p:sp>
          <p:nvSpPr>
            <p:cNvPr id="61" name="正方形/長方形 60"/>
            <p:cNvSpPr/>
            <p:nvPr/>
          </p:nvSpPr>
          <p:spPr>
            <a:xfrm>
              <a:off x="44003" y="1449820"/>
              <a:ext cx="9036495" cy="334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35496" y="1975877"/>
              <a:ext cx="1731377" cy="592776"/>
              <a:chOff x="780976" y="1734112"/>
              <a:chExt cx="1778013" cy="592776"/>
            </a:xfrm>
          </p:grpSpPr>
          <p:sp>
            <p:nvSpPr>
              <p:cNvPr id="39" name="フローチャート : 代替処理 38"/>
              <p:cNvSpPr/>
              <p:nvPr/>
            </p:nvSpPr>
            <p:spPr>
              <a:xfrm>
                <a:off x="899592" y="1760116"/>
                <a:ext cx="1539558"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780976" y="1734112"/>
                <a:ext cx="1778013" cy="584775"/>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河川管理施設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147763" y="3398329"/>
              <a:ext cx="1523482" cy="566772"/>
              <a:chOff x="893242" y="3156564"/>
              <a:chExt cx="1564518" cy="566772"/>
            </a:xfrm>
          </p:grpSpPr>
          <p:sp>
            <p:nvSpPr>
              <p:cNvPr id="37" name="フローチャート : 代替処理 36"/>
              <p:cNvSpPr/>
              <p:nvPr/>
            </p:nvSpPr>
            <p:spPr>
              <a:xfrm>
                <a:off x="899592" y="3156564"/>
                <a:ext cx="1530594"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893242" y="3260172"/>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日常点検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138276" y="4118409"/>
              <a:ext cx="1523482" cy="566772"/>
              <a:chOff x="883755" y="3876644"/>
              <a:chExt cx="1564518" cy="566772"/>
            </a:xfrm>
          </p:grpSpPr>
          <p:sp>
            <p:nvSpPr>
              <p:cNvPr id="33" name="フローチャート : 代替処理 32"/>
              <p:cNvSpPr/>
              <p:nvPr/>
            </p:nvSpPr>
            <p:spPr>
              <a:xfrm>
                <a:off x="899592" y="3876644"/>
                <a:ext cx="1528081"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883755" y="3968919"/>
                <a:ext cx="156451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緊急点検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 name="グループ化 11"/>
            <p:cNvGrpSpPr/>
            <p:nvPr/>
          </p:nvGrpSpPr>
          <p:grpSpPr>
            <a:xfrm>
              <a:off x="2507314" y="1967973"/>
              <a:ext cx="2359340" cy="610819"/>
              <a:chOff x="2689530" y="1726208"/>
              <a:chExt cx="2664288" cy="610819"/>
            </a:xfrm>
          </p:grpSpPr>
          <p:sp>
            <p:nvSpPr>
              <p:cNvPr id="48" name="正方形/長方形 47"/>
              <p:cNvSpPr/>
              <p:nvPr/>
            </p:nvSpPr>
            <p:spPr>
              <a:xfrm>
                <a:off x="2689530" y="1726208"/>
                <a:ext cx="266428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9" name="テキスト ボックス 28"/>
              <p:cNvSpPr txBox="1"/>
              <p:nvPr/>
            </p:nvSpPr>
            <p:spPr>
              <a:xfrm>
                <a:off x="2689530" y="1730711"/>
                <a:ext cx="2634300" cy="584775"/>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職員が徒歩により目視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p:nvPr/>
          </p:nvGrpSpPr>
          <p:grpSpPr>
            <a:xfrm>
              <a:off x="2517584" y="3434361"/>
              <a:ext cx="2359340" cy="610819"/>
              <a:chOff x="2699800" y="3192596"/>
              <a:chExt cx="2664288" cy="610819"/>
            </a:xfrm>
          </p:grpSpPr>
          <p:sp>
            <p:nvSpPr>
              <p:cNvPr id="50" name="正方形/長方形 49"/>
              <p:cNvSpPr/>
              <p:nvPr/>
            </p:nvSpPr>
            <p:spPr>
              <a:xfrm>
                <a:off x="2699800" y="3192596"/>
                <a:ext cx="266428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 name="テキスト ボックス 29"/>
              <p:cNvSpPr txBox="1"/>
              <p:nvPr/>
            </p:nvSpPr>
            <p:spPr>
              <a:xfrm>
                <a:off x="2732413" y="3197508"/>
                <a:ext cx="2606275" cy="584775"/>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週</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回程度、車両により目視点検を実施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 name="グループ化 8"/>
            <p:cNvGrpSpPr/>
            <p:nvPr/>
          </p:nvGrpSpPr>
          <p:grpSpPr>
            <a:xfrm>
              <a:off x="2517584" y="4124946"/>
              <a:ext cx="2359340" cy="610819"/>
              <a:chOff x="2699800" y="3883181"/>
              <a:chExt cx="2664288" cy="610819"/>
            </a:xfrm>
          </p:grpSpPr>
          <p:sp>
            <p:nvSpPr>
              <p:cNvPr id="51" name="正方形/長方形 50"/>
              <p:cNvSpPr/>
              <p:nvPr/>
            </p:nvSpPr>
            <p:spPr>
              <a:xfrm>
                <a:off x="2699800" y="3883181"/>
                <a:ext cx="266428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テキスト ボックス 30"/>
              <p:cNvSpPr txBox="1"/>
              <p:nvPr/>
            </p:nvSpPr>
            <p:spPr>
              <a:xfrm>
                <a:off x="2721279" y="3926289"/>
                <a:ext cx="2602550" cy="523220"/>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地震後や出水後に徒歩、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車両により目視点検を実施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82105" y="2672593"/>
              <a:ext cx="1608074" cy="646331"/>
              <a:chOff x="827584" y="2430828"/>
              <a:chExt cx="1651389" cy="646331"/>
            </a:xfrm>
          </p:grpSpPr>
          <p:sp>
            <p:nvSpPr>
              <p:cNvPr id="41" name="フローチャート : 代替処理 40"/>
              <p:cNvSpPr/>
              <p:nvPr/>
            </p:nvSpPr>
            <p:spPr>
              <a:xfrm>
                <a:off x="899592" y="2468765"/>
                <a:ext cx="153284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827584" y="2430828"/>
                <a:ext cx="1651389" cy="646331"/>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（河道管理）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p:cNvGrpSpPr/>
            <p:nvPr/>
          </p:nvGrpSpPr>
          <p:grpSpPr>
            <a:xfrm>
              <a:off x="2514805" y="2707997"/>
              <a:ext cx="2359341" cy="610819"/>
              <a:chOff x="2697021" y="2466232"/>
              <a:chExt cx="2664289" cy="610819"/>
            </a:xfrm>
          </p:grpSpPr>
          <p:sp>
            <p:nvSpPr>
              <p:cNvPr id="49" name="正方形/長方形 48"/>
              <p:cNvSpPr/>
              <p:nvPr/>
            </p:nvSpPr>
            <p:spPr>
              <a:xfrm>
                <a:off x="2697022" y="2466232"/>
                <a:ext cx="266428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3" name="テキスト ボックス 42"/>
              <p:cNvSpPr txBox="1"/>
              <p:nvPr/>
            </p:nvSpPr>
            <p:spPr>
              <a:xfrm>
                <a:off x="2697021" y="2476842"/>
                <a:ext cx="2641667" cy="523220"/>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河川縦横断測量により、土砂堆積・河床低下を調査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テキスト ボックス 43"/>
            <p:cNvSpPr txBox="1"/>
            <p:nvPr/>
          </p:nvSpPr>
          <p:spPr>
            <a:xfrm>
              <a:off x="130160" y="955983"/>
              <a:ext cx="8546296" cy="400110"/>
            </a:xfrm>
            <a:prstGeom prst="rect">
              <a:avLst/>
            </a:prstGeom>
            <a:noFill/>
            <a:ln w="19050">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①－１河川（堤防・護岸、特殊堤、堰・床止工、河道）</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4943673" y="1978182"/>
              <a:ext cx="1387473" cy="610819"/>
              <a:chOff x="5488783" y="1736417"/>
              <a:chExt cx="2049614" cy="610819"/>
            </a:xfrm>
          </p:grpSpPr>
          <p:sp>
            <p:nvSpPr>
              <p:cNvPr id="54" name="正方形/長方形 53"/>
              <p:cNvSpPr/>
              <p:nvPr/>
            </p:nvSpPr>
            <p:spPr>
              <a:xfrm>
                <a:off x="5488783" y="1736417"/>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5527241" y="1853614"/>
                <a:ext cx="1940608" cy="369332"/>
              </a:xfrm>
              <a:prstGeom prst="rect">
                <a:avLst/>
              </a:prstGeom>
              <a:noFill/>
              <a:ln w="19050">
                <a:noFill/>
              </a:ln>
            </p:spPr>
            <p:txBody>
              <a:bodyPr wrap="square" rtlCol="0">
                <a:spAutoFit/>
              </a:bodyPr>
              <a:lstStyle/>
              <a:p>
                <a:pPr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p:cNvGrpSpPr/>
            <p:nvPr/>
          </p:nvGrpSpPr>
          <p:grpSpPr>
            <a:xfrm>
              <a:off x="4962889" y="2716998"/>
              <a:ext cx="1387473" cy="610819"/>
              <a:chOff x="5507999" y="2475233"/>
              <a:chExt cx="2049614" cy="610819"/>
            </a:xfrm>
          </p:grpSpPr>
          <p:sp>
            <p:nvSpPr>
              <p:cNvPr id="55" name="正方形/長方形 54"/>
              <p:cNvSpPr/>
              <p:nvPr/>
            </p:nvSpPr>
            <p:spPr>
              <a:xfrm>
                <a:off x="5507999" y="2475233"/>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5532220" y="2607040"/>
                <a:ext cx="1997007" cy="369332"/>
              </a:xfrm>
              <a:prstGeom prst="rect">
                <a:avLst/>
              </a:prstGeom>
              <a:noFill/>
              <a:ln w="19050">
                <a:noFill/>
              </a:ln>
            </p:spPr>
            <p:txBody>
              <a:bodyPr wrap="square" rtlCol="0">
                <a:spAutoFit/>
              </a:bodyPr>
              <a:lstStyle/>
              <a:p>
                <a:pPr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 name="グループ化 14"/>
            <p:cNvGrpSpPr/>
            <p:nvPr/>
          </p:nvGrpSpPr>
          <p:grpSpPr>
            <a:xfrm>
              <a:off x="4969706" y="3425625"/>
              <a:ext cx="1387473" cy="610819"/>
              <a:chOff x="5514816" y="3183860"/>
              <a:chExt cx="2049614" cy="610819"/>
            </a:xfrm>
          </p:grpSpPr>
          <p:sp>
            <p:nvSpPr>
              <p:cNvPr id="57" name="正方形/長方形 56"/>
              <p:cNvSpPr/>
              <p:nvPr/>
            </p:nvSpPr>
            <p:spPr>
              <a:xfrm>
                <a:off x="5514816" y="3183860"/>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5546723" y="3326087"/>
                <a:ext cx="2017707" cy="307777"/>
              </a:xfrm>
              <a:prstGeom prst="rect">
                <a:avLst/>
              </a:prstGeom>
              <a:noFill/>
              <a:ln w="19050">
                <a:noFill/>
              </a:ln>
            </p:spPr>
            <p:txBody>
              <a:bodyPr wrap="square" rtlCol="0">
                <a:spAutoFit/>
              </a:bodyPr>
              <a:lstStyle/>
              <a:p>
                <a:pPr algn="ct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週～</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p:cNvGrpSpPr/>
            <p:nvPr/>
          </p:nvGrpSpPr>
          <p:grpSpPr>
            <a:xfrm>
              <a:off x="4976212" y="4050136"/>
              <a:ext cx="1387473" cy="738664"/>
              <a:chOff x="5521322" y="3808371"/>
              <a:chExt cx="2049614" cy="738664"/>
            </a:xfrm>
          </p:grpSpPr>
          <p:sp>
            <p:nvSpPr>
              <p:cNvPr id="59" name="正方形/長方形 58"/>
              <p:cNvSpPr/>
              <p:nvPr/>
            </p:nvSpPr>
            <p:spPr>
              <a:xfrm>
                <a:off x="5521322" y="3870199"/>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5542300" y="3808371"/>
                <a:ext cx="2026484" cy="738664"/>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随時</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（過去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年平均：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9" name="グループ化 68"/>
            <p:cNvGrpSpPr/>
            <p:nvPr/>
          </p:nvGrpSpPr>
          <p:grpSpPr>
            <a:xfrm>
              <a:off x="6402003" y="1979857"/>
              <a:ext cx="1387473" cy="638621"/>
              <a:chOff x="5488783" y="1736417"/>
              <a:chExt cx="2049614" cy="638621"/>
            </a:xfrm>
          </p:grpSpPr>
          <p:sp>
            <p:nvSpPr>
              <p:cNvPr id="70" name="正方形/長方形 69"/>
              <p:cNvSpPr/>
              <p:nvPr/>
            </p:nvSpPr>
            <p:spPr>
              <a:xfrm>
                <a:off x="5488783" y="1736417"/>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5547105" y="1759485"/>
                <a:ext cx="1940608" cy="615553"/>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4" name="グループ化 23"/>
            <p:cNvGrpSpPr/>
            <p:nvPr/>
          </p:nvGrpSpPr>
          <p:grpSpPr>
            <a:xfrm>
              <a:off x="147762" y="1553187"/>
              <a:ext cx="1515413" cy="369332"/>
              <a:chOff x="338362" y="1516142"/>
              <a:chExt cx="1556232" cy="369332"/>
            </a:xfrm>
          </p:grpSpPr>
          <p:sp>
            <p:nvSpPr>
              <p:cNvPr id="23" name="角丸四角形 22"/>
              <p:cNvSpPr/>
              <p:nvPr/>
            </p:nvSpPr>
            <p:spPr>
              <a:xfrm>
                <a:off x="338362" y="1556792"/>
                <a:ext cx="1556232"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403457" y="1516142"/>
                <a:ext cx="1431236"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点検分類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5" name="グループ化 24"/>
            <p:cNvGrpSpPr/>
            <p:nvPr/>
          </p:nvGrpSpPr>
          <p:grpSpPr>
            <a:xfrm>
              <a:off x="2536604" y="1556115"/>
              <a:ext cx="2334731" cy="369332"/>
              <a:chOff x="2030624" y="1519070"/>
              <a:chExt cx="2612573" cy="369332"/>
            </a:xfrm>
          </p:grpSpPr>
          <p:sp>
            <p:nvSpPr>
              <p:cNvPr id="73" name="角丸四角形 72"/>
              <p:cNvSpPr/>
              <p:nvPr/>
            </p:nvSpPr>
            <p:spPr>
              <a:xfrm>
                <a:off x="2030624" y="1559720"/>
                <a:ext cx="2612573" cy="288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2183036" y="1519070"/>
                <a:ext cx="2304255"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点検内容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 name="グループ化 25"/>
            <p:cNvGrpSpPr/>
            <p:nvPr/>
          </p:nvGrpSpPr>
          <p:grpSpPr>
            <a:xfrm>
              <a:off x="4943673" y="1547611"/>
              <a:ext cx="1387474" cy="369332"/>
              <a:chOff x="4715535" y="1510566"/>
              <a:chExt cx="1387474" cy="369332"/>
            </a:xfrm>
          </p:grpSpPr>
          <p:sp>
            <p:nvSpPr>
              <p:cNvPr id="75" name="角丸四角形 74"/>
              <p:cNvSpPr/>
              <p:nvPr/>
            </p:nvSpPr>
            <p:spPr>
              <a:xfrm>
                <a:off x="4715535" y="1551216"/>
                <a:ext cx="1387474"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4762275" y="1510566"/>
                <a:ext cx="1292976"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頻度</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8" name="グループ化 27"/>
            <p:cNvGrpSpPr/>
            <p:nvPr/>
          </p:nvGrpSpPr>
          <p:grpSpPr>
            <a:xfrm>
              <a:off x="6337177" y="1595397"/>
              <a:ext cx="1506087" cy="307777"/>
              <a:chOff x="6337177" y="1558352"/>
              <a:chExt cx="1506087" cy="307777"/>
            </a:xfrm>
          </p:grpSpPr>
          <p:sp>
            <p:nvSpPr>
              <p:cNvPr id="77" name="角丸四角形 76"/>
              <p:cNvSpPr/>
              <p:nvPr/>
            </p:nvSpPr>
            <p:spPr>
              <a:xfrm>
                <a:off x="6389888" y="1558661"/>
                <a:ext cx="1387474"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6337177" y="1558352"/>
                <a:ext cx="1506087" cy="307777"/>
              </a:xfrm>
              <a:prstGeom prst="rect">
                <a:avLst/>
              </a:prstGeom>
              <a:noFill/>
              <a:ln w="19050">
                <a:noFill/>
              </a:ln>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班体制・述べ人数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7" name="グループ化 26"/>
            <p:cNvGrpSpPr/>
            <p:nvPr/>
          </p:nvGrpSpPr>
          <p:grpSpPr>
            <a:xfrm>
              <a:off x="7866289" y="1552621"/>
              <a:ext cx="1170207" cy="369332"/>
              <a:chOff x="7866289" y="1515576"/>
              <a:chExt cx="1170207" cy="369332"/>
            </a:xfrm>
          </p:grpSpPr>
          <p:sp>
            <p:nvSpPr>
              <p:cNvPr id="79" name="角丸四角形 78"/>
              <p:cNvSpPr/>
              <p:nvPr/>
            </p:nvSpPr>
            <p:spPr>
              <a:xfrm>
                <a:off x="7866289" y="1551216"/>
                <a:ext cx="1170207"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8003399" y="1515576"/>
                <a:ext cx="973203"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施設数</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1" name="グループ化 80"/>
            <p:cNvGrpSpPr/>
            <p:nvPr/>
          </p:nvGrpSpPr>
          <p:grpSpPr>
            <a:xfrm>
              <a:off x="6402003" y="2704959"/>
              <a:ext cx="1387473" cy="610819"/>
              <a:chOff x="5488783" y="1763713"/>
              <a:chExt cx="2049614" cy="610819"/>
            </a:xfrm>
          </p:grpSpPr>
          <p:sp>
            <p:nvSpPr>
              <p:cNvPr id="82" name="正方形/長方形 81"/>
              <p:cNvSpPr/>
              <p:nvPr/>
            </p:nvSpPr>
            <p:spPr>
              <a:xfrm>
                <a:off x="5488783" y="1763713"/>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5527241" y="1880910"/>
                <a:ext cx="1940608"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4" name="グループ化 83"/>
            <p:cNvGrpSpPr/>
            <p:nvPr/>
          </p:nvGrpSpPr>
          <p:grpSpPr>
            <a:xfrm>
              <a:off x="6428037" y="3394991"/>
              <a:ext cx="1387473" cy="610819"/>
              <a:chOff x="5488783" y="1736417"/>
              <a:chExt cx="2049614" cy="610819"/>
            </a:xfrm>
          </p:grpSpPr>
          <p:sp>
            <p:nvSpPr>
              <p:cNvPr id="85" name="正方形/長方形 84"/>
              <p:cNvSpPr/>
              <p:nvPr/>
            </p:nvSpPr>
            <p:spPr>
              <a:xfrm>
                <a:off x="5488783" y="1736417"/>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5527241" y="1853614"/>
                <a:ext cx="194060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7" name="グループ化 86"/>
            <p:cNvGrpSpPr/>
            <p:nvPr/>
          </p:nvGrpSpPr>
          <p:grpSpPr>
            <a:xfrm>
              <a:off x="6428036" y="4111298"/>
              <a:ext cx="1387473" cy="610819"/>
              <a:chOff x="5488783" y="1722769"/>
              <a:chExt cx="2049614" cy="610819"/>
            </a:xfrm>
          </p:grpSpPr>
          <p:sp>
            <p:nvSpPr>
              <p:cNvPr id="88" name="正方形/長方形 87"/>
              <p:cNvSpPr/>
              <p:nvPr/>
            </p:nvSpPr>
            <p:spPr>
              <a:xfrm>
                <a:off x="5488783" y="1722769"/>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5527241" y="1839966"/>
                <a:ext cx="1940608"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0" name="グループ化 89"/>
            <p:cNvGrpSpPr/>
            <p:nvPr/>
          </p:nvGrpSpPr>
          <p:grpSpPr>
            <a:xfrm>
              <a:off x="1749581" y="1556115"/>
              <a:ext cx="740809" cy="369332"/>
              <a:chOff x="6487261" y="1519070"/>
              <a:chExt cx="1214345" cy="369332"/>
            </a:xfrm>
          </p:grpSpPr>
          <p:sp>
            <p:nvSpPr>
              <p:cNvPr id="91" name="角丸四角形 90"/>
              <p:cNvSpPr/>
              <p:nvPr/>
            </p:nvSpPr>
            <p:spPr>
              <a:xfrm>
                <a:off x="6487261" y="1558660"/>
                <a:ext cx="1214345" cy="2890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6549715" y="1519070"/>
                <a:ext cx="1103252"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体制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4" name="グループ化 93"/>
            <p:cNvGrpSpPr/>
            <p:nvPr/>
          </p:nvGrpSpPr>
          <p:grpSpPr>
            <a:xfrm>
              <a:off x="1728618" y="1972476"/>
              <a:ext cx="763660" cy="610819"/>
              <a:chOff x="5527241" y="1736417"/>
              <a:chExt cx="1940607" cy="610819"/>
            </a:xfrm>
          </p:grpSpPr>
          <p:sp>
            <p:nvSpPr>
              <p:cNvPr id="95" name="正方形/長方形 94"/>
              <p:cNvSpPr/>
              <p:nvPr/>
            </p:nvSpPr>
            <p:spPr>
              <a:xfrm>
                <a:off x="5604966" y="1736417"/>
                <a:ext cx="1802041"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5527241" y="1853614"/>
                <a:ext cx="1940607"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4" name="グループ化 103"/>
            <p:cNvGrpSpPr/>
            <p:nvPr/>
          </p:nvGrpSpPr>
          <p:grpSpPr>
            <a:xfrm>
              <a:off x="1728618" y="2701083"/>
              <a:ext cx="763660" cy="610819"/>
              <a:chOff x="1728618" y="2664038"/>
              <a:chExt cx="763660" cy="610819"/>
            </a:xfrm>
          </p:grpSpPr>
          <p:sp>
            <p:nvSpPr>
              <p:cNvPr id="97" name="正方形/長方形 96"/>
              <p:cNvSpPr/>
              <p:nvPr/>
            </p:nvSpPr>
            <p:spPr>
              <a:xfrm>
                <a:off x="1759204" y="2664038"/>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1728618" y="2781235"/>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委託</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3" name="グループ化 102"/>
            <p:cNvGrpSpPr/>
            <p:nvPr/>
          </p:nvGrpSpPr>
          <p:grpSpPr>
            <a:xfrm>
              <a:off x="1728618" y="3434361"/>
              <a:ext cx="763660" cy="610819"/>
              <a:chOff x="1728618" y="3397316"/>
              <a:chExt cx="763660" cy="610819"/>
            </a:xfrm>
          </p:grpSpPr>
          <p:sp>
            <p:nvSpPr>
              <p:cNvPr id="99" name="正方形/長方形 98"/>
              <p:cNvSpPr/>
              <p:nvPr/>
            </p:nvSpPr>
            <p:spPr>
              <a:xfrm>
                <a:off x="1759204" y="3397316"/>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1728618" y="3514513"/>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5" name="グループ化 104"/>
            <p:cNvGrpSpPr/>
            <p:nvPr/>
          </p:nvGrpSpPr>
          <p:grpSpPr>
            <a:xfrm>
              <a:off x="1718995" y="4117650"/>
              <a:ext cx="763660" cy="610819"/>
              <a:chOff x="1718995" y="4080605"/>
              <a:chExt cx="763660" cy="610819"/>
            </a:xfrm>
          </p:grpSpPr>
          <p:sp>
            <p:nvSpPr>
              <p:cNvPr id="101" name="正方形/長方形 100"/>
              <p:cNvSpPr/>
              <p:nvPr/>
            </p:nvSpPr>
            <p:spPr>
              <a:xfrm>
                <a:off x="1749581" y="4080605"/>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1718995" y="4197802"/>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8" name="グループ化 117"/>
            <p:cNvGrpSpPr/>
            <p:nvPr/>
          </p:nvGrpSpPr>
          <p:grpSpPr>
            <a:xfrm>
              <a:off x="7866289" y="1990155"/>
              <a:ext cx="1170207" cy="2018993"/>
              <a:chOff x="5488783" y="1736417"/>
              <a:chExt cx="2049614" cy="610819"/>
            </a:xfrm>
          </p:grpSpPr>
          <p:sp>
            <p:nvSpPr>
              <p:cNvPr id="119" name="正方形/長方形 118"/>
              <p:cNvSpPr/>
              <p:nvPr/>
            </p:nvSpPr>
            <p:spPr>
              <a:xfrm>
                <a:off x="5488783" y="1736417"/>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5549576" y="1980942"/>
                <a:ext cx="1906252" cy="111736"/>
              </a:xfrm>
              <a:prstGeom prst="rect">
                <a:avLst/>
              </a:prstGeom>
              <a:noFill/>
              <a:ln w="19050">
                <a:noFill/>
              </a:ln>
            </p:spPr>
            <p:txBody>
              <a:bodyPr wrap="square" rtlCol="0">
                <a:spAutoFit/>
              </a:bodyPr>
              <a:lstStyle/>
              <a:p>
                <a:pPr algn="ctr"/>
                <a:r>
                  <a:rPr lang="en-US" altLang="ja-JP" dirty="0">
                    <a:latin typeface="Meiryo UI" panose="020B0604030504040204" pitchFamily="50" charset="-128"/>
                    <a:ea typeface="Meiryo UI" panose="020B0604030504040204" pitchFamily="50" charset="-128"/>
                    <a:cs typeface="Meiryo UI" panose="020B0604030504040204" pitchFamily="50" charset="-128"/>
                  </a:rPr>
                  <a:t>777㎞</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7" name="グループ化 126"/>
            <p:cNvGrpSpPr/>
            <p:nvPr/>
          </p:nvGrpSpPr>
          <p:grpSpPr>
            <a:xfrm>
              <a:off x="7888244" y="4110606"/>
              <a:ext cx="1170207" cy="610819"/>
              <a:chOff x="5488783" y="1722769"/>
              <a:chExt cx="2049614" cy="610819"/>
            </a:xfrm>
          </p:grpSpPr>
          <p:sp>
            <p:nvSpPr>
              <p:cNvPr id="128" name="正方形/長方形 127"/>
              <p:cNvSpPr/>
              <p:nvPr/>
            </p:nvSpPr>
            <p:spPr>
              <a:xfrm>
                <a:off x="5488783" y="1722769"/>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p:cNvSpPr txBox="1"/>
              <p:nvPr/>
            </p:nvSpPr>
            <p:spPr>
              <a:xfrm>
                <a:off x="5527241" y="1839966"/>
                <a:ext cx="1940608"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136" name="テキスト ボックス 135"/>
          <p:cNvSpPr txBox="1"/>
          <p:nvPr/>
        </p:nvSpPr>
        <p:spPr>
          <a:xfrm>
            <a:off x="430306" y="5157192"/>
            <a:ext cx="8546296" cy="523220"/>
          </a:xfrm>
          <a:prstGeom prst="rect">
            <a:avLst/>
          </a:prstGeom>
          <a:noFill/>
          <a:ln w="19050">
            <a:noFill/>
          </a:ln>
        </p:spPr>
        <p:txBody>
          <a:bodyPr wrap="square" rtlCol="0">
            <a:spAutoFit/>
          </a:bodyPr>
          <a:lstStyle/>
          <a:p>
            <a:r>
              <a:rPr lang="ja-JP" altLang="en-US"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目視点検のため、不可視部の状況把握ができない</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422832" y="5680412"/>
            <a:ext cx="8546296" cy="523220"/>
          </a:xfrm>
          <a:prstGeom prst="rect">
            <a:avLst/>
          </a:prstGeom>
          <a:noFill/>
          <a:ln w="19050">
            <a:noFill/>
          </a:ln>
        </p:spPr>
        <p:txBody>
          <a:bodyPr wrap="square" rtlCol="0">
            <a:spAutoFit/>
          </a:bodyPr>
          <a:lstStyle/>
          <a:p>
            <a:r>
              <a:rPr lang="ja-JP" altLang="en-US"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河川特性に応じた点検ができていない</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46912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33400" y="4515942"/>
            <a:ext cx="8624854" cy="1908215"/>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rPr>
              <a:t>○特殊堤（鋼構造）</a:t>
            </a:r>
            <a:r>
              <a:rPr lang="en-US" altLang="ja-JP" sz="20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腐食</a:t>
            </a:r>
            <a:r>
              <a:rPr lang="en-US" altLang="ja-JP" sz="2000" dirty="0" smtClean="0">
                <a:latin typeface="Meiryo UI" pitchFamily="50" charset="-128"/>
                <a:ea typeface="Meiryo UI" pitchFamily="50" charset="-128"/>
                <a:cs typeface="Meiryo UI" pitchFamily="50" charset="-128"/>
              </a:rPr>
              <a:t>》</a:t>
            </a:r>
            <a:endParaRPr lang="en-US" altLang="ja-JP" sz="1100" dirty="0" smtClean="0">
              <a:latin typeface="Meiryo UI" pitchFamily="50" charset="-128"/>
              <a:ea typeface="Meiryo UI" pitchFamily="50" charset="-128"/>
              <a:cs typeface="Meiryo UI" pitchFamily="50" charset="-128"/>
            </a:endParaRPr>
          </a:p>
          <a:p>
            <a:r>
              <a:rPr lang="ja-JP" altLang="en-US" dirty="0">
                <a:latin typeface="Meiryo UI" pitchFamily="50" charset="-128"/>
                <a:ea typeface="Meiryo UI" pitchFamily="50" charset="-128"/>
                <a:cs typeface="Meiryo UI" pitchFamily="50" charset="-128"/>
              </a:rPr>
              <a:t>　</a:t>
            </a:r>
            <a:r>
              <a:rPr lang="ja-JP" altLang="en-US" sz="1600" dirty="0" smtClean="0">
                <a:ea typeface="Meiryo UI"/>
              </a:rPr>
              <a:t>鋼材の劣化については、点検結果（肉厚測定調査）の経年変化により設計肉厚（腐食代）の残存寿命を推定することが可能であることから、</a:t>
            </a:r>
            <a:r>
              <a:rPr lang="ja-JP" altLang="en-US" sz="1600" b="1" u="sng" dirty="0" smtClean="0">
                <a:ea typeface="Meiryo UI"/>
              </a:rPr>
              <a:t>予測計画型の維持管理手法</a:t>
            </a:r>
            <a:r>
              <a:rPr lang="ja-JP" altLang="en-US" sz="1600" dirty="0" smtClean="0">
                <a:ea typeface="Meiryo UI"/>
              </a:rPr>
              <a:t>が考えられる。</a:t>
            </a:r>
            <a:endParaRPr lang="en-US" altLang="ja-JP" sz="1600" dirty="0" smtClean="0">
              <a:ea typeface="Meiryo UI"/>
            </a:endParaRPr>
          </a:p>
          <a:p>
            <a:r>
              <a:rPr lang="ja-JP" altLang="en-US" sz="1600" dirty="0" smtClean="0">
                <a:ea typeface="Meiryo UI"/>
              </a:rPr>
              <a:t>　この方法は分かりやすく、顕在化した事実より将来を予測できることが長所であるが、設計時の肉厚（腐食代）が不明な場合に肉厚（腐食代）を仮定しなければならないことから、今後は肉厚調査を実施していく必要</a:t>
            </a:r>
            <a:r>
              <a:rPr lang="ja-JP" altLang="en-US" sz="1600" dirty="0">
                <a:ea typeface="Meiryo UI"/>
              </a:rPr>
              <a:t>ある。　</a:t>
            </a:r>
            <a:r>
              <a:rPr lang="ja-JP" altLang="en-US" sz="1600" dirty="0" smtClean="0">
                <a:ea typeface="Meiryo UI"/>
              </a:rPr>
              <a:t>また、著しく腐食が進行している場合には、最大モーメント発生箇所で現肉厚での応力計算を行うなど設計耐力の照査を行い、必要に応じて、補強の検討を行って</a:t>
            </a:r>
            <a:r>
              <a:rPr lang="ja-JP" altLang="en-US" sz="1600" dirty="0">
                <a:ea typeface="Meiryo UI"/>
              </a:rPr>
              <a:t>いく</a:t>
            </a:r>
            <a:r>
              <a:rPr lang="ja-JP" altLang="en-US" sz="1600" dirty="0" smtClean="0">
                <a:ea typeface="Meiryo UI"/>
              </a:rPr>
              <a:t>。</a:t>
            </a:r>
            <a:endParaRPr lang="en-US" altLang="ja-JP" sz="1600" dirty="0" smtClean="0">
              <a:ea typeface="Meiryo UI"/>
            </a:endParaRPr>
          </a:p>
        </p:txBody>
      </p:sp>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２－５　今後の維持管理の方向性（部会の意見を踏まえた事務局案）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3779912" y="6489391"/>
            <a:ext cx="1828800" cy="365125"/>
          </a:xfrm>
        </p:spPr>
        <p:txBody>
          <a:bodyPr/>
          <a:lstStyle/>
          <a:p>
            <a:fld id="{682EF9F9-C4E8-46B2-BBF1-33E3162B856A}" type="slidenum">
              <a:rPr kumimoji="1" lang="ja-JP" altLang="en-US" smtClean="0"/>
              <a:t>30</a:t>
            </a:fld>
            <a:endParaRPr kumimoji="1" lang="ja-JP" altLang="en-US" dirty="0"/>
          </a:p>
        </p:txBody>
      </p:sp>
      <p:sp>
        <p:nvSpPr>
          <p:cNvPr id="7" name="テキスト ボックス 6"/>
          <p:cNvSpPr txBox="1"/>
          <p:nvPr/>
        </p:nvSpPr>
        <p:spPr>
          <a:xfrm>
            <a:off x="64072" y="1028026"/>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①河川</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59573" y="1480666"/>
            <a:ext cx="8624854" cy="2939266"/>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rPr>
              <a:t>○堤防・護岸、特殊堤（コンクリート）、堰・床止工</a:t>
            </a:r>
            <a:endParaRPr kumimoji="1" lang="en-US" altLang="ja-JP" sz="500" dirty="0" smtClean="0">
              <a:latin typeface="Meiryo UI" pitchFamily="50" charset="-128"/>
              <a:ea typeface="Meiryo UI" pitchFamily="50" charset="-128"/>
              <a:cs typeface="Meiryo UI" pitchFamily="50" charset="-128"/>
            </a:endParaRPr>
          </a:p>
          <a:p>
            <a:endParaRPr kumimoji="1" lang="en-US" altLang="ja-JP" sz="500"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　自然</a:t>
            </a:r>
            <a:r>
              <a:rPr lang="ja-JP" altLang="en-US" sz="1600" dirty="0">
                <a:latin typeface="Meiryo UI" pitchFamily="50" charset="-128"/>
                <a:ea typeface="Meiryo UI" pitchFamily="50" charset="-128"/>
                <a:cs typeface="Meiryo UI" pitchFamily="50" charset="-128"/>
              </a:rPr>
              <a:t>の営力により河道が変化して堤防・護岸等種々の施設の安全性に影響を及ぼすことは、河川管理の</a:t>
            </a:r>
            <a:r>
              <a:rPr lang="ja-JP" altLang="en-US" sz="1600" dirty="0" smtClean="0">
                <a:latin typeface="Meiryo UI" pitchFamily="50" charset="-128"/>
                <a:ea typeface="Meiryo UI" pitchFamily="50" charset="-128"/>
                <a:cs typeface="Meiryo UI" pitchFamily="50" charset="-128"/>
              </a:rPr>
              <a:t>特質である。</a:t>
            </a:r>
            <a:r>
              <a:rPr lang="ja-JP" altLang="en-US" sz="1600" dirty="0">
                <a:latin typeface="Meiryo UI" pitchFamily="50" charset="-128"/>
                <a:ea typeface="Meiryo UI" pitchFamily="50" charset="-128"/>
                <a:cs typeface="Meiryo UI" pitchFamily="50" charset="-128"/>
              </a:rPr>
              <a:t>そこで、河道と施設の状況を一体的に河川カルテで把握し、一連区間の河道と施設を一体的な河道システムとして捉え</a:t>
            </a:r>
            <a:r>
              <a:rPr lang="ja-JP" altLang="en-US" sz="1600" dirty="0" smtClean="0">
                <a:latin typeface="Meiryo UI" pitchFamily="50" charset="-128"/>
                <a:ea typeface="Meiryo UI" pitchFamily="50" charset="-128"/>
                <a:cs typeface="Meiryo UI" pitchFamily="50" charset="-128"/>
              </a:rPr>
              <a:t>、維持</a:t>
            </a:r>
            <a:r>
              <a:rPr lang="ja-JP" altLang="en-US" sz="1600" dirty="0">
                <a:latin typeface="Meiryo UI" pitchFamily="50" charset="-128"/>
                <a:ea typeface="Meiryo UI" pitchFamily="50" charset="-128"/>
                <a:cs typeface="Meiryo UI" pitchFamily="50" charset="-128"/>
              </a:rPr>
              <a:t>管理を</a:t>
            </a:r>
            <a:r>
              <a:rPr lang="ja-JP" altLang="en-US" sz="1600" dirty="0" smtClean="0">
                <a:latin typeface="Meiryo UI" pitchFamily="50" charset="-128"/>
                <a:ea typeface="Meiryo UI" pitchFamily="50" charset="-128"/>
                <a:cs typeface="Meiryo UI" pitchFamily="50" charset="-128"/>
              </a:rPr>
              <a:t>進めていかなければ</a:t>
            </a:r>
            <a:r>
              <a:rPr lang="ja-JP" altLang="en-US" sz="1600" dirty="0">
                <a:latin typeface="Meiryo UI" pitchFamily="50" charset="-128"/>
                <a:ea typeface="Meiryo UI" pitchFamily="50" charset="-128"/>
                <a:cs typeface="Meiryo UI" pitchFamily="50" charset="-128"/>
              </a:rPr>
              <a:t>ならない</a:t>
            </a:r>
            <a:r>
              <a:rPr lang="ja-JP" altLang="en-US" sz="1600" dirty="0" smtClean="0">
                <a:latin typeface="Meiryo UI" pitchFamily="50" charset="-128"/>
                <a:ea typeface="Meiryo UI" pitchFamily="50" charset="-128"/>
                <a:cs typeface="Meiryo UI" pitchFamily="50" charset="-128"/>
              </a:rPr>
              <a:t>。</a:t>
            </a:r>
            <a:endParaRPr lang="en-US" altLang="ja-JP" sz="1600"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　今後は、河道と施設の状況、さらには背後地の状況をまとめた河川カルテを活用し、要点検箇所の重点化を図り、</a:t>
            </a:r>
            <a:r>
              <a:rPr lang="ja-JP" altLang="en-US" sz="1600" b="1" u="sng" dirty="0" smtClean="0">
                <a:latin typeface="Meiryo UI" pitchFamily="50" charset="-128"/>
                <a:ea typeface="Meiryo UI" pitchFamily="50" charset="-128"/>
                <a:cs typeface="Meiryo UI" pitchFamily="50" charset="-128"/>
              </a:rPr>
              <a:t>状態監視型の維持管理を行う</a:t>
            </a:r>
            <a:r>
              <a:rPr lang="ja-JP" altLang="en-US" sz="1600" dirty="0" smtClean="0">
                <a:latin typeface="Meiryo UI" pitchFamily="50" charset="-128"/>
                <a:ea typeface="Meiryo UI" pitchFamily="50" charset="-128"/>
                <a:cs typeface="Meiryo UI" pitchFamily="50" charset="-128"/>
              </a:rPr>
              <a:t>とともに、併せて、損傷要因の大きな要素である</a:t>
            </a:r>
            <a:r>
              <a:rPr lang="ja-JP" altLang="en-US" sz="1600" b="1" dirty="0" smtClean="0">
                <a:latin typeface="Meiryo UI" pitchFamily="50" charset="-128"/>
                <a:ea typeface="Meiryo UI" pitchFamily="50" charset="-128"/>
                <a:cs typeface="Meiryo UI" pitchFamily="50" charset="-128"/>
              </a:rPr>
              <a:t>河床変動の予測手法の検討を進めていく。</a:t>
            </a:r>
            <a:endParaRPr lang="en-US" altLang="ja-JP" sz="1600" b="1"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　また、損傷の</a:t>
            </a:r>
            <a:r>
              <a:rPr lang="ja-JP" altLang="en-US" sz="1600" dirty="0">
                <a:latin typeface="Meiryo UI" pitchFamily="50" charset="-128"/>
                <a:ea typeface="Meiryo UI" pitchFamily="50" charset="-128"/>
                <a:cs typeface="Meiryo UI" pitchFamily="50" charset="-128"/>
              </a:rPr>
              <a:t>状態から補修</a:t>
            </a:r>
            <a:r>
              <a:rPr lang="ja-JP" altLang="en-US" sz="1600" dirty="0" smtClean="0">
                <a:latin typeface="Meiryo UI" pitchFamily="50" charset="-128"/>
                <a:ea typeface="Meiryo UI" pitchFamily="50" charset="-128"/>
                <a:cs typeface="Meiryo UI" pitchFamily="50" charset="-128"/>
              </a:rPr>
              <a:t>タイミングの判断において、</a:t>
            </a:r>
            <a:r>
              <a:rPr lang="ja-JP" altLang="en-US" sz="1600" dirty="0">
                <a:latin typeface="Meiryo UI" pitchFamily="50" charset="-128"/>
                <a:ea typeface="Meiryo UI" pitchFamily="50" charset="-128"/>
                <a:cs typeface="Meiryo UI" pitchFamily="50" charset="-128"/>
              </a:rPr>
              <a:t>これ</a:t>
            </a:r>
            <a:r>
              <a:rPr lang="ja-JP" altLang="en-US" sz="1600" dirty="0" smtClean="0">
                <a:latin typeface="Meiryo UI" pitchFamily="50" charset="-128"/>
                <a:ea typeface="Meiryo UI" pitchFamily="50" charset="-128"/>
                <a:cs typeface="Meiryo UI" pitchFamily="50" charset="-128"/>
              </a:rPr>
              <a:t>まで</a:t>
            </a:r>
            <a:r>
              <a:rPr lang="ja-JP" altLang="en-US" sz="1600" dirty="0">
                <a:latin typeface="Meiryo UI" pitchFamily="50" charset="-128"/>
                <a:ea typeface="Meiryo UI" pitchFamily="50" charset="-128"/>
                <a:cs typeface="Meiryo UI" pitchFamily="50" charset="-128"/>
              </a:rPr>
              <a:t>は</a:t>
            </a:r>
            <a:r>
              <a:rPr lang="ja-JP" altLang="en-US" sz="1600" dirty="0" smtClean="0">
                <a:latin typeface="Meiryo UI" pitchFamily="50" charset="-128"/>
                <a:ea typeface="Meiryo UI" pitchFamily="50" charset="-128"/>
                <a:cs typeface="Meiryo UI" pitchFamily="50" charset="-128"/>
              </a:rPr>
              <a:t>点検者の判断によるばらつきが多いことから、判断基準の明確化を図るべく、維持</a:t>
            </a:r>
            <a:r>
              <a:rPr lang="ja-JP" altLang="en-US" sz="1600" dirty="0">
                <a:latin typeface="Meiryo UI" pitchFamily="50" charset="-128"/>
                <a:ea typeface="Meiryo UI" pitchFamily="50" charset="-128"/>
                <a:cs typeface="Meiryo UI" pitchFamily="50" charset="-128"/>
              </a:rPr>
              <a:t>管理データ</a:t>
            </a:r>
            <a:r>
              <a:rPr lang="ja-JP" altLang="en-US" sz="1600" dirty="0" smtClean="0">
                <a:latin typeface="Meiryo UI" pitchFamily="50" charset="-128"/>
                <a:ea typeface="Meiryo UI" pitchFamily="50" charset="-128"/>
                <a:cs typeface="Meiryo UI" pitchFamily="50" charset="-128"/>
              </a:rPr>
              <a:t>を蓄積し、損傷度</a:t>
            </a:r>
            <a:r>
              <a:rPr lang="ja-JP" altLang="en-US" sz="1600" dirty="0">
                <a:latin typeface="Meiryo UI" pitchFamily="50" charset="-128"/>
                <a:ea typeface="Meiryo UI" pitchFamily="50" charset="-128"/>
                <a:cs typeface="Meiryo UI" pitchFamily="50" charset="-128"/>
              </a:rPr>
              <a:t>判定の精度を高めていく</a:t>
            </a:r>
            <a:r>
              <a:rPr lang="ja-JP" altLang="en-US" sz="1600" dirty="0" smtClean="0">
                <a:latin typeface="Meiryo UI" pitchFamily="50" charset="-128"/>
                <a:ea typeface="Meiryo UI" pitchFamily="50" charset="-128"/>
                <a:cs typeface="Meiryo UI" pitchFamily="50" charset="-128"/>
              </a:rPr>
              <a:t>。</a:t>
            </a:r>
            <a:endParaRPr lang="en-US" altLang="ja-JP" sz="1600" dirty="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　さらに、河川巡視時に、土地利用変化や周辺の開発状況等を勘案し、設計時以上の荷重が構造物に</a:t>
            </a:r>
            <a:r>
              <a:rPr lang="ja-JP" altLang="en-US" sz="1600" dirty="0">
                <a:latin typeface="Meiryo UI" pitchFamily="50" charset="-128"/>
                <a:ea typeface="Meiryo UI" pitchFamily="50" charset="-128"/>
                <a:cs typeface="Meiryo UI" pitchFamily="50" charset="-128"/>
              </a:rPr>
              <a:t>かかっていないか</a:t>
            </a:r>
            <a:r>
              <a:rPr lang="ja-JP" altLang="en-US" sz="1600" dirty="0" smtClean="0">
                <a:latin typeface="Meiryo UI" pitchFamily="50" charset="-128"/>
                <a:ea typeface="Meiryo UI" pitchFamily="50" charset="-128"/>
                <a:cs typeface="Meiryo UI" pitchFamily="50" charset="-128"/>
              </a:rPr>
              <a:t>を引き続き、注視していく。</a:t>
            </a:r>
            <a:endParaRPr lang="en-US" altLang="ja-JP" sz="1600" dirty="0" smtClean="0">
              <a:latin typeface="Meiryo UI" pitchFamily="50" charset="-128"/>
              <a:ea typeface="Meiryo UI" pitchFamily="50" charset="-128"/>
              <a:cs typeface="Meiryo UI" pitchFamily="50" charset="-128"/>
            </a:endParaRPr>
          </a:p>
        </p:txBody>
      </p:sp>
      <p:sp>
        <p:nvSpPr>
          <p:cNvPr id="10" name="テキスト ボックス 9"/>
          <p:cNvSpPr txBox="1"/>
          <p:nvPr/>
        </p:nvSpPr>
        <p:spPr>
          <a:xfrm>
            <a:off x="9468544" y="1271855"/>
            <a:ext cx="8624854" cy="3431709"/>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rPr>
              <a:t>○堤防・護岸、特殊堤（コンクリート）、堰・床止工</a:t>
            </a:r>
            <a:endParaRPr kumimoji="1" lang="en-US" altLang="ja-JP" sz="500" dirty="0" smtClean="0">
              <a:latin typeface="Meiryo UI" pitchFamily="50" charset="-128"/>
              <a:ea typeface="Meiryo UI" pitchFamily="50" charset="-128"/>
              <a:cs typeface="Meiryo UI" pitchFamily="50" charset="-128"/>
            </a:endParaRPr>
          </a:p>
          <a:p>
            <a:endParaRPr kumimoji="1" lang="en-US" altLang="ja-JP" sz="500"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　自然</a:t>
            </a:r>
            <a:r>
              <a:rPr lang="ja-JP" altLang="en-US" sz="1600" dirty="0">
                <a:latin typeface="Meiryo UI" pitchFamily="50" charset="-128"/>
                <a:ea typeface="Meiryo UI" pitchFamily="50" charset="-128"/>
                <a:cs typeface="Meiryo UI" pitchFamily="50" charset="-128"/>
              </a:rPr>
              <a:t>の営力により河道が変化して堤防・護岸等種々の施設の安全性に影響を及ぼすことは、河川管理の</a:t>
            </a:r>
            <a:r>
              <a:rPr lang="ja-JP" altLang="en-US" sz="1600" dirty="0" smtClean="0">
                <a:latin typeface="Meiryo UI" pitchFamily="50" charset="-128"/>
                <a:ea typeface="Meiryo UI" pitchFamily="50" charset="-128"/>
                <a:cs typeface="Meiryo UI" pitchFamily="50" charset="-128"/>
              </a:rPr>
              <a:t>特質である。</a:t>
            </a:r>
            <a:r>
              <a:rPr lang="ja-JP" altLang="en-US" sz="1600" dirty="0">
                <a:latin typeface="Meiryo UI" pitchFamily="50" charset="-128"/>
                <a:ea typeface="Meiryo UI" pitchFamily="50" charset="-128"/>
                <a:cs typeface="Meiryo UI" pitchFamily="50" charset="-128"/>
              </a:rPr>
              <a:t>そこで、河道と施設の状況を一体的に河川カルテで把握し、一連区間の河道と施設を一体的な河道システムとして捉え</a:t>
            </a:r>
            <a:r>
              <a:rPr lang="ja-JP" altLang="en-US" sz="1600" dirty="0" smtClean="0">
                <a:latin typeface="Meiryo UI" pitchFamily="50" charset="-128"/>
                <a:ea typeface="Meiryo UI" pitchFamily="50" charset="-128"/>
                <a:cs typeface="Meiryo UI" pitchFamily="50" charset="-128"/>
              </a:rPr>
              <a:t>、維持</a:t>
            </a:r>
            <a:r>
              <a:rPr lang="ja-JP" altLang="en-US" sz="1600" dirty="0">
                <a:latin typeface="Meiryo UI" pitchFamily="50" charset="-128"/>
                <a:ea typeface="Meiryo UI" pitchFamily="50" charset="-128"/>
                <a:cs typeface="Meiryo UI" pitchFamily="50" charset="-128"/>
              </a:rPr>
              <a:t>管理を</a:t>
            </a:r>
            <a:r>
              <a:rPr lang="ja-JP" altLang="en-US" sz="1600" dirty="0" smtClean="0">
                <a:latin typeface="Meiryo UI" pitchFamily="50" charset="-128"/>
                <a:ea typeface="Meiryo UI" pitchFamily="50" charset="-128"/>
                <a:cs typeface="Meiryo UI" pitchFamily="50" charset="-128"/>
              </a:rPr>
              <a:t>進めていかなければ</a:t>
            </a:r>
            <a:r>
              <a:rPr lang="ja-JP" altLang="en-US" sz="1600" dirty="0">
                <a:latin typeface="Meiryo UI" pitchFamily="50" charset="-128"/>
                <a:ea typeface="Meiryo UI" pitchFamily="50" charset="-128"/>
                <a:cs typeface="Meiryo UI" pitchFamily="50" charset="-128"/>
              </a:rPr>
              <a:t>ならない</a:t>
            </a:r>
            <a:r>
              <a:rPr lang="ja-JP" altLang="en-US" sz="1600" dirty="0" smtClean="0">
                <a:latin typeface="Meiryo UI" pitchFamily="50" charset="-128"/>
                <a:ea typeface="Meiryo UI" pitchFamily="50" charset="-128"/>
                <a:cs typeface="Meiryo UI" pitchFamily="50" charset="-128"/>
              </a:rPr>
              <a:t>。</a:t>
            </a:r>
            <a:endParaRPr lang="en-US" altLang="ja-JP" sz="1600"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　今後は、河道と施設の状況、さらには背後地の状況をまとめた河川カルテを活用し、要点検箇所の重点化を図り、状態監視型の維持管理を行うとともに、併せて、損傷要因の大きな要素である河床変動の予測手法の検討を進めていく。</a:t>
            </a:r>
            <a:endParaRPr lang="en-US" altLang="ja-JP" sz="1600"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　また、損傷の</a:t>
            </a:r>
            <a:r>
              <a:rPr lang="ja-JP" altLang="en-US" sz="1600" dirty="0">
                <a:latin typeface="Meiryo UI" pitchFamily="50" charset="-128"/>
                <a:ea typeface="Meiryo UI" pitchFamily="50" charset="-128"/>
                <a:cs typeface="Meiryo UI" pitchFamily="50" charset="-128"/>
              </a:rPr>
              <a:t>状態から補修</a:t>
            </a:r>
            <a:r>
              <a:rPr lang="ja-JP" altLang="en-US" sz="1600" dirty="0" smtClean="0">
                <a:latin typeface="Meiryo UI" pitchFamily="50" charset="-128"/>
                <a:ea typeface="Meiryo UI" pitchFamily="50" charset="-128"/>
                <a:cs typeface="Meiryo UI" pitchFamily="50" charset="-128"/>
              </a:rPr>
              <a:t>タイミングの判断において、</a:t>
            </a:r>
            <a:r>
              <a:rPr lang="ja-JP" altLang="en-US" sz="1600" dirty="0">
                <a:latin typeface="Meiryo UI" pitchFamily="50" charset="-128"/>
                <a:ea typeface="Meiryo UI" pitchFamily="50" charset="-128"/>
                <a:cs typeface="Meiryo UI" pitchFamily="50" charset="-128"/>
              </a:rPr>
              <a:t>これ</a:t>
            </a:r>
            <a:r>
              <a:rPr lang="ja-JP" altLang="en-US" sz="1600" dirty="0" smtClean="0">
                <a:latin typeface="Meiryo UI" pitchFamily="50" charset="-128"/>
                <a:ea typeface="Meiryo UI" pitchFamily="50" charset="-128"/>
                <a:cs typeface="Meiryo UI" pitchFamily="50" charset="-128"/>
              </a:rPr>
              <a:t>まで</a:t>
            </a:r>
            <a:r>
              <a:rPr lang="ja-JP" altLang="en-US" sz="1600" dirty="0">
                <a:latin typeface="Meiryo UI" pitchFamily="50" charset="-128"/>
                <a:ea typeface="Meiryo UI" pitchFamily="50" charset="-128"/>
                <a:cs typeface="Meiryo UI" pitchFamily="50" charset="-128"/>
              </a:rPr>
              <a:t>は</a:t>
            </a:r>
            <a:r>
              <a:rPr lang="ja-JP" altLang="en-US" sz="1600" dirty="0" smtClean="0">
                <a:latin typeface="Meiryo UI" pitchFamily="50" charset="-128"/>
                <a:ea typeface="Meiryo UI" pitchFamily="50" charset="-128"/>
                <a:cs typeface="Meiryo UI" pitchFamily="50" charset="-128"/>
              </a:rPr>
              <a:t>点検者の判断によるばらつきが多いことから、判断基準の明確化を図るべく、維持</a:t>
            </a:r>
            <a:r>
              <a:rPr lang="ja-JP" altLang="en-US" sz="1600" dirty="0">
                <a:latin typeface="Meiryo UI" pitchFamily="50" charset="-128"/>
                <a:ea typeface="Meiryo UI" pitchFamily="50" charset="-128"/>
                <a:cs typeface="Meiryo UI" pitchFamily="50" charset="-128"/>
              </a:rPr>
              <a:t>管理データ</a:t>
            </a:r>
            <a:r>
              <a:rPr lang="ja-JP" altLang="en-US" sz="1600" dirty="0" smtClean="0">
                <a:latin typeface="Meiryo UI" pitchFamily="50" charset="-128"/>
                <a:ea typeface="Meiryo UI" pitchFamily="50" charset="-128"/>
                <a:cs typeface="Meiryo UI" pitchFamily="50" charset="-128"/>
              </a:rPr>
              <a:t>を蓄積し、損傷度</a:t>
            </a:r>
            <a:r>
              <a:rPr lang="ja-JP" altLang="en-US" sz="1600" dirty="0">
                <a:latin typeface="Meiryo UI" pitchFamily="50" charset="-128"/>
                <a:ea typeface="Meiryo UI" pitchFamily="50" charset="-128"/>
                <a:cs typeface="Meiryo UI" pitchFamily="50" charset="-128"/>
              </a:rPr>
              <a:t>判定の精度を高めていく</a:t>
            </a:r>
            <a:r>
              <a:rPr lang="ja-JP" altLang="en-US" sz="1600" dirty="0" smtClean="0">
                <a:latin typeface="Meiryo UI" pitchFamily="50" charset="-128"/>
                <a:ea typeface="Meiryo UI" pitchFamily="50" charset="-128"/>
                <a:cs typeface="Meiryo UI" pitchFamily="50" charset="-128"/>
              </a:rPr>
              <a:t>。</a:t>
            </a:r>
            <a:endParaRPr lang="en-US" altLang="ja-JP" sz="1600" dirty="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　さらに、河川巡視時に、土地利用変化や周辺の開発状況等を勘案し、設計時以上の荷重が構造物に</a:t>
            </a:r>
            <a:r>
              <a:rPr lang="ja-JP" altLang="en-US" sz="1600" dirty="0">
                <a:latin typeface="Meiryo UI" pitchFamily="50" charset="-128"/>
                <a:ea typeface="Meiryo UI" pitchFamily="50" charset="-128"/>
                <a:cs typeface="Meiryo UI" pitchFamily="50" charset="-128"/>
              </a:rPr>
              <a:t>かかっていないか</a:t>
            </a:r>
            <a:r>
              <a:rPr lang="ja-JP" altLang="en-US" sz="1600" dirty="0" smtClean="0">
                <a:latin typeface="Meiryo UI" pitchFamily="50" charset="-128"/>
                <a:ea typeface="Meiryo UI" pitchFamily="50" charset="-128"/>
                <a:cs typeface="Meiryo UI" pitchFamily="50" charset="-128"/>
              </a:rPr>
              <a:t>を引き続き、注視していく。</a:t>
            </a:r>
            <a:endParaRPr lang="en-US" altLang="ja-JP" sz="1600"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　特殊堤（コンクリート）について、劣化要因として塩害が顕著な区間にあるものについては、データ</a:t>
            </a:r>
            <a:r>
              <a:rPr lang="ja-JP" altLang="en-US" sz="1600" dirty="0" err="1" smtClean="0">
                <a:latin typeface="Meiryo UI" pitchFamily="50" charset="-128"/>
                <a:ea typeface="Meiryo UI" pitchFamily="50" charset="-128"/>
                <a:cs typeface="Meiryo UI" pitchFamily="50" charset="-128"/>
              </a:rPr>
              <a:t>蓄積をを行い</a:t>
            </a:r>
            <a:r>
              <a:rPr lang="ja-JP" altLang="en-US" sz="1600" dirty="0" smtClean="0">
                <a:latin typeface="Meiryo UI" pitchFamily="50" charset="-128"/>
                <a:ea typeface="Meiryo UI" pitchFamily="50" charset="-128"/>
                <a:cs typeface="Meiryo UI" pitchFamily="50" charset="-128"/>
              </a:rPr>
              <a:t>、予測計画型の維持管理の検討を進めていく。</a:t>
            </a:r>
            <a:endParaRPr lang="en-US" altLang="ja-JP" sz="16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14929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２－５</a:t>
            </a:r>
            <a:r>
              <a:rPr lang="ja-JP" altLang="en-US" sz="2400" dirty="0">
                <a:latin typeface="Meiryo UI" pitchFamily="50" charset="-128"/>
                <a:ea typeface="Meiryo UI" pitchFamily="50" charset="-128"/>
                <a:cs typeface="Meiryo UI" pitchFamily="50" charset="-128"/>
              </a:rPr>
              <a:t>　今後の維持管理の方向性（部会の意見を踏まえた事務局案</a:t>
            </a:r>
            <a:r>
              <a:rPr lang="ja-JP" altLang="en-US" sz="2400" dirty="0" smtClean="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20" name="テキスト ボックス 19"/>
          <p:cNvSpPr txBox="1"/>
          <p:nvPr/>
        </p:nvSpPr>
        <p:spPr>
          <a:xfrm>
            <a:off x="209761" y="1259805"/>
            <a:ext cx="8624854" cy="2646878"/>
          </a:xfrm>
          <a:prstGeom prst="rect">
            <a:avLst/>
          </a:prstGeom>
          <a:noFill/>
        </p:spPr>
        <p:txBody>
          <a:bodyPr wrap="square" rtlCol="0">
            <a:spAutoFit/>
          </a:bodyPr>
          <a:lstStyle/>
          <a:p>
            <a:r>
              <a:rPr lang="ja-JP" altLang="en-US" sz="2000" dirty="0">
                <a:latin typeface="Meiryo UI" pitchFamily="50" charset="-128"/>
                <a:ea typeface="Meiryo UI" pitchFamily="50" charset="-128"/>
                <a:cs typeface="Meiryo UI" pitchFamily="50" charset="-128"/>
              </a:rPr>
              <a:t>○河</a:t>
            </a:r>
            <a:r>
              <a:rPr lang="ja-JP" altLang="en-US" sz="2000" dirty="0" smtClean="0">
                <a:latin typeface="Meiryo UI" pitchFamily="50" charset="-128"/>
                <a:ea typeface="Meiryo UI" pitchFamily="50" charset="-128"/>
                <a:cs typeface="Meiryo UI" pitchFamily="50" charset="-128"/>
              </a:rPr>
              <a:t>道</a:t>
            </a:r>
            <a:endParaRPr lang="en-US" altLang="ja-JP" sz="2000" dirty="0" smtClean="0">
              <a:latin typeface="Meiryo UI" pitchFamily="50" charset="-128"/>
              <a:ea typeface="Meiryo UI" pitchFamily="50" charset="-128"/>
              <a:cs typeface="Meiryo UI" pitchFamily="50" charset="-128"/>
            </a:endParaRPr>
          </a:p>
          <a:p>
            <a:r>
              <a:rPr lang="ja-JP" altLang="en-US" dirty="0">
                <a:latin typeface="Meiryo UI" pitchFamily="50" charset="-128"/>
                <a:ea typeface="Meiryo UI" pitchFamily="50" charset="-128"/>
                <a:cs typeface="Meiryo UI" pitchFamily="50" charset="-128"/>
              </a:rPr>
              <a:t>　</a:t>
            </a:r>
            <a:r>
              <a:rPr lang="ja-JP" altLang="en-US" sz="1600" dirty="0">
                <a:latin typeface="Meiryo UI" pitchFamily="50" charset="-128"/>
                <a:ea typeface="Meiryo UI" pitchFamily="50" charset="-128"/>
                <a:cs typeface="Meiryo UI" pitchFamily="50" charset="-128"/>
              </a:rPr>
              <a:t>自然の営力により河道が変化して堤防・護岸等種々の施設の安全性に影響を及ぼすことは、河川管理の特質である。そこで、河道と施設の状況を一体的に河川カルテで把握し、一連区間の河道と施設を一体的な河道システムとして捉え、維持管理を進めていかなければならない。</a:t>
            </a:r>
            <a:endParaRPr lang="en-US" altLang="ja-JP" sz="1600" dirty="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今後は</a:t>
            </a:r>
            <a:r>
              <a:rPr lang="ja-JP" altLang="en-US" sz="1600" dirty="0" smtClean="0">
                <a:latin typeface="Meiryo UI" pitchFamily="50" charset="-128"/>
                <a:ea typeface="Meiryo UI" pitchFamily="50" charset="-128"/>
                <a:cs typeface="Meiryo UI" pitchFamily="50" charset="-128"/>
              </a:rPr>
              <a:t>、河川カルテを活用した</a:t>
            </a:r>
            <a:r>
              <a:rPr lang="ja-JP" altLang="en-US" sz="1600" b="1" u="sng" dirty="0" smtClean="0">
                <a:latin typeface="Meiryo UI" pitchFamily="50" charset="-128"/>
                <a:ea typeface="Meiryo UI" pitchFamily="50" charset="-128"/>
                <a:cs typeface="Meiryo UI" pitchFamily="50" charset="-128"/>
              </a:rPr>
              <a:t>状態</a:t>
            </a:r>
            <a:r>
              <a:rPr lang="ja-JP" altLang="en-US" sz="1600" b="1" u="sng" dirty="0">
                <a:latin typeface="Meiryo UI" pitchFamily="50" charset="-128"/>
                <a:ea typeface="Meiryo UI" pitchFamily="50" charset="-128"/>
                <a:cs typeface="Meiryo UI" pitchFamily="50" charset="-128"/>
              </a:rPr>
              <a:t>監視型の維持管理</a:t>
            </a:r>
            <a:r>
              <a:rPr lang="ja-JP" altLang="en-US" sz="1600" dirty="0">
                <a:latin typeface="Meiryo UI" pitchFamily="50" charset="-128"/>
                <a:ea typeface="Meiryo UI" pitchFamily="50" charset="-128"/>
                <a:cs typeface="Meiryo UI" pitchFamily="50" charset="-128"/>
              </a:rPr>
              <a:t>を行うとともに、併せて</a:t>
            </a:r>
            <a:r>
              <a:rPr lang="ja-JP" altLang="en-US" sz="1600" dirty="0" smtClean="0">
                <a:latin typeface="Meiryo UI" pitchFamily="50" charset="-128"/>
                <a:ea typeface="Meiryo UI" pitchFamily="50" charset="-128"/>
                <a:cs typeface="Meiryo UI" pitchFamily="50" charset="-128"/>
              </a:rPr>
              <a:t>、データ蓄積を行い、</a:t>
            </a:r>
            <a:r>
              <a:rPr lang="ja-JP" altLang="en-US" sz="1600" b="1" dirty="0" smtClean="0">
                <a:latin typeface="Meiryo UI" pitchFamily="50" charset="-128"/>
                <a:ea typeface="Meiryo UI" pitchFamily="50" charset="-128"/>
                <a:cs typeface="Meiryo UI" pitchFamily="50" charset="-128"/>
              </a:rPr>
              <a:t>河床</a:t>
            </a:r>
            <a:r>
              <a:rPr lang="ja-JP" altLang="en-US" sz="1600" b="1" dirty="0">
                <a:latin typeface="Meiryo UI" pitchFamily="50" charset="-128"/>
                <a:ea typeface="Meiryo UI" pitchFamily="50" charset="-128"/>
                <a:cs typeface="Meiryo UI" pitchFamily="50" charset="-128"/>
              </a:rPr>
              <a:t>変動の予測手法の検討</a:t>
            </a:r>
            <a:r>
              <a:rPr lang="ja-JP" altLang="en-US" sz="1600" dirty="0">
                <a:latin typeface="Meiryo UI" pitchFamily="50" charset="-128"/>
                <a:ea typeface="Meiryo UI" pitchFamily="50" charset="-128"/>
                <a:cs typeface="Meiryo UI" pitchFamily="50" charset="-128"/>
              </a:rPr>
              <a:t>を</a:t>
            </a:r>
            <a:r>
              <a:rPr lang="ja-JP" altLang="en-US" sz="1600" dirty="0" smtClean="0">
                <a:latin typeface="Meiryo UI" pitchFamily="50" charset="-128"/>
                <a:ea typeface="Meiryo UI" pitchFamily="50" charset="-128"/>
                <a:cs typeface="Meiryo UI" pitchFamily="50" charset="-128"/>
              </a:rPr>
              <a:t>進め、繰り返し土砂が堆積するような区間では縦断勾配の見直しなど、抜本的な対策を検討していく。</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また、</a:t>
            </a:r>
            <a:r>
              <a:rPr lang="ja-JP" altLang="en-US" sz="1600" dirty="0">
                <a:latin typeface="Meiryo UI" pitchFamily="50" charset="-128"/>
                <a:ea typeface="Meiryo UI" pitchFamily="50" charset="-128"/>
                <a:cs typeface="Meiryo UI" pitchFamily="50" charset="-128"/>
              </a:rPr>
              <a:t>繁茂</a:t>
            </a:r>
            <a:r>
              <a:rPr lang="ja-JP" altLang="en-US" sz="1600" dirty="0" smtClean="0">
                <a:latin typeface="Meiryo UI" pitchFamily="50" charset="-128"/>
                <a:ea typeface="Meiryo UI" pitchFamily="50" charset="-128"/>
                <a:cs typeface="Meiryo UI" pitchFamily="50" charset="-128"/>
              </a:rPr>
              <a:t>した</a:t>
            </a:r>
            <a:r>
              <a:rPr lang="ja-JP" altLang="en-US" sz="1600" dirty="0">
                <a:latin typeface="Meiryo UI" pitchFamily="50" charset="-128"/>
                <a:ea typeface="Meiryo UI" pitchFamily="50" charset="-128"/>
                <a:cs typeface="Meiryo UI" pitchFamily="50" charset="-128"/>
              </a:rPr>
              <a:t>樹木</a:t>
            </a:r>
            <a:r>
              <a:rPr lang="ja-JP" altLang="en-US" sz="1600" dirty="0" smtClean="0">
                <a:latin typeface="Meiryo UI" pitchFamily="50" charset="-128"/>
                <a:ea typeface="Meiryo UI" pitchFamily="50" charset="-128"/>
                <a:cs typeface="Meiryo UI" pitchFamily="50" charset="-128"/>
              </a:rPr>
              <a:t>は</a:t>
            </a:r>
            <a:r>
              <a:rPr lang="ja-JP" altLang="en-US" sz="1600" dirty="0">
                <a:latin typeface="Meiryo UI" pitchFamily="50" charset="-128"/>
                <a:ea typeface="Meiryo UI" pitchFamily="50" charset="-128"/>
                <a:cs typeface="Meiryo UI" pitchFamily="50" charset="-128"/>
              </a:rPr>
              <a:t>、河積阻害や護岸への影響が想定</a:t>
            </a:r>
            <a:r>
              <a:rPr lang="ja-JP" altLang="en-US" sz="1600" dirty="0" smtClean="0">
                <a:latin typeface="Meiryo UI" pitchFamily="50" charset="-128"/>
                <a:ea typeface="Meiryo UI" pitchFamily="50" charset="-128"/>
                <a:cs typeface="Meiryo UI" pitchFamily="50" charset="-128"/>
              </a:rPr>
              <a:t>される場合、伐採を進めるとともに、河</a:t>
            </a:r>
            <a:r>
              <a:rPr lang="ja-JP" altLang="en-US" sz="1600" dirty="0">
                <a:latin typeface="Meiryo UI" pitchFamily="50" charset="-128"/>
                <a:ea typeface="Meiryo UI" pitchFamily="50" charset="-128"/>
                <a:cs typeface="Meiryo UI" pitchFamily="50" charset="-128"/>
              </a:rPr>
              <a:t>道内の樹木が繁茂する要因は河道の</a:t>
            </a:r>
            <a:r>
              <a:rPr lang="en-US" altLang="ja-JP" sz="1600" dirty="0">
                <a:latin typeface="Meiryo UI" pitchFamily="50" charset="-128"/>
                <a:ea typeface="Meiryo UI" pitchFamily="50" charset="-128"/>
                <a:cs typeface="Meiryo UI" pitchFamily="50" charset="-128"/>
              </a:rPr>
              <a:t>2</a:t>
            </a:r>
            <a:r>
              <a:rPr lang="ja-JP" altLang="en-US" sz="1600" dirty="0">
                <a:latin typeface="Meiryo UI" pitchFamily="50" charset="-128"/>
                <a:ea typeface="Meiryo UI" pitchFamily="50" charset="-128"/>
                <a:cs typeface="Meiryo UI" pitchFamily="50" charset="-128"/>
              </a:rPr>
              <a:t>極化であることから、定期的な河床整正等の実施を</a:t>
            </a:r>
            <a:r>
              <a:rPr lang="ja-JP" altLang="en-US" sz="1600" dirty="0" smtClean="0">
                <a:latin typeface="Meiryo UI" pitchFamily="50" charset="-128"/>
                <a:ea typeface="Meiryo UI" pitchFamily="50" charset="-128"/>
                <a:cs typeface="Meiryo UI" pitchFamily="50" charset="-128"/>
              </a:rPr>
              <a:t>検討</a:t>
            </a:r>
            <a:r>
              <a:rPr lang="ja-JP" altLang="en-US" sz="1600" dirty="0">
                <a:latin typeface="Meiryo UI" pitchFamily="50" charset="-128"/>
                <a:ea typeface="Meiryo UI" pitchFamily="50" charset="-128"/>
                <a:cs typeface="Meiryo UI" pitchFamily="50" charset="-128"/>
              </a:rPr>
              <a:t>していく</a:t>
            </a:r>
            <a:r>
              <a:rPr lang="ja-JP" altLang="en-US" sz="1600" dirty="0" smtClean="0">
                <a:latin typeface="Meiryo UI" pitchFamily="50" charset="-128"/>
                <a:ea typeface="Meiryo UI" pitchFamily="50" charset="-128"/>
                <a:cs typeface="Meiryo UI" pitchFamily="50" charset="-128"/>
              </a:rPr>
              <a:t>。</a:t>
            </a:r>
            <a:endParaRPr lang="ja-JP" altLang="en-US" sz="1600" dirty="0">
              <a:latin typeface="Meiryo UI" pitchFamily="50" charset="-128"/>
              <a:ea typeface="Meiryo UI" pitchFamily="50" charset="-128"/>
              <a:cs typeface="Meiryo UI" pitchFamily="50" charset="-128"/>
            </a:endParaRPr>
          </a:p>
          <a:p>
            <a:endParaRPr lang="en-US" altLang="ja-JP" sz="1600" dirty="0" smtClean="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31</a:t>
            </a:fld>
            <a:endParaRPr kumimoji="1" lang="ja-JP" altLang="en-US"/>
          </a:p>
        </p:txBody>
      </p:sp>
      <p:sp>
        <p:nvSpPr>
          <p:cNvPr id="7" name="テキスト ボックス 6"/>
          <p:cNvSpPr txBox="1"/>
          <p:nvPr/>
        </p:nvSpPr>
        <p:spPr>
          <a:xfrm>
            <a:off x="201016" y="3996109"/>
            <a:ext cx="8624854" cy="1449115"/>
          </a:xfrm>
          <a:prstGeom prst="rect">
            <a:avLst/>
          </a:prstGeom>
          <a:noFill/>
        </p:spPr>
        <p:txBody>
          <a:bodyPr wrap="square" rtlCol="0">
            <a:spAutoFit/>
          </a:bodyPr>
          <a:lstStyle/>
          <a:p>
            <a:r>
              <a:rPr lang="ja-JP" altLang="en-US" sz="2000" dirty="0" smtClean="0">
                <a:latin typeface="Meiryo UI" pitchFamily="50" charset="-128"/>
                <a:ea typeface="Meiryo UI" pitchFamily="50" charset="-128"/>
                <a:cs typeface="Meiryo UI" pitchFamily="50" charset="-128"/>
              </a:rPr>
              <a:t>○地下河川・地下調節池  </a:t>
            </a:r>
            <a:endParaRPr lang="en-US" altLang="ja-JP" sz="2000" dirty="0" smtClean="0">
              <a:latin typeface="Meiryo UI" pitchFamily="50" charset="-128"/>
              <a:ea typeface="Meiryo UI" pitchFamily="50" charset="-128"/>
              <a:cs typeface="Meiryo UI" pitchFamily="50" charset="-128"/>
            </a:endParaRPr>
          </a:p>
          <a:p>
            <a:pPr>
              <a:lnSpc>
                <a:spcPts val="500"/>
              </a:lnSpc>
            </a:pP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地下河川・地下調節池については、構造物の配置上、再構築不可能な構造物であることから、損傷・劣化への早期対応を基本とした、</a:t>
            </a:r>
            <a:r>
              <a:rPr lang="ja-JP" altLang="en-US" sz="1600" b="1" u="sng" dirty="0" smtClean="0">
                <a:latin typeface="Meiryo UI" pitchFamily="50" charset="-128"/>
                <a:ea typeface="Meiryo UI" pitchFamily="50" charset="-128"/>
                <a:cs typeface="Meiryo UI" pitchFamily="50" charset="-128"/>
              </a:rPr>
              <a:t>状態監視型による維持管理</a:t>
            </a:r>
            <a:r>
              <a:rPr lang="ja-JP" altLang="en-US" sz="1600" dirty="0" smtClean="0">
                <a:latin typeface="Meiryo UI" pitchFamily="50" charset="-128"/>
                <a:ea typeface="Meiryo UI" pitchFamily="50" charset="-128"/>
                <a:cs typeface="Meiryo UI" pitchFamily="50" charset="-128"/>
              </a:rPr>
              <a:t>を行う。</a:t>
            </a:r>
            <a:endParaRPr lang="en-US" altLang="ja-JP" sz="1600"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　また劣化進行が構造物に対し致命的になることから、一定期間ごとの詳細点検を行い、構造物の健全性の確保を図っていく。</a:t>
            </a:r>
            <a:endParaRPr lang="en-US" altLang="ja-JP" sz="16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9612560" y="3227496"/>
            <a:ext cx="9158656" cy="400110"/>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最適な維持管理手法が不知</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0040169" y="3627606"/>
            <a:ext cx="8731047" cy="1323439"/>
          </a:xfrm>
          <a:prstGeom prst="rect">
            <a:avLst/>
          </a:prstGeom>
          <a:noFill/>
          <a:ln w="19050">
            <a:noFill/>
          </a:ln>
        </p:spPr>
        <p:txBody>
          <a:bodyPr wrap="square" rtlCol="0">
            <a:spAutoFit/>
          </a:bodyPr>
          <a:lstStyle/>
          <a:p>
            <a:r>
              <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・傾向管理による劣化予測ができる施設の選定</a:t>
            </a:r>
            <a:endPar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・状態監視型であっても、順応型維持管理として、半予測計画型の</a:t>
            </a:r>
            <a:endPar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維持管理の可能性はないかの判断</a:t>
            </a:r>
            <a:endPar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問題点、課題を追記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9990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２－６　今後の維持管理手法（事務局案）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32</a:t>
            </a:fld>
            <a:endParaRPr kumimoji="1" lang="ja-JP" altLang="en-US"/>
          </a:p>
        </p:txBody>
      </p:sp>
      <p:sp>
        <p:nvSpPr>
          <p:cNvPr id="6" name="テキスト ボックス 5"/>
          <p:cNvSpPr txBox="1"/>
          <p:nvPr/>
        </p:nvSpPr>
        <p:spPr>
          <a:xfrm>
            <a:off x="43769" y="1103713"/>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①河川</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565414808"/>
              </p:ext>
            </p:extLst>
          </p:nvPr>
        </p:nvGraphicFramePr>
        <p:xfrm>
          <a:off x="43769" y="1547557"/>
          <a:ext cx="9064735" cy="4185699"/>
        </p:xfrm>
        <a:graphic>
          <a:graphicData uri="http://schemas.openxmlformats.org/drawingml/2006/table">
            <a:tbl>
              <a:tblPr firstRow="1" bandRow="1">
                <a:tableStyleId>{5C22544A-7EE6-4342-B048-85BDC9FD1C3A}</a:tableStyleId>
              </a:tblPr>
              <a:tblGrid>
                <a:gridCol w="1575903"/>
                <a:gridCol w="1728192"/>
                <a:gridCol w="2952328"/>
                <a:gridCol w="2808312"/>
              </a:tblGrid>
              <a:tr h="1104872">
                <a:tc>
                  <a:txBody>
                    <a:bodyPr/>
                    <a:lstStyle/>
                    <a:p>
                      <a:endParaRPr kumimoji="1" lang="ja-JP" altLang="en-US" sz="1600" dirty="0"/>
                    </a:p>
                  </a:txBody>
                  <a:tcPr/>
                </a:tc>
                <a:tc>
                  <a:txBody>
                    <a:bodyPr/>
                    <a:lstStyle/>
                    <a:p>
                      <a:pPr algn="ctr"/>
                      <a:r>
                        <a:rPr kumimoji="1" lang="ja-JP" altLang="en-US" sz="1600" dirty="0" smtClean="0"/>
                        <a:t>目指すべき</a:t>
                      </a:r>
                      <a:endParaRPr kumimoji="1" lang="en-US" altLang="ja-JP" sz="1600" dirty="0" smtClean="0"/>
                    </a:p>
                    <a:p>
                      <a:pPr algn="ctr"/>
                      <a:r>
                        <a:rPr kumimoji="1" lang="ja-JP" altLang="en-US" sz="1600" dirty="0" smtClean="0"/>
                        <a:t>維持管理手法</a:t>
                      </a:r>
                      <a:endParaRPr kumimoji="1" lang="en-US" altLang="ja-JP" sz="1600" dirty="0" smtClean="0"/>
                    </a:p>
                    <a:p>
                      <a:pPr algn="ctr"/>
                      <a:r>
                        <a:rPr kumimoji="1" lang="ja-JP" altLang="en-US" sz="1600" dirty="0" smtClean="0"/>
                        <a:t>（事務局案）</a:t>
                      </a:r>
                      <a:endParaRPr kumimoji="1" lang="ja-JP" altLang="en-US" sz="1600" dirty="0"/>
                    </a:p>
                  </a:txBody>
                  <a:tcPr anchor="ctr"/>
                </a:tc>
                <a:tc>
                  <a:txBody>
                    <a:bodyPr/>
                    <a:lstStyle/>
                    <a:p>
                      <a:pPr algn="ctr"/>
                      <a:r>
                        <a:rPr kumimoji="1" lang="ja-JP" altLang="en-US" sz="1600" dirty="0" smtClean="0"/>
                        <a:t>現在、蓄積しているデータ</a:t>
                      </a:r>
                      <a:endParaRPr kumimoji="1" lang="ja-JP" altLang="en-US" sz="1600" dirty="0"/>
                    </a:p>
                  </a:txBody>
                  <a:tcPr anchor="ctr"/>
                </a:tc>
                <a:tc>
                  <a:txBody>
                    <a:bodyPr/>
                    <a:lstStyle/>
                    <a:p>
                      <a:pPr algn="ctr"/>
                      <a:r>
                        <a:rPr kumimoji="1" lang="ja-JP" altLang="en-US" sz="1600" dirty="0" smtClean="0"/>
                        <a:t>今後、蓄積すべきデータ</a:t>
                      </a:r>
                      <a:endParaRPr kumimoji="1" lang="en-US" altLang="ja-JP" sz="1600" dirty="0" smtClean="0"/>
                    </a:p>
                    <a:p>
                      <a:pPr algn="ctr"/>
                      <a:r>
                        <a:rPr kumimoji="1" lang="ja-JP" altLang="en-US" sz="1600" dirty="0" smtClean="0"/>
                        <a:t>（事務局案）</a:t>
                      </a:r>
                      <a:endParaRPr kumimoji="1" lang="ja-JP" altLang="en-US" sz="1600" dirty="0"/>
                    </a:p>
                  </a:txBody>
                  <a:tcPr anchor="ctr"/>
                </a:tc>
              </a:tr>
              <a:tr h="1856691">
                <a:tc>
                  <a:txBody>
                    <a:bodyPr/>
                    <a:lstStyle/>
                    <a:p>
                      <a:r>
                        <a:rPr kumimoji="1" lang="ja-JP" altLang="en-US" sz="1600" dirty="0" smtClean="0"/>
                        <a:t>堤防・護岸</a:t>
                      </a:r>
                      <a:endParaRPr kumimoji="1" lang="en-US" altLang="ja-JP" sz="1600" dirty="0" smtClean="0"/>
                    </a:p>
                    <a:p>
                      <a:r>
                        <a:rPr kumimoji="1" lang="ja-JP" altLang="en-US" sz="1400" dirty="0" smtClean="0"/>
                        <a:t>（特殊堤を</a:t>
                      </a:r>
                      <a:r>
                        <a:rPr kumimoji="1" lang="ja-JP" altLang="en-US" sz="1200" dirty="0" smtClean="0"/>
                        <a:t>除く）</a:t>
                      </a:r>
                      <a:endParaRPr kumimoji="1" lang="ja-JP" altLang="en-US" sz="1200" dirty="0"/>
                    </a:p>
                  </a:txBody>
                  <a:tcPr anchor="ctr"/>
                </a:tc>
                <a:tc>
                  <a:txBody>
                    <a:bodyPr/>
                    <a:lstStyle/>
                    <a:p>
                      <a:r>
                        <a:rPr kumimoji="1" lang="ja-JP" altLang="en-US" sz="1600" dirty="0" smtClean="0"/>
                        <a:t>状態監視型</a:t>
                      </a:r>
                      <a:endParaRPr kumimoji="1" lang="en-US" altLang="ja-JP" sz="1600" dirty="0" smtClean="0"/>
                    </a:p>
                    <a:p>
                      <a:r>
                        <a:rPr kumimoji="1" lang="ja-JP" altLang="en-US" sz="1200" dirty="0" smtClean="0"/>
                        <a:t>（劣化診断明確化）</a:t>
                      </a:r>
                      <a:endParaRPr kumimoji="1" lang="en-US" altLang="ja-JP" sz="1200" dirty="0" smtClean="0"/>
                    </a:p>
                  </a:txBody>
                  <a:tcPr anchor="ctr"/>
                </a:tc>
                <a:tc rowSpan="2">
                  <a:txBody>
                    <a:bodyPr/>
                    <a:lstStyle/>
                    <a:p>
                      <a:r>
                        <a:rPr kumimoji="1" lang="ja-JP" altLang="en-US" sz="1600" dirty="0" smtClean="0"/>
                        <a:t>定期点検データ</a:t>
                      </a:r>
                      <a:endParaRPr kumimoji="1" lang="en-US" altLang="ja-JP" sz="1600" dirty="0" smtClean="0"/>
                    </a:p>
                    <a:p>
                      <a:r>
                        <a:rPr kumimoji="1" lang="ja-JP" altLang="en-US" sz="1600" dirty="0" smtClean="0"/>
                        <a:t>・損傷場所　・損傷内容</a:t>
                      </a:r>
                      <a:endParaRPr kumimoji="1" lang="en-US" altLang="ja-JP" sz="1600" dirty="0" smtClean="0"/>
                    </a:p>
                    <a:p>
                      <a:r>
                        <a:rPr kumimoji="1" lang="ja-JP" altLang="en-US" sz="1600" dirty="0" smtClean="0"/>
                        <a:t>・状況写真　・損傷度</a:t>
                      </a:r>
                      <a:endParaRPr kumimoji="1" lang="en-US" altLang="ja-JP" sz="1600" dirty="0" smtClean="0"/>
                    </a:p>
                    <a:p>
                      <a:r>
                        <a:rPr kumimoji="1" lang="ja-JP" altLang="en-US" sz="1600" dirty="0" smtClean="0"/>
                        <a:t>定期縦横断測量</a:t>
                      </a:r>
                      <a:endParaRPr kumimoji="1" lang="en-US" altLang="ja-JP" sz="1600" dirty="0" smtClean="0"/>
                    </a:p>
                    <a:p>
                      <a:r>
                        <a:rPr kumimoji="1" lang="ja-JP" altLang="en-US" sz="1600" dirty="0" smtClean="0"/>
                        <a:t>・横断図</a:t>
                      </a:r>
                      <a:endParaRPr kumimoji="1" lang="en-US" altLang="ja-JP" sz="1600" dirty="0" smtClean="0"/>
                    </a:p>
                    <a:p>
                      <a:r>
                        <a:rPr kumimoji="1" lang="ja-JP" altLang="en-US" sz="1600" dirty="0" smtClean="0"/>
                        <a:t>・河積阻害率</a:t>
                      </a:r>
                      <a:endParaRPr kumimoji="1" lang="en-US" altLang="ja-JP" sz="1600" dirty="0" smtClean="0"/>
                    </a:p>
                    <a:p>
                      <a:r>
                        <a:rPr kumimoji="1" lang="ja-JP" altLang="en-US" sz="1600" dirty="0" smtClean="0"/>
                        <a:t>・洗掘深、堆積高</a:t>
                      </a:r>
                      <a:endParaRPr kumimoji="1" lang="en-US" altLang="ja-JP" sz="1600" dirty="0" smtClean="0"/>
                    </a:p>
                    <a:p>
                      <a:r>
                        <a:rPr kumimoji="1" lang="ja-JP" altLang="en-US" sz="1600" dirty="0" smtClean="0"/>
                        <a:t>・洗掘、堆積平面図</a:t>
                      </a:r>
                      <a:r>
                        <a:rPr kumimoji="1" lang="ja-JP" altLang="en-US" sz="1200" dirty="0" smtClean="0"/>
                        <a:t>（ポンチ絵）</a:t>
                      </a:r>
                      <a:endParaRPr kumimoji="1" lang="en-US" altLang="ja-JP" sz="1200" dirty="0" smtClean="0"/>
                    </a:p>
                  </a:txBody>
                  <a:tcPr anchor="ctr">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堤防天端状況調査</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（約</a:t>
                      </a:r>
                      <a:r>
                        <a:rPr kumimoji="1" lang="en-US" altLang="ja-JP" sz="1400" dirty="0" smtClean="0"/>
                        <a:t>13</a:t>
                      </a:r>
                      <a:r>
                        <a:rPr kumimoji="1" lang="ja-JP" altLang="en-US" sz="1400" dirty="0" smtClean="0"/>
                        <a:t>万円</a:t>
                      </a:r>
                      <a:r>
                        <a:rPr kumimoji="1" lang="en-US" altLang="ja-JP" sz="1400" dirty="0" smtClean="0"/>
                        <a:t>/</a:t>
                      </a:r>
                      <a:r>
                        <a:rPr kumimoji="1" lang="ja-JP" altLang="en-US" sz="1400" dirty="0" smtClean="0"/>
                        <a:t>㎞＠</a:t>
                      </a:r>
                      <a:r>
                        <a:rPr kumimoji="1" lang="en-US" altLang="ja-JP" sz="1400" dirty="0" smtClean="0"/>
                        <a:t>100m</a:t>
                      </a:r>
                      <a:r>
                        <a:rPr kumimoji="1" lang="ja-JP" altLang="en-US" sz="1400" dirty="0" smtClean="0"/>
                        <a:t>）</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背面空洞化調査</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（レーダー探査</a:t>
                      </a:r>
                      <a:r>
                        <a:rPr kumimoji="1" lang="ja-JP" altLang="en-US" sz="1400" baseline="0" dirty="0" smtClean="0"/>
                        <a:t> </a:t>
                      </a:r>
                      <a:r>
                        <a:rPr kumimoji="1" lang="ja-JP" altLang="en-US" sz="1400" dirty="0" smtClean="0"/>
                        <a:t>約</a:t>
                      </a:r>
                      <a:r>
                        <a:rPr kumimoji="1" lang="en-US" altLang="ja-JP" sz="1400" dirty="0" smtClean="0"/>
                        <a:t>500</a:t>
                      </a:r>
                      <a:r>
                        <a:rPr kumimoji="1" lang="ja-JP" altLang="en-US" sz="1400" dirty="0" smtClean="0"/>
                        <a:t>万円</a:t>
                      </a:r>
                      <a:r>
                        <a:rPr kumimoji="1" lang="en-US" altLang="ja-JP" sz="1400" dirty="0" smtClean="0"/>
                        <a:t>/</a:t>
                      </a:r>
                      <a:r>
                        <a:rPr kumimoji="1" lang="ja-JP" altLang="en-US" sz="1400" dirty="0" smtClean="0"/>
                        <a:t>㎞）</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（カメラ調査 約</a:t>
                      </a:r>
                      <a:r>
                        <a:rPr kumimoji="1" lang="en-US" altLang="ja-JP" sz="1400" dirty="0" smtClean="0"/>
                        <a:t>3</a:t>
                      </a:r>
                      <a:r>
                        <a:rPr kumimoji="1" lang="ja-JP" altLang="en-US" sz="1400" dirty="0" smtClean="0"/>
                        <a:t>万円</a:t>
                      </a:r>
                      <a:r>
                        <a:rPr kumimoji="1" lang="en-US" altLang="ja-JP" sz="1400" dirty="0" smtClean="0"/>
                        <a:t>/</a:t>
                      </a:r>
                      <a:r>
                        <a:rPr kumimoji="1" lang="ja-JP" altLang="en-US" sz="1400" dirty="0" smtClean="0"/>
                        <a:t>箇所）</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（削孔調査　約</a:t>
                      </a:r>
                      <a:r>
                        <a:rPr kumimoji="1" lang="en-US" altLang="ja-JP" sz="1400" dirty="0" smtClean="0"/>
                        <a:t>9</a:t>
                      </a:r>
                      <a:r>
                        <a:rPr kumimoji="1" lang="ja-JP" altLang="en-US" sz="1400" dirty="0" smtClean="0"/>
                        <a:t>万円</a:t>
                      </a:r>
                      <a:r>
                        <a:rPr kumimoji="1" lang="en-US" altLang="ja-JP" sz="1400" dirty="0" smtClean="0"/>
                        <a:t>/</a:t>
                      </a:r>
                      <a:r>
                        <a:rPr kumimoji="1" lang="ja-JP" altLang="en-US" sz="1400" dirty="0" smtClean="0"/>
                        <a:t>箇所）</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a:t>
                      </a:r>
                      <a:r>
                        <a:rPr kumimoji="1" lang="ja-JP" altLang="en-US" sz="1600" dirty="0" smtClean="0"/>
                        <a:t>河道管理は</a:t>
                      </a:r>
                      <a:r>
                        <a:rPr kumimoji="1" lang="en-US" altLang="ja-JP" sz="1600" dirty="0" smtClean="0"/>
                        <a:t>”</a:t>
                      </a:r>
                      <a:r>
                        <a:rPr kumimoji="1" lang="ja-JP" altLang="en-US" sz="1600" dirty="0" smtClean="0"/>
                        <a:t>河道</a:t>
                      </a:r>
                      <a:r>
                        <a:rPr kumimoji="1" lang="en-US" altLang="ja-JP" sz="1600" dirty="0" smtClean="0"/>
                        <a:t>”</a:t>
                      </a:r>
                      <a:r>
                        <a:rPr kumimoji="1" lang="ja-JP" altLang="en-US" sz="1600" dirty="0" smtClean="0"/>
                        <a:t>で計上</a:t>
                      </a:r>
                    </a:p>
                  </a:txBody>
                  <a:tcPr anchor="ctr"/>
                </a:tc>
              </a:tr>
              <a:tr h="1224136">
                <a:tc>
                  <a:txBody>
                    <a:bodyPr/>
                    <a:lstStyle/>
                    <a:p>
                      <a:r>
                        <a:rPr kumimoji="1" lang="ja-JP" altLang="en-US" sz="1600" dirty="0" smtClean="0"/>
                        <a:t>特殊堤</a:t>
                      </a:r>
                      <a:endParaRPr kumimoji="1" lang="en-US" altLang="ja-JP" sz="1600" dirty="0" smtClean="0"/>
                    </a:p>
                    <a:p>
                      <a:r>
                        <a:rPr kumimoji="1" lang="ja-JP" altLang="en-US" sz="1200" dirty="0" smtClean="0"/>
                        <a:t>（コンクリート）</a:t>
                      </a:r>
                      <a:endParaRPr kumimoji="1" lang="ja-JP" altLang="en-US" sz="1200" dirty="0"/>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t>状態監視型</a:t>
                      </a:r>
                      <a:endParaRPr kumimoji="1" lang="en-US" altLang="ja-JP" sz="1600" dirty="0" smtClean="0"/>
                    </a:p>
                    <a:p>
                      <a:r>
                        <a:rPr kumimoji="1" lang="ja-JP" altLang="en-US" sz="1200" dirty="0" smtClean="0"/>
                        <a:t>（劣化診断明確化）</a:t>
                      </a:r>
                      <a:endParaRPr kumimoji="1" lang="en-US" altLang="ja-JP" sz="1200" dirty="0" smtClean="0"/>
                    </a:p>
                  </a:txBody>
                  <a:tcPr anchor="ctr">
                    <a:lnB w="12700" cap="flat" cmpd="sng" algn="ctr">
                      <a:solidFill>
                        <a:schemeClr val="bg1"/>
                      </a:solidFill>
                      <a:prstDash val="solid"/>
                      <a:round/>
                      <a:headEnd type="none" w="med" len="med"/>
                      <a:tailEnd type="none" w="med" len="med"/>
                    </a:lnB>
                  </a:tcPr>
                </a:tc>
                <a:tc vMerge="1">
                  <a:txBody>
                    <a:bodyPr/>
                    <a:lstStyle/>
                    <a:p>
                      <a:endParaRPr kumimoji="1" lang="ja-JP" altLang="en-US"/>
                    </a:p>
                  </a:txBody>
                  <a:tcPr/>
                </a:tc>
                <a:tc>
                  <a:txBody>
                    <a:bodyPr/>
                    <a:lstStyle/>
                    <a:p>
                      <a:r>
                        <a:rPr kumimoji="1" lang="ja-JP" altLang="en-US" sz="1600" dirty="0" smtClean="0"/>
                        <a:t>堤体天端状況調査</a:t>
                      </a:r>
                      <a:endParaRPr kumimoji="1" lang="en-US" altLang="ja-JP" sz="1600" dirty="0" smtClean="0"/>
                    </a:p>
                    <a:p>
                      <a:r>
                        <a:rPr kumimoji="1" lang="ja-JP" altLang="en-US" sz="1600" dirty="0" smtClean="0"/>
                        <a:t>背面空洞化調査</a:t>
                      </a:r>
                      <a:endParaRPr kumimoji="1" lang="en-US" altLang="ja-JP" sz="1600" dirty="0" smtClean="0"/>
                    </a:p>
                    <a:p>
                      <a:r>
                        <a:rPr kumimoji="1" lang="en-US" altLang="ja-JP" sz="1600" dirty="0" smtClean="0"/>
                        <a:t>※</a:t>
                      </a:r>
                      <a:r>
                        <a:rPr kumimoji="1" lang="ja-JP" altLang="en-US" sz="1600" dirty="0" smtClean="0"/>
                        <a:t>河道管理は</a:t>
                      </a:r>
                      <a:r>
                        <a:rPr kumimoji="1" lang="en-US" altLang="ja-JP" sz="1600" dirty="0" smtClean="0"/>
                        <a:t>”</a:t>
                      </a:r>
                      <a:r>
                        <a:rPr kumimoji="1" lang="ja-JP" altLang="en-US" sz="1600" dirty="0" smtClean="0"/>
                        <a:t>河道</a:t>
                      </a:r>
                      <a:r>
                        <a:rPr kumimoji="1" lang="en-US" altLang="ja-JP" sz="1600" dirty="0" smtClean="0"/>
                        <a:t>”</a:t>
                      </a:r>
                      <a:r>
                        <a:rPr kumimoji="1" lang="ja-JP" altLang="en-US" sz="1600" dirty="0" smtClean="0"/>
                        <a:t>で計上</a:t>
                      </a:r>
                    </a:p>
                    <a:p>
                      <a:endParaRPr kumimoji="1" lang="ja-JP" altLang="en-US" sz="1600" dirty="0"/>
                    </a:p>
                  </a:txBody>
                  <a:tcPr anchor="ctr">
                    <a:lnB w="12700" cap="flat" cmpd="sng" algn="ctr">
                      <a:solidFill>
                        <a:schemeClr val="bg1"/>
                      </a:solidFill>
                      <a:prstDash val="solid"/>
                      <a:round/>
                      <a:headEnd type="none" w="med" len="med"/>
                      <a:tailEnd type="none" w="med" len="med"/>
                    </a:lnB>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652253431"/>
              </p:ext>
            </p:extLst>
          </p:nvPr>
        </p:nvGraphicFramePr>
        <p:xfrm>
          <a:off x="9396536" y="1628800"/>
          <a:ext cx="9071454" cy="4185699"/>
        </p:xfrm>
        <a:graphic>
          <a:graphicData uri="http://schemas.openxmlformats.org/drawingml/2006/table">
            <a:tbl>
              <a:tblPr firstRow="1" bandRow="1">
                <a:tableStyleId>{5C22544A-7EE6-4342-B048-85BDC9FD1C3A}</a:tableStyleId>
              </a:tblPr>
              <a:tblGrid>
                <a:gridCol w="1575903"/>
                <a:gridCol w="1872208"/>
                <a:gridCol w="1823972"/>
                <a:gridCol w="1704420"/>
                <a:gridCol w="2094951"/>
              </a:tblGrid>
              <a:tr h="1104872">
                <a:tc>
                  <a:txBody>
                    <a:bodyPr/>
                    <a:lstStyle/>
                    <a:p>
                      <a:endParaRPr kumimoji="1" lang="ja-JP" altLang="en-US" sz="1600" dirty="0"/>
                    </a:p>
                  </a:txBody>
                  <a:tcPr/>
                </a:tc>
                <a:tc>
                  <a:txBody>
                    <a:bodyPr/>
                    <a:lstStyle/>
                    <a:p>
                      <a:pPr algn="ctr"/>
                      <a:r>
                        <a:rPr kumimoji="1" lang="ja-JP" altLang="en-US" sz="1600" dirty="0" smtClean="0"/>
                        <a:t>課題</a:t>
                      </a:r>
                      <a:endParaRPr kumimoji="1" lang="ja-JP" altLang="en-US" sz="1600" dirty="0"/>
                    </a:p>
                  </a:txBody>
                  <a:tcPr anchor="ctr"/>
                </a:tc>
                <a:tc>
                  <a:txBody>
                    <a:bodyPr/>
                    <a:lstStyle/>
                    <a:p>
                      <a:pPr algn="ctr"/>
                      <a:r>
                        <a:rPr kumimoji="1" lang="ja-JP" altLang="en-US" sz="1600" dirty="0" smtClean="0"/>
                        <a:t>目指すべき</a:t>
                      </a:r>
                      <a:endParaRPr kumimoji="1" lang="en-US" altLang="ja-JP" sz="1600" dirty="0" smtClean="0"/>
                    </a:p>
                    <a:p>
                      <a:pPr algn="ctr"/>
                      <a:r>
                        <a:rPr kumimoji="1" lang="ja-JP" altLang="en-US" sz="1600" dirty="0" smtClean="0"/>
                        <a:t>維持管理手法</a:t>
                      </a:r>
                      <a:endParaRPr kumimoji="1" lang="ja-JP" altLang="en-US" sz="1600" dirty="0"/>
                    </a:p>
                  </a:txBody>
                  <a:tcPr anchor="ctr"/>
                </a:tc>
                <a:tc>
                  <a:txBody>
                    <a:bodyPr/>
                    <a:lstStyle/>
                    <a:p>
                      <a:pPr algn="ctr"/>
                      <a:r>
                        <a:rPr kumimoji="1" lang="ja-JP" altLang="en-US" sz="1600" dirty="0" smtClean="0"/>
                        <a:t>把握すべき事項</a:t>
                      </a:r>
                      <a:endParaRPr kumimoji="1" lang="ja-JP" altLang="en-US" sz="1600" dirty="0"/>
                    </a:p>
                  </a:txBody>
                  <a:tcPr anchor="ctr"/>
                </a:tc>
                <a:tc>
                  <a:txBody>
                    <a:bodyPr/>
                    <a:lstStyle/>
                    <a:p>
                      <a:pPr algn="ctr"/>
                      <a:r>
                        <a:rPr kumimoji="1" lang="ja-JP" altLang="en-US" sz="1600" dirty="0" smtClean="0"/>
                        <a:t>取得すべき</a:t>
                      </a:r>
                      <a:endParaRPr kumimoji="1" lang="en-US" altLang="ja-JP" sz="1600" dirty="0" smtClean="0"/>
                    </a:p>
                    <a:p>
                      <a:pPr algn="ctr"/>
                      <a:r>
                        <a:rPr kumimoji="1" lang="ja-JP" altLang="en-US" sz="1600" dirty="0" smtClean="0"/>
                        <a:t>データ</a:t>
                      </a:r>
                      <a:endParaRPr kumimoji="1" lang="ja-JP" altLang="en-US" sz="1600" dirty="0"/>
                    </a:p>
                  </a:txBody>
                  <a:tcPr anchor="ctr"/>
                </a:tc>
              </a:tr>
              <a:tr h="1680451">
                <a:tc>
                  <a:txBody>
                    <a:bodyPr/>
                    <a:lstStyle/>
                    <a:p>
                      <a:r>
                        <a:rPr kumimoji="1" lang="ja-JP" altLang="en-US" sz="1600" dirty="0" smtClean="0"/>
                        <a:t>堤防・護岸</a:t>
                      </a:r>
                      <a:endParaRPr kumimoji="1" lang="en-US" altLang="ja-JP" sz="1600" dirty="0" smtClean="0"/>
                    </a:p>
                    <a:p>
                      <a:r>
                        <a:rPr kumimoji="1" lang="ja-JP" altLang="en-US" sz="1400" dirty="0" smtClean="0"/>
                        <a:t>（特殊堤を</a:t>
                      </a:r>
                      <a:r>
                        <a:rPr kumimoji="1" lang="ja-JP" altLang="en-US" sz="1200" dirty="0" smtClean="0"/>
                        <a:t>除く）</a:t>
                      </a:r>
                      <a:endParaRPr kumimoji="1" lang="ja-JP" altLang="en-US" sz="1200" dirty="0"/>
                    </a:p>
                  </a:txBody>
                  <a:tcPr anchor="ctr"/>
                </a:tc>
                <a:tc>
                  <a:txBody>
                    <a:bodyPr/>
                    <a:lstStyle/>
                    <a:p>
                      <a:r>
                        <a:rPr kumimoji="1" lang="ja-JP" altLang="en-US" sz="1600" dirty="0" smtClean="0"/>
                        <a:t>河床変動予測</a:t>
                      </a:r>
                      <a:endParaRPr kumimoji="1" lang="en-US" altLang="ja-JP" sz="1600" dirty="0" smtClean="0"/>
                    </a:p>
                    <a:p>
                      <a:r>
                        <a:rPr kumimoji="1" lang="ja-JP" altLang="en-US" sz="1600" dirty="0" smtClean="0"/>
                        <a:t>補修時期の見極め</a:t>
                      </a:r>
                      <a:endParaRPr kumimoji="1" lang="ja-JP" altLang="en-US" sz="1600" dirty="0"/>
                    </a:p>
                  </a:txBody>
                  <a:tcPr anchor="ctr"/>
                </a:tc>
                <a:tc>
                  <a:txBody>
                    <a:bodyPr/>
                    <a:lstStyle/>
                    <a:p>
                      <a:r>
                        <a:rPr kumimoji="1" lang="ja-JP" altLang="en-US" sz="1600" dirty="0" smtClean="0"/>
                        <a:t>状態監視型</a:t>
                      </a:r>
                      <a:endParaRPr kumimoji="1" lang="en-US" altLang="ja-JP" sz="1600" dirty="0" smtClean="0"/>
                    </a:p>
                    <a:p>
                      <a:r>
                        <a:rPr kumimoji="1" lang="ja-JP" altLang="en-US" sz="1400" dirty="0" smtClean="0"/>
                        <a:t>（劣化診断明確化）</a:t>
                      </a:r>
                      <a:endParaRPr kumimoji="1" lang="en-US" altLang="ja-JP" sz="1400" dirty="0" smtClean="0"/>
                    </a:p>
                  </a:txBody>
                  <a:tcPr anchor="ctr"/>
                </a:tc>
                <a:tc>
                  <a:txBody>
                    <a:bodyPr/>
                    <a:lstStyle/>
                    <a:p>
                      <a:r>
                        <a:rPr kumimoji="1" lang="ja-JP" altLang="en-US" sz="1600" dirty="0" smtClean="0"/>
                        <a:t>劣化損傷の</a:t>
                      </a:r>
                      <a:endParaRPr kumimoji="1" lang="en-US" altLang="ja-JP" sz="1600" dirty="0" smtClean="0"/>
                    </a:p>
                    <a:p>
                      <a:r>
                        <a:rPr kumimoji="1" lang="ja-JP" altLang="en-US" sz="1600" dirty="0" smtClean="0"/>
                        <a:t>進行要因・状態</a:t>
                      </a:r>
                      <a:endParaRPr kumimoji="1" lang="en-US" altLang="ja-JP" sz="1600" dirty="0" smtClean="0"/>
                    </a:p>
                    <a:p>
                      <a:r>
                        <a:rPr kumimoji="1" lang="ja-JP" altLang="en-US" sz="1600" dirty="0" smtClean="0"/>
                        <a:t>進行過程</a:t>
                      </a:r>
                      <a:endParaRPr kumimoji="1" lang="ja-JP" alt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河道管理データ</a:t>
                      </a:r>
                      <a:r>
                        <a:rPr kumimoji="1" lang="en-US" altLang="ja-JP" sz="1000" dirty="0" smtClean="0"/>
                        <a:t>(</a:t>
                      </a:r>
                      <a:r>
                        <a:rPr kumimoji="1" lang="ja-JP" altLang="en-US" sz="1000" dirty="0" smtClean="0"/>
                        <a:t>河床材料、流量等</a:t>
                      </a:r>
                      <a:r>
                        <a:rPr kumimoji="1" lang="en-US" altLang="ja-JP" sz="1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定期点検データ</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河床変動調査</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定期縦横断測量</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堤防天端状況調査</a:t>
                      </a:r>
                    </a:p>
                  </a:txBody>
                  <a:tcPr anchor="ctr"/>
                </a:tc>
              </a:tr>
              <a:tr h="1400376">
                <a:tc>
                  <a:txBody>
                    <a:bodyPr/>
                    <a:lstStyle/>
                    <a:p>
                      <a:r>
                        <a:rPr kumimoji="1" lang="ja-JP" altLang="en-US" sz="1600" dirty="0" smtClean="0"/>
                        <a:t>特殊堤</a:t>
                      </a:r>
                      <a:endParaRPr kumimoji="1" lang="en-US" altLang="ja-JP" sz="1600" dirty="0" smtClean="0"/>
                    </a:p>
                    <a:p>
                      <a:r>
                        <a:rPr kumimoji="1" lang="ja-JP" altLang="en-US" sz="1200" dirty="0" smtClean="0"/>
                        <a:t>（コンクリート）</a:t>
                      </a:r>
                      <a:endParaRPr kumimoji="1" lang="ja-JP" altLang="en-US" sz="1200" dirty="0"/>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t>河床変動予測</a:t>
                      </a:r>
                      <a:endParaRPr kumimoji="1" lang="en-US" altLang="ja-JP" sz="1600" dirty="0" smtClean="0"/>
                    </a:p>
                    <a:p>
                      <a:r>
                        <a:rPr kumimoji="1" lang="ja-JP" altLang="en-US" sz="1600" dirty="0" smtClean="0"/>
                        <a:t>補修時期の見極め</a:t>
                      </a:r>
                      <a:endParaRPr kumimoji="1" lang="ja-JP" altLang="en-US" sz="1600" dirty="0"/>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t>状態監視型</a:t>
                      </a:r>
                      <a:endParaRPr kumimoji="1" lang="en-US" altLang="ja-JP" sz="1600" dirty="0" smtClean="0"/>
                    </a:p>
                    <a:p>
                      <a:r>
                        <a:rPr kumimoji="1" lang="ja-JP" altLang="en-US" sz="1400" dirty="0" smtClean="0"/>
                        <a:t>（劣化診断明確化）</a:t>
                      </a:r>
                      <a:endParaRPr kumimoji="1" lang="en-US" altLang="ja-JP" sz="1400" dirty="0" smtClean="0"/>
                    </a:p>
                  </a:txBody>
                  <a:tcPr anchor="ctr">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劣化損傷の</a:t>
                      </a:r>
                      <a:endParaRPr kumimoji="1" lang="en-US" altLang="ja-JP" sz="160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進行要因・状態</a:t>
                      </a:r>
                      <a:endParaRPr kumimoji="1" lang="en-US" altLang="ja-JP" sz="160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進行過程</a:t>
                      </a:r>
                    </a:p>
                    <a:p>
                      <a:endParaRPr kumimoji="1" lang="ja-JP" altLang="en-US" sz="1600" dirty="0"/>
                    </a:p>
                  </a:txBody>
                  <a:tcPr anchor="ctr">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河道管理データ</a:t>
                      </a:r>
                      <a:r>
                        <a:rPr kumimoji="1" lang="en-US" altLang="ja-JP" sz="1000" dirty="0" smtClean="0"/>
                        <a:t>(</a:t>
                      </a:r>
                      <a:r>
                        <a:rPr kumimoji="1" lang="ja-JP" altLang="en-US" sz="1000" dirty="0" smtClean="0"/>
                        <a:t>河床材料、流量等</a:t>
                      </a:r>
                      <a:r>
                        <a:rPr kumimoji="1" lang="en-US" altLang="ja-JP" sz="1000" dirty="0" smtClean="0"/>
                        <a:t>)</a:t>
                      </a:r>
                    </a:p>
                    <a:p>
                      <a:r>
                        <a:rPr kumimoji="1" lang="ja-JP" altLang="en-US" sz="1600" dirty="0" smtClean="0"/>
                        <a:t>定期点検データ</a:t>
                      </a:r>
                      <a:endParaRPr kumimoji="1" lang="en-US" altLang="ja-JP" sz="1600" dirty="0" smtClean="0"/>
                    </a:p>
                    <a:p>
                      <a:r>
                        <a:rPr kumimoji="1" lang="ja-JP" altLang="en-US" sz="1600" dirty="0" smtClean="0"/>
                        <a:t>定期縦横断測量</a:t>
                      </a:r>
                      <a:endParaRPr kumimoji="1" lang="en-US" altLang="ja-JP" sz="1600" dirty="0" smtClean="0"/>
                    </a:p>
                    <a:p>
                      <a:r>
                        <a:rPr kumimoji="1" lang="ja-JP" altLang="en-US" sz="1600" dirty="0" smtClean="0"/>
                        <a:t>堤体天端状況調査</a:t>
                      </a:r>
                      <a:endParaRPr kumimoji="1" lang="ja-JP" altLang="en-US" sz="1600" dirty="0"/>
                    </a:p>
                  </a:txBody>
                  <a:tcPr anchor="ctr">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0562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２－６　今後の維持管理手法（事務局案）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33</a:t>
            </a:fld>
            <a:endParaRPr kumimoji="1" lang="ja-JP" altLang="en-US"/>
          </a:p>
        </p:txBody>
      </p:sp>
      <p:sp>
        <p:nvSpPr>
          <p:cNvPr id="6" name="テキスト ボックス 5"/>
          <p:cNvSpPr txBox="1"/>
          <p:nvPr/>
        </p:nvSpPr>
        <p:spPr>
          <a:xfrm>
            <a:off x="43769" y="1103713"/>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①河川</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873622622"/>
              </p:ext>
            </p:extLst>
          </p:nvPr>
        </p:nvGraphicFramePr>
        <p:xfrm>
          <a:off x="43769" y="1628800"/>
          <a:ext cx="9015855" cy="4464496"/>
        </p:xfrm>
        <a:graphic>
          <a:graphicData uri="http://schemas.openxmlformats.org/drawingml/2006/table">
            <a:tbl>
              <a:tblPr firstRow="1" bandRow="1">
                <a:tableStyleId>{5C22544A-7EE6-4342-B048-85BDC9FD1C3A}</a:tableStyleId>
              </a:tblPr>
              <a:tblGrid>
                <a:gridCol w="1359879"/>
                <a:gridCol w="1584176"/>
                <a:gridCol w="3168352"/>
                <a:gridCol w="2903448"/>
              </a:tblGrid>
              <a:tr h="961927">
                <a:tc>
                  <a:txBody>
                    <a:bodyPr/>
                    <a:lstStyle/>
                    <a:p>
                      <a:endParaRPr kumimoji="1" lang="ja-JP" altLang="en-US" sz="1600" dirty="0"/>
                    </a:p>
                  </a:txBody>
                  <a:tcPr/>
                </a:tc>
                <a:tc>
                  <a:txBody>
                    <a:bodyPr/>
                    <a:lstStyle/>
                    <a:p>
                      <a:pPr algn="ctr"/>
                      <a:r>
                        <a:rPr kumimoji="1" lang="ja-JP" altLang="en-US" sz="1600" dirty="0" smtClean="0"/>
                        <a:t>目指すべき</a:t>
                      </a:r>
                      <a:endParaRPr kumimoji="1" lang="en-US" altLang="ja-JP" sz="1600" dirty="0" smtClean="0"/>
                    </a:p>
                    <a:p>
                      <a:pPr algn="ctr"/>
                      <a:r>
                        <a:rPr kumimoji="1" lang="ja-JP" altLang="en-US" sz="1600" dirty="0" smtClean="0"/>
                        <a:t>維持管理手法</a:t>
                      </a:r>
                      <a:endParaRPr kumimoji="1" lang="en-US" altLang="ja-JP" sz="1600" dirty="0" smtClean="0"/>
                    </a:p>
                    <a:p>
                      <a:pPr algn="ctr"/>
                      <a:r>
                        <a:rPr kumimoji="1" lang="ja-JP" altLang="en-US" sz="1600" dirty="0" smtClean="0"/>
                        <a:t>（事務局案）</a:t>
                      </a:r>
                      <a:endParaRPr kumimoji="1" lang="ja-JP" altLang="en-US" sz="1600" dirty="0"/>
                    </a:p>
                  </a:txBody>
                  <a:tcPr anchor="ctr"/>
                </a:tc>
                <a:tc>
                  <a:txBody>
                    <a:bodyPr/>
                    <a:lstStyle/>
                    <a:p>
                      <a:pPr algn="ctr"/>
                      <a:r>
                        <a:rPr kumimoji="1" lang="ja-JP" altLang="en-US" sz="1600" dirty="0" smtClean="0"/>
                        <a:t>現在、蓄積しているデータ</a:t>
                      </a:r>
                      <a:endParaRPr kumimoji="1" lang="ja-JP" altLang="en-US" sz="1600" dirty="0"/>
                    </a:p>
                  </a:txBody>
                  <a:tcPr anchor="ctr"/>
                </a:tc>
                <a:tc>
                  <a:txBody>
                    <a:bodyPr/>
                    <a:lstStyle/>
                    <a:p>
                      <a:pPr algn="ctr"/>
                      <a:r>
                        <a:rPr kumimoji="1" lang="ja-JP" altLang="en-US" sz="1600" dirty="0" smtClean="0"/>
                        <a:t>今後、蓄積すべきデータ</a:t>
                      </a:r>
                      <a:endParaRPr kumimoji="1" lang="en-US" altLang="ja-JP" sz="1600" dirty="0" smtClean="0"/>
                    </a:p>
                    <a:p>
                      <a:pPr algn="ctr"/>
                      <a:r>
                        <a:rPr kumimoji="1" lang="ja-JP" altLang="en-US" sz="1600" dirty="0" smtClean="0"/>
                        <a:t>（事務局案）</a:t>
                      </a:r>
                      <a:endParaRPr kumimoji="1" lang="ja-JP" altLang="en-US" sz="1600" dirty="0"/>
                    </a:p>
                  </a:txBody>
                  <a:tcPr anchor="ctr"/>
                </a:tc>
              </a:tr>
              <a:tr h="3502569">
                <a:tc>
                  <a:txBody>
                    <a:bodyPr/>
                    <a:lstStyle/>
                    <a:p>
                      <a:r>
                        <a:rPr kumimoji="1" lang="ja-JP" altLang="en-US" sz="1600" dirty="0" smtClean="0"/>
                        <a:t>特殊堤</a:t>
                      </a:r>
                      <a:endParaRPr kumimoji="1" lang="en-US" altLang="ja-JP" sz="1600" dirty="0" smtClean="0"/>
                    </a:p>
                    <a:p>
                      <a:r>
                        <a:rPr kumimoji="1" lang="ja-JP" altLang="en-US" sz="1600" dirty="0" smtClean="0"/>
                        <a:t>（鋼構造）</a:t>
                      </a:r>
                      <a:endParaRPr kumimoji="1" lang="ja-JP" altLang="en-US" sz="1600" dirty="0"/>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itchFamily="50" charset="-128"/>
                          <a:ea typeface="Meiryo UI" pitchFamily="50" charset="-128"/>
                        </a:rPr>
                        <a:t>予測計画型</a:t>
                      </a:r>
                      <a:endParaRPr kumimoji="1" lang="ja-JP" altLang="en-US" sz="1400" dirty="0">
                        <a:latin typeface="Meiryo UI" pitchFamily="50" charset="-128"/>
                        <a:ea typeface="Meiryo UI"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定期点検</a:t>
                      </a:r>
                      <a:b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目視</a:t>
                      </a:r>
                      <a:b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・鋼材の腐食、亀裂、損傷</a:t>
                      </a:r>
                      <a:endParaRPr kumimoji="1" lang="en-US" altLang="ja-JP"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a:r>
                      <a:b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詳細点検</a:t>
                      </a:r>
                      <a:b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潜水調査</a:t>
                      </a:r>
                      <a:b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・鋼材の腐食、亀裂、損傷</a:t>
                      </a:r>
                      <a:b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・塗装のふくれ、割れ、はがれ</a:t>
                      </a:r>
                      <a:b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肉厚測定</a:t>
                      </a:r>
                      <a:b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電気防食工（流電陽極方式）の点検</a:t>
                      </a:r>
                      <a:b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・電位測定</a:t>
                      </a:r>
                      <a:b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・陽極消耗量測定</a:t>
                      </a:r>
                      <a:b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b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・テストピースの状態確認、計量</a:t>
                      </a:r>
                      <a:endParaRPr kumimoji="1" lang="en-US" altLang="ja-JP"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rPr>
                        <a:t>　</a:t>
                      </a:r>
                      <a:endParaRPr kumimoji="1" lang="ja-JP" altLang="en-US" sz="1400" b="0" i="0" u="none" strike="noStrike" kern="1200" cap="none" spc="0" normalizeH="0" baseline="0" noProof="0" dirty="0">
                        <a:ln>
                          <a:noFill/>
                        </a:ln>
                        <a:solidFill>
                          <a:srgbClr val="000000"/>
                        </a:solidFill>
                        <a:effectLst/>
                        <a:uLnTx/>
                        <a:uFillTx/>
                        <a:latin typeface="Meiryo UI" pitchFamily="50" charset="-128"/>
                        <a:ea typeface="Meiryo UI"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l" fontAlgn="t"/>
                      <a:r>
                        <a:rPr lang="ja-JP" altLang="en-US" sz="1400" b="0" i="0" u="none" strike="noStrike" dirty="0" smtClean="0">
                          <a:solidFill>
                            <a:srgbClr val="000000"/>
                          </a:solidFill>
                          <a:latin typeface="Meiryo UI" pitchFamily="50" charset="-128"/>
                          <a:ea typeface="Meiryo UI" pitchFamily="50" charset="-128"/>
                        </a:rPr>
                        <a:t>　詳細</a:t>
                      </a:r>
                      <a:r>
                        <a:rPr lang="ja-JP" altLang="en-US" sz="1400" b="0" i="0" u="none" strike="noStrike" dirty="0">
                          <a:solidFill>
                            <a:srgbClr val="000000"/>
                          </a:solidFill>
                          <a:latin typeface="Meiryo UI" pitchFamily="50" charset="-128"/>
                          <a:ea typeface="Meiryo UI" pitchFamily="50" charset="-128"/>
                        </a:rPr>
                        <a:t>点検</a:t>
                      </a:r>
                      <a:br>
                        <a:rPr lang="ja-JP" altLang="en-US" sz="1400" b="0" i="0" u="none" strike="noStrike" dirty="0">
                          <a:solidFill>
                            <a:srgbClr val="000000"/>
                          </a:solidFill>
                          <a:latin typeface="Meiryo UI" pitchFamily="50" charset="-128"/>
                          <a:ea typeface="Meiryo UI" pitchFamily="50" charset="-128"/>
                        </a:rPr>
                      </a:br>
                      <a:r>
                        <a:rPr lang="ja-JP" altLang="en-US" sz="1400" b="0" i="0" u="none" strike="noStrike" dirty="0">
                          <a:solidFill>
                            <a:srgbClr val="000000"/>
                          </a:solidFill>
                          <a:latin typeface="Meiryo UI" pitchFamily="50" charset="-128"/>
                          <a:ea typeface="Meiryo UI" pitchFamily="50" charset="-128"/>
                        </a:rPr>
                        <a:t>　</a:t>
                      </a:r>
                      <a:r>
                        <a:rPr lang="ja-JP" altLang="en-US" sz="1400" b="0" i="0" u="none" strike="noStrike" dirty="0" smtClean="0">
                          <a:solidFill>
                            <a:srgbClr val="000000"/>
                          </a:solidFill>
                          <a:latin typeface="Meiryo UI" pitchFamily="50" charset="-128"/>
                          <a:ea typeface="Meiryo UI" pitchFamily="50" charset="-128"/>
                        </a:rPr>
                        <a:t>　潜水調査</a:t>
                      </a:r>
                      <a:endParaRPr lang="en-US" altLang="ja-JP" sz="1400" b="0" i="0" u="none" strike="noStrike" dirty="0" smtClean="0">
                        <a:solidFill>
                          <a:srgbClr val="000000"/>
                        </a:solidFill>
                        <a:latin typeface="Meiryo UI" pitchFamily="50" charset="-128"/>
                        <a:ea typeface="Meiryo UI" pitchFamily="50" charset="-128"/>
                      </a:endParaRPr>
                    </a:p>
                    <a:p>
                      <a:pPr algn="l" fontAlgn="t"/>
                      <a:r>
                        <a:rPr lang="ja-JP" altLang="en-US" sz="1400" b="0" i="0" u="none" strike="noStrike" dirty="0" smtClean="0">
                          <a:solidFill>
                            <a:srgbClr val="000000"/>
                          </a:solidFill>
                          <a:latin typeface="Meiryo UI" pitchFamily="50" charset="-128"/>
                          <a:ea typeface="Meiryo UI" pitchFamily="50" charset="-128"/>
                        </a:rPr>
                        <a:t>　　　（約　千円</a:t>
                      </a:r>
                      <a:r>
                        <a:rPr lang="en-US" altLang="ja-JP" sz="1400" b="0" i="0" u="none" strike="noStrike" dirty="0" smtClean="0">
                          <a:solidFill>
                            <a:srgbClr val="000000"/>
                          </a:solidFill>
                          <a:latin typeface="Meiryo UI" pitchFamily="50" charset="-128"/>
                          <a:ea typeface="Meiryo UI" pitchFamily="50" charset="-128"/>
                        </a:rPr>
                        <a:t>/</a:t>
                      </a:r>
                      <a:r>
                        <a:rPr lang="ja-JP" altLang="en-US" sz="1400" b="0" i="0" u="none" strike="noStrike" dirty="0" smtClean="0">
                          <a:solidFill>
                            <a:srgbClr val="000000"/>
                          </a:solidFill>
                          <a:latin typeface="Meiryo UI" pitchFamily="50" charset="-128"/>
                          <a:ea typeface="Meiryo UI" pitchFamily="50" charset="-128"/>
                        </a:rPr>
                        <a:t>箇所）</a:t>
                      </a:r>
                      <a:r>
                        <a:rPr lang="ja-JP" altLang="en-US" sz="1400" b="0" i="0" u="none" strike="noStrike" dirty="0">
                          <a:solidFill>
                            <a:srgbClr val="000000"/>
                          </a:solidFill>
                          <a:latin typeface="Meiryo UI" pitchFamily="50" charset="-128"/>
                          <a:ea typeface="Meiryo UI" pitchFamily="50" charset="-128"/>
                        </a:rPr>
                        <a:t/>
                      </a:r>
                      <a:br>
                        <a:rPr lang="ja-JP" altLang="en-US" sz="1400" b="0" i="0" u="none" strike="noStrike" dirty="0">
                          <a:solidFill>
                            <a:srgbClr val="000000"/>
                          </a:solidFill>
                          <a:latin typeface="Meiryo UI" pitchFamily="50" charset="-128"/>
                          <a:ea typeface="Meiryo UI" pitchFamily="50" charset="-128"/>
                        </a:rPr>
                      </a:br>
                      <a:r>
                        <a:rPr lang="ja-JP" altLang="en-US" sz="1400" b="0" i="0" u="none" strike="noStrike" dirty="0">
                          <a:solidFill>
                            <a:srgbClr val="000000"/>
                          </a:solidFill>
                          <a:latin typeface="Meiryo UI" pitchFamily="50" charset="-128"/>
                          <a:ea typeface="Meiryo UI" pitchFamily="50" charset="-128"/>
                        </a:rPr>
                        <a:t>　</a:t>
                      </a:r>
                      <a:r>
                        <a:rPr lang="ja-JP" altLang="en-US" sz="1400" b="0" i="0" u="none" strike="noStrike" dirty="0" smtClean="0">
                          <a:solidFill>
                            <a:srgbClr val="000000"/>
                          </a:solidFill>
                          <a:latin typeface="Meiryo UI" pitchFamily="50" charset="-128"/>
                          <a:ea typeface="Meiryo UI" pitchFamily="50" charset="-128"/>
                        </a:rPr>
                        <a:t>　　・</a:t>
                      </a:r>
                      <a:r>
                        <a:rPr lang="ja-JP" altLang="en-US" sz="1400" b="0" i="0" u="none" strike="noStrike" dirty="0">
                          <a:solidFill>
                            <a:srgbClr val="000000"/>
                          </a:solidFill>
                          <a:latin typeface="Meiryo UI" pitchFamily="50" charset="-128"/>
                          <a:ea typeface="Meiryo UI" pitchFamily="50" charset="-128"/>
                        </a:rPr>
                        <a:t>塗装の欠陥面積率</a:t>
                      </a:r>
                      <a:br>
                        <a:rPr lang="ja-JP" altLang="en-US" sz="1400" b="0" i="0" u="none" strike="noStrike" dirty="0">
                          <a:solidFill>
                            <a:srgbClr val="000000"/>
                          </a:solidFill>
                          <a:latin typeface="Meiryo UI" pitchFamily="50" charset="-128"/>
                          <a:ea typeface="Meiryo UI" pitchFamily="50" charset="-128"/>
                        </a:rPr>
                      </a:br>
                      <a:r>
                        <a:rPr lang="ja-JP" altLang="en-US" sz="1400" b="0" i="0" u="none" strike="noStrike" dirty="0">
                          <a:solidFill>
                            <a:srgbClr val="000000"/>
                          </a:solidFill>
                          <a:latin typeface="Meiryo UI" pitchFamily="50" charset="-128"/>
                          <a:ea typeface="Meiryo UI" pitchFamily="50" charset="-128"/>
                        </a:rPr>
                        <a:t>　</a:t>
                      </a:r>
                      <a:r>
                        <a:rPr lang="ja-JP" altLang="en-US" sz="1400" b="0" i="0" u="none" strike="noStrike" dirty="0" smtClean="0">
                          <a:solidFill>
                            <a:srgbClr val="000000"/>
                          </a:solidFill>
                          <a:latin typeface="Meiryo UI" pitchFamily="50" charset="-128"/>
                          <a:ea typeface="Meiryo UI" pitchFamily="50" charset="-128"/>
                        </a:rPr>
                        <a:t>　　・</a:t>
                      </a:r>
                      <a:r>
                        <a:rPr lang="ja-JP" altLang="en-US" sz="1400" b="0" i="0" u="none" strike="noStrike" dirty="0">
                          <a:solidFill>
                            <a:srgbClr val="000000"/>
                          </a:solidFill>
                          <a:latin typeface="Meiryo UI" pitchFamily="50" charset="-128"/>
                          <a:ea typeface="Meiryo UI" pitchFamily="50" charset="-128"/>
                        </a:rPr>
                        <a:t>被覆防食工の状況</a:t>
                      </a:r>
                      <a:br>
                        <a:rPr lang="ja-JP" altLang="en-US" sz="1400" b="0" i="0" u="none" strike="noStrike" dirty="0">
                          <a:solidFill>
                            <a:srgbClr val="000000"/>
                          </a:solidFill>
                          <a:latin typeface="Meiryo UI" pitchFamily="50" charset="-128"/>
                          <a:ea typeface="Meiryo UI" pitchFamily="50" charset="-128"/>
                        </a:rPr>
                      </a:br>
                      <a:r>
                        <a:rPr lang="ja-JP" altLang="en-US" sz="1400" b="0" i="0" u="none" strike="noStrike" dirty="0">
                          <a:solidFill>
                            <a:srgbClr val="000000"/>
                          </a:solidFill>
                          <a:latin typeface="Meiryo UI" pitchFamily="50" charset="-128"/>
                          <a:ea typeface="Meiryo UI" pitchFamily="50" charset="-128"/>
                        </a:rPr>
                        <a:t>　</a:t>
                      </a:r>
                      <a:r>
                        <a:rPr lang="ja-JP" altLang="en-US" sz="1400" b="0" i="0" u="none" strike="noStrike" dirty="0" smtClean="0">
                          <a:solidFill>
                            <a:srgbClr val="000000"/>
                          </a:solidFill>
                          <a:latin typeface="Meiryo UI" pitchFamily="50" charset="-128"/>
                          <a:ea typeface="Meiryo UI" pitchFamily="50" charset="-128"/>
                        </a:rPr>
                        <a:t>　残存耐力照査</a:t>
                      </a:r>
                      <a:endParaRPr lang="en-US" altLang="ja-JP" sz="1400" b="0" i="0" u="none" strike="noStrike" dirty="0" smtClean="0">
                        <a:solidFill>
                          <a:srgbClr val="000000"/>
                        </a:solidFill>
                        <a:latin typeface="Meiryo UI" pitchFamily="50" charset="-128"/>
                        <a:ea typeface="Meiryo UI" pitchFamily="50" charset="-128"/>
                      </a:endParaRPr>
                    </a:p>
                    <a:p>
                      <a:pPr algn="l" fontAlgn="t"/>
                      <a:r>
                        <a:rPr lang="ja-JP" altLang="en-US" sz="1400" b="0" i="0" u="none" strike="noStrike" dirty="0" smtClean="0">
                          <a:solidFill>
                            <a:srgbClr val="000000"/>
                          </a:solidFill>
                          <a:latin typeface="Meiryo UI" pitchFamily="50" charset="-128"/>
                          <a:ea typeface="Meiryo UI" pitchFamily="50" charset="-128"/>
                        </a:rPr>
                        <a:t>　　　（約</a:t>
                      </a:r>
                      <a:r>
                        <a:rPr lang="en-US" altLang="ja-JP" sz="1400" b="0" i="0" u="none" strike="noStrike" dirty="0" smtClean="0">
                          <a:solidFill>
                            <a:srgbClr val="000000"/>
                          </a:solidFill>
                          <a:latin typeface="Meiryo UI" pitchFamily="50" charset="-128"/>
                          <a:ea typeface="Meiryo UI" pitchFamily="50" charset="-128"/>
                        </a:rPr>
                        <a:t>250</a:t>
                      </a:r>
                      <a:r>
                        <a:rPr lang="ja-JP" altLang="en-US" sz="1400" b="0" i="0" u="none" strike="noStrike" dirty="0" smtClean="0">
                          <a:solidFill>
                            <a:srgbClr val="000000"/>
                          </a:solidFill>
                          <a:latin typeface="Meiryo UI" pitchFamily="50" charset="-128"/>
                          <a:ea typeface="Meiryo UI" pitchFamily="50" charset="-128"/>
                        </a:rPr>
                        <a:t>千円</a:t>
                      </a:r>
                      <a:r>
                        <a:rPr lang="en-US" altLang="ja-JP" sz="1400" b="0" i="0" u="none" strike="noStrike" dirty="0" smtClean="0">
                          <a:solidFill>
                            <a:srgbClr val="000000"/>
                          </a:solidFill>
                          <a:latin typeface="Meiryo UI" pitchFamily="50" charset="-128"/>
                          <a:ea typeface="Meiryo UI" pitchFamily="50" charset="-128"/>
                        </a:rPr>
                        <a:t>/</a:t>
                      </a:r>
                      <a:r>
                        <a:rPr lang="ja-JP" altLang="en-US" sz="1400" b="0" i="0" u="none" strike="noStrike" dirty="0" smtClean="0">
                          <a:solidFill>
                            <a:srgbClr val="000000"/>
                          </a:solidFill>
                          <a:latin typeface="Meiryo UI" pitchFamily="50" charset="-128"/>
                          <a:ea typeface="Meiryo UI" pitchFamily="50" charset="-128"/>
                        </a:rPr>
                        <a:t>ケース）</a:t>
                      </a:r>
                      <a:endParaRPr lang="en-US" altLang="ja-JP" sz="1400" b="0" i="0" u="none" strike="noStrike" dirty="0" smtClean="0">
                        <a:solidFill>
                          <a:srgbClr val="000000"/>
                        </a:solidFill>
                        <a:latin typeface="Meiryo UI" pitchFamily="50" charset="-128"/>
                        <a:ea typeface="Meiryo UI" pitchFamily="50" charset="-128"/>
                      </a:endParaRPr>
                    </a:p>
                  </a:txBody>
                  <a:tcPr marL="0" marR="0" marT="0" marB="0" anchor="ctr">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3861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２－６　今後の維持管理手法（事務局案）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34</a:t>
            </a:fld>
            <a:endParaRPr kumimoji="1" lang="ja-JP" altLang="en-US"/>
          </a:p>
        </p:txBody>
      </p:sp>
      <p:sp>
        <p:nvSpPr>
          <p:cNvPr id="6" name="テキスト ボックス 5"/>
          <p:cNvSpPr txBox="1"/>
          <p:nvPr/>
        </p:nvSpPr>
        <p:spPr>
          <a:xfrm>
            <a:off x="43769" y="926289"/>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①河川</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561569603"/>
              </p:ext>
            </p:extLst>
          </p:nvPr>
        </p:nvGraphicFramePr>
        <p:xfrm>
          <a:off x="43769" y="1327346"/>
          <a:ext cx="8920719" cy="4423795"/>
        </p:xfrm>
        <a:graphic>
          <a:graphicData uri="http://schemas.openxmlformats.org/drawingml/2006/table">
            <a:tbl>
              <a:tblPr firstRow="1" bandRow="1">
                <a:tableStyleId>{5C22544A-7EE6-4342-B048-85BDC9FD1C3A}</a:tableStyleId>
              </a:tblPr>
              <a:tblGrid>
                <a:gridCol w="1215863"/>
                <a:gridCol w="1728192"/>
                <a:gridCol w="2952328"/>
                <a:gridCol w="3024336"/>
              </a:tblGrid>
              <a:tr h="716176">
                <a:tc>
                  <a:txBody>
                    <a:bodyPr/>
                    <a:lstStyle/>
                    <a:p>
                      <a:endParaRPr kumimoji="1" lang="ja-JP" altLang="en-US" sz="1600" dirty="0"/>
                    </a:p>
                  </a:txBody>
                  <a:tcPr/>
                </a:tc>
                <a:tc>
                  <a:txBody>
                    <a:bodyPr/>
                    <a:lstStyle/>
                    <a:p>
                      <a:pPr algn="ctr"/>
                      <a:r>
                        <a:rPr kumimoji="1" lang="ja-JP" altLang="en-US" sz="1600" dirty="0" smtClean="0"/>
                        <a:t>目指すべき</a:t>
                      </a:r>
                      <a:endParaRPr kumimoji="1" lang="en-US" altLang="ja-JP" sz="1600" dirty="0" smtClean="0"/>
                    </a:p>
                    <a:p>
                      <a:pPr algn="ctr"/>
                      <a:r>
                        <a:rPr kumimoji="1" lang="ja-JP" altLang="en-US" sz="1600" dirty="0" smtClean="0"/>
                        <a:t>維持管理手法</a:t>
                      </a:r>
                      <a:endParaRPr kumimoji="1" lang="en-US" altLang="ja-JP" sz="1600" dirty="0" smtClean="0"/>
                    </a:p>
                    <a:p>
                      <a:pPr algn="ctr"/>
                      <a:r>
                        <a:rPr kumimoji="1" lang="ja-JP" altLang="en-US" sz="1600" dirty="0" smtClean="0"/>
                        <a:t>（事務局案）</a:t>
                      </a:r>
                      <a:endParaRPr kumimoji="1" lang="ja-JP" altLang="en-US" sz="1600" dirty="0"/>
                    </a:p>
                  </a:txBody>
                  <a:tcPr anchor="ctr"/>
                </a:tc>
                <a:tc>
                  <a:txBody>
                    <a:bodyPr/>
                    <a:lstStyle/>
                    <a:p>
                      <a:pPr algn="ctr"/>
                      <a:r>
                        <a:rPr kumimoji="1" lang="ja-JP" altLang="en-US" sz="1600" dirty="0" smtClean="0"/>
                        <a:t>現在、蓄積しているデータ</a:t>
                      </a:r>
                      <a:endParaRPr kumimoji="1" lang="ja-JP" altLang="en-US" sz="1600" dirty="0"/>
                    </a:p>
                  </a:txBody>
                  <a:tcPr anchor="ctr"/>
                </a:tc>
                <a:tc>
                  <a:txBody>
                    <a:bodyPr/>
                    <a:lstStyle/>
                    <a:p>
                      <a:pPr algn="ctr"/>
                      <a:r>
                        <a:rPr kumimoji="1" lang="ja-JP" altLang="en-US" sz="1600" dirty="0" smtClean="0"/>
                        <a:t>今後、蓄積すべきデータ</a:t>
                      </a:r>
                      <a:endParaRPr kumimoji="1" lang="en-US" altLang="ja-JP" sz="1600" dirty="0" smtClean="0"/>
                    </a:p>
                    <a:p>
                      <a:pPr algn="ctr"/>
                      <a:r>
                        <a:rPr kumimoji="1" lang="ja-JP" altLang="en-US" sz="1600" dirty="0" smtClean="0"/>
                        <a:t>（事務局案）</a:t>
                      </a:r>
                      <a:endParaRPr kumimoji="1" lang="ja-JP" altLang="en-US" sz="1600" dirty="0"/>
                    </a:p>
                  </a:txBody>
                  <a:tcPr anchor="ctr"/>
                </a:tc>
              </a:tr>
              <a:tr h="1168948">
                <a:tc>
                  <a:txBody>
                    <a:bodyPr/>
                    <a:lstStyle/>
                    <a:p>
                      <a:r>
                        <a:rPr kumimoji="1" lang="ja-JP" altLang="en-US" sz="1600" dirty="0" smtClean="0"/>
                        <a:t>堰・床止工</a:t>
                      </a:r>
                      <a:endParaRPr kumimoji="1" lang="ja-JP" altLang="en-US" sz="1600" dirty="0"/>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t>状態監視型</a:t>
                      </a:r>
                      <a:endParaRPr kumimoji="1" lang="en-US" altLang="ja-JP" sz="1600" dirty="0" smtClean="0"/>
                    </a:p>
                    <a:p>
                      <a:r>
                        <a:rPr kumimoji="1" lang="ja-JP" altLang="en-US" sz="1200" dirty="0" smtClean="0"/>
                        <a:t>（劣化診断明確化）</a:t>
                      </a:r>
                      <a:endParaRPr kumimoji="1" lang="en-US" altLang="ja-JP" sz="1200" dirty="0" smtClean="0"/>
                    </a:p>
                  </a:txBody>
                  <a:tcPr anchor="ctr">
                    <a:lnB w="12700" cap="flat" cmpd="sng" algn="ctr">
                      <a:solidFill>
                        <a:schemeClr val="bg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定期点検データ</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・損傷場所　・損傷内容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・状況写真　・損傷度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定期縦横断測量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・横断図　　・河積阻害率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・洗掘深、堆積高</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・洗掘、堆積平面図</a:t>
                      </a:r>
                      <a:r>
                        <a:rPr kumimoji="1" lang="ja-JP" altLang="en-US" sz="1200" b="0" i="0" u="none" strike="noStrike" kern="1200" cap="none" spc="0" normalizeH="0" baseline="0" noProof="0" dirty="0" smtClean="0">
                          <a:ln>
                            <a:noFill/>
                          </a:ln>
                          <a:solidFill>
                            <a:prstClr val="black"/>
                          </a:solidFill>
                          <a:effectLst/>
                          <a:uLnTx/>
                          <a:uFillTx/>
                          <a:latin typeface="+mn-lt"/>
                          <a:ea typeface="+mn-ea"/>
                        </a:rPr>
                        <a:t>（ポンチ絵）</a:t>
                      </a:r>
                      <a:endParaRPr kumimoji="1" lang="ja-JP" altLang="en-US" sz="160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mn-lt"/>
                        <a:ea typeface="+mn-ea"/>
                      </a:endParaRPr>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t>コンクリート調査</a:t>
                      </a:r>
                      <a:endParaRPr kumimoji="1" lang="en-US" altLang="ja-JP" sz="1600" dirty="0" smtClean="0"/>
                    </a:p>
                    <a:p>
                      <a:r>
                        <a:rPr kumimoji="1" lang="ja-JP" altLang="en-US" sz="1200" dirty="0" smtClean="0"/>
                        <a:t>（約</a:t>
                      </a:r>
                      <a:r>
                        <a:rPr kumimoji="1" lang="en-US" altLang="ja-JP" sz="1200" dirty="0" smtClean="0"/>
                        <a:t>150</a:t>
                      </a:r>
                      <a:r>
                        <a:rPr kumimoji="1" lang="ja-JP" altLang="en-US" sz="1200" dirty="0" smtClean="0"/>
                        <a:t>万円</a:t>
                      </a:r>
                      <a:r>
                        <a:rPr kumimoji="1" lang="en-US" altLang="ja-JP" sz="1200" dirty="0" smtClean="0"/>
                        <a:t>/</a:t>
                      </a:r>
                      <a:r>
                        <a:rPr kumimoji="1" lang="ja-JP" altLang="en-US" sz="1200" dirty="0" smtClean="0"/>
                        <a:t>基）</a:t>
                      </a:r>
                      <a:endParaRPr kumimoji="1" lang="en-US" altLang="ja-JP" sz="1200" dirty="0" smtClean="0"/>
                    </a:p>
                    <a:p>
                      <a:r>
                        <a:rPr kumimoji="1" lang="ja-JP" altLang="en-US" sz="1600" dirty="0" smtClean="0"/>
                        <a:t>本体空洞化調査</a:t>
                      </a:r>
                      <a:endParaRPr kumimoji="1" lang="en-US" altLang="ja-JP"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rPr>
                        <a:t>（約</a:t>
                      </a:r>
                      <a:r>
                        <a:rPr kumimoji="1" lang="en-US" altLang="ja-JP" sz="1200" b="0" i="0" u="none" strike="noStrike" kern="1200" cap="none" spc="0" normalizeH="0" baseline="0" noProof="0" dirty="0" smtClean="0">
                          <a:ln>
                            <a:noFill/>
                          </a:ln>
                          <a:solidFill>
                            <a:prstClr val="black"/>
                          </a:solidFill>
                          <a:effectLst/>
                          <a:uLnTx/>
                          <a:uFillTx/>
                          <a:latin typeface="+mn-lt"/>
                          <a:ea typeface="+mn-ea"/>
                        </a:rPr>
                        <a:t>140</a:t>
                      </a:r>
                      <a:r>
                        <a:rPr kumimoji="1" lang="ja-JP" altLang="en-US" sz="1200" b="0" i="0" u="none" strike="noStrike" kern="1200" cap="none" spc="0" normalizeH="0" baseline="0" noProof="0" dirty="0" smtClean="0">
                          <a:ln>
                            <a:noFill/>
                          </a:ln>
                          <a:solidFill>
                            <a:prstClr val="black"/>
                          </a:solidFill>
                          <a:effectLst/>
                          <a:uLnTx/>
                          <a:uFillTx/>
                          <a:latin typeface="+mn-lt"/>
                          <a:ea typeface="+mn-ea"/>
                        </a:rPr>
                        <a:t>万円</a:t>
                      </a:r>
                      <a:r>
                        <a:rPr kumimoji="1" lang="en-US" altLang="ja-JP" sz="1200" b="0" i="0" u="none" strike="noStrike" kern="1200" cap="none" spc="0" normalizeH="0" baseline="0" noProof="0" dirty="0" smtClean="0">
                          <a:ln>
                            <a:noFill/>
                          </a:ln>
                          <a:solidFill>
                            <a:prstClr val="black"/>
                          </a:solidFill>
                          <a:effectLst/>
                          <a:uLnTx/>
                          <a:uFillTx/>
                          <a:latin typeface="+mn-lt"/>
                          <a:ea typeface="+mn-ea"/>
                        </a:rPr>
                        <a:t>/</a:t>
                      </a:r>
                      <a:r>
                        <a:rPr kumimoji="1" lang="ja-JP" altLang="en-US" sz="1200" b="0" i="0" u="none" strike="noStrike" kern="1200" cap="none" spc="0" normalizeH="0" baseline="0" noProof="0" dirty="0" smtClean="0">
                          <a:ln>
                            <a:noFill/>
                          </a:ln>
                          <a:solidFill>
                            <a:prstClr val="black"/>
                          </a:solidFill>
                          <a:effectLst/>
                          <a:uLnTx/>
                          <a:uFillTx/>
                          <a:latin typeface="+mn-lt"/>
                          <a:ea typeface="+mn-ea"/>
                        </a:rPr>
                        <a:t>基）</a:t>
                      </a:r>
                      <a:endParaRPr kumimoji="1" lang="en-US" altLang="ja-JP" sz="1200" b="0" i="0" u="none" strike="noStrike" kern="1200" cap="none" spc="0" normalizeH="0" baseline="0" noProof="0" dirty="0" smtClean="0">
                        <a:ln>
                          <a:noFill/>
                        </a:ln>
                        <a:solidFill>
                          <a:prstClr val="black"/>
                        </a:solidFill>
                        <a:effectLst/>
                        <a:uLnTx/>
                        <a:uFillTx/>
                        <a:latin typeface="+mn-lt"/>
                        <a:ea typeface="+mn-ea"/>
                      </a:endParaRPr>
                    </a:p>
                  </a:txBody>
                  <a:tcPr anchor="ctr">
                    <a:lnB w="12700" cap="flat" cmpd="sng" algn="ctr">
                      <a:solidFill>
                        <a:schemeClr val="bg1"/>
                      </a:solidFill>
                      <a:prstDash val="solid"/>
                      <a:round/>
                      <a:headEnd type="none" w="med" len="med"/>
                      <a:tailEnd type="none" w="med" len="med"/>
                    </a:lnB>
                  </a:tcPr>
                </a:tc>
              </a:tr>
              <a:tr h="1409472">
                <a:tc>
                  <a:txBody>
                    <a:bodyPr/>
                    <a:lstStyle/>
                    <a:p>
                      <a:r>
                        <a:rPr kumimoji="1" lang="ja-JP" altLang="en-US" sz="1600" dirty="0" smtClean="0"/>
                        <a:t>河道</a:t>
                      </a:r>
                      <a:endParaRPr kumimoji="1" lang="ja-JP" altLang="en-US" sz="16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600" dirty="0" smtClean="0"/>
                        <a:t>状態監視型</a:t>
                      </a:r>
                      <a:endParaRPr kumimoji="1" lang="en-US" altLang="ja-JP" sz="1600" dirty="0" smtClean="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n-lt"/>
                        <a:ea typeface="+mn-ea"/>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河道管理データ</a:t>
                      </a:r>
                      <a:r>
                        <a:rPr kumimoji="1" lang="en-US" altLang="ja-JP" sz="1200" b="0" i="0" u="none" strike="noStrike" kern="1200" cap="none" spc="0" normalizeH="0" baseline="0" noProof="0" dirty="0" smtClean="0">
                          <a:ln>
                            <a:noFill/>
                          </a:ln>
                          <a:solidFill>
                            <a:prstClr val="black"/>
                          </a:solidFill>
                          <a:effectLst/>
                          <a:uLnTx/>
                          <a:uFillTx/>
                          <a:latin typeface="+mn-lt"/>
                          <a:ea typeface="+mn-ea"/>
                        </a:rPr>
                        <a:t>(</a:t>
                      </a:r>
                      <a:r>
                        <a:rPr kumimoji="1" lang="ja-JP" altLang="en-US" sz="1200" b="0" i="0" u="none" strike="noStrike" kern="1200" cap="none" spc="0" normalizeH="0" baseline="0" noProof="0" dirty="0" smtClean="0">
                          <a:ln>
                            <a:noFill/>
                          </a:ln>
                          <a:solidFill>
                            <a:prstClr val="black"/>
                          </a:solidFill>
                          <a:effectLst/>
                          <a:uLnTx/>
                          <a:uFillTx/>
                          <a:latin typeface="+mn-lt"/>
                          <a:ea typeface="+mn-ea"/>
                        </a:rPr>
                        <a:t>河床材料、流量等</a:t>
                      </a:r>
                      <a:r>
                        <a:rPr kumimoji="1" lang="en-US" altLang="ja-JP" sz="1200" b="0" i="0" u="none" strike="noStrike" kern="1200" cap="none" spc="0" normalizeH="0" baseline="0" noProof="0" dirty="0" smtClean="0">
                          <a:ln>
                            <a:noFill/>
                          </a:ln>
                          <a:solidFill>
                            <a:prstClr val="black"/>
                          </a:solidFill>
                          <a:effectLst/>
                          <a:uLnTx/>
                          <a:uFillTx/>
                          <a:latin typeface="+mn-lt"/>
                          <a:ea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rPr>
                        <a:t>（約</a:t>
                      </a:r>
                      <a:r>
                        <a:rPr kumimoji="1" lang="en-US" altLang="ja-JP" sz="1200" b="0" i="0" u="none" strike="noStrike" kern="1200" cap="none" spc="0" normalizeH="0" baseline="0" noProof="0" dirty="0" smtClean="0">
                          <a:ln>
                            <a:noFill/>
                          </a:ln>
                          <a:solidFill>
                            <a:prstClr val="black"/>
                          </a:solidFill>
                          <a:effectLst/>
                          <a:uLnTx/>
                          <a:uFillTx/>
                          <a:latin typeface="+mn-lt"/>
                          <a:ea typeface="+mn-ea"/>
                        </a:rPr>
                        <a:t>60</a:t>
                      </a:r>
                      <a:r>
                        <a:rPr kumimoji="1" lang="ja-JP" altLang="en-US" sz="1200" b="0" i="0" u="none" strike="noStrike" kern="1200" cap="none" spc="0" normalizeH="0" baseline="0" noProof="0" dirty="0" smtClean="0">
                          <a:ln>
                            <a:noFill/>
                          </a:ln>
                          <a:solidFill>
                            <a:prstClr val="black"/>
                          </a:solidFill>
                          <a:effectLst/>
                          <a:uLnTx/>
                          <a:uFillTx/>
                          <a:latin typeface="+mn-lt"/>
                          <a:ea typeface="+mn-ea"/>
                        </a:rPr>
                        <a:t>万円</a:t>
                      </a:r>
                      <a:r>
                        <a:rPr kumimoji="1" lang="en-US" altLang="ja-JP" sz="1200" b="0" i="0" u="none" strike="noStrike" kern="1200" cap="none" spc="0" normalizeH="0" baseline="0" noProof="0" dirty="0" smtClean="0">
                          <a:ln>
                            <a:noFill/>
                          </a:ln>
                          <a:solidFill>
                            <a:prstClr val="black"/>
                          </a:solidFill>
                          <a:effectLst/>
                          <a:uLnTx/>
                          <a:uFillTx/>
                          <a:latin typeface="+mn-lt"/>
                          <a:ea typeface="+mn-ea"/>
                        </a:rPr>
                        <a:t>/</a:t>
                      </a:r>
                      <a:r>
                        <a:rPr kumimoji="1" lang="ja-JP" altLang="en-US" sz="1200" b="0" i="0" u="none" strike="noStrike" kern="1200" cap="none" spc="0" normalizeH="0" baseline="0" noProof="0" dirty="0" smtClean="0">
                          <a:ln>
                            <a:noFill/>
                          </a:ln>
                          <a:solidFill>
                            <a:prstClr val="black"/>
                          </a:solidFill>
                          <a:effectLst/>
                          <a:uLnTx/>
                          <a:uFillTx/>
                          <a:latin typeface="+mn-lt"/>
                          <a:ea typeface="+mn-ea"/>
                        </a:rPr>
                        <a:t>断面）</a:t>
                      </a:r>
                      <a:endParaRPr kumimoji="1" lang="en-US" altLang="ja-JP" sz="1200" b="0" i="0" u="none" strike="noStrike" kern="1200" cap="none" spc="0" normalizeH="0" baseline="0" noProof="0" dirty="0" smtClean="0">
                        <a:ln>
                          <a:noFill/>
                        </a:ln>
                        <a:solidFill>
                          <a:prstClr val="black"/>
                        </a:solidFill>
                        <a:effectLst/>
                        <a:uLnTx/>
                        <a:uFillTx/>
                        <a:latin typeface="+mn-lt"/>
                        <a:ea typeface="+mn-ea"/>
                      </a:endParaRPr>
                    </a:p>
                    <a:p>
                      <a:r>
                        <a:rPr kumimoji="1" lang="ja-JP" altLang="en-US" sz="1600" dirty="0" smtClean="0"/>
                        <a:t>河床変動調査</a:t>
                      </a:r>
                      <a:r>
                        <a:rPr kumimoji="1" lang="ja-JP" altLang="en-US" sz="1200" dirty="0" smtClean="0"/>
                        <a:t>（</a:t>
                      </a:r>
                      <a:r>
                        <a:rPr kumimoji="1" lang="en-US" altLang="ja-JP" sz="1200" dirty="0" smtClean="0"/>
                        <a:t>1</a:t>
                      </a:r>
                      <a:r>
                        <a:rPr kumimoji="1" lang="ja-JP" altLang="en-US" sz="1200" dirty="0" smtClean="0"/>
                        <a:t>次元解析）</a:t>
                      </a:r>
                      <a:endParaRPr kumimoji="1" lang="en-US" altLang="ja-JP" sz="1200" dirty="0" smtClean="0"/>
                    </a:p>
                    <a:p>
                      <a:r>
                        <a:rPr kumimoji="1" lang="ja-JP" altLang="en-US" sz="1200" dirty="0" smtClean="0"/>
                        <a:t>（約</a:t>
                      </a:r>
                      <a:r>
                        <a:rPr kumimoji="1" lang="en-US" altLang="ja-JP" sz="1200" dirty="0" smtClean="0"/>
                        <a:t>700</a:t>
                      </a:r>
                      <a:r>
                        <a:rPr kumimoji="1" lang="ja-JP" altLang="en-US" sz="1200" dirty="0" smtClean="0"/>
                        <a:t>万円</a:t>
                      </a:r>
                      <a:r>
                        <a:rPr kumimoji="1" lang="en-US" altLang="ja-JP" sz="1200" dirty="0" smtClean="0"/>
                        <a:t>/</a:t>
                      </a:r>
                      <a:r>
                        <a:rPr kumimoji="1" lang="ja-JP" altLang="en-US" sz="1200" dirty="0" smtClean="0"/>
                        <a:t>河川・</a:t>
                      </a:r>
                      <a:r>
                        <a:rPr kumimoji="1" lang="en-US" altLang="ja-JP" sz="1200" dirty="0" smtClean="0"/>
                        <a:t>10㎞</a:t>
                      </a:r>
                      <a:r>
                        <a:rPr kumimoji="1" lang="ja-JP" altLang="en-US" sz="1200" dirty="0" smtClean="0"/>
                        <a:t>）</a:t>
                      </a:r>
                      <a:endParaRPr kumimoji="1" lang="en-US" altLang="ja-JP" sz="1200" dirty="0" smtClean="0"/>
                    </a:p>
                    <a:p>
                      <a:r>
                        <a:rPr kumimoji="1" lang="ja-JP" altLang="en-US" sz="1600" dirty="0" smtClean="0"/>
                        <a:t>植生調査</a:t>
                      </a:r>
                      <a:endParaRPr kumimoji="1" lang="en-US" altLang="ja-JP" sz="1600" dirty="0" smtClean="0"/>
                    </a:p>
                    <a:p>
                      <a:r>
                        <a:rPr kumimoji="1" lang="ja-JP" altLang="en-US" sz="1200" dirty="0" smtClean="0"/>
                        <a:t>（約</a:t>
                      </a:r>
                      <a:r>
                        <a:rPr kumimoji="1" lang="en-US" altLang="ja-JP" sz="1200" dirty="0" smtClean="0"/>
                        <a:t>7</a:t>
                      </a:r>
                      <a:r>
                        <a:rPr kumimoji="1" lang="ja-JP" altLang="en-US" sz="1200" dirty="0" smtClean="0"/>
                        <a:t>万円</a:t>
                      </a:r>
                      <a:r>
                        <a:rPr kumimoji="1" lang="en-US" altLang="ja-JP" sz="1200" dirty="0" smtClean="0"/>
                        <a:t>/</a:t>
                      </a:r>
                      <a:r>
                        <a:rPr kumimoji="1" lang="ja-JP" altLang="en-US" sz="1200" dirty="0" smtClean="0"/>
                        <a:t>㎞）</a:t>
                      </a:r>
                      <a:endParaRPr kumimoji="1" lang="en-US" altLang="ja-JP" sz="1200" dirty="0" smtClean="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022415">
                <a:tc>
                  <a:txBody>
                    <a:bodyPr/>
                    <a:lstStyle/>
                    <a:p>
                      <a:r>
                        <a:rPr kumimoji="1" lang="ja-JP" altLang="en-US" sz="1600" dirty="0" smtClean="0"/>
                        <a:t>地下河川・</a:t>
                      </a:r>
                      <a:endParaRPr kumimoji="1" lang="en-US" altLang="ja-JP" sz="1600" dirty="0" smtClean="0"/>
                    </a:p>
                    <a:p>
                      <a:r>
                        <a:rPr kumimoji="1" lang="ja-JP" altLang="en-US" sz="1600" dirty="0" smtClean="0"/>
                        <a:t>地下調節池</a:t>
                      </a:r>
                      <a:endParaRPr kumimoji="1" lang="ja-JP" altLang="en-US" sz="1600" dirty="0"/>
                    </a:p>
                  </a:txBody>
                  <a:tcPr anchor="ctr">
                    <a:lnT w="12700" cap="flat" cmpd="sng" algn="ctr">
                      <a:solidFill>
                        <a:schemeClr val="bg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状態監視型</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（劣化診断明確化）</a:t>
                      </a:r>
                      <a:endParaRPr kumimoji="1" lang="en-US" altLang="ja-JP" sz="1200" dirty="0" smtClean="0"/>
                    </a:p>
                    <a:p>
                      <a:endParaRPr kumimoji="1" lang="ja-JP" altLang="en-US" sz="1600" dirty="0"/>
                    </a:p>
                  </a:txBody>
                  <a:tcPr anchor="ctr">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err="1" smtClean="0"/>
                        <a:t>ー</a:t>
                      </a:r>
                      <a:endParaRPr kumimoji="1" lang="ja-JP" altLang="en-US" sz="1600" dirty="0"/>
                    </a:p>
                  </a:txBody>
                  <a:tcPr anchor="ctr">
                    <a:lnT w="12700" cap="flat" cmpd="sng" algn="ctr">
                      <a:solidFill>
                        <a:schemeClr val="bg1"/>
                      </a:solidFill>
                      <a:prstDash val="solid"/>
                      <a:round/>
                      <a:headEnd type="none" w="med" len="med"/>
                      <a:tailEnd type="none" w="med" len="med"/>
                    </a:lnT>
                  </a:tcPr>
                </a:tc>
                <a:tc>
                  <a:txBody>
                    <a:bodyPr/>
                    <a:lstStyle/>
                    <a:p>
                      <a:r>
                        <a:rPr kumimoji="1" lang="ja-JP" altLang="en-US" sz="1600" dirty="0" smtClean="0"/>
                        <a:t>構造物詳細点検</a:t>
                      </a:r>
                      <a:r>
                        <a:rPr kumimoji="1" lang="ja-JP" altLang="en-US" sz="1400" dirty="0" smtClean="0"/>
                        <a:t>（直営点検）</a:t>
                      </a:r>
                      <a:endParaRPr kumimoji="1" lang="en-US" altLang="ja-JP" sz="1400" dirty="0" smtClean="0"/>
                    </a:p>
                    <a:p>
                      <a:r>
                        <a:rPr kumimoji="1" lang="ja-JP" altLang="en-US" sz="1600" dirty="0" smtClean="0"/>
                        <a:t>損傷の進行の有無</a:t>
                      </a:r>
                      <a:r>
                        <a:rPr kumimoji="1" lang="ja-JP" altLang="en-US" sz="1400" dirty="0" smtClean="0"/>
                        <a:t>（直営点検）</a:t>
                      </a:r>
                      <a:endParaRPr kumimoji="1" lang="ja-JP" altLang="en-US" sz="1600" dirty="0"/>
                    </a:p>
                  </a:txBody>
                  <a:tcPr anchor="ctr">
                    <a:lnT w="12700" cap="flat" cmpd="sng" algn="ctr">
                      <a:solidFill>
                        <a:schemeClr val="bg1"/>
                      </a:solidFill>
                      <a:prstDash val="solid"/>
                      <a:round/>
                      <a:headEnd type="none" w="med" len="med"/>
                      <a:tailEnd type="none" w="med" len="med"/>
                    </a:lnT>
                  </a:tcPr>
                </a:tc>
              </a:tr>
            </a:tbl>
          </a:graphicData>
        </a:graphic>
      </p:graphicFrame>
      <p:sp>
        <p:nvSpPr>
          <p:cNvPr id="8" name="テキスト ボックス 7"/>
          <p:cNvSpPr txBox="1"/>
          <p:nvPr/>
        </p:nvSpPr>
        <p:spPr>
          <a:xfrm>
            <a:off x="43769" y="5761722"/>
            <a:ext cx="9158656" cy="400110"/>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取得すべきデータが不知　　　</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67543" y="6166779"/>
            <a:ext cx="8734881" cy="707886"/>
          </a:xfrm>
          <a:prstGeom prst="rect">
            <a:avLst/>
          </a:prstGeom>
          <a:noFill/>
          <a:ln w="19050">
            <a:noFill/>
          </a:ln>
        </p:spPr>
        <p:txBody>
          <a:bodyPr wrap="square" rtlCol="0">
            <a:spAutoFit/>
          </a:bodyPr>
          <a:lstStyle/>
          <a:p>
            <a:r>
              <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課題</a:t>
            </a:r>
            <a:r>
              <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予算を加味したうえで、目指すべき維持管理手法を確立するために必要な</a:t>
            </a:r>
            <a:endPar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データは何かを把握する必要がある　　　</a:t>
            </a:r>
            <a:endPar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問題点・課題を追記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79794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２－６　今後の維持管理手法（事務局案）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35</a:t>
            </a:fld>
            <a:endParaRPr kumimoji="1" lang="ja-JP" altLang="en-US"/>
          </a:p>
        </p:txBody>
      </p:sp>
      <p:sp>
        <p:nvSpPr>
          <p:cNvPr id="6" name="テキスト ボックス 5"/>
          <p:cNvSpPr txBox="1"/>
          <p:nvPr/>
        </p:nvSpPr>
        <p:spPr>
          <a:xfrm>
            <a:off x="43769" y="1103713"/>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ダム</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910132538"/>
              </p:ext>
            </p:extLst>
          </p:nvPr>
        </p:nvGraphicFramePr>
        <p:xfrm>
          <a:off x="130853" y="1547557"/>
          <a:ext cx="8848711" cy="2385499"/>
        </p:xfrm>
        <a:graphic>
          <a:graphicData uri="http://schemas.openxmlformats.org/drawingml/2006/table">
            <a:tbl>
              <a:tblPr firstRow="1" bandRow="1">
                <a:tableStyleId>{5C22544A-7EE6-4342-B048-85BDC9FD1C3A}</a:tableStyleId>
              </a:tblPr>
              <a:tblGrid>
                <a:gridCol w="1575903"/>
                <a:gridCol w="1823972"/>
                <a:gridCol w="2640524"/>
                <a:gridCol w="2808312"/>
              </a:tblGrid>
              <a:tr h="1104872">
                <a:tc>
                  <a:txBody>
                    <a:bodyPr/>
                    <a:lstStyle/>
                    <a:p>
                      <a:endParaRPr kumimoji="1" lang="ja-JP" altLang="en-US" sz="1600" dirty="0"/>
                    </a:p>
                  </a:txBody>
                  <a:tcPr/>
                </a:tc>
                <a:tc>
                  <a:txBody>
                    <a:bodyPr/>
                    <a:lstStyle/>
                    <a:p>
                      <a:pPr algn="ctr"/>
                      <a:r>
                        <a:rPr kumimoji="1" lang="ja-JP" altLang="en-US" sz="1600" dirty="0" smtClean="0"/>
                        <a:t>目指すべき</a:t>
                      </a:r>
                      <a:endParaRPr kumimoji="1" lang="en-US" altLang="ja-JP" sz="1600" dirty="0" smtClean="0"/>
                    </a:p>
                    <a:p>
                      <a:pPr algn="ctr"/>
                      <a:r>
                        <a:rPr kumimoji="1" lang="ja-JP" altLang="en-US" sz="1600" dirty="0" smtClean="0"/>
                        <a:t>維持管理手法</a:t>
                      </a:r>
                      <a:endParaRPr kumimoji="1" lang="en-US" altLang="ja-JP" sz="1600" dirty="0" smtClean="0"/>
                    </a:p>
                    <a:p>
                      <a:pPr algn="ctr"/>
                      <a:r>
                        <a:rPr kumimoji="1" lang="ja-JP" altLang="en-US" sz="1600" dirty="0" smtClean="0"/>
                        <a:t>（事務局案）</a:t>
                      </a:r>
                      <a:endParaRPr kumimoji="1" lang="ja-JP" altLang="en-US" sz="1600" dirty="0"/>
                    </a:p>
                  </a:txBody>
                  <a:tcPr anchor="ctr"/>
                </a:tc>
                <a:tc>
                  <a:txBody>
                    <a:bodyPr/>
                    <a:lstStyle/>
                    <a:p>
                      <a:pPr algn="ctr"/>
                      <a:r>
                        <a:rPr kumimoji="1" lang="ja-JP" altLang="en-US" sz="1600" dirty="0" smtClean="0"/>
                        <a:t>現在、蓄積しているデータ</a:t>
                      </a:r>
                      <a:endParaRPr kumimoji="1" lang="ja-JP" altLang="en-US" sz="1600" dirty="0"/>
                    </a:p>
                  </a:txBody>
                  <a:tcPr anchor="ctr"/>
                </a:tc>
                <a:tc>
                  <a:txBody>
                    <a:bodyPr/>
                    <a:lstStyle/>
                    <a:p>
                      <a:pPr algn="ctr"/>
                      <a:r>
                        <a:rPr kumimoji="1" lang="ja-JP" altLang="en-US" sz="1600" dirty="0" smtClean="0"/>
                        <a:t>今後、蓄積すべきデータ</a:t>
                      </a:r>
                      <a:endParaRPr kumimoji="1" lang="en-US" altLang="ja-JP" sz="1600" dirty="0" smtClean="0"/>
                    </a:p>
                    <a:p>
                      <a:pPr algn="ctr"/>
                      <a:r>
                        <a:rPr kumimoji="1" lang="ja-JP" altLang="en-US" sz="1600" dirty="0" smtClean="0"/>
                        <a:t>（事務局案）</a:t>
                      </a:r>
                      <a:endParaRPr kumimoji="1" lang="ja-JP" altLang="en-US" sz="1600" dirty="0"/>
                    </a:p>
                  </a:txBody>
                  <a:tcPr anchor="ctr"/>
                </a:tc>
              </a:tr>
              <a:tr h="1280627">
                <a:tc>
                  <a:txBody>
                    <a:bodyPr/>
                    <a:lstStyle/>
                    <a:p>
                      <a:r>
                        <a:rPr kumimoji="1" lang="ja-JP" altLang="en-US" sz="1600" dirty="0" smtClean="0"/>
                        <a:t>フィルダム</a:t>
                      </a:r>
                      <a:endParaRPr kumimoji="1" lang="en-US" altLang="ja-JP" sz="1600" dirty="0" smtClean="0"/>
                    </a:p>
                    <a:p>
                      <a:r>
                        <a:rPr kumimoji="1" lang="ja-JP" altLang="en-US" sz="1400" dirty="0" smtClean="0"/>
                        <a:t>（堤体）</a:t>
                      </a:r>
                      <a:endParaRPr kumimoji="1" lang="en-US" altLang="ja-JP" sz="1400" dirty="0" smtClean="0"/>
                    </a:p>
                    <a:p>
                      <a:r>
                        <a:rPr kumimoji="1" lang="ja-JP" altLang="en-US" sz="1050" dirty="0" smtClean="0"/>
                        <a:t>・アースフィルダム</a:t>
                      </a:r>
                      <a:endParaRPr kumimoji="1" lang="en-US" altLang="ja-JP" sz="1050" dirty="0" smtClean="0"/>
                    </a:p>
                    <a:p>
                      <a:r>
                        <a:rPr kumimoji="1" lang="ja-JP" altLang="en-US" sz="1050" dirty="0" smtClean="0"/>
                        <a:t>・ロックフィルダム</a:t>
                      </a:r>
                      <a:endParaRPr kumimoji="1" lang="en-US" altLang="ja-JP" sz="1050" dirty="0" smtClean="0"/>
                    </a:p>
                  </a:txBody>
                  <a:tcPr anchor="ctr"/>
                </a:tc>
                <a:tc>
                  <a:txBody>
                    <a:bodyPr/>
                    <a:lstStyle/>
                    <a:p>
                      <a:r>
                        <a:rPr kumimoji="1" lang="ja-JP" altLang="en-US" sz="1600" dirty="0" smtClean="0"/>
                        <a:t>状態監視型</a:t>
                      </a:r>
                      <a:endParaRPr kumimoji="1" lang="en-US" altLang="ja-JP" sz="1600" dirty="0" smtClean="0"/>
                    </a:p>
                  </a:txBody>
                  <a:tcPr anchor="ctr"/>
                </a:tc>
                <a:tc>
                  <a:txBody>
                    <a:bodyPr/>
                    <a:lstStyle/>
                    <a:p>
                      <a:r>
                        <a:rPr kumimoji="1" lang="ja-JP" altLang="en-US" sz="1600" dirty="0" smtClean="0"/>
                        <a:t>・漏水量</a:t>
                      </a:r>
                      <a:endParaRPr kumimoji="1" lang="en-US" altLang="ja-JP" sz="1600" dirty="0" smtClean="0"/>
                    </a:p>
                    <a:p>
                      <a:r>
                        <a:rPr kumimoji="1" lang="ja-JP" altLang="en-US" sz="1600" dirty="0" smtClean="0"/>
                        <a:t>・変位</a:t>
                      </a:r>
                      <a:endParaRPr kumimoji="1" lang="en-US" altLang="ja-JP" sz="1600" dirty="0" smtClean="0"/>
                    </a:p>
                    <a:p>
                      <a:r>
                        <a:rPr kumimoji="1" lang="ja-JP" altLang="en-US" sz="1600" dirty="0" smtClean="0"/>
                        <a:t>・浸潤線</a:t>
                      </a:r>
                      <a:endParaRPr kumimoji="1" lang="en-US" altLang="ja-JP" sz="16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a:t>
                      </a:r>
                      <a:r>
                        <a:rPr kumimoji="1" lang="ja-JP" altLang="en-US" sz="1600" dirty="0" smtClean="0"/>
                        <a:t>現状のダム管理データを</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　継続的に蓄積</a:t>
                      </a:r>
                      <a:endParaRPr kumimoji="1" lang="en-US" altLang="ja-JP" sz="1600" dirty="0" smtClean="0"/>
                    </a:p>
                  </a:txBody>
                  <a:tcPr anchor="ctr"/>
                </a:tc>
              </a:tr>
            </a:tbl>
          </a:graphicData>
        </a:graphic>
      </p:graphicFrame>
      <p:sp>
        <p:nvSpPr>
          <p:cNvPr id="9" name="テキスト ボックス 8"/>
          <p:cNvSpPr txBox="1"/>
          <p:nvPr/>
        </p:nvSpPr>
        <p:spPr>
          <a:xfrm>
            <a:off x="43769" y="4318064"/>
            <a:ext cx="9015856" cy="1631216"/>
          </a:xfrm>
          <a:prstGeom prst="rect">
            <a:avLst/>
          </a:prstGeom>
          <a:noFill/>
        </p:spPr>
        <p:txBody>
          <a:bodyPr wrap="square" rtlCol="0">
            <a:spAutoFit/>
          </a:bodyPr>
          <a:lstStyle/>
          <a:p>
            <a:r>
              <a:rPr lang="ja-JP" altLang="en-US" sz="20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●今後のダム維持管理における視点</a:t>
            </a:r>
            <a:endParaRPr lang="en-US" altLang="ja-JP" sz="20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これまでダム施設の状態把握は、日常管理（定期点検＋計測データの蓄積）を基本として継続的に実施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することで、変状の発生を初期段階で検出し、補修等対応の判断を行ってきた。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H25.10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に国交省通達により、ダムの長期供用に向けた維持管理の観点を導入した「ダム総合点検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実施要領案」が示されたことから、今後、府管理ダムについても、ダム土木構造物並びに、機械設備・電気通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信設備及びその他ダム施設等それぞれの健全度の評価とあわせて総合的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持管理方針を検討していく。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15042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２－６　今後の維持管理手法（事務局案）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36</a:t>
            </a:fld>
            <a:endParaRPr kumimoji="1" lang="ja-JP" altLang="en-US"/>
          </a:p>
        </p:txBody>
      </p:sp>
      <p:sp>
        <p:nvSpPr>
          <p:cNvPr id="6" name="テキスト ボックス 5"/>
          <p:cNvSpPr txBox="1"/>
          <p:nvPr/>
        </p:nvSpPr>
        <p:spPr>
          <a:xfrm>
            <a:off x="43769" y="1103713"/>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砂防</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181609461"/>
              </p:ext>
            </p:extLst>
          </p:nvPr>
        </p:nvGraphicFramePr>
        <p:xfrm>
          <a:off x="43769" y="1547557"/>
          <a:ext cx="8992727" cy="3785875"/>
        </p:xfrm>
        <a:graphic>
          <a:graphicData uri="http://schemas.openxmlformats.org/drawingml/2006/table">
            <a:tbl>
              <a:tblPr firstRow="1" bandRow="1">
                <a:tableStyleId>{5C22544A-7EE6-4342-B048-85BDC9FD1C3A}</a:tableStyleId>
              </a:tblPr>
              <a:tblGrid>
                <a:gridCol w="1575903"/>
                <a:gridCol w="1823972"/>
                <a:gridCol w="2712532"/>
                <a:gridCol w="2880320"/>
              </a:tblGrid>
              <a:tr h="1104872">
                <a:tc>
                  <a:txBody>
                    <a:bodyPr/>
                    <a:lstStyle/>
                    <a:p>
                      <a:endParaRPr kumimoji="1" lang="ja-JP" altLang="en-US" sz="1600" dirty="0"/>
                    </a:p>
                  </a:txBody>
                  <a:tcPr/>
                </a:tc>
                <a:tc>
                  <a:txBody>
                    <a:bodyPr/>
                    <a:lstStyle/>
                    <a:p>
                      <a:pPr algn="ctr"/>
                      <a:r>
                        <a:rPr kumimoji="1" lang="ja-JP" altLang="en-US" sz="1600" dirty="0" smtClean="0"/>
                        <a:t>目指すべき</a:t>
                      </a:r>
                      <a:endParaRPr kumimoji="1" lang="en-US" altLang="ja-JP" sz="1600" dirty="0" smtClean="0"/>
                    </a:p>
                    <a:p>
                      <a:pPr algn="ctr"/>
                      <a:r>
                        <a:rPr kumimoji="1" lang="ja-JP" altLang="en-US" sz="1600" dirty="0" smtClean="0"/>
                        <a:t>維持管理手法</a:t>
                      </a:r>
                      <a:endParaRPr kumimoji="1" lang="ja-JP" altLang="en-US" sz="1600" dirty="0"/>
                    </a:p>
                  </a:txBody>
                  <a:tcPr anchor="ctr"/>
                </a:tc>
                <a:tc>
                  <a:txBody>
                    <a:bodyPr/>
                    <a:lstStyle/>
                    <a:p>
                      <a:pPr algn="ctr"/>
                      <a:r>
                        <a:rPr kumimoji="1" lang="ja-JP" altLang="en-US" sz="1600" dirty="0" smtClean="0"/>
                        <a:t>現在、蓄積しているデータ</a:t>
                      </a:r>
                      <a:endParaRPr kumimoji="1" lang="ja-JP" altLang="en-US" sz="1600" dirty="0"/>
                    </a:p>
                  </a:txBody>
                  <a:tcPr anchor="ctr"/>
                </a:tc>
                <a:tc>
                  <a:txBody>
                    <a:bodyPr/>
                    <a:lstStyle/>
                    <a:p>
                      <a:pPr algn="ctr"/>
                      <a:r>
                        <a:rPr kumimoji="1" lang="ja-JP" altLang="en-US" sz="1600" dirty="0" smtClean="0"/>
                        <a:t>今後、蓄積すべきデータ</a:t>
                      </a:r>
                      <a:endParaRPr kumimoji="1" lang="en-US" altLang="ja-JP" sz="1600" dirty="0" smtClean="0"/>
                    </a:p>
                    <a:p>
                      <a:pPr algn="ctr"/>
                      <a:r>
                        <a:rPr kumimoji="1" lang="ja-JP" altLang="en-US" sz="1600" dirty="0" smtClean="0"/>
                        <a:t>（事務局案）</a:t>
                      </a:r>
                      <a:endParaRPr kumimoji="1" lang="ja-JP" altLang="en-US" sz="1600" dirty="0"/>
                    </a:p>
                  </a:txBody>
                  <a:tcPr anchor="ctr"/>
                </a:tc>
              </a:tr>
              <a:tr h="1280627">
                <a:tc>
                  <a:txBody>
                    <a:bodyPr/>
                    <a:lstStyle/>
                    <a:p>
                      <a:r>
                        <a:rPr kumimoji="1" lang="ja-JP" altLang="en-US" sz="1400" dirty="0" smtClean="0"/>
                        <a:t>渓流保全工</a:t>
                      </a:r>
                      <a:r>
                        <a:rPr kumimoji="1" lang="en-US" altLang="ja-JP" sz="1400" dirty="0" smtClean="0"/>
                        <a:t>(</a:t>
                      </a:r>
                      <a:r>
                        <a:rPr kumimoji="1" lang="ja-JP" altLang="en-US" sz="1400" dirty="0" smtClean="0"/>
                        <a:t>護岸</a:t>
                      </a:r>
                      <a:r>
                        <a:rPr kumimoji="1" lang="en-US" altLang="ja-JP" sz="1400" dirty="0" smtClean="0"/>
                        <a:t>)</a:t>
                      </a:r>
                    </a:p>
                    <a:p>
                      <a:r>
                        <a:rPr kumimoji="1" lang="ja-JP" altLang="en-US" sz="1400" dirty="0" smtClean="0"/>
                        <a:t>法面工</a:t>
                      </a:r>
                      <a:endParaRPr kumimoji="1" lang="en-US" altLang="ja-JP" sz="1400" dirty="0" smtClean="0"/>
                    </a:p>
                    <a:p>
                      <a:r>
                        <a:rPr kumimoji="1" lang="ja-JP" altLang="en-US" sz="1400" dirty="0" smtClean="0"/>
                        <a:t>アンカー工</a:t>
                      </a:r>
                      <a:endParaRPr kumimoji="1" lang="en-US" altLang="ja-JP" sz="1400" dirty="0" smtClean="0"/>
                    </a:p>
                    <a:p>
                      <a:r>
                        <a:rPr kumimoji="1" lang="ja-JP" altLang="en-US" sz="1400" dirty="0" smtClean="0"/>
                        <a:t>地すべり</a:t>
                      </a:r>
                      <a:endParaRPr kumimoji="1" lang="en-US" altLang="ja-JP" sz="1400" dirty="0" smtClean="0"/>
                    </a:p>
                    <a:p>
                      <a:r>
                        <a:rPr kumimoji="1" lang="ja-JP" altLang="en-US" sz="1400" dirty="0" smtClean="0"/>
                        <a:t>　　</a:t>
                      </a:r>
                      <a:r>
                        <a:rPr kumimoji="1" lang="en-US" altLang="ja-JP" sz="1400" dirty="0" smtClean="0"/>
                        <a:t>(</a:t>
                      </a:r>
                      <a:r>
                        <a:rPr kumimoji="1" lang="ja-JP" altLang="en-US" sz="1400" dirty="0" smtClean="0"/>
                        <a:t>排水工等</a:t>
                      </a:r>
                      <a:r>
                        <a:rPr kumimoji="1" lang="en-US" altLang="ja-JP" sz="1400" dirty="0" smtClean="0"/>
                        <a:t>)</a:t>
                      </a:r>
                      <a:endParaRPr kumimoji="1" lang="ja-JP" altLang="en-US" sz="1400" dirty="0"/>
                    </a:p>
                  </a:txBody>
                  <a:tcPr anchor="ctr"/>
                </a:tc>
                <a:tc>
                  <a:txBody>
                    <a:bodyPr/>
                    <a:lstStyle/>
                    <a:p>
                      <a:r>
                        <a:rPr kumimoji="1" lang="ja-JP" altLang="en-US" sz="1600" dirty="0" smtClean="0"/>
                        <a:t>状態監視型</a:t>
                      </a:r>
                      <a:endParaRPr kumimoji="1" lang="en-US" altLang="ja-JP" sz="1600" dirty="0" smtClean="0"/>
                    </a:p>
                    <a:p>
                      <a:r>
                        <a:rPr kumimoji="1" lang="ja-JP" altLang="en-US" sz="1400" dirty="0" smtClean="0"/>
                        <a:t>（劣化診断明確化）</a:t>
                      </a:r>
                      <a:endParaRPr kumimoji="1" lang="en-US" altLang="ja-JP" sz="1400" dirty="0" smtClean="0"/>
                    </a:p>
                  </a:txBody>
                  <a:tcPr anchor="ctr"/>
                </a:tc>
                <a:tc>
                  <a:txBody>
                    <a:bodyPr/>
                    <a:lstStyle/>
                    <a:p>
                      <a:endParaRPr kumimoji="1" lang="en-US" altLang="ja-JP" sz="1600" dirty="0" smtClean="0"/>
                    </a:p>
                    <a:p>
                      <a:r>
                        <a:rPr kumimoji="1" lang="ja-JP" altLang="en-US" sz="1600" dirty="0" smtClean="0"/>
                        <a:t>定期点検データ</a:t>
                      </a:r>
                    </a:p>
                    <a:p>
                      <a:r>
                        <a:rPr kumimoji="1" lang="ja-JP" altLang="en-US" sz="1600" dirty="0" smtClean="0"/>
                        <a:t>・損傷場所　・損傷内容</a:t>
                      </a:r>
                    </a:p>
                    <a:p>
                      <a:r>
                        <a:rPr kumimoji="1" lang="ja-JP" altLang="en-US" sz="1600" dirty="0" smtClean="0"/>
                        <a:t>・状況写真</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張力試験データ</a:t>
                      </a:r>
                      <a:endParaRPr kumimoji="1" lang="en-US" altLang="ja-JP"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rPr>
                        <a:t>（約</a:t>
                      </a:r>
                      <a:r>
                        <a:rPr kumimoji="1" lang="en-US" altLang="ja-JP" sz="1200" b="0" i="0" u="none" strike="noStrike" kern="1200" cap="none" spc="0" normalizeH="0" baseline="0" noProof="0" dirty="0" smtClean="0">
                          <a:ln>
                            <a:noFill/>
                          </a:ln>
                          <a:solidFill>
                            <a:prstClr val="black"/>
                          </a:solidFill>
                          <a:effectLst/>
                          <a:uLnTx/>
                          <a:uFillTx/>
                          <a:latin typeface="+mn-lt"/>
                          <a:ea typeface="+mn-ea"/>
                        </a:rPr>
                        <a:t>25</a:t>
                      </a:r>
                      <a:r>
                        <a:rPr kumimoji="1" lang="ja-JP" altLang="en-US" sz="1200" b="0" i="0" u="none" strike="noStrike" kern="1200" cap="none" spc="0" normalizeH="0" baseline="0" noProof="0" dirty="0" smtClean="0">
                          <a:ln>
                            <a:noFill/>
                          </a:ln>
                          <a:solidFill>
                            <a:prstClr val="black"/>
                          </a:solidFill>
                          <a:effectLst/>
                          <a:uLnTx/>
                          <a:uFillTx/>
                          <a:latin typeface="+mn-lt"/>
                          <a:ea typeface="+mn-ea"/>
                        </a:rPr>
                        <a:t>万円</a:t>
                      </a:r>
                      <a:r>
                        <a:rPr kumimoji="1" lang="en-US" altLang="ja-JP" sz="1200" b="0" i="0" u="none" strike="noStrike" kern="1200" cap="none" spc="0" normalizeH="0" baseline="0" noProof="0" dirty="0" smtClean="0">
                          <a:ln>
                            <a:noFill/>
                          </a:ln>
                          <a:solidFill>
                            <a:prstClr val="black"/>
                          </a:solidFill>
                          <a:effectLst/>
                          <a:uLnTx/>
                          <a:uFillTx/>
                          <a:latin typeface="+mn-lt"/>
                          <a:ea typeface="+mn-ea"/>
                        </a:rPr>
                        <a:t>/</a:t>
                      </a:r>
                      <a:r>
                        <a:rPr kumimoji="1" lang="ja-JP" altLang="en-US" sz="1200" b="0" i="0" u="none" strike="noStrike" kern="1200" cap="none" spc="0" normalizeH="0" baseline="0" noProof="0" dirty="0" smtClean="0">
                          <a:ln>
                            <a:noFill/>
                          </a:ln>
                          <a:solidFill>
                            <a:prstClr val="black"/>
                          </a:solidFill>
                          <a:effectLst/>
                          <a:uLnTx/>
                          <a:uFillTx/>
                          <a:latin typeface="+mn-lt"/>
                          <a:ea typeface="+mn-ea"/>
                        </a:rPr>
                        <a:t>本）</a:t>
                      </a:r>
                      <a:endParaRPr kumimoji="1" lang="en-US" altLang="ja-JP" sz="1200" b="0" i="0" u="none" strike="noStrike" kern="1200" cap="none" spc="0" normalizeH="0" baseline="0" noProof="0" dirty="0" smtClean="0">
                        <a:ln>
                          <a:noFill/>
                        </a:ln>
                        <a:solidFill>
                          <a:prstClr val="black"/>
                        </a:solidFill>
                        <a:effectLst/>
                        <a:uLnTx/>
                        <a:uFillTx/>
                        <a:latin typeface="+mn-lt"/>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p>
                  </a:txBody>
                  <a:tcPr anchor="ctr"/>
                </a:tc>
              </a:tr>
              <a:tr h="1400376">
                <a:tc>
                  <a:txBody>
                    <a:bodyPr/>
                    <a:lstStyle/>
                    <a:p>
                      <a:r>
                        <a:rPr kumimoji="1" lang="ja-JP" altLang="en-US" sz="1400" dirty="0" smtClean="0"/>
                        <a:t>えん堤工</a:t>
                      </a:r>
                      <a:endParaRPr kumimoji="1" lang="en-US" altLang="ja-JP" sz="1400" dirty="0" smtClean="0"/>
                    </a:p>
                    <a:p>
                      <a:r>
                        <a:rPr kumimoji="1" lang="ja-JP" altLang="en-US" sz="1400" dirty="0" smtClean="0"/>
                        <a:t>擁壁工</a:t>
                      </a:r>
                      <a:endParaRPr kumimoji="1" lang="ja-JP" altLang="en-US" sz="1400" dirty="0"/>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t>状態監視型</a:t>
                      </a:r>
                      <a:endParaRPr kumimoji="1" lang="en-US" altLang="ja-JP" sz="1600" dirty="0" smtClean="0"/>
                    </a:p>
                    <a:p>
                      <a:r>
                        <a:rPr kumimoji="1" lang="ja-JP" altLang="en-US" sz="1400" dirty="0" smtClean="0"/>
                        <a:t>（劣化診断明確化）</a:t>
                      </a:r>
                      <a:endParaRPr kumimoji="1" lang="en-US" altLang="ja-JP" sz="1400" dirty="0" smtClean="0"/>
                    </a:p>
                  </a:txBody>
                  <a:tcPr anchor="ctr">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定期点検データ</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・損傷場所　・損傷内容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lt"/>
                          <a:ea typeface="+mn-ea"/>
                        </a:rPr>
                        <a:t>・状況写真</a:t>
                      </a:r>
                    </a:p>
                    <a:p>
                      <a:endParaRPr kumimoji="1" lang="ja-JP" altLang="en-US" sz="1600" dirty="0"/>
                    </a:p>
                  </a:txBody>
                  <a:tcPr anchor="ctr">
                    <a:lnB w="12700" cap="flat" cmpd="sng" algn="ctr">
                      <a:solidFill>
                        <a:schemeClr val="bg1"/>
                      </a:solidFill>
                      <a:prstDash val="solid"/>
                      <a:round/>
                      <a:headEnd type="none" w="med" len="med"/>
                      <a:tailEnd type="none" w="med" len="med"/>
                    </a:lnB>
                  </a:tcPr>
                </a:tc>
                <a:tc>
                  <a:txBody>
                    <a:bodyPr/>
                    <a:lstStyle/>
                    <a:p>
                      <a:r>
                        <a:rPr kumimoji="1" lang="ja-JP" altLang="en-US" sz="1600" dirty="0" smtClean="0"/>
                        <a:t>構造物詳細調査</a:t>
                      </a:r>
                      <a:endParaRPr kumimoji="1" lang="en-US" altLang="ja-JP"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rPr>
                        <a:t>（約</a:t>
                      </a:r>
                      <a:r>
                        <a:rPr kumimoji="1" lang="en-US" altLang="ja-JP" sz="1200" b="0" i="0" u="none" strike="noStrike" kern="1200" cap="none" spc="0" normalizeH="0" baseline="0" noProof="0" dirty="0" smtClean="0">
                          <a:ln>
                            <a:noFill/>
                          </a:ln>
                          <a:solidFill>
                            <a:prstClr val="black"/>
                          </a:solidFill>
                          <a:effectLst/>
                          <a:uLnTx/>
                          <a:uFillTx/>
                          <a:latin typeface="+mn-lt"/>
                          <a:ea typeface="+mn-ea"/>
                        </a:rPr>
                        <a:t>30</a:t>
                      </a:r>
                      <a:r>
                        <a:rPr kumimoji="1" lang="ja-JP" altLang="en-US" sz="1200" b="0" i="0" u="none" strike="noStrike" kern="1200" cap="none" spc="0" normalizeH="0" baseline="0" noProof="0" dirty="0" smtClean="0">
                          <a:ln>
                            <a:noFill/>
                          </a:ln>
                          <a:solidFill>
                            <a:prstClr val="black"/>
                          </a:solidFill>
                          <a:effectLst/>
                          <a:uLnTx/>
                          <a:uFillTx/>
                          <a:latin typeface="+mn-lt"/>
                          <a:ea typeface="+mn-ea"/>
                        </a:rPr>
                        <a:t>万円</a:t>
                      </a:r>
                      <a:r>
                        <a:rPr kumimoji="1" lang="en-US" altLang="ja-JP" sz="1200" b="0" i="0" u="none" strike="noStrike" kern="1200" cap="none" spc="0" normalizeH="0" baseline="0" noProof="0" dirty="0" smtClean="0">
                          <a:ln>
                            <a:noFill/>
                          </a:ln>
                          <a:solidFill>
                            <a:prstClr val="black"/>
                          </a:solidFill>
                          <a:effectLst/>
                          <a:uLnTx/>
                          <a:uFillTx/>
                          <a:latin typeface="+mn-lt"/>
                          <a:ea typeface="+mn-ea"/>
                        </a:rPr>
                        <a:t>/</a:t>
                      </a:r>
                      <a:r>
                        <a:rPr kumimoji="1" lang="ja-JP" altLang="en-US" sz="1200" b="0" i="0" u="none" strike="noStrike" kern="1200" cap="none" spc="0" normalizeH="0" baseline="0" noProof="0" dirty="0" smtClean="0">
                          <a:ln>
                            <a:noFill/>
                          </a:ln>
                          <a:solidFill>
                            <a:prstClr val="black"/>
                          </a:solidFill>
                          <a:effectLst/>
                          <a:uLnTx/>
                          <a:uFillTx/>
                          <a:latin typeface="+mn-lt"/>
                          <a:ea typeface="+mn-ea"/>
                        </a:rPr>
                        <a:t>基）</a:t>
                      </a:r>
                      <a:endParaRPr kumimoji="1" lang="en-US" altLang="ja-JP" sz="1200" b="0" i="0" u="none" strike="noStrike" kern="1200" cap="none" spc="0" normalizeH="0" baseline="0" noProof="0" dirty="0" smtClean="0">
                        <a:ln>
                          <a:noFill/>
                        </a:ln>
                        <a:solidFill>
                          <a:prstClr val="black"/>
                        </a:solidFill>
                        <a:effectLst/>
                        <a:uLnTx/>
                        <a:uFillTx/>
                        <a:latin typeface="+mn-lt"/>
                        <a:ea typeface="+mn-ea"/>
                      </a:endParaRPr>
                    </a:p>
                    <a:p>
                      <a:endParaRPr kumimoji="1" lang="en-US" altLang="ja-JP" sz="1600" dirty="0" smtClean="0"/>
                    </a:p>
                  </a:txBody>
                  <a:tcPr anchor="ctr">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31161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２－６　今後の維持管理手法（事務局案）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37</a:t>
            </a:fld>
            <a:endParaRPr kumimoji="1" lang="ja-JP" altLang="en-US"/>
          </a:p>
        </p:txBody>
      </p:sp>
      <p:sp>
        <p:nvSpPr>
          <p:cNvPr id="6" name="テキスト ボックス 5"/>
          <p:cNvSpPr txBox="1"/>
          <p:nvPr/>
        </p:nvSpPr>
        <p:spPr>
          <a:xfrm>
            <a:off x="911" y="939937"/>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●新たな調査等により必要となる費用（粗い試算）</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710404871"/>
              </p:ext>
            </p:extLst>
          </p:nvPr>
        </p:nvGraphicFramePr>
        <p:xfrm>
          <a:off x="179512" y="1299103"/>
          <a:ext cx="8880112" cy="5375961"/>
        </p:xfrm>
        <a:graphic>
          <a:graphicData uri="http://schemas.openxmlformats.org/drawingml/2006/table">
            <a:tbl>
              <a:tblPr firstRow="1" bandRow="1">
                <a:tableStyleId>{5C22544A-7EE6-4342-B048-85BDC9FD1C3A}</a:tableStyleId>
              </a:tblPr>
              <a:tblGrid>
                <a:gridCol w="1512168"/>
                <a:gridCol w="1944216"/>
                <a:gridCol w="2664296"/>
                <a:gridCol w="1519975"/>
                <a:gridCol w="1239457"/>
              </a:tblGrid>
              <a:tr h="341001">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河川</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調査内容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算出条件等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年間費用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年間数量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6350" cap="flat" cmpd="sng" algn="ctr">
                      <a:solidFill>
                        <a:schemeClr val="bg1"/>
                      </a:solidFill>
                      <a:prstDash val="solid"/>
                      <a:round/>
                      <a:headEnd type="none" w="med" len="med"/>
                      <a:tailEnd type="none" w="med" len="med"/>
                    </a:lnL>
                  </a:tcPr>
                </a:tc>
              </a:tr>
              <a:tr h="556689">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堤防・護岸等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堤防天端状況調査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要水防区間を</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年毎に計測</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556689">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背面空洞化調査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レーダ探査、削孔調査</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洗掘区間又はファブリダム上流域　の</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％延長分を</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年で調査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33,000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tcPr>
                </a:tc>
              </a:tr>
              <a:tr h="556689">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特殊堤</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鋼構造</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9525" cap="flat" cmpd="sng" algn="ctr">
                      <a:solidFill>
                        <a:schemeClr val="bg1"/>
                      </a:solidFill>
                      <a:prstDash val="solid"/>
                      <a:round/>
                      <a:headEnd type="none" w="med" len="med"/>
                      <a:tailEnd type="none" w="med" len="med"/>
                    </a:lnT>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潜水点検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（被覆防食調査等）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9525" cap="flat" cmpd="sng" algn="ctr">
                      <a:solidFill>
                        <a:schemeClr val="bg1"/>
                      </a:solidFill>
                      <a:prstDash val="solid"/>
                      <a:round/>
                      <a:headEnd type="none" w="med" len="med"/>
                      <a:tailEnd type="none" w="med" len="med"/>
                    </a:lnT>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全箇所の潜水調査及び</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毎に残存耐力照査を</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年で実施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9525"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p>
                  </a:txBody>
                  <a:tcPr anchor="ctr">
                    <a:lnL w="63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tcPr>
                </a:tc>
              </a:tr>
              <a:tr h="556689">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堰・床止工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コンクリート調査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空洞化調査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損傷の見られる堰・床止の半数を</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年で調査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tr>
              <a:tr h="556689">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空洞化調査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空洞化が疑われる堰・床止の半数を</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年で調査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tr>
              <a:tr h="556689">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河道管理データ</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河床材料・流量調査</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堆積の多い河川を対象とし、</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年で調査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556689">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河床変動調査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次元解析）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堆積の著しい河川を対象とし、</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年で調査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556689">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植生調査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全管理区間を</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年で調査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r>
              <a:tr h="556689">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145,000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236224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２．維持管理手法の方向性</a:t>
            </a:r>
          </a:p>
        </p:txBody>
      </p:sp>
      <p:sp>
        <p:nvSpPr>
          <p:cNvPr id="27" name="テキスト ボックス 2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２－６　今後の維持管理手法（事務局案）</a:t>
            </a:r>
            <a:endParaRPr kumimoji="1" lang="ja-JP" altLang="en-US" sz="2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38</a:t>
            </a:fld>
            <a:endParaRPr kumimoji="1" lang="ja-JP" altLang="en-US"/>
          </a:p>
        </p:txBody>
      </p:sp>
      <p:sp>
        <p:nvSpPr>
          <p:cNvPr id="6" name="テキスト ボックス 5"/>
          <p:cNvSpPr txBox="1"/>
          <p:nvPr/>
        </p:nvSpPr>
        <p:spPr>
          <a:xfrm>
            <a:off x="911" y="939937"/>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●新たな調査等により必要となる費用（粗い試算）</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791542258"/>
              </p:ext>
            </p:extLst>
          </p:nvPr>
        </p:nvGraphicFramePr>
        <p:xfrm>
          <a:off x="179512" y="1299103"/>
          <a:ext cx="8880112" cy="2035827"/>
        </p:xfrm>
        <a:graphic>
          <a:graphicData uri="http://schemas.openxmlformats.org/drawingml/2006/table">
            <a:tbl>
              <a:tblPr firstRow="1" bandRow="1">
                <a:tableStyleId>{5C22544A-7EE6-4342-B048-85BDC9FD1C3A}</a:tableStyleId>
              </a:tblPr>
              <a:tblGrid>
                <a:gridCol w="1512168"/>
                <a:gridCol w="1944216"/>
                <a:gridCol w="2664296"/>
                <a:gridCol w="1519975"/>
                <a:gridCol w="1239457"/>
              </a:tblGrid>
              <a:tr h="341001">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砂防</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調査内容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算出条件等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年間費用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年間数量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6350" cap="flat" cmpd="sng" algn="ctr">
                      <a:solidFill>
                        <a:schemeClr val="bg1"/>
                      </a:solidFill>
                      <a:prstDash val="solid"/>
                      <a:round/>
                      <a:headEnd type="none" w="med" len="med"/>
                      <a:tailEnd type="none" w="med" len="med"/>
                    </a:lnL>
                  </a:tcPr>
                </a:tc>
              </a:tr>
              <a:tr h="556689">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法枠工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張力試験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箇所あたり</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本を</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年で調査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r h="556689">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砂防堰堤</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構造物詳細調査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全堰堤を</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年で調査</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r>
              <a:tr h="556689">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r>
            </a:tbl>
          </a:graphicData>
        </a:graphic>
      </p:graphicFrame>
      <p:sp>
        <p:nvSpPr>
          <p:cNvPr id="7" name="テキスト ボックス 6"/>
          <p:cNvSpPr txBox="1"/>
          <p:nvPr/>
        </p:nvSpPr>
        <p:spPr>
          <a:xfrm>
            <a:off x="57143" y="3573016"/>
            <a:ext cx="901585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●新たな調査等により必要となる人員（粗い試算）</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866733238"/>
              </p:ext>
            </p:extLst>
          </p:nvPr>
        </p:nvGraphicFramePr>
        <p:xfrm>
          <a:off x="156384" y="3932182"/>
          <a:ext cx="8880112" cy="1153002"/>
        </p:xfrm>
        <a:graphic>
          <a:graphicData uri="http://schemas.openxmlformats.org/drawingml/2006/table">
            <a:tbl>
              <a:tblPr firstRow="1" bandRow="1">
                <a:tableStyleId>{5C22544A-7EE6-4342-B048-85BDC9FD1C3A}</a:tableStyleId>
              </a:tblPr>
              <a:tblGrid>
                <a:gridCol w="1512168"/>
                <a:gridCol w="1944216"/>
                <a:gridCol w="2664296"/>
                <a:gridCol w="1519975"/>
                <a:gridCol w="1239457"/>
              </a:tblGrid>
              <a:tr h="341001">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河川</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調査内容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算出条件等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必要延べ人員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R w="6350" cap="flat" cmpd="sng" algn="ctr">
                      <a:solidFill>
                        <a:schemeClr val="bg1"/>
                      </a:solidFill>
                      <a:prstDash val="solid"/>
                      <a:round/>
                      <a:headEnd type="none" w="med" len="med"/>
                      <a:tailEnd type="none" w="med" len="med"/>
                    </a:lnR>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点検日数</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6350" cap="flat" cmpd="sng" algn="ctr">
                      <a:solidFill>
                        <a:schemeClr val="bg1"/>
                      </a:solidFill>
                      <a:prstDash val="solid"/>
                      <a:round/>
                      <a:headEnd type="none" w="med" len="med"/>
                      <a:tailEnd type="none" w="med" len="med"/>
                    </a:lnL>
                  </a:tcPr>
                </a:tc>
              </a:tr>
              <a:tr h="787242">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地下河川</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地下調節池工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構造物目視点検</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管轄事務所の土木系技術職員を総動員した場合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1076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4</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点検及びデータの蓄積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a:t>
            </a:r>
            <a:r>
              <a:rPr lang="ja-JP" altLang="en-US" sz="2400" dirty="0" smtClean="0">
                <a:latin typeface="Meiryo UI" pitchFamily="50" charset="-128"/>
                <a:ea typeface="Meiryo UI" pitchFamily="50" charset="-128"/>
                <a:cs typeface="Meiryo UI" pitchFamily="50" charset="-128"/>
              </a:rPr>
              <a:t>－１　点検の種類</a:t>
            </a:r>
            <a:endParaRPr kumimoji="1" lang="ja-JP" altLang="en-US" sz="2400" dirty="0">
              <a:latin typeface="Meiryo UI" pitchFamily="50" charset="-128"/>
              <a:ea typeface="Meiryo UI" pitchFamily="50" charset="-128"/>
              <a:cs typeface="Meiryo UI" pitchFamily="50" charset="-128"/>
            </a:endParaRPr>
          </a:p>
        </p:txBody>
      </p:sp>
      <p:sp>
        <p:nvSpPr>
          <p:cNvPr id="130" name="テキスト ボックス 129"/>
          <p:cNvSpPr txBox="1"/>
          <p:nvPr/>
        </p:nvSpPr>
        <p:spPr>
          <a:xfrm>
            <a:off x="44003" y="1340768"/>
            <a:ext cx="3819240" cy="400110"/>
          </a:xfrm>
          <a:prstGeom prst="rect">
            <a:avLst/>
          </a:prstGeom>
          <a:noFill/>
          <a:ln w="19050">
            <a:noFill/>
          </a:ln>
        </p:spPr>
        <p:txBody>
          <a:bodyPr wrap="square" rtlCol="0">
            <a:spAutoFit/>
          </a:bodyPr>
          <a:lstStyle/>
          <a:p>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①－２地下河川・地下調節池</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1" name="グループ化 130"/>
          <p:cNvGrpSpPr/>
          <p:nvPr/>
        </p:nvGrpSpPr>
        <p:grpSpPr>
          <a:xfrm>
            <a:off x="71722" y="2073852"/>
            <a:ext cx="9083600" cy="1412856"/>
            <a:chOff x="60399" y="1795979"/>
            <a:chExt cx="9083600" cy="1412856"/>
          </a:xfrm>
        </p:grpSpPr>
        <p:sp>
          <p:nvSpPr>
            <p:cNvPr id="132" name="正方形/長方形 131"/>
            <p:cNvSpPr/>
            <p:nvPr/>
          </p:nvSpPr>
          <p:spPr>
            <a:xfrm>
              <a:off x="60399" y="1795979"/>
              <a:ext cx="9019767" cy="1412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33" name="グループ化 132"/>
            <p:cNvGrpSpPr/>
            <p:nvPr/>
          </p:nvGrpSpPr>
          <p:grpSpPr>
            <a:xfrm>
              <a:off x="155314" y="2555819"/>
              <a:ext cx="1523482" cy="566772"/>
              <a:chOff x="930293" y="5759376"/>
              <a:chExt cx="1564518" cy="566772"/>
            </a:xfrm>
          </p:grpSpPr>
          <p:sp>
            <p:nvSpPr>
              <p:cNvPr id="173" name="フローチャート : 代替処理 172"/>
              <p:cNvSpPr/>
              <p:nvPr/>
            </p:nvSpPr>
            <p:spPr>
              <a:xfrm>
                <a:off x="930293" y="5759376"/>
                <a:ext cx="1528081"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4" name="テキスト ボックス 173"/>
              <p:cNvSpPr txBox="1"/>
              <p:nvPr/>
            </p:nvSpPr>
            <p:spPr>
              <a:xfrm>
                <a:off x="930293" y="5867621"/>
                <a:ext cx="1564518" cy="369332"/>
              </a:xfrm>
              <a:prstGeom prst="rect">
                <a:avLst/>
              </a:prstGeom>
              <a:noFill/>
              <a:ln w="19050">
                <a:noFill/>
              </a:ln>
            </p:spPr>
            <p:txBody>
              <a:bodyPr wrap="square" rtlCol="0">
                <a:spAutoFit/>
              </a:bodyPr>
              <a:lstStyle/>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緊急点検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4" name="グループ化 133"/>
            <p:cNvGrpSpPr/>
            <p:nvPr/>
          </p:nvGrpSpPr>
          <p:grpSpPr>
            <a:xfrm>
              <a:off x="2490390" y="2530822"/>
              <a:ext cx="2359340" cy="610819"/>
              <a:chOff x="2702106" y="5734379"/>
              <a:chExt cx="2664288" cy="610819"/>
            </a:xfrm>
          </p:grpSpPr>
          <p:sp>
            <p:nvSpPr>
              <p:cNvPr id="171" name="正方形/長方形 170"/>
              <p:cNvSpPr/>
              <p:nvPr/>
            </p:nvSpPr>
            <p:spPr>
              <a:xfrm>
                <a:off x="2702106" y="5734379"/>
                <a:ext cx="266428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172" name="テキスト ボックス 171"/>
              <p:cNvSpPr txBox="1"/>
              <p:nvPr/>
            </p:nvSpPr>
            <p:spPr>
              <a:xfrm>
                <a:off x="2762930" y="5758859"/>
                <a:ext cx="2575758" cy="584775"/>
              </a:xfrm>
              <a:prstGeom prst="rect">
                <a:avLst/>
              </a:prstGeom>
              <a:noFill/>
              <a:ln w="19050">
                <a:noFill/>
              </a:ln>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地震後や局所的豪雨後に施設内の確認を行う</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5" name="グループ化 134"/>
            <p:cNvGrpSpPr/>
            <p:nvPr/>
          </p:nvGrpSpPr>
          <p:grpSpPr>
            <a:xfrm>
              <a:off x="124613" y="1836923"/>
              <a:ext cx="1612744" cy="646331"/>
              <a:chOff x="899592" y="5040480"/>
              <a:chExt cx="1656184" cy="646331"/>
            </a:xfrm>
          </p:grpSpPr>
          <p:sp>
            <p:nvSpPr>
              <p:cNvPr id="169" name="フローチャート : 代替処理 168"/>
              <p:cNvSpPr/>
              <p:nvPr/>
            </p:nvSpPr>
            <p:spPr>
              <a:xfrm>
                <a:off x="946129" y="5073923"/>
                <a:ext cx="153284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0" name="テキスト ボックス 169"/>
              <p:cNvSpPr txBox="1"/>
              <p:nvPr/>
            </p:nvSpPr>
            <p:spPr>
              <a:xfrm>
                <a:off x="899592" y="5040480"/>
                <a:ext cx="1656184" cy="646331"/>
              </a:xfrm>
              <a:prstGeom prst="rect">
                <a:avLst/>
              </a:prstGeom>
              <a:noFill/>
              <a:ln w="19050">
                <a:noFill/>
              </a:ln>
            </p:spPr>
            <p:txBody>
              <a:bodyPr wrap="square" rtlCol="0">
                <a:spAutoFit/>
              </a:bodyPr>
              <a:lstStyle/>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日常点検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（設備管理）</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2" name="グループ化 141"/>
            <p:cNvGrpSpPr/>
            <p:nvPr/>
          </p:nvGrpSpPr>
          <p:grpSpPr>
            <a:xfrm>
              <a:off x="2501700" y="1810243"/>
              <a:ext cx="2478281" cy="677108"/>
              <a:chOff x="2713416" y="5013800"/>
              <a:chExt cx="2798602" cy="677108"/>
            </a:xfrm>
          </p:grpSpPr>
          <p:sp>
            <p:nvSpPr>
              <p:cNvPr id="167" name="正方形/長方形 166"/>
              <p:cNvSpPr/>
              <p:nvPr/>
            </p:nvSpPr>
            <p:spPr>
              <a:xfrm>
                <a:off x="2713418" y="5051900"/>
                <a:ext cx="266428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168" name="テキスト ボックス 167"/>
              <p:cNvSpPr txBox="1"/>
              <p:nvPr/>
            </p:nvSpPr>
            <p:spPr>
              <a:xfrm>
                <a:off x="2713416" y="5013800"/>
                <a:ext cx="2798602" cy="677108"/>
              </a:xfrm>
              <a:prstGeom prst="rect">
                <a:avLst/>
              </a:prstGeom>
              <a:noFill/>
              <a:ln w="19050">
                <a:noFill/>
              </a:ln>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機械等施設の点検時に</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躯体</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内部</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も遠方目視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（地下河川のみ。地下調節地は市管理）</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3" name="グループ化 142"/>
            <p:cNvGrpSpPr/>
            <p:nvPr/>
          </p:nvGrpSpPr>
          <p:grpSpPr>
            <a:xfrm>
              <a:off x="4963433" y="1854032"/>
              <a:ext cx="1387473" cy="610819"/>
              <a:chOff x="5524395" y="5057589"/>
              <a:chExt cx="2049614" cy="610819"/>
            </a:xfrm>
          </p:grpSpPr>
          <p:sp>
            <p:nvSpPr>
              <p:cNvPr id="165" name="正方形/長方形 164"/>
              <p:cNvSpPr/>
              <p:nvPr/>
            </p:nvSpPr>
            <p:spPr>
              <a:xfrm>
                <a:off x="5524395" y="5057589"/>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6" name="テキスト ボックス 165"/>
              <p:cNvSpPr txBox="1"/>
              <p:nvPr/>
            </p:nvSpPr>
            <p:spPr>
              <a:xfrm>
                <a:off x="5643634" y="5189226"/>
                <a:ext cx="1772705" cy="369332"/>
              </a:xfrm>
              <a:prstGeom prst="rect">
                <a:avLst/>
              </a:prstGeom>
              <a:noFill/>
              <a:ln w="19050">
                <a:noFill/>
              </a:ln>
            </p:spPr>
            <p:txBody>
              <a:bodyPr wrap="square" rtlCol="0">
                <a:spAutoFit/>
              </a:bodyPr>
              <a:lstStyle/>
              <a:p>
                <a:pPr algn="ct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4" name="グループ化 143"/>
            <p:cNvGrpSpPr/>
            <p:nvPr/>
          </p:nvGrpSpPr>
          <p:grpSpPr>
            <a:xfrm>
              <a:off x="4855329" y="2552845"/>
              <a:ext cx="1598741" cy="610819"/>
              <a:chOff x="5364702" y="5756402"/>
              <a:chExt cx="2361705" cy="610819"/>
            </a:xfrm>
          </p:grpSpPr>
          <p:sp>
            <p:nvSpPr>
              <p:cNvPr id="163" name="正方形/長方形 162"/>
              <p:cNvSpPr/>
              <p:nvPr/>
            </p:nvSpPr>
            <p:spPr>
              <a:xfrm>
                <a:off x="5524395" y="5756402"/>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4" name="テキスト ボックス 163"/>
              <p:cNvSpPr txBox="1"/>
              <p:nvPr/>
            </p:nvSpPr>
            <p:spPr>
              <a:xfrm>
                <a:off x="5364702" y="5799345"/>
                <a:ext cx="2361705" cy="553998"/>
              </a:xfrm>
              <a:prstGeom prst="rect">
                <a:avLst/>
              </a:prstGeom>
              <a:noFill/>
              <a:ln w="19050">
                <a:noFill/>
              </a:ln>
            </p:spPr>
            <p:txBody>
              <a:bodyPr wrap="square" rtlCol="0">
                <a:spAutoFit/>
              </a:bodyPr>
              <a:lstStyle/>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随時</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（過去</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年実施なし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5" name="グループ化 144"/>
            <p:cNvGrpSpPr/>
            <p:nvPr/>
          </p:nvGrpSpPr>
          <p:grpSpPr>
            <a:xfrm>
              <a:off x="1690822" y="1848342"/>
              <a:ext cx="763660" cy="610819"/>
              <a:chOff x="1728618" y="3397316"/>
              <a:chExt cx="763660" cy="610819"/>
            </a:xfrm>
          </p:grpSpPr>
          <p:sp>
            <p:nvSpPr>
              <p:cNvPr id="161" name="正方形/長方形 160"/>
              <p:cNvSpPr/>
              <p:nvPr/>
            </p:nvSpPr>
            <p:spPr>
              <a:xfrm>
                <a:off x="1759204" y="3397316"/>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2" name="テキスト ボックス 161"/>
              <p:cNvSpPr txBox="1"/>
              <p:nvPr/>
            </p:nvSpPr>
            <p:spPr>
              <a:xfrm>
                <a:off x="1728618" y="3514513"/>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6" name="グループ化 145"/>
            <p:cNvGrpSpPr/>
            <p:nvPr/>
          </p:nvGrpSpPr>
          <p:grpSpPr>
            <a:xfrm>
              <a:off x="1681199" y="2531631"/>
              <a:ext cx="763660" cy="610819"/>
              <a:chOff x="1718995" y="4080605"/>
              <a:chExt cx="763660" cy="610819"/>
            </a:xfrm>
          </p:grpSpPr>
          <p:sp>
            <p:nvSpPr>
              <p:cNvPr id="159" name="正方形/長方形 158"/>
              <p:cNvSpPr/>
              <p:nvPr/>
            </p:nvSpPr>
            <p:spPr>
              <a:xfrm>
                <a:off x="1749581" y="4080605"/>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0" name="テキスト ボックス 159"/>
              <p:cNvSpPr txBox="1"/>
              <p:nvPr/>
            </p:nvSpPr>
            <p:spPr>
              <a:xfrm>
                <a:off x="1718995" y="4197802"/>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7" name="グループ化 146"/>
            <p:cNvGrpSpPr/>
            <p:nvPr/>
          </p:nvGrpSpPr>
          <p:grpSpPr>
            <a:xfrm>
              <a:off x="6428037" y="1841808"/>
              <a:ext cx="1387473" cy="610819"/>
              <a:chOff x="5488783" y="1736417"/>
              <a:chExt cx="2049614" cy="610819"/>
            </a:xfrm>
          </p:grpSpPr>
          <p:sp>
            <p:nvSpPr>
              <p:cNvPr id="157" name="正方形/長方形 156"/>
              <p:cNvSpPr/>
              <p:nvPr/>
            </p:nvSpPr>
            <p:spPr>
              <a:xfrm>
                <a:off x="5488783" y="1736417"/>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8" name="テキスト ボックス 157"/>
              <p:cNvSpPr txBox="1"/>
              <p:nvPr/>
            </p:nvSpPr>
            <p:spPr>
              <a:xfrm>
                <a:off x="5565866" y="1885737"/>
                <a:ext cx="194060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約</a:t>
                </a:r>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8" name="グループ化 147"/>
            <p:cNvGrpSpPr/>
            <p:nvPr/>
          </p:nvGrpSpPr>
          <p:grpSpPr>
            <a:xfrm>
              <a:off x="6428036" y="2552713"/>
              <a:ext cx="1387473" cy="610819"/>
              <a:chOff x="5488783" y="1736417"/>
              <a:chExt cx="2049614" cy="610819"/>
            </a:xfrm>
          </p:grpSpPr>
          <p:sp>
            <p:nvSpPr>
              <p:cNvPr id="155" name="正方形/長方形 154"/>
              <p:cNvSpPr/>
              <p:nvPr/>
            </p:nvSpPr>
            <p:spPr>
              <a:xfrm>
                <a:off x="5488783" y="1736417"/>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6" name="テキスト ボックス 155"/>
              <p:cNvSpPr txBox="1"/>
              <p:nvPr/>
            </p:nvSpPr>
            <p:spPr>
              <a:xfrm>
                <a:off x="5527241" y="1853614"/>
                <a:ext cx="1940608"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約３人</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9" name="グループ化 148"/>
            <p:cNvGrpSpPr/>
            <p:nvPr/>
          </p:nvGrpSpPr>
          <p:grpSpPr>
            <a:xfrm>
              <a:off x="7815512" y="1840451"/>
              <a:ext cx="1328487" cy="610819"/>
              <a:chOff x="5377437" y="1736417"/>
              <a:chExt cx="2326840" cy="610819"/>
            </a:xfrm>
          </p:grpSpPr>
          <p:sp>
            <p:nvSpPr>
              <p:cNvPr id="153" name="正方形/長方形 152"/>
              <p:cNvSpPr/>
              <p:nvPr/>
            </p:nvSpPr>
            <p:spPr>
              <a:xfrm>
                <a:off x="5488783" y="1736417"/>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4" name="テキスト ボックス 153"/>
              <p:cNvSpPr txBox="1"/>
              <p:nvPr/>
            </p:nvSpPr>
            <p:spPr>
              <a:xfrm>
                <a:off x="5377437" y="1840914"/>
                <a:ext cx="2326840" cy="400110"/>
              </a:xfrm>
              <a:prstGeom prst="rect">
                <a:avLst/>
              </a:prstGeom>
              <a:noFill/>
              <a:ln w="19050">
                <a:noFill/>
              </a:ln>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地下河川</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地下調節</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池</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箇所</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0" name="グループ化 149"/>
            <p:cNvGrpSpPr/>
            <p:nvPr/>
          </p:nvGrpSpPr>
          <p:grpSpPr>
            <a:xfrm>
              <a:off x="7888244" y="2549166"/>
              <a:ext cx="1170207" cy="610819"/>
              <a:chOff x="5488783" y="1736417"/>
              <a:chExt cx="2049614" cy="610819"/>
            </a:xfrm>
          </p:grpSpPr>
          <p:sp>
            <p:nvSpPr>
              <p:cNvPr id="151" name="正方形/長方形 150"/>
              <p:cNvSpPr/>
              <p:nvPr/>
            </p:nvSpPr>
            <p:spPr>
              <a:xfrm>
                <a:off x="5488783" y="1736417"/>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テキスト ボックス 151"/>
              <p:cNvSpPr txBox="1"/>
              <p:nvPr/>
            </p:nvSpPr>
            <p:spPr>
              <a:xfrm>
                <a:off x="5527241" y="1853614"/>
                <a:ext cx="1940608"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136" name="テキスト ボックス 135"/>
          <p:cNvSpPr txBox="1"/>
          <p:nvPr/>
        </p:nvSpPr>
        <p:spPr>
          <a:xfrm>
            <a:off x="430306" y="3789040"/>
            <a:ext cx="8546296" cy="830997"/>
          </a:xfrm>
          <a:prstGeom prst="rect">
            <a:avLst/>
          </a:prstGeom>
          <a:noFill/>
          <a:ln w="19050">
            <a:noFill/>
          </a:ln>
        </p:spPr>
        <p:txBody>
          <a:bodyPr wrap="square" rtlCol="0">
            <a:spAutoFit/>
          </a:bodyPr>
          <a:lstStyle/>
          <a:p>
            <a:r>
              <a:rPr lang="ja-JP" altLang="en-US"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設備点検に合わせた遠方目視点検であるため、構造物の損傷確　　</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認を主とした点検が実施できていない</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6438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39066" y="6558559"/>
            <a:ext cx="1828800" cy="365125"/>
          </a:xfrm>
        </p:spPr>
        <p:txBody>
          <a:bodyPr/>
          <a:lstStyle/>
          <a:p>
            <a:fld id="{682EF9F9-C4E8-46B2-BBF1-33E3162B856A}" type="slidenum">
              <a:rPr kumimoji="1" lang="ja-JP" altLang="en-US" smtClean="0"/>
              <a:t>5</a:t>
            </a:fld>
            <a:endParaRPr kumimoji="1" lang="ja-JP" altLang="en-US"/>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smtClean="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点検及びデータの蓄積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a:t>
            </a:r>
            <a:r>
              <a:rPr lang="ja-JP" altLang="en-US" sz="2400" dirty="0" smtClean="0">
                <a:latin typeface="Meiryo UI" pitchFamily="50" charset="-128"/>
                <a:ea typeface="Meiryo UI" pitchFamily="50" charset="-128"/>
                <a:cs typeface="Meiryo UI" pitchFamily="50" charset="-128"/>
              </a:rPr>
              <a:t>－１　点検の種類</a:t>
            </a:r>
            <a:endParaRPr kumimoji="1" lang="ja-JP" altLang="en-US" sz="2400" dirty="0">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473232849"/>
              </p:ext>
            </p:extLst>
          </p:nvPr>
        </p:nvGraphicFramePr>
        <p:xfrm>
          <a:off x="467544" y="1654400"/>
          <a:ext cx="8352928" cy="1371600"/>
        </p:xfrm>
        <a:graphic>
          <a:graphicData uri="http://schemas.openxmlformats.org/drawingml/2006/table">
            <a:tbl>
              <a:tblPr firstRow="1" bandRow="1">
                <a:tableStyleId>{5C22544A-7EE6-4342-B048-85BDC9FD1C3A}</a:tableStyleId>
              </a:tblPr>
              <a:tblGrid>
                <a:gridCol w="2088232"/>
                <a:gridCol w="2088232"/>
                <a:gridCol w="2088232"/>
                <a:gridCol w="2088232"/>
              </a:tblGrid>
              <a:tr h="335600">
                <a:tc>
                  <a:txBody>
                    <a:bodyPr/>
                    <a:lstStyle/>
                    <a:p>
                      <a:pPr algn="ctr"/>
                      <a:r>
                        <a:rPr kumimoji="1" lang="ja-JP" altLang="en-US" dirty="0" smtClean="0"/>
                        <a:t>形　式</a:t>
                      </a:r>
                      <a:endParaRPr kumimoji="1" lang="ja-JP" altLang="en-US" dirty="0"/>
                    </a:p>
                  </a:txBody>
                  <a:tcPr/>
                </a:tc>
                <a:tc>
                  <a:txBody>
                    <a:bodyPr/>
                    <a:lstStyle/>
                    <a:p>
                      <a:pPr algn="ctr"/>
                      <a:r>
                        <a:rPr lang="ja-JP" altLang="en-US" dirty="0" smtClean="0"/>
                        <a:t>表面遮水型</a:t>
                      </a:r>
                      <a:endParaRPr lang="ja-JP" altLang="en-US" dirty="0"/>
                    </a:p>
                  </a:txBody>
                  <a:tcPr/>
                </a:tc>
                <a:tc>
                  <a:txBody>
                    <a:bodyPr/>
                    <a:lstStyle/>
                    <a:p>
                      <a:pPr algn="ctr"/>
                      <a:r>
                        <a:rPr kumimoji="1" lang="ja-JP" altLang="en-US" dirty="0" smtClean="0"/>
                        <a:t>ゾーン型</a:t>
                      </a:r>
                      <a:endParaRPr kumimoji="1" lang="ja-JP" altLang="en-US" dirty="0"/>
                    </a:p>
                  </a:txBody>
                  <a:tcPr/>
                </a:tc>
                <a:tc>
                  <a:txBody>
                    <a:bodyPr/>
                    <a:lstStyle/>
                    <a:p>
                      <a:pPr algn="ctr"/>
                      <a:r>
                        <a:rPr kumimoji="1" lang="ja-JP" altLang="en-US" dirty="0" smtClean="0"/>
                        <a:t>均一型</a:t>
                      </a:r>
                      <a:endParaRPr kumimoji="1" lang="ja-JP" altLang="en-US" dirty="0"/>
                    </a:p>
                  </a:txBody>
                  <a:tcPr/>
                </a:tc>
              </a:tr>
              <a:tr h="317453">
                <a:tc rowSpan="3">
                  <a:txBody>
                    <a:bodyPr/>
                    <a:lstStyle/>
                    <a:p>
                      <a:pPr algn="ct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漏水量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漏水量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漏水量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17453">
                <a:tc vMerge="1">
                  <a:txBody>
                    <a:bodyPr/>
                    <a:lstStyle/>
                    <a:p>
                      <a:endParaRPr kumimoji="1" lang="ja-JP" altLang="en-US" dirty="0"/>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　形</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　形</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　形</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17453">
                <a:tc vMerge="1">
                  <a:txBody>
                    <a:bodyPr/>
                    <a:lstStyle/>
                    <a:p>
                      <a:endParaRPr kumimoji="1" lang="ja-JP" altLang="en-US" dirty="0"/>
                    </a:p>
                  </a:txBody>
                  <a:tcPr/>
                </a:tc>
                <a:tc>
                  <a:txBody>
                    <a:bodyPr/>
                    <a:lstStyle/>
                    <a:p>
                      <a:pPr algn="ctr"/>
                      <a:r>
                        <a:rPr kumimoji="1"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浸潤線</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8" name="テキスト ボックス 7"/>
          <p:cNvSpPr txBox="1"/>
          <p:nvPr/>
        </p:nvSpPr>
        <p:spPr>
          <a:xfrm>
            <a:off x="130160" y="980728"/>
            <a:ext cx="1345496" cy="400110"/>
          </a:xfrm>
          <a:prstGeom prst="rect">
            <a:avLst/>
          </a:prstGeom>
          <a:noFill/>
          <a:ln w="19050">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②ダム</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27423" y="1287990"/>
            <a:ext cx="5803865" cy="369332"/>
          </a:xfrm>
          <a:prstGeom prst="rect">
            <a:avLst/>
          </a:prstGeom>
          <a:noFill/>
          <a:ln w="19050">
            <a:noFill/>
          </a:ln>
        </p:spPr>
        <p:txBody>
          <a:bodyPr wrap="square" rtlCol="0">
            <a:spAutoFit/>
          </a:bodyPr>
          <a:lstStyle/>
          <a:p>
            <a:r>
              <a:rPr kumimoji="1" lang="ja-JP" altLang="en-US" dirty="0" smtClean="0">
                <a:latin typeface="Meiryo UI" pitchFamily="50" charset="-128"/>
                <a:ea typeface="Meiryo UI" pitchFamily="50" charset="-128"/>
                <a:cs typeface="Meiryo UI" pitchFamily="50" charset="-128"/>
              </a:rPr>
              <a:t>●フィルダムの計測項目</a:t>
            </a:r>
            <a:endParaRPr kumimoji="1" lang="en-US" altLang="ja-JP" dirty="0" smtClean="0">
              <a:latin typeface="Meiryo UI" pitchFamily="50" charset="-128"/>
              <a:ea typeface="Meiryo UI" pitchFamily="50" charset="-128"/>
              <a:cs typeface="Meiryo UI" pitchFamily="50" charset="-128"/>
            </a:endParaRPr>
          </a:p>
        </p:txBody>
      </p:sp>
      <p:sp>
        <p:nvSpPr>
          <p:cNvPr id="10" name="テキスト ボックス 9"/>
          <p:cNvSpPr txBox="1"/>
          <p:nvPr/>
        </p:nvSpPr>
        <p:spPr>
          <a:xfrm>
            <a:off x="467544" y="3002160"/>
            <a:ext cx="8719999" cy="307098"/>
          </a:xfrm>
          <a:prstGeom prst="rect">
            <a:avLst/>
          </a:prstGeom>
          <a:noFill/>
          <a:ln w="19050">
            <a:noFill/>
          </a:ln>
        </p:spPr>
        <p:txBody>
          <a:bodyPr wrap="square" rtlCol="0">
            <a:spAutoFit/>
          </a:bodyPr>
          <a:lstStyle/>
          <a:p>
            <a:r>
              <a:rPr kumimoji="1" lang="ja-JP" altLang="en-US" sz="1400" dirty="0" smtClean="0">
                <a:latin typeface="Meiryo UI" pitchFamily="50" charset="-128"/>
                <a:ea typeface="Meiryo UI" pitchFamily="50" charset="-128"/>
                <a:cs typeface="Meiryo UI" pitchFamily="50" charset="-128"/>
              </a:rPr>
              <a:t>（注）試験湛水中のダムについては、漏水量</a:t>
            </a:r>
            <a:r>
              <a:rPr lang="ja-JP" altLang="en-US" sz="1400" dirty="0">
                <a:latin typeface="Meiryo UI" pitchFamily="50" charset="-128"/>
                <a:ea typeface="Meiryo UI" pitchFamily="50" charset="-128"/>
                <a:cs typeface="Meiryo UI" pitchFamily="50" charset="-128"/>
              </a:rPr>
              <a:t>を</a:t>
            </a:r>
            <a:r>
              <a:rPr lang="ja-JP" altLang="en-US" sz="1400" dirty="0" smtClean="0">
                <a:latin typeface="Meiryo UI" pitchFamily="50" charset="-128"/>
                <a:ea typeface="Meiryo UI" pitchFamily="50" charset="-128"/>
                <a:cs typeface="Meiryo UI" pitchFamily="50" charset="-128"/>
              </a:rPr>
              <a:t>１回</a:t>
            </a:r>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日、堤体の変形</a:t>
            </a:r>
            <a:r>
              <a:rPr lang="ja-JP" altLang="en-US" sz="1400" dirty="0">
                <a:latin typeface="Meiryo UI" pitchFamily="50" charset="-128"/>
                <a:ea typeface="Meiryo UI" pitchFamily="50" charset="-128"/>
                <a:cs typeface="Meiryo UI" pitchFamily="50" charset="-128"/>
              </a:rPr>
              <a:t>及び</a:t>
            </a:r>
            <a:r>
              <a:rPr lang="ja-JP" altLang="en-US" sz="1400" dirty="0" smtClean="0">
                <a:latin typeface="Meiryo UI" pitchFamily="50" charset="-128"/>
                <a:ea typeface="Meiryo UI" pitchFamily="50" charset="-128"/>
                <a:cs typeface="Meiryo UI" pitchFamily="50" charset="-128"/>
              </a:rPr>
              <a:t>浸潤線を１回</a:t>
            </a:r>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週の頻度で測定する。</a:t>
            </a:r>
            <a:endParaRPr lang="en-US" altLang="ja-JP" sz="1400" dirty="0" smtClean="0">
              <a:latin typeface="Meiryo UI" pitchFamily="50" charset="-128"/>
              <a:ea typeface="Meiryo UI" pitchFamily="50" charset="-128"/>
              <a:cs typeface="Meiryo UI" pitchFamily="50" charset="-128"/>
            </a:endParaRPr>
          </a:p>
        </p:txBody>
      </p:sp>
      <p:sp>
        <p:nvSpPr>
          <p:cNvPr id="18" name="スライド番号プレースホルダー 1"/>
          <p:cNvSpPr txBox="1">
            <a:spLocks/>
          </p:cNvSpPr>
          <p:nvPr/>
        </p:nvSpPr>
        <p:spPr>
          <a:xfrm>
            <a:off x="4026024" y="6304235"/>
            <a:ext cx="1828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5</a:t>
            </a:fld>
            <a:endParaRPr lang="ja-JP" altLang="en-US" dirty="0"/>
          </a:p>
        </p:txBody>
      </p:sp>
      <p:sp>
        <p:nvSpPr>
          <p:cNvPr id="45" name="テキスト ボックス 44"/>
          <p:cNvSpPr txBox="1"/>
          <p:nvPr/>
        </p:nvSpPr>
        <p:spPr>
          <a:xfrm>
            <a:off x="136601" y="3307187"/>
            <a:ext cx="5803865" cy="369332"/>
          </a:xfrm>
          <a:prstGeom prst="rect">
            <a:avLst/>
          </a:prstGeom>
          <a:noFill/>
          <a:ln w="19050">
            <a:noFill/>
          </a:ln>
        </p:spPr>
        <p:txBody>
          <a:bodyPr wrap="square" rtlCol="0">
            <a:spAutoFit/>
          </a:bodyPr>
          <a:lstStyle/>
          <a:p>
            <a:r>
              <a:rPr kumimoji="1" lang="ja-JP" altLang="en-US" dirty="0" smtClean="0">
                <a:latin typeface="Meiryo UI" pitchFamily="50" charset="-128"/>
                <a:ea typeface="Meiryo UI" pitchFamily="50" charset="-128"/>
                <a:cs typeface="Meiryo UI" pitchFamily="50" charset="-128"/>
              </a:rPr>
              <a:t>●フィルダムの計測項目</a:t>
            </a:r>
            <a:endParaRPr kumimoji="1" lang="en-US" altLang="ja-JP" dirty="0" smtClean="0">
              <a:latin typeface="Meiryo UI" pitchFamily="50" charset="-128"/>
              <a:ea typeface="Meiryo UI" pitchFamily="50" charset="-128"/>
              <a:cs typeface="Meiryo UI" pitchFamily="50" charset="-128"/>
            </a:endParaRPr>
          </a:p>
        </p:txBody>
      </p:sp>
      <p:sp>
        <p:nvSpPr>
          <p:cNvPr id="12" name="正方形/長方形 11"/>
          <p:cNvSpPr/>
          <p:nvPr/>
        </p:nvSpPr>
        <p:spPr>
          <a:xfrm>
            <a:off x="251520" y="3731111"/>
            <a:ext cx="8640960" cy="2935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p:cNvGrpSpPr/>
          <p:nvPr/>
        </p:nvGrpSpPr>
        <p:grpSpPr>
          <a:xfrm>
            <a:off x="395537" y="4153373"/>
            <a:ext cx="2205583" cy="2443979"/>
            <a:chOff x="552058" y="4071730"/>
            <a:chExt cx="2205583" cy="2443979"/>
          </a:xfrm>
        </p:grpSpPr>
        <p:sp>
          <p:nvSpPr>
            <p:cNvPr id="22" name="フローチャート : 代替処理 21"/>
            <p:cNvSpPr/>
            <p:nvPr/>
          </p:nvSpPr>
          <p:spPr>
            <a:xfrm>
              <a:off x="552058" y="4071730"/>
              <a:ext cx="1870688" cy="36418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58366" y="4075874"/>
              <a:ext cx="2074030" cy="338554"/>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定期点検（巡視）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フローチャート : 代替処理 28"/>
            <p:cNvSpPr/>
            <p:nvPr/>
          </p:nvSpPr>
          <p:spPr>
            <a:xfrm>
              <a:off x="552058" y="4522415"/>
              <a:ext cx="1870688" cy="36418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58366" y="4526559"/>
              <a:ext cx="2083438" cy="338554"/>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計　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漏水量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フローチャート : 代替処理 30"/>
            <p:cNvSpPr/>
            <p:nvPr/>
          </p:nvSpPr>
          <p:spPr>
            <a:xfrm>
              <a:off x="552058" y="4967246"/>
              <a:ext cx="1870688" cy="36418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63472" y="4971390"/>
              <a:ext cx="2083438" cy="338554"/>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計　測（変位）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フローチャート : 代替処理 32"/>
            <p:cNvSpPr/>
            <p:nvPr/>
          </p:nvSpPr>
          <p:spPr>
            <a:xfrm>
              <a:off x="552058" y="5422712"/>
              <a:ext cx="1870688" cy="36418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674203" y="5426856"/>
              <a:ext cx="2083438" cy="338554"/>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計　測（浸潤線）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フローチャート : 代替処理 34"/>
            <p:cNvSpPr/>
            <p:nvPr/>
          </p:nvSpPr>
          <p:spPr>
            <a:xfrm>
              <a:off x="552058" y="5858154"/>
              <a:ext cx="1870688" cy="657555"/>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58366" y="5876074"/>
              <a:ext cx="1888886" cy="553998"/>
            </a:xfrm>
            <a:prstGeom prst="rect">
              <a:avLst/>
            </a:prstGeom>
            <a:noFill/>
            <a:ln w="19050">
              <a:noFill/>
            </a:ln>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臨時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巡視・ダム諸量確認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2" name="グループ化 91"/>
          <p:cNvGrpSpPr/>
          <p:nvPr/>
        </p:nvGrpSpPr>
        <p:grpSpPr>
          <a:xfrm>
            <a:off x="3059832" y="4161599"/>
            <a:ext cx="2741325" cy="2416983"/>
            <a:chOff x="3059832" y="4161599"/>
            <a:chExt cx="2741325" cy="2416983"/>
          </a:xfrm>
        </p:grpSpPr>
        <p:grpSp>
          <p:nvGrpSpPr>
            <p:cNvPr id="65" name="グループ化 64"/>
            <p:cNvGrpSpPr/>
            <p:nvPr/>
          </p:nvGrpSpPr>
          <p:grpSpPr>
            <a:xfrm>
              <a:off x="3059832" y="4161599"/>
              <a:ext cx="2652742" cy="360622"/>
              <a:chOff x="3059832" y="4075874"/>
              <a:chExt cx="2652742" cy="360622"/>
            </a:xfrm>
          </p:grpSpPr>
          <p:sp>
            <p:nvSpPr>
              <p:cNvPr id="21" name="正方形/長方形 20"/>
              <p:cNvSpPr/>
              <p:nvPr/>
            </p:nvSpPr>
            <p:spPr>
              <a:xfrm>
                <a:off x="3059840" y="4075874"/>
                <a:ext cx="2652734" cy="3606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059832" y="4109087"/>
                <a:ext cx="2486890" cy="30777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職員が目視点検を実施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6" name="グループ化 65"/>
            <p:cNvGrpSpPr/>
            <p:nvPr/>
          </p:nvGrpSpPr>
          <p:grpSpPr>
            <a:xfrm>
              <a:off x="3066552" y="4612284"/>
              <a:ext cx="2647473" cy="1260337"/>
              <a:chOff x="3066552" y="4526559"/>
              <a:chExt cx="2647473" cy="1260337"/>
            </a:xfrm>
          </p:grpSpPr>
          <p:sp>
            <p:nvSpPr>
              <p:cNvPr id="20" name="正方形/長方形 19"/>
              <p:cNvSpPr/>
              <p:nvPr/>
            </p:nvSpPr>
            <p:spPr>
              <a:xfrm>
                <a:off x="3066552" y="4526559"/>
                <a:ext cx="2647473" cy="1260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082461" y="4632772"/>
                <a:ext cx="2630113" cy="954107"/>
              </a:xfrm>
              <a:prstGeom prst="rect">
                <a:avLst/>
              </a:prstGeom>
              <a:noFill/>
              <a:ln w="19050">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ダム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操作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規則及び</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細則に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規定するダム諸量の観測を指定の頻度で実施し、異常値の有無を確認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。合わせて本体の点検も実施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7" name="グループ化 66"/>
            <p:cNvGrpSpPr/>
            <p:nvPr/>
          </p:nvGrpSpPr>
          <p:grpSpPr>
            <a:xfrm>
              <a:off x="3074388" y="5938363"/>
              <a:ext cx="2726769" cy="640219"/>
              <a:chOff x="3071385" y="5875491"/>
              <a:chExt cx="2726769" cy="640219"/>
            </a:xfrm>
          </p:grpSpPr>
          <p:sp>
            <p:nvSpPr>
              <p:cNvPr id="37" name="正方形/長方形 36"/>
              <p:cNvSpPr/>
              <p:nvPr/>
            </p:nvSpPr>
            <p:spPr>
              <a:xfrm>
                <a:off x="3071394" y="5875491"/>
                <a:ext cx="2652734" cy="6402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071385" y="5959471"/>
                <a:ext cx="2726769" cy="461665"/>
              </a:xfrm>
              <a:prstGeom prst="rect">
                <a:avLst/>
              </a:prstGeom>
              <a:noFill/>
              <a:ln w="19050">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地震後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や出水後に職員による目視点検、委託業者によるダム諸量の確認を実施。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64" name="グループ化 63"/>
          <p:cNvGrpSpPr/>
          <p:nvPr/>
        </p:nvGrpSpPr>
        <p:grpSpPr>
          <a:xfrm>
            <a:off x="5474384" y="4152074"/>
            <a:ext cx="1772704" cy="2488052"/>
            <a:chOff x="6732150" y="4075874"/>
            <a:chExt cx="1772704" cy="2488052"/>
          </a:xfrm>
        </p:grpSpPr>
        <p:sp>
          <p:nvSpPr>
            <p:cNvPr id="19" name="正方形/長方形 18"/>
            <p:cNvSpPr/>
            <p:nvPr/>
          </p:nvSpPr>
          <p:spPr>
            <a:xfrm>
              <a:off x="7058924" y="4075874"/>
              <a:ext cx="1143836" cy="3606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058924" y="4099562"/>
              <a:ext cx="1140797" cy="338554"/>
            </a:xfrm>
            <a:prstGeom prst="rect">
              <a:avLst/>
            </a:prstGeom>
            <a:noFill/>
            <a:ln w="19050">
              <a:noFill/>
            </a:ln>
          </p:spPr>
          <p:txBody>
            <a:bodyPr wrap="square" rtlCol="0">
              <a:spAutoFit/>
            </a:bodyPr>
            <a:lstStyle/>
            <a:p>
              <a:pPr algn="ct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7058924" y="5862299"/>
              <a:ext cx="1143836" cy="653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732150" y="5886818"/>
              <a:ext cx="1772704" cy="677108"/>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随　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過去</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年間で</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地震時の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7058924" y="4522415"/>
              <a:ext cx="1143836" cy="3606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7058924" y="4555628"/>
              <a:ext cx="1140797" cy="338554"/>
            </a:xfrm>
            <a:prstGeom prst="rect">
              <a:avLst/>
            </a:prstGeom>
            <a:noFill/>
            <a:ln w="19050">
              <a:noFill/>
            </a:ln>
          </p:spPr>
          <p:txBody>
            <a:bodyPr wrap="square" rtlCol="0">
              <a:spAutoFit/>
            </a:bodyPr>
            <a:lstStyle/>
            <a:p>
              <a:pPr algn="ct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058924" y="4967246"/>
              <a:ext cx="1143836" cy="3606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7058924" y="4990934"/>
              <a:ext cx="1140797" cy="338554"/>
            </a:xfrm>
            <a:prstGeom prst="rect">
              <a:avLst/>
            </a:prstGeom>
            <a:noFill/>
            <a:ln w="19050">
              <a:noFill/>
            </a:ln>
          </p:spPr>
          <p:txBody>
            <a:bodyPr wrap="square" rtlCol="0">
              <a:spAutoFit/>
            </a:bodyPr>
            <a:lstStyle/>
            <a:p>
              <a:pPr algn="ct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7061963" y="5400751"/>
              <a:ext cx="1143836" cy="3606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7061963" y="5429292"/>
              <a:ext cx="1140797" cy="338554"/>
            </a:xfrm>
            <a:prstGeom prst="rect">
              <a:avLst/>
            </a:prstGeom>
            <a:noFill/>
            <a:ln w="19050">
              <a:noFill/>
            </a:ln>
          </p:spPr>
          <p:txBody>
            <a:bodyPr wrap="square" rtlCol="0">
              <a:spAutoFit/>
            </a:bodyPr>
            <a:lstStyle/>
            <a:p>
              <a:pPr algn="ct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9" name="グループ化 58"/>
          <p:cNvGrpSpPr/>
          <p:nvPr/>
        </p:nvGrpSpPr>
        <p:grpSpPr>
          <a:xfrm>
            <a:off x="573174" y="3766856"/>
            <a:ext cx="1515413" cy="369332"/>
            <a:chOff x="750811" y="3703614"/>
            <a:chExt cx="1515413" cy="369332"/>
          </a:xfrm>
        </p:grpSpPr>
        <p:sp>
          <p:nvSpPr>
            <p:cNvPr id="47" name="角丸四角形 46"/>
            <p:cNvSpPr/>
            <p:nvPr/>
          </p:nvSpPr>
          <p:spPr>
            <a:xfrm>
              <a:off x="750811" y="3744264"/>
              <a:ext cx="1515413"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814199" y="3703614"/>
              <a:ext cx="1393696"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点検分類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1" name="グループ化 60"/>
          <p:cNvGrpSpPr/>
          <p:nvPr/>
        </p:nvGrpSpPr>
        <p:grpSpPr>
          <a:xfrm>
            <a:off x="3196803" y="3773217"/>
            <a:ext cx="2334731" cy="369332"/>
            <a:chOff x="3139653" y="3706542"/>
            <a:chExt cx="2334731" cy="369332"/>
          </a:xfrm>
        </p:grpSpPr>
        <p:sp>
          <p:nvSpPr>
            <p:cNvPr id="49" name="角丸四角形 48"/>
            <p:cNvSpPr/>
            <p:nvPr/>
          </p:nvSpPr>
          <p:spPr>
            <a:xfrm>
              <a:off x="3139653" y="3747192"/>
              <a:ext cx="2334731" cy="288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3275856" y="3706542"/>
              <a:ext cx="2059202"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点検内容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2" name="グループ化 61"/>
          <p:cNvGrpSpPr/>
          <p:nvPr/>
        </p:nvGrpSpPr>
        <p:grpSpPr>
          <a:xfrm>
            <a:off x="5873348" y="3764713"/>
            <a:ext cx="1002908" cy="369332"/>
            <a:chOff x="5931288" y="3698038"/>
            <a:chExt cx="1002908" cy="369332"/>
          </a:xfrm>
        </p:grpSpPr>
        <p:sp>
          <p:nvSpPr>
            <p:cNvPr id="51" name="角丸四角形 50"/>
            <p:cNvSpPr/>
            <p:nvPr/>
          </p:nvSpPr>
          <p:spPr>
            <a:xfrm>
              <a:off x="5931288" y="3738688"/>
              <a:ext cx="1002908"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027769" y="3698038"/>
              <a:ext cx="800862"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頻度</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3" name="グループ化 62"/>
          <p:cNvGrpSpPr/>
          <p:nvPr/>
        </p:nvGrpSpPr>
        <p:grpSpPr>
          <a:xfrm>
            <a:off x="7020272" y="3762633"/>
            <a:ext cx="894888" cy="369332"/>
            <a:chOff x="6927423" y="3705483"/>
            <a:chExt cx="1297891" cy="369332"/>
          </a:xfrm>
        </p:grpSpPr>
        <p:sp>
          <p:nvSpPr>
            <p:cNvPr id="53" name="角丸四角形 52"/>
            <p:cNvSpPr/>
            <p:nvPr/>
          </p:nvSpPr>
          <p:spPr>
            <a:xfrm>
              <a:off x="6992937" y="3746133"/>
              <a:ext cx="1192087"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6927423" y="3705483"/>
              <a:ext cx="1297891"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班体制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1" name="グループ化 90"/>
          <p:cNvGrpSpPr/>
          <p:nvPr/>
        </p:nvGrpSpPr>
        <p:grpSpPr>
          <a:xfrm>
            <a:off x="7879948" y="3755188"/>
            <a:ext cx="973203" cy="369332"/>
            <a:chOff x="8648176" y="3698038"/>
            <a:chExt cx="973203" cy="369332"/>
          </a:xfrm>
        </p:grpSpPr>
        <p:sp>
          <p:nvSpPr>
            <p:cNvPr id="55" name="角丸四角形 54"/>
            <p:cNvSpPr/>
            <p:nvPr/>
          </p:nvSpPr>
          <p:spPr>
            <a:xfrm>
              <a:off x="8689905" y="3738688"/>
              <a:ext cx="889746"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8648176" y="3698038"/>
              <a:ext cx="973203"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施設数</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0" name="グループ化 59"/>
          <p:cNvGrpSpPr/>
          <p:nvPr/>
        </p:nvGrpSpPr>
        <p:grpSpPr>
          <a:xfrm>
            <a:off x="2305005" y="3773217"/>
            <a:ext cx="740809" cy="369332"/>
            <a:chOff x="2352630" y="3706542"/>
            <a:chExt cx="740809" cy="369332"/>
          </a:xfrm>
        </p:grpSpPr>
        <p:sp>
          <p:nvSpPr>
            <p:cNvPr id="57" name="角丸四角形 56"/>
            <p:cNvSpPr/>
            <p:nvPr/>
          </p:nvSpPr>
          <p:spPr>
            <a:xfrm>
              <a:off x="2352630" y="3746132"/>
              <a:ext cx="740809" cy="2890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2390730" y="3706542"/>
              <a:ext cx="67303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体制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8" name="グループ化 67"/>
          <p:cNvGrpSpPr/>
          <p:nvPr/>
        </p:nvGrpSpPr>
        <p:grpSpPr>
          <a:xfrm>
            <a:off x="2314297" y="4152618"/>
            <a:ext cx="715058" cy="2439837"/>
            <a:chOff x="6981894" y="4075874"/>
            <a:chExt cx="715058" cy="2439837"/>
          </a:xfrm>
        </p:grpSpPr>
        <p:sp>
          <p:nvSpPr>
            <p:cNvPr id="69" name="正方形/長方形 68"/>
            <p:cNvSpPr/>
            <p:nvPr/>
          </p:nvSpPr>
          <p:spPr>
            <a:xfrm>
              <a:off x="7058924" y="4075874"/>
              <a:ext cx="574957" cy="3606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6981894" y="4109087"/>
              <a:ext cx="715058" cy="33855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直営</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7058924" y="5862299"/>
              <a:ext cx="559578" cy="653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7003946" y="6021288"/>
              <a:ext cx="673955" cy="33855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直営</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7061963" y="4536085"/>
              <a:ext cx="568879" cy="1225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7022997" y="4972689"/>
              <a:ext cx="648985" cy="33855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2" name="グループ化 81"/>
          <p:cNvGrpSpPr/>
          <p:nvPr/>
        </p:nvGrpSpPr>
        <p:grpSpPr>
          <a:xfrm>
            <a:off x="7047072" y="4152618"/>
            <a:ext cx="875396" cy="2439837"/>
            <a:chOff x="7019994" y="4075874"/>
            <a:chExt cx="875396" cy="2439837"/>
          </a:xfrm>
        </p:grpSpPr>
        <p:sp>
          <p:nvSpPr>
            <p:cNvPr id="83" name="正方形/長方形 82"/>
            <p:cNvSpPr/>
            <p:nvPr/>
          </p:nvSpPr>
          <p:spPr>
            <a:xfrm>
              <a:off x="7058924" y="4075874"/>
              <a:ext cx="798366" cy="3606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7019994" y="4109087"/>
              <a:ext cx="875396" cy="338554"/>
            </a:xfrm>
            <a:prstGeom prst="rect">
              <a:avLst/>
            </a:prstGeom>
            <a:noFill/>
            <a:ln w="19050">
              <a:noFill/>
            </a:ln>
          </p:spPr>
          <p:txBody>
            <a:bodyPr wrap="square" rtlCol="0">
              <a:spAutoFit/>
            </a:bodyPr>
            <a:lstStyle/>
            <a:p>
              <a:pPr algn="ct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7058924" y="5862299"/>
              <a:ext cx="798366" cy="653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7116660" y="6021288"/>
              <a:ext cx="673955" cy="338554"/>
            </a:xfrm>
            <a:prstGeom prst="rect">
              <a:avLst/>
            </a:prstGeom>
            <a:noFill/>
            <a:ln w="19050">
              <a:noFill/>
            </a:ln>
          </p:spPr>
          <p:txBody>
            <a:bodyPr wrap="square" rtlCol="0">
              <a:spAutoFit/>
            </a:bodyPr>
            <a:lstStyle/>
            <a:p>
              <a:pPr algn="ct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7061963" y="4536085"/>
              <a:ext cx="795327" cy="1225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7137210" y="4984960"/>
              <a:ext cx="648985" cy="338554"/>
            </a:xfrm>
            <a:prstGeom prst="rect">
              <a:avLst/>
            </a:prstGeom>
            <a:noFill/>
            <a:ln w="19050">
              <a:noFill/>
            </a:ln>
          </p:spPr>
          <p:txBody>
            <a:bodyPr wrap="square" rtlCol="0">
              <a:spAutoFit/>
            </a:bodyPr>
            <a:lstStyle/>
            <a:p>
              <a:pPr algn="ct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9" name="正方形/長方形 88"/>
          <p:cNvSpPr/>
          <p:nvPr/>
        </p:nvSpPr>
        <p:spPr>
          <a:xfrm>
            <a:off x="7965673" y="4155468"/>
            <a:ext cx="795327" cy="2423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8040920" y="5034662"/>
            <a:ext cx="648985" cy="338554"/>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6558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6</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点検及びデータの蓄積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a:t>
            </a:r>
            <a:r>
              <a:rPr lang="ja-JP" altLang="en-US" sz="2400" dirty="0" smtClean="0">
                <a:latin typeface="Meiryo UI" pitchFamily="50" charset="-128"/>
                <a:ea typeface="Meiryo UI" pitchFamily="50" charset="-128"/>
                <a:cs typeface="Meiryo UI" pitchFamily="50" charset="-128"/>
              </a:rPr>
              <a:t>－１　点検の種類</a:t>
            </a:r>
            <a:endParaRPr kumimoji="1" lang="ja-JP" altLang="en-US" sz="2400" dirty="0">
              <a:latin typeface="Meiryo UI" pitchFamily="50" charset="-128"/>
              <a:ea typeface="Meiryo UI" pitchFamily="50" charset="-128"/>
              <a:cs typeface="Meiryo UI" pitchFamily="50" charset="-128"/>
            </a:endParaRPr>
          </a:p>
        </p:txBody>
      </p:sp>
      <p:sp>
        <p:nvSpPr>
          <p:cNvPr id="185" name="テキスト ボックス 184"/>
          <p:cNvSpPr txBox="1"/>
          <p:nvPr/>
        </p:nvSpPr>
        <p:spPr>
          <a:xfrm>
            <a:off x="508491" y="3790781"/>
            <a:ext cx="5647685" cy="646331"/>
          </a:xfrm>
          <a:prstGeom prst="rect">
            <a:avLst/>
          </a:prstGeom>
          <a:noFill/>
          <a:ln w="19050">
            <a:noFill/>
          </a:ln>
        </p:spPr>
        <p:txBody>
          <a:bodyPr wrap="square" rtlCol="0">
            <a:spAutoFit/>
          </a:bodyPr>
          <a:lstStyle/>
          <a:p>
            <a:r>
              <a:rPr lang="en-US" altLang="ja-JP" dirty="0" smtClean="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砂防えん堤は最下流のみ定期点検を実施</a:t>
            </a:r>
            <a:endParaRPr lang="en-US" altLang="ja-JP" dirty="0" smtClean="0">
              <a:latin typeface="Meiryo UI" pitchFamily="50" charset="-128"/>
              <a:ea typeface="Meiryo UI" pitchFamily="50" charset="-128"/>
              <a:cs typeface="Meiryo UI" pitchFamily="50" charset="-128"/>
            </a:endParaRPr>
          </a:p>
          <a:p>
            <a:r>
              <a:rPr lang="en-US" altLang="ja-JP" dirty="0" smtClean="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不定期に外部委託点検（目視）を実施</a:t>
            </a:r>
            <a:endParaRPr lang="en-US" altLang="ja-JP" dirty="0" smtClean="0">
              <a:latin typeface="Meiryo UI" pitchFamily="50" charset="-128"/>
              <a:ea typeface="Meiryo UI" pitchFamily="50" charset="-128"/>
              <a:cs typeface="Meiryo UI" pitchFamily="50" charset="-128"/>
            </a:endParaRPr>
          </a:p>
        </p:txBody>
      </p:sp>
      <p:grpSp>
        <p:nvGrpSpPr>
          <p:cNvPr id="17" name="グループ化 16"/>
          <p:cNvGrpSpPr/>
          <p:nvPr/>
        </p:nvGrpSpPr>
        <p:grpSpPr>
          <a:xfrm>
            <a:off x="74218" y="1794030"/>
            <a:ext cx="8962277" cy="1937640"/>
            <a:chOff x="71722" y="4581128"/>
            <a:chExt cx="8962277" cy="1937640"/>
          </a:xfrm>
        </p:grpSpPr>
        <p:sp>
          <p:nvSpPr>
            <p:cNvPr id="187" name="正方形/長方形 186"/>
            <p:cNvSpPr/>
            <p:nvPr/>
          </p:nvSpPr>
          <p:spPr>
            <a:xfrm>
              <a:off x="71722" y="4581128"/>
              <a:ext cx="8962277" cy="1937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88" name="グループ化 187"/>
            <p:cNvGrpSpPr/>
            <p:nvPr/>
          </p:nvGrpSpPr>
          <p:grpSpPr>
            <a:xfrm>
              <a:off x="166637" y="5865752"/>
              <a:ext cx="1523482" cy="566772"/>
              <a:chOff x="930293" y="5759376"/>
              <a:chExt cx="1564518" cy="566772"/>
            </a:xfrm>
          </p:grpSpPr>
          <p:sp>
            <p:nvSpPr>
              <p:cNvPr id="222" name="フローチャート : 代替処理 221"/>
              <p:cNvSpPr/>
              <p:nvPr/>
            </p:nvSpPr>
            <p:spPr>
              <a:xfrm>
                <a:off x="930293" y="5759376"/>
                <a:ext cx="1528081"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3" name="テキスト ボックス 222"/>
              <p:cNvSpPr txBox="1"/>
              <p:nvPr/>
            </p:nvSpPr>
            <p:spPr>
              <a:xfrm>
                <a:off x="930293" y="5867621"/>
                <a:ext cx="1564518" cy="369332"/>
              </a:xfrm>
              <a:prstGeom prst="rect">
                <a:avLst/>
              </a:prstGeom>
              <a:noFill/>
              <a:ln w="19050">
                <a:noFill/>
              </a:ln>
            </p:spPr>
            <p:txBody>
              <a:bodyPr wrap="square" rtlCol="0">
                <a:spAutoFit/>
              </a:bodyPr>
              <a:lstStyle/>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緊急点検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89" name="グループ化 188"/>
            <p:cNvGrpSpPr/>
            <p:nvPr/>
          </p:nvGrpSpPr>
          <p:grpSpPr>
            <a:xfrm>
              <a:off x="2501713" y="5840755"/>
              <a:ext cx="2359340" cy="610819"/>
              <a:chOff x="2702106" y="5734379"/>
              <a:chExt cx="2664288" cy="610819"/>
            </a:xfrm>
          </p:grpSpPr>
          <p:sp>
            <p:nvSpPr>
              <p:cNvPr id="220" name="正方形/長方形 219"/>
              <p:cNvSpPr/>
              <p:nvPr/>
            </p:nvSpPr>
            <p:spPr>
              <a:xfrm>
                <a:off x="2702106" y="5734379"/>
                <a:ext cx="266428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21" name="テキスト ボックス 220"/>
              <p:cNvSpPr txBox="1"/>
              <p:nvPr/>
            </p:nvSpPr>
            <p:spPr>
              <a:xfrm>
                <a:off x="2762930" y="5758859"/>
                <a:ext cx="2575758" cy="584775"/>
              </a:xfrm>
              <a:prstGeom prst="rect">
                <a:avLst/>
              </a:prstGeom>
              <a:noFill/>
              <a:ln w="19050">
                <a:noFill/>
              </a:ln>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地震後や出水後に施設の確認を行う</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0" name="グループ化 189"/>
            <p:cNvGrpSpPr/>
            <p:nvPr/>
          </p:nvGrpSpPr>
          <p:grpSpPr>
            <a:xfrm>
              <a:off x="135936" y="5153003"/>
              <a:ext cx="1612744" cy="566772"/>
              <a:chOff x="899592" y="5073923"/>
              <a:chExt cx="1656184" cy="566772"/>
            </a:xfrm>
          </p:grpSpPr>
          <p:sp>
            <p:nvSpPr>
              <p:cNvPr id="218" name="フローチャート : 代替処理 217"/>
              <p:cNvSpPr/>
              <p:nvPr/>
            </p:nvSpPr>
            <p:spPr>
              <a:xfrm>
                <a:off x="946129" y="5073923"/>
                <a:ext cx="1532845" cy="56677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9" name="テキスト ボックス 218"/>
              <p:cNvSpPr txBox="1"/>
              <p:nvPr/>
            </p:nvSpPr>
            <p:spPr>
              <a:xfrm>
                <a:off x="899592" y="5190608"/>
                <a:ext cx="1656184" cy="369332"/>
              </a:xfrm>
              <a:prstGeom prst="rect">
                <a:avLst/>
              </a:prstGeom>
              <a:noFill/>
              <a:ln w="19050">
                <a:noFill/>
              </a:ln>
            </p:spPr>
            <p:txBody>
              <a:bodyPr wrap="square" rtlCol="0">
                <a:spAutoFit/>
              </a:bodyPr>
              <a:lstStyle/>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定期点検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1" name="グループ化 190"/>
            <p:cNvGrpSpPr/>
            <p:nvPr/>
          </p:nvGrpSpPr>
          <p:grpSpPr>
            <a:xfrm>
              <a:off x="2513024" y="5130980"/>
              <a:ext cx="2359341" cy="633759"/>
              <a:chOff x="2713417" y="5051900"/>
              <a:chExt cx="2664289" cy="633759"/>
            </a:xfrm>
          </p:grpSpPr>
          <p:sp>
            <p:nvSpPr>
              <p:cNvPr id="216" name="正方形/長方形 215"/>
              <p:cNvSpPr/>
              <p:nvPr/>
            </p:nvSpPr>
            <p:spPr>
              <a:xfrm>
                <a:off x="2713418" y="5051900"/>
                <a:ext cx="2664288"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17" name="テキスト ボックス 216"/>
              <p:cNvSpPr txBox="1"/>
              <p:nvPr/>
            </p:nvSpPr>
            <p:spPr>
              <a:xfrm>
                <a:off x="2713417" y="5100884"/>
                <a:ext cx="2641667" cy="584775"/>
              </a:xfrm>
              <a:prstGeom prst="rect">
                <a:avLst/>
              </a:prstGeom>
              <a:noFill/>
              <a:ln w="19050">
                <a:noFill/>
              </a:ln>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職員が目視により点検を実施</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2" name="グループ化 191"/>
            <p:cNvGrpSpPr/>
            <p:nvPr/>
          </p:nvGrpSpPr>
          <p:grpSpPr>
            <a:xfrm>
              <a:off x="4974756" y="5136669"/>
              <a:ext cx="1387473" cy="610819"/>
              <a:chOff x="5524395" y="5057589"/>
              <a:chExt cx="2049614" cy="610819"/>
            </a:xfrm>
          </p:grpSpPr>
          <p:sp>
            <p:nvSpPr>
              <p:cNvPr id="214" name="正方形/長方形 213"/>
              <p:cNvSpPr/>
              <p:nvPr/>
            </p:nvSpPr>
            <p:spPr>
              <a:xfrm>
                <a:off x="5524395" y="5057589"/>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5" name="テキスト ボックス 214"/>
              <p:cNvSpPr txBox="1"/>
              <p:nvPr/>
            </p:nvSpPr>
            <p:spPr>
              <a:xfrm>
                <a:off x="5704118" y="5189226"/>
                <a:ext cx="1772705" cy="369332"/>
              </a:xfrm>
              <a:prstGeom prst="rect">
                <a:avLst/>
              </a:prstGeom>
              <a:noFill/>
              <a:ln w="19050">
                <a:noFill/>
              </a:ln>
            </p:spPr>
            <p:txBody>
              <a:bodyPr wrap="square" rtlCol="0">
                <a:spAutoFit/>
              </a:bodyPr>
              <a:lstStyle/>
              <a:p>
                <a:pPr algn="ct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３年</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3" name="グループ化 192"/>
            <p:cNvGrpSpPr/>
            <p:nvPr/>
          </p:nvGrpSpPr>
          <p:grpSpPr>
            <a:xfrm>
              <a:off x="4872366" y="5862778"/>
              <a:ext cx="1593027" cy="610819"/>
              <a:chOff x="5373141" y="5756402"/>
              <a:chExt cx="2353264" cy="610819"/>
            </a:xfrm>
          </p:grpSpPr>
          <p:sp>
            <p:nvSpPr>
              <p:cNvPr id="212" name="正方形/長方形 211"/>
              <p:cNvSpPr/>
              <p:nvPr/>
            </p:nvSpPr>
            <p:spPr>
              <a:xfrm>
                <a:off x="5524395" y="5756402"/>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3" name="テキスト ボックス 212"/>
              <p:cNvSpPr txBox="1"/>
              <p:nvPr/>
            </p:nvSpPr>
            <p:spPr>
              <a:xfrm>
                <a:off x="5373141" y="5809910"/>
                <a:ext cx="2353264" cy="553998"/>
              </a:xfrm>
              <a:prstGeom prst="rect">
                <a:avLst/>
              </a:prstGeom>
              <a:noFill/>
              <a:ln w="19050">
                <a:noFill/>
              </a:ln>
            </p:spPr>
            <p:txBody>
              <a:bodyPr wrap="square" rtlCol="0">
                <a:spAutoFit/>
              </a:bodyPr>
              <a:lstStyle/>
              <a:p>
                <a:pPr algn="ct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随時</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（過去</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年実施なし）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4" name="グループ化 193"/>
            <p:cNvGrpSpPr/>
            <p:nvPr/>
          </p:nvGrpSpPr>
          <p:grpSpPr>
            <a:xfrm>
              <a:off x="1702145" y="5130979"/>
              <a:ext cx="763660" cy="610819"/>
              <a:chOff x="1728618" y="3397316"/>
              <a:chExt cx="763660" cy="610819"/>
            </a:xfrm>
          </p:grpSpPr>
          <p:sp>
            <p:nvSpPr>
              <p:cNvPr id="210" name="正方形/長方形 209"/>
              <p:cNvSpPr/>
              <p:nvPr/>
            </p:nvSpPr>
            <p:spPr>
              <a:xfrm>
                <a:off x="1759204" y="3397316"/>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1" name="テキスト ボックス 210"/>
              <p:cNvSpPr txBox="1"/>
              <p:nvPr/>
            </p:nvSpPr>
            <p:spPr>
              <a:xfrm>
                <a:off x="1728618" y="3514513"/>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5" name="グループ化 194"/>
            <p:cNvGrpSpPr/>
            <p:nvPr/>
          </p:nvGrpSpPr>
          <p:grpSpPr>
            <a:xfrm>
              <a:off x="1692522" y="5841564"/>
              <a:ext cx="763660" cy="610819"/>
              <a:chOff x="1718995" y="4080605"/>
              <a:chExt cx="763660" cy="610819"/>
            </a:xfrm>
          </p:grpSpPr>
          <p:sp>
            <p:nvSpPr>
              <p:cNvPr id="208" name="正方形/長方形 207"/>
              <p:cNvSpPr/>
              <p:nvPr/>
            </p:nvSpPr>
            <p:spPr>
              <a:xfrm>
                <a:off x="1749581" y="4080605"/>
                <a:ext cx="709132"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9" name="テキスト ボックス 208"/>
              <p:cNvSpPr txBox="1"/>
              <p:nvPr/>
            </p:nvSpPr>
            <p:spPr>
              <a:xfrm>
                <a:off x="1718995" y="4197802"/>
                <a:ext cx="763660" cy="369332"/>
              </a:xfrm>
              <a:prstGeom prst="rect">
                <a:avLst/>
              </a:prstGeom>
              <a:noFill/>
              <a:ln w="19050">
                <a:no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6" name="グループ化 195"/>
            <p:cNvGrpSpPr/>
            <p:nvPr/>
          </p:nvGrpSpPr>
          <p:grpSpPr>
            <a:xfrm>
              <a:off x="6439360" y="5124445"/>
              <a:ext cx="1387473" cy="610819"/>
              <a:chOff x="5488783" y="1736417"/>
              <a:chExt cx="2049614" cy="610819"/>
            </a:xfrm>
          </p:grpSpPr>
          <p:sp>
            <p:nvSpPr>
              <p:cNvPr id="206" name="正方形/長方形 205"/>
              <p:cNvSpPr/>
              <p:nvPr/>
            </p:nvSpPr>
            <p:spPr>
              <a:xfrm>
                <a:off x="5488783" y="1736417"/>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7" name="テキスト ボックス 206"/>
              <p:cNvSpPr txBox="1"/>
              <p:nvPr/>
            </p:nvSpPr>
            <p:spPr>
              <a:xfrm>
                <a:off x="5527241" y="1747950"/>
                <a:ext cx="1940608" cy="584775"/>
              </a:xfrm>
              <a:prstGeom prst="rect">
                <a:avLst/>
              </a:prstGeom>
              <a:noFill/>
              <a:ln w="19050">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所管事務所により異なる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7" name="グループ化 196"/>
            <p:cNvGrpSpPr/>
            <p:nvPr/>
          </p:nvGrpSpPr>
          <p:grpSpPr>
            <a:xfrm>
              <a:off x="6439359" y="5862646"/>
              <a:ext cx="1387473" cy="610819"/>
              <a:chOff x="5488783" y="1736417"/>
              <a:chExt cx="2049614" cy="610819"/>
            </a:xfrm>
          </p:grpSpPr>
          <p:sp>
            <p:nvSpPr>
              <p:cNvPr id="204" name="正方形/長方形 203"/>
              <p:cNvSpPr/>
              <p:nvPr/>
            </p:nvSpPr>
            <p:spPr>
              <a:xfrm>
                <a:off x="5488783" y="1736417"/>
                <a:ext cx="2049614" cy="610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5" name="テキスト ボックス 204"/>
              <p:cNvSpPr txBox="1"/>
              <p:nvPr/>
            </p:nvSpPr>
            <p:spPr>
              <a:xfrm>
                <a:off x="5527241" y="1853614"/>
                <a:ext cx="1940608" cy="369332"/>
              </a:xfrm>
              <a:prstGeom prst="rect">
                <a:avLst/>
              </a:prstGeom>
              <a:noFill/>
              <a:ln w="19050">
                <a:noFill/>
              </a:ln>
            </p:spPr>
            <p:txBody>
              <a:bodyPr wrap="square" rtlCol="0">
                <a:spAutoFit/>
              </a:bodyPr>
              <a:lstStyle/>
              <a:p>
                <a:pPr algn="ct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ー</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4" name="グループ化 223"/>
            <p:cNvGrpSpPr/>
            <p:nvPr/>
          </p:nvGrpSpPr>
          <p:grpSpPr>
            <a:xfrm>
              <a:off x="163418" y="4707973"/>
              <a:ext cx="1515413" cy="369332"/>
              <a:chOff x="750811" y="3703614"/>
              <a:chExt cx="1515413" cy="369332"/>
            </a:xfrm>
          </p:grpSpPr>
          <p:sp>
            <p:nvSpPr>
              <p:cNvPr id="225" name="角丸四角形 224"/>
              <p:cNvSpPr/>
              <p:nvPr/>
            </p:nvSpPr>
            <p:spPr>
              <a:xfrm>
                <a:off x="750811" y="3744264"/>
                <a:ext cx="1515413"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テキスト ボックス 225"/>
              <p:cNvSpPr txBox="1"/>
              <p:nvPr/>
            </p:nvSpPr>
            <p:spPr>
              <a:xfrm>
                <a:off x="814199" y="3703614"/>
                <a:ext cx="1393696"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点検分類</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7" name="グループ化 226"/>
            <p:cNvGrpSpPr/>
            <p:nvPr/>
          </p:nvGrpSpPr>
          <p:grpSpPr>
            <a:xfrm>
              <a:off x="2527735" y="4714334"/>
              <a:ext cx="2334731" cy="369332"/>
              <a:chOff x="3139653" y="3706542"/>
              <a:chExt cx="2334731" cy="369332"/>
            </a:xfrm>
          </p:grpSpPr>
          <p:sp>
            <p:nvSpPr>
              <p:cNvPr id="228" name="角丸四角形 227"/>
              <p:cNvSpPr/>
              <p:nvPr/>
            </p:nvSpPr>
            <p:spPr>
              <a:xfrm>
                <a:off x="3139653" y="3747192"/>
                <a:ext cx="2334731" cy="288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テキスト ボックス 228"/>
              <p:cNvSpPr txBox="1"/>
              <p:nvPr/>
            </p:nvSpPr>
            <p:spPr>
              <a:xfrm>
                <a:off x="3275856" y="3706542"/>
                <a:ext cx="2059202"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点検内容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0" name="グループ化 229"/>
            <p:cNvGrpSpPr/>
            <p:nvPr/>
          </p:nvGrpSpPr>
          <p:grpSpPr>
            <a:xfrm>
              <a:off x="5138398" y="4714334"/>
              <a:ext cx="1002908" cy="369332"/>
              <a:chOff x="5931288" y="3698038"/>
              <a:chExt cx="1002908" cy="369332"/>
            </a:xfrm>
          </p:grpSpPr>
          <p:sp>
            <p:nvSpPr>
              <p:cNvPr id="231" name="角丸四角形 230"/>
              <p:cNvSpPr/>
              <p:nvPr/>
            </p:nvSpPr>
            <p:spPr>
              <a:xfrm>
                <a:off x="5931288" y="3738688"/>
                <a:ext cx="1002908"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テキスト ボックス 231"/>
              <p:cNvSpPr txBox="1"/>
              <p:nvPr/>
            </p:nvSpPr>
            <p:spPr>
              <a:xfrm>
                <a:off x="6027769" y="3698038"/>
                <a:ext cx="800862"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頻度</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3" name="グループ化 232"/>
            <p:cNvGrpSpPr/>
            <p:nvPr/>
          </p:nvGrpSpPr>
          <p:grpSpPr>
            <a:xfrm>
              <a:off x="6599745" y="4703750"/>
              <a:ext cx="894888" cy="369332"/>
              <a:chOff x="6927423" y="3705483"/>
              <a:chExt cx="1297891" cy="369332"/>
            </a:xfrm>
          </p:grpSpPr>
          <p:sp>
            <p:nvSpPr>
              <p:cNvPr id="234" name="角丸四角形 233"/>
              <p:cNvSpPr/>
              <p:nvPr/>
            </p:nvSpPr>
            <p:spPr>
              <a:xfrm>
                <a:off x="6992937" y="3746133"/>
                <a:ext cx="1192087"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テキスト ボックス 234"/>
              <p:cNvSpPr txBox="1"/>
              <p:nvPr/>
            </p:nvSpPr>
            <p:spPr>
              <a:xfrm>
                <a:off x="6927423" y="3705483"/>
                <a:ext cx="1297891"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班体制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9" name="グループ化 238"/>
            <p:cNvGrpSpPr/>
            <p:nvPr/>
          </p:nvGrpSpPr>
          <p:grpSpPr>
            <a:xfrm>
              <a:off x="1732731" y="4714334"/>
              <a:ext cx="740809" cy="369332"/>
              <a:chOff x="2352630" y="3706542"/>
              <a:chExt cx="740809" cy="369332"/>
            </a:xfrm>
          </p:grpSpPr>
          <p:sp>
            <p:nvSpPr>
              <p:cNvPr id="240" name="角丸四角形 239"/>
              <p:cNvSpPr/>
              <p:nvPr/>
            </p:nvSpPr>
            <p:spPr>
              <a:xfrm>
                <a:off x="2352630" y="3746132"/>
                <a:ext cx="740809" cy="2890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テキスト ボックス 240"/>
              <p:cNvSpPr txBox="1"/>
              <p:nvPr/>
            </p:nvSpPr>
            <p:spPr>
              <a:xfrm>
                <a:off x="2390730" y="3706542"/>
                <a:ext cx="673037"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体制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278" name="テキスト ボックス 277"/>
          <p:cNvSpPr txBox="1"/>
          <p:nvPr/>
        </p:nvSpPr>
        <p:spPr>
          <a:xfrm>
            <a:off x="161502" y="1268760"/>
            <a:ext cx="4539320" cy="400110"/>
          </a:xfrm>
          <a:prstGeom prst="rect">
            <a:avLst/>
          </a:prstGeom>
          <a:noFill/>
          <a:ln w="19050">
            <a:noFill/>
          </a:ln>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砂防・地すべり・急傾斜の点検の種類</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4" name="グループ化 53"/>
          <p:cNvGrpSpPr/>
          <p:nvPr/>
        </p:nvGrpSpPr>
        <p:grpSpPr>
          <a:xfrm>
            <a:off x="7936485" y="1912175"/>
            <a:ext cx="973203" cy="369332"/>
            <a:chOff x="8648176" y="3698038"/>
            <a:chExt cx="973203" cy="369332"/>
          </a:xfrm>
        </p:grpSpPr>
        <p:sp>
          <p:nvSpPr>
            <p:cNvPr id="55" name="角丸四角形 54"/>
            <p:cNvSpPr/>
            <p:nvPr/>
          </p:nvSpPr>
          <p:spPr>
            <a:xfrm>
              <a:off x="8689905" y="3738688"/>
              <a:ext cx="889746" cy="2880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8648176" y="3698038"/>
              <a:ext cx="973203" cy="369332"/>
            </a:xfrm>
            <a:prstGeom prst="rect">
              <a:avLst/>
            </a:prstGeom>
            <a:noFill/>
            <a:ln w="19050">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施設数</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7" name="正方形/長方形 56"/>
          <p:cNvSpPr/>
          <p:nvPr/>
        </p:nvSpPr>
        <p:spPr>
          <a:xfrm>
            <a:off x="7894578" y="2343881"/>
            <a:ext cx="1058652" cy="13214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8007086" y="2728147"/>
            <a:ext cx="863858" cy="584775"/>
          </a:xfrm>
          <a:prstGeom prst="rect">
            <a:avLst/>
          </a:prstGeom>
          <a:noFill/>
          <a:ln w="19050">
            <a:noFill/>
          </a:ln>
        </p:spPr>
        <p:txBody>
          <a:bodyPr wrap="square" rtlCol="0">
            <a:spAutoFit/>
          </a:bodyPr>
          <a:lstStyle/>
          <a:p>
            <a:pPr algn="ct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1038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箇所</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363392" y="4653136"/>
            <a:ext cx="8546296" cy="523220"/>
          </a:xfrm>
          <a:prstGeom prst="rect">
            <a:avLst/>
          </a:prstGeom>
          <a:noFill/>
          <a:ln w="19050">
            <a:noFill/>
          </a:ln>
        </p:spPr>
        <p:txBody>
          <a:bodyPr wrap="square" rtlCol="0">
            <a:spAutoFit/>
          </a:bodyPr>
          <a:lstStyle/>
          <a:p>
            <a:r>
              <a:rPr lang="ja-JP" altLang="en-US"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目視点検のため、不可視部の状況把握ができない</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51995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en-US" altLang="ja-JP" sz="2800" dirty="0" smtClean="0">
                <a:solidFill>
                  <a:schemeClr val="bg1"/>
                </a:solidFill>
                <a:latin typeface="Meiryo UI" pitchFamily="50" charset="-128"/>
                <a:ea typeface="Meiryo UI" pitchFamily="50" charset="-128"/>
                <a:cs typeface="Meiryo UI" pitchFamily="50" charset="-128"/>
              </a:rPr>
              <a:t>.</a:t>
            </a:r>
            <a:r>
              <a:rPr kumimoji="1" lang="ja-JP" altLang="en-US" sz="2800" dirty="0" smtClean="0">
                <a:solidFill>
                  <a:schemeClr val="bg1"/>
                </a:solidFill>
                <a:latin typeface="Meiryo UI" pitchFamily="50" charset="-128"/>
                <a:ea typeface="Meiryo UI" pitchFamily="50" charset="-128"/>
                <a:cs typeface="Meiryo UI" pitchFamily="50" charset="-128"/>
              </a:rPr>
              <a:t> 点検及びデータの蓄積</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smtClean="0">
                <a:latin typeface="Meiryo UI" pitchFamily="50" charset="-128"/>
                <a:ea typeface="Meiryo UI" pitchFamily="50" charset="-128"/>
                <a:cs typeface="Meiryo UI" pitchFamily="50" charset="-128"/>
              </a:rPr>
              <a:t>１－１　点検の種類</a:t>
            </a:r>
            <a:endParaRPr kumimoji="1" lang="ja-JP" altLang="en-US" sz="2400" dirty="0">
              <a:latin typeface="Meiryo UI" pitchFamily="50" charset="-128"/>
              <a:ea typeface="Meiryo UI" pitchFamily="50" charset="-128"/>
              <a:cs typeface="Meiryo UI" pitchFamily="50" charset="-128"/>
            </a:endParaRPr>
          </a:p>
        </p:txBody>
      </p:sp>
      <p:sp>
        <p:nvSpPr>
          <p:cNvPr id="278" name="テキスト ボックス 277"/>
          <p:cNvSpPr txBox="1"/>
          <p:nvPr/>
        </p:nvSpPr>
        <p:spPr>
          <a:xfrm>
            <a:off x="161502" y="1052736"/>
            <a:ext cx="4539320" cy="400110"/>
          </a:xfrm>
          <a:prstGeom prst="rect">
            <a:avLst/>
          </a:prstGeom>
          <a:noFill/>
          <a:ln w="19050">
            <a:noFill/>
          </a:ln>
        </p:spPr>
        <p:txBody>
          <a:bodyPr wrap="square" rtlCol="0">
            <a:spAutoFit/>
          </a:bodyPr>
          <a:lstStyle/>
          <a:p>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◆定期点検（まとめ）</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3810000" y="6420716"/>
            <a:ext cx="1828800" cy="365125"/>
          </a:xfrm>
        </p:spPr>
        <p:txBody>
          <a:bodyPr/>
          <a:lstStyle/>
          <a:p>
            <a:fld id="{682EF9F9-C4E8-46B2-BBF1-33E3162B856A}" type="slidenum">
              <a:rPr kumimoji="1" lang="ja-JP" altLang="en-US" smtClean="0"/>
              <a:t>7</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884047375"/>
              </p:ext>
            </p:extLst>
          </p:nvPr>
        </p:nvGraphicFramePr>
        <p:xfrm>
          <a:off x="161500" y="1484784"/>
          <a:ext cx="8802987" cy="5155752"/>
        </p:xfrm>
        <a:graphic>
          <a:graphicData uri="http://schemas.openxmlformats.org/drawingml/2006/table">
            <a:tbl>
              <a:tblPr firstRow="1" bandRow="1">
                <a:tableStyleId>{5C22544A-7EE6-4342-B048-85BDC9FD1C3A}</a:tableStyleId>
              </a:tblPr>
              <a:tblGrid>
                <a:gridCol w="1275502"/>
                <a:gridCol w="1170942"/>
                <a:gridCol w="1170942"/>
                <a:gridCol w="1421858"/>
                <a:gridCol w="585471"/>
                <a:gridCol w="1338220"/>
                <a:gridCol w="1840052"/>
              </a:tblGrid>
              <a:tr h="288032">
                <a:tc rowSpan="3">
                  <a:txBody>
                    <a:bodyPr/>
                    <a:lstStyle/>
                    <a:p>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lumMod val="75000"/>
                      </a:schemeClr>
                    </a:solidFill>
                  </a:tcPr>
                </a:tc>
                <a:tc gridSpan="3">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定期点検</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kumimoji="1" lang="ja-JP" altLang="en-US"/>
                    </a:p>
                  </a:txBody>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6350"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点検結果蓄積方法</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63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B w="6350" cap="flat" cmpd="sng" algn="ctr">
                      <a:solidFill>
                        <a:schemeClr val="bg1"/>
                      </a:solidFill>
                      <a:prstDash val="solid"/>
                      <a:round/>
                      <a:headEnd type="none" w="med" len="med"/>
                      <a:tailEnd type="none" w="med" len="med"/>
                    </a:lnB>
                    <a:solidFill>
                      <a:schemeClr val="accent1">
                        <a:lumMod val="75000"/>
                      </a:schemeClr>
                    </a:solidFill>
                  </a:tcPr>
                </a:tc>
                <a:tc rowSpan="3">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データの活用</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9050" cap="flat" cmpd="sng" algn="ctr">
                      <a:solidFill>
                        <a:schemeClr val="bg1"/>
                      </a:solidFill>
                      <a:prstDash val="solid"/>
                      <a:round/>
                      <a:headEnd type="none" w="med" len="med"/>
                      <a:tailEnd type="none" w="med" len="med"/>
                    </a:lnB>
                    <a:solidFill>
                      <a:schemeClr val="accent1">
                        <a:lumMod val="75000"/>
                      </a:schemeClr>
                    </a:solidFill>
                  </a:tcPr>
                </a:tc>
              </a:tr>
              <a:tr h="277477">
                <a:tc vMerge="1">
                  <a:txBody>
                    <a:bodyPr/>
                    <a:lstStyle/>
                    <a:p>
                      <a:endParaRPr kumimoji="1" lang="ja-JP" altLang="en-US"/>
                    </a:p>
                  </a:txBody>
                  <a:tcPr/>
                </a:tc>
                <a:tc gridSpan="2">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目視点検</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詳細点検</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紙</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rowSpan="2">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データ</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kumimoji="1" lang="ja-JP" altLang="en-US"/>
                    </a:p>
                  </a:txBody>
                  <a:tcPr/>
                </a:tc>
              </a:tr>
              <a:tr h="277477">
                <a:tc vMerge="1">
                  <a:txBody>
                    <a:bodyPr/>
                    <a:lstStyle/>
                    <a:p>
                      <a:endParaRPr kumimoji="1" lang="ja-JP" altLang="en-US"/>
                    </a:p>
                  </a:txBody>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区分</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頻度</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体制</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延べ人数</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区分・頻度</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計測項目</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006998">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河川施設</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（地下構造</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物除く）</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直営</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630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河道管理</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堆積・洗掘等</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9050" cap="flat" cmpd="sng" algn="ctr">
                      <a:solidFill>
                        <a:schemeClr val="bg1"/>
                      </a:solidFill>
                      <a:prstDash val="solid"/>
                      <a:round/>
                      <a:headEnd type="none" w="med" len="med"/>
                      <a:tailEnd type="none" w="med" len="med"/>
                    </a:lnT>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河川カルテ</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建設</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CALS</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9050" cap="flat" cmpd="sng" algn="ctr">
                      <a:solidFill>
                        <a:schemeClr val="bg1"/>
                      </a:solidFill>
                      <a:prstDash val="solid"/>
                      <a:round/>
                      <a:headEnd type="none" w="med" len="med"/>
                      <a:tailEnd type="none" w="med" len="med"/>
                    </a:lnT>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補修の優先度設定</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9050" cap="flat" cmpd="sng" algn="ctr">
                      <a:solidFill>
                        <a:schemeClr val="bg1"/>
                      </a:solidFill>
                      <a:prstDash val="solid"/>
                      <a:round/>
                      <a:headEnd type="none" w="med" len="med"/>
                      <a:tailEnd type="none" w="med" len="med"/>
                    </a:lnT>
                  </a:tcPr>
                </a:tc>
              </a:tr>
              <a:tr h="1006998">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地下河川・</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地下調節池</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直営</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006998">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ダム</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直営</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班</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漏水・変形・浸潤線を計測</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異常の原因究明</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対策・補修方法検討</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006998">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砂防</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直営</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6350" cap="flat" cmpd="sng" algn="ctr">
                      <a:solidFill>
                        <a:schemeClr val="bg1"/>
                      </a:solidFill>
                      <a:prstDash val="solid"/>
                      <a:round/>
                      <a:headEnd type="none" w="med" len="med"/>
                      <a:tailEnd type="none" w="med" len="med"/>
                    </a:lnR>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事務所により異なる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bg1"/>
                      </a:solidFill>
                      <a:prstDash val="solid"/>
                      <a:round/>
                      <a:headEnd type="none" w="med" len="med"/>
                      <a:tailEnd type="none" w="med" len="med"/>
                    </a:ln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1572324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17757" y="6465197"/>
            <a:ext cx="1828800" cy="365125"/>
          </a:xfrm>
        </p:spPr>
        <p:txBody>
          <a:bodyPr/>
          <a:lstStyle/>
          <a:p>
            <a:fld id="{682EF9F9-C4E8-46B2-BBF1-33E3162B856A}" type="slidenum">
              <a:rPr kumimoji="1" lang="ja-JP" altLang="en-US" smtClean="0"/>
              <a:t>8</a:t>
            </a:fld>
            <a:endParaRPr kumimoji="1" lang="ja-JP" altLang="en-US"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点検及びデータの</a:t>
            </a:r>
            <a:r>
              <a:rPr lang="ja-JP" altLang="en-US" sz="2800" dirty="0" smtClean="0">
                <a:solidFill>
                  <a:schemeClr val="bg1"/>
                </a:solidFill>
                <a:latin typeface="Meiryo UI" pitchFamily="50" charset="-128"/>
                <a:ea typeface="Meiryo UI" pitchFamily="50" charset="-128"/>
                <a:cs typeface="Meiryo UI" pitchFamily="50" charset="-128"/>
              </a:rPr>
              <a:t>蓄積</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a:t>
            </a:r>
            <a:r>
              <a:rPr lang="ja-JP" altLang="en-US" sz="2400" dirty="0" smtClean="0">
                <a:latin typeface="Meiryo UI" pitchFamily="50" charset="-128"/>
                <a:ea typeface="Meiryo UI" pitchFamily="50" charset="-128"/>
                <a:cs typeface="Meiryo UI" pitchFamily="50" charset="-128"/>
              </a:rPr>
              <a:t>－１　点検の種類</a:t>
            </a:r>
            <a:endParaRPr kumimoji="1" lang="ja-JP" altLang="en-US" sz="2400" dirty="0">
              <a:latin typeface="Meiryo UI" pitchFamily="50" charset="-128"/>
              <a:ea typeface="Meiryo UI" pitchFamily="50" charset="-128"/>
              <a:cs typeface="Meiryo UI" pitchFamily="50" charset="-128"/>
            </a:endParaRPr>
          </a:p>
        </p:txBody>
      </p:sp>
      <p:sp>
        <p:nvSpPr>
          <p:cNvPr id="44" name="テキスト ボックス 43"/>
          <p:cNvSpPr txBox="1"/>
          <p:nvPr/>
        </p:nvSpPr>
        <p:spPr>
          <a:xfrm>
            <a:off x="4061102" y="3168999"/>
            <a:ext cx="4687362"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H24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年度、調査延長</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L=900m</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13856" y="1050635"/>
            <a:ext cx="4009792" cy="400110"/>
          </a:xfrm>
          <a:prstGeom prst="rect">
            <a:avLst/>
          </a:prstGeom>
          <a:noFill/>
          <a:ln w="19050">
            <a:no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●不可視部分の点検事例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47" name="図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101" y="3842948"/>
            <a:ext cx="2751940" cy="2023406"/>
          </a:xfrm>
          <a:prstGeom prst="rect">
            <a:avLst/>
          </a:prstGeom>
        </p:spPr>
      </p:pic>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7163" y="3821343"/>
            <a:ext cx="2759870" cy="2034928"/>
          </a:xfrm>
          <a:prstGeom prst="rect">
            <a:avLst/>
          </a:prstGeom>
        </p:spPr>
      </p:pic>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767" y="1470200"/>
            <a:ext cx="3048228" cy="2236941"/>
          </a:xfrm>
          <a:prstGeom prst="rect">
            <a:avLst/>
          </a:prstGeom>
        </p:spPr>
      </p:pic>
      <p:sp>
        <p:nvSpPr>
          <p:cNvPr id="51" name="テキスト ボックス 50"/>
          <p:cNvSpPr txBox="1"/>
          <p:nvPr/>
        </p:nvSpPr>
        <p:spPr>
          <a:xfrm>
            <a:off x="1993159" y="5857527"/>
            <a:ext cx="3138465" cy="307777"/>
          </a:xfrm>
          <a:prstGeom prst="rect">
            <a:avLst/>
          </a:prstGeom>
          <a:noFill/>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カメラのよる空洞確認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5185249" y="5831021"/>
            <a:ext cx="3138465" cy="307777"/>
          </a:xfrm>
          <a:prstGeom prst="rect">
            <a:avLst/>
          </a:prstGeom>
          <a:noFill/>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削孔よる空洞確認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4007042" y="2485190"/>
            <a:ext cx="4380896"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レーダー探査後、カメラ調査や削孔調査により空洞化を確認。</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3966996" y="1521359"/>
            <a:ext cx="4376144"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堤防天端の亀裂や、ブロック積護岸の目地開きなどが発生した場合、堤防の空洞化を確認するためにレーダー探査を実施。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97735" y="6093296"/>
            <a:ext cx="8546296" cy="523220"/>
          </a:xfrm>
          <a:prstGeom prst="rect">
            <a:avLst/>
          </a:prstGeom>
          <a:noFill/>
          <a:ln w="19050">
            <a:noFill/>
          </a:ln>
        </p:spPr>
        <p:txBody>
          <a:bodyPr wrap="square" rtlCol="0">
            <a:spAutoFit/>
          </a:bodyPr>
          <a:lstStyle/>
          <a:p>
            <a:r>
              <a:rPr lang="ja-JP" altLang="en-US"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不可視部の点検をすべき箇所の選定</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37814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810000" y="6492875"/>
            <a:ext cx="1828800" cy="365125"/>
          </a:xfrm>
        </p:spPr>
        <p:txBody>
          <a:bodyPr/>
          <a:lstStyle/>
          <a:p>
            <a:fld id="{682EF9F9-C4E8-46B2-BBF1-33E3162B856A}" type="slidenum">
              <a:rPr kumimoji="1" lang="ja-JP" altLang="en-US" smtClean="0"/>
              <a:t>9</a:t>
            </a:fld>
            <a:endParaRPr kumimoji="1" lang="ja-JP" altLang="en-US"/>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lang="en-US" altLang="ja-JP" sz="2800" dirty="0" smtClean="0">
                <a:solidFill>
                  <a:schemeClr val="bg1"/>
                </a:solidFill>
                <a:latin typeface="Meiryo UI" pitchFamily="50" charset="-128"/>
                <a:ea typeface="Meiryo UI" pitchFamily="50" charset="-128"/>
                <a:cs typeface="Meiryo UI" pitchFamily="50" charset="-128"/>
              </a:rPr>
              <a:t>.</a:t>
            </a:r>
            <a:r>
              <a:rPr lang="ja-JP" altLang="en-US" sz="2800" dirty="0" smtClean="0">
                <a:solidFill>
                  <a:schemeClr val="bg1"/>
                </a:solidFill>
                <a:latin typeface="Meiryo UI" pitchFamily="50" charset="-128"/>
                <a:ea typeface="Meiryo UI" pitchFamily="50" charset="-128"/>
                <a:cs typeface="Meiryo UI" pitchFamily="50" charset="-128"/>
              </a:rPr>
              <a:t> </a:t>
            </a:r>
            <a:r>
              <a:rPr lang="ja-JP" altLang="en-US" sz="2800" dirty="0">
                <a:solidFill>
                  <a:schemeClr val="bg1"/>
                </a:solidFill>
                <a:latin typeface="Meiryo UI" pitchFamily="50" charset="-128"/>
                <a:ea typeface="Meiryo UI" pitchFamily="50" charset="-128"/>
                <a:cs typeface="Meiryo UI" pitchFamily="50" charset="-128"/>
              </a:rPr>
              <a:t>点検及びデータの</a:t>
            </a:r>
            <a:r>
              <a:rPr lang="ja-JP" altLang="en-US" sz="2800" dirty="0" smtClean="0">
                <a:solidFill>
                  <a:schemeClr val="bg1"/>
                </a:solidFill>
                <a:latin typeface="Meiryo UI" pitchFamily="50" charset="-128"/>
                <a:ea typeface="Meiryo UI" pitchFamily="50" charset="-128"/>
                <a:cs typeface="Meiryo UI" pitchFamily="50" charset="-128"/>
              </a:rPr>
              <a:t>蓄積</a:t>
            </a:r>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a:t>
            </a:r>
            <a:r>
              <a:rPr lang="ja-JP" altLang="en-US" sz="2400" dirty="0" smtClean="0">
                <a:latin typeface="Meiryo UI" pitchFamily="50" charset="-128"/>
                <a:ea typeface="Meiryo UI" pitchFamily="50" charset="-128"/>
                <a:cs typeface="Meiryo UI" pitchFamily="50" charset="-128"/>
              </a:rPr>
              <a:t>－１　点検の種類</a:t>
            </a:r>
            <a:endParaRPr kumimoji="1" lang="ja-JP" altLang="en-US" sz="24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13856" y="1092200"/>
            <a:ext cx="5760640" cy="369332"/>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点検の視点：致命的な不具合を見逃さない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14433" y="1849597"/>
            <a:ext cx="8634031" cy="369332"/>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使用性・安全性・第</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者被害の視点：下記の点検項目により点検を実施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480062" y="2223084"/>
            <a:ext cx="1591105" cy="369332"/>
          </a:xfrm>
          <a:prstGeom prst="rect">
            <a:avLst/>
          </a:prstGeom>
          <a:noFill/>
          <a:ln w="19050">
            <a:noFill/>
          </a:ln>
        </p:spPr>
        <p:txBody>
          <a:bodyPr wrap="square" rtlCol="0">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点検項目</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537073"/>
            <a:ext cx="5225520" cy="3455337"/>
          </a:xfrm>
          <a:prstGeom prst="rect">
            <a:avLst/>
          </a:prstGeom>
        </p:spPr>
      </p:pic>
      <p:sp>
        <p:nvSpPr>
          <p:cNvPr id="12" name="テキスト ボックス 11"/>
          <p:cNvSpPr txBox="1"/>
          <p:nvPr/>
        </p:nvSpPr>
        <p:spPr>
          <a:xfrm>
            <a:off x="77914" y="1475492"/>
            <a:ext cx="5760640" cy="369332"/>
          </a:xfrm>
          <a:prstGeom prst="rect">
            <a:avLst/>
          </a:prstGeom>
          <a:noFill/>
          <a:ln w="19050">
            <a:no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①－１河川（堤防・護岸、特殊堤、堰・床固工、河道）</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14433" y="3139682"/>
            <a:ext cx="4097527" cy="646331"/>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のうち、過去の被災事例から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追加した視点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95536" y="3906256"/>
            <a:ext cx="3096344" cy="830997"/>
          </a:xfrm>
          <a:prstGeom prst="rect">
            <a:avLst/>
          </a:prstGeom>
          <a:noFill/>
          <a:ln w="19050">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・パイピング要観察箇所の堤防点検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・水衝部の護岸点検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・堤防に生えている樹木の枯朽状況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97735" y="5980475"/>
            <a:ext cx="8546296" cy="830997"/>
          </a:xfrm>
          <a:prstGeom prst="rect">
            <a:avLst/>
          </a:prstGeom>
          <a:noFill/>
          <a:ln w="19050">
            <a:noFill/>
          </a:ln>
        </p:spPr>
        <p:txBody>
          <a:bodyPr wrap="square" rtlCol="0">
            <a:spAutoFit/>
          </a:bodyPr>
          <a:lstStyle/>
          <a:p>
            <a:r>
              <a:rPr lang="ja-JP" altLang="en-US" sz="2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点検者は河川技術者のみではないため、点検の視点を把握できて</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いない場合がある</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772816" y="986787"/>
            <a:ext cx="2664296" cy="707886"/>
          </a:xfrm>
          <a:prstGeom prst="rect">
            <a:avLst/>
          </a:prstGeom>
          <a:noFill/>
          <a:ln w="19050">
            <a:noFill/>
          </a:ln>
        </p:spPr>
        <p:txBody>
          <a:bodyPr wrap="square" rtlCol="0">
            <a:spAutoFit/>
          </a:bodyPr>
          <a:lstStyle/>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≪修正箇所≫</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問題点を追記</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1755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A9F2E74B89BA4499CB1BEF8348AA80B" ma:contentTypeVersion="0" ma:contentTypeDescription="新しいドキュメントを作成します。" ma:contentTypeScope="" ma:versionID="6a2a72e2d454aba72df80c79ecd9f829">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117CFC3-2F69-4109-96C5-CDBCA466B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824B8D6-791C-413A-A636-DC40FB5D7411}">
  <ds:schemaRefs>
    <ds:schemaRef ds:uri="http://schemas.microsoft.com/sharepoint/v3/contenttype/forms"/>
  </ds:schemaRefs>
</ds:datastoreItem>
</file>

<file path=customXml/itemProps3.xml><?xml version="1.0" encoding="utf-8"?>
<ds:datastoreItem xmlns:ds="http://schemas.openxmlformats.org/officeDocument/2006/customXml" ds:itemID="{B5FD07D6-119B-410E-ABE6-36E5AD5730E6}">
  <ds:schemaRefs>
    <ds:schemaRef ds:uri="http://purl.org/dc/term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Slipstream</Template>
  <TotalTime>15938</TotalTime>
  <Words>6339</Words>
  <Application>Microsoft Office PowerPoint</Application>
  <PresentationFormat>画面に合わせる (4:3)</PresentationFormat>
  <Paragraphs>1302</Paragraphs>
  <Slides>38</Slides>
  <Notes>5</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スリップストリーム</vt:lpstr>
      <vt:lpstr>大阪府都市基盤施設維持管理技術審議会  第１回　河川港湾公園部会  ～戦略的な維持管理の推進について～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大井祥之</cp:lastModifiedBy>
  <cp:revision>497</cp:revision>
  <cp:lastPrinted>2014-04-25T12:02:28Z</cp:lastPrinted>
  <dcterms:created xsi:type="dcterms:W3CDTF">2013-06-19T04:48:16Z</dcterms:created>
  <dcterms:modified xsi:type="dcterms:W3CDTF">2014-05-19T00:42:35Z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0x0101002A9F2E74B89BA4499CB1BEF8348AA80B</vt:lpwstr>
  </property>
</Properties>
</file>