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3300"/>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34" autoAdjust="0"/>
    <p:restoredTop sz="94660"/>
  </p:normalViewPr>
  <p:slideViewPr>
    <p:cSldViewPr>
      <p:cViewPr>
        <p:scale>
          <a:sx n="75" d="100"/>
          <a:sy n="75" d="100"/>
        </p:scale>
        <p:origin x="-738" y="-16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latin typeface="HG丸ｺﾞｼｯｸM-PRO" pitchFamily="50" charset="-128"/>
                <a:ea typeface="HG丸ｺﾞｼｯｸM-PRO" pitchFamily="50" charset="-128"/>
              </a:defRPr>
            </a:pPr>
            <a:r>
              <a:rPr lang="ja-JP" altLang="en-US" sz="1200">
                <a:latin typeface="HG丸ｺﾞｼｯｸM-PRO" pitchFamily="50" charset="-128"/>
                <a:ea typeface="HG丸ｺﾞｼｯｸM-PRO" pitchFamily="50" charset="-128"/>
              </a:rPr>
              <a:t>高齢化する海岸施設</a:t>
            </a:r>
          </a:p>
        </c:rich>
      </c:tx>
      <c:layout/>
      <c:overlay val="0"/>
    </c:title>
    <c:autoTitleDeleted val="0"/>
    <c:plotArea>
      <c:layout/>
      <c:barChart>
        <c:barDir val="col"/>
        <c:grouping val="stacked"/>
        <c:varyColors val="0"/>
        <c:ser>
          <c:idx val="0"/>
          <c:order val="0"/>
          <c:tx>
            <c:strRef>
              <c:f>'[★陸閘等台帳.xlsx]台帳 (2)'!$C$300</c:f>
              <c:strCache>
                <c:ptCount val="1"/>
                <c:pt idx="0">
                  <c:v>水門</c:v>
                </c:pt>
              </c:strCache>
            </c:strRef>
          </c:tx>
          <c:spPr>
            <a:solidFill>
              <a:schemeClr val="tx1">
                <a:lumMod val="75000"/>
                <a:lumOff val="25000"/>
              </a:schemeClr>
            </a:solidFill>
          </c:spPr>
          <c:invertIfNegative val="0"/>
          <c:cat>
            <c:numRef>
              <c:f>'[★陸閘等台帳.xlsx]台帳 (2)'!$B$302:$B$354</c:f>
              <c:numCache>
                <c:formatCode>General</c:formatCod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numCache>
            </c:numRef>
          </c:cat>
          <c:val>
            <c:numRef>
              <c:f>'[★陸閘等台帳.xlsx]台帳 (2)'!$C$302:$C$354</c:f>
              <c:numCache>
                <c:formatCode>General</c:formatCode>
                <c:ptCount val="53"/>
                <c:pt idx="0">
                  <c:v>0</c:v>
                </c:pt>
                <c:pt idx="1">
                  <c:v>1</c:v>
                </c:pt>
                <c:pt idx="2">
                  <c:v>1</c:v>
                </c:pt>
                <c:pt idx="3">
                  <c:v>2</c:v>
                </c:pt>
                <c:pt idx="4">
                  <c:v>2</c:v>
                </c:pt>
                <c:pt idx="5">
                  <c:v>2</c:v>
                </c:pt>
                <c:pt idx="6">
                  <c:v>0</c:v>
                </c:pt>
                <c:pt idx="7">
                  <c:v>1</c:v>
                </c:pt>
                <c:pt idx="8">
                  <c:v>0</c:v>
                </c:pt>
                <c:pt idx="9">
                  <c:v>0</c:v>
                </c:pt>
                <c:pt idx="10">
                  <c:v>0</c:v>
                </c:pt>
                <c:pt idx="11">
                  <c:v>0</c:v>
                </c:pt>
                <c:pt idx="12">
                  <c:v>0</c:v>
                </c:pt>
                <c:pt idx="13">
                  <c:v>0</c:v>
                </c:pt>
                <c:pt idx="14">
                  <c:v>0</c:v>
                </c:pt>
                <c:pt idx="15">
                  <c:v>1</c:v>
                </c:pt>
                <c:pt idx="16">
                  <c:v>0</c:v>
                </c:pt>
                <c:pt idx="17">
                  <c:v>0</c:v>
                </c:pt>
                <c:pt idx="18">
                  <c:v>0</c:v>
                </c:pt>
                <c:pt idx="19">
                  <c:v>0</c:v>
                </c:pt>
                <c:pt idx="20">
                  <c:v>0</c:v>
                </c:pt>
                <c:pt idx="21">
                  <c:v>0</c:v>
                </c:pt>
                <c:pt idx="22">
                  <c:v>0</c:v>
                </c:pt>
                <c:pt idx="23">
                  <c:v>0</c:v>
                </c:pt>
                <c:pt idx="24">
                  <c:v>0</c:v>
                </c:pt>
                <c:pt idx="25">
                  <c:v>0</c:v>
                </c:pt>
                <c:pt idx="26">
                  <c:v>0</c:v>
                </c:pt>
                <c:pt idx="27">
                  <c:v>1</c:v>
                </c:pt>
                <c:pt idx="28">
                  <c:v>0</c:v>
                </c:pt>
                <c:pt idx="29">
                  <c:v>0</c:v>
                </c:pt>
                <c:pt idx="30">
                  <c:v>0</c:v>
                </c:pt>
                <c:pt idx="31">
                  <c:v>0</c:v>
                </c:pt>
                <c:pt idx="32">
                  <c:v>0</c:v>
                </c:pt>
                <c:pt idx="33">
                  <c:v>0</c:v>
                </c:pt>
                <c:pt idx="34">
                  <c:v>0</c:v>
                </c:pt>
                <c:pt idx="35">
                  <c:v>0</c:v>
                </c:pt>
                <c:pt idx="36">
                  <c:v>0</c:v>
                </c:pt>
                <c:pt idx="37">
                  <c:v>0</c:v>
                </c:pt>
                <c:pt idx="38">
                  <c:v>1</c:v>
                </c:pt>
                <c:pt idx="39">
                  <c:v>0</c:v>
                </c:pt>
                <c:pt idx="40">
                  <c:v>0</c:v>
                </c:pt>
                <c:pt idx="41">
                  <c:v>0</c:v>
                </c:pt>
                <c:pt idx="42">
                  <c:v>0</c:v>
                </c:pt>
                <c:pt idx="43">
                  <c:v>0</c:v>
                </c:pt>
                <c:pt idx="44">
                  <c:v>0</c:v>
                </c:pt>
                <c:pt idx="45">
                  <c:v>0</c:v>
                </c:pt>
                <c:pt idx="46">
                  <c:v>0</c:v>
                </c:pt>
                <c:pt idx="47">
                  <c:v>1</c:v>
                </c:pt>
                <c:pt idx="48">
                  <c:v>0</c:v>
                </c:pt>
                <c:pt idx="49">
                  <c:v>0</c:v>
                </c:pt>
                <c:pt idx="50">
                  <c:v>0</c:v>
                </c:pt>
                <c:pt idx="51">
                  <c:v>1</c:v>
                </c:pt>
                <c:pt idx="52">
                  <c:v>0</c:v>
                </c:pt>
              </c:numCache>
            </c:numRef>
          </c:val>
        </c:ser>
        <c:ser>
          <c:idx val="1"/>
          <c:order val="1"/>
          <c:tx>
            <c:strRef>
              <c:f>'[★陸閘等台帳.xlsx]台帳 (2)'!$D$300</c:f>
              <c:strCache>
                <c:ptCount val="1"/>
                <c:pt idx="0">
                  <c:v>樋門</c:v>
                </c:pt>
              </c:strCache>
            </c:strRef>
          </c:tx>
          <c:spPr>
            <a:solidFill>
              <a:srgbClr val="FF6600"/>
            </a:solidFill>
          </c:spPr>
          <c:invertIfNegative val="0"/>
          <c:cat>
            <c:numRef>
              <c:f>'[★陸閘等台帳.xlsx]台帳 (2)'!$B$302:$B$354</c:f>
              <c:numCache>
                <c:formatCode>General</c:formatCod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numCache>
            </c:numRef>
          </c:cat>
          <c:val>
            <c:numRef>
              <c:f>'[★陸閘等台帳.xlsx]台帳 (2)'!$D$302:$D$354</c:f>
              <c:numCache>
                <c:formatCode>General</c:formatCode>
                <c:ptCount val="53"/>
                <c:pt idx="0">
                  <c:v>0</c:v>
                </c:pt>
                <c:pt idx="1">
                  <c:v>0</c:v>
                </c:pt>
                <c:pt idx="2">
                  <c:v>0</c:v>
                </c:pt>
                <c:pt idx="3">
                  <c:v>0</c:v>
                </c:pt>
                <c:pt idx="4">
                  <c:v>11</c:v>
                </c:pt>
                <c:pt idx="5">
                  <c:v>1</c:v>
                </c:pt>
                <c:pt idx="6">
                  <c:v>1</c:v>
                </c:pt>
                <c:pt idx="7">
                  <c:v>7</c:v>
                </c:pt>
                <c:pt idx="8">
                  <c:v>2</c:v>
                </c:pt>
                <c:pt idx="9">
                  <c:v>0</c:v>
                </c:pt>
                <c:pt idx="10">
                  <c:v>0</c:v>
                </c:pt>
                <c:pt idx="11">
                  <c:v>1</c:v>
                </c:pt>
                <c:pt idx="12">
                  <c:v>1</c:v>
                </c:pt>
                <c:pt idx="13">
                  <c:v>0</c:v>
                </c:pt>
                <c:pt idx="14">
                  <c:v>2</c:v>
                </c:pt>
                <c:pt idx="15">
                  <c:v>1</c:v>
                </c:pt>
                <c:pt idx="16">
                  <c:v>0</c:v>
                </c:pt>
                <c:pt idx="17">
                  <c:v>1</c:v>
                </c:pt>
                <c:pt idx="18">
                  <c:v>0</c:v>
                </c:pt>
                <c:pt idx="19">
                  <c:v>0</c:v>
                </c:pt>
                <c:pt idx="20">
                  <c:v>2</c:v>
                </c:pt>
                <c:pt idx="21">
                  <c:v>2</c:v>
                </c:pt>
                <c:pt idx="22">
                  <c:v>0</c:v>
                </c:pt>
                <c:pt idx="23">
                  <c:v>0</c:v>
                </c:pt>
                <c:pt idx="24">
                  <c:v>1</c:v>
                </c:pt>
                <c:pt idx="25">
                  <c:v>0</c:v>
                </c:pt>
                <c:pt idx="26">
                  <c:v>1</c:v>
                </c:pt>
                <c:pt idx="27">
                  <c:v>0</c:v>
                </c:pt>
                <c:pt idx="28">
                  <c:v>0</c:v>
                </c:pt>
                <c:pt idx="29">
                  <c:v>2</c:v>
                </c:pt>
                <c:pt idx="30">
                  <c:v>1</c:v>
                </c:pt>
                <c:pt idx="31">
                  <c:v>0</c:v>
                </c:pt>
                <c:pt idx="32">
                  <c:v>0</c:v>
                </c:pt>
                <c:pt idx="33">
                  <c:v>1</c:v>
                </c:pt>
                <c:pt idx="34">
                  <c:v>3</c:v>
                </c:pt>
                <c:pt idx="35">
                  <c:v>0</c:v>
                </c:pt>
                <c:pt idx="36">
                  <c:v>0</c:v>
                </c:pt>
                <c:pt idx="37">
                  <c:v>2</c:v>
                </c:pt>
                <c:pt idx="38">
                  <c:v>1</c:v>
                </c:pt>
                <c:pt idx="39">
                  <c:v>0</c:v>
                </c:pt>
                <c:pt idx="40">
                  <c:v>0</c:v>
                </c:pt>
                <c:pt idx="41">
                  <c:v>0</c:v>
                </c:pt>
                <c:pt idx="42">
                  <c:v>1</c:v>
                </c:pt>
                <c:pt idx="43">
                  <c:v>1</c:v>
                </c:pt>
                <c:pt idx="44">
                  <c:v>0</c:v>
                </c:pt>
                <c:pt idx="45">
                  <c:v>1</c:v>
                </c:pt>
                <c:pt idx="46">
                  <c:v>0</c:v>
                </c:pt>
                <c:pt idx="47">
                  <c:v>0</c:v>
                </c:pt>
                <c:pt idx="48">
                  <c:v>0</c:v>
                </c:pt>
                <c:pt idx="49">
                  <c:v>0</c:v>
                </c:pt>
                <c:pt idx="50">
                  <c:v>0</c:v>
                </c:pt>
                <c:pt idx="51">
                  <c:v>0</c:v>
                </c:pt>
                <c:pt idx="52">
                  <c:v>0</c:v>
                </c:pt>
              </c:numCache>
            </c:numRef>
          </c:val>
        </c:ser>
        <c:ser>
          <c:idx val="2"/>
          <c:order val="2"/>
          <c:tx>
            <c:strRef>
              <c:f>'[★陸閘等台帳.xlsx]台帳 (2)'!$E$300</c:f>
              <c:strCache>
                <c:ptCount val="1"/>
                <c:pt idx="0">
                  <c:v>門扉</c:v>
                </c:pt>
              </c:strCache>
            </c:strRef>
          </c:tx>
          <c:spPr>
            <a:solidFill>
              <a:srgbClr val="00B0F0"/>
            </a:solidFill>
          </c:spPr>
          <c:invertIfNegative val="0"/>
          <c:cat>
            <c:numRef>
              <c:f>'[★陸閘等台帳.xlsx]台帳 (2)'!$B$302:$B$354</c:f>
              <c:numCache>
                <c:formatCode>General</c:formatCod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numCache>
            </c:numRef>
          </c:cat>
          <c:val>
            <c:numRef>
              <c:f>'[★陸閘等台帳.xlsx]台帳 (2)'!$E$302:$E$354</c:f>
              <c:numCache>
                <c:formatCode>General</c:formatCode>
                <c:ptCount val="53"/>
                <c:pt idx="0">
                  <c:v>0</c:v>
                </c:pt>
                <c:pt idx="1">
                  <c:v>0</c:v>
                </c:pt>
                <c:pt idx="2">
                  <c:v>1</c:v>
                </c:pt>
                <c:pt idx="3">
                  <c:v>4</c:v>
                </c:pt>
                <c:pt idx="4">
                  <c:v>31</c:v>
                </c:pt>
                <c:pt idx="5">
                  <c:v>2</c:v>
                </c:pt>
                <c:pt idx="6">
                  <c:v>15</c:v>
                </c:pt>
                <c:pt idx="7">
                  <c:v>0</c:v>
                </c:pt>
                <c:pt idx="8">
                  <c:v>6</c:v>
                </c:pt>
                <c:pt idx="9">
                  <c:v>5</c:v>
                </c:pt>
                <c:pt idx="10">
                  <c:v>0</c:v>
                </c:pt>
                <c:pt idx="11">
                  <c:v>0</c:v>
                </c:pt>
                <c:pt idx="12">
                  <c:v>0</c:v>
                </c:pt>
                <c:pt idx="13">
                  <c:v>2</c:v>
                </c:pt>
                <c:pt idx="14">
                  <c:v>9</c:v>
                </c:pt>
                <c:pt idx="15">
                  <c:v>0</c:v>
                </c:pt>
                <c:pt idx="16">
                  <c:v>1</c:v>
                </c:pt>
                <c:pt idx="17">
                  <c:v>0</c:v>
                </c:pt>
                <c:pt idx="18">
                  <c:v>1</c:v>
                </c:pt>
                <c:pt idx="19">
                  <c:v>0</c:v>
                </c:pt>
                <c:pt idx="20">
                  <c:v>4</c:v>
                </c:pt>
                <c:pt idx="21">
                  <c:v>2</c:v>
                </c:pt>
                <c:pt idx="22">
                  <c:v>3</c:v>
                </c:pt>
                <c:pt idx="23">
                  <c:v>2</c:v>
                </c:pt>
                <c:pt idx="24">
                  <c:v>6</c:v>
                </c:pt>
                <c:pt idx="25">
                  <c:v>2</c:v>
                </c:pt>
                <c:pt idx="26">
                  <c:v>1</c:v>
                </c:pt>
                <c:pt idx="27">
                  <c:v>3</c:v>
                </c:pt>
                <c:pt idx="28">
                  <c:v>0</c:v>
                </c:pt>
                <c:pt idx="29">
                  <c:v>1</c:v>
                </c:pt>
                <c:pt idx="30">
                  <c:v>1</c:v>
                </c:pt>
                <c:pt idx="31">
                  <c:v>1</c:v>
                </c:pt>
                <c:pt idx="32">
                  <c:v>1</c:v>
                </c:pt>
                <c:pt idx="33">
                  <c:v>0</c:v>
                </c:pt>
                <c:pt idx="34">
                  <c:v>4</c:v>
                </c:pt>
                <c:pt idx="35">
                  <c:v>2</c:v>
                </c:pt>
                <c:pt idx="36">
                  <c:v>0</c:v>
                </c:pt>
                <c:pt idx="37">
                  <c:v>0</c:v>
                </c:pt>
                <c:pt idx="38">
                  <c:v>0</c:v>
                </c:pt>
                <c:pt idx="39">
                  <c:v>0</c:v>
                </c:pt>
                <c:pt idx="40">
                  <c:v>0</c:v>
                </c:pt>
                <c:pt idx="41">
                  <c:v>0</c:v>
                </c:pt>
                <c:pt idx="42">
                  <c:v>1</c:v>
                </c:pt>
                <c:pt idx="43">
                  <c:v>0</c:v>
                </c:pt>
                <c:pt idx="44">
                  <c:v>0</c:v>
                </c:pt>
                <c:pt idx="45">
                  <c:v>0</c:v>
                </c:pt>
                <c:pt idx="46">
                  <c:v>2</c:v>
                </c:pt>
                <c:pt idx="47">
                  <c:v>0</c:v>
                </c:pt>
                <c:pt idx="48">
                  <c:v>0</c:v>
                </c:pt>
                <c:pt idx="49">
                  <c:v>5</c:v>
                </c:pt>
                <c:pt idx="50">
                  <c:v>0</c:v>
                </c:pt>
                <c:pt idx="51">
                  <c:v>0</c:v>
                </c:pt>
                <c:pt idx="52">
                  <c:v>0</c:v>
                </c:pt>
              </c:numCache>
            </c:numRef>
          </c:val>
        </c:ser>
        <c:dLbls>
          <c:showLegendKey val="0"/>
          <c:showVal val="0"/>
          <c:showCatName val="0"/>
          <c:showSerName val="0"/>
          <c:showPercent val="0"/>
          <c:showBubbleSize val="0"/>
        </c:dLbls>
        <c:gapWidth val="40"/>
        <c:overlap val="100"/>
        <c:axId val="30810112"/>
        <c:axId val="30812032"/>
      </c:barChart>
      <c:catAx>
        <c:axId val="30810112"/>
        <c:scaling>
          <c:orientation val="minMax"/>
        </c:scaling>
        <c:delete val="0"/>
        <c:axPos val="b"/>
        <c:title>
          <c:tx>
            <c:rich>
              <a:bodyPr/>
              <a:lstStyle/>
              <a:p>
                <a:pPr>
                  <a:defRPr>
                    <a:latin typeface="Meiryo UI" pitchFamily="50" charset="-128"/>
                    <a:ea typeface="Meiryo UI" pitchFamily="50" charset="-128"/>
                    <a:cs typeface="Meiryo UI" pitchFamily="50" charset="-128"/>
                  </a:defRPr>
                </a:pPr>
                <a:r>
                  <a:rPr lang="ja-JP" altLang="en-US">
                    <a:latin typeface="Meiryo UI" pitchFamily="50" charset="-128"/>
                    <a:ea typeface="Meiryo UI" pitchFamily="50" charset="-128"/>
                    <a:cs typeface="Meiryo UI" pitchFamily="50" charset="-128"/>
                  </a:rPr>
                  <a:t>設置年</a:t>
                </a:r>
              </a:p>
            </c:rich>
          </c:tx>
          <c:layout/>
          <c:overlay val="0"/>
        </c:title>
        <c:numFmt formatCode="General" sourceLinked="1"/>
        <c:majorTickMark val="out"/>
        <c:minorTickMark val="none"/>
        <c:tickLblPos val="nextTo"/>
        <c:txPr>
          <a:bodyPr/>
          <a:lstStyle/>
          <a:p>
            <a:pPr>
              <a:defRPr sz="600">
                <a:latin typeface="Meiryo UI" pitchFamily="50" charset="-128"/>
                <a:ea typeface="Meiryo UI" pitchFamily="50" charset="-128"/>
                <a:cs typeface="Meiryo UI" pitchFamily="50" charset="-128"/>
              </a:defRPr>
            </a:pPr>
            <a:endParaRPr lang="ja-JP"/>
          </a:p>
        </c:txPr>
        <c:crossAx val="30812032"/>
        <c:crosses val="autoZero"/>
        <c:auto val="1"/>
        <c:lblAlgn val="ctr"/>
        <c:lblOffset val="100"/>
        <c:noMultiLvlLbl val="0"/>
      </c:catAx>
      <c:valAx>
        <c:axId val="30812032"/>
        <c:scaling>
          <c:orientation val="minMax"/>
        </c:scaling>
        <c:delete val="0"/>
        <c:axPos val="l"/>
        <c:majorGridlines/>
        <c:title>
          <c:tx>
            <c:rich>
              <a:bodyPr/>
              <a:lstStyle/>
              <a:p>
                <a:pPr>
                  <a:defRPr>
                    <a:latin typeface="Meiryo UI" pitchFamily="50" charset="-128"/>
                    <a:ea typeface="Meiryo UI" pitchFamily="50" charset="-128"/>
                    <a:cs typeface="Meiryo UI" pitchFamily="50" charset="-128"/>
                  </a:defRPr>
                </a:pPr>
                <a:r>
                  <a:rPr lang="ja-JP" altLang="en-US">
                    <a:latin typeface="Meiryo UI" pitchFamily="50" charset="-128"/>
                    <a:ea typeface="Meiryo UI" pitchFamily="50" charset="-128"/>
                    <a:cs typeface="Meiryo UI" pitchFamily="50" charset="-128"/>
                  </a:rPr>
                  <a:t>施設数（個）</a:t>
                </a:r>
              </a:p>
            </c:rich>
          </c:tx>
          <c:layout/>
          <c:overlay val="0"/>
        </c:title>
        <c:numFmt formatCode="General" sourceLinked="1"/>
        <c:majorTickMark val="out"/>
        <c:minorTickMark val="none"/>
        <c:tickLblPos val="nextTo"/>
        <c:txPr>
          <a:bodyPr/>
          <a:lstStyle/>
          <a:p>
            <a:pPr>
              <a:defRPr sz="800">
                <a:latin typeface="Meiryo UI" pitchFamily="50" charset="-128"/>
                <a:ea typeface="Meiryo UI" pitchFamily="50" charset="-128"/>
                <a:cs typeface="Meiryo UI" pitchFamily="50" charset="-128"/>
              </a:defRPr>
            </a:pPr>
            <a:endParaRPr lang="ja-JP"/>
          </a:p>
        </c:txPr>
        <c:crossAx val="30810112"/>
        <c:crosses val="autoZero"/>
        <c:crossBetween val="between"/>
      </c:valAx>
      <c:spPr>
        <a:ln>
          <a:solidFill>
            <a:schemeClr val="bg1">
              <a:lumMod val="50000"/>
            </a:schemeClr>
          </a:solidFill>
        </a:ln>
      </c:spPr>
    </c:plotArea>
    <c:legend>
      <c:legendPos val="r"/>
      <c:layout>
        <c:manualLayout>
          <c:xMode val="edge"/>
          <c:yMode val="edge"/>
          <c:x val="0.32531570692048506"/>
          <c:y val="0.136682449568925"/>
          <c:w val="0.10181302173879231"/>
          <c:h val="0.22263183877061452"/>
        </c:manualLayout>
      </c:layout>
      <c:overlay val="0"/>
      <c:spPr>
        <a:solidFill>
          <a:schemeClr val="bg1"/>
        </a:solidFill>
        <a:ln w="9525">
          <a:solidFill>
            <a:schemeClr val="accent4">
              <a:lumMod val="75000"/>
            </a:schemeClr>
          </a:solidFill>
          <a:prstDash val="sysDash"/>
        </a:ln>
      </c:spPr>
      <c:txPr>
        <a:bodyPr/>
        <a:lstStyle/>
        <a:p>
          <a:pPr>
            <a:defRPr sz="800">
              <a:latin typeface="Meiryo UI" pitchFamily="50" charset="-128"/>
              <a:ea typeface="Meiryo UI" pitchFamily="50" charset="-128"/>
              <a:cs typeface="Meiryo UI" pitchFamily="50" charset="-128"/>
            </a:defRPr>
          </a:pPr>
          <a:endParaRPr lang="ja-JP"/>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0.10528</cdr:x>
      <cdr:y>0.13876</cdr:y>
    </cdr:from>
    <cdr:to>
      <cdr:x>0.32412</cdr:x>
      <cdr:y>0.86594</cdr:y>
    </cdr:to>
    <cdr:sp macro="" textlink="">
      <cdr:nvSpPr>
        <cdr:cNvPr id="3" name="円/楕円 2"/>
        <cdr:cNvSpPr/>
      </cdr:nvSpPr>
      <cdr:spPr>
        <a:xfrm xmlns:a="http://schemas.openxmlformats.org/drawingml/2006/main">
          <a:off x="515950" y="455897"/>
          <a:ext cx="1072510" cy="2389252"/>
        </a:xfrm>
        <a:prstGeom xmlns:a="http://schemas.openxmlformats.org/drawingml/2006/main" prst="ellipse">
          <a:avLst/>
        </a:prstGeom>
        <a:noFill xmlns:a="http://schemas.openxmlformats.org/drawingml/2006/main"/>
        <a:ln xmlns:a="http://schemas.openxmlformats.org/drawingml/2006/main">
          <a:solidFill>
            <a:srgbClr val="FF0000"/>
          </a:solidFill>
          <a:prstDash val="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t"/>
        <a:lstStyle xmlns:a="http://schemas.openxmlformats.org/drawingml/2006/main"/>
        <a:p xmlns:a="http://schemas.openxmlformats.org/drawingml/2006/main">
          <a:endParaRPr lang="ja-JP" alt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7047" cy="718423"/>
          </a:xfrm>
          <a:prstGeom prst="rect">
            <a:avLst/>
          </a:prstGeom>
        </p:spPr>
        <p:txBody>
          <a:bodyPr vert="horz" lIns="132716" tIns="66358" rIns="132716" bIns="66358"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4" y="2"/>
            <a:ext cx="4307047" cy="718423"/>
          </a:xfrm>
          <a:prstGeom prst="rect">
            <a:avLst/>
          </a:prstGeom>
        </p:spPr>
        <p:txBody>
          <a:bodyPr vert="horz" lIns="132716" tIns="66358" rIns="132716" bIns="66358" rtlCol="0"/>
          <a:lstStyle>
            <a:lvl1pPr algn="r">
              <a:defRPr sz="1700"/>
            </a:lvl1pPr>
          </a:lstStyle>
          <a:p>
            <a:fld id="{22107D0B-64FD-45D0-948C-F47DB4A14220}" type="datetimeFigureOut">
              <a:rPr kumimoji="1" lang="ja-JP" altLang="en-US" smtClean="0"/>
              <a:t>2014/12/21</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716" tIns="66358" rIns="132716" bIns="66358" rtlCol="0" anchor="ctr"/>
          <a:lstStyle/>
          <a:p>
            <a:endParaRPr lang="ja-JP" altLang="en-US"/>
          </a:p>
        </p:txBody>
      </p:sp>
      <p:sp>
        <p:nvSpPr>
          <p:cNvPr id="5" name="ノート プレースホルダー 4"/>
          <p:cNvSpPr>
            <a:spLocks noGrp="1"/>
          </p:cNvSpPr>
          <p:nvPr>
            <p:ph type="body" sz="quarter" idx="3"/>
          </p:nvPr>
        </p:nvSpPr>
        <p:spPr>
          <a:xfrm>
            <a:off x="993934" y="6825021"/>
            <a:ext cx="7951470" cy="6465808"/>
          </a:xfrm>
          <a:prstGeom prst="rect">
            <a:avLst/>
          </a:prstGeom>
        </p:spPr>
        <p:txBody>
          <a:bodyPr vert="horz" lIns="132716" tIns="66358" rIns="132716" bIns="6635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13647548"/>
            <a:ext cx="4307047" cy="718423"/>
          </a:xfrm>
          <a:prstGeom prst="rect">
            <a:avLst/>
          </a:prstGeom>
        </p:spPr>
        <p:txBody>
          <a:bodyPr vert="horz" lIns="132716" tIns="66358" rIns="132716" bIns="6635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4" y="13647548"/>
            <a:ext cx="4307047" cy="718423"/>
          </a:xfrm>
          <a:prstGeom prst="rect">
            <a:avLst/>
          </a:prstGeom>
        </p:spPr>
        <p:txBody>
          <a:bodyPr vert="horz" lIns="132716" tIns="66358" rIns="132716" bIns="66358" rtlCol="0" anchor="b"/>
          <a:lstStyle>
            <a:lvl1pPr algn="r">
              <a:defRPr sz="17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2014/12/21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7309" y="1608168"/>
            <a:ext cx="4948547" cy="4518540"/>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9" name="角丸四角形 18"/>
          <p:cNvSpPr/>
          <p:nvPr/>
        </p:nvSpPr>
        <p:spPr>
          <a:xfrm>
            <a:off x="7308" y="480072"/>
            <a:ext cx="12773455" cy="838041"/>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 name="正方形/長方形 3"/>
          <p:cNvSpPr/>
          <p:nvPr/>
        </p:nvSpPr>
        <p:spPr>
          <a:xfrm>
            <a:off x="284076" y="145480"/>
            <a:ext cx="9497144"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b="1" kern="100" dirty="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en-US" alt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仮称</a:t>
            </a:r>
            <a:r>
              <a:rPr lang="en-US" altLang="ja-JP" sz="1600" b="1" kern="100" dirty="0" smtClean="0">
                <a:solidFill>
                  <a:srgbClr val="000000"/>
                </a:solidFill>
                <a:effectLst/>
                <a:ea typeface="Meiryo UI"/>
                <a:cs typeface="Times New Roman"/>
              </a:rPr>
              <a:t>)</a:t>
            </a:r>
            <a:r>
              <a:rPr lang="ja-JP" sz="1600" b="1" kern="100" dirty="0" smtClean="0">
                <a:solidFill>
                  <a:srgbClr val="000000"/>
                </a:solidFill>
                <a:effectLst/>
                <a:ea typeface="Meiryo UI"/>
                <a:cs typeface="Times New Roman"/>
              </a:rPr>
              <a:t>」</a:t>
            </a:r>
            <a:r>
              <a:rPr lang="ja-JP" altLang="en-US" sz="1600" b="1" kern="100" dirty="0">
                <a:solidFill>
                  <a:srgbClr val="000000"/>
                </a:solidFill>
                <a:ea typeface="Meiryo UI"/>
                <a:cs typeface="Times New Roman"/>
              </a:rPr>
              <a:t>　</a:t>
            </a:r>
            <a:r>
              <a:rPr lang="ja-JP" altLang="en-US" sz="1600" b="1" kern="100" dirty="0" smtClean="0">
                <a:solidFill>
                  <a:srgbClr val="000000"/>
                </a:solidFill>
                <a:effectLst/>
                <a:ea typeface="Meiryo UI"/>
                <a:cs typeface="Times New Roman"/>
              </a:rPr>
              <a:t>最終</a:t>
            </a:r>
            <a:r>
              <a:rPr lang="ja-JP" sz="1600" b="1" kern="100" dirty="0" smtClean="0">
                <a:solidFill>
                  <a:srgbClr val="000000"/>
                </a:solidFill>
                <a:effectLst/>
                <a:ea typeface="Meiryo UI"/>
                <a:cs typeface="Times New Roman"/>
              </a:rPr>
              <a:t>とりまとめ</a:t>
            </a:r>
            <a:r>
              <a:rPr lang="ja-JP" sz="1600" b="1" kern="100" dirty="0">
                <a:solidFill>
                  <a:srgbClr val="000000"/>
                </a:solidFill>
                <a:effectLst/>
                <a:ea typeface="Meiryo UI"/>
                <a:cs typeface="Times New Roman"/>
              </a:rPr>
              <a:t>　</a:t>
            </a:r>
            <a:r>
              <a:rPr lang="ja-JP" sz="1600" b="1" kern="100" dirty="0" smtClean="0">
                <a:solidFill>
                  <a:srgbClr val="000000"/>
                </a:solidFill>
                <a:effectLst/>
                <a:ea typeface="Meiryo UI"/>
                <a:cs typeface="Times New Roman"/>
              </a:rPr>
              <a:t>概要版</a:t>
            </a:r>
            <a:r>
              <a:rPr lang="ja-JP" altLang="en-US" sz="1600" b="1" kern="100" dirty="0" smtClean="0">
                <a:solidFill>
                  <a:srgbClr val="000000"/>
                </a:solidFill>
                <a:effectLst/>
                <a:ea typeface="Meiryo UI"/>
                <a:cs typeface="Times New Roman"/>
              </a:rPr>
              <a:t>　海岸</a:t>
            </a:r>
            <a:r>
              <a:rPr lang="ja-JP" altLang="en-US" sz="1600" b="1" kern="100" dirty="0" smtClean="0">
                <a:solidFill>
                  <a:srgbClr val="000000"/>
                </a:solidFill>
                <a:ea typeface="Meiryo UI"/>
                <a:cs typeface="Times New Roman"/>
              </a:rPr>
              <a:t>設備</a:t>
            </a:r>
            <a:r>
              <a:rPr lang="ja-JP" altLang="en-US" sz="1600" b="1" kern="100" dirty="0" smtClean="0">
                <a:solidFill>
                  <a:srgbClr val="000000"/>
                </a:solidFill>
                <a:effectLst/>
                <a:ea typeface="Meiryo UI"/>
                <a:cs typeface="Times New Roman"/>
              </a:rPr>
              <a:t>編     </a:t>
            </a:r>
            <a:endParaRPr lang="ja-JP" sz="1100" kern="100" dirty="0">
              <a:effectLst/>
              <a:ea typeface="HG明朝B"/>
              <a:cs typeface="Times New Roman"/>
            </a:endParaRPr>
          </a:p>
        </p:txBody>
      </p:sp>
      <p:sp>
        <p:nvSpPr>
          <p:cNvPr id="5" name="テキスト ボックス 2"/>
          <p:cNvSpPr txBox="1">
            <a:spLocks noChangeArrowheads="1"/>
          </p:cNvSpPr>
          <p:nvPr/>
        </p:nvSpPr>
        <p:spPr bwMode="auto">
          <a:xfrm>
            <a:off x="7308" y="641082"/>
            <a:ext cx="12773455" cy="694210"/>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920"/>
              </a:lnSpc>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都市基盤施設長寿命化計画（素案）は、維持管理に関する現状と課題を踏まえ、戦略的な維持管理に関する基本的な考え方等に</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関して</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これ</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までの大阪府都市基盤施設技術審議会</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の議論を踏まえて</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最終</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とりまとめ</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を行ったもので</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月を目途に都市基盤施設長寿命化計画に関しての審議会答申</a:t>
            </a:r>
            <a:r>
              <a:rPr lang="ja-JP" sz="1400" kern="100" dirty="0">
                <a:effectLst/>
                <a:ea typeface="Meiryo UI"/>
                <a:cs typeface="Times New Roman"/>
              </a:rPr>
              <a:t>につなげるものである。</a:t>
            </a:r>
            <a:endParaRPr lang="ja-JP" sz="1800" kern="100" dirty="0">
              <a:effectLst/>
              <a:ea typeface="HG明朝B"/>
              <a:cs typeface="Times New Roman"/>
            </a:endParaRPr>
          </a:p>
        </p:txBody>
      </p:sp>
      <p:sp>
        <p:nvSpPr>
          <p:cNvPr id="6" name="正方形/長方形 5"/>
          <p:cNvSpPr/>
          <p:nvPr/>
        </p:nvSpPr>
        <p:spPr>
          <a:xfrm>
            <a:off x="8417024" y="90330"/>
            <a:ext cx="4363740" cy="519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200" b="1" kern="100" dirty="0" smtClean="0">
                <a:solidFill>
                  <a:srgbClr val="000000"/>
                </a:solidFill>
                <a:ea typeface="Meiryo UI"/>
                <a:cs typeface="Times New Roman"/>
              </a:rPr>
              <a:t>平成</a:t>
            </a:r>
            <a:r>
              <a:rPr lang="en-US" altLang="ja-JP" sz="1200" b="1" kern="100" dirty="0" smtClean="0">
                <a:solidFill>
                  <a:srgbClr val="000000"/>
                </a:solidFill>
                <a:ea typeface="Meiryo UI"/>
                <a:cs typeface="Times New Roman"/>
              </a:rPr>
              <a:t>26</a:t>
            </a:r>
            <a:r>
              <a:rPr lang="ja-JP" altLang="en-US" sz="1200" b="1" kern="100" dirty="0" smtClean="0">
                <a:solidFill>
                  <a:srgbClr val="000000"/>
                </a:solidFill>
                <a:ea typeface="Meiryo UI"/>
                <a:cs typeface="Times New Roman"/>
              </a:rPr>
              <a:t>年</a:t>
            </a:r>
            <a:r>
              <a:rPr lang="en-US" altLang="ja-JP" sz="1200" b="1" kern="100" dirty="0" smtClean="0">
                <a:solidFill>
                  <a:srgbClr val="000000"/>
                </a:solidFill>
                <a:ea typeface="Meiryo UI"/>
                <a:cs typeface="Times New Roman"/>
              </a:rPr>
              <a:t>12</a:t>
            </a:r>
            <a:r>
              <a:rPr lang="ja-JP" altLang="en-US" sz="1200" b="1" kern="100" dirty="0" smtClean="0">
                <a:solidFill>
                  <a:srgbClr val="000000"/>
                </a:solidFill>
                <a:ea typeface="Meiryo UI"/>
                <a:cs typeface="Times New Roman"/>
              </a:rPr>
              <a:t>月</a:t>
            </a:r>
            <a:r>
              <a:rPr lang="en-US" altLang="ja-JP" sz="1200" b="1" kern="100" dirty="0" smtClean="0">
                <a:solidFill>
                  <a:srgbClr val="000000"/>
                </a:solidFill>
                <a:ea typeface="Meiryo UI"/>
                <a:cs typeface="Times New Roman"/>
              </a:rPr>
              <a:t>25</a:t>
            </a:r>
            <a:r>
              <a:rPr lang="ja-JP" altLang="en-US" sz="1200" b="1" kern="100" dirty="0" smtClean="0">
                <a:solidFill>
                  <a:srgbClr val="000000"/>
                </a:solidFill>
                <a:ea typeface="Meiryo UI"/>
                <a:cs typeface="Times New Roman"/>
              </a:rPr>
              <a:t>日　大阪府都市基盤施設維持管理技術審議会</a:t>
            </a:r>
            <a:endParaRPr lang="en-US" altLang="ja-JP" sz="1200" b="1" kern="100" dirty="0" smtClean="0">
              <a:solidFill>
                <a:srgbClr val="000000"/>
              </a:solidFill>
              <a:ea typeface="Meiryo UI"/>
              <a:cs typeface="Times New Roman"/>
            </a:endParaRPr>
          </a:p>
          <a:p>
            <a:pPr algn="r">
              <a:spcAft>
                <a:spcPts val="0"/>
              </a:spcAft>
            </a:pPr>
            <a:r>
              <a:rPr lang="ja-JP" altLang="en-US" sz="1200" b="1" kern="100" dirty="0" smtClean="0">
                <a:solidFill>
                  <a:srgbClr val="000000"/>
                </a:solidFill>
                <a:ea typeface="Meiryo UI"/>
                <a:cs typeface="Times New Roman"/>
              </a:rPr>
              <a:t>下水等設備部会</a:t>
            </a:r>
            <a:endParaRPr lang="en-US" altLang="ja-JP" sz="1200" b="1" kern="100" dirty="0" smtClean="0">
              <a:solidFill>
                <a:srgbClr val="000000"/>
              </a:solidFill>
              <a:ea typeface="Meiryo UI"/>
              <a:cs typeface="Times New Roman"/>
            </a:endParaRPr>
          </a:p>
          <a:p>
            <a:pPr algn="r">
              <a:spcAft>
                <a:spcPts val="0"/>
              </a:spcAft>
            </a:pPr>
            <a:endParaRPr lang="ja-JP" sz="1000" kern="100" dirty="0">
              <a:effectLst/>
              <a:ea typeface="HG明朝B"/>
              <a:cs typeface="Times New Roman"/>
            </a:endParaRPr>
          </a:p>
        </p:txBody>
      </p:sp>
      <p:sp>
        <p:nvSpPr>
          <p:cNvPr id="7" name="角丸四角形 6"/>
          <p:cNvSpPr/>
          <p:nvPr/>
        </p:nvSpPr>
        <p:spPr>
          <a:xfrm>
            <a:off x="5163964" y="3000400"/>
            <a:ext cx="7604100" cy="4687383"/>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8" name="角丸四角形 7"/>
          <p:cNvSpPr/>
          <p:nvPr/>
        </p:nvSpPr>
        <p:spPr>
          <a:xfrm>
            <a:off x="17487" y="8032272"/>
            <a:ext cx="4930745" cy="1438855"/>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9" name="角丸四角形 8"/>
          <p:cNvSpPr/>
          <p:nvPr/>
        </p:nvSpPr>
        <p:spPr>
          <a:xfrm>
            <a:off x="10750" y="6384776"/>
            <a:ext cx="4937483" cy="669414"/>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11" name="角丸四角形 10"/>
          <p:cNvSpPr/>
          <p:nvPr/>
        </p:nvSpPr>
        <p:spPr>
          <a:xfrm>
            <a:off x="5176664" y="1599035"/>
            <a:ext cx="7604100" cy="969317"/>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13" name="テキスト ボックス 2"/>
          <p:cNvSpPr txBox="1">
            <a:spLocks noChangeArrowheads="1"/>
          </p:cNvSpPr>
          <p:nvPr/>
        </p:nvSpPr>
        <p:spPr bwMode="auto">
          <a:xfrm>
            <a:off x="-316" y="7771022"/>
            <a:ext cx="4168867" cy="252798"/>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sp>
        <p:nvSpPr>
          <p:cNvPr id="14" name="テキスト ボックス 2"/>
          <p:cNvSpPr txBox="1">
            <a:spLocks noChangeArrowheads="1"/>
          </p:cNvSpPr>
          <p:nvPr/>
        </p:nvSpPr>
        <p:spPr bwMode="auto">
          <a:xfrm>
            <a:off x="5099873" y="1340973"/>
            <a:ext cx="2093015" cy="25399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effectLst/>
                <a:latin typeface="Georgia"/>
                <a:ea typeface="Meiryo UI"/>
                <a:cs typeface="Times New Roman"/>
              </a:rPr>
              <a:t>≪基本的な考え方≫</a:t>
            </a:r>
            <a:endParaRPr lang="ja-JP" sz="1400" kern="100" dirty="0">
              <a:effectLst/>
              <a:latin typeface="Georgia"/>
              <a:ea typeface="HG明朝B"/>
              <a:cs typeface="Times New Roman"/>
            </a:endParaRPr>
          </a:p>
        </p:txBody>
      </p:sp>
      <p:sp>
        <p:nvSpPr>
          <p:cNvPr id="16" name="二等辺三角形 15"/>
          <p:cNvSpPr/>
          <p:nvPr/>
        </p:nvSpPr>
        <p:spPr>
          <a:xfrm rot="10800000">
            <a:off x="59813" y="7177509"/>
            <a:ext cx="4783014" cy="57739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a:off x="1923022" y="7225208"/>
            <a:ext cx="1052195"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sp>
        <p:nvSpPr>
          <p:cNvPr id="18" name="テキスト ボックス 2"/>
          <p:cNvSpPr txBox="1">
            <a:spLocks noChangeArrowheads="1"/>
          </p:cNvSpPr>
          <p:nvPr/>
        </p:nvSpPr>
        <p:spPr bwMode="auto">
          <a:xfrm>
            <a:off x="5183340" y="2712368"/>
            <a:ext cx="5679748"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0" name="テキスト ボックス 2"/>
          <p:cNvSpPr txBox="1">
            <a:spLocks noChangeArrowheads="1"/>
          </p:cNvSpPr>
          <p:nvPr/>
        </p:nvSpPr>
        <p:spPr bwMode="auto">
          <a:xfrm>
            <a:off x="372" y="344827"/>
            <a:ext cx="969696" cy="26479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200" b="1" kern="100" dirty="0" smtClean="0">
                <a:effectLst/>
                <a:latin typeface="Georgia"/>
                <a:ea typeface="Meiryo UI"/>
                <a:cs typeface="Times New Roman"/>
              </a:rPr>
              <a:t>≪</a:t>
            </a:r>
            <a:r>
              <a:rPr lang="ja-JP" altLang="en-US" sz="1200" b="1" kern="100" dirty="0" smtClean="0">
                <a:latin typeface="Georgia"/>
                <a:ea typeface="Meiryo UI"/>
                <a:cs typeface="Times New Roman"/>
              </a:rPr>
              <a:t>趣　旨</a:t>
            </a:r>
            <a:r>
              <a:rPr lang="ja-JP" sz="1200" b="1" kern="100" dirty="0" smtClean="0">
                <a:effectLst/>
                <a:latin typeface="Georgia"/>
                <a:ea typeface="Meiryo UI"/>
                <a:cs typeface="Times New Roman"/>
              </a:rPr>
              <a:t>≫</a:t>
            </a:r>
            <a:endParaRPr lang="ja-JP" sz="9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7308" y="1343639"/>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4" name="テキスト ボックス 23"/>
          <p:cNvSpPr txBox="1"/>
          <p:nvPr/>
        </p:nvSpPr>
        <p:spPr>
          <a:xfrm>
            <a:off x="7309" y="1681103"/>
            <a:ext cx="4948548" cy="1200329"/>
          </a:xfrm>
          <a:prstGeom prst="rect">
            <a:avLst/>
          </a:prstGeom>
          <a:noFill/>
        </p:spPr>
        <p:txBody>
          <a:bodyPr wrap="square" rtlCol="0">
            <a:spAutoFit/>
          </a:bodyPr>
          <a:lstStyle/>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◇海岸設備</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・大阪府の海岸は</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1961</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月の第</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室戸台風による災害を契機に整備</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・管理する</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74km</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の海岸線上に点在する水門・樋門・門扉などの重要な防災施設は、建設後</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年以上経過した設備が</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60%</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超と高齢化が進んでおり、信頼性の低下を懸念</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5176664" y="1706578"/>
            <a:ext cx="7604100" cy="861774"/>
          </a:xfrm>
          <a:prstGeom prst="rect">
            <a:avLst/>
          </a:prstGeom>
          <a:noFill/>
        </p:spPr>
        <p:txBody>
          <a:bodyPr wrap="square" rtlCol="0">
            <a:spAutoFit/>
          </a:bodyPr>
          <a:lstStyle/>
          <a:p>
            <a:pPr marL="50800" indent="-50800" algn="just">
              <a:lnSpc>
                <a:spcPts val="1500"/>
              </a:lnSpc>
              <a:spcAft>
                <a:spcPts val="0"/>
              </a:spcAft>
            </a:pPr>
            <a:r>
              <a:rPr lang="ja-JP" altLang="ja-JP" sz="1200" kern="100" dirty="0" smtClean="0">
                <a:effectLst/>
                <a:ea typeface="Meiryo UI"/>
                <a:cs typeface="Times New Roman"/>
              </a:rPr>
              <a:t>・日常的な維持管理を着実に実践するとともに、予防保全による計画的な維持管理による都市基盤施設の長寿命化を</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基本とし、更新時期についても的確に見極めていく等、効率的・効果的な維持管理を推進</a:t>
            </a:r>
            <a:endParaRPr lang="ja-JP" altLang="ja-JP" sz="1800" kern="100" dirty="0" smtClean="0">
              <a:effectLst/>
              <a:ea typeface="HG明朝B"/>
              <a:cs typeface="Times New Roman"/>
            </a:endParaRPr>
          </a:p>
          <a:p>
            <a:pPr marL="50800" indent="-50800" algn="just">
              <a:lnSpc>
                <a:spcPts val="1500"/>
              </a:lnSpc>
              <a:spcAft>
                <a:spcPts val="0"/>
              </a:spcAft>
            </a:pPr>
            <a:r>
              <a:rPr lang="ja-JP" altLang="ja-JP" sz="1200" kern="100" dirty="0" smtClean="0">
                <a:effectLst/>
                <a:ea typeface="Meiryo UI"/>
                <a:cs typeface="Times New Roman"/>
              </a:rPr>
              <a:t>・将来にわたり的確に維持管理を実践するため、人材の育成と確保、技術力の向上と継承に加え、市町村など多様な</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主体と連携しながら地域単位で都市基盤施設を守り活かしていく持続可能な仕組みを構築</a:t>
            </a:r>
            <a:endParaRPr lang="ja-JP" altLang="ja-JP" sz="1800" kern="100" dirty="0" smtClean="0">
              <a:effectLst/>
              <a:ea typeface="HG明朝B"/>
              <a:cs typeface="Times New Roman"/>
            </a:endParaRPr>
          </a:p>
        </p:txBody>
      </p:sp>
      <p:sp>
        <p:nvSpPr>
          <p:cNvPr id="28" name="テキスト ボックス 27"/>
          <p:cNvSpPr txBox="1"/>
          <p:nvPr/>
        </p:nvSpPr>
        <p:spPr>
          <a:xfrm>
            <a:off x="5163964" y="3000400"/>
            <a:ext cx="7595963" cy="4655121"/>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◇点検、診断、評価の手法や体制等の充実</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・機械内部等、不可視部分への対応としては、分解整備を着実に実施する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・非常用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設備</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は常用設備とは違って稼働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頻度が少ないため、状態監視による評価</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が難しいが、</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貴重な機会である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管理運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転</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時</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における状態監視を着実に実施し、</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点検</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データを蓄積、今後の傾向管理に役立てていく。</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機械設備は、基本的に状態監視型による予防保全を行う</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ただし</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、排水ポンプ</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駆動用エンジンについて</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は適正</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な状態監視保全に努めた上で、更新</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は部品供給状況を見極めつつ、</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35</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年の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時間</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計画型を</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導入する。（分野横断的な同種設備の事故事例を</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考慮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電気設備は、基本的に時間計画型による予防保全を行う</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・社会的、機能的、物理的要因、</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LCC</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等に</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より判断</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重点化指標・優先順位の考え方</a:t>
            </a:r>
            <a:endPar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・社会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的</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影響度</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不具合発生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の可能性で評価する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・不具合発生の可能性は健全度と経過年数により評価する。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・日常的な維持管理計画を定め、着実に実践する。</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en-US"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の工夫</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・維持管理性</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（点検</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の容易</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さ、耐久性等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）を高める工夫を積極的に取り入れる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◇新たな技術、材料、工法の活用と促進策　</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機械電気設備は技術の進歩が顕著であるため、建設や更新時には最新技術導入の検討が必須である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しかしながら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事業の性質上、信頼性確保が最優先であるため、新機種導入の際は国や他の地方公共団体等の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実績</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を確認しながら、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導入を検討する。</a:t>
            </a:r>
            <a:endParaRPr lang="ja-JP"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885212"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grpSp>
        <p:nvGrpSpPr>
          <p:cNvPr id="36" name="グループ化 35"/>
          <p:cNvGrpSpPr/>
          <p:nvPr/>
        </p:nvGrpSpPr>
        <p:grpSpPr>
          <a:xfrm>
            <a:off x="5157613" y="7769820"/>
            <a:ext cx="7595963" cy="1711300"/>
            <a:chOff x="5163963" y="7933739"/>
            <a:chExt cx="7595963" cy="1711300"/>
          </a:xfrm>
        </p:grpSpPr>
        <p:sp>
          <p:nvSpPr>
            <p:cNvPr id="15" name="角丸四角形 14"/>
            <p:cNvSpPr/>
            <p:nvPr/>
          </p:nvSpPr>
          <p:spPr>
            <a:xfrm>
              <a:off x="5183340" y="8185517"/>
              <a:ext cx="7576586" cy="1459521"/>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30" name="テキスト ボックス 29"/>
            <p:cNvSpPr txBox="1"/>
            <p:nvPr/>
          </p:nvSpPr>
          <p:spPr>
            <a:xfrm>
              <a:off x="5163963" y="8206184"/>
              <a:ext cx="7595963" cy="1438855"/>
            </a:xfrm>
            <a:prstGeom prst="rect">
              <a:avLst/>
            </a:prstGeom>
            <a:noFill/>
          </p:spPr>
          <p:txBody>
            <a:bodyPr wrap="square" rtlCol="0">
              <a:spAutoFit/>
            </a:bodyPr>
            <a:lstStyle/>
            <a:p>
              <a:pPr algn="just">
                <a:lnSpc>
                  <a:spcPts val="1500"/>
                </a:lnSpc>
                <a:spcAft>
                  <a:spcPts val="0"/>
                </a:spcAft>
              </a:pPr>
              <a:r>
                <a:rPr lang="ja-JP" altLang="en-US" sz="12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kern="100" dirty="0">
                  <a:latin typeface="Meiryo UI" panose="020B0604030504040204" pitchFamily="50" charset="-128"/>
                  <a:ea typeface="Meiryo UI" panose="020B0604030504040204" pitchFamily="50" charset="-128"/>
                  <a:cs typeface="Meiryo UI" panose="020B0604030504040204" pitchFamily="50" charset="-128"/>
                </a:rPr>
                <a:t>機械・電気設備の維持管理業務の実施</a:t>
              </a:r>
              <a:endParaRPr lang="en-US" altLang="ja-JP" sz="1200"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・維持管理業務の実施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体制</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機械電気設備は</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専門性、特殊性が</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高いため、その大半を点検業者等へ委託して実施する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点検に携わる管理員、市町職員と、共通認識の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もと管理するため操作訓練を定期的に実施する。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・維持管理業務の外部委託する際の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分類</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通常メンテナンス及び汎用機器の補修は一般競争入札による業者選定とし、オーバーホール等の特殊メンテナンス</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や特殊機器の補修は</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製作会社へ</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の特命随意</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契約による。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2"/>
            <p:cNvSpPr txBox="1">
              <a:spLocks noChangeArrowheads="1"/>
            </p:cNvSpPr>
            <p:nvPr/>
          </p:nvSpPr>
          <p:spPr bwMode="auto">
            <a:xfrm>
              <a:off x="5163964" y="7933739"/>
              <a:ext cx="5434930" cy="27114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grpSp>
      <p:sp>
        <p:nvSpPr>
          <p:cNvPr id="32" name="テキスト ボックス 31"/>
          <p:cNvSpPr txBox="1"/>
          <p:nvPr/>
        </p:nvSpPr>
        <p:spPr>
          <a:xfrm>
            <a:off x="23157" y="6384776"/>
            <a:ext cx="4937483" cy="669414"/>
          </a:xfrm>
          <a:prstGeom prst="rect">
            <a:avLst/>
          </a:prstGeom>
          <a:noFill/>
        </p:spPr>
        <p:txBody>
          <a:bodyPr wrap="square" rtlCol="0">
            <a:spAutoFit/>
          </a:bodyPr>
          <a:lstStyle/>
          <a:p>
            <a:pPr>
              <a:lnSpc>
                <a:spcPts val="1500"/>
              </a:lnSpc>
            </a:pPr>
            <a:r>
              <a:rPr lang="ja-JP" altLang="en-US" sz="1200" b="1" u="sng" kern="100" dirty="0" smtClean="0">
                <a:ea typeface="Meiryo UI"/>
                <a:cs typeface="Times New Roman"/>
              </a:rPr>
              <a:t>◇</a:t>
            </a:r>
            <a:r>
              <a:rPr lang="ja-JP" altLang="en-US" sz="1200" b="1" u="sng" kern="100" dirty="0">
                <a:ea typeface="Meiryo UI"/>
                <a:cs typeface="Times New Roman"/>
              </a:rPr>
              <a:t>維持</a:t>
            </a:r>
            <a:r>
              <a:rPr lang="ja-JP" altLang="en-US" sz="1200" b="1" u="sng" kern="100" dirty="0" smtClean="0">
                <a:ea typeface="Meiryo UI"/>
                <a:cs typeface="Times New Roman"/>
              </a:rPr>
              <a:t>管理アクションプログラム策定（</a:t>
            </a:r>
            <a:r>
              <a:rPr lang="en-US" altLang="ja-JP" sz="1200" b="1" u="sng" kern="100" dirty="0" smtClean="0">
                <a:ea typeface="Meiryo UI"/>
                <a:cs typeface="Times New Roman"/>
              </a:rPr>
              <a:t>H17</a:t>
            </a:r>
            <a:r>
              <a:rPr lang="ja-JP" altLang="en-US" sz="1200" b="1" u="sng" kern="100" dirty="0" smtClean="0">
                <a:ea typeface="Meiryo UI"/>
                <a:cs typeface="Times New Roman"/>
              </a:rPr>
              <a:t>）</a:t>
            </a:r>
            <a:endParaRPr lang="en-US" altLang="ja-JP" sz="1200" b="1" u="sng" kern="100" dirty="0" smtClean="0">
              <a:ea typeface="Meiryo UI"/>
              <a:cs typeface="Times New Roman"/>
            </a:endParaRPr>
          </a:p>
          <a:p>
            <a:pPr>
              <a:lnSpc>
                <a:spcPts val="1500"/>
              </a:lnSpc>
            </a:pPr>
            <a:r>
              <a:rPr lang="en-US" altLang="ja-JP" sz="1200" kern="100" dirty="0">
                <a:ea typeface="Meiryo UI"/>
                <a:cs typeface="Times New Roman"/>
              </a:rPr>
              <a:t> </a:t>
            </a:r>
            <a:r>
              <a:rPr lang="en-US" altLang="ja-JP" sz="1200" kern="100" dirty="0" smtClean="0">
                <a:ea typeface="Meiryo UI"/>
                <a:cs typeface="Times New Roman"/>
              </a:rPr>
              <a:t> </a:t>
            </a:r>
            <a:r>
              <a:rPr lang="ja-JP" altLang="en-US" sz="1200" kern="100" dirty="0" smtClean="0">
                <a:ea typeface="Meiryo UI"/>
                <a:cs typeface="Times New Roman"/>
              </a:rPr>
              <a:t>・管理水準の設定等行動計画の策定</a:t>
            </a:r>
            <a:endParaRPr lang="en-US" altLang="ja-JP" sz="1200" kern="100" dirty="0" smtClean="0">
              <a:ea typeface="Meiryo UI"/>
              <a:cs typeface="Times New Roman"/>
            </a:endParaRPr>
          </a:p>
          <a:p>
            <a:pPr>
              <a:lnSpc>
                <a:spcPts val="1500"/>
              </a:lnSpc>
              <a:spcAft>
                <a:spcPts val="0"/>
              </a:spcAft>
            </a:pPr>
            <a:r>
              <a:rPr lang="ja-JP" altLang="en-US" sz="1200" b="1" u="sng" kern="100" dirty="0" smtClean="0">
                <a:effectLst/>
                <a:ea typeface="Meiryo UI"/>
                <a:cs typeface="Times New Roman"/>
              </a:rPr>
              <a:t>◇施設の長寿命化に資する予防保全対策等を強化（</a:t>
            </a:r>
            <a:r>
              <a:rPr lang="en-US" altLang="ja-JP" sz="1200" b="1" u="sng" kern="100" dirty="0" smtClean="0">
                <a:effectLst/>
                <a:ea typeface="Meiryo UI"/>
                <a:cs typeface="Times New Roman"/>
              </a:rPr>
              <a:t>H23</a:t>
            </a:r>
            <a:r>
              <a:rPr lang="ja-JP" altLang="en-US" sz="1200" b="1" u="sng" kern="100" dirty="0" smtClean="0">
                <a:effectLst/>
                <a:ea typeface="Meiryo UI"/>
                <a:cs typeface="Times New Roman"/>
              </a:rPr>
              <a:t>～）</a:t>
            </a:r>
            <a:endParaRPr lang="en-US" altLang="ja-JP" sz="1200" kern="100" dirty="0" smtClean="0">
              <a:effectLst/>
              <a:ea typeface="Meiryo UI"/>
              <a:cs typeface="Times New Roman"/>
            </a:endParaRPr>
          </a:p>
        </p:txBody>
      </p:sp>
      <p:sp>
        <p:nvSpPr>
          <p:cNvPr id="33" name="テキスト ボックス 2"/>
          <p:cNvSpPr txBox="1">
            <a:spLocks noChangeArrowheads="1"/>
          </p:cNvSpPr>
          <p:nvPr/>
        </p:nvSpPr>
        <p:spPr bwMode="auto">
          <a:xfrm>
            <a:off x="23157" y="6126708"/>
            <a:ext cx="3484880"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4" name="テキスト ボックス 33"/>
          <p:cNvSpPr txBox="1"/>
          <p:nvPr/>
        </p:nvSpPr>
        <p:spPr>
          <a:xfrm>
            <a:off x="29469" y="8042265"/>
            <a:ext cx="4926387" cy="1438855"/>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ea typeface="Meiryo UI"/>
                <a:cs typeface="Times New Roman"/>
              </a:rPr>
              <a:t>◇安全に対する視点</a:t>
            </a:r>
          </a:p>
          <a:p>
            <a:pPr algn="just">
              <a:lnSpc>
                <a:spcPts val="1500"/>
              </a:lnSpc>
              <a:spcAft>
                <a:spcPts val="0"/>
              </a:spcAft>
            </a:pPr>
            <a:r>
              <a:rPr lang="ja-JP" altLang="en-US" sz="1200" kern="100" dirty="0" smtClean="0">
                <a:effectLst/>
                <a:ea typeface="Meiryo UI"/>
                <a:cs typeface="Times New Roman"/>
              </a:rPr>
              <a:t>・非常設備の点検手法</a:t>
            </a:r>
            <a:endParaRPr lang="en-US" altLang="ja-JP" sz="1200" kern="100" dirty="0" smtClean="0">
              <a:effectLst/>
              <a:ea typeface="Meiryo UI"/>
              <a:cs typeface="Times New Roman"/>
            </a:endParaRPr>
          </a:p>
          <a:p>
            <a:pPr algn="just">
              <a:lnSpc>
                <a:spcPts val="1500"/>
              </a:lnSpc>
              <a:spcAft>
                <a:spcPts val="0"/>
              </a:spcAft>
            </a:pPr>
            <a:r>
              <a:rPr lang="ja-JP" altLang="en-US" sz="1200" kern="100" dirty="0">
                <a:ea typeface="Meiryo UI"/>
                <a:cs typeface="Times New Roman"/>
              </a:rPr>
              <a:t>　</a:t>
            </a:r>
            <a:r>
              <a:rPr lang="ja-JP" altLang="en-US" sz="1200" kern="100" dirty="0" smtClean="0">
                <a:effectLst/>
                <a:ea typeface="Meiryo UI"/>
                <a:cs typeface="Times New Roman"/>
              </a:rPr>
              <a:t>（非常設備は稼働頻度が少なく、状態監視による評価が難しい、そのため</a:t>
            </a:r>
            <a:endParaRPr lang="en-US" altLang="ja-JP" sz="1200" kern="100" dirty="0" smtClean="0">
              <a:effectLst/>
              <a:ea typeface="Meiryo UI"/>
              <a:cs typeface="Times New Roman"/>
            </a:endParaRPr>
          </a:p>
          <a:p>
            <a:pPr algn="just">
              <a:lnSpc>
                <a:spcPts val="1500"/>
              </a:lnSpc>
              <a:spcAft>
                <a:spcPts val="0"/>
              </a:spcAft>
            </a:pPr>
            <a:r>
              <a:rPr lang="ja-JP" altLang="en-US" sz="1200" kern="100" dirty="0">
                <a:ea typeface="Meiryo UI"/>
                <a:cs typeface="Times New Roman"/>
              </a:rPr>
              <a:t>　</a:t>
            </a:r>
            <a:r>
              <a:rPr lang="ja-JP" altLang="en-US" sz="1200" kern="100" dirty="0" smtClean="0">
                <a:ea typeface="Meiryo UI"/>
                <a:cs typeface="Times New Roman"/>
              </a:rPr>
              <a:t>　 </a:t>
            </a:r>
            <a:r>
              <a:rPr lang="ja-JP" altLang="en-US" sz="1200" kern="100" dirty="0" smtClean="0">
                <a:effectLst/>
                <a:ea typeface="Meiryo UI"/>
                <a:cs typeface="Times New Roman"/>
              </a:rPr>
              <a:t>傾向管理等の点検手法が課題となっている。）</a:t>
            </a:r>
            <a:endParaRPr lang="en-US" altLang="ja-JP" sz="1200" kern="100" dirty="0" smtClean="0">
              <a:effectLst/>
              <a:ea typeface="Meiryo UI"/>
              <a:cs typeface="Times New Roman"/>
            </a:endParaRPr>
          </a:p>
          <a:p>
            <a:pPr algn="just">
              <a:lnSpc>
                <a:spcPts val="1500"/>
              </a:lnSpc>
              <a:spcAft>
                <a:spcPts val="0"/>
              </a:spcAft>
            </a:pPr>
            <a:r>
              <a:rPr lang="ja-JP" altLang="en-US" sz="1200" b="1" u="sng" kern="100" dirty="0" smtClean="0">
                <a:effectLst/>
                <a:ea typeface="Meiryo UI"/>
                <a:cs typeface="Times New Roman"/>
              </a:rPr>
              <a:t>◇効率的・効果的な維持管理に対する視点</a:t>
            </a:r>
            <a:endParaRPr lang="en-US" altLang="ja-JP" sz="1200" kern="100" dirty="0" smtClean="0">
              <a:effectLst/>
              <a:ea typeface="Meiryo UI"/>
              <a:cs typeface="Times New Roman"/>
            </a:endParaRPr>
          </a:p>
          <a:p>
            <a:pPr algn="just">
              <a:lnSpc>
                <a:spcPts val="1500"/>
              </a:lnSpc>
              <a:spcAft>
                <a:spcPts val="0"/>
              </a:spcAft>
            </a:pPr>
            <a:r>
              <a:rPr lang="ja-JP" altLang="en-US" sz="1200" kern="100" dirty="0" smtClean="0">
                <a:ea typeface="Meiryo UI"/>
                <a:cs typeface="Times New Roman"/>
              </a:rPr>
              <a:t>・施設特性に応じた維持管理手法（機械：状態監視、電気：時間計画）</a:t>
            </a:r>
            <a:endParaRPr lang="en-US" altLang="ja-JP" sz="1200" kern="100" dirty="0" smtClean="0">
              <a:ea typeface="Meiryo UI"/>
              <a:cs typeface="Times New Roman"/>
            </a:endParaRPr>
          </a:p>
          <a:p>
            <a:pPr algn="just">
              <a:lnSpc>
                <a:spcPts val="1500"/>
              </a:lnSpc>
              <a:spcAft>
                <a:spcPts val="0"/>
              </a:spcAft>
            </a:pPr>
            <a:r>
              <a:rPr lang="ja-JP" altLang="en-US" sz="1200" kern="100" dirty="0" smtClean="0">
                <a:effectLst/>
                <a:ea typeface="Meiryo UI"/>
                <a:cs typeface="Times New Roman"/>
              </a:rPr>
              <a:t>　（排水機場駆動用エンジンの更新タイミング）</a:t>
            </a:r>
            <a:endParaRPr lang="en-US" altLang="ja-JP" sz="1200" kern="100" dirty="0" smtClean="0">
              <a:effectLst/>
              <a:ea typeface="Meiryo UI"/>
              <a:cs typeface="Times New Roman"/>
            </a:endParaRPr>
          </a:p>
        </p:txBody>
      </p:sp>
      <p:sp>
        <p:nvSpPr>
          <p:cNvPr id="35" name="右中かっこ 34"/>
          <p:cNvSpPr/>
          <p:nvPr/>
        </p:nvSpPr>
        <p:spPr>
          <a:xfrm>
            <a:off x="4929183" y="1594972"/>
            <a:ext cx="228430" cy="7958155"/>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45" name="グラフ 44"/>
          <p:cNvGraphicFramePr/>
          <p:nvPr>
            <p:extLst>
              <p:ext uri="{D42A27DB-BD31-4B8C-83A1-F6EECF244321}">
                <p14:modId xmlns:p14="http://schemas.microsoft.com/office/powerpoint/2010/main" val="192404222"/>
              </p:ext>
            </p:extLst>
          </p:nvPr>
        </p:nvGraphicFramePr>
        <p:xfrm>
          <a:off x="59812" y="2832535"/>
          <a:ext cx="4900827" cy="3285623"/>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グループ化 1"/>
          <p:cNvGrpSpPr/>
          <p:nvPr/>
        </p:nvGrpSpPr>
        <p:grpSpPr>
          <a:xfrm>
            <a:off x="2589673" y="3288432"/>
            <a:ext cx="2220260" cy="1663339"/>
            <a:chOff x="1144216" y="2826880"/>
            <a:chExt cx="2588971" cy="1939564"/>
          </a:xfrm>
        </p:grpSpPr>
        <p:pic>
          <p:nvPicPr>
            <p:cNvPr id="43" name="図 42" descr="D:\TakebeT\Desktop\かりおき\長寿命写真\写真\NCM_0297.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4216" y="2826880"/>
              <a:ext cx="2588971" cy="1939564"/>
            </a:xfrm>
            <a:prstGeom prst="rect">
              <a:avLst/>
            </a:prstGeom>
            <a:noFill/>
            <a:ln>
              <a:noFill/>
            </a:ln>
          </p:spPr>
        </p:pic>
        <p:sp>
          <p:nvSpPr>
            <p:cNvPr id="44" name="正方形/長方形 43"/>
            <p:cNvSpPr/>
            <p:nvPr/>
          </p:nvSpPr>
          <p:spPr>
            <a:xfrm>
              <a:off x="2023311" y="4341701"/>
              <a:ext cx="1643202" cy="3675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spcAft>
                  <a:spcPts val="0"/>
                </a:spcAft>
              </a:pPr>
              <a:r>
                <a:rPr lang="ja-JP" sz="800" kern="100" dirty="0">
                  <a:solidFill>
                    <a:srgbClr val="000000"/>
                  </a:solidFill>
                  <a:effectLst/>
                  <a:ea typeface="Meiryo UI"/>
                  <a:cs typeface="Times New Roman"/>
                </a:rPr>
                <a:t>岸和田水門</a:t>
              </a:r>
              <a:endParaRPr lang="ja-JP" sz="1050" kern="100" dirty="0">
                <a:effectLst/>
                <a:ea typeface="ＭＳ 明朝"/>
                <a:cs typeface="Times New Roman"/>
              </a:endParaRPr>
            </a:p>
            <a:p>
              <a:pPr algn="ctr">
                <a:spcAft>
                  <a:spcPts val="0"/>
                </a:spcAft>
              </a:pPr>
              <a:r>
                <a:rPr lang="en-US" sz="800" kern="100" dirty="0">
                  <a:solidFill>
                    <a:srgbClr val="000000"/>
                  </a:solidFill>
                  <a:effectLst/>
                  <a:latin typeface="Meiryo UI"/>
                  <a:ea typeface="ＭＳ 明朝"/>
                  <a:cs typeface="Times New Roman"/>
                </a:rPr>
                <a:t>(</a:t>
              </a:r>
              <a:r>
                <a:rPr lang="ja-JP" sz="800" kern="100" dirty="0">
                  <a:solidFill>
                    <a:srgbClr val="000000"/>
                  </a:solidFill>
                  <a:effectLst/>
                  <a:ea typeface="Meiryo UI"/>
                  <a:cs typeface="Times New Roman"/>
                </a:rPr>
                <a:t>昭和</a:t>
              </a:r>
              <a:r>
                <a:rPr lang="en-US" sz="800" kern="100" dirty="0">
                  <a:solidFill>
                    <a:srgbClr val="000000"/>
                  </a:solidFill>
                  <a:effectLst/>
                  <a:ea typeface="Meiryo UI"/>
                  <a:cs typeface="Times New Roman"/>
                </a:rPr>
                <a:t>63</a:t>
              </a:r>
              <a:r>
                <a:rPr lang="ja-JP" sz="800" kern="100" dirty="0">
                  <a:solidFill>
                    <a:srgbClr val="000000"/>
                  </a:solidFill>
                  <a:effectLst/>
                  <a:ea typeface="Meiryo UI"/>
                  <a:cs typeface="Times New Roman"/>
                </a:rPr>
                <a:t>年完成　岸和田市</a:t>
              </a:r>
              <a:r>
                <a:rPr lang="en-US" sz="800" kern="100" dirty="0">
                  <a:solidFill>
                    <a:srgbClr val="000000"/>
                  </a:solidFill>
                  <a:effectLst/>
                  <a:ea typeface="Meiryo UI"/>
                  <a:cs typeface="Times New Roman"/>
                </a:rPr>
                <a:t>)</a:t>
              </a:r>
              <a:endParaRPr lang="ja-JP" sz="1050" kern="100" dirty="0">
                <a:effectLst/>
                <a:ea typeface="ＭＳ 明朝"/>
                <a:cs typeface="Times New Roman"/>
              </a:endParaRPr>
            </a:p>
          </p:txBody>
        </p:sp>
      </p:grpSp>
    </p:spTree>
    <p:extLst>
      <p:ext uri="{BB962C8B-B14F-4D97-AF65-F5344CB8AC3E}">
        <p14:creationId xmlns:p14="http://schemas.microsoft.com/office/powerpoint/2010/main" val="3946154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A011A1-B48D-4945-AEBA-21E4F91C8D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E45B1EB-8099-4781-BB3C-478F39DEBA26}">
  <ds:schemaRef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 ds:uri="http://purl.org/dc/elements/1.1/"/>
    <ds:schemaRef ds:uri="http://schemas.microsoft.com/office/2006/metadata/properties"/>
  </ds:schemaRefs>
</ds:datastoreItem>
</file>

<file path=customXml/itemProps3.xml><?xml version="1.0" encoding="utf-8"?>
<ds:datastoreItem xmlns:ds="http://schemas.openxmlformats.org/officeDocument/2006/customXml" ds:itemID="{309E2502-A6AE-44A3-8C6B-3C7100508B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1718</TotalTime>
  <Words>358</Words>
  <Application>Microsoft Office PowerPoint</Application>
  <PresentationFormat>A3 297x420 mm</PresentationFormat>
  <Paragraphs>70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大阪府</cp:lastModifiedBy>
  <cp:revision>79</cp:revision>
  <cp:lastPrinted>2014-07-17T02:45:23Z</cp:lastPrinted>
  <dcterms:created xsi:type="dcterms:W3CDTF">2014-06-30T08:21:43Z</dcterms:created>
  <dcterms:modified xsi:type="dcterms:W3CDTF">2014-12-21T04:55:22Z</dcterms:modified>
</cp:coreProperties>
</file>