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7" r:id="rId5"/>
  </p:sldIdLst>
  <p:sldSz cx="12801600" cy="9601200" type="A3"/>
  <p:notesSz cx="9939338" cy="14368463"/>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3300"/>
    <a:srgbClr val="FFFF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34" autoAdjust="0"/>
    <p:restoredTop sz="94660"/>
  </p:normalViewPr>
  <p:slideViewPr>
    <p:cSldViewPr>
      <p:cViewPr>
        <p:scale>
          <a:sx n="75" d="100"/>
          <a:sy n="75" d="100"/>
        </p:scale>
        <p:origin x="-738" y="-96"/>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5"/>
            <a:ext cx="4307045" cy="718423"/>
          </a:xfrm>
          <a:prstGeom prst="rect">
            <a:avLst/>
          </a:prstGeom>
        </p:spPr>
        <p:txBody>
          <a:bodyPr vert="horz" lIns="132683" tIns="66342" rIns="132683" bIns="66342" rtlCol="0"/>
          <a:lstStyle>
            <a:lvl1pPr algn="l">
              <a:defRPr sz="1700"/>
            </a:lvl1pPr>
          </a:lstStyle>
          <a:p>
            <a:endParaRPr kumimoji="1" lang="ja-JP" altLang="en-US"/>
          </a:p>
        </p:txBody>
      </p:sp>
      <p:sp>
        <p:nvSpPr>
          <p:cNvPr id="3" name="日付プレースホルダー 2"/>
          <p:cNvSpPr>
            <a:spLocks noGrp="1"/>
          </p:cNvSpPr>
          <p:nvPr>
            <p:ph type="dt" idx="1"/>
          </p:nvPr>
        </p:nvSpPr>
        <p:spPr>
          <a:xfrm>
            <a:off x="5629996" y="5"/>
            <a:ext cx="4307045" cy="718423"/>
          </a:xfrm>
          <a:prstGeom prst="rect">
            <a:avLst/>
          </a:prstGeom>
        </p:spPr>
        <p:txBody>
          <a:bodyPr vert="horz" lIns="132683" tIns="66342" rIns="132683" bIns="66342" rtlCol="0"/>
          <a:lstStyle>
            <a:lvl1pPr algn="r">
              <a:defRPr sz="1700"/>
            </a:lvl1pPr>
          </a:lstStyle>
          <a:p>
            <a:fld id="{22107D0B-64FD-45D0-948C-F47DB4A14220}" type="datetimeFigureOut">
              <a:rPr kumimoji="1" lang="ja-JP" altLang="en-US" smtClean="0"/>
              <a:t>2014/12/24</a:t>
            </a:fld>
            <a:endParaRPr kumimoji="1" lang="ja-JP" altLang="en-US"/>
          </a:p>
        </p:txBody>
      </p:sp>
      <p:sp>
        <p:nvSpPr>
          <p:cNvPr id="4" name="スライド イメージ プレースホルダー 3"/>
          <p:cNvSpPr>
            <a:spLocks noGrp="1" noRot="1" noChangeAspect="1"/>
          </p:cNvSpPr>
          <p:nvPr>
            <p:ph type="sldImg" idx="2"/>
          </p:nvPr>
        </p:nvSpPr>
        <p:spPr>
          <a:xfrm>
            <a:off x="1377950" y="1077913"/>
            <a:ext cx="7183438" cy="5386387"/>
          </a:xfrm>
          <a:prstGeom prst="rect">
            <a:avLst/>
          </a:prstGeom>
          <a:noFill/>
          <a:ln w="12700">
            <a:solidFill>
              <a:prstClr val="black"/>
            </a:solidFill>
          </a:ln>
        </p:spPr>
        <p:txBody>
          <a:bodyPr vert="horz" lIns="132683" tIns="66342" rIns="132683" bIns="66342" rtlCol="0" anchor="ctr"/>
          <a:lstStyle/>
          <a:p>
            <a:endParaRPr lang="ja-JP" altLang="en-US"/>
          </a:p>
        </p:txBody>
      </p:sp>
      <p:sp>
        <p:nvSpPr>
          <p:cNvPr id="5" name="ノート プレースホルダー 4"/>
          <p:cNvSpPr>
            <a:spLocks noGrp="1"/>
          </p:cNvSpPr>
          <p:nvPr>
            <p:ph type="body" sz="quarter" idx="3"/>
          </p:nvPr>
        </p:nvSpPr>
        <p:spPr>
          <a:xfrm>
            <a:off x="993935" y="6825019"/>
            <a:ext cx="7951470" cy="6465808"/>
          </a:xfrm>
          <a:prstGeom prst="rect">
            <a:avLst/>
          </a:prstGeom>
        </p:spPr>
        <p:txBody>
          <a:bodyPr vert="horz" lIns="132683" tIns="66342" rIns="132683" bIns="6634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6" y="13647551"/>
            <a:ext cx="4307045" cy="718423"/>
          </a:xfrm>
          <a:prstGeom prst="rect">
            <a:avLst/>
          </a:prstGeom>
        </p:spPr>
        <p:txBody>
          <a:bodyPr vert="horz" lIns="132683" tIns="66342" rIns="132683" bIns="66342" rtlCol="0" anchor="b"/>
          <a:lstStyle>
            <a:lvl1pPr algn="l">
              <a:defRPr sz="1700"/>
            </a:lvl1pPr>
          </a:lstStyle>
          <a:p>
            <a:endParaRPr kumimoji="1" lang="ja-JP" altLang="en-US"/>
          </a:p>
        </p:txBody>
      </p:sp>
      <p:sp>
        <p:nvSpPr>
          <p:cNvPr id="7" name="スライド番号プレースホルダー 6"/>
          <p:cNvSpPr>
            <a:spLocks noGrp="1"/>
          </p:cNvSpPr>
          <p:nvPr>
            <p:ph type="sldNum" sz="quarter" idx="5"/>
          </p:nvPr>
        </p:nvSpPr>
        <p:spPr>
          <a:xfrm>
            <a:off x="5629996" y="13647551"/>
            <a:ext cx="4307045" cy="718423"/>
          </a:xfrm>
          <a:prstGeom prst="rect">
            <a:avLst/>
          </a:prstGeom>
        </p:spPr>
        <p:txBody>
          <a:bodyPr vert="horz" lIns="132683" tIns="66342" rIns="132683" bIns="66342" rtlCol="0" anchor="b"/>
          <a:lstStyle>
            <a:lvl1pPr algn="r">
              <a:defRPr sz="1700"/>
            </a:lvl1pPr>
          </a:lstStyle>
          <a:p>
            <a:fld id="{E765E1B9-6B19-4421-B58D-CCD74901D3BE}" type="slidenum">
              <a:rPr kumimoji="1" lang="ja-JP" altLang="en-US" smtClean="0"/>
              <a:t>‹#›</a:t>
            </a:fld>
            <a:endParaRPr kumimoji="1" lang="ja-JP" altLang="en-US"/>
          </a:p>
        </p:txBody>
      </p:sp>
    </p:spTree>
    <p:extLst>
      <p:ext uri="{BB962C8B-B14F-4D97-AF65-F5344CB8AC3E}">
        <p14:creationId xmlns:p14="http://schemas.microsoft.com/office/powerpoint/2010/main" val="3005961857"/>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700" kern="1200">
        <a:solidFill>
          <a:schemeClr val="tx1"/>
        </a:solidFill>
        <a:latin typeface="+mn-lt"/>
        <a:ea typeface="+mn-ea"/>
        <a:cs typeface="+mn-cs"/>
      </a:defRPr>
    </a:lvl1pPr>
    <a:lvl2pPr marL="640080" algn="l" defTabSz="1280160" rtl="0" eaLnBrk="1" latinLnBrk="0" hangingPunct="1">
      <a:defRPr kumimoji="1" sz="1700" kern="1200">
        <a:solidFill>
          <a:schemeClr val="tx1"/>
        </a:solidFill>
        <a:latin typeface="+mn-lt"/>
        <a:ea typeface="+mn-ea"/>
        <a:cs typeface="+mn-cs"/>
      </a:defRPr>
    </a:lvl2pPr>
    <a:lvl3pPr marL="1280160" algn="l" defTabSz="1280160" rtl="0" eaLnBrk="1" latinLnBrk="0" hangingPunct="1">
      <a:defRPr kumimoji="1" sz="1700" kern="1200">
        <a:solidFill>
          <a:schemeClr val="tx1"/>
        </a:solidFill>
        <a:latin typeface="+mn-lt"/>
        <a:ea typeface="+mn-ea"/>
        <a:cs typeface="+mn-cs"/>
      </a:defRPr>
    </a:lvl3pPr>
    <a:lvl4pPr marL="1920240" algn="l" defTabSz="1280160" rtl="0" eaLnBrk="1" latinLnBrk="0" hangingPunct="1">
      <a:defRPr kumimoji="1" sz="1700" kern="1200">
        <a:solidFill>
          <a:schemeClr val="tx1"/>
        </a:solidFill>
        <a:latin typeface="+mn-lt"/>
        <a:ea typeface="+mn-ea"/>
        <a:cs typeface="+mn-cs"/>
      </a:defRPr>
    </a:lvl4pPr>
    <a:lvl5pPr marL="2560320" algn="l" defTabSz="1280160" rtl="0" eaLnBrk="1" latinLnBrk="0" hangingPunct="1">
      <a:defRPr kumimoji="1" sz="1700" kern="1200">
        <a:solidFill>
          <a:schemeClr val="tx1"/>
        </a:solidFill>
        <a:latin typeface="+mn-lt"/>
        <a:ea typeface="+mn-ea"/>
        <a:cs typeface="+mn-cs"/>
      </a:defRPr>
    </a:lvl5pPr>
    <a:lvl6pPr marL="3200400" algn="l" defTabSz="1280160" rtl="0" eaLnBrk="1" latinLnBrk="0" hangingPunct="1">
      <a:defRPr kumimoji="1" sz="1700" kern="1200">
        <a:solidFill>
          <a:schemeClr val="tx1"/>
        </a:solidFill>
        <a:latin typeface="+mn-lt"/>
        <a:ea typeface="+mn-ea"/>
        <a:cs typeface="+mn-cs"/>
      </a:defRPr>
    </a:lvl6pPr>
    <a:lvl7pPr marL="3840480" algn="l" defTabSz="1280160" rtl="0" eaLnBrk="1" latinLnBrk="0" hangingPunct="1">
      <a:defRPr kumimoji="1" sz="1700" kern="1200">
        <a:solidFill>
          <a:schemeClr val="tx1"/>
        </a:solidFill>
        <a:latin typeface="+mn-lt"/>
        <a:ea typeface="+mn-ea"/>
        <a:cs typeface="+mn-cs"/>
      </a:defRPr>
    </a:lvl7pPr>
    <a:lvl8pPr marL="4480560" algn="l" defTabSz="1280160" rtl="0" eaLnBrk="1" latinLnBrk="0" hangingPunct="1">
      <a:defRPr kumimoji="1" sz="1700" kern="1200">
        <a:solidFill>
          <a:schemeClr val="tx1"/>
        </a:solidFill>
        <a:latin typeface="+mn-lt"/>
        <a:ea typeface="+mn-ea"/>
        <a:cs typeface="+mn-cs"/>
      </a:defRPr>
    </a:lvl8pPr>
    <a:lvl9pPr marL="5120640" algn="l" defTabSz="1280160" rtl="0" eaLnBrk="1" latinLnBrk="0" hangingPunct="1">
      <a:defRPr kumimoji="1"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765E1B9-6B19-4421-B58D-CCD74901D3BE}" type="slidenum">
              <a:rPr kumimoji="1" lang="ja-JP" altLang="en-US" smtClean="0"/>
              <a:t>1</a:t>
            </a:fld>
            <a:endParaRPr kumimoji="1" lang="ja-JP" altLang="en-US"/>
          </a:p>
        </p:txBody>
      </p:sp>
    </p:spTree>
    <p:extLst>
      <p:ext uri="{BB962C8B-B14F-4D97-AF65-F5344CB8AC3E}">
        <p14:creationId xmlns:p14="http://schemas.microsoft.com/office/powerpoint/2010/main" val="3121786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2014/12/24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267978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2014/12/24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3665092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2014/12/24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993252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2014/12/24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2330624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2014/12/24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75857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FD5F2C8-70EB-4336-BEE0-A558280A4A74}" type="datetimeFigureOut">
              <a:rPr kumimoji="1" lang="ja-JP" altLang="en-US" smtClean="0"/>
              <a:t>2014/12/24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2555698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FD5F2C8-70EB-4336-BEE0-A558280A4A74}" type="datetimeFigureOut">
              <a:rPr kumimoji="1" lang="ja-JP" altLang="en-US" smtClean="0"/>
              <a:t>2014/12/24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2881796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FD5F2C8-70EB-4336-BEE0-A558280A4A74}" type="datetimeFigureOut">
              <a:rPr kumimoji="1" lang="ja-JP" altLang="en-US" smtClean="0"/>
              <a:t>2014/12/24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2196448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FD5F2C8-70EB-4336-BEE0-A558280A4A74}" type="datetimeFigureOut">
              <a:rPr kumimoji="1" lang="ja-JP" altLang="en-US" smtClean="0"/>
              <a:t>2014/12/24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3516260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FD5F2C8-70EB-4336-BEE0-A558280A4A74}" type="datetimeFigureOut">
              <a:rPr kumimoji="1" lang="ja-JP" altLang="en-US" smtClean="0"/>
              <a:t>2014/12/24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085717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FD5F2C8-70EB-4336-BEE0-A558280A4A74}" type="datetimeFigureOut">
              <a:rPr kumimoji="1" lang="ja-JP" altLang="en-US" smtClean="0"/>
              <a:t>2014/12/24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4174787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BFD5F2C8-70EB-4336-BEE0-A558280A4A74}" type="datetimeFigureOut">
              <a:rPr kumimoji="1" lang="ja-JP" altLang="en-US" smtClean="0"/>
              <a:t>2014/12/24</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571918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角丸四角形 21"/>
          <p:cNvSpPr/>
          <p:nvPr/>
        </p:nvSpPr>
        <p:spPr>
          <a:xfrm>
            <a:off x="7309" y="1608168"/>
            <a:ext cx="4948547" cy="4128535"/>
          </a:xfrm>
          <a:prstGeom prst="roundRect">
            <a:avLst>
              <a:gd name="adj" fmla="val 1473"/>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500"/>
              </a:lnSpc>
              <a:spcAft>
                <a:spcPts val="0"/>
              </a:spcAft>
            </a:pPr>
            <a:endParaRPr lang="ja-JP" sz="1050" kern="100" dirty="0">
              <a:effectLst/>
              <a:ea typeface="HG明朝B"/>
              <a:cs typeface="Times New Roman"/>
            </a:endParaRPr>
          </a:p>
        </p:txBody>
      </p:sp>
      <p:sp>
        <p:nvSpPr>
          <p:cNvPr id="19" name="角丸四角形 18"/>
          <p:cNvSpPr/>
          <p:nvPr/>
        </p:nvSpPr>
        <p:spPr>
          <a:xfrm>
            <a:off x="7308" y="480072"/>
            <a:ext cx="12773455" cy="838041"/>
          </a:xfrm>
          <a:prstGeom prst="roundRect">
            <a:avLst>
              <a:gd name="adj" fmla="val 3960"/>
            </a:avLst>
          </a:prstGeom>
          <a:gradFill>
            <a:gsLst>
              <a:gs pos="0">
                <a:schemeClr val="accent6">
                  <a:lumMod val="60000"/>
                  <a:lumOff val="40000"/>
                </a:schemeClr>
              </a:gs>
              <a:gs pos="35000">
                <a:schemeClr val="accent6">
                  <a:lumMod val="40000"/>
                  <a:lumOff val="60000"/>
                </a:schemeClr>
              </a:gs>
              <a:gs pos="100000">
                <a:schemeClr val="bg1"/>
              </a:gs>
            </a:gsLst>
          </a:gradFill>
          <a:ln>
            <a:solidFill>
              <a:schemeClr val="accent6">
                <a:lumMod val="60000"/>
                <a:lumOff val="40000"/>
              </a:schemeClr>
            </a:solidFill>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50800" indent="-50800" algn="just">
              <a:lnSpc>
                <a:spcPts val="1200"/>
              </a:lnSpc>
              <a:spcAft>
                <a:spcPts val="0"/>
              </a:spcAft>
            </a:pPr>
            <a:endParaRPr lang="ja-JP" sz="1050" kern="100" dirty="0">
              <a:effectLst/>
              <a:ea typeface="HG明朝B"/>
              <a:cs typeface="Times New Roman"/>
            </a:endParaRPr>
          </a:p>
        </p:txBody>
      </p:sp>
      <p:sp>
        <p:nvSpPr>
          <p:cNvPr id="4" name="正方形/長方形 3"/>
          <p:cNvSpPr/>
          <p:nvPr/>
        </p:nvSpPr>
        <p:spPr>
          <a:xfrm>
            <a:off x="284076" y="145480"/>
            <a:ext cx="9497144" cy="3361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r>
              <a:rPr lang="ja-JP" sz="1600" b="1" kern="100" dirty="0" smtClean="0">
                <a:solidFill>
                  <a:srgbClr val="000000"/>
                </a:solidFill>
                <a:effectLst/>
                <a:ea typeface="Meiryo UI"/>
                <a:cs typeface="Times New Roman"/>
              </a:rPr>
              <a:t>「</a:t>
            </a:r>
            <a:r>
              <a:rPr lang="en-US" sz="1600" b="1" kern="100" dirty="0" err="1" smtClean="0">
                <a:solidFill>
                  <a:srgbClr val="000000"/>
                </a:solidFill>
                <a:effectLst/>
                <a:ea typeface="Meiryo UI"/>
                <a:cs typeface="Times New Roman"/>
              </a:rPr>
              <a:t>都市基盤施設長寿命化</a:t>
            </a:r>
            <a:r>
              <a:rPr lang="ja-JP" altLang="en-US" sz="1600" b="1" kern="100" dirty="0" smtClean="0">
                <a:solidFill>
                  <a:srgbClr val="000000"/>
                </a:solidFill>
                <a:effectLst/>
                <a:ea typeface="Meiryo UI"/>
                <a:cs typeface="Times New Roman"/>
              </a:rPr>
              <a:t>計画</a:t>
            </a:r>
            <a:r>
              <a:rPr lang="en-US" altLang="ja-JP" sz="1600" b="1" kern="100" dirty="0" smtClean="0">
                <a:solidFill>
                  <a:srgbClr val="000000"/>
                </a:solidFill>
                <a:effectLst/>
                <a:ea typeface="Meiryo UI"/>
                <a:cs typeface="Times New Roman"/>
              </a:rPr>
              <a:t>(</a:t>
            </a:r>
            <a:r>
              <a:rPr lang="ja-JP" altLang="en-US" sz="1600" b="1" kern="100" dirty="0" smtClean="0">
                <a:solidFill>
                  <a:srgbClr val="000000"/>
                </a:solidFill>
                <a:effectLst/>
                <a:ea typeface="Meiryo UI"/>
                <a:cs typeface="Times New Roman"/>
              </a:rPr>
              <a:t>仮称</a:t>
            </a:r>
            <a:r>
              <a:rPr lang="en-US" altLang="ja-JP" sz="1600" b="1" kern="100" dirty="0" smtClean="0">
                <a:solidFill>
                  <a:srgbClr val="000000"/>
                </a:solidFill>
                <a:effectLst/>
                <a:ea typeface="Meiryo UI"/>
                <a:cs typeface="Times New Roman"/>
              </a:rPr>
              <a:t>)</a:t>
            </a:r>
            <a:r>
              <a:rPr lang="ja-JP" sz="1600" b="1" kern="100" dirty="0" smtClean="0">
                <a:solidFill>
                  <a:srgbClr val="000000"/>
                </a:solidFill>
                <a:effectLst/>
                <a:ea typeface="Meiryo UI"/>
                <a:cs typeface="Times New Roman"/>
              </a:rPr>
              <a:t>」</a:t>
            </a:r>
            <a:r>
              <a:rPr lang="ja-JP" sz="1600" b="1" kern="100" dirty="0">
                <a:solidFill>
                  <a:srgbClr val="000000"/>
                </a:solidFill>
                <a:effectLst/>
                <a:ea typeface="Meiryo UI"/>
                <a:cs typeface="Times New Roman"/>
              </a:rPr>
              <a:t>（素案</a:t>
            </a:r>
            <a:r>
              <a:rPr lang="ja-JP" sz="1600" b="1" kern="100" dirty="0" smtClean="0">
                <a:solidFill>
                  <a:srgbClr val="000000"/>
                </a:solidFill>
                <a:effectLst/>
                <a:ea typeface="Meiryo UI"/>
                <a:cs typeface="Times New Roman"/>
              </a:rPr>
              <a:t>）中間</a:t>
            </a:r>
            <a:r>
              <a:rPr lang="ja-JP" sz="1600" b="1" kern="100" dirty="0">
                <a:solidFill>
                  <a:srgbClr val="000000"/>
                </a:solidFill>
                <a:effectLst/>
                <a:ea typeface="Meiryo UI"/>
                <a:cs typeface="Times New Roman"/>
              </a:rPr>
              <a:t>とりまとめ　</a:t>
            </a:r>
            <a:r>
              <a:rPr lang="ja-JP" sz="1600" b="1" kern="100" dirty="0" smtClean="0">
                <a:solidFill>
                  <a:srgbClr val="000000"/>
                </a:solidFill>
                <a:effectLst/>
                <a:ea typeface="Meiryo UI"/>
                <a:cs typeface="Times New Roman"/>
              </a:rPr>
              <a:t>概要版</a:t>
            </a:r>
            <a:r>
              <a:rPr lang="ja-JP" altLang="en-US" sz="1600" b="1" kern="100" dirty="0" smtClean="0">
                <a:solidFill>
                  <a:srgbClr val="000000"/>
                </a:solidFill>
                <a:effectLst/>
                <a:ea typeface="Meiryo UI"/>
                <a:cs typeface="Times New Roman"/>
              </a:rPr>
              <a:t>　</a:t>
            </a:r>
            <a:r>
              <a:rPr lang="ja-JP" altLang="en-US" sz="1600" b="1" kern="100" dirty="0" smtClean="0">
                <a:solidFill>
                  <a:srgbClr val="000000"/>
                </a:solidFill>
                <a:ea typeface="Meiryo UI"/>
                <a:cs typeface="Times New Roman"/>
              </a:rPr>
              <a:t>河川施設（設備）</a:t>
            </a:r>
            <a:r>
              <a:rPr lang="ja-JP" altLang="en-US" sz="1600" b="1" kern="100" dirty="0" smtClean="0">
                <a:solidFill>
                  <a:srgbClr val="000000"/>
                </a:solidFill>
                <a:effectLst/>
                <a:ea typeface="Meiryo UI"/>
                <a:cs typeface="Times New Roman"/>
              </a:rPr>
              <a:t>編     </a:t>
            </a:r>
            <a:endParaRPr lang="ja-JP" sz="1100" kern="100" dirty="0">
              <a:effectLst/>
              <a:ea typeface="HG明朝B"/>
              <a:cs typeface="Times New Roman"/>
            </a:endParaRPr>
          </a:p>
        </p:txBody>
      </p:sp>
      <p:sp>
        <p:nvSpPr>
          <p:cNvPr id="5" name="テキスト ボックス 2"/>
          <p:cNvSpPr txBox="1">
            <a:spLocks noChangeArrowheads="1"/>
          </p:cNvSpPr>
          <p:nvPr/>
        </p:nvSpPr>
        <p:spPr bwMode="auto">
          <a:xfrm>
            <a:off x="7308" y="641082"/>
            <a:ext cx="12773455" cy="694210"/>
          </a:xfrm>
          <a:prstGeom prst="rect">
            <a:avLst/>
          </a:prstGeom>
          <a:noFill/>
          <a:ln>
            <a:noFill/>
            <a:headEnd/>
            <a:tailEnd/>
          </a:ln>
        </p:spPr>
        <p:style>
          <a:lnRef idx="1">
            <a:schemeClr val="accent3"/>
          </a:lnRef>
          <a:fillRef idx="2">
            <a:schemeClr val="accent3"/>
          </a:fillRef>
          <a:effectRef idx="1">
            <a:schemeClr val="accent3"/>
          </a:effectRef>
          <a:fontRef idx="minor">
            <a:schemeClr val="dk1"/>
          </a:fontRef>
        </p:style>
        <p:txBody>
          <a:bodyPr rot="0" vert="horz" wrap="square" lIns="91440" tIns="45720" rIns="91440" bIns="45720" anchor="b" anchorCtr="0">
            <a:noAutofit/>
          </a:bodyPr>
          <a:lstStyle/>
          <a:p>
            <a:pPr algn="just">
              <a:lnSpc>
                <a:spcPts val="1920"/>
              </a:lnSpc>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都市基盤施設長寿命化計画（素案）は、維持管理に関する現状と課題を踏まえ、戦略的な維持管理に関する基本的な考え方等に</a:t>
            </a:r>
            <a:r>
              <a:rPr lang="ja-JP" sz="1400" kern="100" dirty="0" smtClean="0">
                <a:effectLst/>
                <a:latin typeface="Meiryo UI" panose="020B0604030504040204" pitchFamily="50" charset="-128"/>
                <a:ea typeface="Meiryo UI" panose="020B0604030504040204" pitchFamily="50" charset="-128"/>
                <a:cs typeface="Meiryo UI" panose="020B0604030504040204" pitchFamily="50" charset="-128"/>
              </a:rPr>
              <a:t>関して</a:t>
            </a:r>
            <a:endParaRPr lang="en-US" altLang="ja-JP" sz="14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920"/>
              </a:lnSpc>
              <a:spcAft>
                <a:spcPts val="0"/>
              </a:spcAft>
            </a:pPr>
            <a:r>
              <a:rPr lang="ja-JP" sz="1400" kern="100" dirty="0" smtClean="0">
                <a:effectLst/>
                <a:latin typeface="Meiryo UI" panose="020B0604030504040204" pitchFamily="50" charset="-128"/>
                <a:ea typeface="Meiryo UI" panose="020B0604030504040204" pitchFamily="50" charset="-128"/>
                <a:cs typeface="Meiryo UI" panose="020B0604030504040204" pitchFamily="50" charset="-128"/>
              </a:rPr>
              <a:t>これ</a:t>
            </a: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までの大阪府都市基盤施設技術審議会</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（平成</a:t>
            </a:r>
            <a:r>
              <a:rPr lang="en-US" sz="1200" kern="100" dirty="0">
                <a:effectLst/>
                <a:latin typeface="Meiryo UI" panose="020B0604030504040204" pitchFamily="50" charset="-128"/>
                <a:ea typeface="Meiryo UI" panose="020B0604030504040204" pitchFamily="50" charset="-128"/>
                <a:cs typeface="Meiryo UI" panose="020B0604030504040204" pitchFamily="50" charset="-128"/>
              </a:rPr>
              <a:t>25</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年</a:t>
            </a:r>
            <a:r>
              <a:rPr lang="en-US" sz="1200" kern="100" dirty="0">
                <a:effectLst/>
                <a:latin typeface="Meiryo UI" panose="020B0604030504040204" pitchFamily="50" charset="-128"/>
                <a:ea typeface="Meiryo UI" panose="020B0604030504040204" pitchFamily="50" charset="-128"/>
                <a:cs typeface="Meiryo UI" panose="020B0604030504040204" pitchFamily="50" charset="-128"/>
              </a:rPr>
              <a:t>11</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月設置）</a:t>
            </a: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の議論を踏まえて</a:t>
            </a:r>
            <a:r>
              <a:rPr lang="ja-JP" sz="14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400" kern="100" dirty="0">
                <a:latin typeface="Meiryo UI" panose="020B0604030504040204" pitchFamily="50" charset="-128"/>
                <a:ea typeface="Meiryo UI" panose="020B0604030504040204" pitchFamily="50" charset="-128"/>
                <a:cs typeface="Meiryo UI" panose="020B0604030504040204" pitchFamily="50" charset="-128"/>
              </a:rPr>
              <a:t>最終</a:t>
            </a:r>
            <a:r>
              <a:rPr lang="ja-JP" sz="1400" kern="100" dirty="0" smtClean="0">
                <a:effectLst/>
                <a:latin typeface="Meiryo UI" panose="020B0604030504040204" pitchFamily="50" charset="-128"/>
                <a:ea typeface="Meiryo UI" panose="020B0604030504040204" pitchFamily="50" charset="-128"/>
                <a:cs typeface="Meiryo UI" panose="020B0604030504040204" pitchFamily="50" charset="-128"/>
              </a:rPr>
              <a:t>とりまとめ</a:t>
            </a: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を行ったもので</a:t>
            </a:r>
            <a:r>
              <a:rPr lang="ja-JP" sz="14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4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920"/>
              </a:lnSpc>
              <a:spcAft>
                <a:spcPts val="0"/>
              </a:spcAft>
            </a:pPr>
            <a:r>
              <a:rPr lang="ja-JP" sz="1400" kern="100" dirty="0" smtClean="0">
                <a:effectLst/>
                <a:latin typeface="Meiryo UI" panose="020B0604030504040204" pitchFamily="50" charset="-128"/>
                <a:ea typeface="Meiryo UI" panose="020B0604030504040204" pitchFamily="50" charset="-128"/>
                <a:cs typeface="Meiryo UI" panose="020B0604030504040204" pitchFamily="50" charset="-128"/>
              </a:rPr>
              <a:t>平成</a:t>
            </a: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27</a:t>
            </a: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年</a:t>
            </a: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3</a:t>
            </a: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月を目途に都市基盤施設長寿命化計画に関しての審議会答申</a:t>
            </a:r>
            <a:r>
              <a:rPr lang="ja-JP" sz="1400" kern="100" dirty="0">
                <a:effectLst/>
                <a:ea typeface="Meiryo UI"/>
                <a:cs typeface="Times New Roman"/>
              </a:rPr>
              <a:t>につなげるものである。</a:t>
            </a:r>
            <a:endParaRPr lang="ja-JP" sz="1800" kern="100" dirty="0">
              <a:effectLst/>
              <a:ea typeface="HG明朝B"/>
              <a:cs typeface="Times New Roman"/>
            </a:endParaRPr>
          </a:p>
        </p:txBody>
      </p:sp>
      <p:sp>
        <p:nvSpPr>
          <p:cNvPr id="6" name="正方形/長方形 5"/>
          <p:cNvSpPr/>
          <p:nvPr/>
        </p:nvSpPr>
        <p:spPr>
          <a:xfrm>
            <a:off x="8417024" y="90330"/>
            <a:ext cx="4363740" cy="5192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r">
              <a:spcAft>
                <a:spcPts val="0"/>
              </a:spcAft>
            </a:pPr>
            <a:r>
              <a:rPr lang="ja-JP" altLang="en-US" sz="1200" b="1" kern="100" dirty="0" smtClean="0">
                <a:solidFill>
                  <a:srgbClr val="000000"/>
                </a:solidFill>
                <a:ea typeface="Meiryo UI"/>
                <a:cs typeface="Times New Roman"/>
              </a:rPr>
              <a:t>平成</a:t>
            </a:r>
            <a:r>
              <a:rPr lang="en-US" altLang="ja-JP" sz="1200" b="1" kern="100" dirty="0" smtClean="0">
                <a:solidFill>
                  <a:srgbClr val="000000"/>
                </a:solidFill>
                <a:ea typeface="Meiryo UI"/>
                <a:cs typeface="Times New Roman"/>
              </a:rPr>
              <a:t>26</a:t>
            </a:r>
            <a:r>
              <a:rPr lang="ja-JP" altLang="en-US" sz="1200" b="1" kern="100" dirty="0" smtClean="0">
                <a:solidFill>
                  <a:srgbClr val="000000"/>
                </a:solidFill>
                <a:ea typeface="Meiryo UI"/>
                <a:cs typeface="Times New Roman"/>
              </a:rPr>
              <a:t>年</a:t>
            </a:r>
            <a:r>
              <a:rPr lang="en-US" altLang="ja-JP" sz="1200" b="1" kern="100" dirty="0" smtClean="0">
                <a:solidFill>
                  <a:srgbClr val="000000"/>
                </a:solidFill>
                <a:ea typeface="Meiryo UI"/>
                <a:cs typeface="Times New Roman"/>
              </a:rPr>
              <a:t>12</a:t>
            </a:r>
            <a:r>
              <a:rPr lang="ja-JP" altLang="en-US" sz="1200" b="1" kern="100" dirty="0" smtClean="0">
                <a:solidFill>
                  <a:srgbClr val="000000"/>
                </a:solidFill>
                <a:ea typeface="Meiryo UI"/>
                <a:cs typeface="Times New Roman"/>
              </a:rPr>
              <a:t>月</a:t>
            </a:r>
            <a:r>
              <a:rPr lang="en-US" altLang="ja-JP" sz="1200" b="1" kern="100" dirty="0" smtClean="0">
                <a:solidFill>
                  <a:srgbClr val="000000"/>
                </a:solidFill>
                <a:ea typeface="Meiryo UI"/>
                <a:cs typeface="Times New Roman"/>
              </a:rPr>
              <a:t>25</a:t>
            </a:r>
            <a:r>
              <a:rPr lang="ja-JP" altLang="en-US" sz="1200" b="1" kern="100" dirty="0" smtClean="0">
                <a:solidFill>
                  <a:srgbClr val="000000"/>
                </a:solidFill>
                <a:ea typeface="Meiryo UI"/>
                <a:cs typeface="Times New Roman"/>
              </a:rPr>
              <a:t>日　大阪府都市基盤施設維持管理技術審議会</a:t>
            </a:r>
            <a:endParaRPr lang="en-US" altLang="ja-JP" sz="1200" b="1" kern="100" dirty="0" smtClean="0">
              <a:solidFill>
                <a:srgbClr val="000000"/>
              </a:solidFill>
              <a:ea typeface="Meiryo UI"/>
              <a:cs typeface="Times New Roman"/>
            </a:endParaRPr>
          </a:p>
          <a:p>
            <a:pPr algn="r">
              <a:spcAft>
                <a:spcPts val="0"/>
              </a:spcAft>
            </a:pPr>
            <a:r>
              <a:rPr lang="ja-JP" altLang="en-US" sz="1200" b="1" kern="100" dirty="0" smtClean="0">
                <a:solidFill>
                  <a:srgbClr val="000000"/>
                </a:solidFill>
                <a:ea typeface="Meiryo UI"/>
                <a:cs typeface="Times New Roman"/>
              </a:rPr>
              <a:t>下水等設備部会</a:t>
            </a:r>
            <a:endParaRPr lang="en-US" altLang="ja-JP" sz="1200" b="1" kern="100" dirty="0" smtClean="0">
              <a:solidFill>
                <a:srgbClr val="000000"/>
              </a:solidFill>
              <a:ea typeface="Meiryo UI"/>
              <a:cs typeface="Times New Roman"/>
            </a:endParaRPr>
          </a:p>
          <a:p>
            <a:pPr algn="r">
              <a:spcAft>
                <a:spcPts val="0"/>
              </a:spcAft>
            </a:pPr>
            <a:endParaRPr lang="ja-JP" sz="1000" kern="100" dirty="0">
              <a:effectLst/>
              <a:ea typeface="HG明朝B"/>
              <a:cs typeface="Times New Roman"/>
            </a:endParaRPr>
          </a:p>
        </p:txBody>
      </p:sp>
      <p:sp>
        <p:nvSpPr>
          <p:cNvPr id="7" name="角丸四角形 6"/>
          <p:cNvSpPr/>
          <p:nvPr/>
        </p:nvSpPr>
        <p:spPr>
          <a:xfrm>
            <a:off x="5163964" y="2832535"/>
            <a:ext cx="7604100" cy="4992401"/>
          </a:xfrm>
          <a:prstGeom prst="roundRect">
            <a:avLst>
              <a:gd name="adj" fmla="val 2209"/>
            </a:avLst>
          </a:prstGeom>
          <a:gradFill>
            <a:gsLst>
              <a:gs pos="0">
                <a:srgbClr val="FFFF99"/>
              </a:gs>
              <a:gs pos="35000">
                <a:srgbClr val="FFFFCC"/>
              </a:gs>
              <a:gs pos="100000">
                <a:schemeClr val="accent3">
                  <a:tint val="15000"/>
                  <a:satMod val="350000"/>
                </a:schemeClr>
              </a:gs>
            </a:gsLst>
          </a:gradFill>
          <a:ln>
            <a:solidFill>
              <a:srgbClr val="FFFF00"/>
            </a:solidFill>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50800" indent="-50800" algn="just">
              <a:lnSpc>
                <a:spcPts val="1200"/>
              </a:lnSpc>
            </a:pPr>
            <a:endParaRPr lang="ja-JP" sz="1050" kern="100" dirty="0">
              <a:solidFill>
                <a:schemeClr val="dk1"/>
              </a:solidFill>
              <a:ea typeface="HG明朝B"/>
              <a:cs typeface="Times New Roman"/>
            </a:endParaRPr>
          </a:p>
        </p:txBody>
      </p:sp>
      <p:sp>
        <p:nvSpPr>
          <p:cNvPr id="8" name="角丸四角形 7"/>
          <p:cNvSpPr/>
          <p:nvPr/>
        </p:nvSpPr>
        <p:spPr>
          <a:xfrm>
            <a:off x="17487" y="7865312"/>
            <a:ext cx="4930745" cy="1687815"/>
          </a:xfrm>
          <a:prstGeom prst="roundRect">
            <a:avLst>
              <a:gd name="adj" fmla="val 3960"/>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9" name="角丸四角形 8"/>
          <p:cNvSpPr/>
          <p:nvPr/>
        </p:nvSpPr>
        <p:spPr>
          <a:xfrm>
            <a:off x="10750" y="5988074"/>
            <a:ext cx="4937483" cy="985466"/>
          </a:xfrm>
          <a:prstGeom prst="roundRect">
            <a:avLst>
              <a:gd name="adj" fmla="val 8934"/>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11" name="角丸四角形 10"/>
          <p:cNvSpPr/>
          <p:nvPr/>
        </p:nvSpPr>
        <p:spPr>
          <a:xfrm>
            <a:off x="5176664" y="1599035"/>
            <a:ext cx="7604100" cy="969317"/>
          </a:xfrm>
          <a:prstGeom prst="roundRect">
            <a:avLst>
              <a:gd name="adj" fmla="val 3960"/>
            </a:avLst>
          </a:prstGeom>
          <a:gradFill>
            <a:gsLst>
              <a:gs pos="0">
                <a:srgbClr val="FFFF99"/>
              </a:gs>
              <a:gs pos="35000">
                <a:srgbClr val="FFFFCC"/>
              </a:gs>
              <a:gs pos="100000">
                <a:schemeClr val="accent3">
                  <a:tint val="15000"/>
                  <a:satMod val="350000"/>
                </a:schemeClr>
              </a:gs>
            </a:gsLst>
          </a:gradFill>
          <a:ln>
            <a:solidFill>
              <a:srgbClr val="FFFF00"/>
            </a:solidFill>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50800" indent="-50800" algn="just">
              <a:lnSpc>
                <a:spcPts val="1200"/>
              </a:lnSpc>
              <a:spcAft>
                <a:spcPts val="0"/>
              </a:spcAft>
            </a:pPr>
            <a:endParaRPr lang="ja-JP" sz="1050" kern="100" dirty="0">
              <a:effectLst/>
              <a:ea typeface="HG明朝B"/>
              <a:cs typeface="Times New Roman"/>
            </a:endParaRPr>
          </a:p>
        </p:txBody>
      </p:sp>
      <p:sp>
        <p:nvSpPr>
          <p:cNvPr id="13" name="テキスト ボックス 2"/>
          <p:cNvSpPr txBox="1">
            <a:spLocks noChangeArrowheads="1"/>
          </p:cNvSpPr>
          <p:nvPr/>
        </p:nvSpPr>
        <p:spPr bwMode="auto">
          <a:xfrm>
            <a:off x="23157" y="7612514"/>
            <a:ext cx="4168867" cy="252798"/>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just">
              <a:spcAft>
                <a:spcPts val="0"/>
              </a:spcAft>
            </a:pPr>
            <a:r>
              <a:rPr lang="ja-JP" sz="1400" b="1" kern="100" dirty="0">
                <a:effectLst/>
                <a:latin typeface="Georgia"/>
                <a:ea typeface="Meiryo UI"/>
                <a:cs typeface="Times New Roman"/>
              </a:rPr>
              <a:t>≪課題：効率的・効果的な維持管理手法の確立≫</a:t>
            </a:r>
            <a:endParaRPr lang="ja-JP" sz="1400" kern="100" dirty="0">
              <a:effectLst/>
              <a:latin typeface="Georgia"/>
              <a:ea typeface="HG明朝B"/>
              <a:cs typeface="Times New Roman"/>
            </a:endParaRPr>
          </a:p>
        </p:txBody>
      </p:sp>
      <p:sp>
        <p:nvSpPr>
          <p:cNvPr id="14" name="テキスト ボックス 2"/>
          <p:cNvSpPr txBox="1">
            <a:spLocks noChangeArrowheads="1"/>
          </p:cNvSpPr>
          <p:nvPr/>
        </p:nvSpPr>
        <p:spPr bwMode="auto">
          <a:xfrm>
            <a:off x="5099873" y="1340973"/>
            <a:ext cx="2093015" cy="253999"/>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ctr">
              <a:spcAft>
                <a:spcPts val="0"/>
              </a:spcAft>
            </a:pPr>
            <a:r>
              <a:rPr lang="ja-JP" sz="1400" b="1" kern="100" dirty="0">
                <a:effectLst/>
                <a:latin typeface="Georgia"/>
                <a:ea typeface="Meiryo UI"/>
                <a:cs typeface="Times New Roman"/>
              </a:rPr>
              <a:t>≪基本的な考え方≫</a:t>
            </a:r>
            <a:endParaRPr lang="ja-JP" sz="1400" kern="100" dirty="0">
              <a:effectLst/>
              <a:latin typeface="Georgia"/>
              <a:ea typeface="HG明朝B"/>
              <a:cs typeface="Times New Roman"/>
            </a:endParaRPr>
          </a:p>
        </p:txBody>
      </p:sp>
      <p:sp>
        <p:nvSpPr>
          <p:cNvPr id="16" name="二等辺三角形 15"/>
          <p:cNvSpPr/>
          <p:nvPr/>
        </p:nvSpPr>
        <p:spPr>
          <a:xfrm rot="10800000">
            <a:off x="59813" y="7066756"/>
            <a:ext cx="4783014" cy="577390"/>
          </a:xfrm>
          <a:prstGeom prst="triangl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endParaRPr lang="ja-JP" sz="1050" kern="100" dirty="0">
              <a:effectLst/>
              <a:ea typeface="HG明朝B"/>
              <a:cs typeface="Times New Roman"/>
            </a:endParaRPr>
          </a:p>
        </p:txBody>
      </p:sp>
      <p:sp>
        <p:nvSpPr>
          <p:cNvPr id="17" name="テキスト ボックス 2"/>
          <p:cNvSpPr txBox="1">
            <a:spLocks noChangeArrowheads="1"/>
          </p:cNvSpPr>
          <p:nvPr/>
        </p:nvSpPr>
        <p:spPr bwMode="auto">
          <a:xfrm>
            <a:off x="1923022" y="7225208"/>
            <a:ext cx="1052195" cy="254000"/>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ctr">
              <a:spcAft>
                <a:spcPts val="0"/>
              </a:spcAft>
            </a:pPr>
            <a:r>
              <a:rPr lang="ja-JP" sz="1400" b="1" kern="100" dirty="0">
                <a:solidFill>
                  <a:srgbClr val="FFFFFF"/>
                </a:solidFill>
                <a:effectLst/>
                <a:latin typeface="Georgia"/>
                <a:ea typeface="Meiryo UI"/>
                <a:cs typeface="Times New Roman"/>
              </a:rPr>
              <a:t>新たな課題</a:t>
            </a:r>
            <a:endParaRPr lang="ja-JP" sz="1100" kern="100" dirty="0">
              <a:effectLst/>
              <a:latin typeface="Georgia"/>
              <a:ea typeface="HG明朝B"/>
              <a:cs typeface="Times New Roman"/>
            </a:endParaRPr>
          </a:p>
        </p:txBody>
      </p:sp>
      <p:sp>
        <p:nvSpPr>
          <p:cNvPr id="18" name="テキスト ボックス 2"/>
          <p:cNvSpPr txBox="1">
            <a:spLocks noChangeArrowheads="1"/>
          </p:cNvSpPr>
          <p:nvPr/>
        </p:nvSpPr>
        <p:spPr bwMode="auto">
          <a:xfrm>
            <a:off x="5183340" y="2571399"/>
            <a:ext cx="5679748" cy="261136"/>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spcAft>
                <a:spcPts val="0"/>
              </a:spcAft>
            </a:pPr>
            <a:r>
              <a:rPr lang="ja-JP" sz="1400" b="1" kern="100" dirty="0" smtClean="0">
                <a:effectLst/>
                <a:latin typeface="Georgia"/>
                <a:ea typeface="Meiryo UI"/>
                <a:cs typeface="Times New Roman"/>
              </a:rPr>
              <a:t>≪</a:t>
            </a:r>
            <a:r>
              <a:rPr lang="ja-JP" altLang="en-US" sz="1400" b="1" kern="100" dirty="0" smtClean="0">
                <a:effectLst/>
                <a:latin typeface="Georgia"/>
                <a:ea typeface="Meiryo UI"/>
                <a:cs typeface="Times New Roman"/>
              </a:rPr>
              <a:t>効率的・効果的な維持管理手法の確立</a:t>
            </a:r>
            <a:r>
              <a:rPr lang="ja-JP" sz="1400" b="1" kern="100" dirty="0" smtClean="0">
                <a:effectLst/>
                <a:latin typeface="Georgia"/>
                <a:ea typeface="Meiryo UI"/>
                <a:cs typeface="Times New Roman"/>
              </a:rPr>
              <a:t>のために</a:t>
            </a:r>
            <a:r>
              <a:rPr lang="ja-JP" sz="1400" b="1" kern="100" dirty="0">
                <a:effectLst/>
                <a:latin typeface="Georgia"/>
                <a:ea typeface="Meiryo UI"/>
                <a:cs typeface="Times New Roman"/>
              </a:rPr>
              <a:t>講ずべき主な施策≫</a:t>
            </a:r>
            <a:endParaRPr lang="ja-JP" sz="1400" kern="100" dirty="0">
              <a:effectLst/>
              <a:latin typeface="Georgia"/>
              <a:ea typeface="HG明朝B"/>
              <a:cs typeface="Times New Roman"/>
            </a:endParaRPr>
          </a:p>
        </p:txBody>
      </p:sp>
      <p:sp>
        <p:nvSpPr>
          <p:cNvPr id="20" name="テキスト ボックス 2"/>
          <p:cNvSpPr txBox="1">
            <a:spLocks noChangeArrowheads="1"/>
          </p:cNvSpPr>
          <p:nvPr/>
        </p:nvSpPr>
        <p:spPr bwMode="auto">
          <a:xfrm>
            <a:off x="372" y="344827"/>
            <a:ext cx="969696" cy="26479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gn="ctr">
              <a:spcAft>
                <a:spcPts val="0"/>
              </a:spcAft>
            </a:pPr>
            <a:r>
              <a:rPr lang="ja-JP" sz="1200" b="1" kern="100" dirty="0" smtClean="0">
                <a:effectLst/>
                <a:latin typeface="Georgia"/>
                <a:ea typeface="Meiryo UI"/>
                <a:cs typeface="Times New Roman"/>
              </a:rPr>
              <a:t>≪</a:t>
            </a:r>
            <a:r>
              <a:rPr lang="ja-JP" altLang="en-US" sz="1200" b="1" kern="100" dirty="0" smtClean="0">
                <a:latin typeface="Georgia"/>
                <a:ea typeface="Meiryo UI"/>
                <a:cs typeface="Times New Roman"/>
              </a:rPr>
              <a:t>趣　旨</a:t>
            </a:r>
            <a:r>
              <a:rPr lang="ja-JP" sz="1200" b="1" kern="100" dirty="0" smtClean="0">
                <a:effectLst/>
                <a:latin typeface="Georgia"/>
                <a:ea typeface="Meiryo UI"/>
                <a:cs typeface="Times New Roman"/>
              </a:rPr>
              <a:t>≫</a:t>
            </a:r>
            <a:endParaRPr lang="ja-JP" sz="900" kern="100" dirty="0">
              <a:effectLst/>
              <a:latin typeface="Georgia"/>
              <a:ea typeface="HG明朝B"/>
              <a:cs typeface="Times New Roman"/>
            </a:endParaRPr>
          </a:p>
        </p:txBody>
      </p:sp>
      <p:sp>
        <p:nvSpPr>
          <p:cNvPr id="21" name="テキスト ボックス 2"/>
          <p:cNvSpPr txBox="1">
            <a:spLocks noChangeArrowheads="1"/>
          </p:cNvSpPr>
          <p:nvPr/>
        </p:nvSpPr>
        <p:spPr bwMode="auto">
          <a:xfrm>
            <a:off x="7308" y="1343639"/>
            <a:ext cx="1280924" cy="251334"/>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gn="ctr">
              <a:spcAft>
                <a:spcPts val="0"/>
              </a:spcAft>
            </a:pPr>
            <a:r>
              <a:rPr lang="ja-JP" sz="1400" b="1" kern="100" dirty="0" smtClean="0">
                <a:effectLst/>
                <a:latin typeface="Georgia"/>
                <a:ea typeface="Meiryo UI"/>
                <a:cs typeface="Times New Roman"/>
              </a:rPr>
              <a:t>≪</a:t>
            </a:r>
            <a:r>
              <a:rPr lang="ja-JP" altLang="en-US" sz="1400" b="1" kern="100" dirty="0" smtClean="0">
                <a:latin typeface="Georgia"/>
                <a:ea typeface="Meiryo UI"/>
                <a:cs typeface="Times New Roman"/>
              </a:rPr>
              <a:t>現　状</a:t>
            </a:r>
            <a:r>
              <a:rPr lang="ja-JP" sz="1400" b="1" kern="100" dirty="0" smtClean="0">
                <a:effectLst/>
                <a:latin typeface="Georgia"/>
                <a:ea typeface="Meiryo UI"/>
                <a:cs typeface="Times New Roman"/>
              </a:rPr>
              <a:t>≫</a:t>
            </a:r>
            <a:endParaRPr lang="ja-JP" sz="1400" kern="100" dirty="0">
              <a:effectLst/>
              <a:latin typeface="Georgia"/>
              <a:ea typeface="HG明朝B"/>
              <a:cs typeface="Times New Roman"/>
            </a:endParaRPr>
          </a:p>
        </p:txBody>
      </p:sp>
      <p:sp>
        <p:nvSpPr>
          <p:cNvPr id="24" name="テキスト ボックス 23"/>
          <p:cNvSpPr txBox="1"/>
          <p:nvPr/>
        </p:nvSpPr>
        <p:spPr>
          <a:xfrm>
            <a:off x="7309" y="1681103"/>
            <a:ext cx="4948548" cy="1292662"/>
          </a:xfrm>
          <a:prstGeom prst="rect">
            <a:avLst/>
          </a:prstGeom>
          <a:noFill/>
        </p:spPr>
        <p:txBody>
          <a:bodyPr wrap="square" rtlCol="0">
            <a:spAutoFit/>
          </a:bodyPr>
          <a:lstStyle/>
          <a:p>
            <a:pPr algn="just">
              <a:spcAft>
                <a:spcPts val="0"/>
              </a:spcAft>
            </a:pPr>
            <a:r>
              <a:rPr lang="ja-JP" altLang="en-US" sz="1200" b="1" u="sng" kern="100" dirty="0" smtClean="0">
                <a:ea typeface="Meiryo UI"/>
                <a:cs typeface="Times New Roman"/>
              </a:rPr>
              <a:t>◇河川施設（設備）</a:t>
            </a:r>
            <a:endParaRPr lang="en-US" altLang="ja-JP" sz="1200" b="1" u="sng" kern="100" dirty="0" smtClean="0">
              <a:ea typeface="Meiryo UI"/>
              <a:cs typeface="Times New Roman"/>
            </a:endParaRPr>
          </a:p>
          <a:p>
            <a:pPr algn="just">
              <a:spcAft>
                <a:spcPts val="0"/>
              </a:spcAft>
            </a:pPr>
            <a:r>
              <a:rPr lang="ja-JP" altLang="en-US" sz="1200" kern="100" dirty="0">
                <a:ea typeface="Meiryo UI"/>
                <a:cs typeface="Times New Roman"/>
              </a:rPr>
              <a:t>・過去に大阪を襲った高潮災害の経験から、１９７０年前後に防潮水門、防潮扉が多く建設された</a:t>
            </a:r>
          </a:p>
          <a:p>
            <a:pPr algn="just">
              <a:spcAft>
                <a:spcPts val="0"/>
              </a:spcAft>
            </a:pPr>
            <a:r>
              <a:rPr lang="ja-JP" altLang="en-US" sz="1200" kern="100" dirty="0">
                <a:ea typeface="Meiryo UI"/>
                <a:cs typeface="Times New Roman"/>
              </a:rPr>
              <a:t>・そのため、供用後４０年以上経過した施設が多く、高齢化による信頼性の低下が懸念される</a:t>
            </a:r>
          </a:p>
          <a:p>
            <a:pPr algn="just">
              <a:spcAft>
                <a:spcPts val="0"/>
              </a:spcAft>
            </a:pPr>
            <a:endParaRPr lang="ja-JP" altLang="ja-JP" sz="1800" kern="100" dirty="0" smtClean="0">
              <a:effectLst/>
              <a:ea typeface="HG明朝B"/>
              <a:cs typeface="Times New Roman"/>
            </a:endParaRPr>
          </a:p>
        </p:txBody>
      </p:sp>
      <p:sp>
        <p:nvSpPr>
          <p:cNvPr id="27" name="テキスト ボックス 26"/>
          <p:cNvSpPr txBox="1"/>
          <p:nvPr/>
        </p:nvSpPr>
        <p:spPr>
          <a:xfrm>
            <a:off x="5176664" y="1706578"/>
            <a:ext cx="7604100" cy="861774"/>
          </a:xfrm>
          <a:prstGeom prst="rect">
            <a:avLst/>
          </a:prstGeom>
          <a:noFill/>
        </p:spPr>
        <p:txBody>
          <a:bodyPr wrap="square" rtlCol="0">
            <a:spAutoFit/>
          </a:bodyPr>
          <a:lstStyle/>
          <a:p>
            <a:pPr marL="50800" indent="-50800" algn="just">
              <a:lnSpc>
                <a:spcPts val="1500"/>
              </a:lnSpc>
              <a:spcAft>
                <a:spcPts val="0"/>
              </a:spcAft>
            </a:pPr>
            <a:r>
              <a:rPr lang="ja-JP" altLang="ja-JP" sz="1200" kern="100" dirty="0" smtClean="0">
                <a:effectLst/>
                <a:ea typeface="Meiryo UI"/>
                <a:cs typeface="Times New Roman"/>
              </a:rPr>
              <a:t>・日常的な維持管理を着実に実践するとともに、予防保全による計画的な維持管理による都市基盤施設の長寿命化を</a:t>
            </a:r>
            <a:endParaRPr lang="en-US" altLang="ja-JP" sz="1200" kern="100" dirty="0" smtClean="0">
              <a:effectLst/>
              <a:ea typeface="Meiryo UI"/>
              <a:cs typeface="Times New Roman"/>
            </a:endParaRPr>
          </a:p>
          <a:p>
            <a:pPr marL="50800" indent="-50800" algn="just">
              <a:lnSpc>
                <a:spcPts val="1500"/>
              </a:lnSpc>
              <a:spcAft>
                <a:spcPts val="0"/>
              </a:spcAft>
            </a:pPr>
            <a:r>
              <a:rPr lang="ja-JP" altLang="en-US" sz="1200" kern="100" dirty="0">
                <a:ea typeface="Meiryo UI"/>
                <a:cs typeface="Times New Roman"/>
              </a:rPr>
              <a:t>　</a:t>
            </a:r>
            <a:r>
              <a:rPr lang="ja-JP" altLang="ja-JP" sz="1200" kern="100" dirty="0" smtClean="0">
                <a:effectLst/>
                <a:ea typeface="Meiryo UI"/>
                <a:cs typeface="Times New Roman"/>
              </a:rPr>
              <a:t>基本とし、更新時期についても的確に見極めていく等、効率的・効果的な維持管理を推進</a:t>
            </a:r>
            <a:endParaRPr lang="ja-JP" altLang="ja-JP" sz="1800" kern="100" dirty="0" smtClean="0">
              <a:effectLst/>
              <a:ea typeface="HG明朝B"/>
              <a:cs typeface="Times New Roman"/>
            </a:endParaRPr>
          </a:p>
          <a:p>
            <a:pPr marL="50800" indent="-50800" algn="just">
              <a:lnSpc>
                <a:spcPts val="1500"/>
              </a:lnSpc>
              <a:spcAft>
                <a:spcPts val="0"/>
              </a:spcAft>
            </a:pPr>
            <a:r>
              <a:rPr lang="ja-JP" altLang="ja-JP" sz="1200" kern="100" dirty="0" smtClean="0">
                <a:effectLst/>
                <a:ea typeface="Meiryo UI"/>
                <a:cs typeface="Times New Roman"/>
              </a:rPr>
              <a:t>・将来にわたり的確に維持管理を実践するため、人材の育成と確保、技術力の向上と継承に加え、市町村など多様な</a:t>
            </a:r>
            <a:endParaRPr lang="en-US" altLang="ja-JP" sz="1200" kern="100" dirty="0" smtClean="0">
              <a:effectLst/>
              <a:ea typeface="Meiryo UI"/>
              <a:cs typeface="Times New Roman"/>
            </a:endParaRPr>
          </a:p>
          <a:p>
            <a:pPr marL="50800" indent="-50800" algn="just">
              <a:lnSpc>
                <a:spcPts val="1500"/>
              </a:lnSpc>
              <a:spcAft>
                <a:spcPts val="0"/>
              </a:spcAft>
            </a:pPr>
            <a:r>
              <a:rPr lang="ja-JP" altLang="en-US" sz="1200" kern="100" dirty="0">
                <a:ea typeface="Meiryo UI"/>
                <a:cs typeface="Times New Roman"/>
              </a:rPr>
              <a:t>　</a:t>
            </a:r>
            <a:r>
              <a:rPr lang="ja-JP" altLang="ja-JP" sz="1200" kern="100" dirty="0" smtClean="0">
                <a:effectLst/>
                <a:ea typeface="Meiryo UI"/>
                <a:cs typeface="Times New Roman"/>
              </a:rPr>
              <a:t>主体と連携しながら地域単位で都市基盤施設を守り活かしていく持続可能な仕組みを構築</a:t>
            </a:r>
            <a:endParaRPr lang="ja-JP" altLang="ja-JP" sz="1800" kern="100" dirty="0" smtClean="0">
              <a:effectLst/>
              <a:ea typeface="HG明朝B"/>
              <a:cs typeface="Times New Roman"/>
            </a:endParaRPr>
          </a:p>
        </p:txBody>
      </p:sp>
      <p:sp>
        <p:nvSpPr>
          <p:cNvPr id="28" name="テキスト ボックス 27"/>
          <p:cNvSpPr txBox="1"/>
          <p:nvPr/>
        </p:nvSpPr>
        <p:spPr>
          <a:xfrm>
            <a:off x="5163964" y="2864797"/>
            <a:ext cx="7595963" cy="5032147"/>
          </a:xfrm>
          <a:prstGeom prst="rect">
            <a:avLst/>
          </a:prstGeom>
          <a:noFill/>
        </p:spPr>
        <p:txBody>
          <a:bodyPr wrap="square" rtlCol="0">
            <a:spAutoFit/>
          </a:bodyPr>
          <a:lstStyle/>
          <a:p>
            <a:pPr algn="just">
              <a:lnSpc>
                <a:spcPts val="1500"/>
              </a:lnSpc>
              <a:spcAft>
                <a:spcPts val="0"/>
              </a:spcAft>
            </a:pPr>
            <a:r>
              <a:rPr lang="ja-JP" altLang="ja-JP" sz="1200" b="1" u="sng" kern="100" dirty="0" smtClean="0">
                <a:effectLst/>
                <a:latin typeface="Meiryo UI" panose="020B0604030504040204" pitchFamily="50" charset="-128"/>
                <a:ea typeface="Meiryo UI" panose="020B0604030504040204" pitchFamily="50" charset="-128"/>
                <a:cs typeface="Meiryo UI" panose="020B0604030504040204" pitchFamily="50" charset="-128"/>
              </a:rPr>
              <a:t>◇点検、診断、評価の手法や体制等の充実</a:t>
            </a:r>
            <a:r>
              <a:rPr lang="ja-JP"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ja-JP" sz="1200" u="wavy" kern="100" dirty="0" smtClean="0">
                <a:effectLst/>
                <a:latin typeface="Meiryo UI" panose="020B0604030504040204" pitchFamily="50" charset="-128"/>
                <a:ea typeface="Meiryo UI" panose="020B0604030504040204" pitchFamily="50" charset="-128"/>
                <a:cs typeface="Meiryo UI" panose="020B0604030504040204" pitchFamily="50" charset="-128"/>
              </a:rPr>
              <a:t>致命的な不具合を見逃さない（安全の視点）</a:t>
            </a:r>
            <a:endParaRPr lang="ja-JP" altLang="ja-JP" sz="18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pP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a:latin typeface="Georgia"/>
                <a:ea typeface="Meiryo UI"/>
                <a:cs typeface="Times New Roman"/>
              </a:rPr>
              <a:t>・機械内部等、不可視部分への対応としては、分解整備を着実に実施する</a:t>
            </a:r>
            <a:r>
              <a:rPr lang="ja-JP" altLang="en-US" sz="1200" kern="100" dirty="0" smtClean="0">
                <a:latin typeface="Georgia"/>
                <a:ea typeface="Meiryo UI"/>
                <a:cs typeface="Times New Roman"/>
              </a:rPr>
              <a:t>。</a:t>
            </a:r>
            <a:endParaRPr lang="en-US" altLang="ja-JP" sz="1200" kern="100" dirty="0" smtClean="0">
              <a:latin typeface="Georgia"/>
              <a:ea typeface="Meiryo UI"/>
              <a:cs typeface="Times New Roman"/>
            </a:endParaRPr>
          </a:p>
          <a:p>
            <a:pPr algn="just">
              <a:lnSpc>
                <a:spcPts val="1500"/>
              </a:lnSpc>
            </a:pPr>
            <a:r>
              <a:rPr lang="ja-JP" altLang="en-US" sz="1200" kern="100" dirty="0">
                <a:latin typeface="Georgia"/>
                <a:ea typeface="Meiryo UI"/>
                <a:cs typeface="Times New Roman"/>
              </a:rPr>
              <a:t>　</a:t>
            </a:r>
            <a:r>
              <a:rPr lang="ja-JP" altLang="en-US" sz="1200" kern="100" dirty="0" smtClean="0">
                <a:latin typeface="Georgia"/>
                <a:ea typeface="Meiryo UI"/>
                <a:cs typeface="Times New Roman"/>
              </a:rPr>
              <a:t>・非常用</a:t>
            </a:r>
            <a:r>
              <a:rPr lang="ja-JP" altLang="en-US" sz="1200" kern="100" dirty="0">
                <a:latin typeface="Georgia"/>
                <a:ea typeface="Meiryo UI"/>
                <a:cs typeface="Times New Roman"/>
              </a:rPr>
              <a:t>設備</a:t>
            </a:r>
            <a:r>
              <a:rPr lang="ja-JP" altLang="en-US" sz="1200" kern="100" dirty="0" smtClean="0">
                <a:latin typeface="Georgia"/>
                <a:ea typeface="Meiryo UI"/>
                <a:cs typeface="Times New Roman"/>
              </a:rPr>
              <a:t>は常用設備とは違って稼働</a:t>
            </a:r>
            <a:r>
              <a:rPr lang="ja-JP" altLang="en-US" sz="1200" kern="100" dirty="0">
                <a:latin typeface="Georgia"/>
                <a:ea typeface="Meiryo UI"/>
                <a:cs typeface="Times New Roman"/>
              </a:rPr>
              <a:t>頻度が少ないため、状態監視による評価</a:t>
            </a:r>
            <a:r>
              <a:rPr lang="ja-JP" altLang="en-US" sz="1200" kern="100" dirty="0" smtClean="0">
                <a:latin typeface="Georgia"/>
                <a:ea typeface="Meiryo UI"/>
                <a:cs typeface="Times New Roman"/>
              </a:rPr>
              <a:t>が難しいが、</a:t>
            </a:r>
            <a:r>
              <a:rPr lang="ja-JP" altLang="en-US" sz="1200" kern="100" dirty="0">
                <a:latin typeface="Georgia"/>
                <a:ea typeface="Meiryo UI"/>
                <a:cs typeface="Times New Roman"/>
              </a:rPr>
              <a:t>貴重な機会である</a:t>
            </a:r>
            <a:r>
              <a:rPr lang="ja-JP" altLang="en-US" sz="1200" kern="100" dirty="0" smtClean="0">
                <a:latin typeface="Georgia"/>
                <a:ea typeface="Meiryo UI"/>
                <a:cs typeface="Times New Roman"/>
              </a:rPr>
              <a:t>管理運</a:t>
            </a:r>
            <a:endParaRPr lang="en-US" altLang="ja-JP" sz="1200" kern="100" dirty="0" smtClean="0">
              <a:latin typeface="Georgia"/>
              <a:ea typeface="Meiryo UI"/>
              <a:cs typeface="Times New Roman"/>
            </a:endParaRPr>
          </a:p>
          <a:p>
            <a:pPr algn="just">
              <a:lnSpc>
                <a:spcPts val="1500"/>
              </a:lnSpc>
            </a:pPr>
            <a:r>
              <a:rPr lang="ja-JP" altLang="en-US" sz="1200" kern="100" dirty="0">
                <a:latin typeface="Georgia"/>
                <a:ea typeface="Meiryo UI"/>
                <a:cs typeface="Times New Roman"/>
              </a:rPr>
              <a:t>　</a:t>
            </a:r>
            <a:r>
              <a:rPr lang="ja-JP" altLang="en-US" sz="1200" kern="100" dirty="0" smtClean="0">
                <a:latin typeface="Georgia"/>
                <a:ea typeface="Meiryo UI"/>
                <a:cs typeface="Times New Roman"/>
              </a:rPr>
              <a:t>　転</a:t>
            </a:r>
            <a:r>
              <a:rPr lang="ja-JP" altLang="en-US" sz="1200" kern="100" dirty="0">
                <a:latin typeface="Georgia"/>
                <a:ea typeface="Meiryo UI"/>
                <a:cs typeface="Times New Roman"/>
              </a:rPr>
              <a:t>時</a:t>
            </a:r>
            <a:r>
              <a:rPr lang="ja-JP" altLang="en-US" sz="1200" kern="100" dirty="0" smtClean="0">
                <a:latin typeface="Georgia"/>
                <a:ea typeface="Meiryo UI"/>
                <a:cs typeface="Times New Roman"/>
              </a:rPr>
              <a:t>における状態監視を着実に実施し、</a:t>
            </a:r>
            <a:r>
              <a:rPr lang="ja-JP" altLang="en-US" sz="1200" kern="100" dirty="0">
                <a:latin typeface="Georgia"/>
                <a:ea typeface="Meiryo UI"/>
                <a:cs typeface="Times New Roman"/>
              </a:rPr>
              <a:t>点検</a:t>
            </a:r>
            <a:r>
              <a:rPr lang="ja-JP" altLang="en-US" sz="1200" kern="100" dirty="0" smtClean="0">
                <a:latin typeface="Georgia"/>
                <a:ea typeface="Meiryo UI"/>
                <a:cs typeface="Times New Roman"/>
              </a:rPr>
              <a:t>データを蓄積、今後の傾向管理に役立てていく。</a:t>
            </a:r>
            <a:endParaRPr lang="en-US" altLang="ja-JP" sz="1200" kern="100" dirty="0" smtClean="0">
              <a:latin typeface="Georgia"/>
              <a:ea typeface="Meiryo UI"/>
              <a:cs typeface="Times New Roman"/>
            </a:endParaRPr>
          </a:p>
          <a:p>
            <a:pPr algn="just">
              <a:lnSpc>
                <a:spcPts val="1500"/>
              </a:lnSpc>
            </a:pPr>
            <a:r>
              <a:rPr lang="ja-JP" altLang="ja-JP" sz="1200" b="1" u="sng" kern="100" dirty="0" smtClean="0">
                <a:effectLst/>
                <a:latin typeface="Meiryo UI" panose="020B0604030504040204" pitchFamily="50" charset="-128"/>
                <a:ea typeface="Meiryo UI" panose="020B0604030504040204" pitchFamily="50" charset="-128"/>
                <a:cs typeface="Meiryo UI" panose="020B0604030504040204" pitchFamily="50" charset="-128"/>
              </a:rPr>
              <a:t>◇施設の特性に応じた維持管理手法の体系化</a:t>
            </a:r>
            <a:endParaRPr lang="en-US" altLang="ja-JP" sz="1200" b="1" u="sng"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200" u="wavy" kern="100" dirty="0" smtClean="0">
                <a:effectLst/>
                <a:latin typeface="Meiryo UI" panose="020B0604030504040204" pitchFamily="50" charset="-128"/>
                <a:ea typeface="Meiryo UI" panose="020B0604030504040204" pitchFamily="50" charset="-128"/>
                <a:cs typeface="Meiryo UI" panose="020B0604030504040204" pitchFamily="50" charset="-128"/>
              </a:rPr>
              <a:t>維持管理手法の設定（予防保全対策の拡充、補修時期の最適化）</a:t>
            </a:r>
            <a:endParaRPr lang="ja-JP" altLang="ja-JP" sz="18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lvl="0" defTabSz="914400"/>
            <a:r>
              <a:rPr lang="ja-JP"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smtClean="0">
                <a:latin typeface="Georgia"/>
                <a:ea typeface="Meiryo UI"/>
                <a:cs typeface="Times New Roman"/>
              </a:rPr>
              <a:t>・</a:t>
            </a:r>
            <a:r>
              <a:rPr lang="ja-JP" altLang="en-US" sz="1200" kern="100" dirty="0">
                <a:latin typeface="Georgia"/>
                <a:ea typeface="Meiryo UI"/>
                <a:cs typeface="Times New Roman"/>
              </a:rPr>
              <a:t>機械設備は、基本的に状態監視型による予防保全を行う</a:t>
            </a:r>
            <a:r>
              <a:rPr lang="ja-JP" altLang="en-US" sz="1200" kern="100" dirty="0" smtClean="0">
                <a:latin typeface="Georgia"/>
                <a:ea typeface="Meiryo UI"/>
                <a:cs typeface="Times New Roman"/>
              </a:rPr>
              <a:t>。</a:t>
            </a:r>
            <a:endParaRPr lang="en-US" altLang="ja-JP" sz="1200" kern="100" dirty="0" smtClean="0">
              <a:latin typeface="Georgia"/>
              <a:ea typeface="Meiryo UI"/>
              <a:cs typeface="Times New Roman"/>
            </a:endParaRPr>
          </a:p>
          <a:p>
            <a:pPr lvl="0" defTabSz="914400"/>
            <a:r>
              <a:rPr lang="ja-JP" altLang="en-US" sz="1200" kern="100" dirty="0">
                <a:latin typeface="Georgia"/>
                <a:ea typeface="Meiryo UI"/>
                <a:cs typeface="Times New Roman"/>
              </a:rPr>
              <a:t>　</a:t>
            </a:r>
            <a:r>
              <a:rPr lang="ja-JP" altLang="en-US" sz="1200" kern="100" dirty="0" smtClean="0">
                <a:latin typeface="Georgia"/>
                <a:ea typeface="Meiryo UI"/>
                <a:cs typeface="Times New Roman"/>
              </a:rPr>
              <a:t>　ただし</a:t>
            </a:r>
            <a:r>
              <a:rPr lang="ja-JP" altLang="en-US" sz="1200" kern="100" dirty="0">
                <a:latin typeface="Georgia"/>
                <a:ea typeface="Meiryo UI"/>
                <a:cs typeface="Times New Roman"/>
              </a:rPr>
              <a:t>、排水ポンプ</a:t>
            </a:r>
            <a:r>
              <a:rPr lang="ja-JP" altLang="en-US" sz="1200" kern="100" dirty="0" smtClean="0">
                <a:latin typeface="Georgia"/>
                <a:ea typeface="Meiryo UI"/>
                <a:cs typeface="Times New Roman"/>
              </a:rPr>
              <a:t>駆動用エンジンについては、適正</a:t>
            </a:r>
            <a:r>
              <a:rPr lang="ja-JP" altLang="en-US" sz="1200" kern="100" dirty="0">
                <a:latin typeface="Georgia"/>
                <a:ea typeface="Meiryo UI"/>
                <a:cs typeface="Times New Roman"/>
              </a:rPr>
              <a:t>な状態監視保全に努めた上で、更新</a:t>
            </a:r>
            <a:r>
              <a:rPr lang="ja-JP" altLang="en-US" sz="1200" kern="100" dirty="0" smtClean="0">
                <a:latin typeface="Georgia"/>
                <a:ea typeface="Meiryo UI"/>
                <a:cs typeface="Times New Roman"/>
              </a:rPr>
              <a:t>は部品供給状況を見極めつつ、</a:t>
            </a:r>
            <a:endParaRPr lang="en-US" altLang="ja-JP" sz="1200" kern="100" dirty="0" smtClean="0">
              <a:latin typeface="Georgia"/>
              <a:ea typeface="Meiryo UI"/>
              <a:cs typeface="Times New Roman"/>
            </a:endParaRPr>
          </a:p>
          <a:p>
            <a:pPr lvl="0" defTabSz="914400"/>
            <a:r>
              <a:rPr lang="ja-JP" altLang="en-US" sz="1200" kern="100" dirty="0">
                <a:latin typeface="Georgia"/>
                <a:ea typeface="Meiryo UI"/>
                <a:cs typeface="Times New Roman"/>
              </a:rPr>
              <a:t>　</a:t>
            </a:r>
            <a:r>
              <a:rPr lang="ja-JP" altLang="en-US" sz="1200" kern="100" dirty="0" smtClean="0">
                <a:latin typeface="Georgia"/>
                <a:ea typeface="Meiryo UI"/>
                <a:cs typeface="Times New Roman"/>
              </a:rPr>
              <a:t>　３５年の</a:t>
            </a:r>
            <a:r>
              <a:rPr lang="ja-JP" altLang="en-US" sz="1200" kern="100" dirty="0">
                <a:latin typeface="Georgia"/>
                <a:ea typeface="Meiryo UI"/>
                <a:cs typeface="Times New Roman"/>
              </a:rPr>
              <a:t>時間</a:t>
            </a:r>
            <a:r>
              <a:rPr lang="ja-JP" altLang="en-US" sz="1200" kern="100" dirty="0" smtClean="0">
                <a:latin typeface="Georgia"/>
                <a:ea typeface="Meiryo UI"/>
                <a:cs typeface="Times New Roman"/>
              </a:rPr>
              <a:t>計画型を</a:t>
            </a:r>
            <a:r>
              <a:rPr lang="ja-JP" altLang="en-US" sz="1200" kern="100" dirty="0">
                <a:latin typeface="Georgia"/>
                <a:ea typeface="Meiryo UI"/>
                <a:cs typeface="Times New Roman"/>
              </a:rPr>
              <a:t>導入する。（分野横断的な同種設備の事故事例を</a:t>
            </a:r>
            <a:r>
              <a:rPr lang="ja-JP" altLang="en-US" sz="1200" kern="100" dirty="0" smtClean="0">
                <a:latin typeface="Georgia"/>
                <a:ea typeface="Meiryo UI"/>
                <a:cs typeface="Times New Roman"/>
              </a:rPr>
              <a:t>考慮</a:t>
            </a:r>
            <a:r>
              <a:rPr lang="ja-JP" altLang="en-US" sz="1200" kern="100" dirty="0">
                <a:latin typeface="Georgia"/>
                <a:ea typeface="Meiryo UI"/>
                <a:cs typeface="Times New Roman"/>
              </a:rPr>
              <a:t>）</a:t>
            </a:r>
            <a:endParaRPr lang="en-US" altLang="ja-JP" sz="1200" kern="100" dirty="0" smtClean="0">
              <a:latin typeface="Georgia"/>
              <a:ea typeface="Meiryo UI"/>
              <a:cs typeface="Times New Roman"/>
            </a:endParaRPr>
          </a:p>
          <a:p>
            <a:pPr lvl="0" defTabSz="914400"/>
            <a:r>
              <a:rPr lang="ja-JP" altLang="en-US" sz="1200" kern="100" dirty="0">
                <a:latin typeface="Georgia"/>
                <a:ea typeface="Meiryo UI"/>
                <a:cs typeface="Times New Roman"/>
              </a:rPr>
              <a:t>　</a:t>
            </a:r>
            <a:r>
              <a:rPr lang="ja-JP" altLang="en-US" sz="1200" kern="100" dirty="0" smtClean="0">
                <a:latin typeface="Georgia"/>
                <a:ea typeface="Meiryo UI"/>
                <a:cs typeface="Times New Roman"/>
              </a:rPr>
              <a:t>・</a:t>
            </a:r>
            <a:r>
              <a:rPr lang="ja-JP" altLang="en-US" sz="1200" kern="100" dirty="0">
                <a:latin typeface="Georgia"/>
                <a:ea typeface="Meiryo UI"/>
                <a:cs typeface="Times New Roman"/>
              </a:rPr>
              <a:t>電気設備は、基本的に時間計画型による予防保全を行う</a:t>
            </a:r>
            <a:r>
              <a:rPr lang="ja-JP" altLang="en-US" sz="1200" kern="100" dirty="0" smtClean="0">
                <a:latin typeface="Georgia"/>
                <a:ea typeface="Meiryo UI"/>
                <a:cs typeface="Times New Roman"/>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lvl="0" defTabSz="914400"/>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200" u="wavy" kern="100" dirty="0" smtClean="0">
                <a:effectLst/>
                <a:latin typeface="Meiryo UI" panose="020B0604030504040204" pitchFamily="50" charset="-128"/>
                <a:ea typeface="Meiryo UI" panose="020B0604030504040204" pitchFamily="50" charset="-128"/>
                <a:cs typeface="Meiryo UI" panose="020B0604030504040204" pitchFamily="50" charset="-128"/>
              </a:rPr>
              <a:t>更新時期の考え方（更新時期の最適化）</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400"/>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smtClean="0">
                <a:latin typeface="Georgia"/>
                <a:ea typeface="Meiryo UI"/>
                <a:cs typeface="Times New Roman"/>
              </a:rPr>
              <a:t>・</a:t>
            </a:r>
            <a:r>
              <a:rPr lang="ja-JP" altLang="en-US" sz="1200" kern="100" dirty="0">
                <a:latin typeface="Georgia"/>
                <a:ea typeface="Meiryo UI"/>
                <a:cs typeface="Times New Roman"/>
              </a:rPr>
              <a:t>健全度</a:t>
            </a:r>
            <a:r>
              <a:rPr lang="ja-JP" altLang="en-US" sz="1200" kern="100" dirty="0" smtClean="0">
                <a:latin typeface="Georgia"/>
                <a:ea typeface="Meiryo UI"/>
                <a:cs typeface="Times New Roman"/>
              </a:rPr>
              <a:t>、社会的要因、ＬＣＣ</a:t>
            </a:r>
            <a:r>
              <a:rPr lang="ja-JP" altLang="en-US" sz="1200" kern="100" dirty="0">
                <a:latin typeface="Georgia"/>
                <a:ea typeface="Meiryo UI"/>
                <a:cs typeface="Times New Roman"/>
              </a:rPr>
              <a:t>等</a:t>
            </a:r>
            <a:r>
              <a:rPr lang="ja-JP" altLang="en-US" sz="1200" kern="100" dirty="0" smtClean="0">
                <a:latin typeface="Georgia"/>
                <a:ea typeface="Meiryo UI"/>
                <a:cs typeface="Times New Roman"/>
              </a:rPr>
              <a:t>に</a:t>
            </a:r>
            <a:r>
              <a:rPr lang="ja-JP" altLang="en-US" sz="1200" kern="100" dirty="0">
                <a:latin typeface="Georgia"/>
                <a:ea typeface="Meiryo UI"/>
                <a:cs typeface="Times New Roman"/>
              </a:rPr>
              <a:t>より判断</a:t>
            </a:r>
            <a:r>
              <a:rPr lang="ja-JP" altLang="en-US" sz="1200" kern="100" dirty="0" smtClean="0">
                <a:latin typeface="Georgia"/>
                <a:ea typeface="Meiryo UI"/>
                <a:cs typeface="Times New Roman"/>
              </a:rPr>
              <a:t>。</a:t>
            </a:r>
            <a:endParaRPr lang="en-US" altLang="ja-JP" sz="1200" kern="100" dirty="0" smtClean="0">
              <a:latin typeface="Georgia"/>
              <a:ea typeface="Meiryo UI"/>
              <a:cs typeface="Times New Roman"/>
            </a:endParaRPr>
          </a:p>
          <a:p>
            <a:pPr lvl="0" defTabSz="914400"/>
            <a:r>
              <a:rPr lang="ja-JP" altLang="en-US" sz="1200" kern="100" dirty="0">
                <a:latin typeface="Georgia"/>
                <a:ea typeface="Meiryo UI"/>
                <a:cs typeface="Times New Roman"/>
              </a:rPr>
              <a:t>　</a:t>
            </a:r>
            <a:r>
              <a:rPr lang="ja-JP" altLang="en-US" sz="1200" kern="100" dirty="0" smtClean="0">
                <a:latin typeface="Georgia"/>
                <a:ea typeface="Meiryo UI"/>
                <a:cs typeface="Times New Roman"/>
              </a:rPr>
              <a:t>（</a:t>
            </a:r>
            <a:r>
              <a:rPr lang="ja-JP" altLang="en-US" sz="1200" kern="100" dirty="0">
                <a:latin typeface="Georgia"/>
                <a:ea typeface="Meiryo UI"/>
                <a:cs typeface="Times New Roman"/>
              </a:rPr>
              <a:t>現況調査結果にて現況Ｄ・Ｅとなった設備について大規模補修・更新を</a:t>
            </a:r>
            <a:r>
              <a:rPr lang="ja-JP" altLang="en-US" sz="1200" kern="100" dirty="0" smtClean="0">
                <a:latin typeface="Georgia"/>
                <a:ea typeface="Meiryo UI"/>
                <a:cs typeface="Times New Roman"/>
              </a:rPr>
              <a:t>実施）</a:t>
            </a:r>
            <a:endParaRPr lang="en-US" altLang="ja-JP" sz="1200" kern="100" dirty="0">
              <a:latin typeface="Georgia"/>
              <a:ea typeface="Meiryo UI"/>
              <a:cs typeface="Times New Roman"/>
            </a:endParaRPr>
          </a:p>
          <a:p>
            <a:pPr indent="101600" algn="just">
              <a:lnSpc>
                <a:spcPts val="1500"/>
              </a:lnSpc>
              <a:spcAft>
                <a:spcPts val="0"/>
              </a:spcAft>
            </a:pPr>
            <a:r>
              <a:rPr lang="ja-JP" altLang="ja-JP" sz="1200" u="wavy" kern="100" dirty="0" smtClean="0">
                <a:effectLst/>
                <a:latin typeface="Meiryo UI" panose="020B0604030504040204" pitchFamily="50" charset="-128"/>
                <a:ea typeface="Meiryo UI" panose="020B0604030504040204" pitchFamily="50" charset="-128"/>
                <a:cs typeface="Meiryo UI" panose="020B0604030504040204" pitchFamily="50" charset="-128"/>
              </a:rPr>
              <a:t>重点化指標・優先順位の考え方</a:t>
            </a:r>
            <a:endParaRPr lang="ja-JP"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smtClean="0">
                <a:latin typeface="Georgia"/>
                <a:ea typeface="Meiryo UI"/>
                <a:cs typeface="Times New Roman"/>
              </a:rPr>
              <a:t>・</a:t>
            </a:r>
            <a:r>
              <a:rPr lang="ja-JP" altLang="en-US" sz="1200" kern="100" dirty="0">
                <a:latin typeface="Georgia"/>
                <a:ea typeface="Meiryo UI"/>
                <a:cs typeface="Times New Roman"/>
              </a:rPr>
              <a:t>社会への影響度と</a:t>
            </a:r>
            <a:r>
              <a:rPr lang="ja-JP" altLang="en-US" sz="1200" kern="100" dirty="0" smtClean="0">
                <a:latin typeface="Georgia"/>
                <a:ea typeface="Meiryo UI"/>
                <a:cs typeface="Times New Roman"/>
              </a:rPr>
              <a:t>不具合発生</a:t>
            </a:r>
            <a:r>
              <a:rPr lang="ja-JP" altLang="en-US" sz="1200" kern="100" dirty="0">
                <a:latin typeface="Georgia"/>
                <a:ea typeface="Meiryo UI"/>
                <a:cs typeface="Times New Roman"/>
              </a:rPr>
              <a:t>の可能性で評価する</a:t>
            </a:r>
            <a:r>
              <a:rPr lang="ja-JP" altLang="en-US" sz="1200" kern="100" dirty="0" smtClean="0">
                <a:latin typeface="Georgia"/>
                <a:ea typeface="Meiryo UI"/>
                <a:cs typeface="Times New Roman"/>
              </a:rPr>
              <a:t>。</a:t>
            </a:r>
            <a:endParaRPr lang="en-US" altLang="ja-JP" sz="1200" kern="100" dirty="0" smtClean="0">
              <a:latin typeface="Georgia"/>
              <a:ea typeface="Meiryo UI"/>
              <a:cs typeface="Times New Roman"/>
            </a:endParaRPr>
          </a:p>
          <a:p>
            <a:pPr algn="just">
              <a:lnSpc>
                <a:spcPts val="1500"/>
              </a:lnSpc>
              <a:spcAft>
                <a:spcPts val="0"/>
              </a:spcAft>
            </a:pPr>
            <a:r>
              <a:rPr lang="ja-JP" altLang="en-US" sz="1200" kern="100" dirty="0">
                <a:latin typeface="Georgia"/>
                <a:ea typeface="Meiryo UI"/>
                <a:cs typeface="Times New Roman"/>
              </a:rPr>
              <a:t>　</a:t>
            </a:r>
            <a:r>
              <a:rPr lang="ja-JP" altLang="en-US" sz="1200" kern="100" dirty="0" smtClean="0">
                <a:latin typeface="Georgia"/>
                <a:ea typeface="Meiryo UI"/>
                <a:cs typeface="Times New Roman"/>
              </a:rPr>
              <a:t>・不具合発生の可能性は健全度と経過年数により評価する。</a:t>
            </a:r>
            <a:endParaRPr lang="en-US" altLang="ja-JP" sz="1200" kern="100" dirty="0">
              <a:latin typeface="Georgia"/>
              <a:ea typeface="Meiryo UI"/>
              <a:cs typeface="Times New Roman"/>
            </a:endParaRPr>
          </a:p>
          <a:p>
            <a:pPr algn="just">
              <a:lnSpc>
                <a:spcPts val="1500"/>
              </a:lnSpc>
              <a:spcAft>
                <a:spcPts val="0"/>
              </a:spcAft>
            </a:pPr>
            <a:r>
              <a:rPr lang="ja-JP" altLang="ja-JP" sz="1200" b="1" u="sng" kern="100" dirty="0" smtClean="0">
                <a:effectLst/>
                <a:latin typeface="Meiryo UI" panose="020B0604030504040204" pitchFamily="50" charset="-128"/>
                <a:ea typeface="Meiryo UI" panose="020B0604030504040204" pitchFamily="50" charset="-128"/>
                <a:cs typeface="Meiryo UI" panose="020B0604030504040204" pitchFamily="50" charset="-128"/>
              </a:rPr>
              <a:t>◇日常的な維持管理の着実な実践</a:t>
            </a:r>
            <a:endParaRPr lang="en-US" altLang="ja-JP" sz="1200" b="1" u="sng"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・故障表示</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確認（</a:t>
            </a:r>
            <a:r>
              <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回／日）、現場巡視（１回／週）、試運転</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による</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点検（１回／月）等の日常的な維持管理計</a:t>
            </a: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　画を定め、着実に実践する。</a:t>
            </a:r>
            <a:endParaRPr lang="ja-JP" altLang="ja-JP" sz="18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ja-JP" sz="1200" b="1" u="sng" kern="100" dirty="0" smtClean="0">
                <a:effectLst/>
                <a:latin typeface="Meiryo UI" panose="020B0604030504040204" pitchFamily="50" charset="-128"/>
                <a:ea typeface="Meiryo UI" panose="020B0604030504040204" pitchFamily="50" charset="-128"/>
                <a:cs typeface="Meiryo UI" panose="020B0604030504040204" pitchFamily="50" charset="-128"/>
              </a:rPr>
              <a:t>◇維持管理を見通した新設工事上</a:t>
            </a:r>
            <a:r>
              <a:rPr lang="ja-JP" altLang="en-US" sz="1200" b="1" u="sng" kern="100" dirty="0" smtClean="0">
                <a:effectLst/>
                <a:latin typeface="Meiryo UI" panose="020B0604030504040204" pitchFamily="50" charset="-128"/>
                <a:ea typeface="Meiryo UI" panose="020B0604030504040204" pitchFamily="50" charset="-128"/>
                <a:cs typeface="Meiryo UI" panose="020B0604030504040204" pitchFamily="50" charset="-128"/>
              </a:rPr>
              <a:t>の工夫</a:t>
            </a:r>
            <a:r>
              <a:rPr lang="ja-JP"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・維持管理性（例えば、点検の容易さ等）を高める工夫を積極的に取り入れる</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ja-JP" sz="1200" b="1" u="sng" kern="100" dirty="0" smtClean="0">
                <a:effectLst/>
                <a:latin typeface="Meiryo UI" panose="020B0604030504040204" pitchFamily="50" charset="-128"/>
                <a:ea typeface="Meiryo UI" panose="020B0604030504040204" pitchFamily="50" charset="-128"/>
                <a:cs typeface="Meiryo UI" panose="020B0604030504040204" pitchFamily="50" charset="-128"/>
              </a:rPr>
              <a:t>◇新たな技術、材料、工法の活用と促進策　</a:t>
            </a:r>
            <a:endParaRPr lang="en-US" altLang="ja-JP" sz="1200" b="1" u="sng"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a:latin typeface="Georgia"/>
                <a:ea typeface="Meiryo UI"/>
                <a:cs typeface="Times New Roman"/>
              </a:rPr>
              <a:t>機械電気設備は技術の進歩が顕著であるため、建設や更新時には最新技術導入の検討が必須である</a:t>
            </a:r>
            <a:r>
              <a:rPr lang="ja-JP" altLang="en-US" sz="1200" kern="100" dirty="0" smtClean="0">
                <a:latin typeface="Georgia"/>
                <a:ea typeface="Meiryo UI"/>
                <a:cs typeface="Times New Roman"/>
              </a:rPr>
              <a:t>。</a:t>
            </a:r>
            <a:endParaRPr lang="en-US" altLang="ja-JP" sz="1200" kern="100" dirty="0" smtClean="0">
              <a:latin typeface="Georgia"/>
              <a:ea typeface="Meiryo UI"/>
              <a:cs typeface="Times New Roman"/>
            </a:endParaRPr>
          </a:p>
          <a:p>
            <a:pPr algn="just">
              <a:lnSpc>
                <a:spcPts val="1500"/>
              </a:lnSpc>
              <a:spcAft>
                <a:spcPts val="0"/>
              </a:spcAft>
            </a:pPr>
            <a:r>
              <a:rPr lang="ja-JP" altLang="en-US" sz="1200" kern="100" dirty="0">
                <a:latin typeface="Georgia"/>
                <a:ea typeface="Meiryo UI"/>
                <a:cs typeface="Times New Roman"/>
              </a:rPr>
              <a:t>　</a:t>
            </a:r>
            <a:r>
              <a:rPr lang="ja-JP" altLang="en-US" sz="1200" kern="100" dirty="0" smtClean="0">
                <a:latin typeface="Georgia"/>
                <a:ea typeface="Meiryo UI"/>
                <a:cs typeface="Times New Roman"/>
              </a:rPr>
              <a:t>　しかしながら</a:t>
            </a:r>
            <a:r>
              <a:rPr lang="ja-JP" altLang="en-US" sz="1200" kern="100" dirty="0">
                <a:latin typeface="Georgia"/>
                <a:ea typeface="Meiryo UI"/>
                <a:cs typeface="Times New Roman"/>
              </a:rPr>
              <a:t>事業の性質上、信頼性確保が最優先であるため、新機種導入の際は国や他の地方公共団体等の</a:t>
            </a:r>
            <a:r>
              <a:rPr lang="ja-JP" altLang="en-US" sz="1200" kern="100" dirty="0" smtClean="0">
                <a:latin typeface="Georgia"/>
                <a:ea typeface="Meiryo UI"/>
                <a:cs typeface="Times New Roman"/>
              </a:rPr>
              <a:t>実績</a:t>
            </a:r>
            <a:endParaRPr lang="en-US" altLang="ja-JP" sz="1200" kern="100" dirty="0" smtClean="0">
              <a:latin typeface="Georgia"/>
              <a:ea typeface="Meiryo UI"/>
              <a:cs typeface="Times New Roman"/>
            </a:endParaRPr>
          </a:p>
          <a:p>
            <a:pPr algn="just">
              <a:lnSpc>
                <a:spcPts val="1500"/>
              </a:lnSpc>
              <a:spcAft>
                <a:spcPts val="0"/>
              </a:spcAft>
            </a:pPr>
            <a:r>
              <a:rPr lang="ja-JP" altLang="en-US" sz="1200" kern="100" dirty="0">
                <a:latin typeface="Georgia"/>
                <a:ea typeface="Meiryo UI"/>
                <a:cs typeface="Times New Roman"/>
              </a:rPr>
              <a:t>　</a:t>
            </a:r>
            <a:r>
              <a:rPr lang="ja-JP" altLang="en-US" sz="1200" kern="100" dirty="0" smtClean="0">
                <a:latin typeface="Georgia"/>
                <a:ea typeface="Meiryo UI"/>
                <a:cs typeface="Times New Roman"/>
              </a:rPr>
              <a:t>　やＮＥＴＩＳ</a:t>
            </a:r>
            <a:r>
              <a:rPr lang="ja-JP" altLang="en-US" sz="1200" kern="100" dirty="0">
                <a:latin typeface="Georgia"/>
                <a:ea typeface="Meiryo UI"/>
                <a:cs typeface="Times New Roman"/>
              </a:rPr>
              <a:t>などを活用し、導入を検討する。</a:t>
            </a:r>
            <a:endParaRPr lang="ja-JP" alt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885212" y="-45342"/>
            <a:ext cx="3101982" cy="3361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100" b="1" kern="100" dirty="0" smtClean="0">
                <a:solidFill>
                  <a:srgbClr val="000000"/>
                </a:solidFill>
                <a:ea typeface="Meiryo UI"/>
                <a:cs typeface="Times New Roman"/>
              </a:rPr>
              <a:t>～戦略的な維持管理の推進に向けて～</a:t>
            </a:r>
            <a:endParaRPr lang="ja-JP" sz="900" kern="100" dirty="0">
              <a:effectLst/>
              <a:ea typeface="HG明朝B"/>
              <a:cs typeface="Times New Roman"/>
            </a:endParaRPr>
          </a:p>
        </p:txBody>
      </p:sp>
      <p:grpSp>
        <p:nvGrpSpPr>
          <p:cNvPr id="36" name="グループ化 35"/>
          <p:cNvGrpSpPr/>
          <p:nvPr/>
        </p:nvGrpSpPr>
        <p:grpSpPr>
          <a:xfrm>
            <a:off x="5157613" y="7865312"/>
            <a:ext cx="7595963" cy="1709995"/>
            <a:chOff x="5163963" y="7935044"/>
            <a:chExt cx="7595963" cy="1709995"/>
          </a:xfrm>
        </p:grpSpPr>
        <p:sp>
          <p:nvSpPr>
            <p:cNvPr id="15" name="角丸四角形 14"/>
            <p:cNvSpPr/>
            <p:nvPr/>
          </p:nvSpPr>
          <p:spPr>
            <a:xfrm>
              <a:off x="5183340" y="8185517"/>
              <a:ext cx="7576586" cy="1459521"/>
            </a:xfrm>
            <a:prstGeom prst="roundRect">
              <a:avLst>
                <a:gd name="adj" fmla="val 3960"/>
              </a:avLst>
            </a:prstGeom>
            <a:gradFill>
              <a:gsLst>
                <a:gs pos="0">
                  <a:srgbClr val="FFFF99"/>
                </a:gs>
                <a:gs pos="35000">
                  <a:srgbClr val="FFFFCC"/>
                </a:gs>
                <a:gs pos="100000">
                  <a:schemeClr val="accent3">
                    <a:tint val="15000"/>
                    <a:satMod val="350000"/>
                  </a:schemeClr>
                </a:gs>
              </a:gsLst>
            </a:gradFill>
            <a:ln>
              <a:solidFill>
                <a:srgbClr val="FFFF00"/>
              </a:solidFill>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50800" indent="-50800" algn="just">
                <a:lnSpc>
                  <a:spcPts val="1200"/>
                </a:lnSpc>
              </a:pPr>
              <a:endParaRPr lang="ja-JP" sz="1050" kern="100" dirty="0">
                <a:solidFill>
                  <a:schemeClr val="dk1"/>
                </a:solidFill>
                <a:ea typeface="HG明朝B"/>
                <a:cs typeface="Times New Roman"/>
              </a:endParaRPr>
            </a:p>
          </p:txBody>
        </p:sp>
        <p:sp>
          <p:nvSpPr>
            <p:cNvPr id="30" name="テキスト ボックス 29"/>
            <p:cNvSpPr txBox="1"/>
            <p:nvPr/>
          </p:nvSpPr>
          <p:spPr>
            <a:xfrm>
              <a:off x="5163963" y="8206184"/>
              <a:ext cx="7595963" cy="1438855"/>
            </a:xfrm>
            <a:prstGeom prst="rect">
              <a:avLst/>
            </a:prstGeom>
            <a:noFill/>
          </p:spPr>
          <p:txBody>
            <a:bodyPr wrap="square" rtlCol="0">
              <a:spAutoFit/>
            </a:bodyPr>
            <a:lstStyle/>
            <a:p>
              <a:pPr algn="just">
                <a:lnSpc>
                  <a:spcPts val="1500"/>
                </a:lnSpc>
                <a:spcAft>
                  <a:spcPts val="0"/>
                </a:spcAft>
              </a:pPr>
              <a:r>
                <a:rPr lang="ja-JP" altLang="en-US" sz="1200"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u="sng" kern="100" dirty="0">
                  <a:latin typeface="Meiryo UI" panose="020B0604030504040204" pitchFamily="50" charset="-128"/>
                  <a:ea typeface="Meiryo UI" panose="020B0604030504040204" pitchFamily="50" charset="-128"/>
                  <a:cs typeface="Meiryo UI" panose="020B0604030504040204" pitchFamily="50" charset="-128"/>
                </a:rPr>
                <a:t>機械・電気設備の維持管理業務の実施</a:t>
              </a:r>
              <a:endParaRPr lang="en-US" altLang="ja-JP" sz="1200" u="sng"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・維持管理業務の実施</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体制</a:t>
              </a: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機械電気設備は</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専門性、特殊性が</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高いため、その大半を点検業者等へ委託して実施する。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・維持管理業務の外部委託する際の</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分類</a:t>
              </a: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　　　　　通常メンテナンス及び汎用機器の補修は一般競争入札による業者選定とし、オーバーホール等の特殊メンテナンス</a:t>
              </a: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や特殊機器の補修は</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製作会社へ</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の特命随意</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契約による。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・維持管理業務</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継続性　　設備の状態を設備毎に表わしたもの現況調査表・施設カルテの作成、活用を目指す。</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テキスト ボックス 2"/>
            <p:cNvSpPr txBox="1">
              <a:spLocks noChangeArrowheads="1"/>
            </p:cNvSpPr>
            <p:nvPr/>
          </p:nvSpPr>
          <p:spPr bwMode="auto">
            <a:xfrm>
              <a:off x="5163964" y="7935044"/>
              <a:ext cx="5434930" cy="271140"/>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spcAft>
                  <a:spcPts val="0"/>
                </a:spcAft>
              </a:pPr>
              <a:r>
                <a:rPr lang="ja-JP" sz="1400" b="1" kern="100" dirty="0">
                  <a:effectLst/>
                  <a:latin typeface="Georgia"/>
                  <a:ea typeface="Meiryo UI"/>
                  <a:cs typeface="Times New Roman"/>
                </a:rPr>
                <a:t>≪持続可能な維持管理の仕組みづくりのために講ずべき主な施策≫</a:t>
              </a:r>
              <a:endParaRPr lang="ja-JP" sz="1400" kern="100" dirty="0">
                <a:effectLst/>
                <a:latin typeface="Georgia"/>
                <a:ea typeface="HG明朝B"/>
                <a:cs typeface="Times New Roman"/>
              </a:endParaRPr>
            </a:p>
          </p:txBody>
        </p:sp>
      </p:grpSp>
      <p:sp>
        <p:nvSpPr>
          <p:cNvPr id="32" name="テキスト ボックス 31"/>
          <p:cNvSpPr txBox="1"/>
          <p:nvPr/>
        </p:nvSpPr>
        <p:spPr>
          <a:xfrm>
            <a:off x="23157" y="6054328"/>
            <a:ext cx="4937483" cy="861774"/>
          </a:xfrm>
          <a:prstGeom prst="rect">
            <a:avLst/>
          </a:prstGeom>
          <a:noFill/>
        </p:spPr>
        <p:txBody>
          <a:bodyPr wrap="square" rtlCol="0">
            <a:spAutoFit/>
          </a:bodyPr>
          <a:lstStyle/>
          <a:p>
            <a:pPr>
              <a:lnSpc>
                <a:spcPts val="1500"/>
              </a:lnSpc>
            </a:pPr>
            <a:r>
              <a:rPr lang="ja-JP" altLang="en-US" sz="1200" b="1" u="sng" kern="100" dirty="0" smtClean="0">
                <a:ea typeface="Meiryo UI"/>
                <a:cs typeface="Times New Roman"/>
              </a:rPr>
              <a:t>◇</a:t>
            </a:r>
            <a:r>
              <a:rPr lang="ja-JP" altLang="en-US" sz="1200" b="1" u="sng" kern="100" dirty="0">
                <a:ea typeface="Meiryo UI"/>
                <a:cs typeface="Times New Roman"/>
              </a:rPr>
              <a:t>維持</a:t>
            </a:r>
            <a:r>
              <a:rPr lang="ja-JP" altLang="en-US" sz="1200" b="1" u="sng" kern="100" dirty="0" smtClean="0">
                <a:ea typeface="Meiryo UI"/>
                <a:cs typeface="Times New Roman"/>
              </a:rPr>
              <a:t>管理アクションプログラム策定（</a:t>
            </a:r>
            <a:r>
              <a:rPr lang="en-US" altLang="ja-JP" sz="1200" b="1" u="sng" kern="100" dirty="0" smtClean="0">
                <a:ea typeface="Meiryo UI"/>
                <a:cs typeface="Times New Roman"/>
              </a:rPr>
              <a:t>H17</a:t>
            </a:r>
            <a:r>
              <a:rPr lang="ja-JP" altLang="en-US" sz="1200" b="1" u="sng" kern="100" dirty="0" smtClean="0">
                <a:ea typeface="Meiryo UI"/>
                <a:cs typeface="Times New Roman"/>
              </a:rPr>
              <a:t>）</a:t>
            </a:r>
            <a:endParaRPr lang="en-US" altLang="ja-JP" sz="1200" b="1" u="sng" kern="100" dirty="0" smtClean="0">
              <a:ea typeface="Meiryo UI"/>
              <a:cs typeface="Times New Roman"/>
            </a:endParaRPr>
          </a:p>
          <a:p>
            <a:pPr>
              <a:lnSpc>
                <a:spcPts val="1500"/>
              </a:lnSpc>
            </a:pPr>
            <a:r>
              <a:rPr lang="en-US" altLang="ja-JP" sz="1200" kern="100" dirty="0">
                <a:ea typeface="Meiryo UI"/>
                <a:cs typeface="Times New Roman"/>
              </a:rPr>
              <a:t> </a:t>
            </a:r>
            <a:r>
              <a:rPr lang="en-US" altLang="ja-JP" sz="1200" kern="100" dirty="0" smtClean="0">
                <a:ea typeface="Meiryo UI"/>
                <a:cs typeface="Times New Roman"/>
              </a:rPr>
              <a:t> </a:t>
            </a:r>
            <a:r>
              <a:rPr lang="ja-JP" altLang="en-US" sz="1200" kern="100" dirty="0" smtClean="0">
                <a:ea typeface="Meiryo UI"/>
                <a:cs typeface="Times New Roman"/>
              </a:rPr>
              <a:t>・管理水準の設定等行動計画の策定</a:t>
            </a:r>
            <a:endParaRPr lang="en-US" altLang="ja-JP" sz="1200" kern="100" dirty="0" smtClean="0">
              <a:ea typeface="Meiryo UI"/>
              <a:cs typeface="Times New Roman"/>
            </a:endParaRPr>
          </a:p>
          <a:p>
            <a:pPr>
              <a:lnSpc>
                <a:spcPts val="1500"/>
              </a:lnSpc>
            </a:pPr>
            <a:r>
              <a:rPr lang="ja-JP" altLang="en-US" sz="1200" b="1" u="sng" kern="100" dirty="0" smtClean="0">
                <a:ea typeface="Meiryo UI"/>
                <a:cs typeface="Times New Roman"/>
              </a:rPr>
              <a:t>◇国のマニュアルに基づき機場毎の長寿命化計画を順次策定</a:t>
            </a:r>
            <a:r>
              <a:rPr lang="en-US" altLang="ja-JP" sz="1200" b="1" u="sng" kern="100" dirty="0" smtClean="0">
                <a:ea typeface="Meiryo UI"/>
                <a:cs typeface="Times New Roman"/>
              </a:rPr>
              <a:t>(H21</a:t>
            </a:r>
            <a:r>
              <a:rPr lang="ja-JP" altLang="en-US" sz="1200" b="1" u="sng" kern="100" dirty="0" smtClean="0">
                <a:ea typeface="Meiryo UI"/>
                <a:cs typeface="Times New Roman"/>
              </a:rPr>
              <a:t>～</a:t>
            </a:r>
            <a:r>
              <a:rPr lang="en-US" altLang="ja-JP" sz="1200" b="1" u="sng" kern="100" dirty="0" smtClean="0">
                <a:ea typeface="Meiryo UI"/>
                <a:cs typeface="Times New Roman"/>
              </a:rPr>
              <a:t>)</a:t>
            </a:r>
            <a:endParaRPr lang="en-US" altLang="ja-JP" sz="1200" kern="100" dirty="0">
              <a:ea typeface="Meiryo UI"/>
              <a:cs typeface="Times New Roman"/>
            </a:endParaRPr>
          </a:p>
          <a:p>
            <a:pPr>
              <a:lnSpc>
                <a:spcPts val="1500"/>
              </a:lnSpc>
              <a:spcAft>
                <a:spcPts val="0"/>
              </a:spcAft>
            </a:pPr>
            <a:r>
              <a:rPr lang="ja-JP" altLang="en-US" sz="1200" b="1" u="sng" kern="100" dirty="0" smtClean="0">
                <a:effectLst/>
                <a:ea typeface="Meiryo UI"/>
                <a:cs typeface="Times New Roman"/>
              </a:rPr>
              <a:t>◇施設の長寿命化に資する予防保全対策等を強化（</a:t>
            </a:r>
            <a:r>
              <a:rPr lang="en-US" altLang="ja-JP" sz="1200" b="1" u="sng" kern="100" dirty="0" smtClean="0">
                <a:effectLst/>
                <a:ea typeface="Meiryo UI"/>
                <a:cs typeface="Times New Roman"/>
              </a:rPr>
              <a:t>H23</a:t>
            </a:r>
            <a:r>
              <a:rPr lang="ja-JP" altLang="en-US" sz="1200" b="1" u="sng" kern="100" dirty="0" smtClean="0">
                <a:effectLst/>
                <a:ea typeface="Meiryo UI"/>
                <a:cs typeface="Times New Roman"/>
              </a:rPr>
              <a:t>～）</a:t>
            </a:r>
            <a:endParaRPr lang="en-US" altLang="ja-JP" sz="1200" kern="100" dirty="0" smtClean="0">
              <a:effectLst/>
              <a:ea typeface="Meiryo UI"/>
              <a:cs typeface="Times New Roman"/>
            </a:endParaRPr>
          </a:p>
        </p:txBody>
      </p:sp>
      <p:sp>
        <p:nvSpPr>
          <p:cNvPr id="33" name="テキスト ボックス 2"/>
          <p:cNvSpPr txBox="1">
            <a:spLocks noChangeArrowheads="1"/>
          </p:cNvSpPr>
          <p:nvPr/>
        </p:nvSpPr>
        <p:spPr bwMode="auto">
          <a:xfrm>
            <a:off x="23157" y="5736704"/>
            <a:ext cx="3484880" cy="254000"/>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just">
              <a:spcAft>
                <a:spcPts val="0"/>
              </a:spcAft>
            </a:pPr>
            <a:r>
              <a:rPr lang="ja-JP" sz="1400" b="1" kern="100" dirty="0" smtClean="0">
                <a:effectLst/>
                <a:latin typeface="Georgia"/>
                <a:ea typeface="Meiryo UI"/>
                <a:cs typeface="Times New Roman"/>
              </a:rPr>
              <a:t>≪</a:t>
            </a:r>
            <a:r>
              <a:rPr lang="ja-JP" altLang="en-US" sz="1400" b="1" kern="100" dirty="0" smtClean="0">
                <a:effectLst/>
                <a:latin typeface="Georgia"/>
                <a:ea typeface="Meiryo UI"/>
                <a:cs typeface="Times New Roman"/>
              </a:rPr>
              <a:t>維持管理の取組</a:t>
            </a:r>
            <a:r>
              <a:rPr lang="ja-JP" sz="1400" b="1" kern="100" dirty="0" smtClean="0">
                <a:effectLst/>
                <a:latin typeface="Georgia"/>
                <a:ea typeface="Meiryo UI"/>
                <a:cs typeface="Times New Roman"/>
              </a:rPr>
              <a:t>≫</a:t>
            </a:r>
            <a:endParaRPr lang="ja-JP" sz="1400" kern="100" dirty="0">
              <a:effectLst/>
              <a:latin typeface="Georgia"/>
              <a:ea typeface="HG明朝B"/>
              <a:cs typeface="Times New Roman"/>
            </a:endParaRPr>
          </a:p>
        </p:txBody>
      </p:sp>
      <p:sp>
        <p:nvSpPr>
          <p:cNvPr id="34" name="テキスト ボックス 33"/>
          <p:cNvSpPr txBox="1"/>
          <p:nvPr/>
        </p:nvSpPr>
        <p:spPr>
          <a:xfrm>
            <a:off x="117011" y="8017594"/>
            <a:ext cx="4926387" cy="1438855"/>
          </a:xfrm>
          <a:prstGeom prst="rect">
            <a:avLst/>
          </a:prstGeom>
          <a:noFill/>
        </p:spPr>
        <p:txBody>
          <a:bodyPr wrap="square" rtlCol="0">
            <a:spAutoFit/>
          </a:bodyPr>
          <a:lstStyle/>
          <a:p>
            <a:pPr algn="just">
              <a:lnSpc>
                <a:spcPts val="1500"/>
              </a:lnSpc>
              <a:spcAft>
                <a:spcPts val="0"/>
              </a:spcAft>
            </a:pPr>
            <a:r>
              <a:rPr lang="ja-JP" altLang="en-US" sz="1200" b="1" u="sng" kern="100" dirty="0" smtClean="0">
                <a:effectLst/>
                <a:ea typeface="Meiryo UI"/>
                <a:cs typeface="Times New Roman"/>
              </a:rPr>
              <a:t>◇安全に対する視点</a:t>
            </a:r>
          </a:p>
          <a:p>
            <a:pPr algn="just">
              <a:lnSpc>
                <a:spcPts val="1500"/>
              </a:lnSpc>
              <a:spcAft>
                <a:spcPts val="0"/>
              </a:spcAft>
            </a:pPr>
            <a:r>
              <a:rPr lang="ja-JP" altLang="en-US" sz="1200" kern="100" dirty="0" smtClean="0">
                <a:effectLst/>
                <a:ea typeface="Meiryo UI"/>
                <a:cs typeface="Times New Roman"/>
              </a:rPr>
              <a:t>・非常設備の点検手法</a:t>
            </a:r>
            <a:endParaRPr lang="en-US" altLang="ja-JP" sz="1200" kern="100" dirty="0" smtClean="0">
              <a:effectLst/>
              <a:ea typeface="Meiryo UI"/>
              <a:cs typeface="Times New Roman"/>
            </a:endParaRPr>
          </a:p>
          <a:p>
            <a:pPr algn="just">
              <a:lnSpc>
                <a:spcPts val="1500"/>
              </a:lnSpc>
              <a:spcAft>
                <a:spcPts val="0"/>
              </a:spcAft>
            </a:pPr>
            <a:r>
              <a:rPr lang="ja-JP" altLang="en-US" sz="1200" kern="100" dirty="0">
                <a:ea typeface="Meiryo UI"/>
                <a:cs typeface="Times New Roman"/>
              </a:rPr>
              <a:t>　</a:t>
            </a:r>
            <a:r>
              <a:rPr lang="ja-JP" altLang="en-US" sz="1200" kern="100" dirty="0" smtClean="0">
                <a:effectLst/>
                <a:ea typeface="Meiryo UI"/>
                <a:cs typeface="Times New Roman"/>
              </a:rPr>
              <a:t>（非常設備は稼働頻度が少なく、状態監視による評価が難しい、そのため</a:t>
            </a:r>
            <a:endParaRPr lang="en-US" altLang="ja-JP" sz="1200" kern="100" dirty="0" smtClean="0">
              <a:effectLst/>
              <a:ea typeface="Meiryo UI"/>
              <a:cs typeface="Times New Roman"/>
            </a:endParaRPr>
          </a:p>
          <a:p>
            <a:pPr algn="just">
              <a:lnSpc>
                <a:spcPts val="1500"/>
              </a:lnSpc>
              <a:spcAft>
                <a:spcPts val="0"/>
              </a:spcAft>
            </a:pPr>
            <a:r>
              <a:rPr lang="ja-JP" altLang="en-US" sz="1200" kern="100" dirty="0">
                <a:ea typeface="Meiryo UI"/>
                <a:cs typeface="Times New Roman"/>
              </a:rPr>
              <a:t>　</a:t>
            </a:r>
            <a:r>
              <a:rPr lang="ja-JP" altLang="en-US" sz="1200" kern="100" dirty="0" smtClean="0">
                <a:ea typeface="Meiryo UI"/>
                <a:cs typeface="Times New Roman"/>
              </a:rPr>
              <a:t>　 </a:t>
            </a:r>
            <a:r>
              <a:rPr lang="ja-JP" altLang="en-US" sz="1200" kern="100" dirty="0" smtClean="0">
                <a:effectLst/>
                <a:ea typeface="Meiryo UI"/>
                <a:cs typeface="Times New Roman"/>
              </a:rPr>
              <a:t>傾向管理等の点検手法が課題となっている。）</a:t>
            </a:r>
            <a:endParaRPr lang="en-US" altLang="ja-JP" sz="1200" kern="100" dirty="0" smtClean="0">
              <a:effectLst/>
              <a:ea typeface="Meiryo UI"/>
              <a:cs typeface="Times New Roman"/>
            </a:endParaRPr>
          </a:p>
          <a:p>
            <a:pPr algn="just">
              <a:lnSpc>
                <a:spcPts val="1500"/>
              </a:lnSpc>
              <a:spcAft>
                <a:spcPts val="0"/>
              </a:spcAft>
            </a:pPr>
            <a:r>
              <a:rPr lang="ja-JP" altLang="en-US" sz="1200" b="1" u="sng" kern="100" dirty="0" smtClean="0">
                <a:effectLst/>
                <a:latin typeface="Meiryo UI" panose="020B0604030504040204" pitchFamily="50" charset="-128"/>
                <a:ea typeface="Meiryo UI" panose="020B0604030504040204" pitchFamily="50" charset="-128"/>
                <a:cs typeface="Meiryo UI" panose="020B0604030504040204" pitchFamily="50" charset="-128"/>
              </a:rPr>
              <a:t>◇効率的・効果的な維持管理に対する視点</a:t>
            </a:r>
            <a:endParaRPr lang="en-US"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200" kern="100" dirty="0" smtClean="0">
                <a:ea typeface="Meiryo UI"/>
                <a:cs typeface="Times New Roman"/>
              </a:rPr>
              <a:t>・</a:t>
            </a:r>
            <a:r>
              <a:rPr lang="ja-JP" altLang="en-US" sz="1200" kern="100" dirty="0">
                <a:ea typeface="Meiryo UI"/>
                <a:cs typeface="Times New Roman"/>
              </a:rPr>
              <a:t>施設特性に応じた維持管理手法（機械：状態監視、電気：時間計画）</a:t>
            </a:r>
            <a:endParaRPr lang="en-US" altLang="ja-JP" sz="1200" kern="100" dirty="0">
              <a:ea typeface="Meiryo UI"/>
              <a:cs typeface="Times New Roman"/>
            </a:endParaRPr>
          </a:p>
          <a:p>
            <a:pPr algn="just">
              <a:lnSpc>
                <a:spcPts val="1500"/>
              </a:lnSpc>
              <a:spcAft>
                <a:spcPts val="0"/>
              </a:spcAft>
            </a:pPr>
            <a:r>
              <a:rPr lang="ja-JP" altLang="en-US" sz="1200" kern="100" dirty="0">
                <a:ea typeface="Meiryo UI"/>
                <a:cs typeface="Times New Roman"/>
              </a:rPr>
              <a:t>　（排水機場駆動用エンジンの更新タイミング）</a:t>
            </a:r>
            <a:endParaRPr lang="en-US" altLang="ja-JP" sz="1200" kern="100" dirty="0">
              <a:ea typeface="Meiryo UI"/>
              <a:cs typeface="Times New Roman"/>
            </a:endParaRPr>
          </a:p>
        </p:txBody>
      </p:sp>
      <p:sp>
        <p:nvSpPr>
          <p:cNvPr id="35" name="右中かっこ 34"/>
          <p:cNvSpPr/>
          <p:nvPr/>
        </p:nvSpPr>
        <p:spPr>
          <a:xfrm>
            <a:off x="4929183" y="1594972"/>
            <a:ext cx="228430" cy="7958155"/>
          </a:xfrm>
          <a:prstGeom prst="rightBrace">
            <a:avLst/>
          </a:prstGeom>
          <a:noFill/>
          <a:ln w="412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1" name="テキスト ボックス 40"/>
          <p:cNvSpPr txBox="1"/>
          <p:nvPr/>
        </p:nvSpPr>
        <p:spPr>
          <a:xfrm>
            <a:off x="772752" y="5467478"/>
            <a:ext cx="1733979" cy="268728"/>
          </a:xfrm>
          <a:prstGeom prst="rect">
            <a:avLst/>
          </a:prstGeom>
          <a:noFill/>
        </p:spPr>
        <p:txBody>
          <a:bodyPr wrap="square" rtlCol="0">
            <a:spAutoFit/>
          </a:bodyPr>
          <a:lstStyle/>
          <a:p>
            <a:pPr algn="ctr">
              <a:lnSpc>
                <a:spcPts val="1500"/>
              </a:lnSpc>
              <a:spcAft>
                <a:spcPts val="0"/>
              </a:spcAft>
            </a:pPr>
            <a:r>
              <a:rPr lang="ja-JP" altLang="en-US" sz="1000" kern="100" dirty="0" smtClean="0">
                <a:effectLst/>
                <a:ea typeface="Meiryo UI"/>
                <a:cs typeface="Times New Roman"/>
              </a:rPr>
              <a:t>水門の腐食</a:t>
            </a:r>
          </a:p>
        </p:txBody>
      </p:sp>
      <p:sp>
        <p:nvSpPr>
          <p:cNvPr id="42" name="テキスト ボックス 41"/>
          <p:cNvSpPr txBox="1"/>
          <p:nvPr/>
        </p:nvSpPr>
        <p:spPr>
          <a:xfrm>
            <a:off x="2434573" y="5459468"/>
            <a:ext cx="1733979" cy="284693"/>
          </a:xfrm>
          <a:prstGeom prst="rect">
            <a:avLst/>
          </a:prstGeom>
          <a:noFill/>
        </p:spPr>
        <p:txBody>
          <a:bodyPr wrap="square" rtlCol="0">
            <a:spAutoFit/>
          </a:bodyPr>
          <a:lstStyle/>
          <a:p>
            <a:pPr algn="ctr">
              <a:lnSpc>
                <a:spcPts val="1500"/>
              </a:lnSpc>
              <a:spcAft>
                <a:spcPts val="0"/>
              </a:spcAft>
            </a:pPr>
            <a:r>
              <a:rPr lang="ja-JP" altLang="en-US" sz="1000" kern="100" dirty="0" smtClean="0">
                <a:effectLst/>
                <a:ea typeface="Meiryo UI"/>
                <a:cs typeface="Times New Roman"/>
              </a:rPr>
              <a:t>ポンプケーシングの孔食</a:t>
            </a:r>
          </a:p>
        </p:txBody>
      </p:sp>
      <p:pic>
        <p:nvPicPr>
          <p:cNvPr id="46" name="コンテンツ プレースホルダー 5"/>
          <p:cNvPicPr/>
          <p:nvPr/>
        </p:nvPicPr>
        <p:blipFill>
          <a:blip r:embed="rId3" cstate="screen">
            <a:extLst>
              <a:ext uri="{28A0092B-C50C-407E-A947-70E740481C1C}">
                <a14:useLocalDpi xmlns:a14="http://schemas.microsoft.com/office/drawing/2010/main"/>
              </a:ext>
            </a:extLst>
          </a:blip>
          <a:stretch>
            <a:fillRect/>
          </a:stretch>
        </p:blipFill>
        <p:spPr>
          <a:xfrm>
            <a:off x="202064" y="2701967"/>
            <a:ext cx="2172335" cy="1390650"/>
          </a:xfrm>
          <a:prstGeom prst="rect">
            <a:avLst/>
          </a:prstGeom>
        </p:spPr>
      </p:pic>
      <p:pic>
        <p:nvPicPr>
          <p:cNvPr id="47" name="Picture 2"/>
          <p:cNvPicPr/>
          <p:nvPr/>
        </p:nvPicPr>
        <p:blipFill>
          <a:blip r:embed="rId4" cstate="screen">
            <a:extLst>
              <a:ext uri="{28A0092B-C50C-407E-A947-70E740481C1C}">
                <a14:useLocalDpi xmlns:a14="http://schemas.microsoft.com/office/drawing/2010/main"/>
              </a:ext>
            </a:extLst>
          </a:blip>
          <a:srcRect/>
          <a:stretch>
            <a:fillRect/>
          </a:stretch>
        </p:blipFill>
        <p:spPr bwMode="auto">
          <a:xfrm>
            <a:off x="2673439" y="2717609"/>
            <a:ext cx="2133600" cy="1400810"/>
          </a:xfrm>
          <a:prstGeom prst="rect">
            <a:avLst/>
          </a:prstGeom>
          <a:noFill/>
          <a:ln>
            <a:noFill/>
          </a:ln>
          <a:effectLst/>
          <a:extLst/>
        </p:spPr>
      </p:pic>
      <p:sp>
        <p:nvSpPr>
          <p:cNvPr id="48" name="コンテンツ プレースホルダー 2"/>
          <p:cNvSpPr txBox="1">
            <a:spLocks/>
          </p:cNvSpPr>
          <p:nvPr/>
        </p:nvSpPr>
        <p:spPr>
          <a:xfrm>
            <a:off x="930426" y="3922246"/>
            <a:ext cx="1535430" cy="327660"/>
          </a:xfrm>
          <a:prstGeom prst="rect">
            <a:avLst/>
          </a:prstGeom>
          <a:solidFill>
            <a:sysClr val="window" lastClr="FFFFFF"/>
          </a:solidFill>
          <a:ln w="12700">
            <a:solidFill>
              <a:sysClr val="windowText" lastClr="000000"/>
            </a:solidFill>
          </a:ln>
        </p:spPr>
        <p:txBody>
          <a:bodyPr wrap="square">
            <a:noAutofit/>
          </a:bodyPr>
          <a:lstStyle/>
          <a:p>
            <a:pPr algn="just">
              <a:spcAft>
                <a:spcPts val="0"/>
              </a:spcAft>
            </a:pPr>
            <a:r>
              <a:rPr lang="ja-JP" sz="700" kern="100" dirty="0">
                <a:effectLst/>
                <a:latin typeface="Century"/>
                <a:ea typeface="HG丸ｺﾞｼｯｸM-PRO"/>
                <a:cs typeface="Times New Roman"/>
              </a:rPr>
              <a:t>安治川水門</a:t>
            </a:r>
            <a:endParaRPr lang="ja-JP" sz="1050" kern="100" dirty="0">
              <a:effectLst/>
              <a:latin typeface="Century"/>
              <a:ea typeface="ＭＳ 明朝"/>
              <a:cs typeface="Times New Roman"/>
            </a:endParaRPr>
          </a:p>
          <a:p>
            <a:pPr algn="just">
              <a:spcAft>
                <a:spcPts val="0"/>
              </a:spcAft>
            </a:pPr>
            <a:r>
              <a:rPr lang="ja-JP" sz="700" kern="100" dirty="0">
                <a:effectLst/>
                <a:latin typeface="Century"/>
                <a:ea typeface="HG丸ｺﾞｼｯｸM-PRO"/>
                <a:cs typeface="Times New Roman"/>
              </a:rPr>
              <a:t>（昭和</a:t>
            </a:r>
            <a:r>
              <a:rPr lang="en-US" sz="700" kern="100" dirty="0">
                <a:effectLst/>
                <a:latin typeface="Century"/>
                <a:ea typeface="HG丸ｺﾞｼｯｸM-PRO"/>
                <a:cs typeface="Times New Roman"/>
              </a:rPr>
              <a:t>45</a:t>
            </a:r>
            <a:r>
              <a:rPr lang="ja-JP" sz="700" kern="100" dirty="0">
                <a:effectLst/>
                <a:latin typeface="Century"/>
                <a:ea typeface="HG丸ｺﾞｼｯｸM-PRO"/>
                <a:cs typeface="Times New Roman"/>
              </a:rPr>
              <a:t>年完成　大阪市港区）</a:t>
            </a:r>
            <a:endParaRPr lang="ja-JP" sz="1050" kern="100" dirty="0">
              <a:effectLst/>
              <a:latin typeface="Century"/>
              <a:ea typeface="ＭＳ 明朝"/>
              <a:cs typeface="Times New Roman"/>
            </a:endParaRPr>
          </a:p>
        </p:txBody>
      </p:sp>
      <p:sp>
        <p:nvSpPr>
          <p:cNvPr id="49" name="コンテンツ プレースホルダー 2"/>
          <p:cNvSpPr txBox="1">
            <a:spLocks/>
          </p:cNvSpPr>
          <p:nvPr/>
        </p:nvSpPr>
        <p:spPr>
          <a:xfrm>
            <a:off x="3253564" y="3928787"/>
            <a:ext cx="1621155" cy="327660"/>
          </a:xfrm>
          <a:prstGeom prst="rect">
            <a:avLst/>
          </a:prstGeom>
          <a:solidFill>
            <a:sysClr val="window" lastClr="FFFFFF"/>
          </a:solidFill>
          <a:ln w="12700">
            <a:solidFill>
              <a:sysClr val="windowText" lastClr="000000"/>
            </a:solidFill>
          </a:ln>
        </p:spPr>
        <p:txBody>
          <a:bodyPr wrap="square">
            <a:noAutofit/>
          </a:bodyPr>
          <a:lstStyle/>
          <a:p>
            <a:pPr algn="just">
              <a:spcAft>
                <a:spcPts val="0"/>
              </a:spcAft>
            </a:pPr>
            <a:r>
              <a:rPr lang="ja-JP" sz="700" kern="100" dirty="0">
                <a:effectLst/>
                <a:latin typeface="Century"/>
                <a:ea typeface="HG丸ｺﾞｼｯｸM-PRO"/>
                <a:cs typeface="Times New Roman"/>
              </a:rPr>
              <a:t>平野川分水路排水機場</a:t>
            </a:r>
            <a:endParaRPr lang="ja-JP" sz="1050" kern="100" dirty="0">
              <a:effectLst/>
              <a:latin typeface="Century"/>
              <a:ea typeface="ＭＳ 明朝"/>
              <a:cs typeface="Times New Roman"/>
            </a:endParaRPr>
          </a:p>
          <a:p>
            <a:pPr algn="just">
              <a:spcAft>
                <a:spcPts val="0"/>
              </a:spcAft>
            </a:pPr>
            <a:r>
              <a:rPr lang="ja-JP" sz="700" kern="100" dirty="0">
                <a:effectLst/>
                <a:latin typeface="Century"/>
                <a:ea typeface="HG丸ｺﾞｼｯｸM-PRO"/>
                <a:cs typeface="Times New Roman"/>
              </a:rPr>
              <a:t>（昭和</a:t>
            </a:r>
            <a:r>
              <a:rPr lang="en-US" sz="700" kern="100" dirty="0">
                <a:effectLst/>
                <a:latin typeface="Century"/>
                <a:ea typeface="HG丸ｺﾞｼｯｸM-PRO"/>
                <a:cs typeface="Times New Roman"/>
              </a:rPr>
              <a:t>58</a:t>
            </a:r>
            <a:r>
              <a:rPr lang="ja-JP" sz="700" kern="100" dirty="0">
                <a:effectLst/>
                <a:latin typeface="Century"/>
                <a:ea typeface="HG丸ｺﾞｼｯｸM-PRO"/>
                <a:cs typeface="Times New Roman"/>
              </a:rPr>
              <a:t>年完成　大阪市城東区）</a:t>
            </a:r>
            <a:endParaRPr lang="ja-JP" sz="1050" kern="100" dirty="0">
              <a:effectLst/>
              <a:latin typeface="Century"/>
              <a:ea typeface="ＭＳ 明朝"/>
              <a:cs typeface="Times New Roman"/>
            </a:endParaRPr>
          </a:p>
        </p:txBody>
      </p:sp>
      <p:pic>
        <p:nvPicPr>
          <p:cNvPr id="39" name="Picture 4" descr="D:\NishiguchiA\Desktop\R0011239.jpg"/>
          <p:cNvPicPr/>
          <p:nvPr/>
        </p:nvPicPr>
        <p:blipFill>
          <a:blip r:embed="rId5" cstate="screen">
            <a:extLst>
              <a:ext uri="{28A0092B-C50C-407E-A947-70E740481C1C}">
                <a14:useLocalDpi xmlns:a14="http://schemas.microsoft.com/office/drawing/2010/main"/>
              </a:ext>
            </a:extLst>
          </a:blip>
          <a:srcRect/>
          <a:stretch>
            <a:fillRect/>
          </a:stretch>
        </p:blipFill>
        <p:spPr bwMode="auto">
          <a:xfrm>
            <a:off x="922144" y="4439546"/>
            <a:ext cx="1302192" cy="1032622"/>
          </a:xfrm>
          <a:prstGeom prst="rect">
            <a:avLst/>
          </a:prstGeom>
          <a:noFill/>
          <a:extLst/>
        </p:spPr>
      </p:pic>
      <p:pic>
        <p:nvPicPr>
          <p:cNvPr id="40" name="Picture 2" descr="D:\NishiguchiA\Desktop\3400ポンプ.jpg"/>
          <p:cNvPicPr/>
          <p:nvPr/>
        </p:nvPicPr>
        <p:blipFill>
          <a:blip r:embed="rId6" cstate="screen">
            <a:extLst>
              <a:ext uri="{28A0092B-C50C-407E-A947-70E740481C1C}">
                <a14:useLocalDpi xmlns:a14="http://schemas.microsoft.com/office/drawing/2010/main"/>
              </a:ext>
            </a:extLst>
          </a:blip>
          <a:srcRect/>
          <a:stretch>
            <a:fillRect/>
          </a:stretch>
        </p:blipFill>
        <p:spPr bwMode="auto">
          <a:xfrm>
            <a:off x="2565002" y="4439546"/>
            <a:ext cx="1387526" cy="1019922"/>
          </a:xfrm>
          <a:prstGeom prst="rect">
            <a:avLst/>
          </a:prstGeom>
          <a:noFill/>
          <a:extLst/>
        </p:spPr>
      </p:pic>
      <p:sp>
        <p:nvSpPr>
          <p:cNvPr id="2" name="テキスト ボックス 1"/>
          <p:cNvSpPr txBox="1"/>
          <p:nvPr/>
        </p:nvSpPr>
        <p:spPr>
          <a:xfrm>
            <a:off x="11081320" y="588077"/>
            <a:ext cx="1536724" cy="400110"/>
          </a:xfrm>
          <a:prstGeom prst="rect">
            <a:avLst/>
          </a:prstGeom>
          <a:solidFill>
            <a:schemeClr val="bg1"/>
          </a:solidFill>
          <a:ln w="12700">
            <a:solidFill>
              <a:schemeClr val="tx1"/>
            </a:solidFill>
          </a:ln>
        </p:spPr>
        <p:txBody>
          <a:bodyPr wrap="square" rtlCol="0">
            <a:spAutoFit/>
          </a:bodyPr>
          <a:lstStyle/>
          <a:p>
            <a:pPr algn="ctr"/>
            <a:r>
              <a:rPr lang="ja-JP" altLang="en-US" sz="2000" dirty="0" smtClean="0"/>
              <a:t>資料</a:t>
            </a:r>
            <a:r>
              <a:rPr lang="ja-JP" altLang="en-US" sz="2000" dirty="0"/>
              <a:t>３－３</a:t>
            </a:r>
            <a:endParaRPr kumimoji="1" lang="ja-JP" altLang="en-US" sz="2000" dirty="0"/>
          </a:p>
        </p:txBody>
      </p:sp>
    </p:spTree>
    <p:extLst>
      <p:ext uri="{BB962C8B-B14F-4D97-AF65-F5344CB8AC3E}">
        <p14:creationId xmlns:p14="http://schemas.microsoft.com/office/powerpoint/2010/main" val="39461540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A9F2E74B89BA4499CB1BEF8348AA80B" ma:contentTypeVersion="0" ma:contentTypeDescription="新しいドキュメントを作成します。" ma:contentTypeScope="" ma:versionID="6a2a72e2d454aba72df80c79ecd9f829">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CA011A1-B48D-4945-AEBA-21E4F91C8D3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4E45B1EB-8099-4781-BB3C-478F39DEBA26}">
  <ds:schemaRefs>
    <ds:schemaRef ds:uri="http://schemas.microsoft.com/office/2006/documentManagement/types"/>
    <ds:schemaRef ds:uri="http://purl.org/dc/elements/1.1/"/>
    <ds:schemaRef ds:uri="http://purl.org/dc/dcmitype/"/>
    <ds:schemaRef ds:uri="http://www.w3.org/XML/1998/namespace"/>
    <ds:schemaRef ds:uri="http://schemas.microsoft.com/office/2006/metadata/properties"/>
    <ds:schemaRef ds:uri="http://purl.org/dc/terms/"/>
    <ds:schemaRef ds:uri="http://schemas.openxmlformats.org/package/2006/metadata/core-properties"/>
  </ds:schemaRefs>
</ds:datastoreItem>
</file>

<file path=customXml/itemProps3.xml><?xml version="1.0" encoding="utf-8"?>
<ds:datastoreItem xmlns:ds="http://schemas.openxmlformats.org/officeDocument/2006/customXml" ds:itemID="{309E2502-A6AE-44A3-8C6B-3C7100508B4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1712</TotalTime>
  <Words>372</Words>
  <Application>Microsoft Office PowerPoint</Application>
  <PresentationFormat>A3 297x420 mm</PresentationFormat>
  <Paragraphs>74</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大井祥之</dc:creator>
  <cp:lastModifiedBy>HOSTNAME</cp:lastModifiedBy>
  <cp:revision>79</cp:revision>
  <cp:lastPrinted>2014-12-24T12:13:12Z</cp:lastPrinted>
  <dcterms:created xsi:type="dcterms:W3CDTF">2014-06-30T08:21:43Z</dcterms:created>
  <dcterms:modified xsi:type="dcterms:W3CDTF">2014-12-24T12:14:19Z</dcterms:modified>
</cp:coreProperties>
</file>