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7" r:id="rId5"/>
    <p:sldId id="258" r:id="rId6"/>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634" autoAdjust="0"/>
    <p:restoredTop sz="93310" autoAdjust="0"/>
  </p:normalViewPr>
  <p:slideViewPr>
    <p:cSldViewPr snapToGrid="0">
      <p:cViewPr>
        <p:scale>
          <a:sx n="75" d="100"/>
          <a:sy n="75" d="100"/>
        </p:scale>
        <p:origin x="-738" y="-7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787" cy="496967"/>
          </a:xfrm>
          <a:prstGeom prst="rect">
            <a:avLst/>
          </a:prstGeom>
        </p:spPr>
        <p:txBody>
          <a:bodyPr vert="horz" lIns="91427" tIns="45714" rIns="91427"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2"/>
            <a:ext cx="2949787" cy="496967"/>
          </a:xfrm>
          <a:prstGeom prst="rect">
            <a:avLst/>
          </a:prstGeom>
        </p:spPr>
        <p:txBody>
          <a:bodyPr vert="horz" lIns="91427" tIns="45714" rIns="91427" bIns="45714" rtlCol="0"/>
          <a:lstStyle>
            <a:lvl1pPr algn="r">
              <a:defRPr sz="1200"/>
            </a:lvl1pPr>
          </a:lstStyle>
          <a:p>
            <a:fld id="{22107D0B-64FD-45D0-948C-F47DB4A14220}" type="datetimeFigureOut">
              <a:rPr kumimoji="1" lang="ja-JP" altLang="en-US" smtClean="0"/>
              <a:t>2014/12/16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7" tIns="45714" rIns="91427" bIns="45714" rtlCol="0" anchor="ctr"/>
          <a:lstStyle/>
          <a:p>
            <a:endParaRPr lang="ja-JP" altLang="en-US"/>
          </a:p>
        </p:txBody>
      </p:sp>
      <p:sp>
        <p:nvSpPr>
          <p:cNvPr id="5" name="ノート プレースホルダー 4"/>
          <p:cNvSpPr>
            <a:spLocks noGrp="1"/>
          </p:cNvSpPr>
          <p:nvPr>
            <p:ph type="body" sz="quarter" idx="3"/>
          </p:nvPr>
        </p:nvSpPr>
        <p:spPr>
          <a:xfrm>
            <a:off x="680720" y="4721187"/>
            <a:ext cx="5445760" cy="4472702"/>
          </a:xfrm>
          <a:prstGeom prst="rect">
            <a:avLst/>
          </a:prstGeom>
        </p:spPr>
        <p:txBody>
          <a:bodyPr vert="horz" lIns="91427" tIns="45714" rIns="91427"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648"/>
            <a:ext cx="2949787" cy="496967"/>
          </a:xfrm>
          <a:prstGeom prst="rect">
            <a:avLst/>
          </a:prstGeom>
        </p:spPr>
        <p:txBody>
          <a:bodyPr vert="horz" lIns="91427" tIns="45714" rIns="91427"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8"/>
            <a:ext cx="2949787" cy="496967"/>
          </a:xfrm>
          <a:prstGeom prst="rect">
            <a:avLst/>
          </a:prstGeom>
        </p:spPr>
        <p:txBody>
          <a:bodyPr vert="horz" lIns="91427" tIns="45714" rIns="91427" bIns="45714" rtlCol="0" anchor="b"/>
          <a:lstStyle>
            <a:lvl1pPr algn="r">
              <a:defRPr sz="1200"/>
            </a:lvl1pPr>
          </a:lstStyle>
          <a:p>
            <a:fld id="{E765E1B9-6B19-4421-B58D-CCD74901D3BE}" type="slidenum">
              <a:rPr kumimoji="1" lang="ja-JP" altLang="en-US" smtClean="0"/>
              <a:t>‹#›</a:t>
            </a:fld>
            <a:endParaRPr kumimoji="1" lang="ja-JP" altLang="en-US"/>
          </a:p>
        </p:txBody>
      </p:sp>
    </p:spTree>
    <p:extLst>
      <p:ext uri="{BB962C8B-B14F-4D97-AF65-F5344CB8AC3E}">
        <p14:creationId xmlns:p14="http://schemas.microsoft.com/office/powerpoint/2010/main" val="300596185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765E1B9-6B19-4421-B58D-CCD74901D3BE}" type="slidenum">
              <a:rPr kumimoji="1" lang="ja-JP" altLang="en-US" smtClean="0"/>
              <a:t>1</a:t>
            </a:fld>
            <a:endParaRPr kumimoji="1" lang="ja-JP" altLang="en-US"/>
          </a:p>
        </p:txBody>
      </p:sp>
    </p:spTree>
    <p:extLst>
      <p:ext uri="{BB962C8B-B14F-4D97-AF65-F5344CB8AC3E}">
        <p14:creationId xmlns:p14="http://schemas.microsoft.com/office/powerpoint/2010/main" val="3121786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765E1B9-6B19-4421-B58D-CCD74901D3BE}" type="slidenum">
              <a:rPr kumimoji="1" lang="ja-JP" altLang="en-US" smtClean="0"/>
              <a:t>2</a:t>
            </a:fld>
            <a:endParaRPr kumimoji="1" lang="ja-JP" altLang="en-US"/>
          </a:p>
        </p:txBody>
      </p:sp>
    </p:spTree>
    <p:extLst>
      <p:ext uri="{BB962C8B-B14F-4D97-AF65-F5344CB8AC3E}">
        <p14:creationId xmlns:p14="http://schemas.microsoft.com/office/powerpoint/2010/main" val="3121786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267978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66509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99325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33062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7585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55569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FD5F2C8-70EB-4336-BEE0-A558280A4A74}" type="datetimeFigureOut">
              <a:rPr kumimoji="1" lang="ja-JP" altLang="en-US" smtClean="0"/>
              <a:t>2014/12/16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88179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FD5F2C8-70EB-4336-BEE0-A558280A4A74}" type="datetimeFigureOut">
              <a:rPr kumimoji="1" lang="ja-JP" altLang="en-US" smtClean="0"/>
              <a:t>2014/12/16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19644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FD5F2C8-70EB-4336-BEE0-A558280A4A74}" type="datetimeFigureOut">
              <a:rPr kumimoji="1" lang="ja-JP" altLang="en-US" smtClean="0"/>
              <a:t>2014/12/16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51626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085717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4174787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BFD5F2C8-70EB-4336-BEE0-A558280A4A74}" type="datetimeFigureOut">
              <a:rPr kumimoji="1" lang="ja-JP" altLang="en-US" smtClean="0"/>
              <a:t>2014/12/16</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571918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5117657" y="8070972"/>
            <a:ext cx="7642270" cy="1479535"/>
            <a:chOff x="5163964" y="8201744"/>
            <a:chExt cx="7595962" cy="1479535"/>
          </a:xfrm>
        </p:grpSpPr>
        <p:sp>
          <p:nvSpPr>
            <p:cNvPr id="15" name="角丸四角形 14"/>
            <p:cNvSpPr/>
            <p:nvPr/>
          </p:nvSpPr>
          <p:spPr>
            <a:xfrm>
              <a:off x="5183340" y="8470900"/>
              <a:ext cx="7576586" cy="1174138"/>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30" name="テキスト ボックス 29"/>
            <p:cNvSpPr txBox="1"/>
            <p:nvPr/>
          </p:nvSpPr>
          <p:spPr>
            <a:xfrm>
              <a:off x="5181600" y="8434784"/>
              <a:ext cx="7578326" cy="1246495"/>
            </a:xfrm>
            <a:prstGeom prst="rect">
              <a:avLst/>
            </a:prstGeom>
            <a:noFill/>
          </p:spPr>
          <p:txBody>
            <a:bodyPr wrap="square" rtlCol="0">
              <a:spAutoFit/>
            </a:bodyPr>
            <a:lstStyle/>
            <a:p>
              <a:pPr marL="180000" indent="-180000" algn="just">
                <a:lnSpc>
                  <a:spcPts val="1500"/>
                </a:lnSpc>
                <a:spcAft>
                  <a:spcPts val="0"/>
                </a:spcAft>
              </a:pPr>
              <a:r>
                <a:rPr lang="ja-JP" altLang="ja-JP" sz="1200" b="1" u="sng" kern="100" dirty="0">
                  <a:latin typeface="Georgia"/>
                  <a:ea typeface="Meiryo UI"/>
                  <a:cs typeface="Times New Roman"/>
                </a:rPr>
                <a:t>◇人材の育成と確保、技術力の向上と</a:t>
              </a:r>
              <a:r>
                <a:rPr lang="ja-JP" altLang="ja-JP" sz="1200" b="1" kern="100" dirty="0" smtClean="0">
                  <a:latin typeface="Georgia"/>
                  <a:ea typeface="Meiryo UI"/>
                  <a:cs typeface="Times New Roman"/>
                </a:rPr>
                <a:t>継承</a:t>
              </a:r>
              <a:r>
                <a:rPr lang="ja-JP" altLang="en-US" sz="1200" b="1" kern="100" dirty="0" smtClean="0">
                  <a:latin typeface="Georgia"/>
                  <a:ea typeface="Meiryo UI"/>
                  <a:cs typeface="Times New Roman"/>
                </a:rPr>
                <a:t> ：</a:t>
              </a:r>
              <a:r>
                <a:rPr lang="ja-JP" altLang="en-US" sz="1200" kern="100" dirty="0">
                  <a:latin typeface="Georgia"/>
                  <a:ea typeface="Meiryo UI"/>
                  <a:cs typeface="Times New Roman"/>
                </a:rPr>
                <a:t>既存の技術組織である流域下水道技術委員会と下水道事業促進協議会の技術部会の活動の充実・強化を図り、府及び市町村職員の技術力の向上を図ることとする。</a:t>
              </a:r>
              <a:endParaRPr lang="en-US" altLang="ja-JP" sz="1200" kern="100" dirty="0">
                <a:latin typeface="Georgia"/>
                <a:ea typeface="Meiryo UI"/>
                <a:cs typeface="Times New Roman"/>
              </a:endParaRPr>
            </a:p>
            <a:p>
              <a:pPr marL="180000" indent="-180000" algn="just">
                <a:lnSpc>
                  <a:spcPts val="1500"/>
                </a:lnSpc>
                <a:spcAft>
                  <a:spcPts val="0"/>
                </a:spcAft>
              </a:pPr>
              <a:r>
                <a:rPr lang="ja-JP" altLang="ja-JP" sz="1200" b="1" u="sng" kern="100" dirty="0" smtClean="0">
                  <a:latin typeface="Georgia"/>
                  <a:ea typeface="Meiryo UI"/>
                  <a:cs typeface="Times New Roman"/>
                </a:rPr>
                <a:t>◇</a:t>
              </a:r>
              <a:r>
                <a:rPr lang="ja-JP" altLang="en-US" sz="1200" b="1" u="sng" kern="100" dirty="0" smtClean="0">
                  <a:latin typeface="Georgia"/>
                  <a:ea typeface="Meiryo UI"/>
                  <a:cs typeface="Times New Roman"/>
                </a:rPr>
                <a:t> </a:t>
              </a:r>
              <a:r>
                <a:rPr lang="ja-JP" altLang="ja-JP" sz="1200" b="1" u="sng" kern="100" dirty="0">
                  <a:latin typeface="Georgia"/>
                  <a:ea typeface="Meiryo UI"/>
                  <a:cs typeface="Times New Roman"/>
                </a:rPr>
                <a:t>現場や地域を重視した維持管理の</a:t>
              </a:r>
              <a:r>
                <a:rPr lang="ja-JP" altLang="ja-JP" sz="1200" b="1" kern="100" dirty="0" smtClean="0">
                  <a:latin typeface="Georgia"/>
                  <a:ea typeface="Meiryo UI"/>
                  <a:cs typeface="Times New Roman"/>
                </a:rPr>
                <a:t>実践</a:t>
              </a:r>
              <a:r>
                <a:rPr lang="ja-JP" altLang="en-US" sz="1200" b="1" kern="100" dirty="0">
                  <a:latin typeface="Georgia"/>
                  <a:ea typeface="Meiryo UI"/>
                  <a:cs typeface="Times New Roman"/>
                </a:rPr>
                <a:t> </a:t>
              </a:r>
              <a:r>
                <a:rPr lang="ja-JP" altLang="en-US" sz="1200" b="1" kern="100" dirty="0" smtClean="0">
                  <a:latin typeface="Georgia"/>
                  <a:ea typeface="Meiryo UI"/>
                  <a:cs typeface="Times New Roman"/>
                </a:rPr>
                <a:t>： </a:t>
              </a:r>
              <a:r>
                <a:rPr lang="ja-JP" altLang="en-US" sz="1200" kern="100" dirty="0" smtClean="0">
                  <a:latin typeface="Georgia"/>
                  <a:ea typeface="Meiryo UI"/>
                  <a:cs typeface="Times New Roman"/>
                </a:rPr>
                <a:t>下水道</a:t>
              </a:r>
              <a:r>
                <a:rPr lang="ja-JP" altLang="en-US" sz="1200" kern="100" dirty="0">
                  <a:latin typeface="Georgia"/>
                  <a:ea typeface="Meiryo UI"/>
                  <a:cs typeface="Times New Roman"/>
                </a:rPr>
                <a:t>事業促進協</a:t>
              </a:r>
              <a:r>
                <a:rPr lang="ja-JP" altLang="en-US" sz="1200" kern="100" dirty="0" smtClean="0">
                  <a:latin typeface="Georgia"/>
                  <a:ea typeface="Meiryo UI"/>
                  <a:cs typeface="Times New Roman"/>
                </a:rPr>
                <a:t>議会や下水</a:t>
              </a:r>
              <a:r>
                <a:rPr lang="ja-JP" altLang="en-US" sz="1200" kern="100" dirty="0">
                  <a:latin typeface="Georgia"/>
                  <a:ea typeface="Meiryo UI"/>
                  <a:cs typeface="Times New Roman"/>
                </a:rPr>
                <a:t>道技術</a:t>
              </a:r>
              <a:r>
                <a:rPr lang="ja-JP" altLang="en-US" sz="1200" kern="100" dirty="0" smtClean="0">
                  <a:latin typeface="Georgia"/>
                  <a:ea typeface="Meiryo UI"/>
                  <a:cs typeface="Times New Roman"/>
                </a:rPr>
                <a:t>研究会において、府内市町村や大学との連携強化に取り組む。</a:t>
              </a:r>
              <a:endParaRPr lang="en-US" altLang="ja-JP" sz="1200" kern="100" dirty="0">
                <a:latin typeface="Georgia"/>
                <a:ea typeface="Meiryo UI"/>
                <a:cs typeface="Times New Roman"/>
              </a:endParaRPr>
            </a:p>
            <a:p>
              <a:pPr marL="180000" indent="-180000" algn="just">
                <a:lnSpc>
                  <a:spcPts val="1500"/>
                </a:lnSpc>
                <a:spcAft>
                  <a:spcPts val="0"/>
                </a:spcAft>
              </a:pPr>
              <a:r>
                <a:rPr lang="ja-JP" altLang="ja-JP" sz="1200" b="1" u="sng" kern="100" dirty="0" smtClean="0">
                  <a:latin typeface="Georgia"/>
                  <a:ea typeface="Meiryo UI"/>
                  <a:cs typeface="Times New Roman"/>
                </a:rPr>
                <a:t>◇</a:t>
              </a:r>
              <a:r>
                <a:rPr lang="ja-JP" altLang="ja-JP" sz="1200" b="1" u="sng" kern="100" dirty="0">
                  <a:latin typeface="Georgia"/>
                  <a:ea typeface="Meiryo UI"/>
                  <a:cs typeface="Times New Roman"/>
                </a:rPr>
                <a:t>維持管理業務の</a:t>
              </a:r>
              <a:r>
                <a:rPr lang="ja-JP" altLang="ja-JP" sz="1200" b="1" u="sng" kern="100" dirty="0" smtClean="0">
                  <a:latin typeface="Georgia"/>
                  <a:ea typeface="Meiryo UI"/>
                  <a:cs typeface="Times New Roman"/>
                </a:rPr>
                <a:t>改善</a:t>
              </a:r>
              <a:r>
                <a:rPr lang="ja-JP" altLang="en-US" sz="1200" b="1" kern="100" dirty="0">
                  <a:latin typeface="Georgia"/>
                  <a:ea typeface="Meiryo UI"/>
                  <a:cs typeface="Times New Roman"/>
                </a:rPr>
                <a:t>　</a:t>
              </a:r>
              <a:r>
                <a:rPr lang="ja-JP" altLang="en-US" sz="1200" b="1" kern="100" dirty="0" smtClean="0">
                  <a:latin typeface="Georgia"/>
                  <a:ea typeface="Meiryo UI"/>
                  <a:cs typeface="Times New Roman"/>
                </a:rPr>
                <a:t>：</a:t>
              </a:r>
              <a:r>
                <a:rPr lang="ja-JP" altLang="en-US" sz="1200" kern="100" dirty="0" smtClean="0">
                  <a:latin typeface="Georgia"/>
                  <a:ea typeface="Meiryo UI"/>
                  <a:cs typeface="Times New Roman"/>
                </a:rPr>
                <a:t>下水道施設の維持管理は、点検</a:t>
              </a:r>
              <a:r>
                <a:rPr lang="ja-JP" altLang="en-US" sz="1200" kern="100" dirty="0">
                  <a:latin typeface="Georgia"/>
                  <a:ea typeface="Meiryo UI"/>
                  <a:cs typeface="Times New Roman"/>
                </a:rPr>
                <a:t>業者等へ外部委託</a:t>
              </a:r>
              <a:r>
                <a:rPr lang="ja-JP" altLang="en-US" sz="1200" kern="100" dirty="0" smtClean="0">
                  <a:latin typeface="Georgia"/>
                  <a:ea typeface="Meiryo UI"/>
                  <a:cs typeface="Times New Roman"/>
                </a:rPr>
                <a:t>しているものが多い。従って、契約</a:t>
              </a:r>
              <a:r>
                <a:rPr lang="ja-JP" altLang="en-US" sz="1200" kern="100" dirty="0">
                  <a:latin typeface="Georgia"/>
                  <a:ea typeface="Meiryo UI"/>
                  <a:cs typeface="Times New Roman"/>
                </a:rPr>
                <a:t>手法の工夫や業務の確実性・継続性の視点から、点検業者等が責任を</a:t>
              </a:r>
              <a:r>
                <a:rPr lang="ja-JP" altLang="en-US" sz="1200" kern="100" dirty="0" smtClean="0">
                  <a:latin typeface="Georgia"/>
                  <a:ea typeface="Meiryo UI"/>
                  <a:cs typeface="Times New Roman"/>
                </a:rPr>
                <a:t>持って実施</a:t>
              </a:r>
              <a:r>
                <a:rPr lang="ja-JP" altLang="en-US" sz="1200" kern="100" dirty="0">
                  <a:latin typeface="Georgia"/>
                  <a:ea typeface="Meiryo UI"/>
                  <a:cs typeface="Times New Roman"/>
                </a:rPr>
                <a:t>できるような</a:t>
              </a:r>
              <a:r>
                <a:rPr lang="ja-JP" altLang="en-US" sz="1200" kern="100" dirty="0" smtClean="0">
                  <a:latin typeface="Georgia"/>
                  <a:ea typeface="Meiryo UI"/>
                  <a:cs typeface="Times New Roman"/>
                </a:rPr>
                <a:t>仕組みづくりを行う。</a:t>
              </a:r>
              <a:endParaRPr lang="en-US" altLang="ja-JP" sz="1200" kern="100" dirty="0" smtClean="0">
                <a:latin typeface="Georgia"/>
                <a:ea typeface="Meiryo UI"/>
                <a:cs typeface="Times New Roman"/>
              </a:endParaRPr>
            </a:p>
          </p:txBody>
        </p:sp>
        <p:sp>
          <p:nvSpPr>
            <p:cNvPr id="31" name="テキスト ボックス 2"/>
            <p:cNvSpPr txBox="1">
              <a:spLocks noChangeArrowheads="1"/>
            </p:cNvSpPr>
            <p:nvPr/>
          </p:nvSpPr>
          <p:spPr bwMode="auto">
            <a:xfrm>
              <a:off x="5163964" y="8201744"/>
              <a:ext cx="5434930" cy="27114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a:effectLst/>
                  <a:latin typeface="Georgia"/>
                  <a:ea typeface="Meiryo UI"/>
                  <a:cs typeface="Times New Roman"/>
                </a:rPr>
                <a:t>≪持続可能な維持管理の仕組みづくりのために講ずべき主な施策≫</a:t>
              </a:r>
              <a:endParaRPr lang="ja-JP" sz="1400" kern="100" dirty="0">
                <a:effectLst/>
                <a:latin typeface="Georgia"/>
                <a:ea typeface="HG明朝B"/>
                <a:cs typeface="Times New Roman"/>
              </a:endParaRPr>
            </a:p>
          </p:txBody>
        </p:sp>
      </p:grpSp>
      <p:sp>
        <p:nvSpPr>
          <p:cNvPr id="7" name="角丸四角形 6"/>
          <p:cNvSpPr/>
          <p:nvPr/>
        </p:nvSpPr>
        <p:spPr>
          <a:xfrm>
            <a:off x="5163964" y="2769035"/>
            <a:ext cx="7604100" cy="5195401"/>
          </a:xfrm>
          <a:prstGeom prst="roundRect">
            <a:avLst>
              <a:gd name="adj" fmla="val 2209"/>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28" name="テキスト ボックス 27"/>
          <p:cNvSpPr txBox="1"/>
          <p:nvPr/>
        </p:nvSpPr>
        <p:spPr>
          <a:xfrm>
            <a:off x="5163964" y="2755319"/>
            <a:ext cx="7595963" cy="5209118"/>
          </a:xfrm>
          <a:prstGeom prst="rect">
            <a:avLst/>
          </a:prstGeom>
          <a:noFill/>
        </p:spPr>
        <p:txBody>
          <a:bodyPr wrap="square" rtlCol="0">
            <a:spAutoFit/>
          </a:bodyPr>
          <a:lstStyle/>
          <a:p>
            <a:pPr algn="just">
              <a:lnSpc>
                <a:spcPts val="1500"/>
              </a:lnSpc>
              <a:spcAft>
                <a:spcPts val="0"/>
              </a:spcAft>
            </a:pPr>
            <a:r>
              <a:rPr lang="ja-JP" altLang="ja-JP" sz="1200" b="1" u="sng" kern="100" dirty="0" smtClean="0">
                <a:effectLst/>
                <a:latin typeface="Georgia"/>
                <a:ea typeface="Meiryo UI"/>
                <a:cs typeface="Times New Roman"/>
              </a:rPr>
              <a:t>◇点検、診断、評価の手法や体制等の充実</a:t>
            </a:r>
            <a:r>
              <a:rPr lang="ja-JP" altLang="ja-JP" sz="1200" kern="100" dirty="0" smtClean="0">
                <a:effectLst/>
                <a:latin typeface="Georgia"/>
                <a:ea typeface="Meiryo UI"/>
                <a:cs typeface="Times New Roman"/>
              </a:rPr>
              <a:t>　　</a:t>
            </a:r>
            <a:r>
              <a:rPr lang="ja-JP" altLang="ja-JP" sz="1200" u="wavy" kern="100" dirty="0" smtClean="0">
                <a:effectLst/>
                <a:latin typeface="Georgia"/>
                <a:ea typeface="Meiryo UI"/>
                <a:cs typeface="Times New Roman"/>
              </a:rPr>
              <a:t>致命的な不具合を見逃さない（安全の視点）</a:t>
            </a:r>
            <a:endParaRPr lang="ja-JP" altLang="ja-JP" sz="1800" kern="100" dirty="0" smtClean="0">
              <a:effectLst/>
              <a:latin typeface="Georgia"/>
              <a:ea typeface="HG明朝B"/>
              <a:cs typeface="Times New Roman"/>
            </a:endParaRPr>
          </a:p>
          <a:p>
            <a:pPr marL="360000" indent="-180000" algn="just">
              <a:lnSpc>
                <a:spcPts val="1500"/>
              </a:lnSpc>
            </a:pPr>
            <a:r>
              <a:rPr lang="ja-JP" altLang="en-US" sz="1200" kern="100" dirty="0" smtClean="0">
                <a:latin typeface="Georgia"/>
                <a:ea typeface="Meiryo UI"/>
                <a:cs typeface="Times New Roman"/>
              </a:rPr>
              <a:t>○下水道</a:t>
            </a:r>
            <a:r>
              <a:rPr lang="ja-JP" altLang="en-US" sz="1200" kern="100" dirty="0">
                <a:latin typeface="Georgia"/>
                <a:ea typeface="Meiryo UI"/>
                <a:cs typeface="Times New Roman"/>
              </a:rPr>
              <a:t>維持管理</a:t>
            </a:r>
            <a:r>
              <a:rPr lang="ja-JP" altLang="en-US" sz="1200" kern="100" dirty="0" smtClean="0">
                <a:latin typeface="Georgia"/>
                <a:ea typeface="Meiryo UI"/>
                <a:cs typeface="Times New Roman"/>
              </a:rPr>
              <a:t>指針、下水道長寿命化計画策定手引き等により、定期的</a:t>
            </a:r>
            <a:r>
              <a:rPr lang="ja-JP" altLang="en-US" sz="1200" kern="100" dirty="0">
                <a:latin typeface="Georgia"/>
                <a:ea typeface="Meiryo UI"/>
                <a:cs typeface="Times New Roman"/>
              </a:rPr>
              <a:t>な</a:t>
            </a:r>
            <a:r>
              <a:rPr lang="ja-JP" altLang="en-US" sz="1200" kern="100" dirty="0" smtClean="0">
                <a:latin typeface="Georgia"/>
                <a:ea typeface="Meiryo UI"/>
                <a:cs typeface="Times New Roman"/>
              </a:rPr>
              <a:t>点検、調査等</a:t>
            </a:r>
            <a:r>
              <a:rPr lang="ja-JP" altLang="en-US" sz="1200" kern="100" dirty="0">
                <a:latin typeface="Georgia"/>
                <a:ea typeface="Meiryo UI"/>
                <a:cs typeface="Times New Roman"/>
              </a:rPr>
              <a:t>を着実に実施してきており、今後もその方針を継続する</a:t>
            </a:r>
            <a:r>
              <a:rPr lang="ja-JP" altLang="en-US" sz="1200" kern="100" dirty="0" smtClean="0">
                <a:latin typeface="Georgia"/>
                <a:ea typeface="Meiryo UI"/>
                <a:cs typeface="Times New Roman"/>
              </a:rPr>
              <a:t>。</a:t>
            </a:r>
            <a:endParaRPr lang="en-US" altLang="ja-JP" sz="1200" kern="100" dirty="0" smtClean="0">
              <a:latin typeface="Georgia"/>
              <a:ea typeface="Meiryo UI"/>
              <a:cs typeface="Times New Roman"/>
            </a:endParaRPr>
          </a:p>
          <a:p>
            <a:pPr marL="360000" indent="-180000" algn="just">
              <a:lnSpc>
                <a:spcPts val="1500"/>
              </a:lnSpc>
            </a:pPr>
            <a:r>
              <a:rPr lang="ja-JP" altLang="en-US" sz="1200" kern="100" dirty="0" smtClean="0">
                <a:latin typeface="Georgia"/>
                <a:ea typeface="Meiryo UI"/>
                <a:cs typeface="Times New Roman"/>
              </a:rPr>
              <a:t>○</a:t>
            </a:r>
            <a:r>
              <a:rPr lang="ja-JP" altLang="en-US" sz="1200" kern="100" dirty="0">
                <a:latin typeface="Georgia"/>
                <a:ea typeface="Meiryo UI"/>
                <a:cs typeface="Times New Roman"/>
              </a:rPr>
              <a:t>水槽等の</a:t>
            </a:r>
            <a:r>
              <a:rPr lang="ja-JP" altLang="en-US" sz="1200" kern="100" dirty="0" smtClean="0">
                <a:latin typeface="Georgia"/>
                <a:ea typeface="Meiryo UI"/>
                <a:cs typeface="Times New Roman"/>
              </a:rPr>
              <a:t>土木構造物に関する点検、調査方針、基準に関する指針を</a:t>
            </a:r>
            <a:r>
              <a:rPr lang="ja-JP" altLang="en-US" sz="1200" kern="100" dirty="0">
                <a:latin typeface="Georgia"/>
                <a:ea typeface="Meiryo UI"/>
                <a:cs typeface="Times New Roman"/>
              </a:rPr>
              <a:t>まとめ</a:t>
            </a:r>
            <a:r>
              <a:rPr lang="ja-JP" altLang="en-US" sz="1200" kern="100" dirty="0" smtClean="0">
                <a:latin typeface="Georgia"/>
                <a:ea typeface="Meiryo UI"/>
                <a:cs typeface="Times New Roman"/>
              </a:rPr>
              <a:t>、管理の</a:t>
            </a:r>
            <a:r>
              <a:rPr lang="ja-JP" altLang="en-US" sz="1200" kern="100" dirty="0">
                <a:latin typeface="Georgia"/>
                <a:ea typeface="Meiryo UI"/>
                <a:cs typeface="Times New Roman"/>
              </a:rPr>
              <a:t>充実を図る</a:t>
            </a:r>
            <a:r>
              <a:rPr lang="ja-JP" altLang="en-US" sz="1200" kern="100" dirty="0" smtClean="0">
                <a:latin typeface="Georgia"/>
                <a:ea typeface="Meiryo UI"/>
                <a:cs typeface="Times New Roman"/>
              </a:rPr>
              <a:t>。</a:t>
            </a:r>
            <a:endParaRPr lang="en-US" altLang="ja-JP" sz="1200" kern="100" dirty="0">
              <a:latin typeface="Georgia"/>
              <a:ea typeface="Meiryo UI"/>
              <a:cs typeface="Times New Roman"/>
            </a:endParaRPr>
          </a:p>
          <a:p>
            <a:pPr marL="360000" indent="-180000" algn="just">
              <a:lnSpc>
                <a:spcPts val="1500"/>
              </a:lnSpc>
              <a:spcAft>
                <a:spcPts val="0"/>
              </a:spcAft>
            </a:pPr>
            <a:r>
              <a:rPr lang="ja-JP" altLang="en-US" sz="1200" kern="100" dirty="0" smtClean="0">
                <a:latin typeface="Georgia"/>
                <a:ea typeface="Meiryo UI"/>
                <a:cs typeface="Times New Roman"/>
              </a:rPr>
              <a:t>○雨水</a:t>
            </a:r>
            <a:r>
              <a:rPr lang="ja-JP" altLang="en-US" sz="1200" kern="100" dirty="0">
                <a:latin typeface="Georgia"/>
                <a:ea typeface="Meiryo UI"/>
                <a:cs typeface="Times New Roman"/>
              </a:rPr>
              <a:t>ポンプ用エンジンについては</a:t>
            </a:r>
            <a:r>
              <a:rPr lang="ja-JP" altLang="en-US" sz="1200" kern="100" dirty="0" smtClean="0">
                <a:latin typeface="Georgia"/>
                <a:ea typeface="Meiryo UI"/>
                <a:cs typeface="Times New Roman"/>
              </a:rPr>
              <a:t>、重要度から他機器よりも重点的</a:t>
            </a:r>
            <a:r>
              <a:rPr lang="ja-JP" altLang="en-US" sz="1200" kern="100" dirty="0">
                <a:latin typeface="Georgia"/>
                <a:ea typeface="Meiryo UI"/>
                <a:cs typeface="Times New Roman"/>
              </a:rPr>
              <a:t>に点検整備を</a:t>
            </a:r>
            <a:r>
              <a:rPr lang="ja-JP" altLang="en-US" sz="1200" kern="100" dirty="0" smtClean="0">
                <a:latin typeface="Georgia"/>
                <a:ea typeface="Meiryo UI"/>
                <a:cs typeface="Times New Roman"/>
              </a:rPr>
              <a:t>実施している。予見</a:t>
            </a:r>
            <a:r>
              <a:rPr lang="ja-JP" altLang="en-US" sz="1200" kern="100" dirty="0">
                <a:latin typeface="Georgia"/>
                <a:ea typeface="Meiryo UI"/>
                <a:cs typeface="Times New Roman"/>
              </a:rPr>
              <a:t>できない故障発生時の即時復旧のために部品供給</a:t>
            </a:r>
            <a:r>
              <a:rPr lang="ja-JP" altLang="en-US" sz="1200" kern="100" dirty="0" smtClean="0">
                <a:latin typeface="Georgia"/>
                <a:ea typeface="Meiryo UI"/>
                <a:cs typeface="Times New Roman"/>
              </a:rPr>
              <a:t>状況の把握に努めていく。</a:t>
            </a:r>
            <a:endParaRPr lang="en-US" altLang="ja-JP" sz="1200" kern="100" dirty="0" smtClean="0">
              <a:latin typeface="Georgia"/>
              <a:ea typeface="Meiryo UI"/>
              <a:cs typeface="Times New Roman"/>
            </a:endParaRPr>
          </a:p>
          <a:p>
            <a:pPr algn="just">
              <a:lnSpc>
                <a:spcPts val="1500"/>
              </a:lnSpc>
              <a:spcBef>
                <a:spcPts val="600"/>
              </a:spcBef>
              <a:spcAft>
                <a:spcPts val="0"/>
              </a:spcAft>
            </a:pPr>
            <a:r>
              <a:rPr lang="ja-JP" altLang="ja-JP" sz="1200" b="1" u="sng" kern="100" dirty="0" smtClean="0">
                <a:effectLst/>
                <a:latin typeface="Georgia"/>
                <a:ea typeface="Meiryo UI"/>
                <a:cs typeface="Times New Roman"/>
              </a:rPr>
              <a:t>◇施設の特性に応じた維持管理手法の体系化</a:t>
            </a:r>
            <a:endParaRPr lang="ja-JP" altLang="ja-JP" sz="1800" kern="100" dirty="0" smtClean="0">
              <a:effectLst/>
              <a:latin typeface="Georgia"/>
              <a:ea typeface="HG明朝B"/>
              <a:cs typeface="Times New Roman"/>
            </a:endParaRPr>
          </a:p>
          <a:p>
            <a:pPr marL="360000" indent="-180000" algn="just">
              <a:lnSpc>
                <a:spcPts val="1500"/>
              </a:lnSpc>
              <a:spcAft>
                <a:spcPts val="0"/>
              </a:spcAft>
            </a:pPr>
            <a:r>
              <a:rPr lang="ja-JP" altLang="en-US" sz="1200" u="wavy" kern="100" dirty="0" smtClean="0">
                <a:effectLst/>
                <a:latin typeface="Georgia"/>
                <a:ea typeface="Meiryo UI"/>
                <a:cs typeface="Times New Roman"/>
              </a:rPr>
              <a:t>○</a:t>
            </a:r>
            <a:r>
              <a:rPr lang="ja-JP" altLang="ja-JP" sz="1200" u="wavy" kern="100" dirty="0" smtClean="0">
                <a:effectLst/>
                <a:latin typeface="Georgia"/>
                <a:ea typeface="Meiryo UI"/>
                <a:cs typeface="Times New Roman"/>
              </a:rPr>
              <a:t>維持管理手法の設定（予防保全対策の拡充、補修時期の最適化）</a:t>
            </a:r>
            <a:r>
              <a:rPr lang="ja-JP" altLang="en-US" sz="1200" u="wavy" kern="100" dirty="0" smtClean="0">
                <a:effectLst/>
                <a:latin typeface="Georgia"/>
                <a:ea typeface="Meiryo UI"/>
                <a:cs typeface="Times New Roman"/>
              </a:rPr>
              <a:t>、</a:t>
            </a:r>
            <a:r>
              <a:rPr lang="ja-JP" altLang="ja-JP" sz="1200" u="wavy" kern="100" dirty="0" smtClean="0">
                <a:effectLst/>
                <a:latin typeface="Georgia"/>
                <a:ea typeface="Meiryo UI"/>
                <a:cs typeface="Times New Roman"/>
              </a:rPr>
              <a:t>更新時期の考え方（更新時期の最適化）</a:t>
            </a:r>
            <a:endParaRPr lang="ja-JP" altLang="ja-JP" sz="1800" kern="100" dirty="0" smtClean="0">
              <a:effectLst/>
              <a:latin typeface="Georgia"/>
              <a:ea typeface="HG明朝B"/>
              <a:cs typeface="Times New Roman"/>
            </a:endParaRPr>
          </a:p>
          <a:p>
            <a:pPr marL="531450" indent="-171450" algn="just">
              <a:lnSpc>
                <a:spcPts val="1500"/>
              </a:lnSpc>
              <a:spcAft>
                <a:spcPts val="0"/>
              </a:spcAft>
              <a:buFont typeface="Arial" panose="020B0604020202020204" pitchFamily="34" charset="0"/>
              <a:buChar char="•"/>
            </a:pPr>
            <a:r>
              <a:rPr lang="ja-JP" altLang="en-US" sz="1200" u="wavy" kern="100" dirty="0" smtClean="0">
                <a:effectLst/>
                <a:latin typeface="Georgia"/>
                <a:ea typeface="Meiryo UI"/>
                <a:cs typeface="Times New Roman"/>
              </a:rPr>
              <a:t>国の長寿命化計画策定手引きに基づき、修繕、長寿命化、更新等の対策手法を決定する。</a:t>
            </a:r>
            <a:endParaRPr lang="en-US" altLang="ja-JP" sz="1200" u="wavy" kern="100" dirty="0" smtClean="0">
              <a:effectLst/>
              <a:latin typeface="Georgia"/>
              <a:ea typeface="Meiryo UI"/>
              <a:cs typeface="Times New Roman"/>
            </a:endParaRPr>
          </a:p>
          <a:p>
            <a:pPr marL="531450" indent="-171450" algn="just">
              <a:lnSpc>
                <a:spcPts val="1500"/>
              </a:lnSpc>
              <a:spcAft>
                <a:spcPts val="0"/>
              </a:spcAft>
              <a:buFont typeface="Arial" panose="020B0604020202020204" pitchFamily="34" charset="0"/>
              <a:buChar char="•"/>
            </a:pPr>
            <a:r>
              <a:rPr lang="ja-JP" altLang="en-US" sz="1200" u="wavy" kern="100" dirty="0" smtClean="0">
                <a:latin typeface="Georgia"/>
                <a:ea typeface="Meiryo UI"/>
                <a:cs typeface="Times New Roman"/>
              </a:rPr>
              <a:t>電気設備等の時間計画保全機器については、経過年数に加え、部品供給状況を考慮して更新時期を決定する。</a:t>
            </a:r>
            <a:endParaRPr lang="en-US" altLang="ja-JP" sz="1200" u="wavy" kern="100" dirty="0" smtClean="0">
              <a:latin typeface="Georgia"/>
              <a:ea typeface="Meiryo UI"/>
              <a:cs typeface="Times New Roman"/>
            </a:endParaRPr>
          </a:p>
          <a:p>
            <a:pPr marL="531450" indent="-171450" algn="just">
              <a:lnSpc>
                <a:spcPts val="1500"/>
              </a:lnSpc>
              <a:spcAft>
                <a:spcPts val="0"/>
              </a:spcAft>
              <a:buFont typeface="Arial" panose="020B0604020202020204" pitchFamily="34" charset="0"/>
              <a:buChar char="•"/>
            </a:pPr>
            <a:r>
              <a:rPr lang="ja-JP" altLang="en-US" sz="1200" u="wavy" kern="100" dirty="0" smtClean="0">
                <a:effectLst/>
                <a:latin typeface="Georgia"/>
                <a:ea typeface="Meiryo UI"/>
                <a:cs typeface="Times New Roman"/>
              </a:rPr>
              <a:t>機械設備等の状態監視保全機器であっても、雨水ポンプ用エンジンについては、これまでの故障事例や部品供給状況を考慮し、原則３５年経過時点で更新し、なおかつ更新までの中間年度付近で過給機を取り替える。</a:t>
            </a:r>
            <a:endParaRPr lang="en-US" altLang="ja-JP" sz="1200" u="wavy" kern="100" dirty="0" smtClean="0">
              <a:effectLst/>
              <a:latin typeface="Georgia"/>
              <a:ea typeface="Meiryo UI"/>
              <a:cs typeface="Times New Roman"/>
            </a:endParaRPr>
          </a:p>
          <a:p>
            <a:pPr marL="360000" indent="-180000" algn="just">
              <a:lnSpc>
                <a:spcPts val="1500"/>
              </a:lnSpc>
              <a:spcAft>
                <a:spcPts val="0"/>
              </a:spcAft>
            </a:pPr>
            <a:r>
              <a:rPr lang="ja-JP" altLang="en-US" sz="1200" u="wavy" kern="100" dirty="0" smtClean="0">
                <a:latin typeface="Georgia"/>
                <a:ea typeface="Meiryo UI"/>
                <a:cs typeface="Times New Roman"/>
              </a:rPr>
              <a:t>○</a:t>
            </a:r>
            <a:r>
              <a:rPr lang="ja-JP" altLang="ja-JP" sz="1200" u="wavy" kern="100" dirty="0" smtClean="0">
                <a:effectLst/>
                <a:latin typeface="Georgia"/>
                <a:ea typeface="Meiryo UI"/>
                <a:cs typeface="Times New Roman"/>
              </a:rPr>
              <a:t>重点化指標・優先順位の考え方</a:t>
            </a:r>
            <a:endParaRPr lang="en-US" altLang="ja-JP" sz="1200" u="wavy" kern="100" dirty="0" smtClean="0">
              <a:effectLst/>
              <a:latin typeface="Georgia"/>
              <a:ea typeface="Meiryo UI"/>
              <a:cs typeface="Times New Roman"/>
            </a:endParaRPr>
          </a:p>
          <a:p>
            <a:pPr marL="531450" indent="-171450" algn="just">
              <a:lnSpc>
                <a:spcPts val="1500"/>
              </a:lnSpc>
              <a:spcAft>
                <a:spcPts val="0"/>
              </a:spcAft>
              <a:buFont typeface="Arial" panose="020B0604020202020204" pitchFamily="34" charset="0"/>
              <a:buChar char="•"/>
            </a:pPr>
            <a:r>
              <a:rPr lang="ja-JP" altLang="en-US" sz="1200" u="wavy" kern="100" dirty="0" smtClean="0">
                <a:latin typeface="Georgia"/>
                <a:ea typeface="Meiryo UI"/>
                <a:cs typeface="Times New Roman"/>
              </a:rPr>
              <a:t>以下について総合的に評価し、優先順位を決定する。</a:t>
            </a:r>
            <a:endParaRPr lang="en-US" altLang="ja-JP" sz="1200" u="wavy" kern="100" dirty="0" smtClean="0">
              <a:latin typeface="Georgia"/>
              <a:ea typeface="Meiryo UI"/>
              <a:cs typeface="Times New Roman"/>
            </a:endParaRPr>
          </a:p>
          <a:p>
            <a:pPr marL="531450" indent="-171450" algn="just">
              <a:lnSpc>
                <a:spcPts val="1500"/>
              </a:lnSpc>
              <a:spcAft>
                <a:spcPts val="0"/>
              </a:spcAft>
              <a:buFont typeface="Arial" panose="020B0604020202020204" pitchFamily="34" charset="0"/>
              <a:buChar char="•"/>
            </a:pPr>
            <a:r>
              <a:rPr lang="ja-JP" altLang="en-US" sz="1200" u="wavy" kern="100" dirty="0" smtClean="0">
                <a:latin typeface="Georgia"/>
                <a:ea typeface="Meiryo UI"/>
                <a:cs typeface="Times New Roman"/>
              </a:rPr>
              <a:t>経過年数および健全度</a:t>
            </a:r>
            <a:endParaRPr lang="en-US" altLang="ja-JP" sz="1200" u="wavy" kern="100" dirty="0" smtClean="0">
              <a:latin typeface="Georgia"/>
              <a:ea typeface="Meiryo UI"/>
              <a:cs typeface="Times New Roman"/>
            </a:endParaRPr>
          </a:p>
          <a:p>
            <a:pPr marL="531450" indent="-171450" algn="just">
              <a:lnSpc>
                <a:spcPts val="1500"/>
              </a:lnSpc>
              <a:spcAft>
                <a:spcPts val="0"/>
              </a:spcAft>
              <a:buFont typeface="Arial" panose="020B0604020202020204" pitchFamily="34" charset="0"/>
              <a:buChar char="•"/>
            </a:pPr>
            <a:r>
              <a:rPr lang="ja-JP" altLang="en-US" sz="1200" u="wavy" kern="100" dirty="0" smtClean="0">
                <a:latin typeface="Georgia"/>
                <a:ea typeface="Meiryo UI"/>
                <a:cs typeface="Times New Roman"/>
              </a:rPr>
              <a:t>社会的影響度（不具合時、災害に直結してしまう揚水・排水施設が最優先 等）</a:t>
            </a:r>
            <a:endParaRPr lang="en-US" altLang="ja-JP" sz="1200" u="wavy" kern="100" dirty="0" smtClean="0">
              <a:latin typeface="Georgia"/>
              <a:ea typeface="Meiryo UI"/>
              <a:cs typeface="Times New Roman"/>
            </a:endParaRPr>
          </a:p>
          <a:p>
            <a:pPr marL="531450" indent="-171450" algn="just">
              <a:lnSpc>
                <a:spcPts val="1500"/>
              </a:lnSpc>
              <a:spcAft>
                <a:spcPts val="0"/>
              </a:spcAft>
              <a:buFont typeface="Arial" panose="020B0604020202020204" pitchFamily="34" charset="0"/>
              <a:buChar char="•"/>
            </a:pPr>
            <a:r>
              <a:rPr lang="ja-JP" altLang="en-US" sz="1200" u="wavy" kern="100" dirty="0" smtClean="0">
                <a:latin typeface="Georgia"/>
                <a:ea typeface="Meiryo UI"/>
                <a:cs typeface="Times New Roman"/>
              </a:rPr>
              <a:t>コスト面（ＬＣＣによる評価）</a:t>
            </a:r>
            <a:endParaRPr lang="en-US" altLang="ja-JP" sz="1200" u="wavy" kern="100" dirty="0">
              <a:latin typeface="Georgia"/>
              <a:ea typeface="Meiryo UI"/>
              <a:cs typeface="Times New Roman"/>
            </a:endParaRPr>
          </a:p>
          <a:p>
            <a:pPr algn="just">
              <a:lnSpc>
                <a:spcPts val="1500"/>
              </a:lnSpc>
              <a:spcBef>
                <a:spcPts val="600"/>
              </a:spcBef>
              <a:spcAft>
                <a:spcPts val="0"/>
              </a:spcAft>
            </a:pPr>
            <a:r>
              <a:rPr lang="ja-JP" altLang="ja-JP" sz="1200" b="1" u="sng" kern="100" dirty="0" smtClean="0">
                <a:effectLst/>
                <a:latin typeface="Georgia"/>
                <a:ea typeface="Meiryo UI"/>
                <a:cs typeface="Times New Roman"/>
              </a:rPr>
              <a:t>◇日常的な維持管理の着実な実践</a:t>
            </a:r>
            <a:endParaRPr lang="ja-JP" altLang="ja-JP" sz="1800" kern="100" dirty="0" smtClean="0">
              <a:effectLst/>
              <a:latin typeface="Georgia"/>
              <a:ea typeface="HG明朝B"/>
              <a:cs typeface="Times New Roman"/>
            </a:endParaRPr>
          </a:p>
          <a:p>
            <a:pPr marL="360000" indent="-180000" algn="just">
              <a:lnSpc>
                <a:spcPts val="1500"/>
              </a:lnSpc>
              <a:spcAft>
                <a:spcPts val="0"/>
              </a:spcAft>
            </a:pPr>
            <a:r>
              <a:rPr lang="ja-JP" altLang="en-US" sz="1200" kern="100" dirty="0">
                <a:latin typeface="Georgia"/>
                <a:ea typeface="Meiryo UI"/>
                <a:cs typeface="Times New Roman"/>
              </a:rPr>
              <a:t>○</a:t>
            </a:r>
            <a:r>
              <a:rPr lang="ja-JP" altLang="en-US" sz="1200" kern="100" dirty="0" smtClean="0">
                <a:effectLst/>
                <a:latin typeface="Georgia"/>
                <a:ea typeface="Meiryo UI"/>
                <a:cs typeface="Times New Roman"/>
              </a:rPr>
              <a:t>直営や、メンテ業者による日常点検や定期点検により計画的な維持管理業務を推進</a:t>
            </a:r>
            <a:endParaRPr lang="en-US" altLang="ja-JP" sz="1200" kern="100" dirty="0" smtClean="0">
              <a:effectLst/>
              <a:latin typeface="Georgia"/>
              <a:ea typeface="Meiryo UI"/>
              <a:cs typeface="Times New Roman"/>
            </a:endParaRPr>
          </a:p>
          <a:p>
            <a:pPr marL="504000" indent="-144000" algn="just">
              <a:lnSpc>
                <a:spcPts val="1500"/>
              </a:lnSpc>
              <a:spcAft>
                <a:spcPts val="0"/>
              </a:spcAft>
            </a:pPr>
            <a:r>
              <a:rPr lang="ja-JP" altLang="en-US" sz="1200" kern="100" dirty="0" smtClean="0">
                <a:latin typeface="Georgia"/>
                <a:ea typeface="Meiryo UI"/>
                <a:cs typeface="Times New Roman"/>
              </a:rPr>
              <a:t>・府職員による管渠パトロール、メンテ業者による保守点検、グリスアップや簡易補修など</a:t>
            </a:r>
            <a:endParaRPr lang="en-US" altLang="ja-JP" sz="1200" kern="100" dirty="0" smtClean="0">
              <a:effectLst/>
              <a:latin typeface="Georgia"/>
              <a:ea typeface="Meiryo UI"/>
              <a:cs typeface="Times New Roman"/>
            </a:endParaRPr>
          </a:p>
          <a:p>
            <a:pPr algn="just">
              <a:lnSpc>
                <a:spcPts val="1500"/>
              </a:lnSpc>
              <a:spcBef>
                <a:spcPts val="600"/>
              </a:spcBef>
              <a:spcAft>
                <a:spcPts val="0"/>
              </a:spcAft>
            </a:pPr>
            <a:r>
              <a:rPr lang="ja-JP" altLang="ja-JP" sz="1200" b="1" u="sng" kern="100" dirty="0" smtClean="0">
                <a:effectLst/>
                <a:latin typeface="Georgia"/>
                <a:ea typeface="Meiryo UI"/>
                <a:cs typeface="Times New Roman"/>
              </a:rPr>
              <a:t>◇維持管理を見通した新設工事上</a:t>
            </a:r>
            <a:r>
              <a:rPr lang="ja-JP" altLang="en-US" sz="1200" b="1" u="sng" kern="100" dirty="0" smtClean="0">
                <a:effectLst/>
                <a:latin typeface="Georgia"/>
                <a:ea typeface="Meiryo UI"/>
                <a:cs typeface="Times New Roman"/>
              </a:rPr>
              <a:t>の工夫</a:t>
            </a:r>
            <a:endParaRPr lang="en-US" altLang="ja-JP" sz="1200" b="1" u="sng" kern="100" dirty="0" smtClean="0">
              <a:effectLst/>
              <a:latin typeface="Georgia"/>
              <a:ea typeface="Meiryo UI"/>
              <a:cs typeface="Times New Roman"/>
            </a:endParaRPr>
          </a:p>
          <a:p>
            <a:pPr marL="360000" indent="-180000" algn="just">
              <a:lnSpc>
                <a:spcPts val="1500"/>
              </a:lnSpc>
            </a:pPr>
            <a:r>
              <a:rPr lang="ja-JP" altLang="en-US" sz="1200" kern="100" dirty="0" smtClean="0">
                <a:latin typeface="Georgia"/>
                <a:ea typeface="Meiryo UI"/>
                <a:cs typeface="Times New Roman"/>
              </a:rPr>
              <a:t>○省エネ性やメンテナンス性に優れた工法・機種を積極的に採用し、ライフサイクルコストの縮減を目指す。</a:t>
            </a:r>
            <a:endParaRPr lang="en-US" altLang="ja-JP" sz="1200" kern="100" dirty="0">
              <a:latin typeface="Georgia"/>
              <a:ea typeface="Meiryo UI"/>
              <a:cs typeface="Times New Roman"/>
            </a:endParaRPr>
          </a:p>
          <a:p>
            <a:pPr algn="just">
              <a:lnSpc>
                <a:spcPts val="1500"/>
              </a:lnSpc>
              <a:spcBef>
                <a:spcPts val="600"/>
              </a:spcBef>
              <a:spcAft>
                <a:spcPts val="0"/>
              </a:spcAft>
            </a:pPr>
            <a:r>
              <a:rPr lang="ja-JP" altLang="ja-JP" sz="1200" b="1" u="sng" kern="100" dirty="0" smtClean="0">
                <a:effectLst/>
                <a:latin typeface="Georgia"/>
                <a:ea typeface="Meiryo UI"/>
                <a:cs typeface="Times New Roman"/>
              </a:rPr>
              <a:t>◇新たな技術、材料、工法の活用と促進策　</a:t>
            </a:r>
            <a:endParaRPr lang="en-US" altLang="ja-JP" sz="1200" b="1" u="sng" kern="100" dirty="0">
              <a:latin typeface="Georgia"/>
              <a:ea typeface="Meiryo UI"/>
              <a:cs typeface="Times New Roman"/>
            </a:endParaRPr>
          </a:p>
          <a:p>
            <a:pPr marL="360000" indent="-180000" algn="just">
              <a:lnSpc>
                <a:spcPts val="1500"/>
              </a:lnSpc>
            </a:pPr>
            <a:r>
              <a:rPr lang="ja-JP" altLang="en-US" sz="1200" kern="100" dirty="0" smtClean="0">
                <a:latin typeface="Georgia"/>
                <a:ea typeface="Meiryo UI"/>
                <a:cs typeface="Times New Roman"/>
              </a:rPr>
              <a:t>○新技術の導入は必要不可欠であるが、信頼性確保がその前提となる。従って、新技術導入の際は、一定の審査を行った上で試行導入し、問題のないことを確認した上で本格採用することとしている。</a:t>
            </a:r>
            <a:endParaRPr lang="ja-JP" altLang="ja-JP" sz="1800" kern="100" dirty="0">
              <a:effectLst/>
              <a:latin typeface="Georgia"/>
              <a:ea typeface="HG明朝B"/>
              <a:cs typeface="Times New Roman"/>
            </a:endParaRPr>
          </a:p>
        </p:txBody>
      </p:sp>
      <p:sp>
        <p:nvSpPr>
          <p:cNvPr id="22" name="角丸四角形 21"/>
          <p:cNvSpPr/>
          <p:nvPr/>
        </p:nvSpPr>
        <p:spPr>
          <a:xfrm>
            <a:off x="78863" y="1608168"/>
            <a:ext cx="4876993" cy="3048416"/>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sp>
        <p:nvSpPr>
          <p:cNvPr id="19" name="角丸四角形 18"/>
          <p:cNvSpPr/>
          <p:nvPr/>
        </p:nvSpPr>
        <p:spPr>
          <a:xfrm>
            <a:off x="7308" y="480072"/>
            <a:ext cx="12773455" cy="838041"/>
          </a:xfrm>
          <a:prstGeom prst="roundRect">
            <a:avLst>
              <a:gd name="adj" fmla="val 3960"/>
            </a:avLst>
          </a:prstGeom>
          <a:gradFill>
            <a:gsLst>
              <a:gs pos="0">
                <a:schemeClr val="accent6">
                  <a:lumMod val="60000"/>
                  <a:lumOff val="40000"/>
                </a:schemeClr>
              </a:gs>
              <a:gs pos="35000">
                <a:schemeClr val="accent6">
                  <a:lumMod val="40000"/>
                  <a:lumOff val="60000"/>
                </a:schemeClr>
              </a:gs>
              <a:gs pos="100000">
                <a:schemeClr val="bg1"/>
              </a:gs>
            </a:gsLst>
          </a:gradFill>
          <a:ln>
            <a:solidFill>
              <a:schemeClr val="accent6">
                <a:lumMod val="60000"/>
                <a:lumOff val="40000"/>
              </a:schemeClr>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spcAft>
                <a:spcPts val="0"/>
              </a:spcAft>
            </a:pPr>
            <a:endParaRPr lang="ja-JP" sz="1050" kern="100" dirty="0">
              <a:effectLst/>
              <a:ea typeface="HG明朝B"/>
              <a:cs typeface="Times New Roman"/>
            </a:endParaRPr>
          </a:p>
        </p:txBody>
      </p:sp>
      <p:sp>
        <p:nvSpPr>
          <p:cNvPr id="4" name="正方形/長方形 3"/>
          <p:cNvSpPr/>
          <p:nvPr/>
        </p:nvSpPr>
        <p:spPr>
          <a:xfrm>
            <a:off x="0" y="152876"/>
            <a:ext cx="8023214" cy="3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sz="1600" b="1" kern="100" dirty="0" smtClean="0">
                <a:solidFill>
                  <a:srgbClr val="000000"/>
                </a:solidFill>
                <a:effectLst/>
                <a:ea typeface="Meiryo UI"/>
                <a:cs typeface="Times New Roman"/>
              </a:rPr>
              <a:t>「</a:t>
            </a:r>
            <a:r>
              <a:rPr lang="en-US" sz="1600" b="1" kern="100" dirty="0" err="1" smtClean="0">
                <a:solidFill>
                  <a:srgbClr val="000000"/>
                </a:solidFill>
                <a:effectLst/>
                <a:ea typeface="Meiryo UI"/>
                <a:cs typeface="Times New Roman"/>
              </a:rPr>
              <a:t>都市基盤施設長寿命化</a:t>
            </a:r>
            <a:r>
              <a:rPr lang="ja-JP" altLang="en-US" sz="1600" b="1" kern="100" dirty="0" smtClean="0">
                <a:solidFill>
                  <a:srgbClr val="000000"/>
                </a:solidFill>
                <a:effectLst/>
                <a:ea typeface="Meiryo UI"/>
                <a:cs typeface="Times New Roman"/>
              </a:rPr>
              <a:t>計画</a:t>
            </a:r>
            <a:r>
              <a:rPr lang="ja-JP" sz="1600" b="1" kern="100" dirty="0" smtClean="0">
                <a:solidFill>
                  <a:srgbClr val="000000"/>
                </a:solidFill>
                <a:effectLst/>
                <a:ea typeface="Meiryo UI"/>
                <a:cs typeface="Times New Roman"/>
              </a:rPr>
              <a:t>」</a:t>
            </a:r>
            <a:r>
              <a:rPr lang="ja-JP" altLang="en-US" sz="1600" b="1" kern="100" dirty="0" smtClean="0">
                <a:solidFill>
                  <a:srgbClr val="000000"/>
                </a:solidFill>
                <a:effectLst/>
                <a:ea typeface="Meiryo UI"/>
                <a:cs typeface="Times New Roman"/>
              </a:rPr>
              <a:t> 最終</a:t>
            </a:r>
            <a:r>
              <a:rPr lang="ja-JP" sz="1600" b="1" kern="100" dirty="0" smtClean="0">
                <a:solidFill>
                  <a:srgbClr val="000000"/>
                </a:solidFill>
                <a:effectLst/>
                <a:ea typeface="Meiryo UI"/>
                <a:cs typeface="Times New Roman"/>
              </a:rPr>
              <a:t>とりまとめ</a:t>
            </a:r>
            <a:r>
              <a:rPr lang="ja-JP" sz="1600" b="1" kern="100" dirty="0">
                <a:solidFill>
                  <a:srgbClr val="000000"/>
                </a:solidFill>
                <a:effectLst/>
                <a:ea typeface="Meiryo UI"/>
                <a:cs typeface="Times New Roman"/>
              </a:rPr>
              <a:t>　</a:t>
            </a:r>
            <a:r>
              <a:rPr lang="ja-JP" sz="1600" b="1" kern="100" dirty="0" smtClean="0">
                <a:solidFill>
                  <a:srgbClr val="000000"/>
                </a:solidFill>
                <a:effectLst/>
                <a:ea typeface="Meiryo UI"/>
                <a:cs typeface="Times New Roman"/>
              </a:rPr>
              <a:t>概要版</a:t>
            </a:r>
            <a:r>
              <a:rPr lang="ja-JP" altLang="en-US" sz="1600" b="1" kern="100" dirty="0" smtClean="0">
                <a:solidFill>
                  <a:srgbClr val="000000"/>
                </a:solidFill>
                <a:effectLst/>
                <a:ea typeface="Meiryo UI"/>
                <a:cs typeface="Times New Roman"/>
              </a:rPr>
              <a:t> 下水道編</a:t>
            </a:r>
            <a:endParaRPr lang="ja-JP" sz="1100" kern="100" dirty="0">
              <a:effectLst/>
              <a:ea typeface="HG明朝B"/>
              <a:cs typeface="Times New Roman"/>
            </a:endParaRPr>
          </a:p>
        </p:txBody>
      </p:sp>
      <p:sp>
        <p:nvSpPr>
          <p:cNvPr id="5" name="テキスト ボックス 2"/>
          <p:cNvSpPr txBox="1">
            <a:spLocks noChangeArrowheads="1"/>
          </p:cNvSpPr>
          <p:nvPr/>
        </p:nvSpPr>
        <p:spPr bwMode="auto">
          <a:xfrm>
            <a:off x="7308" y="641082"/>
            <a:ext cx="12773455" cy="694210"/>
          </a:xfrm>
          <a:prstGeom prst="rect">
            <a:avLst/>
          </a:prstGeom>
          <a:noFill/>
          <a:ln>
            <a:noFill/>
            <a:headEnd/>
            <a:tailEnd/>
          </a:ln>
        </p:spPr>
        <p:style>
          <a:lnRef idx="1">
            <a:schemeClr val="accent3"/>
          </a:lnRef>
          <a:fillRef idx="2">
            <a:schemeClr val="accent3"/>
          </a:fillRef>
          <a:effectRef idx="1">
            <a:schemeClr val="accent3"/>
          </a:effectRef>
          <a:fontRef idx="minor">
            <a:schemeClr val="dk1"/>
          </a:fontRef>
        </p:style>
        <p:txBody>
          <a:bodyPr rot="0" vert="horz" wrap="square" lIns="91440" tIns="45720" rIns="91440" bIns="45720" anchor="b" anchorCtr="0">
            <a:noAutofit/>
          </a:bodyPr>
          <a:lstStyle/>
          <a:p>
            <a:pPr algn="just">
              <a:lnSpc>
                <a:spcPts val="1920"/>
              </a:lnSpc>
              <a:spcAft>
                <a:spcPts val="0"/>
              </a:spcAft>
            </a:pPr>
            <a:r>
              <a:rPr lang="ja-JP" altLang="ja-JP" sz="1400" kern="100" dirty="0">
                <a:latin typeface="Meiryo UI" panose="020B0604030504040204" pitchFamily="50" charset="-128"/>
                <a:ea typeface="Meiryo UI" panose="020B0604030504040204" pitchFamily="50" charset="-128"/>
                <a:cs typeface="Meiryo UI" panose="020B0604030504040204" pitchFamily="50" charset="-128"/>
              </a:rPr>
              <a:t>都市基盤施設長寿命化</a:t>
            </a:r>
            <a:r>
              <a:rPr lang="ja-JP" altLang="ja-JP" sz="1400" kern="100" dirty="0" smtClean="0">
                <a:latin typeface="Meiryo UI" panose="020B0604030504040204" pitchFamily="50" charset="-128"/>
                <a:ea typeface="Meiryo UI" panose="020B0604030504040204" pitchFamily="50" charset="-128"/>
                <a:cs typeface="Meiryo UI" panose="020B0604030504040204" pitchFamily="50" charset="-128"/>
              </a:rPr>
              <a:t>計画は</a:t>
            </a:r>
            <a:r>
              <a:rPr lang="ja-JP" altLang="ja-JP" sz="1400" kern="100" dirty="0">
                <a:latin typeface="Meiryo UI" panose="020B0604030504040204" pitchFamily="50" charset="-128"/>
                <a:ea typeface="Meiryo UI" panose="020B0604030504040204" pitchFamily="50" charset="-128"/>
                <a:cs typeface="Meiryo UI" panose="020B0604030504040204" pitchFamily="50" charset="-128"/>
              </a:rPr>
              <a:t>、維持管理に関する現状と課題を踏まえ、戦略的な維持管理に関する基本的な考え方等に関して</a:t>
            </a: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920"/>
              </a:lnSpc>
              <a:spcAft>
                <a:spcPts val="0"/>
              </a:spcAft>
            </a:pPr>
            <a:r>
              <a:rPr lang="ja-JP" altLang="ja-JP" sz="1400" kern="100" dirty="0">
                <a:latin typeface="Meiryo UI" panose="020B0604030504040204" pitchFamily="50" charset="-128"/>
                <a:ea typeface="Meiryo UI" panose="020B0604030504040204" pitchFamily="50" charset="-128"/>
                <a:cs typeface="Meiryo UI" panose="020B0604030504040204" pitchFamily="50" charset="-128"/>
              </a:rPr>
              <a:t>これまでの大阪府都市基盤施設技術審議会</a:t>
            </a:r>
            <a:r>
              <a:rPr lang="ja-JP" altLang="ja-JP" sz="1200" kern="1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25</a:t>
            </a:r>
            <a:r>
              <a:rPr lang="ja-JP" altLang="ja-JP" sz="1200" kern="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11</a:t>
            </a:r>
            <a:r>
              <a:rPr lang="ja-JP" altLang="ja-JP" sz="1200" kern="100" dirty="0">
                <a:latin typeface="Meiryo UI" panose="020B0604030504040204" pitchFamily="50" charset="-128"/>
                <a:ea typeface="Meiryo UI" panose="020B0604030504040204" pitchFamily="50" charset="-128"/>
                <a:cs typeface="Meiryo UI" panose="020B0604030504040204" pitchFamily="50" charset="-128"/>
              </a:rPr>
              <a:t>月設置）</a:t>
            </a:r>
            <a:r>
              <a:rPr lang="ja-JP" altLang="ja-JP" sz="1400" kern="100" dirty="0">
                <a:latin typeface="Meiryo UI" panose="020B0604030504040204" pitchFamily="50" charset="-128"/>
                <a:ea typeface="Meiryo UI" panose="020B0604030504040204" pitchFamily="50" charset="-128"/>
                <a:cs typeface="Meiryo UI" panose="020B0604030504040204" pitchFamily="50" charset="-128"/>
              </a:rPr>
              <a:t>の議論を踏まえて</a:t>
            </a:r>
            <a:r>
              <a:rPr lang="ja-JP" altLang="ja-JP" sz="14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smtClean="0">
                <a:latin typeface="Meiryo UI" panose="020B0604030504040204" pitchFamily="50" charset="-128"/>
                <a:ea typeface="Meiryo UI" panose="020B0604030504040204" pitchFamily="50" charset="-128"/>
                <a:cs typeface="Meiryo UI" panose="020B0604030504040204" pitchFamily="50" charset="-128"/>
              </a:rPr>
              <a:t>最終</a:t>
            </a:r>
            <a:r>
              <a:rPr lang="ja-JP" altLang="ja-JP" sz="1400" kern="100" dirty="0" smtClean="0">
                <a:latin typeface="Meiryo UI" panose="020B0604030504040204" pitchFamily="50" charset="-128"/>
                <a:ea typeface="Meiryo UI" panose="020B0604030504040204" pitchFamily="50" charset="-128"/>
                <a:cs typeface="Meiryo UI" panose="020B0604030504040204" pitchFamily="50" charset="-128"/>
              </a:rPr>
              <a:t>とりまとめ</a:t>
            </a:r>
            <a:r>
              <a:rPr lang="ja-JP" altLang="ja-JP" sz="1400" kern="100" dirty="0">
                <a:latin typeface="Meiryo UI" panose="020B0604030504040204" pitchFamily="50" charset="-128"/>
                <a:ea typeface="Meiryo UI" panose="020B0604030504040204" pitchFamily="50" charset="-128"/>
                <a:cs typeface="Meiryo UI" panose="020B0604030504040204" pitchFamily="50" charset="-128"/>
              </a:rPr>
              <a:t>を行ったもので</a:t>
            </a:r>
            <a:r>
              <a:rPr lang="ja-JP" altLang="ja-JP" sz="14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920"/>
              </a:lnSpc>
              <a:spcAft>
                <a:spcPts val="0"/>
              </a:spcAft>
            </a:pPr>
            <a:r>
              <a:rPr lang="ja-JP" altLang="ja-JP" sz="1400" kern="1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kern="100" dirty="0">
                <a:latin typeface="Meiryo UI" panose="020B0604030504040204" pitchFamily="50" charset="-128"/>
                <a:ea typeface="Meiryo UI" panose="020B0604030504040204" pitchFamily="50" charset="-128"/>
                <a:cs typeface="Meiryo UI" panose="020B0604030504040204" pitchFamily="50" charset="-128"/>
              </a:rPr>
              <a:t>27</a:t>
            </a:r>
            <a:r>
              <a:rPr lang="ja-JP" altLang="ja-JP" sz="1400" kern="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400" kern="100" dirty="0">
                <a:latin typeface="Meiryo UI" panose="020B0604030504040204" pitchFamily="50" charset="-128"/>
                <a:ea typeface="Meiryo UI" panose="020B0604030504040204" pitchFamily="50" charset="-128"/>
                <a:cs typeface="Meiryo UI" panose="020B0604030504040204" pitchFamily="50" charset="-128"/>
              </a:rPr>
              <a:t>3</a:t>
            </a:r>
            <a:r>
              <a:rPr lang="ja-JP" altLang="ja-JP" sz="1400" kern="100" dirty="0" smtClean="0">
                <a:latin typeface="Meiryo UI" panose="020B0604030504040204" pitchFamily="50" charset="-128"/>
                <a:ea typeface="Meiryo UI" panose="020B0604030504040204" pitchFamily="50" charset="-128"/>
                <a:cs typeface="Meiryo UI" panose="020B0604030504040204" pitchFamily="50" charset="-128"/>
              </a:rPr>
              <a:t>月</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の</a:t>
            </a:r>
            <a:r>
              <a:rPr lang="ja-JP" altLang="ja-JP" sz="1400" kern="100" dirty="0" smtClean="0">
                <a:latin typeface="Meiryo UI" panose="020B0604030504040204" pitchFamily="50" charset="-128"/>
                <a:ea typeface="Meiryo UI" panose="020B0604030504040204" pitchFamily="50" charset="-128"/>
                <a:cs typeface="Meiryo UI" panose="020B0604030504040204" pitchFamily="50" charset="-128"/>
              </a:rPr>
              <a:t>都市</a:t>
            </a:r>
            <a:r>
              <a:rPr lang="ja-JP" altLang="ja-JP" sz="1400" kern="100" dirty="0">
                <a:latin typeface="Meiryo UI" panose="020B0604030504040204" pitchFamily="50" charset="-128"/>
                <a:ea typeface="Meiryo UI" panose="020B0604030504040204" pitchFamily="50" charset="-128"/>
                <a:cs typeface="Meiryo UI" panose="020B0604030504040204" pitchFamily="50" charset="-128"/>
              </a:rPr>
              <a:t>基盤施設長寿命化計画に関しての審議会答申</a:t>
            </a:r>
            <a:r>
              <a:rPr lang="ja-JP" altLang="ja-JP" sz="1400" kern="100" dirty="0">
                <a:ea typeface="Meiryo UI"/>
                <a:cs typeface="Times New Roman"/>
              </a:rPr>
              <a:t>につなげるものである。</a:t>
            </a:r>
            <a:endParaRPr lang="ja-JP" altLang="ja-JP" sz="1800" kern="100" dirty="0">
              <a:ea typeface="HG明朝B"/>
              <a:cs typeface="Times New Roman"/>
            </a:endParaRPr>
          </a:p>
        </p:txBody>
      </p:sp>
      <p:sp>
        <p:nvSpPr>
          <p:cNvPr id="6" name="正方形/長方形 5"/>
          <p:cNvSpPr/>
          <p:nvPr/>
        </p:nvSpPr>
        <p:spPr>
          <a:xfrm>
            <a:off x="7543801" y="218376"/>
            <a:ext cx="5236964" cy="2706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spcAft>
                <a:spcPts val="0"/>
              </a:spcAft>
            </a:pPr>
            <a:r>
              <a:rPr lang="ja-JP" altLang="en-US" sz="1200" b="1" kern="100" dirty="0" smtClean="0">
                <a:solidFill>
                  <a:srgbClr val="000000"/>
                </a:solidFill>
                <a:ea typeface="Meiryo UI"/>
                <a:cs typeface="Times New Roman"/>
              </a:rPr>
              <a:t>平成</a:t>
            </a:r>
            <a:r>
              <a:rPr lang="en-US" altLang="ja-JP" sz="1200" b="1" kern="100" dirty="0" smtClean="0">
                <a:solidFill>
                  <a:srgbClr val="000000"/>
                </a:solidFill>
                <a:ea typeface="Meiryo UI"/>
                <a:cs typeface="Times New Roman"/>
              </a:rPr>
              <a:t>26</a:t>
            </a:r>
            <a:r>
              <a:rPr lang="ja-JP" altLang="en-US" sz="1200" b="1" kern="100" dirty="0" smtClean="0">
                <a:solidFill>
                  <a:srgbClr val="000000"/>
                </a:solidFill>
                <a:ea typeface="Meiryo UI"/>
                <a:cs typeface="Times New Roman"/>
              </a:rPr>
              <a:t>年</a:t>
            </a:r>
            <a:r>
              <a:rPr lang="en-US" altLang="ja-JP" sz="1200" b="1" kern="100" dirty="0" smtClean="0">
                <a:solidFill>
                  <a:srgbClr val="000000"/>
                </a:solidFill>
                <a:ea typeface="Meiryo UI"/>
                <a:cs typeface="Times New Roman"/>
              </a:rPr>
              <a:t>12</a:t>
            </a:r>
            <a:r>
              <a:rPr lang="ja-JP" altLang="en-US" sz="1200" b="1" kern="100" dirty="0" smtClean="0">
                <a:solidFill>
                  <a:srgbClr val="000000"/>
                </a:solidFill>
                <a:ea typeface="Meiryo UI"/>
                <a:cs typeface="Times New Roman"/>
              </a:rPr>
              <a:t>月</a:t>
            </a:r>
            <a:r>
              <a:rPr lang="en-US" altLang="ja-JP" sz="1200" b="1" kern="100" dirty="0">
                <a:solidFill>
                  <a:srgbClr val="000000"/>
                </a:solidFill>
                <a:ea typeface="Meiryo UI"/>
                <a:cs typeface="Times New Roman"/>
              </a:rPr>
              <a:t>25</a:t>
            </a:r>
            <a:r>
              <a:rPr lang="ja-JP" altLang="en-US" sz="1200" b="1" kern="100" dirty="0" smtClean="0">
                <a:solidFill>
                  <a:srgbClr val="000000"/>
                </a:solidFill>
                <a:ea typeface="Meiryo UI"/>
                <a:cs typeface="Times New Roman"/>
              </a:rPr>
              <a:t>日　</a:t>
            </a:r>
            <a:r>
              <a:rPr lang="ja-JP" altLang="en-US" sz="1050" b="1" kern="100" dirty="0" smtClean="0">
                <a:solidFill>
                  <a:srgbClr val="000000"/>
                </a:solidFill>
                <a:ea typeface="Meiryo UI"/>
                <a:cs typeface="Times New Roman"/>
              </a:rPr>
              <a:t>大阪府都市基盤施設維持管理技術審議会</a:t>
            </a:r>
            <a:r>
              <a:rPr lang="ja-JP" altLang="en-US" sz="1200" b="1" kern="100" dirty="0" smtClean="0">
                <a:solidFill>
                  <a:srgbClr val="000000"/>
                </a:solidFill>
                <a:ea typeface="Meiryo UI"/>
                <a:cs typeface="Times New Roman"/>
              </a:rPr>
              <a:t>下水等設備部会</a:t>
            </a:r>
            <a:endParaRPr lang="ja-JP" sz="1000" kern="100" dirty="0">
              <a:effectLst/>
              <a:ea typeface="HG明朝B"/>
              <a:cs typeface="Times New Roman"/>
            </a:endParaRPr>
          </a:p>
        </p:txBody>
      </p:sp>
      <p:sp>
        <p:nvSpPr>
          <p:cNvPr id="8" name="角丸四角形 7"/>
          <p:cNvSpPr/>
          <p:nvPr/>
        </p:nvSpPr>
        <p:spPr>
          <a:xfrm>
            <a:off x="46062" y="7403647"/>
            <a:ext cx="4930745" cy="2074452"/>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9" name="角丸四角形 8"/>
          <p:cNvSpPr/>
          <p:nvPr/>
        </p:nvSpPr>
        <p:spPr>
          <a:xfrm>
            <a:off x="78863" y="4958750"/>
            <a:ext cx="4824283" cy="1282010"/>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11" name="角丸四角形 10"/>
          <p:cNvSpPr/>
          <p:nvPr/>
        </p:nvSpPr>
        <p:spPr>
          <a:xfrm>
            <a:off x="5176664" y="1599035"/>
            <a:ext cx="7604100" cy="839365"/>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spcAft>
                <a:spcPts val="0"/>
              </a:spcAft>
            </a:pPr>
            <a:endParaRPr lang="ja-JP" sz="1050" kern="100" dirty="0">
              <a:effectLst/>
              <a:ea typeface="HG明朝B"/>
              <a:cs typeface="Times New Roman"/>
            </a:endParaRPr>
          </a:p>
        </p:txBody>
      </p:sp>
      <p:sp>
        <p:nvSpPr>
          <p:cNvPr id="13" name="テキスト ボックス 2"/>
          <p:cNvSpPr txBox="1">
            <a:spLocks noChangeArrowheads="1"/>
          </p:cNvSpPr>
          <p:nvPr/>
        </p:nvSpPr>
        <p:spPr bwMode="auto">
          <a:xfrm>
            <a:off x="28259" y="7140937"/>
            <a:ext cx="4168867" cy="252798"/>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≪課題：効率的・効果的な維持管理手法の確立≫</a:t>
            </a:r>
            <a:endParaRPr lang="ja-JP" sz="1400" kern="100" dirty="0">
              <a:effectLst/>
              <a:latin typeface="Georgia"/>
              <a:ea typeface="HG明朝B"/>
              <a:cs typeface="Times New Roman"/>
            </a:endParaRPr>
          </a:p>
        </p:txBody>
      </p:sp>
      <p:sp>
        <p:nvSpPr>
          <p:cNvPr id="14" name="テキスト ボックス 2"/>
          <p:cNvSpPr txBox="1">
            <a:spLocks noChangeArrowheads="1"/>
          </p:cNvSpPr>
          <p:nvPr/>
        </p:nvSpPr>
        <p:spPr bwMode="auto">
          <a:xfrm>
            <a:off x="5099873" y="1340973"/>
            <a:ext cx="2093015" cy="25399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spcAft>
                <a:spcPts val="0"/>
              </a:spcAft>
            </a:pPr>
            <a:r>
              <a:rPr lang="ja-JP" sz="1400" b="1" kern="100" dirty="0">
                <a:effectLst/>
                <a:latin typeface="Georgia"/>
                <a:ea typeface="Meiryo UI"/>
                <a:cs typeface="Times New Roman"/>
              </a:rPr>
              <a:t>≪基本的な考え方≫</a:t>
            </a:r>
            <a:endParaRPr lang="ja-JP" sz="1400" kern="100" dirty="0">
              <a:effectLst/>
              <a:latin typeface="Georgia"/>
              <a:ea typeface="HG明朝B"/>
              <a:cs typeface="Times New Roman"/>
            </a:endParaRPr>
          </a:p>
        </p:txBody>
      </p:sp>
      <p:sp>
        <p:nvSpPr>
          <p:cNvPr id="16" name="二等辺三角形 15"/>
          <p:cNvSpPr/>
          <p:nvPr/>
        </p:nvSpPr>
        <p:spPr>
          <a:xfrm rot="10800000">
            <a:off x="78863" y="6384776"/>
            <a:ext cx="4783014" cy="720079"/>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7" name="テキスト ボックス 2"/>
          <p:cNvSpPr txBox="1">
            <a:spLocks noChangeArrowheads="1"/>
          </p:cNvSpPr>
          <p:nvPr/>
        </p:nvSpPr>
        <p:spPr bwMode="auto">
          <a:xfrm>
            <a:off x="1942072" y="6562824"/>
            <a:ext cx="1052195" cy="25400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spcAft>
                <a:spcPts val="0"/>
              </a:spcAft>
            </a:pPr>
            <a:r>
              <a:rPr lang="ja-JP" sz="1400" b="1" kern="100" dirty="0">
                <a:solidFill>
                  <a:srgbClr val="FFFFFF"/>
                </a:solidFill>
                <a:effectLst/>
                <a:latin typeface="Georgia"/>
                <a:ea typeface="Meiryo UI"/>
                <a:cs typeface="Times New Roman"/>
              </a:rPr>
              <a:t>新たな課題</a:t>
            </a:r>
            <a:endParaRPr lang="ja-JP" sz="1100" kern="100" dirty="0">
              <a:effectLst/>
              <a:latin typeface="Georgia"/>
              <a:ea typeface="HG明朝B"/>
              <a:cs typeface="Times New Roman"/>
            </a:endParaRPr>
          </a:p>
        </p:txBody>
      </p:sp>
      <p:sp>
        <p:nvSpPr>
          <p:cNvPr id="18" name="テキスト ボックス 2"/>
          <p:cNvSpPr txBox="1">
            <a:spLocks noChangeArrowheads="1"/>
          </p:cNvSpPr>
          <p:nvPr/>
        </p:nvSpPr>
        <p:spPr bwMode="auto">
          <a:xfrm>
            <a:off x="5183340" y="2507899"/>
            <a:ext cx="5679748" cy="261136"/>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効率的・効果的な維持管理手法の確立</a:t>
            </a:r>
            <a:r>
              <a:rPr lang="ja-JP" sz="1400" b="1" kern="100" dirty="0" smtClean="0">
                <a:effectLst/>
                <a:latin typeface="Georgia"/>
                <a:ea typeface="Meiryo UI"/>
                <a:cs typeface="Times New Roman"/>
              </a:rPr>
              <a:t>のために</a:t>
            </a:r>
            <a:r>
              <a:rPr lang="ja-JP" sz="1400" b="1" kern="100" dirty="0">
                <a:effectLst/>
                <a:latin typeface="Georgia"/>
                <a:ea typeface="Meiryo UI"/>
                <a:cs typeface="Times New Roman"/>
              </a:rPr>
              <a:t>講ずべき主な施策≫</a:t>
            </a:r>
            <a:endParaRPr lang="ja-JP" sz="1400" kern="100" dirty="0">
              <a:effectLst/>
              <a:latin typeface="Georgia"/>
              <a:ea typeface="HG明朝B"/>
              <a:cs typeface="Times New Roman"/>
            </a:endParaRPr>
          </a:p>
        </p:txBody>
      </p:sp>
      <p:sp>
        <p:nvSpPr>
          <p:cNvPr id="20" name="テキスト ボックス 2"/>
          <p:cNvSpPr txBox="1">
            <a:spLocks noChangeArrowheads="1"/>
          </p:cNvSpPr>
          <p:nvPr/>
        </p:nvSpPr>
        <p:spPr bwMode="auto">
          <a:xfrm>
            <a:off x="372" y="344827"/>
            <a:ext cx="969696" cy="26479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gn="ctr">
              <a:spcAft>
                <a:spcPts val="0"/>
              </a:spcAft>
            </a:pPr>
            <a:r>
              <a:rPr lang="ja-JP" sz="1200" b="1" kern="100" dirty="0" smtClean="0">
                <a:effectLst/>
                <a:latin typeface="Georgia"/>
                <a:ea typeface="Meiryo UI"/>
                <a:cs typeface="Times New Roman"/>
              </a:rPr>
              <a:t>≪</a:t>
            </a:r>
            <a:r>
              <a:rPr lang="ja-JP" altLang="en-US" sz="1200" b="1" kern="100" dirty="0" smtClean="0">
                <a:latin typeface="Georgia"/>
                <a:ea typeface="Meiryo UI"/>
                <a:cs typeface="Times New Roman"/>
              </a:rPr>
              <a:t>趣　旨</a:t>
            </a:r>
            <a:r>
              <a:rPr lang="ja-JP" sz="1200" b="1" kern="100" dirty="0" smtClean="0">
                <a:effectLst/>
                <a:latin typeface="Georgia"/>
                <a:ea typeface="Meiryo UI"/>
                <a:cs typeface="Times New Roman"/>
              </a:rPr>
              <a:t>≫</a:t>
            </a:r>
            <a:endParaRPr lang="ja-JP" sz="900" kern="100" dirty="0">
              <a:effectLst/>
              <a:latin typeface="Georgia"/>
              <a:ea typeface="HG明朝B"/>
              <a:cs typeface="Times New Roman"/>
            </a:endParaRPr>
          </a:p>
        </p:txBody>
      </p:sp>
      <p:sp>
        <p:nvSpPr>
          <p:cNvPr id="21" name="テキスト ボックス 2"/>
          <p:cNvSpPr txBox="1">
            <a:spLocks noChangeArrowheads="1"/>
          </p:cNvSpPr>
          <p:nvPr/>
        </p:nvSpPr>
        <p:spPr bwMode="auto">
          <a:xfrm>
            <a:off x="7308" y="1370035"/>
            <a:ext cx="1280924" cy="25133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gn="ctr">
              <a:spcAft>
                <a:spcPts val="0"/>
              </a:spcAft>
            </a:pPr>
            <a:r>
              <a:rPr lang="ja-JP" sz="1400" b="1" kern="100" dirty="0" smtClean="0">
                <a:effectLst/>
                <a:latin typeface="Georgia"/>
                <a:ea typeface="Meiryo UI"/>
                <a:cs typeface="Times New Roman"/>
              </a:rPr>
              <a:t>≪</a:t>
            </a:r>
            <a:r>
              <a:rPr lang="ja-JP" altLang="en-US" sz="1400" b="1" kern="100" dirty="0" smtClean="0">
                <a:latin typeface="Georgia"/>
                <a:ea typeface="Meiryo UI"/>
                <a:cs typeface="Times New Roman"/>
              </a:rPr>
              <a:t>現　状</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24" name="テキスト ボックス 23"/>
          <p:cNvSpPr txBox="1"/>
          <p:nvPr/>
        </p:nvSpPr>
        <p:spPr>
          <a:xfrm>
            <a:off x="78863" y="1681103"/>
            <a:ext cx="4876994" cy="1015663"/>
          </a:xfrm>
          <a:prstGeom prst="rect">
            <a:avLst/>
          </a:prstGeom>
          <a:noFill/>
        </p:spPr>
        <p:txBody>
          <a:bodyPr wrap="square" rtlCol="0">
            <a:spAutoFit/>
          </a:bodyPr>
          <a:lstStyle/>
          <a:p>
            <a:pPr marL="108000" indent="-108000" algn="just">
              <a:spcAft>
                <a:spcPts val="0"/>
              </a:spcAf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都市機能を支える重要なライフライン</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である大阪府</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の下水道普及率は全国平均と比べても高い</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水準で</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あるが、昭和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40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年に事業着手以来</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、約</a:t>
            </a:r>
            <a:r>
              <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rPr>
              <a:t>50</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年経過</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し、現有施設においては、老朽化した下水管渠や施設も多い</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108000" indent="-108000" algn="just">
              <a:spcAft>
                <a:spcPts val="0"/>
              </a:spcAf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・下水機能</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が停止すれば、府内下水道利用者</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800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万人以上の生活に重大な影響を及ぼす</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5176664" y="1617678"/>
            <a:ext cx="7604100" cy="861774"/>
          </a:xfrm>
          <a:prstGeom prst="rect">
            <a:avLst/>
          </a:prstGeom>
          <a:noFill/>
        </p:spPr>
        <p:txBody>
          <a:bodyPr wrap="square" rtlCol="0">
            <a:spAutoFit/>
          </a:bodyPr>
          <a:lstStyle/>
          <a:p>
            <a:pPr marL="171450" indent="-171450" algn="just">
              <a:lnSpc>
                <a:spcPts val="1500"/>
              </a:lnSpc>
              <a:spcAft>
                <a:spcPts val="0"/>
              </a:spcAft>
              <a:buFont typeface="Arial" panose="020B0604020202020204" pitchFamily="34" charset="0"/>
              <a:buChar char="•"/>
            </a:pPr>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日常的な維持管理を着実に実践するとともに、予防保全による計画的な維持管理による都市基盤施設の長寿命化を</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基本とし、更新時期についても的確に見極めていく等、効率的・効果的な維持管理を推進</a:t>
            </a:r>
            <a:endParaRPr lang="ja-JP" altLang="ja-JP" sz="1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lnSpc>
                <a:spcPts val="1500"/>
              </a:lnSpc>
              <a:spcAft>
                <a:spcPts val="0"/>
              </a:spcAft>
              <a:buFont typeface="Arial" panose="020B0604020202020204" pitchFamily="34" charset="0"/>
              <a:buChar char="•"/>
            </a:pPr>
            <a:r>
              <a:rPr lang="ja-JP"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将来にわたり的確に維持管理を実践するため、人材の育成と確保、技術力の向上と継承に加え、市町村など多様な主体と連携しながら地域単位で都市基盤施設を守り活かしていく持続可能な仕組みを構築</a:t>
            </a:r>
            <a:endParaRPr lang="ja-JP" altLang="ja-JP" sz="1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885212" y="-45342"/>
            <a:ext cx="3101982" cy="3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100" b="1" kern="100" dirty="0" smtClean="0">
                <a:solidFill>
                  <a:srgbClr val="000000"/>
                </a:solidFill>
                <a:ea typeface="Meiryo UI"/>
                <a:cs typeface="Times New Roman"/>
              </a:rPr>
              <a:t>～戦略的な維持管理の推進に向けて～</a:t>
            </a:r>
            <a:endParaRPr lang="ja-JP" sz="900" kern="100" dirty="0">
              <a:effectLst/>
              <a:ea typeface="HG明朝B"/>
              <a:cs typeface="Times New Roman"/>
            </a:endParaRPr>
          </a:p>
        </p:txBody>
      </p:sp>
      <p:sp>
        <p:nvSpPr>
          <p:cNvPr id="32" name="テキスト ボックス 31"/>
          <p:cNvSpPr txBox="1"/>
          <p:nvPr/>
        </p:nvSpPr>
        <p:spPr>
          <a:xfrm>
            <a:off x="78863" y="5168436"/>
            <a:ext cx="4824283" cy="861774"/>
          </a:xfrm>
          <a:prstGeom prst="rect">
            <a:avLst/>
          </a:prstGeom>
          <a:noFill/>
        </p:spPr>
        <p:txBody>
          <a:bodyPr wrap="square" rtlCol="0">
            <a:spAutoFit/>
          </a:bodyPr>
          <a:lstStyle/>
          <a:p>
            <a:pPr marL="171450" indent="-171450">
              <a:lnSpc>
                <a:spcPts val="1500"/>
              </a:lnSpc>
              <a:spcAft>
                <a:spcPts val="0"/>
              </a:spcAft>
              <a:buFont typeface="ＭＳ ゴシック" panose="020B0609070205080204" pitchFamily="49" charset="-128"/>
              <a:buChar char="◇"/>
            </a:pPr>
            <a:r>
              <a:rPr lang="ja-JP" altLang="en-US" sz="1200" b="1" u="sng" kern="100" dirty="0" smtClean="0">
                <a:effectLst/>
                <a:ea typeface="Meiryo UI"/>
                <a:cs typeface="Times New Roman"/>
              </a:rPr>
              <a:t>下水道維持管理指針、長寿命化手引き等に基づき適正に維持管理</a:t>
            </a:r>
            <a:endParaRPr lang="en-US" altLang="ja-JP" sz="1200" b="1" u="sng" kern="100" dirty="0" smtClean="0">
              <a:effectLst/>
              <a:ea typeface="Meiryo UI"/>
              <a:cs typeface="Times New Roman"/>
            </a:endParaRPr>
          </a:p>
          <a:p>
            <a:pPr marL="171450" indent="-171450">
              <a:lnSpc>
                <a:spcPts val="1500"/>
              </a:lnSpc>
              <a:spcAft>
                <a:spcPts val="0"/>
              </a:spcAft>
              <a:buFont typeface="ＭＳ ゴシック" panose="020B0609070205080204" pitchFamily="49" charset="-128"/>
              <a:buChar char="◇"/>
            </a:pPr>
            <a:r>
              <a:rPr lang="ja-JP" altLang="en-US" sz="1200" b="1" u="sng" kern="100" dirty="0" smtClean="0">
                <a:ea typeface="Meiryo UI"/>
                <a:cs typeface="Times New Roman"/>
              </a:rPr>
              <a:t>管更生や設備更新などの改築事業を多数実施（平成初期から順次）</a:t>
            </a:r>
            <a:endParaRPr lang="en-US" altLang="ja-JP" sz="1200" b="1" u="sng" kern="100" dirty="0" smtClean="0">
              <a:ea typeface="Meiryo UI"/>
              <a:cs typeface="Times New Roman"/>
            </a:endParaRPr>
          </a:p>
          <a:p>
            <a:pPr marL="171450" indent="-171450">
              <a:lnSpc>
                <a:spcPts val="1500"/>
              </a:lnSpc>
              <a:spcAft>
                <a:spcPts val="0"/>
              </a:spcAft>
              <a:buFont typeface="ＭＳ ゴシック" panose="020B0609070205080204" pitchFamily="49" charset="-128"/>
              <a:buChar char="◇"/>
            </a:pPr>
            <a:r>
              <a:rPr lang="ja-JP" altLang="en-US" sz="1200" b="1" u="sng" kern="100" dirty="0" smtClean="0">
                <a:ea typeface="Meiryo UI"/>
                <a:cs typeface="Times New Roman"/>
              </a:rPr>
              <a:t>国手引きに基づいた下水道長寿命化計画を策定（</a:t>
            </a:r>
            <a:r>
              <a:rPr lang="en-US" altLang="ja-JP" sz="1200" b="1" u="sng" kern="100" dirty="0" err="1" smtClean="0">
                <a:ea typeface="Meiryo UI"/>
                <a:cs typeface="Times New Roman"/>
              </a:rPr>
              <a:t>H23</a:t>
            </a:r>
            <a:r>
              <a:rPr lang="ja-JP" altLang="en-US" sz="1200" b="1" u="sng" kern="100" dirty="0">
                <a:ea typeface="Meiryo UI"/>
                <a:cs typeface="Times New Roman"/>
              </a:rPr>
              <a:t>から</a:t>
            </a:r>
            <a:r>
              <a:rPr lang="ja-JP" altLang="en-US" sz="1200" b="1" u="sng" kern="100" dirty="0" smtClean="0">
                <a:ea typeface="Meiryo UI"/>
                <a:cs typeface="Times New Roman"/>
              </a:rPr>
              <a:t>順次）</a:t>
            </a:r>
            <a:endParaRPr lang="en-US" altLang="ja-JP" sz="1200" b="1" u="sng" kern="100" dirty="0" smtClean="0">
              <a:ea typeface="Meiryo UI"/>
              <a:cs typeface="Times New Roman"/>
            </a:endParaRPr>
          </a:p>
          <a:p>
            <a:pPr marL="171450" indent="-171450">
              <a:lnSpc>
                <a:spcPts val="1500"/>
              </a:lnSpc>
              <a:spcAft>
                <a:spcPts val="0"/>
              </a:spcAft>
              <a:buFont typeface="ＭＳ ゴシック" panose="020B0609070205080204" pitchFamily="49" charset="-128"/>
              <a:buChar char="◇"/>
            </a:pPr>
            <a:r>
              <a:rPr lang="ja-JP" altLang="en-US" sz="1200" b="1" u="sng" kern="100" dirty="0" smtClean="0">
                <a:ea typeface="Meiryo UI"/>
                <a:cs typeface="Times New Roman"/>
              </a:rPr>
              <a:t>下水道経営ビジョンを策定し、その中で維持管理を重点化（</a:t>
            </a:r>
            <a:r>
              <a:rPr lang="en-US" altLang="ja-JP" sz="1200" b="1" u="sng" kern="100" dirty="0" err="1" smtClean="0">
                <a:ea typeface="Meiryo UI"/>
                <a:cs typeface="Times New Roman"/>
              </a:rPr>
              <a:t>H23</a:t>
            </a:r>
            <a:r>
              <a:rPr lang="ja-JP" altLang="en-US" sz="1200" b="1" u="sng" kern="100" dirty="0" smtClean="0">
                <a:ea typeface="Meiryo UI"/>
                <a:cs typeface="Times New Roman"/>
              </a:rPr>
              <a:t>）</a:t>
            </a:r>
            <a:endParaRPr lang="en-US" altLang="ja-JP" sz="1200" b="1" u="sng" kern="100" dirty="0" smtClean="0">
              <a:ea typeface="Meiryo UI"/>
              <a:cs typeface="Times New Roman"/>
            </a:endParaRPr>
          </a:p>
        </p:txBody>
      </p:sp>
      <p:sp>
        <p:nvSpPr>
          <p:cNvPr id="33" name="テキスト ボックス 2"/>
          <p:cNvSpPr txBox="1">
            <a:spLocks noChangeArrowheads="1"/>
          </p:cNvSpPr>
          <p:nvPr/>
        </p:nvSpPr>
        <p:spPr bwMode="auto">
          <a:xfrm>
            <a:off x="29800" y="4709438"/>
            <a:ext cx="3484880" cy="25400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維持管理の取組</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34" name="テキスト ボックス 33"/>
          <p:cNvSpPr txBox="1"/>
          <p:nvPr/>
        </p:nvSpPr>
        <p:spPr>
          <a:xfrm>
            <a:off x="28575" y="7472854"/>
            <a:ext cx="4926387" cy="2015936"/>
          </a:xfrm>
          <a:prstGeom prst="rect">
            <a:avLst/>
          </a:prstGeom>
          <a:noFill/>
        </p:spPr>
        <p:txBody>
          <a:bodyPr wrap="square" rtlCol="0">
            <a:spAutoFit/>
          </a:bodyPr>
          <a:lstStyle/>
          <a:p>
            <a:pPr marL="108000" indent="-108000" algn="just">
              <a:lnSpc>
                <a:spcPts val="1500"/>
              </a:lnSpc>
              <a:spcAft>
                <a:spcPts val="0"/>
              </a:spcAft>
            </a:pPr>
            <a:r>
              <a:rPr lang="ja-JP" altLang="en-US" sz="1200" kern="100" dirty="0">
                <a:ea typeface="Meiryo UI"/>
                <a:cs typeface="Times New Roman"/>
              </a:rPr>
              <a:t>・</a:t>
            </a:r>
            <a:r>
              <a:rPr lang="ja-JP" altLang="en-US" sz="1200" kern="100">
                <a:ea typeface="Meiryo UI"/>
                <a:cs typeface="Times New Roman"/>
              </a:rPr>
              <a:t>水槽</a:t>
            </a:r>
            <a:r>
              <a:rPr lang="ja-JP" altLang="en-US" sz="1200" kern="100" smtClean="0">
                <a:ea typeface="Meiryo UI"/>
                <a:cs typeface="Times New Roman"/>
              </a:rPr>
              <a:t>等土木</a:t>
            </a:r>
            <a:r>
              <a:rPr lang="ja-JP" altLang="en-US" sz="1200" kern="100" dirty="0">
                <a:ea typeface="Meiryo UI"/>
                <a:cs typeface="Times New Roman"/>
              </a:rPr>
              <a:t>躯体</a:t>
            </a:r>
            <a:r>
              <a:rPr lang="ja-JP" altLang="en-US" sz="1200" kern="100" dirty="0" smtClean="0">
                <a:ea typeface="Meiryo UI"/>
                <a:cs typeface="Times New Roman"/>
              </a:rPr>
              <a:t>については、国手引き等にも点検</a:t>
            </a:r>
            <a:r>
              <a:rPr lang="ja-JP" altLang="en-US" sz="1200" kern="100" dirty="0">
                <a:ea typeface="Meiryo UI"/>
                <a:cs typeface="Times New Roman"/>
              </a:rPr>
              <a:t>、調査、診断に関する</a:t>
            </a:r>
            <a:r>
              <a:rPr lang="ja-JP" altLang="en-US" sz="1200" kern="100" dirty="0" smtClean="0">
                <a:ea typeface="Meiryo UI"/>
                <a:cs typeface="Times New Roman"/>
              </a:rPr>
              <a:t>記載あまりなく</a:t>
            </a:r>
            <a:r>
              <a:rPr lang="ja-JP" altLang="en-US" sz="1200" kern="100" dirty="0">
                <a:ea typeface="Meiryo UI"/>
                <a:cs typeface="Times New Roman"/>
              </a:rPr>
              <a:t>、設備点検や更新工事等の際に不具合等が発見された時点で対処してきた</a:t>
            </a:r>
            <a:r>
              <a:rPr lang="ja-JP" altLang="en-US" sz="1200" kern="100" dirty="0" smtClean="0">
                <a:ea typeface="Meiryo UI"/>
                <a:cs typeface="Times New Roman"/>
              </a:rPr>
              <a:t>。現時点で標準</a:t>
            </a:r>
            <a:r>
              <a:rPr lang="ja-JP" altLang="en-US" sz="1200" kern="100" dirty="0">
                <a:ea typeface="Meiryo UI"/>
                <a:cs typeface="Times New Roman"/>
              </a:rPr>
              <a:t>耐用</a:t>
            </a:r>
            <a:r>
              <a:rPr lang="ja-JP" altLang="en-US" sz="1200" kern="100" dirty="0" smtClean="0">
                <a:ea typeface="Meiryo UI"/>
                <a:cs typeface="Times New Roman"/>
              </a:rPr>
              <a:t>年数を</a:t>
            </a:r>
            <a:r>
              <a:rPr lang="ja-JP" altLang="en-US" sz="1200" kern="100" dirty="0">
                <a:ea typeface="Meiryo UI"/>
                <a:cs typeface="Times New Roman"/>
              </a:rPr>
              <a:t>超えるものはなく、これまでも大きなトラブルも発生していない。しかしながら今後、老朽化が進むにつれて第三者への危害や本来の機能を喪失するような損傷や事故が発生する可能性もあるため、適切な維持管理手法の確立が必要である</a:t>
            </a:r>
            <a:r>
              <a:rPr lang="ja-JP" altLang="en-US" sz="1200" kern="100" dirty="0" err="1">
                <a:ea typeface="Meiryo UI"/>
                <a:cs typeface="Times New Roman"/>
              </a:rPr>
              <a:t>。。</a:t>
            </a:r>
            <a:endParaRPr lang="en-US" altLang="ja-JP" sz="1200" kern="100" dirty="0" smtClean="0">
              <a:ea typeface="Meiryo UI"/>
              <a:cs typeface="Times New Roman"/>
            </a:endParaRPr>
          </a:p>
          <a:p>
            <a:pPr marL="108000" indent="-108000" algn="just">
              <a:lnSpc>
                <a:spcPts val="1500"/>
              </a:lnSpc>
              <a:spcAft>
                <a:spcPts val="0"/>
              </a:spcAft>
            </a:pPr>
            <a:r>
              <a:rPr lang="ja-JP" altLang="en-US" sz="1200" kern="100" dirty="0">
                <a:ea typeface="Meiryo UI"/>
                <a:cs typeface="Times New Roman"/>
              </a:rPr>
              <a:t>・非常設備である雨水</a:t>
            </a:r>
            <a:r>
              <a:rPr lang="ja-JP" altLang="en-US" sz="1200" kern="100" dirty="0" smtClean="0">
                <a:ea typeface="Meiryo UI"/>
                <a:cs typeface="Times New Roman"/>
              </a:rPr>
              <a:t>ポンプは</a:t>
            </a:r>
            <a:r>
              <a:rPr lang="ja-JP" altLang="en-US" sz="1200" kern="100" dirty="0">
                <a:ea typeface="Meiryo UI"/>
                <a:cs typeface="Times New Roman"/>
              </a:rPr>
              <a:t>、府民の生命や財産を守るために、一時も運転停止状態に陥ることが許されない設備であるが、運転時間が短いため、傾向監視等による劣化状況の把握が困難である。従って、非常設備に対するこれまでの維持管理手法の更なる見直しが急務となっている</a:t>
            </a:r>
            <a:r>
              <a:rPr lang="ja-JP" altLang="en-US" sz="1200" kern="100" dirty="0" smtClean="0">
                <a:ea typeface="Meiryo UI"/>
                <a:cs typeface="Times New Roman"/>
              </a:rPr>
              <a:t>。</a:t>
            </a:r>
            <a:endParaRPr lang="ja-JP" altLang="en-US" sz="1200" kern="100" dirty="0" smtClean="0">
              <a:effectLst/>
              <a:ea typeface="Meiryo UI"/>
              <a:cs typeface="Times New Roman"/>
            </a:endParaRPr>
          </a:p>
        </p:txBody>
      </p:sp>
      <p:sp>
        <p:nvSpPr>
          <p:cNvPr id="35" name="右中かっこ 34"/>
          <p:cNvSpPr/>
          <p:nvPr/>
        </p:nvSpPr>
        <p:spPr>
          <a:xfrm>
            <a:off x="4929183" y="1495702"/>
            <a:ext cx="228430" cy="8057425"/>
          </a:xfrm>
          <a:prstGeom prst="rightBrace">
            <a:avLst/>
          </a:prstGeom>
          <a:noFill/>
          <a:ln w="412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1028" name="Picture 4"/>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472" t="4260" r="3114" b="4485"/>
          <a:stretch/>
        </p:blipFill>
        <p:spPr bwMode="auto">
          <a:xfrm>
            <a:off x="2590800" y="2728686"/>
            <a:ext cx="2312346" cy="1887595"/>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053" t="3742" r="4053" b="5002"/>
          <a:stretch/>
        </p:blipFill>
        <p:spPr bwMode="auto">
          <a:xfrm>
            <a:off x="190499" y="2714172"/>
            <a:ext cx="2277670" cy="1901371"/>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6154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52876"/>
            <a:ext cx="8777064" cy="3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sz="1600" b="1" kern="100" dirty="0" smtClean="0">
                <a:solidFill>
                  <a:srgbClr val="000000"/>
                </a:solidFill>
                <a:effectLst/>
                <a:ea typeface="Meiryo UI"/>
                <a:cs typeface="Times New Roman"/>
              </a:rPr>
              <a:t>「</a:t>
            </a:r>
            <a:r>
              <a:rPr lang="en-US" sz="1600" b="1" kern="100" dirty="0" err="1" smtClean="0">
                <a:solidFill>
                  <a:srgbClr val="000000"/>
                </a:solidFill>
                <a:effectLst/>
                <a:ea typeface="Meiryo UI"/>
                <a:cs typeface="Times New Roman"/>
              </a:rPr>
              <a:t>都市基盤施設長寿命化</a:t>
            </a:r>
            <a:r>
              <a:rPr lang="ja-JP" altLang="en-US" sz="1600" b="1" kern="100" dirty="0" smtClean="0">
                <a:solidFill>
                  <a:srgbClr val="000000"/>
                </a:solidFill>
                <a:effectLst/>
                <a:ea typeface="Meiryo UI"/>
                <a:cs typeface="Times New Roman"/>
              </a:rPr>
              <a:t>計画</a:t>
            </a:r>
            <a:r>
              <a:rPr lang="ja-JP" sz="1600" b="1" kern="100" dirty="0" smtClean="0">
                <a:solidFill>
                  <a:srgbClr val="000000"/>
                </a:solidFill>
                <a:effectLst/>
                <a:ea typeface="Meiryo UI"/>
                <a:cs typeface="Times New Roman"/>
              </a:rPr>
              <a:t>」</a:t>
            </a:r>
            <a:r>
              <a:rPr lang="ja-JP" altLang="en-US" sz="1600" b="1" kern="100" dirty="0" smtClean="0">
                <a:solidFill>
                  <a:srgbClr val="000000"/>
                </a:solidFill>
                <a:effectLst/>
                <a:ea typeface="Meiryo UI"/>
                <a:cs typeface="Times New Roman"/>
              </a:rPr>
              <a:t> 最終</a:t>
            </a:r>
            <a:r>
              <a:rPr lang="ja-JP" sz="1600" b="1" kern="100" dirty="0" smtClean="0">
                <a:solidFill>
                  <a:srgbClr val="000000"/>
                </a:solidFill>
                <a:effectLst/>
                <a:ea typeface="Meiryo UI"/>
                <a:cs typeface="Times New Roman"/>
              </a:rPr>
              <a:t>とりまとめ</a:t>
            </a:r>
            <a:r>
              <a:rPr lang="ja-JP" sz="1600" b="1" kern="100" dirty="0">
                <a:solidFill>
                  <a:srgbClr val="000000"/>
                </a:solidFill>
                <a:effectLst/>
                <a:ea typeface="Meiryo UI"/>
                <a:cs typeface="Times New Roman"/>
              </a:rPr>
              <a:t>　</a:t>
            </a:r>
            <a:r>
              <a:rPr lang="ja-JP" sz="1600" b="1" kern="100" dirty="0" smtClean="0">
                <a:solidFill>
                  <a:srgbClr val="000000"/>
                </a:solidFill>
                <a:effectLst/>
                <a:ea typeface="Meiryo UI"/>
                <a:cs typeface="Times New Roman"/>
              </a:rPr>
              <a:t>概要版</a:t>
            </a:r>
            <a:r>
              <a:rPr lang="ja-JP" altLang="en-US" sz="1600" b="1" kern="100" dirty="0" smtClean="0">
                <a:solidFill>
                  <a:srgbClr val="000000"/>
                </a:solidFill>
                <a:effectLst/>
                <a:ea typeface="Meiryo UI"/>
                <a:cs typeface="Times New Roman"/>
              </a:rPr>
              <a:t>　下水道編</a:t>
            </a:r>
            <a:endParaRPr lang="ja-JP" sz="1100" kern="100" dirty="0">
              <a:effectLst/>
              <a:ea typeface="HG明朝B"/>
              <a:cs typeface="Times New Roman"/>
            </a:endParaRPr>
          </a:p>
        </p:txBody>
      </p:sp>
      <p:sp>
        <p:nvSpPr>
          <p:cNvPr id="6" name="正方形/長方形 5"/>
          <p:cNvSpPr/>
          <p:nvPr/>
        </p:nvSpPr>
        <p:spPr>
          <a:xfrm>
            <a:off x="8417024" y="218376"/>
            <a:ext cx="4363740" cy="2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spcAft>
                <a:spcPts val="0"/>
              </a:spcAft>
            </a:pPr>
            <a:r>
              <a:rPr lang="ja-JP" altLang="en-US" sz="1200" b="1" kern="100" dirty="0" smtClean="0">
                <a:solidFill>
                  <a:srgbClr val="000000"/>
                </a:solidFill>
                <a:ea typeface="Meiryo UI"/>
                <a:cs typeface="Times New Roman"/>
              </a:rPr>
              <a:t>平成</a:t>
            </a:r>
            <a:r>
              <a:rPr lang="en-US" altLang="ja-JP" sz="1200" b="1" kern="100" dirty="0" smtClean="0">
                <a:solidFill>
                  <a:srgbClr val="000000"/>
                </a:solidFill>
                <a:ea typeface="Meiryo UI"/>
                <a:cs typeface="Times New Roman"/>
              </a:rPr>
              <a:t>26</a:t>
            </a:r>
            <a:r>
              <a:rPr lang="ja-JP" altLang="en-US" sz="1200" b="1" kern="100" dirty="0" smtClean="0">
                <a:solidFill>
                  <a:srgbClr val="000000"/>
                </a:solidFill>
                <a:ea typeface="Meiryo UI"/>
                <a:cs typeface="Times New Roman"/>
              </a:rPr>
              <a:t>年</a:t>
            </a:r>
            <a:r>
              <a:rPr lang="en-US" altLang="ja-JP" sz="1200" b="1" kern="100" dirty="0">
                <a:solidFill>
                  <a:srgbClr val="000000"/>
                </a:solidFill>
                <a:ea typeface="Meiryo UI"/>
                <a:cs typeface="Times New Roman"/>
              </a:rPr>
              <a:t>12</a:t>
            </a:r>
            <a:r>
              <a:rPr lang="ja-JP" altLang="en-US" sz="1200" b="1" kern="100" dirty="0" smtClean="0">
                <a:solidFill>
                  <a:srgbClr val="000000"/>
                </a:solidFill>
                <a:ea typeface="Meiryo UI"/>
                <a:cs typeface="Times New Roman"/>
              </a:rPr>
              <a:t>月</a:t>
            </a:r>
            <a:r>
              <a:rPr lang="en-US" altLang="ja-JP" sz="1200" b="1" kern="100" dirty="0" smtClean="0">
                <a:solidFill>
                  <a:srgbClr val="000000"/>
                </a:solidFill>
                <a:ea typeface="Meiryo UI"/>
                <a:cs typeface="Times New Roman"/>
              </a:rPr>
              <a:t>25</a:t>
            </a:r>
            <a:r>
              <a:rPr lang="ja-JP" altLang="en-US" sz="1200" b="1" kern="100" dirty="0" smtClean="0">
                <a:solidFill>
                  <a:srgbClr val="000000"/>
                </a:solidFill>
                <a:ea typeface="Meiryo UI"/>
                <a:cs typeface="Times New Roman"/>
              </a:rPr>
              <a:t>日　大阪府都市基盤施設維持管理技術審議会</a:t>
            </a:r>
            <a:endParaRPr lang="ja-JP" sz="1000" kern="100" dirty="0">
              <a:effectLst/>
              <a:ea typeface="HG明朝B"/>
              <a:cs typeface="Times New Roman"/>
            </a:endParaRPr>
          </a:p>
        </p:txBody>
      </p:sp>
      <p:sp>
        <p:nvSpPr>
          <p:cNvPr id="29" name="正方形/長方形 28"/>
          <p:cNvSpPr/>
          <p:nvPr/>
        </p:nvSpPr>
        <p:spPr>
          <a:xfrm>
            <a:off x="490506" y="-45342"/>
            <a:ext cx="3101982" cy="3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100" b="1" kern="100" dirty="0" smtClean="0">
                <a:solidFill>
                  <a:srgbClr val="000000"/>
                </a:solidFill>
                <a:ea typeface="Meiryo UI"/>
                <a:cs typeface="Times New Roman"/>
              </a:rPr>
              <a:t>～戦略的な維持管理の推進に向けて～</a:t>
            </a:r>
            <a:endParaRPr lang="ja-JP" sz="900" kern="100" dirty="0">
              <a:effectLst/>
              <a:ea typeface="HG明朝B"/>
              <a:cs typeface="Times New Roman"/>
            </a:endParaRPr>
          </a:p>
        </p:txBody>
      </p:sp>
      <p:graphicFrame>
        <p:nvGraphicFramePr>
          <p:cNvPr id="2" name="表 1"/>
          <p:cNvGraphicFramePr>
            <a:graphicFrameLocks noGrp="1"/>
          </p:cNvGraphicFramePr>
          <p:nvPr>
            <p:extLst>
              <p:ext uri="{D42A27DB-BD31-4B8C-83A1-F6EECF244321}">
                <p14:modId xmlns:p14="http://schemas.microsoft.com/office/powerpoint/2010/main" val="514242968"/>
              </p:ext>
            </p:extLst>
          </p:nvPr>
        </p:nvGraphicFramePr>
        <p:xfrm>
          <a:off x="261256" y="441804"/>
          <a:ext cx="12293602" cy="8885913"/>
        </p:xfrm>
        <a:graphic>
          <a:graphicData uri="http://schemas.openxmlformats.org/drawingml/2006/table">
            <a:tbl>
              <a:tblPr firstRow="1" firstCol="1" bandRow="1">
                <a:tableStyleId>{93296810-A885-4BE3-A3E7-6D5BEEA58F35}</a:tableStyleId>
              </a:tblPr>
              <a:tblGrid>
                <a:gridCol w="2583544"/>
                <a:gridCol w="3236686"/>
                <a:gridCol w="3236686"/>
                <a:gridCol w="3236686"/>
              </a:tblGrid>
              <a:tr h="616336">
                <a:tc>
                  <a:txBody>
                    <a:bodyPr/>
                    <a:lstStyle/>
                    <a:p>
                      <a:pPr algn="just">
                        <a:spcAft>
                          <a:spcPts val="0"/>
                        </a:spcAft>
                      </a:pPr>
                      <a:r>
                        <a:rPr lang="en-US" sz="2000" kern="100" dirty="0">
                          <a:effectLst/>
                        </a:rPr>
                        <a:t> </a:t>
                      </a:r>
                      <a:endParaRPr lang="ja-JP" sz="2000" kern="100" dirty="0">
                        <a:solidFill>
                          <a:srgbClr val="E36C0A"/>
                        </a:solidFill>
                        <a:effectLst/>
                        <a:latin typeface="Georgia"/>
                        <a:ea typeface="HG明朝B"/>
                        <a:cs typeface="Times New Roman"/>
                      </a:endParaRPr>
                    </a:p>
                  </a:txBody>
                  <a:tcPr marL="68580" marR="68580" marT="0" marB="0">
                    <a:lnB w="12700" cap="flat" cmpd="sng" algn="ctr">
                      <a:solidFill>
                        <a:schemeClr val="bg1"/>
                      </a:solidFill>
                      <a:prstDash val="solid"/>
                      <a:round/>
                      <a:headEnd type="none" w="med" len="med"/>
                      <a:tailEnd type="none" w="med" len="med"/>
                    </a:lnB>
                    <a:lnTlToBr w="12700" cap="flat" cmpd="sng" algn="ctr">
                      <a:solidFill>
                        <a:schemeClr val="bg1"/>
                      </a:solidFill>
                      <a:prstDash val="solid"/>
                      <a:round/>
                      <a:headEnd type="none" w="med" len="med"/>
                      <a:tailEnd type="none" w="med" len="med"/>
                    </a:lnTlToBr>
                  </a:tcPr>
                </a:tc>
                <a:tc>
                  <a:txBody>
                    <a:bodyPr/>
                    <a:lstStyle/>
                    <a:p>
                      <a:pPr algn="ctr">
                        <a:spcAft>
                          <a:spcPts val="0"/>
                        </a:spcAft>
                      </a:pPr>
                      <a:r>
                        <a:rPr lang="ja-JP" sz="1800" b="1" kern="100" dirty="0">
                          <a:effectLst/>
                          <a:latin typeface="Meiryo UI" panose="020B0604030504040204" pitchFamily="50" charset="-128"/>
                          <a:ea typeface="Meiryo UI" panose="020B0604030504040204" pitchFamily="50" charset="-128"/>
                          <a:cs typeface="Meiryo UI" panose="020B0604030504040204" pitchFamily="50" charset="-128"/>
                        </a:rPr>
                        <a:t>現状と</a:t>
                      </a:r>
                      <a:r>
                        <a:rPr lang="ja-JP" sz="1800" b="1" kern="100" dirty="0" smtClean="0">
                          <a:effectLst/>
                          <a:latin typeface="Meiryo UI" panose="020B0604030504040204" pitchFamily="50" charset="-128"/>
                          <a:ea typeface="Meiryo UI" panose="020B0604030504040204" pitchFamily="50" charset="-128"/>
                          <a:cs typeface="Meiryo UI" panose="020B0604030504040204" pitchFamily="50" charset="-128"/>
                        </a:rPr>
                        <a:t>課題</a:t>
                      </a:r>
                      <a:endParaRPr lang="ja-JP" sz="24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ja-JP" sz="1800" b="1" kern="100" dirty="0">
                          <a:effectLst/>
                          <a:latin typeface="Meiryo UI" panose="020B0604030504040204" pitchFamily="50" charset="-128"/>
                          <a:ea typeface="Meiryo UI" panose="020B0604030504040204" pitchFamily="50" charset="-128"/>
                          <a:cs typeface="Meiryo UI" panose="020B0604030504040204" pitchFamily="50" charset="-128"/>
                        </a:rPr>
                        <a:t>必要施策に</a:t>
                      </a:r>
                      <a:r>
                        <a:rPr lang="ja-JP" sz="1800" b="1" kern="100" dirty="0" smtClean="0">
                          <a:effectLst/>
                          <a:latin typeface="Meiryo UI" panose="020B0604030504040204" pitchFamily="50" charset="-128"/>
                          <a:ea typeface="Meiryo UI" panose="020B0604030504040204" pitchFamily="50" charset="-128"/>
                          <a:cs typeface="Meiryo UI" panose="020B0604030504040204" pitchFamily="50" charset="-128"/>
                        </a:rPr>
                        <a:t>係る</a:t>
                      </a:r>
                      <a:endParaRPr lang="en-US" altLang="ja-JP" sz="18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8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a:t>
                      </a:r>
                      <a:r>
                        <a:rPr lang="ja-JP" sz="1800" b="1" kern="100" dirty="0">
                          <a:effectLst/>
                          <a:latin typeface="Meiryo UI" panose="020B0604030504040204" pitchFamily="50" charset="-128"/>
                          <a:ea typeface="Meiryo UI" panose="020B0604030504040204" pitchFamily="50" charset="-128"/>
                          <a:cs typeface="Meiryo UI" panose="020B0604030504040204" pitchFamily="50" charset="-128"/>
                        </a:rPr>
                        <a:t>の方向性</a:t>
                      </a:r>
                      <a:endParaRPr lang="ja-JP" sz="2400" b="1" kern="100" dirty="0">
                        <a:solidFill>
                          <a:srgbClr val="E36C0A"/>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ja-JP" sz="1800" b="1" kern="100" dirty="0">
                          <a:effectLst/>
                          <a:latin typeface="Meiryo UI" panose="020B0604030504040204" pitchFamily="50" charset="-128"/>
                          <a:ea typeface="Meiryo UI" panose="020B0604030504040204" pitchFamily="50" charset="-128"/>
                          <a:cs typeface="Meiryo UI" panose="020B0604030504040204" pitchFamily="50" charset="-128"/>
                        </a:rPr>
                        <a:t>具体的な取組みの例</a:t>
                      </a:r>
                      <a:endParaRPr lang="ja-JP" sz="2400" b="1" kern="100" dirty="0">
                        <a:solidFill>
                          <a:srgbClr val="E36C0A"/>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1539730">
                <a:tc>
                  <a:txBody>
                    <a:bodyPr/>
                    <a:lstStyle/>
                    <a:p>
                      <a:pPr indent="0" algn="just">
                        <a:lnSpc>
                          <a:spcPct val="100000"/>
                        </a:lnSpc>
                        <a:spcBef>
                          <a:spcPts val="0"/>
                        </a:spcBef>
                        <a:spcAft>
                          <a:spcPts val="0"/>
                        </a:spcAft>
                      </a:pPr>
                      <a:r>
                        <a:rPr lang="ja-JP" sz="1400" b="1" u="sng" kern="100" dirty="0">
                          <a:effectLst/>
                          <a:latin typeface="Meiryo UI" panose="020B0604030504040204" pitchFamily="50" charset="-128"/>
                          <a:ea typeface="Meiryo UI" panose="020B0604030504040204" pitchFamily="50" charset="-128"/>
                          <a:cs typeface="Meiryo UI" panose="020B0604030504040204" pitchFamily="50" charset="-128"/>
                        </a:rPr>
                        <a:t>点検、診断、評価の手法や体制等</a:t>
                      </a:r>
                      <a:r>
                        <a:rPr lang="ja-JP" sz="1400" b="1" u="sng" kern="100" dirty="0" smtClean="0">
                          <a:effectLst/>
                          <a:latin typeface="Meiryo UI" panose="020B0604030504040204" pitchFamily="50" charset="-128"/>
                          <a:ea typeface="Meiryo UI" panose="020B0604030504040204" pitchFamily="50" charset="-128"/>
                          <a:cs typeface="Meiryo UI" panose="020B0604030504040204" pitchFamily="50" charset="-128"/>
                        </a:rPr>
                        <a:t>の</a:t>
                      </a:r>
                      <a:r>
                        <a:rPr lang="ja-JP" altLang="en-US" sz="1400" b="1" u="sng" kern="100" dirty="0" smtClean="0">
                          <a:effectLst/>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14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indent="0" algn="just">
                        <a:lnSpc>
                          <a:spcPct val="100000"/>
                        </a:lnSpc>
                        <a:spcBef>
                          <a:spcPts val="0"/>
                        </a:spcBef>
                        <a:spcAft>
                          <a:spcPts val="0"/>
                        </a:spcAft>
                      </a:pPr>
                      <a:endParaRPr lang="en-US" altLang="ja-JP" sz="14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1280160" rtl="0" eaLnBrk="1" fontAlgn="auto" latinLnBrk="0" hangingPunct="1">
                        <a:lnSpc>
                          <a:spcPct val="100000"/>
                        </a:lnSpc>
                        <a:spcBef>
                          <a:spcPts val="0"/>
                        </a:spcBef>
                        <a:spcAft>
                          <a:spcPts val="0"/>
                        </a:spcAft>
                        <a:buClrTx/>
                        <a:buSzTx/>
                        <a:buFontTx/>
                        <a:buNone/>
                        <a:tabLst/>
                        <a:defRPr/>
                      </a:pPr>
                      <a:r>
                        <a:rPr lang="ja-JP" altLang="ja-JP" sz="14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施設の特性に応じた維持管理手法の体系化</a:t>
                      </a:r>
                      <a:endParaRPr lang="en-US" altLang="ja-JP" sz="14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1280160" rtl="0" eaLnBrk="1" fontAlgn="auto" latinLnBrk="0" hangingPunct="1">
                        <a:lnSpc>
                          <a:spcPct val="100000"/>
                        </a:lnSpc>
                        <a:spcBef>
                          <a:spcPts val="0"/>
                        </a:spcBef>
                        <a:spcAft>
                          <a:spcPts val="0"/>
                        </a:spcAft>
                        <a:buClrTx/>
                        <a:buSzTx/>
                        <a:buFontTx/>
                        <a:buNone/>
                        <a:tabLst/>
                        <a:defRPr/>
                      </a:pPr>
                      <a:endParaRPr lang="en-US" altLang="ja-JP" sz="14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1280160" rtl="0" eaLnBrk="1" fontAlgn="auto" latinLnBrk="0" hangingPunct="1">
                        <a:lnSpc>
                          <a:spcPct val="100000"/>
                        </a:lnSpc>
                        <a:spcBef>
                          <a:spcPts val="0"/>
                        </a:spcBef>
                        <a:spcAft>
                          <a:spcPts val="0"/>
                        </a:spcAft>
                        <a:buClrTx/>
                        <a:buSzTx/>
                        <a:buFontTx/>
                        <a:buNone/>
                        <a:tabLst/>
                        <a:defRPr/>
                      </a:pPr>
                      <a:r>
                        <a:rPr lang="ja-JP" altLang="ja-JP" sz="1400" b="1" u="sng" kern="100" dirty="0" smtClean="0">
                          <a:effectLst/>
                          <a:latin typeface="Meiryo UI" panose="020B0604030504040204" pitchFamily="50" charset="-128"/>
                          <a:ea typeface="Meiryo UI" panose="020B0604030504040204" pitchFamily="50" charset="-128"/>
                          <a:cs typeface="Meiryo UI" panose="020B0604030504040204" pitchFamily="50" charset="-128"/>
                        </a:rPr>
                        <a:t>補修時期の最適化の検討</a:t>
                      </a:r>
                      <a:endParaRPr lang="ja-JP" sz="1400" b="1" u="sng" kern="100" dirty="0">
                        <a:solidFill>
                          <a:srgbClr val="E36C0A"/>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T w="12700" cap="flat" cmpd="sng" algn="ctr">
                      <a:solidFill>
                        <a:schemeClr val="bg1"/>
                      </a:solidFill>
                      <a:prstDash val="solid"/>
                      <a:round/>
                      <a:headEnd type="none" w="med" len="med"/>
                      <a:tailEnd type="none" w="med" len="med"/>
                    </a:lnT>
                  </a:tcPr>
                </a:tc>
                <a:tc>
                  <a:txBody>
                    <a:bodyPr/>
                    <a:lstStyle/>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①水槽等土木躯体について、維持管理基準が未策定（元基準もなし）</a:t>
                      </a: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②雨水ポンプ駆動装置については、他施設よりも重点的に維持管理</a:t>
                      </a: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③上記以外の施設については、下水道維持管理指針等に基づき、定期点検等の維持管理を適正に実施</a:t>
                      </a:r>
                      <a:endParaRPr lang="ja-JP" sz="14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tc>
                <a:tc>
                  <a:txBody>
                    <a:bodyPr/>
                    <a:lstStyle/>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①水槽等土木躯体の維持管理基準を作成</a:t>
                      </a:r>
                      <a:endParaRPr 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②③上記以外の施設については、これまでの取組みを継続</a:t>
                      </a:r>
                      <a:endParaRPr lang="ja-JP" sz="14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tc>
                <a:tc>
                  <a:txBody>
                    <a:bodyPr/>
                    <a:lstStyle/>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①水槽等土木躯体については作成した基準に沿って適正な維持管理を実施</a:t>
                      </a: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②雨水ポンプ駆動装置については適正間隔による分解整備を着実に実施</a:t>
                      </a: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③管渠パトロール、カメラ点検、機器の定期点検等</a:t>
                      </a:r>
                      <a:r>
                        <a:rPr lang="en-US" sz="14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を実施</a:t>
                      </a:r>
                      <a:endParaRPr lang="ja-JP" sz="14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tc>
              </a:tr>
              <a:tr h="2358451">
                <a:tc>
                  <a:txBody>
                    <a:bodyPr/>
                    <a:lstStyle/>
                    <a:p>
                      <a:pPr indent="0" algn="just">
                        <a:lnSpc>
                          <a:spcPct val="100000"/>
                        </a:lnSpc>
                        <a:spcBef>
                          <a:spcPts val="0"/>
                        </a:spcBef>
                        <a:spcAft>
                          <a:spcPts val="0"/>
                        </a:spcAft>
                      </a:pPr>
                      <a:r>
                        <a:rPr lang="ja-JP" sz="14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更新</a:t>
                      </a:r>
                      <a:r>
                        <a:rPr lang="ja-JP" sz="1400" b="1" u="sng" kern="100" dirty="0">
                          <a:effectLst/>
                          <a:latin typeface="Meiryo UI" panose="020B0604030504040204" pitchFamily="50" charset="-128"/>
                          <a:ea typeface="Meiryo UI" panose="020B0604030504040204" pitchFamily="50" charset="-128"/>
                          <a:cs typeface="Meiryo UI" panose="020B0604030504040204" pitchFamily="50" charset="-128"/>
                        </a:rPr>
                        <a:t>時期の最適化の</a:t>
                      </a:r>
                      <a:r>
                        <a:rPr lang="ja-JP" sz="14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検討</a:t>
                      </a:r>
                      <a:endParaRPr lang="ja-JP" sz="1400" b="1" u="sng"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①水槽等土木躯体について、維持管理基準が未策定（元基準もなし）</a:t>
                      </a: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雨水ポンプ駆動装置において重大な故障が発生した上に、部品供給の遅れにより復旧まで相当時間を要する事態となった（幸い、同じ部品を別自治体で保管されていたため事なきを得た）ため、状態監視だけでなく、部品供給も考慮した更新時期の見極めが必要</a:t>
                      </a: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③上記以外の施設は国手引きに沿って改築手法や時期を決定</a:t>
                      </a:r>
                      <a:endParaRPr lang="ja-JP" sz="14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tc>
                <a:tc>
                  <a:txBody>
                    <a:bodyPr/>
                    <a:lstStyle/>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①水槽等土木躯体の維持管理基準を作成</a:t>
                      </a: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②雨水ポンプ駆動装置については国手引きによる検討手法に加え、更新のタイミングに時間計画の考えを導入する。</a:t>
                      </a: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③上記以外の施設については、これまでの取組みを継続</a:t>
                      </a:r>
                      <a:endParaRPr lang="ja-JP" sz="14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tc>
                <a:tc>
                  <a:txBody>
                    <a:bodyPr/>
                    <a:lstStyle/>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①水槽等土木躯体については作成した基準に沿って適正な維持管理を実施</a:t>
                      </a: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②雨水ポンプ駆動装置については</a:t>
                      </a:r>
                      <a:r>
                        <a:rPr lang="en-US"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35</a:t>
                      </a: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年経過時点で原則更新（但し、部品供給状況によっては前後）それに加えて、更新までの中間年度でトラブル事例の多い「過給機」の取替を実施</a:t>
                      </a: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③上記以外の施設については、国手引きに沿って改築手法等を検討</a:t>
                      </a:r>
                      <a:endParaRPr lang="ja-JP"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tc>
              </a:tr>
              <a:tr h="1143256">
                <a:tc>
                  <a:txBody>
                    <a:bodyPr/>
                    <a:lstStyle/>
                    <a:p>
                      <a:pPr indent="0" algn="just">
                        <a:lnSpc>
                          <a:spcPct val="100000"/>
                        </a:lnSpc>
                        <a:spcBef>
                          <a:spcPts val="0"/>
                        </a:spcBef>
                        <a:spcAft>
                          <a:spcPts val="0"/>
                        </a:spcAft>
                      </a:pPr>
                      <a:r>
                        <a:rPr lang="ja-JP" sz="1400" b="1" u="sng" kern="100" dirty="0">
                          <a:effectLst/>
                          <a:latin typeface="Meiryo UI" panose="020B0604030504040204" pitchFamily="50" charset="-128"/>
                          <a:ea typeface="Meiryo UI" panose="020B0604030504040204" pitchFamily="50" charset="-128"/>
                          <a:cs typeface="Meiryo UI" panose="020B0604030504040204" pitchFamily="50" charset="-128"/>
                        </a:rPr>
                        <a:t>重点化指標の</a:t>
                      </a:r>
                      <a:r>
                        <a:rPr lang="ja-JP" sz="1400" b="1" u="sng" kern="100" dirty="0" smtClean="0">
                          <a:effectLst/>
                          <a:latin typeface="Meiryo UI" panose="020B0604030504040204" pitchFamily="50" charset="-128"/>
                          <a:ea typeface="Meiryo UI" panose="020B0604030504040204" pitchFamily="50" charset="-128"/>
                          <a:cs typeface="Meiryo UI" panose="020B0604030504040204" pitchFamily="50" charset="-128"/>
                        </a:rPr>
                        <a:t>設定</a:t>
                      </a:r>
                      <a:endParaRPr lang="en-US" altLang="ja-JP" sz="14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1280160" rtl="0" eaLnBrk="1" fontAlgn="auto" latinLnBrk="0" hangingPunct="1">
                        <a:lnSpc>
                          <a:spcPct val="100000"/>
                        </a:lnSpc>
                        <a:spcBef>
                          <a:spcPts val="0"/>
                        </a:spcBef>
                        <a:spcAft>
                          <a:spcPts val="0"/>
                        </a:spcAft>
                        <a:buClrTx/>
                        <a:buSzTx/>
                        <a:buFontTx/>
                        <a:buNone/>
                        <a:tabLst/>
                        <a:defRPr/>
                      </a:pPr>
                      <a:r>
                        <a:rPr lang="ja-JP" altLang="ja-JP" sz="14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日常的な維持管理の着実な実践</a:t>
                      </a:r>
                    </a:p>
                    <a:p>
                      <a:pPr indent="0" algn="just">
                        <a:lnSpc>
                          <a:spcPct val="100000"/>
                        </a:lnSpc>
                        <a:spcBef>
                          <a:spcPts val="0"/>
                        </a:spcBef>
                        <a:spcAft>
                          <a:spcPts val="0"/>
                        </a:spcAft>
                      </a:pPr>
                      <a:endParaRPr lang="ja-JP" sz="1400" b="1" u="sng"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①水槽等土木躯体について、手法が未策定（元基準もなし）</a:t>
                      </a: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②③上記以外の施設については、国手引きや下水道維持管理指針に基づき、手法を設定</a:t>
                      </a:r>
                      <a:endParaRPr lang="ja-JP"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tc>
                <a:tc>
                  <a:txBody>
                    <a:bodyPr/>
                    <a:lstStyle/>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①水槽等土木躯体の手法を作成</a:t>
                      </a: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②③上記以外の施設については、これまでの取組みを継続</a:t>
                      </a:r>
                      <a:endParaRPr lang="ja-JP"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indent="-360000" algn="just">
                        <a:spcAft>
                          <a:spcPts val="0"/>
                        </a:spcAft>
                      </a:pPr>
                      <a:endParaRPr lang="ja-JP" sz="14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tc>
                <a:tc>
                  <a:txBody>
                    <a:bodyPr/>
                    <a:lstStyle/>
                    <a:p>
                      <a:pPr marL="180000" marR="0" indent="-360000" algn="just" defTabSz="128016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以下の順で優先順位を設定</a:t>
                      </a: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indent="-360000" algn="just" defTabSz="128016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１．経過年数、健全度</a:t>
                      </a: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indent="-360000" algn="just" defTabSz="128016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２．施設の重要度</a:t>
                      </a: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indent="-360000" algn="just" defTabSz="128016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３．コスト面の影響</a:t>
                      </a: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indent="-360000" algn="just" defTabSz="128016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維持管理面での重点化もこれに準拠</a:t>
                      </a:r>
                      <a:endParaRPr lang="ja-JP"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tc>
              </a:tr>
              <a:tr h="713481">
                <a:tc>
                  <a:txBody>
                    <a:bodyPr/>
                    <a:lstStyle/>
                    <a:p>
                      <a:pPr indent="0" algn="just">
                        <a:lnSpc>
                          <a:spcPct val="100000"/>
                        </a:lnSpc>
                        <a:spcBef>
                          <a:spcPts val="0"/>
                        </a:spcBef>
                        <a:spcAft>
                          <a:spcPts val="0"/>
                        </a:spcAft>
                      </a:pPr>
                      <a:r>
                        <a:rPr lang="ja-JP" sz="1400" b="1" u="sng" kern="100" dirty="0">
                          <a:effectLst/>
                          <a:latin typeface="Meiryo UI" panose="020B0604030504040204" pitchFamily="50" charset="-128"/>
                          <a:ea typeface="Meiryo UI" panose="020B0604030504040204" pitchFamily="50" charset="-128"/>
                          <a:cs typeface="Meiryo UI" panose="020B0604030504040204" pitchFamily="50" charset="-128"/>
                        </a:rPr>
                        <a:t>維持管理を見通した新設上の</a:t>
                      </a:r>
                      <a:r>
                        <a:rPr lang="ja-JP" sz="1400" b="1" u="sng" kern="100" dirty="0" smtClean="0">
                          <a:effectLst/>
                          <a:latin typeface="Meiryo UI" panose="020B0604030504040204" pitchFamily="50" charset="-128"/>
                          <a:ea typeface="Meiryo UI" panose="020B0604030504040204" pitchFamily="50" charset="-128"/>
                          <a:cs typeface="Meiryo UI" panose="020B0604030504040204" pitchFamily="50" charset="-128"/>
                        </a:rPr>
                        <a:t>工夫</a:t>
                      </a:r>
                      <a:r>
                        <a:rPr lang="en-US" sz="1400" b="1" u="sng"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b="1" u="sng" kern="100" dirty="0">
                        <a:solidFill>
                          <a:srgbClr val="E36C0A"/>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180000" indent="-360000" algn="just">
                        <a:spcAft>
                          <a:spcPts val="0"/>
                        </a:spcAft>
                      </a:pPr>
                      <a:r>
                        <a:rPr lang="ja-JP" altLang="en-US" sz="14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省エネ性やメンテナンス性に優れた工法・機種を積極的に採用し、</a:t>
                      </a:r>
                      <a:r>
                        <a:rPr lang="en-US" altLang="ja-JP" sz="140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LCC</a:t>
                      </a: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縮減</a:t>
                      </a:r>
                      <a:endParaRPr lang="ja-JP" sz="14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tc>
                <a:tc>
                  <a:txBody>
                    <a:bodyPr/>
                    <a:lstStyle/>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○これ</a:t>
                      </a:r>
                      <a:r>
                        <a:rPr lang="ja-JP" altLang="en-US" sz="14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まで</a:t>
                      </a: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の取組みを継続</a:t>
                      </a:r>
                      <a:endParaRPr lang="ja-JP" sz="14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tc>
                <a:tc>
                  <a:txBody>
                    <a:bodyPr/>
                    <a:lstStyle/>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○高速回転機種から低速回転機種へ更新</a:t>
                      </a: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○主要部が水没した機種から陸上設置の機種へ更新</a:t>
                      </a:r>
                      <a:endParaRPr lang="ja-JP" sz="14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tc>
              </a:tr>
              <a:tr h="532563">
                <a:tc>
                  <a:txBody>
                    <a:bodyPr/>
                    <a:lstStyle/>
                    <a:p>
                      <a:pPr indent="0" algn="just">
                        <a:lnSpc>
                          <a:spcPct val="100000"/>
                        </a:lnSpc>
                        <a:spcBef>
                          <a:spcPts val="0"/>
                        </a:spcBef>
                        <a:spcAft>
                          <a:spcPts val="0"/>
                        </a:spcAft>
                      </a:pPr>
                      <a:r>
                        <a:rPr lang="ja-JP" sz="1400" b="1" u="sng" kern="100" dirty="0">
                          <a:effectLst/>
                          <a:latin typeface="Meiryo UI" panose="020B0604030504040204" pitchFamily="50" charset="-128"/>
                          <a:ea typeface="Meiryo UI" panose="020B0604030504040204" pitchFamily="50" charset="-128"/>
                          <a:cs typeface="Meiryo UI" panose="020B0604030504040204" pitchFamily="50" charset="-128"/>
                        </a:rPr>
                        <a:t>新たな技術、材料、工法の活用と促進</a:t>
                      </a:r>
                      <a:r>
                        <a:rPr lang="ja-JP" sz="14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策</a:t>
                      </a:r>
                      <a:endParaRPr lang="ja-JP" sz="1400" b="1" u="sng"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○信頼性確保を前提とした上で、積極的に新技術を導入</a:t>
                      </a:r>
                      <a:endParaRPr lang="ja-JP" sz="14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tc>
                <a:tc>
                  <a:txBody>
                    <a:bodyPr/>
                    <a:lstStyle/>
                    <a:p>
                      <a:pPr marL="180000" marR="0" indent="-360000" algn="just" defTabSz="128016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○これまでの取組みを継続</a:t>
                      </a:r>
                      <a:endParaRPr lang="ja-JP"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indent="-360000" algn="just">
                        <a:spcAft>
                          <a:spcPts val="0"/>
                        </a:spcAft>
                      </a:pPr>
                      <a:endParaRPr lang="ja-JP" sz="14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tc>
                <a:tc>
                  <a:txBody>
                    <a:bodyPr/>
                    <a:lstStyle/>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○一定の審査を行った上で試行導入し、問題のないことを確認した上で本格採用</a:t>
                      </a:r>
                      <a:r>
                        <a:rPr lang="en-US" sz="14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○民間企業、大学との共同研究</a:t>
                      </a:r>
                      <a:endParaRPr lang="ja-JP" sz="14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tc>
              </a:tr>
              <a:tr h="534303">
                <a:tc>
                  <a:txBody>
                    <a:bodyPr/>
                    <a:lstStyle/>
                    <a:p>
                      <a:pPr indent="0" algn="just">
                        <a:lnSpc>
                          <a:spcPct val="100000"/>
                        </a:lnSpc>
                        <a:spcBef>
                          <a:spcPts val="0"/>
                        </a:spcBef>
                        <a:spcAft>
                          <a:spcPts val="0"/>
                        </a:spcAft>
                      </a:pPr>
                      <a:r>
                        <a:rPr lang="en-US" sz="1400" b="1" u="sng" kern="100" dirty="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400" b="1" u="sng" kern="100" dirty="0" smtClean="0">
                          <a:effectLst/>
                          <a:latin typeface="Meiryo UI" panose="020B0604030504040204" pitchFamily="50" charset="-128"/>
                          <a:ea typeface="Meiryo UI" panose="020B0604030504040204" pitchFamily="50" charset="-128"/>
                          <a:cs typeface="Meiryo UI" panose="020B0604030504040204" pitchFamily="50" charset="-128"/>
                        </a:rPr>
                        <a:t>人材の育成と確保、技術力の向上と継承</a:t>
                      </a:r>
                    </a:p>
                  </a:txBody>
                  <a:tcPr marL="68580" marR="68580" marT="0" marB="0" anchor="ctr"/>
                </a:tc>
                <a:tc>
                  <a:txBody>
                    <a:bodyPr/>
                    <a:lstStyle/>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○既存の技術組織を活用し、府及び市町村職員の技術力の向上を図る</a:t>
                      </a:r>
                      <a:endParaRPr lang="ja-JP" sz="14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tc>
                <a:tc>
                  <a:txBody>
                    <a:bodyPr/>
                    <a:lstStyle/>
                    <a:p>
                      <a:pPr marL="180000" marR="0" indent="-360000" algn="just" defTabSz="1280160" rtl="0" eaLnBrk="1" fontAlgn="auto" latinLnBrk="0" hangingPunct="1">
                        <a:lnSpc>
                          <a:spcPct val="100000"/>
                        </a:lnSpc>
                        <a:spcBef>
                          <a:spcPts val="0"/>
                        </a:spcBef>
                        <a:spcAft>
                          <a:spcPts val="0"/>
                        </a:spcAft>
                        <a:buClrTx/>
                        <a:buSzTx/>
                        <a:buFontTx/>
                        <a:buNone/>
                        <a:tabLst/>
                        <a:defRPr/>
                      </a:pPr>
                      <a:r>
                        <a:rPr lang="en-US" sz="14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○これまでの取組みを継続</a:t>
                      </a:r>
                      <a:endParaRPr lang="ja-JP"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tc>
                <a:tc>
                  <a:txBody>
                    <a:bodyPr/>
                    <a:lstStyle/>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○流域下水道技術委員会と下水道事業促進協議会の技術部会の活動</a:t>
                      </a:r>
                      <a:endParaRPr lang="ja-JP" sz="14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tc>
              </a:tr>
              <a:tr h="486836">
                <a:tc>
                  <a:txBody>
                    <a:bodyPr/>
                    <a:lstStyle/>
                    <a:p>
                      <a:pPr marL="0" marR="0" indent="0" algn="just" defTabSz="1280160" rtl="0" eaLnBrk="1" fontAlgn="auto" latinLnBrk="0" hangingPunct="1">
                        <a:lnSpc>
                          <a:spcPct val="100000"/>
                        </a:lnSpc>
                        <a:spcBef>
                          <a:spcPts val="0"/>
                        </a:spcBef>
                        <a:spcAft>
                          <a:spcPts val="0"/>
                        </a:spcAft>
                        <a:buClrTx/>
                        <a:buSzTx/>
                        <a:buFontTx/>
                        <a:buNone/>
                        <a:tabLst/>
                        <a:defRPr/>
                      </a:pPr>
                      <a:r>
                        <a:rPr lang="ja-JP" altLang="en-US" sz="14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現場や地域を重視した維持管理の実践</a:t>
                      </a:r>
                    </a:p>
                  </a:txBody>
                  <a:tcPr marL="68580" marR="68580" marT="0" marB="0" anchor="ctr"/>
                </a:tc>
                <a:tc>
                  <a:txBody>
                    <a:bodyPr/>
                    <a:lstStyle/>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○府内市町村や大学との連携強化に取り組む</a:t>
                      </a:r>
                      <a:endParaRPr lang="ja-JP" sz="14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tc>
                <a:tc>
                  <a:txBody>
                    <a:bodyPr/>
                    <a:lstStyle/>
                    <a:p>
                      <a:pPr marL="180000" marR="0" indent="-360000" algn="just" defTabSz="128016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○これまでの取組みを継続</a:t>
                      </a:r>
                      <a:endParaRPr lang="ja-JP"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tc>
                <a:tc>
                  <a:txBody>
                    <a:bodyPr/>
                    <a:lstStyle/>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○下水道事業促進協議会や下水道技術研究会の活動</a:t>
                      </a:r>
                      <a:endParaRPr lang="ja-JP" sz="14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tc>
              </a:tr>
              <a:tr h="850745">
                <a:tc>
                  <a:txBody>
                    <a:bodyPr/>
                    <a:lstStyle/>
                    <a:p>
                      <a:pPr marL="0" marR="0" indent="0" algn="just" defTabSz="1280160" rtl="0" eaLnBrk="1" fontAlgn="auto" latinLnBrk="0" hangingPunct="1">
                        <a:lnSpc>
                          <a:spcPct val="100000"/>
                        </a:lnSpc>
                        <a:spcBef>
                          <a:spcPts val="0"/>
                        </a:spcBef>
                        <a:spcAft>
                          <a:spcPts val="0"/>
                        </a:spcAft>
                        <a:buClrTx/>
                        <a:buSzTx/>
                        <a:buFontTx/>
                        <a:buNone/>
                        <a:tabLst/>
                        <a:defRPr/>
                      </a:pPr>
                      <a:r>
                        <a:rPr lang="ja-JP" altLang="en-US" sz="14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維持管理業務の改善と魅力向上のあり方</a:t>
                      </a:r>
                    </a:p>
                  </a:txBody>
                  <a:tcPr marL="68580" marR="68580" marT="0" marB="0" anchor="ctr"/>
                </a:tc>
                <a:tc>
                  <a:txBody>
                    <a:bodyPr/>
                    <a:lstStyle/>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○下水道施設の維持管理は、外部委託が大半であるため、業務内容に応じた点検業者等の選定を適切に実施</a:t>
                      </a:r>
                      <a:endParaRPr lang="ja-JP" sz="14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tc>
                <a:tc>
                  <a:txBody>
                    <a:bodyPr/>
                    <a:lstStyle/>
                    <a:p>
                      <a:pPr marL="180000" marR="0" indent="-360000" algn="just" defTabSz="128016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○これまでの取組みを継続</a:t>
                      </a:r>
                      <a:endParaRPr lang="ja-JP"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tc>
                <a:tc>
                  <a:txBody>
                    <a:bodyPr/>
                    <a:lstStyle/>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○運転管理業務委託について、一般競争入札で長期継続契約</a:t>
                      </a: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indent="-360000" algn="just">
                        <a:spcAft>
                          <a:spcPts val="0"/>
                        </a:spcAft>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○高度な知識を要するものは専門メーカーへ随意契約</a:t>
                      </a:r>
                      <a:endParaRPr lang="ja-JP" sz="14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tc>
              </a:tr>
            </a:tbl>
          </a:graphicData>
        </a:graphic>
      </p:graphicFrame>
    </p:spTree>
    <p:extLst>
      <p:ext uri="{BB962C8B-B14F-4D97-AF65-F5344CB8AC3E}">
        <p14:creationId xmlns:p14="http://schemas.microsoft.com/office/powerpoint/2010/main" val="385965405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F4EBACA4-3044-4C6A-8965-1CF8C1AD95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13322667-B00F-4C65-BC50-DAC846220403}">
  <ds:schemaRefs>
    <ds:schemaRef ds:uri="http://schemas.microsoft.com/sharepoint/v3/contenttype/forms"/>
  </ds:schemaRefs>
</ds:datastoreItem>
</file>

<file path=customXml/itemProps3.xml><?xml version="1.0" encoding="utf-8"?>
<ds:datastoreItem xmlns:ds="http://schemas.openxmlformats.org/officeDocument/2006/customXml" ds:itemID="{74215EB6-4231-4328-BC0A-2B035F25FAE4}">
  <ds:schemaRefs>
    <ds:schemaRef ds:uri="http://purl.org/dc/terms/"/>
    <ds:schemaRef ds:uri="http://purl.org/dc/elements/1.1/"/>
    <ds:schemaRef ds:uri="http://schemas.openxmlformats.org/package/2006/metadata/core-properties"/>
    <ds:schemaRef ds:uri="http://www.w3.org/XML/1998/namespace"/>
    <ds:schemaRef ds:uri="http://schemas.microsoft.com/office/2006/documentManagement/typ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711</TotalTime>
  <Words>1465</Words>
  <Application>Microsoft Office PowerPoint</Application>
  <PresentationFormat>A3 297x420 mm</PresentationFormat>
  <Paragraphs>115</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大井祥之</dc:creator>
  <cp:lastModifiedBy>HOSTNAME</cp:lastModifiedBy>
  <cp:revision>65</cp:revision>
  <cp:lastPrinted>2014-07-10T07:59:18Z</cp:lastPrinted>
  <dcterms:created xsi:type="dcterms:W3CDTF">2014-06-30T08:21:43Z</dcterms:created>
  <dcterms:modified xsi:type="dcterms:W3CDTF">2014-12-16T09:57:07Z</dcterms:modified>
</cp:coreProperties>
</file>