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527" r:id="rId5"/>
    <p:sldId id="529" r:id="rId6"/>
    <p:sldId id="528" r:id="rId7"/>
    <p:sldId id="530" r:id="rId8"/>
    <p:sldId id="532" r:id="rId9"/>
    <p:sldId id="531" r:id="rId10"/>
    <p:sldId id="533" r:id="rId11"/>
    <p:sldId id="534" r:id="rId12"/>
    <p:sldId id="541" r:id="rId13"/>
    <p:sldId id="536" r:id="rId14"/>
    <p:sldId id="542" r:id="rId15"/>
    <p:sldId id="538" r:id="rId16"/>
    <p:sldId id="539" r:id="rId17"/>
    <p:sldId id="540" r:id="rId18"/>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0066CC"/>
    <a:srgbClr val="FFD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2" autoAdjust="0"/>
    <p:restoredTop sz="93463" autoAdjust="0"/>
  </p:normalViewPr>
  <p:slideViewPr>
    <p:cSldViewPr snapToGrid="0">
      <p:cViewPr varScale="1">
        <p:scale>
          <a:sx n="69" d="100"/>
          <a:sy n="69" d="100"/>
        </p:scale>
        <p:origin x="-1668" y="-108"/>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itosh\Documents\&#9679;&#20234;&#34276;\&#9679;&#38263;&#23551;&#21629;&#21270;&#35336;&#30011;\&#9733;&#38263;&#23551;&#21629;&#21270;&#25126;&#30053;&#26908;&#35342;&#22996;&#21729;&#20250;\&#38263;&#23551;&#21629;&#21270;&#25163;&#24341;&#12365;\&#22823;&#38442;&#24220;\&#9315;&#20491;&#21029;&#26908;&#35342;&#36039;&#26009;\04-4-2%20&#12467;&#12473;&#12488;&#27604;&#36611;&#12464;&#12521;&#12501;%20(H24&#9675;&#9675;&#20966;&#29702;&#21306;)%20H24.12.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itosh\Documents\&#9679;&#20234;&#34276;\&#9679;&#38263;&#23551;&#21629;&#21270;&#35336;&#30011;\&#9733;&#38263;&#23551;&#21629;&#21270;&#25126;&#30053;&#26908;&#35342;&#22996;&#21729;&#20250;\&#9679;&#23529;&#35696;&#20250;\&#35373;&#20633;&#37096;&#20250;\H26%20&#31532;1&#22238;&#35373;&#20633;&#37096;&#20250;\&#12467;&#12473;&#12488;&#27604;&#36611;&#12464;&#12521;&#12501;&#20803;&#12493;&#12479;.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itosh\Documents\&#9679;&#20234;&#34276;\&#9679;&#38263;&#23551;&#21629;&#21270;&#35336;&#30011;\&#9733;&#38263;&#23551;&#21629;&#21270;&#25126;&#30053;&#26908;&#35342;&#22996;&#21729;&#20250;\&#38263;&#23551;&#21629;&#21270;&#25163;&#24341;&#12365;\&#22823;&#38442;&#24220;\&#9315;&#20491;&#21029;&#26908;&#35342;&#36039;&#26009;\04-4-2%20&#12467;&#12473;&#12488;&#27604;&#36611;&#12464;&#12521;&#12501;%20(H24&#9675;&#9675;&#20966;&#29702;&#21306;)%20H24.12.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itosh\Documents\&#9679;&#20234;&#34276;\&#9679;&#38263;&#23551;&#21629;&#21270;&#35336;&#30011;\&#9733;&#38263;&#23551;&#21629;&#21270;&#25126;&#30053;&#26908;&#35342;&#22996;&#21729;&#20250;\&#9679;&#23529;&#35696;&#20250;\&#35373;&#20633;&#37096;&#20250;\H26%20&#31532;1&#22238;&#35373;&#20633;&#37096;&#20250;\&#12467;&#12473;&#12488;&#27604;&#36611;&#12464;&#12521;&#12501;&#20803;&#12493;&#1247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53518471830532"/>
          <c:y val="0.19241446725317693"/>
          <c:w val="0.66127037817455925"/>
          <c:h val="0.64180755997875627"/>
        </c:manualLayout>
      </c:layout>
      <c:barChart>
        <c:barDir val="col"/>
        <c:grouping val="stacked"/>
        <c:varyColors val="0"/>
        <c:ser>
          <c:idx val="0"/>
          <c:order val="0"/>
          <c:tx>
            <c:strRef>
              <c:f>№4雨水細目!$AR$80</c:f>
              <c:strCache>
                <c:ptCount val="1"/>
                <c:pt idx="0">
                  <c:v>本体フレーム</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№4雨水細目!$AS$80:$CB$80</c:f>
              <c:numCache>
                <c:formatCode>0.00</c:formatCode>
                <c:ptCount val="36"/>
                <c:pt idx="0">
                  <c:v>0.375</c:v>
                </c:pt>
                <c:pt idx="1">
                  <c:v>0.36625000000000002</c:v>
                </c:pt>
                <c:pt idx="2">
                  <c:v>0.35749999999999998</c:v>
                </c:pt>
                <c:pt idx="3">
                  <c:v>0.34875000000000006</c:v>
                </c:pt>
                <c:pt idx="4">
                  <c:v>0.34000000000000008</c:v>
                </c:pt>
                <c:pt idx="5">
                  <c:v>0.625</c:v>
                </c:pt>
                <c:pt idx="6">
                  <c:v>0.61640692640692651</c:v>
                </c:pt>
                <c:pt idx="7">
                  <c:v>0.60781525687597304</c:v>
                </c:pt>
                <c:pt idx="8">
                  <c:v>0.59922507273208137</c:v>
                </c:pt>
                <c:pt idx="9">
                  <c:v>0.59063646170442274</c:v>
                </c:pt>
                <c:pt idx="10">
                  <c:v>0.58077028885832171</c:v>
                </c:pt>
                <c:pt idx="11">
                  <c:v>0.57217855137563145</c:v>
                </c:pt>
                <c:pt idx="12">
                  <c:v>0.5635884207509313</c:v>
                </c:pt>
                <c:pt idx="13">
                  <c:v>0.5549999999999996</c:v>
                </c:pt>
                <c:pt idx="14">
                  <c:v>0.54641340113670311</c:v>
                </c:pt>
                <c:pt idx="15">
                  <c:v>0.53782874617736964</c:v>
                </c:pt>
                <c:pt idx="16">
                  <c:v>0.52924616828276461</c:v>
                </c:pt>
                <c:pt idx="17">
                  <c:v>0.52066581306017867</c:v>
                </c:pt>
                <c:pt idx="18">
                  <c:v>0.5107472959685343</c:v>
                </c:pt>
                <c:pt idx="19">
                  <c:v>0.50216252518468707</c:v>
                </c:pt>
                <c:pt idx="20">
                  <c:v>0.49358003442340725</c:v>
                </c:pt>
                <c:pt idx="21">
                  <c:v>0.48499999999999943</c:v>
                </c:pt>
                <c:pt idx="22">
                  <c:v>0.47642261689017706</c:v>
                </c:pt>
                <c:pt idx="23">
                  <c:v>0.46784810126582216</c:v>
                </c:pt>
                <c:pt idx="24">
                  <c:v>0.45927669345579725</c:v>
                </c:pt>
                <c:pt idx="25">
                  <c:v>0.4507086614173223</c:v>
                </c:pt>
                <c:pt idx="26">
                  <c:v>0.44071341710579592</c:v>
                </c:pt>
                <c:pt idx="27">
                  <c:v>0.43213868003341638</c:v>
                </c:pt>
                <c:pt idx="28">
                  <c:v>0.42356742783283008</c:v>
                </c:pt>
                <c:pt idx="29">
                  <c:v>0.41499999999999937</c:v>
                </c:pt>
                <c:pt idx="30">
                  <c:v>0.40643678160919483</c:v>
                </c:pt>
                <c:pt idx="31">
                  <c:v>0.39787821122740191</c:v>
                </c:pt>
                <c:pt idx="32">
                  <c:v>0.38932479053720986</c:v>
                </c:pt>
                <c:pt idx="33">
                  <c:v>0.625</c:v>
                </c:pt>
                <c:pt idx="34">
                  <c:v>0.61640692640692651</c:v>
                </c:pt>
                <c:pt idx="35">
                  <c:v>0.60781525687597304</c:v>
                </c:pt>
              </c:numCache>
            </c:numRef>
          </c:val>
        </c:ser>
        <c:ser>
          <c:idx val="1"/>
          <c:order val="1"/>
          <c:tx>
            <c:strRef>
              <c:f>№4雨水細目!$AR$81</c:f>
              <c:strCache>
                <c:ptCount val="1"/>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№4雨水細目!$AS$81:$CB$81</c:f>
              <c:numCache>
                <c:formatCode>0.00</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er>
        <c:ser>
          <c:idx val="2"/>
          <c:order val="2"/>
          <c:tx>
            <c:strRef>
              <c:f>№4雨水細目!$AR$82</c:f>
              <c:strCache>
                <c:ptCount val="1"/>
                <c:pt idx="0">
                  <c:v>チェーン</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№4雨水細目!$AS$82:$CB$82</c:f>
              <c:numCache>
                <c:formatCode>0.00</c:formatCode>
                <c:ptCount val="36"/>
                <c:pt idx="0">
                  <c:v>0.375</c:v>
                </c:pt>
                <c:pt idx="1">
                  <c:v>0.35</c:v>
                </c:pt>
                <c:pt idx="2">
                  <c:v>0.3249999999999999</c:v>
                </c:pt>
                <c:pt idx="3">
                  <c:v>0.29999999999999993</c:v>
                </c:pt>
                <c:pt idx="4">
                  <c:v>0.27499999999999991</c:v>
                </c:pt>
                <c:pt idx="5">
                  <c:v>0.625</c:v>
                </c:pt>
                <c:pt idx="6">
                  <c:v>0.61265597147950102</c:v>
                </c:pt>
                <c:pt idx="7">
                  <c:v>0.60031136481577596</c:v>
                </c:pt>
                <c:pt idx="8">
                  <c:v>0.58796614652208423</c:v>
                </c:pt>
                <c:pt idx="9">
                  <c:v>0.57562028047464964</c:v>
                </c:pt>
                <c:pt idx="10">
                  <c:v>0.56203576341127948</c:v>
                </c:pt>
                <c:pt idx="11">
                  <c:v>0.5496911847276813</c:v>
                </c:pt>
                <c:pt idx="12">
                  <c:v>0.5373459443966756</c:v>
                </c:pt>
                <c:pt idx="13">
                  <c:v>0.52500000000000024</c:v>
                </c:pt>
                <c:pt idx="14">
                  <c:v>0.51265330541429888</c:v>
                </c:pt>
                <c:pt idx="15">
                  <c:v>0.50030581039755395</c:v>
                </c:pt>
                <c:pt idx="16">
                  <c:v>0.48795746011886176</c:v>
                </c:pt>
                <c:pt idx="17">
                  <c:v>0.47560819462227943</c:v>
                </c:pt>
                <c:pt idx="18">
                  <c:v>0.46204523107178008</c:v>
                </c:pt>
                <c:pt idx="19">
                  <c:v>0.44969778374748182</c:v>
                </c:pt>
                <c:pt idx="20">
                  <c:v>0.43734939759036168</c:v>
                </c:pt>
                <c:pt idx="21">
                  <c:v>0.42500000000000027</c:v>
                </c:pt>
                <c:pt idx="22">
                  <c:v>0.41264951069228006</c:v>
                </c:pt>
                <c:pt idx="23">
                  <c:v>0.40029784065524965</c:v>
                </c:pt>
                <c:pt idx="24">
                  <c:v>0.3879448909299657</c:v>
                </c:pt>
                <c:pt idx="25">
                  <c:v>0.37559055118110257</c:v>
                </c:pt>
                <c:pt idx="26">
                  <c:v>0.36205918119173097</c:v>
                </c:pt>
                <c:pt idx="27">
                  <c:v>0.34970760233918147</c:v>
                </c:pt>
                <c:pt idx="28">
                  <c:v>0.33735458853942274</c:v>
                </c:pt>
                <c:pt idx="29">
                  <c:v>0.32500000000000001</c:v>
                </c:pt>
                <c:pt idx="30">
                  <c:v>0.31264367816091959</c:v>
                </c:pt>
                <c:pt idx="31">
                  <c:v>0.30028544243577548</c:v>
                </c:pt>
                <c:pt idx="32">
                  <c:v>0.28792508624938395</c:v>
                </c:pt>
                <c:pt idx="33">
                  <c:v>0.625</c:v>
                </c:pt>
                <c:pt idx="34">
                  <c:v>0.61265597147950102</c:v>
                </c:pt>
                <c:pt idx="35">
                  <c:v>0.60031136481577596</c:v>
                </c:pt>
              </c:numCache>
            </c:numRef>
          </c:val>
        </c:ser>
        <c:ser>
          <c:idx val="3"/>
          <c:order val="3"/>
          <c:tx>
            <c:strRef>
              <c:f>№4雨水細目!$AR$83</c:f>
              <c:strCache>
                <c:ptCount val="1"/>
                <c:pt idx="0">
                  <c:v>スプロケット</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№4雨水細目!$AS$83:$CB$83</c:f>
              <c:numCache>
                <c:formatCode>0.00</c:formatCode>
                <c:ptCount val="36"/>
                <c:pt idx="0">
                  <c:v>0.375</c:v>
                </c:pt>
                <c:pt idx="1">
                  <c:v>0.35</c:v>
                </c:pt>
                <c:pt idx="2">
                  <c:v>0.3249999999999999</c:v>
                </c:pt>
                <c:pt idx="3">
                  <c:v>0.29999999999999993</c:v>
                </c:pt>
                <c:pt idx="4">
                  <c:v>0.27499999999999991</c:v>
                </c:pt>
                <c:pt idx="5">
                  <c:v>0.625</c:v>
                </c:pt>
                <c:pt idx="6">
                  <c:v>0.61390628978864281</c:v>
                </c:pt>
                <c:pt idx="7">
                  <c:v>0.60281266216917495</c:v>
                </c:pt>
                <c:pt idx="8">
                  <c:v>0.59171912192541665</c:v>
                </c:pt>
                <c:pt idx="9">
                  <c:v>0.58062567421790734</c:v>
                </c:pt>
                <c:pt idx="10">
                  <c:v>0.56828060522696022</c:v>
                </c:pt>
                <c:pt idx="11">
                  <c:v>0.55718697361033132</c:v>
                </c:pt>
                <c:pt idx="12">
                  <c:v>0.54609343651476083</c:v>
                </c:pt>
                <c:pt idx="13">
                  <c:v>0.53500000000000003</c:v>
                </c:pt>
                <c:pt idx="14">
                  <c:v>0.52390667065510022</c:v>
                </c:pt>
                <c:pt idx="15">
                  <c:v>0.51281345565749248</c:v>
                </c:pt>
                <c:pt idx="16">
                  <c:v>0.50172036284016275</c:v>
                </c:pt>
                <c:pt idx="17">
                  <c:v>0.4906274007682459</c:v>
                </c:pt>
                <c:pt idx="18">
                  <c:v>0.4782792527040316</c:v>
                </c:pt>
                <c:pt idx="19">
                  <c:v>0.46718603089321709</c:v>
                </c:pt>
                <c:pt idx="20">
                  <c:v>0.45609294320137705</c:v>
                </c:pt>
                <c:pt idx="21">
                  <c:v>0.44500000000000017</c:v>
                </c:pt>
                <c:pt idx="22">
                  <c:v>0.43390721275824595</c:v>
                </c:pt>
                <c:pt idx="23">
                  <c:v>0.42281459419210737</c:v>
                </c:pt>
                <c:pt idx="24">
                  <c:v>0.41172215843857646</c:v>
                </c:pt>
                <c:pt idx="25">
                  <c:v>0.4006299212598427</c:v>
                </c:pt>
                <c:pt idx="26">
                  <c:v>0.38827725982975292</c:v>
                </c:pt>
                <c:pt idx="27">
                  <c:v>0.37718462823726007</c:v>
                </c:pt>
                <c:pt idx="28">
                  <c:v>0.3660922016372255</c:v>
                </c:pt>
                <c:pt idx="29">
                  <c:v>0.35500000000000015</c:v>
                </c:pt>
                <c:pt idx="30">
                  <c:v>0.34390804597701169</c:v>
                </c:pt>
                <c:pt idx="31">
                  <c:v>0.33281636536631798</c:v>
                </c:pt>
                <c:pt idx="32">
                  <c:v>0.32172498767865965</c:v>
                </c:pt>
                <c:pt idx="33">
                  <c:v>0.625</c:v>
                </c:pt>
                <c:pt idx="34">
                  <c:v>0.61390628978864281</c:v>
                </c:pt>
                <c:pt idx="35">
                  <c:v>0.60281266216917495</c:v>
                </c:pt>
              </c:numCache>
            </c:numRef>
          </c:val>
        </c:ser>
        <c:ser>
          <c:idx val="4"/>
          <c:order val="4"/>
          <c:tx>
            <c:strRef>
              <c:f>№4雨水細目!$AR$84</c:f>
              <c:strCache>
                <c:ptCount val="1"/>
                <c:pt idx="0">
                  <c:v>レーキ</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№4雨水細目!$AS$84:$CB$84</c:f>
              <c:numCache>
                <c:formatCode>0.00</c:formatCode>
                <c:ptCount val="36"/>
                <c:pt idx="0">
                  <c:v>0.5</c:v>
                </c:pt>
                <c:pt idx="1">
                  <c:v>0.48749999999999999</c:v>
                </c:pt>
                <c:pt idx="2">
                  <c:v>0.47499999999999992</c:v>
                </c:pt>
                <c:pt idx="3">
                  <c:v>0.46249999999999997</c:v>
                </c:pt>
                <c:pt idx="4">
                  <c:v>0.44999999999999996</c:v>
                </c:pt>
                <c:pt idx="5">
                  <c:v>0.625</c:v>
                </c:pt>
                <c:pt idx="6">
                  <c:v>0.61140565317035911</c:v>
                </c:pt>
                <c:pt idx="7">
                  <c:v>0.59781006746237675</c:v>
                </c:pt>
                <c:pt idx="8">
                  <c:v>0.5842131711187516</c:v>
                </c:pt>
                <c:pt idx="9">
                  <c:v>0.57061488673139149</c:v>
                </c:pt>
                <c:pt idx="10">
                  <c:v>0.55579092159559818</c:v>
                </c:pt>
                <c:pt idx="11">
                  <c:v>0.54219539584503063</c:v>
                </c:pt>
                <c:pt idx="12">
                  <c:v>0.52859845227858959</c:v>
                </c:pt>
                <c:pt idx="13">
                  <c:v>0.51499999999999957</c:v>
                </c:pt>
                <c:pt idx="14">
                  <c:v>0.50139994017349643</c:v>
                </c:pt>
                <c:pt idx="15">
                  <c:v>0.48779816513761431</c:v>
                </c:pt>
                <c:pt idx="16">
                  <c:v>0.47419455739755978</c:v>
                </c:pt>
                <c:pt idx="17">
                  <c:v>0.46058898847631197</c:v>
                </c:pt>
                <c:pt idx="18">
                  <c:v>0.44581120943952762</c:v>
                </c:pt>
                <c:pt idx="19">
                  <c:v>0.43220953660174577</c:v>
                </c:pt>
                <c:pt idx="20">
                  <c:v>0.41860585197934558</c:v>
                </c:pt>
                <c:pt idx="21">
                  <c:v>0.40499999999999964</c:v>
                </c:pt>
                <c:pt idx="22">
                  <c:v>0.39139180862631356</c:v>
                </c:pt>
                <c:pt idx="23">
                  <c:v>0.37778108711839126</c:v>
                </c:pt>
                <c:pt idx="24">
                  <c:v>0.36416762342135434</c:v>
                </c:pt>
                <c:pt idx="25">
                  <c:v>0.35055118110236189</c:v>
                </c:pt>
                <c:pt idx="26">
                  <c:v>0.33584110255370864</c:v>
                </c:pt>
                <c:pt idx="27">
                  <c:v>0.32223057644110248</c:v>
                </c:pt>
                <c:pt idx="28">
                  <c:v>0.30861697544161965</c:v>
                </c:pt>
                <c:pt idx="29">
                  <c:v>0.29499999999999965</c:v>
                </c:pt>
                <c:pt idx="30">
                  <c:v>0.28137931034482727</c:v>
                </c:pt>
                <c:pt idx="31">
                  <c:v>0.26775451950523282</c:v>
                </c:pt>
                <c:pt idx="32">
                  <c:v>0.2541251848201081</c:v>
                </c:pt>
                <c:pt idx="33">
                  <c:v>0.625</c:v>
                </c:pt>
                <c:pt idx="34">
                  <c:v>0.61140565317035911</c:v>
                </c:pt>
                <c:pt idx="35">
                  <c:v>0.59781006746237675</c:v>
                </c:pt>
              </c:numCache>
            </c:numRef>
          </c:val>
        </c:ser>
        <c:ser>
          <c:idx val="5"/>
          <c:order val="5"/>
          <c:tx>
            <c:strRef>
              <c:f>№4雨水細目!$AR$85</c:f>
              <c:strCache>
                <c:ptCount val="1"/>
                <c:pt idx="0">
                  <c:v>レール</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№4雨水細目!$AS$85:$CB$85</c:f>
              <c:numCache>
                <c:formatCode>0.00</c:formatCode>
                <c:ptCount val="36"/>
                <c:pt idx="0">
                  <c:v>0.5</c:v>
                </c:pt>
                <c:pt idx="1">
                  <c:v>0.495</c:v>
                </c:pt>
                <c:pt idx="2">
                  <c:v>0.48999999999999994</c:v>
                </c:pt>
                <c:pt idx="3">
                  <c:v>0.48499999999999999</c:v>
                </c:pt>
                <c:pt idx="4">
                  <c:v>0.48</c:v>
                </c:pt>
                <c:pt idx="5">
                  <c:v>0.625</c:v>
                </c:pt>
                <c:pt idx="6">
                  <c:v>0.61390628978864281</c:v>
                </c:pt>
                <c:pt idx="7">
                  <c:v>0.60281266216917495</c:v>
                </c:pt>
                <c:pt idx="8">
                  <c:v>0.59171912192541665</c:v>
                </c:pt>
                <c:pt idx="9">
                  <c:v>0.58062567421790734</c:v>
                </c:pt>
                <c:pt idx="10">
                  <c:v>0.56828060522696022</c:v>
                </c:pt>
                <c:pt idx="11">
                  <c:v>0.55718697361033132</c:v>
                </c:pt>
                <c:pt idx="12">
                  <c:v>0.54609343651476083</c:v>
                </c:pt>
                <c:pt idx="13">
                  <c:v>0.53500000000000003</c:v>
                </c:pt>
                <c:pt idx="14">
                  <c:v>0.52390667065510022</c:v>
                </c:pt>
                <c:pt idx="15">
                  <c:v>0.51281345565749248</c:v>
                </c:pt>
                <c:pt idx="16">
                  <c:v>0.50172036284016275</c:v>
                </c:pt>
                <c:pt idx="17">
                  <c:v>0.4906274007682459</c:v>
                </c:pt>
                <c:pt idx="18">
                  <c:v>0.4782792527040316</c:v>
                </c:pt>
                <c:pt idx="19">
                  <c:v>0.46718603089321709</c:v>
                </c:pt>
                <c:pt idx="20">
                  <c:v>0.45609294320137705</c:v>
                </c:pt>
                <c:pt idx="21">
                  <c:v>0.44500000000000017</c:v>
                </c:pt>
                <c:pt idx="22">
                  <c:v>0.43390721275824595</c:v>
                </c:pt>
                <c:pt idx="23">
                  <c:v>0.42281459419210737</c:v>
                </c:pt>
                <c:pt idx="24">
                  <c:v>0.41172215843857646</c:v>
                </c:pt>
                <c:pt idx="25">
                  <c:v>0.4006299212598427</c:v>
                </c:pt>
                <c:pt idx="26">
                  <c:v>0.38827725982975292</c:v>
                </c:pt>
                <c:pt idx="27">
                  <c:v>0.37718462823726007</c:v>
                </c:pt>
                <c:pt idx="28">
                  <c:v>0.3660922016372255</c:v>
                </c:pt>
                <c:pt idx="29">
                  <c:v>0.35500000000000015</c:v>
                </c:pt>
                <c:pt idx="30">
                  <c:v>0.34390804597701169</c:v>
                </c:pt>
                <c:pt idx="31">
                  <c:v>0.33281636536631798</c:v>
                </c:pt>
                <c:pt idx="32">
                  <c:v>0.32172498767865965</c:v>
                </c:pt>
                <c:pt idx="33">
                  <c:v>0.625</c:v>
                </c:pt>
                <c:pt idx="34">
                  <c:v>0.61390628978864281</c:v>
                </c:pt>
                <c:pt idx="35">
                  <c:v>0.60281266216917495</c:v>
                </c:pt>
              </c:numCache>
            </c:numRef>
          </c:val>
        </c:ser>
        <c:ser>
          <c:idx val="6"/>
          <c:order val="6"/>
          <c:tx>
            <c:strRef>
              <c:f>№4雨水細目!$AR$86</c:f>
              <c:strCache>
                <c:ptCount val="1"/>
                <c:pt idx="0">
                  <c:v>軸</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№4雨水細目!$AS$86:$CB$86</c:f>
              <c:numCache>
                <c:formatCode>0.00</c:formatCode>
                <c:ptCount val="36"/>
                <c:pt idx="0">
                  <c:v>0.375</c:v>
                </c:pt>
                <c:pt idx="1">
                  <c:v>0.36375000000000002</c:v>
                </c:pt>
                <c:pt idx="2">
                  <c:v>0.35249999999999998</c:v>
                </c:pt>
                <c:pt idx="3">
                  <c:v>0.34125000000000005</c:v>
                </c:pt>
                <c:pt idx="4">
                  <c:v>0.33000000000000007</c:v>
                </c:pt>
                <c:pt idx="5">
                  <c:v>0.625</c:v>
                </c:pt>
                <c:pt idx="6">
                  <c:v>0.61390628978864281</c:v>
                </c:pt>
                <c:pt idx="7">
                  <c:v>0.60281266216917495</c:v>
                </c:pt>
                <c:pt idx="8">
                  <c:v>0.59171912192541665</c:v>
                </c:pt>
                <c:pt idx="9">
                  <c:v>0.58062567421790734</c:v>
                </c:pt>
                <c:pt idx="10">
                  <c:v>0.56828060522696022</c:v>
                </c:pt>
                <c:pt idx="11">
                  <c:v>0.55718697361033132</c:v>
                </c:pt>
                <c:pt idx="12">
                  <c:v>0.54609343651476083</c:v>
                </c:pt>
                <c:pt idx="13">
                  <c:v>0.53500000000000003</c:v>
                </c:pt>
                <c:pt idx="14">
                  <c:v>0.52390667065510022</c:v>
                </c:pt>
                <c:pt idx="15">
                  <c:v>0.51281345565749248</c:v>
                </c:pt>
                <c:pt idx="16">
                  <c:v>0.50172036284016275</c:v>
                </c:pt>
                <c:pt idx="17">
                  <c:v>0.4906274007682459</c:v>
                </c:pt>
                <c:pt idx="18">
                  <c:v>0.4782792527040316</c:v>
                </c:pt>
                <c:pt idx="19">
                  <c:v>0.46718603089321709</c:v>
                </c:pt>
                <c:pt idx="20">
                  <c:v>0.45609294320137705</c:v>
                </c:pt>
                <c:pt idx="21">
                  <c:v>0.44500000000000017</c:v>
                </c:pt>
                <c:pt idx="22">
                  <c:v>0.43390721275824595</c:v>
                </c:pt>
                <c:pt idx="23">
                  <c:v>0.42281459419210737</c:v>
                </c:pt>
                <c:pt idx="24">
                  <c:v>0.41172215843857646</c:v>
                </c:pt>
                <c:pt idx="25">
                  <c:v>0.4006299212598427</c:v>
                </c:pt>
                <c:pt idx="26">
                  <c:v>0.38827725982975292</c:v>
                </c:pt>
                <c:pt idx="27">
                  <c:v>0.37718462823726007</c:v>
                </c:pt>
                <c:pt idx="28">
                  <c:v>0.3660922016372255</c:v>
                </c:pt>
                <c:pt idx="29">
                  <c:v>0.35500000000000015</c:v>
                </c:pt>
                <c:pt idx="30">
                  <c:v>0.34390804597701169</c:v>
                </c:pt>
                <c:pt idx="31">
                  <c:v>0.33281636536631798</c:v>
                </c:pt>
                <c:pt idx="32">
                  <c:v>0.32172498767865965</c:v>
                </c:pt>
                <c:pt idx="33">
                  <c:v>0.625</c:v>
                </c:pt>
                <c:pt idx="34">
                  <c:v>0.61390628978864281</c:v>
                </c:pt>
                <c:pt idx="35">
                  <c:v>0.60281266216917495</c:v>
                </c:pt>
              </c:numCache>
            </c:numRef>
          </c:val>
        </c:ser>
        <c:ser>
          <c:idx val="7"/>
          <c:order val="7"/>
          <c:tx>
            <c:strRef>
              <c:f>№4雨水細目!$AR$87</c:f>
              <c:strCache>
                <c:ptCount val="1"/>
                <c:pt idx="0">
                  <c:v>駆動装置</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№4雨水細目!$AS$87:$CB$87</c:f>
              <c:numCache>
                <c:formatCode>0.00</c:formatCode>
                <c:ptCount val="36"/>
                <c:pt idx="0">
                  <c:v>0.375</c:v>
                </c:pt>
                <c:pt idx="1">
                  <c:v>0.36375000000000002</c:v>
                </c:pt>
                <c:pt idx="2">
                  <c:v>0.35249999999999998</c:v>
                </c:pt>
                <c:pt idx="3">
                  <c:v>0.34125000000000005</c:v>
                </c:pt>
                <c:pt idx="4">
                  <c:v>0.33000000000000007</c:v>
                </c:pt>
                <c:pt idx="5">
                  <c:v>0.625</c:v>
                </c:pt>
                <c:pt idx="6">
                  <c:v>0.61390628978864281</c:v>
                </c:pt>
                <c:pt idx="7">
                  <c:v>0.60281266216917495</c:v>
                </c:pt>
                <c:pt idx="8">
                  <c:v>0.59171912192541665</c:v>
                </c:pt>
                <c:pt idx="9">
                  <c:v>0.58062567421790734</c:v>
                </c:pt>
                <c:pt idx="10">
                  <c:v>0.56828060522696022</c:v>
                </c:pt>
                <c:pt idx="11">
                  <c:v>0.55718697361033132</c:v>
                </c:pt>
                <c:pt idx="12">
                  <c:v>0.54609343651476083</c:v>
                </c:pt>
                <c:pt idx="13">
                  <c:v>0.53500000000000003</c:v>
                </c:pt>
                <c:pt idx="14">
                  <c:v>0.52390667065510022</c:v>
                </c:pt>
                <c:pt idx="15">
                  <c:v>0.51281345565749248</c:v>
                </c:pt>
                <c:pt idx="16">
                  <c:v>0.50172036284016275</c:v>
                </c:pt>
                <c:pt idx="17">
                  <c:v>0.4906274007682459</c:v>
                </c:pt>
                <c:pt idx="18">
                  <c:v>0.4782792527040316</c:v>
                </c:pt>
                <c:pt idx="19">
                  <c:v>0.46718603089321709</c:v>
                </c:pt>
                <c:pt idx="20">
                  <c:v>0.45609294320137705</c:v>
                </c:pt>
                <c:pt idx="21">
                  <c:v>0.44500000000000017</c:v>
                </c:pt>
                <c:pt idx="22">
                  <c:v>0.43390721275824595</c:v>
                </c:pt>
                <c:pt idx="23">
                  <c:v>0.42281459419210737</c:v>
                </c:pt>
                <c:pt idx="24">
                  <c:v>0.41172215843857646</c:v>
                </c:pt>
                <c:pt idx="25">
                  <c:v>0.4006299212598427</c:v>
                </c:pt>
                <c:pt idx="26">
                  <c:v>0.38827725982975292</c:v>
                </c:pt>
                <c:pt idx="27">
                  <c:v>0.37718462823726007</c:v>
                </c:pt>
                <c:pt idx="28">
                  <c:v>0.3660922016372255</c:v>
                </c:pt>
                <c:pt idx="29">
                  <c:v>0.35500000000000015</c:v>
                </c:pt>
                <c:pt idx="30">
                  <c:v>0.34390804597701169</c:v>
                </c:pt>
                <c:pt idx="31">
                  <c:v>0.33281636536631798</c:v>
                </c:pt>
                <c:pt idx="32">
                  <c:v>0.32172498767865965</c:v>
                </c:pt>
                <c:pt idx="33">
                  <c:v>0.625</c:v>
                </c:pt>
                <c:pt idx="34">
                  <c:v>0.61390628978864281</c:v>
                </c:pt>
                <c:pt idx="35">
                  <c:v>0.60281266216917495</c:v>
                </c:pt>
              </c:numCache>
            </c:numRef>
          </c:val>
        </c:ser>
        <c:ser>
          <c:idx val="8"/>
          <c:order val="8"/>
          <c:tx>
            <c:strRef>
              <c:f>№4雨水細目!$AR$88</c:f>
              <c:strCache>
                <c:ptCount val="1"/>
                <c:pt idx="0">
                  <c:v>スクリーン</c:v>
                </c:pt>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№4雨水細目!$AS$88:$CB$88</c:f>
              <c:numCache>
                <c:formatCode>0.00</c:formatCode>
                <c:ptCount val="36"/>
                <c:pt idx="0">
                  <c:v>0.375</c:v>
                </c:pt>
                <c:pt idx="1">
                  <c:v>0.36375000000000002</c:v>
                </c:pt>
                <c:pt idx="2">
                  <c:v>0.35249999999999998</c:v>
                </c:pt>
                <c:pt idx="3">
                  <c:v>0.34125000000000005</c:v>
                </c:pt>
                <c:pt idx="4">
                  <c:v>0.33000000000000007</c:v>
                </c:pt>
                <c:pt idx="5">
                  <c:v>0.625</c:v>
                </c:pt>
                <c:pt idx="6">
                  <c:v>0.61390628978864281</c:v>
                </c:pt>
                <c:pt idx="7">
                  <c:v>0.60281266216917495</c:v>
                </c:pt>
                <c:pt idx="8">
                  <c:v>0.59171912192541665</c:v>
                </c:pt>
                <c:pt idx="9">
                  <c:v>0.58062567421790734</c:v>
                </c:pt>
                <c:pt idx="10">
                  <c:v>0.56828060522696022</c:v>
                </c:pt>
                <c:pt idx="11">
                  <c:v>0.55718697361033132</c:v>
                </c:pt>
                <c:pt idx="12">
                  <c:v>0.54609343651476083</c:v>
                </c:pt>
                <c:pt idx="13">
                  <c:v>0.53500000000000003</c:v>
                </c:pt>
                <c:pt idx="14">
                  <c:v>0.52390667065510022</c:v>
                </c:pt>
                <c:pt idx="15">
                  <c:v>0.51281345565749248</c:v>
                </c:pt>
                <c:pt idx="16">
                  <c:v>0.50172036284016275</c:v>
                </c:pt>
                <c:pt idx="17">
                  <c:v>0.4906274007682459</c:v>
                </c:pt>
                <c:pt idx="18">
                  <c:v>0.4782792527040316</c:v>
                </c:pt>
                <c:pt idx="19">
                  <c:v>0.46718603089321709</c:v>
                </c:pt>
                <c:pt idx="20">
                  <c:v>0.45609294320137705</c:v>
                </c:pt>
                <c:pt idx="21">
                  <c:v>0.44500000000000017</c:v>
                </c:pt>
                <c:pt idx="22">
                  <c:v>0.43390721275824595</c:v>
                </c:pt>
                <c:pt idx="23">
                  <c:v>0.42281459419210737</c:v>
                </c:pt>
                <c:pt idx="24">
                  <c:v>0.41172215843857646</c:v>
                </c:pt>
                <c:pt idx="25">
                  <c:v>0.4006299212598427</c:v>
                </c:pt>
                <c:pt idx="26">
                  <c:v>0.38827725982975292</c:v>
                </c:pt>
                <c:pt idx="27">
                  <c:v>0.37718462823726007</c:v>
                </c:pt>
                <c:pt idx="28">
                  <c:v>0.3660922016372255</c:v>
                </c:pt>
                <c:pt idx="29">
                  <c:v>0.35500000000000015</c:v>
                </c:pt>
                <c:pt idx="30">
                  <c:v>0.34390804597701169</c:v>
                </c:pt>
                <c:pt idx="31">
                  <c:v>0.33281636536631798</c:v>
                </c:pt>
                <c:pt idx="32">
                  <c:v>0.32172498767865965</c:v>
                </c:pt>
                <c:pt idx="33">
                  <c:v>0.625</c:v>
                </c:pt>
                <c:pt idx="34">
                  <c:v>0.61390628978864281</c:v>
                </c:pt>
                <c:pt idx="35">
                  <c:v>0.60281266216917495</c:v>
                </c:pt>
              </c:numCache>
            </c:numRef>
          </c:val>
        </c:ser>
        <c:ser>
          <c:idx val="9"/>
          <c:order val="9"/>
          <c:tx>
            <c:strRef>
              <c:f>№4雨水細目!$AR$89</c:f>
              <c:strCache>
                <c:ptCount val="1"/>
              </c:strCache>
            </c:strRef>
          </c:tx>
          <c:spPr>
            <a:ln>
              <a:solidFill>
                <a:schemeClr val="tx1"/>
              </a:solidFill>
            </a:ln>
          </c:spPr>
          <c:invertIfNegative val="0"/>
          <c:cat>
            <c:numRef>
              <c:f>№4雨水細目!$AS$79:$CB$79</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№4雨水細目!$AS$89:$CB$89</c:f>
              <c:numCache>
                <c:formatCode>0.00</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er>
        <c:dLbls>
          <c:showLegendKey val="0"/>
          <c:showVal val="0"/>
          <c:showCatName val="0"/>
          <c:showSerName val="0"/>
          <c:showPercent val="0"/>
          <c:showBubbleSize val="0"/>
        </c:dLbls>
        <c:gapWidth val="150"/>
        <c:overlap val="100"/>
        <c:axId val="114513792"/>
        <c:axId val="114524160"/>
      </c:barChart>
      <c:catAx>
        <c:axId val="114513792"/>
        <c:scaling>
          <c:orientation val="minMax"/>
        </c:scaling>
        <c:delete val="0"/>
        <c:axPos val="b"/>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年度</a:t>
                </a:r>
              </a:p>
            </c:rich>
          </c:tx>
          <c:layout>
            <c:manualLayout>
              <c:xMode val="edge"/>
              <c:yMode val="edge"/>
              <c:x val="0.44518874541611547"/>
              <c:y val="0.89071286599814636"/>
            </c:manualLayout>
          </c:layout>
          <c:overlay val="0"/>
        </c:title>
        <c:numFmt formatCode="General" sourceLinked="1"/>
        <c:majorTickMark val="out"/>
        <c:minorTickMark val="none"/>
        <c:tickLblPos val="nextTo"/>
        <c:txPr>
          <a:bodyPr/>
          <a:lstStyle/>
          <a:p>
            <a:pPr>
              <a:defRPr sz="1600">
                <a:latin typeface="ＭＳ ゴシック" pitchFamily="49" charset="-128"/>
                <a:ea typeface="ＭＳ ゴシック" pitchFamily="49" charset="-128"/>
              </a:defRPr>
            </a:pPr>
            <a:endParaRPr lang="ja-JP"/>
          </a:p>
        </c:txPr>
        <c:crossAx val="114524160"/>
        <c:crosses val="autoZero"/>
        <c:auto val="1"/>
        <c:lblAlgn val="ctr"/>
        <c:lblOffset val="100"/>
        <c:tickLblSkip val="5"/>
        <c:noMultiLvlLbl val="0"/>
      </c:catAx>
      <c:valAx>
        <c:axId val="114524160"/>
        <c:scaling>
          <c:orientation val="minMax"/>
          <c:max val="5"/>
        </c:scaling>
        <c:delete val="0"/>
        <c:axPos val="l"/>
        <c:majorGridlines/>
        <c:title>
          <c:tx>
            <c:rich>
              <a:bodyPr rot="-5400000" vert="horz"/>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健全度</a:t>
                </a:r>
              </a:p>
            </c:rich>
          </c:tx>
          <c:layout>
            <c:manualLayout>
              <c:xMode val="edge"/>
              <c:yMode val="edge"/>
              <c:x val="6.8340767859424827E-3"/>
              <c:y val="0.34548159032558023"/>
            </c:manualLayout>
          </c:layout>
          <c:overlay val="0"/>
        </c:title>
        <c:numFmt formatCode="0.0" sourceLinked="0"/>
        <c:majorTickMark val="out"/>
        <c:minorTickMark val="none"/>
        <c:tickLblPos val="nextTo"/>
        <c:txPr>
          <a:bodyPr/>
          <a:lstStyle/>
          <a:p>
            <a:pPr>
              <a:defRPr sz="1600">
                <a:latin typeface="ＭＳ ゴシック" pitchFamily="49" charset="-128"/>
                <a:ea typeface="ＭＳ ゴシック" pitchFamily="49" charset="-128"/>
              </a:defRPr>
            </a:pPr>
            <a:endParaRPr lang="ja-JP"/>
          </a:p>
        </c:txPr>
        <c:crossAx val="114513792"/>
        <c:crosses val="autoZero"/>
        <c:crossBetween val="between"/>
      </c:valAx>
    </c:plotArea>
    <c:legend>
      <c:legendPos val="r"/>
      <c:legendEntry>
        <c:idx val="0"/>
        <c:delete val="1"/>
      </c:legendEntry>
      <c:legendEntry>
        <c:idx val="8"/>
        <c:delete val="1"/>
      </c:legendEntry>
      <c:layout>
        <c:manualLayout>
          <c:xMode val="edge"/>
          <c:yMode val="edge"/>
          <c:x val="0.79711005880989327"/>
          <c:y val="0.26029413778986504"/>
          <c:w val="0.17081035626365376"/>
          <c:h val="0.55129319725509951"/>
        </c:manualLayout>
      </c:layout>
      <c:overlay val="0"/>
      <c:txPr>
        <a:bodyPr/>
        <a:lstStyle/>
        <a:p>
          <a:pPr>
            <a:defRPr sz="1600">
              <a:latin typeface="ＭＳ ゴシック" pitchFamily="49" charset="-128"/>
              <a:ea typeface="ＭＳ ゴシック" pitchFamily="49" charset="-128"/>
            </a:defRPr>
          </a:pPr>
          <a:endParaRPr lang="ja-JP"/>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アクション</a:t>
            </a:r>
            <a:r>
              <a:rPr lang="en-US" altLang="ja-JP" sz="2800">
                <a:latin typeface="ＭＳ ゴシック" pitchFamily="49" charset="-128"/>
                <a:ea typeface="ＭＳ ゴシック" pitchFamily="49" charset="-128"/>
              </a:rPr>
              <a:t>1</a:t>
            </a:r>
            <a:r>
              <a:rPr lang="ja-JP" altLang="en-US" sz="2800">
                <a:latin typeface="ＭＳ ゴシック" pitchFamily="49" charset="-128"/>
                <a:ea typeface="ＭＳ ゴシック" pitchFamily="49" charset="-128"/>
              </a:rPr>
              <a:t>の累積費用</a:t>
            </a:r>
          </a:p>
        </c:rich>
      </c:tx>
      <c:layout>
        <c:manualLayout>
          <c:xMode val="edge"/>
          <c:yMode val="edge"/>
          <c:x val="0.25442421259842518"/>
          <c:y val="1.7678575698936019E-2"/>
        </c:manualLayout>
      </c:layout>
      <c:overlay val="0"/>
    </c:title>
    <c:autoTitleDeleted val="0"/>
    <c:plotArea>
      <c:layout>
        <c:manualLayout>
          <c:layoutTarget val="inner"/>
          <c:xMode val="edge"/>
          <c:yMode val="edge"/>
          <c:x val="0.15286854768153982"/>
          <c:y val="0.19241446725317693"/>
          <c:w val="0.63547145669291338"/>
          <c:h val="0.64180755997875627"/>
        </c:manualLayout>
      </c:layout>
      <c:barChart>
        <c:barDir val="col"/>
        <c:grouping val="stacked"/>
        <c:varyColors val="0"/>
        <c:ser>
          <c:idx val="0"/>
          <c:order val="0"/>
          <c:tx>
            <c:strRef>
              <c:f>№1汚水沈掻!$AR$5</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№1汚水沈掻!$AS$5:$CB$5</c:f>
              <c:numCache>
                <c:formatCode>General</c:formatCode>
                <c:ptCount val="36"/>
              </c:numCache>
            </c:numRef>
          </c:val>
        </c:ser>
        <c:ser>
          <c:idx val="1"/>
          <c:order val="1"/>
          <c:tx>
            <c:strRef>
              <c:f>№1汚水沈掻!$AR$6</c:f>
              <c:strCache>
                <c:ptCount val="1"/>
                <c:pt idx="0">
                  <c:v>維持管理費用累積</c:v>
                </c:pt>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№1汚水沈掻!$AS$6:$CB$6</c:f>
              <c:numCache>
                <c:formatCode>General</c:formatCode>
                <c:ptCount val="36"/>
                <c:pt idx="0">
                  <c:v>500</c:v>
                </c:pt>
                <c:pt idx="1">
                  <c:v>1000</c:v>
                </c:pt>
                <c:pt idx="2">
                  <c:v>1500</c:v>
                </c:pt>
                <c:pt idx="3">
                  <c:v>2000</c:v>
                </c:pt>
                <c:pt idx="4">
                  <c:v>2500</c:v>
                </c:pt>
                <c:pt idx="5">
                  <c:v>3000</c:v>
                </c:pt>
                <c:pt idx="6">
                  <c:v>3500</c:v>
                </c:pt>
                <c:pt idx="7">
                  <c:v>4000</c:v>
                </c:pt>
                <c:pt idx="8">
                  <c:v>4500</c:v>
                </c:pt>
                <c:pt idx="9">
                  <c:v>5000</c:v>
                </c:pt>
                <c:pt idx="10">
                  <c:v>5500</c:v>
                </c:pt>
                <c:pt idx="11">
                  <c:v>6000</c:v>
                </c:pt>
                <c:pt idx="12">
                  <c:v>6500</c:v>
                </c:pt>
                <c:pt idx="13">
                  <c:v>7000</c:v>
                </c:pt>
                <c:pt idx="14">
                  <c:v>7500</c:v>
                </c:pt>
                <c:pt idx="15">
                  <c:v>8000</c:v>
                </c:pt>
                <c:pt idx="16">
                  <c:v>8500</c:v>
                </c:pt>
                <c:pt idx="17">
                  <c:v>9000</c:v>
                </c:pt>
                <c:pt idx="18">
                  <c:v>9500</c:v>
                </c:pt>
                <c:pt idx="19">
                  <c:v>10000</c:v>
                </c:pt>
                <c:pt idx="20">
                  <c:v>10500</c:v>
                </c:pt>
                <c:pt idx="21">
                  <c:v>11000</c:v>
                </c:pt>
                <c:pt idx="22">
                  <c:v>11500</c:v>
                </c:pt>
                <c:pt idx="23">
                  <c:v>12000</c:v>
                </c:pt>
                <c:pt idx="24">
                  <c:v>12500</c:v>
                </c:pt>
                <c:pt idx="25">
                  <c:v>13000</c:v>
                </c:pt>
                <c:pt idx="26">
                  <c:v>13500</c:v>
                </c:pt>
                <c:pt idx="27">
                  <c:v>14000</c:v>
                </c:pt>
                <c:pt idx="28">
                  <c:v>14500</c:v>
                </c:pt>
                <c:pt idx="29">
                  <c:v>15000</c:v>
                </c:pt>
                <c:pt idx="30">
                  <c:v>15500</c:v>
                </c:pt>
                <c:pt idx="31">
                  <c:v>16000</c:v>
                </c:pt>
                <c:pt idx="32">
                  <c:v>16500</c:v>
                </c:pt>
                <c:pt idx="33">
                  <c:v>17000</c:v>
                </c:pt>
                <c:pt idx="34">
                  <c:v>17500</c:v>
                </c:pt>
                <c:pt idx="35">
                  <c:v>18000</c:v>
                </c:pt>
              </c:numCache>
            </c:numRef>
          </c:val>
        </c:ser>
        <c:ser>
          <c:idx val="2"/>
          <c:order val="2"/>
          <c:tx>
            <c:strRef>
              <c:f>№1汚水沈掻!$AR$7</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№1汚水沈掻!$AS$7:$CB$7</c:f>
              <c:numCache>
                <c:formatCode>General</c:formatCode>
                <c:ptCount val="36"/>
              </c:numCache>
            </c:numRef>
          </c:val>
        </c:ser>
        <c:ser>
          <c:idx val="3"/>
          <c:order val="3"/>
          <c:tx>
            <c:strRef>
              <c:f>№1汚水沈掻!$AR$8</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№1汚水沈掻!$AS$8:$CB$8</c:f>
              <c:numCache>
                <c:formatCode>General</c:formatCode>
                <c:ptCount val="36"/>
              </c:numCache>
            </c:numRef>
          </c:val>
        </c:ser>
        <c:ser>
          <c:idx val="4"/>
          <c:order val="4"/>
          <c:tx>
            <c:strRef>
              <c:f>№1汚水沈掻!$AR$9</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№1汚水沈掻!$AS$9:$CB$9</c:f>
              <c:numCache>
                <c:formatCode>General</c:formatCode>
                <c:ptCount val="36"/>
              </c:numCache>
            </c:numRef>
          </c:val>
        </c:ser>
        <c:ser>
          <c:idx val="5"/>
          <c:order val="5"/>
          <c:tx>
            <c:strRef>
              <c:f>№1汚水沈掻!$AR$10</c:f>
              <c:strCache>
                <c:ptCount val="1"/>
                <c:pt idx="0">
                  <c:v>更新費用累積</c:v>
                </c:pt>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№1汚水沈掻!$AS$10:$CB$10</c:f>
              <c:numCache>
                <c:formatCode>General</c:formatCode>
                <c:ptCount val="36"/>
                <c:pt idx="0">
                  <c:v>0</c:v>
                </c:pt>
                <c:pt idx="1">
                  <c:v>0</c:v>
                </c:pt>
                <c:pt idx="2">
                  <c:v>0</c:v>
                </c:pt>
                <c:pt idx="3">
                  <c:v>0</c:v>
                </c:pt>
                <c:pt idx="4">
                  <c:v>0</c:v>
                </c:pt>
                <c:pt idx="5">
                  <c:v>60000</c:v>
                </c:pt>
                <c:pt idx="6">
                  <c:v>60000</c:v>
                </c:pt>
                <c:pt idx="7">
                  <c:v>60000</c:v>
                </c:pt>
                <c:pt idx="8">
                  <c:v>60000</c:v>
                </c:pt>
                <c:pt idx="9">
                  <c:v>60000</c:v>
                </c:pt>
                <c:pt idx="10">
                  <c:v>60000</c:v>
                </c:pt>
                <c:pt idx="11">
                  <c:v>60000</c:v>
                </c:pt>
                <c:pt idx="12">
                  <c:v>60000</c:v>
                </c:pt>
                <c:pt idx="13">
                  <c:v>60000</c:v>
                </c:pt>
                <c:pt idx="14">
                  <c:v>60000</c:v>
                </c:pt>
                <c:pt idx="15">
                  <c:v>60000</c:v>
                </c:pt>
                <c:pt idx="16">
                  <c:v>60000</c:v>
                </c:pt>
                <c:pt idx="17">
                  <c:v>60000</c:v>
                </c:pt>
                <c:pt idx="18">
                  <c:v>60000</c:v>
                </c:pt>
                <c:pt idx="19">
                  <c:v>60000</c:v>
                </c:pt>
                <c:pt idx="20">
                  <c:v>60000</c:v>
                </c:pt>
                <c:pt idx="21">
                  <c:v>60000</c:v>
                </c:pt>
                <c:pt idx="22">
                  <c:v>60000</c:v>
                </c:pt>
                <c:pt idx="23">
                  <c:v>60000</c:v>
                </c:pt>
                <c:pt idx="24">
                  <c:v>60000</c:v>
                </c:pt>
                <c:pt idx="25">
                  <c:v>60000</c:v>
                </c:pt>
                <c:pt idx="26">
                  <c:v>60000</c:v>
                </c:pt>
                <c:pt idx="27">
                  <c:v>60000</c:v>
                </c:pt>
                <c:pt idx="28">
                  <c:v>60000</c:v>
                </c:pt>
                <c:pt idx="29">
                  <c:v>60000</c:v>
                </c:pt>
                <c:pt idx="30">
                  <c:v>60000</c:v>
                </c:pt>
                <c:pt idx="31">
                  <c:v>60000</c:v>
                </c:pt>
                <c:pt idx="32">
                  <c:v>60000</c:v>
                </c:pt>
                <c:pt idx="33">
                  <c:v>60000</c:v>
                </c:pt>
                <c:pt idx="34">
                  <c:v>60000</c:v>
                </c:pt>
                <c:pt idx="35">
                  <c:v>60000</c:v>
                </c:pt>
              </c:numCache>
            </c:numRef>
          </c:val>
        </c:ser>
        <c:ser>
          <c:idx val="6"/>
          <c:order val="6"/>
          <c:tx>
            <c:strRef>
              <c:f>№1汚水沈掻!$AR$11</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№1汚水沈掻!$AS$11:$CB$11</c:f>
              <c:numCache>
                <c:formatCode>General</c:formatCode>
                <c:ptCount val="36"/>
              </c:numCache>
            </c:numRef>
          </c:val>
        </c:ser>
        <c:ser>
          <c:idx val="7"/>
          <c:order val="7"/>
          <c:tx>
            <c:strRef>
              <c:f>№1汚水沈掻!$AR$12</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№1汚水沈掻!$AS$12:$CB$12</c:f>
              <c:numCache>
                <c:formatCode>General</c:formatCode>
                <c:ptCount val="36"/>
              </c:numCache>
            </c:numRef>
          </c:val>
        </c:ser>
        <c:ser>
          <c:idx val="8"/>
          <c:order val="8"/>
          <c:tx>
            <c:strRef>
              <c:f>№1汚水沈掻!$AR$13</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№1汚水沈掻!$AS$13:$CB$13</c:f>
              <c:numCache>
                <c:formatCode>General</c:formatCode>
                <c:ptCount val="36"/>
              </c:numCache>
            </c:numRef>
          </c:val>
        </c:ser>
        <c:ser>
          <c:idx val="9"/>
          <c:order val="9"/>
          <c:tx>
            <c:strRef>
              <c:f>№1汚水沈掻!$AR$14</c:f>
              <c:strCache>
                <c:ptCount val="1"/>
              </c:strCache>
            </c:strRef>
          </c:tx>
          <c:spPr>
            <a:ln>
              <a:solidFill>
                <a:schemeClr val="tx1"/>
              </a:solidFill>
            </a:ln>
          </c:spPr>
          <c:invertIfNegative val="0"/>
          <c:cat>
            <c:numRef>
              <c:f>№1汚水沈掻!$AS$4:$CB$4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№1汚水沈掻!$AS$14:$CB$14</c:f>
              <c:numCache>
                <c:formatCode>General</c:formatCode>
                <c:ptCount val="36"/>
              </c:numCache>
            </c:numRef>
          </c:val>
        </c:ser>
        <c:dLbls>
          <c:showLegendKey val="0"/>
          <c:showVal val="0"/>
          <c:showCatName val="0"/>
          <c:showSerName val="0"/>
          <c:showPercent val="0"/>
          <c:showBubbleSize val="0"/>
        </c:dLbls>
        <c:gapWidth val="150"/>
        <c:overlap val="100"/>
        <c:axId val="116118272"/>
        <c:axId val="116120192"/>
      </c:barChart>
      <c:catAx>
        <c:axId val="116118272"/>
        <c:scaling>
          <c:orientation val="minMax"/>
        </c:scaling>
        <c:delete val="0"/>
        <c:axPos val="b"/>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年度</a:t>
                </a:r>
              </a:p>
            </c:rich>
          </c:tx>
          <c:layout>
            <c:manualLayout>
              <c:xMode val="edge"/>
              <c:yMode val="edge"/>
              <c:x val="0.37090223097112862"/>
              <c:y val="0.91004099251939885"/>
            </c:manualLayout>
          </c:layout>
          <c:overlay val="0"/>
        </c:title>
        <c:numFmt formatCode="General" sourceLinked="1"/>
        <c:majorTickMark val="out"/>
        <c:minorTickMark val="none"/>
        <c:tickLblPos val="nextTo"/>
        <c:txPr>
          <a:bodyPr/>
          <a:lstStyle/>
          <a:p>
            <a:pPr>
              <a:defRPr sz="2000">
                <a:latin typeface="ＭＳ ゴシック" pitchFamily="49" charset="-128"/>
                <a:ea typeface="ＭＳ ゴシック" pitchFamily="49" charset="-128"/>
              </a:defRPr>
            </a:pPr>
            <a:endParaRPr lang="ja-JP"/>
          </a:p>
        </c:txPr>
        <c:crossAx val="116120192"/>
        <c:crosses val="autoZero"/>
        <c:auto val="1"/>
        <c:lblAlgn val="ctr"/>
        <c:lblOffset val="100"/>
        <c:tickLblSkip val="5"/>
        <c:noMultiLvlLbl val="0"/>
      </c:catAx>
      <c:valAx>
        <c:axId val="116120192"/>
        <c:scaling>
          <c:orientation val="minMax"/>
          <c:max val="120000"/>
          <c:min val="0"/>
        </c:scaling>
        <c:delete val="0"/>
        <c:axPos val="l"/>
        <c:majorGridlines/>
        <c:title>
          <c:tx>
            <c:rich>
              <a:bodyPr rot="-5400000" vert="horz"/>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累積費用（百万円）</a:t>
                </a:r>
              </a:p>
            </c:rich>
          </c:tx>
          <c:layout>
            <c:manualLayout>
              <c:xMode val="edge"/>
              <c:yMode val="edge"/>
              <c:x val="1.9670384951881014E-2"/>
              <c:y val="0.23782883612927"/>
            </c:manualLayout>
          </c:layout>
          <c:overlay val="0"/>
        </c:title>
        <c:numFmt formatCode="#,##0," sourceLinked="0"/>
        <c:majorTickMark val="out"/>
        <c:minorTickMark val="none"/>
        <c:tickLblPos val="nextTo"/>
        <c:txPr>
          <a:bodyPr/>
          <a:lstStyle/>
          <a:p>
            <a:pPr>
              <a:defRPr sz="1800">
                <a:latin typeface="ＭＳ ゴシック" pitchFamily="49" charset="-128"/>
                <a:ea typeface="ＭＳ ゴシック" pitchFamily="49" charset="-128"/>
              </a:defRPr>
            </a:pPr>
            <a:endParaRPr lang="ja-JP"/>
          </a:p>
        </c:txPr>
        <c:crossAx val="116118272"/>
        <c:crosses val="autoZero"/>
        <c:crossBetween val="between"/>
      </c:valAx>
    </c:plotArea>
    <c:legend>
      <c:legendPos val="r"/>
      <c:legendEntry>
        <c:idx val="0"/>
        <c:delete val="1"/>
      </c:legendEntry>
      <c:legendEntry>
        <c:idx val="1"/>
        <c:delete val="1"/>
      </c:legendEntry>
      <c:legendEntry>
        <c:idx val="2"/>
        <c:delete val="1"/>
      </c:legendEntry>
      <c:legendEntry>
        <c:idx val="3"/>
        <c:delete val="1"/>
      </c:legendEntry>
      <c:legendEntry>
        <c:idx val="5"/>
        <c:delete val="1"/>
      </c:legendEntry>
      <c:legendEntry>
        <c:idx val="6"/>
        <c:delete val="1"/>
      </c:legendEntry>
      <c:legendEntry>
        <c:idx val="7"/>
        <c:delete val="1"/>
      </c:legendEntry>
      <c:legendEntry>
        <c:idx val="9"/>
        <c:delete val="1"/>
      </c:legendEntry>
      <c:layout>
        <c:manualLayout>
          <c:xMode val="edge"/>
          <c:yMode val="edge"/>
          <c:x val="0.69014227909011361"/>
          <c:y val="0.22247570036444037"/>
          <c:w val="0.24735772090988625"/>
          <c:h val="0.13986222396687217"/>
        </c:manualLayout>
      </c:layout>
      <c:overlay val="0"/>
      <c:spPr>
        <a:solidFill>
          <a:schemeClr val="bg1"/>
        </a:solidFill>
        <a:ln>
          <a:solidFill>
            <a:schemeClr val="tx1"/>
          </a:solidFill>
        </a:ln>
      </c:spPr>
      <c:txPr>
        <a:bodyPr/>
        <a:lstStyle/>
        <a:p>
          <a:pPr>
            <a:defRPr sz="1800">
              <a:latin typeface="ＭＳ ゴシック" panose="020B0609070205080204" pitchFamily="49" charset="-128"/>
              <a:ea typeface="ＭＳ ゴシック" panose="020B0609070205080204" pitchFamily="49" charset="-128"/>
            </a:defRPr>
          </a:pPr>
          <a:endParaRPr lang="ja-JP"/>
        </a:p>
      </c:txPr>
    </c:legend>
    <c:plotVisOnly val="1"/>
    <c:dispBlanksAs val="zero"/>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53518471830532"/>
          <c:y val="0.24198781186834409"/>
          <c:w val="0.65399887181065064"/>
          <c:h val="0.60160101163814717"/>
        </c:manualLayout>
      </c:layout>
      <c:barChart>
        <c:barDir val="col"/>
        <c:grouping val="stacked"/>
        <c:varyColors val="0"/>
        <c:ser>
          <c:idx val="0"/>
          <c:order val="0"/>
          <c:tx>
            <c:strRef>
              <c:f>№4雨水細目!$AR$95</c:f>
              <c:strCache>
                <c:ptCount val="1"/>
                <c:pt idx="0">
                  <c:v>本体フレーム</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№4雨水細目!$AS$95:$CB$95</c:f>
              <c:numCache>
                <c:formatCode>0.00</c:formatCode>
                <c:ptCount val="36"/>
                <c:pt idx="0">
                  <c:v>0.375</c:v>
                </c:pt>
                <c:pt idx="1">
                  <c:v>0.36654090548054014</c:v>
                </c:pt>
                <c:pt idx="2">
                  <c:v>0.35808702791461411</c:v>
                </c:pt>
                <c:pt idx="3">
                  <c:v>0.34845369583687352</c:v>
                </c:pt>
                <c:pt idx="4">
                  <c:v>0.34000000000000008</c:v>
                </c:pt>
                <c:pt idx="5">
                  <c:v>0.33148745519713269</c:v>
                </c:pt>
                <c:pt idx="6">
                  <c:v>0.32297636632200893</c:v>
                </c:pt>
                <c:pt idx="7">
                  <c:v>0.31351104341203356</c:v>
                </c:pt>
                <c:pt idx="8">
                  <c:v>0.30500000000000016</c:v>
                </c:pt>
                <c:pt idx="9">
                  <c:v>0.29649065800162483</c:v>
                </c:pt>
                <c:pt idx="10">
                  <c:v>0.28798319327731114</c:v>
                </c:pt>
                <c:pt idx="11">
                  <c:v>0.27850739773716299</c:v>
                </c:pt>
                <c:pt idx="12">
                  <c:v>0.27000000000000018</c:v>
                </c:pt>
                <c:pt idx="13">
                  <c:v>0.2614948453608249</c:v>
                </c:pt>
                <c:pt idx="14">
                  <c:v>0.25299220272904505</c:v>
                </c:pt>
                <c:pt idx="15">
                  <c:v>0.625</c:v>
                </c:pt>
                <c:pt idx="16">
                  <c:v>0.61624999999999985</c:v>
                </c:pt>
                <c:pt idx="17">
                  <c:v>0.60749999999999993</c:v>
                </c:pt>
                <c:pt idx="18">
                  <c:v>0.59874999999999989</c:v>
                </c:pt>
                <c:pt idx="19">
                  <c:v>0.58999999999999975</c:v>
                </c:pt>
                <c:pt idx="20">
                  <c:v>0.58124999999999982</c:v>
                </c:pt>
                <c:pt idx="21">
                  <c:v>0.57249999999999979</c:v>
                </c:pt>
                <c:pt idx="22">
                  <c:v>0.56374999999999975</c:v>
                </c:pt>
                <c:pt idx="23">
                  <c:v>0.55499999999999972</c:v>
                </c:pt>
                <c:pt idx="24">
                  <c:v>0.54624999999999968</c:v>
                </c:pt>
                <c:pt idx="25">
                  <c:v>0.53749999999999953</c:v>
                </c:pt>
                <c:pt idx="26">
                  <c:v>0.52874999999999961</c:v>
                </c:pt>
                <c:pt idx="27">
                  <c:v>0.51999999999999957</c:v>
                </c:pt>
                <c:pt idx="28">
                  <c:v>0.51124999999999954</c:v>
                </c:pt>
                <c:pt idx="29">
                  <c:v>0.5024999999999995</c:v>
                </c:pt>
                <c:pt idx="30">
                  <c:v>0.49374999999999952</c:v>
                </c:pt>
                <c:pt idx="31">
                  <c:v>0.48499999999999943</c:v>
                </c:pt>
                <c:pt idx="32">
                  <c:v>0.47624999999999945</c:v>
                </c:pt>
                <c:pt idx="33">
                  <c:v>0.46749999999999942</c:v>
                </c:pt>
                <c:pt idx="34">
                  <c:v>0.45874999999999949</c:v>
                </c:pt>
                <c:pt idx="35">
                  <c:v>0.44999999999999951</c:v>
                </c:pt>
              </c:numCache>
            </c:numRef>
          </c:val>
        </c:ser>
        <c:ser>
          <c:idx val="1"/>
          <c:order val="1"/>
          <c:tx>
            <c:strRef>
              <c:f>№4雨水細目!$AR$96</c:f>
              <c:strCache>
                <c:ptCount val="1"/>
              </c:strCache>
            </c:strRef>
          </c:tx>
          <c:spPr>
            <a:ln>
              <a:solidFill>
                <a:srgbClr xmlns:mc="http://schemas.openxmlformats.org/markup-compatibility/2006" xmlns:a14="http://schemas.microsoft.com/office/drawing/2010/main" val="000000" mc:Ignorable="a14" a14:legacySpreadsheetColorIndex="64"/>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№4雨水細目!$AS$96:$CB$96</c:f>
              <c:numCache>
                <c:formatCode>0.00</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er>
        <c:ser>
          <c:idx val="2"/>
          <c:order val="2"/>
          <c:tx>
            <c:strRef>
              <c:f>№4雨水細目!$AR$97</c:f>
              <c:strCache>
                <c:ptCount val="1"/>
                <c:pt idx="0">
                  <c:v>チェーン</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№4雨水細目!$AS$97:$CB$97</c:f>
              <c:numCache>
                <c:formatCode>0.00</c:formatCode>
                <c:ptCount val="36"/>
                <c:pt idx="0">
                  <c:v>0.375</c:v>
                </c:pt>
                <c:pt idx="1">
                  <c:v>0.35027799841143764</c:v>
                </c:pt>
                <c:pt idx="2">
                  <c:v>0.3255336617405582</c:v>
                </c:pt>
                <c:pt idx="3">
                  <c:v>0.29974511469838572</c:v>
                </c:pt>
                <c:pt idx="4">
                  <c:v>0.27499999999999991</c:v>
                </c:pt>
                <c:pt idx="5">
                  <c:v>0.62544802867383509</c:v>
                </c:pt>
                <c:pt idx="6">
                  <c:v>0.60088626292466751</c:v>
                </c:pt>
                <c:pt idx="7">
                  <c:v>0.5745620715917743</c:v>
                </c:pt>
                <c:pt idx="8">
                  <c:v>0.54999999999999993</c:v>
                </c:pt>
                <c:pt idx="9">
                  <c:v>0.52542648253452462</c:v>
                </c:pt>
                <c:pt idx="10">
                  <c:v>0.50084033613445367</c:v>
                </c:pt>
                <c:pt idx="11">
                  <c:v>0.474586597040905</c:v>
                </c:pt>
                <c:pt idx="12">
                  <c:v>0.44999999999999979</c:v>
                </c:pt>
                <c:pt idx="13">
                  <c:v>0.42539831302717868</c:v>
                </c:pt>
                <c:pt idx="14">
                  <c:v>0.40077972709551629</c:v>
                </c:pt>
                <c:pt idx="15">
                  <c:v>0.625</c:v>
                </c:pt>
                <c:pt idx="16">
                  <c:v>0.59999999999999987</c:v>
                </c:pt>
                <c:pt idx="17">
                  <c:v>0.57499999999999996</c:v>
                </c:pt>
                <c:pt idx="18">
                  <c:v>0.54999999999999993</c:v>
                </c:pt>
                <c:pt idx="19">
                  <c:v>0.5249999999999998</c:v>
                </c:pt>
                <c:pt idx="20">
                  <c:v>0.49999999999999989</c:v>
                </c:pt>
                <c:pt idx="21">
                  <c:v>0.47499999999999987</c:v>
                </c:pt>
                <c:pt idx="22">
                  <c:v>0.44999999999999984</c:v>
                </c:pt>
                <c:pt idx="23">
                  <c:v>0.42499999999999982</c:v>
                </c:pt>
                <c:pt idx="24">
                  <c:v>0.3999999999999998</c:v>
                </c:pt>
                <c:pt idx="25">
                  <c:v>0.37499999999999972</c:v>
                </c:pt>
                <c:pt idx="26">
                  <c:v>0.34999999999999976</c:v>
                </c:pt>
                <c:pt idx="27">
                  <c:v>0.32499999999999973</c:v>
                </c:pt>
                <c:pt idx="28">
                  <c:v>0.29999999999999971</c:v>
                </c:pt>
                <c:pt idx="29">
                  <c:v>0.27499999999999969</c:v>
                </c:pt>
                <c:pt idx="30">
                  <c:v>0.24999999999999969</c:v>
                </c:pt>
                <c:pt idx="31">
                  <c:v>0.62499999999999989</c:v>
                </c:pt>
                <c:pt idx="32">
                  <c:v>0.59999999999999987</c:v>
                </c:pt>
                <c:pt idx="33">
                  <c:v>0.57499999999999973</c:v>
                </c:pt>
                <c:pt idx="34">
                  <c:v>0.54999999999999982</c:v>
                </c:pt>
                <c:pt idx="35">
                  <c:v>0.5249999999999998</c:v>
                </c:pt>
              </c:numCache>
            </c:numRef>
          </c:val>
        </c:ser>
        <c:ser>
          <c:idx val="3"/>
          <c:order val="3"/>
          <c:tx>
            <c:strRef>
              <c:f>№4雨水細目!$AR$98</c:f>
              <c:strCache>
                <c:ptCount val="1"/>
                <c:pt idx="0">
                  <c:v>スプロケット</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№4雨水細目!$AS$98:$CB$98</c:f>
              <c:numCache>
                <c:formatCode>0.00</c:formatCode>
                <c:ptCount val="36"/>
                <c:pt idx="0">
                  <c:v>0.375</c:v>
                </c:pt>
                <c:pt idx="1">
                  <c:v>0.35027799841143764</c:v>
                </c:pt>
                <c:pt idx="2">
                  <c:v>0.3255336617405582</c:v>
                </c:pt>
                <c:pt idx="3">
                  <c:v>0.29974511469838572</c:v>
                </c:pt>
                <c:pt idx="4">
                  <c:v>0.27499999999999991</c:v>
                </c:pt>
                <c:pt idx="5">
                  <c:v>0.62544802867383509</c:v>
                </c:pt>
                <c:pt idx="6">
                  <c:v>0.60088626292466751</c:v>
                </c:pt>
                <c:pt idx="7">
                  <c:v>0.5745620715917743</c:v>
                </c:pt>
                <c:pt idx="8">
                  <c:v>0.54999999999999993</c:v>
                </c:pt>
                <c:pt idx="9">
                  <c:v>0.52542648253452462</c:v>
                </c:pt>
                <c:pt idx="10">
                  <c:v>0.50084033613445367</c:v>
                </c:pt>
                <c:pt idx="11">
                  <c:v>0.474586597040905</c:v>
                </c:pt>
                <c:pt idx="12">
                  <c:v>0.44999999999999979</c:v>
                </c:pt>
                <c:pt idx="13">
                  <c:v>0.42539831302717868</c:v>
                </c:pt>
                <c:pt idx="14">
                  <c:v>0.40077972709551629</c:v>
                </c:pt>
                <c:pt idx="15">
                  <c:v>0.625</c:v>
                </c:pt>
                <c:pt idx="16">
                  <c:v>0.59999999999999987</c:v>
                </c:pt>
                <c:pt idx="17">
                  <c:v>0.57499999999999996</c:v>
                </c:pt>
                <c:pt idx="18">
                  <c:v>0.54999999999999993</c:v>
                </c:pt>
                <c:pt idx="19">
                  <c:v>0.5249999999999998</c:v>
                </c:pt>
                <c:pt idx="20">
                  <c:v>0.49999999999999989</c:v>
                </c:pt>
                <c:pt idx="21">
                  <c:v>0.47499999999999987</c:v>
                </c:pt>
                <c:pt idx="22">
                  <c:v>0.44999999999999984</c:v>
                </c:pt>
                <c:pt idx="23">
                  <c:v>0.42499999999999982</c:v>
                </c:pt>
                <c:pt idx="24">
                  <c:v>0.3999999999999998</c:v>
                </c:pt>
                <c:pt idx="25">
                  <c:v>0.37499999999999972</c:v>
                </c:pt>
                <c:pt idx="26">
                  <c:v>0.34999999999999976</c:v>
                </c:pt>
                <c:pt idx="27">
                  <c:v>0.32499999999999973</c:v>
                </c:pt>
                <c:pt idx="28">
                  <c:v>0.29999999999999971</c:v>
                </c:pt>
                <c:pt idx="29">
                  <c:v>0.27499999999999969</c:v>
                </c:pt>
                <c:pt idx="30">
                  <c:v>0.24999999999999969</c:v>
                </c:pt>
                <c:pt idx="31">
                  <c:v>0.62499999999999989</c:v>
                </c:pt>
                <c:pt idx="32">
                  <c:v>0.59999999999999987</c:v>
                </c:pt>
                <c:pt idx="33">
                  <c:v>0.57499999999999973</c:v>
                </c:pt>
                <c:pt idx="34">
                  <c:v>0.54999999999999982</c:v>
                </c:pt>
                <c:pt idx="35">
                  <c:v>0.5249999999999998</c:v>
                </c:pt>
              </c:numCache>
            </c:numRef>
          </c:val>
        </c:ser>
        <c:ser>
          <c:idx val="4"/>
          <c:order val="4"/>
          <c:tx>
            <c:strRef>
              <c:f>№4雨水細目!$AR$99</c:f>
              <c:strCache>
                <c:ptCount val="1"/>
                <c:pt idx="0">
                  <c:v>レーキ</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№4雨水細目!$AS$99:$CB$99</c:f>
              <c:numCache>
                <c:formatCode>0.00</c:formatCode>
                <c:ptCount val="36"/>
                <c:pt idx="0">
                  <c:v>0.5</c:v>
                </c:pt>
                <c:pt idx="1">
                  <c:v>0.48788721207307384</c:v>
                </c:pt>
                <c:pt idx="2">
                  <c:v>0.47577996715927745</c:v>
                </c:pt>
                <c:pt idx="3">
                  <c:v>0.46210705182667805</c:v>
                </c:pt>
                <c:pt idx="4">
                  <c:v>0.44999999999999996</c:v>
                </c:pt>
                <c:pt idx="5">
                  <c:v>0.43781362007168451</c:v>
                </c:pt>
                <c:pt idx="6">
                  <c:v>0.42562776957163945</c:v>
                </c:pt>
                <c:pt idx="7">
                  <c:v>0.41218583396801201</c:v>
                </c:pt>
                <c:pt idx="8">
                  <c:v>0.39999999999999991</c:v>
                </c:pt>
                <c:pt idx="9">
                  <c:v>0.3878147847278634</c:v>
                </c:pt>
                <c:pt idx="10">
                  <c:v>0.37563025210084022</c:v>
                </c:pt>
                <c:pt idx="11">
                  <c:v>0.36218450826805909</c:v>
                </c:pt>
                <c:pt idx="12">
                  <c:v>0.34999999999999981</c:v>
                </c:pt>
                <c:pt idx="13">
                  <c:v>0.33781630740393603</c:v>
                </c:pt>
                <c:pt idx="14">
                  <c:v>0.325633528265107</c:v>
                </c:pt>
                <c:pt idx="15">
                  <c:v>0.625</c:v>
                </c:pt>
                <c:pt idx="16">
                  <c:v>0.61249999999999993</c:v>
                </c:pt>
                <c:pt idx="17">
                  <c:v>0.60000000000000009</c:v>
                </c:pt>
                <c:pt idx="18">
                  <c:v>0.58750000000000013</c:v>
                </c:pt>
                <c:pt idx="19">
                  <c:v>0.57500000000000007</c:v>
                </c:pt>
                <c:pt idx="20">
                  <c:v>0.56250000000000022</c:v>
                </c:pt>
                <c:pt idx="21">
                  <c:v>0.55000000000000027</c:v>
                </c:pt>
                <c:pt idx="22">
                  <c:v>0.53750000000000031</c:v>
                </c:pt>
                <c:pt idx="23">
                  <c:v>0.52500000000000036</c:v>
                </c:pt>
                <c:pt idx="24">
                  <c:v>0.5125000000000004</c:v>
                </c:pt>
                <c:pt idx="25">
                  <c:v>0.50000000000000044</c:v>
                </c:pt>
                <c:pt idx="26">
                  <c:v>0.48750000000000043</c:v>
                </c:pt>
                <c:pt idx="27">
                  <c:v>0.47500000000000042</c:v>
                </c:pt>
                <c:pt idx="28">
                  <c:v>0.46250000000000041</c:v>
                </c:pt>
                <c:pt idx="29">
                  <c:v>0.4500000000000004</c:v>
                </c:pt>
                <c:pt idx="30">
                  <c:v>0.43750000000000039</c:v>
                </c:pt>
                <c:pt idx="31">
                  <c:v>0.42500000000000027</c:v>
                </c:pt>
                <c:pt idx="32">
                  <c:v>0.41250000000000026</c:v>
                </c:pt>
                <c:pt idx="33">
                  <c:v>0.40000000000000024</c:v>
                </c:pt>
                <c:pt idx="34">
                  <c:v>0.38750000000000023</c:v>
                </c:pt>
                <c:pt idx="35">
                  <c:v>0.37500000000000022</c:v>
                </c:pt>
              </c:numCache>
            </c:numRef>
          </c:val>
        </c:ser>
        <c:ser>
          <c:idx val="5"/>
          <c:order val="5"/>
          <c:tx>
            <c:strRef>
              <c:f>№4雨水細目!$AR$100</c:f>
              <c:strCache>
                <c:ptCount val="1"/>
                <c:pt idx="0">
                  <c:v>レール</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№4雨水細目!$AS$100:$CB$100</c:f>
              <c:numCache>
                <c:formatCode>0.00</c:formatCode>
                <c:ptCount val="36"/>
                <c:pt idx="0">
                  <c:v>0.5</c:v>
                </c:pt>
                <c:pt idx="1">
                  <c:v>0.49539316918189041</c:v>
                </c:pt>
                <c:pt idx="2">
                  <c:v>0.49080459770114937</c:v>
                </c:pt>
                <c:pt idx="3">
                  <c:v>0.48458793542905698</c:v>
                </c:pt>
                <c:pt idx="4">
                  <c:v>0.48</c:v>
                </c:pt>
                <c:pt idx="5">
                  <c:v>0.47534050179211462</c:v>
                </c:pt>
                <c:pt idx="6">
                  <c:v>0.47069423929098958</c:v>
                </c:pt>
                <c:pt idx="7">
                  <c:v>0.46464584920030449</c:v>
                </c:pt>
                <c:pt idx="8">
                  <c:v>0.45999999999999996</c:v>
                </c:pt>
                <c:pt idx="9">
                  <c:v>0.45536961819658806</c:v>
                </c:pt>
                <c:pt idx="10">
                  <c:v>0.45075630252100835</c:v>
                </c:pt>
                <c:pt idx="11">
                  <c:v>0.44461270670147951</c:v>
                </c:pt>
                <c:pt idx="12">
                  <c:v>0.43999999999999989</c:v>
                </c:pt>
                <c:pt idx="13">
                  <c:v>0.43540768509840655</c:v>
                </c:pt>
                <c:pt idx="14">
                  <c:v>0.43083820662768019</c:v>
                </c:pt>
                <c:pt idx="15">
                  <c:v>0.625</c:v>
                </c:pt>
                <c:pt idx="16">
                  <c:v>0.61999999999999988</c:v>
                </c:pt>
                <c:pt idx="17">
                  <c:v>0.61499999999999999</c:v>
                </c:pt>
                <c:pt idx="18">
                  <c:v>0.61</c:v>
                </c:pt>
                <c:pt idx="19">
                  <c:v>0.60499999999999987</c:v>
                </c:pt>
                <c:pt idx="20">
                  <c:v>0.6</c:v>
                </c:pt>
                <c:pt idx="21">
                  <c:v>0.59499999999999997</c:v>
                </c:pt>
                <c:pt idx="22">
                  <c:v>0.59</c:v>
                </c:pt>
                <c:pt idx="23">
                  <c:v>0.58499999999999996</c:v>
                </c:pt>
                <c:pt idx="24">
                  <c:v>0.57999999999999996</c:v>
                </c:pt>
                <c:pt idx="25">
                  <c:v>0.57499999999999984</c:v>
                </c:pt>
                <c:pt idx="26">
                  <c:v>0.56999999999999995</c:v>
                </c:pt>
                <c:pt idx="27">
                  <c:v>0.56499999999999995</c:v>
                </c:pt>
                <c:pt idx="28">
                  <c:v>0.55999999999999994</c:v>
                </c:pt>
                <c:pt idx="29">
                  <c:v>0.55499999999999994</c:v>
                </c:pt>
                <c:pt idx="30">
                  <c:v>0.54999999999999993</c:v>
                </c:pt>
                <c:pt idx="31">
                  <c:v>0.54499999999999982</c:v>
                </c:pt>
                <c:pt idx="32">
                  <c:v>0.53999999999999981</c:v>
                </c:pt>
                <c:pt idx="33">
                  <c:v>0.5349999999999997</c:v>
                </c:pt>
                <c:pt idx="34">
                  <c:v>0.5299999999999998</c:v>
                </c:pt>
                <c:pt idx="35">
                  <c:v>0.5249999999999998</c:v>
                </c:pt>
              </c:numCache>
            </c:numRef>
          </c:val>
        </c:ser>
        <c:ser>
          <c:idx val="6"/>
          <c:order val="6"/>
          <c:tx>
            <c:strRef>
              <c:f>№4雨水細目!$AR$101</c:f>
              <c:strCache>
                <c:ptCount val="1"/>
                <c:pt idx="0">
                  <c:v>軸</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№4雨水細目!$AS$101:$CB$101</c:f>
              <c:numCache>
                <c:formatCode>0.00</c:formatCode>
                <c:ptCount val="36"/>
                <c:pt idx="0">
                  <c:v>0.375</c:v>
                </c:pt>
                <c:pt idx="1">
                  <c:v>0.36654090548054014</c:v>
                </c:pt>
                <c:pt idx="2">
                  <c:v>0.35808702791461411</c:v>
                </c:pt>
                <c:pt idx="3">
                  <c:v>0.34845369583687352</c:v>
                </c:pt>
                <c:pt idx="4">
                  <c:v>0.34000000000000008</c:v>
                </c:pt>
                <c:pt idx="5">
                  <c:v>0.33148745519713269</c:v>
                </c:pt>
                <c:pt idx="6">
                  <c:v>0.32297636632200893</c:v>
                </c:pt>
                <c:pt idx="7">
                  <c:v>0.31351104341203356</c:v>
                </c:pt>
                <c:pt idx="8">
                  <c:v>0.30500000000000016</c:v>
                </c:pt>
                <c:pt idx="9">
                  <c:v>0.29649065800162483</c:v>
                </c:pt>
                <c:pt idx="10">
                  <c:v>0.28798319327731114</c:v>
                </c:pt>
                <c:pt idx="11">
                  <c:v>0.27850739773716299</c:v>
                </c:pt>
                <c:pt idx="12">
                  <c:v>0.27000000000000018</c:v>
                </c:pt>
                <c:pt idx="13">
                  <c:v>0.2614948453608249</c:v>
                </c:pt>
                <c:pt idx="14">
                  <c:v>0.25299220272904505</c:v>
                </c:pt>
                <c:pt idx="15">
                  <c:v>0.625</c:v>
                </c:pt>
                <c:pt idx="16">
                  <c:v>0.61374999999999991</c:v>
                </c:pt>
                <c:pt idx="17">
                  <c:v>0.60250000000000004</c:v>
                </c:pt>
                <c:pt idx="18">
                  <c:v>0.59125000000000005</c:v>
                </c:pt>
                <c:pt idx="19">
                  <c:v>0.57999999999999996</c:v>
                </c:pt>
                <c:pt idx="20">
                  <c:v>0.56875000000000009</c:v>
                </c:pt>
                <c:pt idx="21">
                  <c:v>0.55750000000000011</c:v>
                </c:pt>
                <c:pt idx="22">
                  <c:v>0.54625000000000012</c:v>
                </c:pt>
                <c:pt idx="23">
                  <c:v>0.53500000000000014</c:v>
                </c:pt>
                <c:pt idx="24">
                  <c:v>0.52375000000000016</c:v>
                </c:pt>
                <c:pt idx="25">
                  <c:v>0.51250000000000007</c:v>
                </c:pt>
                <c:pt idx="26">
                  <c:v>0.5012500000000002</c:v>
                </c:pt>
                <c:pt idx="27">
                  <c:v>0.49000000000000021</c:v>
                </c:pt>
                <c:pt idx="28">
                  <c:v>0.47875000000000023</c:v>
                </c:pt>
                <c:pt idx="29">
                  <c:v>0.46750000000000025</c:v>
                </c:pt>
                <c:pt idx="30">
                  <c:v>0.45625000000000027</c:v>
                </c:pt>
                <c:pt idx="31">
                  <c:v>0.44500000000000017</c:v>
                </c:pt>
                <c:pt idx="32">
                  <c:v>0.43375000000000019</c:v>
                </c:pt>
                <c:pt idx="33">
                  <c:v>0.42250000000000015</c:v>
                </c:pt>
                <c:pt idx="34">
                  <c:v>0.41125000000000023</c:v>
                </c:pt>
                <c:pt idx="35">
                  <c:v>0.40000000000000024</c:v>
                </c:pt>
              </c:numCache>
            </c:numRef>
          </c:val>
        </c:ser>
        <c:ser>
          <c:idx val="7"/>
          <c:order val="7"/>
          <c:tx>
            <c:strRef>
              <c:f>№4雨水細目!$AR$102</c:f>
              <c:strCache>
                <c:ptCount val="1"/>
                <c:pt idx="0">
                  <c:v>駆動装置</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№4雨水細目!$AS$102:$CB$102</c:f>
              <c:numCache>
                <c:formatCode>0.00</c:formatCode>
                <c:ptCount val="36"/>
                <c:pt idx="0">
                  <c:v>0.375</c:v>
                </c:pt>
                <c:pt idx="1">
                  <c:v>0.36654090548054014</c:v>
                </c:pt>
                <c:pt idx="2">
                  <c:v>0.35808702791461411</c:v>
                </c:pt>
                <c:pt idx="3">
                  <c:v>0.34845369583687352</c:v>
                </c:pt>
                <c:pt idx="4">
                  <c:v>0.34000000000000008</c:v>
                </c:pt>
                <c:pt idx="5">
                  <c:v>0.33148745519713269</c:v>
                </c:pt>
                <c:pt idx="6">
                  <c:v>0.32297636632200893</c:v>
                </c:pt>
                <c:pt idx="7">
                  <c:v>0.31351104341203356</c:v>
                </c:pt>
                <c:pt idx="8">
                  <c:v>0.30500000000000016</c:v>
                </c:pt>
                <c:pt idx="9">
                  <c:v>0.29649065800162483</c:v>
                </c:pt>
                <c:pt idx="10">
                  <c:v>0.28798319327731114</c:v>
                </c:pt>
                <c:pt idx="11">
                  <c:v>0.27850739773716299</c:v>
                </c:pt>
                <c:pt idx="12">
                  <c:v>0.27000000000000018</c:v>
                </c:pt>
                <c:pt idx="13">
                  <c:v>0.2614948453608249</c:v>
                </c:pt>
                <c:pt idx="14">
                  <c:v>0.25299220272904505</c:v>
                </c:pt>
                <c:pt idx="15">
                  <c:v>0.625</c:v>
                </c:pt>
                <c:pt idx="16">
                  <c:v>0.61374999999999991</c:v>
                </c:pt>
                <c:pt idx="17">
                  <c:v>0.60250000000000004</c:v>
                </c:pt>
                <c:pt idx="18">
                  <c:v>0.59125000000000005</c:v>
                </c:pt>
                <c:pt idx="19">
                  <c:v>0.57999999999999996</c:v>
                </c:pt>
                <c:pt idx="20">
                  <c:v>0.56875000000000009</c:v>
                </c:pt>
                <c:pt idx="21">
                  <c:v>0.55750000000000011</c:v>
                </c:pt>
                <c:pt idx="22">
                  <c:v>0.54625000000000012</c:v>
                </c:pt>
                <c:pt idx="23">
                  <c:v>0.53500000000000014</c:v>
                </c:pt>
                <c:pt idx="24">
                  <c:v>0.52375000000000016</c:v>
                </c:pt>
                <c:pt idx="25">
                  <c:v>0.51250000000000007</c:v>
                </c:pt>
                <c:pt idx="26">
                  <c:v>0.5012500000000002</c:v>
                </c:pt>
                <c:pt idx="27">
                  <c:v>0.49000000000000021</c:v>
                </c:pt>
                <c:pt idx="28">
                  <c:v>0.47875000000000023</c:v>
                </c:pt>
                <c:pt idx="29">
                  <c:v>0.46750000000000025</c:v>
                </c:pt>
                <c:pt idx="30">
                  <c:v>0.45625000000000027</c:v>
                </c:pt>
                <c:pt idx="31">
                  <c:v>0.44500000000000017</c:v>
                </c:pt>
                <c:pt idx="32">
                  <c:v>0.43375000000000019</c:v>
                </c:pt>
                <c:pt idx="33">
                  <c:v>0.42250000000000015</c:v>
                </c:pt>
                <c:pt idx="34">
                  <c:v>0.41125000000000023</c:v>
                </c:pt>
                <c:pt idx="35">
                  <c:v>0.40000000000000024</c:v>
                </c:pt>
              </c:numCache>
            </c:numRef>
          </c:val>
        </c:ser>
        <c:ser>
          <c:idx val="8"/>
          <c:order val="8"/>
          <c:tx>
            <c:strRef>
              <c:f>№4雨水細目!$AR$103</c:f>
              <c:strCache>
                <c:ptCount val="1"/>
                <c:pt idx="0">
                  <c:v>スクリーン</c:v>
                </c:pt>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№4雨水細目!$AS$103:$CB$103</c:f>
              <c:numCache>
                <c:formatCode>0.00</c:formatCode>
                <c:ptCount val="36"/>
                <c:pt idx="0">
                  <c:v>0.375</c:v>
                </c:pt>
                <c:pt idx="1">
                  <c:v>0.36654090548054014</c:v>
                </c:pt>
                <c:pt idx="2">
                  <c:v>0.35808702791461411</c:v>
                </c:pt>
                <c:pt idx="3">
                  <c:v>0.34845369583687352</c:v>
                </c:pt>
                <c:pt idx="4">
                  <c:v>0.34000000000000008</c:v>
                </c:pt>
                <c:pt idx="5">
                  <c:v>0.33148745519713269</c:v>
                </c:pt>
                <c:pt idx="6">
                  <c:v>0.32297636632200893</c:v>
                </c:pt>
                <c:pt idx="7">
                  <c:v>0.31351104341203356</c:v>
                </c:pt>
                <c:pt idx="8">
                  <c:v>0.30500000000000016</c:v>
                </c:pt>
                <c:pt idx="9">
                  <c:v>0.29649065800162483</c:v>
                </c:pt>
                <c:pt idx="10">
                  <c:v>0.28798319327731114</c:v>
                </c:pt>
                <c:pt idx="11">
                  <c:v>0.27850739773716299</c:v>
                </c:pt>
                <c:pt idx="12">
                  <c:v>0.27000000000000018</c:v>
                </c:pt>
                <c:pt idx="13">
                  <c:v>0.2614948453608249</c:v>
                </c:pt>
                <c:pt idx="14">
                  <c:v>0.25299220272904505</c:v>
                </c:pt>
                <c:pt idx="15">
                  <c:v>0.625</c:v>
                </c:pt>
                <c:pt idx="16">
                  <c:v>0.61374999999999991</c:v>
                </c:pt>
                <c:pt idx="17">
                  <c:v>0.60250000000000004</c:v>
                </c:pt>
                <c:pt idx="18">
                  <c:v>0.59125000000000005</c:v>
                </c:pt>
                <c:pt idx="19">
                  <c:v>0.57999999999999996</c:v>
                </c:pt>
                <c:pt idx="20">
                  <c:v>0.56875000000000009</c:v>
                </c:pt>
                <c:pt idx="21">
                  <c:v>0.55750000000000011</c:v>
                </c:pt>
                <c:pt idx="22">
                  <c:v>0.54625000000000012</c:v>
                </c:pt>
                <c:pt idx="23">
                  <c:v>0.53500000000000014</c:v>
                </c:pt>
                <c:pt idx="24">
                  <c:v>0.52375000000000016</c:v>
                </c:pt>
                <c:pt idx="25">
                  <c:v>0.51250000000000007</c:v>
                </c:pt>
                <c:pt idx="26">
                  <c:v>0.5012500000000002</c:v>
                </c:pt>
                <c:pt idx="27">
                  <c:v>0.49000000000000021</c:v>
                </c:pt>
                <c:pt idx="28">
                  <c:v>0.47875000000000023</c:v>
                </c:pt>
                <c:pt idx="29">
                  <c:v>0.46750000000000025</c:v>
                </c:pt>
                <c:pt idx="30">
                  <c:v>0.45625000000000027</c:v>
                </c:pt>
                <c:pt idx="31">
                  <c:v>0.44500000000000017</c:v>
                </c:pt>
                <c:pt idx="32">
                  <c:v>0.43375000000000019</c:v>
                </c:pt>
                <c:pt idx="33">
                  <c:v>0.42250000000000015</c:v>
                </c:pt>
                <c:pt idx="34">
                  <c:v>0.41125000000000023</c:v>
                </c:pt>
                <c:pt idx="35">
                  <c:v>0.40000000000000024</c:v>
                </c:pt>
              </c:numCache>
            </c:numRef>
          </c:val>
        </c:ser>
        <c:ser>
          <c:idx val="9"/>
          <c:order val="9"/>
          <c:tx>
            <c:strRef>
              <c:f>№4雨水細目!$AR$104</c:f>
              <c:strCache>
                <c:ptCount val="1"/>
              </c:strCache>
            </c:strRef>
          </c:tx>
          <c:spPr>
            <a:ln>
              <a:solidFill>
                <a:schemeClr val="tx1"/>
              </a:solidFill>
            </a:ln>
          </c:spPr>
          <c:invertIfNegative val="0"/>
          <c:cat>
            <c:numRef>
              <c:f>№4雨水細目!$AS$94:$CB$94</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№4雨水細目!$AS$104:$CB$104</c:f>
              <c:numCache>
                <c:formatCode>0.00</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er>
        <c:dLbls>
          <c:showLegendKey val="0"/>
          <c:showVal val="0"/>
          <c:showCatName val="0"/>
          <c:showSerName val="0"/>
          <c:showPercent val="0"/>
          <c:showBubbleSize val="0"/>
        </c:dLbls>
        <c:gapWidth val="150"/>
        <c:overlap val="100"/>
        <c:axId val="117670656"/>
        <c:axId val="117672576"/>
      </c:barChart>
      <c:catAx>
        <c:axId val="117670656"/>
        <c:scaling>
          <c:orientation val="minMax"/>
        </c:scaling>
        <c:delete val="0"/>
        <c:axPos val="b"/>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年度</a:t>
                </a:r>
              </a:p>
            </c:rich>
          </c:tx>
          <c:layout>
            <c:manualLayout>
              <c:xMode val="edge"/>
              <c:yMode val="edge"/>
              <c:x val="0.43239372642188889"/>
              <c:y val="0.90347445962794259"/>
            </c:manualLayout>
          </c:layout>
          <c:overlay val="0"/>
        </c:title>
        <c:numFmt formatCode="General" sourceLinked="1"/>
        <c:majorTickMark val="out"/>
        <c:minorTickMark val="none"/>
        <c:tickLblPos val="nextTo"/>
        <c:txPr>
          <a:bodyPr/>
          <a:lstStyle/>
          <a:p>
            <a:pPr>
              <a:defRPr sz="1600">
                <a:latin typeface="ＭＳ ゴシック" pitchFamily="49" charset="-128"/>
                <a:ea typeface="ＭＳ ゴシック" pitchFamily="49" charset="-128"/>
              </a:defRPr>
            </a:pPr>
            <a:endParaRPr lang="ja-JP"/>
          </a:p>
        </c:txPr>
        <c:crossAx val="117672576"/>
        <c:crosses val="autoZero"/>
        <c:auto val="1"/>
        <c:lblAlgn val="ctr"/>
        <c:lblOffset val="100"/>
        <c:tickLblSkip val="5"/>
        <c:noMultiLvlLbl val="0"/>
      </c:catAx>
      <c:valAx>
        <c:axId val="117672576"/>
        <c:scaling>
          <c:orientation val="minMax"/>
          <c:max val="5"/>
        </c:scaling>
        <c:delete val="0"/>
        <c:axPos val="l"/>
        <c:majorGridlines/>
        <c:title>
          <c:tx>
            <c:rich>
              <a:bodyPr rot="-5400000" vert="horz"/>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健全度</a:t>
                </a:r>
              </a:p>
            </c:rich>
          </c:tx>
          <c:layout>
            <c:manualLayout>
              <c:xMode val="edge"/>
              <c:yMode val="edge"/>
              <c:x val="1.0591346776237459E-3"/>
              <c:y val="0.34789768729400433"/>
            </c:manualLayout>
          </c:layout>
          <c:overlay val="0"/>
        </c:title>
        <c:numFmt formatCode="0.0" sourceLinked="0"/>
        <c:majorTickMark val="out"/>
        <c:minorTickMark val="none"/>
        <c:tickLblPos val="nextTo"/>
        <c:txPr>
          <a:bodyPr/>
          <a:lstStyle/>
          <a:p>
            <a:pPr>
              <a:defRPr sz="1600">
                <a:latin typeface="ＭＳ ゴシック" pitchFamily="49" charset="-128"/>
                <a:ea typeface="ＭＳ ゴシック" pitchFamily="49" charset="-128"/>
              </a:defRPr>
            </a:pPr>
            <a:endParaRPr lang="ja-JP"/>
          </a:p>
        </c:txPr>
        <c:crossAx val="117670656"/>
        <c:crosses val="autoZero"/>
        <c:crossBetween val="between"/>
      </c:valAx>
    </c:plotArea>
    <c:legend>
      <c:legendPos val="r"/>
      <c:legendEntry>
        <c:idx val="0"/>
        <c:delete val="1"/>
      </c:legendEntry>
      <c:legendEntry>
        <c:idx val="8"/>
        <c:delete val="1"/>
      </c:legendEntry>
      <c:layout>
        <c:manualLayout>
          <c:xMode val="edge"/>
          <c:yMode val="edge"/>
          <c:x val="0.79608694522493673"/>
          <c:y val="6.3996552669722262E-2"/>
          <c:w val="0.20391305477506322"/>
          <c:h val="0.63780060328279864"/>
        </c:manualLayout>
      </c:layout>
      <c:overlay val="0"/>
      <c:txPr>
        <a:bodyPr/>
        <a:lstStyle/>
        <a:p>
          <a:pPr>
            <a:defRPr sz="1600">
              <a:latin typeface="ＭＳ ゴシック" pitchFamily="49" charset="-128"/>
              <a:ea typeface="ＭＳ ゴシック" pitchFamily="49" charset="-128"/>
            </a:defRPr>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アクション</a:t>
            </a:r>
            <a:r>
              <a:rPr lang="en-US" altLang="ja-JP" sz="2800">
                <a:latin typeface="ＭＳ ゴシック" pitchFamily="49" charset="-128"/>
                <a:ea typeface="ＭＳ ゴシック" pitchFamily="49" charset="-128"/>
              </a:rPr>
              <a:t>2</a:t>
            </a:r>
            <a:r>
              <a:rPr lang="ja-JP" altLang="en-US" sz="2800">
                <a:latin typeface="ＭＳ ゴシック" pitchFamily="49" charset="-128"/>
                <a:ea typeface="ＭＳ ゴシック" pitchFamily="49" charset="-128"/>
              </a:rPr>
              <a:t>の累積費用</a:t>
            </a:r>
          </a:p>
        </c:rich>
      </c:tx>
      <c:layout>
        <c:manualLayout>
          <c:xMode val="edge"/>
          <c:yMode val="edge"/>
          <c:x val="0.11553225788527392"/>
          <c:y val="2.7872057323723092E-2"/>
        </c:manualLayout>
      </c:layout>
      <c:overlay val="0"/>
    </c:title>
    <c:autoTitleDeleted val="0"/>
    <c:plotArea>
      <c:layout>
        <c:manualLayout>
          <c:layoutTarget val="inner"/>
          <c:xMode val="edge"/>
          <c:yMode val="edge"/>
          <c:x val="0.14234493386240268"/>
          <c:y val="0.24198783282603792"/>
          <c:w val="0.65330691354174841"/>
          <c:h val="0.56580098704470816"/>
        </c:manualLayout>
      </c:layout>
      <c:barChart>
        <c:barDir val="col"/>
        <c:grouping val="stacked"/>
        <c:varyColors val="0"/>
        <c:ser>
          <c:idx val="0"/>
          <c:order val="0"/>
          <c:tx>
            <c:strRef>
              <c:f>№1汚水沈掻!$AR$21</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№1汚水沈掻!$AS$21:$CB$21</c:f>
              <c:numCache>
                <c:formatCode>General</c:formatCode>
                <c:ptCount val="36"/>
              </c:numCache>
            </c:numRef>
          </c:val>
        </c:ser>
        <c:ser>
          <c:idx val="1"/>
          <c:order val="1"/>
          <c:tx>
            <c:strRef>
              <c:f>№1汚水沈掻!$AR$22</c:f>
              <c:strCache>
                <c:ptCount val="1"/>
                <c:pt idx="0">
                  <c:v>維持管理費用累積</c:v>
                </c:pt>
              </c:strCache>
            </c:strRef>
          </c:tx>
          <c:spPr>
            <a:ln>
              <a:solidFill>
                <a:srgbClr xmlns:mc="http://schemas.openxmlformats.org/markup-compatibility/2006" xmlns:a14="http://schemas.microsoft.com/office/drawing/2010/main" val="000000" mc:Ignorable="a14" a14:legacySpreadsheetColorIndex="64"/>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№1汚水沈掻!$AS$22:$CB$22</c:f>
              <c:numCache>
                <c:formatCode>General</c:formatCode>
                <c:ptCount val="36"/>
                <c:pt idx="0">
                  <c:v>500</c:v>
                </c:pt>
                <c:pt idx="1">
                  <c:v>1000</c:v>
                </c:pt>
                <c:pt idx="2">
                  <c:v>1500</c:v>
                </c:pt>
                <c:pt idx="3">
                  <c:v>2000</c:v>
                </c:pt>
                <c:pt idx="4">
                  <c:v>2500</c:v>
                </c:pt>
                <c:pt idx="5">
                  <c:v>3000</c:v>
                </c:pt>
                <c:pt idx="6">
                  <c:v>3500</c:v>
                </c:pt>
                <c:pt idx="7">
                  <c:v>4000</c:v>
                </c:pt>
                <c:pt idx="8">
                  <c:v>4500</c:v>
                </c:pt>
                <c:pt idx="9">
                  <c:v>5000</c:v>
                </c:pt>
                <c:pt idx="10">
                  <c:v>5500</c:v>
                </c:pt>
                <c:pt idx="11">
                  <c:v>6000</c:v>
                </c:pt>
                <c:pt idx="12">
                  <c:v>6500</c:v>
                </c:pt>
                <c:pt idx="13">
                  <c:v>7000</c:v>
                </c:pt>
                <c:pt idx="14">
                  <c:v>7500</c:v>
                </c:pt>
                <c:pt idx="15">
                  <c:v>8000</c:v>
                </c:pt>
                <c:pt idx="16">
                  <c:v>8500</c:v>
                </c:pt>
                <c:pt idx="17">
                  <c:v>9000</c:v>
                </c:pt>
                <c:pt idx="18">
                  <c:v>9500</c:v>
                </c:pt>
                <c:pt idx="19">
                  <c:v>10000</c:v>
                </c:pt>
                <c:pt idx="20">
                  <c:v>10500</c:v>
                </c:pt>
                <c:pt idx="21">
                  <c:v>11000</c:v>
                </c:pt>
                <c:pt idx="22">
                  <c:v>11500</c:v>
                </c:pt>
                <c:pt idx="23">
                  <c:v>12000</c:v>
                </c:pt>
                <c:pt idx="24">
                  <c:v>12500</c:v>
                </c:pt>
                <c:pt idx="25">
                  <c:v>13000</c:v>
                </c:pt>
                <c:pt idx="26">
                  <c:v>13500</c:v>
                </c:pt>
                <c:pt idx="27">
                  <c:v>14000</c:v>
                </c:pt>
                <c:pt idx="28">
                  <c:v>14500</c:v>
                </c:pt>
                <c:pt idx="29">
                  <c:v>15000</c:v>
                </c:pt>
                <c:pt idx="30">
                  <c:v>15500</c:v>
                </c:pt>
                <c:pt idx="31">
                  <c:v>16000</c:v>
                </c:pt>
                <c:pt idx="32">
                  <c:v>16500</c:v>
                </c:pt>
                <c:pt idx="33">
                  <c:v>17000</c:v>
                </c:pt>
                <c:pt idx="34">
                  <c:v>17500</c:v>
                </c:pt>
                <c:pt idx="35">
                  <c:v>18000</c:v>
                </c:pt>
              </c:numCache>
            </c:numRef>
          </c:val>
        </c:ser>
        <c:ser>
          <c:idx val="2"/>
          <c:order val="2"/>
          <c:tx>
            <c:strRef>
              <c:f>№1汚水沈掻!$AR$23</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№1汚水沈掻!$AS$23:$CB$23</c:f>
              <c:numCache>
                <c:formatCode>General</c:formatCode>
                <c:ptCount val="36"/>
              </c:numCache>
            </c:numRef>
          </c:val>
        </c:ser>
        <c:ser>
          <c:idx val="3"/>
          <c:order val="3"/>
          <c:tx>
            <c:strRef>
              <c:f>№1汚水沈掻!$AR$24</c:f>
              <c:strCache>
                <c:ptCount val="1"/>
                <c:pt idx="0">
                  <c:v>長寿命化費用累積</c:v>
                </c:pt>
              </c:strCache>
            </c:strRef>
          </c:tx>
          <c:spPr>
            <a:solidFill>
              <a:srgbClr val="FFC000"/>
            </a:solidFill>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№1汚水沈掻!$AS$24:$CB$24</c:f>
              <c:numCache>
                <c:formatCode>General</c:formatCode>
                <c:ptCount val="36"/>
                <c:pt idx="0">
                  <c:v>0</c:v>
                </c:pt>
                <c:pt idx="1">
                  <c:v>0</c:v>
                </c:pt>
                <c:pt idx="2">
                  <c:v>0</c:v>
                </c:pt>
                <c:pt idx="3">
                  <c:v>0</c:v>
                </c:pt>
                <c:pt idx="4">
                  <c:v>0</c:v>
                </c:pt>
                <c:pt idx="5">
                  <c:v>27000</c:v>
                </c:pt>
                <c:pt idx="6">
                  <c:v>27000</c:v>
                </c:pt>
                <c:pt idx="7">
                  <c:v>27000</c:v>
                </c:pt>
                <c:pt idx="8">
                  <c:v>27000</c:v>
                </c:pt>
                <c:pt idx="9">
                  <c:v>27000</c:v>
                </c:pt>
                <c:pt idx="10">
                  <c:v>27000</c:v>
                </c:pt>
                <c:pt idx="11">
                  <c:v>27000</c:v>
                </c:pt>
                <c:pt idx="12">
                  <c:v>27000</c:v>
                </c:pt>
                <c:pt idx="13">
                  <c:v>27000</c:v>
                </c:pt>
                <c:pt idx="14">
                  <c:v>27000</c:v>
                </c:pt>
                <c:pt idx="15">
                  <c:v>27000</c:v>
                </c:pt>
                <c:pt idx="16">
                  <c:v>27000</c:v>
                </c:pt>
                <c:pt idx="17">
                  <c:v>27000</c:v>
                </c:pt>
                <c:pt idx="18">
                  <c:v>27000</c:v>
                </c:pt>
                <c:pt idx="19">
                  <c:v>27000</c:v>
                </c:pt>
                <c:pt idx="20">
                  <c:v>27000</c:v>
                </c:pt>
                <c:pt idx="21">
                  <c:v>27000</c:v>
                </c:pt>
                <c:pt idx="22">
                  <c:v>27000</c:v>
                </c:pt>
                <c:pt idx="23">
                  <c:v>27000</c:v>
                </c:pt>
                <c:pt idx="24">
                  <c:v>27000</c:v>
                </c:pt>
                <c:pt idx="25">
                  <c:v>27000</c:v>
                </c:pt>
                <c:pt idx="26">
                  <c:v>27000</c:v>
                </c:pt>
                <c:pt idx="27">
                  <c:v>27000</c:v>
                </c:pt>
                <c:pt idx="28">
                  <c:v>27000</c:v>
                </c:pt>
                <c:pt idx="29">
                  <c:v>27000</c:v>
                </c:pt>
                <c:pt idx="30">
                  <c:v>27000</c:v>
                </c:pt>
                <c:pt idx="31">
                  <c:v>27000</c:v>
                </c:pt>
                <c:pt idx="32">
                  <c:v>27000</c:v>
                </c:pt>
                <c:pt idx="33">
                  <c:v>27000</c:v>
                </c:pt>
                <c:pt idx="34">
                  <c:v>27000</c:v>
                </c:pt>
                <c:pt idx="35">
                  <c:v>27000</c:v>
                </c:pt>
              </c:numCache>
            </c:numRef>
          </c:val>
        </c:ser>
        <c:ser>
          <c:idx val="4"/>
          <c:order val="4"/>
          <c:tx>
            <c:strRef>
              <c:f>№1汚水沈掻!$AR$25</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№1汚水沈掻!$AS$25:$CB$25</c:f>
              <c:numCache>
                <c:formatCode>General</c:formatCode>
                <c:ptCount val="36"/>
              </c:numCache>
            </c:numRef>
          </c:val>
        </c:ser>
        <c:ser>
          <c:idx val="5"/>
          <c:order val="5"/>
          <c:tx>
            <c:strRef>
              <c:f>№1汚水沈掻!$AR$26</c:f>
              <c:strCache>
                <c:ptCount val="1"/>
                <c:pt idx="0">
                  <c:v>更新費用累積</c:v>
                </c:pt>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№1汚水沈掻!$AS$26:$CB$26</c:f>
              <c:numCache>
                <c:formatCode>General</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60000</c:v>
                </c:pt>
                <c:pt idx="16">
                  <c:v>60000</c:v>
                </c:pt>
                <c:pt idx="17">
                  <c:v>60000</c:v>
                </c:pt>
                <c:pt idx="18">
                  <c:v>60000</c:v>
                </c:pt>
                <c:pt idx="19">
                  <c:v>60000</c:v>
                </c:pt>
                <c:pt idx="20">
                  <c:v>60000</c:v>
                </c:pt>
                <c:pt idx="21">
                  <c:v>60000</c:v>
                </c:pt>
                <c:pt idx="22">
                  <c:v>60000</c:v>
                </c:pt>
                <c:pt idx="23">
                  <c:v>60000</c:v>
                </c:pt>
                <c:pt idx="24">
                  <c:v>60000</c:v>
                </c:pt>
                <c:pt idx="25">
                  <c:v>60000</c:v>
                </c:pt>
                <c:pt idx="26">
                  <c:v>60000</c:v>
                </c:pt>
                <c:pt idx="27">
                  <c:v>60000</c:v>
                </c:pt>
                <c:pt idx="28">
                  <c:v>60000</c:v>
                </c:pt>
                <c:pt idx="29">
                  <c:v>60000</c:v>
                </c:pt>
                <c:pt idx="30">
                  <c:v>60000</c:v>
                </c:pt>
                <c:pt idx="31">
                  <c:v>60000</c:v>
                </c:pt>
                <c:pt idx="32">
                  <c:v>60000</c:v>
                </c:pt>
                <c:pt idx="33">
                  <c:v>60000</c:v>
                </c:pt>
                <c:pt idx="34">
                  <c:v>60000</c:v>
                </c:pt>
                <c:pt idx="35">
                  <c:v>60000</c:v>
                </c:pt>
              </c:numCache>
            </c:numRef>
          </c:val>
        </c:ser>
        <c:ser>
          <c:idx val="6"/>
          <c:order val="6"/>
          <c:tx>
            <c:strRef>
              <c:f>№1汚水沈掻!$AR$27</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№1汚水沈掻!$AS$27:$CB$27</c:f>
              <c:numCache>
                <c:formatCode>General</c:formatCode>
                <c:ptCount val="36"/>
              </c:numCache>
            </c:numRef>
          </c:val>
        </c:ser>
        <c:ser>
          <c:idx val="7"/>
          <c:order val="7"/>
          <c:tx>
            <c:strRef>
              <c:f>№1汚水沈掻!$AR$28</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№1汚水沈掻!$AS$28:$CB$28</c:f>
              <c:numCache>
                <c:formatCode>General</c:formatCode>
                <c:ptCount val="36"/>
              </c:numCache>
            </c:numRef>
          </c:val>
        </c:ser>
        <c:ser>
          <c:idx val="8"/>
          <c:order val="8"/>
          <c:tx>
            <c:strRef>
              <c:f>№1汚水沈掻!$AR$29</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№1汚水沈掻!$AS$29:$CB$29</c:f>
              <c:numCache>
                <c:formatCode>General</c:formatCode>
                <c:ptCount val="36"/>
              </c:numCache>
            </c:numRef>
          </c:val>
        </c:ser>
        <c:ser>
          <c:idx val="9"/>
          <c:order val="9"/>
          <c:tx>
            <c:strRef>
              <c:f>№1汚水沈掻!$AR$30</c:f>
              <c:strCache>
                <c:ptCount val="1"/>
              </c:strCache>
            </c:strRef>
          </c:tx>
          <c:spPr>
            <a:ln>
              <a:solidFill>
                <a:schemeClr val="tx1"/>
              </a:solidFill>
            </a:ln>
          </c:spPr>
          <c:invertIfNegative val="0"/>
          <c:cat>
            <c:numRef>
              <c:f>№1汚水沈掻!$AS$20:$CB$20</c:f>
              <c:numCache>
                <c:formatCode>General</c:formatCode>
                <c:ptCount val="36"/>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pt idx="14">
                  <c:v>2025</c:v>
                </c:pt>
                <c:pt idx="15">
                  <c:v>2026</c:v>
                </c:pt>
                <c:pt idx="16">
                  <c:v>2027</c:v>
                </c:pt>
                <c:pt idx="17">
                  <c:v>2028</c:v>
                </c:pt>
                <c:pt idx="18">
                  <c:v>2029</c:v>
                </c:pt>
                <c:pt idx="19">
                  <c:v>2030</c:v>
                </c:pt>
                <c:pt idx="20">
                  <c:v>2031</c:v>
                </c:pt>
                <c:pt idx="21">
                  <c:v>2032</c:v>
                </c:pt>
                <c:pt idx="22">
                  <c:v>2033</c:v>
                </c:pt>
                <c:pt idx="23">
                  <c:v>2034</c:v>
                </c:pt>
                <c:pt idx="24">
                  <c:v>2035</c:v>
                </c:pt>
                <c:pt idx="25">
                  <c:v>2036</c:v>
                </c:pt>
                <c:pt idx="26">
                  <c:v>2037</c:v>
                </c:pt>
                <c:pt idx="27">
                  <c:v>2038</c:v>
                </c:pt>
                <c:pt idx="28">
                  <c:v>2039</c:v>
                </c:pt>
                <c:pt idx="29">
                  <c:v>2040</c:v>
                </c:pt>
                <c:pt idx="30">
                  <c:v>2041</c:v>
                </c:pt>
                <c:pt idx="31">
                  <c:v>2042</c:v>
                </c:pt>
                <c:pt idx="32">
                  <c:v>2043</c:v>
                </c:pt>
                <c:pt idx="33">
                  <c:v>2044</c:v>
                </c:pt>
                <c:pt idx="34">
                  <c:v>2045</c:v>
                </c:pt>
                <c:pt idx="35">
                  <c:v>2046</c:v>
                </c:pt>
              </c:numCache>
            </c:numRef>
          </c:cat>
          <c:val>
            <c:numRef>
              <c:f>№1汚水沈掻!$AS$30:$CB$30</c:f>
              <c:numCache>
                <c:formatCode>General</c:formatCode>
                <c:ptCount val="36"/>
              </c:numCache>
            </c:numRef>
          </c:val>
        </c:ser>
        <c:dLbls>
          <c:showLegendKey val="0"/>
          <c:showVal val="0"/>
          <c:showCatName val="0"/>
          <c:showSerName val="0"/>
          <c:showPercent val="0"/>
          <c:showBubbleSize val="0"/>
        </c:dLbls>
        <c:gapWidth val="150"/>
        <c:overlap val="100"/>
        <c:axId val="117622272"/>
        <c:axId val="117624192"/>
      </c:barChart>
      <c:catAx>
        <c:axId val="117622272"/>
        <c:scaling>
          <c:orientation val="minMax"/>
        </c:scaling>
        <c:delete val="0"/>
        <c:axPos val="b"/>
        <c:title>
          <c:tx>
            <c:rich>
              <a:bodyPr/>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年度</a:t>
                </a:r>
              </a:p>
            </c:rich>
          </c:tx>
          <c:layout>
            <c:manualLayout>
              <c:xMode val="edge"/>
              <c:yMode val="edge"/>
              <c:x val="0.36398606135978634"/>
              <c:y val="0.87491551588860506"/>
            </c:manualLayout>
          </c:layout>
          <c:overlay val="0"/>
        </c:title>
        <c:numFmt formatCode="General" sourceLinked="1"/>
        <c:majorTickMark val="out"/>
        <c:minorTickMark val="none"/>
        <c:tickLblPos val="nextTo"/>
        <c:txPr>
          <a:bodyPr/>
          <a:lstStyle/>
          <a:p>
            <a:pPr>
              <a:defRPr sz="2000">
                <a:latin typeface="ＭＳ ゴシック" pitchFamily="49" charset="-128"/>
                <a:ea typeface="ＭＳ ゴシック" pitchFamily="49" charset="-128"/>
              </a:defRPr>
            </a:pPr>
            <a:endParaRPr lang="ja-JP"/>
          </a:p>
        </c:txPr>
        <c:crossAx val="117624192"/>
        <c:crosses val="autoZero"/>
        <c:auto val="1"/>
        <c:lblAlgn val="ctr"/>
        <c:lblOffset val="100"/>
        <c:tickLblSkip val="5"/>
        <c:noMultiLvlLbl val="0"/>
      </c:catAx>
      <c:valAx>
        <c:axId val="117624192"/>
        <c:scaling>
          <c:orientation val="minMax"/>
          <c:max val="120000"/>
        </c:scaling>
        <c:delete val="0"/>
        <c:axPos val="l"/>
        <c:majorGridlines/>
        <c:title>
          <c:tx>
            <c:rich>
              <a:bodyPr rot="-5400000" vert="horz"/>
              <a:lstStyle/>
              <a:p>
                <a:pPr>
                  <a:defRPr sz="2800">
                    <a:latin typeface="ＭＳ ゴシック" pitchFamily="49" charset="-128"/>
                    <a:ea typeface="ＭＳ ゴシック" pitchFamily="49" charset="-128"/>
                  </a:defRPr>
                </a:pPr>
                <a:r>
                  <a:rPr lang="ja-JP" altLang="en-US" sz="2800">
                    <a:latin typeface="ＭＳ ゴシック" pitchFamily="49" charset="-128"/>
                    <a:ea typeface="ＭＳ ゴシック" pitchFamily="49" charset="-128"/>
                  </a:rPr>
                  <a:t>累積費用（百万円）</a:t>
                </a:r>
              </a:p>
            </c:rich>
          </c:tx>
          <c:layout>
            <c:manualLayout>
              <c:xMode val="edge"/>
              <c:yMode val="edge"/>
              <c:x val="2.4029931953545793E-3"/>
              <c:y val="0.27081362533495351"/>
            </c:manualLayout>
          </c:layout>
          <c:overlay val="0"/>
        </c:title>
        <c:numFmt formatCode="#,##0," sourceLinked="0"/>
        <c:majorTickMark val="out"/>
        <c:minorTickMark val="none"/>
        <c:tickLblPos val="nextTo"/>
        <c:txPr>
          <a:bodyPr/>
          <a:lstStyle/>
          <a:p>
            <a:pPr>
              <a:defRPr sz="1800">
                <a:latin typeface="ＭＳ ゴシック" pitchFamily="49" charset="-128"/>
                <a:ea typeface="ＭＳ ゴシック" pitchFamily="49" charset="-128"/>
              </a:defRPr>
            </a:pPr>
            <a:endParaRPr lang="ja-JP"/>
          </a:p>
        </c:txPr>
        <c:crossAx val="117622272"/>
        <c:crosses val="autoZero"/>
        <c:crossBetween val="between"/>
      </c:valAx>
    </c:plotArea>
    <c:legend>
      <c:legendPos val="r"/>
      <c:legendEntry>
        <c:idx val="0"/>
        <c:delete val="1"/>
      </c:legendEntry>
      <c:legendEntry>
        <c:idx val="1"/>
        <c:delete val="1"/>
      </c:legendEntry>
      <c:legendEntry>
        <c:idx val="2"/>
        <c:delete val="1"/>
      </c:legendEntry>
      <c:legendEntry>
        <c:idx val="3"/>
        <c:delete val="1"/>
      </c:legendEntry>
      <c:legendEntry>
        <c:idx val="5"/>
        <c:delete val="1"/>
      </c:legendEntry>
      <c:legendEntry>
        <c:idx val="7"/>
        <c:delete val="1"/>
      </c:legendEntry>
      <c:legendEntry>
        <c:idx val="9"/>
        <c:delete val="1"/>
      </c:legendEntry>
      <c:layout>
        <c:manualLayout>
          <c:xMode val="edge"/>
          <c:yMode val="edge"/>
          <c:x val="0.70862088261366452"/>
          <c:y val="2.2139769146922898E-2"/>
          <c:w val="0.2856766978201799"/>
          <c:h val="0.21110003944898087"/>
        </c:manualLayout>
      </c:layout>
      <c:overlay val="0"/>
      <c:spPr>
        <a:solidFill>
          <a:schemeClr val="bg1"/>
        </a:solidFill>
        <a:ln>
          <a:solidFill>
            <a:schemeClr val="tx1"/>
          </a:solidFill>
        </a:ln>
      </c:spPr>
      <c:txPr>
        <a:bodyPr/>
        <a:lstStyle/>
        <a:p>
          <a:pPr>
            <a:defRPr sz="1800">
              <a:latin typeface="ＭＳ ゴシック" pitchFamily="49" charset="-128"/>
              <a:ea typeface="ＭＳ ゴシック" pitchFamily="49" charset="-128"/>
            </a:defRPr>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0.16147</cdr:x>
      <cdr:y>0.67672</cdr:y>
    </cdr:from>
    <cdr:to>
      <cdr:x>0.16162</cdr:x>
      <cdr:y>0.91602</cdr:y>
    </cdr:to>
    <cdr:cxnSp macro="">
      <cdr:nvCxnSpPr>
        <cdr:cNvPr id="2" name="直線コネクタ 1"/>
        <cdr:cNvCxnSpPr>
          <a:stCxn xmlns:a="http://schemas.openxmlformats.org/drawingml/2006/main" id="3" idx="0"/>
        </cdr:cNvCxnSpPr>
      </cdr:nvCxnSpPr>
      <cdr:spPr>
        <a:xfrm xmlns:a="http://schemas.openxmlformats.org/drawingml/2006/main" flipH="1" flipV="1">
          <a:off x="1476445" y="4216400"/>
          <a:ext cx="1366" cy="1491029"/>
        </a:xfrm>
        <a:prstGeom xmlns:a="http://schemas.openxmlformats.org/drawingml/2006/main" prst="line">
          <a:avLst/>
        </a:prstGeom>
        <a:ln xmlns:a="http://schemas.openxmlformats.org/drawingml/2006/main" w="12700">
          <a:solidFill>
            <a:schemeClr val="tx1"/>
          </a:solidFill>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0.09261</cdr:x>
      <cdr:y>0.91602</cdr:y>
    </cdr:from>
    <cdr:to>
      <cdr:x>0.23062</cdr:x>
      <cdr:y>1</cdr:y>
    </cdr:to>
    <cdr:sp macro="" textlink="">
      <cdr:nvSpPr>
        <cdr:cNvPr id="3" name="テキスト ボックス 8"/>
        <cdr:cNvSpPr txBox="1"/>
      </cdr:nvSpPr>
      <cdr:spPr>
        <a:xfrm xmlns:a="http://schemas.openxmlformats.org/drawingml/2006/main">
          <a:off x="846869" y="5707429"/>
          <a:ext cx="1261884" cy="523220"/>
        </a:xfrm>
        <a:prstGeom xmlns:a="http://schemas.openxmlformats.org/drawingml/2006/main" prst="rect">
          <a:avLst/>
        </a:prstGeom>
        <a:solidFill xmlns:a="http://schemas.openxmlformats.org/drawingml/2006/main">
          <a:srgbClr val="FFFF00"/>
        </a:solidFill>
        <a:ln xmlns:a="http://schemas.openxmlformats.org/drawingml/2006/main" w="19050" cmpd="sng">
          <a:solidFill>
            <a:srgbClr val="FF0000"/>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none" rtlCol="0" anchor="t">
          <a:spAutoFit/>
        </a:bodyPr>
        <a:lstStyle xmlns:a="http://schemas.openxmlformats.org/drawingml/2006/main">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xmlns:a="http://schemas.openxmlformats.org/drawingml/2006/main">
          <a:pPr algn="ctr"/>
          <a:r>
            <a:rPr kumimoji="1" lang="ja-JP" altLang="en-US" sz="1400" dirty="0" smtClean="0">
              <a:latin typeface="ＭＳ ゴシック" pitchFamily="49" charset="-128"/>
              <a:ea typeface="ＭＳ ゴシック" pitchFamily="49" charset="-128"/>
            </a:rPr>
            <a:t>現在</a:t>
          </a:r>
          <a:endParaRPr kumimoji="1" lang="en-US" altLang="ja-JP" sz="1400" dirty="0" smtClean="0">
            <a:latin typeface="ＭＳ ゴシック" pitchFamily="49" charset="-128"/>
            <a:ea typeface="ＭＳ ゴシック" pitchFamily="49" charset="-128"/>
          </a:endParaRPr>
        </a:p>
        <a:p xmlns:a="http://schemas.openxmlformats.org/drawingml/2006/main">
          <a:pPr algn="ctr"/>
          <a:r>
            <a:rPr lang="ja-JP" altLang="en-US" sz="1400" dirty="0" smtClean="0">
              <a:latin typeface="ＭＳ ゴシック" pitchFamily="49" charset="-128"/>
              <a:ea typeface="ＭＳ ゴシック" pitchFamily="49" charset="-128"/>
            </a:rPr>
            <a:t>（評価開始）</a:t>
          </a:r>
          <a:endParaRPr kumimoji="1" lang="ja-JP" altLang="en-US" sz="1400" dirty="0">
            <a:latin typeface="ＭＳ ゴシック" pitchFamily="49" charset="-128"/>
            <a:ea typeface="ＭＳ ゴシック" pitchFamily="49" charset="-128"/>
          </a:endParaRPr>
        </a:p>
      </cdr:txBody>
    </cdr:sp>
  </cdr:relSizeAnchor>
  <cdr:relSizeAnchor xmlns:cdr="http://schemas.openxmlformats.org/drawingml/2006/chartDrawing">
    <cdr:from>
      <cdr:x>0.58476</cdr:x>
      <cdr:y>0.67876</cdr:y>
    </cdr:from>
    <cdr:to>
      <cdr:x>0.58712</cdr:x>
      <cdr:y>0.91602</cdr:y>
    </cdr:to>
    <cdr:cxnSp macro="">
      <cdr:nvCxnSpPr>
        <cdr:cNvPr id="4" name="直線コネクタ 3"/>
        <cdr:cNvCxnSpPr>
          <a:stCxn xmlns:a="http://schemas.openxmlformats.org/drawingml/2006/main" id="5" idx="0"/>
        </cdr:cNvCxnSpPr>
      </cdr:nvCxnSpPr>
      <cdr:spPr>
        <a:xfrm xmlns:a="http://schemas.openxmlformats.org/drawingml/2006/main" flipH="1" flipV="1">
          <a:off x="5347037" y="4229100"/>
          <a:ext cx="21600" cy="1478329"/>
        </a:xfrm>
        <a:prstGeom xmlns:a="http://schemas.openxmlformats.org/drawingml/2006/main" prst="line">
          <a:avLst/>
        </a:prstGeom>
        <a:ln xmlns:a="http://schemas.openxmlformats.org/drawingml/2006/main" w="12700">
          <a:solidFill>
            <a:schemeClr val="tx1"/>
          </a:solidFill>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0.50909</cdr:x>
      <cdr:y>0.91602</cdr:y>
    </cdr:from>
    <cdr:to>
      <cdr:x>0.66515</cdr:x>
      <cdr:y>1</cdr:y>
    </cdr:to>
    <cdr:sp macro="" textlink="">
      <cdr:nvSpPr>
        <cdr:cNvPr id="5" name="テキスト ボックス 26"/>
        <cdr:cNvSpPr txBox="1"/>
      </cdr:nvSpPr>
      <cdr:spPr>
        <a:xfrm xmlns:a="http://schemas.openxmlformats.org/drawingml/2006/main">
          <a:off x="4655127" y="5707429"/>
          <a:ext cx="1427019" cy="523220"/>
        </a:xfrm>
        <a:prstGeom xmlns:a="http://schemas.openxmlformats.org/drawingml/2006/main" prst="rect">
          <a:avLst/>
        </a:prstGeom>
        <a:solidFill xmlns:a="http://schemas.openxmlformats.org/drawingml/2006/main">
          <a:srgbClr val="FFFF00"/>
        </a:solidFill>
        <a:ln xmlns:a="http://schemas.openxmlformats.org/drawingml/2006/main" w="19050" cmpd="sng">
          <a:solidFill>
            <a:srgbClr val="FF0000"/>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spAutoFit/>
        </a:bodyPr>
        <a:lstStyle xmlns:a="http://schemas.openxmlformats.org/drawingml/2006/main">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xmlns:a="http://schemas.openxmlformats.org/drawingml/2006/main">
          <a:pPr algn="ctr"/>
          <a:r>
            <a:rPr lang="en-US" altLang="ja-JP" sz="1400" dirty="0">
              <a:latin typeface="ＭＳ ゴシック" pitchFamily="49" charset="-128"/>
              <a:ea typeface="ＭＳ ゴシック" pitchFamily="49" charset="-128"/>
            </a:rPr>
            <a:t>24</a:t>
          </a:r>
          <a:r>
            <a:rPr lang="ja-JP" altLang="en-US" sz="1400" dirty="0">
              <a:latin typeface="ＭＳ ゴシック" pitchFamily="49" charset="-128"/>
              <a:ea typeface="ＭＳ ゴシック" pitchFamily="49" charset="-128"/>
            </a:rPr>
            <a:t>年後</a:t>
          </a:r>
          <a:endParaRPr kumimoji="1" lang="en-US" altLang="ja-JP" sz="1400" dirty="0">
            <a:latin typeface="ＭＳ ゴシック" pitchFamily="49" charset="-128"/>
            <a:ea typeface="ＭＳ ゴシック" pitchFamily="49" charset="-128"/>
          </a:endParaRPr>
        </a:p>
        <a:p xmlns:a="http://schemas.openxmlformats.org/drawingml/2006/main">
          <a:pPr algn="ctr"/>
          <a:r>
            <a:rPr kumimoji="1" lang="ja-JP" altLang="en-US" sz="1400" dirty="0" smtClean="0">
              <a:latin typeface="ＭＳ ゴシック" pitchFamily="49" charset="-128"/>
              <a:ea typeface="ＭＳ ゴシック" pitchFamily="49" charset="-128"/>
            </a:rPr>
            <a:t>（評価終了）</a:t>
          </a:r>
          <a:endParaRPr kumimoji="1" lang="ja-JP" altLang="en-US" sz="1400" dirty="0">
            <a:latin typeface="ＭＳ ゴシック" pitchFamily="49" charset="-128"/>
            <a:ea typeface="ＭＳ ゴシック" pitchFamily="49"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0.45257</cdr:x>
      <cdr:y>0.12195</cdr:y>
    </cdr:from>
    <cdr:to>
      <cdr:x>0.67652</cdr:x>
      <cdr:y>0.24021</cdr:y>
    </cdr:to>
    <cdr:sp macro="" textlink="">
      <cdr:nvSpPr>
        <cdr:cNvPr id="2" name="線吹き出し 1 (枠付き) 1"/>
        <cdr:cNvSpPr/>
      </cdr:nvSpPr>
      <cdr:spPr>
        <a:xfrm xmlns:a="http://schemas.openxmlformats.org/drawingml/2006/main">
          <a:off x="4031673" y="785090"/>
          <a:ext cx="1995053" cy="761256"/>
        </a:xfrm>
        <a:prstGeom xmlns:a="http://schemas.openxmlformats.org/drawingml/2006/main" prst="borderCallout1">
          <a:avLst>
            <a:gd name="adj1" fmla="val 102927"/>
            <a:gd name="adj2" fmla="val 64373"/>
            <a:gd name="adj3" fmla="val 160056"/>
            <a:gd name="adj4" fmla="val 137683"/>
          </a:avLst>
        </a:prstGeom>
        <a:solidFill xmlns:a="http://schemas.openxmlformats.org/drawingml/2006/main">
          <a:srgbClr val="FFFF0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r>
            <a:rPr kumimoji="1" lang="ja-JP" altLang="en-US" sz="1400" dirty="0" smtClean="0">
              <a:solidFill>
                <a:schemeClr val="tx1"/>
              </a:solidFill>
              <a:latin typeface="ＭＳ ゴシック" pitchFamily="49" charset="-128"/>
              <a:ea typeface="ＭＳ ゴシック" pitchFamily="49" charset="-128"/>
            </a:rPr>
            <a:t>評価終了時点での</a:t>
          </a:r>
          <a:endParaRPr kumimoji="1" lang="en-US" altLang="ja-JP" sz="1400" dirty="0" smtClean="0">
            <a:solidFill>
              <a:schemeClr val="tx1"/>
            </a:solidFill>
            <a:latin typeface="ＭＳ ゴシック" pitchFamily="49" charset="-128"/>
            <a:ea typeface="ＭＳ ゴシック" pitchFamily="49" charset="-128"/>
          </a:endParaRPr>
        </a:p>
        <a:p xmlns:a="http://schemas.openxmlformats.org/drawingml/2006/main">
          <a:pPr algn="ctr"/>
          <a:r>
            <a:rPr lang="ja-JP" altLang="en-US" sz="1400" dirty="0" smtClean="0">
              <a:solidFill>
                <a:schemeClr val="tx1"/>
              </a:solidFill>
              <a:latin typeface="ＭＳ ゴシック" pitchFamily="49" charset="-128"/>
              <a:ea typeface="ＭＳ ゴシック" pitchFamily="49" charset="-128"/>
            </a:rPr>
            <a:t>累積費用 </a:t>
          </a:r>
          <a:r>
            <a:rPr lang="en-US" altLang="ja-JP" sz="1400" dirty="0" smtClean="0">
              <a:solidFill>
                <a:schemeClr val="tx1"/>
              </a:solidFill>
              <a:latin typeface="ＭＳ ゴシック" pitchFamily="49" charset="-128"/>
              <a:ea typeface="ＭＳ ゴシック" pitchFamily="49" charset="-128"/>
            </a:rPr>
            <a:t>105</a:t>
          </a:r>
          <a:r>
            <a:rPr lang="ja-JP" altLang="en-US" sz="1400" dirty="0">
              <a:solidFill>
                <a:schemeClr val="tx1"/>
              </a:solidFill>
              <a:latin typeface="ＭＳ ゴシック" pitchFamily="49" charset="-128"/>
              <a:ea typeface="ＭＳ ゴシック" pitchFamily="49" charset="-128"/>
            </a:rPr>
            <a:t>百万円</a:t>
          </a:r>
          <a:endParaRPr kumimoji="1" lang="ja-JP" altLang="en-US" sz="1400" dirty="0">
            <a:solidFill>
              <a:schemeClr val="tx1"/>
            </a:solidFill>
            <a:latin typeface="ＭＳ ゴシック" pitchFamily="49" charset="-128"/>
            <a:ea typeface="ＭＳ ゴシック" pitchFamily="49"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621" cy="493555"/>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5" y="0"/>
            <a:ext cx="2918621" cy="493555"/>
          </a:xfrm>
          <a:prstGeom prst="rect">
            <a:avLst/>
          </a:prstGeom>
        </p:spPr>
        <p:txBody>
          <a:bodyPr vert="horz" lIns="90681" tIns="45341" rIns="90681" bIns="45341" rtlCol="0"/>
          <a:lstStyle>
            <a:lvl1pPr algn="r">
              <a:defRPr sz="1200"/>
            </a:lvl1pPr>
          </a:lstStyle>
          <a:p>
            <a:fld id="{29472AE3-829E-42FD-BDF5-9930118AE71F}" type="datetimeFigureOut">
              <a:rPr kumimoji="1" lang="ja-JP" altLang="en-US" smtClean="0"/>
              <a:t>2014/4/30</a:t>
            </a:fld>
            <a:endParaRPr kumimoji="1" lang="ja-JP" altLang="en-US"/>
          </a:p>
        </p:txBody>
      </p:sp>
      <p:sp>
        <p:nvSpPr>
          <p:cNvPr id="4" name="フッター プレースホルダー 3"/>
          <p:cNvSpPr>
            <a:spLocks noGrp="1"/>
          </p:cNvSpPr>
          <p:nvPr>
            <p:ph type="ftr" sz="quarter" idx="2"/>
          </p:nvPr>
        </p:nvSpPr>
        <p:spPr>
          <a:xfrm>
            <a:off x="4" y="9377537"/>
            <a:ext cx="2918621" cy="493554"/>
          </a:xfrm>
          <a:prstGeom prst="rect">
            <a:avLst/>
          </a:prstGeom>
        </p:spPr>
        <p:txBody>
          <a:bodyPr vert="horz" lIns="90681" tIns="45341" rIns="90681" bIns="4534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5" y="9377537"/>
            <a:ext cx="2918621" cy="493554"/>
          </a:xfrm>
          <a:prstGeom prst="rect">
            <a:avLst/>
          </a:prstGeom>
        </p:spPr>
        <p:txBody>
          <a:bodyPr vert="horz" lIns="90681" tIns="45341" rIns="90681" bIns="45341"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621" cy="493555"/>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5" y="0"/>
            <a:ext cx="2918621" cy="493555"/>
          </a:xfrm>
          <a:prstGeom prst="rect">
            <a:avLst/>
          </a:prstGeom>
        </p:spPr>
        <p:txBody>
          <a:bodyPr vert="horz" lIns="90681" tIns="45341" rIns="90681" bIns="45341" rtlCol="0"/>
          <a:lstStyle>
            <a:lvl1pPr algn="r">
              <a:defRPr sz="1200"/>
            </a:lvl1pPr>
          </a:lstStyle>
          <a:p>
            <a:fld id="{C66E6DC5-E089-448C-ADA9-C53EA216882B}" type="datetimeFigureOut">
              <a:rPr kumimoji="1" lang="ja-JP" altLang="en-US" smtClean="0"/>
              <a:t>2014/4/30</a:t>
            </a:fld>
            <a:endParaRPr kumimoji="1" lang="ja-JP" altLang="en-US"/>
          </a:p>
        </p:txBody>
      </p:sp>
      <p:sp>
        <p:nvSpPr>
          <p:cNvPr id="4" name="スライド イメージ プレースホルダー 3"/>
          <p:cNvSpPr>
            <a:spLocks noGrp="1" noRot="1" noChangeAspect="1"/>
          </p:cNvSpPr>
          <p:nvPr>
            <p:ph type="sldImg" idx="2"/>
          </p:nvPr>
        </p:nvSpPr>
        <p:spPr>
          <a:xfrm>
            <a:off x="901700" y="741363"/>
            <a:ext cx="4932363" cy="3700462"/>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894" y="4689556"/>
            <a:ext cx="5387982" cy="4441989"/>
          </a:xfrm>
          <a:prstGeom prst="rect">
            <a:avLst/>
          </a:prstGeom>
        </p:spPr>
        <p:txBody>
          <a:bodyPr vert="horz" lIns="90681" tIns="45341" rIns="90681" bIns="4534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7537"/>
            <a:ext cx="2918621" cy="493554"/>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5" y="9377537"/>
            <a:ext cx="2918621" cy="493554"/>
          </a:xfrm>
          <a:prstGeom prst="rect">
            <a:avLst/>
          </a:prstGeom>
        </p:spPr>
        <p:txBody>
          <a:bodyPr vert="horz" lIns="90681" tIns="45341" rIns="90681" bIns="45341"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CB510D-55C8-4D3D-A366-9F41B467EC44}" type="slidenum">
              <a:rPr kumimoji="1" lang="ja-JP" altLang="en-US" smtClean="0"/>
              <a:t>1</a:t>
            </a:fld>
            <a:endParaRPr kumimoji="1" lang="ja-JP" altLang="en-US"/>
          </a:p>
        </p:txBody>
      </p:sp>
    </p:spTree>
    <p:extLst>
      <p:ext uri="{BB962C8B-B14F-4D97-AF65-F5344CB8AC3E}">
        <p14:creationId xmlns:p14="http://schemas.microsoft.com/office/powerpoint/2010/main" val="356624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2014/4/30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2014/4/30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2014/4/30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2014/4/30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2014/4/30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2014/4/30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smtClean="0"/>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2014/4/30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2014/4/30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2014/4/30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lvl1pPr>
              <a:defRPr sz="1800">
                <a:latin typeface="ＭＳ ゴシック" panose="020B0609070205080204" pitchFamily="49" charset="-128"/>
                <a:ea typeface="ＭＳ ゴシック" panose="020B0609070205080204" pitchFamily="49" charset="-128"/>
              </a:defRPr>
            </a:lvl1pPr>
          </a:lstStyle>
          <a:p>
            <a:fld id="{682EF9F9-C4E8-46B2-BBF1-33E3162B856A}"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2014/4/30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2014/4/30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3856" y="0"/>
            <a:ext cx="9157855" cy="523220"/>
          </a:xfrm>
          <a:prstGeom prst="rect">
            <a:avLst/>
          </a:prstGeom>
          <a:solidFill>
            <a:srgbClr val="002060"/>
          </a:solidFill>
        </p:spPr>
        <p:txBody>
          <a:bodyPr wrap="square" rtlCol="0">
            <a:spAutoFit/>
          </a:bodyPr>
          <a:lstStyle/>
          <a:p>
            <a:pPr algn="ctr"/>
            <a:r>
              <a:rPr lang="ja-JP" altLang="en-US" sz="2800" dirty="0" smtClean="0">
                <a:solidFill>
                  <a:schemeClr val="bg1"/>
                </a:solidFill>
                <a:latin typeface="Meiryo UI" pitchFamily="50" charset="-128"/>
                <a:ea typeface="Meiryo UI" pitchFamily="50" charset="-128"/>
                <a:cs typeface="Meiryo UI" pitchFamily="50" charset="-128"/>
              </a:rPr>
              <a:t>下水</a:t>
            </a:r>
            <a:r>
              <a:rPr lang="ja-JP" altLang="en-US" sz="2800" dirty="0">
                <a:solidFill>
                  <a:schemeClr val="bg1"/>
                </a:solidFill>
                <a:latin typeface="Meiryo UI" pitchFamily="50" charset="-128"/>
                <a:ea typeface="Meiryo UI" pitchFamily="50" charset="-128"/>
                <a:cs typeface="Meiryo UI" pitchFamily="50" charset="-128"/>
              </a:rPr>
              <a:t>施設</a:t>
            </a:r>
            <a:r>
              <a:rPr lang="ja-JP" altLang="en-US" sz="2800" dirty="0" smtClean="0">
                <a:solidFill>
                  <a:schemeClr val="bg1"/>
                </a:solidFill>
                <a:latin typeface="Meiryo UI" pitchFamily="50" charset="-128"/>
                <a:ea typeface="Meiryo UI" pitchFamily="50" charset="-128"/>
                <a:cs typeface="Meiryo UI" pitchFamily="50" charset="-128"/>
              </a:rPr>
              <a:t>（設備）</a:t>
            </a:r>
            <a:r>
              <a:rPr lang="ja-JP" altLang="en-US" sz="2800" dirty="0">
                <a:solidFill>
                  <a:schemeClr val="bg1"/>
                </a:solidFill>
                <a:latin typeface="Meiryo UI" pitchFamily="50" charset="-128"/>
                <a:ea typeface="Meiryo UI" pitchFamily="50" charset="-128"/>
                <a:cs typeface="Meiryo UI" pitchFamily="50" charset="-128"/>
              </a:rPr>
              <a:t>の改築計画手法</a:t>
            </a:r>
          </a:p>
        </p:txBody>
      </p:sp>
      <p:sp>
        <p:nvSpPr>
          <p:cNvPr id="2" name="スライド番号プレースホルダー 1"/>
          <p:cNvSpPr>
            <a:spLocks noGrp="1"/>
          </p:cNvSpPr>
          <p:nvPr>
            <p:ph type="sldNum" sz="quarter" idx="12"/>
          </p:nvPr>
        </p:nvSpPr>
        <p:spPr/>
        <p:txBody>
          <a:bodyPr/>
          <a:lstStyle/>
          <a:p>
            <a:fld id="{682EF9F9-C4E8-46B2-BBF1-33E3162B856A}" type="slidenum">
              <a:rPr kumimoji="1" lang="ja-JP" altLang="en-US" smtClean="0"/>
              <a:t>1</a:t>
            </a:fld>
            <a:endParaRPr kumimoji="1" lang="ja-JP" altLang="en-US" dirty="0"/>
          </a:p>
        </p:txBody>
      </p:sp>
      <p:sp>
        <p:nvSpPr>
          <p:cNvPr id="1083" name="AutoShape 89"/>
          <p:cNvSpPr>
            <a:spLocks noChangeArrowheads="1"/>
          </p:cNvSpPr>
          <p:nvPr/>
        </p:nvSpPr>
        <p:spPr bwMode="auto">
          <a:xfrm>
            <a:off x="976600" y="730826"/>
            <a:ext cx="7200000" cy="720000"/>
          </a:xfrm>
          <a:prstGeom prst="roundRect">
            <a:avLst>
              <a:gd name="adj" fmla="val 16667"/>
            </a:avLst>
          </a:prstGeom>
          <a:solidFill>
            <a:srgbClr val="FFFF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4000"/>
              </a:lnSpc>
              <a:spcBef>
                <a:spcPts val="60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rPr>
              <a:t>中分類単位で長寿命化計画検討対象設備を分類</a:t>
            </a:r>
            <a:endParaRPr kumimoji="1" 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4" name="AutoShape 90"/>
          <p:cNvSpPr>
            <a:spLocks noChangeArrowheads="1"/>
          </p:cNvSpPr>
          <p:nvPr/>
        </p:nvSpPr>
        <p:spPr bwMode="auto">
          <a:xfrm>
            <a:off x="982515" y="2313706"/>
            <a:ext cx="7200000" cy="720000"/>
          </a:xfrm>
          <a:prstGeom prst="roundRect">
            <a:avLst>
              <a:gd name="adj" fmla="val 16667"/>
            </a:avLst>
          </a:prstGeom>
          <a:solidFill>
            <a:srgbClr val="FFFF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4000"/>
              </a:lnSpc>
              <a:spcBef>
                <a:spcPts val="60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rPr>
              <a:t>小分類単位で長寿命化計画検討対象設備を分類</a:t>
            </a:r>
            <a:endParaRPr kumimoji="1" 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5" name="AutoShape 91"/>
          <p:cNvSpPr>
            <a:spLocks noChangeArrowheads="1"/>
          </p:cNvSpPr>
          <p:nvPr/>
        </p:nvSpPr>
        <p:spPr bwMode="auto">
          <a:xfrm>
            <a:off x="989441" y="3920835"/>
            <a:ext cx="7200000" cy="720000"/>
          </a:xfrm>
          <a:prstGeom prst="roundRect">
            <a:avLst>
              <a:gd name="adj" fmla="val 16667"/>
            </a:avLst>
          </a:prstGeom>
          <a:solidFill>
            <a:srgbClr val="FFFF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4000"/>
              </a:lnSpc>
              <a:spcBef>
                <a:spcPts val="60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rPr>
              <a:t>部品単位の健全度調査により、長寿命化計画検討対象設備を分類</a:t>
            </a:r>
            <a:endParaRPr kumimoji="1" 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6" name="AutoShape 92"/>
          <p:cNvSpPr>
            <a:spLocks noChangeArrowheads="1"/>
          </p:cNvSpPr>
          <p:nvPr/>
        </p:nvSpPr>
        <p:spPr bwMode="auto">
          <a:xfrm>
            <a:off x="4169643" y="1572634"/>
            <a:ext cx="817996" cy="588673"/>
          </a:xfrm>
          <a:prstGeom prst="downArrow">
            <a:avLst>
              <a:gd name="adj1" fmla="val 50000"/>
              <a:gd name="adj2" fmla="val 26144"/>
            </a:avLst>
          </a:prstGeom>
          <a:solidFill>
            <a:srgbClr val="FFFF00"/>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endParaRPr lang="ja-JP" altLang="en-US"/>
          </a:p>
        </p:txBody>
      </p:sp>
      <p:sp>
        <p:nvSpPr>
          <p:cNvPr id="1088" name="AutoShape 94"/>
          <p:cNvSpPr>
            <a:spLocks noChangeArrowheads="1"/>
          </p:cNvSpPr>
          <p:nvPr/>
        </p:nvSpPr>
        <p:spPr bwMode="auto">
          <a:xfrm>
            <a:off x="996372" y="5501838"/>
            <a:ext cx="7200000" cy="720000"/>
          </a:xfrm>
          <a:prstGeom prst="roundRect">
            <a:avLst>
              <a:gd name="adj" fmla="val 16667"/>
            </a:avLst>
          </a:prstGeom>
          <a:solidFill>
            <a:srgbClr val="FFFF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4000"/>
              </a:lnSpc>
              <a:spcBef>
                <a:spcPts val="60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rPr>
              <a:t>長寿命化計画検討対象設備について</a:t>
            </a:r>
            <a:r>
              <a:rPr kumimoji="1" lang="en-US" altLang="ja-JP" b="0" i="0" u="none" strike="noStrike" cap="none" normalizeH="0" baseline="0" dirty="0" err="1" smtClean="0">
                <a:ln>
                  <a:noFill/>
                </a:ln>
                <a:solidFill>
                  <a:schemeClr val="tx1"/>
                </a:solidFill>
                <a:effectLst/>
                <a:latin typeface="ＭＳ 明朝" pitchFamily="17" charset="-128"/>
                <a:ea typeface="ＭＳ 明朝" pitchFamily="17" charset="-128"/>
                <a:cs typeface="ＭＳ Ｐゴシック" pitchFamily="50" charset="-128"/>
              </a:rPr>
              <a:t>LCC</a:t>
            </a:r>
            <a:r>
              <a:rPr kumimoji="1" lang="ja-JP" altLang="en-US"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rPr>
              <a:t>比較を実施</a:t>
            </a:r>
            <a:endParaRPr kumimoji="1" 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8" name="AutoShape 92"/>
          <p:cNvSpPr>
            <a:spLocks noChangeArrowheads="1"/>
          </p:cNvSpPr>
          <p:nvPr/>
        </p:nvSpPr>
        <p:spPr bwMode="auto">
          <a:xfrm>
            <a:off x="4169643" y="3179763"/>
            <a:ext cx="817996" cy="588673"/>
          </a:xfrm>
          <a:prstGeom prst="downArrow">
            <a:avLst>
              <a:gd name="adj1" fmla="val 50000"/>
              <a:gd name="adj2" fmla="val 26144"/>
            </a:avLst>
          </a:prstGeom>
          <a:solidFill>
            <a:srgbClr val="FFFF00"/>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endParaRPr lang="ja-JP" altLang="en-US"/>
          </a:p>
        </p:txBody>
      </p:sp>
      <p:sp>
        <p:nvSpPr>
          <p:cNvPr id="99" name="AutoShape 92"/>
          <p:cNvSpPr>
            <a:spLocks noChangeArrowheads="1"/>
          </p:cNvSpPr>
          <p:nvPr/>
        </p:nvSpPr>
        <p:spPr bwMode="auto">
          <a:xfrm>
            <a:off x="4169643" y="4786889"/>
            <a:ext cx="817996" cy="588673"/>
          </a:xfrm>
          <a:prstGeom prst="downArrow">
            <a:avLst>
              <a:gd name="adj1" fmla="val 50000"/>
              <a:gd name="adj2" fmla="val 26144"/>
            </a:avLst>
          </a:prstGeom>
          <a:solidFill>
            <a:srgbClr val="FFFF00"/>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endParaRPr lang="ja-JP" altLang="en-US"/>
          </a:p>
        </p:txBody>
      </p:sp>
      <p:sp>
        <p:nvSpPr>
          <p:cNvPr id="11" name="テキスト ボックス 10"/>
          <p:cNvSpPr txBox="1"/>
          <p:nvPr/>
        </p:nvSpPr>
        <p:spPr>
          <a:xfrm>
            <a:off x="7744524" y="100604"/>
            <a:ext cx="1338828" cy="369332"/>
          </a:xfrm>
          <a:prstGeom prst="rect">
            <a:avLst/>
          </a:prstGeom>
          <a:solidFill>
            <a:schemeClr val="bg1"/>
          </a:solidFill>
          <a:ln>
            <a:solidFill>
              <a:schemeClr val="tx1"/>
            </a:solidFill>
          </a:ln>
        </p:spPr>
        <p:txBody>
          <a:bodyPr wrap="none" rtlCol="0">
            <a:spAutoFit/>
          </a:bodyPr>
          <a:lstStyle/>
          <a:p>
            <a:r>
              <a:rPr kumimoji="1" lang="ja-JP" altLang="en-US" dirty="0" smtClean="0"/>
              <a:t>資料４－４</a:t>
            </a:r>
            <a:endParaRPr kumimoji="1" lang="ja-JP" altLang="en-US" dirty="0"/>
          </a:p>
        </p:txBody>
      </p:sp>
    </p:spTree>
    <p:extLst>
      <p:ext uri="{BB962C8B-B14F-4D97-AF65-F5344CB8AC3E}">
        <p14:creationId xmlns:p14="http://schemas.microsoft.com/office/powerpoint/2010/main" val="147247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a:graphicFrameLocks/>
          </p:cNvGraphicFramePr>
          <p:nvPr>
            <p:extLst>
              <p:ext uri="{D42A27DB-BD31-4B8C-83A1-F6EECF244321}">
                <p14:modId xmlns:p14="http://schemas.microsoft.com/office/powerpoint/2010/main" val="2731329147"/>
              </p:ext>
            </p:extLst>
          </p:nvPr>
        </p:nvGraphicFramePr>
        <p:xfrm>
          <a:off x="107504" y="1052735"/>
          <a:ext cx="8775088" cy="5431191"/>
        </p:xfrm>
        <a:graphic>
          <a:graphicData uri="http://schemas.openxmlformats.org/drawingml/2006/chart">
            <c:chart xmlns:c="http://schemas.openxmlformats.org/drawingml/2006/chart" xmlns:r="http://schemas.openxmlformats.org/officeDocument/2006/relationships" r:id="rId2"/>
          </a:graphicData>
        </a:graphic>
      </p:graphicFrame>
      <p:sp>
        <p:nvSpPr>
          <p:cNvPr id="8" name="線吹き出し 1 (枠付き) 7"/>
          <p:cNvSpPr/>
          <p:nvPr/>
        </p:nvSpPr>
        <p:spPr>
          <a:xfrm>
            <a:off x="395536" y="1556792"/>
            <a:ext cx="2088232" cy="576064"/>
          </a:xfrm>
          <a:prstGeom prst="borderCallout1">
            <a:avLst>
              <a:gd name="adj1" fmla="val 102927"/>
              <a:gd name="adj2" fmla="val 64373"/>
              <a:gd name="adj3" fmla="val 307307"/>
              <a:gd name="adj4" fmla="val 7918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チェーン等の劣化に</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よりチェーン等取替</a:t>
            </a:r>
            <a:endParaRPr kumimoji="1" lang="ja-JP" altLang="en-US" sz="1400" dirty="0">
              <a:solidFill>
                <a:schemeClr val="tx1"/>
              </a:solidFill>
              <a:latin typeface="ＭＳ ゴシック" pitchFamily="49" charset="-128"/>
              <a:ea typeface="ＭＳ ゴシック" pitchFamily="49" charset="-128"/>
            </a:endParaRPr>
          </a:p>
        </p:txBody>
      </p:sp>
      <p:sp>
        <p:nvSpPr>
          <p:cNvPr id="9" name="線吹き出し 1 (枠付き) 8"/>
          <p:cNvSpPr/>
          <p:nvPr/>
        </p:nvSpPr>
        <p:spPr>
          <a:xfrm>
            <a:off x="4211960" y="1412776"/>
            <a:ext cx="2304256" cy="576064"/>
          </a:xfrm>
          <a:prstGeom prst="borderCallout1">
            <a:avLst>
              <a:gd name="adj1" fmla="val 58835"/>
              <a:gd name="adj2" fmla="val -70"/>
              <a:gd name="adj3" fmla="val 155389"/>
              <a:gd name="adj4" fmla="val -2546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根幹部品であるフレーム</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の劣化により全面更新</a:t>
            </a:r>
            <a:endParaRPr kumimoji="1" lang="ja-JP" altLang="en-US" sz="1400" dirty="0">
              <a:solidFill>
                <a:schemeClr val="tx1"/>
              </a:solidFill>
              <a:latin typeface="ＭＳ ゴシック" pitchFamily="49" charset="-128"/>
              <a:ea typeface="ＭＳ ゴシック" pitchFamily="49" charset="-128"/>
            </a:endParaRPr>
          </a:p>
        </p:txBody>
      </p:sp>
      <p:sp>
        <p:nvSpPr>
          <p:cNvPr id="2" name="正方形/長方形 1"/>
          <p:cNvSpPr/>
          <p:nvPr/>
        </p:nvSpPr>
        <p:spPr>
          <a:xfrm>
            <a:off x="7233382" y="4417786"/>
            <a:ext cx="1508835"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線吹き出し 1 (枠付き) 9"/>
          <p:cNvSpPr/>
          <p:nvPr/>
        </p:nvSpPr>
        <p:spPr>
          <a:xfrm>
            <a:off x="7308304" y="5312328"/>
            <a:ext cx="1224136" cy="360040"/>
          </a:xfrm>
          <a:prstGeom prst="borderCallout1">
            <a:avLst>
              <a:gd name="adj1" fmla="val -2895"/>
              <a:gd name="adj2" fmla="val 40511"/>
              <a:gd name="adj3" fmla="val -126321"/>
              <a:gd name="adj4" fmla="val 7570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根幹部品</a:t>
            </a:r>
            <a:endParaRPr kumimoji="1" lang="ja-JP" altLang="en-US" sz="1400" dirty="0">
              <a:solidFill>
                <a:schemeClr val="tx1"/>
              </a:solidFill>
              <a:latin typeface="ＭＳ ゴシック" pitchFamily="49" charset="-128"/>
              <a:ea typeface="ＭＳ ゴシック" pitchFamily="49" charset="-128"/>
            </a:endParaRPr>
          </a:p>
        </p:txBody>
      </p:sp>
      <p:sp>
        <p:nvSpPr>
          <p:cNvPr id="11" name="線吹き出し 1 (枠付き) 10"/>
          <p:cNvSpPr/>
          <p:nvPr/>
        </p:nvSpPr>
        <p:spPr>
          <a:xfrm>
            <a:off x="5076056" y="2132856"/>
            <a:ext cx="1781944" cy="576064"/>
          </a:xfrm>
          <a:prstGeom prst="borderCallout1">
            <a:avLst>
              <a:gd name="adj1" fmla="val 102927"/>
              <a:gd name="adj2" fmla="val 64373"/>
              <a:gd name="adj3" fmla="val 162604"/>
              <a:gd name="adj4" fmla="val 1998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傾き＝健全度予測</a:t>
            </a:r>
            <a:endParaRPr kumimoji="1" lang="ja-JP" altLang="en-US" sz="1400" dirty="0">
              <a:solidFill>
                <a:schemeClr val="tx1"/>
              </a:solidFill>
              <a:latin typeface="ＭＳ ゴシック" pitchFamily="49" charset="-128"/>
              <a:ea typeface="ＭＳ ゴシック" pitchFamily="49" charset="-128"/>
            </a:endParaRPr>
          </a:p>
        </p:txBody>
      </p:sp>
      <p:sp>
        <p:nvSpPr>
          <p:cNvPr id="4" name="スライド番号プレースホルダー 3"/>
          <p:cNvSpPr>
            <a:spLocks noGrp="1"/>
          </p:cNvSpPr>
          <p:nvPr>
            <p:ph type="sldNum" sz="quarter" idx="12"/>
          </p:nvPr>
        </p:nvSpPr>
        <p:spPr/>
        <p:txBody>
          <a:bodyPr/>
          <a:lstStyle/>
          <a:p>
            <a:fld id="{682EF9F9-C4E8-46B2-BBF1-33E3162B856A}" type="slidenum">
              <a:rPr kumimoji="1" lang="ja-JP" altLang="en-US" smtClean="0"/>
              <a:t>10</a:t>
            </a:fld>
            <a:endParaRPr kumimoji="1" lang="ja-JP" altLang="en-US"/>
          </a:p>
        </p:txBody>
      </p:sp>
      <p:sp>
        <p:nvSpPr>
          <p:cNvPr id="12" name="タイトル 1"/>
          <p:cNvSpPr txBox="1">
            <a:spLocks/>
          </p:cNvSpPr>
          <p:nvPr/>
        </p:nvSpPr>
        <p:spPr>
          <a:xfrm>
            <a:off x="107504" y="274324"/>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sz="1800" b="1" i="0" u="none" strike="noStrike" kern="1200" baseline="0">
                <a:solidFill>
                  <a:prstClr val="black"/>
                </a:solidFill>
                <a:latin typeface="ＭＳ ゴシック" pitchFamily="49" charset="-128"/>
                <a:ea typeface="ＭＳ ゴシック" pitchFamily="49" charset="-128"/>
                <a:cs typeface="+mn-cs"/>
              </a:defRPr>
            </a:pPr>
            <a:r>
              <a:rPr lang="ja-JP" altLang="en-US" sz="2800" b="1" dirty="0" smtClean="0">
                <a:solidFill>
                  <a:prstClr val="black"/>
                </a:solidFill>
                <a:latin typeface="ＭＳ ゴシック" pitchFamily="49" charset="-128"/>
                <a:ea typeface="ＭＳ ゴシック" pitchFamily="49" charset="-128"/>
              </a:rPr>
              <a:t>アクション</a:t>
            </a:r>
            <a:r>
              <a:rPr lang="en-US" altLang="ja-JP" sz="2800" b="1" dirty="0" smtClean="0">
                <a:solidFill>
                  <a:prstClr val="black"/>
                </a:solidFill>
                <a:latin typeface="ＭＳ ゴシック" pitchFamily="49" charset="-128"/>
                <a:ea typeface="ＭＳ ゴシック" pitchFamily="49" charset="-128"/>
              </a:rPr>
              <a:t>2</a:t>
            </a:r>
            <a:r>
              <a:rPr lang="ja-JP" altLang="en-US" sz="2800" b="1" dirty="0" smtClean="0">
                <a:solidFill>
                  <a:prstClr val="black"/>
                </a:solidFill>
                <a:latin typeface="ＭＳ ゴシック" pitchFamily="49" charset="-128"/>
                <a:ea typeface="ＭＳ ゴシック" pitchFamily="49" charset="-128"/>
              </a:rPr>
              <a:t>の</a:t>
            </a:r>
            <a:r>
              <a:rPr lang="ja-JP" altLang="en-US" sz="2800" b="1" dirty="0">
                <a:solidFill>
                  <a:prstClr val="black"/>
                </a:solidFill>
                <a:latin typeface="ＭＳ ゴシック" pitchFamily="49" charset="-128"/>
                <a:ea typeface="ＭＳ ゴシック" pitchFamily="49" charset="-128"/>
              </a:rPr>
              <a:t>劣化予測</a:t>
            </a:r>
            <a:endParaRPr lang="en-US" altLang="ja-JP" sz="2800" b="1" dirty="0">
              <a:solidFill>
                <a:prstClr val="black"/>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4169879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82EF9F9-C4E8-46B2-BBF1-33E3162B856A}" type="slidenum">
              <a:rPr kumimoji="1" lang="ja-JP" altLang="en-US" smtClean="0"/>
              <a:t>11</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1989070931"/>
              </p:ext>
            </p:extLst>
          </p:nvPr>
        </p:nvGraphicFramePr>
        <p:xfrm>
          <a:off x="96982" y="295707"/>
          <a:ext cx="8908473" cy="6437601"/>
        </p:xfrm>
        <a:graphic>
          <a:graphicData uri="http://schemas.openxmlformats.org/drawingml/2006/chart">
            <c:chart xmlns:c="http://schemas.openxmlformats.org/drawingml/2006/chart" xmlns:r="http://schemas.openxmlformats.org/officeDocument/2006/relationships" r:id="rId2"/>
          </a:graphicData>
        </a:graphic>
      </p:graphicFrame>
      <p:sp>
        <p:nvSpPr>
          <p:cNvPr id="6" name="線吹き出し 1 (枠付き) 5"/>
          <p:cNvSpPr/>
          <p:nvPr/>
        </p:nvSpPr>
        <p:spPr>
          <a:xfrm>
            <a:off x="1462336" y="3136210"/>
            <a:ext cx="2088232" cy="576064"/>
          </a:xfrm>
          <a:prstGeom prst="borderCallout1">
            <a:avLst>
              <a:gd name="adj1" fmla="val 102927"/>
              <a:gd name="adj2" fmla="val 64373"/>
              <a:gd name="adj3" fmla="val 239966"/>
              <a:gd name="adj4" fmla="val 3804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チェーン等の劣化に</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よりチェーン等取替</a:t>
            </a:r>
            <a:endParaRPr kumimoji="1" lang="ja-JP" altLang="en-US" sz="1400" dirty="0">
              <a:solidFill>
                <a:schemeClr val="tx1"/>
              </a:solidFill>
              <a:latin typeface="ＭＳ ゴシック" pitchFamily="49" charset="-128"/>
              <a:ea typeface="ＭＳ ゴシック" pitchFamily="49" charset="-128"/>
            </a:endParaRPr>
          </a:p>
        </p:txBody>
      </p:sp>
      <p:cxnSp>
        <p:nvCxnSpPr>
          <p:cNvPr id="7" name="直線コネクタ 6"/>
          <p:cNvCxnSpPr>
            <a:stCxn id="8" idx="0"/>
          </p:cNvCxnSpPr>
          <p:nvPr/>
        </p:nvCxnSpPr>
        <p:spPr>
          <a:xfrm flipH="1" flipV="1">
            <a:off x="1434009" y="4707876"/>
            <a:ext cx="1366" cy="1491029"/>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8" name="テキスト ボックス 8"/>
          <p:cNvSpPr txBox="1"/>
          <p:nvPr/>
        </p:nvSpPr>
        <p:spPr>
          <a:xfrm>
            <a:off x="804433" y="6198905"/>
            <a:ext cx="1261884" cy="523220"/>
          </a:xfrm>
          <a:prstGeom prst="rect">
            <a:avLst/>
          </a:prstGeom>
          <a:solidFill>
            <a:srgbClr val="FFFF00"/>
          </a:solidFill>
          <a:ln w="19050" cmpd="sng">
            <a:solidFill>
              <a:srgbClr val="FF0000"/>
            </a:solidFill>
          </a:ln>
        </p:spPr>
        <p:style>
          <a:lnRef idx="0">
            <a:scrgbClr r="0" g="0" b="0"/>
          </a:lnRef>
          <a:fillRef idx="0">
            <a:scrgbClr r="0" g="0" b="0"/>
          </a:fillRef>
          <a:effectRef idx="0">
            <a:scrgbClr r="0" g="0" b="0"/>
          </a:effectRef>
          <a:fontRef idx="minor">
            <a:schemeClr val="dk1"/>
          </a:fontRef>
        </p:style>
        <p:txBody>
          <a:bodyPr wrap="non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smtClean="0">
                <a:latin typeface="ＭＳ ゴシック" pitchFamily="49" charset="-128"/>
                <a:ea typeface="ＭＳ ゴシック" pitchFamily="49" charset="-128"/>
              </a:rPr>
              <a:t>現在</a:t>
            </a:r>
            <a:endParaRPr kumimoji="1" lang="en-US" altLang="ja-JP" sz="1400" dirty="0" smtClean="0">
              <a:latin typeface="ＭＳ ゴシック" pitchFamily="49" charset="-128"/>
              <a:ea typeface="ＭＳ ゴシック" pitchFamily="49" charset="-128"/>
            </a:endParaRPr>
          </a:p>
          <a:p>
            <a:pPr algn="ctr"/>
            <a:r>
              <a:rPr lang="ja-JP" altLang="en-US" sz="1400" dirty="0" smtClean="0">
                <a:latin typeface="ＭＳ ゴシック" pitchFamily="49" charset="-128"/>
                <a:ea typeface="ＭＳ ゴシック" pitchFamily="49" charset="-128"/>
              </a:rPr>
              <a:t>（評価開始）</a:t>
            </a:r>
            <a:endParaRPr kumimoji="1" lang="ja-JP" altLang="en-US" sz="1400" dirty="0">
              <a:latin typeface="ＭＳ ゴシック" pitchFamily="49" charset="-128"/>
              <a:ea typeface="ＭＳ ゴシック" pitchFamily="49" charset="-128"/>
            </a:endParaRPr>
          </a:p>
        </p:txBody>
      </p:sp>
      <p:cxnSp>
        <p:nvCxnSpPr>
          <p:cNvPr id="9" name="直線コネクタ 8"/>
          <p:cNvCxnSpPr>
            <a:stCxn id="10" idx="0"/>
          </p:cNvCxnSpPr>
          <p:nvPr/>
        </p:nvCxnSpPr>
        <p:spPr>
          <a:xfrm flipH="1" flipV="1">
            <a:off x="6925583" y="4720576"/>
            <a:ext cx="21600" cy="1478329"/>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10" name="テキスト ボックス 26"/>
          <p:cNvSpPr txBox="1"/>
          <p:nvPr/>
        </p:nvSpPr>
        <p:spPr>
          <a:xfrm>
            <a:off x="6233673" y="6198905"/>
            <a:ext cx="1427019" cy="523220"/>
          </a:xfrm>
          <a:prstGeom prst="rect">
            <a:avLst/>
          </a:prstGeom>
          <a:solidFill>
            <a:srgbClr val="FFFF00"/>
          </a:solidFill>
          <a:ln w="19050" cmpd="sng">
            <a:solidFill>
              <a:srgbClr val="FF0000"/>
            </a:solid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400" dirty="0">
                <a:latin typeface="ＭＳ ゴシック" pitchFamily="49" charset="-128"/>
                <a:ea typeface="ＭＳ ゴシック" pitchFamily="49" charset="-128"/>
              </a:rPr>
              <a:t>3</a:t>
            </a:r>
            <a:r>
              <a:rPr lang="en-US" altLang="ja-JP" sz="1400" dirty="0" smtClean="0">
                <a:latin typeface="ＭＳ ゴシック" pitchFamily="49" charset="-128"/>
                <a:ea typeface="ＭＳ ゴシック" pitchFamily="49" charset="-128"/>
              </a:rPr>
              <a:t>4</a:t>
            </a:r>
            <a:r>
              <a:rPr lang="ja-JP" altLang="en-US" sz="1400" dirty="0">
                <a:latin typeface="ＭＳ ゴシック" pitchFamily="49" charset="-128"/>
                <a:ea typeface="ＭＳ ゴシック" pitchFamily="49" charset="-128"/>
              </a:rPr>
              <a:t>年後</a:t>
            </a:r>
            <a:endParaRPr kumimoji="1" lang="en-US" altLang="ja-JP" sz="1400" dirty="0">
              <a:latin typeface="ＭＳ ゴシック" pitchFamily="49" charset="-128"/>
              <a:ea typeface="ＭＳ ゴシック" pitchFamily="49" charset="-128"/>
            </a:endParaRPr>
          </a:p>
          <a:p>
            <a:pPr algn="ctr"/>
            <a:r>
              <a:rPr kumimoji="1" lang="ja-JP" altLang="en-US" sz="1400" dirty="0" smtClean="0">
                <a:latin typeface="ＭＳ ゴシック" pitchFamily="49" charset="-128"/>
                <a:ea typeface="ＭＳ ゴシック" pitchFamily="49" charset="-128"/>
              </a:rPr>
              <a:t>（評価終了）</a:t>
            </a:r>
            <a:endParaRPr kumimoji="1" lang="ja-JP" altLang="en-US" sz="1400" dirty="0">
              <a:latin typeface="ＭＳ ゴシック" pitchFamily="49" charset="-128"/>
              <a:ea typeface="ＭＳ ゴシック" pitchFamily="49" charset="-128"/>
            </a:endParaRPr>
          </a:p>
        </p:txBody>
      </p:sp>
      <p:sp>
        <p:nvSpPr>
          <p:cNvPr id="11" name="線吹き出し 1 (枠付き) 10"/>
          <p:cNvSpPr/>
          <p:nvPr/>
        </p:nvSpPr>
        <p:spPr>
          <a:xfrm>
            <a:off x="1371778" y="1371212"/>
            <a:ext cx="2304256" cy="720823"/>
          </a:xfrm>
          <a:prstGeom prst="borderCallout1">
            <a:avLst>
              <a:gd name="adj1" fmla="val 49215"/>
              <a:gd name="adj2" fmla="val 100340"/>
              <a:gd name="adj3" fmla="val 167918"/>
              <a:gd name="adj4" fmla="val 10801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根幹部品であるフレーム</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の劣化により全面更新</a:t>
            </a:r>
            <a:endParaRPr kumimoji="1" lang="en-US" altLang="ja-JP" sz="1400" dirty="0" smtClean="0">
              <a:solidFill>
                <a:schemeClr val="tx1"/>
              </a:solidFill>
              <a:latin typeface="ＭＳ ゴシック" pitchFamily="49" charset="-128"/>
              <a:ea typeface="ＭＳ ゴシック" pitchFamily="49" charset="-128"/>
            </a:endParaRPr>
          </a:p>
          <a:p>
            <a:pPr algn="ctr"/>
            <a:r>
              <a:rPr lang="ja-JP" altLang="en-US" sz="1400" dirty="0" smtClean="0">
                <a:solidFill>
                  <a:schemeClr val="tx1"/>
                </a:solidFill>
                <a:latin typeface="ＭＳ ゴシック" pitchFamily="49" charset="-128"/>
                <a:ea typeface="ＭＳ ゴシック" pitchFamily="49" charset="-128"/>
              </a:rPr>
              <a:t>（設置後</a:t>
            </a:r>
            <a:r>
              <a:rPr lang="en-US" altLang="ja-JP" sz="1400" dirty="0" smtClean="0">
                <a:solidFill>
                  <a:schemeClr val="tx1"/>
                </a:solidFill>
                <a:latin typeface="ＭＳ ゴシック" pitchFamily="49" charset="-128"/>
                <a:ea typeface="ＭＳ ゴシック" pitchFamily="49" charset="-128"/>
              </a:rPr>
              <a:t>34</a:t>
            </a:r>
            <a:r>
              <a:rPr lang="ja-JP" altLang="en-US" sz="1400" dirty="0" smtClean="0">
                <a:solidFill>
                  <a:schemeClr val="tx1"/>
                </a:solidFill>
                <a:latin typeface="ＭＳ ゴシック" pitchFamily="49" charset="-128"/>
                <a:ea typeface="ＭＳ ゴシック" pitchFamily="49" charset="-128"/>
              </a:rPr>
              <a:t>年）</a:t>
            </a:r>
            <a:endParaRPr kumimoji="1" lang="ja-JP" altLang="en-US" sz="1400" dirty="0">
              <a:solidFill>
                <a:schemeClr val="tx1"/>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2004406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64208" y="506388"/>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ja-JP" altLang="en-US" sz="3200" dirty="0" smtClean="0">
                <a:latin typeface="ＭＳ ゴシック" pitchFamily="49" charset="-128"/>
                <a:ea typeface="ＭＳ ゴシック" pitchFamily="49" charset="-128"/>
              </a:rPr>
              <a:t>アクション</a:t>
            </a:r>
            <a:r>
              <a:rPr lang="en-US" altLang="ja-JP" sz="3200" dirty="0" smtClean="0">
                <a:latin typeface="ＭＳ ゴシック" pitchFamily="49" charset="-128"/>
                <a:ea typeface="ＭＳ ゴシック" pitchFamily="49" charset="-128"/>
              </a:rPr>
              <a:t>1</a:t>
            </a:r>
            <a:r>
              <a:rPr lang="ja-JP" altLang="en-US" sz="3200" dirty="0" smtClean="0">
                <a:latin typeface="ＭＳ ゴシック" pitchFamily="49" charset="-128"/>
                <a:ea typeface="ＭＳ ゴシック" pitchFamily="49" charset="-128"/>
              </a:rPr>
              <a:t>と</a:t>
            </a:r>
            <a:r>
              <a:rPr lang="en-US" altLang="ja-JP" sz="3200" dirty="0" smtClean="0">
                <a:latin typeface="ＭＳ ゴシック" pitchFamily="49" charset="-128"/>
                <a:ea typeface="ＭＳ ゴシック" pitchFamily="49" charset="-128"/>
              </a:rPr>
              <a:t>2</a:t>
            </a:r>
            <a:r>
              <a:rPr lang="ja-JP" altLang="en-US" sz="3200" dirty="0" smtClean="0">
                <a:latin typeface="ＭＳ ゴシック" pitchFamily="49" charset="-128"/>
                <a:ea typeface="ＭＳ ゴシック" pitchFamily="49" charset="-128"/>
              </a:rPr>
              <a:t>の年平均費用比較</a:t>
            </a:r>
            <a:endParaRPr lang="ja-JP" altLang="en-US" sz="3200" dirty="0">
              <a:latin typeface="ＭＳ ゴシック" pitchFamily="49" charset="-128"/>
              <a:ea typeface="ＭＳ ゴシック" pitchFamily="49" charset="-128"/>
            </a:endParaRPr>
          </a:p>
        </p:txBody>
      </p:sp>
      <p:sp>
        <p:nvSpPr>
          <p:cNvPr id="5" name="タイトル 1"/>
          <p:cNvSpPr txBox="1">
            <a:spLocks/>
          </p:cNvSpPr>
          <p:nvPr/>
        </p:nvSpPr>
        <p:spPr>
          <a:xfrm>
            <a:off x="250809" y="1885121"/>
            <a:ext cx="8920912" cy="25483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smtClean="0">
                <a:latin typeface="ＭＳ ゴシック" pitchFamily="49" charset="-128"/>
                <a:ea typeface="ＭＳ ゴシック" pitchFamily="49" charset="-128"/>
              </a:rPr>
              <a:t>●アクション</a:t>
            </a:r>
            <a:r>
              <a:rPr lang="en-US" altLang="ja-JP" sz="2800" dirty="0" smtClean="0">
                <a:latin typeface="ＭＳ ゴシック" pitchFamily="49" charset="-128"/>
                <a:ea typeface="ＭＳ ゴシック" pitchFamily="49" charset="-128"/>
              </a:rPr>
              <a:t>1</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24</a:t>
            </a:r>
            <a:r>
              <a:rPr lang="ja-JP" altLang="en-US" sz="2800" dirty="0" smtClean="0">
                <a:latin typeface="ＭＳ ゴシック" pitchFamily="49" charset="-128"/>
                <a:ea typeface="ＭＳ ゴシック" pitchFamily="49" charset="-128"/>
              </a:rPr>
              <a:t>年間の累積費用は</a:t>
            </a:r>
            <a:r>
              <a:rPr lang="en-US" altLang="ja-JP" sz="2800" dirty="0" smtClean="0">
                <a:latin typeface="ＭＳ ゴシック" pitchFamily="49" charset="-128"/>
                <a:ea typeface="ＭＳ ゴシック" pitchFamily="49" charset="-128"/>
              </a:rPr>
              <a:t>75,000</a:t>
            </a:r>
            <a:r>
              <a:rPr lang="ja-JP" altLang="en-US" sz="2800" dirty="0">
                <a:latin typeface="ＭＳ ゴシック" pitchFamily="49" charset="-128"/>
                <a:ea typeface="ＭＳ ゴシック" pitchFamily="49" charset="-128"/>
              </a:rPr>
              <a:t>千円</a:t>
            </a:r>
            <a:endParaRPr lang="en-US" altLang="ja-JP" sz="2800" dirty="0" smtClean="0">
              <a:latin typeface="ＭＳ ゴシック" pitchFamily="49" charset="-128"/>
              <a:ea typeface="ＭＳ ゴシック" pitchFamily="49" charset="-128"/>
            </a:endParaRPr>
          </a:p>
          <a:p>
            <a:pPr algn="l">
              <a:lnSpc>
                <a:spcPct val="120000"/>
              </a:lnSpc>
            </a:pPr>
            <a:r>
              <a:rPr lang="ja-JP" altLang="en-US" sz="2800" dirty="0" smtClean="0">
                <a:latin typeface="ＭＳ ゴシック" pitchFamily="49" charset="-128"/>
                <a:ea typeface="ＭＳ ゴシック" pitchFamily="49" charset="-128"/>
              </a:rPr>
              <a:t>　　⇒年間平均</a:t>
            </a:r>
            <a:r>
              <a:rPr lang="en-US" altLang="ja-JP" sz="2800" dirty="0" smtClean="0">
                <a:latin typeface="ＭＳ ゴシック" pitchFamily="49" charset="-128"/>
                <a:ea typeface="ＭＳ ゴシック" pitchFamily="49" charset="-128"/>
              </a:rPr>
              <a:t>3,125</a:t>
            </a:r>
            <a:r>
              <a:rPr lang="ja-JP" altLang="en-US" sz="2800" dirty="0" smtClean="0">
                <a:latin typeface="ＭＳ ゴシック" pitchFamily="49" charset="-128"/>
                <a:ea typeface="ＭＳ ゴシック" pitchFamily="49" charset="-128"/>
              </a:rPr>
              <a:t>千円</a:t>
            </a:r>
            <a:endParaRPr lang="en-US" altLang="ja-JP" sz="2800" dirty="0" smtClean="0">
              <a:latin typeface="ＭＳ ゴシック" pitchFamily="49" charset="-128"/>
              <a:ea typeface="ＭＳ ゴシック" pitchFamily="49" charset="-128"/>
            </a:endParaRPr>
          </a:p>
          <a:p>
            <a:pPr algn="l">
              <a:lnSpc>
                <a:spcPct val="120000"/>
              </a:lnSpc>
            </a:pPr>
            <a:endParaRPr lang="en-US" altLang="ja-JP" sz="2800" dirty="0" smtClean="0">
              <a:latin typeface="ＭＳ ゴシック" pitchFamily="49" charset="-128"/>
              <a:ea typeface="ＭＳ ゴシック" pitchFamily="49" charset="-128"/>
            </a:endParaRPr>
          </a:p>
          <a:p>
            <a:pPr algn="l">
              <a:lnSpc>
                <a:spcPct val="120000"/>
              </a:lnSpc>
            </a:pPr>
            <a:r>
              <a:rPr lang="ja-JP" altLang="en-US" sz="2800" dirty="0" smtClean="0">
                <a:latin typeface="ＭＳ ゴシック" pitchFamily="49" charset="-128"/>
                <a:ea typeface="ＭＳ ゴシック" pitchFamily="49" charset="-128"/>
              </a:rPr>
              <a:t>●アクション</a:t>
            </a:r>
            <a:r>
              <a:rPr lang="en-US" altLang="ja-JP" sz="2800" dirty="0" smtClean="0">
                <a:latin typeface="ＭＳ ゴシック" pitchFamily="49" charset="-128"/>
                <a:ea typeface="ＭＳ ゴシック" pitchFamily="49" charset="-128"/>
              </a:rPr>
              <a:t>2</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34</a:t>
            </a:r>
            <a:r>
              <a:rPr lang="ja-JP" altLang="en-US" sz="2800" dirty="0" smtClean="0">
                <a:latin typeface="ＭＳ ゴシック" pitchFamily="49" charset="-128"/>
                <a:ea typeface="ＭＳ ゴシック" pitchFamily="49" charset="-128"/>
              </a:rPr>
              <a:t>年間の累積費用は</a:t>
            </a:r>
            <a:r>
              <a:rPr lang="en-US" altLang="ja-JP" sz="2800" dirty="0">
                <a:latin typeface="ＭＳ ゴシック" pitchFamily="49" charset="-128"/>
                <a:ea typeface="ＭＳ ゴシック" pitchFamily="49" charset="-128"/>
              </a:rPr>
              <a:t>105,000</a:t>
            </a:r>
            <a:r>
              <a:rPr lang="ja-JP" altLang="en-US" sz="2800" dirty="0">
                <a:latin typeface="ＭＳ ゴシック" pitchFamily="49" charset="-128"/>
                <a:ea typeface="ＭＳ ゴシック" pitchFamily="49" charset="-128"/>
              </a:rPr>
              <a:t>千円</a:t>
            </a:r>
            <a:endParaRPr lang="en-US" altLang="ja-JP" sz="2800" dirty="0" smtClean="0">
              <a:latin typeface="ＭＳ ゴシック" pitchFamily="49" charset="-128"/>
              <a:ea typeface="ＭＳ ゴシック" pitchFamily="49" charset="-128"/>
            </a:endParaRPr>
          </a:p>
          <a:p>
            <a:pPr algn="l">
              <a:lnSpc>
                <a:spcPct val="120000"/>
              </a:lnSpc>
            </a:pPr>
            <a:r>
              <a:rPr lang="ja-JP" altLang="en-US" sz="2800" dirty="0">
                <a:latin typeface="ＭＳ ゴシック" pitchFamily="49" charset="-128"/>
                <a:ea typeface="ＭＳ ゴシック" pitchFamily="49" charset="-128"/>
              </a:rPr>
              <a:t>　</a:t>
            </a:r>
            <a:r>
              <a:rPr lang="ja-JP" altLang="en-US" sz="2800" dirty="0" smtClean="0">
                <a:latin typeface="ＭＳ ゴシック" pitchFamily="49" charset="-128"/>
                <a:ea typeface="ＭＳ ゴシック" pitchFamily="49" charset="-128"/>
              </a:rPr>
              <a:t>　⇒年間平均</a:t>
            </a:r>
            <a:r>
              <a:rPr lang="en-US" altLang="ja-JP" sz="2800" dirty="0" smtClean="0">
                <a:latin typeface="ＭＳ ゴシック" pitchFamily="49" charset="-128"/>
                <a:ea typeface="ＭＳ ゴシック" pitchFamily="49" charset="-128"/>
              </a:rPr>
              <a:t>3,088</a:t>
            </a:r>
            <a:r>
              <a:rPr lang="ja-JP" altLang="en-US" sz="2800" dirty="0" smtClean="0">
                <a:latin typeface="ＭＳ ゴシック" pitchFamily="49" charset="-128"/>
                <a:ea typeface="ＭＳ ゴシック" pitchFamily="49" charset="-128"/>
              </a:rPr>
              <a:t>千円</a:t>
            </a:r>
            <a:endParaRPr lang="en-US" altLang="ja-JP" sz="2800" dirty="0" smtClean="0">
              <a:latin typeface="ＭＳ ゴシック" pitchFamily="49" charset="-128"/>
              <a:ea typeface="ＭＳ ゴシック" pitchFamily="49" charset="-128"/>
            </a:endParaRPr>
          </a:p>
          <a:p>
            <a:pPr algn="l">
              <a:lnSpc>
                <a:spcPct val="120000"/>
              </a:lnSpc>
            </a:pPr>
            <a:endParaRPr lang="en-US" altLang="ja-JP" sz="2800" b="1" u="sng" dirty="0" smtClean="0">
              <a:latin typeface="ＭＳ ゴシック" pitchFamily="49" charset="-128"/>
              <a:ea typeface="ＭＳ ゴシック" pitchFamily="49" charset="-128"/>
            </a:endParaRPr>
          </a:p>
          <a:p>
            <a:pPr algn="l">
              <a:lnSpc>
                <a:spcPct val="120000"/>
              </a:lnSpc>
            </a:pPr>
            <a:r>
              <a:rPr lang="ja-JP" altLang="en-US" sz="2800" b="1" u="sng" dirty="0" smtClean="0">
                <a:latin typeface="ＭＳ ゴシック" pitchFamily="49" charset="-128"/>
                <a:ea typeface="ＭＳ ゴシック" pitchFamily="49" charset="-128"/>
              </a:rPr>
              <a:t>★年間平均費用が低いアクション</a:t>
            </a:r>
            <a:r>
              <a:rPr lang="en-US" altLang="ja-JP" sz="2800" b="1" u="sng" dirty="0" smtClean="0">
                <a:latin typeface="ＭＳ ゴシック" pitchFamily="49" charset="-128"/>
                <a:ea typeface="ＭＳ ゴシック" pitchFamily="49" charset="-128"/>
              </a:rPr>
              <a:t>2</a:t>
            </a:r>
            <a:r>
              <a:rPr lang="ja-JP" altLang="en-US" sz="2800" b="1" u="sng" dirty="0" smtClean="0">
                <a:latin typeface="ＭＳ ゴシック" pitchFamily="49" charset="-128"/>
                <a:ea typeface="ＭＳ ゴシック" pitchFamily="49" charset="-128"/>
              </a:rPr>
              <a:t>を採用</a:t>
            </a:r>
            <a:endParaRPr lang="ja-JP" altLang="en-US" sz="2800" b="1" u="sng" dirty="0">
              <a:latin typeface="ＭＳ ゴシック" pitchFamily="49" charset="-128"/>
              <a:ea typeface="ＭＳ ゴシック" pitchFamily="49" charset="-128"/>
            </a:endParaRPr>
          </a:p>
        </p:txBody>
      </p:sp>
      <p:sp>
        <p:nvSpPr>
          <p:cNvPr id="3" name="スライド番号プレースホルダー 2"/>
          <p:cNvSpPr>
            <a:spLocks noGrp="1"/>
          </p:cNvSpPr>
          <p:nvPr>
            <p:ph type="sldNum" sz="quarter" idx="12"/>
          </p:nvPr>
        </p:nvSpPr>
        <p:spPr/>
        <p:txBody>
          <a:bodyPr/>
          <a:lstStyle/>
          <a:p>
            <a:fld id="{682EF9F9-C4E8-46B2-BBF1-33E3162B856A}" type="slidenum">
              <a:rPr kumimoji="1" lang="ja-JP" altLang="en-US" smtClean="0"/>
              <a:t>12</a:t>
            </a:fld>
            <a:endParaRPr kumimoji="1" lang="ja-JP" altLang="en-US"/>
          </a:p>
        </p:txBody>
      </p:sp>
    </p:spTree>
    <p:extLst>
      <p:ext uri="{BB962C8B-B14F-4D97-AF65-F5344CB8AC3E}">
        <p14:creationId xmlns:p14="http://schemas.microsoft.com/office/powerpoint/2010/main" val="4219903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07504" y="620688"/>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ja-JP" altLang="en-US" sz="3600" dirty="0" smtClean="0">
                <a:latin typeface="ＭＳ ゴシック" pitchFamily="49" charset="-128"/>
                <a:ea typeface="ＭＳ ゴシック" pitchFamily="49" charset="-128"/>
              </a:rPr>
              <a:t>設備の健全度予測</a:t>
            </a:r>
            <a:r>
              <a:rPr lang="en-US" altLang="ja-JP" sz="3600" dirty="0" smtClean="0">
                <a:latin typeface="ＭＳ ゴシック" pitchFamily="49" charset="-128"/>
                <a:ea typeface="ＭＳ ゴシック" pitchFamily="49" charset="-128"/>
              </a:rPr>
              <a:t>【</a:t>
            </a:r>
            <a:r>
              <a:rPr lang="ja-JP" altLang="en-US" sz="3600" dirty="0" smtClean="0">
                <a:latin typeface="ＭＳ ゴシック" pitchFamily="49" charset="-128"/>
                <a:ea typeface="ＭＳ ゴシック" pitchFamily="49" charset="-128"/>
              </a:rPr>
              <a:t>修繕履歴が無い場合</a:t>
            </a:r>
            <a:r>
              <a:rPr lang="en-US" altLang="ja-JP" sz="3600" dirty="0" smtClean="0">
                <a:latin typeface="ＭＳ ゴシック" pitchFamily="49" charset="-128"/>
                <a:ea typeface="ＭＳ ゴシック" pitchFamily="49" charset="-128"/>
              </a:rPr>
              <a:t>】</a:t>
            </a:r>
            <a:endParaRPr lang="ja-JP" altLang="en-US" sz="3600" dirty="0">
              <a:latin typeface="ＭＳ ゴシック" pitchFamily="49" charset="-128"/>
              <a:ea typeface="ＭＳ ゴシック" pitchFamily="49" charset="-128"/>
            </a:endParaRPr>
          </a:p>
        </p:txBody>
      </p:sp>
      <p:sp>
        <p:nvSpPr>
          <p:cNvPr id="5" name="テキスト ボックス 4"/>
          <p:cNvSpPr txBox="1"/>
          <p:nvPr/>
        </p:nvSpPr>
        <p:spPr>
          <a:xfrm>
            <a:off x="179512" y="1340768"/>
            <a:ext cx="8856984" cy="943528"/>
          </a:xfrm>
          <a:prstGeom prst="rect">
            <a:avLst/>
          </a:prstGeom>
          <a:noFill/>
        </p:spPr>
        <p:txBody>
          <a:bodyPr wrap="square" rtlCol="0">
            <a:spAutoFit/>
          </a:bodyPr>
          <a:lstStyle/>
          <a:p>
            <a:pPr marL="252000" indent="-360000">
              <a:lnSpc>
                <a:spcPct val="150000"/>
              </a:lnSpc>
            </a:pPr>
            <a:r>
              <a:rPr lang="ja-JP" altLang="en-US" sz="2000" dirty="0" smtClean="0">
                <a:latin typeface="ＭＳ ゴシック" pitchFamily="49" charset="-128"/>
                <a:ea typeface="ＭＳ ゴシック" pitchFamily="49" charset="-128"/>
              </a:rPr>
              <a:t>・設置</a:t>
            </a:r>
            <a:r>
              <a:rPr lang="ja-JP" altLang="en-US" sz="2000" dirty="0">
                <a:latin typeface="ＭＳ ゴシック" pitchFamily="49" charset="-128"/>
                <a:ea typeface="ＭＳ ゴシック" pitchFamily="49" charset="-128"/>
              </a:rPr>
              <a:t>から診断時点までの健全度の低下量</a:t>
            </a:r>
            <a:r>
              <a:rPr lang="ja-JP" altLang="en-US" sz="2000" dirty="0" smtClean="0">
                <a:latin typeface="ＭＳ ゴシック" pitchFamily="49" charset="-128"/>
                <a:ea typeface="ＭＳ ゴシック" pitchFamily="49" charset="-128"/>
              </a:rPr>
              <a:t>を経過</a:t>
            </a:r>
            <a:r>
              <a:rPr lang="ja-JP" altLang="en-US" sz="2000" dirty="0">
                <a:latin typeface="ＭＳ ゴシック" pitchFamily="49" charset="-128"/>
                <a:ea typeface="ＭＳ ゴシック" pitchFamily="49" charset="-128"/>
              </a:rPr>
              <a:t>年数で除して健全度予測勾配を求める</a:t>
            </a:r>
            <a:r>
              <a:rPr lang="ja-JP" altLang="en-US" sz="2000" dirty="0" smtClean="0">
                <a:latin typeface="ＭＳ ゴシック" pitchFamily="49" charset="-128"/>
                <a:ea typeface="ＭＳ ゴシック" pitchFamily="49" charset="-128"/>
              </a:rPr>
              <a:t>。</a:t>
            </a:r>
            <a:endParaRPr lang="ja-JP" altLang="en-US" sz="2000" dirty="0">
              <a:latin typeface="ＭＳ ゴシック" pitchFamily="49" charset="-128"/>
              <a:ea typeface="ＭＳ ゴシック" pitchFamily="49" charset="-128"/>
            </a:endParaRPr>
          </a:p>
        </p:txBody>
      </p:sp>
      <p:pic>
        <p:nvPicPr>
          <p:cNvPr id="6" name="図 5"/>
          <p:cNvPicPr/>
          <p:nvPr/>
        </p:nvPicPr>
        <p:blipFill>
          <a:blip r:embed="rId2">
            <a:extLst>
              <a:ext uri="{28A0092B-C50C-407E-A947-70E740481C1C}">
                <a14:useLocalDpi xmlns:a14="http://schemas.microsoft.com/office/drawing/2010/main" val="0"/>
              </a:ext>
            </a:extLst>
          </a:blip>
          <a:srcRect/>
          <a:stretch>
            <a:fillRect/>
          </a:stretch>
        </p:blipFill>
        <p:spPr bwMode="auto">
          <a:xfrm>
            <a:off x="-36512" y="2201102"/>
            <a:ext cx="8973245" cy="4252234"/>
          </a:xfrm>
          <a:prstGeom prst="rect">
            <a:avLst/>
          </a:prstGeom>
          <a:noFill/>
          <a:ln>
            <a:noFill/>
          </a:ln>
        </p:spPr>
      </p:pic>
      <p:sp>
        <p:nvSpPr>
          <p:cNvPr id="3" name="スライド番号プレースホルダー 2"/>
          <p:cNvSpPr>
            <a:spLocks noGrp="1"/>
          </p:cNvSpPr>
          <p:nvPr>
            <p:ph type="sldNum" sz="quarter" idx="12"/>
          </p:nvPr>
        </p:nvSpPr>
        <p:spPr/>
        <p:txBody>
          <a:bodyPr/>
          <a:lstStyle/>
          <a:p>
            <a:fld id="{682EF9F9-C4E8-46B2-BBF1-33E3162B856A}" type="slidenum">
              <a:rPr kumimoji="1" lang="ja-JP" altLang="en-US" smtClean="0"/>
              <a:t>13</a:t>
            </a:fld>
            <a:endParaRPr kumimoji="1" lang="ja-JP" altLang="en-US"/>
          </a:p>
        </p:txBody>
      </p:sp>
    </p:spTree>
    <p:extLst>
      <p:ext uri="{BB962C8B-B14F-4D97-AF65-F5344CB8AC3E}">
        <p14:creationId xmlns:p14="http://schemas.microsoft.com/office/powerpoint/2010/main" val="203101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07504" y="620688"/>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ja-JP" altLang="en-US" sz="3600" dirty="0" smtClean="0">
                <a:latin typeface="ＭＳ ゴシック" pitchFamily="49" charset="-128"/>
                <a:ea typeface="ＭＳ ゴシック" pitchFamily="49" charset="-128"/>
              </a:rPr>
              <a:t>設備の健全度予測</a:t>
            </a:r>
            <a:r>
              <a:rPr lang="en-US" altLang="ja-JP" sz="3600" dirty="0" smtClean="0">
                <a:latin typeface="ＭＳ ゴシック" pitchFamily="49" charset="-128"/>
                <a:ea typeface="ＭＳ ゴシック" pitchFamily="49" charset="-128"/>
              </a:rPr>
              <a:t>【</a:t>
            </a:r>
            <a:r>
              <a:rPr lang="ja-JP" altLang="en-US" sz="3600" dirty="0" smtClean="0">
                <a:latin typeface="ＭＳ ゴシック" pitchFamily="49" charset="-128"/>
                <a:ea typeface="ＭＳ ゴシック" pitchFamily="49" charset="-128"/>
              </a:rPr>
              <a:t>修繕履歴が有る場合</a:t>
            </a:r>
            <a:r>
              <a:rPr lang="en-US" altLang="ja-JP" sz="3600" dirty="0" smtClean="0">
                <a:latin typeface="ＭＳ ゴシック" pitchFamily="49" charset="-128"/>
                <a:ea typeface="ＭＳ ゴシック" pitchFamily="49" charset="-128"/>
              </a:rPr>
              <a:t>】</a:t>
            </a:r>
            <a:endParaRPr lang="ja-JP" altLang="en-US" sz="3600" dirty="0">
              <a:latin typeface="ＭＳ ゴシック" pitchFamily="49" charset="-128"/>
              <a:ea typeface="ＭＳ ゴシック" pitchFamily="49" charset="-128"/>
            </a:endParaRPr>
          </a:p>
        </p:txBody>
      </p:sp>
      <p:sp>
        <p:nvSpPr>
          <p:cNvPr id="5" name="テキスト ボックス 4"/>
          <p:cNvSpPr txBox="1"/>
          <p:nvPr/>
        </p:nvSpPr>
        <p:spPr>
          <a:xfrm>
            <a:off x="179512" y="1268760"/>
            <a:ext cx="8856984" cy="943528"/>
          </a:xfrm>
          <a:prstGeom prst="rect">
            <a:avLst/>
          </a:prstGeom>
          <a:noFill/>
        </p:spPr>
        <p:txBody>
          <a:bodyPr wrap="square" rtlCol="0">
            <a:spAutoFit/>
          </a:bodyPr>
          <a:lstStyle/>
          <a:p>
            <a:pPr marL="252000" indent="-360000">
              <a:lnSpc>
                <a:spcPct val="150000"/>
              </a:lnSpc>
            </a:pPr>
            <a:r>
              <a:rPr lang="ja-JP" altLang="en-US" sz="2000" dirty="0">
                <a:latin typeface="ＭＳ ゴシック" pitchFamily="49" charset="-128"/>
                <a:ea typeface="ＭＳ ゴシック" pitchFamily="49" charset="-128"/>
              </a:rPr>
              <a:t>・修繕実施の前年度の健全度から実績勾配を求め、これを将来の健全度勾配とする。修繕履歴が複数あった場合は、実績勾配の平均値を採用する</a:t>
            </a:r>
            <a:r>
              <a:rPr lang="ja-JP" altLang="en-US" sz="2000" dirty="0" smtClean="0">
                <a:latin typeface="ＭＳ ゴシック" pitchFamily="49" charset="-128"/>
                <a:ea typeface="ＭＳ ゴシック" pitchFamily="49" charset="-128"/>
              </a:rPr>
              <a:t>。</a:t>
            </a:r>
            <a:endParaRPr lang="ja-JP" altLang="en-US" sz="2000" dirty="0">
              <a:latin typeface="ＭＳ ゴシック" pitchFamily="49" charset="-128"/>
              <a:ea typeface="ＭＳ ゴシック" pitchFamily="49" charset="-128"/>
            </a:endParaRPr>
          </a:p>
        </p:txBody>
      </p:sp>
      <p:pic>
        <p:nvPicPr>
          <p:cNvPr id="7" name="図 6"/>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82183"/>
            <a:ext cx="8064896" cy="4508945"/>
          </a:xfrm>
          <a:prstGeom prst="rect">
            <a:avLst/>
          </a:prstGeom>
          <a:noFill/>
          <a:ln>
            <a:noFill/>
          </a:ln>
        </p:spPr>
      </p:pic>
      <p:sp>
        <p:nvSpPr>
          <p:cNvPr id="3" name="スライド番号プレースホルダー 2"/>
          <p:cNvSpPr>
            <a:spLocks noGrp="1"/>
          </p:cNvSpPr>
          <p:nvPr>
            <p:ph type="sldNum" sz="quarter" idx="12"/>
          </p:nvPr>
        </p:nvSpPr>
        <p:spPr/>
        <p:txBody>
          <a:bodyPr/>
          <a:lstStyle/>
          <a:p>
            <a:fld id="{682EF9F9-C4E8-46B2-BBF1-33E3162B856A}" type="slidenum">
              <a:rPr kumimoji="1" lang="ja-JP" altLang="en-US" smtClean="0"/>
              <a:t>14</a:t>
            </a:fld>
            <a:endParaRPr kumimoji="1" lang="ja-JP" altLang="en-US"/>
          </a:p>
        </p:txBody>
      </p:sp>
    </p:spTree>
    <p:extLst>
      <p:ext uri="{BB962C8B-B14F-4D97-AF65-F5344CB8AC3E}">
        <p14:creationId xmlns:p14="http://schemas.microsoft.com/office/powerpoint/2010/main" val="2799105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グループ化 58"/>
          <p:cNvGrpSpPr/>
          <p:nvPr/>
        </p:nvGrpSpPr>
        <p:grpSpPr>
          <a:xfrm>
            <a:off x="2123728" y="3508937"/>
            <a:ext cx="4721151" cy="2918618"/>
            <a:chOff x="2123728" y="3508937"/>
            <a:chExt cx="4721151" cy="2918618"/>
          </a:xfrm>
        </p:grpSpPr>
        <p:sp>
          <p:nvSpPr>
            <p:cNvPr id="4" name="Rectangle 143"/>
            <p:cNvSpPr>
              <a:spLocks noChangeArrowheads="1"/>
            </p:cNvSpPr>
            <p:nvPr/>
          </p:nvSpPr>
          <p:spPr bwMode="auto">
            <a:xfrm>
              <a:off x="5271162" y="3753556"/>
              <a:ext cx="517776" cy="338391"/>
            </a:xfrm>
            <a:prstGeom prst="rect">
              <a:avLst/>
            </a:prstGeom>
            <a:solidFill>
              <a:schemeClr val="bg1">
                <a:lumMod val="65000"/>
              </a:schemeClr>
            </a:solidFill>
            <a:ln w="9525">
              <a:solidFill>
                <a:srgbClr val="000000"/>
              </a:solidFill>
              <a:miter lim="800000"/>
              <a:headEnd/>
              <a:tailEnd/>
            </a:ln>
          </p:spPr>
          <p:txBody>
            <a:bodyPr/>
            <a:lstStyle/>
            <a:p>
              <a:pPr>
                <a:defRPr/>
              </a:pPr>
              <a:endParaRPr lang="ja-JP" altLang="en-US">
                <a:ea typeface="ＭＳ Ｐゴシック" pitchFamily="50" charset="-128"/>
              </a:endParaRPr>
            </a:p>
          </p:txBody>
        </p:sp>
        <p:sp>
          <p:nvSpPr>
            <p:cNvPr id="5" name="Rectangle 147"/>
            <p:cNvSpPr>
              <a:spLocks noChangeArrowheads="1"/>
            </p:cNvSpPr>
            <p:nvPr/>
          </p:nvSpPr>
          <p:spPr bwMode="auto">
            <a:xfrm>
              <a:off x="5992787" y="3749481"/>
              <a:ext cx="436239" cy="338389"/>
            </a:xfrm>
            <a:prstGeom prst="rect">
              <a:avLst/>
            </a:prstGeom>
            <a:solidFill>
              <a:schemeClr val="bg1">
                <a:lumMod val="65000"/>
              </a:schemeClr>
            </a:solidFill>
            <a:ln w="9525">
              <a:solidFill>
                <a:srgbClr val="000000"/>
              </a:solidFill>
              <a:miter lim="800000"/>
              <a:headEnd/>
              <a:tailEnd/>
            </a:ln>
          </p:spPr>
          <p:txBody>
            <a:bodyPr/>
            <a:lstStyle/>
            <a:p>
              <a:pPr>
                <a:defRPr/>
              </a:pPr>
              <a:endParaRPr lang="ja-JP" altLang="en-US">
                <a:ea typeface="ＭＳ Ｐゴシック" pitchFamily="50" charset="-128"/>
              </a:endParaRPr>
            </a:p>
          </p:txBody>
        </p:sp>
        <p:sp>
          <p:nvSpPr>
            <p:cNvPr id="6" name="Freeform 149"/>
            <p:cNvSpPr>
              <a:spLocks/>
            </p:cNvSpPr>
            <p:nvPr/>
          </p:nvSpPr>
          <p:spPr bwMode="auto">
            <a:xfrm>
              <a:off x="6429026" y="3708711"/>
              <a:ext cx="411774" cy="481085"/>
            </a:xfrm>
            <a:custGeom>
              <a:avLst/>
              <a:gdLst>
                <a:gd name="T0" fmla="*/ 0 w 17"/>
                <a:gd name="T1" fmla="*/ 2147483647 h 20"/>
                <a:gd name="T2" fmla="*/ 2147483647 w 17"/>
                <a:gd name="T3" fmla="*/ 0 h 20"/>
                <a:gd name="T4" fmla="*/ 2147483647 w 17"/>
                <a:gd name="T5" fmla="*/ 2147483647 h 20"/>
                <a:gd name="T6" fmla="*/ 0 w 17"/>
                <a:gd name="T7" fmla="*/ 2147483647 h 20"/>
                <a:gd name="T8" fmla="*/ 0 w 17"/>
                <a:gd name="T9" fmla="*/ 2147483647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0">
                  <a:moveTo>
                    <a:pt x="0" y="2"/>
                  </a:moveTo>
                  <a:lnTo>
                    <a:pt x="16" y="0"/>
                  </a:lnTo>
                  <a:lnTo>
                    <a:pt x="17" y="20"/>
                  </a:lnTo>
                  <a:lnTo>
                    <a:pt x="0" y="16"/>
                  </a:lnTo>
                  <a:lnTo>
                    <a:pt x="0" y="2"/>
                  </a:lnTo>
                  <a:close/>
                </a:path>
              </a:pathLst>
            </a:custGeom>
            <a:solidFill>
              <a:srgbClr val="A6A6A6"/>
            </a:solidFill>
            <a:ln w="9525">
              <a:solidFill>
                <a:srgbClr val="000000"/>
              </a:solidFill>
              <a:round/>
              <a:headEnd/>
              <a:tailEnd/>
            </a:ln>
          </p:spPr>
          <p:txBody>
            <a:bodyPr/>
            <a:lstStyle/>
            <a:p>
              <a:endParaRPr lang="ja-JP" altLang="en-US"/>
            </a:p>
          </p:txBody>
        </p:sp>
        <p:sp>
          <p:nvSpPr>
            <p:cNvPr id="7" name="Freeform 154"/>
            <p:cNvSpPr>
              <a:spLocks/>
            </p:cNvSpPr>
            <p:nvPr/>
          </p:nvSpPr>
          <p:spPr bwMode="auto">
            <a:xfrm>
              <a:off x="5886786" y="3749481"/>
              <a:ext cx="97848" cy="338389"/>
            </a:xfrm>
            <a:custGeom>
              <a:avLst/>
              <a:gdLst>
                <a:gd name="T0" fmla="*/ 2147483647 w 4"/>
                <a:gd name="T1" fmla="*/ 2147483647 h 14"/>
                <a:gd name="T2" fmla="*/ 0 w 4"/>
                <a:gd name="T3" fmla="*/ 2147483647 h 14"/>
                <a:gd name="T4" fmla="*/ 2147483647 w 4"/>
                <a:gd name="T5" fmla="*/ 0 h 14"/>
                <a:gd name="T6" fmla="*/ 2147483647 w 4"/>
                <a:gd name="T7" fmla="*/ 214748364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14">
                  <a:moveTo>
                    <a:pt x="4" y="14"/>
                  </a:moveTo>
                  <a:lnTo>
                    <a:pt x="0" y="7"/>
                  </a:lnTo>
                  <a:lnTo>
                    <a:pt x="4" y="0"/>
                  </a:lnTo>
                  <a:lnTo>
                    <a:pt x="4" y="14"/>
                  </a:lnTo>
                  <a:close/>
                </a:path>
              </a:pathLst>
            </a:custGeom>
            <a:solidFill>
              <a:schemeClr val="bg1">
                <a:lumMod val="65000"/>
              </a:schemeClr>
            </a:solidFill>
            <a:ln w="9525">
              <a:solidFill>
                <a:srgbClr val="000000"/>
              </a:solidFill>
              <a:round/>
              <a:headEnd/>
              <a:tailEnd/>
            </a:ln>
          </p:spPr>
          <p:txBody>
            <a:bodyPr/>
            <a:lstStyle/>
            <a:p>
              <a:pPr>
                <a:defRPr/>
              </a:pPr>
              <a:endParaRPr lang="ja-JP" altLang="en-US">
                <a:ea typeface="ＭＳ Ｐゴシック" pitchFamily="50" charset="-128"/>
              </a:endParaRPr>
            </a:p>
          </p:txBody>
        </p:sp>
        <p:sp>
          <p:nvSpPr>
            <p:cNvPr id="8" name="Freeform 156"/>
            <p:cNvSpPr>
              <a:spLocks/>
            </p:cNvSpPr>
            <p:nvPr/>
          </p:nvSpPr>
          <p:spPr bwMode="auto">
            <a:xfrm>
              <a:off x="5809324" y="3749481"/>
              <a:ext cx="69307" cy="338389"/>
            </a:xfrm>
            <a:custGeom>
              <a:avLst/>
              <a:gdLst>
                <a:gd name="T0" fmla="*/ 0 w 3"/>
                <a:gd name="T1" fmla="*/ 2147483647 h 14"/>
                <a:gd name="T2" fmla="*/ 2147483647 w 3"/>
                <a:gd name="T3" fmla="*/ 2147483647 h 14"/>
                <a:gd name="T4" fmla="*/ 0 w 3"/>
                <a:gd name="T5" fmla="*/ 0 h 14"/>
                <a:gd name="T6" fmla="*/ 0 w 3"/>
                <a:gd name="T7" fmla="*/ 214748364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14">
                  <a:moveTo>
                    <a:pt x="0" y="14"/>
                  </a:moveTo>
                  <a:lnTo>
                    <a:pt x="3" y="7"/>
                  </a:lnTo>
                  <a:lnTo>
                    <a:pt x="0" y="0"/>
                  </a:lnTo>
                  <a:lnTo>
                    <a:pt x="0" y="14"/>
                  </a:lnTo>
                  <a:close/>
                </a:path>
              </a:pathLst>
            </a:custGeom>
            <a:solidFill>
              <a:schemeClr val="bg1">
                <a:lumMod val="65000"/>
              </a:schemeClr>
            </a:solidFill>
            <a:ln w="9525">
              <a:solidFill>
                <a:srgbClr val="000000"/>
              </a:solidFill>
              <a:round/>
              <a:headEnd/>
              <a:tailEnd/>
            </a:ln>
          </p:spPr>
          <p:txBody>
            <a:bodyPr/>
            <a:lstStyle/>
            <a:p>
              <a:pPr>
                <a:defRPr/>
              </a:pPr>
              <a:endParaRPr lang="ja-JP" altLang="en-US">
                <a:ea typeface="ＭＳ Ｐゴシック" pitchFamily="50" charset="-128"/>
              </a:endParaRPr>
            </a:p>
          </p:txBody>
        </p:sp>
        <p:sp>
          <p:nvSpPr>
            <p:cNvPr id="9" name="Rectangle 161"/>
            <p:cNvSpPr>
              <a:spLocks noChangeArrowheads="1"/>
            </p:cNvSpPr>
            <p:nvPr/>
          </p:nvSpPr>
          <p:spPr bwMode="auto">
            <a:xfrm>
              <a:off x="4088836" y="4173487"/>
              <a:ext cx="701242" cy="89694"/>
            </a:xfrm>
            <a:prstGeom prst="rect">
              <a:avLst/>
            </a:prstGeom>
            <a:solidFill>
              <a:srgbClr val="A6A6A6"/>
            </a:solidFill>
            <a:ln w="9525">
              <a:solidFill>
                <a:srgbClr val="000000"/>
              </a:solidFill>
              <a:miter lim="800000"/>
              <a:headEnd/>
              <a:tailEnd/>
            </a:ln>
          </p:spPr>
          <p:txBody>
            <a:bodyPr/>
            <a:lstStyle/>
            <a:p>
              <a:endParaRPr lang="ja-JP" altLang="en-US"/>
            </a:p>
          </p:txBody>
        </p:sp>
        <p:sp>
          <p:nvSpPr>
            <p:cNvPr id="10" name="Freeform 162"/>
            <p:cNvSpPr>
              <a:spLocks/>
            </p:cNvSpPr>
            <p:nvPr/>
          </p:nvSpPr>
          <p:spPr bwMode="auto">
            <a:xfrm>
              <a:off x="4223375" y="4267257"/>
              <a:ext cx="444393" cy="97848"/>
            </a:xfrm>
            <a:custGeom>
              <a:avLst/>
              <a:gdLst>
                <a:gd name="T0" fmla="*/ 0 w 10895"/>
                <a:gd name="T1" fmla="*/ 0 h 10000"/>
                <a:gd name="T2" fmla="*/ 2147483647 w 10895"/>
                <a:gd name="T3" fmla="*/ 1667989410 h 10000"/>
                <a:gd name="T4" fmla="*/ 2147483647 w 10895"/>
                <a:gd name="T5" fmla="*/ 1667989410 h 10000"/>
                <a:gd name="T6" fmla="*/ 2147483647 w 10895"/>
                <a:gd name="T7" fmla="*/ 0 h 10000"/>
                <a:gd name="T8" fmla="*/ 0 w 10895"/>
                <a:gd name="T9" fmla="*/ 0 h 1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895" h="10000">
                  <a:moveTo>
                    <a:pt x="0" y="0"/>
                  </a:moveTo>
                  <a:lnTo>
                    <a:pt x="1483" y="10000"/>
                  </a:lnTo>
                  <a:lnTo>
                    <a:pt x="9719" y="10000"/>
                  </a:lnTo>
                  <a:lnTo>
                    <a:pt x="10895" y="0"/>
                  </a:lnTo>
                  <a:lnTo>
                    <a:pt x="0" y="0"/>
                  </a:lnTo>
                  <a:close/>
                </a:path>
              </a:pathLst>
            </a:custGeom>
            <a:solidFill>
              <a:srgbClr val="A6A6A6"/>
            </a:solidFill>
            <a:ln w="9525">
              <a:solidFill>
                <a:srgbClr val="000000"/>
              </a:solidFill>
              <a:round/>
              <a:headEnd/>
              <a:tailEnd/>
            </a:ln>
          </p:spPr>
          <p:txBody>
            <a:bodyPr/>
            <a:lstStyle/>
            <a:p>
              <a:endParaRPr lang="ja-JP" altLang="en-US"/>
            </a:p>
          </p:txBody>
        </p:sp>
        <p:sp>
          <p:nvSpPr>
            <p:cNvPr id="11" name="Oval 167"/>
            <p:cNvSpPr>
              <a:spLocks noChangeArrowheads="1"/>
            </p:cNvSpPr>
            <p:nvPr/>
          </p:nvSpPr>
          <p:spPr bwMode="auto">
            <a:xfrm>
              <a:off x="4606612" y="3676095"/>
              <a:ext cx="574856" cy="489238"/>
            </a:xfrm>
            <a:prstGeom prst="ellipse">
              <a:avLst/>
            </a:prstGeom>
            <a:solidFill>
              <a:srgbClr val="A6A6A6"/>
            </a:solidFill>
            <a:ln w="12700">
              <a:solidFill>
                <a:srgbClr val="000000"/>
              </a:solidFill>
              <a:round/>
              <a:headEnd/>
              <a:tailEnd/>
            </a:ln>
          </p:spPr>
          <p:txBody>
            <a:bodyPr/>
            <a:lstStyle/>
            <a:p>
              <a:endParaRPr lang="ja-JP" altLang="en-US"/>
            </a:p>
          </p:txBody>
        </p:sp>
        <p:sp>
          <p:nvSpPr>
            <p:cNvPr id="12" name="Rectangle 169"/>
            <p:cNvSpPr>
              <a:spLocks noChangeArrowheads="1"/>
            </p:cNvSpPr>
            <p:nvPr/>
          </p:nvSpPr>
          <p:spPr bwMode="auto">
            <a:xfrm>
              <a:off x="4288607" y="4365105"/>
              <a:ext cx="338391" cy="1944216"/>
            </a:xfrm>
            <a:prstGeom prst="rect">
              <a:avLst/>
            </a:prstGeom>
            <a:solidFill>
              <a:srgbClr val="A6A6A6"/>
            </a:solidFill>
            <a:ln w="9525">
              <a:solidFill>
                <a:srgbClr val="000000"/>
              </a:solidFill>
              <a:miter lim="800000"/>
              <a:headEnd/>
              <a:tailEnd/>
            </a:ln>
          </p:spPr>
          <p:txBody>
            <a:bodyPr/>
            <a:lstStyle/>
            <a:p>
              <a:endParaRPr lang="ja-JP" altLang="en-US"/>
            </a:p>
          </p:txBody>
        </p:sp>
        <p:sp>
          <p:nvSpPr>
            <p:cNvPr id="13" name="Freeform 171"/>
            <p:cNvSpPr>
              <a:spLocks/>
            </p:cNvSpPr>
            <p:nvPr/>
          </p:nvSpPr>
          <p:spPr bwMode="auto">
            <a:xfrm>
              <a:off x="4202991" y="6309321"/>
              <a:ext cx="509622" cy="118234"/>
            </a:xfrm>
            <a:custGeom>
              <a:avLst/>
              <a:gdLst>
                <a:gd name="T0" fmla="*/ 0 w 10634"/>
                <a:gd name="T1" fmla="*/ 2147483647 h 10000"/>
                <a:gd name="T2" fmla="*/ 2147483647 w 10634"/>
                <a:gd name="T3" fmla="*/ 0 h 10000"/>
                <a:gd name="T4" fmla="*/ 2147483647 w 10634"/>
                <a:gd name="T5" fmla="*/ 0 h 10000"/>
                <a:gd name="T6" fmla="*/ 2147483647 w 10634"/>
                <a:gd name="T7" fmla="*/ 2147483647 h 10000"/>
                <a:gd name="T8" fmla="*/ 0 w 10634"/>
                <a:gd name="T9" fmla="*/ 2147483647 h 1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34" h="10000">
                  <a:moveTo>
                    <a:pt x="0" y="10000"/>
                  </a:moveTo>
                  <a:lnTo>
                    <a:pt x="1000" y="0"/>
                  </a:lnTo>
                  <a:lnTo>
                    <a:pt x="9500" y="0"/>
                  </a:lnTo>
                  <a:lnTo>
                    <a:pt x="10634" y="10000"/>
                  </a:lnTo>
                  <a:lnTo>
                    <a:pt x="0" y="10000"/>
                  </a:lnTo>
                  <a:close/>
                </a:path>
              </a:pathLst>
            </a:custGeom>
            <a:solidFill>
              <a:srgbClr val="A6A6A6"/>
            </a:solidFill>
            <a:ln w="9525">
              <a:solidFill>
                <a:srgbClr val="000000"/>
              </a:solidFill>
              <a:round/>
              <a:headEnd/>
              <a:tailEnd/>
            </a:ln>
          </p:spPr>
          <p:txBody>
            <a:bodyPr/>
            <a:lstStyle/>
            <a:p>
              <a:endParaRPr lang="ja-JP" altLang="en-US"/>
            </a:p>
          </p:txBody>
        </p:sp>
        <p:sp>
          <p:nvSpPr>
            <p:cNvPr id="14" name="Rectangle 173"/>
            <p:cNvSpPr>
              <a:spLocks noChangeArrowheads="1"/>
            </p:cNvSpPr>
            <p:nvPr/>
          </p:nvSpPr>
          <p:spPr bwMode="auto">
            <a:xfrm flipV="1">
              <a:off x="5116236" y="3741327"/>
              <a:ext cx="154926" cy="350621"/>
            </a:xfrm>
            <a:prstGeom prst="rect">
              <a:avLst/>
            </a:prstGeom>
            <a:solidFill>
              <a:srgbClr val="A6A6A6"/>
            </a:solidFill>
            <a:ln w="12700">
              <a:solidFill>
                <a:srgbClr val="000000"/>
              </a:solidFill>
              <a:round/>
              <a:headEnd/>
              <a:tailEnd/>
            </a:ln>
          </p:spPr>
          <p:txBody>
            <a:bodyPr/>
            <a:lstStyle/>
            <a:p>
              <a:endParaRPr lang="ja-JP" altLang="en-US"/>
            </a:p>
          </p:txBody>
        </p:sp>
        <p:sp>
          <p:nvSpPr>
            <p:cNvPr id="15" name="Rectangle 177"/>
            <p:cNvSpPr>
              <a:spLocks noChangeArrowheads="1"/>
            </p:cNvSpPr>
            <p:nvPr/>
          </p:nvSpPr>
          <p:spPr bwMode="auto">
            <a:xfrm>
              <a:off x="4264145" y="3835096"/>
              <a:ext cx="142696" cy="167158"/>
            </a:xfrm>
            <a:prstGeom prst="rect">
              <a:avLst/>
            </a:prstGeom>
            <a:solidFill>
              <a:srgbClr val="A6A6A6"/>
            </a:solidFill>
            <a:ln w="9525">
              <a:solidFill>
                <a:srgbClr val="000000"/>
              </a:solidFill>
              <a:miter lim="800000"/>
              <a:headEnd/>
              <a:tailEnd/>
            </a:ln>
          </p:spPr>
          <p:txBody>
            <a:bodyPr/>
            <a:lstStyle/>
            <a:p>
              <a:endParaRPr lang="ja-JP" altLang="en-US"/>
            </a:p>
          </p:txBody>
        </p:sp>
        <p:sp>
          <p:nvSpPr>
            <p:cNvPr id="16" name="Freeform 179"/>
            <p:cNvSpPr>
              <a:spLocks/>
            </p:cNvSpPr>
            <p:nvPr/>
          </p:nvSpPr>
          <p:spPr bwMode="auto">
            <a:xfrm>
              <a:off x="4284531" y="3753556"/>
              <a:ext cx="383237" cy="411777"/>
            </a:xfrm>
            <a:custGeom>
              <a:avLst/>
              <a:gdLst>
                <a:gd name="T0" fmla="*/ 2147483647 w 320"/>
                <a:gd name="T1" fmla="*/ 2147483647 h 320"/>
                <a:gd name="T2" fmla="*/ 2147483647 w 320"/>
                <a:gd name="T3" fmla="*/ 2147483647 h 320"/>
                <a:gd name="T4" fmla="*/ 2147483647 w 320"/>
                <a:gd name="T5" fmla="*/ 2147483647 h 320"/>
                <a:gd name="T6" fmla="*/ 2147483647 w 320"/>
                <a:gd name="T7" fmla="*/ 0 h 320"/>
                <a:gd name="T8" fmla="*/ 2147483647 w 320"/>
                <a:gd name="T9" fmla="*/ 2147483647 h 320"/>
                <a:gd name="T10" fmla="*/ 2147483647 w 320"/>
                <a:gd name="T11" fmla="*/ 2147483647 h 320"/>
                <a:gd name="T12" fmla="*/ 2147483647 w 320"/>
                <a:gd name="T13" fmla="*/ 2147483647 h 3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0" h="320">
                  <a:moveTo>
                    <a:pt x="273" y="320"/>
                  </a:moveTo>
                  <a:cubicBezTo>
                    <a:pt x="273" y="308"/>
                    <a:pt x="278" y="296"/>
                    <a:pt x="287" y="287"/>
                  </a:cubicBezTo>
                  <a:cubicBezTo>
                    <a:pt x="296" y="278"/>
                    <a:pt x="308" y="272"/>
                    <a:pt x="320" y="273"/>
                  </a:cubicBezTo>
                  <a:lnTo>
                    <a:pt x="320" y="0"/>
                  </a:lnTo>
                  <a:cubicBezTo>
                    <a:pt x="236" y="0"/>
                    <a:pt x="154" y="34"/>
                    <a:pt x="94" y="94"/>
                  </a:cubicBezTo>
                  <a:cubicBezTo>
                    <a:pt x="34" y="154"/>
                    <a:pt x="0" y="236"/>
                    <a:pt x="1" y="320"/>
                  </a:cubicBezTo>
                  <a:lnTo>
                    <a:pt x="273" y="320"/>
                  </a:lnTo>
                  <a:close/>
                </a:path>
              </a:pathLst>
            </a:custGeom>
            <a:solidFill>
              <a:srgbClr val="A6A6A6"/>
            </a:solidFill>
            <a:ln w="12700">
              <a:solidFill>
                <a:srgbClr val="000000"/>
              </a:solidFill>
              <a:prstDash val="solid"/>
              <a:round/>
              <a:headEnd/>
              <a:tailEnd/>
            </a:ln>
          </p:spPr>
          <p:txBody>
            <a:bodyPr/>
            <a:lstStyle/>
            <a:p>
              <a:endParaRPr lang="ja-JP" altLang="en-US"/>
            </a:p>
          </p:txBody>
        </p:sp>
        <p:sp>
          <p:nvSpPr>
            <p:cNvPr id="17" name="Rectangle 125"/>
            <p:cNvSpPr>
              <a:spLocks noChangeArrowheads="1"/>
            </p:cNvSpPr>
            <p:nvPr/>
          </p:nvSpPr>
          <p:spPr bwMode="auto">
            <a:xfrm flipH="1">
              <a:off x="3428364" y="4153101"/>
              <a:ext cx="546316" cy="118234"/>
            </a:xfrm>
            <a:prstGeom prst="rect">
              <a:avLst/>
            </a:prstGeom>
            <a:solidFill>
              <a:srgbClr val="A6A6A6"/>
            </a:solidFill>
            <a:ln w="9525">
              <a:solidFill>
                <a:srgbClr val="000000"/>
              </a:solidFill>
              <a:miter lim="800000"/>
              <a:headEnd/>
              <a:tailEnd/>
            </a:ln>
          </p:spPr>
          <p:txBody>
            <a:bodyPr/>
            <a:lstStyle/>
            <a:p>
              <a:endParaRPr lang="ja-JP" altLang="en-US"/>
            </a:p>
          </p:txBody>
        </p:sp>
        <p:sp>
          <p:nvSpPr>
            <p:cNvPr id="18" name="Rectangle 127"/>
            <p:cNvSpPr>
              <a:spLocks noChangeArrowheads="1"/>
            </p:cNvSpPr>
            <p:nvPr/>
          </p:nvSpPr>
          <p:spPr bwMode="auto">
            <a:xfrm flipH="1">
              <a:off x="3350900" y="3847328"/>
              <a:ext cx="138618" cy="142693"/>
            </a:xfrm>
            <a:prstGeom prst="rect">
              <a:avLst/>
            </a:prstGeom>
            <a:solidFill>
              <a:srgbClr val="A6A6A6"/>
            </a:solidFill>
            <a:ln w="9525">
              <a:solidFill>
                <a:srgbClr val="000000"/>
              </a:solidFill>
              <a:miter lim="800000"/>
              <a:headEnd/>
              <a:tailEnd/>
            </a:ln>
          </p:spPr>
          <p:txBody>
            <a:bodyPr/>
            <a:lstStyle/>
            <a:p>
              <a:endParaRPr lang="ja-JP" altLang="en-US"/>
            </a:p>
          </p:txBody>
        </p:sp>
        <p:sp>
          <p:nvSpPr>
            <p:cNvPr id="19" name="Rectangle 129"/>
            <p:cNvSpPr>
              <a:spLocks noChangeArrowheads="1"/>
            </p:cNvSpPr>
            <p:nvPr/>
          </p:nvSpPr>
          <p:spPr bwMode="auto">
            <a:xfrm flipH="1">
              <a:off x="2441733" y="3875866"/>
              <a:ext cx="909167" cy="73386"/>
            </a:xfrm>
            <a:prstGeom prst="rect">
              <a:avLst/>
            </a:prstGeom>
            <a:solidFill>
              <a:srgbClr val="A6A6A6"/>
            </a:solidFill>
            <a:ln w="9525">
              <a:solidFill>
                <a:srgbClr val="000000"/>
              </a:solidFill>
              <a:miter lim="800000"/>
              <a:headEnd/>
              <a:tailEnd/>
            </a:ln>
          </p:spPr>
          <p:txBody>
            <a:bodyPr/>
            <a:lstStyle/>
            <a:p>
              <a:endParaRPr lang="ja-JP" altLang="en-US"/>
            </a:p>
          </p:txBody>
        </p:sp>
        <p:sp>
          <p:nvSpPr>
            <p:cNvPr id="20" name="Rectangle 131"/>
            <p:cNvSpPr>
              <a:spLocks noChangeArrowheads="1"/>
            </p:cNvSpPr>
            <p:nvPr/>
          </p:nvSpPr>
          <p:spPr bwMode="auto">
            <a:xfrm flipH="1">
              <a:off x="2123728" y="4067486"/>
              <a:ext cx="1043709" cy="195695"/>
            </a:xfrm>
            <a:prstGeom prst="rect">
              <a:avLst/>
            </a:prstGeom>
            <a:solidFill>
              <a:srgbClr val="A6A6A6"/>
            </a:solidFill>
            <a:ln w="9525">
              <a:solidFill>
                <a:srgbClr val="000000"/>
              </a:solidFill>
              <a:miter lim="800000"/>
              <a:headEnd/>
              <a:tailEnd/>
            </a:ln>
          </p:spPr>
          <p:txBody>
            <a:bodyPr/>
            <a:lstStyle/>
            <a:p>
              <a:endParaRPr lang="ja-JP" altLang="en-US"/>
            </a:p>
          </p:txBody>
        </p:sp>
        <p:sp>
          <p:nvSpPr>
            <p:cNvPr id="21" name="Rectangle 133"/>
            <p:cNvSpPr>
              <a:spLocks noChangeArrowheads="1"/>
            </p:cNvSpPr>
            <p:nvPr/>
          </p:nvSpPr>
          <p:spPr bwMode="auto">
            <a:xfrm flipH="1">
              <a:off x="2140036" y="3508937"/>
              <a:ext cx="689010" cy="554470"/>
            </a:xfrm>
            <a:prstGeom prst="rect">
              <a:avLst/>
            </a:prstGeom>
            <a:solidFill>
              <a:srgbClr val="A6A6A6"/>
            </a:solidFill>
            <a:ln w="9525">
              <a:solidFill>
                <a:srgbClr val="000000"/>
              </a:solidFill>
              <a:miter lim="800000"/>
              <a:headEnd/>
              <a:tailEnd/>
            </a:ln>
          </p:spPr>
          <p:txBody>
            <a:bodyPr/>
            <a:lstStyle/>
            <a:p>
              <a:endParaRPr lang="ja-JP" altLang="en-US"/>
            </a:p>
          </p:txBody>
        </p:sp>
        <p:sp>
          <p:nvSpPr>
            <p:cNvPr id="22" name="Rectangle 135"/>
            <p:cNvSpPr>
              <a:spLocks noChangeArrowheads="1"/>
            </p:cNvSpPr>
            <p:nvPr/>
          </p:nvSpPr>
          <p:spPr bwMode="auto">
            <a:xfrm flipH="1">
              <a:off x="2939125" y="3753556"/>
              <a:ext cx="53000" cy="289467"/>
            </a:xfrm>
            <a:prstGeom prst="rect">
              <a:avLst/>
            </a:prstGeom>
            <a:solidFill>
              <a:srgbClr val="A6A6A6"/>
            </a:solidFill>
            <a:ln w="9525">
              <a:solidFill>
                <a:srgbClr val="000000"/>
              </a:solidFill>
              <a:miter lim="800000"/>
              <a:headEnd/>
              <a:tailEnd/>
            </a:ln>
          </p:spPr>
          <p:txBody>
            <a:bodyPr/>
            <a:lstStyle/>
            <a:p>
              <a:endParaRPr lang="ja-JP" altLang="en-US"/>
            </a:p>
          </p:txBody>
        </p:sp>
        <p:sp>
          <p:nvSpPr>
            <p:cNvPr id="23" name="Rectangle 137"/>
            <p:cNvSpPr>
              <a:spLocks noChangeArrowheads="1"/>
            </p:cNvSpPr>
            <p:nvPr/>
          </p:nvSpPr>
          <p:spPr bwMode="auto">
            <a:xfrm flipH="1">
              <a:off x="3183745" y="3851404"/>
              <a:ext cx="28538" cy="122310"/>
            </a:xfrm>
            <a:prstGeom prst="rect">
              <a:avLst/>
            </a:prstGeom>
            <a:solidFill>
              <a:srgbClr val="A6A6A6"/>
            </a:solidFill>
            <a:ln w="9525">
              <a:solidFill>
                <a:srgbClr val="000000"/>
              </a:solidFill>
              <a:miter lim="800000"/>
              <a:headEnd/>
              <a:tailEnd/>
            </a:ln>
          </p:spPr>
          <p:txBody>
            <a:bodyPr/>
            <a:lstStyle/>
            <a:p>
              <a:endParaRPr lang="ja-JP" altLang="en-US"/>
            </a:p>
          </p:txBody>
        </p:sp>
        <p:sp>
          <p:nvSpPr>
            <p:cNvPr id="24" name="Rectangle 139"/>
            <p:cNvSpPr>
              <a:spLocks noChangeArrowheads="1"/>
            </p:cNvSpPr>
            <p:nvPr/>
          </p:nvSpPr>
          <p:spPr bwMode="auto">
            <a:xfrm flipH="1">
              <a:off x="3489517" y="3720940"/>
              <a:ext cx="411777" cy="432161"/>
            </a:xfrm>
            <a:prstGeom prst="rect">
              <a:avLst/>
            </a:prstGeom>
            <a:solidFill>
              <a:srgbClr val="A6A6A6"/>
            </a:solidFill>
            <a:ln w="9525">
              <a:solidFill>
                <a:srgbClr val="000000"/>
              </a:solidFill>
              <a:miter lim="800000"/>
              <a:headEnd/>
              <a:tailEnd/>
            </a:ln>
          </p:spPr>
          <p:txBody>
            <a:bodyPr/>
            <a:lstStyle/>
            <a:p>
              <a:endParaRPr lang="ja-JP" altLang="en-US"/>
            </a:p>
          </p:txBody>
        </p:sp>
        <p:sp>
          <p:nvSpPr>
            <p:cNvPr id="25" name="正方形/長方形 24"/>
            <p:cNvSpPr/>
            <p:nvPr/>
          </p:nvSpPr>
          <p:spPr bwMode="auto">
            <a:xfrm>
              <a:off x="3982834" y="3884020"/>
              <a:ext cx="265003" cy="53002"/>
            </a:xfrm>
            <a:prstGeom prst="rect">
              <a:avLst/>
            </a:prstGeom>
            <a:solidFill>
              <a:srgbClr val="A6A6A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defRPr/>
              </a:pPr>
              <a:endParaRPr lang="ja-JP" altLang="en-US"/>
            </a:p>
          </p:txBody>
        </p:sp>
        <p:sp>
          <p:nvSpPr>
            <p:cNvPr id="26" name="正方形/長方形 25"/>
            <p:cNvSpPr/>
            <p:nvPr/>
          </p:nvSpPr>
          <p:spPr bwMode="auto">
            <a:xfrm>
              <a:off x="3901294" y="3851404"/>
              <a:ext cx="134539" cy="118234"/>
            </a:xfrm>
            <a:prstGeom prst="rect">
              <a:avLst/>
            </a:prstGeom>
            <a:solidFill>
              <a:srgbClr val="A6A6A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defRPr/>
              </a:pPr>
              <a:endParaRPr lang="ja-JP" altLang="en-US"/>
            </a:p>
          </p:txBody>
        </p:sp>
        <p:cxnSp>
          <p:nvCxnSpPr>
            <p:cNvPr id="27" name="直線コネクタ 28"/>
            <p:cNvCxnSpPr>
              <a:cxnSpLocks noChangeShapeType="1"/>
            </p:cNvCxnSpPr>
            <p:nvPr/>
          </p:nvCxnSpPr>
          <p:spPr bwMode="auto">
            <a:xfrm>
              <a:off x="5283392" y="3651633"/>
              <a:ext cx="0" cy="521854"/>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直線コネクタ 272"/>
            <p:cNvCxnSpPr>
              <a:cxnSpLocks noChangeShapeType="1"/>
            </p:cNvCxnSpPr>
            <p:nvPr/>
          </p:nvCxnSpPr>
          <p:spPr bwMode="auto">
            <a:xfrm>
              <a:off x="5788938" y="3651633"/>
              <a:ext cx="0" cy="521854"/>
            </a:xfrm>
            <a:prstGeom prst="line">
              <a:avLst/>
            </a:prstGeom>
            <a:noFill/>
            <a:ln w="127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直線コネクタ 273"/>
            <p:cNvCxnSpPr>
              <a:cxnSpLocks noChangeShapeType="1"/>
            </p:cNvCxnSpPr>
            <p:nvPr/>
          </p:nvCxnSpPr>
          <p:spPr bwMode="auto">
            <a:xfrm>
              <a:off x="5992787" y="3651633"/>
              <a:ext cx="0" cy="521854"/>
            </a:xfrm>
            <a:prstGeom prst="line">
              <a:avLst/>
            </a:prstGeom>
            <a:noFill/>
            <a:ln w="127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直線コネクタ 274"/>
            <p:cNvCxnSpPr>
              <a:cxnSpLocks noChangeShapeType="1"/>
            </p:cNvCxnSpPr>
            <p:nvPr/>
          </p:nvCxnSpPr>
          <p:spPr bwMode="auto">
            <a:xfrm>
              <a:off x="6424948" y="3651633"/>
              <a:ext cx="0" cy="521854"/>
            </a:xfrm>
            <a:prstGeom prst="line">
              <a:avLst/>
            </a:prstGeom>
            <a:noFill/>
            <a:ln w="127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1" name="直線コネクタ 275"/>
            <p:cNvCxnSpPr>
              <a:cxnSpLocks noChangeShapeType="1"/>
            </p:cNvCxnSpPr>
            <p:nvPr/>
          </p:nvCxnSpPr>
          <p:spPr bwMode="auto">
            <a:xfrm>
              <a:off x="6742953" y="3651633"/>
              <a:ext cx="0" cy="587086"/>
            </a:xfrm>
            <a:prstGeom prst="line">
              <a:avLst/>
            </a:prstGeom>
            <a:noFill/>
            <a:ln w="127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2" name="直線コネクタ 277"/>
            <p:cNvCxnSpPr>
              <a:cxnSpLocks noChangeShapeType="1"/>
            </p:cNvCxnSpPr>
            <p:nvPr/>
          </p:nvCxnSpPr>
          <p:spPr bwMode="auto">
            <a:xfrm>
              <a:off x="6800031" y="3651633"/>
              <a:ext cx="44848" cy="574854"/>
            </a:xfrm>
            <a:prstGeom prst="line">
              <a:avLst/>
            </a:prstGeom>
            <a:noFill/>
            <a:ln w="127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 name="直線コネクタ 280"/>
            <p:cNvCxnSpPr>
              <a:cxnSpLocks noChangeShapeType="1"/>
            </p:cNvCxnSpPr>
            <p:nvPr/>
          </p:nvCxnSpPr>
          <p:spPr bwMode="auto">
            <a:xfrm>
              <a:off x="4667768" y="3651633"/>
              <a:ext cx="0" cy="521854"/>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 name="直線コネクタ 281"/>
            <p:cNvCxnSpPr>
              <a:cxnSpLocks noChangeShapeType="1"/>
            </p:cNvCxnSpPr>
            <p:nvPr/>
          </p:nvCxnSpPr>
          <p:spPr bwMode="auto">
            <a:xfrm>
              <a:off x="5116236" y="3651633"/>
              <a:ext cx="0" cy="521854"/>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 name="直線コネクタ 226"/>
            <p:cNvCxnSpPr>
              <a:cxnSpLocks noChangeShapeType="1"/>
            </p:cNvCxnSpPr>
            <p:nvPr/>
          </p:nvCxnSpPr>
          <p:spPr bwMode="auto">
            <a:xfrm>
              <a:off x="4162222" y="4964423"/>
              <a:ext cx="554470" cy="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 name="直線コネクタ 284"/>
            <p:cNvCxnSpPr>
              <a:cxnSpLocks noChangeShapeType="1"/>
            </p:cNvCxnSpPr>
            <p:nvPr/>
          </p:nvCxnSpPr>
          <p:spPr bwMode="auto">
            <a:xfrm>
              <a:off x="4162222" y="5457737"/>
              <a:ext cx="554470" cy="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 name="直線コネクタ 285"/>
            <p:cNvCxnSpPr>
              <a:cxnSpLocks noChangeShapeType="1"/>
            </p:cNvCxnSpPr>
            <p:nvPr/>
          </p:nvCxnSpPr>
          <p:spPr bwMode="auto">
            <a:xfrm>
              <a:off x="4162222" y="6165305"/>
              <a:ext cx="554470" cy="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直線コネクタ 286"/>
            <p:cNvCxnSpPr>
              <a:cxnSpLocks noChangeShapeType="1"/>
            </p:cNvCxnSpPr>
            <p:nvPr/>
          </p:nvCxnSpPr>
          <p:spPr bwMode="auto">
            <a:xfrm>
              <a:off x="4162222" y="6309321"/>
              <a:ext cx="554470" cy="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40" name="角丸四角形吹き出し 39"/>
          <p:cNvSpPr/>
          <p:nvPr/>
        </p:nvSpPr>
        <p:spPr>
          <a:xfrm>
            <a:off x="1475656" y="2708920"/>
            <a:ext cx="914400" cy="612648"/>
          </a:xfrm>
          <a:prstGeom prst="wedgeRoundRectCallout">
            <a:avLst>
              <a:gd name="adj1" fmla="val 51389"/>
              <a:gd name="adj2" fmla="val 91521"/>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itchFamily="49" charset="-128"/>
                <a:ea typeface="ＭＳ ゴシック" pitchFamily="49" charset="-128"/>
              </a:rPr>
              <a:t>駆動</a:t>
            </a:r>
            <a:r>
              <a:rPr lang="ja-JP" altLang="en-US" sz="2000" b="1" dirty="0">
                <a:solidFill>
                  <a:schemeClr val="tx1"/>
                </a:solidFill>
                <a:latin typeface="ＭＳ ゴシック" pitchFamily="49" charset="-128"/>
                <a:ea typeface="ＭＳ ゴシック" pitchFamily="49" charset="-128"/>
              </a:rPr>
              <a:t>装置</a:t>
            </a:r>
            <a:endParaRPr kumimoji="1" lang="ja-JP" altLang="en-US" sz="2000" b="1" dirty="0">
              <a:solidFill>
                <a:schemeClr val="tx1"/>
              </a:solidFill>
              <a:latin typeface="ＭＳ ゴシック" pitchFamily="49" charset="-128"/>
              <a:ea typeface="ＭＳ ゴシック" pitchFamily="49" charset="-128"/>
            </a:endParaRPr>
          </a:p>
        </p:txBody>
      </p:sp>
      <p:sp>
        <p:nvSpPr>
          <p:cNvPr id="41" name="テキスト ボックス 40"/>
          <p:cNvSpPr txBox="1"/>
          <p:nvPr/>
        </p:nvSpPr>
        <p:spPr>
          <a:xfrm>
            <a:off x="1331640" y="188640"/>
            <a:ext cx="6264696" cy="954107"/>
          </a:xfrm>
          <a:prstGeom prst="rect">
            <a:avLst/>
          </a:prstGeom>
          <a:noFill/>
        </p:spPr>
        <p:txBody>
          <a:bodyPr wrap="square" rtlCol="0">
            <a:spAutoFit/>
          </a:bodyPr>
          <a:lstStyle/>
          <a:p>
            <a:pPr algn="ctr"/>
            <a:r>
              <a:rPr kumimoji="1" lang="ja-JP" altLang="en-US" sz="2800" dirty="0" smtClean="0">
                <a:latin typeface="ＭＳ ゴシック" pitchFamily="49" charset="-128"/>
                <a:ea typeface="ＭＳ ゴシック" pitchFamily="49" charset="-128"/>
              </a:rPr>
              <a:t>中分類・小分類の区分け</a:t>
            </a:r>
            <a:endParaRPr kumimoji="1" lang="en-US" altLang="ja-JP" sz="2800" dirty="0" smtClean="0">
              <a:latin typeface="ＭＳ ゴシック" pitchFamily="49" charset="-128"/>
              <a:ea typeface="ＭＳ ゴシック" pitchFamily="49" charset="-128"/>
            </a:endParaRPr>
          </a:p>
          <a:p>
            <a:pPr algn="ctr"/>
            <a:r>
              <a:rPr lang="ja-JP" altLang="en-US" sz="2800" dirty="0" smtClean="0">
                <a:latin typeface="ＭＳ ゴシック" pitchFamily="49" charset="-128"/>
                <a:ea typeface="ＭＳ ゴシック" pitchFamily="49" charset="-128"/>
              </a:rPr>
              <a:t>（ポンプ施設の例）</a:t>
            </a:r>
            <a:endParaRPr kumimoji="1" lang="ja-JP" altLang="en-US" sz="2800" dirty="0">
              <a:latin typeface="ＭＳ ゴシック" pitchFamily="49" charset="-128"/>
              <a:ea typeface="ＭＳ ゴシック" pitchFamily="49" charset="-128"/>
            </a:endParaRPr>
          </a:p>
        </p:txBody>
      </p:sp>
      <p:sp>
        <p:nvSpPr>
          <p:cNvPr id="42" name="角丸四角形吹き出し 41"/>
          <p:cNvSpPr/>
          <p:nvPr/>
        </p:nvSpPr>
        <p:spPr>
          <a:xfrm>
            <a:off x="2843808" y="2708921"/>
            <a:ext cx="1080120" cy="612648"/>
          </a:xfrm>
          <a:prstGeom prst="wedgeRoundRectCallout">
            <a:avLst>
              <a:gd name="adj1" fmla="val 34501"/>
              <a:gd name="adj2" fmla="val 128835"/>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減速機</a:t>
            </a:r>
            <a:endParaRPr kumimoji="1" lang="ja-JP" altLang="en-US" sz="2000" b="1" dirty="0">
              <a:solidFill>
                <a:schemeClr val="tx1"/>
              </a:solidFill>
              <a:latin typeface="ＭＳ ゴシック" pitchFamily="49" charset="-128"/>
              <a:ea typeface="ＭＳ ゴシック" pitchFamily="49" charset="-128"/>
            </a:endParaRPr>
          </a:p>
        </p:txBody>
      </p:sp>
      <p:sp>
        <p:nvSpPr>
          <p:cNvPr id="43" name="角丸四角形吹き出し 42"/>
          <p:cNvSpPr/>
          <p:nvPr/>
        </p:nvSpPr>
        <p:spPr>
          <a:xfrm>
            <a:off x="4788024" y="2780928"/>
            <a:ext cx="1080120" cy="612648"/>
          </a:xfrm>
          <a:prstGeom prst="wedgeRoundRectCallout">
            <a:avLst>
              <a:gd name="adj1" fmla="val -44277"/>
              <a:gd name="adj2" fmla="val 128835"/>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ポンプ本体</a:t>
            </a:r>
            <a:endParaRPr kumimoji="1" lang="ja-JP" altLang="en-US" sz="2000" b="1" dirty="0">
              <a:solidFill>
                <a:schemeClr val="tx1"/>
              </a:solidFill>
              <a:latin typeface="ＭＳ ゴシック" pitchFamily="49" charset="-128"/>
              <a:ea typeface="ＭＳ ゴシック" pitchFamily="49" charset="-128"/>
            </a:endParaRPr>
          </a:p>
        </p:txBody>
      </p:sp>
      <p:sp>
        <p:nvSpPr>
          <p:cNvPr id="46" name="テキスト ボックス 45"/>
          <p:cNvSpPr txBox="1"/>
          <p:nvPr/>
        </p:nvSpPr>
        <p:spPr>
          <a:xfrm>
            <a:off x="1300088" y="1700808"/>
            <a:ext cx="954107" cy="400110"/>
          </a:xfrm>
          <a:prstGeom prst="rect">
            <a:avLst/>
          </a:prstGeom>
          <a:noFill/>
        </p:spPr>
        <p:txBody>
          <a:bodyPr wrap="none" rtlCol="0">
            <a:spAutoFit/>
          </a:bodyPr>
          <a:lstStyle/>
          <a:p>
            <a:pPr algn="ctr"/>
            <a:r>
              <a:rPr kumimoji="1" lang="ja-JP" altLang="en-US" sz="2000" dirty="0" smtClean="0">
                <a:latin typeface="ＭＳ ゴシック" pitchFamily="49" charset="-128"/>
                <a:ea typeface="ＭＳ ゴシック" pitchFamily="49" charset="-128"/>
              </a:rPr>
              <a:t>小分類</a:t>
            </a:r>
            <a:endParaRPr kumimoji="1" lang="ja-JP" altLang="en-US" sz="2000" dirty="0">
              <a:latin typeface="ＭＳ ゴシック" pitchFamily="49" charset="-128"/>
              <a:ea typeface="ＭＳ ゴシック" pitchFamily="49" charset="-128"/>
            </a:endParaRPr>
          </a:p>
        </p:txBody>
      </p:sp>
      <p:sp>
        <p:nvSpPr>
          <p:cNvPr id="47" name="テキスト ボックス 46"/>
          <p:cNvSpPr txBox="1"/>
          <p:nvPr/>
        </p:nvSpPr>
        <p:spPr>
          <a:xfrm>
            <a:off x="2956272" y="1700808"/>
            <a:ext cx="954107" cy="400110"/>
          </a:xfrm>
          <a:prstGeom prst="rect">
            <a:avLst/>
          </a:prstGeom>
          <a:noFill/>
        </p:spPr>
        <p:txBody>
          <a:bodyPr wrap="none" rtlCol="0">
            <a:spAutoFit/>
          </a:bodyPr>
          <a:lstStyle/>
          <a:p>
            <a:pPr algn="ctr"/>
            <a:r>
              <a:rPr kumimoji="1" lang="ja-JP" altLang="en-US" sz="2000" dirty="0" smtClean="0">
                <a:latin typeface="ＭＳ ゴシック" pitchFamily="49" charset="-128"/>
                <a:ea typeface="ＭＳ ゴシック" pitchFamily="49" charset="-128"/>
              </a:rPr>
              <a:t>小分類</a:t>
            </a:r>
            <a:endParaRPr kumimoji="1" lang="ja-JP" altLang="en-US" sz="2000" dirty="0">
              <a:latin typeface="ＭＳ ゴシック" pitchFamily="49" charset="-128"/>
              <a:ea typeface="ＭＳ ゴシック" pitchFamily="49" charset="-128"/>
            </a:endParaRPr>
          </a:p>
        </p:txBody>
      </p:sp>
      <p:sp>
        <p:nvSpPr>
          <p:cNvPr id="48" name="テキスト ボックス 47"/>
          <p:cNvSpPr txBox="1"/>
          <p:nvPr/>
        </p:nvSpPr>
        <p:spPr>
          <a:xfrm>
            <a:off x="4828480" y="1700808"/>
            <a:ext cx="954107" cy="400110"/>
          </a:xfrm>
          <a:prstGeom prst="rect">
            <a:avLst/>
          </a:prstGeom>
          <a:noFill/>
        </p:spPr>
        <p:txBody>
          <a:bodyPr wrap="none" rtlCol="0">
            <a:spAutoFit/>
          </a:bodyPr>
          <a:lstStyle/>
          <a:p>
            <a:pPr algn="ctr"/>
            <a:r>
              <a:rPr kumimoji="1" lang="ja-JP" altLang="en-US" sz="2000" dirty="0" smtClean="0">
                <a:latin typeface="ＭＳ ゴシック" pitchFamily="49" charset="-128"/>
                <a:ea typeface="ＭＳ ゴシック" pitchFamily="49" charset="-128"/>
              </a:rPr>
              <a:t>小分類</a:t>
            </a:r>
            <a:endParaRPr kumimoji="1" lang="ja-JP" altLang="en-US" sz="2000" dirty="0">
              <a:latin typeface="ＭＳ ゴシック" pitchFamily="49" charset="-128"/>
              <a:ea typeface="ＭＳ ゴシック" pitchFamily="49" charset="-128"/>
            </a:endParaRPr>
          </a:p>
        </p:txBody>
      </p:sp>
      <p:sp>
        <p:nvSpPr>
          <p:cNvPr id="49" name="上矢印 48"/>
          <p:cNvSpPr/>
          <p:nvPr/>
        </p:nvSpPr>
        <p:spPr>
          <a:xfrm>
            <a:off x="1691680" y="2132856"/>
            <a:ext cx="484632" cy="4320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上矢印 49"/>
          <p:cNvSpPr/>
          <p:nvPr/>
        </p:nvSpPr>
        <p:spPr>
          <a:xfrm>
            <a:off x="3131840" y="2132856"/>
            <a:ext cx="484632" cy="4320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上矢印 50"/>
          <p:cNvSpPr/>
          <p:nvPr/>
        </p:nvSpPr>
        <p:spPr>
          <a:xfrm>
            <a:off x="5076056" y="2132856"/>
            <a:ext cx="484632" cy="4320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7132736" y="1124744"/>
            <a:ext cx="954107" cy="544126"/>
          </a:xfrm>
          <a:prstGeom prst="rect">
            <a:avLst/>
          </a:prstGeom>
          <a:noFill/>
          <a:ln w="28575">
            <a:solidFill>
              <a:srgbClr val="FF0000"/>
            </a:solidFill>
          </a:ln>
        </p:spPr>
        <p:txBody>
          <a:bodyPr wrap="none" rtlCol="0" anchor="ctr">
            <a:noAutofit/>
          </a:bodyPr>
          <a:lstStyle/>
          <a:p>
            <a:pPr algn="ctr"/>
            <a:r>
              <a:rPr lang="ja-JP" altLang="en-US" sz="2000" dirty="0" smtClean="0">
                <a:latin typeface="ＭＳ ゴシック" pitchFamily="49" charset="-128"/>
                <a:ea typeface="ＭＳ ゴシック" pitchFamily="49" charset="-128"/>
              </a:rPr>
              <a:t>中</a:t>
            </a:r>
            <a:r>
              <a:rPr kumimoji="1" lang="ja-JP" altLang="en-US" sz="2000" dirty="0" smtClean="0">
                <a:latin typeface="ＭＳ ゴシック" pitchFamily="49" charset="-128"/>
                <a:ea typeface="ＭＳ ゴシック" pitchFamily="49" charset="-128"/>
              </a:rPr>
              <a:t>分類</a:t>
            </a:r>
            <a:endParaRPr kumimoji="1" lang="ja-JP" altLang="en-US" sz="2000" dirty="0">
              <a:latin typeface="ＭＳ ゴシック" pitchFamily="49" charset="-128"/>
              <a:ea typeface="ＭＳ ゴシック" pitchFamily="49" charset="-128"/>
            </a:endParaRPr>
          </a:p>
        </p:txBody>
      </p:sp>
      <p:sp>
        <p:nvSpPr>
          <p:cNvPr id="53" name="フリーフォーム 52"/>
          <p:cNvSpPr/>
          <p:nvPr/>
        </p:nvSpPr>
        <p:spPr>
          <a:xfrm>
            <a:off x="1816100" y="1257300"/>
            <a:ext cx="5257800" cy="457200"/>
          </a:xfrm>
          <a:custGeom>
            <a:avLst/>
            <a:gdLst>
              <a:gd name="connsiteX0" fmla="*/ 0 w 5257800"/>
              <a:gd name="connsiteY0" fmla="*/ 457200 h 457200"/>
              <a:gd name="connsiteX1" fmla="*/ 0 w 5257800"/>
              <a:gd name="connsiteY1" fmla="*/ 0 h 457200"/>
              <a:gd name="connsiteX2" fmla="*/ 5257800 w 5257800"/>
              <a:gd name="connsiteY2" fmla="*/ 0 h 457200"/>
            </a:gdLst>
            <a:ahLst/>
            <a:cxnLst>
              <a:cxn ang="0">
                <a:pos x="connsiteX0" y="connsiteY0"/>
              </a:cxn>
              <a:cxn ang="0">
                <a:pos x="connsiteX1" y="connsiteY1"/>
              </a:cxn>
              <a:cxn ang="0">
                <a:pos x="connsiteX2" y="connsiteY2"/>
              </a:cxn>
            </a:cxnLst>
            <a:rect l="l" t="t" r="r" b="b"/>
            <a:pathLst>
              <a:path w="5257800" h="457200">
                <a:moveTo>
                  <a:pt x="0" y="457200"/>
                </a:moveTo>
                <a:lnTo>
                  <a:pt x="0" y="0"/>
                </a:lnTo>
                <a:lnTo>
                  <a:pt x="5257800" y="0"/>
                </a:lnTo>
              </a:path>
            </a:pathLst>
          </a:custGeom>
          <a:no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リーフォーム 53"/>
          <p:cNvSpPr/>
          <p:nvPr/>
        </p:nvSpPr>
        <p:spPr>
          <a:xfrm>
            <a:off x="3419872" y="1412776"/>
            <a:ext cx="3654028" cy="360040"/>
          </a:xfrm>
          <a:custGeom>
            <a:avLst/>
            <a:gdLst>
              <a:gd name="connsiteX0" fmla="*/ 0 w 5257800"/>
              <a:gd name="connsiteY0" fmla="*/ 457200 h 457200"/>
              <a:gd name="connsiteX1" fmla="*/ 0 w 5257800"/>
              <a:gd name="connsiteY1" fmla="*/ 0 h 457200"/>
              <a:gd name="connsiteX2" fmla="*/ 5257800 w 5257800"/>
              <a:gd name="connsiteY2" fmla="*/ 0 h 457200"/>
            </a:gdLst>
            <a:ahLst/>
            <a:cxnLst>
              <a:cxn ang="0">
                <a:pos x="connsiteX0" y="connsiteY0"/>
              </a:cxn>
              <a:cxn ang="0">
                <a:pos x="connsiteX1" y="connsiteY1"/>
              </a:cxn>
              <a:cxn ang="0">
                <a:pos x="connsiteX2" y="connsiteY2"/>
              </a:cxn>
            </a:cxnLst>
            <a:rect l="l" t="t" r="r" b="b"/>
            <a:pathLst>
              <a:path w="5257800" h="457200">
                <a:moveTo>
                  <a:pt x="0" y="457200"/>
                </a:moveTo>
                <a:lnTo>
                  <a:pt x="0" y="0"/>
                </a:lnTo>
                <a:lnTo>
                  <a:pt x="5257800" y="0"/>
                </a:lnTo>
              </a:path>
            </a:pathLst>
          </a:custGeom>
          <a:no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p:nvSpPr>
        <p:spPr>
          <a:xfrm>
            <a:off x="5292080" y="1556792"/>
            <a:ext cx="1781820" cy="216024"/>
          </a:xfrm>
          <a:custGeom>
            <a:avLst/>
            <a:gdLst>
              <a:gd name="connsiteX0" fmla="*/ 0 w 5257800"/>
              <a:gd name="connsiteY0" fmla="*/ 457200 h 457200"/>
              <a:gd name="connsiteX1" fmla="*/ 0 w 5257800"/>
              <a:gd name="connsiteY1" fmla="*/ 0 h 457200"/>
              <a:gd name="connsiteX2" fmla="*/ 5257800 w 5257800"/>
              <a:gd name="connsiteY2" fmla="*/ 0 h 457200"/>
            </a:gdLst>
            <a:ahLst/>
            <a:cxnLst>
              <a:cxn ang="0">
                <a:pos x="connsiteX0" y="connsiteY0"/>
              </a:cxn>
              <a:cxn ang="0">
                <a:pos x="connsiteX1" y="connsiteY1"/>
              </a:cxn>
              <a:cxn ang="0">
                <a:pos x="connsiteX2" y="connsiteY2"/>
              </a:cxn>
            </a:cxnLst>
            <a:rect l="l" t="t" r="r" b="b"/>
            <a:pathLst>
              <a:path w="5257800" h="457200">
                <a:moveTo>
                  <a:pt x="0" y="457200"/>
                </a:moveTo>
                <a:lnTo>
                  <a:pt x="0" y="0"/>
                </a:lnTo>
                <a:lnTo>
                  <a:pt x="5257800" y="0"/>
                </a:lnTo>
              </a:path>
            </a:pathLst>
          </a:custGeom>
          <a:no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7020272" y="1844824"/>
            <a:ext cx="1944216" cy="523220"/>
          </a:xfrm>
          <a:prstGeom prst="rect">
            <a:avLst/>
          </a:prstGeom>
          <a:noFill/>
        </p:spPr>
        <p:txBody>
          <a:bodyPr wrap="square" rtlCol="0">
            <a:spAutoFit/>
          </a:bodyPr>
          <a:lstStyle/>
          <a:p>
            <a:pPr algn="ctr"/>
            <a:r>
              <a:rPr kumimoji="1" lang="ja-JP" altLang="en-US" sz="2800" dirty="0" smtClean="0">
                <a:latin typeface="ＭＳ ゴシック" pitchFamily="49" charset="-128"/>
                <a:ea typeface="ＭＳ ゴシック" pitchFamily="49" charset="-128"/>
              </a:rPr>
              <a:t>約</a:t>
            </a:r>
            <a:r>
              <a:rPr kumimoji="1" lang="en-US" altLang="ja-JP" sz="2800" dirty="0" smtClean="0">
                <a:latin typeface="ＭＳ ゴシック" pitchFamily="49" charset="-128"/>
                <a:ea typeface="ＭＳ ゴシック" pitchFamily="49" charset="-128"/>
              </a:rPr>
              <a:t>4000</a:t>
            </a:r>
            <a:r>
              <a:rPr kumimoji="1" lang="ja-JP" altLang="en-US" sz="2800" dirty="0" smtClean="0">
                <a:latin typeface="ＭＳ ゴシック" pitchFamily="49" charset="-128"/>
                <a:ea typeface="ＭＳ ゴシック" pitchFamily="49" charset="-128"/>
              </a:rPr>
              <a:t>基</a:t>
            </a:r>
            <a:endParaRPr kumimoji="1" lang="ja-JP" altLang="en-US" sz="2800" dirty="0">
              <a:latin typeface="ＭＳ ゴシック" pitchFamily="49" charset="-128"/>
              <a:ea typeface="ＭＳ ゴシック" pitchFamily="49" charset="-128"/>
            </a:endParaRPr>
          </a:p>
        </p:txBody>
      </p:sp>
      <p:sp>
        <p:nvSpPr>
          <p:cNvPr id="57" name="テキスト ボックス 56"/>
          <p:cNvSpPr txBox="1"/>
          <p:nvPr/>
        </p:nvSpPr>
        <p:spPr>
          <a:xfrm>
            <a:off x="0" y="4546715"/>
            <a:ext cx="4104456" cy="1938992"/>
          </a:xfrm>
          <a:prstGeom prst="rect">
            <a:avLst/>
          </a:prstGeom>
          <a:noFill/>
        </p:spPr>
        <p:txBody>
          <a:bodyPr wrap="square" rtlCol="0" anchor="ctr">
            <a:spAutoFit/>
          </a:bodyPr>
          <a:lstStyle/>
          <a:p>
            <a:r>
              <a:rPr kumimoji="1" lang="ja-JP" altLang="en-US" sz="2400" b="1" dirty="0" smtClean="0">
                <a:solidFill>
                  <a:srgbClr val="FF0000"/>
                </a:solidFill>
                <a:latin typeface="ＭＳ ゴシック" pitchFamily="49" charset="-128"/>
                <a:ea typeface="ＭＳ ゴシック" pitchFamily="49" charset="-128"/>
              </a:rPr>
              <a:t>この事例の場合、中分類の代表機器であるポンプ本体および駆動装置に劣化が認められた場合に限り、減速機等の検討を行う</a:t>
            </a:r>
            <a:endParaRPr kumimoji="1" lang="ja-JP" altLang="en-US" sz="2400" b="1" dirty="0">
              <a:solidFill>
                <a:srgbClr val="FF0000"/>
              </a:solidFill>
              <a:latin typeface="ＭＳ ゴシック" pitchFamily="49" charset="-128"/>
              <a:ea typeface="ＭＳ ゴシック" pitchFamily="49" charset="-128"/>
            </a:endParaRPr>
          </a:p>
        </p:txBody>
      </p:sp>
      <p:sp>
        <p:nvSpPr>
          <p:cNvPr id="2" name="スライド番号プレースホルダー 1"/>
          <p:cNvSpPr>
            <a:spLocks noGrp="1"/>
          </p:cNvSpPr>
          <p:nvPr>
            <p:ph type="sldNum" sz="quarter" idx="12"/>
          </p:nvPr>
        </p:nvSpPr>
        <p:spPr/>
        <p:txBody>
          <a:bodyPr/>
          <a:lstStyle/>
          <a:p>
            <a:fld id="{682EF9F9-C4E8-46B2-BBF1-33E3162B856A}" type="slidenum">
              <a:rPr kumimoji="1" lang="ja-JP" altLang="en-US" smtClean="0"/>
              <a:t>2</a:t>
            </a:fld>
            <a:endParaRPr kumimoji="1" lang="ja-JP" altLang="en-US"/>
          </a:p>
        </p:txBody>
      </p:sp>
    </p:spTree>
    <p:extLst>
      <p:ext uri="{BB962C8B-B14F-4D97-AF65-F5344CB8AC3E}">
        <p14:creationId xmlns:p14="http://schemas.microsoft.com/office/powerpoint/2010/main" val="55361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4624"/>
            <a:ext cx="6120680" cy="6726260"/>
          </a:xfrm>
          <a:prstGeom prst="rect">
            <a:avLst/>
          </a:prstGeom>
          <a:noFill/>
          <a:ln>
            <a:noFill/>
          </a:ln>
        </p:spPr>
      </p:pic>
      <p:sp>
        <p:nvSpPr>
          <p:cNvPr id="5" name="角丸四角形吹き出し 4"/>
          <p:cNvSpPr/>
          <p:nvPr/>
        </p:nvSpPr>
        <p:spPr>
          <a:xfrm>
            <a:off x="1331640" y="1772816"/>
            <a:ext cx="914400" cy="612648"/>
          </a:xfrm>
          <a:prstGeom prst="wedgeRoundRectCallout">
            <a:avLst>
              <a:gd name="adj1" fmla="val 190278"/>
              <a:gd name="adj2" fmla="val -84681"/>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chemeClr val="tx1"/>
                </a:solidFill>
                <a:latin typeface="ＭＳ ゴシック" pitchFamily="49" charset="-128"/>
                <a:ea typeface="ＭＳ ゴシック" pitchFamily="49" charset="-128"/>
              </a:rPr>
              <a:t>7</a:t>
            </a:r>
            <a:r>
              <a:rPr kumimoji="1" lang="ja-JP" altLang="en-US" sz="2000" b="1" dirty="0" smtClean="0">
                <a:solidFill>
                  <a:schemeClr val="tx1"/>
                </a:solidFill>
                <a:latin typeface="ＭＳ ゴシック" pitchFamily="49" charset="-128"/>
                <a:ea typeface="ＭＳ ゴシック" pitchFamily="49" charset="-128"/>
              </a:rPr>
              <a:t>年</a:t>
            </a:r>
            <a:endParaRPr kumimoji="1" lang="ja-JP" altLang="en-US" sz="2000" b="1" dirty="0">
              <a:solidFill>
                <a:schemeClr val="tx1"/>
              </a:solidFill>
              <a:latin typeface="ＭＳ ゴシック" pitchFamily="49" charset="-128"/>
              <a:ea typeface="ＭＳ ゴシック" pitchFamily="49" charset="-128"/>
            </a:endParaRPr>
          </a:p>
        </p:txBody>
      </p:sp>
      <p:sp>
        <p:nvSpPr>
          <p:cNvPr id="10" name="角丸四角形吹き出し 9"/>
          <p:cNvSpPr/>
          <p:nvPr/>
        </p:nvSpPr>
        <p:spPr>
          <a:xfrm>
            <a:off x="6228184" y="116632"/>
            <a:ext cx="2592288" cy="612648"/>
          </a:xfrm>
          <a:prstGeom prst="wedgeRoundRectCallout">
            <a:avLst>
              <a:gd name="adj1" fmla="val -106822"/>
              <a:gd name="adj2" fmla="val -3835"/>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まずは中分類単位</a:t>
            </a:r>
            <a:endParaRPr kumimoji="1" lang="en-US" altLang="ja-JP" sz="2000" b="1" dirty="0" smtClean="0">
              <a:solidFill>
                <a:schemeClr val="tx1"/>
              </a:solidFill>
              <a:latin typeface="ＭＳ ゴシック" pitchFamily="49" charset="-128"/>
              <a:ea typeface="ＭＳ ゴシック" pitchFamily="49" charset="-128"/>
            </a:endParaRPr>
          </a:p>
          <a:p>
            <a:pPr algn="ctr"/>
            <a:r>
              <a:rPr kumimoji="1" lang="ja-JP" altLang="en-US" sz="2000" b="1" dirty="0" smtClean="0">
                <a:solidFill>
                  <a:schemeClr val="tx1"/>
                </a:solidFill>
                <a:latin typeface="ＭＳ ゴシック" pitchFamily="49" charset="-128"/>
                <a:ea typeface="ＭＳ ゴシック" pitchFamily="49" charset="-128"/>
              </a:rPr>
              <a:t>で判定</a:t>
            </a:r>
            <a:endParaRPr kumimoji="1" lang="ja-JP" altLang="en-US" sz="2000" b="1" dirty="0">
              <a:solidFill>
                <a:schemeClr val="tx1"/>
              </a:solidFill>
              <a:latin typeface="ＭＳ ゴシック" pitchFamily="49" charset="-128"/>
              <a:ea typeface="ＭＳ ゴシック" pitchFamily="49" charset="-128"/>
            </a:endParaRPr>
          </a:p>
        </p:txBody>
      </p:sp>
      <p:sp>
        <p:nvSpPr>
          <p:cNvPr id="11" name="角丸四角形吹き出し 10"/>
          <p:cNvSpPr/>
          <p:nvPr/>
        </p:nvSpPr>
        <p:spPr>
          <a:xfrm>
            <a:off x="107504" y="3789040"/>
            <a:ext cx="3312368" cy="1116704"/>
          </a:xfrm>
          <a:prstGeom prst="wedgeRoundRectCallout">
            <a:avLst>
              <a:gd name="adj1" fmla="val 52824"/>
              <a:gd name="adj2" fmla="val 75646"/>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ＭＳ ゴシック" pitchFamily="49" charset="-128"/>
                <a:ea typeface="ＭＳ ゴシック" pitchFamily="49" charset="-128"/>
              </a:rPr>
              <a:t>機種変更で大幅な</a:t>
            </a:r>
            <a:endParaRPr lang="en-US" altLang="ja-JP" b="1" dirty="0" smtClean="0">
              <a:solidFill>
                <a:schemeClr val="tx1"/>
              </a:solidFill>
              <a:latin typeface="ＭＳ ゴシック" pitchFamily="49" charset="-128"/>
              <a:ea typeface="ＭＳ ゴシック" pitchFamily="49" charset="-128"/>
            </a:endParaRPr>
          </a:p>
          <a:p>
            <a:pPr algn="ctr"/>
            <a:r>
              <a:rPr lang="ja-JP" altLang="en-US" b="1" dirty="0" smtClean="0">
                <a:solidFill>
                  <a:schemeClr val="tx1"/>
                </a:solidFill>
                <a:latin typeface="ＭＳ ゴシック" pitchFamily="49" charset="-128"/>
                <a:ea typeface="ＭＳ ゴシック" pitchFamily="49" charset="-128"/>
              </a:rPr>
              <a:t>電力削減が可能なもの 等</a:t>
            </a:r>
            <a:endParaRPr lang="en-US" altLang="ja-JP" b="1" dirty="0" smtClean="0">
              <a:solidFill>
                <a:schemeClr val="tx1"/>
              </a:solidFill>
              <a:latin typeface="ＭＳ ゴシック" pitchFamily="49" charset="-128"/>
              <a:ea typeface="ＭＳ ゴシック" pitchFamily="49" charset="-128"/>
            </a:endParaRPr>
          </a:p>
          <a:p>
            <a:pPr algn="ctr"/>
            <a:r>
              <a:rPr lang="en-US" altLang="ja-JP" sz="1600" b="1" dirty="0" smtClean="0">
                <a:solidFill>
                  <a:schemeClr val="tx1"/>
                </a:solidFill>
                <a:latin typeface="ＭＳ ゴシック" pitchFamily="49" charset="-128"/>
                <a:ea typeface="ＭＳ ゴシック" pitchFamily="49" charset="-128"/>
              </a:rPr>
              <a:t>(</a:t>
            </a:r>
            <a:r>
              <a:rPr lang="en-US" altLang="ja-JP" sz="1600" b="1" dirty="0" err="1" smtClean="0">
                <a:solidFill>
                  <a:schemeClr val="tx1"/>
                </a:solidFill>
                <a:latin typeface="ＭＳ ゴシック" pitchFamily="49" charset="-128"/>
                <a:ea typeface="ＭＳ ゴシック" pitchFamily="49" charset="-128"/>
              </a:rPr>
              <a:t>100kw</a:t>
            </a:r>
            <a:r>
              <a:rPr lang="ja-JP" altLang="en-US" sz="1600" b="1" dirty="0" smtClean="0">
                <a:solidFill>
                  <a:schemeClr val="tx1"/>
                </a:solidFill>
                <a:latin typeface="ＭＳ ゴシック" pitchFamily="49" charset="-128"/>
                <a:ea typeface="ＭＳ ゴシック" pitchFamily="49" charset="-128"/>
              </a:rPr>
              <a:t>から</a:t>
            </a:r>
            <a:r>
              <a:rPr lang="en-US" altLang="ja-JP" sz="1600" b="1" dirty="0" err="1" smtClean="0">
                <a:solidFill>
                  <a:schemeClr val="tx1"/>
                </a:solidFill>
                <a:latin typeface="ＭＳ ゴシック" pitchFamily="49" charset="-128"/>
                <a:ea typeface="ＭＳ ゴシック" pitchFamily="49" charset="-128"/>
              </a:rPr>
              <a:t>10kw</a:t>
            </a:r>
            <a:r>
              <a:rPr lang="ja-JP" altLang="en-US" sz="1600" b="1" dirty="0">
                <a:solidFill>
                  <a:schemeClr val="tx1"/>
                </a:solidFill>
                <a:latin typeface="ＭＳ ゴシック" pitchFamily="49" charset="-128"/>
                <a:ea typeface="ＭＳ ゴシック" pitchFamily="49" charset="-128"/>
              </a:rPr>
              <a:t>に</a:t>
            </a:r>
            <a:r>
              <a:rPr lang="ja-JP" altLang="en-US" sz="1600" b="1" dirty="0" smtClean="0">
                <a:solidFill>
                  <a:schemeClr val="tx1"/>
                </a:solidFill>
                <a:latin typeface="ＭＳ ゴシック" pitchFamily="49" charset="-128"/>
                <a:ea typeface="ＭＳ ゴシック" pitchFamily="49" charset="-128"/>
              </a:rPr>
              <a:t>なる機種あり</a:t>
            </a:r>
            <a:r>
              <a:rPr lang="en-US" altLang="ja-JP" sz="1600" b="1" dirty="0" smtClean="0">
                <a:solidFill>
                  <a:schemeClr val="tx1"/>
                </a:solidFill>
                <a:latin typeface="ＭＳ ゴシック" pitchFamily="49" charset="-128"/>
                <a:ea typeface="ＭＳ ゴシック" pitchFamily="49" charset="-128"/>
              </a:rPr>
              <a:t>)</a:t>
            </a:r>
          </a:p>
        </p:txBody>
      </p:sp>
      <p:sp>
        <p:nvSpPr>
          <p:cNvPr id="7" name="テキスト ボックス 6"/>
          <p:cNvSpPr txBox="1"/>
          <p:nvPr/>
        </p:nvSpPr>
        <p:spPr>
          <a:xfrm>
            <a:off x="0" y="188640"/>
            <a:ext cx="2627784" cy="646331"/>
          </a:xfrm>
          <a:prstGeom prst="rect">
            <a:avLst/>
          </a:prstGeom>
          <a:noFill/>
        </p:spPr>
        <p:txBody>
          <a:bodyPr wrap="square" rtlCol="0">
            <a:spAutoFit/>
          </a:bodyPr>
          <a:lstStyle/>
          <a:p>
            <a:pPr algn="ctr"/>
            <a:r>
              <a:rPr kumimoji="1" lang="ja-JP" altLang="en-US" b="1" dirty="0" smtClean="0">
                <a:solidFill>
                  <a:srgbClr val="FF0000"/>
                </a:solidFill>
                <a:latin typeface="ＭＳ ゴシック" pitchFamily="49" charset="-128"/>
                <a:ea typeface="ＭＳ ゴシック" pitchFamily="49" charset="-128"/>
              </a:rPr>
              <a:t>長寿命化対象機器選定</a:t>
            </a:r>
            <a:endParaRPr kumimoji="1" lang="en-US" altLang="ja-JP" b="1" dirty="0" smtClean="0">
              <a:solidFill>
                <a:srgbClr val="FF0000"/>
              </a:solidFill>
              <a:latin typeface="ＭＳ ゴシック" pitchFamily="49" charset="-128"/>
              <a:ea typeface="ＭＳ ゴシック" pitchFamily="49" charset="-128"/>
            </a:endParaRPr>
          </a:p>
          <a:p>
            <a:pPr algn="ctr"/>
            <a:r>
              <a:rPr kumimoji="1" lang="ja-JP" altLang="en-US" b="1" dirty="0" smtClean="0">
                <a:solidFill>
                  <a:srgbClr val="FF0000"/>
                </a:solidFill>
                <a:latin typeface="ＭＳ ゴシック" pitchFamily="49" charset="-128"/>
                <a:ea typeface="ＭＳ ゴシック" pitchFamily="49" charset="-128"/>
              </a:rPr>
              <a:t>ステップ</a:t>
            </a:r>
            <a:r>
              <a:rPr kumimoji="1" lang="en-US" altLang="ja-JP" b="1" dirty="0" smtClean="0">
                <a:solidFill>
                  <a:srgbClr val="FF0000"/>
                </a:solidFill>
                <a:latin typeface="ＭＳ ゴシック" pitchFamily="49" charset="-128"/>
                <a:ea typeface="ＭＳ ゴシック" pitchFamily="49" charset="-128"/>
              </a:rPr>
              <a:t>1</a:t>
            </a:r>
            <a:endParaRPr kumimoji="1" lang="ja-JP" altLang="en-US" b="1" dirty="0">
              <a:solidFill>
                <a:srgbClr val="FF0000"/>
              </a:solidFill>
              <a:latin typeface="ＭＳ ゴシック" pitchFamily="49" charset="-128"/>
              <a:ea typeface="ＭＳ ゴシック" pitchFamily="49" charset="-128"/>
            </a:endParaRPr>
          </a:p>
        </p:txBody>
      </p:sp>
      <p:sp>
        <p:nvSpPr>
          <p:cNvPr id="2" name="スライド番号プレースホルダー 1"/>
          <p:cNvSpPr>
            <a:spLocks noGrp="1"/>
          </p:cNvSpPr>
          <p:nvPr>
            <p:ph type="sldNum" sz="quarter" idx="12"/>
          </p:nvPr>
        </p:nvSpPr>
        <p:spPr>
          <a:xfrm>
            <a:off x="143163" y="6492875"/>
            <a:ext cx="660400" cy="365125"/>
          </a:xfrm>
        </p:spPr>
        <p:txBody>
          <a:bodyPr/>
          <a:lstStyle/>
          <a:p>
            <a:fld id="{682EF9F9-C4E8-46B2-BBF1-33E3162B856A}" type="slidenum">
              <a:rPr kumimoji="1" lang="ja-JP" altLang="en-US" smtClean="0"/>
              <a:t>3</a:t>
            </a:fld>
            <a:endParaRPr kumimoji="1" lang="ja-JP" altLang="en-US" dirty="0"/>
          </a:p>
        </p:txBody>
      </p:sp>
    </p:spTree>
    <p:extLst>
      <p:ext uri="{BB962C8B-B14F-4D97-AF65-F5344CB8AC3E}">
        <p14:creationId xmlns:p14="http://schemas.microsoft.com/office/powerpoint/2010/main" val="393358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16632"/>
            <a:ext cx="5659620" cy="6556588"/>
          </a:xfrm>
          <a:prstGeom prst="rect">
            <a:avLst/>
          </a:prstGeom>
          <a:noFill/>
          <a:ln>
            <a:noFill/>
          </a:ln>
        </p:spPr>
      </p:pic>
      <p:sp>
        <p:nvSpPr>
          <p:cNvPr id="3" name="角丸四角形吹き出し 2"/>
          <p:cNvSpPr/>
          <p:nvPr/>
        </p:nvSpPr>
        <p:spPr>
          <a:xfrm>
            <a:off x="611560" y="1772816"/>
            <a:ext cx="2592288" cy="720080"/>
          </a:xfrm>
          <a:prstGeom prst="wedgeRoundRectCallout">
            <a:avLst>
              <a:gd name="adj1" fmla="val 91316"/>
              <a:gd name="adj2" fmla="val -67119"/>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見た目で劣化が判定できない</a:t>
            </a:r>
            <a:r>
              <a:rPr kumimoji="1" lang="ja-JP" altLang="en-US" sz="2000" b="1" smtClean="0">
                <a:solidFill>
                  <a:schemeClr val="tx1"/>
                </a:solidFill>
                <a:latin typeface="ＭＳ ゴシック" pitchFamily="49" charset="-128"/>
                <a:ea typeface="ＭＳ ゴシック" pitchFamily="49" charset="-128"/>
              </a:rPr>
              <a:t>電気設備等</a:t>
            </a:r>
            <a:endParaRPr kumimoji="1" lang="ja-JP" altLang="en-US" sz="2000" b="1" dirty="0">
              <a:solidFill>
                <a:schemeClr val="tx1"/>
              </a:solidFill>
              <a:latin typeface="ＭＳ ゴシック" pitchFamily="49" charset="-128"/>
              <a:ea typeface="ＭＳ ゴシック" pitchFamily="49" charset="-128"/>
            </a:endParaRPr>
          </a:p>
        </p:txBody>
      </p:sp>
      <p:sp>
        <p:nvSpPr>
          <p:cNvPr id="4" name="角丸四角形吹き出し 3"/>
          <p:cNvSpPr/>
          <p:nvPr/>
        </p:nvSpPr>
        <p:spPr>
          <a:xfrm>
            <a:off x="683568" y="2852936"/>
            <a:ext cx="2592288" cy="720080"/>
          </a:xfrm>
          <a:prstGeom prst="wedgeRoundRectCallout">
            <a:avLst>
              <a:gd name="adj1" fmla="val 85437"/>
              <a:gd name="adj2" fmla="val -74173"/>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重要度の低い</a:t>
            </a:r>
            <a:endParaRPr kumimoji="1" lang="en-US" altLang="ja-JP" sz="2000" b="1" dirty="0" smtClean="0">
              <a:solidFill>
                <a:schemeClr val="tx1"/>
              </a:solidFill>
              <a:latin typeface="ＭＳ ゴシック" pitchFamily="49" charset="-128"/>
              <a:ea typeface="ＭＳ ゴシック" pitchFamily="49" charset="-128"/>
            </a:endParaRPr>
          </a:p>
          <a:p>
            <a:pPr algn="ctr"/>
            <a:r>
              <a:rPr lang="ja-JP" altLang="en-US" sz="2000" b="1" dirty="0">
                <a:solidFill>
                  <a:schemeClr val="tx1"/>
                </a:solidFill>
                <a:latin typeface="ＭＳ ゴシック" pitchFamily="49" charset="-128"/>
                <a:ea typeface="ＭＳ ゴシック" pitchFamily="49" charset="-128"/>
              </a:rPr>
              <a:t>機器</a:t>
            </a:r>
            <a:endParaRPr kumimoji="1" lang="ja-JP" altLang="en-US" sz="2000" b="1" dirty="0">
              <a:solidFill>
                <a:schemeClr val="tx1"/>
              </a:solidFill>
              <a:latin typeface="ＭＳ ゴシック" pitchFamily="49" charset="-128"/>
              <a:ea typeface="ＭＳ ゴシック" pitchFamily="49" charset="-128"/>
            </a:endParaRPr>
          </a:p>
        </p:txBody>
      </p:sp>
      <p:sp>
        <p:nvSpPr>
          <p:cNvPr id="5" name="角丸四角形吹き出し 4"/>
          <p:cNvSpPr/>
          <p:nvPr/>
        </p:nvSpPr>
        <p:spPr>
          <a:xfrm>
            <a:off x="395536" y="908720"/>
            <a:ext cx="2592288" cy="720080"/>
          </a:xfrm>
          <a:prstGeom prst="wedgeRoundRectCallout">
            <a:avLst>
              <a:gd name="adj1" fmla="val 88376"/>
              <a:gd name="adj2" fmla="val -114738"/>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この段階で</a:t>
            </a:r>
            <a:endParaRPr kumimoji="1" lang="en-US" altLang="ja-JP" sz="2000" b="1" dirty="0" smtClean="0">
              <a:solidFill>
                <a:schemeClr val="tx1"/>
              </a:solidFill>
              <a:latin typeface="ＭＳ ゴシック" pitchFamily="49" charset="-128"/>
              <a:ea typeface="ＭＳ ゴシック" pitchFamily="49" charset="-128"/>
            </a:endParaRPr>
          </a:p>
          <a:p>
            <a:pPr algn="ctr"/>
            <a:r>
              <a:rPr lang="ja-JP" altLang="en-US" sz="2000" b="1" dirty="0" smtClean="0">
                <a:solidFill>
                  <a:schemeClr val="tx1"/>
                </a:solidFill>
                <a:latin typeface="ＭＳ ゴシック" pitchFamily="49" charset="-128"/>
                <a:ea typeface="ＭＳ ゴシック" pitchFamily="49" charset="-128"/>
              </a:rPr>
              <a:t>小分類単位の検討</a:t>
            </a:r>
            <a:endParaRPr kumimoji="1" lang="ja-JP" altLang="en-US" sz="2000" b="1" dirty="0">
              <a:solidFill>
                <a:schemeClr val="tx1"/>
              </a:solidFill>
              <a:latin typeface="ＭＳ ゴシック" pitchFamily="49" charset="-128"/>
              <a:ea typeface="ＭＳ ゴシック" pitchFamily="49" charset="-128"/>
            </a:endParaRPr>
          </a:p>
        </p:txBody>
      </p:sp>
      <p:sp>
        <p:nvSpPr>
          <p:cNvPr id="7" name="テキスト ボックス 6"/>
          <p:cNvSpPr txBox="1"/>
          <p:nvPr/>
        </p:nvSpPr>
        <p:spPr>
          <a:xfrm>
            <a:off x="0" y="188640"/>
            <a:ext cx="2627784" cy="646331"/>
          </a:xfrm>
          <a:prstGeom prst="rect">
            <a:avLst/>
          </a:prstGeom>
          <a:noFill/>
        </p:spPr>
        <p:txBody>
          <a:bodyPr wrap="square" rtlCol="0">
            <a:spAutoFit/>
          </a:bodyPr>
          <a:lstStyle/>
          <a:p>
            <a:pPr algn="ctr"/>
            <a:r>
              <a:rPr kumimoji="1" lang="ja-JP" altLang="en-US" b="1" dirty="0" smtClean="0">
                <a:solidFill>
                  <a:srgbClr val="FF0000"/>
                </a:solidFill>
                <a:latin typeface="ＭＳ ゴシック" pitchFamily="49" charset="-128"/>
                <a:ea typeface="ＭＳ ゴシック" pitchFamily="49" charset="-128"/>
              </a:rPr>
              <a:t>長寿命化対象機器選定</a:t>
            </a:r>
            <a:endParaRPr kumimoji="1" lang="en-US" altLang="ja-JP" b="1" dirty="0" smtClean="0">
              <a:solidFill>
                <a:srgbClr val="FF0000"/>
              </a:solidFill>
              <a:latin typeface="ＭＳ ゴシック" pitchFamily="49" charset="-128"/>
              <a:ea typeface="ＭＳ ゴシック" pitchFamily="49" charset="-128"/>
            </a:endParaRPr>
          </a:p>
          <a:p>
            <a:pPr algn="ctr"/>
            <a:r>
              <a:rPr kumimoji="1" lang="ja-JP" altLang="en-US" b="1" dirty="0" smtClean="0">
                <a:solidFill>
                  <a:srgbClr val="FF0000"/>
                </a:solidFill>
                <a:latin typeface="ＭＳ ゴシック" pitchFamily="49" charset="-128"/>
                <a:ea typeface="ＭＳ ゴシック" pitchFamily="49" charset="-128"/>
              </a:rPr>
              <a:t>ステップ</a:t>
            </a:r>
            <a:r>
              <a:rPr lang="en-US" altLang="ja-JP" b="1" dirty="0">
                <a:solidFill>
                  <a:srgbClr val="FF0000"/>
                </a:solidFill>
                <a:latin typeface="ＭＳ ゴシック" pitchFamily="49" charset="-128"/>
                <a:ea typeface="ＭＳ ゴシック" pitchFamily="49" charset="-128"/>
              </a:rPr>
              <a:t>2</a:t>
            </a:r>
            <a:endParaRPr kumimoji="1" lang="ja-JP" altLang="en-US" b="1" dirty="0">
              <a:solidFill>
                <a:srgbClr val="FF0000"/>
              </a:solidFill>
              <a:latin typeface="ＭＳ ゴシック" pitchFamily="49" charset="-128"/>
              <a:ea typeface="ＭＳ ゴシック" pitchFamily="49" charset="-128"/>
            </a:endParaRPr>
          </a:p>
        </p:txBody>
      </p:sp>
      <p:sp>
        <p:nvSpPr>
          <p:cNvPr id="8" name="スライド番号プレースホルダー 7"/>
          <p:cNvSpPr>
            <a:spLocks noGrp="1"/>
          </p:cNvSpPr>
          <p:nvPr>
            <p:ph type="sldNum" sz="quarter" idx="12"/>
          </p:nvPr>
        </p:nvSpPr>
        <p:spPr/>
        <p:txBody>
          <a:bodyPr/>
          <a:lstStyle/>
          <a:p>
            <a:fld id="{682EF9F9-C4E8-46B2-BBF1-33E3162B856A}" type="slidenum">
              <a:rPr kumimoji="1" lang="ja-JP" altLang="en-US" smtClean="0"/>
              <a:t>4</a:t>
            </a:fld>
            <a:endParaRPr kumimoji="1" lang="ja-JP" altLang="en-US"/>
          </a:p>
        </p:txBody>
      </p:sp>
    </p:spTree>
    <p:extLst>
      <p:ext uri="{BB962C8B-B14F-4D97-AF65-F5344CB8AC3E}">
        <p14:creationId xmlns:p14="http://schemas.microsoft.com/office/powerpoint/2010/main" val="28737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p:cNvGrpSpPr/>
          <p:nvPr/>
        </p:nvGrpSpPr>
        <p:grpSpPr>
          <a:xfrm>
            <a:off x="539552" y="548680"/>
            <a:ext cx="8064896" cy="5739518"/>
            <a:chOff x="539552" y="548680"/>
            <a:chExt cx="8064896" cy="5739518"/>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548680"/>
              <a:ext cx="8064896" cy="5739518"/>
            </a:xfrm>
            <a:prstGeom prst="rect">
              <a:avLst/>
            </a:prstGeom>
          </p:spPr>
        </p:pic>
        <p:sp>
          <p:nvSpPr>
            <p:cNvPr id="9" name="テキスト ボックス 8"/>
            <p:cNvSpPr txBox="1"/>
            <p:nvPr/>
          </p:nvSpPr>
          <p:spPr>
            <a:xfrm>
              <a:off x="6156176" y="4725144"/>
              <a:ext cx="800219" cy="276999"/>
            </a:xfrm>
            <a:prstGeom prst="rect">
              <a:avLst/>
            </a:prstGeom>
            <a:noFill/>
          </p:spPr>
          <p:txBody>
            <a:bodyPr wrap="none" rtlCol="0">
              <a:spAutoFit/>
            </a:bodyPr>
            <a:lstStyle/>
            <a:p>
              <a:r>
                <a:rPr kumimoji="1" lang="ja-JP" altLang="en-US" sz="1200" dirty="0" smtClean="0">
                  <a:latin typeface="ＭＳ ゴシック" pitchFamily="49" charset="-128"/>
                  <a:ea typeface="ＭＳ ゴシック" pitchFamily="49" charset="-128"/>
                </a:rPr>
                <a:t>シャシー</a:t>
              </a:r>
              <a:endParaRPr kumimoji="1" lang="ja-JP" altLang="en-US" sz="1200" dirty="0">
                <a:latin typeface="ＭＳ ゴシック" pitchFamily="49" charset="-128"/>
                <a:ea typeface="ＭＳ ゴシック" pitchFamily="49" charset="-128"/>
              </a:endParaRPr>
            </a:p>
          </p:txBody>
        </p:sp>
        <p:cxnSp>
          <p:nvCxnSpPr>
            <p:cNvPr id="11" name="直線コネクタ 10"/>
            <p:cNvCxnSpPr/>
            <p:nvPr/>
          </p:nvCxnSpPr>
          <p:spPr>
            <a:xfrm>
              <a:off x="5724128" y="4293096"/>
              <a:ext cx="504056" cy="43204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228184" y="4221088"/>
              <a:ext cx="1569660"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ホイール及びタイヤ</a:t>
              </a:r>
              <a:endParaRPr kumimoji="1" lang="ja-JP" altLang="en-US" sz="1200" dirty="0">
                <a:latin typeface="ＭＳ ゴシック" pitchFamily="49" charset="-128"/>
                <a:ea typeface="ＭＳ ゴシック" pitchFamily="49" charset="-128"/>
              </a:endParaRPr>
            </a:p>
          </p:txBody>
        </p:sp>
        <p:sp>
          <p:nvSpPr>
            <p:cNvPr id="13" name="テキスト ボックス 12"/>
            <p:cNvSpPr txBox="1"/>
            <p:nvPr/>
          </p:nvSpPr>
          <p:spPr>
            <a:xfrm>
              <a:off x="5076056" y="5085184"/>
              <a:ext cx="1107996"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動力伝達装置</a:t>
              </a:r>
              <a:endParaRPr kumimoji="1" lang="ja-JP" altLang="en-US" sz="1200" dirty="0">
                <a:latin typeface="ＭＳ ゴシック" pitchFamily="49" charset="-128"/>
                <a:ea typeface="ＭＳ ゴシック" pitchFamily="49" charset="-128"/>
              </a:endParaRPr>
            </a:p>
          </p:txBody>
        </p:sp>
        <p:sp>
          <p:nvSpPr>
            <p:cNvPr id="14" name="テキスト ボックス 13"/>
            <p:cNvSpPr txBox="1"/>
            <p:nvPr/>
          </p:nvSpPr>
          <p:spPr>
            <a:xfrm>
              <a:off x="4644008" y="5373216"/>
              <a:ext cx="1107996" cy="276999"/>
            </a:xfrm>
            <a:prstGeom prst="rect">
              <a:avLst/>
            </a:prstGeom>
            <a:solidFill>
              <a:schemeClr val="bg1"/>
            </a:solidFill>
          </p:spPr>
          <p:txBody>
            <a:bodyPr wrap="none" rtlCol="0">
              <a:spAutoFit/>
            </a:bodyPr>
            <a:lstStyle/>
            <a:p>
              <a:r>
                <a:rPr lang="ja-JP" altLang="en-US" sz="1200" dirty="0">
                  <a:latin typeface="ＭＳ ゴシック" pitchFamily="49" charset="-128"/>
                  <a:ea typeface="ＭＳ ゴシック" pitchFamily="49" charset="-128"/>
                </a:rPr>
                <a:t>ブレーキ</a:t>
              </a:r>
              <a:r>
                <a:rPr kumimoji="1" lang="ja-JP" altLang="en-US" sz="1200" dirty="0" smtClean="0">
                  <a:latin typeface="ＭＳ ゴシック" pitchFamily="49" charset="-128"/>
                  <a:ea typeface="ＭＳ ゴシック" pitchFamily="49" charset="-128"/>
                </a:rPr>
                <a:t>装置</a:t>
              </a:r>
              <a:endParaRPr kumimoji="1" lang="ja-JP" altLang="en-US" sz="1200" dirty="0">
                <a:latin typeface="ＭＳ ゴシック" pitchFamily="49" charset="-128"/>
                <a:ea typeface="ＭＳ ゴシック" pitchFamily="49" charset="-128"/>
              </a:endParaRPr>
            </a:p>
          </p:txBody>
        </p:sp>
        <p:sp>
          <p:nvSpPr>
            <p:cNvPr id="15" name="テキスト ボックス 14"/>
            <p:cNvSpPr txBox="1"/>
            <p:nvPr/>
          </p:nvSpPr>
          <p:spPr>
            <a:xfrm>
              <a:off x="603429" y="2780928"/>
              <a:ext cx="800219"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灯火装置</a:t>
              </a:r>
              <a:endParaRPr kumimoji="1" lang="ja-JP" altLang="en-US" sz="1200" dirty="0">
                <a:latin typeface="ＭＳ ゴシック" pitchFamily="49" charset="-128"/>
                <a:ea typeface="ＭＳ ゴシック" pitchFamily="49" charset="-128"/>
              </a:endParaRPr>
            </a:p>
          </p:txBody>
        </p:sp>
        <p:sp>
          <p:nvSpPr>
            <p:cNvPr id="17" name="テキスト ボックス 16"/>
            <p:cNvSpPr txBox="1"/>
            <p:nvPr/>
          </p:nvSpPr>
          <p:spPr>
            <a:xfrm>
              <a:off x="1619672" y="2348880"/>
              <a:ext cx="800219"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エンジン</a:t>
              </a:r>
              <a:endParaRPr kumimoji="1" lang="ja-JP" altLang="en-US" sz="1200" dirty="0">
                <a:latin typeface="ＭＳ ゴシック" pitchFamily="49" charset="-128"/>
                <a:ea typeface="ＭＳ ゴシック" pitchFamily="49" charset="-128"/>
              </a:endParaRPr>
            </a:p>
          </p:txBody>
        </p:sp>
        <p:sp>
          <p:nvSpPr>
            <p:cNvPr id="18" name="テキスト ボックス 17"/>
            <p:cNvSpPr txBox="1"/>
            <p:nvPr/>
          </p:nvSpPr>
          <p:spPr>
            <a:xfrm>
              <a:off x="2339752" y="1772816"/>
              <a:ext cx="646331"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ミラー</a:t>
              </a:r>
              <a:endParaRPr kumimoji="1" lang="ja-JP" altLang="en-US" sz="1200" dirty="0">
                <a:latin typeface="ＭＳ ゴシック" pitchFamily="49" charset="-128"/>
                <a:ea typeface="ＭＳ ゴシック" pitchFamily="49" charset="-128"/>
              </a:endParaRPr>
            </a:p>
          </p:txBody>
        </p:sp>
        <p:sp>
          <p:nvSpPr>
            <p:cNvPr id="19" name="テキスト ボックス 18"/>
            <p:cNvSpPr txBox="1"/>
            <p:nvPr/>
          </p:nvSpPr>
          <p:spPr>
            <a:xfrm>
              <a:off x="2699792" y="1412776"/>
              <a:ext cx="1415772"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ステアリング装置</a:t>
              </a:r>
              <a:endParaRPr kumimoji="1" lang="ja-JP" altLang="en-US" sz="1200" dirty="0">
                <a:latin typeface="ＭＳ ゴシック" pitchFamily="49" charset="-128"/>
                <a:ea typeface="ＭＳ ゴシック" pitchFamily="49" charset="-128"/>
              </a:endParaRPr>
            </a:p>
          </p:txBody>
        </p:sp>
        <p:sp>
          <p:nvSpPr>
            <p:cNvPr id="20" name="テキスト ボックス 19"/>
            <p:cNvSpPr txBox="1"/>
            <p:nvPr/>
          </p:nvSpPr>
          <p:spPr>
            <a:xfrm>
              <a:off x="3699773" y="919753"/>
              <a:ext cx="800219"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ボディー</a:t>
              </a:r>
              <a:endParaRPr kumimoji="1" lang="ja-JP" altLang="en-US" sz="1200" dirty="0">
                <a:latin typeface="ＭＳ ゴシック" pitchFamily="49" charset="-128"/>
                <a:ea typeface="ＭＳ ゴシック" pitchFamily="49" charset="-128"/>
              </a:endParaRPr>
            </a:p>
          </p:txBody>
        </p:sp>
        <p:sp>
          <p:nvSpPr>
            <p:cNvPr id="21" name="テキスト ボックス 20"/>
            <p:cNvSpPr txBox="1"/>
            <p:nvPr/>
          </p:nvSpPr>
          <p:spPr>
            <a:xfrm>
              <a:off x="3779912" y="5805264"/>
              <a:ext cx="1261884" cy="276999"/>
            </a:xfrm>
            <a:prstGeom prst="rect">
              <a:avLst/>
            </a:prstGeom>
            <a:solidFill>
              <a:schemeClr val="bg1"/>
            </a:solidFill>
          </p:spPr>
          <p:txBody>
            <a:bodyPr wrap="none" rtlCol="0">
              <a:spAutoFit/>
            </a:bodyPr>
            <a:lstStyle/>
            <a:p>
              <a:r>
                <a:rPr kumimoji="1" lang="ja-JP" altLang="en-US" sz="1200" dirty="0" smtClean="0">
                  <a:latin typeface="ＭＳ ゴシック" pitchFamily="49" charset="-128"/>
                  <a:ea typeface="ＭＳ ゴシック" pitchFamily="49" charset="-128"/>
                </a:rPr>
                <a:t>サスペンション</a:t>
              </a:r>
              <a:endParaRPr kumimoji="1" lang="ja-JP" altLang="en-US" sz="1200" dirty="0">
                <a:latin typeface="ＭＳ ゴシック" pitchFamily="49" charset="-128"/>
                <a:ea typeface="ＭＳ ゴシック" pitchFamily="49" charset="-128"/>
              </a:endParaRPr>
            </a:p>
          </p:txBody>
        </p:sp>
      </p:grpSp>
      <p:sp>
        <p:nvSpPr>
          <p:cNvPr id="6" name="角丸四角形吹き出し 5"/>
          <p:cNvSpPr/>
          <p:nvPr/>
        </p:nvSpPr>
        <p:spPr>
          <a:xfrm>
            <a:off x="5220072" y="6021288"/>
            <a:ext cx="2016224" cy="432048"/>
          </a:xfrm>
          <a:prstGeom prst="wedgeRoundRectCallout">
            <a:avLst>
              <a:gd name="adj1" fmla="val -37251"/>
              <a:gd name="adj2" fmla="val -141341"/>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パッドは消耗品</a:t>
            </a:r>
            <a:endParaRPr lang="en-US" altLang="ja-JP" sz="1600" b="1" dirty="0" smtClean="0">
              <a:solidFill>
                <a:schemeClr val="tx1"/>
              </a:solidFill>
              <a:latin typeface="ＭＳ ゴシック" pitchFamily="49" charset="-128"/>
              <a:ea typeface="ＭＳ ゴシック" pitchFamily="49" charset="-128"/>
            </a:endParaRPr>
          </a:p>
        </p:txBody>
      </p:sp>
      <p:sp>
        <p:nvSpPr>
          <p:cNvPr id="16" name="角丸四角形吹き出し 15"/>
          <p:cNvSpPr/>
          <p:nvPr/>
        </p:nvSpPr>
        <p:spPr>
          <a:xfrm>
            <a:off x="6551712" y="5301208"/>
            <a:ext cx="2592288" cy="576064"/>
          </a:xfrm>
          <a:prstGeom prst="wedgeRoundRectCallout">
            <a:avLst>
              <a:gd name="adj1" fmla="val -40961"/>
              <a:gd name="adj2" fmla="val -113416"/>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itchFamily="49" charset="-128"/>
                <a:ea typeface="ＭＳ ゴシック" pitchFamily="49" charset="-128"/>
              </a:rPr>
              <a:t>根幹部品</a:t>
            </a:r>
            <a:endParaRPr lang="en-US" altLang="ja-JP" sz="2000" b="1" dirty="0" smtClean="0">
              <a:solidFill>
                <a:schemeClr val="tx1"/>
              </a:solidFill>
              <a:latin typeface="ＭＳ ゴシック" pitchFamily="49" charset="-128"/>
              <a:ea typeface="ＭＳ ゴシック" pitchFamily="49" charset="-128"/>
            </a:endParaRPr>
          </a:p>
        </p:txBody>
      </p:sp>
      <p:sp>
        <p:nvSpPr>
          <p:cNvPr id="22" name="角丸四角形吹き出し 21"/>
          <p:cNvSpPr/>
          <p:nvPr/>
        </p:nvSpPr>
        <p:spPr>
          <a:xfrm>
            <a:off x="7137276" y="3717032"/>
            <a:ext cx="1899220" cy="432048"/>
          </a:xfrm>
          <a:prstGeom prst="wedgeRoundRectCallout">
            <a:avLst>
              <a:gd name="adj1" fmla="val -39771"/>
              <a:gd name="adj2" fmla="val 76181"/>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タイヤは消耗品</a:t>
            </a:r>
            <a:endParaRPr lang="en-US" altLang="ja-JP" sz="1600" b="1" dirty="0" smtClean="0">
              <a:solidFill>
                <a:schemeClr val="tx1"/>
              </a:solidFill>
              <a:latin typeface="ＭＳ ゴシック" pitchFamily="49" charset="-128"/>
              <a:ea typeface="ＭＳ ゴシック" pitchFamily="49" charset="-128"/>
            </a:endParaRPr>
          </a:p>
        </p:txBody>
      </p:sp>
      <p:sp>
        <p:nvSpPr>
          <p:cNvPr id="23" name="テキスト ボックス 22"/>
          <p:cNvSpPr txBox="1"/>
          <p:nvPr/>
        </p:nvSpPr>
        <p:spPr>
          <a:xfrm>
            <a:off x="179512" y="188640"/>
            <a:ext cx="5040560" cy="523220"/>
          </a:xfrm>
          <a:prstGeom prst="rect">
            <a:avLst/>
          </a:prstGeom>
          <a:solidFill>
            <a:srgbClr val="FFFF00"/>
          </a:solidFill>
          <a:ln w="28575">
            <a:solidFill>
              <a:srgbClr val="FF0000"/>
            </a:solidFill>
          </a:ln>
        </p:spPr>
        <p:txBody>
          <a:bodyPr wrap="square" rtlCol="0">
            <a:spAutoFit/>
          </a:bodyPr>
          <a:lstStyle/>
          <a:p>
            <a:pPr algn="ctr"/>
            <a:r>
              <a:rPr lang="ja-JP" altLang="en-US" sz="2800" dirty="0">
                <a:latin typeface="ＭＳ ゴシック" pitchFamily="49" charset="-128"/>
                <a:ea typeface="ＭＳ ゴシック" pitchFamily="49" charset="-128"/>
              </a:rPr>
              <a:t>根幹</a:t>
            </a:r>
            <a:r>
              <a:rPr lang="ja-JP" altLang="en-US" sz="2800" dirty="0" smtClean="0">
                <a:latin typeface="ＭＳ ゴシック" pitchFamily="49" charset="-128"/>
                <a:ea typeface="ＭＳ ゴシック" pitchFamily="49" charset="-128"/>
              </a:rPr>
              <a:t>部品と主要部品</a:t>
            </a:r>
            <a:endParaRPr kumimoji="1" lang="ja-JP" altLang="en-US" sz="2800" dirty="0">
              <a:latin typeface="ＭＳ ゴシック" pitchFamily="49" charset="-128"/>
              <a:ea typeface="ＭＳ ゴシック" pitchFamily="49" charset="-128"/>
            </a:endParaRPr>
          </a:p>
        </p:txBody>
      </p:sp>
      <p:sp>
        <p:nvSpPr>
          <p:cNvPr id="2" name="スライド番号プレースホルダー 1"/>
          <p:cNvSpPr>
            <a:spLocks noGrp="1"/>
          </p:cNvSpPr>
          <p:nvPr>
            <p:ph type="sldNum" sz="quarter" idx="12"/>
          </p:nvPr>
        </p:nvSpPr>
        <p:spPr/>
        <p:txBody>
          <a:bodyPr/>
          <a:lstStyle/>
          <a:p>
            <a:fld id="{682EF9F9-C4E8-46B2-BBF1-33E3162B856A}" type="slidenum">
              <a:rPr kumimoji="1" lang="ja-JP" altLang="en-US" smtClean="0"/>
              <a:t>5</a:t>
            </a:fld>
            <a:endParaRPr kumimoji="1" lang="ja-JP" altLang="en-US"/>
          </a:p>
        </p:txBody>
      </p:sp>
    </p:spTree>
    <p:extLst>
      <p:ext uri="{BB962C8B-B14F-4D97-AF65-F5344CB8AC3E}">
        <p14:creationId xmlns:p14="http://schemas.microsoft.com/office/powerpoint/2010/main" val="132851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16632"/>
            <a:ext cx="7488832" cy="6462696"/>
          </a:xfrm>
          <a:prstGeom prst="rect">
            <a:avLst/>
          </a:prstGeom>
          <a:noFill/>
          <a:ln>
            <a:noFill/>
          </a:ln>
        </p:spPr>
      </p:pic>
      <p:sp>
        <p:nvSpPr>
          <p:cNvPr id="3" name="角丸四角形吹き出し 2"/>
          <p:cNvSpPr/>
          <p:nvPr/>
        </p:nvSpPr>
        <p:spPr>
          <a:xfrm>
            <a:off x="107504" y="1844824"/>
            <a:ext cx="2592288" cy="720080"/>
          </a:xfrm>
          <a:prstGeom prst="wedgeRoundRectCallout">
            <a:avLst>
              <a:gd name="adj1" fmla="val 81518"/>
              <a:gd name="adj2" fmla="val -58300"/>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itchFamily="49" charset="-128"/>
                <a:ea typeface="ＭＳ ゴシック" pitchFamily="49" charset="-128"/>
              </a:rPr>
              <a:t>交換困難なため、</a:t>
            </a:r>
            <a:endParaRPr kumimoji="1" lang="en-US" altLang="ja-JP" sz="2000" b="1" dirty="0" smtClean="0">
              <a:solidFill>
                <a:schemeClr val="tx1"/>
              </a:solidFill>
              <a:latin typeface="ＭＳ ゴシック" pitchFamily="49" charset="-128"/>
              <a:ea typeface="ＭＳ ゴシック" pitchFamily="49" charset="-128"/>
            </a:endParaRPr>
          </a:p>
          <a:p>
            <a:pPr algn="ctr"/>
            <a:r>
              <a:rPr kumimoji="1" lang="ja-JP" altLang="en-US" sz="2000" b="1" dirty="0" smtClean="0">
                <a:solidFill>
                  <a:schemeClr val="tx1"/>
                </a:solidFill>
                <a:latin typeface="ＭＳ ゴシック" pitchFamily="49" charset="-128"/>
                <a:ea typeface="ＭＳ ゴシック" pitchFamily="49" charset="-128"/>
              </a:rPr>
              <a:t>全面更新必要</a:t>
            </a:r>
            <a:endParaRPr lang="en-US" altLang="ja-JP" sz="2000" b="1" dirty="0" smtClean="0">
              <a:solidFill>
                <a:schemeClr val="tx1"/>
              </a:solidFill>
              <a:latin typeface="ＭＳ ゴシック" pitchFamily="49" charset="-128"/>
              <a:ea typeface="ＭＳ ゴシック" pitchFamily="49" charset="-128"/>
            </a:endParaRPr>
          </a:p>
        </p:txBody>
      </p:sp>
      <p:sp>
        <p:nvSpPr>
          <p:cNvPr id="4" name="角丸四角形吹き出し 3"/>
          <p:cNvSpPr/>
          <p:nvPr/>
        </p:nvSpPr>
        <p:spPr>
          <a:xfrm>
            <a:off x="32420" y="3284984"/>
            <a:ext cx="2592288" cy="720080"/>
          </a:xfrm>
          <a:prstGeom prst="wedgeRoundRectCallout">
            <a:avLst>
              <a:gd name="adj1" fmla="val 88377"/>
              <a:gd name="adj2" fmla="val -86519"/>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itchFamily="49" charset="-128"/>
                <a:ea typeface="ＭＳ ゴシック" pitchFamily="49" charset="-128"/>
              </a:rPr>
              <a:t>交換可能な重要部品</a:t>
            </a:r>
            <a:endParaRPr lang="en-US" altLang="ja-JP" sz="2000" b="1" dirty="0" smtClean="0">
              <a:solidFill>
                <a:schemeClr val="tx1"/>
              </a:solidFill>
              <a:latin typeface="ＭＳ ゴシック" pitchFamily="49" charset="-128"/>
              <a:ea typeface="ＭＳ ゴシック" pitchFamily="49" charset="-128"/>
            </a:endParaRPr>
          </a:p>
          <a:p>
            <a:pPr algn="ctr"/>
            <a:r>
              <a:rPr lang="ja-JP" altLang="en-US" sz="1400" b="1" dirty="0" smtClean="0">
                <a:solidFill>
                  <a:schemeClr val="tx1"/>
                </a:solidFill>
                <a:latin typeface="ＭＳ ゴシック" pitchFamily="49" charset="-128"/>
                <a:ea typeface="ＭＳ ゴシック" pitchFamily="49" charset="-128"/>
              </a:rPr>
              <a:t>（交換により延命化可能）</a:t>
            </a:r>
            <a:endParaRPr lang="en-US" altLang="ja-JP" sz="1400" b="1" dirty="0" smtClean="0">
              <a:solidFill>
                <a:schemeClr val="tx1"/>
              </a:solidFill>
              <a:latin typeface="ＭＳ ゴシック" pitchFamily="49" charset="-128"/>
              <a:ea typeface="ＭＳ ゴシック" pitchFamily="49" charset="-128"/>
            </a:endParaRPr>
          </a:p>
        </p:txBody>
      </p:sp>
      <p:sp>
        <p:nvSpPr>
          <p:cNvPr id="5" name="角丸四角形吹き出し 4"/>
          <p:cNvSpPr/>
          <p:nvPr/>
        </p:nvSpPr>
        <p:spPr>
          <a:xfrm>
            <a:off x="4860032" y="3356992"/>
            <a:ext cx="2736304" cy="576064"/>
          </a:xfrm>
          <a:prstGeom prst="wedgeRoundRectCallout">
            <a:avLst>
              <a:gd name="adj1" fmla="val -74257"/>
              <a:gd name="adj2" fmla="val 140997"/>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itchFamily="49" charset="-128"/>
                <a:ea typeface="ＭＳ ゴシック" pitchFamily="49" charset="-128"/>
              </a:rPr>
              <a:t>国費で長寿命化実施</a:t>
            </a:r>
            <a:endParaRPr lang="en-US" altLang="ja-JP" sz="2000" b="1" dirty="0" smtClean="0">
              <a:solidFill>
                <a:schemeClr val="tx1"/>
              </a:solidFill>
              <a:latin typeface="ＭＳ ゴシック" pitchFamily="49" charset="-128"/>
              <a:ea typeface="ＭＳ ゴシック" pitchFamily="49" charset="-128"/>
            </a:endParaRPr>
          </a:p>
        </p:txBody>
      </p:sp>
      <p:sp>
        <p:nvSpPr>
          <p:cNvPr id="6" name="角丸四角形吹き出し 5"/>
          <p:cNvSpPr/>
          <p:nvPr/>
        </p:nvSpPr>
        <p:spPr>
          <a:xfrm>
            <a:off x="5364088" y="5373216"/>
            <a:ext cx="3600400" cy="1008112"/>
          </a:xfrm>
          <a:prstGeom prst="wedgeRoundRectCallout">
            <a:avLst>
              <a:gd name="adj1" fmla="val -90631"/>
              <a:gd name="adj2" fmla="val -75686"/>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itchFamily="49" charset="-128"/>
                <a:ea typeface="ＭＳ ゴシック" pitchFamily="49" charset="-128"/>
              </a:rPr>
              <a:t>国費で長寿命化したにも関わらず、</a:t>
            </a:r>
            <a:r>
              <a:rPr lang="en-US" altLang="ja-JP" sz="2000" b="1" dirty="0" smtClean="0">
                <a:solidFill>
                  <a:schemeClr val="tx1"/>
                </a:solidFill>
                <a:latin typeface="ＭＳ ゴシック" pitchFamily="49" charset="-128"/>
                <a:ea typeface="ＭＳ ゴシック" pitchFamily="49" charset="-128"/>
              </a:rPr>
              <a:t>7</a:t>
            </a:r>
            <a:r>
              <a:rPr lang="ja-JP" altLang="en-US" sz="2000" b="1" dirty="0" smtClean="0">
                <a:solidFill>
                  <a:schemeClr val="tx1"/>
                </a:solidFill>
                <a:latin typeface="ＭＳ ゴシック" pitchFamily="49" charset="-128"/>
                <a:ea typeface="ＭＳ ゴシック" pitchFamily="49" charset="-128"/>
              </a:rPr>
              <a:t>年（処分制限）未満で更新必要</a:t>
            </a:r>
            <a:endParaRPr lang="en-US" altLang="ja-JP" sz="2000" b="1" dirty="0" smtClean="0">
              <a:solidFill>
                <a:schemeClr val="tx1"/>
              </a:solidFill>
              <a:latin typeface="ＭＳ ゴシック" pitchFamily="49" charset="-128"/>
              <a:ea typeface="ＭＳ ゴシック" pitchFamily="49" charset="-128"/>
            </a:endParaRPr>
          </a:p>
        </p:txBody>
      </p:sp>
      <p:sp>
        <p:nvSpPr>
          <p:cNvPr id="8" name="テキスト ボックス 7"/>
          <p:cNvSpPr txBox="1"/>
          <p:nvPr/>
        </p:nvSpPr>
        <p:spPr>
          <a:xfrm>
            <a:off x="-108520" y="118373"/>
            <a:ext cx="2627784" cy="646331"/>
          </a:xfrm>
          <a:prstGeom prst="rect">
            <a:avLst/>
          </a:prstGeom>
          <a:noFill/>
        </p:spPr>
        <p:txBody>
          <a:bodyPr wrap="square" rtlCol="0">
            <a:spAutoFit/>
          </a:bodyPr>
          <a:lstStyle/>
          <a:p>
            <a:pPr algn="ctr"/>
            <a:r>
              <a:rPr kumimoji="1" lang="ja-JP" altLang="en-US" b="1" dirty="0" smtClean="0">
                <a:solidFill>
                  <a:srgbClr val="FF0000"/>
                </a:solidFill>
                <a:latin typeface="ＭＳ ゴシック" pitchFamily="49" charset="-128"/>
                <a:ea typeface="ＭＳ ゴシック" pitchFamily="49" charset="-128"/>
              </a:rPr>
              <a:t>長寿命化対象機器選定</a:t>
            </a:r>
            <a:endParaRPr kumimoji="1" lang="en-US" altLang="ja-JP" b="1" dirty="0" smtClean="0">
              <a:solidFill>
                <a:srgbClr val="FF0000"/>
              </a:solidFill>
              <a:latin typeface="ＭＳ ゴシック" pitchFamily="49" charset="-128"/>
              <a:ea typeface="ＭＳ ゴシック" pitchFamily="49" charset="-128"/>
            </a:endParaRPr>
          </a:p>
          <a:p>
            <a:pPr algn="ctr"/>
            <a:r>
              <a:rPr kumimoji="1" lang="ja-JP" altLang="en-US" b="1" dirty="0" smtClean="0">
                <a:solidFill>
                  <a:srgbClr val="FF0000"/>
                </a:solidFill>
                <a:latin typeface="ＭＳ ゴシック" pitchFamily="49" charset="-128"/>
                <a:ea typeface="ＭＳ ゴシック" pitchFamily="49" charset="-128"/>
              </a:rPr>
              <a:t>ステップ</a:t>
            </a:r>
            <a:r>
              <a:rPr lang="en-US" altLang="ja-JP" b="1" dirty="0">
                <a:solidFill>
                  <a:srgbClr val="FF0000"/>
                </a:solidFill>
                <a:latin typeface="ＭＳ ゴシック" pitchFamily="49" charset="-128"/>
                <a:ea typeface="ＭＳ ゴシック" pitchFamily="49" charset="-128"/>
              </a:rPr>
              <a:t>3</a:t>
            </a:r>
            <a:endParaRPr kumimoji="1" lang="ja-JP" altLang="en-US" b="1" dirty="0">
              <a:solidFill>
                <a:srgbClr val="FF0000"/>
              </a:solidFill>
              <a:latin typeface="ＭＳ ゴシック" pitchFamily="49" charset="-128"/>
              <a:ea typeface="ＭＳ ゴシック" pitchFamily="49" charset="-128"/>
            </a:endParaRPr>
          </a:p>
        </p:txBody>
      </p:sp>
      <p:sp>
        <p:nvSpPr>
          <p:cNvPr id="9" name="スライド番号プレースホルダー 8"/>
          <p:cNvSpPr>
            <a:spLocks noGrp="1"/>
          </p:cNvSpPr>
          <p:nvPr>
            <p:ph type="sldNum" sz="quarter" idx="12"/>
          </p:nvPr>
        </p:nvSpPr>
        <p:spPr/>
        <p:txBody>
          <a:bodyPr/>
          <a:lstStyle/>
          <a:p>
            <a:fld id="{682EF9F9-C4E8-46B2-BBF1-33E3162B856A}" type="slidenum">
              <a:rPr kumimoji="1" lang="ja-JP" altLang="en-US" smtClean="0"/>
              <a:t>6</a:t>
            </a:fld>
            <a:endParaRPr kumimoji="1" lang="ja-JP" altLang="en-US"/>
          </a:p>
        </p:txBody>
      </p:sp>
    </p:spTree>
    <p:extLst>
      <p:ext uri="{BB962C8B-B14F-4D97-AF65-F5344CB8AC3E}">
        <p14:creationId xmlns:p14="http://schemas.microsoft.com/office/powerpoint/2010/main" val="3945700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301993" y="291093"/>
            <a:ext cx="3888432" cy="523220"/>
          </a:xfrm>
          <a:prstGeom prst="rect">
            <a:avLst/>
          </a:prstGeom>
          <a:noFill/>
        </p:spPr>
        <p:txBody>
          <a:bodyPr wrap="square" rtlCol="0">
            <a:spAutoFit/>
          </a:bodyPr>
          <a:lstStyle/>
          <a:p>
            <a:pPr algn="ctr"/>
            <a:r>
              <a:rPr kumimoji="1" lang="ja-JP" altLang="en-US" sz="2800" dirty="0" smtClean="0">
                <a:latin typeface="ＭＳ ゴシック" pitchFamily="49" charset="-128"/>
                <a:ea typeface="ＭＳ ゴシック" pitchFamily="49" charset="-128"/>
              </a:rPr>
              <a:t>ＬＣＣ比較手法</a:t>
            </a:r>
            <a:endParaRPr kumimoji="1" lang="en-US" altLang="ja-JP" sz="2800" dirty="0" smtClean="0">
              <a:latin typeface="ＭＳ ゴシック" pitchFamily="49" charset="-128"/>
              <a:ea typeface="ＭＳ ゴシック" pitchFamily="49" charset="-128"/>
            </a:endParaRPr>
          </a:p>
        </p:txBody>
      </p:sp>
      <p:sp>
        <p:nvSpPr>
          <p:cNvPr id="4" name="スライド番号プレースホルダー 3"/>
          <p:cNvSpPr>
            <a:spLocks noGrp="1"/>
          </p:cNvSpPr>
          <p:nvPr>
            <p:ph type="sldNum" sz="quarter" idx="12"/>
          </p:nvPr>
        </p:nvSpPr>
        <p:spPr/>
        <p:txBody>
          <a:bodyPr/>
          <a:lstStyle/>
          <a:p>
            <a:fld id="{682EF9F9-C4E8-46B2-BBF1-33E3162B856A}" type="slidenum">
              <a:rPr kumimoji="1" lang="ja-JP" altLang="en-US" smtClean="0"/>
              <a:t>7</a:t>
            </a:fld>
            <a:endParaRPr kumimoji="1" lang="ja-JP" altLang="en-US"/>
          </a:p>
        </p:txBody>
      </p:sp>
      <p:sp>
        <p:nvSpPr>
          <p:cNvPr id="12" name="テキスト ボックス 11"/>
          <p:cNvSpPr txBox="1"/>
          <p:nvPr/>
        </p:nvSpPr>
        <p:spPr>
          <a:xfrm>
            <a:off x="251519" y="5652801"/>
            <a:ext cx="8241317" cy="1015663"/>
          </a:xfrm>
          <a:prstGeom prst="rect">
            <a:avLst/>
          </a:prstGeom>
          <a:noFill/>
        </p:spPr>
        <p:txBody>
          <a:bodyPr wrap="square" rtlCol="0">
            <a:spAutoFit/>
          </a:bodyPr>
          <a:lstStyle/>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出典</a:t>
            </a:r>
            <a:r>
              <a:rPr lang="en-US" altLang="ja-JP" sz="2000" dirty="0" smtClean="0">
                <a:latin typeface="ＭＳ ゴシック" pitchFamily="49" charset="-128"/>
                <a:ea typeface="ＭＳ ゴシック" pitchFamily="49" charset="-128"/>
              </a:rPr>
              <a:t>】</a:t>
            </a:r>
          </a:p>
          <a:p>
            <a:r>
              <a:rPr lang="ja-JP" altLang="en-US" sz="2000" dirty="0" smtClean="0">
                <a:latin typeface="ＭＳ ゴシック" pitchFamily="49" charset="-128"/>
                <a:ea typeface="ＭＳ ゴシック" pitchFamily="49" charset="-128"/>
              </a:rPr>
              <a:t>　　</a:t>
            </a:r>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ストックマネジメント手法を踏まえた下水道長寿命化計画</a:t>
            </a:r>
            <a:endParaRPr lang="en-US" altLang="ja-JP" sz="2000" dirty="0" smtClean="0">
              <a:latin typeface="ＭＳ ゴシック" pitchFamily="49" charset="-128"/>
              <a:ea typeface="ＭＳ ゴシック" pitchFamily="49" charset="-128"/>
            </a:endParaRPr>
          </a:p>
          <a:p>
            <a:r>
              <a:rPr lang="ja-JP" altLang="en-US" sz="2000" dirty="0">
                <a:latin typeface="ＭＳ ゴシック" pitchFamily="49" charset="-128"/>
                <a:ea typeface="ＭＳ ゴシック" pitchFamily="49" charset="-128"/>
              </a:rPr>
              <a:t>　</a:t>
            </a:r>
            <a:r>
              <a:rPr lang="ja-JP" altLang="en-US" sz="2000" dirty="0" smtClean="0">
                <a:latin typeface="ＭＳ ゴシック" pitchFamily="49" charset="-128"/>
                <a:ea typeface="ＭＳ ゴシック" pitchFamily="49" charset="-128"/>
              </a:rPr>
              <a:t>　　策定に関する手引き（案）　（</a:t>
            </a:r>
            <a:r>
              <a:rPr lang="en-US" altLang="ja-JP" sz="2000" dirty="0" err="1" smtClean="0">
                <a:latin typeface="ＭＳ ゴシック" pitchFamily="49" charset="-128"/>
                <a:ea typeface="ＭＳ ゴシック" pitchFamily="49" charset="-128"/>
              </a:rPr>
              <a:t>H25.9</a:t>
            </a:r>
            <a:r>
              <a:rPr lang="ja-JP" altLang="en-US" sz="2000" dirty="0" smtClean="0">
                <a:latin typeface="ＭＳ ゴシック" pitchFamily="49" charset="-128"/>
                <a:ea typeface="ＭＳ ゴシック" pitchFamily="49" charset="-128"/>
              </a:rPr>
              <a:t> 国土交通省）</a:t>
            </a:r>
            <a:endParaRPr kumimoji="1" lang="ja-JP" altLang="en-US" sz="2000" dirty="0">
              <a:latin typeface="ＭＳ ゴシック" pitchFamily="49" charset="-128"/>
              <a:ea typeface="ＭＳ ゴシック" pitchFamily="49" charset="-128"/>
            </a:endParaRPr>
          </a:p>
        </p:txBody>
      </p:sp>
      <p:sp>
        <p:nvSpPr>
          <p:cNvPr id="13" name="テキスト ボックス 12"/>
          <p:cNvSpPr txBox="1"/>
          <p:nvPr/>
        </p:nvSpPr>
        <p:spPr>
          <a:xfrm>
            <a:off x="182247" y="1080801"/>
            <a:ext cx="8795498" cy="4401205"/>
          </a:xfrm>
          <a:prstGeom prst="rect">
            <a:avLst/>
          </a:prstGeom>
          <a:noFill/>
        </p:spPr>
        <p:txBody>
          <a:bodyPr wrap="square" rtlCol="0">
            <a:spAutoFit/>
          </a:bodyPr>
          <a:lstStyle/>
          <a:p>
            <a:r>
              <a:rPr lang="en-US" altLang="ja-JP" sz="2000" dirty="0" smtClean="0">
                <a:latin typeface="ＭＳ ゴシック" pitchFamily="49" charset="-128"/>
                <a:ea typeface="ＭＳ ゴシック" pitchFamily="49" charset="-128"/>
              </a:rPr>
              <a:t>2</a:t>
            </a:r>
            <a:r>
              <a:rPr lang="ja-JP" altLang="en-US" sz="2000" dirty="0">
                <a:latin typeface="ＭＳ ゴシック" pitchFamily="49" charset="-128"/>
                <a:ea typeface="ＭＳ ゴシック" pitchFamily="49" charset="-128"/>
              </a:rPr>
              <a:t>種類の</a:t>
            </a:r>
            <a:r>
              <a:rPr lang="ja-JP" altLang="en-US" sz="2000" dirty="0" smtClean="0">
                <a:latin typeface="ＭＳ ゴシック" pitchFamily="49" charset="-128"/>
                <a:ea typeface="ＭＳ ゴシック" pitchFamily="49" charset="-128"/>
              </a:rPr>
              <a:t>アクションの累積費用を算定し、年当り費用の安価なものを選定</a:t>
            </a:r>
            <a:endParaRPr lang="en-US" altLang="ja-JP" sz="2000" dirty="0" smtClean="0">
              <a:latin typeface="ＭＳ ゴシック" pitchFamily="49" charset="-128"/>
              <a:ea typeface="ＭＳ ゴシック" pitchFamily="49" charset="-128"/>
            </a:endParaRPr>
          </a:p>
          <a:p>
            <a:endParaRPr lang="ja-JP" altLang="en-US" sz="2000" dirty="0">
              <a:latin typeface="ＭＳ ゴシック" pitchFamily="49" charset="-128"/>
              <a:ea typeface="ＭＳ ゴシック" pitchFamily="49" charset="-128"/>
            </a:endParaRPr>
          </a:p>
          <a:p>
            <a:pPr marL="180000" indent="-540000"/>
            <a:r>
              <a:rPr lang="ja-JP" altLang="en-US" sz="2000" dirty="0" smtClean="0">
                <a:latin typeface="ＭＳ ゴシック" pitchFamily="49" charset="-128"/>
                <a:ea typeface="ＭＳ ゴシック" pitchFamily="49" charset="-128"/>
              </a:rPr>
              <a:t>●アクション</a:t>
            </a:r>
            <a:r>
              <a:rPr lang="en-US" altLang="ja-JP" sz="2000" dirty="0">
                <a:latin typeface="ＭＳ ゴシック" pitchFamily="49" charset="-128"/>
                <a:ea typeface="ＭＳ ゴシック" pitchFamily="49" charset="-128"/>
              </a:rPr>
              <a:t>1</a:t>
            </a:r>
            <a:r>
              <a:rPr lang="ja-JP" altLang="en-US" sz="2000" dirty="0">
                <a:latin typeface="ＭＳ ゴシック" pitchFamily="49" charset="-128"/>
                <a:ea typeface="ＭＳ ゴシック" pitchFamily="49" charset="-128"/>
              </a:rPr>
              <a:t>：対象設備の各部品について、どれか</a:t>
            </a:r>
            <a:r>
              <a:rPr lang="en-US" altLang="ja-JP" sz="2000" dirty="0">
                <a:latin typeface="ＭＳ ゴシック" pitchFamily="49" charset="-128"/>
                <a:ea typeface="ＭＳ ゴシック" pitchFamily="49" charset="-128"/>
              </a:rPr>
              <a:t>1</a:t>
            </a:r>
            <a:r>
              <a:rPr lang="ja-JP" altLang="en-US" sz="2000" dirty="0">
                <a:latin typeface="ＭＳ ゴシック" pitchFamily="49" charset="-128"/>
                <a:ea typeface="ＭＳ ゴシック" pitchFamily="49" charset="-128"/>
              </a:rPr>
              <a:t>つ</a:t>
            </a:r>
            <a:r>
              <a:rPr lang="ja-JP" altLang="en-US" sz="2000" dirty="0" smtClean="0">
                <a:latin typeface="ＭＳ ゴシック" pitchFamily="49" charset="-128"/>
                <a:ea typeface="ＭＳ ゴシック" pitchFamily="49" charset="-128"/>
              </a:rPr>
              <a:t>でも交換必要となった時点</a:t>
            </a:r>
            <a:r>
              <a:rPr lang="ja-JP" altLang="en-US" sz="2000" dirty="0">
                <a:latin typeface="ＭＳ ゴシック" pitchFamily="49" charset="-128"/>
                <a:ea typeface="ＭＳ ゴシック" pitchFamily="49" charset="-128"/>
              </a:rPr>
              <a:t>で、設備全体において求められる性能を十分に発揮できなくなることから、設備単位の更新を</a:t>
            </a:r>
            <a:r>
              <a:rPr lang="ja-JP" altLang="en-US" sz="2000" dirty="0" smtClean="0">
                <a:latin typeface="ＭＳ ゴシック" pitchFamily="49" charset="-128"/>
                <a:ea typeface="ＭＳ ゴシック" pitchFamily="49" charset="-128"/>
              </a:rPr>
              <a:t>行う</a:t>
            </a:r>
            <a:endParaRPr lang="en-US" altLang="ja-JP" sz="2000" dirty="0" smtClean="0">
              <a:latin typeface="ＭＳ ゴシック" pitchFamily="49" charset="-128"/>
              <a:ea typeface="ＭＳ ゴシック" pitchFamily="49" charset="-128"/>
            </a:endParaRPr>
          </a:p>
          <a:p>
            <a:pPr marL="180000" indent="-540000"/>
            <a:endParaRPr lang="en-US" altLang="ja-JP" sz="2000" dirty="0">
              <a:latin typeface="ＭＳ ゴシック" pitchFamily="49" charset="-128"/>
              <a:ea typeface="ＭＳ ゴシック" pitchFamily="49" charset="-128"/>
            </a:endParaRPr>
          </a:p>
          <a:p>
            <a:pPr marL="180000" indent="-540000"/>
            <a:r>
              <a:rPr lang="ja-JP" altLang="en-US" sz="2000" dirty="0" smtClean="0">
                <a:latin typeface="ＭＳ ゴシック" pitchFamily="49" charset="-128"/>
                <a:ea typeface="ＭＳ ゴシック" pitchFamily="49" charset="-128"/>
              </a:rPr>
              <a:t>●アクション</a:t>
            </a:r>
            <a:r>
              <a:rPr lang="en-US" altLang="ja-JP" sz="2000" dirty="0">
                <a:latin typeface="ＭＳ ゴシック" pitchFamily="49" charset="-128"/>
                <a:ea typeface="ＭＳ ゴシック" pitchFamily="49" charset="-128"/>
              </a:rPr>
              <a:t>2</a:t>
            </a:r>
            <a:r>
              <a:rPr lang="ja-JP" altLang="en-US" sz="2000" dirty="0">
                <a:latin typeface="ＭＳ ゴシック" pitchFamily="49" charset="-128"/>
                <a:ea typeface="ＭＳ ゴシック" pitchFamily="49" charset="-128"/>
              </a:rPr>
              <a:t>：対象設備の各部品について</a:t>
            </a:r>
            <a:r>
              <a:rPr lang="ja-JP" altLang="en-US" sz="2000" dirty="0" smtClean="0">
                <a:latin typeface="ＭＳ ゴシック" pitchFamily="49" charset="-128"/>
                <a:ea typeface="ＭＳ ゴシック" pitchFamily="49" charset="-128"/>
              </a:rPr>
              <a:t>、いずかの部品が交換必要となった</a:t>
            </a:r>
            <a:r>
              <a:rPr lang="ja-JP" altLang="en-US" sz="2000" dirty="0">
                <a:latin typeface="ＭＳ ゴシック" pitchFamily="49" charset="-128"/>
                <a:ea typeface="ＭＳ ゴシック" pitchFamily="49" charset="-128"/>
              </a:rPr>
              <a:t>時点</a:t>
            </a:r>
            <a:r>
              <a:rPr lang="ja-JP" altLang="en-US" sz="2000" dirty="0" smtClean="0">
                <a:latin typeface="ＭＳ ゴシック" pitchFamily="49" charset="-128"/>
                <a:ea typeface="ＭＳ ゴシック" pitchFamily="49" charset="-128"/>
              </a:rPr>
              <a:t>でその部品のみ交換して健全度</a:t>
            </a:r>
            <a:r>
              <a:rPr lang="ja-JP" altLang="en-US" sz="2000" dirty="0">
                <a:latin typeface="ＭＳ ゴシック" pitchFamily="49" charset="-128"/>
                <a:ea typeface="ＭＳ ゴシック" pitchFamily="49" charset="-128"/>
              </a:rPr>
              <a:t>を回復させ設備単位の更新が必要な状態になるまで長寿命化</a:t>
            </a:r>
            <a:r>
              <a:rPr lang="ja-JP" altLang="en-US" sz="2000" dirty="0" smtClean="0">
                <a:latin typeface="ＭＳ ゴシック" pitchFamily="49" charset="-128"/>
                <a:ea typeface="ＭＳ ゴシック" pitchFamily="49" charset="-128"/>
              </a:rPr>
              <a:t>させる</a:t>
            </a:r>
            <a:endParaRPr lang="en-US" altLang="ja-JP" sz="2000" dirty="0" smtClean="0">
              <a:latin typeface="ＭＳ ゴシック" pitchFamily="49" charset="-128"/>
              <a:ea typeface="ＭＳ ゴシック" pitchFamily="49" charset="-128"/>
            </a:endParaRPr>
          </a:p>
          <a:p>
            <a:pPr marL="180000" indent="-540000"/>
            <a:endParaRPr lang="en-US" altLang="ja-JP" sz="2000" dirty="0" smtClean="0">
              <a:latin typeface="ＭＳ ゴシック" pitchFamily="49" charset="-128"/>
              <a:ea typeface="ＭＳ ゴシック" pitchFamily="49" charset="-128"/>
            </a:endParaRPr>
          </a:p>
          <a:p>
            <a:pPr marL="180000" indent="-540000"/>
            <a:r>
              <a:rPr lang="ja-JP" altLang="en-US" sz="2000" dirty="0" smtClean="0">
                <a:latin typeface="ＭＳ ゴシック" pitchFamily="49" charset="-128"/>
                <a:ea typeface="ＭＳ ゴシック" pitchFamily="49" charset="-128"/>
              </a:rPr>
              <a:t>●累積費用の算定期間：当該設備の設置から更新までの年数（使用年数）とする）を評価年数とし、現時点から評価年数分経過するまでの期間</a:t>
            </a:r>
            <a:endParaRPr lang="en-US" altLang="ja-JP" sz="2000" dirty="0" smtClean="0">
              <a:latin typeface="ＭＳ ゴシック" pitchFamily="49" charset="-128"/>
              <a:ea typeface="ＭＳ ゴシック" pitchFamily="49" charset="-128"/>
            </a:endParaRPr>
          </a:p>
          <a:p>
            <a:pPr marL="180000" indent="-540000"/>
            <a:r>
              <a:rPr lang="ja-JP" altLang="en-US" sz="2000" dirty="0">
                <a:latin typeface="ＭＳ ゴシック" pitchFamily="49" charset="-128"/>
                <a:ea typeface="ＭＳ ゴシック" pitchFamily="49" charset="-128"/>
              </a:rPr>
              <a:t>　</a:t>
            </a:r>
            <a:r>
              <a:rPr lang="ja-JP" altLang="en-US" sz="2000" dirty="0" smtClean="0">
                <a:latin typeface="ＭＳ ゴシック" pitchFamily="49" charset="-128"/>
                <a:ea typeface="ＭＳ ゴシック" pitchFamily="49" charset="-128"/>
              </a:rPr>
              <a:t>例：設置から更新まで</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年使用した機器は、「現時点から</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年間」</a:t>
            </a:r>
            <a:endParaRPr lang="en-US" altLang="ja-JP" sz="2000" dirty="0" smtClean="0">
              <a:latin typeface="ＭＳ ゴシック" pitchFamily="49" charset="-128"/>
              <a:ea typeface="ＭＳ ゴシック" pitchFamily="49" charset="-128"/>
            </a:endParaRPr>
          </a:p>
          <a:p>
            <a:pPr marL="180000" indent="-540000"/>
            <a:r>
              <a:rPr lang="ja-JP" altLang="en-US" sz="2000" dirty="0">
                <a:latin typeface="ＭＳ ゴシック" pitchFamily="49" charset="-128"/>
                <a:ea typeface="ＭＳ ゴシック" pitchFamily="49" charset="-128"/>
              </a:rPr>
              <a:t>　</a:t>
            </a:r>
            <a:r>
              <a:rPr lang="ja-JP" altLang="en-US" sz="2000" dirty="0" smtClean="0">
                <a:latin typeface="ＭＳ ゴシック" pitchFamily="49" charset="-128"/>
                <a:ea typeface="ＭＳ ゴシック" pitchFamily="49" charset="-128"/>
              </a:rPr>
              <a:t>　　の累積費用を算定</a:t>
            </a:r>
            <a:endParaRPr lang="ja-JP" altLang="en-US" sz="2000" dirty="0">
              <a:latin typeface="ＭＳ ゴシック" pitchFamily="49" charset="-128"/>
              <a:ea typeface="ＭＳ ゴシック" pitchFamily="49" charset="-128"/>
            </a:endParaRPr>
          </a:p>
        </p:txBody>
      </p:sp>
    </p:spTree>
    <p:extLst>
      <p:ext uri="{BB962C8B-B14F-4D97-AF65-F5344CB8AC3E}">
        <p14:creationId xmlns:p14="http://schemas.microsoft.com/office/powerpoint/2010/main" val="205578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4" y="135779"/>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en-US" altLang="ja-JP" sz="3200" dirty="0" smtClean="0">
                <a:latin typeface="ＭＳ ゴシック" pitchFamily="49" charset="-128"/>
                <a:ea typeface="ＭＳ ゴシック" pitchFamily="49" charset="-128"/>
              </a:rPr>
              <a:t>1990</a:t>
            </a:r>
            <a:r>
              <a:rPr lang="ja-JP" altLang="en-US" sz="3200" dirty="0" smtClean="0">
                <a:latin typeface="ＭＳ ゴシック" pitchFamily="49" charset="-128"/>
                <a:ea typeface="ＭＳ ゴシック" pitchFamily="49" charset="-128"/>
              </a:rPr>
              <a:t>年設置機器のＬＣＣ比較事例</a:t>
            </a:r>
            <a:endParaRPr lang="ja-JP" altLang="en-US" sz="3200" dirty="0">
              <a:latin typeface="ＭＳ ゴシック" pitchFamily="49" charset="-128"/>
              <a:ea typeface="ＭＳ ゴシック" pitchFamily="49" charset="-128"/>
            </a:endParaRPr>
          </a:p>
        </p:txBody>
      </p:sp>
      <p:graphicFrame>
        <p:nvGraphicFramePr>
          <p:cNvPr id="6" name="グラフ 5"/>
          <p:cNvGraphicFramePr>
            <a:graphicFrameLocks/>
          </p:cNvGraphicFramePr>
          <p:nvPr>
            <p:extLst>
              <p:ext uri="{D42A27DB-BD31-4B8C-83A1-F6EECF244321}">
                <p14:modId xmlns:p14="http://schemas.microsoft.com/office/powerpoint/2010/main" val="2673595693"/>
              </p:ext>
            </p:extLst>
          </p:nvPr>
        </p:nvGraphicFramePr>
        <p:xfrm>
          <a:off x="107504" y="1412776"/>
          <a:ext cx="8709589"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8" name="線吹き出し 1 (枠付き) 7"/>
          <p:cNvSpPr/>
          <p:nvPr/>
        </p:nvSpPr>
        <p:spPr>
          <a:xfrm>
            <a:off x="323528" y="1556792"/>
            <a:ext cx="1872208" cy="576064"/>
          </a:xfrm>
          <a:prstGeom prst="borderCallout1">
            <a:avLst>
              <a:gd name="adj1" fmla="val 102927"/>
              <a:gd name="adj2" fmla="val 64373"/>
              <a:gd name="adj3" fmla="val 142763"/>
              <a:gd name="adj4" fmla="val 8375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チェーン等の劣化</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により全面更新</a:t>
            </a:r>
            <a:endParaRPr kumimoji="1" lang="ja-JP" altLang="en-US" sz="1400" dirty="0">
              <a:solidFill>
                <a:schemeClr val="tx1"/>
              </a:solidFill>
              <a:latin typeface="ＭＳ ゴシック" pitchFamily="49" charset="-128"/>
              <a:ea typeface="ＭＳ ゴシック" pitchFamily="49" charset="-128"/>
            </a:endParaRPr>
          </a:p>
        </p:txBody>
      </p:sp>
      <p:sp>
        <p:nvSpPr>
          <p:cNvPr id="9" name="線吹き出し 1 (枠付き) 8"/>
          <p:cNvSpPr/>
          <p:nvPr/>
        </p:nvSpPr>
        <p:spPr>
          <a:xfrm>
            <a:off x="3923928" y="2060848"/>
            <a:ext cx="2095872" cy="576064"/>
          </a:xfrm>
          <a:prstGeom prst="borderCallout1">
            <a:avLst>
              <a:gd name="adj1" fmla="val 102927"/>
              <a:gd name="adj2" fmla="val 64373"/>
              <a:gd name="adj3" fmla="val 180241"/>
              <a:gd name="adj4" fmla="val 506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傾き＝健全度予測</a:t>
            </a:r>
            <a:endParaRPr kumimoji="1" lang="ja-JP" altLang="en-US" sz="1400" dirty="0">
              <a:solidFill>
                <a:schemeClr val="tx1"/>
              </a:solidFill>
              <a:latin typeface="ＭＳ ゴシック" pitchFamily="49" charset="-128"/>
              <a:ea typeface="ＭＳ ゴシック" pitchFamily="49" charset="-128"/>
            </a:endParaRPr>
          </a:p>
        </p:txBody>
      </p:sp>
      <p:sp>
        <p:nvSpPr>
          <p:cNvPr id="3" name="スライド番号プレースホルダー 2"/>
          <p:cNvSpPr>
            <a:spLocks noGrp="1"/>
          </p:cNvSpPr>
          <p:nvPr>
            <p:ph type="sldNum" sz="quarter" idx="12"/>
          </p:nvPr>
        </p:nvSpPr>
        <p:spPr/>
        <p:txBody>
          <a:bodyPr/>
          <a:lstStyle/>
          <a:p>
            <a:fld id="{682EF9F9-C4E8-46B2-BBF1-33E3162B856A}" type="slidenum">
              <a:rPr kumimoji="1" lang="ja-JP" altLang="en-US" smtClean="0"/>
              <a:t>8</a:t>
            </a:fld>
            <a:endParaRPr kumimoji="1" lang="ja-JP" altLang="en-US"/>
          </a:p>
        </p:txBody>
      </p:sp>
      <p:sp>
        <p:nvSpPr>
          <p:cNvPr id="7" name="タイトル 1"/>
          <p:cNvSpPr txBox="1">
            <a:spLocks/>
          </p:cNvSpPr>
          <p:nvPr/>
        </p:nvSpPr>
        <p:spPr>
          <a:xfrm>
            <a:off x="107504" y="745379"/>
            <a:ext cx="8928992"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sz="1800" b="1" i="0" u="none" strike="noStrike" kern="1200" baseline="0">
                <a:solidFill>
                  <a:prstClr val="black"/>
                </a:solidFill>
                <a:latin typeface="ＭＳ ゴシック" pitchFamily="49" charset="-128"/>
                <a:ea typeface="ＭＳ ゴシック" pitchFamily="49" charset="-128"/>
                <a:cs typeface="+mn-cs"/>
              </a:defRPr>
            </a:pPr>
            <a:r>
              <a:rPr lang="ja-JP" altLang="en-US" sz="2800" b="1" dirty="0">
                <a:solidFill>
                  <a:prstClr val="black"/>
                </a:solidFill>
                <a:latin typeface="ＭＳ ゴシック" pitchFamily="49" charset="-128"/>
                <a:ea typeface="ＭＳ ゴシック" pitchFamily="49" charset="-128"/>
              </a:rPr>
              <a:t>アクション</a:t>
            </a:r>
            <a:r>
              <a:rPr lang="en-US" altLang="ja-JP" sz="2800" b="1" dirty="0">
                <a:solidFill>
                  <a:prstClr val="black"/>
                </a:solidFill>
                <a:latin typeface="ＭＳ ゴシック" pitchFamily="49" charset="-128"/>
                <a:ea typeface="ＭＳ ゴシック" pitchFamily="49" charset="-128"/>
              </a:rPr>
              <a:t>1</a:t>
            </a:r>
            <a:r>
              <a:rPr lang="ja-JP" altLang="en-US" sz="2800" b="1" dirty="0">
                <a:solidFill>
                  <a:prstClr val="black"/>
                </a:solidFill>
                <a:latin typeface="ＭＳ ゴシック" pitchFamily="49" charset="-128"/>
                <a:ea typeface="ＭＳ ゴシック" pitchFamily="49" charset="-128"/>
              </a:rPr>
              <a:t>の劣化予測</a:t>
            </a:r>
            <a:endParaRPr lang="en-US" altLang="ja-JP" sz="2800" b="1" dirty="0">
              <a:solidFill>
                <a:prstClr val="black"/>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1716327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82EF9F9-C4E8-46B2-BBF1-33E3162B856A}" type="slidenum">
              <a:rPr kumimoji="1" lang="ja-JP" altLang="en-US" smtClean="0"/>
              <a:t>9</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112880383"/>
              </p:ext>
            </p:extLst>
          </p:nvPr>
        </p:nvGraphicFramePr>
        <p:xfrm>
          <a:off x="0" y="239424"/>
          <a:ext cx="9144000" cy="6230649"/>
        </p:xfrm>
        <a:graphic>
          <a:graphicData uri="http://schemas.openxmlformats.org/drawingml/2006/chart">
            <c:chart xmlns:c="http://schemas.openxmlformats.org/drawingml/2006/chart" xmlns:r="http://schemas.openxmlformats.org/officeDocument/2006/relationships" r:id="rId2"/>
          </a:graphicData>
        </a:graphic>
      </p:graphicFrame>
      <p:sp>
        <p:nvSpPr>
          <p:cNvPr id="6" name="線吹き出し 1 (枠付き) 5"/>
          <p:cNvSpPr/>
          <p:nvPr/>
        </p:nvSpPr>
        <p:spPr>
          <a:xfrm>
            <a:off x="1445745" y="1704109"/>
            <a:ext cx="1872208" cy="761256"/>
          </a:xfrm>
          <a:prstGeom prst="borderCallout1">
            <a:avLst>
              <a:gd name="adj1" fmla="val 102927"/>
              <a:gd name="adj2" fmla="val 64373"/>
              <a:gd name="adj3" fmla="val 243774"/>
              <a:gd name="adj4" fmla="val 4527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チェーン等の劣化</a:t>
            </a:r>
            <a:endParaRPr kumimoji="1" lang="en-US" altLang="ja-JP" sz="1400" dirty="0" smtClean="0">
              <a:solidFill>
                <a:schemeClr val="tx1"/>
              </a:solidFill>
              <a:latin typeface="ＭＳ ゴシック" pitchFamily="49" charset="-128"/>
              <a:ea typeface="ＭＳ ゴシック" pitchFamily="49" charset="-128"/>
            </a:endParaRPr>
          </a:p>
          <a:p>
            <a:pPr algn="ctr"/>
            <a:r>
              <a:rPr kumimoji="1" lang="ja-JP" altLang="en-US" sz="1400" dirty="0" smtClean="0">
                <a:solidFill>
                  <a:schemeClr val="tx1"/>
                </a:solidFill>
                <a:latin typeface="ＭＳ ゴシック" pitchFamily="49" charset="-128"/>
                <a:ea typeface="ＭＳ ゴシック" pitchFamily="49" charset="-128"/>
              </a:rPr>
              <a:t>により全面更新</a:t>
            </a:r>
            <a:endParaRPr kumimoji="1" lang="en-US" altLang="ja-JP" sz="1400" dirty="0" smtClean="0">
              <a:solidFill>
                <a:schemeClr val="tx1"/>
              </a:solidFill>
              <a:latin typeface="ＭＳ ゴシック" pitchFamily="49" charset="-128"/>
              <a:ea typeface="ＭＳ ゴシック" pitchFamily="49" charset="-128"/>
            </a:endParaRPr>
          </a:p>
          <a:p>
            <a:pPr algn="ctr"/>
            <a:r>
              <a:rPr lang="ja-JP" altLang="en-US" sz="1400" dirty="0" smtClean="0">
                <a:solidFill>
                  <a:schemeClr val="tx1"/>
                </a:solidFill>
                <a:latin typeface="ＭＳ ゴシック" pitchFamily="49" charset="-128"/>
                <a:ea typeface="ＭＳ ゴシック" pitchFamily="49" charset="-128"/>
              </a:rPr>
              <a:t>（設置後</a:t>
            </a:r>
            <a:r>
              <a:rPr lang="en-US" altLang="ja-JP" sz="1400" dirty="0" smtClean="0">
                <a:solidFill>
                  <a:schemeClr val="tx1"/>
                </a:solidFill>
                <a:latin typeface="ＭＳ ゴシック" pitchFamily="49" charset="-128"/>
                <a:ea typeface="ＭＳ ゴシック" pitchFamily="49" charset="-128"/>
              </a:rPr>
              <a:t>24</a:t>
            </a:r>
            <a:r>
              <a:rPr lang="ja-JP" altLang="en-US" sz="1400" dirty="0" smtClean="0">
                <a:solidFill>
                  <a:schemeClr val="tx1"/>
                </a:solidFill>
                <a:latin typeface="ＭＳ ゴシック" pitchFamily="49" charset="-128"/>
                <a:ea typeface="ＭＳ ゴシック" pitchFamily="49" charset="-128"/>
              </a:rPr>
              <a:t>年）</a:t>
            </a:r>
            <a:endParaRPr kumimoji="1" lang="ja-JP" altLang="en-US" sz="1400" dirty="0">
              <a:solidFill>
                <a:schemeClr val="tx1"/>
              </a:solidFill>
              <a:latin typeface="ＭＳ ゴシック" pitchFamily="49" charset="-128"/>
              <a:ea typeface="ＭＳ ゴシック" pitchFamily="49" charset="-128"/>
            </a:endParaRPr>
          </a:p>
        </p:txBody>
      </p:sp>
      <p:sp>
        <p:nvSpPr>
          <p:cNvPr id="7" name="線吹き出し 1 (枠付き) 6"/>
          <p:cNvSpPr/>
          <p:nvPr/>
        </p:nvSpPr>
        <p:spPr>
          <a:xfrm>
            <a:off x="3814873" y="1094509"/>
            <a:ext cx="1872208" cy="761256"/>
          </a:xfrm>
          <a:prstGeom prst="borderCallout1">
            <a:avLst>
              <a:gd name="adj1" fmla="val 102927"/>
              <a:gd name="adj2" fmla="val 64373"/>
              <a:gd name="adj3" fmla="val 251054"/>
              <a:gd name="adj4" fmla="val 8153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itchFamily="49" charset="-128"/>
                <a:ea typeface="ＭＳ ゴシック" pitchFamily="49" charset="-128"/>
              </a:rPr>
              <a:t>評価終了時点での</a:t>
            </a:r>
            <a:endParaRPr kumimoji="1" lang="en-US" altLang="ja-JP" sz="1400" dirty="0" smtClean="0">
              <a:solidFill>
                <a:schemeClr val="tx1"/>
              </a:solidFill>
              <a:latin typeface="ＭＳ ゴシック" pitchFamily="49" charset="-128"/>
              <a:ea typeface="ＭＳ ゴシック" pitchFamily="49" charset="-128"/>
            </a:endParaRPr>
          </a:p>
          <a:p>
            <a:pPr algn="ctr"/>
            <a:r>
              <a:rPr lang="ja-JP" altLang="en-US" sz="1400" dirty="0" smtClean="0">
                <a:solidFill>
                  <a:schemeClr val="tx1"/>
                </a:solidFill>
                <a:latin typeface="ＭＳ ゴシック" pitchFamily="49" charset="-128"/>
                <a:ea typeface="ＭＳ ゴシック" pitchFamily="49" charset="-128"/>
              </a:rPr>
              <a:t>累積費用 </a:t>
            </a:r>
            <a:r>
              <a:rPr lang="en-US" altLang="ja-JP" sz="1400" dirty="0" smtClean="0">
                <a:solidFill>
                  <a:schemeClr val="tx1"/>
                </a:solidFill>
                <a:latin typeface="ＭＳ ゴシック" pitchFamily="49" charset="-128"/>
                <a:ea typeface="ＭＳ ゴシック" pitchFamily="49" charset="-128"/>
              </a:rPr>
              <a:t>75</a:t>
            </a:r>
            <a:r>
              <a:rPr lang="ja-JP" altLang="en-US" sz="1400" dirty="0" smtClean="0">
                <a:solidFill>
                  <a:schemeClr val="tx1"/>
                </a:solidFill>
                <a:latin typeface="ＭＳ ゴシック" pitchFamily="49" charset="-128"/>
                <a:ea typeface="ＭＳ ゴシック" pitchFamily="49" charset="-128"/>
              </a:rPr>
              <a:t>百万円</a:t>
            </a:r>
            <a:endParaRPr kumimoji="1" lang="ja-JP" altLang="en-US" sz="1400" dirty="0">
              <a:solidFill>
                <a:schemeClr val="tx1"/>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3964231991"/>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3580F3-5003-4643-A841-F6D2432542D8}">
  <ds:schemaRefs>
    <ds:schemaRef ds:uri="http://schemas.microsoft.com/office/2006/metadata/propertie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AD891BAD-DA7B-4DA2-BD70-A6A766DB75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F537A8C2-C6E1-41B4-B797-BE76C7836C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Slipstream</Template>
  <TotalTime>7328</TotalTime>
  <Words>690</Words>
  <Application>Microsoft Office PowerPoint</Application>
  <PresentationFormat>画面に合わせる (4:3)</PresentationFormat>
  <Paragraphs>136</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スリップストリーム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361</cp:revision>
  <cp:lastPrinted>2014-01-27T05:38:00Z</cp:lastPrinted>
  <dcterms:created xsi:type="dcterms:W3CDTF">2013-06-19T04:48:16Z</dcterms:created>
  <dcterms:modified xsi:type="dcterms:W3CDTF">2014-04-30T05:36:55Z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0x0101002A9F2E74B89BA4499CB1BEF8348AA80B</vt:lpwstr>
  </property>
</Properties>
</file>