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0066"/>
    <a:srgbClr val="FFFF66"/>
    <a:srgbClr val="FF0000"/>
    <a:srgbClr val="FF99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6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11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31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45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40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19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3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84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73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1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2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64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71F02-327B-4813-AA1E-ED1BA9A2F000}" type="datetimeFigureOut">
              <a:rPr kumimoji="1" lang="ja-JP" altLang="en-US" smtClean="0"/>
              <a:t>2014/5/15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4BC13-0A7B-44F2-8942-007487CD3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23528" y="404813"/>
            <a:ext cx="4801314" cy="461665"/>
          </a:xfrm>
        </p:spPr>
        <p:txBody>
          <a:bodyPr wrap="none">
            <a:spAutoFit/>
          </a:bodyPr>
          <a:lstStyle/>
          <a:p>
            <a:pPr algn="l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設備更新における時間計画型の導入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23528" y="1387083"/>
            <a:ext cx="2505814" cy="3385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■都市基盤施設の設備とは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377922" y="5805264"/>
            <a:ext cx="6650462" cy="6463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状態監視として劣化や変状を評価しているにも関わらず、劣化や変状を確認できない部品等に起因する、突発的な故障が発生！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23528" y="5327596"/>
            <a:ext cx="2404826" cy="3385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■時間計画型導入の背景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3528" y="2978895"/>
            <a:ext cx="2505814" cy="3385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■設備の維持管理手法とは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377922" y="1844824"/>
            <a:ext cx="6809878" cy="6463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都市を支えるシステムであり、機能させるべきときに正常に機能させることが</a:t>
            </a:r>
            <a:endParaRPr lang="en-US" altLang="ja-JP" sz="1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絶対的使命として求められるもの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26685"/>
              </p:ext>
            </p:extLst>
          </p:nvPr>
        </p:nvGraphicFramePr>
        <p:xfrm>
          <a:off x="1254469" y="3645024"/>
          <a:ext cx="705678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3315"/>
                <a:gridCol w="5683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事後保全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劣化や変状が生じた段階で措置をとる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劣化や変状を評価し、最適なタイミングで措置をとる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時間計画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劣化や変状を評価し、一定年数経過時点で措置をとる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592124" y="349986"/>
            <a:ext cx="1191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資料４－２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898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323528" y="476672"/>
            <a:ext cx="2731838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■時間計画型の選定フロー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551783" y="1208464"/>
            <a:ext cx="3528392" cy="648072"/>
          </a:xfrm>
          <a:prstGeom prst="ellipse">
            <a:avLst/>
          </a:prstGeom>
          <a:solidFill>
            <a:srgbClr val="FFFF6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施設機能への影響度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2315980" y="1856535"/>
            <a:ext cx="6305217" cy="421685"/>
            <a:chOff x="2315980" y="1856535"/>
            <a:chExt cx="6305217" cy="421685"/>
          </a:xfrm>
        </p:grpSpPr>
        <p:sp>
          <p:nvSpPr>
            <p:cNvPr id="11" name="タイトル 1"/>
            <p:cNvSpPr txBox="1">
              <a:spLocks/>
            </p:cNvSpPr>
            <p:nvPr/>
          </p:nvSpPr>
          <p:spPr>
            <a:xfrm>
              <a:off x="5956901" y="1869597"/>
              <a:ext cx="2664296" cy="408623"/>
            </a:xfrm>
            <a:prstGeom prst="roundRect">
              <a:avLst/>
            </a:prstGeom>
            <a:ln w="19050">
              <a:solidFill>
                <a:srgbClr val="00B050"/>
              </a:solidFill>
              <a:prstDash val="dash"/>
            </a:ln>
          </p:spPr>
          <p:txBody>
            <a:bodyPr vert="horz" wrap="square" lIns="91440" tIns="45720" rIns="91440" bIns="4572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事後保全対象設備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5" name="カギ線コネクタ 14"/>
            <p:cNvCxnSpPr>
              <a:stCxn id="4" idx="4"/>
              <a:endCxn id="11" idx="1"/>
            </p:cNvCxnSpPr>
            <p:nvPr/>
          </p:nvCxnSpPr>
          <p:spPr>
            <a:xfrm rot="16200000" flipH="1">
              <a:off x="4027754" y="144761"/>
              <a:ext cx="217373" cy="3640922"/>
            </a:xfrm>
            <a:prstGeom prst="bentConnector2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タイトル 1"/>
          <p:cNvSpPr txBox="1">
            <a:spLocks/>
          </p:cNvSpPr>
          <p:nvPr/>
        </p:nvSpPr>
        <p:spPr>
          <a:xfrm>
            <a:off x="4283968" y="1869597"/>
            <a:ext cx="1090462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低い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2315979" y="3500650"/>
            <a:ext cx="6305218" cy="2238663"/>
            <a:chOff x="2315979" y="3500650"/>
            <a:chExt cx="6305218" cy="2238663"/>
          </a:xfrm>
        </p:grpSpPr>
        <p:sp>
          <p:nvSpPr>
            <p:cNvPr id="13" name="タイトル 1"/>
            <p:cNvSpPr txBox="1">
              <a:spLocks/>
            </p:cNvSpPr>
            <p:nvPr/>
          </p:nvSpPr>
          <p:spPr>
            <a:xfrm>
              <a:off x="5956901" y="5330690"/>
              <a:ext cx="2664296" cy="40862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rgbClr val="00B050"/>
              </a:solidFill>
            </a:ln>
          </p:spPr>
          <p:txBody>
            <a:bodyPr vert="horz" wrap="square" lIns="91440" tIns="45720" rIns="91440" bIns="4572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時間</a:t>
              </a:r>
              <a:r>
                <a:rPr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計画による更新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8" name="カギ線コネクタ 17"/>
            <p:cNvCxnSpPr>
              <a:stCxn id="12" idx="2"/>
              <a:endCxn id="13" idx="1"/>
            </p:cNvCxnSpPr>
            <p:nvPr/>
          </p:nvCxnSpPr>
          <p:spPr>
            <a:xfrm rot="16200000" flipH="1">
              <a:off x="3119264" y="2697365"/>
              <a:ext cx="2034352" cy="3640922"/>
            </a:xfrm>
            <a:prstGeom prst="bentConnector2">
              <a:avLst/>
            </a:prstGeom>
            <a:ln w="381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タイトル 1"/>
          <p:cNvSpPr txBox="1">
            <a:spLocks/>
          </p:cNvSpPr>
          <p:nvPr/>
        </p:nvSpPr>
        <p:spPr>
          <a:xfrm>
            <a:off x="4283968" y="5330690"/>
            <a:ext cx="1090462" cy="4086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971600" y="1856536"/>
            <a:ext cx="2688758" cy="1644114"/>
            <a:chOff x="971600" y="1856536"/>
            <a:chExt cx="2688758" cy="1644114"/>
          </a:xfrm>
        </p:grpSpPr>
        <p:cxnSp>
          <p:nvCxnSpPr>
            <p:cNvPr id="7" name="直線矢印コネクタ 6"/>
            <p:cNvCxnSpPr>
              <a:stCxn id="4" idx="4"/>
              <a:endCxn id="12" idx="0"/>
            </p:cNvCxnSpPr>
            <p:nvPr/>
          </p:nvCxnSpPr>
          <p:spPr>
            <a:xfrm>
              <a:off x="2315979" y="1856536"/>
              <a:ext cx="0" cy="1248072"/>
            </a:xfrm>
            <a:prstGeom prst="straightConnector1">
              <a:avLst/>
            </a:prstGeom>
            <a:ln w="381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タイトル 1"/>
            <p:cNvSpPr txBox="1">
              <a:spLocks/>
            </p:cNvSpPr>
            <p:nvPr/>
          </p:nvSpPr>
          <p:spPr>
            <a:xfrm>
              <a:off x="971600" y="3104608"/>
              <a:ext cx="2688758" cy="396042"/>
            </a:xfrm>
            <a:prstGeom prst="roundRect">
              <a:avLst>
                <a:gd name="adj" fmla="val 9622"/>
              </a:avLst>
            </a:prstGeom>
            <a:solidFill>
              <a:schemeClr val="bg1"/>
            </a:solidFill>
            <a:ln w="28575">
              <a:solidFill>
                <a:srgbClr val="00B050"/>
              </a:solidFill>
              <a:prstDash val="dash"/>
            </a:ln>
          </p:spPr>
          <p:txBody>
            <a:bodyPr vert="horz" wrap="square" lIns="91440" tIns="45720" rIns="91440" bIns="45720" rtlCol="0" anchor="t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状態監視対象設備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2315979" y="3500650"/>
            <a:ext cx="6305218" cy="1541899"/>
            <a:chOff x="2315979" y="3500650"/>
            <a:chExt cx="6305218" cy="1541899"/>
          </a:xfrm>
        </p:grpSpPr>
        <p:sp>
          <p:nvSpPr>
            <p:cNvPr id="30" name="タイトル 1"/>
            <p:cNvSpPr txBox="1">
              <a:spLocks/>
            </p:cNvSpPr>
            <p:nvPr/>
          </p:nvSpPr>
          <p:spPr>
            <a:xfrm>
              <a:off x="5956901" y="4633926"/>
              <a:ext cx="2664296" cy="408623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txBody>
            <a:bodyPr vert="horz" wrap="square" lIns="91440" tIns="45720" rIns="91440" bIns="4572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状態評価よる更新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0" name="カギ線コネクタ 19"/>
            <p:cNvCxnSpPr>
              <a:stCxn id="12" idx="2"/>
              <a:endCxn id="30" idx="1"/>
            </p:cNvCxnSpPr>
            <p:nvPr/>
          </p:nvCxnSpPr>
          <p:spPr>
            <a:xfrm rot="16200000" flipH="1">
              <a:off x="3467646" y="2348983"/>
              <a:ext cx="1337588" cy="3640922"/>
            </a:xfrm>
            <a:prstGeom prst="bentConnector2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1"/>
          <p:cNvSpPr txBox="1">
            <a:spLocks/>
          </p:cNvSpPr>
          <p:nvPr/>
        </p:nvSpPr>
        <p:spPr>
          <a:xfrm>
            <a:off x="4283968" y="4633926"/>
            <a:ext cx="1090462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Yes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1770748" y="2330444"/>
            <a:ext cx="1090462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雲形吹き出し 24"/>
          <p:cNvSpPr/>
          <p:nvPr/>
        </p:nvSpPr>
        <p:spPr>
          <a:xfrm>
            <a:off x="4726358" y="846004"/>
            <a:ext cx="3590058" cy="686496"/>
          </a:xfrm>
          <a:prstGeom prst="cloudCallout">
            <a:avLst>
              <a:gd name="adj1" fmla="val -32272"/>
              <a:gd name="adj2" fmla="val 89920"/>
            </a:avLst>
          </a:pr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/>
            <a:r>
              <a:rPr kumimoji="1"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汎用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</a:t>
            </a:r>
            <a:r>
              <a:rPr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少額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機器</a:t>
            </a:r>
            <a:endParaRPr kumimoji="1" lang="en-US" altLang="ja-JP" sz="14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lvl="1"/>
            <a:r>
              <a:rPr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○予備設備を保有</a:t>
            </a:r>
            <a:endParaRPr kumimoji="1" lang="ja-JP" altLang="en-US" sz="14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6" name="雲形吹き出し 25"/>
          <p:cNvSpPr/>
          <p:nvPr/>
        </p:nvSpPr>
        <p:spPr>
          <a:xfrm>
            <a:off x="4427984" y="2616133"/>
            <a:ext cx="3024336" cy="686496"/>
          </a:xfrm>
          <a:prstGeom prst="cloudCallout">
            <a:avLst>
              <a:gd name="adj1" fmla="val -89902"/>
              <a:gd name="adj2" fmla="val -41765"/>
            </a:avLst>
          </a:pr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80000" lvl="1"/>
            <a:r>
              <a:rPr kumimoji="1"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○特注の高額機器</a:t>
            </a:r>
            <a:endParaRPr kumimoji="1" lang="en-US" altLang="ja-JP" sz="1400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180000" lvl="1"/>
            <a:r>
              <a:rPr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○防災設備</a:t>
            </a:r>
            <a:endParaRPr kumimoji="1" lang="ja-JP" altLang="en-US" sz="14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7" name="雲形吹き出し 26"/>
          <p:cNvSpPr/>
          <p:nvPr/>
        </p:nvSpPr>
        <p:spPr>
          <a:xfrm>
            <a:off x="459884" y="5925855"/>
            <a:ext cx="3590058" cy="686496"/>
          </a:xfrm>
          <a:prstGeom prst="cloudCallout">
            <a:avLst>
              <a:gd name="adj1" fmla="val 55923"/>
              <a:gd name="adj2" fmla="val -72259"/>
            </a:avLst>
          </a:pr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88000" lvl="1"/>
            <a:r>
              <a:rPr kumimoji="1" lang="ja-JP" altLang="en-US" sz="1400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○判断基準による判定</a:t>
            </a:r>
            <a:endParaRPr kumimoji="1" lang="ja-JP" altLang="en-US" sz="14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51783" y="3809582"/>
            <a:ext cx="3528392" cy="648072"/>
          </a:xfrm>
          <a:prstGeom prst="ellipse">
            <a:avLst/>
          </a:prstGeom>
          <a:solidFill>
            <a:srgbClr val="FFFF6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劣化状態の把握が可能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6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9" grpId="0" animBg="1"/>
      <p:bldP spid="22" grpId="0" animBg="1"/>
      <p:bldP spid="25" grpId="0" animBg="1"/>
      <p:bldP spid="26" grpId="0" animBg="1"/>
      <p:bldP spid="27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323528" y="476672"/>
            <a:ext cx="3374642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劣化状態把握可否の判断基準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827584" y="1387083"/>
            <a:ext cx="3954929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以下のいずれかの条件に該当するもの</a:t>
            </a:r>
            <a:endParaRPr lang="en-US" altLang="ja-JP" sz="1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7584" y="2422631"/>
            <a:ext cx="5859296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solidFill>
                  <a:srgbClr val="CC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Ａ：不可視部分が多く、目視等による劣化状態確認が困難</a:t>
            </a:r>
            <a:endParaRPr lang="en-US" altLang="ja-JP" sz="1800" b="1" dirty="0" smtClean="0">
              <a:solidFill>
                <a:srgbClr val="CC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27584" y="4517075"/>
            <a:ext cx="2922595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solidFill>
                  <a:srgbClr val="CC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Ｂ：劣化徴候の把握が困難</a:t>
            </a:r>
            <a:endParaRPr lang="en-US" altLang="ja-JP" sz="1800" b="1" dirty="0" smtClean="0">
              <a:solidFill>
                <a:srgbClr val="CC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975433" y="3174820"/>
            <a:ext cx="5476887" cy="6155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定期的な分解整備を行っても目視確認できない部分が多く、</a:t>
            </a:r>
            <a:endParaRPr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劣化部分の発見が困難な設備</a:t>
            </a:r>
            <a:endParaRPr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975433" y="5229200"/>
            <a:ext cx="5908935" cy="6155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物理的、機能的な劣化損傷が表面化せず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、突発的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に機能不全に陥る恐れのある設備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39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44860"/>
              </p:ext>
            </p:extLst>
          </p:nvPr>
        </p:nvGraphicFramePr>
        <p:xfrm>
          <a:off x="251519" y="763896"/>
          <a:ext cx="8640961" cy="5512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1440160"/>
                <a:gridCol w="1584176"/>
                <a:gridCol w="504056"/>
                <a:gridCol w="504056"/>
                <a:gridCol w="1872208"/>
                <a:gridCol w="1728192"/>
              </a:tblGrid>
              <a:tr h="344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設備名称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Ｂ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管理手法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該当事業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501">
                <a:tc rowSpan="1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機械設備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水門等設備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扉体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海岸・河川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戸当り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開閉装置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排水設備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排水ポンプ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海岸・河川・下水道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エンジン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状態監視＋時間計画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弁類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減速機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道路排水ポンプ等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状態監視＋時間計画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道路・公園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処理設備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汚水ポンプ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下水道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沈砂池機械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水処理機械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汚泥処理機械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電気設備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受変電設備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状態監視＋時間計画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海岸・河川・下水道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道路・公園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自家発電設備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状態監視＋時間計画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監視制御設備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状態監視＋時間計画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>
                        <a:alpha val="5607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タイトル 1"/>
          <p:cNvSpPr txBox="1">
            <a:spLocks/>
          </p:cNvSpPr>
          <p:nvPr/>
        </p:nvSpPr>
        <p:spPr>
          <a:xfrm>
            <a:off x="323528" y="332656"/>
            <a:ext cx="1989647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時間計画型の選定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275856" y="6387029"/>
            <a:ext cx="5476887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時間計画の時間設定については、部品供給限界等を考慮して決定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838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659E7E2-6230-4E22-9432-3CC10D2FD7D5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31E793-01F6-4DC9-98BD-7E2AF0F7DD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8B0533-FEE4-4713-86F6-97D4EA9DA9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434</Words>
  <Application>Microsoft Office PowerPoint</Application>
  <PresentationFormat>画面に合わせる (4:3)</PresentationFormat>
  <Paragraphs>93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設備更新における時間計画型の導入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設備における時間計画型の維持管理手法</dc:title>
  <dc:creator>NEC-PCuser</dc:creator>
  <cp:lastModifiedBy>大井祥之</cp:lastModifiedBy>
  <cp:revision>34</cp:revision>
  <dcterms:created xsi:type="dcterms:W3CDTF">2014-04-29T08:07:22Z</dcterms:created>
  <dcterms:modified xsi:type="dcterms:W3CDTF">2014-05-15T04:52:20Z</dcterms:modified>
</cp:coreProperties>
</file>