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45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2" autoAdjust="0"/>
    <p:restoredTop sz="94660"/>
  </p:normalViewPr>
  <p:slideViewPr>
    <p:cSldViewPr>
      <p:cViewPr varScale="1">
        <p:scale>
          <a:sx n="100" d="100"/>
          <a:sy n="100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028D-4356-4319-B2D6-68F79449D299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0E15-475B-4767-A1CC-4011852D4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02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6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33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6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18F0-D0F3-4191-97FF-6917DFF59C77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2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7812" y="479292"/>
            <a:ext cx="9171811" cy="461665"/>
          </a:xfrm>
          <a:prstGeom prst="rect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1644" y="479292"/>
            <a:ext cx="917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</a:t>
            </a:r>
            <a:r>
              <a:rPr lang="ja-JP" altLang="en-US" sz="20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技術審議会部会構成（案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9"/>
          <p:cNvSpPr txBox="1"/>
          <p:nvPr/>
        </p:nvSpPr>
        <p:spPr>
          <a:xfrm>
            <a:off x="4824522" y="1788932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altLang="en-US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15"/>
          <p:cNvSpPr txBox="1"/>
          <p:nvPr/>
        </p:nvSpPr>
        <p:spPr>
          <a:xfrm>
            <a:off x="4853769" y="4593708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altLang="en-US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左中かっこ 11"/>
          <p:cNvSpPr/>
          <p:nvPr/>
        </p:nvSpPr>
        <p:spPr>
          <a:xfrm>
            <a:off x="4558908" y="1753926"/>
            <a:ext cx="360000" cy="97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3" name="左中かっこ 12"/>
          <p:cNvSpPr/>
          <p:nvPr/>
        </p:nvSpPr>
        <p:spPr>
          <a:xfrm>
            <a:off x="4581511" y="4554091"/>
            <a:ext cx="360000" cy="97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4" name="左中かっこ 13"/>
          <p:cNvSpPr/>
          <p:nvPr/>
        </p:nvSpPr>
        <p:spPr>
          <a:xfrm>
            <a:off x="1770261" y="1878420"/>
            <a:ext cx="425475" cy="44139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" name="左中かっこ 14"/>
          <p:cNvSpPr/>
          <p:nvPr/>
        </p:nvSpPr>
        <p:spPr>
          <a:xfrm>
            <a:off x="4572003" y="3133073"/>
            <a:ext cx="360000" cy="97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65864" y="1435255"/>
            <a:ext cx="4262120" cy="4898131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39"/>
          <p:cNvSpPr txBox="1"/>
          <p:nvPr/>
        </p:nvSpPr>
        <p:spPr>
          <a:xfrm>
            <a:off x="220456" y="1483197"/>
            <a:ext cx="3703472" cy="32321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</a:t>
            </a:r>
            <a:r>
              <a:rPr lang="ja-JP" altLang="en-US" sz="16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全体検討部会≫</a:t>
            </a: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事務局：事業調整室</a:t>
            </a:r>
            <a:endParaRPr lang="ja-JP" sz="120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211960" y="1646651"/>
            <a:ext cx="3816423" cy="1150345"/>
          </a:xfrm>
          <a:prstGeom prst="roundRect">
            <a:avLst>
              <a:gd name="adj" fmla="val 424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39"/>
          <p:cNvSpPr txBox="1"/>
          <p:nvPr/>
        </p:nvSpPr>
        <p:spPr>
          <a:xfrm>
            <a:off x="4498314" y="1460020"/>
            <a:ext cx="3511019" cy="25499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≪道路・</a:t>
            </a: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橋梁等部会</a:t>
            </a:r>
            <a:r>
              <a:rPr lang="ja-JP" altLang="ja-JP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≫</a:t>
            </a:r>
            <a:r>
              <a:rPr lang="ja-JP" altLang="en-US" sz="105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事務局：道路室・交戦室・公園課</a:t>
            </a:r>
            <a:endParaRPr lang="ja-JP" altLang="ja-JP" sz="1050" b="1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211960" y="3024084"/>
            <a:ext cx="3816424" cy="1146602"/>
          </a:xfrm>
          <a:prstGeom prst="roundRect">
            <a:avLst>
              <a:gd name="adj" fmla="val 424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211959" y="4446646"/>
            <a:ext cx="3816425" cy="1117830"/>
          </a:xfrm>
          <a:prstGeom prst="roundRect">
            <a:avLst>
              <a:gd name="adj" fmla="val 424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39"/>
          <p:cNvSpPr txBox="1"/>
          <p:nvPr/>
        </p:nvSpPr>
        <p:spPr>
          <a:xfrm>
            <a:off x="4498314" y="4258806"/>
            <a:ext cx="3511019" cy="2640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≪設備部会≫</a:t>
            </a:r>
            <a:r>
              <a:rPr lang="ja-JP" altLang="en-US" sz="105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事務局：事業調整室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95534" y="1014323"/>
            <a:ext cx="8953754" cy="5367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39"/>
          <p:cNvSpPr txBox="1"/>
          <p:nvPr/>
        </p:nvSpPr>
        <p:spPr>
          <a:xfrm>
            <a:off x="138568" y="1059036"/>
            <a:ext cx="6384974" cy="32321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大阪府都市基盤施設維持管理技術審議会　事務局：事業調整室</a:t>
            </a:r>
            <a:endParaRPr lang="ja-JP" sz="160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テキスト ボックス 39"/>
          <p:cNvSpPr txBox="1"/>
          <p:nvPr/>
        </p:nvSpPr>
        <p:spPr>
          <a:xfrm>
            <a:off x="4498314" y="2875809"/>
            <a:ext cx="3511019" cy="23384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≪河川等部会≫</a:t>
            </a:r>
            <a:r>
              <a:rPr lang="ja-JP" altLang="en-US" sz="105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事務局：河川室・下水道室・大阪港湾局</a:t>
            </a:r>
          </a:p>
        </p:txBody>
      </p:sp>
      <p:sp>
        <p:nvSpPr>
          <p:cNvPr id="30" name="テキスト ボックス 11"/>
          <p:cNvSpPr txBox="1"/>
          <p:nvPr/>
        </p:nvSpPr>
        <p:spPr>
          <a:xfrm>
            <a:off x="2040931" y="3296364"/>
            <a:ext cx="2304000" cy="576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河川</a:t>
            </a:r>
            <a:r>
              <a:rPr lang="ja-JP" altLang="en-US" sz="105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</a:t>
            </a:r>
            <a:r>
              <a:rPr lang="ja-JP" altLang="en-US" sz="105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</a:t>
            </a:r>
            <a:r>
              <a:rPr lang="ja-JP" altLang="en-US" sz="105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会長</a:t>
            </a: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テキスト ボックス 13"/>
          <p:cNvSpPr txBox="1"/>
          <p:nvPr/>
        </p:nvSpPr>
        <p:spPr>
          <a:xfrm>
            <a:off x="2040931" y="4745029"/>
            <a:ext cx="2304000" cy="576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54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設備部会長</a:t>
            </a: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テキスト ボックス 1"/>
          <p:cNvSpPr txBox="1"/>
          <p:nvPr/>
        </p:nvSpPr>
        <p:spPr>
          <a:xfrm>
            <a:off x="8101250" y="1388012"/>
            <a:ext cx="849590" cy="144092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担任事務</a:t>
            </a:r>
            <a:r>
              <a:rPr lang="ja-JP" altLang="en-US" sz="100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道路・モノレール・公園施設の土木施設（港湾・公園の橋梁・舗装含む）</a:t>
            </a:r>
            <a:endParaRPr lang="en-US" altLang="ja-JP" sz="100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の長寿命化</a:t>
            </a:r>
          </a:p>
          <a:p>
            <a:pPr algn="just">
              <a:spcAft>
                <a:spcPts val="0"/>
              </a:spcAft>
            </a:pPr>
            <a:endParaRPr lang="ja-JP" altLang="en-US" sz="100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6" name="テキスト ボックス 1"/>
          <p:cNvSpPr txBox="1"/>
          <p:nvPr/>
        </p:nvSpPr>
        <p:spPr>
          <a:xfrm>
            <a:off x="8109887" y="2900181"/>
            <a:ext cx="845076" cy="127050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担任事務　</a:t>
            </a:r>
            <a:r>
              <a:rPr lang="ja-JP" altLang="en-US" sz="100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河川・下水道・港湾・海岸等の土木施設の長寿命化</a:t>
            </a:r>
            <a:endParaRPr lang="ja-JP" sz="100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7" name="テキスト ボックス 1"/>
          <p:cNvSpPr txBox="1"/>
          <p:nvPr/>
        </p:nvSpPr>
        <p:spPr>
          <a:xfrm>
            <a:off x="8101250" y="4268332"/>
            <a:ext cx="849590" cy="12922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担任事務　</a:t>
            </a:r>
            <a:r>
              <a:rPr lang="ja-JP" altLang="en-US" sz="100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電気・機械設備の長寿命化</a:t>
            </a:r>
          </a:p>
        </p:txBody>
      </p:sp>
      <p:sp>
        <p:nvSpPr>
          <p:cNvPr id="40" name="テキスト ボックス 1"/>
          <p:cNvSpPr txBox="1"/>
          <p:nvPr/>
        </p:nvSpPr>
        <p:spPr>
          <a:xfrm>
            <a:off x="301305" y="2180100"/>
            <a:ext cx="1512000" cy="53334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ja-JP" altLang="en-US" sz="120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会長</a:t>
            </a:r>
            <a:endParaRPr lang="en-US" altLang="ja-JP" sz="120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1" name="テキスト ボックス 1"/>
          <p:cNvSpPr txBox="1"/>
          <p:nvPr/>
        </p:nvSpPr>
        <p:spPr>
          <a:xfrm>
            <a:off x="302102" y="3001472"/>
            <a:ext cx="1512000" cy="53334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会長代理</a:t>
            </a:r>
            <a:endParaRPr lang="en-US" altLang="ja-JP" sz="120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テキスト ボックス 20"/>
          <p:cNvSpPr txBox="1"/>
          <p:nvPr/>
        </p:nvSpPr>
        <p:spPr>
          <a:xfrm>
            <a:off x="256291" y="4054301"/>
            <a:ext cx="1408093" cy="1582183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en-US" sz="1050" b="1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担任事務</a:t>
            </a:r>
            <a:endParaRPr lang="en-US" altLang="ja-JP" sz="105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en-US" sz="1050" b="1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全体検討部会</a:t>
            </a:r>
            <a:r>
              <a:rPr lang="ja-JP" altLang="en-US" sz="1050" b="1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en-US" sz="105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全体の策定方針の調整・</a:t>
            </a:r>
            <a:r>
              <a:rPr lang="ja-JP" altLang="en-US" sz="105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検討</a:t>
            </a:r>
            <a:r>
              <a:rPr lang="ja-JP" altLang="en-US" sz="105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・とりまとめ・決定（各分野横断的な策定方針（総論））</a:t>
            </a:r>
            <a:endParaRPr lang="en-US" altLang="ja-JP" sz="105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en-US" sz="1050" kern="1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持続可能な維持管理システム検討など</a:t>
            </a:r>
            <a:endParaRPr lang="en-US" altLang="ja-JP" sz="105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133350" algn="just">
              <a:spcAft>
                <a:spcPts val="0"/>
              </a:spcAft>
            </a:pPr>
            <a:endParaRPr lang="en-US" altLang="ja-JP" sz="140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133350" algn="just">
              <a:spcAft>
                <a:spcPts val="0"/>
              </a:spcAft>
            </a:pPr>
            <a:endParaRPr lang="ja-JP" sz="140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8" name="テキスト ボックス 13"/>
          <p:cNvSpPr txBox="1"/>
          <p:nvPr/>
        </p:nvSpPr>
        <p:spPr>
          <a:xfrm>
            <a:off x="2062590" y="1933823"/>
            <a:ext cx="2304000" cy="576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54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道路・橋梁等部会長</a:t>
            </a: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テキスト ボックス 9"/>
          <p:cNvSpPr txBox="1"/>
          <p:nvPr/>
        </p:nvSpPr>
        <p:spPr>
          <a:xfrm>
            <a:off x="4824522" y="2249429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altLang="en-US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テキスト ボックス 17"/>
          <p:cNvSpPr txBox="1"/>
          <p:nvPr/>
        </p:nvSpPr>
        <p:spPr>
          <a:xfrm>
            <a:off x="4853769" y="3163841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15"/>
          <p:cNvSpPr txBox="1"/>
          <p:nvPr/>
        </p:nvSpPr>
        <p:spPr>
          <a:xfrm>
            <a:off x="4860032" y="5068711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altLang="en-US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テキスト ボックス 39"/>
          <p:cNvSpPr txBox="1"/>
          <p:nvPr/>
        </p:nvSpPr>
        <p:spPr>
          <a:xfrm>
            <a:off x="7484377" y="1062998"/>
            <a:ext cx="2096096" cy="3232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（委員数：</a:t>
            </a:r>
            <a:r>
              <a:rPr lang="en-US" altLang="ja-JP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名）</a:t>
            </a:r>
            <a:endParaRPr lang="ja-JP" sz="105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テキスト ボックス 15">
            <a:extLst>
              <a:ext uri="{FF2B5EF4-FFF2-40B4-BE49-F238E27FC236}">
                <a16:creationId xmlns:a16="http://schemas.microsoft.com/office/drawing/2014/main" id="{91B7C5A3-26DC-4DE5-8DF5-29F68F9EA125}"/>
              </a:ext>
            </a:extLst>
          </p:cNvPr>
          <p:cNvSpPr txBox="1"/>
          <p:nvPr/>
        </p:nvSpPr>
        <p:spPr>
          <a:xfrm>
            <a:off x="4853769" y="3634836"/>
            <a:ext cx="2952000" cy="43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altLang="en-US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テキスト ボックス 13">
            <a:extLst>
              <a:ext uri="{FF2B5EF4-FFF2-40B4-BE49-F238E27FC236}">
                <a16:creationId xmlns:a16="http://schemas.microsoft.com/office/drawing/2014/main" id="{6C015C19-5CFA-4496-BE0D-D3E866D2A849}"/>
              </a:ext>
            </a:extLst>
          </p:cNvPr>
          <p:cNvSpPr txBox="1"/>
          <p:nvPr/>
        </p:nvSpPr>
        <p:spPr>
          <a:xfrm>
            <a:off x="2037666" y="5636484"/>
            <a:ext cx="2304000" cy="576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54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ja-JP" sz="1050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/>
            <a:endParaRPr lang="ja-JP" altLang="ja-JP" sz="1600" b="1" kern="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テキスト ボックス 39">
            <a:extLst>
              <a:ext uri="{FF2B5EF4-FFF2-40B4-BE49-F238E27FC236}">
                <a16:creationId xmlns:a16="http://schemas.microsoft.com/office/drawing/2014/main" id="{A04E72AA-2395-4A32-AB41-A1D65C327C80}"/>
              </a:ext>
            </a:extLst>
          </p:cNvPr>
          <p:cNvSpPr txBox="1"/>
          <p:nvPr/>
        </p:nvSpPr>
        <p:spPr>
          <a:xfrm>
            <a:off x="7905860" y="50379"/>
            <a:ext cx="1232015" cy="3232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en-US" altLang="ja-JP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資料５－１</a:t>
            </a:r>
            <a:r>
              <a:rPr lang="en-US" altLang="ja-JP" sz="1200" b="1" kern="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sz="1200" b="1" kern="1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3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lt1"/>
        </a:solidFill>
        <a:ln w="6350">
          <a:solidFill>
            <a:prstClr val="black"/>
          </a:solidFill>
        </a:ln>
        <a:effectLst/>
      </a:spPr>
      <a:bodyPr rot="0" spcFirstLastPara="0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indent="133350" algn="just">
          <a:spcAft>
            <a:spcPts val="0"/>
          </a:spcAft>
          <a:defRPr sz="1600" b="1" kern="100" dirty="0">
            <a:effectLst/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6506C5531F2144DBAB1DE85933D3C68" ma:contentTypeVersion="10" ma:contentTypeDescription="新しいドキュメントを作成します。" ma:contentTypeScope="" ma:versionID="f90daf574fa21929bbd419006739cda1">
  <xsd:schema xmlns:xsd="http://www.w3.org/2001/XMLSchema" xmlns:xs="http://www.w3.org/2001/XMLSchema" xmlns:p="http://schemas.microsoft.com/office/2006/metadata/properties" xmlns:ns2="e29ea36f-bd34-46ee-9d90-761e06a66cc4" xmlns:ns3="e3d9dac3-3192-4a7a-824d-6f389e15dfff" targetNamespace="http://schemas.microsoft.com/office/2006/metadata/properties" ma:root="true" ma:fieldsID="be2c483ef248da87f392e6a2a83e0daf" ns2:_="" ns3:_="">
    <xsd:import namespace="e29ea36f-bd34-46ee-9d90-761e06a66cc4"/>
    <xsd:import namespace="e3d9dac3-3192-4a7a-824d-6f389e15d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ea36f-bd34-46ee-9d90-761e06a66c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9426463e-fb95-4bd5-b485-403931fdaa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d9dac3-3192-4a7a-824d-6f389e15dff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9ea36f-bd34-46ee-9d90-761e06a66cc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94C7973-9C70-4214-9919-C512BE9285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9ea36f-bd34-46ee-9d90-761e06a66cc4"/>
    <ds:schemaRef ds:uri="e3d9dac3-3192-4a7a-824d-6f389e15df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64369-6512-4E5E-92EB-4E2DFB1F57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8060C-AF7C-440F-8B0F-187C3DA73909}">
  <ds:schemaRefs>
    <ds:schemaRef ds:uri="http://schemas.microsoft.com/office/2006/metadata/properties"/>
    <ds:schemaRef ds:uri="http://schemas.microsoft.com/office/infopath/2007/PartnerControls"/>
    <ds:schemaRef ds:uri="e29ea36f-bd34-46ee-9d90-761e06a66c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2023-12-15T02:00:24Z</dcterms:created>
  <dcterms:modified xsi:type="dcterms:W3CDTF">2024-01-16T08:39:17Z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0x01010026506C5531F2144DBAB1DE85933D3C68</vt:lpwstr>
  </property>
</Properties>
</file>