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2B6FA-D92D-BBDF-0B9E-033095330AAE}" v="3" dt="2024-01-16T05:11:35.858"/>
    <p1510:client id="{98380713-6269-4EF1-9748-37B5BB2CBDA3}" v="4" dt="2024-01-16T06:46:07.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varScale="1">
        <p:scale>
          <a:sx n="72" d="100"/>
          <a:sy n="72" d="100"/>
        </p:scale>
        <p:origin x="13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妻井　繁信" userId="S::tsumais@lan.pref.osaka.jp::c7bfbdc2-c4b6-423a-9599-8b27545ffcdf" providerId="AD" clId="Web-{98380713-6269-4EF1-9748-37B5BB2CBDA3}"/>
    <pc:docChg chg="modSld">
      <pc:chgData name="妻井　繁信" userId="S::tsumais@lan.pref.osaka.jp::c7bfbdc2-c4b6-423a-9599-8b27545ffcdf" providerId="AD" clId="Web-{98380713-6269-4EF1-9748-37B5BB2CBDA3}" dt="2024-01-16T06:46:07.744" v="1" actId="20577"/>
      <pc:docMkLst>
        <pc:docMk/>
      </pc:docMkLst>
      <pc:sldChg chg="modSp">
        <pc:chgData name="妻井　繁信" userId="S::tsumais@lan.pref.osaka.jp::c7bfbdc2-c4b6-423a-9599-8b27545ffcdf" providerId="AD" clId="Web-{98380713-6269-4EF1-9748-37B5BB2CBDA3}" dt="2024-01-16T06:46:07.744" v="1" actId="20577"/>
        <pc:sldMkLst>
          <pc:docMk/>
          <pc:sldMk cId="125450082" sldId="256"/>
        </pc:sldMkLst>
        <pc:spChg chg="mod">
          <ac:chgData name="妻井　繁信" userId="S::tsumais@lan.pref.osaka.jp::c7bfbdc2-c4b6-423a-9599-8b27545ffcdf" providerId="AD" clId="Web-{98380713-6269-4EF1-9748-37B5BB2CBDA3}" dt="2024-01-16T06:46:07.744" v="1" actId="20577"/>
          <ac:spMkLst>
            <pc:docMk/>
            <pc:sldMk cId="125450082" sldId="256"/>
            <ac:spMk id="15" creationId="{A5A43730-30F9-4547-AB20-12F852437669}"/>
          </ac:spMkLst>
        </pc:spChg>
      </pc:sldChg>
    </pc:docChg>
  </pc:docChgLst>
  <pc:docChgLst>
    <pc:chgData name="中井　和弘" userId="S::nakaikaz@lan.pref.osaka.jp::a885af07-68c0-47ff-bca9-b469475cea9b" providerId="AD" clId="Web-{4362B6FA-D92D-BBDF-0B9E-033095330AAE}"/>
    <pc:docChg chg="modSld">
      <pc:chgData name="中井　和弘" userId="S::nakaikaz@lan.pref.osaka.jp::a885af07-68c0-47ff-bca9-b469475cea9b" providerId="AD" clId="Web-{4362B6FA-D92D-BBDF-0B9E-033095330AAE}" dt="2024-01-16T05:11:35.858" v="2" actId="20577"/>
      <pc:docMkLst>
        <pc:docMk/>
      </pc:docMkLst>
      <pc:sldChg chg="modSp">
        <pc:chgData name="中井　和弘" userId="S::nakaikaz@lan.pref.osaka.jp::a885af07-68c0-47ff-bca9-b469475cea9b" providerId="AD" clId="Web-{4362B6FA-D92D-BBDF-0B9E-033095330AAE}" dt="2024-01-16T05:11:35.858" v="2" actId="20577"/>
        <pc:sldMkLst>
          <pc:docMk/>
          <pc:sldMk cId="125450082" sldId="256"/>
        </pc:sldMkLst>
        <pc:spChg chg="mod">
          <ac:chgData name="中井　和弘" userId="S::nakaikaz@lan.pref.osaka.jp::a885af07-68c0-47ff-bca9-b469475cea9b" providerId="AD" clId="Web-{4362B6FA-D92D-BBDF-0B9E-033095330AAE}" dt="2024-01-16T05:11:35.858" v="2" actId="20577"/>
          <ac:spMkLst>
            <pc:docMk/>
            <pc:sldMk cId="125450082" sldId="256"/>
            <ac:spMk id="27" creationId="{7F4B7DFD-CD7D-44E3-B334-28E715532130}"/>
          </ac:spMkLst>
        </pc:spChg>
      </pc:sldChg>
    </pc:docChg>
  </pc:docChgLst>
  <pc:docChgLst>
    <pc:chgData name="山本　真也" userId="2710c073-bc78-47b2-9b83-913dbde9ad3a" providerId="ADAL" clId="{E7FB9984-9FAB-4FCA-9D81-DA3463A65E47}"/>
    <pc:docChg chg="modSld">
      <pc:chgData name="山本　真也" userId="2710c073-bc78-47b2-9b83-913dbde9ad3a" providerId="ADAL" clId="{E7FB9984-9FAB-4FCA-9D81-DA3463A65E47}" dt="2024-01-16T05:52:29.472" v="27" actId="20577"/>
      <pc:docMkLst>
        <pc:docMk/>
      </pc:docMkLst>
      <pc:sldChg chg="modSp mod">
        <pc:chgData name="山本　真也" userId="2710c073-bc78-47b2-9b83-913dbde9ad3a" providerId="ADAL" clId="{E7FB9984-9FAB-4FCA-9D81-DA3463A65E47}" dt="2024-01-16T05:52:29.472" v="27" actId="20577"/>
        <pc:sldMkLst>
          <pc:docMk/>
          <pc:sldMk cId="125450082" sldId="256"/>
        </pc:sldMkLst>
        <pc:spChg chg="mod">
          <ac:chgData name="山本　真也" userId="2710c073-bc78-47b2-9b83-913dbde9ad3a" providerId="ADAL" clId="{E7FB9984-9FAB-4FCA-9D81-DA3463A65E47}" dt="2024-01-16T05:52:29.472" v="27" actId="20577"/>
          <ac:spMkLst>
            <pc:docMk/>
            <pc:sldMk cId="125450082" sldId="256"/>
            <ac:spMk id="16" creationId="{6EB9CE1D-47AE-49AA-AFE3-D3960E00D929}"/>
          </ac:spMkLst>
        </pc:spChg>
        <pc:spChg chg="mod">
          <ac:chgData name="山本　真也" userId="2710c073-bc78-47b2-9b83-913dbde9ad3a" providerId="ADAL" clId="{E7FB9984-9FAB-4FCA-9D81-DA3463A65E47}" dt="2024-01-16T00:19:52.592" v="14" actId="1035"/>
          <ac:spMkLst>
            <pc:docMk/>
            <pc:sldMk cId="125450082" sldId="256"/>
            <ac:spMk id="121"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D:\yamamotos\Desktop\&#35566;&#21839;&#12398;&#36259;&#26088;&#29992;&#32032;&#26448;\&#27211;&#26753;&#20581;&#20840;&#24615;&#25512;&#3122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21475546416607"/>
          <c:y val="4.5077605006835678E-2"/>
          <c:w val="0.80758494555354488"/>
          <c:h val="0.80186006026746648"/>
        </c:manualLayout>
      </c:layout>
      <c:barChart>
        <c:barDir val="col"/>
        <c:grouping val="stacked"/>
        <c:varyColors val="0"/>
        <c:ser>
          <c:idx val="0"/>
          <c:order val="0"/>
          <c:tx>
            <c:strRef>
              <c:f>'グラフ（要望・苦情）'!$B$3</c:f>
              <c:strCache>
                <c:ptCount val="1"/>
                <c:pt idx="0">
                  <c:v>道路</c:v>
                </c:pt>
              </c:strCache>
            </c:strRef>
          </c:tx>
          <c:spPr>
            <a:solidFill>
              <a:srgbClr val="C0C0C0"/>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'グラフ（要望・苦情）'!$P$3:$X$3</c:f>
              <c:numCache>
                <c:formatCode>#,##0_);[Red]\(#,##0\)</c:formatCode>
                <c:ptCount val="9"/>
                <c:pt idx="0">
                  <c:v>6802</c:v>
                </c:pt>
                <c:pt idx="1">
                  <c:v>5989</c:v>
                </c:pt>
                <c:pt idx="2">
                  <c:v>8260</c:v>
                </c:pt>
                <c:pt idx="3">
                  <c:v>9480</c:v>
                </c:pt>
                <c:pt idx="4">
                  <c:v>9957</c:v>
                </c:pt>
                <c:pt idx="5">
                  <c:v>10249</c:v>
                </c:pt>
                <c:pt idx="6">
                  <c:v>11021</c:v>
                </c:pt>
                <c:pt idx="7">
                  <c:v>11286</c:v>
                </c:pt>
                <c:pt idx="8">
                  <c:v>11065</c:v>
                </c:pt>
              </c:numCache>
            </c:numRef>
          </c:val>
          <c:extLst>
            <c:ext xmlns:c16="http://schemas.microsoft.com/office/drawing/2014/chart" uri="{C3380CC4-5D6E-409C-BE32-E72D297353CC}">
              <c16:uniqueId val="{00000000-FD55-46E1-A9E4-4C2145B14614}"/>
            </c:ext>
          </c:extLst>
        </c:ser>
        <c:ser>
          <c:idx val="1"/>
          <c:order val="1"/>
          <c:tx>
            <c:strRef>
              <c:f>'グラフ（要望・苦情）'!$B$4</c:f>
              <c:strCache>
                <c:ptCount val="1"/>
                <c:pt idx="0">
                  <c:v>河川</c:v>
                </c:pt>
              </c:strCache>
            </c:strRef>
          </c:tx>
          <c:spPr>
            <a:pattFill prst="wdUpDiag">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'グラフ（要望・苦情）'!$P$4:$X$4</c:f>
              <c:numCache>
                <c:formatCode>#,##0_);[Red]\(#,##0\)</c:formatCode>
                <c:ptCount val="9"/>
                <c:pt idx="0">
                  <c:v>1382</c:v>
                </c:pt>
                <c:pt idx="1">
                  <c:v>1603</c:v>
                </c:pt>
                <c:pt idx="2">
                  <c:v>1195</c:v>
                </c:pt>
                <c:pt idx="3">
                  <c:v>1026</c:v>
                </c:pt>
                <c:pt idx="4">
                  <c:v>1107</c:v>
                </c:pt>
                <c:pt idx="5">
                  <c:v>954</c:v>
                </c:pt>
                <c:pt idx="6">
                  <c:v>1110</c:v>
                </c:pt>
                <c:pt idx="7">
                  <c:v>1366</c:v>
                </c:pt>
                <c:pt idx="8">
                  <c:v>1411</c:v>
                </c:pt>
              </c:numCache>
            </c:numRef>
          </c:val>
          <c:extLst>
            <c:ext xmlns:c16="http://schemas.microsoft.com/office/drawing/2014/chart" uri="{C3380CC4-5D6E-409C-BE32-E72D297353CC}">
              <c16:uniqueId val="{00000001-FD55-46E1-A9E4-4C2145B14614}"/>
            </c:ext>
          </c:extLst>
        </c:ser>
        <c:ser>
          <c:idx val="2"/>
          <c:order val="2"/>
          <c:tx>
            <c:strRef>
              <c:f>'グラフ（要望・苦情）'!$B$5</c:f>
              <c:strCache>
                <c:ptCount val="1"/>
                <c:pt idx="0">
                  <c:v>砂防</c:v>
                </c:pt>
              </c:strCache>
            </c:strRef>
          </c:tx>
          <c:spPr>
            <a:solidFill>
              <a:srgbClr val="0066CC"/>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'グラフ（要望・苦情）'!$P$5:$X$5</c:f>
              <c:numCache>
                <c:formatCode>#,##0_);[Red]\(#,##0\)</c:formatCode>
                <c:ptCount val="9"/>
                <c:pt idx="0">
                  <c:v>116</c:v>
                </c:pt>
                <c:pt idx="1">
                  <c:v>120</c:v>
                </c:pt>
                <c:pt idx="2">
                  <c:v>66</c:v>
                </c:pt>
                <c:pt idx="3">
                  <c:v>62</c:v>
                </c:pt>
                <c:pt idx="4">
                  <c:v>65</c:v>
                </c:pt>
                <c:pt idx="5">
                  <c:v>71</c:v>
                </c:pt>
                <c:pt idx="6">
                  <c:v>37</c:v>
                </c:pt>
                <c:pt idx="7">
                  <c:v>37</c:v>
                </c:pt>
                <c:pt idx="8">
                  <c:v>40</c:v>
                </c:pt>
              </c:numCache>
            </c:numRef>
          </c:val>
          <c:extLst>
            <c:ext xmlns:c16="http://schemas.microsoft.com/office/drawing/2014/chart" uri="{C3380CC4-5D6E-409C-BE32-E72D297353CC}">
              <c16:uniqueId val="{00000002-FD55-46E1-A9E4-4C2145B14614}"/>
            </c:ext>
          </c:extLst>
        </c:ser>
        <c:ser>
          <c:idx val="3"/>
          <c:order val="3"/>
          <c:tx>
            <c:strRef>
              <c:f>'グラフ（要望・苦情）'!$B$6</c:f>
              <c:strCache>
                <c:ptCount val="1"/>
                <c:pt idx="0">
                  <c:v>下水道</c:v>
                </c:pt>
              </c:strCache>
            </c:strRef>
          </c:tx>
          <c:spPr>
            <a:solidFill>
              <a:srgbClr val="CCFFFF"/>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'グラフ（要望・苦情）'!$P$6:$X$6</c:f>
              <c:numCache>
                <c:formatCode>#,##0_);[Red]\(#,##0\)</c:formatCode>
                <c:ptCount val="9"/>
                <c:pt idx="0">
                  <c:v>35</c:v>
                </c:pt>
                <c:pt idx="1">
                  <c:v>25</c:v>
                </c:pt>
                <c:pt idx="2">
                  <c:v>17</c:v>
                </c:pt>
                <c:pt idx="3">
                  <c:v>21</c:v>
                </c:pt>
                <c:pt idx="4">
                  <c:v>30</c:v>
                </c:pt>
                <c:pt idx="5">
                  <c:v>35</c:v>
                </c:pt>
                <c:pt idx="6">
                  <c:v>43</c:v>
                </c:pt>
                <c:pt idx="7">
                  <c:v>43</c:v>
                </c:pt>
                <c:pt idx="8">
                  <c:v>25</c:v>
                </c:pt>
              </c:numCache>
            </c:numRef>
          </c:val>
          <c:extLst>
            <c:ext xmlns:c16="http://schemas.microsoft.com/office/drawing/2014/chart" uri="{C3380CC4-5D6E-409C-BE32-E72D297353CC}">
              <c16:uniqueId val="{00000003-FD55-46E1-A9E4-4C2145B14614}"/>
            </c:ext>
          </c:extLst>
        </c:ser>
        <c:ser>
          <c:idx val="4"/>
          <c:order val="4"/>
          <c:tx>
            <c:strRef>
              <c:f>'グラフ（要望・苦情）'!$B$7</c:f>
              <c:strCache>
                <c:ptCount val="1"/>
                <c:pt idx="0">
                  <c:v>公園</c:v>
                </c:pt>
              </c:strCache>
            </c:strRef>
          </c:tx>
          <c:spPr>
            <a:pattFill prst="pct25">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'グラフ（要望・苦情）'!$P$7:$X$7</c:f>
              <c:numCache>
                <c:formatCode>#,##0_);[Red]\(#,##0\)</c:formatCode>
                <c:ptCount val="9"/>
                <c:pt idx="0">
                  <c:v>2954</c:v>
                </c:pt>
                <c:pt idx="1">
                  <c:v>2867</c:v>
                </c:pt>
                <c:pt idx="2">
                  <c:v>2499</c:v>
                </c:pt>
                <c:pt idx="3">
                  <c:v>2350</c:v>
                </c:pt>
                <c:pt idx="4">
                  <c:v>2211</c:v>
                </c:pt>
                <c:pt idx="5">
                  <c:v>1895</c:v>
                </c:pt>
                <c:pt idx="6">
                  <c:v>1879</c:v>
                </c:pt>
                <c:pt idx="7">
                  <c:v>2131</c:v>
                </c:pt>
                <c:pt idx="8">
                  <c:v>1696</c:v>
                </c:pt>
              </c:numCache>
            </c:numRef>
          </c:val>
          <c:extLst>
            <c:ext xmlns:c16="http://schemas.microsoft.com/office/drawing/2014/chart" uri="{C3380CC4-5D6E-409C-BE32-E72D297353CC}">
              <c16:uniqueId val="{00000004-FD55-46E1-A9E4-4C2145B14614}"/>
            </c:ext>
          </c:extLst>
        </c:ser>
        <c:ser>
          <c:idx val="5"/>
          <c:order val="5"/>
          <c:tx>
            <c:strRef>
              <c:f>'グラフ（要望・苦情）'!$B$8</c:f>
              <c:strCache>
                <c:ptCount val="1"/>
                <c:pt idx="0">
                  <c:v>港湾</c:v>
                </c:pt>
              </c:strCache>
            </c:strRef>
          </c:tx>
          <c:spPr>
            <a:pattFill prst="dkHorz">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'グラフ（要望・苦情）'!$P$8:$X$8</c:f>
              <c:numCache>
                <c:formatCode>#,##0_);[Red]\(#,##0\)</c:formatCode>
                <c:ptCount val="9"/>
                <c:pt idx="0">
                  <c:v>736</c:v>
                </c:pt>
                <c:pt idx="1">
                  <c:v>994</c:v>
                </c:pt>
                <c:pt idx="2">
                  <c:v>889</c:v>
                </c:pt>
                <c:pt idx="3">
                  <c:v>987</c:v>
                </c:pt>
                <c:pt idx="4">
                  <c:v>916</c:v>
                </c:pt>
                <c:pt idx="5">
                  <c:v>656</c:v>
                </c:pt>
                <c:pt idx="6">
                  <c:v>794</c:v>
                </c:pt>
                <c:pt idx="7">
                  <c:v>729</c:v>
                </c:pt>
                <c:pt idx="8">
                  <c:v>892</c:v>
                </c:pt>
              </c:numCache>
            </c:numRef>
          </c:val>
          <c:extLst>
            <c:ext xmlns:c16="http://schemas.microsoft.com/office/drawing/2014/chart" uri="{C3380CC4-5D6E-409C-BE32-E72D297353CC}">
              <c16:uniqueId val="{00000005-FD55-46E1-A9E4-4C2145B14614}"/>
            </c:ext>
          </c:extLst>
        </c:ser>
        <c:ser>
          <c:idx val="6"/>
          <c:order val="6"/>
          <c:tx>
            <c:strRef>
              <c:f>'グラフ（要望・苦情）'!$B$9</c:f>
              <c:strCache>
                <c:ptCount val="1"/>
                <c:pt idx="0">
                  <c:v>府道緑化</c:v>
                </c:pt>
              </c:strCache>
            </c:strRef>
          </c:tx>
          <c:spPr>
            <a:pattFill prst="dkDnDiag">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'グラフ（要望・苦情）'!$P$9:$X$9</c:f>
              <c:numCache>
                <c:formatCode>#,##0_);[Red]\(#,##0\)</c:formatCode>
                <c:ptCount val="9"/>
                <c:pt idx="0">
                  <c:v>595</c:v>
                </c:pt>
                <c:pt idx="1">
                  <c:v>548</c:v>
                </c:pt>
                <c:pt idx="2">
                  <c:v>471</c:v>
                </c:pt>
                <c:pt idx="3">
                  <c:v>669</c:v>
                </c:pt>
                <c:pt idx="4">
                  <c:v>477</c:v>
                </c:pt>
                <c:pt idx="5">
                  <c:v>516</c:v>
                </c:pt>
                <c:pt idx="6">
                  <c:v>562</c:v>
                </c:pt>
                <c:pt idx="7">
                  <c:v>503</c:v>
                </c:pt>
                <c:pt idx="8">
                  <c:v>666</c:v>
                </c:pt>
              </c:numCache>
            </c:numRef>
          </c:val>
          <c:extLst>
            <c:ext xmlns:c16="http://schemas.microsoft.com/office/drawing/2014/chart" uri="{C3380CC4-5D6E-409C-BE32-E72D297353CC}">
              <c16:uniqueId val="{00000006-FD55-46E1-A9E4-4C2145B14614}"/>
            </c:ext>
          </c:extLst>
        </c:ser>
        <c:dLbls>
          <c:showLegendKey val="0"/>
          <c:showVal val="0"/>
          <c:showCatName val="0"/>
          <c:showSerName val="0"/>
          <c:showPercent val="0"/>
          <c:showBubbleSize val="0"/>
        </c:dLbls>
        <c:gapWidth val="150"/>
        <c:overlap val="100"/>
        <c:serLines>
          <c:spPr>
            <a:ln w="3175">
              <a:solidFill>
                <a:srgbClr val="000000"/>
              </a:solidFill>
              <a:prstDash val="sysDash"/>
            </a:ln>
          </c:spPr>
        </c:serLines>
        <c:axId val="1180270655"/>
        <c:axId val="1"/>
      </c:barChart>
      <c:catAx>
        <c:axId val="1180270655"/>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ysDash"/>
            </a:ln>
          </c:spPr>
        </c:majorGridlines>
        <c:numFmt formatCode="#,##0_);[Red]\(#,##0\)"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ＭＳ Ｐゴシック"/>
                <a:ea typeface="ＭＳ Ｐゴシック"/>
                <a:cs typeface="ＭＳ Ｐゴシック"/>
              </a:defRPr>
            </a:pPr>
            <a:endParaRPr lang="ja-JP"/>
          </a:p>
        </c:txPr>
        <c:crossAx val="1180270655"/>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29928531119916"/>
          <c:y val="0.13140330447403506"/>
          <c:w val="0.84488584997332983"/>
          <c:h val="0.72828507795100228"/>
        </c:manualLayout>
      </c:layout>
      <c:barChart>
        <c:barDir val="col"/>
        <c:grouping val="stacked"/>
        <c:varyColors val="0"/>
        <c:ser>
          <c:idx val="0"/>
          <c:order val="0"/>
          <c:tx>
            <c:strRef>
              <c:f>'グラフ（要望・苦情）'!$B$3</c:f>
              <c:strCache>
                <c:ptCount val="1"/>
                <c:pt idx="0">
                  <c:v>道路</c:v>
                </c:pt>
              </c:strCache>
            </c:strRef>
          </c:tx>
          <c:spPr>
            <a:solidFill>
              <a:srgbClr val="C0C0C0"/>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'グラフ（要望・苦情）'!$P$3:$X$3</c:f>
              <c:numCache>
                <c:formatCode>#,##0_);[Red]\(#,##0\)</c:formatCode>
                <c:ptCount val="9"/>
                <c:pt idx="0">
                  <c:v>6802</c:v>
                </c:pt>
                <c:pt idx="1">
                  <c:v>5989</c:v>
                </c:pt>
                <c:pt idx="2">
                  <c:v>8260</c:v>
                </c:pt>
                <c:pt idx="3">
                  <c:v>9480</c:v>
                </c:pt>
                <c:pt idx="4">
                  <c:v>9957</c:v>
                </c:pt>
                <c:pt idx="5">
                  <c:v>10249</c:v>
                </c:pt>
                <c:pt idx="6">
                  <c:v>11021</c:v>
                </c:pt>
                <c:pt idx="7">
                  <c:v>11286</c:v>
                </c:pt>
                <c:pt idx="8">
                  <c:v>11065</c:v>
                </c:pt>
              </c:numCache>
            </c:numRef>
          </c:val>
          <c:extLst>
            <c:ext xmlns:c16="http://schemas.microsoft.com/office/drawing/2014/chart" uri="{C3380CC4-5D6E-409C-BE32-E72D297353CC}">
              <c16:uniqueId val="{00000000-A65E-4C38-BCCA-43627908C4AC}"/>
            </c:ext>
          </c:extLst>
        </c:ser>
        <c:ser>
          <c:idx val="1"/>
          <c:order val="1"/>
          <c:tx>
            <c:strRef>
              <c:f>'グラフ（要望・苦情）'!$B$4</c:f>
              <c:strCache>
                <c:ptCount val="1"/>
                <c:pt idx="0">
                  <c:v>河川</c:v>
                </c:pt>
              </c:strCache>
            </c:strRef>
          </c:tx>
          <c:spPr>
            <a:pattFill prst="wdUpDiag">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'グラフ（要望・苦情）'!$P$4:$X$4</c:f>
              <c:numCache>
                <c:formatCode>#,##0_);[Red]\(#,##0\)</c:formatCode>
                <c:ptCount val="9"/>
                <c:pt idx="0">
                  <c:v>1382</c:v>
                </c:pt>
                <c:pt idx="1">
                  <c:v>1603</c:v>
                </c:pt>
                <c:pt idx="2">
                  <c:v>1195</c:v>
                </c:pt>
                <c:pt idx="3">
                  <c:v>1026</c:v>
                </c:pt>
                <c:pt idx="4">
                  <c:v>1107</c:v>
                </c:pt>
                <c:pt idx="5">
                  <c:v>954</c:v>
                </c:pt>
                <c:pt idx="6">
                  <c:v>1110</c:v>
                </c:pt>
                <c:pt idx="7">
                  <c:v>1366</c:v>
                </c:pt>
                <c:pt idx="8">
                  <c:v>1411</c:v>
                </c:pt>
              </c:numCache>
            </c:numRef>
          </c:val>
          <c:extLst>
            <c:ext xmlns:c16="http://schemas.microsoft.com/office/drawing/2014/chart" uri="{C3380CC4-5D6E-409C-BE32-E72D297353CC}">
              <c16:uniqueId val="{00000001-A65E-4C38-BCCA-43627908C4AC}"/>
            </c:ext>
          </c:extLst>
        </c:ser>
        <c:ser>
          <c:idx val="2"/>
          <c:order val="2"/>
          <c:tx>
            <c:strRef>
              <c:f>'グラフ（要望・苦情）'!$B$5</c:f>
              <c:strCache>
                <c:ptCount val="1"/>
                <c:pt idx="0">
                  <c:v>砂防</c:v>
                </c:pt>
              </c:strCache>
            </c:strRef>
          </c:tx>
          <c:spPr>
            <a:solidFill>
              <a:srgbClr val="0066CC"/>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'グラフ（要望・苦情）'!$P$5:$X$5</c:f>
              <c:numCache>
                <c:formatCode>#,##0_);[Red]\(#,##0\)</c:formatCode>
                <c:ptCount val="9"/>
                <c:pt idx="0">
                  <c:v>116</c:v>
                </c:pt>
                <c:pt idx="1">
                  <c:v>120</c:v>
                </c:pt>
                <c:pt idx="2">
                  <c:v>66</c:v>
                </c:pt>
                <c:pt idx="3">
                  <c:v>62</c:v>
                </c:pt>
                <c:pt idx="4">
                  <c:v>65</c:v>
                </c:pt>
                <c:pt idx="5">
                  <c:v>71</c:v>
                </c:pt>
                <c:pt idx="6">
                  <c:v>37</c:v>
                </c:pt>
                <c:pt idx="7">
                  <c:v>37</c:v>
                </c:pt>
                <c:pt idx="8">
                  <c:v>40</c:v>
                </c:pt>
              </c:numCache>
            </c:numRef>
          </c:val>
          <c:extLst>
            <c:ext xmlns:c16="http://schemas.microsoft.com/office/drawing/2014/chart" uri="{C3380CC4-5D6E-409C-BE32-E72D297353CC}">
              <c16:uniqueId val="{00000002-A65E-4C38-BCCA-43627908C4AC}"/>
            </c:ext>
          </c:extLst>
        </c:ser>
        <c:ser>
          <c:idx val="3"/>
          <c:order val="3"/>
          <c:tx>
            <c:strRef>
              <c:f>'グラフ（要望・苦情）'!$B$6</c:f>
              <c:strCache>
                <c:ptCount val="1"/>
                <c:pt idx="0">
                  <c:v>下水道</c:v>
                </c:pt>
              </c:strCache>
            </c:strRef>
          </c:tx>
          <c:spPr>
            <a:solidFill>
              <a:srgbClr val="CCFFFF"/>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'グラフ（要望・苦情）'!$P$6:$X$6</c:f>
              <c:numCache>
                <c:formatCode>#,##0_);[Red]\(#,##0\)</c:formatCode>
                <c:ptCount val="9"/>
                <c:pt idx="0">
                  <c:v>35</c:v>
                </c:pt>
                <c:pt idx="1">
                  <c:v>25</c:v>
                </c:pt>
                <c:pt idx="2">
                  <c:v>17</c:v>
                </c:pt>
                <c:pt idx="3">
                  <c:v>21</c:v>
                </c:pt>
                <c:pt idx="4">
                  <c:v>30</c:v>
                </c:pt>
                <c:pt idx="5">
                  <c:v>35</c:v>
                </c:pt>
                <c:pt idx="6">
                  <c:v>43</c:v>
                </c:pt>
                <c:pt idx="7">
                  <c:v>43</c:v>
                </c:pt>
                <c:pt idx="8">
                  <c:v>25</c:v>
                </c:pt>
              </c:numCache>
            </c:numRef>
          </c:val>
          <c:extLst>
            <c:ext xmlns:c16="http://schemas.microsoft.com/office/drawing/2014/chart" uri="{C3380CC4-5D6E-409C-BE32-E72D297353CC}">
              <c16:uniqueId val="{00000003-A65E-4C38-BCCA-43627908C4AC}"/>
            </c:ext>
          </c:extLst>
        </c:ser>
        <c:ser>
          <c:idx val="4"/>
          <c:order val="4"/>
          <c:tx>
            <c:strRef>
              <c:f>'グラフ（要望・苦情）'!$B$7</c:f>
              <c:strCache>
                <c:ptCount val="1"/>
                <c:pt idx="0">
                  <c:v>公園</c:v>
                </c:pt>
              </c:strCache>
            </c:strRef>
          </c:tx>
          <c:spPr>
            <a:pattFill prst="pct25">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'グラフ（要望・苦情）'!$P$7:$X$7</c:f>
              <c:numCache>
                <c:formatCode>#,##0_);[Red]\(#,##0\)</c:formatCode>
                <c:ptCount val="9"/>
                <c:pt idx="0">
                  <c:v>2954</c:v>
                </c:pt>
                <c:pt idx="1">
                  <c:v>2867</c:v>
                </c:pt>
                <c:pt idx="2">
                  <c:v>2499</c:v>
                </c:pt>
                <c:pt idx="3">
                  <c:v>2350</c:v>
                </c:pt>
                <c:pt idx="4">
                  <c:v>2211</c:v>
                </c:pt>
                <c:pt idx="5">
                  <c:v>1895</c:v>
                </c:pt>
                <c:pt idx="6">
                  <c:v>1879</c:v>
                </c:pt>
                <c:pt idx="7">
                  <c:v>2131</c:v>
                </c:pt>
                <c:pt idx="8">
                  <c:v>1696</c:v>
                </c:pt>
              </c:numCache>
            </c:numRef>
          </c:val>
          <c:extLst>
            <c:ext xmlns:c16="http://schemas.microsoft.com/office/drawing/2014/chart" uri="{C3380CC4-5D6E-409C-BE32-E72D297353CC}">
              <c16:uniqueId val="{00000004-A65E-4C38-BCCA-43627908C4AC}"/>
            </c:ext>
          </c:extLst>
        </c:ser>
        <c:ser>
          <c:idx val="5"/>
          <c:order val="5"/>
          <c:tx>
            <c:strRef>
              <c:f>'グラフ（要望・苦情）'!$B$8</c:f>
              <c:strCache>
                <c:ptCount val="1"/>
                <c:pt idx="0">
                  <c:v>港湾</c:v>
                </c:pt>
              </c:strCache>
            </c:strRef>
          </c:tx>
          <c:spPr>
            <a:pattFill prst="dkHorz">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'グラフ（要望・苦情）'!$P$8:$X$8</c:f>
              <c:numCache>
                <c:formatCode>#,##0_);[Red]\(#,##0\)</c:formatCode>
                <c:ptCount val="9"/>
                <c:pt idx="0">
                  <c:v>736</c:v>
                </c:pt>
                <c:pt idx="1">
                  <c:v>994</c:v>
                </c:pt>
                <c:pt idx="2">
                  <c:v>889</c:v>
                </c:pt>
                <c:pt idx="3">
                  <c:v>987</c:v>
                </c:pt>
                <c:pt idx="4">
                  <c:v>916</c:v>
                </c:pt>
                <c:pt idx="5">
                  <c:v>656</c:v>
                </c:pt>
                <c:pt idx="6">
                  <c:v>794</c:v>
                </c:pt>
                <c:pt idx="7">
                  <c:v>729</c:v>
                </c:pt>
                <c:pt idx="8">
                  <c:v>892</c:v>
                </c:pt>
              </c:numCache>
            </c:numRef>
          </c:val>
          <c:extLst>
            <c:ext xmlns:c16="http://schemas.microsoft.com/office/drawing/2014/chart" uri="{C3380CC4-5D6E-409C-BE32-E72D297353CC}">
              <c16:uniqueId val="{00000005-A65E-4C38-BCCA-43627908C4AC}"/>
            </c:ext>
          </c:extLst>
        </c:ser>
        <c:ser>
          <c:idx val="6"/>
          <c:order val="6"/>
          <c:tx>
            <c:strRef>
              <c:f>'グラフ（要望・苦情）'!$B$9</c:f>
              <c:strCache>
                <c:ptCount val="1"/>
                <c:pt idx="0">
                  <c:v>府道緑化</c:v>
                </c:pt>
              </c:strCache>
            </c:strRef>
          </c:tx>
          <c:spPr>
            <a:pattFill prst="dkDnDiag">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'グラフ（要望・苦情）'!$P$9:$X$9</c:f>
              <c:numCache>
                <c:formatCode>#,##0_);[Red]\(#,##0\)</c:formatCode>
                <c:ptCount val="9"/>
                <c:pt idx="0">
                  <c:v>595</c:v>
                </c:pt>
                <c:pt idx="1">
                  <c:v>548</c:v>
                </c:pt>
                <c:pt idx="2">
                  <c:v>471</c:v>
                </c:pt>
                <c:pt idx="3">
                  <c:v>669</c:v>
                </c:pt>
                <c:pt idx="4">
                  <c:v>477</c:v>
                </c:pt>
                <c:pt idx="5">
                  <c:v>516</c:v>
                </c:pt>
                <c:pt idx="6">
                  <c:v>562</c:v>
                </c:pt>
                <c:pt idx="7">
                  <c:v>503</c:v>
                </c:pt>
                <c:pt idx="8">
                  <c:v>666</c:v>
                </c:pt>
              </c:numCache>
            </c:numRef>
          </c:val>
          <c:extLst>
            <c:ext xmlns:c16="http://schemas.microsoft.com/office/drawing/2014/chart" uri="{C3380CC4-5D6E-409C-BE32-E72D297353CC}">
              <c16:uniqueId val="{00000006-A65E-4C38-BCCA-43627908C4AC}"/>
            </c:ext>
          </c:extLst>
        </c:ser>
        <c:dLbls>
          <c:showLegendKey val="0"/>
          <c:showVal val="0"/>
          <c:showCatName val="0"/>
          <c:showSerName val="0"/>
          <c:showPercent val="0"/>
          <c:showBubbleSize val="0"/>
        </c:dLbls>
        <c:gapWidth val="150"/>
        <c:overlap val="100"/>
        <c:serLines>
          <c:spPr>
            <a:ln w="3175">
              <a:solidFill>
                <a:srgbClr val="000000"/>
              </a:solidFill>
              <a:prstDash val="sysDash"/>
            </a:ln>
          </c:spPr>
        </c:serLines>
        <c:axId val="1180270655"/>
        <c:axId val="1"/>
      </c:barChart>
      <c:catAx>
        <c:axId val="1180270655"/>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a:pPr>
            <a:endParaRPr lang="ja-JP"/>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ysDash"/>
            </a:ln>
          </c:spPr>
        </c:majorGridlines>
        <c:numFmt formatCode="#,##0_);[Red]\(#,##0\)" sourceLinked="1"/>
        <c:majorTickMark val="in"/>
        <c:minorTickMark val="none"/>
        <c:tickLblPos val="nextTo"/>
        <c:spPr>
          <a:ln w="3175">
            <a:solidFill>
              <a:srgbClr val="000000"/>
            </a:solidFill>
            <a:prstDash val="solid"/>
          </a:ln>
        </c:spPr>
        <c:txPr>
          <a:bodyPr rot="0" vert="horz"/>
          <a:lstStyle/>
          <a:p>
            <a:pPr>
              <a:defRPr/>
            </a:pPr>
            <a:endParaRPr lang="ja-JP"/>
          </a:p>
        </c:txPr>
        <c:crossAx val="1180270655"/>
        <c:crosses val="autoZero"/>
        <c:crossBetween val="between"/>
      </c:valAx>
      <c:spPr>
        <a:noFill/>
        <a:ln w="12700">
          <a:solidFill>
            <a:srgbClr val="808080"/>
          </a:solidFill>
          <a:prstDash val="solid"/>
        </a:ln>
      </c:spPr>
    </c:plotArea>
    <c:legend>
      <c:legendPos val="t"/>
      <c:layout>
        <c:manualLayout>
          <c:xMode val="edge"/>
          <c:yMode val="edge"/>
          <c:x val="9.2536887825539638E-3"/>
          <c:y val="7.9959916050596526E-3"/>
          <c:w val="0.98283953508068334"/>
          <c:h val="0.96700995162316172"/>
        </c:manualLayout>
      </c:layout>
      <c:overlay val="0"/>
      <c:spPr>
        <a:solidFill>
          <a:srgbClr val="FFFFFF"/>
        </a:solidFill>
        <a:ln w="3175">
          <a:solidFill>
            <a:srgbClr val="000000"/>
          </a:solidFill>
          <a:prstDash val="solid"/>
        </a:ln>
      </c:spPr>
      <c:txPr>
        <a:bodyPr/>
        <a:lstStyle/>
        <a:p>
          <a:pPr>
            <a:defRPr sz="1100"/>
          </a:pPr>
          <a:endParaRPr lang="ja-JP"/>
        </a:p>
      </c:txPr>
    </c:legend>
    <c:plotVisOnly val="1"/>
    <c:dispBlanksAs val="gap"/>
    <c:showDLblsOverMax val="0"/>
  </c:chart>
  <c:spPr>
    <a:noFill/>
    <a:ln w="9525">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Sheet1!$B$12</c:f>
              <c:strCache>
                <c:ptCount val="1"/>
                <c:pt idx="0">
                  <c:v>Ⅰ</c:v>
                </c:pt>
              </c:strCache>
            </c:strRef>
          </c:tx>
          <c:spPr>
            <a:solidFill>
              <a:schemeClr val="bg1"/>
            </a:solidFill>
            <a:ln>
              <a:solidFill>
                <a:sysClr val="windowText" lastClr="000000"/>
              </a:solidFill>
            </a:ln>
            <a:effectLst/>
          </c:spPr>
          <c:invertIfNegative val="0"/>
          <c:dLbls>
            <c:dLbl>
              <c:idx val="0"/>
              <c:tx>
                <c:rich>
                  <a:bodyPr/>
                  <a:lstStyle/>
                  <a:p>
                    <a:r>
                      <a:rPr lang="en-US" altLang="ja-JP"/>
                      <a:t>Ⅰ</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B01-4C5B-9FA7-9844399E7B54}"/>
                </c:ext>
              </c:extLst>
            </c:dLbl>
            <c:dLbl>
              <c:idx val="1"/>
              <c:tx>
                <c:rich>
                  <a:bodyPr/>
                  <a:lstStyle/>
                  <a:p>
                    <a:r>
                      <a:rPr lang="en-US" altLang="ja-JP"/>
                      <a:t>Ⅰ</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B01-4C5B-9FA7-9844399E7B5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Sheet1!$C$11:$D$11</c:f>
              <c:strCache>
                <c:ptCount val="2"/>
                <c:pt idx="0">
                  <c:v>点検１巡目</c:v>
                </c:pt>
                <c:pt idx="1">
                  <c:v>点検２巡目</c:v>
                </c:pt>
              </c:strCache>
            </c:strRef>
          </c:cat>
          <c:val>
            <c:numRef>
              <c:f>Sheet1!$C$12:$D$12</c:f>
              <c:numCache>
                <c:formatCode>0.0</c:formatCode>
                <c:ptCount val="2"/>
                <c:pt idx="0">
                  <c:v>70</c:v>
                </c:pt>
                <c:pt idx="1">
                  <c:v>77.666666666666671</c:v>
                </c:pt>
              </c:numCache>
            </c:numRef>
          </c:val>
          <c:extLst>
            <c:ext xmlns:c16="http://schemas.microsoft.com/office/drawing/2014/chart" uri="{C3380CC4-5D6E-409C-BE32-E72D297353CC}">
              <c16:uniqueId val="{00000002-BB01-4C5B-9FA7-9844399E7B54}"/>
            </c:ext>
          </c:extLst>
        </c:ser>
        <c:ser>
          <c:idx val="1"/>
          <c:order val="1"/>
          <c:tx>
            <c:strRef>
              <c:f>Sheet1!$B$13</c:f>
              <c:strCache>
                <c:ptCount val="1"/>
                <c:pt idx="0">
                  <c:v>Ⅱ</c:v>
                </c:pt>
              </c:strCache>
            </c:strRef>
          </c:tx>
          <c:spPr>
            <a:pattFill prst="pct5">
              <a:fgClr>
                <a:schemeClr val="tx1"/>
              </a:fgClr>
              <a:bgClr>
                <a:schemeClr val="bg1"/>
              </a:bgClr>
            </a:pattFill>
            <a:ln>
              <a:solidFill>
                <a:schemeClr val="tx1"/>
              </a:solidFill>
            </a:ln>
            <a:effectLst/>
          </c:spPr>
          <c:invertIfNegative val="0"/>
          <c:dLbls>
            <c:dLbl>
              <c:idx val="0"/>
              <c:tx>
                <c:rich>
                  <a:bodyPr/>
                  <a:lstStyle/>
                  <a:p>
                    <a:r>
                      <a:rPr lang="en-US" altLang="ja-JP"/>
                      <a:t>Ⅱ</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B01-4C5B-9FA7-9844399E7B54}"/>
                </c:ext>
              </c:extLst>
            </c:dLbl>
            <c:dLbl>
              <c:idx val="1"/>
              <c:tx>
                <c:rich>
                  <a:bodyPr/>
                  <a:lstStyle/>
                  <a:p>
                    <a:r>
                      <a:rPr lang="en-US" altLang="ja-JP"/>
                      <a:t>Ⅱ</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B01-4C5B-9FA7-9844399E7B5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Sheet1!$C$11:$D$11</c:f>
              <c:strCache>
                <c:ptCount val="2"/>
                <c:pt idx="0">
                  <c:v>点検１巡目</c:v>
                </c:pt>
                <c:pt idx="1">
                  <c:v>点検２巡目</c:v>
                </c:pt>
              </c:strCache>
            </c:strRef>
          </c:cat>
          <c:val>
            <c:numRef>
              <c:f>Sheet1!$C$13:$D$13</c:f>
              <c:numCache>
                <c:formatCode>0.0</c:formatCode>
                <c:ptCount val="2"/>
                <c:pt idx="0">
                  <c:v>20.8</c:v>
                </c:pt>
                <c:pt idx="1">
                  <c:v>18.333333333333332</c:v>
                </c:pt>
              </c:numCache>
            </c:numRef>
          </c:val>
          <c:extLst>
            <c:ext xmlns:c16="http://schemas.microsoft.com/office/drawing/2014/chart" uri="{C3380CC4-5D6E-409C-BE32-E72D297353CC}">
              <c16:uniqueId val="{00000005-BB01-4C5B-9FA7-9844399E7B54}"/>
            </c:ext>
          </c:extLst>
        </c:ser>
        <c:ser>
          <c:idx val="2"/>
          <c:order val="2"/>
          <c:tx>
            <c:strRef>
              <c:f>Sheet1!$B$14</c:f>
              <c:strCache>
                <c:ptCount val="1"/>
                <c:pt idx="0">
                  <c:v>Ⅲ</c:v>
                </c:pt>
              </c:strCache>
            </c:strRef>
          </c:tx>
          <c:spPr>
            <a:solidFill>
              <a:schemeClr val="bg1">
                <a:lumMod val="50000"/>
                <a:alpha val="70000"/>
              </a:schemeClr>
            </a:solidFill>
            <a:ln>
              <a:solidFill>
                <a:schemeClr val="tx1"/>
              </a:solidFill>
            </a:ln>
            <a:effectLst/>
          </c:spPr>
          <c:invertIfNegative val="0"/>
          <c:dLbls>
            <c:dLbl>
              <c:idx val="0"/>
              <c:tx>
                <c:rich>
                  <a:bodyPr/>
                  <a:lstStyle/>
                  <a:p>
                    <a:fld id="{C27124C6-E732-49D6-9201-9D4A91CF88DE}" type="SERIESNAME">
                      <a:rPr lang="en-US" altLang="ja-JP"/>
                      <a:pPr/>
                      <a:t>[系列名]</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B01-4C5B-9FA7-9844399E7B54}"/>
                </c:ext>
              </c:extLst>
            </c:dLbl>
            <c:dLbl>
              <c:idx val="1"/>
              <c:layout>
                <c:manualLayout>
                  <c:x val="0"/>
                  <c:y val="-1.3888888888888888E-2"/>
                </c:manualLayout>
              </c:layout>
              <c:tx>
                <c:rich>
                  <a:bodyPr/>
                  <a:lstStyle/>
                  <a:p>
                    <a:r>
                      <a:rPr lang="en-US" altLang="ja-JP"/>
                      <a:t>Ⅲ</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B01-4C5B-9FA7-9844399E7B5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Sheet1!$C$11:$D$11</c:f>
              <c:strCache>
                <c:ptCount val="2"/>
                <c:pt idx="0">
                  <c:v>点検１巡目</c:v>
                </c:pt>
                <c:pt idx="1">
                  <c:v>点検２巡目</c:v>
                </c:pt>
              </c:strCache>
            </c:strRef>
          </c:cat>
          <c:val>
            <c:numRef>
              <c:f>Sheet1!$C$14:$D$14</c:f>
              <c:numCache>
                <c:formatCode>0.0</c:formatCode>
                <c:ptCount val="2"/>
                <c:pt idx="0">
                  <c:v>9.1999999999999993</c:v>
                </c:pt>
                <c:pt idx="1">
                  <c:v>4</c:v>
                </c:pt>
              </c:numCache>
            </c:numRef>
          </c:val>
          <c:extLst>
            <c:ext xmlns:c16="http://schemas.microsoft.com/office/drawing/2014/chart" uri="{C3380CC4-5D6E-409C-BE32-E72D297353CC}">
              <c16:uniqueId val="{00000008-BB01-4C5B-9FA7-9844399E7B54}"/>
            </c:ext>
          </c:extLst>
        </c:ser>
        <c:ser>
          <c:idx val="3"/>
          <c:order val="3"/>
          <c:tx>
            <c:strRef>
              <c:f>Sheet1!$B$15</c:f>
              <c:strCache>
                <c:ptCount val="1"/>
                <c:pt idx="0">
                  <c:v>Ⅳ</c:v>
                </c:pt>
              </c:strCache>
            </c:strRef>
          </c:tx>
          <c:spPr>
            <a:solidFill>
              <a:schemeClr val="tx1"/>
            </a:solidFill>
            <a:ln>
              <a:noFill/>
            </a:ln>
            <a:effectLst/>
          </c:spPr>
          <c:invertIfNegative val="0"/>
          <c:dLbls>
            <c:delete val="1"/>
          </c:dLbls>
          <c:cat>
            <c:strRef>
              <c:f>Sheet1!$C$11:$D$11</c:f>
              <c:strCache>
                <c:ptCount val="2"/>
                <c:pt idx="0">
                  <c:v>点検１巡目</c:v>
                </c:pt>
                <c:pt idx="1">
                  <c:v>点検２巡目</c:v>
                </c:pt>
              </c:strCache>
            </c:strRef>
          </c:cat>
          <c:val>
            <c:numRef>
              <c:f>Sheet1!$C$15:$D$15</c:f>
              <c:numCache>
                <c:formatCode>0.0</c:formatCode>
                <c:ptCount val="2"/>
                <c:pt idx="0">
                  <c:v>0</c:v>
                </c:pt>
                <c:pt idx="1">
                  <c:v>0</c:v>
                </c:pt>
              </c:numCache>
            </c:numRef>
          </c:val>
          <c:extLst>
            <c:ext xmlns:c16="http://schemas.microsoft.com/office/drawing/2014/chart" uri="{C3380CC4-5D6E-409C-BE32-E72D297353CC}">
              <c16:uniqueId val="{00000009-BB01-4C5B-9FA7-9844399E7B54}"/>
            </c:ext>
          </c:extLst>
        </c:ser>
        <c:dLbls>
          <c:dLblPos val="ctr"/>
          <c:showLegendKey val="0"/>
          <c:showVal val="1"/>
          <c:showCatName val="0"/>
          <c:showSerName val="0"/>
          <c:showPercent val="0"/>
          <c:showBubbleSize val="0"/>
        </c:dLbls>
        <c:gapWidth val="75"/>
        <c:overlap val="100"/>
        <c:serLines>
          <c:spPr>
            <a:ln w="9525">
              <a:solidFill>
                <a:schemeClr val="tx1">
                  <a:lumMod val="35000"/>
                  <a:lumOff val="65000"/>
                </a:schemeClr>
              </a:solidFill>
              <a:round/>
            </a:ln>
            <a:effectLst/>
          </c:spPr>
        </c:serLines>
        <c:axId val="1235869904"/>
        <c:axId val="1235874064"/>
      </c:barChart>
      <c:catAx>
        <c:axId val="123586990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235874064"/>
        <c:crosses val="autoZero"/>
        <c:auto val="1"/>
        <c:lblAlgn val="ctr"/>
        <c:lblOffset val="100"/>
        <c:noMultiLvlLbl val="0"/>
      </c:catAx>
      <c:valAx>
        <c:axId val="1235874064"/>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2358699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ＭＳ ゴシック" panose="020B0609070205080204" pitchFamily="49" charset="-128"/>
          <a:ea typeface="ＭＳ ゴシック" panose="020B0609070205080204" pitchFamily="49"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6425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57165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72938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53713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01039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1716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83935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82066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67711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72627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B83A1E-35BD-4345-AE61-D26B5D4D4591}"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31229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2B83A1E-35BD-4345-AE61-D26B5D4D4591}" type="datetimeFigureOut">
              <a:rPr kumimoji="1" lang="ja-JP" altLang="en-US" smtClean="0"/>
              <a:t>2024/1/16</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9102714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四角形: 角を丸くする 94">
            <a:extLst>
              <a:ext uri="{FF2B5EF4-FFF2-40B4-BE49-F238E27FC236}">
                <a16:creationId xmlns:a16="http://schemas.microsoft.com/office/drawing/2014/main" id="{547815A9-FA98-4CB0-8824-25619F94F381}"/>
              </a:ext>
            </a:extLst>
          </p:cNvPr>
          <p:cNvSpPr/>
          <p:nvPr/>
        </p:nvSpPr>
        <p:spPr>
          <a:xfrm>
            <a:off x="9257258" y="8291607"/>
            <a:ext cx="3119568" cy="984428"/>
          </a:xfrm>
          <a:prstGeom prst="roundRect">
            <a:avLst>
              <a:gd name="adj" fmla="val 1459"/>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四角形: 角を丸くする 93">
            <a:extLst>
              <a:ext uri="{FF2B5EF4-FFF2-40B4-BE49-F238E27FC236}">
                <a16:creationId xmlns:a16="http://schemas.microsoft.com/office/drawing/2014/main" id="{968D370D-A1C2-4AB8-BD41-A9864647FAEE}"/>
              </a:ext>
            </a:extLst>
          </p:cNvPr>
          <p:cNvSpPr/>
          <p:nvPr/>
        </p:nvSpPr>
        <p:spPr>
          <a:xfrm>
            <a:off x="6492338" y="4092035"/>
            <a:ext cx="2698084" cy="5184000"/>
          </a:xfrm>
          <a:prstGeom prst="roundRect">
            <a:avLst>
              <a:gd name="adj" fmla="val 1459"/>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四角形: 角を丸くする 82">
            <a:extLst>
              <a:ext uri="{FF2B5EF4-FFF2-40B4-BE49-F238E27FC236}">
                <a16:creationId xmlns:a16="http://schemas.microsoft.com/office/drawing/2014/main" id="{E1321EDD-4769-4BAA-A904-EFD896551585}"/>
              </a:ext>
            </a:extLst>
          </p:cNvPr>
          <p:cNvSpPr/>
          <p:nvPr/>
        </p:nvSpPr>
        <p:spPr>
          <a:xfrm>
            <a:off x="9257257" y="4092035"/>
            <a:ext cx="3121200" cy="3888000"/>
          </a:xfrm>
          <a:prstGeom prst="roundRect">
            <a:avLst>
              <a:gd name="adj" fmla="val 1459"/>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id="{92F75640-DE7E-4275-AF98-84180184FE46}"/>
              </a:ext>
            </a:extLst>
          </p:cNvPr>
          <p:cNvSpPr/>
          <p:nvPr/>
        </p:nvSpPr>
        <p:spPr>
          <a:xfrm>
            <a:off x="446738" y="4092035"/>
            <a:ext cx="5978765" cy="5184000"/>
          </a:xfrm>
          <a:prstGeom prst="roundRect">
            <a:avLst>
              <a:gd name="adj" fmla="val 1459"/>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1" name="四角形: 角を丸くする 80">
            <a:extLst>
              <a:ext uri="{FF2B5EF4-FFF2-40B4-BE49-F238E27FC236}">
                <a16:creationId xmlns:a16="http://schemas.microsoft.com/office/drawing/2014/main" id="{8AF2DC6A-F5B5-4669-82C4-23A10FDE7E73}"/>
              </a:ext>
            </a:extLst>
          </p:cNvPr>
          <p:cNvSpPr/>
          <p:nvPr/>
        </p:nvSpPr>
        <p:spPr>
          <a:xfrm>
            <a:off x="6886920" y="782528"/>
            <a:ext cx="5490156" cy="3067200"/>
          </a:xfrm>
          <a:prstGeom prst="roundRect">
            <a:avLst>
              <a:gd name="adj" fmla="val 1459"/>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6" name="テキスト ボックス 3"/>
          <p:cNvSpPr txBox="1">
            <a:spLocks noChangeArrowheads="1"/>
          </p:cNvSpPr>
          <p:nvPr/>
        </p:nvSpPr>
        <p:spPr bwMode="auto">
          <a:xfrm>
            <a:off x="346203" y="144639"/>
            <a:ext cx="12132000" cy="396000"/>
          </a:xfrm>
          <a:prstGeom prst="rect">
            <a:avLst/>
          </a:prstGeom>
          <a:solidFill>
            <a:srgbClr val="002060"/>
          </a:solidFill>
          <a:ln>
            <a:noFill/>
          </a:ln>
        </p:spPr>
        <p:txBody>
          <a:bodyPr wrap="square" lIns="31999" tIns="31999" rIns="31999" bIns="31999" anchor="ctr">
            <a:noAutofit/>
          </a:bodyPr>
          <a:lstStyle>
            <a:lvl1pPr marL="450850" indent="-450850" defTabSz="95726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5726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5726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572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572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chemeClr val="bg1"/>
                </a:solidFill>
                <a:latin typeface="Meiryo UI" panose="020B0604030504040204" pitchFamily="50" charset="-128"/>
                <a:ea typeface="Meiryo UI" panose="020B0604030504040204" pitchFamily="50" charset="-128"/>
              </a:rPr>
              <a:t>　大阪府都市基盤施設維持管理技術審議会　諮問の趣旨（参考資料）</a:t>
            </a:r>
          </a:p>
        </p:txBody>
      </p:sp>
      <p:sp>
        <p:nvSpPr>
          <p:cNvPr id="121" name="テキスト ボックス 4"/>
          <p:cNvSpPr txBox="1">
            <a:spLocks noChangeArrowheads="1"/>
          </p:cNvSpPr>
          <p:nvPr/>
        </p:nvSpPr>
        <p:spPr bwMode="auto">
          <a:xfrm>
            <a:off x="10798616" y="176194"/>
            <a:ext cx="1534409" cy="338554"/>
          </a:xfrm>
          <a:prstGeom prst="rect">
            <a:avLst/>
          </a:prstGeom>
          <a:solidFill>
            <a:schemeClr val="bg1"/>
          </a:solidFill>
          <a:ln w="9525">
            <a:solidFill>
              <a:schemeClr val="tx1"/>
            </a:solidFill>
            <a:miter lim="800000"/>
            <a:headEnd/>
            <a:tailEnd/>
          </a:ln>
        </p:spPr>
        <p:txBody>
          <a:bodyPr wrap="square" anchor="ctr">
            <a:spAutoFit/>
          </a:bodyP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資料３－１</a:t>
            </a:r>
            <a:r>
              <a:rPr lang="en-US" altLang="ja-JP" sz="1600" b="1" dirty="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sp>
        <p:nvSpPr>
          <p:cNvPr id="150" name="正方形/長方形 149"/>
          <p:cNvSpPr/>
          <p:nvPr/>
        </p:nvSpPr>
        <p:spPr>
          <a:xfrm>
            <a:off x="370012" y="528014"/>
            <a:ext cx="12084116" cy="88200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75" dirty="0">
              <a:latin typeface="Meiryo UI" panose="020B0604030504040204" pitchFamily="50" charset="-128"/>
              <a:ea typeface="Meiryo UI" panose="020B0604030504040204" pitchFamily="50" charset="-128"/>
            </a:endParaRPr>
          </a:p>
        </p:txBody>
      </p:sp>
      <p:grpSp>
        <p:nvGrpSpPr>
          <p:cNvPr id="98" name="グループ化 97">
            <a:extLst>
              <a:ext uri="{FF2B5EF4-FFF2-40B4-BE49-F238E27FC236}">
                <a16:creationId xmlns:a16="http://schemas.microsoft.com/office/drawing/2014/main" id="{EFC24F30-7339-4F1E-8083-7ED53FAB56F8}"/>
              </a:ext>
            </a:extLst>
          </p:cNvPr>
          <p:cNvGrpSpPr/>
          <p:nvPr/>
        </p:nvGrpSpPr>
        <p:grpSpPr>
          <a:xfrm>
            <a:off x="6060164" y="911693"/>
            <a:ext cx="703486" cy="2808870"/>
            <a:chOff x="5988573" y="992070"/>
            <a:chExt cx="703486" cy="2808870"/>
          </a:xfrm>
        </p:grpSpPr>
        <p:sp>
          <p:nvSpPr>
            <p:cNvPr id="6" name="矢印: ストライプ 5">
              <a:extLst>
                <a:ext uri="{FF2B5EF4-FFF2-40B4-BE49-F238E27FC236}">
                  <a16:creationId xmlns:a16="http://schemas.microsoft.com/office/drawing/2014/main" id="{1EBC5332-D342-4754-B8AB-6AFEDC2EA10B}"/>
                </a:ext>
              </a:extLst>
            </p:cNvPr>
            <p:cNvSpPr/>
            <p:nvPr/>
          </p:nvSpPr>
          <p:spPr>
            <a:xfrm>
              <a:off x="6005868" y="1380532"/>
              <a:ext cx="686191" cy="2010671"/>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EF6F138-D692-4697-9C25-8745A135BDE9}"/>
                </a:ext>
              </a:extLst>
            </p:cNvPr>
            <p:cNvSpPr txBox="1"/>
            <p:nvPr/>
          </p:nvSpPr>
          <p:spPr>
            <a:xfrm>
              <a:off x="5988573" y="992070"/>
              <a:ext cx="615553" cy="2808870"/>
            </a:xfrm>
            <a:prstGeom prst="rect">
              <a:avLst/>
            </a:prstGeom>
            <a:noFill/>
          </p:spPr>
          <p:txBody>
            <a:bodyPr vert="eaVert" wrap="square" rtlCol="0">
              <a:spAutoFit/>
            </a:bodyPr>
            <a:lstStyle/>
            <a:p>
              <a:r>
                <a:rPr kumimoji="1" lang="ja-JP" altLang="en-US" sz="1400" b="1" dirty="0">
                  <a:effectLst>
                    <a:glow rad="63500">
                      <a:schemeClr val="bg1">
                        <a:alpha val="40000"/>
                      </a:schemeClr>
                    </a:glow>
                  </a:effectLst>
                  <a:latin typeface="Meiryo UI" panose="020B0604030504040204" pitchFamily="50" charset="-128"/>
                  <a:ea typeface="Meiryo UI" panose="020B0604030504040204" pitchFamily="50" charset="-128"/>
                </a:rPr>
                <a:t>現計画の取組の検証や社会情勢の変化等を踏まえて見直し</a:t>
              </a:r>
            </a:p>
          </p:txBody>
        </p:sp>
      </p:grpSp>
      <p:sp>
        <p:nvSpPr>
          <p:cNvPr id="10" name="四角形: 角を丸くする 9">
            <a:extLst>
              <a:ext uri="{FF2B5EF4-FFF2-40B4-BE49-F238E27FC236}">
                <a16:creationId xmlns:a16="http://schemas.microsoft.com/office/drawing/2014/main" id="{326D64BD-4A10-4C9B-92F5-CBDBFF04FA5D}"/>
              </a:ext>
            </a:extLst>
          </p:cNvPr>
          <p:cNvSpPr/>
          <p:nvPr/>
        </p:nvSpPr>
        <p:spPr>
          <a:xfrm>
            <a:off x="6984321" y="1054635"/>
            <a:ext cx="4148243" cy="2656004"/>
          </a:xfrm>
          <a:prstGeom prst="roundRect">
            <a:avLst>
              <a:gd name="adj" fmla="val 690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14" name="Oval 14">
            <a:extLst>
              <a:ext uri="{FF2B5EF4-FFF2-40B4-BE49-F238E27FC236}">
                <a16:creationId xmlns:a16="http://schemas.microsoft.com/office/drawing/2014/main" id="{DD4D68B4-8728-431E-BF6A-143B0132E4A9}"/>
              </a:ext>
            </a:extLst>
          </p:cNvPr>
          <p:cNvSpPr>
            <a:spLocks noChangeArrowheads="1"/>
          </p:cNvSpPr>
          <p:nvPr/>
        </p:nvSpPr>
        <p:spPr bwMode="auto">
          <a:xfrm>
            <a:off x="6545380" y="3925080"/>
            <a:ext cx="2592000" cy="360000"/>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ja-JP" altLang="en-US" sz="1600" b="1" dirty="0">
                <a:latin typeface="ＭＳ ゴシック" panose="020B0609070205080204" pitchFamily="49" charset="-128"/>
                <a:ea typeface="ＭＳ ゴシック" panose="020B0609070205080204" pitchFamily="49" charset="-128"/>
                <a:cs typeface="Meiryo UI" panose="020B0604030504040204" pitchFamily="50" charset="-128"/>
              </a:rPr>
              <a:t>社会情勢の</a:t>
            </a:r>
            <a:r>
              <a:rPr kumimoji="0" lang="ja-JP" altLang="en-US" sz="1600" b="1" i="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変化</a:t>
            </a:r>
            <a:endParaRPr kumimoji="0" lang="ja-JP" altLang="ja-JP" sz="1400" b="0" i="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6EB9CE1D-47AE-49AA-AFE3-D3960E00D929}"/>
              </a:ext>
            </a:extLst>
          </p:cNvPr>
          <p:cNvSpPr txBox="1"/>
          <p:nvPr/>
        </p:nvSpPr>
        <p:spPr>
          <a:xfrm>
            <a:off x="505075" y="4294209"/>
            <a:ext cx="3279989" cy="5040291"/>
          </a:xfrm>
          <a:prstGeom prst="rect">
            <a:avLst/>
          </a:prstGeom>
          <a:noFill/>
        </p:spPr>
        <p:txBody>
          <a:bodyPr wrap="square" rtlCol="0">
            <a:spAutoFit/>
          </a:bodyPr>
          <a:lstStyle/>
          <a:p>
            <a:r>
              <a:rPr kumimoji="1" lang="en-US" altLang="ja-JP" sz="1200" u="sng" dirty="0">
                <a:latin typeface="Meiryo UI" panose="020B0604030504040204" pitchFamily="50" charset="-128"/>
                <a:ea typeface="Meiryo UI" panose="020B0604030504040204" pitchFamily="50" charset="-128"/>
              </a:rPr>
              <a:t>Ⅰ</a:t>
            </a:r>
            <a:r>
              <a:rPr kumimoji="1" lang="ja-JP" altLang="en-US" sz="1200" u="sng" dirty="0">
                <a:latin typeface="Meiryo UI" panose="020B0604030504040204" pitchFamily="50" charset="-128"/>
                <a:ea typeface="Meiryo UI" panose="020B0604030504040204" pitchFamily="50" charset="-128"/>
              </a:rPr>
              <a:t>効率的・効果的な維持管理の推進</a:t>
            </a:r>
          </a:p>
          <a:p>
            <a:pPr marL="179388" indent="-179388">
              <a:lnSpc>
                <a:spcPts val="1700"/>
              </a:lnSpc>
            </a:pPr>
            <a:r>
              <a:rPr kumimoji="1" lang="ja-JP" altLang="en-US" sz="1100" dirty="0">
                <a:latin typeface="Meiryo UI" panose="020B0604030504040204" pitchFamily="50" charset="-128"/>
                <a:ea typeface="Meiryo UI" panose="020B0604030504040204" pitchFamily="50" charset="-128"/>
              </a:rPr>
              <a:t>　</a:t>
            </a:r>
            <a:r>
              <a:rPr kumimoji="1" lang="ja-JP" altLang="en-US" sz="1100" b="1" u="sng" dirty="0">
                <a:latin typeface="Meiryo UI" panose="020B0604030504040204" pitchFamily="50" charset="-128"/>
                <a:ea typeface="Meiryo UI" panose="020B0604030504040204" pitchFamily="50" charset="-128"/>
              </a:rPr>
              <a:t>計画的維持管理　</a:t>
            </a:r>
            <a:endParaRPr kumimoji="1" lang="en-US" altLang="ja-JP" sz="1100" b="1" u="sng"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〇点検業務の充実、予防保全の推進</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→点検手法の検証</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→点検データを活用した</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・予防保全の取組状況の確認・検証</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・目標管理水準の妥当性の検証</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a:latin typeface="Meiryo UI" panose="020B0604030504040204" pitchFamily="50" charset="-128"/>
                <a:ea typeface="Meiryo UI" panose="020B0604030504040204" pitchFamily="50" charset="-128"/>
              </a:rPr>
              <a:t>　　　・施設の更新</a:t>
            </a:r>
            <a:r>
              <a:rPr kumimoji="1" lang="ja-JP" altLang="en-US" sz="1100" dirty="0">
                <a:latin typeface="Meiryo UI" panose="020B0604030504040204" pitchFamily="50" charset="-128"/>
                <a:ea typeface="Meiryo UI" panose="020B0604030504040204" pitchFamily="50" charset="-128"/>
              </a:rPr>
              <a:t>フローの妥当性の検証　　など</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700"/>
              </a:lnSpc>
            </a:pP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endParaRPr kumimoji="1" lang="en-US" altLang="ja-JP" sz="1200" dirty="0">
              <a:latin typeface="Meiryo UI" panose="020B0604030504040204" pitchFamily="50" charset="-128"/>
              <a:ea typeface="Meiryo UI" panose="020B0604030504040204" pitchFamily="50" charset="-128"/>
            </a:endParaRPr>
          </a:p>
          <a:p>
            <a:pPr marL="179388" indent="-179388">
              <a:lnSpc>
                <a:spcPts val="1700"/>
              </a:lnSpc>
            </a:pPr>
            <a:r>
              <a:rPr kumimoji="1" lang="ja-JP" altLang="en-US" sz="1100" dirty="0">
                <a:latin typeface="Meiryo UI" panose="020B0604030504040204" pitchFamily="50" charset="-128"/>
                <a:ea typeface="Meiryo UI" panose="020B0604030504040204" pitchFamily="50" charset="-128"/>
              </a:rPr>
              <a:t>　</a:t>
            </a:r>
            <a:r>
              <a:rPr kumimoji="1" lang="ja-JP" altLang="en-US" sz="1100" b="1" u="sng" dirty="0">
                <a:latin typeface="Meiryo UI" panose="020B0604030504040204" pitchFamily="50" charset="-128"/>
                <a:ea typeface="Meiryo UI" panose="020B0604030504040204" pitchFamily="50" charset="-128"/>
              </a:rPr>
              <a:t>日常的維持管理</a:t>
            </a:r>
            <a:endParaRPr kumimoji="1" lang="en-US" altLang="ja-JP" sz="1100" b="1" u="sng"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〇日常的維持管理の着実な実践</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→苦情要望内容の分析とパトロール頻度</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パトロール種別の検証　　　　　など</a:t>
            </a:r>
            <a:endParaRPr kumimoji="1" lang="en-US" altLang="ja-JP" sz="1200" dirty="0">
              <a:latin typeface="Meiryo UI" panose="020B0604030504040204" pitchFamily="50" charset="-128"/>
              <a:ea typeface="Meiryo UI" panose="020B0604030504040204" pitchFamily="50" charset="-128"/>
            </a:endParaRPr>
          </a:p>
        </p:txBody>
      </p:sp>
      <p:sp>
        <p:nvSpPr>
          <p:cNvPr id="18" name="Oval 14">
            <a:extLst>
              <a:ext uri="{FF2B5EF4-FFF2-40B4-BE49-F238E27FC236}">
                <a16:creationId xmlns:a16="http://schemas.microsoft.com/office/drawing/2014/main" id="{94F873DE-95D3-4CA0-BEC5-4F8CAB8929AB}"/>
              </a:ext>
            </a:extLst>
          </p:cNvPr>
          <p:cNvSpPr>
            <a:spLocks noChangeArrowheads="1"/>
          </p:cNvSpPr>
          <p:nvPr/>
        </p:nvSpPr>
        <p:spPr bwMode="auto">
          <a:xfrm>
            <a:off x="6949998" y="603249"/>
            <a:ext cx="5364000" cy="360000"/>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rPr>
              <a:t>計画見直しの進め方</a:t>
            </a:r>
            <a:endParaRPr kumimoji="0" lang="en-US" altLang="ja-JP" sz="1600" b="1" i="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endParaRPr>
          </a:p>
        </p:txBody>
      </p:sp>
      <p:sp>
        <p:nvSpPr>
          <p:cNvPr id="19" name="四角形: 角を丸くする 18">
            <a:extLst>
              <a:ext uri="{FF2B5EF4-FFF2-40B4-BE49-F238E27FC236}">
                <a16:creationId xmlns:a16="http://schemas.microsoft.com/office/drawing/2014/main" id="{7BE128D0-106F-48D1-AA53-47CC0CF9AB31}"/>
              </a:ext>
            </a:extLst>
          </p:cNvPr>
          <p:cNvSpPr/>
          <p:nvPr/>
        </p:nvSpPr>
        <p:spPr>
          <a:xfrm>
            <a:off x="7105906" y="1176637"/>
            <a:ext cx="432000" cy="2412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現計画の振り返り（検証）</a:t>
            </a:r>
          </a:p>
        </p:txBody>
      </p:sp>
      <p:sp>
        <p:nvSpPr>
          <p:cNvPr id="21" name="四角形: 角を丸くする 20">
            <a:extLst>
              <a:ext uri="{FF2B5EF4-FFF2-40B4-BE49-F238E27FC236}">
                <a16:creationId xmlns:a16="http://schemas.microsoft.com/office/drawing/2014/main" id="{BE2A0191-2A50-4A14-9EEE-88F3E14DB0B1}"/>
              </a:ext>
            </a:extLst>
          </p:cNvPr>
          <p:cNvSpPr/>
          <p:nvPr/>
        </p:nvSpPr>
        <p:spPr>
          <a:xfrm>
            <a:off x="7791000" y="1176637"/>
            <a:ext cx="432000" cy="2412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社会情勢の変化を</a:t>
            </a:r>
            <a:endParaRPr kumimoji="1" lang="en-US" altLang="ja-JP" sz="1100" dirty="0">
              <a:solidFill>
                <a:schemeClr val="bg1"/>
              </a:solidFill>
              <a:latin typeface="Meiryo UI" panose="020B0604030504040204" pitchFamily="50" charset="-128"/>
              <a:ea typeface="Meiryo UI" panose="020B0604030504040204" pitchFamily="50" charset="-128"/>
            </a:endParaRPr>
          </a:p>
          <a:p>
            <a:pPr algn="ctr"/>
            <a:r>
              <a:rPr kumimoji="1" lang="ja-JP" altLang="en-US" sz="1100" dirty="0">
                <a:solidFill>
                  <a:schemeClr val="bg1"/>
                </a:solidFill>
                <a:latin typeface="Meiryo UI" panose="020B0604030504040204" pitchFamily="50" charset="-128"/>
                <a:ea typeface="Meiryo UI" panose="020B0604030504040204" pitchFamily="50" charset="-128"/>
              </a:rPr>
              <a:t>踏まえた課題整理</a:t>
            </a:r>
          </a:p>
        </p:txBody>
      </p:sp>
      <p:sp>
        <p:nvSpPr>
          <p:cNvPr id="22" name="Oval 14">
            <a:extLst>
              <a:ext uri="{FF2B5EF4-FFF2-40B4-BE49-F238E27FC236}">
                <a16:creationId xmlns:a16="http://schemas.microsoft.com/office/drawing/2014/main" id="{7B90E45E-AB41-4F01-987F-0EEAD87B544B}"/>
              </a:ext>
            </a:extLst>
          </p:cNvPr>
          <p:cNvSpPr>
            <a:spLocks noChangeArrowheads="1"/>
          </p:cNvSpPr>
          <p:nvPr/>
        </p:nvSpPr>
        <p:spPr bwMode="auto">
          <a:xfrm>
            <a:off x="9323042" y="8055908"/>
            <a:ext cx="2988000" cy="360000"/>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スケジュール</a:t>
            </a:r>
            <a:endParaRPr kumimoji="0" lang="ja-JP" altLang="ja-JP" sz="1400" b="0" i="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endParaRPr>
          </a:p>
        </p:txBody>
      </p:sp>
      <p:sp>
        <p:nvSpPr>
          <p:cNvPr id="24" name="四角形: 角を丸くする 23">
            <a:extLst>
              <a:ext uri="{FF2B5EF4-FFF2-40B4-BE49-F238E27FC236}">
                <a16:creationId xmlns:a16="http://schemas.microsoft.com/office/drawing/2014/main" id="{D7F72BE9-7145-4259-9DF9-3E2D5C7B926C}"/>
              </a:ext>
            </a:extLst>
          </p:cNvPr>
          <p:cNvSpPr/>
          <p:nvPr/>
        </p:nvSpPr>
        <p:spPr>
          <a:xfrm>
            <a:off x="9878682" y="1176637"/>
            <a:ext cx="432000" cy="2412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効率的・効果的な</a:t>
            </a:r>
            <a:endParaRPr kumimoji="1" lang="en-US" altLang="ja-JP" sz="1100" dirty="0">
              <a:solidFill>
                <a:schemeClr val="bg1"/>
              </a:solidFill>
              <a:latin typeface="Meiryo UI" panose="020B0604030504040204" pitchFamily="50" charset="-128"/>
              <a:ea typeface="Meiryo UI" panose="020B0604030504040204" pitchFamily="50" charset="-128"/>
            </a:endParaRPr>
          </a:p>
          <a:p>
            <a:pPr algn="ctr"/>
            <a:r>
              <a:rPr kumimoji="1" lang="ja-JP" altLang="en-US" sz="1100" dirty="0">
                <a:solidFill>
                  <a:schemeClr val="bg1"/>
                </a:solidFill>
                <a:latin typeface="Meiryo UI" panose="020B0604030504040204" pitchFamily="50" charset="-128"/>
                <a:ea typeface="Meiryo UI" panose="020B0604030504040204" pitchFamily="50" charset="-128"/>
              </a:rPr>
              <a:t>維持管理の推進方法</a:t>
            </a:r>
          </a:p>
        </p:txBody>
      </p:sp>
      <p:sp>
        <p:nvSpPr>
          <p:cNvPr id="25" name="四角形: 角を丸くする 24">
            <a:extLst>
              <a:ext uri="{FF2B5EF4-FFF2-40B4-BE49-F238E27FC236}">
                <a16:creationId xmlns:a16="http://schemas.microsoft.com/office/drawing/2014/main" id="{0E06F85C-1DF1-43A9-8EEF-36EF87D6139E}"/>
              </a:ext>
            </a:extLst>
          </p:cNvPr>
          <p:cNvSpPr/>
          <p:nvPr/>
        </p:nvSpPr>
        <p:spPr>
          <a:xfrm>
            <a:off x="9193588" y="1176637"/>
            <a:ext cx="432000" cy="2412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持続可能な維持管理の仕組</a:t>
            </a:r>
          </a:p>
        </p:txBody>
      </p:sp>
      <p:sp>
        <p:nvSpPr>
          <p:cNvPr id="26" name="四角形: 角を丸くする 25">
            <a:extLst>
              <a:ext uri="{FF2B5EF4-FFF2-40B4-BE49-F238E27FC236}">
                <a16:creationId xmlns:a16="http://schemas.microsoft.com/office/drawing/2014/main" id="{C7E968FC-1345-423D-A83A-703696AF6603}"/>
              </a:ext>
            </a:extLst>
          </p:cNvPr>
          <p:cNvSpPr/>
          <p:nvPr/>
        </p:nvSpPr>
        <p:spPr>
          <a:xfrm>
            <a:off x="8476094" y="1176637"/>
            <a:ext cx="432000" cy="2412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今後の取組の方向性</a:t>
            </a:r>
          </a:p>
        </p:txBody>
      </p:sp>
      <p:sp>
        <p:nvSpPr>
          <p:cNvPr id="27" name="Oval 14">
            <a:extLst>
              <a:ext uri="{FF2B5EF4-FFF2-40B4-BE49-F238E27FC236}">
                <a16:creationId xmlns:a16="http://schemas.microsoft.com/office/drawing/2014/main" id="{7F4B7DFD-CD7D-44E3-B334-28E715532130}"/>
              </a:ext>
            </a:extLst>
          </p:cNvPr>
          <p:cNvSpPr>
            <a:spLocks noChangeArrowheads="1"/>
          </p:cNvSpPr>
          <p:nvPr/>
        </p:nvSpPr>
        <p:spPr bwMode="auto">
          <a:xfrm>
            <a:off x="9323857" y="3925080"/>
            <a:ext cx="2988000" cy="361370"/>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ja-JP" altLang="en-US" sz="1600" b="1">
                <a:latin typeface="ＭＳ ゴシック"/>
                <a:ea typeface="ＭＳ ゴシック"/>
              </a:rPr>
              <a:t>見直しのポイント</a:t>
            </a:r>
            <a:endParaRPr kumimoji="0" lang="ja-JP" altLang="ja-JP" sz="1400" b="0" i="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71637DC7-6943-4FC1-9D69-5C3EA2FE56AB}"/>
              </a:ext>
            </a:extLst>
          </p:cNvPr>
          <p:cNvSpPr txBox="1"/>
          <p:nvPr/>
        </p:nvSpPr>
        <p:spPr>
          <a:xfrm>
            <a:off x="9358469" y="4329569"/>
            <a:ext cx="2918777" cy="3693319"/>
          </a:xfrm>
          <a:prstGeom prst="rect">
            <a:avLst/>
          </a:prstGeom>
          <a:noFill/>
        </p:spPr>
        <p:txBody>
          <a:bodyPr wrap="square" rtlCol="0">
            <a:spAutoFit/>
          </a:bodyPr>
          <a:lstStyle/>
          <a:p>
            <a:pPr marL="177800" indent="-177800">
              <a:spcAft>
                <a:spcPts val="1200"/>
              </a:spcAft>
              <a:tabLst>
                <a:tab pos="627063" algn="l"/>
              </a:tabLst>
            </a:pPr>
            <a:r>
              <a:rPr kumimoji="1" lang="ja-JP" altLang="en-US" sz="1400" dirty="0">
                <a:latin typeface="Meiryo UI" panose="020B0604030504040204" pitchFamily="50" charset="-128"/>
                <a:ea typeface="Meiryo UI" panose="020B0604030504040204" pitchFamily="50" charset="-128"/>
              </a:rPr>
              <a:t>〇目標維持管理水準の最適化</a:t>
            </a:r>
            <a:endParaRPr kumimoji="1" lang="en-US" altLang="ja-JP" sz="1400" dirty="0">
              <a:latin typeface="Meiryo UI" panose="020B0604030504040204" pitchFamily="50" charset="-128"/>
              <a:ea typeface="Meiryo UI" panose="020B0604030504040204" pitchFamily="50" charset="-128"/>
            </a:endParaRPr>
          </a:p>
          <a:p>
            <a:pPr marL="177800" indent="-177800">
              <a:spcAft>
                <a:spcPts val="1200"/>
              </a:spcAft>
              <a:tabLst>
                <a:tab pos="627063" algn="l"/>
              </a:tabLst>
            </a:pPr>
            <a:r>
              <a:rPr kumimoji="1" lang="ja-JP" altLang="en-US" sz="1400" dirty="0">
                <a:latin typeface="Meiryo UI" panose="020B0604030504040204" pitchFamily="50" charset="-128"/>
                <a:ea typeface="Meiryo UI" panose="020B0604030504040204" pitchFamily="50" charset="-128"/>
              </a:rPr>
              <a:t>〇点検データのさらなる活用</a:t>
            </a:r>
            <a:endParaRPr kumimoji="1" lang="en-US" altLang="ja-JP" sz="1400" dirty="0">
              <a:latin typeface="Meiryo UI" panose="020B0604030504040204" pitchFamily="50" charset="-128"/>
              <a:ea typeface="Meiryo UI" panose="020B0604030504040204" pitchFamily="50" charset="-128"/>
            </a:endParaRPr>
          </a:p>
          <a:p>
            <a:pPr marL="177800" indent="-177800">
              <a:spcAft>
                <a:spcPts val="1200"/>
              </a:spcAft>
              <a:tabLst>
                <a:tab pos="627063" algn="l"/>
              </a:tabLst>
            </a:pPr>
            <a:r>
              <a:rPr kumimoji="1" lang="ja-JP" altLang="en-US" sz="1400" dirty="0">
                <a:latin typeface="Meiryo UI" panose="020B0604030504040204" pitchFamily="50" charset="-128"/>
                <a:ea typeface="Meiryo UI" panose="020B0604030504040204" pitchFamily="50" charset="-128"/>
              </a:rPr>
              <a:t>〇更新の考え方・更新フローの充実</a:t>
            </a:r>
            <a:endParaRPr kumimoji="1" lang="en-US" altLang="ja-JP" sz="1400" dirty="0">
              <a:latin typeface="Meiryo UI" panose="020B0604030504040204" pitchFamily="50" charset="-128"/>
              <a:ea typeface="Meiryo UI" panose="020B0604030504040204" pitchFamily="50" charset="-128"/>
            </a:endParaRPr>
          </a:p>
          <a:p>
            <a:pPr marL="177800" indent="-177800">
              <a:spcAft>
                <a:spcPts val="1200"/>
              </a:spcAft>
              <a:tabLst>
                <a:tab pos="627063" algn="l"/>
              </a:tabLst>
            </a:pPr>
            <a:r>
              <a:rPr kumimoji="1" lang="ja-JP" altLang="en-US" sz="1400" dirty="0">
                <a:latin typeface="Meiryo UI" panose="020B0604030504040204" pitchFamily="50" charset="-128"/>
                <a:ea typeface="Meiryo UI" panose="020B0604030504040204" pitchFamily="50" charset="-128"/>
              </a:rPr>
              <a:t>〇インフラＤＸの推進、新技術の実装</a:t>
            </a:r>
            <a:endParaRPr kumimoji="1" lang="en-US" altLang="ja-JP" sz="1400" dirty="0">
              <a:latin typeface="Meiryo UI" panose="020B0604030504040204" pitchFamily="50" charset="-128"/>
              <a:ea typeface="Meiryo UI" panose="020B0604030504040204" pitchFamily="50" charset="-128"/>
            </a:endParaRPr>
          </a:p>
          <a:p>
            <a:pPr marL="177800" indent="-177800">
              <a:spcAft>
                <a:spcPts val="1200"/>
              </a:spcAft>
              <a:tabLst>
                <a:tab pos="627063" algn="l"/>
              </a:tabLst>
            </a:pPr>
            <a:r>
              <a:rPr kumimoji="1" lang="ja-JP" altLang="en-US" sz="1400" dirty="0">
                <a:latin typeface="Meiryo UI" panose="020B0604030504040204" pitchFamily="50" charset="-128"/>
                <a:ea typeface="Meiryo UI" panose="020B0604030504040204" pitchFamily="50" charset="-128"/>
              </a:rPr>
              <a:t>〇社会情勢の変化（災害の頻発）に伴う新たな維持需要の増加</a:t>
            </a:r>
            <a:endParaRPr kumimoji="1" lang="en-US" altLang="ja-JP" sz="1400" dirty="0">
              <a:latin typeface="Meiryo UI" panose="020B0604030504040204" pitchFamily="50" charset="-128"/>
              <a:ea typeface="Meiryo UI" panose="020B0604030504040204" pitchFamily="50" charset="-128"/>
            </a:endParaRPr>
          </a:p>
          <a:p>
            <a:pPr>
              <a:spcAft>
                <a:spcPts val="1200"/>
              </a:spcAft>
            </a:pPr>
            <a:r>
              <a:rPr kumimoji="1" lang="ja-JP" altLang="en-US" sz="1400" dirty="0">
                <a:latin typeface="Meiryo UI" panose="020B0604030504040204" pitchFamily="50" charset="-128"/>
                <a:ea typeface="Meiryo UI" panose="020B0604030504040204" pitchFamily="50" charset="-128"/>
              </a:rPr>
              <a:t>〇人材育成・技術の継承の推進</a:t>
            </a:r>
            <a:endParaRPr kumimoji="1" lang="en-US" altLang="ja-JP" sz="1400" dirty="0">
              <a:latin typeface="Meiryo UI" panose="020B0604030504040204" pitchFamily="50" charset="-128"/>
              <a:ea typeface="Meiryo UI" panose="020B0604030504040204" pitchFamily="50" charset="-128"/>
            </a:endParaRPr>
          </a:p>
          <a:p>
            <a:pPr>
              <a:spcAft>
                <a:spcPts val="1200"/>
              </a:spcAft>
            </a:pPr>
            <a:r>
              <a:rPr kumimoji="1" lang="ja-JP" altLang="en-US" sz="1400" dirty="0">
                <a:latin typeface="Meiryo UI" panose="020B0604030504040204" pitchFamily="50" charset="-128"/>
                <a:ea typeface="Meiryo UI" panose="020B0604030504040204" pitchFamily="50" charset="-128"/>
              </a:rPr>
              <a:t>〇市町村を含めた土木事務所単位</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での維持管理の充実</a:t>
            </a:r>
            <a:endParaRPr kumimoji="1" lang="en-US" altLang="ja-JP" sz="1400" dirty="0">
              <a:latin typeface="Meiryo UI" panose="020B0604030504040204" pitchFamily="50" charset="-128"/>
              <a:ea typeface="Meiryo UI" panose="020B0604030504040204" pitchFamily="50" charset="-128"/>
            </a:endParaRPr>
          </a:p>
          <a:p>
            <a:pPr>
              <a:spcAft>
                <a:spcPts val="1200"/>
              </a:spcAft>
            </a:pPr>
            <a:r>
              <a:rPr kumimoji="1" lang="ja-JP" altLang="en-US" sz="1400" dirty="0">
                <a:latin typeface="Meiryo UI" panose="020B0604030504040204" pitchFamily="50" charset="-128"/>
                <a:ea typeface="Meiryo UI" panose="020B0604030504040204" pitchFamily="50" charset="-128"/>
              </a:rPr>
              <a:t>〇官民連携の推進</a:t>
            </a:r>
            <a:endParaRPr kumimoji="1" lang="en-US" altLang="ja-JP" sz="1400" dirty="0">
              <a:latin typeface="Meiryo UI" panose="020B0604030504040204" pitchFamily="50" charset="-128"/>
              <a:ea typeface="Meiryo UI" panose="020B0604030504040204" pitchFamily="50" charset="-128"/>
            </a:endParaRPr>
          </a:p>
          <a:p>
            <a:pPr>
              <a:spcAft>
                <a:spcPts val="1200"/>
              </a:spcAft>
            </a:pPr>
            <a:r>
              <a:rPr kumimoji="1" lang="ja-JP" altLang="en-US" sz="1400" dirty="0">
                <a:latin typeface="Meiryo UI" panose="020B0604030504040204" pitchFamily="50" charset="-128"/>
                <a:ea typeface="Meiryo UI" panose="020B0604030504040204" pitchFamily="50" charset="-128"/>
              </a:rPr>
              <a:t>　　　　　　　　　　　　　　　　　　　　　など</a:t>
            </a:r>
            <a:endParaRPr kumimoji="1" lang="en-US" altLang="ja-JP" sz="140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777D9032-B548-4574-8EF1-7DBD50819F53}"/>
              </a:ext>
            </a:extLst>
          </p:cNvPr>
          <p:cNvGrpSpPr/>
          <p:nvPr/>
        </p:nvGrpSpPr>
        <p:grpSpPr>
          <a:xfrm>
            <a:off x="6469356" y="6042535"/>
            <a:ext cx="2736000" cy="1715644"/>
            <a:chOff x="6885507" y="6012055"/>
            <a:chExt cx="2736000" cy="1715644"/>
          </a:xfrm>
        </p:grpSpPr>
        <p:sp>
          <p:nvSpPr>
            <p:cNvPr id="30" name="Rectangle 41">
              <a:extLst>
                <a:ext uri="{FF2B5EF4-FFF2-40B4-BE49-F238E27FC236}">
                  <a16:creationId xmlns:a16="http://schemas.microsoft.com/office/drawing/2014/main" id="{FF2BE965-41AD-4252-ADD0-5A13592A0A59}"/>
                </a:ext>
              </a:extLst>
            </p:cNvPr>
            <p:cNvSpPr>
              <a:spLocks noChangeArrowheads="1"/>
            </p:cNvSpPr>
            <p:nvPr/>
          </p:nvSpPr>
          <p:spPr bwMode="auto">
            <a:xfrm>
              <a:off x="6885507" y="6012055"/>
              <a:ext cx="2736000" cy="615553"/>
            </a:xfrm>
            <a:prstGeom prst="roundRect">
              <a:avLst>
                <a:gd name="adj" fmla="val 1169"/>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indent="69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9850" algn="l" defTabSz="914400" rtl="0" eaLnBrk="0" fontAlgn="base" latinLnBrk="0" hangingPunct="0">
                <a:lnSpc>
                  <a:spcPct val="100000"/>
                </a:lnSpc>
                <a:spcBef>
                  <a:spcPct val="0"/>
                </a:spcBef>
                <a:spcAft>
                  <a:spcPct val="0"/>
                </a:spcAft>
                <a:buClrTx/>
                <a:buSzTx/>
                <a:buFontTx/>
                <a:buNone/>
                <a:tabLst/>
              </a:pPr>
              <a:r>
                <a:rPr kumimoji="1" lang="ja-JP" altLang="en-US" sz="1200" b="1" dirty="0">
                  <a:latin typeface="Meiryo UI" panose="020B0604030504040204" pitchFamily="50" charset="-128"/>
                  <a:ea typeface="Meiryo UI" panose="020B0604030504040204" pitchFamily="50" charset="-128"/>
                  <a:sym typeface="Wingdings" panose="05000000000000000000" pitchFamily="2" charset="2"/>
                </a:rPr>
                <a:t>●物価高騰の推移</a:t>
              </a:r>
              <a:r>
                <a:rPr kumimoji="1" lang="en-US" altLang="ja-JP" sz="1200" b="1"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1200" b="1" dirty="0">
                  <a:latin typeface="Meiryo UI" panose="020B0604030504040204" pitchFamily="50" charset="-128"/>
                  <a:ea typeface="Meiryo UI" panose="020B0604030504040204" pitchFamily="50" charset="-128"/>
                  <a:sym typeface="Wingdings" panose="05000000000000000000" pitchFamily="2" charset="2"/>
                </a:rPr>
                <a:t>ﾃﾞﾌﾚｰﾀｰ</a:t>
              </a:r>
              <a:r>
                <a:rPr kumimoji="1" lang="en-US" altLang="ja-JP" sz="1200" b="1" dirty="0">
                  <a:latin typeface="Meiryo UI" panose="020B0604030504040204" pitchFamily="50" charset="-128"/>
                  <a:ea typeface="Meiryo UI" panose="020B0604030504040204" pitchFamily="50" charset="-128"/>
                  <a:sym typeface="Wingdings" panose="05000000000000000000" pitchFamily="2" charset="2"/>
                </a:rPr>
                <a:t>)</a:t>
              </a:r>
              <a:endParaRPr lang="en-US" altLang="ja-JP" sz="1200" dirty="0">
                <a:latin typeface="Meiryo UI" panose="020B0604030504040204" pitchFamily="50" charset="-128"/>
                <a:ea typeface="Meiryo UI" panose="020B0604030504040204" pitchFamily="50" charset="-128"/>
              </a:endParaRPr>
            </a:p>
            <a:p>
              <a:pPr marL="0" marR="0" lvl="0" indent="69850" algn="l" defTabSz="914400" rtl="0" eaLnBrk="0" fontAlgn="base" latinLnBrk="0" hangingPunct="0">
                <a:lnSpc>
                  <a:spcPct val="100000"/>
                </a:lnSpc>
                <a:spcBef>
                  <a:spcPct val="0"/>
                </a:spcBef>
                <a:spcAft>
                  <a:spcPct val="0"/>
                </a:spcAft>
                <a:buClrTx/>
                <a:buSzTx/>
                <a:buFontTx/>
                <a:buNone/>
                <a:tabLst/>
              </a:pPr>
              <a:r>
                <a:rPr lang="ja-JP" altLang="en-US" sz="1100" dirty="0">
                  <a:latin typeface="Meiryo UI" panose="020B0604030504040204" pitchFamily="50" charset="-128"/>
                  <a:ea typeface="Meiryo UI" panose="020B0604030504040204" pitchFamily="50" charset="-128"/>
                </a:rPr>
                <a:t>計画策定時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から令和４年度までで</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ポイント増加</a:t>
              </a:r>
            </a:p>
          </p:txBody>
        </p:sp>
        <p:grpSp>
          <p:nvGrpSpPr>
            <p:cNvPr id="3" name="グループ化 2">
              <a:extLst>
                <a:ext uri="{FF2B5EF4-FFF2-40B4-BE49-F238E27FC236}">
                  <a16:creationId xmlns:a16="http://schemas.microsoft.com/office/drawing/2014/main" id="{773DB068-0B1C-4D6C-B980-8E244BD06303}"/>
                </a:ext>
              </a:extLst>
            </p:cNvPr>
            <p:cNvGrpSpPr/>
            <p:nvPr/>
          </p:nvGrpSpPr>
          <p:grpSpPr>
            <a:xfrm>
              <a:off x="7133180" y="6603091"/>
              <a:ext cx="2240654" cy="1124608"/>
              <a:chOff x="6954382" y="6603091"/>
              <a:chExt cx="2240654" cy="1124608"/>
            </a:xfrm>
          </p:grpSpPr>
          <p:sp>
            <p:nvSpPr>
              <p:cNvPr id="31" name="テキスト ボックス 30">
                <a:extLst>
                  <a:ext uri="{FF2B5EF4-FFF2-40B4-BE49-F238E27FC236}">
                    <a16:creationId xmlns:a16="http://schemas.microsoft.com/office/drawing/2014/main" id="{F0C2CE57-E3C9-4EDA-8F56-0BED0BBD3597}"/>
                  </a:ext>
                </a:extLst>
              </p:cNvPr>
              <p:cNvSpPr txBox="1"/>
              <p:nvPr/>
            </p:nvSpPr>
            <p:spPr>
              <a:xfrm>
                <a:off x="6954382" y="7512255"/>
                <a:ext cx="2240654"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出典）国土交通省 建設工事費ﾃﾞﾌﾚｰﾀｰ</a:t>
                </a:r>
              </a:p>
            </p:txBody>
          </p:sp>
          <p:pic>
            <p:nvPicPr>
              <p:cNvPr id="32" name="図 31">
                <a:extLst>
                  <a:ext uri="{FF2B5EF4-FFF2-40B4-BE49-F238E27FC236}">
                    <a16:creationId xmlns:a16="http://schemas.microsoft.com/office/drawing/2014/main" id="{479E68A7-7CA8-4ACC-83E4-A850BDC42559}"/>
                  </a:ext>
                </a:extLst>
              </p:cNvPr>
              <p:cNvPicPr>
                <a:picLocks noChangeAspect="1"/>
              </p:cNvPicPr>
              <p:nvPr/>
            </p:nvPicPr>
            <p:blipFill>
              <a:blip r:embed="rId2"/>
              <a:stretch>
                <a:fillRect/>
              </a:stretch>
            </p:blipFill>
            <p:spPr>
              <a:xfrm>
                <a:off x="7064304" y="6603091"/>
                <a:ext cx="2020810" cy="999500"/>
              </a:xfrm>
              <a:prstGeom prst="rect">
                <a:avLst/>
              </a:prstGeom>
            </p:spPr>
          </p:pic>
        </p:grpSp>
      </p:grpSp>
      <p:sp>
        <p:nvSpPr>
          <p:cNvPr id="33" name="四角形: 角を丸くする 32">
            <a:extLst>
              <a:ext uri="{FF2B5EF4-FFF2-40B4-BE49-F238E27FC236}">
                <a16:creationId xmlns:a16="http://schemas.microsoft.com/office/drawing/2014/main" id="{9B9990C5-80EB-46CE-809F-D503C700B155}"/>
              </a:ext>
            </a:extLst>
          </p:cNvPr>
          <p:cNvSpPr/>
          <p:nvPr/>
        </p:nvSpPr>
        <p:spPr>
          <a:xfrm>
            <a:off x="10596175" y="1176637"/>
            <a:ext cx="432000" cy="2412000"/>
          </a:xfrm>
          <a:prstGeom prst="roundRect">
            <a:avLst>
              <a:gd name="adj" fmla="val 50000"/>
            </a:avLst>
          </a:prstGeom>
          <a:solidFill>
            <a:schemeClr val="accent1">
              <a:lumMod val="60000"/>
              <a:lumOff val="40000"/>
            </a:schemeClr>
          </a:solidFill>
          <a:ln w="127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次期長寿命化計画（案）</a:t>
            </a:r>
          </a:p>
        </p:txBody>
      </p:sp>
      <p:grpSp>
        <p:nvGrpSpPr>
          <p:cNvPr id="4" name="グループ化 3">
            <a:extLst>
              <a:ext uri="{FF2B5EF4-FFF2-40B4-BE49-F238E27FC236}">
                <a16:creationId xmlns:a16="http://schemas.microsoft.com/office/drawing/2014/main" id="{381354FE-0688-4915-8915-BF6981EC689B}"/>
              </a:ext>
            </a:extLst>
          </p:cNvPr>
          <p:cNvGrpSpPr/>
          <p:nvPr/>
        </p:nvGrpSpPr>
        <p:grpSpPr>
          <a:xfrm>
            <a:off x="6470270" y="4323723"/>
            <a:ext cx="2734173" cy="1735123"/>
            <a:chOff x="6885507" y="4293243"/>
            <a:chExt cx="2734173" cy="1735123"/>
          </a:xfrm>
        </p:grpSpPr>
        <p:sp>
          <p:nvSpPr>
            <p:cNvPr id="35" name="Rectangle 41">
              <a:extLst>
                <a:ext uri="{FF2B5EF4-FFF2-40B4-BE49-F238E27FC236}">
                  <a16:creationId xmlns:a16="http://schemas.microsoft.com/office/drawing/2014/main" id="{A85D240A-EF8F-4293-96A8-0863D10321AC}"/>
                </a:ext>
              </a:extLst>
            </p:cNvPr>
            <p:cNvSpPr>
              <a:spLocks noChangeArrowheads="1"/>
            </p:cNvSpPr>
            <p:nvPr/>
          </p:nvSpPr>
          <p:spPr bwMode="auto">
            <a:xfrm>
              <a:off x="6885507" y="4293243"/>
              <a:ext cx="2734173" cy="600164"/>
            </a:xfrm>
            <a:prstGeom prst="roundRect">
              <a:avLst>
                <a:gd name="adj" fmla="val 1169"/>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indent="69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9850" algn="l" defTabSz="914400" rtl="0" eaLnBrk="0" fontAlgn="base" latinLnBrk="0" hangingPunct="0">
                <a:lnSpc>
                  <a:spcPct val="100000"/>
                </a:lnSpc>
                <a:spcBef>
                  <a:spcPct val="0"/>
                </a:spcBef>
                <a:spcAft>
                  <a:spcPct val="0"/>
                </a:spcAft>
                <a:buClrTx/>
                <a:buSzTx/>
                <a:buFontTx/>
                <a:buNone/>
                <a:tabLst/>
              </a:pPr>
              <a:r>
                <a:rPr kumimoji="1" lang="ja-JP" altLang="en-US" sz="1200" b="1" dirty="0">
                  <a:latin typeface="Meiryo UI" panose="020B0604030504040204" pitchFamily="50" charset="-128"/>
                  <a:ea typeface="Meiryo UI" panose="020B0604030504040204" pitchFamily="50" charset="-128"/>
                  <a:sym typeface="Wingdings" panose="05000000000000000000" pitchFamily="2" charset="2"/>
                </a:rPr>
                <a:t>●豪雨災害の激甚化・頻発化</a:t>
              </a:r>
              <a:endParaRPr kumimoji="1" lang="en-US" altLang="ja-JP" sz="1200" b="1" dirty="0">
                <a:latin typeface="Meiryo UI" panose="020B0604030504040204" pitchFamily="50" charset="-128"/>
                <a:ea typeface="Meiryo UI" panose="020B0604030504040204" pitchFamily="50" charset="-128"/>
                <a:sym typeface="Wingdings" panose="05000000000000000000" pitchFamily="2" charset="2"/>
              </a:endParaRPr>
            </a:p>
            <a:p>
              <a:pPr marL="0" marR="0" lvl="0" indent="69850" algn="l" defTabSz="914400" rtl="0" eaLnBrk="0" fontAlgn="base" latinLnBrk="0" hangingPunct="0">
                <a:lnSpc>
                  <a:spcPct val="10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rPr>
                <a:t>令和元年における１年間の水害被害額</a:t>
              </a:r>
              <a:endParaRPr lang="en-US" altLang="ja-JP" sz="1050" dirty="0">
                <a:latin typeface="Meiryo UI" panose="020B0604030504040204" pitchFamily="50" charset="-128"/>
                <a:ea typeface="Meiryo UI" panose="020B0604030504040204" pitchFamily="50" charset="-128"/>
              </a:endParaRPr>
            </a:p>
            <a:p>
              <a:pPr marL="0" marR="0" lvl="0" indent="69850" algn="l" defTabSz="914400" rtl="0" eaLnBrk="0" fontAlgn="base" latinLnBrk="0" hangingPunct="0">
                <a:lnSpc>
                  <a:spcPct val="10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rPr>
                <a:t>（津波以外）は統計開始以来最大</a:t>
              </a:r>
            </a:p>
          </p:txBody>
        </p:sp>
        <p:grpSp>
          <p:nvGrpSpPr>
            <p:cNvPr id="2" name="グループ化 1">
              <a:extLst>
                <a:ext uri="{FF2B5EF4-FFF2-40B4-BE49-F238E27FC236}">
                  <a16:creationId xmlns:a16="http://schemas.microsoft.com/office/drawing/2014/main" id="{C0F15943-7755-4897-9C7F-D16EB0724BB6}"/>
                </a:ext>
              </a:extLst>
            </p:cNvPr>
            <p:cNvGrpSpPr/>
            <p:nvPr/>
          </p:nvGrpSpPr>
          <p:grpSpPr>
            <a:xfrm>
              <a:off x="6959503" y="4894556"/>
              <a:ext cx="2586180" cy="1133810"/>
              <a:chOff x="6890647" y="4894556"/>
              <a:chExt cx="2586180" cy="1133810"/>
            </a:xfrm>
          </p:grpSpPr>
          <p:pic>
            <p:nvPicPr>
              <p:cNvPr id="36" name="図 35">
                <a:extLst>
                  <a:ext uri="{FF2B5EF4-FFF2-40B4-BE49-F238E27FC236}">
                    <a16:creationId xmlns:a16="http://schemas.microsoft.com/office/drawing/2014/main" id="{3507EBC5-1E06-437F-B03D-608FF934ABEA}"/>
                  </a:ext>
                </a:extLst>
              </p:cNvPr>
              <p:cNvPicPr>
                <a:picLocks noChangeAspect="1"/>
              </p:cNvPicPr>
              <p:nvPr/>
            </p:nvPicPr>
            <p:blipFill>
              <a:blip r:embed="rId3"/>
              <a:stretch>
                <a:fillRect/>
              </a:stretch>
            </p:blipFill>
            <p:spPr>
              <a:xfrm>
                <a:off x="6954364" y="4894556"/>
                <a:ext cx="2458747" cy="952780"/>
              </a:xfrm>
              <a:prstGeom prst="rect">
                <a:avLst/>
              </a:prstGeom>
            </p:spPr>
          </p:pic>
          <p:sp>
            <p:nvSpPr>
              <p:cNvPr id="37" name="テキスト ボックス 36">
                <a:extLst>
                  <a:ext uri="{FF2B5EF4-FFF2-40B4-BE49-F238E27FC236}">
                    <a16:creationId xmlns:a16="http://schemas.microsoft.com/office/drawing/2014/main" id="{07BAC066-A91E-491C-B045-94BBF5684611}"/>
                  </a:ext>
                </a:extLst>
              </p:cNvPr>
              <p:cNvSpPr txBox="1"/>
              <p:nvPr/>
            </p:nvSpPr>
            <p:spPr>
              <a:xfrm>
                <a:off x="6890647" y="5812922"/>
                <a:ext cx="258618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出典）令和３年度版 国土交通白書</a:t>
                </a:r>
                <a:r>
                  <a:rPr kumimoji="1" lang="en-US" altLang="ja-JP" sz="800" dirty="0">
                    <a:latin typeface="Meiryo UI" panose="020B0604030504040204" pitchFamily="50" charset="-128"/>
                    <a:ea typeface="Meiryo UI" panose="020B0604030504040204" pitchFamily="50" charset="-128"/>
                  </a:rPr>
                  <a:t>2021</a:t>
                </a:r>
                <a:endParaRPr kumimoji="1" lang="ja-JP" altLang="en-US" sz="800" dirty="0">
                  <a:latin typeface="Meiryo UI" panose="020B0604030504040204" pitchFamily="50" charset="-128"/>
                  <a:ea typeface="Meiryo UI" panose="020B0604030504040204" pitchFamily="50" charset="-128"/>
                </a:endParaRPr>
              </a:p>
            </p:txBody>
          </p:sp>
        </p:grpSp>
      </p:grpSp>
      <p:sp>
        <p:nvSpPr>
          <p:cNvPr id="43" name="二等辺三角形 42">
            <a:extLst>
              <a:ext uri="{FF2B5EF4-FFF2-40B4-BE49-F238E27FC236}">
                <a16:creationId xmlns:a16="http://schemas.microsoft.com/office/drawing/2014/main" id="{FD4608C4-002E-445C-9716-6208A4B5E36B}"/>
              </a:ext>
            </a:extLst>
          </p:cNvPr>
          <p:cNvSpPr/>
          <p:nvPr/>
        </p:nvSpPr>
        <p:spPr>
          <a:xfrm rot="5400000">
            <a:off x="9905331" y="8943576"/>
            <a:ext cx="179074" cy="5696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44" name="二等辺三角形 43">
            <a:extLst>
              <a:ext uri="{FF2B5EF4-FFF2-40B4-BE49-F238E27FC236}">
                <a16:creationId xmlns:a16="http://schemas.microsoft.com/office/drawing/2014/main" id="{524CCEE9-9C8C-47B8-A3FD-4721CD30E4CD}"/>
              </a:ext>
            </a:extLst>
          </p:cNvPr>
          <p:cNvSpPr/>
          <p:nvPr/>
        </p:nvSpPr>
        <p:spPr>
          <a:xfrm rot="5400000">
            <a:off x="10648861" y="8943576"/>
            <a:ext cx="179074" cy="5696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sp>
        <p:nvSpPr>
          <p:cNvPr id="45" name="二等辺三角形 44">
            <a:extLst>
              <a:ext uri="{FF2B5EF4-FFF2-40B4-BE49-F238E27FC236}">
                <a16:creationId xmlns:a16="http://schemas.microsoft.com/office/drawing/2014/main" id="{D4835B16-A307-4234-A6E4-19F46DF8B34F}"/>
              </a:ext>
            </a:extLst>
          </p:cNvPr>
          <p:cNvSpPr/>
          <p:nvPr/>
        </p:nvSpPr>
        <p:spPr>
          <a:xfrm rot="5400000">
            <a:off x="11428457" y="8943576"/>
            <a:ext cx="179074" cy="5696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Meiryo UI" panose="020B0604030504040204" pitchFamily="50" charset="-128"/>
              <a:ea typeface="Meiryo UI" panose="020B0604030504040204" pitchFamily="50" charset="-128"/>
            </a:endParaRPr>
          </a:p>
        </p:txBody>
      </p:sp>
      <p:grpSp>
        <p:nvGrpSpPr>
          <p:cNvPr id="99" name="グループ化 98">
            <a:extLst>
              <a:ext uri="{FF2B5EF4-FFF2-40B4-BE49-F238E27FC236}">
                <a16:creationId xmlns:a16="http://schemas.microsoft.com/office/drawing/2014/main" id="{2DF89432-7992-4507-804A-D131BD515FF7}"/>
              </a:ext>
            </a:extLst>
          </p:cNvPr>
          <p:cNvGrpSpPr/>
          <p:nvPr/>
        </p:nvGrpSpPr>
        <p:grpSpPr>
          <a:xfrm>
            <a:off x="9293523" y="8533693"/>
            <a:ext cx="3022656" cy="636364"/>
            <a:chOff x="9299136" y="8533693"/>
            <a:chExt cx="3022656" cy="636364"/>
          </a:xfrm>
        </p:grpSpPr>
        <p:grpSp>
          <p:nvGrpSpPr>
            <p:cNvPr id="92" name="グループ化 91">
              <a:extLst>
                <a:ext uri="{FF2B5EF4-FFF2-40B4-BE49-F238E27FC236}">
                  <a16:creationId xmlns:a16="http://schemas.microsoft.com/office/drawing/2014/main" id="{9EC055C7-D150-409E-BDF2-BB5AD8F6A404}"/>
                </a:ext>
              </a:extLst>
            </p:cNvPr>
            <p:cNvGrpSpPr/>
            <p:nvPr/>
          </p:nvGrpSpPr>
          <p:grpSpPr>
            <a:xfrm>
              <a:off x="9299136" y="8533693"/>
              <a:ext cx="647934" cy="636364"/>
              <a:chOff x="9341046" y="8430061"/>
              <a:chExt cx="647934" cy="636364"/>
            </a:xfrm>
          </p:grpSpPr>
          <p:sp>
            <p:nvSpPr>
              <p:cNvPr id="39" name="正方形/長方形 38">
                <a:extLst>
                  <a:ext uri="{FF2B5EF4-FFF2-40B4-BE49-F238E27FC236}">
                    <a16:creationId xmlns:a16="http://schemas.microsoft.com/office/drawing/2014/main" id="{4EF255D8-D4C3-422B-81CC-424E233F2582}"/>
                  </a:ext>
                </a:extLst>
              </p:cNvPr>
              <p:cNvSpPr/>
              <p:nvPr/>
            </p:nvSpPr>
            <p:spPr>
              <a:xfrm>
                <a:off x="9359013" y="8670425"/>
                <a:ext cx="612000" cy="396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審議会</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諮問</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EE553DC5-AABE-4427-92D7-A3844E579693}"/>
                  </a:ext>
                </a:extLst>
              </p:cNvPr>
              <p:cNvSpPr txBox="1"/>
              <p:nvPr/>
            </p:nvSpPr>
            <p:spPr>
              <a:xfrm>
                <a:off x="9341046" y="8430061"/>
                <a:ext cx="64793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R6.1</a:t>
                </a:r>
                <a:r>
                  <a:rPr kumimoji="1" lang="ja-JP" altLang="en-US" sz="1100" dirty="0">
                    <a:latin typeface="Meiryo UI" panose="020B0604030504040204" pitchFamily="50" charset="-128"/>
                    <a:ea typeface="Meiryo UI" panose="020B0604030504040204" pitchFamily="50" charset="-128"/>
                  </a:rPr>
                  <a:t>月</a:t>
                </a:r>
              </a:p>
            </p:txBody>
          </p:sp>
        </p:grpSp>
        <p:grpSp>
          <p:nvGrpSpPr>
            <p:cNvPr id="93" name="グループ化 92">
              <a:extLst>
                <a:ext uri="{FF2B5EF4-FFF2-40B4-BE49-F238E27FC236}">
                  <a16:creationId xmlns:a16="http://schemas.microsoft.com/office/drawing/2014/main" id="{048319F2-90B3-4B1B-B90B-D6E0E1177B80}"/>
                </a:ext>
              </a:extLst>
            </p:cNvPr>
            <p:cNvGrpSpPr/>
            <p:nvPr/>
          </p:nvGrpSpPr>
          <p:grpSpPr>
            <a:xfrm>
              <a:off x="10042666" y="8533693"/>
              <a:ext cx="647934" cy="636364"/>
              <a:chOff x="10071802" y="8430061"/>
              <a:chExt cx="647934" cy="636364"/>
            </a:xfrm>
          </p:grpSpPr>
          <p:sp>
            <p:nvSpPr>
              <p:cNvPr id="40" name="正方形/長方形 39">
                <a:extLst>
                  <a:ext uri="{FF2B5EF4-FFF2-40B4-BE49-F238E27FC236}">
                    <a16:creationId xmlns:a16="http://schemas.microsoft.com/office/drawing/2014/main" id="{8196DCED-AD9F-471A-8A5B-C58C50D22C4B}"/>
                  </a:ext>
                </a:extLst>
              </p:cNvPr>
              <p:cNvSpPr/>
              <p:nvPr/>
            </p:nvSpPr>
            <p:spPr>
              <a:xfrm>
                <a:off x="10089769" y="8670425"/>
                <a:ext cx="612000" cy="396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中間とりまとめ</a:t>
                </a:r>
              </a:p>
            </p:txBody>
          </p:sp>
          <p:sp>
            <p:nvSpPr>
              <p:cNvPr id="47" name="テキスト ボックス 46">
                <a:extLst>
                  <a:ext uri="{FF2B5EF4-FFF2-40B4-BE49-F238E27FC236}">
                    <a16:creationId xmlns:a16="http://schemas.microsoft.com/office/drawing/2014/main" id="{8FE11986-472C-4991-8DEB-DB1F701B327F}"/>
                  </a:ext>
                </a:extLst>
              </p:cNvPr>
              <p:cNvSpPr txBox="1"/>
              <p:nvPr/>
            </p:nvSpPr>
            <p:spPr>
              <a:xfrm>
                <a:off x="10071802" y="8430061"/>
                <a:ext cx="64793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R6.7</a:t>
                </a:r>
                <a:r>
                  <a:rPr kumimoji="1" lang="ja-JP" altLang="en-US" sz="1100" dirty="0">
                    <a:latin typeface="Meiryo UI" panose="020B0604030504040204" pitchFamily="50" charset="-128"/>
                    <a:ea typeface="Meiryo UI" panose="020B0604030504040204" pitchFamily="50" charset="-128"/>
                  </a:rPr>
                  <a:t>月</a:t>
                </a:r>
              </a:p>
            </p:txBody>
          </p:sp>
        </p:grpSp>
        <p:grpSp>
          <p:nvGrpSpPr>
            <p:cNvPr id="96" name="グループ化 95">
              <a:extLst>
                <a:ext uri="{FF2B5EF4-FFF2-40B4-BE49-F238E27FC236}">
                  <a16:creationId xmlns:a16="http://schemas.microsoft.com/office/drawing/2014/main" id="{31C137AC-1D45-4433-BE0C-C566D1639710}"/>
                </a:ext>
              </a:extLst>
            </p:cNvPr>
            <p:cNvGrpSpPr/>
            <p:nvPr/>
          </p:nvGrpSpPr>
          <p:grpSpPr>
            <a:xfrm>
              <a:off x="10786196" y="8533693"/>
              <a:ext cx="684000" cy="636364"/>
              <a:chOff x="10802525" y="8430061"/>
              <a:chExt cx="684000" cy="636364"/>
            </a:xfrm>
          </p:grpSpPr>
          <p:sp>
            <p:nvSpPr>
              <p:cNvPr id="41" name="正方形/長方形 40">
                <a:extLst>
                  <a:ext uri="{FF2B5EF4-FFF2-40B4-BE49-F238E27FC236}">
                    <a16:creationId xmlns:a16="http://schemas.microsoft.com/office/drawing/2014/main" id="{097BEE50-5A55-428D-A712-52F00B040FBC}"/>
                  </a:ext>
                </a:extLst>
              </p:cNvPr>
              <p:cNvSpPr/>
              <p:nvPr/>
            </p:nvSpPr>
            <p:spPr>
              <a:xfrm>
                <a:off x="10802525" y="8670425"/>
                <a:ext cx="684000" cy="396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審議会</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答申</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183045C5-3BBC-4799-B00B-EF25F15195C9}"/>
                  </a:ext>
                </a:extLst>
              </p:cNvPr>
              <p:cNvSpPr txBox="1"/>
              <p:nvPr/>
            </p:nvSpPr>
            <p:spPr>
              <a:xfrm>
                <a:off x="10820558" y="8430061"/>
                <a:ext cx="64793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R7.1</a:t>
                </a:r>
                <a:r>
                  <a:rPr kumimoji="1" lang="ja-JP" altLang="en-US" sz="1100" dirty="0">
                    <a:latin typeface="Meiryo UI" panose="020B0604030504040204" pitchFamily="50" charset="-128"/>
                    <a:ea typeface="Meiryo UI" panose="020B0604030504040204" pitchFamily="50" charset="-128"/>
                  </a:rPr>
                  <a:t>月</a:t>
                </a:r>
              </a:p>
            </p:txBody>
          </p:sp>
        </p:grpSp>
        <p:grpSp>
          <p:nvGrpSpPr>
            <p:cNvPr id="97" name="グループ化 96">
              <a:extLst>
                <a:ext uri="{FF2B5EF4-FFF2-40B4-BE49-F238E27FC236}">
                  <a16:creationId xmlns:a16="http://schemas.microsoft.com/office/drawing/2014/main" id="{6163D8E3-4273-411D-B04D-50131843B61E}"/>
                </a:ext>
              </a:extLst>
            </p:cNvPr>
            <p:cNvGrpSpPr/>
            <p:nvPr/>
          </p:nvGrpSpPr>
          <p:grpSpPr>
            <a:xfrm>
              <a:off x="11565792" y="8533693"/>
              <a:ext cx="756000" cy="636364"/>
              <a:chOff x="11577222" y="8430061"/>
              <a:chExt cx="756000" cy="636364"/>
            </a:xfrm>
          </p:grpSpPr>
          <p:sp>
            <p:nvSpPr>
              <p:cNvPr id="42" name="正方形/長方形 41">
                <a:extLst>
                  <a:ext uri="{FF2B5EF4-FFF2-40B4-BE49-F238E27FC236}">
                    <a16:creationId xmlns:a16="http://schemas.microsoft.com/office/drawing/2014/main" id="{BF294249-3ACA-42C3-985A-3B98E399E588}"/>
                  </a:ext>
                </a:extLst>
              </p:cNvPr>
              <p:cNvSpPr/>
              <p:nvPr/>
            </p:nvSpPr>
            <p:spPr>
              <a:xfrm>
                <a:off x="11577222" y="8670425"/>
                <a:ext cx="756000" cy="396000"/>
              </a:xfrm>
              <a:prstGeom prst="rect">
                <a:avLst/>
              </a:prstGeom>
              <a:solidFill>
                <a:schemeClr val="bg1">
                  <a:lumMod val="95000"/>
                </a:schemeClr>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次期計画</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公表</a:t>
                </a:r>
              </a:p>
            </p:txBody>
          </p:sp>
          <p:sp>
            <p:nvSpPr>
              <p:cNvPr id="49" name="テキスト ボックス 48">
                <a:extLst>
                  <a:ext uri="{FF2B5EF4-FFF2-40B4-BE49-F238E27FC236}">
                    <a16:creationId xmlns:a16="http://schemas.microsoft.com/office/drawing/2014/main" id="{C3D9AD13-A4A1-4D24-AB9A-64093ECD3C7E}"/>
                  </a:ext>
                </a:extLst>
              </p:cNvPr>
              <p:cNvSpPr txBox="1"/>
              <p:nvPr/>
            </p:nvSpPr>
            <p:spPr>
              <a:xfrm>
                <a:off x="11631255" y="8430061"/>
                <a:ext cx="64793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R7.3</a:t>
                </a:r>
                <a:r>
                  <a:rPr kumimoji="1" lang="ja-JP" altLang="en-US" sz="1100" dirty="0">
                    <a:latin typeface="Meiryo UI" panose="020B0604030504040204" pitchFamily="50" charset="-128"/>
                    <a:ea typeface="Meiryo UI" panose="020B0604030504040204" pitchFamily="50" charset="-128"/>
                  </a:rPr>
                  <a:t>月</a:t>
                </a:r>
              </a:p>
            </p:txBody>
          </p:sp>
        </p:grpSp>
      </p:grpSp>
      <p:sp>
        <p:nvSpPr>
          <p:cNvPr id="50" name="テキスト ボックス 49">
            <a:extLst>
              <a:ext uri="{FF2B5EF4-FFF2-40B4-BE49-F238E27FC236}">
                <a16:creationId xmlns:a16="http://schemas.microsoft.com/office/drawing/2014/main" id="{01B1EF45-A01B-4040-A24E-67B6BB04E987}"/>
              </a:ext>
            </a:extLst>
          </p:cNvPr>
          <p:cNvSpPr txBox="1"/>
          <p:nvPr/>
        </p:nvSpPr>
        <p:spPr>
          <a:xfrm>
            <a:off x="3281709" y="4294209"/>
            <a:ext cx="3169090" cy="1795813"/>
          </a:xfrm>
          <a:prstGeom prst="rect">
            <a:avLst/>
          </a:prstGeom>
          <a:noFill/>
        </p:spPr>
        <p:txBody>
          <a:bodyPr wrap="square" rtlCol="0">
            <a:spAutoFit/>
          </a:bodyPr>
          <a:lstStyle/>
          <a:p>
            <a:r>
              <a:rPr kumimoji="1" lang="en-US" altLang="ja-JP" sz="1200" u="sng" dirty="0">
                <a:latin typeface="Meiryo UI" panose="020B0604030504040204" pitchFamily="50" charset="-128"/>
                <a:ea typeface="Meiryo UI" panose="020B0604030504040204" pitchFamily="50" charset="-128"/>
              </a:rPr>
              <a:t>Ⅱ</a:t>
            </a:r>
            <a:r>
              <a:rPr kumimoji="1" lang="ja-JP" altLang="en-US" sz="1200" u="sng" dirty="0">
                <a:latin typeface="Meiryo UI" panose="020B0604030504040204" pitchFamily="50" charset="-128"/>
                <a:ea typeface="Meiryo UI" panose="020B0604030504040204" pitchFamily="50" charset="-128"/>
              </a:rPr>
              <a:t>持続可能な維持管理の仕組みづくり</a:t>
            </a:r>
          </a:p>
          <a:p>
            <a:pPr marL="179388" indent="-179388">
              <a:lnSpc>
                <a:spcPts val="1500"/>
              </a:lnSpc>
            </a:pPr>
            <a:r>
              <a:rPr kumimoji="1" lang="ja-JP" altLang="en-US" sz="12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〇人材の育成と確保、技術力の向上と継承</a:t>
            </a: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→人材育成プランの実施状況と検証</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→マイスター制度の検証</a:t>
            </a: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〇現場や地域を重視した維持管理の実践</a:t>
            </a: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→地域における維持管理連携の実施状況と検証</a:t>
            </a: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〇維持管理業務の改善</a:t>
            </a: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→新技術の導入フローの検証</a:t>
            </a:r>
            <a:endParaRPr kumimoji="1" lang="en-US" altLang="ja-JP" sz="1100" dirty="0">
              <a:latin typeface="Meiryo UI" panose="020B0604030504040204" pitchFamily="50" charset="-128"/>
              <a:ea typeface="Meiryo UI" panose="020B0604030504040204" pitchFamily="50" charset="-128"/>
            </a:endParaRPr>
          </a:p>
          <a:p>
            <a:pPr marL="179388" indent="-179388">
              <a:lnSpc>
                <a:spcPts val="1500"/>
              </a:lnSpc>
            </a:pPr>
            <a:r>
              <a:rPr kumimoji="1" lang="ja-JP" altLang="en-US" sz="1100" dirty="0">
                <a:latin typeface="Meiryo UI" panose="020B0604030504040204" pitchFamily="50" charset="-128"/>
                <a:ea typeface="Meiryo UI" panose="020B0604030504040204" pitchFamily="50" charset="-128"/>
              </a:rPr>
              <a:t>　　→維持管理業務の発注方法の検証　など</a:t>
            </a:r>
            <a:endParaRPr kumimoji="1" lang="en-US" altLang="ja-JP" sz="1100" dirty="0">
              <a:latin typeface="Meiryo UI" panose="020B0604030504040204" pitchFamily="50" charset="-128"/>
              <a:ea typeface="Meiryo UI" panose="020B0604030504040204" pitchFamily="50" charset="-128"/>
            </a:endParaRPr>
          </a:p>
        </p:txBody>
      </p:sp>
      <p:sp>
        <p:nvSpPr>
          <p:cNvPr id="51" name="二等辺三角形 50">
            <a:extLst>
              <a:ext uri="{FF2B5EF4-FFF2-40B4-BE49-F238E27FC236}">
                <a16:creationId xmlns:a16="http://schemas.microsoft.com/office/drawing/2014/main" id="{079B89B7-7F62-48BF-AA1A-0B0AA3EED6DD}"/>
              </a:ext>
            </a:extLst>
          </p:cNvPr>
          <p:cNvSpPr/>
          <p:nvPr/>
        </p:nvSpPr>
        <p:spPr>
          <a:xfrm rot="5400000">
            <a:off x="8780841" y="2292637"/>
            <a:ext cx="540000" cy="180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0A500A85-C811-4598-BF06-DA49FBA7073B}"/>
              </a:ext>
            </a:extLst>
          </p:cNvPr>
          <p:cNvSpPr/>
          <p:nvPr/>
        </p:nvSpPr>
        <p:spPr>
          <a:xfrm>
            <a:off x="11724694" y="1103178"/>
            <a:ext cx="540000" cy="2608780"/>
          </a:xfrm>
          <a:prstGeom prst="roundRect">
            <a:avLst>
              <a:gd name="adj" fmla="val 25884"/>
            </a:avLst>
          </a:prstGeom>
          <a:ln w="38100" cmpd="thickThi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latin typeface="Meiryo UI" panose="020B0604030504040204" pitchFamily="50" charset="-128"/>
                <a:ea typeface="Meiryo UI" panose="020B0604030504040204" pitchFamily="50" charset="-128"/>
              </a:rPr>
              <a:t>次期長寿命化計画</a:t>
            </a:r>
          </a:p>
        </p:txBody>
      </p:sp>
      <p:sp>
        <p:nvSpPr>
          <p:cNvPr id="60" name="矢印: ストライプ 59">
            <a:extLst>
              <a:ext uri="{FF2B5EF4-FFF2-40B4-BE49-F238E27FC236}">
                <a16:creationId xmlns:a16="http://schemas.microsoft.com/office/drawing/2014/main" id="{B93BA5D7-1CE0-42BB-B714-4A47ACFD74A0}"/>
              </a:ext>
            </a:extLst>
          </p:cNvPr>
          <p:cNvSpPr/>
          <p:nvPr/>
        </p:nvSpPr>
        <p:spPr>
          <a:xfrm>
            <a:off x="11219323" y="1532553"/>
            <a:ext cx="387455" cy="1750031"/>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67" name="楕円 66">
            <a:extLst>
              <a:ext uri="{FF2B5EF4-FFF2-40B4-BE49-F238E27FC236}">
                <a16:creationId xmlns:a16="http://schemas.microsoft.com/office/drawing/2014/main" id="{4AFDDF0C-A345-4D5B-A33C-8B9A44242384}"/>
              </a:ext>
            </a:extLst>
          </p:cNvPr>
          <p:cNvSpPr/>
          <p:nvPr/>
        </p:nvSpPr>
        <p:spPr>
          <a:xfrm>
            <a:off x="8275747" y="2308112"/>
            <a:ext cx="147600" cy="1490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8" name="楕円 67">
            <a:extLst>
              <a:ext uri="{FF2B5EF4-FFF2-40B4-BE49-F238E27FC236}">
                <a16:creationId xmlns:a16="http://schemas.microsoft.com/office/drawing/2014/main" id="{20C7EFA1-B5B2-4BEB-8425-83802A3BED3B}"/>
              </a:ext>
            </a:extLst>
          </p:cNvPr>
          <p:cNvSpPr/>
          <p:nvPr/>
        </p:nvSpPr>
        <p:spPr>
          <a:xfrm>
            <a:off x="7590653" y="2308112"/>
            <a:ext cx="147600" cy="1490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9" name="二等辺三角形 68">
            <a:extLst>
              <a:ext uri="{FF2B5EF4-FFF2-40B4-BE49-F238E27FC236}">
                <a16:creationId xmlns:a16="http://schemas.microsoft.com/office/drawing/2014/main" id="{1A656C41-7620-4D36-9A73-039A2D0F6E46}"/>
              </a:ext>
            </a:extLst>
          </p:cNvPr>
          <p:cNvSpPr/>
          <p:nvPr/>
        </p:nvSpPr>
        <p:spPr>
          <a:xfrm rot="5400000">
            <a:off x="10183429" y="2292637"/>
            <a:ext cx="540000" cy="180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楕円 69">
            <a:extLst>
              <a:ext uri="{FF2B5EF4-FFF2-40B4-BE49-F238E27FC236}">
                <a16:creationId xmlns:a16="http://schemas.microsoft.com/office/drawing/2014/main" id="{016B31F4-ABC8-47A4-BDA5-A84309C6A18E}"/>
              </a:ext>
            </a:extLst>
          </p:cNvPr>
          <p:cNvSpPr/>
          <p:nvPr/>
        </p:nvSpPr>
        <p:spPr>
          <a:xfrm>
            <a:off x="9678335" y="2308112"/>
            <a:ext cx="147600" cy="1490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87" name="グループ化 86">
            <a:extLst>
              <a:ext uri="{FF2B5EF4-FFF2-40B4-BE49-F238E27FC236}">
                <a16:creationId xmlns:a16="http://schemas.microsoft.com/office/drawing/2014/main" id="{EBDE06D0-E4CB-4396-8652-D790D4F4FF31}"/>
              </a:ext>
            </a:extLst>
          </p:cNvPr>
          <p:cNvGrpSpPr/>
          <p:nvPr/>
        </p:nvGrpSpPr>
        <p:grpSpPr>
          <a:xfrm>
            <a:off x="6658956" y="7819831"/>
            <a:ext cx="2475223" cy="1384183"/>
            <a:chOff x="7091772" y="7819831"/>
            <a:chExt cx="2475223" cy="1384183"/>
          </a:xfrm>
        </p:grpSpPr>
        <p:sp>
          <p:nvSpPr>
            <p:cNvPr id="62" name="四角形: 角を丸くする 61">
              <a:extLst>
                <a:ext uri="{FF2B5EF4-FFF2-40B4-BE49-F238E27FC236}">
                  <a16:creationId xmlns:a16="http://schemas.microsoft.com/office/drawing/2014/main" id="{43AC1AA8-BC07-4FB5-8CA6-B9896D0EFDE9}"/>
                </a:ext>
              </a:extLst>
            </p:cNvPr>
            <p:cNvSpPr/>
            <p:nvPr/>
          </p:nvSpPr>
          <p:spPr>
            <a:xfrm>
              <a:off x="7091772" y="8185225"/>
              <a:ext cx="2052000" cy="288000"/>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tIns="46800"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デジタル化の急速な進展</a:t>
              </a:r>
            </a:p>
          </p:txBody>
        </p:sp>
        <p:sp>
          <p:nvSpPr>
            <p:cNvPr id="63" name="四角形: 角を丸くする 62">
              <a:extLst>
                <a:ext uri="{FF2B5EF4-FFF2-40B4-BE49-F238E27FC236}">
                  <a16:creationId xmlns:a16="http://schemas.microsoft.com/office/drawing/2014/main" id="{593543E8-7CA0-48A5-9067-117311C3B914}"/>
                </a:ext>
              </a:extLst>
            </p:cNvPr>
            <p:cNvSpPr/>
            <p:nvPr/>
          </p:nvSpPr>
          <p:spPr>
            <a:xfrm>
              <a:off x="7091772" y="8550619"/>
              <a:ext cx="2052000" cy="288000"/>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tIns="46800"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人口減少の加速化</a:t>
              </a:r>
            </a:p>
          </p:txBody>
        </p:sp>
        <p:sp>
          <p:nvSpPr>
            <p:cNvPr id="64" name="テキスト ボックス 63">
              <a:extLst>
                <a:ext uri="{FF2B5EF4-FFF2-40B4-BE49-F238E27FC236}">
                  <a16:creationId xmlns:a16="http://schemas.microsoft.com/office/drawing/2014/main" id="{6E864B97-FD13-4316-81F2-97A7C064CFB5}"/>
                </a:ext>
              </a:extLst>
            </p:cNvPr>
            <p:cNvSpPr txBox="1"/>
            <p:nvPr/>
          </p:nvSpPr>
          <p:spPr>
            <a:xfrm>
              <a:off x="9173939" y="8928748"/>
              <a:ext cx="393056"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など</a:t>
              </a:r>
            </a:p>
          </p:txBody>
        </p:sp>
        <p:sp>
          <p:nvSpPr>
            <p:cNvPr id="65" name="四角形: 角を丸くする 64">
              <a:extLst>
                <a:ext uri="{FF2B5EF4-FFF2-40B4-BE49-F238E27FC236}">
                  <a16:creationId xmlns:a16="http://schemas.microsoft.com/office/drawing/2014/main" id="{8F93C614-989B-4EBD-BAD5-47B041083545}"/>
                </a:ext>
              </a:extLst>
            </p:cNvPr>
            <p:cNvSpPr/>
            <p:nvPr/>
          </p:nvSpPr>
          <p:spPr>
            <a:xfrm>
              <a:off x="7091772" y="8916014"/>
              <a:ext cx="2052000" cy="288000"/>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tIns="46800"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交通状況の変化</a:t>
              </a:r>
            </a:p>
          </p:txBody>
        </p:sp>
        <p:sp>
          <p:nvSpPr>
            <p:cNvPr id="71" name="四角形: 角を丸くする 70">
              <a:extLst>
                <a:ext uri="{FF2B5EF4-FFF2-40B4-BE49-F238E27FC236}">
                  <a16:creationId xmlns:a16="http://schemas.microsoft.com/office/drawing/2014/main" id="{B0BF9983-ECA3-43D6-BE14-C738AE3EE4B3}"/>
                </a:ext>
              </a:extLst>
            </p:cNvPr>
            <p:cNvSpPr/>
            <p:nvPr/>
          </p:nvSpPr>
          <p:spPr>
            <a:xfrm>
              <a:off x="7091772" y="7819831"/>
              <a:ext cx="2052000" cy="288000"/>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tIns="46800"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建設業の担い手不足</a:t>
              </a:r>
            </a:p>
          </p:txBody>
        </p:sp>
      </p:grpSp>
      <p:sp>
        <p:nvSpPr>
          <p:cNvPr id="75" name="Oval 14">
            <a:extLst>
              <a:ext uri="{FF2B5EF4-FFF2-40B4-BE49-F238E27FC236}">
                <a16:creationId xmlns:a16="http://schemas.microsoft.com/office/drawing/2014/main" id="{830AEDCE-2146-4561-9A16-830C3038B89F}"/>
              </a:ext>
            </a:extLst>
          </p:cNvPr>
          <p:cNvSpPr>
            <a:spLocks noChangeArrowheads="1"/>
          </p:cNvSpPr>
          <p:nvPr/>
        </p:nvSpPr>
        <p:spPr bwMode="auto">
          <a:xfrm>
            <a:off x="520120" y="3925080"/>
            <a:ext cx="5832000" cy="360000"/>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ja-JP" altLang="en-US" sz="1600" b="1" dirty="0">
                <a:latin typeface="ＭＳ ゴシック" panose="020B0609070205080204" pitchFamily="49" charset="-128"/>
                <a:ea typeface="ＭＳ ゴシック" panose="020B0609070205080204" pitchFamily="49" charset="-128"/>
              </a:rPr>
              <a:t>現計画の主な検証項目</a:t>
            </a:r>
            <a:endParaRPr kumimoji="0" lang="en-US" altLang="ja-JP" sz="1600" b="1" i="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F4E59E85-1BF2-4492-A97C-F729FADAA0E0}"/>
              </a:ext>
            </a:extLst>
          </p:cNvPr>
          <p:cNvGrpSpPr/>
          <p:nvPr/>
        </p:nvGrpSpPr>
        <p:grpSpPr>
          <a:xfrm>
            <a:off x="3281709" y="6246714"/>
            <a:ext cx="3048651" cy="2958119"/>
            <a:chOff x="3512849" y="6246714"/>
            <a:chExt cx="3048651" cy="2958119"/>
          </a:xfrm>
        </p:grpSpPr>
        <p:sp>
          <p:nvSpPr>
            <p:cNvPr id="73" name="Rectangle 41">
              <a:extLst>
                <a:ext uri="{FF2B5EF4-FFF2-40B4-BE49-F238E27FC236}">
                  <a16:creationId xmlns:a16="http://schemas.microsoft.com/office/drawing/2014/main" id="{9687DBC6-6A1B-43FE-9C6D-F79B6719D0D7}"/>
                </a:ext>
              </a:extLst>
            </p:cNvPr>
            <p:cNvSpPr>
              <a:spLocks noChangeArrowheads="1"/>
            </p:cNvSpPr>
            <p:nvPr/>
          </p:nvSpPr>
          <p:spPr bwMode="auto">
            <a:xfrm>
              <a:off x="3512849" y="6246714"/>
              <a:ext cx="2266976" cy="304034"/>
            </a:xfrm>
            <a:prstGeom prst="roundRect">
              <a:avLst>
                <a:gd name="adj" fmla="val 1169"/>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indent="69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9850" algn="l" defTabSz="914400" rtl="0" eaLnBrk="0" fontAlgn="base" latinLnBrk="0" hangingPunct="0">
                <a:lnSpc>
                  <a:spcPct val="100000"/>
                </a:lnSpc>
                <a:spcBef>
                  <a:spcPct val="0"/>
                </a:spcBef>
                <a:spcAft>
                  <a:spcPct val="0"/>
                </a:spcAft>
                <a:buClrTx/>
                <a:buSzTx/>
                <a:buFontTx/>
                <a:buNone/>
                <a:tabLst/>
              </a:pPr>
              <a:r>
                <a:rPr kumimoji="1" lang="ja-JP" altLang="en-US" sz="1100" b="1" dirty="0">
                  <a:latin typeface="Meiryo UI" panose="020B0604030504040204" pitchFamily="50" charset="-128"/>
                  <a:ea typeface="Meiryo UI" panose="020B0604030504040204" pitchFamily="50" charset="-128"/>
                  <a:sym typeface="Wingdings" panose="05000000000000000000" pitchFamily="2" charset="2"/>
                </a:rPr>
                <a:t>●苦情要望件数の推移</a:t>
              </a:r>
              <a:endParaRPr lang="en-US" altLang="ja-JP" sz="1000" dirty="0">
                <a:latin typeface="Meiryo UI" panose="020B0604030504040204" pitchFamily="50" charset="-128"/>
                <a:ea typeface="Meiryo UI" panose="020B0604030504040204" pitchFamily="50" charset="-128"/>
              </a:endParaRPr>
            </a:p>
          </p:txBody>
        </p:sp>
        <p:grpSp>
          <p:nvGrpSpPr>
            <p:cNvPr id="88" name="グループ化 87">
              <a:extLst>
                <a:ext uri="{FF2B5EF4-FFF2-40B4-BE49-F238E27FC236}">
                  <a16:creationId xmlns:a16="http://schemas.microsoft.com/office/drawing/2014/main" id="{5BE1D99C-F5A4-4668-BAD6-C4E8E397C201}"/>
                </a:ext>
              </a:extLst>
            </p:cNvPr>
            <p:cNvGrpSpPr/>
            <p:nvPr/>
          </p:nvGrpSpPr>
          <p:grpSpPr>
            <a:xfrm>
              <a:off x="3512850" y="6504586"/>
              <a:ext cx="3048650" cy="2700247"/>
              <a:chOff x="3531714" y="6504586"/>
              <a:chExt cx="3048650" cy="2700247"/>
            </a:xfrm>
          </p:grpSpPr>
          <p:graphicFrame>
            <p:nvGraphicFramePr>
              <p:cNvPr id="72" name="グラフ 71">
                <a:extLst>
                  <a:ext uri="{FF2B5EF4-FFF2-40B4-BE49-F238E27FC236}">
                    <a16:creationId xmlns:a16="http://schemas.microsoft.com/office/drawing/2014/main" id="{581724D7-3A4D-4F9D-B8F9-EDF92D06FB88}"/>
                  </a:ext>
                </a:extLst>
              </p:cNvPr>
              <p:cNvGraphicFramePr>
                <a:graphicFrameLocks/>
              </p:cNvGraphicFramePr>
              <p:nvPr>
                <p:extLst>
                  <p:ext uri="{D42A27DB-BD31-4B8C-83A1-F6EECF244321}">
                    <p14:modId xmlns:p14="http://schemas.microsoft.com/office/powerpoint/2010/main" val="3195707230"/>
                  </p:ext>
                </p:extLst>
              </p:nvPr>
            </p:nvGraphicFramePr>
            <p:xfrm>
              <a:off x="3531714" y="6504586"/>
              <a:ext cx="3048650" cy="21709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9" name="グラフ 78">
                <a:extLst>
                  <a:ext uri="{FF2B5EF4-FFF2-40B4-BE49-F238E27FC236}">
                    <a16:creationId xmlns:a16="http://schemas.microsoft.com/office/drawing/2014/main" id="{E9EF3E84-A6CE-459C-ADC6-0807FDA30A50}"/>
                  </a:ext>
                </a:extLst>
              </p:cNvPr>
              <p:cNvGraphicFramePr>
                <a:graphicFrameLocks/>
              </p:cNvGraphicFramePr>
              <p:nvPr>
                <p:extLst>
                  <p:ext uri="{D42A27DB-BD31-4B8C-83A1-F6EECF244321}">
                    <p14:modId xmlns:p14="http://schemas.microsoft.com/office/powerpoint/2010/main" val="2020670697"/>
                  </p:ext>
                </p:extLst>
              </p:nvPr>
            </p:nvGraphicFramePr>
            <p:xfrm>
              <a:off x="3658662" y="8661593"/>
              <a:ext cx="2894604" cy="543240"/>
            </p:xfrm>
            <a:graphic>
              <a:graphicData uri="http://schemas.openxmlformats.org/drawingml/2006/chart">
                <c:chart xmlns:c="http://schemas.openxmlformats.org/drawingml/2006/chart" xmlns:r="http://schemas.openxmlformats.org/officeDocument/2006/relationships" r:id="rId5"/>
              </a:graphicData>
            </a:graphic>
          </p:graphicFrame>
        </p:grpSp>
      </p:grpSp>
      <p:sp>
        <p:nvSpPr>
          <p:cNvPr id="80" name="四角形: 角を丸くする 79">
            <a:extLst>
              <a:ext uri="{FF2B5EF4-FFF2-40B4-BE49-F238E27FC236}">
                <a16:creationId xmlns:a16="http://schemas.microsoft.com/office/drawing/2014/main" id="{A0318CCA-F759-46DD-A07B-45A88B456B08}"/>
              </a:ext>
            </a:extLst>
          </p:cNvPr>
          <p:cNvSpPr/>
          <p:nvPr/>
        </p:nvSpPr>
        <p:spPr>
          <a:xfrm>
            <a:off x="446737" y="783182"/>
            <a:ext cx="5490156" cy="3065892"/>
          </a:xfrm>
          <a:prstGeom prst="roundRect">
            <a:avLst>
              <a:gd name="adj" fmla="val 1459"/>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Oval 14">
            <a:extLst>
              <a:ext uri="{FF2B5EF4-FFF2-40B4-BE49-F238E27FC236}">
                <a16:creationId xmlns:a16="http://schemas.microsoft.com/office/drawing/2014/main" id="{8E680E3D-CE42-4619-A34A-F2C7A4E25101}"/>
              </a:ext>
            </a:extLst>
          </p:cNvPr>
          <p:cNvSpPr>
            <a:spLocks noChangeArrowheads="1"/>
          </p:cNvSpPr>
          <p:nvPr/>
        </p:nvSpPr>
        <p:spPr bwMode="auto">
          <a:xfrm>
            <a:off x="509815" y="603249"/>
            <a:ext cx="5364000" cy="360000"/>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600" b="1"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都市基盤施設長寿命化計画の概要 </a:t>
            </a:r>
            <a:endParaRPr kumimoji="0" lang="ja-JP" altLang="ja-JP" sz="1400" b="0" u="none" strike="noStrike" cap="none" normalizeH="0" baseline="0" dirty="0">
              <a:ln>
                <a:noFill/>
              </a:ln>
              <a:solidFill>
                <a:schemeClr val="tx1"/>
              </a:solidFill>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A5A43730-30F9-4547-AB20-12F852437669}"/>
              </a:ext>
            </a:extLst>
          </p:cNvPr>
          <p:cNvSpPr txBox="1"/>
          <p:nvPr/>
        </p:nvSpPr>
        <p:spPr>
          <a:xfrm>
            <a:off x="434042" y="992460"/>
            <a:ext cx="5556657" cy="2767809"/>
          </a:xfrm>
          <a:prstGeom prst="rect">
            <a:avLst/>
          </a:prstGeom>
          <a:noFill/>
        </p:spPr>
        <p:txBody>
          <a:bodyPr wrap="square" lIns="91440" tIns="45720" rIns="91440" bIns="45720" rtlCol="0" anchor="t">
            <a:spAutoFit/>
          </a:bodyPr>
          <a:lstStyle/>
          <a:p>
            <a:pPr>
              <a:lnSpc>
                <a:spcPts val="1500"/>
              </a:lnSpc>
            </a:pPr>
            <a:r>
              <a:rPr kumimoji="1" lang="ja-JP" altLang="en-US" sz="1200" u="sng" dirty="0">
                <a:latin typeface="Meiryo UI" panose="020B0604030504040204" pitchFamily="50" charset="-128"/>
                <a:ea typeface="Meiryo UI" panose="020B0604030504040204" pitchFamily="50" charset="-128"/>
              </a:rPr>
              <a:t>○背　　景</a:t>
            </a:r>
            <a:endParaRPr kumimoji="1" lang="en-US" altLang="ja-JP" sz="1200" u="sng"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　・高度経済成長期に集中的に整備された都市基盤施設が一斉に老朽化</a:t>
            </a:r>
            <a:endParaRPr kumimoji="1" lang="en-US" altLang="ja-JP" sz="1200"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　・安心安全への関心の高まり</a:t>
            </a:r>
            <a:endParaRPr kumimoji="1" lang="en-US" altLang="ja-JP" sz="1200"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　・施設更新費用の財政運営への影響</a:t>
            </a:r>
            <a:endParaRPr kumimoji="1" lang="en-US" altLang="ja-JP" sz="1200" u="sng" dirty="0">
              <a:latin typeface="Meiryo UI" panose="020B0604030504040204" pitchFamily="50" charset="-128"/>
              <a:ea typeface="Meiryo UI" panose="020B0604030504040204" pitchFamily="50" charset="-128"/>
            </a:endParaRPr>
          </a:p>
          <a:p>
            <a:pPr>
              <a:lnSpc>
                <a:spcPts val="1500"/>
              </a:lnSpc>
            </a:pPr>
            <a:r>
              <a:rPr kumimoji="1" lang="ja-JP" altLang="en-US" sz="1200" u="sng" dirty="0">
                <a:latin typeface="Meiryo UI" panose="020B0604030504040204" pitchFamily="50" charset="-128"/>
                <a:ea typeface="Meiryo UI" panose="020B0604030504040204" pitchFamily="50" charset="-128"/>
              </a:rPr>
              <a:t>○目　　的</a:t>
            </a:r>
            <a:endParaRPr kumimoji="1" lang="en-US" altLang="ja-JP" sz="1200" u="sng"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　・点検、補修などで蓄積されたデータを活用した</a:t>
            </a:r>
            <a:r>
              <a:rPr kumimoji="1" lang="en-US" altLang="ja-JP" sz="1200" dirty="0">
                <a:latin typeface="Meiryo UI" panose="020B0604030504040204" pitchFamily="50" charset="-128"/>
                <a:ea typeface="Meiryo UI" panose="020B0604030504040204" pitchFamily="50" charset="-128"/>
              </a:rPr>
              <a:t>LCC</a:t>
            </a:r>
            <a:r>
              <a:rPr kumimoji="1" lang="ja-JP" altLang="en-US" sz="1200" dirty="0">
                <a:latin typeface="Meiryo UI" panose="020B0604030504040204" pitchFamily="50" charset="-128"/>
                <a:ea typeface="Meiryo UI" panose="020B0604030504040204" pitchFamily="50" charset="-128"/>
              </a:rPr>
              <a:t>の最小化や、持続可能な維持管理</a:t>
            </a:r>
            <a:endParaRPr kumimoji="1" lang="en-US" altLang="ja-JP" sz="1200"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　 の仕組みの構築などによる戦略的な都市基盤施設の維持管理を推進するため策定</a:t>
            </a:r>
            <a:endParaRPr kumimoji="1" lang="en-US" altLang="ja-JP" sz="1200" u="sng" dirty="0">
              <a:latin typeface="Meiryo UI" panose="020B0604030504040204" pitchFamily="50" charset="-128"/>
              <a:ea typeface="Meiryo UI" panose="020B0604030504040204" pitchFamily="50" charset="-128"/>
            </a:endParaRPr>
          </a:p>
          <a:p>
            <a:pPr>
              <a:lnSpc>
                <a:spcPts val="1500"/>
              </a:lnSpc>
            </a:pPr>
            <a:r>
              <a:rPr kumimoji="1" lang="ja-JP" altLang="en-US" sz="1200" u="sng" dirty="0">
                <a:latin typeface="Meiryo UI" panose="020B0604030504040204" pitchFamily="50" charset="-128"/>
                <a:ea typeface="Meiryo UI" panose="020B0604030504040204" pitchFamily="50" charset="-128"/>
              </a:rPr>
              <a:t>○計画内容</a:t>
            </a:r>
            <a:endParaRPr kumimoji="1" lang="en-US" altLang="ja-JP" sz="1200" u="sng" dirty="0">
              <a:latin typeface="Meiryo UI" panose="020B0604030504040204" pitchFamily="50" charset="-128"/>
              <a:ea typeface="Meiryo UI" panose="020B0604030504040204" pitchFamily="50" charset="-128"/>
            </a:endParaRPr>
          </a:p>
          <a:p>
            <a:pPr>
              <a:lnSpc>
                <a:spcPts val="15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基本方針（総論）</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：都市基盤施設を</a:t>
            </a:r>
            <a:r>
              <a:rPr kumimoji="1" lang="ja-JP" altLang="en-US" sz="1200" b="1" u="sng" dirty="0">
                <a:latin typeface="Meiryo UI" panose="020B0604030504040204" pitchFamily="50" charset="-128"/>
                <a:ea typeface="Meiryo UI" panose="020B0604030504040204" pitchFamily="50" charset="-128"/>
              </a:rPr>
              <a:t>戦略的に維持管理するための</a:t>
            </a:r>
            <a:endParaRPr kumimoji="1" lang="en-US" altLang="ja-JP" sz="1200" b="1" u="sng" dirty="0">
              <a:latin typeface="Meiryo UI" panose="020B0604030504040204" pitchFamily="50" charset="-128"/>
              <a:ea typeface="Meiryo UI" panose="020B0604030504040204" pitchFamily="50" charset="-128"/>
            </a:endParaRPr>
          </a:p>
          <a:p>
            <a:pPr>
              <a:lnSpc>
                <a:spcPts val="1500"/>
              </a:lnSpc>
            </a:pPr>
            <a:r>
              <a:rPr kumimoji="1" lang="ja-JP" altLang="en-US" sz="1200" b="1"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基本的な考え方</a:t>
            </a:r>
          </a:p>
          <a:p>
            <a:pPr>
              <a:lnSpc>
                <a:spcPts val="15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行動計画</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分野別計画</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：基本方針を踏まえ、</a:t>
            </a:r>
            <a:r>
              <a:rPr kumimoji="1" lang="ja-JP" altLang="en-US" sz="1200" b="1" u="sng" dirty="0">
                <a:latin typeface="Meiryo UI" panose="020B0604030504040204" pitchFamily="50" charset="-128"/>
                <a:ea typeface="Meiryo UI" panose="020B0604030504040204" pitchFamily="50" charset="-128"/>
              </a:rPr>
              <a:t>実践に移すための分野毎の</a:t>
            </a:r>
            <a:endParaRPr kumimoji="1" lang="en-US" altLang="ja-JP" sz="1200" b="1" u="sng" dirty="0">
              <a:latin typeface="Meiryo UI" panose="020B0604030504040204" pitchFamily="50" charset="-128"/>
              <a:ea typeface="Meiryo UI" panose="020B0604030504040204" pitchFamily="50" charset="-128"/>
            </a:endParaRPr>
          </a:p>
          <a:p>
            <a:pPr>
              <a:lnSpc>
                <a:spcPts val="1500"/>
              </a:lnSpc>
            </a:pPr>
            <a:r>
              <a:rPr kumimoji="1" lang="ja-JP" altLang="en-US" sz="1200" b="1"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より具体的な行動計画</a:t>
            </a:r>
            <a:endParaRPr kumimoji="1" lang="en-US" altLang="ja-JP" sz="1200" u="sng" dirty="0">
              <a:latin typeface="Meiryo UI" panose="020B0604030504040204" pitchFamily="50" charset="-128"/>
              <a:ea typeface="Meiryo UI" panose="020B0604030504040204" pitchFamily="50" charset="-128"/>
            </a:endParaRPr>
          </a:p>
          <a:p>
            <a:pPr>
              <a:lnSpc>
                <a:spcPts val="1500"/>
              </a:lnSpc>
            </a:pPr>
            <a:r>
              <a:rPr kumimoji="1" lang="ja-JP" altLang="en-US" sz="1200" u="sng" dirty="0">
                <a:latin typeface="Meiryo UI"/>
                <a:ea typeface="Meiryo UI"/>
              </a:rPr>
              <a:t>○対象施設</a:t>
            </a:r>
            <a:r>
              <a:rPr kumimoji="1" lang="ja-JP" altLang="en-US" sz="1200">
                <a:latin typeface="Meiryo UI"/>
                <a:ea typeface="Meiryo UI"/>
              </a:rPr>
              <a:t>：道路、河川、公園、下水、港湾等　　</a:t>
            </a:r>
            <a:endParaRPr kumimoji="1" lang="en-US" altLang="ja-JP" sz="1200" u="sng">
              <a:latin typeface="Meiryo UI"/>
              <a:ea typeface="Meiryo UI"/>
            </a:endParaRPr>
          </a:p>
          <a:p>
            <a:pPr>
              <a:lnSpc>
                <a:spcPts val="1500"/>
              </a:lnSpc>
            </a:pPr>
            <a:r>
              <a:rPr kumimoji="1" lang="ja-JP" altLang="en-US" sz="1200" u="sng" dirty="0">
                <a:latin typeface="Meiryo UI" panose="020B0604030504040204" pitchFamily="50" charset="-128"/>
                <a:ea typeface="Meiryo UI" panose="020B0604030504040204" pitchFamily="50" charset="-128"/>
              </a:rPr>
              <a:t>○計画期間</a:t>
            </a: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年度</a:t>
            </a:r>
            <a:r>
              <a:rPr kumimoji="1" lang="en-US" altLang="ja-JP" sz="1200" dirty="0">
                <a:latin typeface="Meiryo UI" panose="020B0604030504040204" pitchFamily="50" charset="-128"/>
                <a:ea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a:t>
            </a:r>
            <a:r>
              <a:rPr kumimoji="1" lang="en-US" altLang="ja-JP" sz="1200" dirty="0">
                <a:latin typeface="Meiryo UI" panose="020B0604030504040204" pitchFamily="50" charset="-128"/>
                <a:ea typeface="Meiryo UI" panose="020B0604030504040204" pitchFamily="50" charset="-128"/>
              </a:rPr>
              <a:t>(2024)</a:t>
            </a:r>
            <a:endParaRPr kumimoji="1" lang="ja-JP" altLang="en-US" sz="1200" dirty="0">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D309E17E-4D05-4E18-A70F-C895FEA24F69}"/>
              </a:ext>
            </a:extLst>
          </p:cNvPr>
          <p:cNvGrpSpPr/>
          <p:nvPr/>
        </p:nvGrpSpPr>
        <p:grpSpPr>
          <a:xfrm>
            <a:off x="505075" y="5875586"/>
            <a:ext cx="3355016" cy="2573176"/>
            <a:chOff x="456307" y="5875586"/>
            <a:chExt cx="3355016" cy="2573176"/>
          </a:xfrm>
        </p:grpSpPr>
        <p:sp>
          <p:nvSpPr>
            <p:cNvPr id="66" name="Rectangle 41">
              <a:extLst>
                <a:ext uri="{FF2B5EF4-FFF2-40B4-BE49-F238E27FC236}">
                  <a16:creationId xmlns:a16="http://schemas.microsoft.com/office/drawing/2014/main" id="{6CA0858F-4A8E-480F-9322-8A6984AE0B31}"/>
                </a:ext>
              </a:extLst>
            </p:cNvPr>
            <p:cNvSpPr>
              <a:spLocks noChangeArrowheads="1"/>
            </p:cNvSpPr>
            <p:nvPr/>
          </p:nvSpPr>
          <p:spPr bwMode="auto">
            <a:xfrm>
              <a:off x="456307" y="5875586"/>
              <a:ext cx="3355016" cy="422309"/>
            </a:xfrm>
            <a:prstGeom prst="roundRect">
              <a:avLst>
                <a:gd name="adj" fmla="val 1169"/>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indent="69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9850" algn="l" defTabSz="914400" rtl="0" eaLnBrk="0" fontAlgn="base" latinLnBrk="0" hangingPunct="0">
                <a:lnSpc>
                  <a:spcPct val="100000"/>
                </a:lnSpc>
                <a:spcBef>
                  <a:spcPct val="0"/>
                </a:spcBef>
                <a:spcAft>
                  <a:spcPct val="0"/>
                </a:spcAft>
                <a:buClrTx/>
                <a:buSzTx/>
                <a:buFontTx/>
                <a:buNone/>
                <a:tabLst/>
              </a:pPr>
              <a:r>
                <a:rPr kumimoji="1" lang="ja-JP" altLang="en-US" sz="1100" b="1" dirty="0">
                  <a:latin typeface="Meiryo UI" panose="020B0604030504040204" pitchFamily="50" charset="-128"/>
                  <a:ea typeface="Meiryo UI" panose="020B0604030504040204" pitchFamily="50" charset="-128"/>
                  <a:sym typeface="Wingdings" panose="05000000000000000000" pitchFamily="2" charset="2"/>
                </a:rPr>
                <a:t>●橋梁の健全性割合推移</a:t>
              </a:r>
              <a:endParaRPr lang="en-US" altLang="ja-JP" sz="1100" dirty="0">
                <a:latin typeface="Meiryo UI" panose="020B0604030504040204" pitchFamily="50" charset="-128"/>
                <a:ea typeface="Meiryo UI" panose="020B0604030504040204" pitchFamily="50" charset="-128"/>
              </a:endParaRPr>
            </a:p>
            <a:p>
              <a:pPr marL="0" marR="0" lvl="0" indent="69850" algn="l" defTabSz="914400" rtl="0" eaLnBrk="0" fontAlgn="base" latinLnBrk="0" hangingPunct="0">
                <a:lnSpc>
                  <a:spcPct val="100000"/>
                </a:lnSpc>
                <a:spcBef>
                  <a:spcPct val="0"/>
                </a:spcBef>
                <a:spcAft>
                  <a:spcPct val="0"/>
                </a:spcAft>
                <a:buClrTx/>
                <a:buSzTx/>
                <a:buFontTx/>
                <a:buNone/>
                <a:tabLst/>
              </a:pPr>
              <a:endParaRPr lang="ja-JP" altLang="en-US" sz="900" b="1" dirty="0">
                <a:solidFill>
                  <a:srgbClr val="FF0000"/>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AB669F1C-01A9-4ABF-9BFA-E212E7957DDA}"/>
                </a:ext>
              </a:extLst>
            </p:cNvPr>
            <p:cNvGrpSpPr/>
            <p:nvPr/>
          </p:nvGrpSpPr>
          <p:grpSpPr>
            <a:xfrm>
              <a:off x="456307" y="6099449"/>
              <a:ext cx="2599873" cy="2349313"/>
              <a:chOff x="456307" y="6099449"/>
              <a:chExt cx="2599873" cy="2349313"/>
            </a:xfrm>
          </p:grpSpPr>
          <p:sp>
            <p:nvSpPr>
              <p:cNvPr id="78" name="テキスト ボックス 77">
                <a:extLst>
                  <a:ext uri="{FF2B5EF4-FFF2-40B4-BE49-F238E27FC236}">
                    <a16:creationId xmlns:a16="http://schemas.microsoft.com/office/drawing/2014/main" id="{32E767F5-C0A8-470A-8342-C211666884D5}"/>
                  </a:ext>
                </a:extLst>
              </p:cNvPr>
              <p:cNvSpPr txBox="1"/>
              <p:nvPr/>
            </p:nvSpPr>
            <p:spPr>
              <a:xfrm>
                <a:off x="456307" y="7710098"/>
                <a:ext cx="2374368" cy="738664"/>
              </a:xfrm>
              <a:prstGeom prst="rect">
                <a:avLst/>
              </a:prstGeom>
              <a:noFill/>
            </p:spPr>
            <p:txBody>
              <a:bodyPr wrap="non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１巡目</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平成</a:t>
                </a:r>
                <a:r>
                  <a:rPr kumimoji="1" lang="en-US" altLang="ja-JP" sz="700" dirty="0">
                    <a:latin typeface="Meiryo UI" panose="020B0604030504040204" pitchFamily="50" charset="-128"/>
                    <a:ea typeface="Meiryo UI" panose="020B0604030504040204" pitchFamily="50" charset="-128"/>
                  </a:rPr>
                  <a:t>26</a:t>
                </a:r>
                <a:r>
                  <a:rPr kumimoji="1" lang="ja-JP" altLang="en-US" sz="700" dirty="0">
                    <a:latin typeface="Meiryo UI" panose="020B0604030504040204" pitchFamily="50" charset="-128"/>
                    <a:ea typeface="Meiryo UI" panose="020B0604030504040204" pitchFamily="50" charset="-128"/>
                  </a:rPr>
                  <a:t>年～平成</a:t>
                </a:r>
                <a:r>
                  <a:rPr kumimoji="1" lang="en-US" altLang="ja-JP" sz="700" dirty="0">
                    <a:latin typeface="Meiryo UI" panose="020B0604030504040204" pitchFamily="50" charset="-128"/>
                    <a:ea typeface="Meiryo UI" panose="020B0604030504040204" pitchFamily="50" charset="-128"/>
                  </a:rPr>
                  <a:t>30</a:t>
                </a:r>
                <a:r>
                  <a:rPr kumimoji="1" lang="ja-JP" altLang="en-US" sz="700" dirty="0">
                    <a:latin typeface="Meiryo UI" panose="020B0604030504040204" pitchFamily="50" charset="-128"/>
                    <a:ea typeface="Meiryo UI" panose="020B0604030504040204" pitchFamily="50" charset="-128"/>
                  </a:rPr>
                  <a:t>年</a:t>
                </a:r>
                <a:r>
                  <a:rPr kumimoji="1" lang="en-US" altLang="ja-JP" sz="700" dirty="0">
                    <a:latin typeface="Meiryo UI" panose="020B0604030504040204" pitchFamily="50" charset="-128"/>
                    <a:ea typeface="Meiryo UI" panose="020B0604030504040204" pitchFamily="50" charset="-128"/>
                  </a:rPr>
                  <a:t>)</a:t>
                </a:r>
              </a:p>
              <a:p>
                <a:r>
                  <a:rPr kumimoji="1" lang="ja-JP" altLang="en-US" sz="700" dirty="0">
                    <a:latin typeface="Meiryo UI" panose="020B0604030504040204" pitchFamily="50" charset="-128"/>
                    <a:ea typeface="Meiryo UI" panose="020B0604030504040204" pitchFamily="50" charset="-128"/>
                  </a:rPr>
                  <a:t>　 ２巡目</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令和元年～令和４年</a:t>
                </a:r>
                <a:r>
                  <a:rPr kumimoji="1" lang="en-US" altLang="ja-JP" sz="700" dirty="0">
                    <a:latin typeface="Meiryo UI" panose="020B0604030504040204" pitchFamily="50" charset="-128"/>
                    <a:ea typeface="Meiryo UI" panose="020B0604030504040204" pitchFamily="50" charset="-128"/>
                  </a:rPr>
                  <a:t>)</a:t>
                </a:r>
              </a:p>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健全性</a:t>
                </a:r>
                <a:r>
                  <a:rPr kumimoji="1" lang="en-US" altLang="ja-JP" sz="700" dirty="0">
                    <a:latin typeface="Meiryo UI" panose="020B0604030504040204" pitchFamily="50" charset="-128"/>
                    <a:ea typeface="Meiryo UI" panose="020B0604030504040204" pitchFamily="50" charset="-128"/>
                  </a:rPr>
                  <a:t>Ⅰ</a:t>
                </a:r>
                <a:r>
                  <a:rPr kumimoji="1" lang="ja-JP" altLang="en-US" sz="700" dirty="0">
                    <a:latin typeface="Meiryo UI" panose="020B0604030504040204" pitchFamily="50" charset="-128"/>
                    <a:ea typeface="Meiryo UI" panose="020B0604030504040204" pitchFamily="50" charset="-128"/>
                  </a:rPr>
                  <a:t>：健全</a:t>
                </a:r>
                <a:r>
                  <a:rPr kumimoji="1" lang="en-US" altLang="ja-JP" sz="700" dirty="0">
                    <a:latin typeface="Meiryo UI" panose="020B0604030504040204" pitchFamily="50" charset="-128"/>
                    <a:ea typeface="Meiryo UI" panose="020B0604030504040204" pitchFamily="50" charset="-128"/>
                  </a:rPr>
                  <a:t>(100</a:t>
                </a:r>
                <a:r>
                  <a:rPr kumimoji="1" lang="ja-JP" altLang="en-US" sz="700" dirty="0">
                    <a:latin typeface="Meiryo UI" panose="020B0604030504040204" pitchFamily="50" charset="-128"/>
                    <a:ea typeface="Meiryo UI" panose="020B0604030504040204" pitchFamily="50" charset="-128"/>
                  </a:rPr>
                  <a:t>点～</a:t>
                </a:r>
                <a:r>
                  <a:rPr kumimoji="1" lang="en-US" altLang="ja-JP" sz="700" dirty="0">
                    <a:latin typeface="Meiryo UI" panose="020B0604030504040204" pitchFamily="50" charset="-128"/>
                    <a:ea typeface="Meiryo UI" panose="020B0604030504040204" pitchFamily="50" charset="-128"/>
                  </a:rPr>
                  <a:t>70</a:t>
                </a:r>
                <a:r>
                  <a:rPr kumimoji="1" lang="ja-JP" altLang="en-US" sz="700" dirty="0">
                    <a:latin typeface="Meiryo UI" panose="020B0604030504040204" pitchFamily="50" charset="-128"/>
                    <a:ea typeface="Meiryo UI" panose="020B0604030504040204" pitchFamily="50" charset="-128"/>
                  </a:rPr>
                  <a:t>点以上）</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健全性</a:t>
                </a:r>
                <a:r>
                  <a:rPr kumimoji="1" lang="en-US" altLang="ja-JP" sz="700" dirty="0">
                    <a:latin typeface="Meiryo UI" panose="020B0604030504040204" pitchFamily="50" charset="-128"/>
                    <a:ea typeface="Meiryo UI" panose="020B0604030504040204" pitchFamily="50" charset="-128"/>
                  </a:rPr>
                  <a:t>Ⅱ</a:t>
                </a:r>
                <a:r>
                  <a:rPr kumimoji="1" lang="ja-JP" altLang="en-US" sz="700" dirty="0">
                    <a:latin typeface="Meiryo UI" panose="020B0604030504040204" pitchFamily="50" charset="-128"/>
                    <a:ea typeface="Meiryo UI" panose="020B0604030504040204" pitchFamily="50" charset="-128"/>
                  </a:rPr>
                  <a:t>：予防保全段階</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予防保全</a:t>
                </a:r>
                <a:r>
                  <a:rPr kumimoji="1" lang="en-US" altLang="ja-JP" sz="700" dirty="0">
                    <a:latin typeface="Meiryo UI" panose="020B0604030504040204" pitchFamily="50" charset="-128"/>
                    <a:ea typeface="Meiryo UI" panose="020B0604030504040204" pitchFamily="50" charset="-128"/>
                  </a:rPr>
                  <a:t>69</a:t>
                </a:r>
                <a:r>
                  <a:rPr kumimoji="1" lang="ja-JP" altLang="en-US" sz="700" dirty="0">
                    <a:latin typeface="Meiryo UI" panose="020B0604030504040204" pitchFamily="50" charset="-128"/>
                    <a:ea typeface="Meiryo UI" panose="020B0604030504040204" pitchFamily="50" charset="-128"/>
                  </a:rPr>
                  <a:t>点～</a:t>
                </a:r>
                <a:r>
                  <a:rPr kumimoji="1" lang="en-US" altLang="ja-JP" sz="700" dirty="0">
                    <a:latin typeface="Meiryo UI" panose="020B0604030504040204" pitchFamily="50" charset="-128"/>
                    <a:ea typeface="Meiryo UI" panose="020B0604030504040204" pitchFamily="50" charset="-128"/>
                  </a:rPr>
                  <a:t>50</a:t>
                </a:r>
                <a:r>
                  <a:rPr kumimoji="1" lang="ja-JP" altLang="en-US" sz="700" dirty="0">
                    <a:latin typeface="Meiryo UI" panose="020B0604030504040204" pitchFamily="50" charset="-128"/>
                    <a:ea typeface="Meiryo UI" panose="020B0604030504040204" pitchFamily="50" charset="-128"/>
                  </a:rPr>
                  <a:t>点以上</a:t>
                </a:r>
                <a:r>
                  <a:rPr kumimoji="1" lang="en-US" altLang="ja-JP" sz="700" dirty="0">
                    <a:latin typeface="Meiryo UI" panose="020B0604030504040204" pitchFamily="50" charset="-128"/>
                    <a:ea typeface="Meiryo UI" panose="020B0604030504040204" pitchFamily="50" charset="-128"/>
                  </a:rPr>
                  <a:t>)</a:t>
                </a:r>
              </a:p>
              <a:p>
                <a:r>
                  <a:rPr kumimoji="1" lang="ja-JP" altLang="en-US" sz="700" dirty="0">
                    <a:latin typeface="Meiryo UI" panose="020B0604030504040204" pitchFamily="50" charset="-128"/>
                    <a:ea typeface="Meiryo UI" panose="020B0604030504040204" pitchFamily="50" charset="-128"/>
                  </a:rPr>
                  <a:t>　 健全性</a:t>
                </a:r>
                <a:r>
                  <a:rPr kumimoji="1" lang="en-US" altLang="ja-JP" sz="700" dirty="0">
                    <a:latin typeface="Meiryo UI" panose="020B0604030504040204" pitchFamily="50" charset="-128"/>
                    <a:ea typeface="Meiryo UI" panose="020B0604030504040204" pitchFamily="50" charset="-128"/>
                  </a:rPr>
                  <a:t>Ⅲ</a:t>
                </a:r>
                <a:r>
                  <a:rPr kumimoji="1" lang="ja-JP" altLang="en-US" sz="700" dirty="0">
                    <a:latin typeface="Meiryo UI" panose="020B0604030504040204" pitchFamily="50" charset="-128"/>
                    <a:ea typeface="Meiryo UI" panose="020B0604030504040204" pitchFamily="50" charset="-128"/>
                  </a:rPr>
                  <a:t>：早期措置段階</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事後保全</a:t>
                </a:r>
                <a:r>
                  <a:rPr kumimoji="1" lang="en-US" altLang="ja-JP" sz="700" dirty="0">
                    <a:latin typeface="Meiryo UI" panose="020B0604030504040204" pitchFamily="50" charset="-128"/>
                    <a:ea typeface="Meiryo UI" panose="020B0604030504040204" pitchFamily="50" charset="-128"/>
                  </a:rPr>
                  <a:t>49</a:t>
                </a:r>
                <a:r>
                  <a:rPr kumimoji="1" lang="ja-JP" altLang="en-US" sz="700" dirty="0">
                    <a:latin typeface="Meiryo UI" panose="020B0604030504040204" pitchFamily="50" charset="-128"/>
                    <a:ea typeface="Meiryo UI" panose="020B0604030504040204" pitchFamily="50" charset="-128"/>
                  </a:rPr>
                  <a:t>点～</a:t>
                </a:r>
                <a:r>
                  <a:rPr kumimoji="1" lang="en-US" altLang="ja-JP" sz="700" dirty="0">
                    <a:latin typeface="Meiryo UI" panose="020B0604030504040204" pitchFamily="50" charset="-128"/>
                    <a:ea typeface="Meiryo UI" panose="020B0604030504040204" pitchFamily="50" charset="-128"/>
                  </a:rPr>
                  <a:t>0</a:t>
                </a:r>
                <a:r>
                  <a:rPr kumimoji="1" lang="ja-JP" altLang="en-US" sz="700" dirty="0">
                    <a:latin typeface="Meiryo UI" panose="020B0604030504040204" pitchFamily="50" charset="-128"/>
                    <a:ea typeface="Meiryo UI" panose="020B0604030504040204" pitchFamily="50" charset="-128"/>
                  </a:rPr>
                  <a:t>点</a:t>
                </a:r>
                <a:r>
                  <a:rPr kumimoji="1" lang="en-US" altLang="ja-JP" sz="700" dirty="0">
                    <a:latin typeface="Meiryo UI" panose="020B0604030504040204" pitchFamily="50" charset="-128"/>
                    <a:ea typeface="Meiryo UI" panose="020B0604030504040204" pitchFamily="50" charset="-128"/>
                  </a:rPr>
                  <a:t>)</a:t>
                </a:r>
              </a:p>
              <a:p>
                <a:r>
                  <a:rPr kumimoji="1" lang="ja-JP" altLang="en-US" sz="700" dirty="0">
                    <a:latin typeface="Meiryo UI" panose="020B0604030504040204" pitchFamily="50" charset="-128"/>
                    <a:ea typeface="Meiryo UI" panose="020B0604030504040204" pitchFamily="50" charset="-128"/>
                  </a:rPr>
                  <a:t>　 健全性</a:t>
                </a:r>
                <a:r>
                  <a:rPr kumimoji="1" lang="en-US" altLang="ja-JP" sz="700" dirty="0">
                    <a:latin typeface="Meiryo UI" panose="020B0604030504040204" pitchFamily="50" charset="-128"/>
                    <a:ea typeface="Meiryo UI" panose="020B0604030504040204" pitchFamily="50" charset="-128"/>
                  </a:rPr>
                  <a:t>Ⅳ</a:t>
                </a:r>
                <a:r>
                  <a:rPr kumimoji="1" lang="ja-JP" altLang="en-US" sz="700" dirty="0">
                    <a:latin typeface="Meiryo UI" panose="020B0604030504040204" pitchFamily="50" charset="-128"/>
                    <a:ea typeface="Meiryo UI" panose="020B0604030504040204" pitchFamily="50" charset="-128"/>
                  </a:rPr>
                  <a:t>：緊急措置段階</a:t>
                </a:r>
              </a:p>
            </p:txBody>
          </p:sp>
          <p:graphicFrame>
            <p:nvGraphicFramePr>
              <p:cNvPr id="100" name="グラフ 99">
                <a:extLst>
                  <a:ext uri="{FF2B5EF4-FFF2-40B4-BE49-F238E27FC236}">
                    <a16:creationId xmlns:a16="http://schemas.microsoft.com/office/drawing/2014/main" id="{1FFE452F-330C-4103-942D-8FFF981BD18B}"/>
                  </a:ext>
                </a:extLst>
              </p:cNvPr>
              <p:cNvGraphicFramePr>
                <a:graphicFrameLocks/>
              </p:cNvGraphicFramePr>
              <p:nvPr>
                <p:extLst>
                  <p:ext uri="{D42A27DB-BD31-4B8C-83A1-F6EECF244321}">
                    <p14:modId xmlns:p14="http://schemas.microsoft.com/office/powerpoint/2010/main" val="4003316605"/>
                  </p:ext>
                </p:extLst>
              </p:nvPr>
            </p:nvGraphicFramePr>
            <p:xfrm>
              <a:off x="456307" y="6099449"/>
              <a:ext cx="2599873" cy="1652923"/>
            </p:xfrm>
            <a:graphic>
              <a:graphicData uri="http://schemas.openxmlformats.org/drawingml/2006/chart">
                <c:chart xmlns:c="http://schemas.openxmlformats.org/drawingml/2006/chart" xmlns:r="http://schemas.openxmlformats.org/officeDocument/2006/relationships" r:id="rId6"/>
              </a:graphicData>
            </a:graphic>
          </p:graphicFrame>
        </p:grpSp>
      </p:grpSp>
    </p:spTree>
    <p:extLst>
      <p:ext uri="{BB962C8B-B14F-4D97-AF65-F5344CB8AC3E}">
        <p14:creationId xmlns:p14="http://schemas.microsoft.com/office/powerpoint/2010/main" val="1254500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6506C5531F2144DBAB1DE85933D3C68" ma:contentTypeVersion="10" ma:contentTypeDescription="新しいドキュメントを作成します。" ma:contentTypeScope="" ma:versionID="f90daf574fa21929bbd419006739cda1">
  <xsd:schema xmlns:xsd="http://www.w3.org/2001/XMLSchema" xmlns:xs="http://www.w3.org/2001/XMLSchema" xmlns:p="http://schemas.microsoft.com/office/2006/metadata/properties" xmlns:ns2="e29ea36f-bd34-46ee-9d90-761e06a66cc4" xmlns:ns3="e3d9dac3-3192-4a7a-824d-6f389e15dfff" targetNamespace="http://schemas.microsoft.com/office/2006/metadata/properties" ma:root="true" ma:fieldsID="be2c483ef248da87f392e6a2a83e0daf" ns2:_="" ns3:_="">
    <xsd:import namespace="e29ea36f-bd34-46ee-9d90-761e06a66cc4"/>
    <xsd:import namespace="e3d9dac3-3192-4a7a-824d-6f389e15df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ea36f-bd34-46ee-9d90-761e06a66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9426463e-fb95-4bd5-b485-403931fdaad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9dac3-3192-4a7a-824d-6f389e15dfff"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9ea36f-bd34-46ee-9d90-761e06a66c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A31395-6DFF-43A5-9F96-EF68765DD768}">
  <ds:schemaRefs>
    <ds:schemaRef ds:uri="http://schemas.microsoft.com/sharepoint/v3/contenttype/forms"/>
  </ds:schemaRefs>
</ds:datastoreItem>
</file>

<file path=customXml/itemProps2.xml><?xml version="1.0" encoding="utf-8"?>
<ds:datastoreItem xmlns:ds="http://schemas.openxmlformats.org/officeDocument/2006/customXml" ds:itemID="{C4A84EBB-00E2-4162-A2DC-F9AE75D69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9ea36f-bd34-46ee-9d90-761e06a66cc4"/>
    <ds:schemaRef ds:uri="e3d9dac3-3192-4a7a-824d-6f389e15df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140E2C-4739-400D-A84C-FA56E9866C94}">
  <ds:schemaRefs>
    <ds:schemaRef ds:uri="e29ea36f-bd34-46ee-9d90-761e06a66cc4"/>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e3d9dac3-3192-4a7a-824d-6f389e15dff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2619</TotalTime>
  <Words>821</Words>
  <Application>Microsoft Office PowerPoint</Application>
  <PresentationFormat>A3 297x420 mm</PresentationFormat>
  <Paragraphs>111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宇都宮　福敬</dc:creator>
  <cp:lastModifiedBy>山本　真也</cp:lastModifiedBy>
  <cp:revision>250</cp:revision>
  <cp:lastPrinted>2024-01-12T05:44:03Z</cp:lastPrinted>
  <dcterms:created xsi:type="dcterms:W3CDTF">2020-12-25T05:21:09Z</dcterms:created>
  <dcterms:modified xsi:type="dcterms:W3CDTF">2024-01-16T08:49:09Z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0x01010026506C5531F2144DBAB1DE85933D3C68</vt:lpwstr>
  </property>
  <property fmtid="{D5CDD505-2E9C-101B-9397-08002B2CF9AE}" pid="3" name="MediaServiceImageTags">
    <vt:lpwstr/>
  </property>
</Properties>
</file>