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saveSubsetFonts="1">
  <p:sldMasterIdLst>
    <p:sldMasterId id="2147483660" r:id="rId4"/>
  </p:sldMasterIdLst>
  <p:notesMasterIdLst>
    <p:notesMasterId r:id="rId9"/>
  </p:notesMasterIdLst>
  <p:handoutMasterIdLst>
    <p:handoutMasterId r:id="rId10"/>
  </p:handoutMasterIdLst>
  <p:sldIdLst>
    <p:sldId id="827" r:id="rId5"/>
    <p:sldId id="1199" r:id="rId6"/>
    <p:sldId id="1198" r:id="rId7"/>
    <p:sldId id="1200" r:id="rId8"/>
  </p:sldIdLst>
  <p:sldSz cx="9144000" cy="6858000" type="screen4x3"/>
  <p:notesSz cx="7102475" cy="10233025"/>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田村　寧啓" initials="田村　寧啓" lastIdx="1" clrIdx="0">
    <p:extLst>
      <p:ext uri="{19B8F6BF-5375-455C-9EA6-DF929625EA0E}">
        <p15:presenceInfo xmlns:p15="http://schemas.microsoft.com/office/powerpoint/2012/main" userId="S::TamuraYa@lan.pref.osaka.jp::116a883b-0379-47dc-81c0-df63bd33a57a"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DE75"/>
    <a:srgbClr val="99FFCC"/>
    <a:srgbClr val="FFFFCC"/>
    <a:srgbClr val="19EB32"/>
    <a:srgbClr val="A3F7AD"/>
    <a:srgbClr val="22E29D"/>
    <a:srgbClr val="DCFCE1"/>
    <a:srgbClr val="9DF9C7"/>
    <a:srgbClr val="1AC88A"/>
    <a:srgbClr val="FBFED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8EC20E35-A176-4012-BC5E-935CFFF8708E}" styleName="スタイル (中間)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27F97BB-C833-4FB7-BDE5-3F7075034690}" styleName="テーマ スタイル 2 - アクセント 5">
    <a:tblBg>
      <a:fillRef idx="3">
        <a:schemeClr val="accent5"/>
      </a:fillRef>
      <a:effectRef idx="3">
        <a:schemeClr val="accent5"/>
      </a:effectRef>
    </a:tblBg>
    <a:wholeTbl>
      <a:tcTxStyle>
        <a:fontRef idx="minor">
          <a:scrgbClr r="0" g="0" b="0"/>
        </a:fontRef>
        <a:schemeClr val="lt1"/>
      </a:tcTxStyle>
      <a:tcStyle>
        <a:tcBdr>
          <a:left>
            <a:lnRef idx="1">
              <a:schemeClr val="accent5">
                <a:tint val="50000"/>
              </a:schemeClr>
            </a:lnRef>
          </a:left>
          <a:right>
            <a:lnRef idx="1">
              <a:schemeClr val="accent5">
                <a:tint val="50000"/>
              </a:schemeClr>
            </a:lnRef>
          </a:right>
          <a:top>
            <a:lnRef idx="1">
              <a:schemeClr val="accent5">
                <a:tint val="50000"/>
              </a:schemeClr>
            </a:lnRef>
          </a:top>
          <a:bottom>
            <a:lnRef idx="1">
              <a:schemeClr val="accent5">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9DCAF9ED-07DC-4A11-8D7F-57B35C25682E}" styleName="中間スタイル 1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9012ECD-51FC-41F1-AA8D-1B2483CD663E}" styleName="淡色スタイル 2 - アクセント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505E3EF-67EA-436B-97B2-0124C06EBD24}" styleName="中間スタイル 4 - アクセント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412" autoAdjust="0"/>
    <p:restoredTop sz="93447" autoAdjust="0"/>
  </p:normalViewPr>
  <p:slideViewPr>
    <p:cSldViewPr snapToGrid="0">
      <p:cViewPr varScale="1">
        <p:scale>
          <a:sx n="60" d="100"/>
          <a:sy n="60" d="100"/>
        </p:scale>
        <p:origin x="1628" y="44"/>
      </p:cViewPr>
      <p:guideLst>
        <p:guide orient="horz" pos="2160"/>
        <p:guide pos="2880"/>
      </p:guideLst>
    </p:cSldViewPr>
  </p:slideViewPr>
  <p:notesTextViewPr>
    <p:cViewPr>
      <p:scale>
        <a:sx n="75" d="100"/>
        <a:sy n="75"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commentAuthors" Target="commentAuthors.xml"/><Relationship Id="rId5" Type="http://schemas.openxmlformats.org/officeDocument/2006/relationships/slide" Target="slides/slide1.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Master" Target="slideMasters/slideMaster1.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
            <a:ext cx="3077518" cy="511571"/>
          </a:xfrm>
          <a:prstGeom prst="rect">
            <a:avLst/>
          </a:prstGeom>
        </p:spPr>
        <p:txBody>
          <a:bodyPr vert="horz" lIns="94673" tIns="47336" rIns="94673" bIns="47336" rtlCol="0"/>
          <a:lstStyle>
            <a:lvl1pPr algn="l">
              <a:defRPr sz="1300"/>
            </a:lvl1pPr>
          </a:lstStyle>
          <a:p>
            <a:endParaRPr kumimoji="1" lang="ja-JP" altLang="en-US"/>
          </a:p>
        </p:txBody>
      </p:sp>
      <p:sp>
        <p:nvSpPr>
          <p:cNvPr id="3" name="日付プレースホルダー 2"/>
          <p:cNvSpPr>
            <a:spLocks noGrp="1"/>
          </p:cNvSpPr>
          <p:nvPr>
            <p:ph type="dt" sz="quarter" idx="1"/>
          </p:nvPr>
        </p:nvSpPr>
        <p:spPr>
          <a:xfrm>
            <a:off x="4023307" y="1"/>
            <a:ext cx="3077518" cy="511571"/>
          </a:xfrm>
          <a:prstGeom prst="rect">
            <a:avLst/>
          </a:prstGeom>
        </p:spPr>
        <p:txBody>
          <a:bodyPr vert="horz" lIns="94673" tIns="47336" rIns="94673" bIns="47336" rtlCol="0"/>
          <a:lstStyle>
            <a:lvl1pPr algn="r">
              <a:defRPr sz="1300"/>
            </a:lvl1pPr>
          </a:lstStyle>
          <a:p>
            <a:fld id="{29472AE3-829E-42FD-BDF5-9930118AE71F}" type="datetimeFigureOut">
              <a:rPr kumimoji="1" lang="ja-JP" altLang="en-US" smtClean="0"/>
              <a:t>2024/3/13</a:t>
            </a:fld>
            <a:endParaRPr kumimoji="1" lang="ja-JP" altLang="en-US"/>
          </a:p>
        </p:txBody>
      </p:sp>
      <p:sp>
        <p:nvSpPr>
          <p:cNvPr id="4" name="フッター プレースホルダー 3"/>
          <p:cNvSpPr>
            <a:spLocks noGrp="1"/>
          </p:cNvSpPr>
          <p:nvPr>
            <p:ph type="ftr" sz="quarter" idx="2"/>
          </p:nvPr>
        </p:nvSpPr>
        <p:spPr>
          <a:xfrm>
            <a:off x="7" y="9719826"/>
            <a:ext cx="3077518" cy="511570"/>
          </a:xfrm>
          <a:prstGeom prst="rect">
            <a:avLst/>
          </a:prstGeom>
        </p:spPr>
        <p:txBody>
          <a:bodyPr vert="horz" lIns="94673" tIns="47336" rIns="94673" bIns="47336" rtlCol="0" anchor="b"/>
          <a:lstStyle>
            <a:lvl1pPr algn="l">
              <a:defRPr sz="1300"/>
            </a:lvl1pPr>
          </a:lstStyle>
          <a:p>
            <a:endParaRPr kumimoji="1" lang="ja-JP" altLang="en-US"/>
          </a:p>
        </p:txBody>
      </p:sp>
      <p:sp>
        <p:nvSpPr>
          <p:cNvPr id="5" name="スライド番号プレースホルダー 4"/>
          <p:cNvSpPr>
            <a:spLocks noGrp="1"/>
          </p:cNvSpPr>
          <p:nvPr>
            <p:ph type="sldNum" sz="quarter" idx="3"/>
          </p:nvPr>
        </p:nvSpPr>
        <p:spPr>
          <a:xfrm>
            <a:off x="4023307" y="9719826"/>
            <a:ext cx="3077518" cy="511570"/>
          </a:xfrm>
          <a:prstGeom prst="rect">
            <a:avLst/>
          </a:prstGeom>
        </p:spPr>
        <p:txBody>
          <a:bodyPr vert="horz" lIns="94673" tIns="47336" rIns="94673" bIns="47336" rtlCol="0" anchor="b"/>
          <a:lstStyle>
            <a:lvl1pPr algn="r">
              <a:defRPr sz="1300"/>
            </a:lvl1pPr>
          </a:lstStyle>
          <a:p>
            <a:fld id="{F590CCD0-FE35-423A-B9FD-933267B7A8DB}" type="slidenum">
              <a:rPr kumimoji="1" lang="ja-JP" altLang="en-US" smtClean="0"/>
              <a:t>‹#›</a:t>
            </a:fld>
            <a:endParaRPr kumimoji="1" lang="ja-JP" altLang="en-US"/>
          </a:p>
        </p:txBody>
      </p:sp>
    </p:spTree>
    <p:extLst>
      <p:ext uri="{BB962C8B-B14F-4D97-AF65-F5344CB8AC3E}">
        <p14:creationId xmlns:p14="http://schemas.microsoft.com/office/powerpoint/2010/main" val="179013392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7" y="1"/>
            <a:ext cx="3077518" cy="511571"/>
          </a:xfrm>
          <a:prstGeom prst="rect">
            <a:avLst/>
          </a:prstGeom>
        </p:spPr>
        <p:txBody>
          <a:bodyPr vert="horz" lIns="94673" tIns="47336" rIns="94673" bIns="47336" rtlCol="0"/>
          <a:lstStyle>
            <a:lvl1pPr algn="l">
              <a:defRPr sz="1300"/>
            </a:lvl1pPr>
          </a:lstStyle>
          <a:p>
            <a:endParaRPr kumimoji="1" lang="ja-JP" altLang="en-US"/>
          </a:p>
        </p:txBody>
      </p:sp>
      <p:sp>
        <p:nvSpPr>
          <p:cNvPr id="3" name="日付プレースホルダー 2"/>
          <p:cNvSpPr>
            <a:spLocks noGrp="1"/>
          </p:cNvSpPr>
          <p:nvPr>
            <p:ph type="dt" idx="1"/>
          </p:nvPr>
        </p:nvSpPr>
        <p:spPr>
          <a:xfrm>
            <a:off x="4023307" y="1"/>
            <a:ext cx="3077518" cy="511571"/>
          </a:xfrm>
          <a:prstGeom prst="rect">
            <a:avLst/>
          </a:prstGeom>
        </p:spPr>
        <p:txBody>
          <a:bodyPr vert="horz" lIns="94673" tIns="47336" rIns="94673" bIns="47336" rtlCol="0"/>
          <a:lstStyle>
            <a:lvl1pPr algn="r">
              <a:defRPr sz="1300"/>
            </a:lvl1pPr>
          </a:lstStyle>
          <a:p>
            <a:fld id="{C66E6DC5-E089-448C-ADA9-C53EA216882B}" type="datetimeFigureOut">
              <a:rPr kumimoji="1" lang="ja-JP" altLang="en-US" smtClean="0"/>
              <a:t>2024/3/13</a:t>
            </a:fld>
            <a:endParaRPr kumimoji="1" lang="ja-JP" altLang="en-US"/>
          </a:p>
        </p:txBody>
      </p:sp>
      <p:sp>
        <p:nvSpPr>
          <p:cNvPr id="4" name="スライド イメージ プレースホルダー 3"/>
          <p:cNvSpPr>
            <a:spLocks noGrp="1" noRot="1" noChangeAspect="1"/>
          </p:cNvSpPr>
          <p:nvPr>
            <p:ph type="sldImg" idx="2"/>
          </p:nvPr>
        </p:nvSpPr>
        <p:spPr>
          <a:xfrm>
            <a:off x="993775" y="768350"/>
            <a:ext cx="5114925" cy="3835400"/>
          </a:xfrm>
          <a:prstGeom prst="rect">
            <a:avLst/>
          </a:prstGeom>
          <a:noFill/>
          <a:ln w="12700">
            <a:solidFill>
              <a:prstClr val="black"/>
            </a:solidFill>
          </a:ln>
        </p:spPr>
        <p:txBody>
          <a:bodyPr vert="horz" lIns="94673" tIns="47336" rIns="94673" bIns="47336" rtlCol="0" anchor="ctr"/>
          <a:lstStyle/>
          <a:p>
            <a:endParaRPr lang="ja-JP" altLang="en-US"/>
          </a:p>
        </p:txBody>
      </p:sp>
      <p:sp>
        <p:nvSpPr>
          <p:cNvPr id="5" name="ノート プレースホルダー 4"/>
          <p:cNvSpPr>
            <a:spLocks noGrp="1"/>
          </p:cNvSpPr>
          <p:nvPr>
            <p:ph type="body" sz="quarter" idx="3"/>
          </p:nvPr>
        </p:nvSpPr>
        <p:spPr>
          <a:xfrm>
            <a:off x="710583" y="4860730"/>
            <a:ext cx="5681317" cy="4604126"/>
          </a:xfrm>
          <a:prstGeom prst="rect">
            <a:avLst/>
          </a:prstGeom>
        </p:spPr>
        <p:txBody>
          <a:bodyPr vert="horz" lIns="94673" tIns="47336" rIns="94673" bIns="4733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7" y="9719826"/>
            <a:ext cx="3077518" cy="511570"/>
          </a:xfrm>
          <a:prstGeom prst="rect">
            <a:avLst/>
          </a:prstGeom>
        </p:spPr>
        <p:txBody>
          <a:bodyPr vert="horz" lIns="94673" tIns="47336" rIns="94673" bIns="4733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4023307" y="9719826"/>
            <a:ext cx="3077518" cy="511570"/>
          </a:xfrm>
          <a:prstGeom prst="rect">
            <a:avLst/>
          </a:prstGeom>
        </p:spPr>
        <p:txBody>
          <a:bodyPr vert="horz" lIns="94673" tIns="47336" rIns="94673" bIns="47336" rtlCol="0" anchor="b"/>
          <a:lstStyle>
            <a:lvl1pPr algn="r">
              <a:defRPr sz="1300"/>
            </a:lvl1pPr>
          </a:lstStyle>
          <a:p>
            <a:fld id="{DFCB510D-55C8-4D3D-A366-9F41B467EC44}" type="slidenum">
              <a:rPr kumimoji="1" lang="ja-JP" altLang="en-US" smtClean="0"/>
              <a:t>‹#›</a:t>
            </a:fld>
            <a:endParaRPr kumimoji="1" lang="ja-JP" altLang="en-US"/>
          </a:p>
        </p:txBody>
      </p:sp>
    </p:spTree>
    <p:extLst>
      <p:ext uri="{BB962C8B-B14F-4D97-AF65-F5344CB8AC3E}">
        <p14:creationId xmlns:p14="http://schemas.microsoft.com/office/powerpoint/2010/main" val="2389438069"/>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ja-JP" altLang="en-US"/>
              <a:t>マスター サブタイトルの書式設定</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787F0D35-F295-45B2-9BC6-D58056021A6E}"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ja-JP" altLang="en-US"/>
              <a:t>マスター タイトルの書式設定</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2D8FD361-C62D-485D-BADA-E6CD1981A0A1}"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ja-JP" altLang="en-US"/>
              <a:t>マスター タイトルの書式設定</a:t>
            </a:r>
            <a:endParaRPr lang="en-US"/>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C12DAA09-85D9-4252-901D-A0F063182CBC}"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172200" y="6172200"/>
            <a:ext cx="2514600" cy="365125"/>
          </a:xfrm>
          <a:prstGeom prst="rect">
            <a:avLst/>
          </a:prstGeom>
        </p:spPr>
        <p:txBody>
          <a:bodyPr/>
          <a:lstStyle/>
          <a:p>
            <a:fld id="{D92B5D10-1E03-4F19-8313-90F6CBD3AB43}"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1143000" y="731520"/>
            <a:ext cx="6400800"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ja-JP" altLang="en-US"/>
              <a:t>マスター タイトルの書式設定</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a:xfrm>
            <a:off x="6172200" y="6172200"/>
            <a:ext cx="2514600" cy="365125"/>
          </a:xfrm>
          <a:prstGeom prst="rect">
            <a:avLst/>
          </a:prstGeom>
        </p:spPr>
        <p:txBody>
          <a:bodyPr/>
          <a:lstStyle/>
          <a:p>
            <a:fld id="{D1750DBB-6E4B-46C5-B5D1-93D8B43E9640}" type="datetime1">
              <a:rPr kumimoji="1" lang="ja-JP" altLang="en-US" smtClean="0"/>
              <a:t>2024/3/13</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5" name="Date Placeholder 4"/>
          <p:cNvSpPr>
            <a:spLocks noGrp="1"/>
          </p:cNvSpPr>
          <p:nvPr>
            <p:ph type="dt" sz="half" idx="10"/>
          </p:nvPr>
        </p:nvSpPr>
        <p:spPr>
          <a:xfrm>
            <a:off x="6172200" y="6172200"/>
            <a:ext cx="2514600" cy="365125"/>
          </a:xfrm>
          <a:prstGeom prst="rect">
            <a:avLst/>
          </a:prstGeom>
        </p:spPr>
        <p:txBody>
          <a:bodyPr/>
          <a:lstStyle/>
          <a:p>
            <a:fld id="{315FC968-6D22-4EFD-B182-B316B8218BB2}"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9" name="Content Placeholder 8"/>
          <p:cNvSpPr>
            <a:spLocks noGrp="1"/>
          </p:cNvSpPr>
          <p:nvPr>
            <p:ph sz="quarter" idx="13"/>
          </p:nvPr>
        </p:nvSpPr>
        <p:spPr>
          <a:xfrm>
            <a:off x="1142999" y="731519"/>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
        <p:nvSpPr>
          <p:cNvPr id="11" name="Content Placeholder 10"/>
          <p:cNvSpPr>
            <a:spLocks noGrp="1"/>
          </p:cNvSpPr>
          <p:nvPr>
            <p:ph sz="quarter" idx="14"/>
          </p:nvPr>
        </p:nvSpPr>
        <p:spPr>
          <a:xfrm>
            <a:off x="4645152" y="731520"/>
            <a:ext cx="3346704" cy="347472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ja-JP" altLang="en-US"/>
              <a:t>マスター テキストの書式設定</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a:xfrm>
            <a:off x="6172200" y="6172200"/>
            <a:ext cx="2514600" cy="365125"/>
          </a:xfrm>
          <a:prstGeom prst="rect">
            <a:avLst/>
          </a:prstGeom>
        </p:spPr>
        <p:txBody>
          <a:bodyPr/>
          <a:lstStyle/>
          <a:p>
            <a:fld id="{AFCCD55C-0FD8-4581-B20A-E3E658D1BDF8}" type="datetime1">
              <a:rPr kumimoji="1" lang="ja-JP" altLang="en-US" smtClean="0"/>
              <a:t>2024/3/13</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10" name="Title 9"/>
          <p:cNvSpPr>
            <a:spLocks noGrp="1"/>
          </p:cNvSpPr>
          <p:nvPr>
            <p:ph type="title"/>
          </p:nvPr>
        </p:nvSpPr>
        <p:spPr/>
        <p:txBody>
          <a:bodyPr/>
          <a:lstStyle/>
          <a:p>
            <a:r>
              <a:rPr lang="ja-JP" altLang="en-US"/>
              <a:t>マスター タイトルの書式設定</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a:xfrm>
            <a:off x="6172200" y="6172200"/>
            <a:ext cx="2514600" cy="365125"/>
          </a:xfrm>
          <a:prstGeom prst="rect">
            <a:avLst/>
          </a:prstGeom>
        </p:spPr>
        <p:txBody>
          <a:bodyPr/>
          <a:lstStyle/>
          <a:p>
            <a:fld id="{29A8DA05-3C1E-4282-946E-3480A0119718}" type="datetime1">
              <a:rPr kumimoji="1" lang="ja-JP" altLang="en-US" smtClean="0"/>
              <a:t>2024/3/13</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172200" y="6172200"/>
            <a:ext cx="2514600" cy="365125"/>
          </a:xfrm>
          <a:prstGeom prst="rect">
            <a:avLst/>
          </a:prstGeom>
        </p:spPr>
        <p:txBody>
          <a:bodyPr/>
          <a:lstStyle/>
          <a:p>
            <a:fld id="{932645CE-95F1-4796-B92B-23509574F6D3}" type="datetime1">
              <a:rPr kumimoji="1" lang="ja-JP" altLang="en-US" smtClean="0"/>
              <a:t>2024/3/13</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ja-JP" altLang="en-US"/>
              <a:t>マスター タイトルの書式設定</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5125B876-93DE-4A98-8FB9-E01713B06EB7}"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タイトル付きの図">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a:t>アイコンをクリックして図を追加</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Date Placeholder 4"/>
          <p:cNvSpPr>
            <a:spLocks noGrp="1"/>
          </p:cNvSpPr>
          <p:nvPr>
            <p:ph type="dt" sz="half" idx="10"/>
          </p:nvPr>
        </p:nvSpPr>
        <p:spPr>
          <a:xfrm>
            <a:off x="6172200" y="6172200"/>
            <a:ext cx="2514600" cy="365125"/>
          </a:xfrm>
          <a:prstGeom prst="rect">
            <a:avLst/>
          </a:prstGeom>
        </p:spPr>
        <p:txBody>
          <a:bodyPr/>
          <a:lstStyle/>
          <a:p>
            <a:fld id="{EF407380-A944-47EE-8A1E-8863591BED6D}" type="datetime1">
              <a:rPr kumimoji="1" lang="ja-JP" altLang="en-US" smtClean="0"/>
              <a:t>2024/3/13</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682EF9F9-C4E8-46B2-BBF1-33E3162B856A}" type="slidenum">
              <a:rPr kumimoji="1" lang="ja-JP" altLang="en-US" smtClean="0"/>
              <a:t>‹#›</a:t>
            </a:fld>
            <a:endParaRPr kumimoji="1" lang="ja-JP" alt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ja-JP" altLang="en-US"/>
              <a:t>マスター タイトルの書式設定</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kumimoji="1" lang="ja-JP" altLang="en-US"/>
          </a:p>
        </p:txBody>
      </p:sp>
      <p:sp>
        <p:nvSpPr>
          <p:cNvPr id="6" name="Slide Number Placeholder 5"/>
          <p:cNvSpPr>
            <a:spLocks noGrp="1"/>
          </p:cNvSpPr>
          <p:nvPr>
            <p:ph type="sldNum" sz="quarter" idx="4"/>
          </p:nvPr>
        </p:nvSpPr>
        <p:spPr>
          <a:xfrm>
            <a:off x="8483600" y="6492875"/>
            <a:ext cx="660400" cy="365125"/>
          </a:xfrm>
          <a:prstGeom prst="rect">
            <a:avLst/>
          </a:prstGeom>
        </p:spPr>
        <p:txBody>
          <a:bodyPr vert="horz" lIns="91440" tIns="45720" rIns="91440" bIns="45720" rtlCol="0" anchor="ctr"/>
          <a:lstStyle>
            <a:lvl1pPr algn="ctr">
              <a:defRPr sz="1600" b="1">
                <a:solidFill>
                  <a:schemeClr val="tx1">
                    <a:lumMod val="50000"/>
                    <a:lumOff val="50000"/>
                  </a:schemeClr>
                </a:solidFill>
              </a:defRPr>
            </a:lvl1pPr>
          </a:lstStyle>
          <a:p>
            <a:fld id="{682EF9F9-C4E8-46B2-BBF1-33E3162B856A}" type="slidenum">
              <a:rPr lang="ja-JP" altLang="en-US" smtClean="0"/>
              <a:pPr/>
              <a:t>‹#›</a:t>
            </a:fld>
            <a:endParaRPr lang="ja-JP" alt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85ABF00-DF9B-85FB-1E42-9BB75D4A5FDC}"/>
            </a:ext>
          </a:extLst>
        </p:cNvPr>
        <p:cNvGrpSpPr/>
        <p:nvPr/>
      </p:nvGrpSpPr>
      <p:grpSpPr>
        <a:xfrm>
          <a:off x="0" y="0"/>
          <a:ext cx="0" cy="0"/>
          <a:chOff x="0" y="0"/>
          <a:chExt cx="0" cy="0"/>
        </a:xfrm>
      </p:grpSpPr>
      <p:sp>
        <p:nvSpPr>
          <p:cNvPr id="3" name="サブタイトル 2">
            <a:extLst>
              <a:ext uri="{FF2B5EF4-FFF2-40B4-BE49-F238E27FC236}">
                <a16:creationId xmlns:a16="http://schemas.microsoft.com/office/drawing/2014/main" id="{F324A383-3C38-B55E-5CC3-EF9B25E61A91}"/>
              </a:ext>
            </a:extLst>
          </p:cNvPr>
          <p:cNvSpPr txBox="1">
            <a:spLocks/>
          </p:cNvSpPr>
          <p:nvPr/>
        </p:nvSpPr>
        <p:spPr>
          <a:xfrm>
            <a:off x="558800" y="4624590"/>
            <a:ext cx="8255000" cy="672695"/>
          </a:xfrm>
          <a:prstGeom prst="rect">
            <a:avLst/>
          </a:prstGeom>
        </p:spPr>
        <p:txBody>
          <a:bodyPr vert="horz" lIns="68580" tIns="34290" rIns="68580" bIns="34290" rtlCol="0">
            <a:noAutofit/>
          </a:bodyPr>
          <a:lstStyle>
            <a:lvl1pPr marL="0" indent="0" algn="l" defTabSz="914400" rtl="0" eaLnBrk="1" latinLnBrk="0" hangingPunct="1">
              <a:spcBef>
                <a:spcPct val="20000"/>
              </a:spcBef>
              <a:spcAft>
                <a:spcPts val="300"/>
              </a:spcAft>
              <a:buClr>
                <a:schemeClr val="accent6">
                  <a:lumMod val="75000"/>
                </a:schemeClr>
              </a:buClr>
              <a:buSzPct val="130000"/>
              <a:buFont typeface="Georgia" pitchFamily="18" charset="0"/>
              <a:buNone/>
              <a:defRPr kumimoji="1" sz="2200" kern="1200">
                <a:solidFill>
                  <a:schemeClr val="tx2"/>
                </a:solidFill>
                <a:latin typeface="+mn-lt"/>
                <a:ea typeface="+mn-ea"/>
                <a:cs typeface="+mn-cs"/>
              </a:defRPr>
            </a:lvl1pPr>
            <a:lvl2pPr marL="457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2000" kern="1200">
                <a:solidFill>
                  <a:schemeClr val="tx1">
                    <a:tint val="75000"/>
                  </a:schemeClr>
                </a:solidFill>
                <a:latin typeface="+mn-lt"/>
                <a:ea typeface="+mn-ea"/>
                <a:cs typeface="+mn-cs"/>
              </a:defRPr>
            </a:lvl2pPr>
            <a:lvl3pPr marL="914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800" kern="1200">
                <a:solidFill>
                  <a:schemeClr val="tx1">
                    <a:tint val="75000"/>
                  </a:schemeClr>
                </a:solidFill>
                <a:latin typeface="+mn-lt"/>
                <a:ea typeface="+mn-ea"/>
                <a:cs typeface="+mn-cs"/>
              </a:defRPr>
            </a:lvl3pPr>
            <a:lvl4pPr marL="1371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600" kern="1200">
                <a:solidFill>
                  <a:schemeClr val="tx1">
                    <a:tint val="75000"/>
                  </a:schemeClr>
                </a:solidFill>
                <a:latin typeface="+mn-lt"/>
                <a:ea typeface="+mn-ea"/>
                <a:cs typeface="+mn-cs"/>
              </a:defRPr>
            </a:lvl4pPr>
            <a:lvl5pPr marL="18288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5pPr>
            <a:lvl6pPr marL="22860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6pPr>
            <a:lvl7pPr marL="27432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7pPr>
            <a:lvl8pPr marL="32004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8pPr>
            <a:lvl9pPr marL="3657600" indent="0" algn="ctr" defTabSz="914400" rtl="0" eaLnBrk="1" latinLnBrk="0" hangingPunct="1">
              <a:spcBef>
                <a:spcPct val="20000"/>
              </a:spcBef>
              <a:spcAft>
                <a:spcPts val="300"/>
              </a:spcAft>
              <a:buClr>
                <a:schemeClr val="accent6">
                  <a:lumMod val="75000"/>
                </a:schemeClr>
              </a:buClr>
              <a:buSzPct val="130000"/>
              <a:buFont typeface="Georgia" pitchFamily="18" charset="0"/>
              <a:buNone/>
              <a:defRPr kumimoji="1" sz="1400" kern="1200">
                <a:solidFill>
                  <a:schemeClr val="tx1">
                    <a:tint val="75000"/>
                  </a:schemeClr>
                </a:solidFill>
                <a:latin typeface="+mn-lt"/>
                <a:ea typeface="+mn-ea"/>
                <a:cs typeface="+mn-cs"/>
              </a:defRPr>
            </a:lvl9pPr>
          </a:lstStyle>
          <a:p>
            <a:pPr algn="ctr"/>
            <a:r>
              <a:rPr lang="en-US" altLang="ja-JP" sz="2800" b="1" dirty="0">
                <a:latin typeface="Meiryo UI" pitchFamily="50" charset="-128"/>
                <a:ea typeface="Meiryo UI" pitchFamily="50" charset="-128"/>
                <a:cs typeface="Meiryo UI" pitchFamily="50" charset="-128"/>
              </a:rPr>
              <a:t>《</a:t>
            </a:r>
            <a:r>
              <a:rPr lang="ja-JP" altLang="en-US" sz="2800" b="1" dirty="0">
                <a:latin typeface="Meiryo UI" pitchFamily="50" charset="-128"/>
                <a:ea typeface="Meiryo UI" pitchFamily="50" charset="-128"/>
                <a:cs typeface="Meiryo UI" pitchFamily="50" charset="-128"/>
              </a:rPr>
              <a:t>第１回審議会　委員からの意見に対する回答</a:t>
            </a:r>
            <a:r>
              <a:rPr lang="en-US" altLang="ja-JP" sz="2800" b="1" dirty="0">
                <a:latin typeface="Meiryo UI" pitchFamily="50" charset="-128"/>
                <a:ea typeface="Meiryo UI" pitchFamily="50" charset="-128"/>
                <a:cs typeface="Meiryo UI" pitchFamily="50" charset="-128"/>
              </a:rPr>
              <a:t>》</a:t>
            </a:r>
            <a:endParaRPr lang="ja-JP" altLang="en-US" sz="2800" b="1" dirty="0">
              <a:latin typeface="Meiryo UI" pitchFamily="50" charset="-128"/>
              <a:ea typeface="Meiryo UI" pitchFamily="50" charset="-128"/>
              <a:cs typeface="Meiryo UI" pitchFamily="50" charset="-128"/>
            </a:endParaRPr>
          </a:p>
        </p:txBody>
      </p:sp>
      <p:sp>
        <p:nvSpPr>
          <p:cNvPr id="6" name="タイトル 1">
            <a:extLst>
              <a:ext uri="{FF2B5EF4-FFF2-40B4-BE49-F238E27FC236}">
                <a16:creationId xmlns:a16="http://schemas.microsoft.com/office/drawing/2014/main" id="{A22D011F-F8C4-AF24-32B4-5D73C6EC0DF3}"/>
              </a:ext>
            </a:extLst>
          </p:cNvPr>
          <p:cNvSpPr txBox="1">
            <a:spLocks/>
          </p:cNvSpPr>
          <p:nvPr/>
        </p:nvSpPr>
        <p:spPr>
          <a:xfrm>
            <a:off x="0" y="1124744"/>
            <a:ext cx="9144000" cy="2304256"/>
          </a:xfrm>
          <a:prstGeom prst="rect">
            <a:avLst/>
          </a:prstGeom>
        </p:spPr>
        <p:txBody>
          <a:bodyPr>
            <a:normAutofit fontScale="90000"/>
          </a:bodyPr>
          <a:lst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kumimoji="1"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kumimoji="1">
                <a:solidFill>
                  <a:schemeClr val="tx2"/>
                </a:solidFill>
              </a:defRPr>
            </a:lvl2pPr>
            <a:lvl3pPr eaLnBrk="1" hangingPunct="1">
              <a:defRPr kumimoji="1">
                <a:solidFill>
                  <a:schemeClr val="tx2"/>
                </a:solidFill>
              </a:defRPr>
            </a:lvl3pPr>
            <a:lvl4pPr eaLnBrk="1" hangingPunct="1">
              <a:defRPr kumimoji="1">
                <a:solidFill>
                  <a:schemeClr val="tx2"/>
                </a:solidFill>
              </a:defRPr>
            </a:lvl4pPr>
            <a:lvl5pPr eaLnBrk="1" hangingPunct="1">
              <a:defRPr kumimoji="1">
                <a:solidFill>
                  <a:schemeClr val="tx2"/>
                </a:solidFill>
              </a:defRPr>
            </a:lvl5pPr>
            <a:lvl6pPr eaLnBrk="1" hangingPunct="1">
              <a:defRPr kumimoji="1">
                <a:solidFill>
                  <a:schemeClr val="tx2"/>
                </a:solidFill>
              </a:defRPr>
            </a:lvl6pPr>
            <a:lvl7pPr eaLnBrk="1" hangingPunct="1">
              <a:defRPr kumimoji="1">
                <a:solidFill>
                  <a:schemeClr val="tx2"/>
                </a:solidFill>
              </a:defRPr>
            </a:lvl7pPr>
            <a:lvl8pPr eaLnBrk="1" hangingPunct="1">
              <a:defRPr kumimoji="1">
                <a:solidFill>
                  <a:schemeClr val="tx2"/>
                </a:solidFill>
              </a:defRPr>
            </a:lvl8pPr>
            <a:lvl9pPr eaLnBrk="1" hangingPunct="1">
              <a:defRPr kumimoji="1">
                <a:solidFill>
                  <a:schemeClr val="tx2"/>
                </a:solidFill>
              </a:defRPr>
            </a:lvl9pPr>
          </a:lstStyle>
          <a:p>
            <a:pPr marL="182880" indent="0" algn="ctr">
              <a:buFont typeface="Georgia" pitchFamily="18" charset="0"/>
              <a:buNone/>
            </a:pPr>
            <a:r>
              <a:rPr lang="ja-JP" altLang="en-US" sz="4000" dirty="0">
                <a:latin typeface="Meiryo UI" pitchFamily="50" charset="-128"/>
                <a:ea typeface="Meiryo UI" pitchFamily="50" charset="-128"/>
                <a:cs typeface="Meiryo UI" pitchFamily="50" charset="-128"/>
              </a:rPr>
              <a:t>大阪府都市基盤施設維持管理技術審議会</a:t>
            </a:r>
            <a:br>
              <a:rPr lang="en-US" altLang="ja-JP" sz="1300" dirty="0">
                <a:latin typeface="Meiryo UI" pitchFamily="50" charset="-128"/>
                <a:ea typeface="Meiryo UI" pitchFamily="50" charset="-128"/>
                <a:cs typeface="Meiryo UI" pitchFamily="50" charset="-128"/>
              </a:rPr>
            </a:br>
            <a:br>
              <a:rPr lang="en-US" altLang="ja-JP" sz="1300" dirty="0">
                <a:latin typeface="Meiryo UI" pitchFamily="50" charset="-128"/>
                <a:ea typeface="Meiryo UI" pitchFamily="50" charset="-128"/>
                <a:cs typeface="Meiryo UI" pitchFamily="50" charset="-128"/>
              </a:rPr>
            </a:br>
            <a:r>
              <a:rPr lang="ja-JP" altLang="en-US" dirty="0">
                <a:latin typeface="Meiryo UI" pitchFamily="50" charset="-128"/>
                <a:ea typeface="Meiryo UI" pitchFamily="50" charset="-128"/>
                <a:cs typeface="Meiryo UI" pitchFamily="50" charset="-128"/>
              </a:rPr>
              <a:t>第１回　設備部会</a:t>
            </a:r>
            <a:br>
              <a:rPr lang="en-US" altLang="ja-JP" sz="1300" dirty="0">
                <a:latin typeface="Meiryo UI" pitchFamily="50" charset="-128"/>
                <a:ea typeface="Meiryo UI" pitchFamily="50" charset="-128"/>
                <a:cs typeface="Meiryo UI" pitchFamily="50" charset="-128"/>
              </a:rPr>
            </a:br>
            <a:endParaRPr lang="ja-JP" altLang="en-US" sz="2700" dirty="0">
              <a:latin typeface="Meiryo UI" pitchFamily="50" charset="-128"/>
              <a:ea typeface="Meiryo UI" pitchFamily="50" charset="-128"/>
              <a:cs typeface="Meiryo UI" pitchFamily="50" charset="-128"/>
            </a:endParaRPr>
          </a:p>
        </p:txBody>
      </p:sp>
      <p:sp>
        <p:nvSpPr>
          <p:cNvPr id="2" name="テキスト ボックス 1">
            <a:extLst>
              <a:ext uri="{FF2B5EF4-FFF2-40B4-BE49-F238E27FC236}">
                <a16:creationId xmlns:a16="http://schemas.microsoft.com/office/drawing/2014/main" id="{EF6C3ABD-4801-CB17-E034-6E5CC3B42E54}"/>
              </a:ext>
            </a:extLst>
          </p:cNvPr>
          <p:cNvSpPr txBox="1"/>
          <p:nvPr/>
        </p:nvSpPr>
        <p:spPr>
          <a:xfrm>
            <a:off x="6982232" y="187079"/>
            <a:ext cx="1872208" cy="369332"/>
          </a:xfrm>
          <a:prstGeom prst="rect">
            <a:avLst/>
          </a:prstGeom>
          <a:noFill/>
        </p:spPr>
        <p:txBody>
          <a:bodyPr wrap="square" rtlCol="0">
            <a:spAutoFit/>
          </a:bodyPr>
          <a:lstStyle/>
          <a:p>
            <a:pPr algn="r"/>
            <a:r>
              <a:rPr kumimoji="1" lang="ja-JP" altLang="en-US" b="1" dirty="0">
                <a:latin typeface="Meiryo UI" pitchFamily="50" charset="-128"/>
                <a:ea typeface="Meiryo UI" pitchFamily="50" charset="-128"/>
                <a:cs typeface="Meiryo UI" pitchFamily="50" charset="-128"/>
              </a:rPr>
              <a:t>資料５</a:t>
            </a:r>
          </a:p>
        </p:txBody>
      </p:sp>
      <p:sp>
        <p:nvSpPr>
          <p:cNvPr id="5" name="サブタイトル 2">
            <a:extLst>
              <a:ext uri="{FF2B5EF4-FFF2-40B4-BE49-F238E27FC236}">
                <a16:creationId xmlns:a16="http://schemas.microsoft.com/office/drawing/2014/main" id="{7762D605-3BD7-63B3-0FE4-1B6C141F8E69}"/>
              </a:ext>
            </a:extLst>
          </p:cNvPr>
          <p:cNvSpPr txBox="1">
            <a:spLocks/>
          </p:cNvSpPr>
          <p:nvPr/>
        </p:nvSpPr>
        <p:spPr>
          <a:xfrm>
            <a:off x="0" y="6190456"/>
            <a:ext cx="9144000" cy="550912"/>
          </a:xfrm>
          <a:prstGeom prst="rect">
            <a:avLst/>
          </a:prstGeom>
        </p:spPr>
        <p:txBody>
          <a:bodyPr>
            <a:normAutofit/>
          </a:bodyPr>
          <a:lst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kumimoji="1" sz="1400" kern="1200">
                <a:solidFill>
                  <a:schemeClr val="tx1">
                    <a:lumMod val="75000"/>
                    <a:lumOff val="25000"/>
                  </a:schemeClr>
                </a:solidFill>
                <a:latin typeface="+mn-lt"/>
                <a:ea typeface="+mn-ea"/>
                <a:cs typeface="+mn-cs"/>
              </a:defRPr>
            </a:lvl9pPr>
          </a:lstStyle>
          <a:p>
            <a:pPr marL="45720" indent="0" algn="ctr">
              <a:buNone/>
            </a:pPr>
            <a:r>
              <a:rPr lang="ja-JP" altLang="en-US" sz="2400" b="1" dirty="0">
                <a:latin typeface="Meiryo UI" pitchFamily="50" charset="-128"/>
                <a:ea typeface="Meiryo UI" pitchFamily="50" charset="-128"/>
                <a:cs typeface="Meiryo UI" pitchFamily="50" charset="-128"/>
              </a:rPr>
              <a:t>大阪府都市基盤施設維持管理技術審議会　設備部会</a:t>
            </a:r>
          </a:p>
        </p:txBody>
      </p:sp>
    </p:spTree>
    <p:extLst>
      <p:ext uri="{BB962C8B-B14F-4D97-AF65-F5344CB8AC3E}">
        <p14:creationId xmlns:p14="http://schemas.microsoft.com/office/powerpoint/2010/main" val="2086412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48306F4-D1CF-0F95-B062-CE64751B30F5}"/>
            </a:ext>
          </a:extLst>
        </p:cNvPr>
        <p:cNvGrpSpPr/>
        <p:nvPr/>
      </p:nvGrpSpPr>
      <p:grpSpPr>
        <a:xfrm>
          <a:off x="0" y="0"/>
          <a:ext cx="0" cy="0"/>
          <a:chOff x="0" y="0"/>
          <a:chExt cx="0" cy="0"/>
        </a:xfrm>
      </p:grpSpPr>
      <p:sp>
        <p:nvSpPr>
          <p:cNvPr id="2" name="Rectangle 2">
            <a:extLst>
              <a:ext uri="{FF2B5EF4-FFF2-40B4-BE49-F238E27FC236}">
                <a16:creationId xmlns:a16="http://schemas.microsoft.com/office/drawing/2014/main" id="{9B919422-FD65-8E53-54AA-6155526CD24E}"/>
              </a:ext>
            </a:extLst>
          </p:cNvPr>
          <p:cNvSpPr>
            <a:spLocks noChangeArrowheads="1"/>
          </p:cNvSpPr>
          <p:nvPr/>
        </p:nvSpPr>
        <p:spPr bwMode="auto">
          <a:xfrm>
            <a:off x="1570" y="-3023"/>
            <a:ext cx="9142430" cy="607645"/>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第１回審議会　委員からの意見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9" name="テキスト ボックス 18">
            <a:extLst>
              <a:ext uri="{FF2B5EF4-FFF2-40B4-BE49-F238E27FC236}">
                <a16:creationId xmlns:a16="http://schemas.microsoft.com/office/drawing/2014/main" id="{A0E2A1FE-2005-1C23-68C0-C3308B35DA64}"/>
              </a:ext>
            </a:extLst>
          </p:cNvPr>
          <p:cNvSpPr txBox="1"/>
          <p:nvPr/>
        </p:nvSpPr>
        <p:spPr>
          <a:xfrm>
            <a:off x="833120" y="762177"/>
            <a:ext cx="7858633" cy="646331"/>
          </a:xfrm>
          <a:prstGeom prst="rect">
            <a:avLst/>
          </a:prstGeom>
          <a:solidFill>
            <a:srgbClr val="FFFFCC"/>
          </a:solidFill>
          <a:ln>
            <a:solidFill>
              <a:schemeClr val="accent1">
                <a:shade val="15000"/>
                <a:shade val="75000"/>
                <a:satMod val="125000"/>
                <a:lumMod val="75000"/>
              </a:schemeClr>
            </a:solidFill>
          </a:ln>
        </p:spPr>
        <p:txBody>
          <a:bodyPr wrap="square" rtlCol="0">
            <a:spAutoFit/>
          </a:bodyPr>
          <a:lstStyle/>
          <a:p>
            <a:r>
              <a:rPr lang="ja-JP" altLang="en-US" dirty="0">
                <a:latin typeface="Meiryo UI" panose="020B0604030504040204" pitchFamily="50" charset="-128"/>
                <a:ea typeface="Meiryo UI" panose="020B0604030504040204" pitchFamily="50" charset="-128"/>
              </a:rPr>
              <a:t>時間計画型の施設について、部品交換等で対応可能な場合は、継続使用可能で</a:t>
            </a:r>
            <a:endParaRPr lang="en-US" altLang="ja-JP" dirty="0">
              <a:latin typeface="Meiryo UI" panose="020B0604030504040204" pitchFamily="50" charset="-128"/>
              <a:ea typeface="Meiryo UI" panose="020B0604030504040204" pitchFamily="50" charset="-128"/>
            </a:endParaRPr>
          </a:p>
          <a:p>
            <a:r>
              <a:rPr lang="ja-JP" altLang="en-US" dirty="0">
                <a:latin typeface="Meiryo UI" panose="020B0604030504040204" pitchFamily="50" charset="-128"/>
                <a:ea typeface="Meiryo UI" panose="020B0604030504040204" pitchFamily="50" charset="-128"/>
              </a:rPr>
              <a:t>あるかを検討</a:t>
            </a:r>
            <a:endParaRPr kumimoji="1" lang="ja-JP" altLang="en-US" dirty="0"/>
          </a:p>
        </p:txBody>
      </p:sp>
      <p:sp>
        <p:nvSpPr>
          <p:cNvPr id="32" name="正方形/長方形 31">
            <a:extLst>
              <a:ext uri="{FF2B5EF4-FFF2-40B4-BE49-F238E27FC236}">
                <a16:creationId xmlns:a16="http://schemas.microsoft.com/office/drawing/2014/main" id="{8DE0C81A-7590-5D10-5C35-79D7A4CD6587}"/>
              </a:ext>
            </a:extLst>
          </p:cNvPr>
          <p:cNvSpPr/>
          <p:nvPr/>
        </p:nvSpPr>
        <p:spPr>
          <a:xfrm>
            <a:off x="345440" y="762177"/>
            <a:ext cx="487680" cy="646331"/>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１</a:t>
            </a:r>
          </a:p>
        </p:txBody>
      </p:sp>
      <p:sp>
        <p:nvSpPr>
          <p:cNvPr id="10" name="スライド番号プレースホルダー 3">
            <a:extLst>
              <a:ext uri="{FF2B5EF4-FFF2-40B4-BE49-F238E27FC236}">
                <a16:creationId xmlns:a16="http://schemas.microsoft.com/office/drawing/2014/main" id="{236EB481-E965-4E2F-8843-060470495E32}"/>
              </a:ext>
            </a:extLst>
          </p:cNvPr>
          <p:cNvSpPr>
            <a:spLocks noGrp="1"/>
          </p:cNvSpPr>
          <p:nvPr>
            <p:ph type="sldNum" sz="quarter" idx="12"/>
          </p:nvPr>
        </p:nvSpPr>
        <p:spPr>
          <a:xfrm>
            <a:off x="8483600" y="6492875"/>
            <a:ext cx="660400" cy="365125"/>
          </a:xfrm>
        </p:spPr>
        <p:txBody>
          <a:bodyPr/>
          <a:lstStyle/>
          <a:p>
            <a:fld id="{682EF9F9-C4E8-46B2-BBF1-33E3162B856A}" type="slidenum">
              <a:rPr kumimoji="1" lang="ja-JP" altLang="en-US" smtClean="0"/>
              <a:t>1</a:t>
            </a:fld>
            <a:endParaRPr kumimoji="1" lang="ja-JP" altLang="en-US"/>
          </a:p>
        </p:txBody>
      </p:sp>
      <p:sp>
        <p:nvSpPr>
          <p:cNvPr id="6" name="四角形: 角を丸くする 5">
            <a:extLst>
              <a:ext uri="{FF2B5EF4-FFF2-40B4-BE49-F238E27FC236}">
                <a16:creationId xmlns:a16="http://schemas.microsoft.com/office/drawing/2014/main" id="{13AB98EA-B26E-6B7F-AA36-6D0BDB1FFBD6}"/>
              </a:ext>
            </a:extLst>
          </p:cNvPr>
          <p:cNvSpPr/>
          <p:nvPr/>
        </p:nvSpPr>
        <p:spPr>
          <a:xfrm>
            <a:off x="178905" y="1566063"/>
            <a:ext cx="8647044" cy="5023830"/>
          </a:xfrm>
          <a:prstGeom prst="roundRect">
            <a:avLst>
              <a:gd name="adj" fmla="val 15886"/>
            </a:avLst>
          </a:prstGeom>
          <a:gradFill>
            <a:gsLst>
              <a:gs pos="0">
                <a:schemeClr val="accent3">
                  <a:lumMod val="20000"/>
                  <a:lumOff val="80000"/>
                </a:schemeClr>
              </a:gs>
              <a:gs pos="60000">
                <a:schemeClr val="bg2">
                  <a:tint val="95000"/>
                  <a:shade val="100000"/>
                  <a:satMod val="130000"/>
                  <a:lumMod val="130000"/>
                </a:schemeClr>
              </a:gs>
              <a:gs pos="100000">
                <a:schemeClr val="accent4">
                  <a:lumMod val="40000"/>
                  <a:lumOff val="60000"/>
                </a:schemeClr>
              </a:gs>
            </a:gsLst>
            <a:path path="circle">
              <a:fillToRect l="20000" t="10000" r="20000" b="60000"/>
            </a:path>
          </a:gradFill>
          <a:ln>
            <a:solidFill>
              <a:schemeClr val="accent1"/>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just">
              <a:lnSpc>
                <a:spcPct val="150000"/>
              </a:lnSpc>
            </a:pPr>
            <a:r>
              <a:rPr lang="ja-JP" altLang="en-US" sz="1600" dirty="0">
                <a:solidFill>
                  <a:schemeClr val="tx1"/>
                </a:solidFill>
                <a:latin typeface="Meiryo UI" panose="020B0604030504040204" pitchFamily="50" charset="-128"/>
                <a:ea typeface="Meiryo UI" panose="020B0604030504040204" pitchFamily="50" charset="-128"/>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〇機械設備</a:t>
            </a:r>
            <a:endParaRPr lang="ja-JP" alt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ct val="150000"/>
              </a:lnSpc>
            </a:pPr>
            <a:r>
              <a:rPr lang="en-US" altLang="ja-JP" sz="1600" kern="0" dirty="0">
                <a:solidFill>
                  <a:schemeClr val="tx1"/>
                </a:solidFill>
                <a:latin typeface="Meiryo UI" panose="020B0604030504040204" pitchFamily="50" charset="-128"/>
                <a:ea typeface="Meiryo UI" panose="020B0604030504040204" pitchFamily="50" charset="-128"/>
                <a:cs typeface="Ÿà–¾’©"/>
              </a:rPr>
              <a:t>  </a:t>
            </a: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en-US" altLang="ja-JP"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雨水ポンプ用駆動エンジンとトンネル換気設備などは、時間計画型で更新を行っている。</a:t>
            </a:r>
            <a:r>
              <a:rPr lang="en-US" altLang="ja-JP" sz="1600" kern="0" dirty="0">
                <a:solidFill>
                  <a:schemeClr val="tx1"/>
                </a:solidFill>
                <a:effectLst/>
                <a:latin typeface="Meiryo UI" panose="020B0604030504040204" pitchFamily="50" charset="-128"/>
                <a:ea typeface="Meiryo UI" panose="020B0604030504040204" pitchFamily="50" charset="-128"/>
                <a:cs typeface="Ÿà–¾’©"/>
              </a:rPr>
              <a:t>   </a:t>
            </a:r>
          </a:p>
          <a:p>
            <a:pPr marL="133350" algn="just">
              <a:lnSpc>
                <a:spcPct val="150000"/>
              </a:lnSpc>
            </a:pPr>
            <a:r>
              <a:rPr lang="en-US" altLang="ja-JP"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エンジンでは、定期的な部品交換やメーカーによる分解整備を実施していたにも関わらず、</a:t>
            </a:r>
            <a:endParaRPr lang="en-US" altLang="ja-JP" sz="1600" kern="0" dirty="0">
              <a:solidFill>
                <a:schemeClr val="tx1"/>
              </a:solidFill>
              <a:effectLst/>
              <a:latin typeface="Meiryo UI" panose="020B0604030504040204" pitchFamily="50" charset="-128"/>
              <a:ea typeface="Meiryo UI" panose="020B0604030504040204" pitchFamily="50" charset="-128"/>
              <a:cs typeface="Ÿà–¾’©"/>
            </a:endParaRPr>
          </a:p>
          <a:p>
            <a:pPr marL="133350" algn="just">
              <a:lnSpc>
                <a:spcPct val="150000"/>
              </a:lnSpc>
            </a:pP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過去に故障が発生した実績から、長期間使用するこれらの設備は、分解整備でも把握が</a:t>
            </a:r>
            <a:endParaRPr lang="en-US" altLang="ja-JP" sz="1600" kern="0" dirty="0">
              <a:solidFill>
                <a:schemeClr val="tx1"/>
              </a:solidFill>
              <a:effectLst/>
              <a:latin typeface="Meiryo UI" panose="020B0604030504040204" pitchFamily="50" charset="-128"/>
              <a:ea typeface="Meiryo UI" panose="020B0604030504040204" pitchFamily="50" charset="-128"/>
              <a:cs typeface="Ÿà–¾’©"/>
            </a:endParaRPr>
          </a:p>
          <a:p>
            <a:pPr marL="133350" algn="just">
              <a:lnSpc>
                <a:spcPct val="150000"/>
              </a:lnSpc>
            </a:pP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難しい損傷が内在することもあると考え、３５年で更新することにしている。</a:t>
            </a:r>
            <a:endParaRPr lang="ja-JP" alt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marL="133350" algn="just">
              <a:lnSpc>
                <a:spcPct val="150000"/>
              </a:lnSpc>
            </a:pPr>
            <a:r>
              <a:rPr lang="en-US" altLang="ja-JP" sz="800" kern="0" dirty="0">
                <a:solidFill>
                  <a:schemeClr val="tx1"/>
                </a:solidFill>
                <a:effectLst/>
                <a:latin typeface="Meiryo UI" panose="020B0604030504040204" pitchFamily="50" charset="-128"/>
                <a:ea typeface="Meiryo UI" panose="020B0604030504040204" pitchFamily="50" charset="-128"/>
                <a:cs typeface="Ÿà–¾’©"/>
              </a:rPr>
              <a:t> </a:t>
            </a:r>
            <a:endParaRPr lang="ja-JP" altLang="ja-JP" sz="8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gn="just">
              <a:lnSpc>
                <a:spcPct val="150000"/>
              </a:lnSpc>
            </a:pPr>
            <a:r>
              <a:rPr lang="en-US" altLang="ja-JP" sz="1600" kern="0" dirty="0">
                <a:solidFill>
                  <a:schemeClr val="tx1"/>
                </a:solidFill>
                <a:effectLst/>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〇電気設備</a:t>
            </a:r>
            <a:endParaRPr lang="ja-JP" alt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indent="133350" algn="just">
              <a:lnSpc>
                <a:spcPct val="150000"/>
              </a:lnSpc>
            </a:pPr>
            <a:r>
              <a:rPr lang="en-US" altLang="ja-JP" sz="1600" kern="0" dirty="0">
                <a:solidFill>
                  <a:schemeClr val="tx1"/>
                </a:solidFill>
                <a:effectLst/>
                <a:latin typeface="Meiryo UI" panose="020B0604030504040204" pitchFamily="50" charset="-128"/>
                <a:ea typeface="Meiryo UI" panose="020B0604030504040204" pitchFamily="50" charset="-128"/>
                <a:cs typeface="Ÿà–¾’©"/>
              </a:rPr>
              <a:t>  </a:t>
            </a:r>
            <a:r>
              <a:rPr lang="en-US" altLang="ja-JP"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状態監視が困難であるため、事後保全型であるものを除き、時間計画型での更新を基本</a:t>
            </a:r>
            <a:endParaRPr lang="en-US" altLang="ja-JP" sz="1600" kern="0" dirty="0">
              <a:solidFill>
                <a:schemeClr val="tx1"/>
              </a:solidFill>
              <a:effectLst/>
              <a:latin typeface="Meiryo UI" panose="020B0604030504040204" pitchFamily="50" charset="-128"/>
              <a:ea typeface="Meiryo UI" panose="020B0604030504040204" pitchFamily="50" charset="-128"/>
              <a:cs typeface="Ÿà–¾’©"/>
            </a:endParaRPr>
          </a:p>
          <a:p>
            <a:pPr indent="133350" algn="just">
              <a:lnSpc>
                <a:spcPct val="150000"/>
              </a:lnSpc>
            </a:pP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としている。</a:t>
            </a:r>
            <a:endParaRPr lang="ja-JP" alt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indent="133350" algn="just">
              <a:lnSpc>
                <a:spcPct val="150000"/>
              </a:lnSpc>
            </a:pPr>
            <a:r>
              <a:rPr lang="en-US" altLang="ja-JP" sz="800" kern="0" dirty="0">
                <a:solidFill>
                  <a:schemeClr val="tx1"/>
                </a:solidFill>
                <a:effectLst/>
                <a:latin typeface="Meiryo UI" panose="020B0604030504040204" pitchFamily="50" charset="-128"/>
                <a:ea typeface="Meiryo UI" panose="020B0604030504040204" pitchFamily="50" charset="-128"/>
                <a:cs typeface="Ÿà–¾’©"/>
              </a:rPr>
              <a:t> </a:t>
            </a:r>
            <a:endParaRPr lang="en-US" altLang="ja-JP" sz="800" i="1" kern="0" dirty="0">
              <a:solidFill>
                <a:schemeClr val="tx1"/>
              </a:solidFill>
              <a:effectLst/>
              <a:latin typeface="Meiryo UI" panose="020B0604030504040204" pitchFamily="50" charset="-128"/>
              <a:ea typeface="Meiryo UI" panose="020B0604030504040204" pitchFamily="50" charset="-128"/>
              <a:cs typeface="Ÿà–¾’©"/>
            </a:endParaRPr>
          </a:p>
          <a:p>
            <a:pPr indent="133350" algn="just">
              <a:lnSpc>
                <a:spcPct val="150000"/>
              </a:lnSpc>
            </a:pPr>
            <a:r>
              <a:rPr lang="en-US" altLang="ja-JP" sz="1600" i="1"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時間計画型では目標寿命で更新することにしているが、目標寿命は大阪府における使用実</a:t>
            </a:r>
            <a:endParaRPr lang="en-US" altLang="ja-JP" sz="1600" kern="0" dirty="0">
              <a:solidFill>
                <a:schemeClr val="tx1"/>
              </a:solidFill>
              <a:effectLst/>
              <a:latin typeface="Meiryo UI" panose="020B0604030504040204" pitchFamily="50" charset="-128"/>
              <a:ea typeface="Meiryo UI" panose="020B0604030504040204" pitchFamily="50" charset="-128"/>
              <a:cs typeface="Ÿà–¾’©"/>
            </a:endParaRPr>
          </a:p>
          <a:p>
            <a:pPr indent="133350" algn="just">
              <a:lnSpc>
                <a:spcPct val="150000"/>
              </a:lnSpc>
            </a:pP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績などから設定しており、国の基準等と比較しても長くなっている。長期的な機能</a:t>
            </a:r>
            <a:r>
              <a:rPr lang="ja-JP" altLang="en-US" sz="1600" kern="0" dirty="0">
                <a:solidFill>
                  <a:schemeClr val="tx1"/>
                </a:solidFill>
                <a:effectLst/>
                <a:latin typeface="Meiryo UI" panose="020B0604030504040204" pitchFamily="50" charset="-128"/>
                <a:ea typeface="Meiryo UI" panose="020B0604030504040204" pitchFamily="50" charset="-128"/>
                <a:cs typeface="Ÿà–¾’©"/>
              </a:rPr>
              <a:t>停止</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による</a:t>
            </a:r>
            <a:endParaRPr lang="en-US" altLang="ja-JP" sz="1600" kern="0" dirty="0">
              <a:solidFill>
                <a:schemeClr val="tx1"/>
              </a:solidFill>
              <a:effectLst/>
              <a:latin typeface="Meiryo UI" panose="020B0604030504040204" pitchFamily="50" charset="-128"/>
              <a:ea typeface="Meiryo UI" panose="020B0604030504040204" pitchFamily="50" charset="-128"/>
              <a:cs typeface="Ÿà–¾’©"/>
            </a:endParaRPr>
          </a:p>
          <a:p>
            <a:pPr indent="133350" algn="just">
              <a:lnSpc>
                <a:spcPct val="150000"/>
              </a:lnSpc>
            </a:pPr>
            <a:r>
              <a:rPr lang="ja-JP" altLang="en-US" sz="1600" kern="0" dirty="0">
                <a:solidFill>
                  <a:schemeClr val="tx1"/>
                </a:solidFill>
                <a:latin typeface="Meiryo UI" panose="020B0604030504040204" pitchFamily="50" charset="-128"/>
                <a:ea typeface="Meiryo UI" panose="020B0604030504040204" pitchFamily="50" charset="-128"/>
                <a:cs typeface="Ÿà–¾’©"/>
              </a:rPr>
              <a:t>　　　</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リスク回避</a:t>
            </a:r>
            <a:r>
              <a:rPr lang="ja-JP" altLang="en-US" sz="1600" kern="0" dirty="0">
                <a:solidFill>
                  <a:schemeClr val="tx1"/>
                </a:solidFill>
                <a:latin typeface="Meiryo UI" panose="020B0604030504040204" pitchFamily="50" charset="-128"/>
                <a:ea typeface="Meiryo UI" panose="020B0604030504040204" pitchFamily="50" charset="-128"/>
                <a:cs typeface="Ÿà–¾’©"/>
              </a:rPr>
              <a:t>のため</a:t>
            </a:r>
            <a:r>
              <a:rPr lang="ja-JP" altLang="ja-JP" sz="1600" kern="0" dirty="0">
                <a:solidFill>
                  <a:schemeClr val="tx1"/>
                </a:solidFill>
                <a:effectLst/>
                <a:latin typeface="Meiryo UI" panose="020B0604030504040204" pitchFamily="50" charset="-128"/>
                <a:ea typeface="Meiryo UI" panose="020B0604030504040204" pitchFamily="50" charset="-128"/>
                <a:cs typeface="Ÿà–¾’©"/>
              </a:rPr>
              <a:t>、設定年数での更新を基本としたい。</a:t>
            </a:r>
            <a:endParaRPr lang="ja-JP" altLang="ja-JP" sz="1600" kern="100" dirty="0">
              <a:solidFill>
                <a:schemeClr val="tx1"/>
              </a:solidFill>
              <a:effectLst/>
              <a:latin typeface="Meiryo UI" panose="020B0604030504040204" pitchFamily="50" charset="-128"/>
              <a:ea typeface="Meiryo UI" panose="020B0604030504040204" pitchFamily="50" charset="-128"/>
              <a:cs typeface="Times New Roman" panose="02020603050405020304" pitchFamily="18" charset="0"/>
            </a:endParaRPr>
          </a:p>
          <a:p>
            <a:pPr>
              <a:lnSpc>
                <a:spcPct val="130000"/>
              </a:lnSpc>
            </a:pPr>
            <a:endParaRPr lang="en-US" altLang="ja-JP" sz="1600" u="sng"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346292006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スライド番号プレースホルダー 3"/>
          <p:cNvSpPr>
            <a:spLocks noGrp="1"/>
          </p:cNvSpPr>
          <p:nvPr>
            <p:ph type="sldNum" sz="quarter" idx="12"/>
          </p:nvPr>
        </p:nvSpPr>
        <p:spPr>
          <a:xfrm>
            <a:off x="8463153" y="6492875"/>
            <a:ext cx="660400" cy="365125"/>
          </a:xfrm>
        </p:spPr>
        <p:txBody>
          <a:bodyPr/>
          <a:lstStyle/>
          <a:p>
            <a:fld id="{682EF9F9-C4E8-46B2-BBF1-33E3162B856A}" type="slidenum">
              <a:rPr kumimoji="1" lang="ja-JP" altLang="en-US" smtClean="0"/>
              <a:t>2</a:t>
            </a:fld>
            <a:endParaRPr kumimoji="1" lang="ja-JP" altLang="en-US"/>
          </a:p>
        </p:txBody>
      </p:sp>
      <p:graphicFrame>
        <p:nvGraphicFramePr>
          <p:cNvPr id="11" name="表 10">
            <a:extLst>
              <a:ext uri="{FF2B5EF4-FFF2-40B4-BE49-F238E27FC236}">
                <a16:creationId xmlns:a16="http://schemas.microsoft.com/office/drawing/2014/main" id="{BDB0023C-882A-6D5B-6E38-FFD77B27E58B}"/>
              </a:ext>
            </a:extLst>
          </p:cNvPr>
          <p:cNvGraphicFramePr>
            <a:graphicFrameLocks noGrp="1"/>
          </p:cNvGraphicFramePr>
          <p:nvPr>
            <p:extLst>
              <p:ext uri="{D42A27DB-BD31-4B8C-83A1-F6EECF244321}">
                <p14:modId xmlns:p14="http://schemas.microsoft.com/office/powerpoint/2010/main" val="3633227095"/>
              </p:ext>
            </p:extLst>
          </p:nvPr>
        </p:nvGraphicFramePr>
        <p:xfrm>
          <a:off x="523239" y="2592603"/>
          <a:ext cx="8290561" cy="3579256"/>
        </p:xfrm>
        <a:graphic>
          <a:graphicData uri="http://schemas.openxmlformats.org/drawingml/2006/table">
            <a:tbl>
              <a:tblPr firstRow="1" bandRow="1">
                <a:tableStyleId>{5C22544A-7EE6-4342-B048-85BDC9FD1C3A}</a:tableStyleId>
              </a:tblPr>
              <a:tblGrid>
                <a:gridCol w="511427">
                  <a:extLst>
                    <a:ext uri="{9D8B030D-6E8A-4147-A177-3AD203B41FA5}">
                      <a16:colId xmlns:a16="http://schemas.microsoft.com/office/drawing/2014/main" val="4016559794"/>
                    </a:ext>
                  </a:extLst>
                </a:gridCol>
                <a:gridCol w="1198377">
                  <a:extLst>
                    <a:ext uri="{9D8B030D-6E8A-4147-A177-3AD203B41FA5}">
                      <a16:colId xmlns:a16="http://schemas.microsoft.com/office/drawing/2014/main" val="2766490245"/>
                    </a:ext>
                  </a:extLst>
                </a:gridCol>
                <a:gridCol w="4172835">
                  <a:extLst>
                    <a:ext uri="{9D8B030D-6E8A-4147-A177-3AD203B41FA5}">
                      <a16:colId xmlns:a16="http://schemas.microsoft.com/office/drawing/2014/main" val="2331586695"/>
                    </a:ext>
                  </a:extLst>
                </a:gridCol>
                <a:gridCol w="2407922">
                  <a:extLst>
                    <a:ext uri="{9D8B030D-6E8A-4147-A177-3AD203B41FA5}">
                      <a16:colId xmlns:a16="http://schemas.microsoft.com/office/drawing/2014/main" val="1144611340"/>
                    </a:ext>
                  </a:extLst>
                </a:gridCol>
              </a:tblGrid>
              <a:tr h="204854">
                <a:tc>
                  <a:txBody>
                    <a:bodyPr/>
                    <a:lstStyle/>
                    <a:p>
                      <a:pPr algn="l"/>
                      <a:r>
                        <a:rPr kumimoji="1" lang="en-US" altLang="ja-JP" sz="1200" dirty="0">
                          <a:latin typeface="Meiryo UI" panose="020B0604030504040204" pitchFamily="50" charset="-128"/>
                          <a:ea typeface="Meiryo UI" panose="020B0604030504040204" pitchFamily="50" charset="-128"/>
                        </a:rPr>
                        <a:t>NO.</a:t>
                      </a:r>
                    </a:p>
                  </a:txBody>
                  <a:tcPr marL="0" marR="0" marT="0" marB="0"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分野</a:t>
                      </a:r>
                    </a:p>
                  </a:txBody>
                  <a:tcPr marL="0" marR="0" marT="0" marB="0"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取り組み事例</a:t>
                      </a:r>
                    </a:p>
                  </a:txBody>
                  <a:tcPr marL="0" marR="0" marT="0" marB="0" anchor="ctr" anchorCtr="1"/>
                </a:tc>
                <a:tc>
                  <a:txBody>
                    <a:bodyPr/>
                    <a:lstStyle/>
                    <a:p>
                      <a:pPr algn="l"/>
                      <a:r>
                        <a:rPr kumimoji="1" lang="ja-JP" altLang="en-US" sz="1200" b="1" kern="1200" dirty="0">
                          <a:solidFill>
                            <a:schemeClr val="lt1"/>
                          </a:solidFill>
                          <a:latin typeface="Meiryo UI" panose="020B0604030504040204" pitchFamily="50" charset="-128"/>
                          <a:ea typeface="Meiryo UI" panose="020B0604030504040204" pitchFamily="50" charset="-128"/>
                          <a:cs typeface="+mn-cs"/>
                        </a:rPr>
                        <a:t>期待できる効果</a:t>
                      </a:r>
                      <a:endParaRPr kumimoji="1" lang="ja-JP" altLang="en-US" sz="1200" dirty="0">
                        <a:latin typeface="Meiryo UI" panose="020B0604030504040204" pitchFamily="50" charset="-128"/>
                        <a:ea typeface="Meiryo UI" panose="020B0604030504040204" pitchFamily="50" charset="-128"/>
                      </a:endParaRPr>
                    </a:p>
                  </a:txBody>
                  <a:tcPr marL="0" marR="0" marT="0" marB="0" anchor="ctr" anchorCtr="1"/>
                </a:tc>
                <a:extLst>
                  <a:ext uri="{0D108BD9-81ED-4DB2-BD59-A6C34878D82A}">
                    <a16:rowId xmlns:a16="http://schemas.microsoft.com/office/drawing/2014/main" val="3841541092"/>
                  </a:ext>
                </a:extLst>
              </a:tr>
              <a:tr h="409709">
                <a:tc>
                  <a:txBody>
                    <a:bodyPr/>
                    <a:lstStyle/>
                    <a:p>
                      <a:pPr algn="l"/>
                      <a:r>
                        <a:rPr kumimoji="1" lang="ja-JP" altLang="en-US" sz="1200" dirty="0">
                          <a:latin typeface="Meiryo UI" panose="020B0604030504040204" pitchFamily="50" charset="-128"/>
                          <a:ea typeface="Meiryo UI" panose="020B0604030504040204" pitchFamily="50" charset="-128"/>
                        </a:rPr>
                        <a:t>１</a:t>
                      </a:r>
                      <a:endParaRPr kumimoji="1" lang="en-US" altLang="ja-JP" sz="1200" dirty="0">
                        <a:latin typeface="Meiryo UI" panose="020B0604030504040204" pitchFamily="50" charset="-128"/>
                        <a:ea typeface="Meiryo UI" panose="020B0604030504040204" pitchFamily="50" charset="-128"/>
                      </a:endParaRPr>
                    </a:p>
                    <a:p>
                      <a:pPr algn="l"/>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河川</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lang="ja-JP" altLang="en-US" sz="1200" dirty="0">
                          <a:latin typeface="Meiryo UI" panose="020B0604030504040204" pitchFamily="50" charset="-128"/>
                          <a:ea typeface="Meiryo UI" panose="020B0604030504040204" pitchFamily="50" charset="-128"/>
                        </a:rPr>
                        <a:t>・ダムや遊水池などの管理施設の遠隔制御、ＡＩ自動制御等の併</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　用に対応した高度な施設制御の技術研究開発が進められている。 </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・雨量、河川水位等の予測値に基づく自動制御等を行うためのＡＩ</a:t>
                      </a:r>
                      <a:endParaRPr lang="en-US" altLang="ja-JP" sz="1200" dirty="0">
                        <a:latin typeface="Meiryo UI" panose="020B0604030504040204" pitchFamily="50" charset="-128"/>
                        <a:ea typeface="Meiryo UI" panose="020B0604030504040204" pitchFamily="50" charset="-128"/>
                      </a:endParaRPr>
                    </a:p>
                    <a:p>
                      <a:pPr algn="l"/>
                      <a:r>
                        <a:rPr lang="ja-JP" altLang="en-US" sz="1200" dirty="0">
                          <a:latin typeface="Meiryo UI" panose="020B0604030504040204" pitchFamily="50" charset="-128"/>
                          <a:ea typeface="Meiryo UI" panose="020B0604030504040204" pitchFamily="50" charset="-128"/>
                        </a:rPr>
                        <a:t>　活用等の技術研究開発が進められている。</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操作員の人員不足や浅い年数の経験者への対応</a:t>
                      </a:r>
                    </a:p>
                  </a:txBody>
                  <a:tcPr marL="0" marR="0" marT="0" marB="0" anchor="ctr" anchorCtr="1"/>
                </a:tc>
                <a:extLst>
                  <a:ext uri="{0D108BD9-81ED-4DB2-BD59-A6C34878D82A}">
                    <a16:rowId xmlns:a16="http://schemas.microsoft.com/office/drawing/2014/main" val="1742266237"/>
                  </a:ext>
                </a:extLst>
              </a:tr>
              <a:tr h="409709">
                <a:tc>
                  <a:txBody>
                    <a:bodyPr/>
                    <a:lstStyle/>
                    <a:p>
                      <a:pPr algn="l"/>
                      <a:r>
                        <a:rPr kumimoji="1" lang="en-US" altLang="ja-JP" sz="1200" dirty="0">
                          <a:latin typeface="Meiryo UI" panose="020B0604030504040204" pitchFamily="50" charset="-128"/>
                          <a:ea typeface="Meiryo UI" panose="020B0604030504040204" pitchFamily="50" charset="-128"/>
                        </a:rPr>
                        <a:t>2</a:t>
                      </a:r>
                    </a:p>
                    <a:p>
                      <a:pPr algn="l"/>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河川</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r>
                        <a:rPr kumimoji="1" lang="ja-JP" altLang="en-US" sz="1200" dirty="0">
                          <a:latin typeface="Meiryo UI" panose="020B0604030504040204" pitchFamily="50" charset="-128"/>
                          <a:ea typeface="Meiryo UI" panose="020B0604030504040204" pitchFamily="50" charset="-128"/>
                        </a:rPr>
                        <a:t>水門の開閉装置に振動センサーを取り付け、運転時のデータ収集と診断を実施することで、</a:t>
                      </a:r>
                      <a:r>
                        <a:rPr kumimoji="1" lang="ja-JP" altLang="en-US" sz="1200" b="0" i="0" u="none" strike="noStrike" kern="1200" baseline="0" dirty="0">
                          <a:solidFill>
                            <a:schemeClr val="dk1"/>
                          </a:solidFill>
                          <a:latin typeface="Meiryo UI" panose="020B0604030504040204" pitchFamily="50" charset="-128"/>
                          <a:ea typeface="Meiryo UI" panose="020B0604030504040204" pitchFamily="50" charset="-128"/>
                          <a:cs typeface="+mn-cs"/>
                        </a:rPr>
                        <a:t>機器の劣化状態の把握ができ適切な整備・更新時期を判断、提示する。</a:t>
                      </a:r>
                      <a:endParaRPr kumimoji="1" lang="en-US" altLang="ja-JP" sz="1200" b="0" i="0" u="none" strike="noStrike" kern="1200" baseline="0" dirty="0">
                        <a:solidFill>
                          <a:schemeClr val="dk1"/>
                        </a:solidFill>
                        <a:latin typeface="Meiryo UI" panose="020B0604030504040204" pitchFamily="50" charset="-128"/>
                        <a:ea typeface="Meiryo UI" panose="020B0604030504040204" pitchFamily="50" charset="-128"/>
                        <a:cs typeface="+mn-cs"/>
                      </a:endParaRPr>
                    </a:p>
                    <a:p>
                      <a:r>
                        <a:rPr kumimoji="1" lang="ja-JP" altLang="en-US" sz="1200" b="0" i="0" u="none" strike="noStrike" kern="1200" baseline="0" dirty="0">
                          <a:solidFill>
                            <a:schemeClr val="dk1"/>
                          </a:solidFill>
                          <a:latin typeface="Meiryo UI" panose="020B0604030504040204" pitchFamily="50" charset="-128"/>
                          <a:ea typeface="Meiryo UI" panose="020B0604030504040204" pitchFamily="50" charset="-128"/>
                          <a:cs typeface="+mn-cs"/>
                        </a:rPr>
                        <a:t>また、</a:t>
                      </a:r>
                      <a:r>
                        <a:rPr kumimoji="1" lang="en-US" altLang="ja-JP" sz="1200" b="0" i="0" u="none" strike="noStrike" kern="1200" baseline="0" dirty="0">
                          <a:solidFill>
                            <a:schemeClr val="dk1"/>
                          </a:solidFill>
                          <a:latin typeface="Meiryo UI" panose="020B0604030504040204" pitchFamily="50" charset="-128"/>
                          <a:ea typeface="Meiryo UI" panose="020B0604030504040204" pitchFamily="50" charset="-128"/>
                          <a:cs typeface="+mn-cs"/>
                        </a:rPr>
                        <a:t>WEB</a:t>
                      </a:r>
                      <a:r>
                        <a:rPr kumimoji="1" lang="ja-JP" altLang="en-US" sz="1200" b="0" i="0" u="none" strike="noStrike" kern="1200" baseline="0" dirty="0">
                          <a:solidFill>
                            <a:schemeClr val="dk1"/>
                          </a:solidFill>
                          <a:latin typeface="Meiryo UI" panose="020B0604030504040204" pitchFamily="50" charset="-128"/>
                          <a:ea typeface="Meiryo UI" panose="020B0604030504040204" pitchFamily="50" charset="-128"/>
                          <a:cs typeface="+mn-cs"/>
                        </a:rPr>
                        <a:t>ブラウザー上で、データの確認ができるため、確認場所の制約がない。</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省人化と整備・更新の適切なタイミングの提案。　　　　　　</a:t>
                      </a:r>
                    </a:p>
                  </a:txBody>
                  <a:tcPr marL="0" marR="0" marT="0" marB="0" anchor="ctr" anchorCtr="1"/>
                </a:tc>
                <a:extLst>
                  <a:ext uri="{0D108BD9-81ED-4DB2-BD59-A6C34878D82A}">
                    <a16:rowId xmlns:a16="http://schemas.microsoft.com/office/drawing/2014/main" val="1660888507"/>
                  </a:ext>
                </a:extLst>
              </a:tr>
              <a:tr h="409709">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sz="1200" dirty="0">
                          <a:latin typeface="Meiryo UI" panose="020B0604030504040204" pitchFamily="50" charset="-128"/>
                          <a:ea typeface="Meiryo UI" panose="020B0604030504040204" pitchFamily="50" charset="-128"/>
                        </a:rPr>
                        <a:t>3</a:t>
                      </a:r>
                      <a:endParaRPr kumimoji="1" lang="ja-JP" altLang="en-US"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共通</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sz="1200" dirty="0">
                          <a:latin typeface="Meiryo UI" panose="020B0604030504040204" pitchFamily="50" charset="-128"/>
                          <a:ea typeface="Meiryo UI" panose="020B0604030504040204" pitchFamily="50" charset="-128"/>
                        </a:rPr>
                        <a:t>アナログ計器前にカメラを設置し、</a:t>
                      </a:r>
                      <a:r>
                        <a:rPr kumimoji="1" lang="en-US" altLang="ja-JP" sz="1200" dirty="0">
                          <a:latin typeface="Meiryo UI" panose="020B0604030504040204" pitchFamily="50" charset="-128"/>
                          <a:ea typeface="Meiryo UI" panose="020B0604030504040204" pitchFamily="50" charset="-128"/>
                        </a:rPr>
                        <a:t>AI</a:t>
                      </a:r>
                      <a:r>
                        <a:rPr kumimoji="1" lang="ja-JP" altLang="en-US" sz="1200" dirty="0">
                          <a:latin typeface="Meiryo UI" panose="020B0604030504040204" pitchFamily="50" charset="-128"/>
                          <a:ea typeface="Meiryo UI" panose="020B0604030504040204" pitchFamily="50" charset="-128"/>
                        </a:rPr>
                        <a:t>アプリにより異常値を判断の上で警報を発報。遠隔監視が可能となる。</a:t>
                      </a:r>
                    </a:p>
                  </a:txBody>
                  <a:tcPr marL="0" marR="0" marT="0" marB="0" anchor="ctr" anchorCtr="1"/>
                </a:tc>
                <a:tc>
                  <a:txBody>
                    <a:bodyPr/>
                    <a:lstStyle/>
                    <a:p>
                      <a:pPr marL="0" lvl="0" indent="0" algn="l" defTabSz="179388">
                        <a:buFont typeface="+mj-lt"/>
                        <a:buNone/>
                        <a:tabLst/>
                      </a:pPr>
                      <a:r>
                        <a:rPr kumimoji="1" lang="ja-JP" altLang="en-US" sz="1200" kern="0" baseline="0" dirty="0">
                          <a:latin typeface="Meiryo UI" panose="020B0604030504040204" pitchFamily="50" charset="-128"/>
                          <a:ea typeface="Meiryo UI" panose="020B0604030504040204" pitchFamily="50" charset="-128"/>
                        </a:rPr>
                        <a:t>人員の省力化</a:t>
                      </a:r>
                      <a:endParaRPr kumimoji="1" lang="en-US" altLang="ja-JP" sz="1200" kern="0" baseline="0" dirty="0">
                        <a:latin typeface="Meiryo UI" panose="020B0604030504040204" pitchFamily="50" charset="-128"/>
                        <a:ea typeface="Meiryo UI" panose="020B0604030504040204" pitchFamily="50" charset="-128"/>
                      </a:endParaRPr>
                    </a:p>
                  </a:txBody>
                  <a:tcPr marL="0" marR="0" marT="0" marB="0" anchor="ctr" anchorCtr="1"/>
                </a:tc>
                <a:extLst>
                  <a:ext uri="{0D108BD9-81ED-4DB2-BD59-A6C34878D82A}">
                    <a16:rowId xmlns:a16="http://schemas.microsoft.com/office/drawing/2014/main" val="780750827"/>
                  </a:ext>
                </a:extLst>
              </a:tr>
              <a:tr h="601783">
                <a:tc>
                  <a:txBody>
                    <a:bodyPr/>
                    <a:lstStyle/>
                    <a:p>
                      <a:pPr algn="l"/>
                      <a:r>
                        <a:rPr kumimoji="1" lang="en-US" altLang="ja-JP" sz="1200" dirty="0">
                          <a:latin typeface="Meiryo UI" panose="020B0604030504040204" pitchFamily="50" charset="-128"/>
                          <a:ea typeface="Meiryo UI" panose="020B0604030504040204" pitchFamily="50" charset="-128"/>
                        </a:rPr>
                        <a:t>4</a:t>
                      </a: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共通</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アナログ計器のデータをスマホにて撮影し、画像データから計器の数値をデータ化し電子フォーマットに自動で記録。</a:t>
                      </a:r>
                      <a:endParaRPr kumimoji="1" lang="en-US" altLang="ja-JP" sz="1200" dirty="0">
                        <a:latin typeface="Meiryo UI" panose="020B0604030504040204" pitchFamily="50" charset="-128"/>
                        <a:ea typeface="Meiryo UI" panose="020B0604030504040204" pitchFamily="50" charset="-128"/>
                      </a:endParaRPr>
                    </a:p>
                    <a:p>
                      <a:pPr algn="l"/>
                      <a:r>
                        <a:rPr kumimoji="1" lang="ja-JP" altLang="en-US" sz="1200" dirty="0">
                          <a:latin typeface="Meiryo UI" panose="020B0604030504040204" pitchFamily="50" charset="-128"/>
                          <a:ea typeface="Meiryo UI" panose="020B0604030504040204" pitchFamily="50" charset="-128"/>
                        </a:rPr>
                        <a:t>異常値を感知した場合は、警報を発報し管理者に通知を行う。</a:t>
                      </a:r>
                      <a:endParaRPr kumimoji="1" lang="en-US" altLang="ja-JP" sz="1200" dirty="0">
                        <a:latin typeface="Meiryo UI" panose="020B0604030504040204" pitchFamily="50" charset="-128"/>
                        <a:ea typeface="Meiryo UI" panose="020B0604030504040204" pitchFamily="50" charset="-128"/>
                      </a:endParaRPr>
                    </a:p>
                  </a:txBody>
                  <a:tcPr marL="0" marR="0" marT="0" marB="0" anchor="ctr" anchorCtr="1"/>
                </a:tc>
                <a:tc>
                  <a:txBody>
                    <a:bodyPr/>
                    <a:lstStyle/>
                    <a:p>
                      <a:pPr algn="l"/>
                      <a:r>
                        <a:rPr kumimoji="1" lang="ja-JP" altLang="en-US" sz="1200" dirty="0">
                          <a:latin typeface="Meiryo UI" panose="020B0604030504040204" pitchFamily="50" charset="-128"/>
                          <a:ea typeface="Meiryo UI" panose="020B0604030504040204" pitchFamily="50" charset="-128"/>
                        </a:rPr>
                        <a:t>点検にかける時間の削減と、記録書作成の労力を削減</a:t>
                      </a:r>
                    </a:p>
                  </a:txBody>
                  <a:tcPr marL="0" marR="0" marT="0" marB="0" anchor="ctr" anchorCtr="1"/>
                </a:tc>
                <a:extLst>
                  <a:ext uri="{0D108BD9-81ED-4DB2-BD59-A6C34878D82A}">
                    <a16:rowId xmlns:a16="http://schemas.microsoft.com/office/drawing/2014/main" val="2393674972"/>
                  </a:ext>
                </a:extLst>
              </a:tr>
              <a:tr h="716990">
                <a:tc>
                  <a:txBody>
                    <a:bodyPr/>
                    <a:lstStyle/>
                    <a:p>
                      <a:pPr algn="ctr"/>
                      <a:r>
                        <a:rPr kumimoji="1" lang="en-US" altLang="ja-JP" sz="1200" dirty="0">
                          <a:latin typeface="Meiryo UI" panose="020B0604030504040204" pitchFamily="50" charset="-128"/>
                          <a:ea typeface="Meiryo UI" panose="020B0604030504040204" pitchFamily="50" charset="-128"/>
                        </a:rPr>
                        <a:t>5</a:t>
                      </a:r>
                    </a:p>
                    <a:p>
                      <a:pPr algn="ct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pPr algn="ctr"/>
                      <a:r>
                        <a:rPr kumimoji="1" lang="ja-JP" altLang="en-US" sz="1200" dirty="0">
                          <a:latin typeface="Meiryo UI" panose="020B0604030504040204" pitchFamily="50" charset="-128"/>
                          <a:ea typeface="Meiryo UI" panose="020B0604030504040204" pitchFamily="50" charset="-128"/>
                        </a:rPr>
                        <a:t>共通</a:t>
                      </a:r>
                    </a:p>
                  </a:txBody>
                  <a:tcPr anchor="ctr"/>
                </a:tc>
                <a:tc>
                  <a:txBody>
                    <a:bodyPr/>
                    <a:lstStyle/>
                    <a:p>
                      <a:r>
                        <a:rPr kumimoji="1" lang="ja-JP" altLang="en-US" sz="1200" dirty="0">
                          <a:latin typeface="Meiryo UI" panose="020B0604030504040204" pitchFamily="50" charset="-128"/>
                          <a:ea typeface="Meiryo UI" panose="020B0604030504040204" pitchFamily="50" charset="-128"/>
                        </a:rPr>
                        <a:t>ドローンを用いた画像解析などを行い、劣化診断を行う。</a:t>
                      </a:r>
                      <a:endParaRPr kumimoji="1" lang="en-US" altLang="ja-JP" sz="1200" dirty="0">
                        <a:latin typeface="Meiryo UI" panose="020B0604030504040204" pitchFamily="50" charset="-128"/>
                        <a:ea typeface="Meiryo UI" panose="020B0604030504040204" pitchFamily="50" charset="-128"/>
                      </a:endParaRPr>
                    </a:p>
                  </a:txBody>
                  <a:tcPr anchor="ctr"/>
                </a:tc>
                <a:tc>
                  <a:txBody>
                    <a:bodyPr/>
                    <a:lstStyle/>
                    <a:p>
                      <a:r>
                        <a:rPr kumimoji="1" lang="ja-JP" altLang="en-US" sz="1200" kern="1200" dirty="0">
                          <a:solidFill>
                            <a:schemeClr val="dk1"/>
                          </a:solidFill>
                          <a:latin typeface="Meiryo UI" panose="020B0604030504040204" pitchFamily="50" charset="-128"/>
                          <a:ea typeface="Meiryo UI" panose="020B0604030504040204" pitchFamily="50" charset="-128"/>
                          <a:cs typeface="+mn-cs"/>
                        </a:rPr>
                        <a:t>点検時間等の省力化や高所等への点検が可能</a:t>
                      </a:r>
                      <a:endParaRPr kumimoji="1" lang="en-US" altLang="ja-JP" sz="1200" dirty="0">
                        <a:latin typeface="Meiryo UI" panose="020B0604030504040204" pitchFamily="50" charset="-128"/>
                        <a:ea typeface="Meiryo UI" panose="020B0604030504040204" pitchFamily="50" charset="-128"/>
                      </a:endParaRPr>
                    </a:p>
                  </a:txBody>
                  <a:tcPr anchor="ctr"/>
                </a:tc>
                <a:extLst>
                  <a:ext uri="{0D108BD9-81ED-4DB2-BD59-A6C34878D82A}">
                    <a16:rowId xmlns:a16="http://schemas.microsoft.com/office/drawing/2014/main" val="1333820869"/>
                  </a:ext>
                </a:extLst>
              </a:tr>
            </a:tbl>
          </a:graphicData>
        </a:graphic>
      </p:graphicFrame>
      <p:sp>
        <p:nvSpPr>
          <p:cNvPr id="10" name="Rectangle 2">
            <a:extLst>
              <a:ext uri="{FF2B5EF4-FFF2-40B4-BE49-F238E27FC236}">
                <a16:creationId xmlns:a16="http://schemas.microsoft.com/office/drawing/2014/main" id="{FB76369F-D5C8-43B6-AF8A-C0CDBE72243A}"/>
              </a:ext>
            </a:extLst>
          </p:cNvPr>
          <p:cNvSpPr>
            <a:spLocks noChangeArrowheads="1"/>
          </p:cNvSpPr>
          <p:nvPr/>
        </p:nvSpPr>
        <p:spPr bwMode="auto">
          <a:xfrm>
            <a:off x="1570" y="0"/>
            <a:ext cx="9142430" cy="522036"/>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第１回審議会　委員からの意見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2" name="テキスト ボックス 11">
            <a:extLst>
              <a:ext uri="{FF2B5EF4-FFF2-40B4-BE49-F238E27FC236}">
                <a16:creationId xmlns:a16="http://schemas.microsoft.com/office/drawing/2014/main" id="{7C063BB7-6EF7-462D-AA3E-01B4F301E4B7}"/>
              </a:ext>
            </a:extLst>
          </p:cNvPr>
          <p:cNvSpPr txBox="1"/>
          <p:nvPr/>
        </p:nvSpPr>
        <p:spPr>
          <a:xfrm>
            <a:off x="934720" y="626255"/>
            <a:ext cx="7858633" cy="536848"/>
          </a:xfrm>
          <a:prstGeom prst="rect">
            <a:avLst/>
          </a:prstGeom>
          <a:solidFill>
            <a:srgbClr val="FFFFCC"/>
          </a:solidFill>
          <a:ln>
            <a:solidFill>
              <a:schemeClr val="accent1">
                <a:shade val="15000"/>
                <a:shade val="75000"/>
                <a:satMod val="125000"/>
                <a:lumMod val="75000"/>
              </a:schemeClr>
            </a:solidFill>
          </a:ln>
        </p:spPr>
        <p:txBody>
          <a:bodyPr wrap="square" rtlCol="0" anchor="ctr">
            <a:noAutofit/>
          </a:bodyPr>
          <a:lstStyle/>
          <a:p>
            <a:r>
              <a:rPr lang="ja-JP" altLang="en-US" sz="1800" dirty="0">
                <a:solidFill>
                  <a:schemeClr val="tx1"/>
                </a:solidFill>
                <a:latin typeface="Meiryo UI" panose="020B0604030504040204" pitchFamily="50" charset="-128"/>
                <a:ea typeface="Meiryo UI" panose="020B0604030504040204" pitchFamily="50" charset="-128"/>
              </a:rPr>
              <a:t>デジタル技術の活用方法を検討</a:t>
            </a:r>
            <a:endParaRPr kumimoji="1" lang="ja-JP" altLang="en-US" dirty="0"/>
          </a:p>
        </p:txBody>
      </p:sp>
      <p:sp>
        <p:nvSpPr>
          <p:cNvPr id="13" name="正方形/長方形 12">
            <a:extLst>
              <a:ext uri="{FF2B5EF4-FFF2-40B4-BE49-F238E27FC236}">
                <a16:creationId xmlns:a16="http://schemas.microsoft.com/office/drawing/2014/main" id="{68D43AB4-660D-4C8B-82FB-63D31FA30536}"/>
              </a:ext>
            </a:extLst>
          </p:cNvPr>
          <p:cNvSpPr/>
          <p:nvPr/>
        </p:nvSpPr>
        <p:spPr>
          <a:xfrm>
            <a:off x="447040" y="625947"/>
            <a:ext cx="487680" cy="536847"/>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b="1" dirty="0">
                <a:solidFill>
                  <a:schemeClr val="tx1"/>
                </a:solidFill>
              </a:rPr>
              <a:t>２</a:t>
            </a:r>
            <a:endParaRPr kumimoji="1" lang="ja-JP" altLang="en-US" b="1" dirty="0">
              <a:solidFill>
                <a:schemeClr val="tx1"/>
              </a:solidFill>
            </a:endParaRPr>
          </a:p>
        </p:txBody>
      </p:sp>
      <p:sp>
        <p:nvSpPr>
          <p:cNvPr id="14" name="テキスト ボックス 13">
            <a:extLst>
              <a:ext uri="{FF2B5EF4-FFF2-40B4-BE49-F238E27FC236}">
                <a16:creationId xmlns:a16="http://schemas.microsoft.com/office/drawing/2014/main" id="{600BE206-F9F4-4A1E-8843-7955EB1BC6A7}"/>
              </a:ext>
            </a:extLst>
          </p:cNvPr>
          <p:cNvSpPr txBox="1"/>
          <p:nvPr/>
        </p:nvSpPr>
        <p:spPr>
          <a:xfrm>
            <a:off x="655193" y="1277632"/>
            <a:ext cx="8138160" cy="738664"/>
          </a:xfrm>
          <a:prstGeom prst="rect">
            <a:avLst/>
          </a:prstGeom>
          <a:noFill/>
        </p:spPr>
        <p:txBody>
          <a:bodyPr wrap="square">
            <a:spAutoFit/>
          </a:bodyPr>
          <a:lstStyle/>
          <a:p>
            <a:pPr algn="l"/>
            <a:r>
              <a:rPr kumimoji="1" lang="ja-JP" altLang="en-US" sz="1400" dirty="0">
                <a:latin typeface="Meiryo UI" panose="020B0604030504040204" pitchFamily="50" charset="-128"/>
                <a:ea typeface="Meiryo UI" panose="020B0604030504040204" pitchFamily="50" charset="-128"/>
              </a:rPr>
              <a:t>国土交通省やデジタル庁においてデジタル技術を活用した維持管理などの取り組みが行われているところである。</a:t>
            </a:r>
            <a:endParaRPr kumimoji="1"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ＡＩを活用した自動制御などの取り組みは、その動向に注視し、現在の制御システムとの違いなどを整理の上で、</a:t>
            </a:r>
            <a:endParaRPr lang="en-US" altLang="ja-JP" sz="1400" dirty="0">
              <a:latin typeface="Meiryo UI" panose="020B0604030504040204" pitchFamily="50" charset="-128"/>
              <a:ea typeface="Meiryo UI" panose="020B0604030504040204" pitchFamily="50" charset="-128"/>
            </a:endParaRPr>
          </a:p>
          <a:p>
            <a:pPr algn="l"/>
            <a:r>
              <a:rPr lang="ja-JP" altLang="en-US" sz="1400" dirty="0">
                <a:latin typeface="Meiryo UI" panose="020B0604030504040204" pitchFamily="50" charset="-128"/>
                <a:ea typeface="Meiryo UI" panose="020B0604030504040204" pitchFamily="50" charset="-128"/>
              </a:rPr>
              <a:t>各現場や機場に合わせた、省人化や省力化につながる技術の導入検討を行っていきたい。</a:t>
            </a:r>
            <a:endParaRPr lang="en-US" altLang="ja-JP" sz="1400" dirty="0">
              <a:latin typeface="Meiryo UI" panose="020B0604030504040204" pitchFamily="50" charset="-128"/>
              <a:ea typeface="Meiryo UI" panose="020B0604030504040204" pitchFamily="50" charset="-128"/>
            </a:endParaRPr>
          </a:p>
        </p:txBody>
      </p:sp>
      <p:sp>
        <p:nvSpPr>
          <p:cNvPr id="17" name="テキスト ボックス 16">
            <a:extLst>
              <a:ext uri="{FF2B5EF4-FFF2-40B4-BE49-F238E27FC236}">
                <a16:creationId xmlns:a16="http://schemas.microsoft.com/office/drawing/2014/main" id="{5CC0964C-C308-D1E1-7CBF-0FFBD8EE42C6}"/>
              </a:ext>
            </a:extLst>
          </p:cNvPr>
          <p:cNvSpPr txBox="1"/>
          <p:nvPr/>
        </p:nvSpPr>
        <p:spPr>
          <a:xfrm>
            <a:off x="286441" y="2128495"/>
            <a:ext cx="1605101" cy="307777"/>
          </a:xfrm>
          <a:prstGeom prst="rect">
            <a:avLst/>
          </a:prstGeom>
          <a:noFill/>
        </p:spPr>
        <p:txBody>
          <a:bodyPr wrap="square">
            <a:spAutoFit/>
          </a:bodyPr>
          <a:lstStyle/>
          <a:p>
            <a:pPr algn="l"/>
            <a:r>
              <a:rPr lang="ja-JP" altLang="en-US" sz="1400" dirty="0">
                <a:latin typeface="Meiryo UI" panose="020B0604030504040204" pitchFamily="50" charset="-128"/>
                <a:ea typeface="Meiryo UI" panose="020B0604030504040204" pitchFamily="50" charset="-128"/>
              </a:rPr>
              <a:t>〇活用技術事例</a:t>
            </a:r>
            <a:endParaRPr lang="en-US" altLang="ja-JP" sz="1400" dirty="0">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3488175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 name="正方形/長方形 22">
            <a:extLst>
              <a:ext uri="{FF2B5EF4-FFF2-40B4-BE49-F238E27FC236}">
                <a16:creationId xmlns:a16="http://schemas.microsoft.com/office/drawing/2014/main" id="{0E3B289B-288B-A7AA-980D-3AE7759E75A7}"/>
              </a:ext>
            </a:extLst>
          </p:cNvPr>
          <p:cNvSpPr/>
          <p:nvPr/>
        </p:nvSpPr>
        <p:spPr>
          <a:xfrm>
            <a:off x="473723" y="2317948"/>
            <a:ext cx="2688116" cy="4389377"/>
          </a:xfrm>
          <a:prstGeom prst="rect">
            <a:avLst/>
          </a:prstGeom>
          <a:gradFill>
            <a:gsLst>
              <a:gs pos="0">
                <a:srgbClr val="FFFFCC"/>
              </a:gs>
              <a:gs pos="21000">
                <a:schemeClr val="bg1"/>
              </a:gs>
              <a:gs pos="100000">
                <a:srgbClr val="FFFFCC"/>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 name="スライド番号プレースホルダー 1">
            <a:extLst>
              <a:ext uri="{FF2B5EF4-FFF2-40B4-BE49-F238E27FC236}">
                <a16:creationId xmlns:a16="http://schemas.microsoft.com/office/drawing/2014/main" id="{6FE78134-FDCA-4262-AC0C-A14C85DA6B45}"/>
              </a:ext>
            </a:extLst>
          </p:cNvPr>
          <p:cNvSpPr>
            <a:spLocks noGrp="1"/>
          </p:cNvSpPr>
          <p:nvPr>
            <p:ph type="sldNum" sz="quarter" idx="12"/>
          </p:nvPr>
        </p:nvSpPr>
        <p:spPr>
          <a:xfrm>
            <a:off x="8461703" y="6492875"/>
            <a:ext cx="660400" cy="365125"/>
          </a:xfrm>
        </p:spPr>
        <p:txBody>
          <a:bodyPr/>
          <a:lstStyle/>
          <a:p>
            <a:fld id="{682EF9F9-C4E8-46B2-BBF1-33E3162B856A}" type="slidenum">
              <a:rPr kumimoji="1" lang="ja-JP" altLang="en-US" smtClean="0"/>
              <a:t>3</a:t>
            </a:fld>
            <a:endParaRPr kumimoji="1" lang="ja-JP" altLang="en-US"/>
          </a:p>
        </p:txBody>
      </p:sp>
      <p:sp>
        <p:nvSpPr>
          <p:cNvPr id="3" name="テキスト ボックス 2">
            <a:extLst>
              <a:ext uri="{FF2B5EF4-FFF2-40B4-BE49-F238E27FC236}">
                <a16:creationId xmlns:a16="http://schemas.microsoft.com/office/drawing/2014/main" id="{53A2E61E-41C0-42E5-8DED-B77C889FCF46}"/>
              </a:ext>
            </a:extLst>
          </p:cNvPr>
          <p:cNvSpPr txBox="1"/>
          <p:nvPr/>
        </p:nvSpPr>
        <p:spPr>
          <a:xfrm>
            <a:off x="902526" y="651328"/>
            <a:ext cx="7858633" cy="471092"/>
          </a:xfrm>
          <a:prstGeom prst="rect">
            <a:avLst/>
          </a:prstGeom>
          <a:solidFill>
            <a:srgbClr val="FFFFCC"/>
          </a:solidFill>
          <a:ln>
            <a:solidFill>
              <a:schemeClr val="accent1">
                <a:shade val="15000"/>
                <a:shade val="75000"/>
                <a:satMod val="125000"/>
                <a:lumMod val="75000"/>
              </a:schemeClr>
            </a:solidFill>
          </a:ln>
        </p:spPr>
        <p:txBody>
          <a:bodyPr wrap="square" rtlCol="0" anchor="ctr">
            <a:noAutofit/>
          </a:bodyPr>
          <a:lstStyle/>
          <a:p>
            <a:r>
              <a:rPr lang="ja-JP" altLang="en-US" sz="1400" dirty="0">
                <a:solidFill>
                  <a:schemeClr val="tx1"/>
                </a:solidFill>
                <a:latin typeface="Meiryo UI" panose="020B0604030504040204" pitchFamily="50" charset="-128"/>
                <a:ea typeface="Meiryo UI" panose="020B0604030504040204" pitchFamily="50" charset="-128"/>
              </a:rPr>
              <a:t>これからの維持管理を見据えた蓄積データの活用方法を検討</a:t>
            </a:r>
            <a:endParaRPr kumimoji="1" lang="ja-JP" altLang="en-US" sz="1400" dirty="0"/>
          </a:p>
        </p:txBody>
      </p:sp>
      <p:sp>
        <p:nvSpPr>
          <p:cNvPr id="4" name="正方形/長方形 3">
            <a:extLst>
              <a:ext uri="{FF2B5EF4-FFF2-40B4-BE49-F238E27FC236}">
                <a16:creationId xmlns:a16="http://schemas.microsoft.com/office/drawing/2014/main" id="{E072D890-3C81-491D-B277-931008F7E311}"/>
              </a:ext>
            </a:extLst>
          </p:cNvPr>
          <p:cNvSpPr/>
          <p:nvPr/>
        </p:nvSpPr>
        <p:spPr>
          <a:xfrm>
            <a:off x="414846" y="651328"/>
            <a:ext cx="487680" cy="471092"/>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３</a:t>
            </a:r>
            <a:endParaRPr lang="en-US" altLang="ja-JP" sz="1400" b="1" dirty="0">
              <a:solidFill>
                <a:schemeClr val="tx1"/>
              </a:solidFill>
            </a:endParaRPr>
          </a:p>
        </p:txBody>
      </p:sp>
      <p:sp>
        <p:nvSpPr>
          <p:cNvPr id="5" name="テキスト ボックス 4">
            <a:extLst>
              <a:ext uri="{FF2B5EF4-FFF2-40B4-BE49-F238E27FC236}">
                <a16:creationId xmlns:a16="http://schemas.microsoft.com/office/drawing/2014/main" id="{73FC0784-B3F4-45AD-B979-5390F44F8550}"/>
              </a:ext>
            </a:extLst>
          </p:cNvPr>
          <p:cNvSpPr txBox="1"/>
          <p:nvPr/>
        </p:nvSpPr>
        <p:spPr>
          <a:xfrm>
            <a:off x="902526" y="1122420"/>
            <a:ext cx="7858633" cy="471092"/>
          </a:xfrm>
          <a:prstGeom prst="rect">
            <a:avLst/>
          </a:prstGeom>
          <a:solidFill>
            <a:srgbClr val="FFFFCC"/>
          </a:solidFill>
          <a:ln>
            <a:solidFill>
              <a:schemeClr val="accent1">
                <a:shade val="15000"/>
                <a:shade val="75000"/>
                <a:satMod val="125000"/>
                <a:lumMod val="75000"/>
              </a:schemeClr>
            </a:solidFill>
          </a:ln>
        </p:spPr>
        <p:txBody>
          <a:bodyPr wrap="square" rtlCol="0" anchor="ctr">
            <a:noAutofit/>
          </a:bodyPr>
          <a:lstStyle/>
          <a:p>
            <a:r>
              <a:rPr lang="ja-JP" altLang="en-US" sz="1400" dirty="0">
                <a:solidFill>
                  <a:schemeClr val="tx1"/>
                </a:solidFill>
                <a:latin typeface="Meiryo UI" panose="020B0604030504040204" pitchFamily="50" charset="-128"/>
                <a:ea typeface="Meiryo UI" panose="020B0604030504040204" pitchFamily="50" charset="-128"/>
              </a:rPr>
              <a:t>蓄積データの分析による判断基準等の定量化を検討</a:t>
            </a:r>
            <a:endParaRPr kumimoji="1" lang="ja-JP" altLang="en-US" sz="1400" dirty="0"/>
          </a:p>
        </p:txBody>
      </p:sp>
      <p:sp>
        <p:nvSpPr>
          <p:cNvPr id="6" name="正方形/長方形 5">
            <a:extLst>
              <a:ext uri="{FF2B5EF4-FFF2-40B4-BE49-F238E27FC236}">
                <a16:creationId xmlns:a16="http://schemas.microsoft.com/office/drawing/2014/main" id="{04DC443C-5A03-4463-B3CC-302CF7210FB7}"/>
              </a:ext>
            </a:extLst>
          </p:cNvPr>
          <p:cNvSpPr/>
          <p:nvPr/>
        </p:nvSpPr>
        <p:spPr>
          <a:xfrm>
            <a:off x="414846" y="1122420"/>
            <a:ext cx="487680" cy="471092"/>
          </a:xfrm>
          <a:prstGeom prst="rect">
            <a:avLst/>
          </a:prstGeom>
          <a:gradFill>
            <a:gsLst>
              <a:gs pos="100000">
                <a:srgbClr val="FFDE75"/>
              </a:gs>
              <a:gs pos="0">
                <a:srgbClr val="FFE79C"/>
              </a:gs>
              <a:gs pos="47000">
                <a:schemeClr val="accent5">
                  <a:lumMod val="20000"/>
                  <a:lumOff val="80000"/>
                </a:schemeClr>
              </a:gs>
            </a:gsLst>
            <a:path path="circle">
              <a:fillToRect l="20000" t="10000" r="20000" b="60000"/>
            </a:path>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ja-JP" altLang="en-US" sz="1400" b="1" dirty="0">
                <a:solidFill>
                  <a:schemeClr val="tx1"/>
                </a:solidFill>
              </a:rPr>
              <a:t>４</a:t>
            </a:r>
            <a:endParaRPr lang="en-US" altLang="ja-JP" sz="1400" b="1" dirty="0">
              <a:solidFill>
                <a:schemeClr val="tx1"/>
              </a:solidFill>
            </a:endParaRPr>
          </a:p>
        </p:txBody>
      </p:sp>
      <p:sp>
        <p:nvSpPr>
          <p:cNvPr id="8" name="テキスト ボックス 7">
            <a:extLst>
              <a:ext uri="{FF2B5EF4-FFF2-40B4-BE49-F238E27FC236}">
                <a16:creationId xmlns:a16="http://schemas.microsoft.com/office/drawing/2014/main" id="{0852B91D-9DBC-447A-9503-828F1BF63016}"/>
              </a:ext>
            </a:extLst>
          </p:cNvPr>
          <p:cNvSpPr txBox="1"/>
          <p:nvPr/>
        </p:nvSpPr>
        <p:spPr>
          <a:xfrm>
            <a:off x="562621" y="2382065"/>
            <a:ext cx="1179265" cy="295661"/>
          </a:xfrm>
          <a:prstGeom prst="roundRect">
            <a:avLst/>
          </a:prstGeom>
          <a:solidFill>
            <a:srgbClr val="FFFFCC"/>
          </a:solidFill>
          <a:ln>
            <a:solidFill>
              <a:schemeClr val="accent1">
                <a:shade val="50000"/>
                <a:shade val="75000"/>
                <a:satMod val="125000"/>
                <a:lumMod val="75000"/>
              </a:schemeClr>
            </a:solidFill>
          </a:ln>
        </p:spPr>
        <p:txBody>
          <a:bodyPr wrap="square" rtlCol="0" anchor="ctr">
            <a:noAutofit/>
          </a:bodyPr>
          <a:lstStyle/>
          <a:p>
            <a:r>
              <a:rPr lang="ja-JP" altLang="en-US" sz="1200" b="1" dirty="0">
                <a:solidFill>
                  <a:schemeClr val="accent6">
                    <a:lumMod val="75000"/>
                  </a:schemeClr>
                </a:solidFill>
                <a:latin typeface="Meiryo UI" panose="020B0604030504040204" pitchFamily="50" charset="-128"/>
                <a:ea typeface="Meiryo UI" panose="020B0604030504040204" pitchFamily="50" charset="-128"/>
              </a:rPr>
              <a:t>将来の目標</a:t>
            </a:r>
            <a:endParaRPr kumimoji="1" lang="ja-JP" altLang="en-US" sz="1200" b="1" dirty="0">
              <a:solidFill>
                <a:schemeClr val="accent6">
                  <a:lumMod val="75000"/>
                </a:schemeClr>
              </a:solidFill>
              <a:latin typeface="Meiryo UI" panose="020B0604030504040204" pitchFamily="50" charset="-128"/>
              <a:ea typeface="Meiryo UI" panose="020B0604030504040204" pitchFamily="50" charset="-128"/>
            </a:endParaRPr>
          </a:p>
        </p:txBody>
      </p:sp>
      <p:sp>
        <p:nvSpPr>
          <p:cNvPr id="12" name="Rectangle 2">
            <a:extLst>
              <a:ext uri="{FF2B5EF4-FFF2-40B4-BE49-F238E27FC236}">
                <a16:creationId xmlns:a16="http://schemas.microsoft.com/office/drawing/2014/main" id="{4FEC831D-6688-41F6-B8C1-199D24C3EDBE}"/>
              </a:ext>
            </a:extLst>
          </p:cNvPr>
          <p:cNvSpPr>
            <a:spLocks noChangeArrowheads="1"/>
          </p:cNvSpPr>
          <p:nvPr/>
        </p:nvSpPr>
        <p:spPr bwMode="auto">
          <a:xfrm>
            <a:off x="1570" y="-3022"/>
            <a:ext cx="9142430" cy="522036"/>
          </a:xfrm>
          <a:prstGeom prst="rect">
            <a:avLst/>
          </a:prstGeom>
          <a:gradFill>
            <a:gsLst>
              <a:gs pos="0">
                <a:schemeClr val="tx2"/>
              </a:gs>
              <a:gs pos="100000">
                <a:schemeClr val="accent1"/>
              </a:gs>
            </a:gsLst>
            <a:lin ang="5400000" scaled="1"/>
          </a:gradFill>
          <a:ln w="9525">
            <a:noFill/>
            <a:miter lim="800000"/>
            <a:headEnd/>
            <a:tailEnd/>
          </a:ln>
          <a:effectLst>
            <a:outerShdw blurRad="50800" dist="38100" dir="5400000" algn="t" rotWithShape="0">
              <a:prstClr val="black">
                <a:alpha val="40000"/>
              </a:prstClr>
            </a:outerShdw>
          </a:effectLst>
        </p:spPr>
        <p:txBody>
          <a:bodyPr wrap="none" lIns="68513" tIns="34256" rIns="68513" bIns="34256" anchor="ctr"/>
          <a:lstStyle/>
          <a:p>
            <a:pPr>
              <a:defRPr/>
            </a:pPr>
            <a:r>
              <a:rPr lang="ja-JP" altLang="en-US" sz="2100" b="1" dirty="0">
                <a:solidFill>
                  <a:schemeClr val="bg1"/>
                </a:solidFill>
                <a:latin typeface="Meiryo UI" pitchFamily="50" charset="-128"/>
                <a:ea typeface="Meiryo UI" pitchFamily="50" charset="-128"/>
                <a:cs typeface="Meiryo UI" pitchFamily="50" charset="-128"/>
              </a:rPr>
              <a:t>　</a:t>
            </a:r>
            <a:r>
              <a:rPr lang="ja-JP" altLang="en-US" sz="2800" b="1" dirty="0">
                <a:solidFill>
                  <a:schemeClr val="bg1"/>
                </a:solidFill>
                <a:latin typeface="Meiryo UI" pitchFamily="50" charset="-128"/>
                <a:ea typeface="Meiryo UI" pitchFamily="50" charset="-128"/>
                <a:cs typeface="Meiryo UI" pitchFamily="50" charset="-128"/>
              </a:rPr>
              <a:t>第１回審議会　委員からの意見　　　</a:t>
            </a:r>
            <a:r>
              <a:rPr lang="ja-JP" altLang="en-US" sz="2100" b="1" dirty="0">
                <a:solidFill>
                  <a:schemeClr val="bg1"/>
                </a:solidFill>
                <a:latin typeface="Meiryo UI" pitchFamily="50" charset="-128"/>
                <a:ea typeface="Meiryo UI" pitchFamily="50" charset="-128"/>
                <a:cs typeface="Meiryo UI" pitchFamily="50" charset="-128"/>
              </a:rPr>
              <a:t>　　　　　　　　　　　　　</a:t>
            </a:r>
            <a:endParaRPr lang="en-US" altLang="zh-TW" sz="2100" b="1" dirty="0">
              <a:solidFill>
                <a:schemeClr val="bg1"/>
              </a:solidFill>
              <a:latin typeface="Meiryo UI" pitchFamily="50" charset="-128"/>
              <a:ea typeface="Meiryo UI" pitchFamily="50" charset="-128"/>
              <a:cs typeface="Meiryo UI" pitchFamily="50" charset="-128"/>
            </a:endParaRPr>
          </a:p>
        </p:txBody>
      </p:sp>
      <p:sp>
        <p:nvSpPr>
          <p:cNvPr id="13" name="四角形: 角を丸くする 12">
            <a:extLst>
              <a:ext uri="{FF2B5EF4-FFF2-40B4-BE49-F238E27FC236}">
                <a16:creationId xmlns:a16="http://schemas.microsoft.com/office/drawing/2014/main" id="{26031328-2D21-0651-5E53-02315572A9F2}"/>
              </a:ext>
            </a:extLst>
          </p:cNvPr>
          <p:cNvSpPr/>
          <p:nvPr/>
        </p:nvSpPr>
        <p:spPr>
          <a:xfrm>
            <a:off x="1069246" y="2773748"/>
            <a:ext cx="1423502" cy="295212"/>
          </a:xfrm>
          <a:prstGeom prst="roundRect">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rPr>
              <a:t>点検データを入力</a:t>
            </a:r>
          </a:p>
        </p:txBody>
      </p:sp>
      <p:sp>
        <p:nvSpPr>
          <p:cNvPr id="14" name="四角形: 角を丸くする 13">
            <a:extLst>
              <a:ext uri="{FF2B5EF4-FFF2-40B4-BE49-F238E27FC236}">
                <a16:creationId xmlns:a16="http://schemas.microsoft.com/office/drawing/2014/main" id="{8BCCDE59-20C6-02E1-2E2A-707AE6809C7A}"/>
              </a:ext>
            </a:extLst>
          </p:cNvPr>
          <p:cNvSpPr/>
          <p:nvPr/>
        </p:nvSpPr>
        <p:spPr>
          <a:xfrm>
            <a:off x="688429" y="3429362"/>
            <a:ext cx="2213533" cy="434383"/>
          </a:xfrm>
          <a:prstGeom prst="roundRect">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データを解析、診断を行う</a:t>
            </a:r>
            <a:endParaRPr lang="en-US" altLang="ja-JP" sz="1200" dirty="0">
              <a:solidFill>
                <a:schemeClr val="tx1"/>
              </a:solidFill>
            </a:endParaRPr>
          </a:p>
          <a:p>
            <a:pPr algn="ctr"/>
            <a:r>
              <a:rPr kumimoji="1" lang="ja-JP" altLang="en-US" sz="1200" dirty="0">
                <a:solidFill>
                  <a:schemeClr val="tx1"/>
                </a:solidFill>
              </a:rPr>
              <a:t>（故障や異常の兆候を確認）</a:t>
            </a:r>
          </a:p>
        </p:txBody>
      </p:sp>
      <p:sp>
        <p:nvSpPr>
          <p:cNvPr id="15" name="矢印: 下 14">
            <a:extLst>
              <a:ext uri="{FF2B5EF4-FFF2-40B4-BE49-F238E27FC236}">
                <a16:creationId xmlns:a16="http://schemas.microsoft.com/office/drawing/2014/main" id="{68F5F4C3-E63A-BE66-DF79-F678108FD6E4}"/>
              </a:ext>
            </a:extLst>
          </p:cNvPr>
          <p:cNvSpPr/>
          <p:nvPr/>
        </p:nvSpPr>
        <p:spPr>
          <a:xfrm>
            <a:off x="1566168" y="3144108"/>
            <a:ext cx="458056" cy="207352"/>
          </a:xfrm>
          <a:prstGeom prst="downArrow">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6" name="矢印: 下 15">
            <a:extLst>
              <a:ext uri="{FF2B5EF4-FFF2-40B4-BE49-F238E27FC236}">
                <a16:creationId xmlns:a16="http://schemas.microsoft.com/office/drawing/2014/main" id="{1B195CE9-F6F5-23DA-1056-E3917AD21B64}"/>
              </a:ext>
            </a:extLst>
          </p:cNvPr>
          <p:cNvSpPr/>
          <p:nvPr/>
        </p:nvSpPr>
        <p:spPr>
          <a:xfrm>
            <a:off x="1566168" y="3942431"/>
            <a:ext cx="458056" cy="207352"/>
          </a:xfrm>
          <a:prstGeom prst="downArrow">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8" name="矢印: 下 17">
            <a:extLst>
              <a:ext uri="{FF2B5EF4-FFF2-40B4-BE49-F238E27FC236}">
                <a16:creationId xmlns:a16="http://schemas.microsoft.com/office/drawing/2014/main" id="{43E71FC4-042C-C5A9-0E84-AC5ED75D870B}"/>
              </a:ext>
            </a:extLst>
          </p:cNvPr>
          <p:cNvSpPr/>
          <p:nvPr/>
        </p:nvSpPr>
        <p:spPr>
          <a:xfrm>
            <a:off x="1533118" y="4979317"/>
            <a:ext cx="458056" cy="207352"/>
          </a:xfrm>
          <a:prstGeom prst="downArrow">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9" name="四角形: 角を丸くする 18">
            <a:extLst>
              <a:ext uri="{FF2B5EF4-FFF2-40B4-BE49-F238E27FC236}">
                <a16:creationId xmlns:a16="http://schemas.microsoft.com/office/drawing/2014/main" id="{3ED15888-C71C-6AE7-89DC-E88A0E88DA5E}"/>
              </a:ext>
            </a:extLst>
          </p:cNvPr>
          <p:cNvSpPr/>
          <p:nvPr/>
        </p:nvSpPr>
        <p:spPr>
          <a:xfrm>
            <a:off x="655379" y="5210588"/>
            <a:ext cx="2213533" cy="434383"/>
          </a:xfrm>
          <a:prstGeom prst="roundRect">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lang="ja-JP" altLang="en-US" sz="1200" dirty="0">
                <a:solidFill>
                  <a:schemeClr val="tx1"/>
                </a:solidFill>
              </a:rPr>
              <a:t>健全度を評価</a:t>
            </a:r>
            <a:endParaRPr kumimoji="1" lang="ja-JP" altLang="en-US" sz="1200" dirty="0">
              <a:solidFill>
                <a:schemeClr val="tx1"/>
              </a:solidFill>
            </a:endParaRPr>
          </a:p>
        </p:txBody>
      </p:sp>
      <p:sp>
        <p:nvSpPr>
          <p:cNvPr id="20" name="矢印: 下 19">
            <a:extLst>
              <a:ext uri="{FF2B5EF4-FFF2-40B4-BE49-F238E27FC236}">
                <a16:creationId xmlns:a16="http://schemas.microsoft.com/office/drawing/2014/main" id="{B246E095-BE8B-9189-3BE6-712C051068C7}"/>
              </a:ext>
            </a:extLst>
          </p:cNvPr>
          <p:cNvSpPr/>
          <p:nvPr/>
        </p:nvSpPr>
        <p:spPr>
          <a:xfrm>
            <a:off x="1533118" y="5726142"/>
            <a:ext cx="458056" cy="207352"/>
          </a:xfrm>
          <a:prstGeom prst="downArrow">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21" name="四角形: 角を丸くする 20">
            <a:extLst>
              <a:ext uri="{FF2B5EF4-FFF2-40B4-BE49-F238E27FC236}">
                <a16:creationId xmlns:a16="http://schemas.microsoft.com/office/drawing/2014/main" id="{AF951898-0E87-3BE1-99FB-78E48D50E198}"/>
              </a:ext>
            </a:extLst>
          </p:cNvPr>
          <p:cNvSpPr/>
          <p:nvPr/>
        </p:nvSpPr>
        <p:spPr>
          <a:xfrm>
            <a:off x="655378" y="5986527"/>
            <a:ext cx="2213533" cy="522036"/>
          </a:xfrm>
          <a:prstGeom prst="roundRect">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r>
              <a:rPr kumimoji="1" lang="ja-JP" altLang="en-US" sz="1200" dirty="0">
                <a:solidFill>
                  <a:schemeClr val="tx1"/>
                </a:solidFill>
              </a:rPr>
              <a:t>設備の余寿命を判断</a:t>
            </a:r>
            <a:r>
              <a:rPr lang="ja-JP" altLang="en-US" sz="1200" dirty="0">
                <a:solidFill>
                  <a:schemeClr val="tx1"/>
                </a:solidFill>
              </a:rPr>
              <a:t>し、更新計画を立案、提示</a:t>
            </a:r>
            <a:endParaRPr kumimoji="1" lang="en-US" altLang="ja-JP" sz="1200" dirty="0">
              <a:solidFill>
                <a:schemeClr val="tx1"/>
              </a:solidFill>
            </a:endParaRPr>
          </a:p>
        </p:txBody>
      </p:sp>
      <p:sp>
        <p:nvSpPr>
          <p:cNvPr id="24" name="正方形/長方形 23">
            <a:extLst>
              <a:ext uri="{FF2B5EF4-FFF2-40B4-BE49-F238E27FC236}">
                <a16:creationId xmlns:a16="http://schemas.microsoft.com/office/drawing/2014/main" id="{D8749F27-723B-5F0B-4DF7-AC2350A69F97}"/>
              </a:ext>
            </a:extLst>
          </p:cNvPr>
          <p:cNvSpPr/>
          <p:nvPr/>
        </p:nvSpPr>
        <p:spPr>
          <a:xfrm>
            <a:off x="3308060" y="2322665"/>
            <a:ext cx="2688116" cy="3972683"/>
          </a:xfrm>
          <a:prstGeom prst="rect">
            <a:avLst/>
          </a:prstGeom>
          <a:gradFill>
            <a:gsLst>
              <a:gs pos="0">
                <a:schemeClr val="accent1">
                  <a:lumMod val="5000"/>
                  <a:lumOff val="95000"/>
                </a:schemeClr>
              </a:gs>
              <a:gs pos="74000">
                <a:schemeClr val="accent5">
                  <a:lumMod val="20000"/>
                  <a:lumOff val="80000"/>
                </a:schemeClr>
              </a:gs>
              <a:gs pos="83000">
                <a:schemeClr val="accent5">
                  <a:lumMod val="20000"/>
                  <a:lumOff val="80000"/>
                </a:schemeClr>
              </a:gs>
              <a:gs pos="100000">
                <a:schemeClr val="accent5">
                  <a:lumMod val="20000"/>
                  <a:lumOff val="8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〇現状</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国基準やメーカー基準などを基に点検</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を行い、点検結果のデータ確認を行う</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ことで、設備の現状把握はできている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が、データを活用した傾向管理や劣化</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予測につながるデータの整理が十分に</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行えていない。</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5" name="テキスト ボックス 24">
            <a:extLst>
              <a:ext uri="{FF2B5EF4-FFF2-40B4-BE49-F238E27FC236}">
                <a16:creationId xmlns:a16="http://schemas.microsoft.com/office/drawing/2014/main" id="{CBBD9A69-ACF3-B3DC-D34D-C05B647BB23C}"/>
              </a:ext>
            </a:extLst>
          </p:cNvPr>
          <p:cNvSpPr txBox="1"/>
          <p:nvPr/>
        </p:nvSpPr>
        <p:spPr>
          <a:xfrm>
            <a:off x="3396958" y="2386782"/>
            <a:ext cx="1354006" cy="295661"/>
          </a:xfrm>
          <a:prstGeom prst="roundRect">
            <a:avLst/>
          </a:prstGeom>
          <a:solidFill>
            <a:srgbClr val="FFFFCC"/>
          </a:solidFill>
          <a:ln>
            <a:solidFill>
              <a:schemeClr val="accent1">
                <a:shade val="50000"/>
                <a:shade val="75000"/>
                <a:satMod val="125000"/>
                <a:lumMod val="75000"/>
              </a:schemeClr>
            </a:solidFill>
          </a:ln>
        </p:spPr>
        <p:txBody>
          <a:bodyPr wrap="square" rtlCol="0" anchor="ctr">
            <a:noAutofit/>
          </a:bodyPr>
          <a:lstStyle/>
          <a:p>
            <a:r>
              <a:rPr kumimoji="1" lang="ja-JP" altLang="en-US" sz="1200" b="1" dirty="0">
                <a:solidFill>
                  <a:schemeClr val="accent6">
                    <a:lumMod val="75000"/>
                  </a:schemeClr>
                </a:solidFill>
                <a:latin typeface="Meiryo UI" panose="020B0604030504040204" pitchFamily="50" charset="-128"/>
                <a:ea typeface="Meiryo UI" panose="020B0604030504040204" pitchFamily="50" charset="-128"/>
              </a:rPr>
              <a:t>データ管理の現状</a:t>
            </a:r>
          </a:p>
        </p:txBody>
      </p:sp>
      <p:sp>
        <p:nvSpPr>
          <p:cNvPr id="26" name="正方形/長方形 25">
            <a:extLst>
              <a:ext uri="{FF2B5EF4-FFF2-40B4-BE49-F238E27FC236}">
                <a16:creationId xmlns:a16="http://schemas.microsoft.com/office/drawing/2014/main" id="{3BAC7D56-5359-E07E-D1D6-86DD64CBC679}"/>
              </a:ext>
            </a:extLst>
          </p:cNvPr>
          <p:cNvSpPr/>
          <p:nvPr/>
        </p:nvSpPr>
        <p:spPr>
          <a:xfrm>
            <a:off x="6142397" y="2317948"/>
            <a:ext cx="2775572" cy="3972683"/>
          </a:xfrm>
          <a:prstGeom prst="rect">
            <a:avLst/>
          </a:prstGeom>
          <a:gradFill>
            <a:gsLst>
              <a:gs pos="0">
                <a:schemeClr val="accent1">
                  <a:lumMod val="5000"/>
                  <a:lumOff val="95000"/>
                </a:schemeClr>
              </a:gs>
              <a:gs pos="74000">
                <a:schemeClr val="accent5">
                  <a:lumMod val="20000"/>
                  <a:lumOff val="80000"/>
                </a:schemeClr>
              </a:gs>
              <a:gs pos="83000">
                <a:schemeClr val="accent5">
                  <a:lumMod val="20000"/>
                  <a:lumOff val="80000"/>
                </a:schemeClr>
              </a:gs>
              <a:gs pos="100000">
                <a:schemeClr val="accent5">
                  <a:lumMod val="20000"/>
                  <a:lumOff val="80000"/>
                </a:schemeClr>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rtlCol="0" anchor="t"/>
          <a:lstStyle/>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〇将来の目標を達成するための項目整理</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◇電子化したデータの蓄積率</a:t>
            </a:r>
            <a:r>
              <a:rPr lang="en-US" altLang="ja-JP" sz="1200" dirty="0">
                <a:solidFill>
                  <a:schemeClr val="tx1"/>
                </a:solidFill>
                <a:latin typeface="Meiryo UI" panose="020B0604030504040204" pitchFamily="50" charset="-128"/>
                <a:ea typeface="Meiryo UI" panose="020B0604030504040204" pitchFamily="50" charset="-128"/>
              </a:rPr>
              <a:t>100</a:t>
            </a:r>
            <a:r>
              <a:rPr lang="ja-JP" altLang="en-US" sz="1200" dirty="0">
                <a:solidFill>
                  <a:schemeClr val="tx1"/>
                </a:solidFill>
                <a:latin typeface="Meiryo UI" panose="020B0604030504040204" pitchFamily="50" charset="-128"/>
                <a:ea typeface="Meiryo UI" panose="020B0604030504040204" pitchFamily="50" charset="-128"/>
              </a:rPr>
              <a:t>％を目</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指す。</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a:t>
            </a:r>
            <a:endParaRPr lang="en-US" altLang="ja-JP" sz="1200" b="1"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◇データの解析、診断を行うために必要と</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なるデータ項目をメーカーヒアリングにより</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確認するなど、将来の目標を達成する</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ために、今後、蓄積が必要となるデータ</a:t>
            </a:r>
            <a:endParaRPr lang="en-US" altLang="ja-JP" sz="1200" dirty="0">
              <a:solidFill>
                <a:schemeClr val="tx1"/>
              </a:solidFill>
              <a:latin typeface="Meiryo UI" panose="020B0604030504040204" pitchFamily="50" charset="-128"/>
              <a:ea typeface="Meiryo UI" panose="020B0604030504040204" pitchFamily="50" charset="-128"/>
            </a:endParaRPr>
          </a:p>
          <a:p>
            <a:r>
              <a:rPr lang="ja-JP" altLang="en-US" sz="1200" dirty="0">
                <a:solidFill>
                  <a:schemeClr val="tx1"/>
                </a:solidFill>
                <a:latin typeface="Meiryo UI" panose="020B0604030504040204" pitchFamily="50" charset="-128"/>
                <a:ea typeface="Meiryo UI" panose="020B0604030504040204" pitchFamily="50" charset="-128"/>
              </a:rPr>
              <a:t>　　項目の整理を行う。</a:t>
            </a:r>
            <a:endParaRPr lang="en-US" altLang="ja-JP" sz="1200" dirty="0">
              <a:solidFill>
                <a:schemeClr val="tx1"/>
              </a:solidFill>
              <a:latin typeface="Meiryo UI" panose="020B0604030504040204" pitchFamily="50" charset="-128"/>
              <a:ea typeface="Meiryo UI" panose="020B0604030504040204" pitchFamily="50" charset="-128"/>
            </a:endParaRPr>
          </a:p>
        </p:txBody>
      </p:sp>
      <p:sp>
        <p:nvSpPr>
          <p:cNvPr id="27" name="テキスト ボックス 26">
            <a:extLst>
              <a:ext uri="{FF2B5EF4-FFF2-40B4-BE49-F238E27FC236}">
                <a16:creationId xmlns:a16="http://schemas.microsoft.com/office/drawing/2014/main" id="{BBFAD3A5-EB7E-CDC5-4056-7D5542F7E8E1}"/>
              </a:ext>
            </a:extLst>
          </p:cNvPr>
          <p:cNvSpPr txBox="1"/>
          <p:nvPr/>
        </p:nvSpPr>
        <p:spPr>
          <a:xfrm>
            <a:off x="6342247" y="2382065"/>
            <a:ext cx="1585363" cy="295661"/>
          </a:xfrm>
          <a:prstGeom prst="roundRect">
            <a:avLst/>
          </a:prstGeom>
          <a:solidFill>
            <a:srgbClr val="FFFFCC"/>
          </a:solidFill>
          <a:ln>
            <a:solidFill>
              <a:schemeClr val="accent1">
                <a:shade val="50000"/>
                <a:shade val="75000"/>
                <a:satMod val="125000"/>
                <a:lumMod val="75000"/>
              </a:schemeClr>
            </a:solidFill>
          </a:ln>
        </p:spPr>
        <p:txBody>
          <a:bodyPr wrap="square" rtlCol="0" anchor="ctr">
            <a:noAutofit/>
          </a:bodyPr>
          <a:lstStyle/>
          <a:p>
            <a:r>
              <a:rPr kumimoji="1" lang="ja-JP" altLang="en-US" sz="1200" b="1" dirty="0">
                <a:solidFill>
                  <a:schemeClr val="accent6">
                    <a:lumMod val="75000"/>
                  </a:schemeClr>
                </a:solidFill>
                <a:latin typeface="Meiryo UI" panose="020B0604030504040204" pitchFamily="50" charset="-128"/>
                <a:ea typeface="Meiryo UI" panose="020B0604030504040204" pitchFamily="50" charset="-128"/>
              </a:rPr>
              <a:t>これからの取り組み</a:t>
            </a:r>
          </a:p>
        </p:txBody>
      </p:sp>
      <p:sp>
        <p:nvSpPr>
          <p:cNvPr id="28" name="テキスト ボックス 27">
            <a:extLst>
              <a:ext uri="{FF2B5EF4-FFF2-40B4-BE49-F238E27FC236}">
                <a16:creationId xmlns:a16="http://schemas.microsoft.com/office/drawing/2014/main" id="{A16E015A-043F-0713-087D-7FB93B139F19}"/>
              </a:ext>
            </a:extLst>
          </p:cNvPr>
          <p:cNvSpPr txBox="1"/>
          <p:nvPr/>
        </p:nvSpPr>
        <p:spPr>
          <a:xfrm>
            <a:off x="458482" y="1674036"/>
            <a:ext cx="8302677" cy="523220"/>
          </a:xfrm>
          <a:prstGeom prst="rect">
            <a:avLst/>
          </a:prstGeom>
          <a:noFill/>
        </p:spPr>
        <p:txBody>
          <a:bodyPr wrap="square" rtlCol="0">
            <a:spAutoFit/>
          </a:bodyPr>
          <a:lstStyle/>
          <a:p>
            <a:r>
              <a:rPr lang="ja-JP" altLang="en-US" sz="1400" dirty="0">
                <a:latin typeface="Meiryo UI" panose="020B0604030504040204" pitchFamily="50" charset="-128"/>
                <a:ea typeface="Meiryo UI" panose="020B0604030504040204" pitchFamily="50" charset="-128"/>
              </a:rPr>
              <a:t>蓄積データの活用は、将来の目標をイメージしつつ、必要なデータの抽出と整理を行い段階的な</a:t>
            </a:r>
            <a:r>
              <a:rPr kumimoji="1" lang="ja-JP" altLang="en-US" sz="1400" dirty="0">
                <a:latin typeface="Meiryo UI" panose="020B0604030504040204" pitchFamily="50" charset="-128"/>
                <a:ea typeface="Meiryo UI" panose="020B0604030504040204" pitchFamily="50" charset="-128"/>
              </a:rPr>
              <a:t>取り組みの推進を図りたい。</a:t>
            </a:r>
          </a:p>
        </p:txBody>
      </p:sp>
      <p:sp>
        <p:nvSpPr>
          <p:cNvPr id="30" name="四角形: 角を丸くする 29">
            <a:extLst>
              <a:ext uri="{FF2B5EF4-FFF2-40B4-BE49-F238E27FC236}">
                <a16:creationId xmlns:a16="http://schemas.microsoft.com/office/drawing/2014/main" id="{4F685B80-13FE-4694-AFA4-38463F9FBBC4}"/>
              </a:ext>
            </a:extLst>
          </p:cNvPr>
          <p:cNvSpPr/>
          <p:nvPr/>
        </p:nvSpPr>
        <p:spPr>
          <a:xfrm>
            <a:off x="611584" y="4198040"/>
            <a:ext cx="2367222" cy="700106"/>
          </a:xfrm>
          <a:prstGeom prst="roundRect">
            <a:avLst/>
          </a:prstGeom>
          <a:gradFill>
            <a:gsLst>
              <a:gs pos="97000">
                <a:schemeClr val="bg1"/>
              </a:gs>
              <a:gs pos="0">
                <a:srgbClr val="99FFCC"/>
              </a:gs>
              <a:gs pos="100000">
                <a:srgbClr val="A3F7AD"/>
              </a:gs>
            </a:gsLst>
            <a:lin ang="5400000" scaled="1"/>
          </a:gradFill>
        </p:spPr>
        <p:style>
          <a:lnRef idx="2">
            <a:schemeClr val="accent1">
              <a:shade val="15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1200" dirty="0">
                <a:solidFill>
                  <a:schemeClr val="tx1"/>
                </a:solidFill>
              </a:rPr>
              <a:t>故障や異常の兆候を検知した場合</a:t>
            </a:r>
            <a:endParaRPr kumimoji="1" lang="en-US" altLang="ja-JP" sz="1200" dirty="0">
              <a:solidFill>
                <a:schemeClr val="tx1"/>
              </a:solidFill>
            </a:endParaRPr>
          </a:p>
          <a:p>
            <a:r>
              <a:rPr lang="ja-JP" altLang="en-US" sz="1200" dirty="0">
                <a:solidFill>
                  <a:schemeClr val="tx1"/>
                </a:solidFill>
              </a:rPr>
              <a:t>　　・必要な保守対応を提案</a:t>
            </a:r>
            <a:endParaRPr lang="en-US" altLang="ja-JP" sz="1200" dirty="0">
              <a:solidFill>
                <a:schemeClr val="tx1"/>
              </a:solidFill>
            </a:endParaRPr>
          </a:p>
          <a:p>
            <a:r>
              <a:rPr lang="ja-JP" altLang="en-US" sz="1200" dirty="0">
                <a:solidFill>
                  <a:schemeClr val="tx1"/>
                </a:solidFill>
              </a:rPr>
              <a:t>　　・交換部品を推奨</a:t>
            </a:r>
            <a:endParaRPr kumimoji="1" lang="ja-JP" altLang="en-US" sz="1200" dirty="0">
              <a:solidFill>
                <a:schemeClr val="tx1"/>
              </a:solidFill>
            </a:endParaRPr>
          </a:p>
        </p:txBody>
      </p:sp>
    </p:spTree>
    <p:extLst>
      <p:ext uri="{BB962C8B-B14F-4D97-AF65-F5344CB8AC3E}">
        <p14:creationId xmlns:p14="http://schemas.microsoft.com/office/powerpoint/2010/main" val="763771342"/>
      </p:ext>
    </p:extLst>
  </p:cSld>
  <p:clrMapOvr>
    <a:masterClrMapping/>
  </p:clrMapOvr>
</p:sld>
</file>

<file path=ppt/theme/theme1.xml><?xml version="1.0" encoding="utf-8"?>
<a:theme xmlns:a="http://schemas.openxmlformats.org/drawingml/2006/main" name="スリップストリーム">
  <a:themeElements>
    <a:clrScheme name="スリップストリーム">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スリップストリーム">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スリップストリーム">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p:properties>
</file>

<file path=customXml/item3.xml><?xml version="1.0" encoding="utf-8"?>
<ct:contentTypeSchema xmlns:ct="http://schemas.microsoft.com/office/2006/metadata/contentType" xmlns:ma="http://schemas.microsoft.com/office/2006/metadata/properties/metaAttributes" ct:_="" ma:_="" ma:contentTypeName="ドキュメント" ma:contentTypeID="0x0101004A392AD875449443AAA7829C2473F989" ma:contentTypeVersion="3" ma:contentTypeDescription="新しいドキュメントを作成します。" ma:contentTypeScope="" ma:versionID="302711bd8cb62e8c937d0b65462d69e6">
  <xsd:schema xmlns:xsd="http://www.w3.org/2001/XMLSchema" xmlns:xs="http://www.w3.org/2001/XMLSchema" xmlns:p="http://schemas.microsoft.com/office/2006/metadata/properties" xmlns:ns2="60b12527-e226-4614-b792-74ec134ea487" targetNamespace="http://schemas.microsoft.com/office/2006/metadata/properties" ma:root="true" ma:fieldsID="8e29ad473b0ef1f8c9140aff6bf289a9" ns2:_="">
    <xsd:import namespace="60b12527-e226-4614-b792-74ec134ea487"/>
    <xsd:element name="properties">
      <xsd:complexType>
        <xsd:sequence>
          <xsd:element name="documentManagement">
            <xsd:complexType>
              <xsd:all>
                <xsd:element ref="ns2:MediaServiceMetadata" minOccurs="0"/>
                <xsd:element ref="ns2:MediaServiceFastMetadata"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0b12527-e226-4614-b792-74ec134ea48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0" nillable="true" ma:displayName="MediaServiceObjectDetectorVersions" ma:hidden="true" ma:indexed="true" ma:internalName="MediaServiceObjectDetectorVersions"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537A8C2-C6E1-41B4-B797-BE76C7836C81}">
  <ds:schemaRefs>
    <ds:schemaRef ds:uri="http://schemas.microsoft.com/sharepoint/v3/contenttype/forms"/>
  </ds:schemaRefs>
</ds:datastoreItem>
</file>

<file path=customXml/itemProps2.xml><?xml version="1.0" encoding="utf-8"?>
<ds:datastoreItem xmlns:ds="http://schemas.openxmlformats.org/officeDocument/2006/customXml" ds:itemID="{123580F3-5003-4643-A841-F6D2432542D8}">
  <ds:schemaRefs>
    <ds:schemaRef ds:uri="http://schemas.microsoft.com/sharepoint/v3"/>
    <ds:schemaRef ds:uri="http://schemas.microsoft.com/office/2006/documentManagement/types"/>
    <ds:schemaRef ds:uri="http://purl.org/dc/elements/1.1/"/>
    <ds:schemaRef ds:uri="http://www.w3.org/XML/1998/namespace"/>
    <ds:schemaRef ds:uri="http://purl.org/dc/terms/"/>
    <ds:schemaRef ds:uri="http://purl.org/dc/dcmitype/"/>
    <ds:schemaRef ds:uri="http://schemas.openxmlformats.org/package/2006/metadata/core-properties"/>
    <ds:schemaRef ds:uri="http://schemas.microsoft.com/office/infopath/2007/PartnerControls"/>
    <ds:schemaRef ds:uri="4e21aece-359b-4e6f-8f54-c70e1e237c6a"/>
    <ds:schemaRef ds:uri="http://schemas.microsoft.com/office/2006/metadata/properties"/>
  </ds:schemaRefs>
</ds:datastoreItem>
</file>

<file path=customXml/itemProps3.xml><?xml version="1.0" encoding="utf-8"?>
<ds:datastoreItem xmlns:ds="http://schemas.openxmlformats.org/officeDocument/2006/customXml" ds:itemID="{2D295264-C0C2-47C2-9797-0329DD343790}"/>
</file>

<file path=docProps/app.xml><?xml version="1.0" encoding="utf-8"?>
<Properties xmlns="http://schemas.openxmlformats.org/officeDocument/2006/extended-properties" xmlns:vt="http://schemas.openxmlformats.org/officeDocument/2006/docPropsVTypes">
  <Template>Slipstream</Template>
  <TotalTime>14484</TotalTime>
  <Words>915</Words>
  <Application>Microsoft Office PowerPoint</Application>
  <PresentationFormat>画面に合わせる (4:3)</PresentationFormat>
  <Paragraphs>100</Paragraphs>
  <Slides>4</Slides>
  <Notes>0</Notes>
  <HiddenSlides>0</HiddenSlides>
  <MMClips>0</MMClips>
  <ScaleCrop>false</ScaleCrop>
  <HeadingPairs>
    <vt:vector size="6" baseType="variant">
      <vt:variant>
        <vt:lpstr>使用されているフォント</vt:lpstr>
      </vt:variant>
      <vt:variant>
        <vt:i4>4</vt:i4>
      </vt:variant>
      <vt:variant>
        <vt:lpstr>テーマ</vt:lpstr>
      </vt:variant>
      <vt:variant>
        <vt:i4>1</vt:i4>
      </vt:variant>
      <vt:variant>
        <vt:lpstr>スライド タイトル</vt:lpstr>
      </vt:variant>
      <vt:variant>
        <vt:i4>4</vt:i4>
      </vt:variant>
    </vt:vector>
  </HeadingPairs>
  <TitlesOfParts>
    <vt:vector size="9" baseType="lpstr">
      <vt:lpstr>Meiryo UI</vt:lpstr>
      <vt:lpstr>Calibri</vt:lpstr>
      <vt:lpstr>Georgia</vt:lpstr>
      <vt:lpstr>Trebuchet MS</vt:lpstr>
      <vt:lpstr>スリップストリーム</vt:lpstr>
      <vt:lpstr>PowerPoint プレゼンテーション</vt:lpstr>
      <vt:lpstr>PowerPoint プレゼンテーション</vt:lpstr>
      <vt:lpstr>PowerPoint プレゼンテーション</vt:lpstr>
      <vt:lpstr>PowerPoint プレゼンテーション</vt:lpstr>
    </vt:vector>
  </TitlesOfParts>
  <Company>大阪府庁</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大阪府庁</dc:creator>
  <cp:lastModifiedBy>寧啓 田村</cp:lastModifiedBy>
  <cp:revision>599</cp:revision>
  <cp:lastPrinted>2024-02-29T04:48:12Z</cp:lastPrinted>
  <dcterms:created xsi:type="dcterms:W3CDTF">2013-06-19T04:48:16Z</dcterms:created>
  <dcterms:modified xsi:type="dcterms:W3CDTF">2024-03-13T14:40:18Z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0x0101004A392AD875449443AAA7829C2473F989</vt:lpwstr>
  </property>
</Properties>
</file>