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6"/>
  </p:notesMasterIdLst>
  <p:handoutMasterIdLst>
    <p:handoutMasterId r:id="rId27"/>
  </p:handoutMasterIdLst>
  <p:sldIdLst>
    <p:sldId id="825" r:id="rId5"/>
    <p:sldId id="572" r:id="rId6"/>
    <p:sldId id="550" r:id="rId7"/>
    <p:sldId id="563" r:id="rId8"/>
    <p:sldId id="791" r:id="rId9"/>
    <p:sldId id="559" r:id="rId10"/>
    <p:sldId id="576" r:id="rId11"/>
    <p:sldId id="561" r:id="rId12"/>
    <p:sldId id="564" r:id="rId13"/>
    <p:sldId id="577" r:id="rId14"/>
    <p:sldId id="578" r:id="rId15"/>
    <p:sldId id="579" r:id="rId16"/>
    <p:sldId id="580" r:id="rId17"/>
    <p:sldId id="581" r:id="rId18"/>
    <p:sldId id="582" r:id="rId19"/>
    <p:sldId id="583" r:id="rId20"/>
    <p:sldId id="584" r:id="rId21"/>
    <p:sldId id="573" r:id="rId22"/>
    <p:sldId id="586" r:id="rId23"/>
    <p:sldId id="587" r:id="rId24"/>
    <p:sldId id="566"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F397"/>
    <a:srgbClr val="FFFF99"/>
    <a:srgbClr val="F0FFE5"/>
    <a:srgbClr val="FFFFCC"/>
    <a:srgbClr val="99FFCC"/>
    <a:srgbClr val="FDFFEF"/>
    <a:srgbClr val="FBFEDA"/>
    <a:srgbClr val="FFDE75"/>
    <a:srgbClr val="0066C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93447" autoAdjust="0"/>
  </p:normalViewPr>
  <p:slideViewPr>
    <p:cSldViewPr snapToGrid="0">
      <p:cViewPr varScale="1">
        <p:scale>
          <a:sx n="60" d="100"/>
          <a:sy n="60" d="100"/>
        </p:scale>
        <p:origin x="1628" y="4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8621" cy="493238"/>
          </a:xfrm>
          <a:prstGeom prst="rect">
            <a:avLst/>
          </a:prstGeom>
        </p:spPr>
        <p:txBody>
          <a:bodyPr vert="horz" lIns="90681" tIns="45341" rIns="90681" bIns="4534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6" y="0"/>
            <a:ext cx="2918621" cy="493238"/>
          </a:xfrm>
          <a:prstGeom prst="rect">
            <a:avLst/>
          </a:prstGeom>
        </p:spPr>
        <p:txBody>
          <a:bodyPr vert="horz" lIns="90681" tIns="45341" rIns="90681" bIns="45341" rtlCol="0"/>
          <a:lstStyle>
            <a:lvl1pPr algn="r">
              <a:defRPr sz="1200"/>
            </a:lvl1pPr>
          </a:lstStyle>
          <a:p>
            <a:fld id="{29472AE3-829E-42FD-BDF5-9930118AE71F}" type="datetimeFigureOut">
              <a:rPr kumimoji="1" lang="ja-JP" altLang="en-US" smtClean="0"/>
              <a:t>2024/3/13</a:t>
            </a:fld>
            <a:endParaRPr kumimoji="1" lang="ja-JP" altLang="en-US"/>
          </a:p>
        </p:txBody>
      </p:sp>
      <p:sp>
        <p:nvSpPr>
          <p:cNvPr id="4" name="フッター プレースホルダー 3"/>
          <p:cNvSpPr>
            <a:spLocks noGrp="1"/>
          </p:cNvSpPr>
          <p:nvPr>
            <p:ph type="ftr" sz="quarter" idx="2"/>
          </p:nvPr>
        </p:nvSpPr>
        <p:spPr>
          <a:xfrm>
            <a:off x="5" y="9371505"/>
            <a:ext cx="2918621" cy="493237"/>
          </a:xfrm>
          <a:prstGeom prst="rect">
            <a:avLst/>
          </a:prstGeom>
        </p:spPr>
        <p:txBody>
          <a:bodyPr vert="horz" lIns="90681" tIns="45341" rIns="90681" bIns="4534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6" y="9371505"/>
            <a:ext cx="2918621" cy="493237"/>
          </a:xfrm>
          <a:prstGeom prst="rect">
            <a:avLst/>
          </a:prstGeom>
        </p:spPr>
        <p:txBody>
          <a:bodyPr vert="horz" lIns="90681" tIns="45341" rIns="90681" bIns="45341"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8621" cy="493238"/>
          </a:xfrm>
          <a:prstGeom prst="rect">
            <a:avLst/>
          </a:prstGeom>
        </p:spPr>
        <p:txBody>
          <a:bodyPr vert="horz" lIns="90681" tIns="45341" rIns="90681" bIns="4534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6" y="0"/>
            <a:ext cx="2918621" cy="493238"/>
          </a:xfrm>
          <a:prstGeom prst="rect">
            <a:avLst/>
          </a:prstGeom>
        </p:spPr>
        <p:txBody>
          <a:bodyPr vert="horz" lIns="90681" tIns="45341" rIns="90681" bIns="45341" rtlCol="0"/>
          <a:lstStyle>
            <a:lvl1pPr algn="r">
              <a:defRPr sz="1200"/>
            </a:lvl1pPr>
          </a:lstStyle>
          <a:p>
            <a:fld id="{C66E6DC5-E089-448C-ADA9-C53EA216882B}" type="datetimeFigureOut">
              <a:rPr kumimoji="1" lang="ja-JP" altLang="en-US" smtClean="0"/>
              <a:t>2024/3/13</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81" tIns="45341" rIns="90681" bIns="45341" rtlCol="0" anchor="ctr"/>
          <a:lstStyle/>
          <a:p>
            <a:endParaRPr lang="ja-JP" altLang="en-US"/>
          </a:p>
        </p:txBody>
      </p:sp>
      <p:sp>
        <p:nvSpPr>
          <p:cNvPr id="5" name="ノート プレースホルダー 4"/>
          <p:cNvSpPr>
            <a:spLocks noGrp="1"/>
          </p:cNvSpPr>
          <p:nvPr>
            <p:ph type="body" sz="quarter" idx="3"/>
          </p:nvPr>
        </p:nvSpPr>
        <p:spPr>
          <a:xfrm>
            <a:off x="673894" y="4686540"/>
            <a:ext cx="5387982" cy="4439132"/>
          </a:xfrm>
          <a:prstGeom prst="rect">
            <a:avLst/>
          </a:prstGeom>
        </p:spPr>
        <p:txBody>
          <a:bodyPr vert="horz" lIns="90681" tIns="45341" rIns="90681" bIns="4534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371505"/>
            <a:ext cx="2918621" cy="493237"/>
          </a:xfrm>
          <a:prstGeom prst="rect">
            <a:avLst/>
          </a:prstGeom>
        </p:spPr>
        <p:txBody>
          <a:bodyPr vert="horz" lIns="90681" tIns="45341" rIns="90681" bIns="4534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6" y="9371505"/>
            <a:ext cx="2918621" cy="493237"/>
          </a:xfrm>
          <a:prstGeom prst="rect">
            <a:avLst/>
          </a:prstGeom>
        </p:spPr>
        <p:txBody>
          <a:bodyPr vert="horz" lIns="90681" tIns="45341" rIns="90681" bIns="45341"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984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806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9132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07755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06491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32677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6685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9696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02855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8918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820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5173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0601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2857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5922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2406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31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380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D28B2-6839-C8B5-A05A-EB04A20C82EB}"/>
            </a:ext>
          </a:extLst>
        </p:cNvPr>
        <p:cNvGrpSpPr/>
        <p:nvPr/>
      </p:nvGrpSpPr>
      <p:grpSpPr>
        <a:xfrm>
          <a:off x="0" y="0"/>
          <a:ext cx="0" cy="0"/>
          <a:chOff x="0" y="0"/>
          <a:chExt cx="0" cy="0"/>
        </a:xfrm>
      </p:grpSpPr>
      <p:sp>
        <p:nvSpPr>
          <p:cNvPr id="3" name="サブタイトル 2">
            <a:extLst>
              <a:ext uri="{FF2B5EF4-FFF2-40B4-BE49-F238E27FC236}">
                <a16:creationId xmlns:a16="http://schemas.microsoft.com/office/drawing/2014/main" id="{020FB7DF-1460-74C2-7B34-70CA5D67F22D}"/>
              </a:ext>
            </a:extLst>
          </p:cNvPr>
          <p:cNvSpPr txBox="1">
            <a:spLocks/>
          </p:cNvSpPr>
          <p:nvPr/>
        </p:nvSpPr>
        <p:spPr>
          <a:xfrm>
            <a:off x="930109" y="3724865"/>
            <a:ext cx="7283782" cy="672695"/>
          </a:xfrm>
          <a:prstGeom prst="rect">
            <a:avLst/>
          </a:prstGeom>
        </p:spPr>
        <p:txBody>
          <a:bodyPr vert="horz" lIns="68580" tIns="34290" rIns="68580" bIns="3429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b="1" dirty="0">
                <a:latin typeface="Meiryo UI" pitchFamily="50" charset="-128"/>
                <a:ea typeface="Meiryo UI" pitchFamily="50" charset="-128"/>
                <a:cs typeface="Meiryo UI" pitchFamily="50" charset="-128"/>
              </a:rPr>
              <a:t>《</a:t>
            </a:r>
            <a:r>
              <a:rPr lang="ja-JP" altLang="en-US" sz="4000" dirty="0">
                <a:latin typeface="Meiryo UI" panose="020B0604030504040204" pitchFamily="50" charset="-128"/>
                <a:ea typeface="Meiryo UI" panose="020B0604030504040204" pitchFamily="50" charset="-128"/>
                <a:cs typeface="Meiryo UI" panose="020B0604030504040204" pitchFamily="50" charset="-128"/>
              </a:rPr>
              <a:t>効果検証の結果と取組方針</a:t>
            </a:r>
            <a:r>
              <a:rPr lang="en-US" altLang="ja-JP" sz="4000" b="1" dirty="0">
                <a:latin typeface="Meiryo UI" pitchFamily="50" charset="-128"/>
                <a:ea typeface="Meiryo UI" pitchFamily="50" charset="-128"/>
                <a:cs typeface="Meiryo UI" pitchFamily="50" charset="-128"/>
              </a:rPr>
              <a:t>》</a:t>
            </a:r>
            <a:endParaRPr lang="ja-JP" altLang="en-US" sz="4000" b="1" dirty="0">
              <a:latin typeface="Meiryo UI" pitchFamily="50" charset="-128"/>
              <a:ea typeface="Meiryo UI" pitchFamily="50" charset="-128"/>
              <a:cs typeface="Meiryo UI" pitchFamily="50" charset="-128"/>
            </a:endParaRPr>
          </a:p>
        </p:txBody>
      </p:sp>
      <p:sp>
        <p:nvSpPr>
          <p:cNvPr id="6" name="タイトル 1">
            <a:extLst>
              <a:ext uri="{FF2B5EF4-FFF2-40B4-BE49-F238E27FC236}">
                <a16:creationId xmlns:a16="http://schemas.microsoft.com/office/drawing/2014/main" id="{FD48B773-F89D-8244-24D3-5E9BABB6C9A4}"/>
              </a:ext>
            </a:extLst>
          </p:cNvPr>
          <p:cNvSpPr txBox="1">
            <a:spLocks/>
          </p:cNvSpPr>
          <p:nvPr/>
        </p:nvSpPr>
        <p:spPr>
          <a:xfrm>
            <a:off x="0" y="920879"/>
            <a:ext cx="9144000" cy="2304256"/>
          </a:xfrm>
          <a:prstGeom prst="rect">
            <a:avLst/>
          </a:prstGeom>
        </p:spPr>
        <p:txBody>
          <a:bodyPr>
            <a:normAutofit fontScale="9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ja-JP" altLang="en-US" sz="4000" dirty="0">
                <a:latin typeface="Meiryo UI" pitchFamily="50" charset="-128"/>
                <a:ea typeface="Meiryo UI" pitchFamily="50" charset="-128"/>
                <a:cs typeface="Meiryo UI" pitchFamily="50" charset="-128"/>
              </a:rPr>
              <a:t>大阪府都市基盤施設維持管理技術審議会</a:t>
            </a:r>
            <a:br>
              <a:rPr lang="en-US" altLang="ja-JP" sz="1300" dirty="0">
                <a:latin typeface="Meiryo UI" pitchFamily="50" charset="-128"/>
                <a:ea typeface="Meiryo UI" pitchFamily="50" charset="-128"/>
                <a:cs typeface="Meiryo UI" pitchFamily="50" charset="-128"/>
              </a:rPr>
            </a:br>
            <a:br>
              <a:rPr lang="en-US" altLang="ja-JP" sz="1300" dirty="0">
                <a:latin typeface="Meiryo UI" pitchFamily="50" charset="-128"/>
                <a:ea typeface="Meiryo UI" pitchFamily="50" charset="-128"/>
                <a:cs typeface="Meiryo UI" pitchFamily="50" charset="-128"/>
              </a:rPr>
            </a:br>
            <a:r>
              <a:rPr lang="ja-JP" altLang="en-US">
                <a:latin typeface="Meiryo UI" pitchFamily="50" charset="-128"/>
                <a:ea typeface="Meiryo UI" pitchFamily="50" charset="-128"/>
                <a:cs typeface="Meiryo UI" pitchFamily="50" charset="-128"/>
              </a:rPr>
              <a:t>第１回　設備</a:t>
            </a:r>
            <a:r>
              <a:rPr lang="ja-JP" altLang="en-US" dirty="0">
                <a:latin typeface="Meiryo UI" pitchFamily="50" charset="-128"/>
                <a:ea typeface="Meiryo UI" pitchFamily="50" charset="-128"/>
                <a:cs typeface="Meiryo UI" pitchFamily="50" charset="-128"/>
              </a:rPr>
              <a:t>部会</a:t>
            </a:r>
            <a:br>
              <a:rPr lang="en-US" altLang="ja-JP" sz="1300" dirty="0">
                <a:latin typeface="Meiryo UI" pitchFamily="50" charset="-128"/>
                <a:ea typeface="Meiryo UI" pitchFamily="50" charset="-128"/>
                <a:cs typeface="Meiryo UI" pitchFamily="50" charset="-128"/>
              </a:rPr>
            </a:br>
            <a:endParaRPr lang="ja-JP" altLang="en-US" sz="27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11B0E42C-2FDB-5698-55CA-5954B4F7A099}"/>
              </a:ext>
            </a:extLst>
          </p:cNvPr>
          <p:cNvSpPr txBox="1"/>
          <p:nvPr/>
        </p:nvSpPr>
        <p:spPr>
          <a:xfrm>
            <a:off x="6982232" y="187079"/>
            <a:ext cx="1872208" cy="369332"/>
          </a:xfrm>
          <a:prstGeom prst="rect">
            <a:avLst/>
          </a:prstGeom>
          <a:noFill/>
        </p:spPr>
        <p:txBody>
          <a:bodyPr wrap="square" rtlCol="0">
            <a:spAutoFit/>
          </a:bodyPr>
          <a:lstStyle/>
          <a:p>
            <a:pPr algn="r"/>
            <a:r>
              <a:rPr kumimoji="1" lang="ja-JP" altLang="en-US" b="1" dirty="0">
                <a:latin typeface="Meiryo UI" pitchFamily="50" charset="-128"/>
                <a:ea typeface="Meiryo UI" pitchFamily="50" charset="-128"/>
                <a:cs typeface="Meiryo UI" pitchFamily="50" charset="-128"/>
              </a:rPr>
              <a:t>資料４－３</a:t>
            </a:r>
          </a:p>
        </p:txBody>
      </p:sp>
      <p:sp>
        <p:nvSpPr>
          <p:cNvPr id="8" name="テキスト ボックス 7">
            <a:extLst>
              <a:ext uri="{FF2B5EF4-FFF2-40B4-BE49-F238E27FC236}">
                <a16:creationId xmlns:a16="http://schemas.microsoft.com/office/drawing/2014/main" id="{ACCAE746-588D-6B1D-B38C-611149BA7A2F}"/>
              </a:ext>
            </a:extLst>
          </p:cNvPr>
          <p:cNvSpPr txBox="1"/>
          <p:nvPr/>
        </p:nvSpPr>
        <p:spPr>
          <a:xfrm>
            <a:off x="3069450" y="4505062"/>
            <a:ext cx="4572000" cy="707886"/>
          </a:xfrm>
          <a:prstGeom prst="rect">
            <a:avLst/>
          </a:prstGeom>
          <a:noFill/>
        </p:spPr>
        <p:txBody>
          <a:bodyPr wrap="square">
            <a:spAutoFit/>
          </a:bodyPr>
          <a:lstStyle/>
          <a:p>
            <a:r>
              <a:rPr lang="ja-JP" altLang="en-US" sz="4000" dirty="0"/>
              <a:t>（道路設備）</a:t>
            </a:r>
          </a:p>
        </p:txBody>
      </p:sp>
      <p:sp>
        <p:nvSpPr>
          <p:cNvPr id="10" name="サブタイトル 2">
            <a:extLst>
              <a:ext uri="{FF2B5EF4-FFF2-40B4-BE49-F238E27FC236}">
                <a16:creationId xmlns:a16="http://schemas.microsoft.com/office/drawing/2014/main" id="{543A87E2-8DEE-6E31-9182-F94F941D52F0}"/>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r>
              <a:rPr lang="ja-JP" altLang="en-US" sz="2400" b="1" dirty="0">
                <a:latin typeface="Meiryo UI" pitchFamily="50" charset="-128"/>
                <a:ea typeface="Meiryo UI" pitchFamily="50" charset="-128"/>
                <a:cs typeface="Meiryo UI" pitchFamily="50" charset="-128"/>
              </a:rPr>
              <a:t>大阪府都市基盤施設維持管理技術審議会　設備部会</a:t>
            </a:r>
          </a:p>
        </p:txBody>
      </p:sp>
    </p:spTree>
    <p:extLst>
      <p:ext uri="{BB962C8B-B14F-4D97-AF65-F5344CB8AC3E}">
        <p14:creationId xmlns:p14="http://schemas.microsoft.com/office/powerpoint/2010/main" val="2356041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⑧</a:t>
            </a:r>
            <a:r>
              <a:rPr kumimoji="1" lang="zh-TW"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維持管理手法</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112134" y="1393029"/>
            <a:ext cx="3756503" cy="5203713"/>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algn="l"/>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〇</a:t>
            </a:r>
            <a:r>
              <a:rPr lang="ja-JP" altLang="en-US" sz="1200" b="0" i="0" u="none" strike="noStrike" baseline="0" dirty="0">
                <a:latin typeface="Meiryo UI" panose="020B0604030504040204" pitchFamily="50" charset="-128"/>
                <a:ea typeface="Meiryo UI" panose="020B0604030504040204" pitchFamily="50" charset="-128"/>
              </a:rPr>
              <a:t>排水ポンプ等機械設備</a:t>
            </a:r>
          </a:p>
          <a:p>
            <a:pPr algn="l"/>
            <a:r>
              <a:rPr lang="ja-JP" altLang="en-US" sz="1200" b="0" i="0" u="none" strike="noStrike" baseline="0" dirty="0">
                <a:latin typeface="Meiryo UI" panose="020B0604030504040204" pitchFamily="50" charset="-128"/>
                <a:ea typeface="Meiryo UI" panose="020B0604030504040204" pitchFamily="50" charset="-128"/>
              </a:rPr>
              <a:t>　　　道路施設の機能保全に支障となる設備の劣化や損</a:t>
            </a:r>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a:t>
            </a:r>
            <a:r>
              <a:rPr lang="ja-JP" altLang="en-US" sz="1200" b="0" i="0" u="none" strike="noStrike" baseline="0" dirty="0">
                <a:latin typeface="Meiryo UI" panose="020B0604030504040204" pitchFamily="50" charset="-128"/>
                <a:ea typeface="Meiryo UI" panose="020B0604030504040204" pitchFamily="50" charset="-128"/>
              </a:rPr>
              <a:t>傷を未然に防止するため、日常的な維持保全（清</a:t>
            </a:r>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a:t>
            </a:r>
            <a:r>
              <a:rPr lang="ja-JP" altLang="en-US" sz="1200" b="0" i="0" u="none" strike="noStrike" baseline="0" dirty="0">
                <a:latin typeface="Meiryo UI" panose="020B0604030504040204" pitchFamily="50" charset="-128"/>
                <a:ea typeface="Meiryo UI" panose="020B0604030504040204" pitchFamily="50" charset="-128"/>
              </a:rPr>
              <a:t>掃・保守・部品交換等の修繕など）に加え、日常点</a:t>
            </a:r>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a:t>
            </a:r>
            <a:r>
              <a:rPr lang="ja-JP" altLang="en-US" sz="1200" b="0" i="0" u="none" strike="noStrike" baseline="0" dirty="0">
                <a:latin typeface="Meiryo UI" panose="020B0604030504040204" pitchFamily="50" charset="-128"/>
                <a:ea typeface="Meiryo UI" panose="020B0604030504040204" pitchFamily="50" charset="-128"/>
              </a:rPr>
              <a:t>検や定期点検により定期的に劣化損傷度（健全度</a:t>
            </a:r>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a:t>
            </a:r>
            <a:r>
              <a:rPr lang="ja-JP" altLang="en-US" sz="1200" b="0" i="0" u="none" strike="noStrike" baseline="0" dirty="0">
                <a:latin typeface="Meiryo UI" panose="020B0604030504040204" pitchFamily="50" charset="-128"/>
                <a:ea typeface="Meiryo UI" panose="020B0604030504040204" pitchFamily="50" charset="-128"/>
              </a:rPr>
              <a:t>など）を調査し、時間計画的に更新を実施する。</a:t>
            </a:r>
          </a:p>
          <a:p>
            <a:pPr algn="l"/>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〇</a:t>
            </a:r>
            <a:r>
              <a:rPr lang="ja-JP" altLang="en-US" sz="1200" b="0" i="0" u="none" strike="noStrike" baseline="0" dirty="0">
                <a:latin typeface="Meiryo UI" panose="020B0604030504040204" pitchFamily="50" charset="-128"/>
                <a:ea typeface="Meiryo UI" panose="020B0604030504040204" pitchFamily="50" charset="-128"/>
              </a:rPr>
              <a:t>受変電設備等電気設備</a:t>
            </a:r>
          </a:p>
          <a:p>
            <a:pPr algn="l"/>
            <a:r>
              <a:rPr lang="ja-JP" altLang="en-US" sz="1200" b="0" i="0" u="none" strike="noStrike" baseline="0" dirty="0">
                <a:latin typeface="Meiryo UI" panose="020B0604030504040204" pitchFamily="50" charset="-128"/>
                <a:ea typeface="Meiryo UI" panose="020B0604030504040204" pitchFamily="50" charset="-128"/>
              </a:rPr>
              <a:t>　　　電気設備は設備の信頼性から定期的に更新を行う時</a:t>
            </a:r>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a:t>
            </a:r>
            <a:r>
              <a:rPr lang="ja-JP" altLang="en-US" sz="1200" b="0" i="0" u="none" strike="noStrike" baseline="0" dirty="0">
                <a:latin typeface="Meiryo UI" panose="020B0604030504040204" pitchFamily="50" charset="-128"/>
                <a:ea typeface="Meiryo UI" panose="020B0604030504040204" pitchFamily="50" charset="-128"/>
              </a:rPr>
              <a:t>間計画型を基本とする。</a:t>
            </a:r>
          </a:p>
          <a:p>
            <a:pPr algn="l"/>
            <a:r>
              <a:rPr lang="ja-JP" altLang="en-US" sz="1200" b="0" i="0" u="none" strike="noStrike" baseline="0" dirty="0">
                <a:latin typeface="Meiryo UI" panose="020B0604030504040204" pitchFamily="50" charset="-128"/>
                <a:ea typeface="Meiryo UI" panose="020B0604030504040204" pitchFamily="50" charset="-128"/>
              </a:rPr>
              <a:t>　　　また、予算制約等により、耐用年数を超過した設備に</a:t>
            </a:r>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a:t>
            </a:r>
            <a:r>
              <a:rPr lang="ja-JP" altLang="en-US" sz="1200" b="0" i="0" u="none" strike="noStrike" baseline="0" dirty="0">
                <a:latin typeface="Meiryo UI" panose="020B0604030504040204" pitchFamily="50" charset="-128"/>
                <a:ea typeface="Meiryo UI" panose="020B0604030504040204" pitchFamily="50" charset="-128"/>
              </a:rPr>
              <a:t>ついては特に部品確保に努めるなどの対策をとり、リスク</a:t>
            </a:r>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　　　</a:t>
            </a:r>
            <a:r>
              <a:rPr lang="ja-JP" altLang="en-US" sz="1200" b="0" i="0" u="none" strike="noStrike" baseline="0" dirty="0">
                <a:latin typeface="Meiryo UI" panose="020B0604030504040204" pitchFamily="50" charset="-128"/>
                <a:ea typeface="Meiryo UI" panose="020B0604030504040204" pitchFamily="50" charset="-128"/>
              </a:rPr>
              <a:t>低減に努める。</a:t>
            </a: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B0D4077A-38BD-6F42-CA0C-4A6849384C79}"/>
              </a:ext>
            </a:extLst>
          </p:cNvPr>
          <p:cNvPicPr>
            <a:picLocks noChangeAspect="1"/>
          </p:cNvPicPr>
          <p:nvPr/>
        </p:nvPicPr>
        <p:blipFill>
          <a:blip r:embed="rId3"/>
          <a:stretch>
            <a:fillRect/>
          </a:stretch>
        </p:blipFill>
        <p:spPr>
          <a:xfrm>
            <a:off x="278298" y="4660783"/>
            <a:ext cx="3530600" cy="1712897"/>
          </a:xfrm>
          <a:prstGeom prst="rect">
            <a:avLst/>
          </a:prstGeom>
        </p:spPr>
      </p:pic>
      <p:sp>
        <p:nvSpPr>
          <p:cNvPr id="14" name="フローチャート: 組合せ 13">
            <a:extLst>
              <a:ext uri="{FF2B5EF4-FFF2-40B4-BE49-F238E27FC236}">
                <a16:creationId xmlns:a16="http://schemas.microsoft.com/office/drawing/2014/main" id="{4D88E993-7BBD-4BED-9CA0-91288C137674}"/>
              </a:ext>
            </a:extLst>
          </p:cNvPr>
          <p:cNvSpPr/>
          <p:nvPr/>
        </p:nvSpPr>
        <p:spPr>
          <a:xfrm rot="16200000">
            <a:off x="3712679" y="2875825"/>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D5A9D63D-1D8C-4F04-B9FC-58E3569F871C}"/>
              </a:ext>
            </a:extLst>
          </p:cNvPr>
          <p:cNvGrpSpPr/>
          <p:nvPr/>
        </p:nvGrpSpPr>
        <p:grpSpPr>
          <a:xfrm>
            <a:off x="5018627" y="1528245"/>
            <a:ext cx="3605855" cy="4435299"/>
            <a:chOff x="5296845" y="1210398"/>
            <a:chExt cx="2834425" cy="3661997"/>
          </a:xfrm>
        </p:grpSpPr>
        <p:sp>
          <p:nvSpPr>
            <p:cNvPr id="22" name="テキスト ボックス 21">
              <a:extLst>
                <a:ext uri="{FF2B5EF4-FFF2-40B4-BE49-F238E27FC236}">
                  <a16:creationId xmlns:a16="http://schemas.microsoft.com/office/drawing/2014/main" id="{A3794EA3-A68C-41F0-96EE-CA1C0B444C96}"/>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b="1" kern="100" dirty="0">
                  <a:solidFill>
                    <a:srgbClr val="FF0000"/>
                  </a:solidFill>
                </a:rPr>
                <a:t>　</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a:t>
              </a:r>
              <a:r>
                <a:rPr kumimoji="1" lang="ja-JP" altLang="en-US" sz="1200" b="0" i="0" u="none" strike="noStrike" kern="100" cap="none" spc="0" normalizeH="0" baseline="0" noProof="0" dirty="0">
                  <a:ln>
                    <a:noFill/>
                  </a:ln>
                  <a:solidFill>
                    <a:srgbClr val="FF0000"/>
                  </a:solidFill>
                  <a:effectLst/>
                  <a:uLnTx/>
                  <a:uFillTx/>
                  <a:latin typeface="Trebuchet MS"/>
                  <a:ea typeface="HGｺﾞｼｯｸM" panose="020B0609000000000000" pitchFamily="49" charset="-128"/>
                  <a:cs typeface="+mn-cs"/>
                </a:rPr>
                <a:t>　</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〇</a:t>
              </a:r>
              <a:endParaRPr lang="en-US" altLang="ja-JP" sz="1200" b="1"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3" name="テキスト ボックス 22">
              <a:extLst>
                <a:ext uri="{FF2B5EF4-FFF2-40B4-BE49-F238E27FC236}">
                  <a16:creationId xmlns:a16="http://schemas.microsoft.com/office/drawing/2014/main" id="{719C9FF0-7964-4309-A374-97568B9009D9}"/>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p>
            <a:p>
              <a:endParaRPr lang="en-US" altLang="ja-JP" sz="1200" kern="100" dirty="0"/>
            </a:p>
          </p:txBody>
        </p:sp>
        <p:sp>
          <p:nvSpPr>
            <p:cNvPr id="24" name="テキスト ボックス 23">
              <a:extLst>
                <a:ext uri="{FF2B5EF4-FFF2-40B4-BE49-F238E27FC236}">
                  <a16:creationId xmlns:a16="http://schemas.microsoft.com/office/drawing/2014/main" id="{CA1F8239-E1D6-49D0-9F60-42990B961B99}"/>
                </a:ext>
              </a:extLst>
            </p:cNvPr>
            <p:cNvSpPr txBox="1"/>
            <p:nvPr/>
          </p:nvSpPr>
          <p:spPr>
            <a:xfrm>
              <a:off x="5296845" y="4186284"/>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effectLst/>
                </a:rPr>
                <a:t>・なし</a:t>
              </a:r>
              <a:endParaRPr lang="en-US" altLang="ja-JP" sz="1200" kern="100" dirty="0">
                <a:effectLst/>
              </a:endParaRPr>
            </a:p>
            <a:p>
              <a:endParaRPr lang="en-US" altLang="ja-JP" sz="1200" kern="100" dirty="0">
                <a:effectLst/>
              </a:endParaRPr>
            </a:p>
          </p:txBody>
        </p:sp>
        <p:sp>
          <p:nvSpPr>
            <p:cNvPr id="25" name="フローチャート: 組合せ 24">
              <a:extLst>
                <a:ext uri="{FF2B5EF4-FFF2-40B4-BE49-F238E27FC236}">
                  <a16:creationId xmlns:a16="http://schemas.microsoft.com/office/drawing/2014/main" id="{C4F20BE0-A31F-43A9-AF44-F6B7FB04314C}"/>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ローチャート: 組合せ 25">
              <a:extLst>
                <a:ext uri="{FF2B5EF4-FFF2-40B4-BE49-F238E27FC236}">
                  <a16:creationId xmlns:a16="http://schemas.microsoft.com/office/drawing/2014/main" id="{5EC92848-2CE9-4DFB-B1AD-7D3FAACD7E4E}"/>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35422DA4-7627-1C5D-9BDC-2F4D5AD76C92}"/>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5DCE3F16-372C-167E-F6C5-2E8B18EE3A4A}"/>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a:t>
            </a:fld>
            <a:endParaRPr lang="ja-JP" altLang="en-US" dirty="0"/>
          </a:p>
        </p:txBody>
      </p:sp>
      <p:sp>
        <p:nvSpPr>
          <p:cNvPr id="16" name="テキスト ボックス 15">
            <a:extLst>
              <a:ext uri="{FF2B5EF4-FFF2-40B4-BE49-F238E27FC236}">
                <a16:creationId xmlns:a16="http://schemas.microsoft.com/office/drawing/2014/main" id="{6D121536-8009-490E-8017-7E9F71E874C8}"/>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5811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⑨維持管理水準の設定</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550689"/>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algn="l"/>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b="0" i="0" u="none" strike="noStrike" baseline="0" dirty="0">
                <a:latin typeface="Meiryo UI" panose="020B0604030504040204" pitchFamily="50" charset="-128"/>
                <a:ea typeface="Meiryo UI" panose="020B0604030504040204" pitchFamily="50" charset="-128"/>
              </a:rPr>
              <a:t>道路関連設備の目標水準は、設備が適切に機能している必要があることから、「不具合なし」を目標管理水準とする。</a:t>
            </a: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12B89D31-E956-6F5B-1976-14E7C4804CBA}"/>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0000"/>
                    </a14:imgEffect>
                    <a14:imgEffect>
                      <a14:saturation sat="400000"/>
                    </a14:imgEffect>
                  </a14:imgLayer>
                </a14:imgProps>
              </a:ext>
              <a:ext uri="{28A0092B-C50C-407E-A947-70E740481C1C}">
                <a14:useLocalDpi xmlns:a14="http://schemas.microsoft.com/office/drawing/2010/main"/>
              </a:ext>
            </a:extLst>
          </a:blip>
          <a:stretch>
            <a:fillRect/>
          </a:stretch>
        </p:blipFill>
        <p:spPr>
          <a:xfrm>
            <a:off x="242172" y="2089253"/>
            <a:ext cx="3418491" cy="2037474"/>
          </a:xfrm>
          <a:prstGeom prst="rect">
            <a:avLst/>
          </a:prstGeom>
        </p:spPr>
      </p:pic>
      <p:pic>
        <p:nvPicPr>
          <p:cNvPr id="18" name="図 17">
            <a:extLst>
              <a:ext uri="{FF2B5EF4-FFF2-40B4-BE49-F238E27FC236}">
                <a16:creationId xmlns:a16="http://schemas.microsoft.com/office/drawing/2014/main" id="{3A8EC17B-57A4-138D-1376-4A82FAB92C78}"/>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a:ext>
            </a:extLst>
          </a:blip>
          <a:stretch>
            <a:fillRect/>
          </a:stretch>
        </p:blipFill>
        <p:spPr>
          <a:xfrm>
            <a:off x="361950" y="4229100"/>
            <a:ext cx="3143250" cy="2381249"/>
          </a:xfrm>
          <a:prstGeom prst="rect">
            <a:avLst/>
          </a:prstGeom>
        </p:spPr>
      </p:pic>
      <p:sp>
        <p:nvSpPr>
          <p:cNvPr id="15" name="フローチャート: 組合せ 14">
            <a:extLst>
              <a:ext uri="{FF2B5EF4-FFF2-40B4-BE49-F238E27FC236}">
                <a16:creationId xmlns:a16="http://schemas.microsoft.com/office/drawing/2014/main" id="{27A1CA2C-FC2B-4A45-984E-FBD68A90416A}"/>
              </a:ext>
            </a:extLst>
          </p:cNvPr>
          <p:cNvSpPr/>
          <p:nvPr/>
        </p:nvSpPr>
        <p:spPr>
          <a:xfrm rot="16200000">
            <a:off x="3549663"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D7638285-686F-460E-B235-54C5D927DF1B}"/>
              </a:ext>
            </a:extLst>
          </p:cNvPr>
          <p:cNvGrpSpPr/>
          <p:nvPr/>
        </p:nvGrpSpPr>
        <p:grpSpPr>
          <a:xfrm>
            <a:off x="4832751" y="1184226"/>
            <a:ext cx="3605855" cy="4619965"/>
            <a:chOff x="5296845" y="1210398"/>
            <a:chExt cx="2834425" cy="3814466"/>
          </a:xfrm>
        </p:grpSpPr>
        <p:sp>
          <p:nvSpPr>
            <p:cNvPr id="25" name="テキスト ボックス 24">
              <a:extLst>
                <a:ext uri="{FF2B5EF4-FFF2-40B4-BE49-F238E27FC236}">
                  <a16:creationId xmlns:a16="http://schemas.microsoft.com/office/drawing/2014/main" id="{2A3B4EA9-DC77-46EE-87CA-8F0EC251C787}"/>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a:t>
              </a:r>
              <a:r>
                <a:rPr kumimoji="1" lang="ja-JP" altLang="en-US" sz="1200" b="0" i="0" u="none" strike="noStrike" kern="100" cap="none" spc="0" normalizeH="0" baseline="0" noProof="0" dirty="0">
                  <a:ln>
                    <a:noFill/>
                  </a:ln>
                  <a:solidFill>
                    <a:srgbClr val="FF0000"/>
                  </a:solidFill>
                  <a:effectLst/>
                  <a:uLnTx/>
                  <a:uFillTx/>
                  <a:latin typeface="Trebuchet MS"/>
                  <a:ea typeface="HGｺﾞｼｯｸM" panose="020B0609000000000000" pitchFamily="49" charset="-128"/>
                  <a:cs typeface="+mn-cs"/>
                </a:rPr>
                <a:t>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6" name="テキスト ボックス 25">
              <a:extLst>
                <a:ext uri="{FF2B5EF4-FFF2-40B4-BE49-F238E27FC236}">
                  <a16:creationId xmlns:a16="http://schemas.microsoft.com/office/drawing/2014/main" id="{B0D637F9-C6E9-4802-BE83-E125B1950689}"/>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7" name="テキスト ボックス 26">
              <a:extLst>
                <a:ext uri="{FF2B5EF4-FFF2-40B4-BE49-F238E27FC236}">
                  <a16:creationId xmlns:a16="http://schemas.microsoft.com/office/drawing/2014/main" id="{C5AFCF28-734E-46BA-9295-6DB4553BCB86}"/>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8" name="フローチャート: 組合せ 27">
              <a:extLst>
                <a:ext uri="{FF2B5EF4-FFF2-40B4-BE49-F238E27FC236}">
                  <a16:creationId xmlns:a16="http://schemas.microsoft.com/office/drawing/2014/main" id="{A8BB777C-BDB0-4BAE-975F-D405134C98D3}"/>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ローチャート: 組合せ 28">
              <a:extLst>
                <a:ext uri="{FF2B5EF4-FFF2-40B4-BE49-F238E27FC236}">
                  <a16:creationId xmlns:a16="http://schemas.microsoft.com/office/drawing/2014/main" id="{9960D5A6-7D4A-4984-BC51-EA2D5391B72C}"/>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78E3DEB5-1DD8-ACDC-ABC9-2315499A5CFB}"/>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C5DAFBD5-5E52-80BF-B5E7-F421165495E9}"/>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a:t>
            </a:fld>
            <a:endParaRPr lang="ja-JP" altLang="en-US" dirty="0"/>
          </a:p>
        </p:txBody>
      </p:sp>
      <p:sp>
        <p:nvSpPr>
          <p:cNvPr id="17" name="テキスト ボックス 16">
            <a:extLst>
              <a:ext uri="{FF2B5EF4-FFF2-40B4-BE49-F238E27FC236}">
                <a16:creationId xmlns:a16="http://schemas.microsoft.com/office/drawing/2014/main" id="{2F4F2DB2-F0FE-4F11-A065-DD5DF8EEB6A7}"/>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1207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⑩考慮すべき視点と更新・改築判定フロー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437447"/>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effectLst/>
              </a:rPr>
              <a:t>【</a:t>
            </a:r>
            <a:r>
              <a:rPr lang="ja-JP" altLang="en-US" sz="1050" kern="100" dirty="0">
                <a:effectLst/>
              </a:rPr>
              <a:t>現計画</a:t>
            </a:r>
            <a:r>
              <a:rPr lang="ja-JP" altLang="en-US" sz="1050" kern="100" dirty="0"/>
              <a:t>の記載内容</a:t>
            </a:r>
            <a:r>
              <a:rPr lang="en-US" altLang="ja-JP" sz="105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pic>
        <p:nvPicPr>
          <p:cNvPr id="9" name="図 8">
            <a:extLst>
              <a:ext uri="{FF2B5EF4-FFF2-40B4-BE49-F238E27FC236}">
                <a16:creationId xmlns:a16="http://schemas.microsoft.com/office/drawing/2014/main" id="{1F9750DB-1AE9-FC4F-FABC-832018E14693}"/>
              </a:ext>
            </a:extLst>
          </p:cNvPr>
          <p:cNvPicPr>
            <a:picLocks noChangeAspect="1"/>
          </p:cNvPicPr>
          <p:nvPr/>
        </p:nvPicPr>
        <p:blipFill>
          <a:blip r:embed="rId3"/>
          <a:stretch>
            <a:fillRect/>
          </a:stretch>
        </p:blipFill>
        <p:spPr>
          <a:xfrm>
            <a:off x="169249" y="1502229"/>
            <a:ext cx="3581484" cy="4830648"/>
          </a:xfrm>
          <a:prstGeom prst="rect">
            <a:avLst/>
          </a:prstGeom>
        </p:spPr>
      </p:pic>
      <p:sp>
        <p:nvSpPr>
          <p:cNvPr id="14" name="フローチャート: 組合せ 13">
            <a:extLst>
              <a:ext uri="{FF2B5EF4-FFF2-40B4-BE49-F238E27FC236}">
                <a16:creationId xmlns:a16="http://schemas.microsoft.com/office/drawing/2014/main" id="{8135B643-41ED-44EA-9707-53CA056A4DE5}"/>
              </a:ext>
            </a:extLst>
          </p:cNvPr>
          <p:cNvSpPr/>
          <p:nvPr/>
        </p:nvSpPr>
        <p:spPr>
          <a:xfrm rot="16200000">
            <a:off x="3523538"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F78DD6DE-DC5C-430A-BDB3-39F8D970B4FD}"/>
              </a:ext>
            </a:extLst>
          </p:cNvPr>
          <p:cNvGrpSpPr/>
          <p:nvPr/>
        </p:nvGrpSpPr>
        <p:grpSpPr>
          <a:xfrm>
            <a:off x="4806626" y="1184226"/>
            <a:ext cx="3605855" cy="4619965"/>
            <a:chOff x="5296845" y="1210398"/>
            <a:chExt cx="2834425" cy="3814466"/>
          </a:xfrm>
        </p:grpSpPr>
        <p:sp>
          <p:nvSpPr>
            <p:cNvPr id="22" name="テキスト ボックス 21">
              <a:extLst>
                <a:ext uri="{FF2B5EF4-FFF2-40B4-BE49-F238E27FC236}">
                  <a16:creationId xmlns:a16="http://schemas.microsoft.com/office/drawing/2014/main" id="{A0461AD4-93F1-4F41-996D-61A8546B7655}"/>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a:t>
              </a:r>
              <a:r>
                <a:rPr kumimoji="1" lang="ja-JP" altLang="en-US" sz="1200" b="0" i="0" u="none" strike="noStrike" kern="100" cap="none" spc="0" normalizeH="0" baseline="0" noProof="0" dirty="0">
                  <a:ln>
                    <a:noFill/>
                  </a:ln>
                  <a:solidFill>
                    <a:srgbClr val="FF0000"/>
                  </a:solidFill>
                  <a:effectLst/>
                  <a:uLnTx/>
                  <a:uFillTx/>
                  <a:latin typeface="Trebuchet MS"/>
                  <a:ea typeface="HGｺﾞｼｯｸM" panose="020B0609000000000000" pitchFamily="49" charset="-128"/>
                  <a:cs typeface="+mn-cs"/>
                </a:rPr>
                <a:t>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3" name="テキスト ボックス 22">
              <a:extLst>
                <a:ext uri="{FF2B5EF4-FFF2-40B4-BE49-F238E27FC236}">
                  <a16:creationId xmlns:a16="http://schemas.microsoft.com/office/drawing/2014/main" id="{FEA036FF-08FE-499A-B031-DB67E9A4716E}"/>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4" name="テキスト ボックス 23">
              <a:extLst>
                <a:ext uri="{FF2B5EF4-FFF2-40B4-BE49-F238E27FC236}">
                  <a16:creationId xmlns:a16="http://schemas.microsoft.com/office/drawing/2014/main" id="{6673E82E-1AA4-4E1A-86DF-B9DC1957ADCE}"/>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5" name="フローチャート: 組合せ 24">
              <a:extLst>
                <a:ext uri="{FF2B5EF4-FFF2-40B4-BE49-F238E27FC236}">
                  <a16:creationId xmlns:a16="http://schemas.microsoft.com/office/drawing/2014/main" id="{8F9DDD85-03E5-47C1-92C7-CFDD5370C6B5}"/>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ローチャート: 組合せ 25">
              <a:extLst>
                <a:ext uri="{FF2B5EF4-FFF2-40B4-BE49-F238E27FC236}">
                  <a16:creationId xmlns:a16="http://schemas.microsoft.com/office/drawing/2014/main" id="{35FF101F-3671-461B-A529-2A6D38EB3C17}"/>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A099A4E-DE7C-2CF5-8943-9F344E4F70AB}"/>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CBA5C398-A809-7456-8D5B-1A9156D56177}"/>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11</a:t>
            </a:fld>
            <a:endParaRPr lang="ja-JP" altLang="en-US" dirty="0"/>
          </a:p>
        </p:txBody>
      </p:sp>
      <p:sp>
        <p:nvSpPr>
          <p:cNvPr id="16" name="テキスト ボックス 15">
            <a:extLst>
              <a:ext uri="{FF2B5EF4-FFF2-40B4-BE49-F238E27FC236}">
                <a16:creationId xmlns:a16="http://schemas.microsoft.com/office/drawing/2014/main" id="{C9F7D098-D785-419D-B500-1F89C52D94EA}"/>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5197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⑪設備の寿命の考え方</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113109" y="1154148"/>
            <a:ext cx="3781527" cy="5078313"/>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algn="l"/>
            <a:r>
              <a:rPr lang="ja-JP" altLang="en-US" sz="1100" b="0" i="0" u="none" strike="noStrike" baseline="0" dirty="0">
                <a:latin typeface="Meiryo UI" panose="020B0604030504040204" pitchFamily="50" charset="-128"/>
                <a:ea typeface="Meiryo UI" panose="020B0604030504040204" pitchFamily="50" charset="-128"/>
              </a:rPr>
              <a:t>公会計上　： 公会計上で定められた寿命</a:t>
            </a:r>
          </a:p>
          <a:p>
            <a:pPr algn="l"/>
            <a:r>
              <a:rPr lang="ja-JP" altLang="en-US" sz="1100" b="0" i="0" u="none" strike="noStrike" baseline="0" dirty="0">
                <a:latin typeface="Meiryo UI" panose="020B0604030504040204" pitchFamily="50" charset="-128"/>
                <a:ea typeface="Meiryo UI" panose="020B0604030504040204" pitchFamily="50" charset="-128"/>
              </a:rPr>
              <a:t>国の基準等： 国がさだめるマニュアル等によって設定されている取</a:t>
            </a:r>
            <a:endParaRPr lang="en-US" altLang="ja-JP" sz="1100" b="0" i="0" u="none" strike="noStrike" baseline="0" dirty="0">
              <a:latin typeface="Meiryo UI" panose="020B0604030504040204" pitchFamily="50" charset="-128"/>
              <a:ea typeface="Meiryo UI" panose="020B0604030504040204" pitchFamily="50" charset="-128"/>
            </a:endParaRPr>
          </a:p>
          <a:p>
            <a:pPr algn="l"/>
            <a:r>
              <a:rPr lang="en-US" altLang="ja-JP" sz="1100" dirty="0">
                <a:latin typeface="Meiryo UI" panose="020B0604030504040204" pitchFamily="50" charset="-128"/>
                <a:ea typeface="Meiryo UI" panose="020B0604030504040204" pitchFamily="50" charset="-128"/>
              </a:rPr>
              <a:t>                  </a:t>
            </a:r>
            <a:r>
              <a:rPr lang="ja-JP" altLang="en-US" sz="1100" b="0" i="0" u="none" strike="noStrike" baseline="0" dirty="0">
                <a:latin typeface="Meiryo UI" panose="020B0604030504040204" pitchFamily="50" charset="-128"/>
                <a:ea typeface="Meiryo UI" panose="020B0604030504040204" pitchFamily="50" charset="-128"/>
              </a:rPr>
              <a:t>替年数</a:t>
            </a:r>
          </a:p>
          <a:p>
            <a:pPr algn="l"/>
            <a:r>
              <a:rPr lang="ja-JP" altLang="en-US" sz="1100" dirty="0">
                <a:latin typeface="Meiryo UI" panose="020B0604030504040204" pitchFamily="50" charset="-128"/>
                <a:ea typeface="Meiryo UI" panose="020B0604030504040204" pitchFamily="50" charset="-128"/>
              </a:rPr>
              <a:t>使用</a:t>
            </a:r>
            <a:r>
              <a:rPr lang="ja-JP" altLang="en-US" sz="1100" b="0" i="0" u="none" strike="noStrike" baseline="0" dirty="0">
                <a:latin typeface="Meiryo UI" panose="020B0604030504040204" pitchFamily="50" charset="-128"/>
                <a:ea typeface="Meiryo UI" panose="020B0604030504040204" pitchFamily="50" charset="-128"/>
              </a:rPr>
              <a:t>実績  ： 府が管理する設備の実績を基に設定した寿命</a:t>
            </a:r>
          </a:p>
          <a:p>
            <a:pPr algn="l"/>
            <a:r>
              <a:rPr lang="ja-JP" altLang="en-US" sz="1100" b="0" i="0" u="none" strike="noStrike" baseline="0" dirty="0">
                <a:latin typeface="Meiryo UI" panose="020B0604030504040204" pitchFamily="50" charset="-128"/>
                <a:ea typeface="Meiryo UI" panose="020B0604030504040204" pitchFamily="50" charset="-128"/>
              </a:rPr>
              <a:t>目標寿命  ： 府が管理する設備で目標とする寿命</a:t>
            </a:r>
            <a:endParaRPr lang="en-US" altLang="ja-JP" sz="11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BDB41008-9EC4-4B5C-9F67-794F556B3AC6}"/>
              </a:ext>
            </a:extLst>
          </p:cNvPr>
          <p:cNvPicPr>
            <a:picLocks noChangeAspect="1"/>
          </p:cNvPicPr>
          <p:nvPr/>
        </p:nvPicPr>
        <p:blipFill>
          <a:blip r:embed="rId3"/>
          <a:stretch>
            <a:fillRect/>
          </a:stretch>
        </p:blipFill>
        <p:spPr>
          <a:xfrm>
            <a:off x="164789" y="1876425"/>
            <a:ext cx="3573622" cy="1552575"/>
          </a:xfrm>
          <a:prstGeom prst="rect">
            <a:avLst/>
          </a:prstGeom>
        </p:spPr>
      </p:pic>
      <p:sp>
        <p:nvSpPr>
          <p:cNvPr id="14" name="フローチャート: 組合せ 13">
            <a:extLst>
              <a:ext uri="{FF2B5EF4-FFF2-40B4-BE49-F238E27FC236}">
                <a16:creationId xmlns:a16="http://schemas.microsoft.com/office/drawing/2014/main" id="{F4A5853E-ADF6-4497-ACD1-7175D75017D0}"/>
              </a:ext>
            </a:extLst>
          </p:cNvPr>
          <p:cNvSpPr/>
          <p:nvPr/>
        </p:nvSpPr>
        <p:spPr>
          <a:xfrm rot="16200000">
            <a:off x="3523538"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F7AA5E5-68EA-43C1-9CBA-5A95863E7CB3}"/>
              </a:ext>
            </a:extLst>
          </p:cNvPr>
          <p:cNvSpPr txBox="1"/>
          <p:nvPr/>
        </p:nvSpPr>
        <p:spPr>
          <a:xfrm>
            <a:off x="4549936" y="1184226"/>
            <a:ext cx="4260689" cy="1271412"/>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本文"/>
              </a:rPr>
              <a:t>【</a:t>
            </a:r>
            <a:r>
              <a:rPr lang="ja-JP" altLang="en-US" sz="1200" kern="100" dirty="0">
                <a:effectLst/>
                <a:latin typeface="HGｺﾞｼｯｸM 本文"/>
              </a:rPr>
              <a:t>検証</a:t>
            </a:r>
            <a:r>
              <a:rPr lang="en-US" altLang="ja-JP" sz="1200" kern="100" dirty="0">
                <a:effectLst/>
                <a:latin typeface="HGｺﾞｼｯｸM 本文"/>
              </a:rPr>
              <a:t>】</a:t>
            </a:r>
          </a:p>
          <a:p>
            <a:pPr algn="just"/>
            <a:r>
              <a:rPr lang="ja-JP" altLang="en-US" sz="1200" kern="100" dirty="0">
                <a:latin typeface="HGｺﾞｼｯｸM 本文"/>
              </a:rPr>
              <a:t>　　　Ａ：実施</a:t>
            </a:r>
            <a:r>
              <a:rPr lang="ja-JP" altLang="en-US" sz="1200" kern="100" dirty="0">
                <a:effectLst/>
                <a:latin typeface="HGｺﾞｼｯｸM 本文"/>
              </a:rPr>
              <a:t>状況　　　　　　　　〇</a:t>
            </a:r>
            <a:r>
              <a:rPr lang="ja-JP" altLang="en-US" sz="1200" kern="100" dirty="0">
                <a:latin typeface="HGｺﾞｼｯｸM 本文"/>
              </a:rPr>
              <a:t>　</a:t>
            </a:r>
            <a:endParaRPr lang="en-US" altLang="ja-JP" sz="1200" kern="100" dirty="0">
              <a:latin typeface="HGｺﾞｼｯｸM 本文"/>
            </a:endParaRPr>
          </a:p>
          <a:p>
            <a:pPr algn="just"/>
            <a:r>
              <a:rPr lang="ja-JP" altLang="en-US" sz="1200" kern="100" dirty="0">
                <a:effectLst/>
                <a:latin typeface="HGｺﾞｼｯｸM 本文"/>
              </a:rPr>
              <a:t>　　　Ｂ：実施評価　　　　　　　　</a:t>
            </a:r>
            <a:r>
              <a:rPr lang="ja-JP" altLang="en-US" sz="1200" b="1" kern="100" dirty="0">
                <a:effectLst/>
                <a:latin typeface="HGｺﾞｼｯｸM 本文"/>
              </a:rPr>
              <a:t>△</a:t>
            </a:r>
            <a:r>
              <a:rPr lang="ja-JP" altLang="en-US" sz="1200" kern="100" dirty="0">
                <a:latin typeface="HGｺﾞｼｯｸM 本文"/>
              </a:rPr>
              <a:t>　　</a:t>
            </a:r>
            <a:endParaRPr lang="en-US" altLang="ja-JP" sz="1200" kern="100" dirty="0">
              <a:latin typeface="HGｺﾞｼｯｸM 本文"/>
            </a:endParaRPr>
          </a:p>
          <a:p>
            <a:pPr algn="just"/>
            <a:r>
              <a:rPr lang="ja-JP" altLang="en-US" sz="1200" kern="100" dirty="0">
                <a:effectLst/>
                <a:latin typeface="HGｺﾞｼｯｸM 本文"/>
              </a:rPr>
              <a:t>　　　Ｃ：将　来</a:t>
            </a:r>
            <a:r>
              <a:rPr kumimoji="1" lang="ja-JP" altLang="en-US" sz="1200" b="0" i="0" u="none" strike="noStrike" kern="100" cap="none" spc="0" normalizeH="0" baseline="0" noProof="0" dirty="0">
                <a:ln>
                  <a:noFill/>
                </a:ln>
                <a:effectLst/>
                <a:uLnTx/>
                <a:uFillTx/>
                <a:latin typeface="HGｺﾞｼｯｸM 本文"/>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本文"/>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本文"/>
                <a:ea typeface="HGｺﾞｼｯｸM" panose="020B0609000000000000" pitchFamily="49" charset="-128"/>
              </a:rPr>
              <a:t>年後の運用）　</a:t>
            </a:r>
            <a:r>
              <a:rPr lang="ja-JP" altLang="en-US" sz="1200" b="1" kern="100" dirty="0">
                <a:effectLst/>
                <a:latin typeface="HGｺﾞｼｯｸM 本文"/>
              </a:rPr>
              <a:t>△</a:t>
            </a:r>
            <a:endParaRPr lang="en-US" altLang="ja-JP" sz="1200" b="1" kern="100" dirty="0">
              <a:effectLst/>
              <a:latin typeface="HGｺﾞｼｯｸM 本文"/>
            </a:endParaRPr>
          </a:p>
          <a:p>
            <a:pPr algn="just"/>
            <a:endParaRPr lang="en-US" altLang="ja-JP" sz="1200" kern="100" dirty="0">
              <a:effectLst/>
              <a:latin typeface="HGｺﾞｼｯｸM 本文"/>
            </a:endParaRPr>
          </a:p>
          <a:p>
            <a:pPr algn="just"/>
            <a:endParaRPr lang="en-US" altLang="ja-JP" sz="1200" kern="100" dirty="0">
              <a:effectLst/>
              <a:latin typeface="HGｺﾞｼｯｸM 本文"/>
            </a:endParaRPr>
          </a:p>
          <a:p>
            <a:pPr algn="just"/>
            <a:endParaRPr lang="en-US" altLang="ja-JP" sz="1200" kern="100" dirty="0">
              <a:effectLst/>
              <a:latin typeface="HGｺﾞｼｯｸM 本文"/>
            </a:endParaRPr>
          </a:p>
          <a:p>
            <a:pPr algn="just"/>
            <a:endParaRPr lang="en-US" altLang="ja-JP" sz="1200" kern="100" dirty="0">
              <a:effectLst/>
              <a:latin typeface="HGｺﾞｼｯｸM 本文"/>
            </a:endParaRPr>
          </a:p>
        </p:txBody>
      </p:sp>
      <p:sp>
        <p:nvSpPr>
          <p:cNvPr id="23" name="テキスト ボックス 22">
            <a:extLst>
              <a:ext uri="{FF2B5EF4-FFF2-40B4-BE49-F238E27FC236}">
                <a16:creationId xmlns:a16="http://schemas.microsoft.com/office/drawing/2014/main" id="{C25F5D62-9976-4059-BE3F-49E7CD9CDF29}"/>
              </a:ext>
            </a:extLst>
          </p:cNvPr>
          <p:cNvSpPr txBox="1"/>
          <p:nvPr/>
        </p:nvSpPr>
        <p:spPr>
          <a:xfrm>
            <a:off x="4526285" y="2968828"/>
            <a:ext cx="4284340" cy="1015663"/>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本文"/>
              </a:rPr>
              <a:t>【</a:t>
            </a:r>
            <a:r>
              <a:rPr lang="ja-JP" altLang="en-US" sz="1200" kern="100" dirty="0">
                <a:effectLst/>
                <a:latin typeface="HGｺﾞｼｯｸM 本文"/>
              </a:rPr>
              <a:t>課題</a:t>
            </a:r>
            <a:r>
              <a:rPr lang="en-US" altLang="ja-JP" sz="1200" kern="100" dirty="0">
                <a:effectLst/>
                <a:latin typeface="HGｺﾞｼｯｸM 本文"/>
              </a:rPr>
              <a:t>】</a:t>
            </a:r>
          </a:p>
          <a:p>
            <a:pPr algn="just"/>
            <a:endParaRPr lang="en-US" altLang="ja-JP" sz="1200" kern="100" dirty="0">
              <a:effectLst/>
              <a:latin typeface="HGｺﾞｼｯｸM 本文"/>
            </a:endParaRPr>
          </a:p>
          <a:p>
            <a:r>
              <a:rPr lang="ja-JP" altLang="en-US" sz="1200" kern="100" dirty="0">
                <a:effectLst/>
                <a:latin typeface="HGｺﾞｼｯｸM 本文"/>
              </a:rPr>
              <a:t>・</a:t>
            </a:r>
            <a:r>
              <a:rPr lang="ja-JP" altLang="en-US" sz="1200" dirty="0">
                <a:latin typeface="HGｺﾞｼｯｸM 本文"/>
              </a:rPr>
              <a:t>同じ設備分類内で、寿命が異なるものが存在するが、類</a:t>
            </a:r>
            <a:endParaRPr lang="en-US" altLang="ja-JP" sz="1200" dirty="0">
              <a:latin typeface="HGｺﾞｼｯｸM 本文"/>
            </a:endParaRPr>
          </a:p>
          <a:p>
            <a:r>
              <a:rPr lang="ja-JP" altLang="en-US" sz="1200" dirty="0">
                <a:latin typeface="HGｺﾞｼｯｸM 本文"/>
              </a:rPr>
              <a:t>　似設備の年数設定を参考に管理をしているものがある。</a:t>
            </a:r>
            <a:endParaRPr lang="en-US" altLang="ja-JP" sz="1200" dirty="0">
              <a:latin typeface="HGｺﾞｼｯｸM 本文"/>
            </a:endParaRPr>
          </a:p>
          <a:p>
            <a:endParaRPr lang="ja-JP" altLang="en-US" sz="1200" kern="100" dirty="0">
              <a:effectLst/>
              <a:latin typeface="HGｺﾞｼｯｸM 本文"/>
            </a:endParaRPr>
          </a:p>
        </p:txBody>
      </p:sp>
      <p:sp>
        <p:nvSpPr>
          <p:cNvPr id="24" name="テキスト ボックス 23">
            <a:extLst>
              <a:ext uri="{FF2B5EF4-FFF2-40B4-BE49-F238E27FC236}">
                <a16:creationId xmlns:a16="http://schemas.microsoft.com/office/drawing/2014/main" id="{1235D8A4-1076-4899-9E6C-0040F6E04DEF}"/>
              </a:ext>
            </a:extLst>
          </p:cNvPr>
          <p:cNvSpPr txBox="1"/>
          <p:nvPr/>
        </p:nvSpPr>
        <p:spPr>
          <a:xfrm>
            <a:off x="4526285" y="4788528"/>
            <a:ext cx="4284340" cy="120032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本文"/>
              </a:rPr>
              <a:t>【</a:t>
            </a:r>
            <a:r>
              <a:rPr lang="ja-JP" altLang="en-US" sz="1200" kern="100" dirty="0">
                <a:latin typeface="HGｺﾞｼｯｸM 本文"/>
              </a:rPr>
              <a:t>取組方針</a:t>
            </a:r>
            <a:r>
              <a:rPr lang="en-US" altLang="ja-JP" sz="1200" kern="100" dirty="0">
                <a:effectLst/>
                <a:latin typeface="HGｺﾞｼｯｸM 本文"/>
              </a:rPr>
              <a:t>】</a:t>
            </a:r>
          </a:p>
          <a:p>
            <a:endParaRPr lang="en-US" altLang="ja-JP" sz="1200" kern="100" dirty="0">
              <a:effectLst/>
              <a:latin typeface="HGｺﾞｼｯｸM 本文"/>
            </a:endParaRPr>
          </a:p>
          <a:p>
            <a:r>
              <a:rPr lang="ja-JP" altLang="en-US" sz="1200" kern="100" dirty="0">
                <a:effectLst/>
                <a:latin typeface="HGｺﾞｼｯｸM 本文"/>
              </a:rPr>
              <a:t>・設備分類を細分化、追加することで、より適切な目標寿</a:t>
            </a:r>
            <a:endParaRPr lang="en-US" altLang="ja-JP" sz="1200" kern="100" dirty="0">
              <a:effectLst/>
              <a:latin typeface="HGｺﾞｼｯｸM 本文"/>
            </a:endParaRPr>
          </a:p>
          <a:p>
            <a:r>
              <a:rPr lang="ja-JP" altLang="en-US" sz="1200" kern="100" dirty="0">
                <a:latin typeface="HGｺﾞｼｯｸM 本文"/>
              </a:rPr>
              <a:t>　</a:t>
            </a:r>
            <a:r>
              <a:rPr lang="ja-JP" altLang="en-US" sz="1200" kern="100" dirty="0">
                <a:effectLst/>
                <a:latin typeface="HGｺﾞｼｯｸM 本文"/>
              </a:rPr>
              <a:t>命の</a:t>
            </a:r>
            <a:r>
              <a:rPr lang="ja-JP" altLang="en-US" sz="1200" kern="100" dirty="0">
                <a:latin typeface="HGｺﾞｼｯｸM 本文"/>
              </a:rPr>
              <a:t>設定を行うなど、更に</a:t>
            </a:r>
            <a:r>
              <a:rPr lang="ja-JP" altLang="en-US" sz="1200" kern="100" dirty="0">
                <a:effectLst/>
                <a:latin typeface="HGｺﾞｼｯｸM 本文"/>
              </a:rPr>
              <a:t>効率的・効果的な維持管理を</a:t>
            </a:r>
            <a:endParaRPr lang="en-US" altLang="ja-JP" sz="1200" kern="100" dirty="0">
              <a:effectLst/>
              <a:latin typeface="HGｺﾞｼｯｸM 本文"/>
            </a:endParaRPr>
          </a:p>
          <a:p>
            <a:r>
              <a:rPr lang="ja-JP" altLang="en-US" sz="1200" kern="100" dirty="0">
                <a:latin typeface="HGｺﾞｼｯｸM 本文"/>
              </a:rPr>
              <a:t>　</a:t>
            </a:r>
            <a:r>
              <a:rPr lang="ja-JP" altLang="en-US" sz="1200" kern="100" dirty="0">
                <a:effectLst/>
                <a:latin typeface="HGｺﾞｼｯｸM 本文"/>
              </a:rPr>
              <a:t>目指す。</a:t>
            </a:r>
            <a:endParaRPr lang="en-US" altLang="ja-JP" sz="1200" u="sng" kern="100" dirty="0">
              <a:effectLst/>
              <a:latin typeface="HGｺﾞｼｯｸM 本文"/>
            </a:endParaRPr>
          </a:p>
          <a:p>
            <a:endParaRPr lang="en-US" altLang="ja-JP" sz="1200" kern="100" dirty="0">
              <a:latin typeface="HGｺﾞｼｯｸM 本文"/>
            </a:endParaRPr>
          </a:p>
        </p:txBody>
      </p:sp>
      <p:sp>
        <p:nvSpPr>
          <p:cNvPr id="25" name="フローチャート: 組合せ 24">
            <a:extLst>
              <a:ext uri="{FF2B5EF4-FFF2-40B4-BE49-F238E27FC236}">
                <a16:creationId xmlns:a16="http://schemas.microsoft.com/office/drawing/2014/main" id="{F40ECFC4-067C-4672-865A-4049F10015BA}"/>
              </a:ext>
            </a:extLst>
          </p:cNvPr>
          <p:cNvSpPr/>
          <p:nvPr/>
        </p:nvSpPr>
        <p:spPr>
          <a:xfrm>
            <a:off x="5340525" y="2726076"/>
            <a:ext cx="2439796"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M 本文"/>
            </a:endParaRPr>
          </a:p>
        </p:txBody>
      </p:sp>
      <p:sp>
        <p:nvSpPr>
          <p:cNvPr id="26" name="フローチャート: 組合せ 25">
            <a:extLst>
              <a:ext uri="{FF2B5EF4-FFF2-40B4-BE49-F238E27FC236}">
                <a16:creationId xmlns:a16="http://schemas.microsoft.com/office/drawing/2014/main" id="{0A88AC22-2F30-46A6-91D2-3735A6517AA3}"/>
              </a:ext>
            </a:extLst>
          </p:cNvPr>
          <p:cNvSpPr/>
          <p:nvPr/>
        </p:nvSpPr>
        <p:spPr>
          <a:xfrm>
            <a:off x="5340525" y="4408349"/>
            <a:ext cx="2439796"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M 本文"/>
            </a:endParaRPr>
          </a:p>
        </p:txBody>
      </p:sp>
      <p:sp>
        <p:nvSpPr>
          <p:cNvPr id="5" name="テキスト ボックス 4">
            <a:extLst>
              <a:ext uri="{FF2B5EF4-FFF2-40B4-BE49-F238E27FC236}">
                <a16:creationId xmlns:a16="http://schemas.microsoft.com/office/drawing/2014/main" id="{C78E8D7A-B8FB-850C-FDDD-994CC87FC278}"/>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77D1D409-67F4-C8A7-19D8-64A6752A3D8D}"/>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12</a:t>
            </a:fld>
            <a:endParaRPr lang="ja-JP" altLang="en-US" dirty="0"/>
          </a:p>
        </p:txBody>
      </p:sp>
      <p:sp>
        <p:nvSpPr>
          <p:cNvPr id="15" name="テキスト ボックス 14">
            <a:extLst>
              <a:ext uri="{FF2B5EF4-FFF2-40B4-BE49-F238E27FC236}">
                <a16:creationId xmlns:a16="http://schemas.microsoft.com/office/drawing/2014/main" id="{529764A4-3BB4-4D16-A42F-EDEAA0315C93}"/>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0320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⑫重点化指標・優先順位の考え方</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301820"/>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DC09B3E9-C604-7C65-32C5-E67CF59F93F0}"/>
              </a:ext>
            </a:extLst>
          </p:cNvPr>
          <p:cNvPicPr>
            <a:picLocks noChangeAspect="1"/>
          </p:cNvPicPr>
          <p:nvPr/>
        </p:nvPicPr>
        <p:blipFill>
          <a:blip r:embed="rId3"/>
          <a:stretch>
            <a:fillRect/>
          </a:stretch>
        </p:blipFill>
        <p:spPr>
          <a:xfrm>
            <a:off x="146219" y="1502230"/>
            <a:ext cx="3646850" cy="4830648"/>
          </a:xfrm>
          <a:prstGeom prst="rect">
            <a:avLst/>
          </a:prstGeom>
        </p:spPr>
      </p:pic>
      <p:sp>
        <p:nvSpPr>
          <p:cNvPr id="14" name="フローチャート: 組合せ 13">
            <a:extLst>
              <a:ext uri="{FF2B5EF4-FFF2-40B4-BE49-F238E27FC236}">
                <a16:creationId xmlns:a16="http://schemas.microsoft.com/office/drawing/2014/main" id="{3EDCF5C1-F854-4A0F-BBE3-74183095CF3A}"/>
              </a:ext>
            </a:extLst>
          </p:cNvPr>
          <p:cNvSpPr/>
          <p:nvPr/>
        </p:nvSpPr>
        <p:spPr>
          <a:xfrm rot="16200000">
            <a:off x="3523538"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2D8AB2A7-030F-43E2-8323-CD4276B4B3B4}"/>
              </a:ext>
            </a:extLst>
          </p:cNvPr>
          <p:cNvGrpSpPr/>
          <p:nvPr/>
        </p:nvGrpSpPr>
        <p:grpSpPr>
          <a:xfrm>
            <a:off x="4809271" y="1250061"/>
            <a:ext cx="3605855" cy="4619965"/>
            <a:chOff x="5296845" y="1210398"/>
            <a:chExt cx="2834425" cy="3814466"/>
          </a:xfrm>
        </p:grpSpPr>
        <p:sp>
          <p:nvSpPr>
            <p:cNvPr id="22" name="テキスト ボックス 21">
              <a:extLst>
                <a:ext uri="{FF2B5EF4-FFF2-40B4-BE49-F238E27FC236}">
                  <a16:creationId xmlns:a16="http://schemas.microsoft.com/office/drawing/2014/main" id="{24DA8123-CCCC-4D05-8D94-75D1414D496E}"/>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〇</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Ｂ：実施評価　　　　　　　　〇</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lang="ja-JP" altLang="en-US" sz="1200" kern="100" dirty="0">
                  <a:effectLst/>
                  <a:latin typeface="HGｺﾞｼｯｸM 見出し"/>
                </a:rPr>
                <a:t>〇</a:t>
              </a:r>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3" name="テキスト ボックス 22">
              <a:extLst>
                <a:ext uri="{FF2B5EF4-FFF2-40B4-BE49-F238E27FC236}">
                  <a16:creationId xmlns:a16="http://schemas.microsoft.com/office/drawing/2014/main" id="{B8940969-CAB9-45A8-B375-BE38DDFB0D95}"/>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effectLst/>
                  <a:latin typeface="HGｺﾞｼｯｸM 見出し"/>
                </a:rPr>
                <a:t>課題</a:t>
              </a:r>
              <a:r>
                <a:rPr lang="en-US" altLang="ja-JP" sz="1200" kern="100" dirty="0">
                  <a:effectLst/>
                  <a:latin typeface="HGｺﾞｼｯｸM 見出し"/>
                </a:rPr>
                <a:t>】</a:t>
              </a:r>
            </a:p>
            <a:p>
              <a:r>
                <a:rPr lang="ja-JP" altLang="en-US" sz="1200" kern="100" dirty="0">
                  <a:effectLst/>
                  <a:latin typeface="HGｺﾞｼｯｸM 見出し"/>
                </a:rPr>
                <a:t>　</a:t>
              </a:r>
              <a:endParaRPr lang="en-US" altLang="ja-JP" sz="1200" kern="100" dirty="0">
                <a:effectLst/>
                <a:latin typeface="HGｺﾞｼｯｸM 見出し"/>
              </a:endParaRPr>
            </a:p>
            <a:p>
              <a:r>
                <a:rPr lang="ja-JP" altLang="en-US" sz="1200" kern="100" dirty="0">
                  <a:latin typeface="HGｺﾞｼｯｸM 見出し"/>
                </a:rPr>
                <a:t>・なし</a:t>
              </a:r>
              <a:endParaRPr lang="en-US" altLang="ja-JP" sz="1200" kern="100" dirty="0">
                <a:effectLst/>
                <a:latin typeface="HGｺﾞｼｯｸM 見出し"/>
              </a:endParaRPr>
            </a:p>
            <a:p>
              <a:endParaRPr lang="ja-JP" altLang="en-US" sz="1200" kern="100" dirty="0">
                <a:effectLst/>
                <a:latin typeface="HGｺﾞｼｯｸM 見出し"/>
              </a:endParaRPr>
            </a:p>
          </p:txBody>
        </p:sp>
        <p:sp>
          <p:nvSpPr>
            <p:cNvPr id="24" name="テキスト ボックス 23">
              <a:extLst>
                <a:ext uri="{FF2B5EF4-FFF2-40B4-BE49-F238E27FC236}">
                  <a16:creationId xmlns:a16="http://schemas.microsoft.com/office/drawing/2014/main" id="{8DA6160D-9AD7-492B-95DB-03113630AA9D}"/>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latin typeface="HGｺﾞｼｯｸM 見出し"/>
                </a:rPr>
                <a:t>取組方針</a:t>
              </a:r>
              <a:r>
                <a:rPr lang="en-US" altLang="ja-JP" sz="1200" kern="100" dirty="0">
                  <a:effectLst/>
                  <a:latin typeface="HGｺﾞｼｯｸM 見出し"/>
                </a:rPr>
                <a:t>】</a:t>
              </a:r>
            </a:p>
            <a:p>
              <a:endParaRPr lang="en-US" altLang="ja-JP" sz="1200" kern="100" dirty="0">
                <a:effectLst/>
                <a:latin typeface="HGｺﾞｼｯｸM 見出し"/>
              </a:endParaRPr>
            </a:p>
            <a:p>
              <a:r>
                <a:rPr lang="ja-JP" altLang="en-US" sz="1200" kern="100" dirty="0">
                  <a:latin typeface="HGｺﾞｼｯｸM 見出し"/>
                </a:rPr>
                <a:t>・なし</a:t>
              </a:r>
              <a:endParaRPr lang="en-US" altLang="ja-JP" sz="1200" kern="100" dirty="0">
                <a:latin typeface="HGｺﾞｼｯｸM 見出し"/>
              </a:endParaRPr>
            </a:p>
            <a:p>
              <a:endParaRPr lang="en-US" altLang="ja-JP" sz="1200" kern="100" dirty="0">
                <a:effectLst/>
                <a:latin typeface="HGｺﾞｼｯｸM 見出し"/>
              </a:endParaRPr>
            </a:p>
            <a:p>
              <a:endParaRPr lang="en-US" altLang="ja-JP" sz="1200" kern="100" dirty="0">
                <a:effectLst/>
                <a:latin typeface="HGｺﾞｼｯｸM 見出し"/>
              </a:endParaRPr>
            </a:p>
          </p:txBody>
        </p:sp>
        <p:sp>
          <p:nvSpPr>
            <p:cNvPr id="25" name="フローチャート: 組合せ 24">
              <a:extLst>
                <a:ext uri="{FF2B5EF4-FFF2-40B4-BE49-F238E27FC236}">
                  <a16:creationId xmlns:a16="http://schemas.microsoft.com/office/drawing/2014/main" id="{268A1BE9-8FEB-410A-8EF3-21DC752F85A5}"/>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M 見出し"/>
              </a:endParaRPr>
            </a:p>
          </p:txBody>
        </p:sp>
        <p:sp>
          <p:nvSpPr>
            <p:cNvPr id="26" name="フローチャート: 組合せ 25">
              <a:extLst>
                <a:ext uri="{FF2B5EF4-FFF2-40B4-BE49-F238E27FC236}">
                  <a16:creationId xmlns:a16="http://schemas.microsoft.com/office/drawing/2014/main" id="{E375D7BA-C165-4B20-BBCB-012CE571AF32}"/>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M 見出し"/>
              </a:endParaRPr>
            </a:p>
          </p:txBody>
        </p:sp>
      </p:grpSp>
      <p:sp>
        <p:nvSpPr>
          <p:cNvPr id="5" name="テキスト ボックス 4">
            <a:extLst>
              <a:ext uri="{FF2B5EF4-FFF2-40B4-BE49-F238E27FC236}">
                <a16:creationId xmlns:a16="http://schemas.microsoft.com/office/drawing/2014/main" id="{2FDB5137-5E6F-379E-0E14-E1C65BCEABFA}"/>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8DDB76BD-10CE-9D0D-CE2F-7A0E959E8277}"/>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13</a:t>
            </a:fld>
            <a:endParaRPr lang="ja-JP" altLang="en-US" dirty="0"/>
          </a:p>
        </p:txBody>
      </p:sp>
      <p:sp>
        <p:nvSpPr>
          <p:cNvPr id="16" name="テキスト ボックス 15">
            <a:extLst>
              <a:ext uri="{FF2B5EF4-FFF2-40B4-BE49-F238E27FC236}">
                <a16:creationId xmlns:a16="http://schemas.microsoft.com/office/drawing/2014/main" id="{67C19272-9294-4FD2-BAE1-2AE4C2646979}"/>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8934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⑬日常的な維持管理の着実な実践</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576089"/>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Meiryo UI" panose="020B0604030504040204" pitchFamily="50" charset="-128"/>
                <a:ea typeface="Meiryo UI" panose="020B0604030504040204" pitchFamily="50" charset="-128"/>
              </a:rPr>
              <a:t>【</a:t>
            </a:r>
            <a:r>
              <a:rPr lang="ja-JP" altLang="en-US" sz="1050" kern="100" dirty="0">
                <a:effectLst/>
                <a:latin typeface="Meiryo UI" panose="020B0604030504040204" pitchFamily="50" charset="-128"/>
                <a:ea typeface="Meiryo UI" panose="020B0604030504040204" pitchFamily="50" charset="-128"/>
              </a:rPr>
              <a:t>現計画</a:t>
            </a:r>
            <a:r>
              <a:rPr lang="ja-JP" altLang="en-US" sz="1050" kern="100" dirty="0">
                <a:latin typeface="Meiryo UI" panose="020B0604030504040204" pitchFamily="50" charset="-128"/>
                <a:ea typeface="Meiryo UI" panose="020B0604030504040204" pitchFamily="50" charset="-128"/>
              </a:rPr>
              <a:t>の記載内容</a:t>
            </a:r>
            <a:r>
              <a:rPr lang="en-US" altLang="ja-JP" sz="105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50" kern="100" dirty="0">
              <a:effectLst/>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日常的な維持管理において、施設を常に良好な状態に保つよう、施設の状態を的確に把握し、施設不具合の早期発見、早期対応や緊急的・突発的な事案、苦情・要望事項等への迅速な対応不法・不正行為の防止に努め、府民の安全・安心の確保はもとより、府民サービスの向上など、これらの取組を引き続き着実に実施する。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また、「劣化・損傷の原因を排除する」視点で、施設の適正利用（例：大型車の通行適正化や施設清掃などきめ細やかな維持管理作業等、施設の長寿命化に資する取組についても実践する。 </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8247A391-A2DA-7802-8768-F45F4DA62C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900" y="3004601"/>
            <a:ext cx="3547535" cy="2816190"/>
          </a:xfrm>
          <a:prstGeom prst="rect">
            <a:avLst/>
          </a:prstGeom>
        </p:spPr>
      </p:pic>
      <p:sp>
        <p:nvSpPr>
          <p:cNvPr id="17" name="正方形/長方形 16">
            <a:extLst>
              <a:ext uri="{FF2B5EF4-FFF2-40B4-BE49-F238E27FC236}">
                <a16:creationId xmlns:a16="http://schemas.microsoft.com/office/drawing/2014/main" id="{8653D070-E1EA-E0C9-EA63-3BC7F3252F27}"/>
              </a:ext>
            </a:extLst>
          </p:cNvPr>
          <p:cNvSpPr/>
          <p:nvPr/>
        </p:nvSpPr>
        <p:spPr>
          <a:xfrm>
            <a:off x="159051" y="5201947"/>
            <a:ext cx="3547535" cy="12700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組合せ 14">
            <a:extLst>
              <a:ext uri="{FF2B5EF4-FFF2-40B4-BE49-F238E27FC236}">
                <a16:creationId xmlns:a16="http://schemas.microsoft.com/office/drawing/2014/main" id="{A3385B1E-0215-4EF9-9E5A-523A18665311}"/>
              </a:ext>
            </a:extLst>
          </p:cNvPr>
          <p:cNvSpPr/>
          <p:nvPr/>
        </p:nvSpPr>
        <p:spPr>
          <a:xfrm rot="16200000">
            <a:off x="3523538"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32A002AE-4065-4423-B8FE-EA35758EF199}"/>
              </a:ext>
            </a:extLst>
          </p:cNvPr>
          <p:cNvGrpSpPr/>
          <p:nvPr/>
        </p:nvGrpSpPr>
        <p:grpSpPr>
          <a:xfrm>
            <a:off x="4809271" y="1250061"/>
            <a:ext cx="3605855" cy="4619965"/>
            <a:chOff x="5296845" y="1210398"/>
            <a:chExt cx="2834425" cy="3814466"/>
          </a:xfrm>
        </p:grpSpPr>
        <p:sp>
          <p:nvSpPr>
            <p:cNvPr id="25" name="テキスト ボックス 24">
              <a:extLst>
                <a:ext uri="{FF2B5EF4-FFF2-40B4-BE49-F238E27FC236}">
                  <a16:creationId xmlns:a16="http://schemas.microsoft.com/office/drawing/2014/main" id="{B9B63950-0A5E-4993-AE4B-032B0155DADF}"/>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b="1" kern="100" dirty="0">
                  <a:solidFill>
                    <a:srgbClr val="FF0000"/>
                  </a:solidFill>
                </a:rPr>
                <a:t>　</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a:t>
              </a:r>
              <a:r>
                <a:rPr kumimoji="1" lang="ja-JP" altLang="en-US" sz="1200" b="0" i="0" u="none" strike="noStrike" kern="100" cap="none" spc="0" normalizeH="0" baseline="0" noProof="0" dirty="0">
                  <a:ln>
                    <a:noFill/>
                  </a:ln>
                  <a:solidFill>
                    <a:srgbClr val="FF0000"/>
                  </a:solidFill>
                  <a:effectLst/>
                  <a:uLnTx/>
                  <a:uFillTx/>
                  <a:latin typeface="Trebuchet MS"/>
                  <a:ea typeface="HGｺﾞｼｯｸM" panose="020B0609000000000000" pitchFamily="49" charset="-128"/>
                  <a:cs typeface="+mn-cs"/>
                </a:rPr>
                <a:t>　</a:t>
              </a:r>
              <a:r>
                <a:rPr lang="ja-JP" altLang="en-US" sz="1200" kern="100" dirty="0"/>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6" name="テキスト ボックス 25">
              <a:extLst>
                <a:ext uri="{FF2B5EF4-FFF2-40B4-BE49-F238E27FC236}">
                  <a16:creationId xmlns:a16="http://schemas.microsoft.com/office/drawing/2014/main" id="{517F7397-14A2-428A-B265-FF9905E4E43E}"/>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7" name="テキスト ボックス 26">
              <a:extLst>
                <a:ext uri="{FF2B5EF4-FFF2-40B4-BE49-F238E27FC236}">
                  <a16:creationId xmlns:a16="http://schemas.microsoft.com/office/drawing/2014/main" id="{ACF49BB6-B74C-47CE-AE48-8DB0CFDE6DA6}"/>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8" name="フローチャート: 組合せ 27">
              <a:extLst>
                <a:ext uri="{FF2B5EF4-FFF2-40B4-BE49-F238E27FC236}">
                  <a16:creationId xmlns:a16="http://schemas.microsoft.com/office/drawing/2014/main" id="{6EE62101-0570-46B5-B185-058AC60DBEAE}"/>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ローチャート: 組合せ 28">
              <a:extLst>
                <a:ext uri="{FF2B5EF4-FFF2-40B4-BE49-F238E27FC236}">
                  <a16:creationId xmlns:a16="http://schemas.microsoft.com/office/drawing/2014/main" id="{21556F92-95E4-4810-B997-EB2F27A65B88}"/>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517CA9F1-DDAF-C46B-9C36-1CE462BF4E5E}"/>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CEA6EBC0-3B88-558D-8177-305AB10C3A4C}"/>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14</a:t>
            </a:fld>
            <a:endParaRPr lang="ja-JP" altLang="en-US" dirty="0"/>
          </a:p>
        </p:txBody>
      </p:sp>
      <p:sp>
        <p:nvSpPr>
          <p:cNvPr id="18" name="テキスト ボックス 17">
            <a:extLst>
              <a:ext uri="{FF2B5EF4-FFF2-40B4-BE49-F238E27FC236}">
                <a16:creationId xmlns:a16="http://schemas.microsoft.com/office/drawing/2014/main" id="{0320F5C5-C156-4BBA-8452-1EA6D929FE84}"/>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5238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⑭データの蓄積管理</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559155"/>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Meiryo UI" panose="020B0604030504040204" pitchFamily="50" charset="-128"/>
                <a:ea typeface="Meiryo UI" panose="020B0604030504040204" pitchFamily="50" charset="-128"/>
              </a:rPr>
              <a:t>【</a:t>
            </a:r>
            <a:r>
              <a:rPr lang="ja-JP" altLang="en-US" sz="1050" kern="100" dirty="0">
                <a:effectLst/>
                <a:latin typeface="Meiryo UI" panose="020B0604030504040204" pitchFamily="50" charset="-128"/>
                <a:ea typeface="Meiryo UI" panose="020B0604030504040204" pitchFamily="50" charset="-128"/>
              </a:rPr>
              <a:t>現計画</a:t>
            </a:r>
            <a:r>
              <a:rPr lang="ja-JP" altLang="en-US" sz="1050" kern="100" dirty="0">
                <a:latin typeface="Meiryo UI" panose="020B0604030504040204" pitchFamily="50" charset="-128"/>
                <a:ea typeface="Meiryo UI" panose="020B0604030504040204" pitchFamily="50" charset="-128"/>
              </a:rPr>
              <a:t>の記載内容</a:t>
            </a:r>
            <a:r>
              <a:rPr lang="en-US" altLang="ja-JP" sz="105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日常的な維持管理のパトロールや苦情・要望、維持管理作業等データの蓄積・管理は、以下の「大阪府建設 </a:t>
            </a:r>
            <a:r>
              <a:rPr lang="en-US" altLang="ja-JP" sz="1050" kern="100" dirty="0">
                <a:latin typeface="Meiryo UI" panose="020B0604030504040204" pitchFamily="50" charset="-128"/>
                <a:ea typeface="Meiryo UI" panose="020B0604030504040204" pitchFamily="50" charset="-128"/>
              </a:rPr>
              <a:t>CALS </a:t>
            </a:r>
            <a:r>
              <a:rPr lang="ja-JP" altLang="en-US" sz="1050" kern="100" dirty="0">
                <a:latin typeface="Meiryo UI" panose="020B0604030504040204" pitchFamily="50" charset="-128"/>
                <a:ea typeface="Meiryo UI" panose="020B0604030504040204" pitchFamily="50" charset="-128"/>
              </a:rPr>
              <a:t>システム」に職員が登録し、一元管理する。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「大阪府建設 </a:t>
            </a:r>
            <a:r>
              <a:rPr lang="en-US" altLang="ja-JP" sz="1050" kern="100" dirty="0">
                <a:latin typeface="Meiryo UI" panose="020B0604030504040204" pitchFamily="50" charset="-128"/>
                <a:ea typeface="Meiryo UI" panose="020B0604030504040204" pitchFamily="50" charset="-128"/>
              </a:rPr>
              <a:t>CALS </a:t>
            </a:r>
            <a:r>
              <a:rPr lang="ja-JP" altLang="en-US" sz="1050" kern="100" dirty="0">
                <a:latin typeface="Meiryo UI" panose="020B0604030504040204" pitchFamily="50" charset="-128"/>
                <a:ea typeface="Meiryo UI" panose="020B0604030504040204" pitchFamily="50" charset="-128"/>
              </a:rPr>
              <a:t>システム」は複数のサブシステムから成り、維持管理業務においては、下記に示す２つのサブシステムの利用を基本とする。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 </a:t>
            </a:r>
          </a:p>
          <a:p>
            <a:pPr marL="0" marR="0" lvl="0" indent="0" algn="l" defTabSz="925513" rtl="0" eaLnBrk="1" fontAlgn="auto" latinLnBrk="0" hangingPunct="1">
              <a:lnSpc>
                <a:spcPct val="100000"/>
              </a:lnSpc>
              <a:spcBef>
                <a:spcPts val="0"/>
              </a:spcBef>
              <a:spcAft>
                <a:spcPts val="0"/>
              </a:spcAft>
              <a:buClrTx/>
              <a:buSzTx/>
              <a:buFontTx/>
              <a:buNone/>
              <a:tabLst/>
              <a:defRPr/>
            </a:pPr>
            <a:r>
              <a:rPr lang="en-US" altLang="ja-JP" sz="1050" kern="100" dirty="0">
                <a:latin typeface="Meiryo UI" panose="020B0604030504040204" pitchFamily="50" charset="-128"/>
                <a:ea typeface="Meiryo UI" panose="020B0604030504040204" pitchFamily="50" charset="-128"/>
              </a:rPr>
              <a:t>1) </a:t>
            </a:r>
            <a:r>
              <a:rPr lang="ja-JP" altLang="en-US" sz="1050" kern="100" dirty="0">
                <a:latin typeface="Meiryo UI" panose="020B0604030504040204" pitchFamily="50" charset="-128"/>
                <a:ea typeface="Meiryo UI" panose="020B0604030504040204" pitchFamily="50" charset="-128"/>
              </a:rPr>
              <a:t>維持管理サブシステム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維持管理サブシステムは、</a:t>
            </a:r>
            <a:r>
              <a:rPr lang="en-US" altLang="ja-JP" sz="1050" kern="100" dirty="0">
                <a:latin typeface="Meiryo UI" panose="020B0604030504040204" pitchFamily="50" charset="-128"/>
                <a:ea typeface="Meiryo UI" panose="020B0604030504040204" pitchFamily="50" charset="-128"/>
              </a:rPr>
              <a:t>GIS </a:t>
            </a:r>
            <a:r>
              <a:rPr lang="ja-JP" altLang="en-US" sz="1050" kern="100" dirty="0">
                <a:latin typeface="Meiryo UI" panose="020B0604030504040204" pitchFamily="50" charset="-128"/>
                <a:ea typeface="Meiryo UI" panose="020B0604030504040204" pitchFamily="50" charset="-128"/>
              </a:rPr>
              <a:t>を活用し、点検・パトロール、苦情・要望管理、点検・補修履歴管理等、公共事業ライフサイクルにおける維持管理に関する情報管理や業務支援を行うものである。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維持管理サブシステムの適用範囲を下表に示す。 </a:t>
            </a: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en-US" altLang="ja-JP" sz="1050" kern="100" dirty="0">
                <a:latin typeface="Meiryo UI" panose="020B0604030504040204" pitchFamily="50" charset="-128"/>
                <a:ea typeface="Meiryo UI" panose="020B0604030504040204" pitchFamily="50" charset="-128"/>
              </a:rPr>
              <a:t>2) </a:t>
            </a:r>
            <a:r>
              <a:rPr lang="ja-JP" altLang="en-US" sz="1050" kern="100" dirty="0">
                <a:latin typeface="Meiryo UI" panose="020B0604030504040204" pitchFamily="50" charset="-128"/>
                <a:ea typeface="Meiryo UI" panose="020B0604030504040204" pitchFamily="50" charset="-128"/>
              </a:rPr>
              <a:t>台帳管理サブシステム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台帳管理サブシステムは、公共事業ライフサイクルにおける業務全般に関する情報（文書・データ等）の台帳管理を実現するものである。 </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050" kern="100" dirty="0">
                <a:latin typeface="Meiryo UI" panose="020B0604030504040204" pitchFamily="50" charset="-128"/>
                <a:ea typeface="Meiryo UI" panose="020B0604030504040204" pitchFamily="50" charset="-128"/>
              </a:rPr>
              <a:t>台帳管理サブシステムの適用範囲を下表に示す。 </a:t>
            </a: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542803C6-0EB5-00EC-8959-BFFE7706C3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84" y="3541380"/>
            <a:ext cx="3483193" cy="913052"/>
          </a:xfrm>
          <a:prstGeom prst="rect">
            <a:avLst/>
          </a:prstGeom>
        </p:spPr>
      </p:pic>
      <p:pic>
        <p:nvPicPr>
          <p:cNvPr id="20" name="図 19">
            <a:extLst>
              <a:ext uri="{FF2B5EF4-FFF2-40B4-BE49-F238E27FC236}">
                <a16:creationId xmlns:a16="http://schemas.microsoft.com/office/drawing/2014/main" id="{9701692E-8002-3A1D-E69E-A07976BAA4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284" y="5449249"/>
            <a:ext cx="3651636" cy="1163218"/>
          </a:xfrm>
          <a:prstGeom prst="rect">
            <a:avLst/>
          </a:prstGeom>
        </p:spPr>
      </p:pic>
      <p:sp>
        <p:nvSpPr>
          <p:cNvPr id="15" name="フローチャート: 組合せ 14">
            <a:extLst>
              <a:ext uri="{FF2B5EF4-FFF2-40B4-BE49-F238E27FC236}">
                <a16:creationId xmlns:a16="http://schemas.microsoft.com/office/drawing/2014/main" id="{1E4769DB-2D9A-4080-8304-CFF6923A0900}"/>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A9247269-2A98-4FC2-85DD-70171ED40BCC}"/>
              </a:ext>
            </a:extLst>
          </p:cNvPr>
          <p:cNvGrpSpPr/>
          <p:nvPr/>
        </p:nvGrpSpPr>
        <p:grpSpPr>
          <a:xfrm>
            <a:off x="4809270" y="1231397"/>
            <a:ext cx="3605856" cy="4989298"/>
            <a:chOff x="5296845" y="1210398"/>
            <a:chExt cx="2834426" cy="4119405"/>
          </a:xfrm>
        </p:grpSpPr>
        <p:sp>
          <p:nvSpPr>
            <p:cNvPr id="25" name="テキスト ボックス 24">
              <a:extLst>
                <a:ext uri="{FF2B5EF4-FFF2-40B4-BE49-F238E27FC236}">
                  <a16:creationId xmlns:a16="http://schemas.microsoft.com/office/drawing/2014/main" id="{D392A8F8-4273-4242-AB49-D254C1ACC440}"/>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a:t>
              </a:r>
              <a:r>
                <a:rPr lang="ja-JP" altLang="en-US" sz="1200" b="1" kern="100" dirty="0">
                  <a:effectLst/>
                  <a:latin typeface="HGｺﾞｼｯｸM 見出し"/>
                </a:rPr>
                <a:t>△</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Ｂ：実施評価　　　　　　　　</a:t>
              </a:r>
              <a:r>
                <a:rPr lang="ja-JP" altLang="en-US" sz="1200" b="1" kern="100" dirty="0">
                  <a:latin typeface="HGｺﾞｼｯｸM 見出し"/>
                </a:rPr>
                <a:t>〇　</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lang="ja-JP" altLang="en-US" sz="1200" b="1" kern="100" dirty="0">
                  <a:effectLst/>
                  <a:latin typeface="HGｺﾞｼｯｸM 見出し"/>
                </a:rPr>
                <a:t>△</a:t>
              </a:r>
              <a:endParaRPr lang="en-US" altLang="ja-JP" sz="1200" b="1"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6" name="テキスト ボックス 25">
              <a:extLst>
                <a:ext uri="{FF2B5EF4-FFF2-40B4-BE49-F238E27FC236}">
                  <a16:creationId xmlns:a16="http://schemas.microsoft.com/office/drawing/2014/main" id="{EF627BB8-487D-4F88-9757-28A7FA372118}"/>
                </a:ext>
              </a:extLst>
            </p:cNvPr>
            <p:cNvSpPr txBox="1"/>
            <p:nvPr/>
          </p:nvSpPr>
          <p:spPr>
            <a:xfrm>
              <a:off x="5296847" y="2807712"/>
              <a:ext cx="2834424" cy="99104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effectLst/>
                  <a:latin typeface="HGｺﾞｼｯｸM 見出し"/>
                </a:rPr>
                <a:t>課題</a:t>
              </a:r>
              <a:r>
                <a:rPr lang="en-US" altLang="ja-JP" sz="1200" kern="100" dirty="0">
                  <a:effectLst/>
                  <a:latin typeface="HGｺﾞｼｯｸM 見出し"/>
                </a:rPr>
                <a:t>】</a:t>
              </a:r>
            </a:p>
            <a:p>
              <a:r>
                <a:rPr lang="ja-JP" altLang="en-US" sz="1200" kern="100" dirty="0">
                  <a:effectLst/>
                  <a:latin typeface="HGｺﾞｼｯｸM 見出し"/>
                </a:rPr>
                <a:t>　</a:t>
              </a:r>
              <a:endParaRPr lang="en-US" altLang="ja-JP" sz="1200" kern="100" dirty="0">
                <a:effectLst/>
                <a:latin typeface="HGｺﾞｼｯｸM 見出し"/>
              </a:endParaRPr>
            </a:p>
            <a:p>
              <a:r>
                <a:rPr lang="ja-JP" altLang="en-US" sz="1200" kern="100" dirty="0">
                  <a:latin typeface="HGｺﾞｼｯｸM 見出し"/>
                </a:rPr>
                <a:t>・点検結果が紙による管理で、電子化できていな</a:t>
              </a:r>
              <a:endParaRPr lang="en-US" altLang="ja-JP" sz="1200" kern="100" dirty="0">
                <a:latin typeface="HGｺﾞｼｯｸM 見出し"/>
              </a:endParaRPr>
            </a:p>
            <a:p>
              <a:r>
                <a:rPr lang="ja-JP" altLang="en-US" sz="1200" kern="100" dirty="0">
                  <a:latin typeface="HGｺﾞｼｯｸM 見出し"/>
                </a:rPr>
                <a:t>　いものがある。</a:t>
              </a:r>
              <a:endParaRPr lang="en-US" altLang="ja-JP" sz="1200" kern="100" dirty="0">
                <a:latin typeface="HGｺﾞｼｯｸM 見出し"/>
              </a:endParaRPr>
            </a:p>
            <a:p>
              <a:r>
                <a:rPr lang="ja-JP" altLang="en-US" sz="1200" kern="100" dirty="0">
                  <a:effectLst/>
                  <a:latin typeface="HGｺﾞｼｯｸM 見出し"/>
                </a:rPr>
                <a:t>・点検データの活用が十分にできていない。</a:t>
              </a:r>
              <a:endParaRPr lang="en-US" altLang="ja-JP" sz="1200" kern="100" dirty="0">
                <a:effectLst/>
                <a:latin typeface="HGｺﾞｼｯｸM 見出し"/>
              </a:endParaRPr>
            </a:p>
            <a:p>
              <a:endParaRPr lang="ja-JP" altLang="en-US" sz="1200" kern="100" dirty="0">
                <a:effectLst/>
                <a:latin typeface="HGｺﾞｼｯｸM 見出し"/>
              </a:endParaRPr>
            </a:p>
          </p:txBody>
        </p:sp>
        <p:sp>
          <p:nvSpPr>
            <p:cNvPr id="27" name="テキスト ボックス 26">
              <a:extLst>
                <a:ext uri="{FF2B5EF4-FFF2-40B4-BE49-F238E27FC236}">
                  <a16:creationId xmlns:a16="http://schemas.microsoft.com/office/drawing/2014/main" id="{DD3F6060-67A8-4CCC-9534-951BEDB429E3}"/>
                </a:ext>
              </a:extLst>
            </p:cNvPr>
            <p:cNvSpPr txBox="1"/>
            <p:nvPr/>
          </p:nvSpPr>
          <p:spPr>
            <a:xfrm>
              <a:off x="5296845" y="4186284"/>
              <a:ext cx="2834424" cy="114351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latin typeface="HGｺﾞｼｯｸM 見出し"/>
                </a:rPr>
                <a:t>取組方針</a:t>
              </a:r>
              <a:r>
                <a:rPr lang="en-US" altLang="ja-JP" sz="1200" kern="100" dirty="0">
                  <a:effectLst/>
                  <a:latin typeface="HGｺﾞｼｯｸM 見出し"/>
                </a:rPr>
                <a:t>】</a:t>
              </a:r>
            </a:p>
            <a:p>
              <a:endParaRPr lang="en-US" altLang="ja-JP" sz="1200" kern="100" dirty="0">
                <a:effectLst/>
                <a:latin typeface="HGｺﾞｼｯｸM 見出し"/>
              </a:endParaRPr>
            </a:p>
            <a:p>
              <a:r>
                <a:rPr lang="ja-JP" altLang="en-US" sz="1200" kern="100" dirty="0">
                  <a:latin typeface="HGｺﾞｼｯｸM 見出し"/>
                </a:rPr>
                <a:t>・メンテ委託で実施している点検（月点検、年点</a:t>
              </a:r>
              <a:endParaRPr lang="en-US" altLang="ja-JP" sz="1200" kern="100" dirty="0">
                <a:latin typeface="HGｺﾞｼｯｸM 見出し"/>
              </a:endParaRPr>
            </a:p>
            <a:p>
              <a:r>
                <a:rPr lang="ja-JP" altLang="en-US" sz="1200" kern="100" dirty="0">
                  <a:latin typeface="HGｺﾞｼｯｸM 見出し"/>
                </a:rPr>
                <a:t>　検等）の結果について、計測値の電子化を図る。</a:t>
              </a:r>
              <a:endParaRPr lang="en-US" altLang="ja-JP" sz="1200" kern="100" dirty="0">
                <a:latin typeface="HGｺﾞｼｯｸM 見出し"/>
              </a:endParaRPr>
            </a:p>
            <a:p>
              <a:r>
                <a:rPr lang="ja-JP" altLang="en-US" sz="1200" kern="100" dirty="0">
                  <a:effectLst/>
                </a:rPr>
                <a:t>・蓄積データを傾向管理などに利用し、充実を図</a:t>
              </a:r>
              <a:endParaRPr lang="en-US" altLang="ja-JP" sz="1200" kern="100" dirty="0">
                <a:effectLst/>
              </a:endParaRPr>
            </a:p>
            <a:p>
              <a:r>
                <a:rPr lang="ja-JP" altLang="en-US" sz="1200" kern="100" dirty="0"/>
                <a:t>　</a:t>
              </a:r>
              <a:r>
                <a:rPr lang="ja-JP" altLang="en-US" sz="1200" kern="100" dirty="0">
                  <a:effectLst/>
                </a:rPr>
                <a:t>る。</a:t>
              </a:r>
              <a:endParaRPr lang="en-US" altLang="ja-JP" sz="1200" kern="100" dirty="0">
                <a:effectLst/>
                <a:latin typeface="HGｺﾞｼｯｸM 見出し"/>
              </a:endParaRPr>
            </a:p>
            <a:p>
              <a:endParaRPr lang="en-US" altLang="ja-JP" sz="1200" kern="100" dirty="0">
                <a:effectLst/>
                <a:latin typeface="HGｺﾞｼｯｸM 見出し"/>
              </a:endParaRPr>
            </a:p>
          </p:txBody>
        </p:sp>
        <p:sp>
          <p:nvSpPr>
            <p:cNvPr id="28" name="フローチャート: 組合せ 27">
              <a:extLst>
                <a:ext uri="{FF2B5EF4-FFF2-40B4-BE49-F238E27FC236}">
                  <a16:creationId xmlns:a16="http://schemas.microsoft.com/office/drawing/2014/main" id="{BE41196C-5A42-492C-818D-90FAC6E73945}"/>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M 見出し"/>
              </a:endParaRPr>
            </a:p>
          </p:txBody>
        </p:sp>
        <p:sp>
          <p:nvSpPr>
            <p:cNvPr id="29" name="フローチャート: 組合せ 28">
              <a:extLst>
                <a:ext uri="{FF2B5EF4-FFF2-40B4-BE49-F238E27FC236}">
                  <a16:creationId xmlns:a16="http://schemas.microsoft.com/office/drawing/2014/main" id="{EE3C08FB-75F8-407D-9EEB-DF6BA27F3C22}"/>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M 見出し"/>
              </a:endParaRPr>
            </a:p>
          </p:txBody>
        </p:sp>
      </p:grpSp>
      <p:sp>
        <p:nvSpPr>
          <p:cNvPr id="7" name="テキスト ボックス 6">
            <a:extLst>
              <a:ext uri="{FF2B5EF4-FFF2-40B4-BE49-F238E27FC236}">
                <a16:creationId xmlns:a16="http://schemas.microsoft.com/office/drawing/2014/main" id="{3F8715AF-2BF4-72EF-6540-46A7A631196C}"/>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0C6AF07F-A278-B345-9D4F-CF8ABB883A31}"/>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15</a:t>
            </a:fld>
            <a:endParaRPr lang="ja-JP" altLang="en-US" dirty="0"/>
          </a:p>
        </p:txBody>
      </p:sp>
      <p:sp>
        <p:nvSpPr>
          <p:cNvPr id="16" name="テキスト ボックス 15">
            <a:extLst>
              <a:ext uri="{FF2B5EF4-FFF2-40B4-BE49-F238E27FC236}">
                <a16:creationId xmlns:a16="http://schemas.microsoft.com/office/drawing/2014/main" id="{D714F5D7-16FC-45C5-80B5-456682012965}"/>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460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４－２　⑮維持管理を見通した新設工事上の工夫</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83904" y="1054069"/>
            <a:ext cx="3883916" cy="5411128"/>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5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05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2FA51D30-6570-6A85-9F1D-36CA01437851}"/>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46997" y="1457103"/>
            <a:ext cx="3721640" cy="4875774"/>
          </a:xfrm>
          <a:prstGeom prst="rect">
            <a:avLst/>
          </a:prstGeom>
        </p:spPr>
      </p:pic>
      <p:cxnSp>
        <p:nvCxnSpPr>
          <p:cNvPr id="21" name="直線コネクタ 20">
            <a:extLst>
              <a:ext uri="{FF2B5EF4-FFF2-40B4-BE49-F238E27FC236}">
                <a16:creationId xmlns:a16="http://schemas.microsoft.com/office/drawing/2014/main" id="{34BCC130-CD17-2CC9-25E1-8D827CF98B50}"/>
              </a:ext>
            </a:extLst>
          </p:cNvPr>
          <p:cNvCxnSpPr/>
          <p:nvPr/>
        </p:nvCxnSpPr>
        <p:spPr>
          <a:xfrm>
            <a:off x="330200" y="4614333"/>
            <a:ext cx="16956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フローチャート: 組合せ 29">
            <a:extLst>
              <a:ext uri="{FF2B5EF4-FFF2-40B4-BE49-F238E27FC236}">
                <a16:creationId xmlns:a16="http://schemas.microsoft.com/office/drawing/2014/main" id="{AA524490-8A1D-45B1-81E3-F792DA0EB1FA}"/>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673C2CEE-DD44-4807-9BC8-514C7D97AD88}"/>
              </a:ext>
            </a:extLst>
          </p:cNvPr>
          <p:cNvGrpSpPr/>
          <p:nvPr/>
        </p:nvGrpSpPr>
        <p:grpSpPr>
          <a:xfrm>
            <a:off x="4809271" y="1231397"/>
            <a:ext cx="3605855" cy="4619965"/>
            <a:chOff x="5296845" y="1210398"/>
            <a:chExt cx="2834425" cy="3814466"/>
          </a:xfrm>
        </p:grpSpPr>
        <p:sp>
          <p:nvSpPr>
            <p:cNvPr id="32" name="テキスト ボックス 31">
              <a:extLst>
                <a:ext uri="{FF2B5EF4-FFF2-40B4-BE49-F238E27FC236}">
                  <a16:creationId xmlns:a16="http://schemas.microsoft.com/office/drawing/2014/main" id="{0951CF96-C8E6-4194-B47A-CFF5F511B2CD}"/>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a:t>
              </a:r>
              <a:r>
                <a:rPr lang="ja-JP" altLang="en-US" sz="1200" kern="100" dirty="0"/>
                <a:t>〇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b="1" kern="100" dirty="0">
                <a:solidFill>
                  <a:srgbClr val="FF0000"/>
                </a:solidFill>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33" name="テキスト ボックス 32">
              <a:extLst>
                <a:ext uri="{FF2B5EF4-FFF2-40B4-BE49-F238E27FC236}">
                  <a16:creationId xmlns:a16="http://schemas.microsoft.com/office/drawing/2014/main" id="{04416D5E-DAE7-4DB8-91E9-065CD1B2CBC1}"/>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34" name="テキスト ボックス 33">
              <a:extLst>
                <a:ext uri="{FF2B5EF4-FFF2-40B4-BE49-F238E27FC236}">
                  <a16:creationId xmlns:a16="http://schemas.microsoft.com/office/drawing/2014/main" id="{22045FC4-B75E-4D00-9D48-584545ED59D4}"/>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35" name="フローチャート: 組合せ 34">
              <a:extLst>
                <a:ext uri="{FF2B5EF4-FFF2-40B4-BE49-F238E27FC236}">
                  <a16:creationId xmlns:a16="http://schemas.microsoft.com/office/drawing/2014/main" id="{21985E88-A3EE-41C7-9DB3-0F541F8BCEB2}"/>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フローチャート: 組合せ 35">
              <a:extLst>
                <a:ext uri="{FF2B5EF4-FFF2-40B4-BE49-F238E27FC236}">
                  <a16:creationId xmlns:a16="http://schemas.microsoft.com/office/drawing/2014/main" id="{4B0EC24E-120D-469F-8AA7-4A0F55BAECA1}"/>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9E376153-9324-8CA8-547E-386E546C5434}"/>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B16DD6DC-BD66-44AA-36B0-F495E8C817AA}"/>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16</a:t>
            </a:fld>
            <a:endParaRPr lang="ja-JP" altLang="en-US" dirty="0"/>
          </a:p>
        </p:txBody>
      </p:sp>
      <p:sp>
        <p:nvSpPr>
          <p:cNvPr id="16" name="テキスト ボックス 15">
            <a:extLst>
              <a:ext uri="{FF2B5EF4-FFF2-40B4-BE49-F238E27FC236}">
                <a16:creationId xmlns:a16="http://schemas.microsoft.com/office/drawing/2014/main" id="{E6213C8C-B570-4520-8118-76F40E02E555}"/>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5622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a:t>
            </a:r>
            <a:r>
              <a:rPr lang="ja-JP" altLang="en-US" sz="2400" dirty="0">
                <a:solidFill>
                  <a:prstClr val="black"/>
                </a:solidFill>
                <a:latin typeface="Meiryo UI" pitchFamily="50" charset="-128"/>
                <a:ea typeface="Meiryo UI" pitchFamily="50" charset="-128"/>
                <a:cs typeface="Meiryo UI" pitchFamily="50" charset="-128"/>
              </a:rPr>
              <a:t>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新たな技術、材料、工法の活用と促進策</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7"/>
            <a:ext cx="3756503" cy="5559155"/>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FC7124EE-53FC-E744-86DD-1CB2E62E5F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112" y="1442094"/>
            <a:ext cx="3593111" cy="3747973"/>
          </a:xfrm>
          <a:prstGeom prst="rect">
            <a:avLst/>
          </a:prstGeom>
        </p:spPr>
      </p:pic>
      <p:pic>
        <p:nvPicPr>
          <p:cNvPr id="17" name="図 16">
            <a:extLst>
              <a:ext uri="{FF2B5EF4-FFF2-40B4-BE49-F238E27FC236}">
                <a16:creationId xmlns:a16="http://schemas.microsoft.com/office/drawing/2014/main" id="{4C3D7D8A-F4B5-33E8-0B60-A4696265093C}"/>
              </a:ext>
            </a:extLst>
          </p:cNvPr>
          <p:cNvPicPr>
            <a:picLocks noChangeAspect="1"/>
          </p:cNvPicPr>
          <p:nvPr/>
        </p:nvPicPr>
        <p:blipFill>
          <a:blip r:embed="rId4"/>
          <a:stretch>
            <a:fillRect/>
          </a:stretch>
        </p:blipFill>
        <p:spPr>
          <a:xfrm>
            <a:off x="177112" y="5254320"/>
            <a:ext cx="3593111" cy="1403959"/>
          </a:xfrm>
          <a:prstGeom prst="rect">
            <a:avLst/>
          </a:prstGeom>
        </p:spPr>
      </p:pic>
      <p:sp>
        <p:nvSpPr>
          <p:cNvPr id="15" name="フローチャート: 組合せ 14">
            <a:extLst>
              <a:ext uri="{FF2B5EF4-FFF2-40B4-BE49-F238E27FC236}">
                <a16:creationId xmlns:a16="http://schemas.microsoft.com/office/drawing/2014/main" id="{25AA791F-0217-4D56-AF98-92FB720EEA9F}"/>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468D0E67-FB0F-41BD-8226-6EE72D4B0098}"/>
              </a:ext>
            </a:extLst>
          </p:cNvPr>
          <p:cNvGrpSpPr/>
          <p:nvPr/>
        </p:nvGrpSpPr>
        <p:grpSpPr>
          <a:xfrm>
            <a:off x="4809271" y="1231397"/>
            <a:ext cx="3605855" cy="4619965"/>
            <a:chOff x="5296845" y="1210398"/>
            <a:chExt cx="2834425" cy="3814466"/>
          </a:xfrm>
        </p:grpSpPr>
        <p:sp>
          <p:nvSpPr>
            <p:cNvPr id="24" name="テキスト ボックス 23">
              <a:extLst>
                <a:ext uri="{FF2B5EF4-FFF2-40B4-BE49-F238E27FC236}">
                  <a16:creationId xmlns:a16="http://schemas.microsoft.com/office/drawing/2014/main" id="{F9DE946F-066D-44C0-A7D4-A4A824BF2B62}"/>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a:t>
              </a:r>
              <a:r>
                <a:rPr lang="ja-JP" altLang="en-US" sz="1200" kern="100" dirty="0"/>
                <a:t>〇　　</a:t>
              </a:r>
              <a:endParaRPr lang="en-US" altLang="ja-JP" sz="1200" kern="100" dirty="0"/>
            </a:p>
            <a:p>
              <a:pPr algn="just"/>
              <a:r>
                <a:rPr lang="ja-JP" altLang="en-US" sz="1200" kern="100" dirty="0">
                  <a:effectLst/>
                </a:rPr>
                <a:t>　　　Ｃ：将　来</a:t>
              </a:r>
              <a:r>
                <a:rPr kumimoji="1" lang="ja-JP" altLang="en-US" sz="120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b="1" kern="100" dirty="0">
                <a:solidFill>
                  <a:srgbClr val="FF0000"/>
                </a:solidFill>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5" name="テキスト ボックス 24">
              <a:extLst>
                <a:ext uri="{FF2B5EF4-FFF2-40B4-BE49-F238E27FC236}">
                  <a16:creationId xmlns:a16="http://schemas.microsoft.com/office/drawing/2014/main" id="{62B86247-8CFC-4C18-B963-AE6911A60DAB}"/>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6" name="テキスト ボックス 25">
              <a:extLst>
                <a:ext uri="{FF2B5EF4-FFF2-40B4-BE49-F238E27FC236}">
                  <a16:creationId xmlns:a16="http://schemas.microsoft.com/office/drawing/2014/main" id="{83E0FC19-15D1-40B5-87D3-E3B141EA4686}"/>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7" name="フローチャート: 組合せ 26">
              <a:extLst>
                <a:ext uri="{FF2B5EF4-FFF2-40B4-BE49-F238E27FC236}">
                  <a16:creationId xmlns:a16="http://schemas.microsoft.com/office/drawing/2014/main" id="{62E20B94-82D5-4CDB-9AFF-86D0F863F13F}"/>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ローチャート: 組合せ 27">
              <a:extLst>
                <a:ext uri="{FF2B5EF4-FFF2-40B4-BE49-F238E27FC236}">
                  <a16:creationId xmlns:a16="http://schemas.microsoft.com/office/drawing/2014/main" id="{D3529E9F-52B3-464D-BB34-92F8400E7FB0}"/>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9CAAB64B-3DA4-3994-C440-02F0B8D7E9BF}"/>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789DC7C8-876A-F9FD-C0C3-607771989528}"/>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a:t>
            </a:fld>
            <a:endParaRPr lang="ja-JP" altLang="en-US" dirty="0"/>
          </a:p>
        </p:txBody>
      </p:sp>
      <p:sp>
        <p:nvSpPr>
          <p:cNvPr id="16" name="テキスト ボックス 15">
            <a:extLst>
              <a:ext uri="{FF2B5EF4-FFF2-40B4-BE49-F238E27FC236}">
                <a16:creationId xmlns:a16="http://schemas.microsoft.com/office/drawing/2014/main" id="{859ECD3D-A340-4E7C-B1AC-3BE65C579F7D}"/>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161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a:t>
            </a:r>
            <a:r>
              <a:rPr lang="ja-JP" altLang="en-US" sz="2400" dirty="0">
                <a:solidFill>
                  <a:prstClr val="black"/>
                </a:solidFill>
                <a:latin typeface="Meiryo UI" pitchFamily="50" charset="-128"/>
                <a:ea typeface="Meiryo UI" pitchFamily="50" charset="-128"/>
                <a:cs typeface="Meiryo UI" pitchFamily="50" charset="-128"/>
              </a:rPr>
              <a:t>⑰</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人材育成と確保、技術力の向上と継承</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道路設備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7"/>
            <a:ext cx="3756503" cy="3964208"/>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基本的な考え方 大阪府技術職員には、施設の管理者として、現場の最前線に立ち、施設を良好に保つとともに 不具合をいち早く察知、対処するなど府民の安全を確保する責務を果たすことや効率的・効果的 に維持管理を進めていく上で、専門的な知識を備え、豊富な現場経験と一定の技術的知見などに 基づいた適切な評価・判断を行うことができる高度な施設管理のマネジメント力が必要である。 そのため、技術職員の人材育成および確保、技術力の向上と蓄積された技術の継承ができる持続 可能な仕組みの構築を目指す。</a:t>
            </a:r>
            <a:endParaRPr lang="en-US" altLang="ja-JP" sz="1100" kern="100" dirty="0">
              <a:effectLst/>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50000"/>
              </a:lnSpc>
              <a:spcBef>
                <a:spcPts val="0"/>
              </a:spcBef>
              <a:spcAft>
                <a:spcPts val="0"/>
              </a:spcAft>
              <a:buClrTx/>
              <a:buSzTx/>
              <a:buFontTx/>
              <a:buNone/>
              <a:tabLst/>
              <a:defRPr/>
            </a:pPr>
            <a:endParaRPr lang="en-US" altLang="ja-JP" sz="11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5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25AA791F-0217-4D56-AF98-92FB720EEA9F}"/>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9DE946F-066D-44C0-A7D4-A4A824BF2B62}"/>
              </a:ext>
            </a:extLst>
          </p:cNvPr>
          <p:cNvSpPr txBox="1"/>
          <p:nvPr/>
        </p:nvSpPr>
        <p:spPr>
          <a:xfrm>
            <a:off x="4829177" y="1231397"/>
            <a:ext cx="3585948" cy="1271412"/>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〇</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Ｂ：実施評価　　　　　　　　</a:t>
            </a:r>
            <a:r>
              <a:rPr lang="ja-JP" altLang="en-US" sz="1200" kern="100" dirty="0">
                <a:latin typeface="HGｺﾞｼｯｸM 見出し"/>
              </a:rPr>
              <a:t>〇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kumimoji="1" lang="ja-JP" altLang="en-US" sz="1200" b="1" i="0" u="none" strike="noStrike" kern="100" cap="none" spc="0" normalizeH="0" baseline="0" noProof="0" dirty="0">
                <a:ln>
                  <a:noFill/>
                </a:ln>
                <a:uLnTx/>
                <a:uFillTx/>
                <a:latin typeface="HGｺﾞｼｯｸM 見出し"/>
                <a:ea typeface="HGｺﾞｼｯｸM" panose="020B0609000000000000" pitchFamily="49" charset="-128"/>
              </a:rPr>
              <a:t>△</a:t>
            </a:r>
            <a:endParaRPr lang="en-US" altLang="ja-JP" sz="1200" b="1"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6" name="テキスト ボックス 25">
            <a:extLst>
              <a:ext uri="{FF2B5EF4-FFF2-40B4-BE49-F238E27FC236}">
                <a16:creationId xmlns:a16="http://schemas.microsoft.com/office/drawing/2014/main" id="{83E0FC19-15D1-40B5-87D3-E3B141EA4686}"/>
              </a:ext>
            </a:extLst>
          </p:cNvPr>
          <p:cNvSpPr txBox="1"/>
          <p:nvPr/>
        </p:nvSpPr>
        <p:spPr>
          <a:xfrm>
            <a:off x="4829177" y="4740594"/>
            <a:ext cx="3605854" cy="1569660"/>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latin typeface="HGｺﾞｼｯｸM 見出し"/>
              </a:rPr>
              <a:t>取組方針</a:t>
            </a:r>
            <a:r>
              <a:rPr lang="en-US" altLang="ja-JP" sz="1200" kern="100" dirty="0">
                <a:effectLst/>
                <a:latin typeface="HGｺﾞｼｯｸM 見出し"/>
              </a:rPr>
              <a:t>】</a:t>
            </a:r>
          </a:p>
          <a:p>
            <a:endParaRPr lang="en-US" altLang="ja-JP" sz="1200" kern="100" dirty="0">
              <a:effectLst/>
              <a:latin typeface="HGｺﾞｼｯｸM 見出し"/>
            </a:endParaRPr>
          </a:p>
          <a:p>
            <a:pPr algn="just"/>
            <a:r>
              <a:rPr lang="ja-JP" altLang="en-US" sz="1200" kern="100" dirty="0">
                <a:latin typeface="HGｺﾞｼｯｸM 見出し"/>
              </a:rPr>
              <a:t>・</a:t>
            </a:r>
            <a:r>
              <a:rPr lang="ja-JP" altLang="ja-JP" sz="1200" dirty="0">
                <a:effectLst/>
                <a:latin typeface="HGｺﾞｼｯｸM 見出し"/>
                <a:ea typeface="游ゴシック" panose="020B0400000000000000" pitchFamily="50" charset="-128"/>
                <a:cs typeface="ＭＳ Ｐゴシック" panose="020B0600070205080204" pitchFamily="50" charset="-128"/>
              </a:rPr>
              <a:t>『具体的な取組内容』を継続し技術力を維持し</a:t>
            </a:r>
            <a:endParaRPr lang="en-US" altLang="ja-JP" sz="1200" dirty="0">
              <a:effectLst/>
              <a:latin typeface="HGｺﾞｼｯｸM 見出し"/>
              <a:ea typeface="游ゴシック" panose="020B0400000000000000" pitchFamily="50" charset="-128"/>
              <a:cs typeface="ＭＳ Ｐゴシック" panose="020B0600070205080204" pitchFamily="50" charset="-128"/>
            </a:endParaRPr>
          </a:p>
          <a:p>
            <a:pPr algn="just"/>
            <a:r>
              <a:rPr lang="ja-JP" altLang="en-US" sz="1200" dirty="0">
                <a:latin typeface="HGｺﾞｼｯｸM 見出し"/>
                <a:ea typeface="游ゴシック" panose="020B0400000000000000" pitchFamily="50" charset="-128"/>
                <a:cs typeface="ＭＳ Ｐゴシック" panose="020B0600070205080204" pitchFamily="50" charset="-128"/>
              </a:rPr>
              <a:t>　　</a:t>
            </a:r>
            <a:r>
              <a:rPr lang="ja-JP" altLang="ja-JP" sz="1200" dirty="0">
                <a:effectLst/>
                <a:latin typeface="HGｺﾞｼｯｸM 見出し"/>
                <a:ea typeface="游ゴシック" panose="020B0400000000000000" pitchFamily="50" charset="-128"/>
                <a:cs typeface="ＭＳ Ｐゴシック" panose="020B0600070205080204" pitchFamily="50" charset="-128"/>
              </a:rPr>
              <a:t>つつ、デジタル技術の活用</a:t>
            </a:r>
            <a:r>
              <a:rPr lang="ja-JP" altLang="en-US" sz="1200" dirty="0">
                <a:effectLst/>
                <a:latin typeface="HGｺﾞｼｯｸM 見出し"/>
                <a:ea typeface="游ゴシック" panose="020B0400000000000000" pitchFamily="50" charset="-128"/>
                <a:cs typeface="ＭＳ Ｐゴシック" panose="020B0600070205080204" pitchFamily="50" charset="-128"/>
              </a:rPr>
              <a:t>（</a:t>
            </a:r>
            <a:r>
              <a:rPr lang="en-US" altLang="ja-JP" sz="1200" dirty="0">
                <a:effectLst/>
                <a:latin typeface="HGｺﾞｼｯｸM 見出し"/>
                <a:ea typeface="游ゴシック" panose="020B0400000000000000" pitchFamily="50" charset="-128"/>
                <a:cs typeface="ＭＳ Ｐゴシック" panose="020B0600070205080204" pitchFamily="50" charset="-128"/>
              </a:rPr>
              <a:t>※</a:t>
            </a:r>
            <a:r>
              <a:rPr lang="ja-JP" altLang="en-US" sz="1200" dirty="0">
                <a:effectLst/>
                <a:latin typeface="HGｺﾞｼｯｸM 見出し"/>
                <a:ea typeface="游ゴシック" panose="020B0400000000000000" pitchFamily="50" charset="-128"/>
                <a:cs typeface="ＭＳ Ｐゴシック" panose="020B0600070205080204" pitchFamily="50" charset="-128"/>
              </a:rPr>
              <a:t>）</a:t>
            </a:r>
            <a:r>
              <a:rPr lang="ja-JP" altLang="ja-JP" sz="1200" dirty="0">
                <a:effectLst/>
                <a:latin typeface="HGｺﾞｼｯｸM 見出し"/>
                <a:ea typeface="游ゴシック" panose="020B0400000000000000" pitchFamily="50" charset="-128"/>
                <a:cs typeface="ＭＳ Ｐゴシック" panose="020B0600070205080204" pitchFamily="50" charset="-128"/>
              </a:rPr>
              <a:t>による省</a:t>
            </a:r>
            <a:endParaRPr lang="en-US" altLang="ja-JP" sz="1200" dirty="0">
              <a:effectLst/>
              <a:latin typeface="HGｺﾞｼｯｸM 見出し"/>
              <a:ea typeface="游ゴシック" panose="020B0400000000000000" pitchFamily="50" charset="-128"/>
              <a:cs typeface="ＭＳ Ｐゴシック" panose="020B0600070205080204" pitchFamily="50" charset="-128"/>
            </a:endParaRPr>
          </a:p>
          <a:p>
            <a:pPr algn="just"/>
            <a:r>
              <a:rPr lang="ja-JP" altLang="en-US" sz="1200" dirty="0">
                <a:latin typeface="HGｺﾞｼｯｸM 見出し"/>
                <a:ea typeface="游ゴシック" panose="020B0400000000000000" pitchFamily="50" charset="-128"/>
                <a:cs typeface="ＭＳ Ｐゴシック" panose="020B0600070205080204" pitchFamily="50" charset="-128"/>
              </a:rPr>
              <a:t>　　</a:t>
            </a:r>
            <a:r>
              <a:rPr lang="ja-JP" altLang="ja-JP" sz="1200" dirty="0">
                <a:effectLst/>
                <a:latin typeface="HGｺﾞｼｯｸM 見出し"/>
                <a:ea typeface="游ゴシック" panose="020B0400000000000000" pitchFamily="50" charset="-128"/>
                <a:cs typeface="ＭＳ Ｐゴシック" panose="020B0600070205080204" pitchFamily="50" charset="-128"/>
              </a:rPr>
              <a:t>力化などにより、必要な時間の確保を行う。</a:t>
            </a:r>
          </a:p>
          <a:p>
            <a:endParaRPr lang="en-US" altLang="ja-JP" sz="1200" u="sng" strike="noStrike" kern="100" baseline="0" dirty="0">
              <a:solidFill>
                <a:schemeClr val="tx1"/>
              </a:solidFill>
              <a:latin typeface="HGｺﾞｼｯｸM 見出し"/>
              <a:ea typeface="Meiryo UI" panose="020B0604030504040204" pitchFamily="50" charset="-128"/>
            </a:endParaRPr>
          </a:p>
          <a:p>
            <a:r>
              <a:rPr lang="ja-JP" altLang="en-US" sz="1200" strike="noStrike" kern="100" baseline="0" dirty="0">
                <a:solidFill>
                  <a:schemeClr val="tx1"/>
                </a:solidFill>
                <a:latin typeface="HGｺﾞｼｯｸM 見出し"/>
                <a:ea typeface="Meiryo UI" panose="020B0604030504040204" pitchFamily="50" charset="-128"/>
              </a:rPr>
              <a:t>　</a:t>
            </a:r>
            <a:r>
              <a:rPr lang="en-US" altLang="ja-JP" sz="1200" u="sng" strike="noStrike" kern="100" baseline="0" dirty="0">
                <a:solidFill>
                  <a:schemeClr val="tx1"/>
                </a:solidFill>
                <a:latin typeface="HGｺﾞｼｯｸM 見出し"/>
                <a:ea typeface="Meiryo UI" panose="020B0604030504040204" pitchFamily="50" charset="-128"/>
              </a:rPr>
              <a:t>※</a:t>
            </a:r>
            <a:r>
              <a:rPr lang="ja-JP" altLang="en-US" sz="1200" u="sng" strike="noStrike" kern="100" baseline="0" dirty="0">
                <a:solidFill>
                  <a:schemeClr val="tx1"/>
                </a:solidFill>
                <a:latin typeface="HGｺﾞｼｯｸM 見出し"/>
                <a:ea typeface="Meiryo UI" panose="020B0604030504040204" pitchFamily="50" charset="-128"/>
              </a:rPr>
              <a:t>別途、「</a:t>
            </a:r>
            <a:r>
              <a:rPr lang="ja-JP" altLang="en-US" sz="1200" b="0" u="sng" dirty="0">
                <a:solidFill>
                  <a:schemeClr val="tx1"/>
                </a:solidFill>
                <a:latin typeface="HGｺﾞｼｯｸM 見出し"/>
                <a:ea typeface="Meiryo UI" pitchFamily="50" charset="-128"/>
                <a:cs typeface="Meiryo UI" pitchFamily="50" charset="-128"/>
              </a:rPr>
              <a:t>第１回審議会　委員からの意見</a:t>
            </a:r>
            <a:r>
              <a:rPr lang="ja-JP" altLang="en-US" sz="1200" b="0" u="sng" strike="noStrike" kern="100" baseline="0" dirty="0">
                <a:solidFill>
                  <a:schemeClr val="tx1"/>
                </a:solidFill>
                <a:latin typeface="HGｺﾞｼｯｸM 見出し"/>
                <a:ea typeface="Meiryo UI" panose="020B0604030504040204" pitchFamily="50" charset="-128"/>
              </a:rPr>
              <a:t>」にて整理</a:t>
            </a:r>
            <a:endParaRPr lang="en-US" altLang="ja-JP" sz="1200" kern="100" dirty="0">
              <a:latin typeface="HGｺﾞｼｯｸM 見出し"/>
              <a:ea typeface="Meiryo UI" panose="020B0604030504040204" pitchFamily="50" charset="-128"/>
            </a:endParaRPr>
          </a:p>
          <a:p>
            <a:endParaRPr lang="en-US" altLang="ja-JP" sz="1200" kern="100" dirty="0">
              <a:effectLst/>
              <a:latin typeface="HGｺﾞｼｯｸM 見出し"/>
            </a:endParaRPr>
          </a:p>
        </p:txBody>
      </p:sp>
      <p:sp>
        <p:nvSpPr>
          <p:cNvPr id="27" name="フローチャート: 組合せ 26">
            <a:extLst>
              <a:ext uri="{FF2B5EF4-FFF2-40B4-BE49-F238E27FC236}">
                <a16:creationId xmlns:a16="http://schemas.microsoft.com/office/drawing/2014/main" id="{62E20B94-82D5-4CDB-9AFF-86D0F863F13F}"/>
              </a:ext>
            </a:extLst>
          </p:cNvPr>
          <p:cNvSpPr/>
          <p:nvPr/>
        </p:nvSpPr>
        <p:spPr>
          <a:xfrm>
            <a:off x="5494565" y="2773247"/>
            <a:ext cx="2053420"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ローチャート: 組合せ 27">
            <a:extLst>
              <a:ext uri="{FF2B5EF4-FFF2-40B4-BE49-F238E27FC236}">
                <a16:creationId xmlns:a16="http://schemas.microsoft.com/office/drawing/2014/main" id="{D3529E9F-52B3-464D-BB34-92F8400E7FB0}"/>
              </a:ext>
            </a:extLst>
          </p:cNvPr>
          <p:cNvSpPr/>
          <p:nvPr/>
        </p:nvSpPr>
        <p:spPr>
          <a:xfrm>
            <a:off x="5494565" y="4455521"/>
            <a:ext cx="2053420"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AD568EF-150A-4B16-AE1F-8425E9EA5A3A}"/>
              </a:ext>
            </a:extLst>
          </p:cNvPr>
          <p:cNvSpPr txBox="1"/>
          <p:nvPr/>
        </p:nvSpPr>
        <p:spPr>
          <a:xfrm>
            <a:off x="4829177" y="3021537"/>
            <a:ext cx="3585948" cy="120032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本文"/>
              </a:rPr>
              <a:t>【</a:t>
            </a:r>
            <a:r>
              <a:rPr lang="ja-JP" altLang="en-US" sz="1200" kern="100" dirty="0">
                <a:effectLst/>
                <a:latin typeface="HGｺﾞｼｯｸM 本文"/>
              </a:rPr>
              <a:t>課題</a:t>
            </a:r>
            <a:r>
              <a:rPr lang="en-US" altLang="ja-JP" sz="1200" kern="100" dirty="0">
                <a:effectLst/>
                <a:latin typeface="HGｺﾞｼｯｸM 本文"/>
              </a:rPr>
              <a:t>】</a:t>
            </a:r>
          </a:p>
          <a:p>
            <a:pPr algn="just"/>
            <a:endParaRPr lang="en-US" altLang="ja-JP" sz="1200" kern="100" dirty="0">
              <a:effectLst/>
              <a:latin typeface="HGｺﾞｼｯｸM 本文"/>
            </a:endParaRPr>
          </a:p>
          <a:p>
            <a:pPr algn="just"/>
            <a:r>
              <a:rPr lang="ja-JP" altLang="en-US" sz="1200" kern="100" dirty="0">
                <a:latin typeface="HGｺﾞｼｯｸM 本文"/>
              </a:rPr>
              <a:t>・</a:t>
            </a:r>
            <a:r>
              <a:rPr lang="ja-JP" altLang="en-US" sz="1200" dirty="0">
                <a:latin typeface="HGｺﾞｼｯｸM 本文"/>
              </a:rPr>
              <a:t>職員が減少し、個人が担う業務量が増えること</a:t>
            </a:r>
            <a:endParaRPr lang="en-US" altLang="ja-JP" sz="1200" dirty="0">
              <a:latin typeface="HGｺﾞｼｯｸM 本文"/>
            </a:endParaRPr>
          </a:p>
          <a:p>
            <a:pPr algn="just"/>
            <a:r>
              <a:rPr lang="ja-JP" altLang="en-US" sz="1200" dirty="0">
                <a:latin typeface="HGｺﾞｼｯｸM 本文"/>
              </a:rPr>
              <a:t>　が懸念され、技術の継承に必要な時間が十分に</a:t>
            </a:r>
            <a:endParaRPr lang="en-US" altLang="ja-JP" sz="1200" dirty="0">
              <a:latin typeface="HGｺﾞｼｯｸM 本文"/>
            </a:endParaRPr>
          </a:p>
          <a:p>
            <a:pPr algn="just"/>
            <a:r>
              <a:rPr lang="ja-JP" altLang="en-US" sz="1200" dirty="0">
                <a:latin typeface="HGｺﾞｼｯｸM 本文"/>
              </a:rPr>
              <a:t>　確保できない。</a:t>
            </a:r>
            <a:endParaRPr lang="en-US" altLang="ja-JP" sz="1200" dirty="0">
              <a:latin typeface="HGｺﾞｼｯｸM 本文"/>
            </a:endParaRPr>
          </a:p>
          <a:p>
            <a:pPr algn="just"/>
            <a:endParaRPr lang="en-US" altLang="ja-JP" sz="1200" kern="100" dirty="0">
              <a:latin typeface="HGｺﾞｼｯｸM 本文"/>
            </a:endParaRPr>
          </a:p>
        </p:txBody>
      </p:sp>
      <p:sp>
        <p:nvSpPr>
          <p:cNvPr id="7" name="テキスト ボックス 6">
            <a:extLst>
              <a:ext uri="{FF2B5EF4-FFF2-40B4-BE49-F238E27FC236}">
                <a16:creationId xmlns:a16="http://schemas.microsoft.com/office/drawing/2014/main" id="{C291D141-7D62-7D6F-8E7E-509263318F2B}"/>
              </a:ext>
            </a:extLst>
          </p:cNvPr>
          <p:cNvSpPr txBox="1"/>
          <p:nvPr/>
        </p:nvSpPr>
        <p:spPr>
          <a:xfrm>
            <a:off x="6439894" y="261610"/>
            <a:ext cx="2814321" cy="276999"/>
          </a:xfrm>
          <a:prstGeom prst="rect">
            <a:avLst/>
          </a:prstGeom>
          <a:noFill/>
        </p:spPr>
        <p:txBody>
          <a:bodyPr wrap="square">
            <a:spAutoFit/>
          </a:bodyPr>
          <a:lstStyle/>
          <a:p>
            <a:r>
              <a:rPr lang="ja-JP" altLang="en-US" sz="1200" dirty="0">
                <a:solidFill>
                  <a:schemeClr val="bg1"/>
                </a:solidFill>
                <a:latin typeface="Meiryo UI" panose="020B0604030504040204" pitchFamily="50" charset="-128"/>
                <a:ea typeface="Meiryo UI" panose="020B0604030504040204" pitchFamily="50" charset="-128"/>
              </a:rPr>
              <a:t>Ⅱ．持続可能な維持管理の仕組みづくり </a:t>
            </a:r>
          </a:p>
        </p:txBody>
      </p:sp>
      <p:sp>
        <p:nvSpPr>
          <p:cNvPr id="8" name="スライド番号プレースホルダー 3">
            <a:extLst>
              <a:ext uri="{FF2B5EF4-FFF2-40B4-BE49-F238E27FC236}">
                <a16:creationId xmlns:a16="http://schemas.microsoft.com/office/drawing/2014/main" id="{A379E91B-584E-7EE9-5E52-209BA82E8582}"/>
              </a:ext>
            </a:extLst>
          </p:cNvPr>
          <p:cNvSpPr txBox="1">
            <a:spLocks/>
          </p:cNvSpPr>
          <p:nvPr/>
        </p:nvSpPr>
        <p:spPr>
          <a:xfrm>
            <a:off x="8415125" y="6413827"/>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a:t>
            </a:fld>
            <a:endParaRPr lang="ja-JP" altLang="en-US" dirty="0"/>
          </a:p>
        </p:txBody>
      </p:sp>
      <p:sp>
        <p:nvSpPr>
          <p:cNvPr id="14" name="テキスト ボックス 13">
            <a:extLst>
              <a:ext uri="{FF2B5EF4-FFF2-40B4-BE49-F238E27FC236}">
                <a16:creationId xmlns:a16="http://schemas.microsoft.com/office/drawing/2014/main" id="{08818113-44BB-4B69-B724-4788756B12DD}"/>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5814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 現計画に基づく維持管理手法の検証</a:t>
            </a: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４－１　効果検証シート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道路設備</a:t>
            </a:r>
            <a:r>
              <a:rPr lang="en-US" altLang="ja-JP" sz="2400" dirty="0">
                <a:latin typeface="Meiryo UI" pitchFamily="50" charset="-128"/>
                <a:ea typeface="Meiryo UI" pitchFamily="50" charset="-128"/>
                <a:cs typeface="Meiryo UI" pitchFamily="50" charset="-128"/>
              </a:rPr>
              <a:t>》</a:t>
            </a:r>
          </a:p>
        </p:txBody>
      </p:sp>
      <p:sp>
        <p:nvSpPr>
          <p:cNvPr id="4" name="スライド番号プレースホルダー 3"/>
          <p:cNvSpPr>
            <a:spLocks noGrp="1"/>
          </p:cNvSpPr>
          <p:nvPr>
            <p:ph type="sldNum" sz="quarter" idx="12"/>
          </p:nvPr>
        </p:nvSpPr>
        <p:spPr/>
        <p:txBody>
          <a:bodyPr/>
          <a:lstStyle/>
          <a:p>
            <a:fld id="{682EF9F9-C4E8-46B2-BBF1-33E3162B856A}" type="slidenum">
              <a:rPr kumimoji="1" lang="ja-JP" altLang="en-US" smtClean="0"/>
              <a:t>1</a:t>
            </a:fld>
            <a:endParaRPr kumimoji="1" lang="ja-JP" altLang="en-US" dirty="0"/>
          </a:p>
        </p:txBody>
      </p:sp>
      <p:graphicFrame>
        <p:nvGraphicFramePr>
          <p:cNvPr id="22" name="表 21">
            <a:extLst>
              <a:ext uri="{FF2B5EF4-FFF2-40B4-BE49-F238E27FC236}">
                <a16:creationId xmlns:a16="http://schemas.microsoft.com/office/drawing/2014/main" id="{0BD939A9-B2DE-4FCA-32FE-5B4BE798FF25}"/>
              </a:ext>
            </a:extLst>
          </p:cNvPr>
          <p:cNvGraphicFramePr>
            <a:graphicFrameLocks noGrp="1"/>
          </p:cNvGraphicFramePr>
          <p:nvPr>
            <p:extLst>
              <p:ext uri="{D42A27DB-BD31-4B8C-83A1-F6EECF244321}">
                <p14:modId xmlns:p14="http://schemas.microsoft.com/office/powerpoint/2010/main" val="2226068187"/>
              </p:ext>
            </p:extLst>
          </p:nvPr>
        </p:nvGraphicFramePr>
        <p:xfrm>
          <a:off x="721361" y="1612707"/>
          <a:ext cx="7762239" cy="3869156"/>
        </p:xfrm>
        <a:graphic>
          <a:graphicData uri="http://schemas.openxmlformats.org/drawingml/2006/table">
            <a:tbl>
              <a:tblPr>
                <a:tableStyleId>{5C22544A-7EE6-4342-B048-85BDC9FD1C3A}</a:tableStyleId>
              </a:tblPr>
              <a:tblGrid>
                <a:gridCol w="721359">
                  <a:extLst>
                    <a:ext uri="{9D8B030D-6E8A-4147-A177-3AD203B41FA5}">
                      <a16:colId xmlns:a16="http://schemas.microsoft.com/office/drawing/2014/main" val="906011750"/>
                    </a:ext>
                  </a:extLst>
                </a:gridCol>
                <a:gridCol w="3139440">
                  <a:extLst>
                    <a:ext uri="{9D8B030D-6E8A-4147-A177-3AD203B41FA5}">
                      <a16:colId xmlns:a16="http://schemas.microsoft.com/office/drawing/2014/main" val="978118648"/>
                    </a:ext>
                  </a:extLst>
                </a:gridCol>
                <a:gridCol w="1270000">
                  <a:extLst>
                    <a:ext uri="{9D8B030D-6E8A-4147-A177-3AD203B41FA5}">
                      <a16:colId xmlns:a16="http://schemas.microsoft.com/office/drawing/2014/main" val="923705334"/>
                    </a:ext>
                  </a:extLst>
                </a:gridCol>
                <a:gridCol w="1361440">
                  <a:extLst>
                    <a:ext uri="{9D8B030D-6E8A-4147-A177-3AD203B41FA5}">
                      <a16:colId xmlns:a16="http://schemas.microsoft.com/office/drawing/2014/main" val="1328048858"/>
                    </a:ext>
                  </a:extLst>
                </a:gridCol>
                <a:gridCol w="1270000">
                  <a:extLst>
                    <a:ext uri="{9D8B030D-6E8A-4147-A177-3AD203B41FA5}">
                      <a16:colId xmlns:a16="http://schemas.microsoft.com/office/drawing/2014/main" val="832510340"/>
                    </a:ext>
                  </a:extLst>
                </a:gridCol>
              </a:tblGrid>
              <a:tr h="170123">
                <a:tc rowSpan="2">
                  <a:txBody>
                    <a:bodyPr/>
                    <a:lstStyle/>
                    <a:p>
                      <a:pPr algn="ctr" fontAlgn="ctr"/>
                      <a:r>
                        <a:rPr lang="en-US" sz="1300" u="none" strike="noStrike" dirty="0">
                          <a:effectLst/>
                          <a:latin typeface="Meiryo UI" panose="020B0604030504040204" pitchFamily="50" charset="-128"/>
                          <a:ea typeface="Meiryo UI" panose="020B0604030504040204" pitchFamily="50" charset="-128"/>
                        </a:rPr>
                        <a:t>NO.</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項目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評価（〇</a:t>
                      </a:r>
                      <a:r>
                        <a:rPr lang="en-US" sz="1300" u="none" strike="noStrike" dirty="0" err="1">
                          <a:effectLst/>
                          <a:latin typeface="Meiryo UI" panose="020B0604030504040204" pitchFamily="50" charset="-128"/>
                          <a:ea typeface="Meiryo UI" panose="020B0604030504040204" pitchFamily="50" charset="-128"/>
                        </a:rPr>
                        <a:t>or△or</a:t>
                      </a:r>
                      <a:r>
                        <a:rPr lang="en-US" sz="1300" u="none" strike="noStrike" dirty="0">
                          <a:effectLst/>
                          <a:latin typeface="Meiryo UI" panose="020B0604030504040204" pitchFamily="50" charset="-128"/>
                          <a:ea typeface="Meiryo UI" panose="020B0604030504040204" pitchFamily="50" charset="-128"/>
                        </a:rPr>
                        <a:t>×）</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3878850"/>
                  </a:ext>
                </a:extLst>
              </a:tr>
              <a:tr h="33835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A.</a:t>
                      </a:r>
                      <a:r>
                        <a:rPr lang="ja-JP" altLang="en-US" sz="1300" u="none" strike="noStrike" dirty="0">
                          <a:effectLst/>
                          <a:latin typeface="Meiryo UI" panose="020B0604030504040204" pitchFamily="50" charset="-128"/>
                          <a:ea typeface="Meiryo UI" panose="020B0604030504040204" pitchFamily="50" charset="-128"/>
                        </a:rPr>
                        <a:t>実施状況</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B.</a:t>
                      </a:r>
                      <a:r>
                        <a:rPr lang="ja-JP" altLang="en-US" sz="1300" u="none" strike="noStrike" dirty="0">
                          <a:effectLst/>
                          <a:latin typeface="Meiryo UI" panose="020B0604030504040204" pitchFamily="50" charset="-128"/>
                          <a:ea typeface="Meiryo UI" panose="020B0604030504040204" pitchFamily="50" charset="-128"/>
                        </a:rPr>
                        <a:t>実施評価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C.</a:t>
                      </a:r>
                      <a:r>
                        <a:rPr lang="ja-JP" altLang="en-US" sz="1300" u="none" strike="noStrike" dirty="0">
                          <a:effectLst/>
                          <a:latin typeface="Meiryo UI" panose="020B0604030504040204" pitchFamily="50" charset="-128"/>
                          <a:ea typeface="Meiryo UI" panose="020B0604030504040204" pitchFamily="50" charset="-128"/>
                        </a:rPr>
                        <a:t>将来（</a:t>
                      </a:r>
                      <a:r>
                        <a:rPr lang="en-US" altLang="ja-JP" sz="1300" u="none" strike="noStrike" dirty="0">
                          <a:effectLst/>
                          <a:latin typeface="Meiryo UI" panose="020B0604030504040204" pitchFamily="50" charset="-128"/>
                          <a:ea typeface="Meiryo UI" panose="020B0604030504040204" pitchFamily="50" charset="-128"/>
                        </a:rPr>
                        <a:t>10</a:t>
                      </a:r>
                      <a:r>
                        <a:rPr lang="ja-JP" altLang="en-US" sz="1300" u="none" strike="noStrike" dirty="0">
                          <a:effectLst/>
                          <a:latin typeface="Meiryo UI" panose="020B0604030504040204" pitchFamily="50" charset="-128"/>
                          <a:ea typeface="Meiryo UI" panose="020B0604030504040204" pitchFamily="50" charset="-128"/>
                        </a:rPr>
                        <a:t>年後）の運用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474449123"/>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①</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維持管理業務フロー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a:t>
                      </a: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203362"/>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点検業務の充実</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832210"/>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③</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点検、診断・評価対策実施のフロー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048024"/>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④</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定期点検を含む点検業務のフロー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a:t>
                      </a: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682260"/>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⑤</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点検業務の実施主体および実施頻度</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888674"/>
                  </a:ext>
                </a:extLst>
              </a:tr>
              <a:tr h="17640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⑥</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健全度評価基準および健全度判定要領</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440786"/>
                  </a:ext>
                </a:extLst>
              </a:tr>
              <a:tr h="172370">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⑦</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維持管理手法の選定フロー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69206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⑧</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a:t>
                      </a:r>
                      <a:r>
                        <a:rPr lang="zh-TW" altLang="en-US" sz="1300" u="none" strike="noStrike" dirty="0">
                          <a:effectLst/>
                          <a:latin typeface="Meiryo UI" panose="020B0604030504040204" pitchFamily="50" charset="-128"/>
                          <a:ea typeface="Meiryo UI" panose="020B0604030504040204" pitchFamily="50" charset="-128"/>
                        </a:rPr>
                        <a:t>維持管理手法</a:t>
                      </a:r>
                      <a:endParaRPr lang="zh-TW"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203492"/>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維持管理水準の設定</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35021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⑩</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考慮すべき視点と更新・改築判定フロー</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958371"/>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⑪</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設備の寿命の考え方</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31034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⑫</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重点化指標・優先順位の考え方</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35622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⑬</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日常的な維持管理の着実な実践</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18471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⑭</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データの蓄積管理</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a:t>
                      </a: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rPr>
                        <a:t>〇</a:t>
                      </a: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u="none" strike="noStrike" dirty="0">
                          <a:solidFill>
                            <a:schemeClr val="tx1"/>
                          </a:solidFill>
                          <a:effectLst/>
                          <a:latin typeface="ＭＳ Ｐ明朝" panose="02020600040205080304" pitchFamily="18" charset="-128"/>
                          <a:ea typeface="ＭＳ Ｐ明朝" panose="02020600040205080304" pitchFamily="18" charset="-128"/>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134106"/>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維持管理を見通した新設工事上の工夫</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992175"/>
                  </a:ext>
                </a:extLst>
              </a:tr>
              <a:tr h="170123">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⑯</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新たな技術、材料、工法の活用と促進策</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2562332"/>
                  </a:ext>
                </a:extLst>
              </a:tr>
            </a:tbl>
          </a:graphicData>
        </a:graphic>
      </p:graphicFrame>
      <p:sp>
        <p:nvSpPr>
          <p:cNvPr id="24" name="テキスト ボックス 23">
            <a:extLst>
              <a:ext uri="{FF2B5EF4-FFF2-40B4-BE49-F238E27FC236}">
                <a16:creationId xmlns:a16="http://schemas.microsoft.com/office/drawing/2014/main" id="{0F93AE18-10B8-46DC-038D-769D27938675}"/>
              </a:ext>
            </a:extLst>
          </p:cNvPr>
          <p:cNvSpPr txBox="1"/>
          <p:nvPr/>
        </p:nvSpPr>
        <p:spPr>
          <a:xfrm>
            <a:off x="365760" y="1340019"/>
            <a:ext cx="4643120" cy="307777"/>
          </a:xfrm>
          <a:prstGeom prst="rect">
            <a:avLst/>
          </a:prstGeom>
          <a:noFill/>
        </p:spPr>
        <p:txBody>
          <a:bodyPr wrap="square">
            <a:spAutoFit/>
          </a:bodyPr>
          <a:lstStyle/>
          <a:p>
            <a:r>
              <a:rPr lang="en-US" altLang="ja-JP" sz="1400" i="0" u="none" strike="noStrike" dirty="0">
                <a:solidFill>
                  <a:srgbClr val="000000"/>
                </a:solidFill>
                <a:effectLst/>
                <a:latin typeface="Meiryo UI" panose="020B0604030504040204" pitchFamily="50" charset="-128"/>
                <a:ea typeface="Meiryo UI" panose="020B0604030504040204" pitchFamily="50" charset="-128"/>
              </a:rPr>
              <a:t>Ⅰ</a:t>
            </a:r>
            <a:r>
              <a:rPr lang="ja-JP" altLang="en-US" sz="1400" i="0" u="none" strike="noStrike" dirty="0">
                <a:solidFill>
                  <a:srgbClr val="000000"/>
                </a:solidFill>
                <a:effectLst/>
                <a:latin typeface="Meiryo UI" panose="020B0604030504040204" pitchFamily="50" charset="-128"/>
                <a:ea typeface="Meiryo UI" panose="020B0604030504040204" pitchFamily="50" charset="-128"/>
              </a:rPr>
              <a:t>．効率的・効果的な維持管理の推進</a:t>
            </a:r>
            <a:r>
              <a:rPr lang="ja-JP" altLang="en-US" sz="1400" dirty="0">
                <a:latin typeface="Meiryo UI" panose="020B0604030504040204" pitchFamily="50" charset="-128"/>
                <a:ea typeface="Meiryo UI" panose="020B0604030504040204" pitchFamily="50" charset="-128"/>
              </a:rPr>
              <a:t> </a:t>
            </a:r>
          </a:p>
        </p:txBody>
      </p:sp>
      <p:graphicFrame>
        <p:nvGraphicFramePr>
          <p:cNvPr id="25" name="表 24">
            <a:extLst>
              <a:ext uri="{FF2B5EF4-FFF2-40B4-BE49-F238E27FC236}">
                <a16:creationId xmlns:a16="http://schemas.microsoft.com/office/drawing/2014/main" id="{56B45161-717C-81C2-FF43-9A3FD7C17C22}"/>
              </a:ext>
            </a:extLst>
          </p:cNvPr>
          <p:cNvGraphicFramePr>
            <a:graphicFrameLocks noGrp="1"/>
          </p:cNvGraphicFramePr>
          <p:nvPr>
            <p:extLst>
              <p:ext uri="{D42A27DB-BD31-4B8C-83A1-F6EECF244321}">
                <p14:modId xmlns:p14="http://schemas.microsoft.com/office/powerpoint/2010/main" val="2168088137"/>
              </p:ext>
            </p:extLst>
          </p:nvPr>
        </p:nvGraphicFramePr>
        <p:xfrm>
          <a:off x="721361" y="5770214"/>
          <a:ext cx="7762239" cy="999488"/>
        </p:xfrm>
        <a:graphic>
          <a:graphicData uri="http://schemas.openxmlformats.org/drawingml/2006/table">
            <a:tbl>
              <a:tblPr>
                <a:tableStyleId>{5C22544A-7EE6-4342-B048-85BDC9FD1C3A}</a:tableStyleId>
              </a:tblPr>
              <a:tblGrid>
                <a:gridCol w="701040">
                  <a:extLst>
                    <a:ext uri="{9D8B030D-6E8A-4147-A177-3AD203B41FA5}">
                      <a16:colId xmlns:a16="http://schemas.microsoft.com/office/drawing/2014/main" val="1946196381"/>
                    </a:ext>
                  </a:extLst>
                </a:gridCol>
                <a:gridCol w="3119120">
                  <a:extLst>
                    <a:ext uri="{9D8B030D-6E8A-4147-A177-3AD203B41FA5}">
                      <a16:colId xmlns:a16="http://schemas.microsoft.com/office/drawing/2014/main" val="2308660384"/>
                    </a:ext>
                  </a:extLst>
                </a:gridCol>
                <a:gridCol w="1548363">
                  <a:extLst>
                    <a:ext uri="{9D8B030D-6E8A-4147-A177-3AD203B41FA5}">
                      <a16:colId xmlns:a16="http://schemas.microsoft.com/office/drawing/2014/main" val="3809654462"/>
                    </a:ext>
                  </a:extLst>
                </a:gridCol>
                <a:gridCol w="1196858">
                  <a:extLst>
                    <a:ext uri="{9D8B030D-6E8A-4147-A177-3AD203B41FA5}">
                      <a16:colId xmlns:a16="http://schemas.microsoft.com/office/drawing/2014/main" val="3534979346"/>
                    </a:ext>
                  </a:extLst>
                </a:gridCol>
                <a:gridCol w="1196858">
                  <a:extLst>
                    <a:ext uri="{9D8B030D-6E8A-4147-A177-3AD203B41FA5}">
                      <a16:colId xmlns:a16="http://schemas.microsoft.com/office/drawing/2014/main" val="370212885"/>
                    </a:ext>
                  </a:extLst>
                </a:gridCol>
              </a:tblGrid>
              <a:tr h="0">
                <a:tc rowSpan="2">
                  <a:txBody>
                    <a:bodyPr/>
                    <a:lstStyle/>
                    <a:p>
                      <a:pPr algn="ctr" fontAlgn="ctr"/>
                      <a:r>
                        <a:rPr lang="en-US" sz="1300" u="none" strike="noStrike" dirty="0">
                          <a:effectLst/>
                          <a:latin typeface="Meiryo UI" panose="020B0604030504040204" pitchFamily="50" charset="-128"/>
                          <a:ea typeface="Meiryo UI" panose="020B0604030504040204" pitchFamily="50" charset="-128"/>
                        </a:rPr>
                        <a:t>NO.</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項目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評価（〇</a:t>
                      </a:r>
                      <a:r>
                        <a:rPr lang="en-US" sz="1300" u="none" strike="noStrike" dirty="0" err="1">
                          <a:effectLst/>
                          <a:latin typeface="Meiryo UI" panose="020B0604030504040204" pitchFamily="50" charset="-128"/>
                          <a:ea typeface="Meiryo UI" panose="020B0604030504040204" pitchFamily="50" charset="-128"/>
                        </a:rPr>
                        <a:t>or△or</a:t>
                      </a:r>
                      <a:r>
                        <a:rPr lang="en-US" sz="1300" u="none" strike="noStrike" dirty="0">
                          <a:effectLst/>
                          <a:latin typeface="Meiryo UI" panose="020B0604030504040204" pitchFamily="50" charset="-128"/>
                          <a:ea typeface="Meiryo UI" panose="020B0604030504040204" pitchFamily="50" charset="-128"/>
                        </a:rPr>
                        <a:t>×）</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5340270"/>
                  </a:ext>
                </a:extLst>
              </a:tr>
              <a:tr h="151574">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A.</a:t>
                      </a:r>
                      <a:r>
                        <a:rPr lang="ja-JP" altLang="en-US" sz="1300" u="none" strike="noStrike" dirty="0">
                          <a:effectLst/>
                          <a:latin typeface="Meiryo UI" panose="020B0604030504040204" pitchFamily="50" charset="-128"/>
                          <a:ea typeface="Meiryo UI" panose="020B0604030504040204" pitchFamily="50" charset="-128"/>
                        </a:rPr>
                        <a:t>実施状況</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B.</a:t>
                      </a:r>
                      <a:r>
                        <a:rPr lang="ja-JP" altLang="en-US" sz="1300" u="none" strike="noStrike" dirty="0">
                          <a:effectLst/>
                          <a:latin typeface="Meiryo UI" panose="020B0604030504040204" pitchFamily="50" charset="-128"/>
                          <a:ea typeface="Meiryo UI" panose="020B0604030504040204" pitchFamily="50" charset="-128"/>
                        </a:rPr>
                        <a:t>実施評価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C.</a:t>
                      </a:r>
                      <a:r>
                        <a:rPr lang="ja-JP" altLang="en-US" sz="1300" u="none" strike="noStrike" dirty="0">
                          <a:effectLst/>
                          <a:latin typeface="Meiryo UI" panose="020B0604030504040204" pitchFamily="50" charset="-128"/>
                          <a:ea typeface="Meiryo UI" panose="020B0604030504040204" pitchFamily="50" charset="-128"/>
                        </a:rPr>
                        <a:t>将来（</a:t>
                      </a:r>
                      <a:r>
                        <a:rPr lang="en-US" altLang="ja-JP" sz="1300" u="none" strike="noStrike" dirty="0">
                          <a:effectLst/>
                          <a:latin typeface="Meiryo UI" panose="020B0604030504040204" pitchFamily="50" charset="-128"/>
                          <a:ea typeface="Meiryo UI" panose="020B0604030504040204" pitchFamily="50" charset="-128"/>
                        </a:rPr>
                        <a:t>10</a:t>
                      </a:r>
                      <a:r>
                        <a:rPr lang="ja-JP" altLang="en-US" sz="1300" u="none" strike="noStrike" dirty="0">
                          <a:effectLst/>
                          <a:latin typeface="Meiryo UI" panose="020B0604030504040204" pitchFamily="50" charset="-128"/>
                          <a:ea typeface="Meiryo UI" panose="020B0604030504040204" pitchFamily="50" charset="-128"/>
                        </a:rPr>
                        <a:t>年後）の運用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836824194"/>
                  </a:ext>
                </a:extLst>
              </a:tr>
              <a:tr h="76898">
                <a:tc>
                  <a:txBody>
                    <a:bodyPr/>
                    <a:lstStyle/>
                    <a:p>
                      <a:pPr algn="ctr"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⑰</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人材育成と確保、技術力の向上と継承</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　</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rPr>
                        <a:t>△</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667760"/>
                  </a:ext>
                </a:extLst>
              </a:tr>
              <a:tr h="76898">
                <a:tc>
                  <a:txBody>
                    <a:bodyPr/>
                    <a:lstStyle/>
                    <a:p>
                      <a:pPr algn="ctr"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⑱</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effectLst/>
                          <a:latin typeface="Meiryo UI" panose="020B0604030504040204" pitchFamily="50" charset="-128"/>
                          <a:ea typeface="Meiryo UI" panose="020B0604030504040204" pitchFamily="50" charset="-128"/>
                        </a:rPr>
                        <a:t>　入札契約制度の改善</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　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solidFill>
                            <a:srgbClr val="000000"/>
                          </a:solidFill>
                          <a:effectLst/>
                          <a:latin typeface="ＭＳ Ｐ明朝" panose="02020600040205080304" pitchFamily="18" charset="-128"/>
                          <a:ea typeface="ＭＳ Ｐ明朝" panose="02020600040205080304" pitchFamily="18" charset="-128"/>
                        </a:rPr>
                        <a:t>〇</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692371"/>
                  </a:ext>
                </a:extLst>
              </a:tr>
            </a:tbl>
          </a:graphicData>
        </a:graphic>
      </p:graphicFrame>
      <p:sp>
        <p:nvSpPr>
          <p:cNvPr id="27" name="テキスト ボックス 26">
            <a:extLst>
              <a:ext uri="{FF2B5EF4-FFF2-40B4-BE49-F238E27FC236}">
                <a16:creationId xmlns:a16="http://schemas.microsoft.com/office/drawing/2014/main" id="{D0792294-464C-F894-1B83-1F30F244D551}"/>
              </a:ext>
            </a:extLst>
          </p:cNvPr>
          <p:cNvSpPr txBox="1"/>
          <p:nvPr/>
        </p:nvSpPr>
        <p:spPr>
          <a:xfrm>
            <a:off x="365760" y="5474601"/>
            <a:ext cx="373888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Ⅱ．持続可能な維持管理の仕組みづくり</a:t>
            </a:r>
          </a:p>
        </p:txBody>
      </p:sp>
      <p:sp>
        <p:nvSpPr>
          <p:cNvPr id="28" name="テキスト ボックス 27">
            <a:extLst>
              <a:ext uri="{FF2B5EF4-FFF2-40B4-BE49-F238E27FC236}">
                <a16:creationId xmlns:a16="http://schemas.microsoft.com/office/drawing/2014/main" id="{356F5327-DF3B-00FF-327E-70BB23051558}"/>
              </a:ext>
            </a:extLst>
          </p:cNvPr>
          <p:cNvSpPr txBox="1"/>
          <p:nvPr/>
        </p:nvSpPr>
        <p:spPr>
          <a:xfrm>
            <a:off x="132080" y="978738"/>
            <a:ext cx="6807200" cy="369332"/>
          </a:xfrm>
          <a:prstGeom prst="rect">
            <a:avLst/>
          </a:prstGeom>
          <a:noFill/>
        </p:spPr>
        <p:txBody>
          <a:bodyPr wrap="square">
            <a:spAutoFit/>
          </a:bodyPr>
          <a:lstStyle/>
          <a:p>
            <a:r>
              <a:rPr lang="ja-JP" altLang="en-US" b="1" dirty="0">
                <a:solidFill>
                  <a:srgbClr val="000000"/>
                </a:solidFill>
                <a:latin typeface="Meiryo UI" panose="020B0604030504040204" pitchFamily="50" charset="-128"/>
                <a:ea typeface="Meiryo UI" panose="020B0604030504040204" pitchFamily="50" charset="-128"/>
              </a:rPr>
              <a:t>◆大阪府都市基盤施設長寿命化計画　行動計画の効果の検証</a:t>
            </a:r>
            <a:endParaRPr lang="ja-JP" altLang="en-US"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7894DB9-D319-45AA-9CBC-52F99D8C7BAE}"/>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6023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a:t>
            </a:r>
            <a:r>
              <a:rPr lang="ja-JP" altLang="en-US" sz="2400" dirty="0">
                <a:solidFill>
                  <a:prstClr val="black"/>
                </a:solidFill>
                <a:latin typeface="Meiryo UI" pitchFamily="50" charset="-128"/>
                <a:ea typeface="Meiryo UI" pitchFamily="50" charset="-128"/>
                <a:cs typeface="Meiryo UI" pitchFamily="50" charset="-128"/>
              </a:rPr>
              <a:t>⑱</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入札契約制度の改善</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道路設備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81264" y="1107759"/>
            <a:ext cx="3756503" cy="5559155"/>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a:effectLst/>
                <a:latin typeface="Meiryo UI" panose="020B0604030504040204" pitchFamily="50" charset="-128"/>
                <a:ea typeface="Meiryo UI" panose="020B0604030504040204" pitchFamily="50" charset="-128"/>
              </a:rPr>
              <a:t>【</a:t>
            </a:r>
            <a:r>
              <a:rPr lang="ja-JP" altLang="en-US" sz="1200" kern="100">
                <a:effectLst/>
                <a:latin typeface="Meiryo UI" panose="020B0604030504040204" pitchFamily="50" charset="-128"/>
                <a:ea typeface="Meiryo UI" panose="020B0604030504040204" pitchFamily="50" charset="-128"/>
              </a:rPr>
              <a:t>現計画</a:t>
            </a:r>
            <a:r>
              <a:rPr lang="ja-JP" altLang="en-US" sz="1200" kern="100">
                <a:latin typeface="Meiryo UI" panose="020B0604030504040204" pitchFamily="50" charset="-128"/>
                <a:ea typeface="Meiryo UI" panose="020B0604030504040204" pitchFamily="50" charset="-128"/>
              </a:rPr>
              <a:t>の記載内容</a:t>
            </a:r>
            <a:r>
              <a:rPr lang="en-US" altLang="ja-JP" sz="1200" kern="100">
                <a:effectLst/>
                <a:latin typeface="Meiryo UI" panose="020B0604030504040204" pitchFamily="50" charset="-128"/>
                <a:ea typeface="Meiryo UI" panose="020B0604030504040204" pitchFamily="50"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a:latin typeface="Meiryo UI" panose="020B0604030504040204" pitchFamily="50" charset="-128"/>
              <a:ea typeface="Meiryo UI" panose="020B0604030504040204" pitchFamily="50"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25AA791F-0217-4D56-AF98-92FB720EEA9F}"/>
              </a:ext>
            </a:extLst>
          </p:cNvPr>
          <p:cNvSpPr/>
          <p:nvPr/>
        </p:nvSpPr>
        <p:spPr>
          <a:xfrm rot="16200000">
            <a:off x="3523538" y="2538634"/>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468D0E67-FB0F-41BD-8226-6EE72D4B0098}"/>
              </a:ext>
            </a:extLst>
          </p:cNvPr>
          <p:cNvGrpSpPr/>
          <p:nvPr/>
        </p:nvGrpSpPr>
        <p:grpSpPr>
          <a:xfrm>
            <a:off x="4809271" y="1231397"/>
            <a:ext cx="3605855" cy="4619965"/>
            <a:chOff x="5296845" y="1210398"/>
            <a:chExt cx="2834425" cy="3814466"/>
          </a:xfrm>
        </p:grpSpPr>
        <p:sp>
          <p:nvSpPr>
            <p:cNvPr id="24" name="テキスト ボックス 23">
              <a:extLst>
                <a:ext uri="{FF2B5EF4-FFF2-40B4-BE49-F238E27FC236}">
                  <a16:creationId xmlns:a16="http://schemas.microsoft.com/office/drawing/2014/main" id="{F9DE946F-066D-44C0-A7D4-A4A824BF2B62}"/>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a:t>
              </a:r>
              <a:r>
                <a:rPr lang="ja-JP" altLang="en-US" sz="1200" kern="100" dirty="0"/>
                <a:t>〇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b="1"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5" name="テキスト ボックス 24">
              <a:extLst>
                <a:ext uri="{FF2B5EF4-FFF2-40B4-BE49-F238E27FC236}">
                  <a16:creationId xmlns:a16="http://schemas.microsoft.com/office/drawing/2014/main" id="{62B86247-8CFC-4C18-B963-AE6911A60DAB}"/>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effectLst/>
                </a:rPr>
                <a:t>・なし</a:t>
              </a:r>
              <a:endParaRPr lang="en-US" altLang="ja-JP" sz="1200" kern="100" dirty="0">
                <a:effectLst/>
              </a:endParaRPr>
            </a:p>
            <a:p>
              <a:endParaRPr lang="ja-JP" altLang="en-US" sz="1200" kern="100" dirty="0">
                <a:effectLst/>
              </a:endParaRPr>
            </a:p>
          </p:txBody>
        </p:sp>
        <p:sp>
          <p:nvSpPr>
            <p:cNvPr id="26" name="テキスト ボックス 25">
              <a:extLst>
                <a:ext uri="{FF2B5EF4-FFF2-40B4-BE49-F238E27FC236}">
                  <a16:creationId xmlns:a16="http://schemas.microsoft.com/office/drawing/2014/main" id="{83E0FC19-15D1-40B5-87D3-E3B141EA4686}"/>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7" name="フローチャート: 組合せ 26">
              <a:extLst>
                <a:ext uri="{FF2B5EF4-FFF2-40B4-BE49-F238E27FC236}">
                  <a16:creationId xmlns:a16="http://schemas.microsoft.com/office/drawing/2014/main" id="{62E20B94-82D5-4CDB-9AFF-86D0F863F13F}"/>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ローチャート: 組合せ 27">
              <a:extLst>
                <a:ext uri="{FF2B5EF4-FFF2-40B4-BE49-F238E27FC236}">
                  <a16:creationId xmlns:a16="http://schemas.microsoft.com/office/drawing/2014/main" id="{D3529E9F-52B3-464D-BB34-92F8400E7FB0}"/>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EE5DA09C-2418-40BA-8A0B-2A220B10DD60}"/>
              </a:ext>
            </a:extLst>
          </p:cNvPr>
          <p:cNvGrpSpPr/>
          <p:nvPr/>
        </p:nvGrpSpPr>
        <p:grpSpPr>
          <a:xfrm>
            <a:off x="656044" y="1514339"/>
            <a:ext cx="2606941" cy="4965345"/>
            <a:chOff x="-5003706" y="-9783719"/>
            <a:chExt cx="4943476" cy="14639312"/>
          </a:xfrm>
        </p:grpSpPr>
        <p:grpSp>
          <p:nvGrpSpPr>
            <p:cNvPr id="29" name="グループ化 28">
              <a:extLst>
                <a:ext uri="{FF2B5EF4-FFF2-40B4-BE49-F238E27FC236}">
                  <a16:creationId xmlns:a16="http://schemas.microsoft.com/office/drawing/2014/main" id="{74A90F67-92F6-4A69-B01D-75C2E0CC36E6}"/>
                </a:ext>
              </a:extLst>
            </p:cNvPr>
            <p:cNvGrpSpPr/>
            <p:nvPr/>
          </p:nvGrpSpPr>
          <p:grpSpPr>
            <a:xfrm>
              <a:off x="-5003706" y="-9783719"/>
              <a:ext cx="4943476" cy="12906375"/>
              <a:chOff x="-5013659" y="-4271359"/>
              <a:chExt cx="4943476" cy="12906375"/>
            </a:xfrm>
          </p:grpSpPr>
          <p:pic>
            <p:nvPicPr>
              <p:cNvPr id="20" name="図 19">
                <a:extLst>
                  <a:ext uri="{FF2B5EF4-FFF2-40B4-BE49-F238E27FC236}">
                    <a16:creationId xmlns:a16="http://schemas.microsoft.com/office/drawing/2014/main" id="{D5C617FA-6C2C-4DEB-B848-11D9DE49D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3658" y="-4271359"/>
                <a:ext cx="4943475" cy="6048375"/>
              </a:xfrm>
              <a:prstGeom prst="rect">
                <a:avLst/>
              </a:prstGeom>
            </p:spPr>
          </p:pic>
          <p:pic>
            <p:nvPicPr>
              <p:cNvPr id="22" name="図 21">
                <a:extLst>
                  <a:ext uri="{FF2B5EF4-FFF2-40B4-BE49-F238E27FC236}">
                    <a16:creationId xmlns:a16="http://schemas.microsoft.com/office/drawing/2014/main" id="{F9A2BE3E-7D27-4A97-B346-1B41F8274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3659" y="1777016"/>
                <a:ext cx="4943475" cy="6858000"/>
              </a:xfrm>
              <a:prstGeom prst="rect">
                <a:avLst/>
              </a:prstGeom>
            </p:spPr>
          </p:pic>
        </p:grpSp>
        <p:pic>
          <p:nvPicPr>
            <p:cNvPr id="31" name="図 30">
              <a:extLst>
                <a:ext uri="{FF2B5EF4-FFF2-40B4-BE49-F238E27FC236}">
                  <a16:creationId xmlns:a16="http://schemas.microsoft.com/office/drawing/2014/main" id="{73CA13D0-7C2D-4315-87D5-C9689C9C08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074" y="3017268"/>
              <a:ext cx="4838843" cy="1838325"/>
            </a:xfrm>
            <a:prstGeom prst="rect">
              <a:avLst/>
            </a:prstGeom>
          </p:spPr>
        </p:pic>
      </p:grpSp>
      <p:sp>
        <p:nvSpPr>
          <p:cNvPr id="8" name="テキスト ボックス 7">
            <a:extLst>
              <a:ext uri="{FF2B5EF4-FFF2-40B4-BE49-F238E27FC236}">
                <a16:creationId xmlns:a16="http://schemas.microsoft.com/office/drawing/2014/main" id="{C5739399-4247-D9E5-A343-4630D78A27BA}"/>
              </a:ext>
            </a:extLst>
          </p:cNvPr>
          <p:cNvSpPr txBox="1"/>
          <p:nvPr/>
        </p:nvSpPr>
        <p:spPr>
          <a:xfrm>
            <a:off x="6470474" y="280514"/>
            <a:ext cx="2814321" cy="276999"/>
          </a:xfrm>
          <a:prstGeom prst="rect">
            <a:avLst/>
          </a:prstGeom>
          <a:noFill/>
        </p:spPr>
        <p:txBody>
          <a:bodyPr wrap="square">
            <a:spAutoFit/>
          </a:bodyPr>
          <a:lstStyle/>
          <a:p>
            <a:r>
              <a:rPr lang="ja-JP" altLang="en-US" sz="1200" dirty="0">
                <a:solidFill>
                  <a:schemeClr val="bg1"/>
                </a:solidFill>
                <a:latin typeface="Meiryo UI" panose="020B0604030504040204" pitchFamily="50" charset="-128"/>
                <a:ea typeface="Meiryo UI" panose="020B0604030504040204" pitchFamily="50" charset="-128"/>
              </a:rPr>
              <a:t>Ⅱ．持続可能な維持管理の仕組みづくり </a:t>
            </a:r>
          </a:p>
        </p:txBody>
      </p:sp>
      <p:sp>
        <p:nvSpPr>
          <p:cNvPr id="5" name="スライド番号プレースホルダー 3">
            <a:extLst>
              <a:ext uri="{FF2B5EF4-FFF2-40B4-BE49-F238E27FC236}">
                <a16:creationId xmlns:a16="http://schemas.microsoft.com/office/drawing/2014/main" id="{830D0277-EF34-6C07-DE32-9C208DBE825A}"/>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19</a:t>
            </a:fld>
            <a:endParaRPr lang="ja-JP" altLang="en-US" dirty="0"/>
          </a:p>
        </p:txBody>
      </p:sp>
      <p:sp>
        <p:nvSpPr>
          <p:cNvPr id="19" name="テキスト ボックス 18">
            <a:extLst>
              <a:ext uri="{FF2B5EF4-FFF2-40B4-BE49-F238E27FC236}">
                <a16:creationId xmlns:a16="http://schemas.microsoft.com/office/drawing/2014/main" id="{53590F2A-8147-4E7B-BD4B-8EE9B0FF6EFE}"/>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141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954107"/>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４－３　現計画における課題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道路設備</a:t>
            </a:r>
            <a:r>
              <a:rPr lang="en-US" altLang="ja-JP" sz="2400" dirty="0">
                <a:latin typeface="Meiryo UI" pitchFamily="50" charset="-128"/>
                <a:ea typeface="Meiryo UI" pitchFamily="50" charset="-128"/>
                <a:cs typeface="Meiryo UI" pitchFamily="50" charset="-128"/>
              </a:rPr>
              <a:t>》</a:t>
            </a:r>
          </a:p>
        </p:txBody>
      </p:sp>
      <p:sp>
        <p:nvSpPr>
          <p:cNvPr id="9" name="テキスト ボックス 8">
            <a:extLst>
              <a:ext uri="{FF2B5EF4-FFF2-40B4-BE49-F238E27FC236}">
                <a16:creationId xmlns:a16="http://schemas.microsoft.com/office/drawing/2014/main" id="{A3960DFE-7576-46F2-A452-518A82907792}"/>
              </a:ext>
            </a:extLst>
          </p:cNvPr>
          <p:cNvSpPr txBox="1"/>
          <p:nvPr/>
        </p:nvSpPr>
        <p:spPr>
          <a:xfrm>
            <a:off x="66040" y="969119"/>
            <a:ext cx="4057227" cy="369332"/>
          </a:xfrm>
          <a:prstGeom prst="rect">
            <a:avLst/>
          </a:prstGeom>
          <a:noFill/>
          <a:ln>
            <a:noFill/>
          </a:ln>
        </p:spPr>
        <p:txBody>
          <a:bodyPr wrap="square" rtlCol="0">
            <a:spAutoFit/>
          </a:bodyPr>
          <a:lstStyle/>
          <a:p>
            <a:r>
              <a:rPr lang="ja-JP" altLang="en-US" kern="100" dirty="0">
                <a:latin typeface="Meiryo UI" panose="020B0604030504040204" pitchFamily="50" charset="-128"/>
                <a:ea typeface="Meiryo UI" panose="020B0604030504040204" pitchFamily="50" charset="-128"/>
              </a:rPr>
              <a:t>◆検証結果に基づく課題と取組方針　</a:t>
            </a:r>
            <a:endParaRPr lang="en-US" altLang="ja-JP" kern="100" dirty="0">
              <a:effectLst/>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8E97D474-C590-4D67-AB60-31B845C6D951}"/>
              </a:ext>
            </a:extLst>
          </p:cNvPr>
          <p:cNvGraphicFramePr>
            <a:graphicFrameLocks noGrp="1"/>
          </p:cNvGraphicFramePr>
          <p:nvPr>
            <p:extLst>
              <p:ext uri="{D42A27DB-BD31-4B8C-83A1-F6EECF244321}">
                <p14:modId xmlns:p14="http://schemas.microsoft.com/office/powerpoint/2010/main" val="4160869535"/>
              </p:ext>
            </p:extLst>
          </p:nvPr>
        </p:nvGraphicFramePr>
        <p:xfrm>
          <a:off x="399393" y="1341900"/>
          <a:ext cx="8470287" cy="4823854"/>
        </p:xfrm>
        <a:graphic>
          <a:graphicData uri="http://schemas.openxmlformats.org/drawingml/2006/table">
            <a:tbl>
              <a:tblPr firstRow="1" bandRow="1">
                <a:tableStyleId>{5C22544A-7EE6-4342-B048-85BDC9FD1C3A}</a:tableStyleId>
              </a:tblPr>
              <a:tblGrid>
                <a:gridCol w="426374">
                  <a:extLst>
                    <a:ext uri="{9D8B030D-6E8A-4147-A177-3AD203B41FA5}">
                      <a16:colId xmlns:a16="http://schemas.microsoft.com/office/drawing/2014/main" val="1047732090"/>
                    </a:ext>
                  </a:extLst>
                </a:gridCol>
                <a:gridCol w="1612633">
                  <a:extLst>
                    <a:ext uri="{9D8B030D-6E8A-4147-A177-3AD203B41FA5}">
                      <a16:colId xmlns:a16="http://schemas.microsoft.com/office/drawing/2014/main" val="284509453"/>
                    </a:ext>
                  </a:extLst>
                </a:gridCol>
                <a:gridCol w="3116580">
                  <a:extLst>
                    <a:ext uri="{9D8B030D-6E8A-4147-A177-3AD203B41FA5}">
                      <a16:colId xmlns:a16="http://schemas.microsoft.com/office/drawing/2014/main" val="2342667164"/>
                    </a:ext>
                  </a:extLst>
                </a:gridCol>
                <a:gridCol w="3314700">
                  <a:extLst>
                    <a:ext uri="{9D8B030D-6E8A-4147-A177-3AD203B41FA5}">
                      <a16:colId xmlns:a16="http://schemas.microsoft.com/office/drawing/2014/main" val="3695324082"/>
                    </a:ext>
                  </a:extLst>
                </a:gridCol>
              </a:tblGrid>
              <a:tr h="249549">
                <a:tc>
                  <a:txBody>
                    <a:bodyPr/>
                    <a:lstStyle/>
                    <a:p>
                      <a:pPr algn="ctr"/>
                      <a:r>
                        <a:rPr kumimoji="1" lang="en-US" altLang="ja-JP" sz="1100" dirty="0">
                          <a:latin typeface="Meiryo UI" panose="020B0604030504040204" pitchFamily="50" charset="-128"/>
                          <a:ea typeface="Meiryo UI" panose="020B0604030504040204" pitchFamily="50" charset="-128"/>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課　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Meiryo UI" panose="020B0604030504040204" pitchFamily="50" charset="-128"/>
                          <a:ea typeface="Meiryo UI" panose="020B0604030504040204" pitchFamily="50" charset="-128"/>
                        </a:rPr>
                        <a:t>取組方針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915012">
                <a:tc>
                  <a:txBody>
                    <a:bodyPr/>
                    <a:lstStyle/>
                    <a:p>
                      <a:pPr algn="ctr"/>
                      <a:r>
                        <a:rPr kumimoji="1" lang="ja-JP" altLang="en-US" sz="1100" dirty="0">
                          <a:latin typeface="Meiryo UI" panose="020B0604030504040204" pitchFamily="50" charset="-128"/>
                          <a:ea typeface="Meiryo UI" panose="020B0604030504040204" pitchFamily="50" charset="-128"/>
                        </a:rPr>
                        <a:t>①</a:t>
                      </a:r>
                      <a:endParaRPr kumimoji="1" lang="en-US" altLang="ja-JP"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維持管理業務フロー</a:t>
                      </a:r>
                      <a:endParaRPr kumimoji="1" lang="en-US" altLang="ja-JP"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dirty="0">
                          <a:latin typeface="Meiryo UI" panose="020B0604030504040204" pitchFamily="50" charset="-128"/>
                          <a:ea typeface="Meiryo UI" panose="020B0604030504040204" pitchFamily="50" charset="-128"/>
                        </a:rPr>
                        <a:t>メンテ委託の点検結果を土木職の職員が確認し</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ているため、設備にかかわる専門的な知識と経</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験の不足により、点検結果を作業方針の決定や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対策計画の策定、計画の見直しに十分に活用で</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きていない。</a:t>
                      </a:r>
                      <a:endParaRPr kumimoji="1" lang="ja-JP" altLang="en-US" sz="1100" kern="100" dirty="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dirty="0">
                          <a:latin typeface="Meiryo UI" panose="020B0604030504040204" pitchFamily="50" charset="-128"/>
                          <a:ea typeface="Meiryo UI" panose="020B0604030504040204" pitchFamily="50" charset="-128"/>
                        </a:rPr>
                        <a:t>メンテ委託による点検の積極的な立会や維持管理研修のさらなる充実により、技術力の向上を図る。</a:t>
                      </a:r>
                      <a:endParaRPr lang="en-US" altLang="ja-JP"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231816"/>
                  </a:ext>
                </a:extLst>
              </a:tr>
              <a:tr h="915012">
                <a:tc>
                  <a:txBody>
                    <a:bodyPr/>
                    <a:lstStyle/>
                    <a:p>
                      <a:pPr algn="ctr"/>
                      <a:r>
                        <a:rPr kumimoji="1" lang="ja-JP" altLang="en-US" sz="1100" dirty="0">
                          <a:latin typeface="Meiryo UI" panose="020B0604030504040204" pitchFamily="50" charset="-128"/>
                          <a:ea typeface="Meiryo UI" panose="020B0604030504040204" pitchFamily="50" charset="-128"/>
                        </a:rPr>
                        <a:t>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定期点検を含む点検業務のフロー</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kern="100" dirty="0">
                          <a:latin typeface="Meiryo UI" panose="020B0604030504040204" pitchFamily="50" charset="-128"/>
                          <a:ea typeface="Meiryo UI" panose="020B0604030504040204" pitchFamily="50" charset="-128"/>
                        </a:rPr>
                        <a:t>土木職の職員が、点検結果の確認を行っており、</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キャリブレーションを行うための専門的な知識</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の向上が必要で</a:t>
                      </a:r>
                      <a:r>
                        <a:rPr lang="ja-JP" altLang="en-US" sz="1100" kern="100">
                          <a:latin typeface="Meiryo UI" panose="020B0604030504040204" pitchFamily="50" charset="-128"/>
                          <a:ea typeface="Meiryo UI" panose="020B0604030504040204" pitchFamily="50" charset="-128"/>
                        </a:rPr>
                        <a:t>ある。</a:t>
                      </a:r>
                      <a:endParaRPr lang="en-US" altLang="ja-JP" sz="11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メンテ委託による点検の積極的な立会や維持管理研修のさらなる充実により、技術力の向上を図る。</a:t>
                      </a:r>
                      <a:endParaRPr lang="en-US" altLang="ja-JP" sz="11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927273"/>
                  </a:ext>
                </a:extLst>
              </a:tr>
              <a:tr h="915012">
                <a:tc>
                  <a:txBody>
                    <a:bodyPr/>
                    <a:lstStyle/>
                    <a:p>
                      <a:pPr algn="ctr"/>
                      <a:r>
                        <a:rPr kumimoji="1" lang="ja-JP" altLang="en-US" sz="1100" dirty="0">
                          <a:latin typeface="Meiryo UI" panose="020B0604030504040204" pitchFamily="50" charset="-128"/>
                          <a:ea typeface="Meiryo UI" panose="020B0604030504040204" pitchFamily="50" charset="-128"/>
                        </a:rPr>
                        <a:t>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設備の寿命の考え方</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dirty="0">
                          <a:latin typeface="Meiryo UI" panose="020B0604030504040204" pitchFamily="50" charset="-128"/>
                          <a:ea typeface="Meiryo UI" panose="020B0604030504040204" pitchFamily="50" charset="-128"/>
                        </a:rPr>
                        <a:t>同じ設備分類内で、寿命が異なるものが存在するが、類似設備の年数設定を参考に管理をしているものがある。</a:t>
                      </a:r>
                      <a:endParaRPr lang="en-US" altLang="ja-JP"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eiryo UI" panose="020B0604030504040204" pitchFamily="50" charset="-128"/>
                          <a:ea typeface="Meiryo UI" panose="020B0604030504040204" pitchFamily="50" charset="-128"/>
                        </a:rPr>
                        <a:t>設備分類を細分化、追加することで、より適切な目標寿命の</a:t>
                      </a:r>
                      <a:r>
                        <a:rPr lang="ja-JP" altLang="en-US" sz="1100" kern="100" dirty="0">
                          <a:latin typeface="Meiryo UI" panose="020B0604030504040204" pitchFamily="50" charset="-128"/>
                          <a:ea typeface="Meiryo UI" panose="020B0604030504040204" pitchFamily="50" charset="-128"/>
                        </a:rPr>
                        <a:t>設定を行うなど、更に</a:t>
                      </a:r>
                      <a:r>
                        <a:rPr lang="ja-JP" altLang="en-US" sz="1100" kern="100" dirty="0">
                          <a:effectLst/>
                          <a:latin typeface="Meiryo UI" panose="020B0604030504040204" pitchFamily="50" charset="-128"/>
                          <a:ea typeface="Meiryo UI" panose="020B0604030504040204" pitchFamily="50" charset="-128"/>
                        </a:rPr>
                        <a:t>効率的・効果的な維持管理を目指す。</a:t>
                      </a:r>
                      <a:endParaRPr lang="en-US" altLang="ja-JP" sz="1100" u="sng"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020908"/>
                  </a:ext>
                </a:extLst>
              </a:tr>
              <a:tr h="723732">
                <a:tc>
                  <a:txBody>
                    <a:bodyPr/>
                    <a:lstStyle/>
                    <a:p>
                      <a:pPr algn="ctr"/>
                      <a:r>
                        <a:rPr kumimoji="1" lang="ja-JP" altLang="en-US" sz="1100" dirty="0">
                          <a:latin typeface="Meiryo UI" panose="020B0604030504040204" pitchFamily="50" charset="-128"/>
                          <a:ea typeface="Meiryo UI" panose="020B0604030504040204" pitchFamily="50" charset="-128"/>
                        </a:rPr>
                        <a:t>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データの蓄積管理</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kern="100" dirty="0">
                          <a:latin typeface="Meiryo UI" panose="020B0604030504040204" pitchFamily="50" charset="-128"/>
                          <a:ea typeface="Meiryo UI" panose="020B0604030504040204" pitchFamily="50" charset="-128"/>
                        </a:rPr>
                        <a:t>・点検結果が紙による管理で、電子化できてい</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　ないものがある。</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effectLst/>
                          <a:latin typeface="Meiryo UI" panose="020B0604030504040204" pitchFamily="50" charset="-128"/>
                          <a:ea typeface="Meiryo UI" panose="020B0604030504040204" pitchFamily="50" charset="-128"/>
                        </a:rPr>
                        <a:t>・点検データの活用が十分にできていない。</a:t>
                      </a:r>
                      <a:endParaRPr lang="en-US" altLang="ja-JP" sz="11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100" kern="100" dirty="0">
                          <a:latin typeface="Meiryo UI" panose="020B0604030504040204" pitchFamily="50" charset="-128"/>
                          <a:ea typeface="Meiryo UI" panose="020B0604030504040204" pitchFamily="50" charset="-128"/>
                        </a:rPr>
                        <a:t>・メンテ委託にて実施している点検（月点検、年点検</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　等）の結果について、計測値の電子化を図る。</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effectLst/>
                          <a:latin typeface="Meiryo UI" panose="020B0604030504040204" pitchFamily="50" charset="-128"/>
                          <a:ea typeface="Meiryo UI" panose="020B0604030504040204" pitchFamily="50" charset="-128"/>
                        </a:rPr>
                        <a:t>・データ蓄積による傾向管理などに利用し、充実を図る。</a:t>
                      </a:r>
                      <a:endParaRPr lang="en-US" altLang="ja-JP" sz="11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657078"/>
                  </a:ext>
                </a:extLst>
              </a:tr>
              <a:tr h="1081378">
                <a:tc>
                  <a:txBody>
                    <a:bodyPr/>
                    <a:lstStyle/>
                    <a:p>
                      <a:pPr algn="ctr"/>
                      <a:r>
                        <a:rPr kumimoji="1" lang="ja-JP" altLang="en-US" sz="1100" dirty="0">
                          <a:latin typeface="Meiryo UI" panose="020B0604030504040204" pitchFamily="50" charset="-128"/>
                          <a:ea typeface="Meiryo UI" panose="020B0604030504040204" pitchFamily="50" charset="-128"/>
                        </a:rPr>
                        <a:t>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人材育成と確保、技術力の向上と継承</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en-US" sz="1100" dirty="0">
                          <a:latin typeface="Meiryo UI" panose="020B0604030504040204" pitchFamily="50" charset="-128"/>
                          <a:ea typeface="Meiryo UI" panose="020B0604030504040204" pitchFamily="50" charset="-128"/>
                        </a:rPr>
                        <a:t>職員が減少し、個人が担う業務量が増えること</a:t>
                      </a:r>
                      <a:endParaRPr lang="en-US" altLang="ja-JP" sz="1100" dirty="0">
                        <a:latin typeface="Meiryo UI" panose="020B0604030504040204" pitchFamily="50" charset="-128"/>
                        <a:ea typeface="Meiryo UI" panose="020B0604030504040204" pitchFamily="50" charset="-128"/>
                      </a:endParaRPr>
                    </a:p>
                    <a:p>
                      <a:pPr algn="just"/>
                      <a:r>
                        <a:rPr lang="ja-JP" altLang="en-US" sz="1100" dirty="0">
                          <a:latin typeface="Meiryo UI" panose="020B0604030504040204" pitchFamily="50" charset="-128"/>
                          <a:ea typeface="Meiryo UI" panose="020B0604030504040204" pitchFamily="50" charset="-128"/>
                        </a:rPr>
                        <a:t>が懸念され、技術の継承に必要な時間が十分に</a:t>
                      </a:r>
                      <a:endParaRPr lang="en-US" altLang="ja-JP" sz="1100" dirty="0">
                        <a:latin typeface="Meiryo UI" panose="020B0604030504040204" pitchFamily="50" charset="-128"/>
                        <a:ea typeface="Meiryo UI" panose="020B0604030504040204" pitchFamily="50" charset="-128"/>
                      </a:endParaRPr>
                    </a:p>
                    <a:p>
                      <a:pPr algn="just"/>
                      <a:r>
                        <a:rPr lang="ja-JP" altLang="en-US" sz="1100" dirty="0">
                          <a:latin typeface="Meiryo UI" panose="020B0604030504040204" pitchFamily="50" charset="-128"/>
                          <a:ea typeface="Meiryo UI" panose="020B0604030504040204" pitchFamily="50" charset="-128"/>
                        </a:rPr>
                        <a:t>確保できない。</a:t>
                      </a:r>
                      <a:endParaRPr lang="en-US" altLang="ja-JP" sz="1100" dirty="0">
                        <a:latin typeface="Meiryo UI" panose="020B0604030504040204" pitchFamily="50" charset="-128"/>
                        <a:ea typeface="Meiryo UI" panose="020B0604030504040204" pitchFamily="50" charset="-128"/>
                      </a:endParaRPr>
                    </a:p>
                    <a:p>
                      <a:pPr algn="just"/>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ja-JP" sz="1100" dirty="0">
                          <a:effectLst/>
                          <a:latin typeface="Meiryo UI" panose="020B0604030504040204" pitchFamily="50" charset="-128"/>
                          <a:ea typeface="Meiryo UI" panose="020B0604030504040204" pitchFamily="50" charset="-128"/>
                          <a:cs typeface="ＭＳ Ｐゴシック" panose="020B0600070205080204" pitchFamily="50" charset="-128"/>
                        </a:rPr>
                        <a:t>『具体的な取組内容』を継続し技術力を維持しつつ、デジタル技術の活用</a:t>
                      </a:r>
                      <a:r>
                        <a:rPr lang="ja-JP" altLang="en-US" sz="1100" dirty="0">
                          <a:effectLst/>
                          <a:latin typeface="HGｺﾞｼｯｸM 見出し"/>
                          <a:ea typeface="游ゴシック" panose="020B0400000000000000" pitchFamily="50" charset="-128"/>
                          <a:cs typeface="ＭＳ Ｐゴシック" panose="020B0600070205080204" pitchFamily="50" charset="-128"/>
                        </a:rPr>
                        <a:t>（</a:t>
                      </a:r>
                      <a:r>
                        <a:rPr lang="en-US" altLang="ja-JP" sz="1100" dirty="0">
                          <a:effectLst/>
                          <a:latin typeface="HGｺﾞｼｯｸM 見出し"/>
                          <a:ea typeface="游ゴシック" panose="020B0400000000000000" pitchFamily="50" charset="-128"/>
                          <a:cs typeface="ＭＳ Ｐゴシック" panose="020B0600070205080204" pitchFamily="50" charset="-128"/>
                        </a:rPr>
                        <a:t>※</a:t>
                      </a:r>
                      <a:r>
                        <a:rPr lang="ja-JP" altLang="en-US" sz="1100" dirty="0">
                          <a:effectLst/>
                          <a:latin typeface="HGｺﾞｼｯｸM 見出し"/>
                          <a:ea typeface="游ゴシック" panose="020B0400000000000000" pitchFamily="50" charset="-128"/>
                          <a:cs typeface="ＭＳ Ｐゴシック" panose="020B0600070205080204" pitchFamily="50" charset="-128"/>
                        </a:rPr>
                        <a:t>）</a:t>
                      </a:r>
                      <a:r>
                        <a:rPr lang="ja-JP" altLang="ja-JP" sz="1100" dirty="0">
                          <a:effectLst/>
                          <a:latin typeface="Meiryo UI" panose="020B0604030504040204" pitchFamily="50" charset="-128"/>
                          <a:ea typeface="Meiryo UI" panose="020B0604030504040204" pitchFamily="50" charset="-128"/>
                          <a:cs typeface="ＭＳ Ｐゴシック" panose="020B0600070205080204" pitchFamily="50" charset="-128"/>
                        </a:rPr>
                        <a:t>による省力化などにより、必要な時間の確保を行う。</a:t>
                      </a:r>
                    </a:p>
                    <a:p>
                      <a:endParaRPr lang="en-US" altLang="ja-JP" sz="1100" u="sng" strike="noStrike" kern="100" baseline="0" dirty="0">
                        <a:solidFill>
                          <a:schemeClr val="tx1"/>
                        </a:solidFill>
                        <a:latin typeface="Meiryo UI" panose="020B0604030504040204" pitchFamily="50" charset="-128"/>
                        <a:ea typeface="Meiryo UI" panose="020B0604030504040204" pitchFamily="50" charset="-128"/>
                      </a:endParaRPr>
                    </a:p>
                    <a:p>
                      <a:r>
                        <a:rPr lang="en-US" altLang="ja-JP" sz="1100" u="sng" strike="noStrike" kern="100" baseline="0" dirty="0">
                          <a:solidFill>
                            <a:schemeClr val="tx1"/>
                          </a:solidFill>
                          <a:latin typeface="Meiryo UI" panose="020B0604030504040204" pitchFamily="50" charset="-128"/>
                          <a:ea typeface="Meiryo UI" panose="020B0604030504040204" pitchFamily="50" charset="-128"/>
                        </a:rPr>
                        <a:t>※</a:t>
                      </a:r>
                      <a:r>
                        <a:rPr lang="ja-JP" altLang="en-US" sz="1100" u="sng" strike="noStrike" kern="100" baseline="0" dirty="0">
                          <a:solidFill>
                            <a:schemeClr val="tx1"/>
                          </a:solidFill>
                          <a:latin typeface="Meiryo UI" panose="020B0604030504040204" pitchFamily="50" charset="-128"/>
                          <a:ea typeface="Meiryo UI" panose="020B0604030504040204" pitchFamily="50" charset="-128"/>
                        </a:rPr>
                        <a:t>別途、「</a:t>
                      </a:r>
                      <a:r>
                        <a:rPr lang="ja-JP" altLang="en-US" sz="1100" b="0" u="sng" dirty="0">
                          <a:solidFill>
                            <a:schemeClr val="tx1"/>
                          </a:solidFill>
                          <a:latin typeface="Meiryo UI" pitchFamily="50" charset="-128"/>
                          <a:ea typeface="Meiryo UI" pitchFamily="50" charset="-128"/>
                          <a:cs typeface="Meiryo UI" pitchFamily="50" charset="-128"/>
                        </a:rPr>
                        <a:t>第１回審議会　委員からの意見</a:t>
                      </a:r>
                      <a:r>
                        <a:rPr lang="ja-JP" altLang="en-US" sz="1100" b="0" u="sng" strike="noStrike" kern="100" baseline="0" dirty="0">
                          <a:solidFill>
                            <a:schemeClr val="tx1"/>
                          </a:solidFill>
                          <a:latin typeface="Meiryo UI" panose="020B0604030504040204" pitchFamily="50" charset="-128"/>
                          <a:ea typeface="Meiryo UI" panose="020B0604030504040204" pitchFamily="50" charset="-128"/>
                        </a:rPr>
                        <a:t>」にて整理</a:t>
                      </a:r>
                      <a:endParaRPr lang="en-US" altLang="ja-JP" sz="11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825643"/>
                  </a:ext>
                </a:extLst>
              </a:tr>
            </a:tbl>
          </a:graphicData>
        </a:graphic>
      </p:graphicFrame>
      <p:sp>
        <p:nvSpPr>
          <p:cNvPr id="5" name="スライド番号プレースホルダー 3">
            <a:extLst>
              <a:ext uri="{FF2B5EF4-FFF2-40B4-BE49-F238E27FC236}">
                <a16:creationId xmlns:a16="http://schemas.microsoft.com/office/drawing/2014/main" id="{006FBB39-FE1C-5237-F51A-8C0233D1DFB2}"/>
              </a:ext>
            </a:extLst>
          </p:cNvPr>
          <p:cNvSpPr txBox="1">
            <a:spLocks/>
          </p:cNvSpPr>
          <p:nvPr/>
        </p:nvSpPr>
        <p:spPr>
          <a:xfrm>
            <a:off x="8483600" y="6535407"/>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20</a:t>
            </a:fld>
            <a:endParaRPr lang="ja-JP" altLang="en-US" dirty="0"/>
          </a:p>
        </p:txBody>
      </p:sp>
      <p:sp>
        <p:nvSpPr>
          <p:cNvPr id="10" name="テキスト ボックス 9">
            <a:extLst>
              <a:ext uri="{FF2B5EF4-FFF2-40B4-BE49-F238E27FC236}">
                <a16:creationId xmlns:a16="http://schemas.microsoft.com/office/drawing/2014/main" id="{25AFF128-B135-4F94-813D-FD62A08CAE21}"/>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571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06038"/>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①維持管理業務フロー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260095" y="1092538"/>
            <a:ext cx="3913601" cy="5372659"/>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kern="100" dirty="0">
                <a:effectLst/>
                <a:latin typeface="Meiryo UI" panose="020B0604030504040204" pitchFamily="50" charset="-128"/>
                <a:ea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rPr>
              <a:t>現計画</a:t>
            </a:r>
            <a:r>
              <a:rPr lang="ja-JP" altLang="en-US" sz="1400" kern="100" dirty="0">
                <a:latin typeface="Meiryo UI" panose="020B0604030504040204" pitchFamily="50" charset="-128"/>
                <a:ea typeface="Meiryo UI" panose="020B0604030504040204" pitchFamily="50" charset="-128"/>
              </a:rPr>
              <a:t>の記載内容</a:t>
            </a:r>
            <a:r>
              <a:rPr lang="en-US" altLang="ja-JP" sz="1400" kern="100" dirty="0">
                <a:effectLst/>
                <a:latin typeface="Meiryo UI" panose="020B0604030504040204" pitchFamily="50" charset="-128"/>
                <a:ea typeface="Meiryo UI" panose="020B0604030504040204" pitchFamily="50" charset="-128"/>
              </a:rPr>
              <a:t>】</a:t>
            </a:r>
          </a:p>
          <a:p>
            <a:pPr algn="l"/>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b="0" i="0" u="none" strike="noStrike" baseline="0" dirty="0">
                <a:latin typeface="Meiryo UI" panose="020B0604030504040204" pitchFamily="50" charset="-128"/>
                <a:ea typeface="Meiryo UI" panose="020B0604030504040204" pitchFamily="50" charset="-128"/>
              </a:rPr>
              <a:t>日常的な維持管理を着実に実践するとともに、計画的な維持管理による道路施設の長寿命化を基本としつつ、更新時期についても的確に見極めていく等、効率的・効果的な維持管理を推進する。</a:t>
            </a:r>
          </a:p>
          <a:p>
            <a:pPr algn="l"/>
            <a:r>
              <a:rPr lang="ja-JP" altLang="en-US" sz="1200" b="0" i="0" u="none" strike="noStrike" baseline="0" dirty="0">
                <a:latin typeface="Meiryo UI" panose="020B0604030504040204" pitchFamily="50" charset="-128"/>
                <a:ea typeface="Meiryo UI" panose="020B0604030504040204" pitchFamily="50" charset="-128"/>
              </a:rPr>
              <a:t>致命的な不具合を見逃さない安全性の視点と、施設の長寿命化を図るための確実性の視点を踏まえた手法を導入する。</a:t>
            </a: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816307" y="3235029"/>
            <a:ext cx="1614115" cy="36406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9C4626D2-C528-4E79-8454-55A6B78B71C3}"/>
              </a:ext>
            </a:extLst>
          </p:cNvPr>
          <p:cNvGrpSpPr/>
          <p:nvPr/>
        </p:nvGrpSpPr>
        <p:grpSpPr>
          <a:xfrm>
            <a:off x="4959922" y="1123166"/>
            <a:ext cx="3771813" cy="4655714"/>
            <a:chOff x="5304668" y="1210398"/>
            <a:chExt cx="2842249" cy="4655714"/>
          </a:xfrm>
        </p:grpSpPr>
        <p:sp>
          <p:nvSpPr>
            <p:cNvPr id="5" name="テキスト ボックス 4">
              <a:extLst>
                <a:ext uri="{FF2B5EF4-FFF2-40B4-BE49-F238E27FC236}">
                  <a16:creationId xmlns:a16="http://schemas.microsoft.com/office/drawing/2014/main" id="{CCE46069-131A-887F-9894-8A9F255702FB}"/>
                </a:ext>
              </a:extLst>
            </p:cNvPr>
            <p:cNvSpPr txBox="1"/>
            <p:nvPr/>
          </p:nvSpPr>
          <p:spPr>
            <a:xfrm>
              <a:off x="5312492" y="1210398"/>
              <a:ext cx="2834425" cy="1049739"/>
            </a:xfrm>
            <a:prstGeom prst="rect">
              <a:avLst/>
            </a:prstGeom>
            <a:noFill/>
            <a:ln>
              <a:solidFill>
                <a:schemeClr val="tx1"/>
              </a:solidFill>
            </a:ln>
          </p:spPr>
          <p:txBody>
            <a:bodyPr wrap="square" rtlCol="0">
              <a:noAutofit/>
            </a:bodyPr>
            <a:lstStyle/>
            <a:p>
              <a:pPr algn="just"/>
              <a:r>
                <a:rPr lang="en-US" altLang="ja-JP" sz="1200" kern="100" dirty="0">
                  <a:effectLst/>
                  <a:latin typeface="+mj-ea"/>
                  <a:ea typeface="+mj-ea"/>
                </a:rPr>
                <a:t>【</a:t>
              </a:r>
              <a:r>
                <a:rPr lang="ja-JP" altLang="en-US" sz="1200" kern="100" dirty="0">
                  <a:effectLst/>
                  <a:latin typeface="+mj-ea"/>
                  <a:ea typeface="+mj-ea"/>
                </a:rPr>
                <a:t>検証</a:t>
              </a:r>
              <a:r>
                <a:rPr lang="en-US" altLang="ja-JP" sz="1200" kern="100" dirty="0">
                  <a:effectLst/>
                  <a:latin typeface="+mj-ea"/>
                  <a:ea typeface="+mj-ea"/>
                </a:rPr>
                <a:t>】</a:t>
              </a:r>
            </a:p>
            <a:p>
              <a:pPr algn="just"/>
              <a:r>
                <a:rPr lang="ja-JP" altLang="en-US" sz="1200" kern="100" dirty="0">
                  <a:latin typeface="+mj-ea"/>
                  <a:ea typeface="+mj-ea"/>
                </a:rPr>
                <a:t>　　　Ａ：実施</a:t>
              </a:r>
              <a:r>
                <a:rPr lang="ja-JP" altLang="en-US" sz="1200" kern="100" dirty="0">
                  <a:effectLst/>
                  <a:latin typeface="+mj-ea"/>
                  <a:ea typeface="+mj-ea"/>
                </a:rPr>
                <a:t>状況　　　　　 　　 　</a:t>
              </a:r>
              <a:r>
                <a:rPr lang="ja-JP" altLang="en-US" sz="1200" b="1" kern="100" dirty="0">
                  <a:effectLst/>
                  <a:latin typeface="+mj-ea"/>
                  <a:ea typeface="+mj-ea"/>
                </a:rPr>
                <a:t>△</a:t>
              </a:r>
              <a:endParaRPr lang="en-US" altLang="ja-JP" sz="1200" b="1" kern="100" dirty="0">
                <a:latin typeface="+mj-ea"/>
                <a:ea typeface="+mj-ea"/>
              </a:endParaRPr>
            </a:p>
            <a:p>
              <a:pPr algn="just"/>
              <a:r>
                <a:rPr lang="ja-JP" altLang="en-US" sz="1200" kern="100" dirty="0">
                  <a:effectLst/>
                  <a:latin typeface="+mj-ea"/>
                  <a:ea typeface="+mj-ea"/>
                </a:rPr>
                <a:t>　　　Ｂ：実施評価　  　　　　　 　</a:t>
              </a:r>
              <a:r>
                <a:rPr lang="ja-JP" altLang="en-US" sz="1200" kern="100" dirty="0">
                  <a:latin typeface="+mj-ea"/>
                  <a:ea typeface="+mj-ea"/>
                </a:rPr>
                <a:t> 〇　　</a:t>
              </a:r>
              <a:endParaRPr lang="en-US" altLang="ja-JP" sz="1200" kern="100" dirty="0">
                <a:latin typeface="+mj-ea"/>
                <a:ea typeface="+mj-ea"/>
              </a:endParaRPr>
            </a:p>
            <a:p>
              <a:pPr algn="just"/>
              <a:r>
                <a:rPr lang="ja-JP" altLang="en-US" sz="1200" kern="100" dirty="0">
                  <a:effectLst/>
                  <a:latin typeface="+mj-ea"/>
                  <a:ea typeface="+mj-ea"/>
                </a:rPr>
                <a:t>　　　Ｃ：将　来</a:t>
              </a:r>
              <a:r>
                <a:rPr kumimoji="1" lang="ja-JP" altLang="en-US" sz="1200" b="0" i="0" u="none" strike="noStrike" kern="100" cap="none" spc="0" normalizeH="0" baseline="0" noProof="0" dirty="0">
                  <a:ln>
                    <a:noFill/>
                  </a:ln>
                  <a:effectLst/>
                  <a:uLnTx/>
                  <a:uFillTx/>
                  <a:latin typeface="+mj-ea"/>
                  <a:ea typeface="+mj-ea"/>
                </a:rPr>
                <a:t>（</a:t>
              </a:r>
              <a:r>
                <a:rPr kumimoji="1" lang="en-US" altLang="ja-JP" sz="1200" b="0" i="0" u="none" strike="noStrike" kern="100" cap="none" spc="0" normalizeH="0" baseline="0" noProof="0" dirty="0">
                  <a:ln>
                    <a:noFill/>
                  </a:ln>
                  <a:effectLst/>
                  <a:uLnTx/>
                  <a:uFillTx/>
                  <a:latin typeface="+mj-ea"/>
                  <a:ea typeface="+mj-ea"/>
                </a:rPr>
                <a:t>10</a:t>
              </a:r>
              <a:r>
                <a:rPr kumimoji="1" lang="ja-JP" altLang="en-US" sz="1200" b="0" i="0" u="none" strike="noStrike" kern="100" cap="none" spc="0" normalizeH="0" baseline="0" noProof="0" dirty="0">
                  <a:ln>
                    <a:noFill/>
                  </a:ln>
                  <a:effectLst/>
                  <a:uLnTx/>
                  <a:uFillTx/>
                  <a:latin typeface="+mj-ea"/>
                  <a:ea typeface="+mj-ea"/>
                </a:rPr>
                <a:t>年後の運用）</a:t>
              </a:r>
              <a:r>
                <a:rPr kumimoji="1" lang="ja-JP" altLang="en-US" sz="1200" b="0" i="0" u="none" strike="noStrike" kern="100" cap="none" spc="0" normalizeH="0" baseline="0" noProof="0" dirty="0">
                  <a:ln>
                    <a:noFill/>
                  </a:ln>
                  <a:solidFill>
                    <a:srgbClr val="FF0000"/>
                  </a:solidFill>
                  <a:effectLst/>
                  <a:uLnTx/>
                  <a:uFillTx/>
                  <a:latin typeface="+mj-ea"/>
                  <a:ea typeface="+mj-ea"/>
                </a:rPr>
                <a:t>　</a:t>
              </a:r>
              <a:r>
                <a:rPr lang="ja-JP" altLang="en-US" sz="1200" kern="100" dirty="0">
                  <a:solidFill>
                    <a:srgbClr val="FF0000"/>
                  </a:solidFill>
                  <a:effectLst/>
                  <a:latin typeface="+mj-ea"/>
                  <a:ea typeface="+mj-ea"/>
                </a:rPr>
                <a:t>　</a:t>
              </a:r>
              <a:r>
                <a:rPr lang="ja-JP" altLang="en-US" sz="1200" kern="100" dirty="0">
                  <a:latin typeface="+mj-ea"/>
                  <a:ea typeface="+mj-ea"/>
                </a:rPr>
                <a:t>○</a:t>
              </a:r>
              <a:endParaRPr lang="en-US" altLang="ja-JP" sz="1200" kern="100" dirty="0">
                <a:effectLst/>
                <a:latin typeface="+mj-ea"/>
                <a:ea typeface="+mj-ea"/>
              </a:endParaRPr>
            </a:p>
            <a:p>
              <a:pPr algn="just"/>
              <a:endParaRPr lang="en-US" altLang="ja-JP" sz="1200" kern="100" dirty="0">
                <a:solidFill>
                  <a:srgbClr val="FF0000"/>
                </a:solidFill>
                <a:effectLst/>
                <a:latin typeface="+mj-ea"/>
                <a:ea typeface="+mj-ea"/>
              </a:endParaRPr>
            </a:p>
            <a:p>
              <a:pPr algn="just"/>
              <a:endParaRPr lang="en-US" altLang="ja-JP" sz="1200" kern="100" dirty="0">
                <a:effectLst/>
                <a:latin typeface="+mj-ea"/>
                <a:ea typeface="+mj-ea"/>
              </a:endParaRPr>
            </a:p>
            <a:p>
              <a:pPr algn="just"/>
              <a:endParaRPr lang="en-US" altLang="ja-JP" sz="1200" kern="100" dirty="0">
                <a:effectLst/>
                <a:latin typeface="+mj-ea"/>
                <a:ea typeface="+mj-ea"/>
              </a:endParaRPr>
            </a:p>
            <a:p>
              <a:pPr algn="just"/>
              <a:endParaRPr lang="en-US" altLang="ja-JP" sz="1200" kern="100" dirty="0">
                <a:effectLst/>
                <a:latin typeface="+mj-ea"/>
                <a:ea typeface="+mj-ea"/>
              </a:endParaRPr>
            </a:p>
          </p:txBody>
        </p:sp>
        <p:sp>
          <p:nvSpPr>
            <p:cNvPr id="10" name="テキスト ボックス 9">
              <a:extLst>
                <a:ext uri="{FF2B5EF4-FFF2-40B4-BE49-F238E27FC236}">
                  <a16:creationId xmlns:a16="http://schemas.microsoft.com/office/drawing/2014/main" id="{E22C0D65-C136-74C7-5F5C-B69256C914C7}"/>
                </a:ext>
              </a:extLst>
            </p:cNvPr>
            <p:cNvSpPr txBox="1"/>
            <p:nvPr/>
          </p:nvSpPr>
          <p:spPr>
            <a:xfrm>
              <a:off x="5304668" y="2857965"/>
              <a:ext cx="2834424" cy="1292662"/>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ea typeface="+mj-ea"/>
                </a:rPr>
                <a:t>【</a:t>
              </a:r>
              <a:r>
                <a:rPr lang="ja-JP" altLang="en-US" sz="1200" kern="100" dirty="0">
                  <a:effectLst/>
                  <a:latin typeface="HGｺﾞｼｯｸM 見出し"/>
                  <a:ea typeface="+mj-ea"/>
                </a:rPr>
                <a:t>課題</a:t>
              </a:r>
              <a:r>
                <a:rPr lang="en-US" altLang="ja-JP" sz="1200" kern="100" dirty="0">
                  <a:effectLst/>
                  <a:latin typeface="HGｺﾞｼｯｸM 見出し"/>
                  <a:ea typeface="+mj-ea"/>
                </a:rPr>
                <a:t>】</a:t>
              </a:r>
            </a:p>
            <a:p>
              <a:pPr algn="just">
                <a:lnSpc>
                  <a:spcPct val="50000"/>
                </a:lnSpc>
              </a:pPr>
              <a:endParaRPr lang="en-US" altLang="ja-JP" sz="1200" kern="100" dirty="0">
                <a:effectLst/>
                <a:latin typeface="HGｺﾞｼｯｸM 見出し"/>
                <a:ea typeface="+mj-ea"/>
              </a:endParaRPr>
            </a:p>
            <a:p>
              <a:r>
                <a:rPr lang="ja-JP" altLang="en-US" sz="1200" kern="100" dirty="0">
                  <a:latin typeface="HGｺﾞｼｯｸM 見出し"/>
                  <a:ea typeface="+mj-ea"/>
                </a:rPr>
                <a:t>・</a:t>
              </a:r>
              <a:r>
                <a:rPr lang="ja-JP" altLang="en-US" sz="1200" dirty="0">
                  <a:latin typeface="HGｺﾞｼｯｸM 見出し"/>
                </a:rPr>
                <a:t>メンテ委託の点検結果を土木職の職員が確認し</a:t>
              </a:r>
              <a:endParaRPr lang="en-US" altLang="ja-JP" sz="1200" dirty="0">
                <a:latin typeface="HGｺﾞｼｯｸM 見出し"/>
              </a:endParaRPr>
            </a:p>
            <a:p>
              <a:r>
                <a:rPr lang="ja-JP" altLang="en-US" sz="1200" dirty="0">
                  <a:latin typeface="HGｺﾞｼｯｸM 見出し"/>
                </a:rPr>
                <a:t>　ているため、設備にかかわる専門的な知識と経</a:t>
              </a:r>
              <a:endParaRPr lang="en-US" altLang="ja-JP" sz="1200" dirty="0">
                <a:latin typeface="HGｺﾞｼｯｸM 見出し"/>
              </a:endParaRPr>
            </a:p>
            <a:p>
              <a:r>
                <a:rPr lang="ja-JP" altLang="en-US" sz="1200" dirty="0">
                  <a:latin typeface="HGｺﾞｼｯｸM 見出し"/>
                </a:rPr>
                <a:t>　験の不足により、点検結果を作業方針の決定や</a:t>
              </a:r>
              <a:endParaRPr lang="en-US" altLang="ja-JP" sz="1200" dirty="0">
                <a:latin typeface="HGｺﾞｼｯｸM 見出し"/>
              </a:endParaRPr>
            </a:p>
            <a:p>
              <a:r>
                <a:rPr lang="ja-JP" altLang="en-US" sz="1200" dirty="0">
                  <a:latin typeface="HGｺﾞｼｯｸM 見出し"/>
                </a:rPr>
                <a:t>　対策計画の策定、計画の見直しに十分に活用で</a:t>
              </a:r>
              <a:endParaRPr lang="en-US" altLang="ja-JP" sz="1200" dirty="0">
                <a:latin typeface="HGｺﾞｼｯｸM 見出し"/>
              </a:endParaRPr>
            </a:p>
            <a:p>
              <a:r>
                <a:rPr lang="ja-JP" altLang="en-US" sz="1200" dirty="0">
                  <a:latin typeface="HGｺﾞｼｯｸM 見出し"/>
                </a:rPr>
                <a:t>　きていない。</a:t>
              </a:r>
              <a:endParaRPr lang="ja-JP" altLang="en-US" sz="1200" kern="100" dirty="0">
                <a:effectLst/>
                <a:latin typeface="HGｺﾞｼｯｸM 見出し"/>
                <a:ea typeface="+mj-ea"/>
              </a:endParaRPr>
            </a:p>
          </p:txBody>
        </p:sp>
        <p:sp>
          <p:nvSpPr>
            <p:cNvPr id="11" name="テキスト ボックス 10">
              <a:extLst>
                <a:ext uri="{FF2B5EF4-FFF2-40B4-BE49-F238E27FC236}">
                  <a16:creationId xmlns:a16="http://schemas.microsoft.com/office/drawing/2014/main" id="{E3B8F7F0-D57A-727B-9F60-DDFB5953A525}"/>
                </a:ext>
              </a:extLst>
            </p:cNvPr>
            <p:cNvSpPr txBox="1"/>
            <p:nvPr/>
          </p:nvSpPr>
          <p:spPr>
            <a:xfrm>
              <a:off x="5312492" y="4665783"/>
              <a:ext cx="2834424" cy="1200329"/>
            </a:xfrm>
            <a:prstGeom prst="rect">
              <a:avLst/>
            </a:prstGeom>
            <a:noFill/>
            <a:ln>
              <a:solidFill>
                <a:schemeClr val="tx1"/>
              </a:solidFill>
            </a:ln>
          </p:spPr>
          <p:txBody>
            <a:bodyPr wrap="square" rtlCol="0">
              <a:spAutoFit/>
            </a:bodyPr>
            <a:lstStyle/>
            <a:p>
              <a:pPr algn="just"/>
              <a:r>
                <a:rPr lang="en-US" altLang="ja-JP" sz="1200" kern="100" dirty="0">
                  <a:effectLst/>
                  <a:latin typeface="+mj-ea"/>
                  <a:ea typeface="+mj-ea"/>
                </a:rPr>
                <a:t>【</a:t>
              </a:r>
              <a:r>
                <a:rPr lang="ja-JP" altLang="en-US" sz="1200" kern="100" dirty="0">
                  <a:latin typeface="+mj-ea"/>
                  <a:ea typeface="+mj-ea"/>
                </a:rPr>
                <a:t>取組方針</a:t>
              </a:r>
              <a:r>
                <a:rPr lang="en-US" altLang="ja-JP" sz="1200" kern="100" dirty="0">
                  <a:effectLst/>
                  <a:latin typeface="+mj-ea"/>
                  <a:ea typeface="+mj-ea"/>
                </a:rPr>
                <a:t>】</a:t>
              </a:r>
            </a:p>
            <a:p>
              <a:r>
                <a:rPr lang="ja-JP" altLang="en-US" sz="1200" kern="100" dirty="0">
                  <a:latin typeface="+mj-ea"/>
                  <a:ea typeface="+mj-ea"/>
                </a:rPr>
                <a:t> </a:t>
              </a:r>
              <a:endParaRPr lang="en-US" altLang="ja-JP" sz="1200" kern="100" dirty="0">
                <a:latin typeface="+mj-ea"/>
                <a:ea typeface="+mj-ea"/>
              </a:endParaRPr>
            </a:p>
            <a:p>
              <a:r>
                <a:rPr lang="ja-JP" altLang="en-US" sz="1200" kern="100" dirty="0">
                  <a:latin typeface="+mj-ea"/>
                  <a:ea typeface="+mj-ea"/>
                </a:rPr>
                <a:t>・</a:t>
              </a:r>
              <a:r>
                <a:rPr lang="ja-JP" altLang="en-US" sz="1200" dirty="0">
                  <a:latin typeface=""/>
                </a:rPr>
                <a:t>メンテ委託による点検の積極的な立会や維持管</a:t>
              </a:r>
              <a:endParaRPr lang="en-US" altLang="ja-JP" sz="1200" dirty="0">
                <a:latin typeface=""/>
              </a:endParaRPr>
            </a:p>
            <a:p>
              <a:r>
                <a:rPr lang="ja-JP" altLang="en-US" sz="1200" dirty="0">
                  <a:latin typeface=""/>
                </a:rPr>
                <a:t>　理研修のさらなる充実により、技術力の向上を</a:t>
              </a:r>
              <a:endParaRPr lang="en-US" altLang="ja-JP" sz="1200" dirty="0">
                <a:latin typeface=""/>
              </a:endParaRPr>
            </a:p>
            <a:p>
              <a:r>
                <a:rPr lang="ja-JP" altLang="en-US" sz="1200" dirty="0">
                  <a:latin typeface=""/>
                </a:rPr>
                <a:t>　図る。</a:t>
              </a:r>
              <a:endParaRPr lang="en-US" altLang="ja-JP" sz="1200" dirty="0">
                <a:latin typeface=""/>
              </a:endParaRPr>
            </a:p>
            <a:p>
              <a:endParaRPr lang="en-US" altLang="ja-JP" sz="1200" kern="100" dirty="0">
                <a:effectLst/>
                <a:latin typeface="+mj-ea"/>
                <a:ea typeface="+mj-ea"/>
              </a:endParaRPr>
            </a:p>
          </p:txBody>
        </p:sp>
        <p:sp>
          <p:nvSpPr>
            <p:cNvPr id="13" name="フローチャート: 組合せ 12">
              <a:extLst>
                <a:ext uri="{FF2B5EF4-FFF2-40B4-BE49-F238E27FC236}">
                  <a16:creationId xmlns:a16="http://schemas.microsoft.com/office/drawing/2014/main" id="{D0557BBA-0C19-2CF2-BE9D-2C83854339D2}"/>
                </a:ext>
              </a:extLst>
            </p:cNvPr>
            <p:cNvSpPr/>
            <p:nvPr/>
          </p:nvSpPr>
          <p:spPr>
            <a:xfrm>
              <a:off x="5835528" y="25264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15" name="フローチャート: 組合せ 14">
              <a:extLst>
                <a:ext uri="{FF2B5EF4-FFF2-40B4-BE49-F238E27FC236}">
                  <a16:creationId xmlns:a16="http://schemas.microsoft.com/office/drawing/2014/main" id="{8F7DA916-6B98-83E5-6F3C-16A5ADA33FB0}"/>
                </a:ext>
              </a:extLst>
            </p:cNvPr>
            <p:cNvSpPr/>
            <p:nvPr/>
          </p:nvSpPr>
          <p:spPr>
            <a:xfrm>
              <a:off x="5835527" y="4391502"/>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grpSp>
      <p:pic>
        <p:nvPicPr>
          <p:cNvPr id="8" name="図 7">
            <a:extLst>
              <a:ext uri="{FF2B5EF4-FFF2-40B4-BE49-F238E27FC236}">
                <a16:creationId xmlns:a16="http://schemas.microsoft.com/office/drawing/2014/main" id="{B347F162-0E73-CCD7-BA15-B5A64593C936}"/>
              </a:ext>
            </a:extLst>
          </p:cNvPr>
          <p:cNvPicPr>
            <a:picLocks noChangeAspect="1"/>
          </p:cNvPicPr>
          <p:nvPr/>
        </p:nvPicPr>
        <p:blipFill>
          <a:blip r:embed="rId3"/>
          <a:stretch>
            <a:fillRect/>
          </a:stretch>
        </p:blipFill>
        <p:spPr>
          <a:xfrm>
            <a:off x="449514" y="3223210"/>
            <a:ext cx="3412067" cy="3150652"/>
          </a:xfrm>
          <a:prstGeom prst="rect">
            <a:avLst/>
          </a:prstGeom>
        </p:spPr>
      </p:pic>
      <p:sp>
        <p:nvSpPr>
          <p:cNvPr id="14" name="テキスト ボックス 13">
            <a:extLst>
              <a:ext uri="{FF2B5EF4-FFF2-40B4-BE49-F238E27FC236}">
                <a16:creationId xmlns:a16="http://schemas.microsoft.com/office/drawing/2014/main" id="{2CCB1D17-3360-723D-C70A-70A3EEBDBF64}"/>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9" name="スライド番号プレースホルダー 3">
            <a:extLst>
              <a:ext uri="{FF2B5EF4-FFF2-40B4-BE49-F238E27FC236}">
                <a16:creationId xmlns:a16="http://schemas.microsoft.com/office/drawing/2014/main" id="{1485DFFE-D4EF-970C-251A-53E4AD6361D8}"/>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2</a:t>
            </a:fld>
            <a:endParaRPr kumimoji="1" lang="ja-JP" altLang="en-US" dirty="0"/>
          </a:p>
        </p:txBody>
      </p:sp>
      <p:sp>
        <p:nvSpPr>
          <p:cNvPr id="16" name="テキスト ボックス 15">
            <a:extLst>
              <a:ext uri="{FF2B5EF4-FFF2-40B4-BE49-F238E27FC236}">
                <a16:creationId xmlns:a16="http://schemas.microsoft.com/office/drawing/2014/main" id="{649B8B42-027A-496D-A5A4-010314037EAE}"/>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415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２</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lang="ja-JP" altLang="en-US" sz="2400" dirty="0">
                <a:solidFill>
                  <a:prstClr val="black"/>
                </a:solidFill>
                <a:latin typeface="Meiryo UI" pitchFamily="50" charset="-128"/>
                <a:ea typeface="Meiryo UI" pitchFamily="50" charset="-128"/>
                <a:cs typeface="Meiryo UI" pitchFamily="50" charset="-128"/>
              </a:rPr>
              <a:t>②</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点検業務の充実</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57150" y="1282346"/>
            <a:ext cx="3756503" cy="4976190"/>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algn="l"/>
            <a:endParaRPr lang="en-US" altLang="ja-JP" sz="1200" b="0" i="0" u="none" strike="noStrike" baseline="0" dirty="0">
              <a:latin typeface="Meiryo UI" panose="020B0604030504040204" pitchFamily="50" charset="-128"/>
              <a:ea typeface="Meiryo UI" panose="020B0604030504040204" pitchFamily="50" charset="-128"/>
            </a:endParaRPr>
          </a:p>
          <a:p>
            <a:pPr algn="l"/>
            <a:r>
              <a:rPr lang="ja-JP" altLang="en-US" sz="1200" b="0" i="0" u="none" strike="noStrike" baseline="0" dirty="0">
                <a:latin typeface="Meiryo UI" panose="020B0604030504040204" pitchFamily="50" charset="-128"/>
                <a:ea typeface="Meiryo UI" panose="020B0604030504040204" pitchFamily="50" charset="-128"/>
              </a:rPr>
              <a:t>点検業務（点検、診断・評価）は、「施設の現状を把握し、不具合の早期発見、適切な処置により、利用者および第三者への安全を確保すること」および「点検データ（基礎資料）を蓄積し、点検の充実や予防保全対策の拡充、計画的な補修や更新時期の最適化など効率的・効果的な維持管理・更新につなげること」の視点で充実を図る。</a:t>
            </a: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683557" y="2871506"/>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82BDFA82-96FE-D119-709D-46E1E6209F89}"/>
              </a:ext>
            </a:extLst>
          </p:cNvPr>
          <p:cNvPicPr>
            <a:picLocks noChangeAspect="1"/>
          </p:cNvPicPr>
          <p:nvPr/>
        </p:nvPicPr>
        <p:blipFill>
          <a:blip r:embed="rId3"/>
          <a:stretch>
            <a:fillRect/>
          </a:stretch>
        </p:blipFill>
        <p:spPr>
          <a:xfrm>
            <a:off x="130774" y="3215809"/>
            <a:ext cx="3494954" cy="2933851"/>
          </a:xfrm>
          <a:prstGeom prst="rect">
            <a:avLst/>
          </a:prstGeom>
        </p:spPr>
      </p:pic>
      <p:grpSp>
        <p:nvGrpSpPr>
          <p:cNvPr id="17" name="グループ化 16">
            <a:extLst>
              <a:ext uri="{FF2B5EF4-FFF2-40B4-BE49-F238E27FC236}">
                <a16:creationId xmlns:a16="http://schemas.microsoft.com/office/drawing/2014/main" id="{CFEBFD58-8C3F-4E19-997A-5084143206E9}"/>
              </a:ext>
            </a:extLst>
          </p:cNvPr>
          <p:cNvGrpSpPr/>
          <p:nvPr/>
        </p:nvGrpSpPr>
        <p:grpSpPr>
          <a:xfrm>
            <a:off x="4966645" y="1498434"/>
            <a:ext cx="3605855" cy="4619965"/>
            <a:chOff x="5296845" y="1210398"/>
            <a:chExt cx="2834425" cy="3814466"/>
          </a:xfrm>
        </p:grpSpPr>
        <p:sp>
          <p:nvSpPr>
            <p:cNvPr id="18" name="テキスト ボックス 17">
              <a:extLst>
                <a:ext uri="{FF2B5EF4-FFF2-40B4-BE49-F238E27FC236}">
                  <a16:creationId xmlns:a16="http://schemas.microsoft.com/office/drawing/2014/main" id="{35002DB4-D006-46A9-BDDB-A8FEF960762A}"/>
                </a:ext>
              </a:extLst>
            </p:cNvPr>
            <p:cNvSpPr txBox="1"/>
            <p:nvPr/>
          </p:nvSpPr>
          <p:spPr>
            <a:xfrm>
              <a:off x="5312492" y="1210398"/>
              <a:ext cx="2818777" cy="904854"/>
            </a:xfrm>
            <a:prstGeom prst="rect">
              <a:avLst/>
            </a:prstGeom>
            <a:noFill/>
            <a:ln>
              <a:solidFill>
                <a:schemeClr val="tx1"/>
              </a:solidFill>
            </a:ln>
          </p:spPr>
          <p:txBody>
            <a:bodyPr wrap="square" rtlCol="0">
              <a:noAutofit/>
            </a:bodyPr>
            <a:lstStyle/>
            <a:p>
              <a:pPr algn="just"/>
              <a:r>
                <a:rPr lang="en-US" altLang="ja-JP" sz="1200" kern="100" dirty="0">
                  <a:effectLst/>
                  <a:latin typeface="+mj-ea"/>
                  <a:ea typeface="+mj-ea"/>
                </a:rPr>
                <a:t>【</a:t>
              </a:r>
              <a:r>
                <a:rPr lang="ja-JP" altLang="en-US" sz="1200" kern="100" dirty="0">
                  <a:effectLst/>
                  <a:latin typeface="+mj-ea"/>
                  <a:ea typeface="+mj-ea"/>
                </a:rPr>
                <a:t>検証</a:t>
              </a:r>
              <a:r>
                <a:rPr lang="en-US" altLang="ja-JP" sz="1200" kern="100" dirty="0">
                  <a:effectLst/>
                  <a:latin typeface="+mj-ea"/>
                  <a:ea typeface="+mj-ea"/>
                </a:rPr>
                <a:t>】</a:t>
              </a:r>
            </a:p>
            <a:p>
              <a:pPr algn="just"/>
              <a:r>
                <a:rPr lang="ja-JP" altLang="en-US" sz="1200" kern="100" dirty="0">
                  <a:latin typeface="+mj-ea"/>
                  <a:ea typeface="+mj-ea"/>
                </a:rPr>
                <a:t>　　　Ａ：実施</a:t>
              </a:r>
              <a:r>
                <a:rPr lang="ja-JP" altLang="en-US" sz="1200" kern="100" dirty="0">
                  <a:effectLst/>
                  <a:latin typeface="+mj-ea"/>
                  <a:ea typeface="+mj-ea"/>
                </a:rPr>
                <a:t>状況　　　　　　　　〇</a:t>
              </a:r>
              <a:r>
                <a:rPr lang="ja-JP" altLang="en-US" sz="1200" kern="100" dirty="0">
                  <a:latin typeface="+mj-ea"/>
                  <a:ea typeface="+mj-ea"/>
                </a:rPr>
                <a:t>　</a:t>
              </a:r>
              <a:endParaRPr lang="en-US" altLang="ja-JP" sz="1200" kern="100" dirty="0">
                <a:latin typeface="+mj-ea"/>
                <a:ea typeface="+mj-ea"/>
              </a:endParaRPr>
            </a:p>
            <a:p>
              <a:pPr algn="just"/>
              <a:r>
                <a:rPr lang="ja-JP" altLang="en-US" sz="1200" kern="100" dirty="0">
                  <a:effectLst/>
                  <a:latin typeface="+mj-ea"/>
                  <a:ea typeface="+mj-ea"/>
                </a:rPr>
                <a:t>　　　Ｂ：実施評価　　　　　　　　〇</a:t>
              </a:r>
              <a:r>
                <a:rPr lang="ja-JP" altLang="en-US" sz="1200" kern="100" dirty="0">
                  <a:latin typeface="+mj-ea"/>
                  <a:ea typeface="+mj-ea"/>
                </a:rPr>
                <a:t>　　</a:t>
              </a:r>
              <a:endParaRPr lang="en-US" altLang="ja-JP" sz="1200" kern="100" dirty="0">
                <a:latin typeface="+mj-ea"/>
                <a:ea typeface="+mj-ea"/>
              </a:endParaRPr>
            </a:p>
            <a:p>
              <a:pPr algn="just"/>
              <a:r>
                <a:rPr lang="ja-JP" altLang="en-US" sz="1200" kern="100" dirty="0">
                  <a:effectLst/>
                  <a:latin typeface="+mj-ea"/>
                  <a:ea typeface="+mj-ea"/>
                </a:rPr>
                <a:t>　　　Ｃ：将　来</a:t>
              </a:r>
              <a:r>
                <a:rPr kumimoji="1" lang="ja-JP" altLang="en-US" sz="1200" b="0" i="0" u="none" strike="noStrike" kern="100" cap="none" spc="0" normalizeH="0" baseline="0" noProof="0" dirty="0">
                  <a:ln>
                    <a:noFill/>
                  </a:ln>
                  <a:effectLst/>
                  <a:uLnTx/>
                  <a:uFillTx/>
                  <a:latin typeface="+mj-ea"/>
                  <a:ea typeface="+mj-ea"/>
                  <a:cs typeface="+mn-cs"/>
                </a:rPr>
                <a:t>（</a:t>
              </a:r>
              <a:r>
                <a:rPr kumimoji="1" lang="en-US" altLang="ja-JP" sz="1200" b="0" i="0" u="none" strike="noStrike" kern="100" cap="none" spc="0" normalizeH="0" baseline="0" noProof="0" dirty="0">
                  <a:ln>
                    <a:noFill/>
                  </a:ln>
                  <a:effectLst/>
                  <a:uLnTx/>
                  <a:uFillTx/>
                  <a:latin typeface="+mj-ea"/>
                  <a:ea typeface="+mj-ea"/>
                  <a:cs typeface="+mn-cs"/>
                </a:rPr>
                <a:t>10</a:t>
              </a:r>
              <a:r>
                <a:rPr kumimoji="1" lang="ja-JP" altLang="en-US" sz="1200" b="0" i="0" u="none" strike="noStrike" kern="100" cap="none" spc="0" normalizeH="0" baseline="0" noProof="0" dirty="0">
                  <a:ln>
                    <a:noFill/>
                  </a:ln>
                  <a:effectLst/>
                  <a:uLnTx/>
                  <a:uFillTx/>
                  <a:latin typeface="+mj-ea"/>
                  <a:ea typeface="+mj-ea"/>
                  <a:cs typeface="+mn-cs"/>
                </a:rPr>
                <a:t>年後の運用）　</a:t>
              </a:r>
              <a:r>
                <a:rPr lang="ja-JP" altLang="en-US" sz="1200" kern="100" dirty="0">
                  <a:effectLst/>
                  <a:latin typeface="+mj-ea"/>
                  <a:ea typeface="+mj-ea"/>
                </a:rPr>
                <a:t>〇</a:t>
              </a:r>
              <a:endParaRPr lang="en-US" altLang="ja-JP" sz="1200" kern="100" dirty="0">
                <a:effectLst/>
                <a:latin typeface="+mj-ea"/>
                <a:ea typeface="+mj-ea"/>
              </a:endParaRPr>
            </a:p>
            <a:p>
              <a:pPr algn="just"/>
              <a:endParaRPr lang="en-US" altLang="ja-JP" sz="1200" kern="100" dirty="0">
                <a:effectLst/>
                <a:latin typeface="+mj-ea"/>
                <a:ea typeface="+mj-ea"/>
              </a:endParaRPr>
            </a:p>
            <a:p>
              <a:pPr algn="just"/>
              <a:endParaRPr lang="en-US" altLang="ja-JP" sz="1200" kern="100" dirty="0">
                <a:effectLst/>
                <a:latin typeface="+mj-ea"/>
                <a:ea typeface="+mj-ea"/>
              </a:endParaRPr>
            </a:p>
          </p:txBody>
        </p:sp>
        <p:sp>
          <p:nvSpPr>
            <p:cNvPr id="19" name="テキスト ボックス 18">
              <a:extLst>
                <a:ext uri="{FF2B5EF4-FFF2-40B4-BE49-F238E27FC236}">
                  <a16:creationId xmlns:a16="http://schemas.microsoft.com/office/drawing/2014/main" id="{C3CEAC5F-CFD5-4CAD-B53B-BC14F3656CA7}"/>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latin typeface="+mj-ea"/>
                  <a:ea typeface="+mj-ea"/>
                </a:rPr>
                <a:t>【</a:t>
              </a:r>
              <a:r>
                <a:rPr lang="ja-JP" altLang="en-US" sz="1200" kern="100" dirty="0">
                  <a:effectLst/>
                  <a:latin typeface="+mj-ea"/>
                  <a:ea typeface="+mj-ea"/>
                </a:rPr>
                <a:t>課題</a:t>
              </a:r>
              <a:r>
                <a:rPr lang="en-US" altLang="ja-JP" sz="1200" kern="100" dirty="0">
                  <a:effectLst/>
                  <a:latin typeface="+mj-ea"/>
                  <a:ea typeface="+mj-ea"/>
                </a:rPr>
                <a:t>】</a:t>
              </a:r>
            </a:p>
            <a:p>
              <a:r>
                <a:rPr lang="ja-JP" altLang="en-US" sz="1200" kern="100" dirty="0">
                  <a:effectLst/>
                  <a:latin typeface="+mj-ea"/>
                  <a:ea typeface="+mj-ea"/>
                </a:rPr>
                <a:t>　</a:t>
              </a:r>
              <a:endParaRPr lang="en-US" altLang="ja-JP" sz="1200" kern="100" dirty="0">
                <a:effectLst/>
                <a:latin typeface="+mj-ea"/>
                <a:ea typeface="+mj-ea"/>
              </a:endParaRPr>
            </a:p>
            <a:p>
              <a:r>
                <a:rPr lang="ja-JP" altLang="en-US" sz="1200" kern="100" dirty="0">
                  <a:latin typeface="+mj-ea"/>
                  <a:ea typeface="+mj-ea"/>
                </a:rPr>
                <a:t>・なし</a:t>
              </a:r>
              <a:endParaRPr lang="en-US" altLang="ja-JP" sz="1200" kern="100" dirty="0">
                <a:effectLst/>
                <a:latin typeface="+mj-ea"/>
                <a:ea typeface="+mj-ea"/>
              </a:endParaRPr>
            </a:p>
            <a:p>
              <a:endParaRPr lang="ja-JP" altLang="en-US" sz="1200" kern="100" dirty="0">
                <a:effectLst/>
                <a:latin typeface="+mj-ea"/>
                <a:ea typeface="+mj-ea"/>
              </a:endParaRPr>
            </a:p>
          </p:txBody>
        </p:sp>
        <p:sp>
          <p:nvSpPr>
            <p:cNvPr id="20" name="テキスト ボックス 19">
              <a:extLst>
                <a:ext uri="{FF2B5EF4-FFF2-40B4-BE49-F238E27FC236}">
                  <a16:creationId xmlns:a16="http://schemas.microsoft.com/office/drawing/2014/main" id="{78248890-1098-4D9B-AD92-D1B385828961}"/>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latin typeface="+mj-ea"/>
                  <a:ea typeface="+mj-ea"/>
                </a:rPr>
                <a:t>【</a:t>
              </a:r>
              <a:r>
                <a:rPr lang="ja-JP" altLang="en-US" sz="1200" kern="100" dirty="0">
                  <a:latin typeface="+mj-ea"/>
                  <a:ea typeface="+mj-ea"/>
                </a:rPr>
                <a:t>取組方針</a:t>
              </a:r>
              <a:r>
                <a:rPr lang="en-US" altLang="ja-JP" sz="1200" kern="100" dirty="0">
                  <a:effectLst/>
                  <a:latin typeface="+mj-ea"/>
                  <a:ea typeface="+mj-ea"/>
                </a:rPr>
                <a:t>】</a:t>
              </a:r>
            </a:p>
            <a:p>
              <a:endParaRPr lang="en-US" altLang="ja-JP" sz="1200" kern="100" dirty="0">
                <a:effectLst/>
                <a:latin typeface="+mj-ea"/>
                <a:ea typeface="+mj-ea"/>
              </a:endParaRPr>
            </a:p>
            <a:p>
              <a:r>
                <a:rPr lang="ja-JP" altLang="en-US" sz="1200" kern="100" dirty="0">
                  <a:latin typeface="+mj-ea"/>
                  <a:ea typeface="+mj-ea"/>
                </a:rPr>
                <a:t>・なし</a:t>
              </a:r>
              <a:endParaRPr lang="en-US" altLang="ja-JP" sz="1200" kern="100" dirty="0">
                <a:latin typeface="+mj-ea"/>
                <a:ea typeface="+mj-ea"/>
              </a:endParaRPr>
            </a:p>
            <a:p>
              <a:endParaRPr lang="en-US" altLang="ja-JP" sz="1200" kern="100" dirty="0">
                <a:effectLst/>
                <a:latin typeface="+mj-ea"/>
                <a:ea typeface="+mj-ea"/>
              </a:endParaRPr>
            </a:p>
            <a:p>
              <a:endParaRPr lang="en-US" altLang="ja-JP" sz="1200" kern="100" dirty="0">
                <a:effectLst/>
                <a:latin typeface="+mj-ea"/>
                <a:ea typeface="+mj-ea"/>
              </a:endParaRPr>
            </a:p>
          </p:txBody>
        </p:sp>
        <p:sp>
          <p:nvSpPr>
            <p:cNvPr id="21" name="フローチャート: 組合せ 20">
              <a:extLst>
                <a:ext uri="{FF2B5EF4-FFF2-40B4-BE49-F238E27FC236}">
                  <a16:creationId xmlns:a16="http://schemas.microsoft.com/office/drawing/2014/main" id="{ACC0272E-AEEB-4292-B2A4-151AA195E5BB}"/>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22" name="フローチャート: 組合せ 21">
              <a:extLst>
                <a:ext uri="{FF2B5EF4-FFF2-40B4-BE49-F238E27FC236}">
                  <a16:creationId xmlns:a16="http://schemas.microsoft.com/office/drawing/2014/main" id="{3AD2D303-08AB-4E00-B6E3-D3ECC622B346}"/>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grpSp>
      <p:sp>
        <p:nvSpPr>
          <p:cNvPr id="8" name="テキスト ボックス 7">
            <a:extLst>
              <a:ext uri="{FF2B5EF4-FFF2-40B4-BE49-F238E27FC236}">
                <a16:creationId xmlns:a16="http://schemas.microsoft.com/office/drawing/2014/main" id="{77EAC97D-7983-E7FB-0DB9-458EBF1ECB0E}"/>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5" name="スライド番号プレースホルダー 3">
            <a:extLst>
              <a:ext uri="{FF2B5EF4-FFF2-40B4-BE49-F238E27FC236}">
                <a16:creationId xmlns:a16="http://schemas.microsoft.com/office/drawing/2014/main" id="{6F26E11D-99BC-688D-CAA4-408546C33E53}"/>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a:t>
            </a:fld>
            <a:endParaRPr lang="ja-JP" altLang="en-US" dirty="0"/>
          </a:p>
        </p:txBody>
      </p:sp>
      <p:sp>
        <p:nvSpPr>
          <p:cNvPr id="15" name="テキスト ボックス 14">
            <a:extLst>
              <a:ext uri="{FF2B5EF4-FFF2-40B4-BE49-F238E27FC236}">
                <a16:creationId xmlns:a16="http://schemas.microsoft.com/office/drawing/2014/main" id="{029302EC-6563-4DFF-8B45-CEFB80111576}"/>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7565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③点検、診断、評価対策実施のフロー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65383" cy="5516822"/>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C111044A-5C58-0403-869B-65B605CF36DB}"/>
              </a:ext>
            </a:extLst>
          </p:cNvPr>
          <p:cNvPicPr>
            <a:picLocks noChangeAspect="1"/>
          </p:cNvPicPr>
          <p:nvPr/>
        </p:nvPicPr>
        <p:blipFill>
          <a:blip r:embed="rId3"/>
          <a:stretch>
            <a:fillRect/>
          </a:stretch>
        </p:blipFill>
        <p:spPr>
          <a:xfrm>
            <a:off x="203200" y="1709825"/>
            <a:ext cx="3539067" cy="4755371"/>
          </a:xfrm>
          <a:prstGeom prst="rect">
            <a:avLst/>
          </a:prstGeom>
        </p:spPr>
      </p:pic>
      <p:sp>
        <p:nvSpPr>
          <p:cNvPr id="14" name="フローチャート: 組合せ 13">
            <a:extLst>
              <a:ext uri="{FF2B5EF4-FFF2-40B4-BE49-F238E27FC236}">
                <a16:creationId xmlns:a16="http://schemas.microsoft.com/office/drawing/2014/main" id="{1423F93F-9DF6-4F11-B16C-1C1DEA900E4A}"/>
              </a:ext>
            </a:extLst>
          </p:cNvPr>
          <p:cNvSpPr/>
          <p:nvPr/>
        </p:nvSpPr>
        <p:spPr>
          <a:xfrm rot="16200000">
            <a:off x="3683557" y="2871506"/>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C075AB2-6B24-4708-8892-26DE3CA5F901}"/>
              </a:ext>
            </a:extLst>
          </p:cNvPr>
          <p:cNvSpPr txBox="1"/>
          <p:nvPr/>
        </p:nvSpPr>
        <p:spPr>
          <a:xfrm>
            <a:off x="4986551" y="1498434"/>
            <a:ext cx="3585948" cy="1078282"/>
          </a:xfrm>
          <a:prstGeom prst="rect">
            <a:avLst/>
          </a:prstGeom>
          <a:noFill/>
          <a:ln>
            <a:solidFill>
              <a:schemeClr val="tx1"/>
            </a:solidFill>
          </a:ln>
        </p:spPr>
        <p:txBody>
          <a:bodyPr wrap="square" rtlCol="0">
            <a:noAutofit/>
          </a:bodyPr>
          <a:lstStyle/>
          <a:p>
            <a:pPr algn="just"/>
            <a:r>
              <a:rPr lang="en-US" altLang="ja-JP" sz="1200" kern="100" dirty="0">
                <a:effectLst/>
                <a:latin typeface="+mj-ea"/>
                <a:ea typeface="+mj-ea"/>
              </a:rPr>
              <a:t>【</a:t>
            </a:r>
            <a:r>
              <a:rPr lang="ja-JP" altLang="en-US" sz="1200" kern="100" dirty="0">
                <a:effectLst/>
                <a:latin typeface="+mj-ea"/>
                <a:ea typeface="+mj-ea"/>
              </a:rPr>
              <a:t>検証</a:t>
            </a:r>
            <a:r>
              <a:rPr lang="en-US" altLang="ja-JP" sz="1200" kern="100" dirty="0">
                <a:effectLst/>
                <a:latin typeface="+mj-ea"/>
                <a:ea typeface="+mj-ea"/>
              </a:rPr>
              <a:t>】</a:t>
            </a:r>
          </a:p>
          <a:p>
            <a:pPr algn="just"/>
            <a:r>
              <a:rPr lang="ja-JP" altLang="en-US" sz="1200" kern="100" dirty="0">
                <a:latin typeface="+mj-ea"/>
                <a:ea typeface="+mj-ea"/>
              </a:rPr>
              <a:t>　　　Ａ：実施</a:t>
            </a:r>
            <a:r>
              <a:rPr lang="ja-JP" altLang="en-US" sz="1200" kern="100" dirty="0">
                <a:effectLst/>
                <a:latin typeface="+mj-ea"/>
                <a:ea typeface="+mj-ea"/>
              </a:rPr>
              <a:t>状況　　　　　　　　〇</a:t>
            </a:r>
            <a:r>
              <a:rPr lang="ja-JP" altLang="en-US" sz="1200" kern="100" dirty="0">
                <a:latin typeface="+mj-ea"/>
                <a:ea typeface="+mj-ea"/>
              </a:rPr>
              <a:t>　</a:t>
            </a:r>
            <a:endParaRPr lang="en-US" altLang="ja-JP" sz="1200" kern="100" dirty="0">
              <a:latin typeface="+mj-ea"/>
              <a:ea typeface="+mj-ea"/>
            </a:endParaRPr>
          </a:p>
          <a:p>
            <a:pPr algn="just"/>
            <a:r>
              <a:rPr lang="ja-JP" altLang="en-US" sz="1200" kern="100" dirty="0">
                <a:effectLst/>
                <a:latin typeface="+mj-ea"/>
                <a:ea typeface="+mj-ea"/>
              </a:rPr>
              <a:t>　　　Ｂ：実施評価　　　　　　　　〇</a:t>
            </a:r>
            <a:r>
              <a:rPr lang="ja-JP" altLang="en-US" sz="1200" kern="100" dirty="0">
                <a:latin typeface="+mj-ea"/>
                <a:ea typeface="+mj-ea"/>
              </a:rPr>
              <a:t>　　</a:t>
            </a:r>
            <a:endParaRPr lang="en-US" altLang="ja-JP" sz="1200" kern="100" dirty="0">
              <a:latin typeface="+mj-ea"/>
              <a:ea typeface="+mj-ea"/>
            </a:endParaRPr>
          </a:p>
          <a:p>
            <a:pPr algn="just"/>
            <a:r>
              <a:rPr lang="ja-JP" altLang="en-US" sz="1200" kern="100" dirty="0">
                <a:effectLst/>
                <a:latin typeface="+mj-ea"/>
                <a:ea typeface="+mj-ea"/>
              </a:rPr>
              <a:t>　　　Ｃ：将　来</a:t>
            </a:r>
            <a:r>
              <a:rPr kumimoji="1" lang="ja-JP" altLang="en-US" sz="1200" b="0" i="0" u="none" strike="noStrike" kern="100" cap="none" spc="0" normalizeH="0" baseline="0" noProof="0" dirty="0">
                <a:ln>
                  <a:noFill/>
                </a:ln>
                <a:effectLst/>
                <a:uLnTx/>
                <a:uFillTx/>
                <a:latin typeface="+mj-ea"/>
                <a:ea typeface="+mj-ea"/>
                <a:cs typeface="+mn-cs"/>
              </a:rPr>
              <a:t>（</a:t>
            </a:r>
            <a:r>
              <a:rPr kumimoji="1" lang="en-US" altLang="ja-JP" sz="1200" b="0" i="0" u="none" strike="noStrike" kern="100" cap="none" spc="0" normalizeH="0" baseline="0" noProof="0" dirty="0">
                <a:ln>
                  <a:noFill/>
                </a:ln>
                <a:effectLst/>
                <a:uLnTx/>
                <a:uFillTx/>
                <a:latin typeface="+mj-ea"/>
                <a:ea typeface="+mj-ea"/>
                <a:cs typeface="+mn-cs"/>
              </a:rPr>
              <a:t>10</a:t>
            </a:r>
            <a:r>
              <a:rPr kumimoji="1" lang="ja-JP" altLang="en-US" sz="1200" b="0" i="0" u="none" strike="noStrike" kern="100" cap="none" spc="0" normalizeH="0" baseline="0" noProof="0" dirty="0">
                <a:ln>
                  <a:noFill/>
                </a:ln>
                <a:effectLst/>
                <a:uLnTx/>
                <a:uFillTx/>
                <a:latin typeface="+mj-ea"/>
                <a:ea typeface="+mj-ea"/>
                <a:cs typeface="+mn-cs"/>
              </a:rPr>
              <a:t>年後の運用）　</a:t>
            </a:r>
            <a:r>
              <a:rPr lang="ja-JP" altLang="en-US" sz="1200" kern="100" dirty="0">
                <a:effectLst/>
                <a:latin typeface="+mj-ea"/>
                <a:ea typeface="+mj-ea"/>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3" name="テキスト ボックス 22">
            <a:extLst>
              <a:ext uri="{FF2B5EF4-FFF2-40B4-BE49-F238E27FC236}">
                <a16:creationId xmlns:a16="http://schemas.microsoft.com/office/drawing/2014/main" id="{B5752B97-5B75-4226-AB6F-CABE3918C4A6}"/>
              </a:ext>
            </a:extLst>
          </p:cNvPr>
          <p:cNvSpPr txBox="1"/>
          <p:nvPr/>
        </p:nvSpPr>
        <p:spPr>
          <a:xfrm>
            <a:off x="4966646" y="3433052"/>
            <a:ext cx="3605854"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4" name="テキスト ボックス 23">
            <a:extLst>
              <a:ext uri="{FF2B5EF4-FFF2-40B4-BE49-F238E27FC236}">
                <a16:creationId xmlns:a16="http://schemas.microsoft.com/office/drawing/2014/main" id="{FDA359B8-EB9A-4DB9-96DD-AD149B745E25}"/>
              </a:ext>
            </a:extLst>
          </p:cNvPr>
          <p:cNvSpPr txBox="1"/>
          <p:nvPr/>
        </p:nvSpPr>
        <p:spPr>
          <a:xfrm>
            <a:off x="4966645" y="5102736"/>
            <a:ext cx="3605854"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5" name="フローチャート: 組合せ 24">
            <a:extLst>
              <a:ext uri="{FF2B5EF4-FFF2-40B4-BE49-F238E27FC236}">
                <a16:creationId xmlns:a16="http://schemas.microsoft.com/office/drawing/2014/main" id="{EE18CEEA-EFEC-4185-89E5-6325F26BDBE8}"/>
              </a:ext>
            </a:extLst>
          </p:cNvPr>
          <p:cNvSpPr/>
          <p:nvPr/>
        </p:nvSpPr>
        <p:spPr>
          <a:xfrm>
            <a:off x="5651938" y="3040284"/>
            <a:ext cx="2053420"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ローチャート: 組合せ 25">
            <a:extLst>
              <a:ext uri="{FF2B5EF4-FFF2-40B4-BE49-F238E27FC236}">
                <a16:creationId xmlns:a16="http://schemas.microsoft.com/office/drawing/2014/main" id="{A881A82D-4E3C-4585-BBF1-897E1A5C5AC6}"/>
              </a:ext>
            </a:extLst>
          </p:cNvPr>
          <p:cNvSpPr/>
          <p:nvPr/>
        </p:nvSpPr>
        <p:spPr>
          <a:xfrm>
            <a:off x="5651938" y="4722558"/>
            <a:ext cx="2053420"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89500A2-6EE8-48B7-D188-A6F9B3B5CE08}"/>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7" name="スライド番号プレースホルダー 3">
            <a:extLst>
              <a:ext uri="{FF2B5EF4-FFF2-40B4-BE49-F238E27FC236}">
                <a16:creationId xmlns:a16="http://schemas.microsoft.com/office/drawing/2014/main" id="{64479476-1BB6-E3D9-C69A-F7D14939FAF8}"/>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a:t>
            </a:fld>
            <a:endParaRPr lang="ja-JP" altLang="en-US" dirty="0"/>
          </a:p>
        </p:txBody>
      </p:sp>
      <p:sp>
        <p:nvSpPr>
          <p:cNvPr id="15" name="テキスト ボックス 14">
            <a:extLst>
              <a:ext uri="{FF2B5EF4-FFF2-40B4-BE49-F238E27FC236}">
                <a16:creationId xmlns:a16="http://schemas.microsoft.com/office/drawing/2014/main" id="{7848C07F-E5C6-484E-A61A-8FF0CCE49671}"/>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9509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２</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④定期点検を含む点検業務のフロー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50802" y="1163378"/>
            <a:ext cx="3868637" cy="5427921"/>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Meiryo UI" panose="020B0604030504040204" pitchFamily="50" charset="-128"/>
                <a:ea typeface="Meiryo UI" panose="020B0604030504040204" pitchFamily="50" charset="-128"/>
              </a:rPr>
              <a:t>点検業務のうち、定期点検については、特に計画的維持管理に資するものであり、以下のフローに沿って実施する。</a:t>
            </a: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2614579C-9DE9-4FFB-AC3E-2EEDCD2EF81B}"/>
              </a:ext>
            </a:extLst>
          </p:cNvPr>
          <p:cNvGrpSpPr/>
          <p:nvPr/>
        </p:nvGrpSpPr>
        <p:grpSpPr>
          <a:xfrm>
            <a:off x="4928545" y="1291234"/>
            <a:ext cx="3615807" cy="4804632"/>
            <a:chOff x="5296845" y="1210398"/>
            <a:chExt cx="2842248" cy="3966935"/>
          </a:xfrm>
        </p:grpSpPr>
        <p:sp>
          <p:nvSpPr>
            <p:cNvPr id="15" name="テキスト ボックス 14">
              <a:extLst>
                <a:ext uri="{FF2B5EF4-FFF2-40B4-BE49-F238E27FC236}">
                  <a16:creationId xmlns:a16="http://schemas.microsoft.com/office/drawing/2014/main" id="{3011394C-7997-4E12-B10A-A5BB2A0753AD}"/>
                </a:ext>
              </a:extLst>
            </p:cNvPr>
            <p:cNvSpPr txBox="1"/>
            <p:nvPr/>
          </p:nvSpPr>
          <p:spPr>
            <a:xfrm>
              <a:off x="5312492" y="1210398"/>
              <a:ext cx="2818777" cy="904378"/>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a:t>
              </a:r>
              <a:r>
                <a:rPr lang="ja-JP" altLang="en-US" sz="1200" b="1" kern="100" dirty="0">
                  <a:effectLst/>
                  <a:latin typeface="HGｺﾞｼｯｸM 見出し"/>
                </a:rPr>
                <a:t>△</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Ｂ：実施評価　　　　　　　　〇</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lang="ja-JP" altLang="en-US" sz="1200" kern="100" dirty="0">
                  <a:effectLst/>
                  <a:latin typeface="HGｺﾞｼｯｸM 見出し"/>
                </a:rPr>
                <a:t>〇</a:t>
              </a:r>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3" name="テキスト ボックス 22">
              <a:extLst>
                <a:ext uri="{FF2B5EF4-FFF2-40B4-BE49-F238E27FC236}">
                  <a16:creationId xmlns:a16="http://schemas.microsoft.com/office/drawing/2014/main" id="{FBF125EB-94D2-4EAA-8B53-F3025091EA9F}"/>
                </a:ext>
              </a:extLst>
            </p:cNvPr>
            <p:cNvSpPr txBox="1"/>
            <p:nvPr/>
          </p:nvSpPr>
          <p:spPr>
            <a:xfrm>
              <a:off x="5304669" y="2793680"/>
              <a:ext cx="2834424" cy="838580"/>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effectLst/>
                  <a:latin typeface="HGｺﾞｼｯｸM 見出し"/>
                </a:rPr>
                <a:t>課題</a:t>
              </a:r>
              <a:r>
                <a:rPr lang="en-US" altLang="ja-JP" sz="1200" kern="100" dirty="0">
                  <a:effectLst/>
                  <a:latin typeface="HGｺﾞｼｯｸM 見出し"/>
                </a:rPr>
                <a:t>】</a:t>
              </a:r>
            </a:p>
            <a:p>
              <a:r>
                <a:rPr lang="ja-JP" altLang="en-US" sz="1200" kern="100" dirty="0">
                  <a:effectLst/>
                  <a:latin typeface="HGｺﾞｼｯｸM 見出し"/>
                </a:rPr>
                <a:t>　</a:t>
              </a:r>
              <a:endParaRPr lang="en-US" altLang="ja-JP" sz="1200" kern="100" dirty="0">
                <a:effectLst/>
                <a:latin typeface="HGｺﾞｼｯｸM 見出し"/>
              </a:endParaRPr>
            </a:p>
            <a:p>
              <a:r>
                <a:rPr lang="ja-JP" altLang="en-US" sz="1200" kern="100" dirty="0">
                  <a:latin typeface="HGｺﾞｼｯｸM 見出し"/>
                </a:rPr>
                <a:t>・土木職の職員が、点検結果の確認を行っており、</a:t>
              </a:r>
              <a:endParaRPr lang="en-US" altLang="ja-JP" sz="1200" kern="100" dirty="0">
                <a:latin typeface="HGｺﾞｼｯｸM 見出し"/>
              </a:endParaRPr>
            </a:p>
            <a:p>
              <a:r>
                <a:rPr lang="ja-JP" altLang="en-US" sz="1200" kern="100" dirty="0">
                  <a:latin typeface="HGｺﾞｼｯｸM 見出し"/>
                </a:rPr>
                <a:t>　キャリブレーションを行うための専門的な知識</a:t>
              </a:r>
              <a:endParaRPr lang="en-US" altLang="ja-JP" sz="1200" kern="100" dirty="0">
                <a:latin typeface="HGｺﾞｼｯｸM 見出し"/>
              </a:endParaRPr>
            </a:p>
            <a:p>
              <a:r>
                <a:rPr lang="ja-JP" altLang="en-US" sz="1200" kern="100" dirty="0">
                  <a:latin typeface="HGｺﾞｼｯｸM 見出し"/>
                </a:rPr>
                <a:t>　の向上が必要である。</a:t>
              </a:r>
              <a:endParaRPr lang="en-US" altLang="ja-JP" sz="1200" kern="100" dirty="0">
                <a:latin typeface="HGｺﾞｼｯｸM 見出し"/>
              </a:endParaRPr>
            </a:p>
          </p:txBody>
        </p:sp>
        <p:sp>
          <p:nvSpPr>
            <p:cNvPr id="24" name="テキスト ボックス 23">
              <a:extLst>
                <a:ext uri="{FF2B5EF4-FFF2-40B4-BE49-F238E27FC236}">
                  <a16:creationId xmlns:a16="http://schemas.microsoft.com/office/drawing/2014/main" id="{3E413223-A16E-4BED-B991-3D2003229C26}"/>
                </a:ext>
              </a:extLst>
            </p:cNvPr>
            <p:cNvSpPr txBox="1"/>
            <p:nvPr/>
          </p:nvSpPr>
          <p:spPr>
            <a:xfrm>
              <a:off x="5296845" y="4186284"/>
              <a:ext cx="2834424" cy="991049"/>
            </a:xfrm>
            <a:prstGeom prst="rect">
              <a:avLst/>
            </a:prstGeom>
            <a:noFill/>
            <a:ln>
              <a:solidFill>
                <a:schemeClr val="tx1"/>
              </a:solidFill>
            </a:ln>
          </p:spPr>
          <p:txBody>
            <a:bodyPr wrap="square" rtlCol="0">
              <a:spAutoFit/>
            </a:bodyPr>
            <a:lstStyle/>
            <a:p>
              <a:pPr algn="just"/>
              <a:r>
                <a:rPr lang="en-US" altLang="ja-JP" sz="1200" kern="100" dirty="0">
                  <a:effectLst/>
                  <a:latin typeface="HGｺﾞｼｯｸM 見出し"/>
                </a:rPr>
                <a:t>【</a:t>
              </a:r>
              <a:r>
                <a:rPr lang="ja-JP" altLang="en-US" sz="1200" kern="100" dirty="0">
                  <a:latin typeface="HGｺﾞｼｯｸM 見出し"/>
                </a:rPr>
                <a:t>取組方針</a:t>
              </a:r>
              <a:r>
                <a:rPr lang="en-US" altLang="ja-JP" sz="1200" kern="100" dirty="0">
                  <a:effectLst/>
                  <a:latin typeface="HGｺﾞｼｯｸM 見出し"/>
                </a:rPr>
                <a:t>】</a:t>
              </a:r>
            </a:p>
            <a:p>
              <a:r>
                <a:rPr lang="ja-JP" altLang="en-US" sz="1200" kern="100" dirty="0">
                  <a:effectLst/>
                  <a:latin typeface="HGｺﾞｼｯｸM 見出し"/>
                </a:rPr>
                <a:t>　</a:t>
              </a:r>
              <a:endParaRPr lang="en-US" altLang="ja-JP" sz="1200" kern="100" dirty="0">
                <a:effectLst/>
                <a:latin typeface="HGｺﾞｼｯｸM 見出し"/>
              </a:endParaRPr>
            </a:p>
            <a:p>
              <a:r>
                <a:rPr lang="ja-JP" altLang="en-US" sz="1200" dirty="0">
                  <a:latin typeface=""/>
                </a:rPr>
                <a:t>・メンテ委託による点検の積極的な立会や維持管</a:t>
              </a:r>
              <a:endParaRPr lang="en-US" altLang="ja-JP" sz="1200" dirty="0">
                <a:latin typeface=""/>
              </a:endParaRPr>
            </a:p>
            <a:p>
              <a:r>
                <a:rPr lang="ja-JP" altLang="en-US" sz="1200" dirty="0">
                  <a:latin typeface=""/>
                </a:rPr>
                <a:t>　理研修のさらなる充実により、技術力の向上を</a:t>
              </a:r>
              <a:endParaRPr lang="en-US" altLang="ja-JP" sz="1200" dirty="0">
                <a:latin typeface=""/>
              </a:endParaRPr>
            </a:p>
            <a:p>
              <a:r>
                <a:rPr lang="ja-JP" altLang="en-US" sz="1200" dirty="0">
                  <a:latin typeface=""/>
                </a:rPr>
                <a:t>　図る。</a:t>
              </a:r>
              <a:endParaRPr lang="en-US" altLang="ja-JP" sz="1200" kern="100" dirty="0">
                <a:latin typeface="HGｺﾞｼｯｸM 見出し"/>
              </a:endParaRPr>
            </a:p>
            <a:p>
              <a:endParaRPr lang="en-US" altLang="ja-JP" sz="1200" dirty="0">
                <a:latin typeface=""/>
              </a:endParaRPr>
            </a:p>
          </p:txBody>
        </p:sp>
        <p:sp>
          <p:nvSpPr>
            <p:cNvPr id="25" name="フローチャート: 組合せ 24">
              <a:extLst>
                <a:ext uri="{FF2B5EF4-FFF2-40B4-BE49-F238E27FC236}">
                  <a16:creationId xmlns:a16="http://schemas.microsoft.com/office/drawing/2014/main" id="{F45DCABD-6EEE-42A7-90D4-861EAADE1720}"/>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ｺﾞｼｯｸM 見出し"/>
              </a:endParaRPr>
            </a:p>
          </p:txBody>
        </p:sp>
        <p:sp>
          <p:nvSpPr>
            <p:cNvPr id="26" name="フローチャート: 組合せ 25">
              <a:extLst>
                <a:ext uri="{FF2B5EF4-FFF2-40B4-BE49-F238E27FC236}">
                  <a16:creationId xmlns:a16="http://schemas.microsoft.com/office/drawing/2014/main" id="{D2923973-9EA1-40EE-A7FA-522DB31DC9E6}"/>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ｺﾞｼｯｸM 見出し"/>
              </a:endParaRPr>
            </a:p>
          </p:txBody>
        </p:sp>
      </p:grpSp>
      <p:sp>
        <p:nvSpPr>
          <p:cNvPr id="27" name="フローチャート: 組合せ 26">
            <a:extLst>
              <a:ext uri="{FF2B5EF4-FFF2-40B4-BE49-F238E27FC236}">
                <a16:creationId xmlns:a16="http://schemas.microsoft.com/office/drawing/2014/main" id="{7BD0F0A5-651A-458D-B724-EE00298BA779}"/>
              </a:ext>
            </a:extLst>
          </p:cNvPr>
          <p:cNvSpPr/>
          <p:nvPr/>
        </p:nvSpPr>
        <p:spPr>
          <a:xfrm rot="16200000">
            <a:off x="3683557" y="2871506"/>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CE30A3B-BDE3-4DD2-940F-9FB05BF9C893}"/>
              </a:ext>
            </a:extLst>
          </p:cNvPr>
          <p:cNvPicPr>
            <a:picLocks noChangeAspect="1"/>
          </p:cNvPicPr>
          <p:nvPr/>
        </p:nvPicPr>
        <p:blipFill>
          <a:blip r:embed="rId3"/>
          <a:stretch>
            <a:fillRect/>
          </a:stretch>
        </p:blipFill>
        <p:spPr>
          <a:xfrm>
            <a:off x="115677" y="2606934"/>
            <a:ext cx="3803762" cy="3858263"/>
          </a:xfrm>
          <a:prstGeom prst="rect">
            <a:avLst/>
          </a:prstGeom>
        </p:spPr>
      </p:pic>
      <p:sp>
        <p:nvSpPr>
          <p:cNvPr id="5" name="テキスト ボックス 4">
            <a:extLst>
              <a:ext uri="{FF2B5EF4-FFF2-40B4-BE49-F238E27FC236}">
                <a16:creationId xmlns:a16="http://schemas.microsoft.com/office/drawing/2014/main" id="{EBE65AC4-47B9-B82A-2B95-8DA5A12471C5}"/>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3699E9D1-2DB7-4C63-B4B2-8F1213506284}"/>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5</a:t>
            </a:fld>
            <a:endParaRPr lang="ja-JP" altLang="en-US" dirty="0"/>
          </a:p>
        </p:txBody>
      </p:sp>
      <p:sp>
        <p:nvSpPr>
          <p:cNvPr id="16" name="テキスト ボックス 15">
            <a:extLst>
              <a:ext uri="{FF2B5EF4-FFF2-40B4-BE49-F238E27FC236}">
                <a16:creationId xmlns:a16="http://schemas.microsoft.com/office/drawing/2014/main" id="{3544DD48-3E38-4CFD-860F-19A77931A838}"/>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0490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⑤点検業務の実施主体および実施頻度</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9"/>
            <a:ext cx="3756503" cy="4881822"/>
          </a:xfrm>
          <a:prstGeom prst="rect">
            <a:avLst/>
          </a:prstGeom>
          <a:noFill/>
          <a:ln>
            <a:solidFill>
              <a:schemeClr val="tx1">
                <a:alpha val="99000"/>
              </a:schemeClr>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521A6562-4348-ED0B-DACE-B586DEEFF29C}"/>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195745" y="1741938"/>
            <a:ext cx="3480904" cy="2699924"/>
          </a:xfrm>
          <a:prstGeom prst="rect">
            <a:avLst/>
          </a:prstGeom>
        </p:spPr>
      </p:pic>
      <p:pic>
        <p:nvPicPr>
          <p:cNvPr id="18" name="図 17">
            <a:extLst>
              <a:ext uri="{FF2B5EF4-FFF2-40B4-BE49-F238E27FC236}">
                <a16:creationId xmlns:a16="http://schemas.microsoft.com/office/drawing/2014/main" id="{703230B3-8098-3C0C-E1E0-5CADB9188196}"/>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233216" y="4707602"/>
            <a:ext cx="3480904" cy="811887"/>
          </a:xfrm>
          <a:prstGeom prst="rect">
            <a:avLst/>
          </a:prstGeom>
        </p:spPr>
      </p:pic>
      <p:sp>
        <p:nvSpPr>
          <p:cNvPr id="19" name="テキスト ボックス 18">
            <a:extLst>
              <a:ext uri="{FF2B5EF4-FFF2-40B4-BE49-F238E27FC236}">
                <a16:creationId xmlns:a16="http://schemas.microsoft.com/office/drawing/2014/main" id="{356F20CD-7E6C-5B86-5BEA-4C8EB66ADEC6}"/>
              </a:ext>
            </a:extLst>
          </p:cNvPr>
          <p:cNvSpPr txBox="1"/>
          <p:nvPr/>
        </p:nvSpPr>
        <p:spPr>
          <a:xfrm>
            <a:off x="248684" y="3886338"/>
            <a:ext cx="3375025" cy="117475"/>
          </a:xfrm>
          <a:prstGeom prst="rect">
            <a:avLst/>
          </a:prstGeom>
          <a:noFill/>
          <a:ln>
            <a:solidFill>
              <a:srgbClr val="FF0000">
                <a:alpha val="98000"/>
              </a:srgbClr>
            </a:solidFill>
          </a:ln>
        </p:spPr>
        <p:txBody>
          <a:bodyPr wrap="square" rtlCol="0">
            <a:noAutofit/>
          </a:bodyPr>
          <a:lstStyle/>
          <a:p>
            <a:endParaRPr kumimoji="1" lang="ja-JP" altLang="en-US" dirty="0"/>
          </a:p>
        </p:txBody>
      </p:sp>
      <p:sp>
        <p:nvSpPr>
          <p:cNvPr id="16" name="フローチャート: 組合せ 15">
            <a:extLst>
              <a:ext uri="{FF2B5EF4-FFF2-40B4-BE49-F238E27FC236}">
                <a16:creationId xmlns:a16="http://schemas.microsoft.com/office/drawing/2014/main" id="{D8029C9D-0C79-4A12-B2B5-E9EFD3D1ED98}"/>
              </a:ext>
            </a:extLst>
          </p:cNvPr>
          <p:cNvSpPr/>
          <p:nvPr/>
        </p:nvSpPr>
        <p:spPr>
          <a:xfrm rot="16200000">
            <a:off x="3708957"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6BA6DDF0-EEE9-49F4-80C0-B9045853979F}"/>
              </a:ext>
            </a:extLst>
          </p:cNvPr>
          <p:cNvGrpSpPr/>
          <p:nvPr/>
        </p:nvGrpSpPr>
        <p:grpSpPr>
          <a:xfrm>
            <a:off x="4992045" y="1184226"/>
            <a:ext cx="3605855" cy="4619965"/>
            <a:chOff x="5296845" y="1210398"/>
            <a:chExt cx="2834425" cy="3814466"/>
          </a:xfrm>
        </p:grpSpPr>
        <p:sp>
          <p:nvSpPr>
            <p:cNvPr id="26" name="テキスト ボックス 25">
              <a:extLst>
                <a:ext uri="{FF2B5EF4-FFF2-40B4-BE49-F238E27FC236}">
                  <a16:creationId xmlns:a16="http://schemas.microsoft.com/office/drawing/2014/main" id="{BC54B761-89C4-4BCB-9672-D945E2293DF3}"/>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latin typeface="HGｺﾞｼｯｸM 見出し"/>
                </a:rPr>
                <a:t>【</a:t>
              </a:r>
              <a:r>
                <a:rPr lang="ja-JP" altLang="en-US" sz="1200" kern="100" dirty="0">
                  <a:effectLst/>
                  <a:latin typeface="HGｺﾞｼｯｸM 見出し"/>
                </a:rPr>
                <a:t>検証</a:t>
              </a:r>
              <a:r>
                <a:rPr lang="en-US" altLang="ja-JP" sz="1200" kern="100" dirty="0">
                  <a:effectLst/>
                  <a:latin typeface="HGｺﾞｼｯｸM 見出し"/>
                </a:rPr>
                <a:t>】</a:t>
              </a:r>
            </a:p>
            <a:p>
              <a:pPr algn="just"/>
              <a:r>
                <a:rPr lang="ja-JP" altLang="en-US" sz="1200" kern="100" dirty="0">
                  <a:latin typeface="HGｺﾞｼｯｸM 見出し"/>
                </a:rPr>
                <a:t>　　　Ａ：実施</a:t>
              </a:r>
              <a:r>
                <a:rPr lang="ja-JP" altLang="en-US" sz="1200" kern="100" dirty="0">
                  <a:effectLst/>
                  <a:latin typeface="HGｺﾞｼｯｸM 見出し"/>
                </a:rPr>
                <a:t>状況　　　　　　　　〇</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Ｂ：実施評価　　　　　　　　〇</a:t>
              </a:r>
              <a:r>
                <a:rPr lang="ja-JP" altLang="en-US" sz="1200" kern="100" dirty="0">
                  <a:latin typeface="HGｺﾞｼｯｸM 見出し"/>
                </a:rPr>
                <a:t>　　</a:t>
              </a:r>
              <a:endParaRPr lang="en-US" altLang="ja-JP" sz="1200" kern="100" dirty="0">
                <a:latin typeface="HGｺﾞｼｯｸM 見出し"/>
              </a:endParaRPr>
            </a:p>
            <a:p>
              <a:pPr algn="just"/>
              <a:r>
                <a:rPr lang="ja-JP" altLang="en-US" sz="1200" kern="100" dirty="0">
                  <a:effectLst/>
                  <a:latin typeface="HGｺﾞｼｯｸM 見出し"/>
                </a:rPr>
                <a:t>　　　Ｃ：将　来</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a:t>
              </a:r>
              <a:r>
                <a:rPr kumimoji="1" lang="en-US" altLang="ja-JP" sz="1200" b="0" i="0" u="none" strike="noStrike" kern="100" cap="none" spc="0" normalizeH="0" baseline="0" noProof="0" dirty="0">
                  <a:ln>
                    <a:noFill/>
                  </a:ln>
                  <a:effectLst/>
                  <a:uLnTx/>
                  <a:uFillTx/>
                  <a:latin typeface="HGｺﾞｼｯｸM 見出し"/>
                  <a:ea typeface="HGｺﾞｼｯｸM" panose="020B0609000000000000" pitchFamily="49" charset="-128"/>
                </a:rPr>
                <a:t>10</a:t>
              </a:r>
              <a:r>
                <a:rPr kumimoji="1" lang="ja-JP" altLang="en-US" sz="1200" b="0" i="0" u="none" strike="noStrike" kern="100" cap="none" spc="0" normalizeH="0" baseline="0" noProof="0" dirty="0">
                  <a:ln>
                    <a:noFill/>
                  </a:ln>
                  <a:effectLst/>
                  <a:uLnTx/>
                  <a:uFillTx/>
                  <a:latin typeface="HGｺﾞｼｯｸM 見出し"/>
                  <a:ea typeface="HGｺﾞｼｯｸM" panose="020B0609000000000000" pitchFamily="49" charset="-128"/>
                </a:rPr>
                <a:t>年後の運用）　</a:t>
              </a:r>
              <a:r>
                <a:rPr lang="ja-JP" altLang="en-US" sz="1200" kern="100" dirty="0">
                  <a:effectLst/>
                  <a:latin typeface="HGｺﾞｼｯｸM 見出し"/>
                </a:rPr>
                <a:t>〇</a:t>
              </a:r>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a:p>
              <a:pPr algn="just"/>
              <a:endParaRPr lang="en-US" altLang="ja-JP" sz="1200" kern="100" dirty="0">
                <a:effectLst/>
                <a:latin typeface="HGｺﾞｼｯｸM 見出し"/>
              </a:endParaRPr>
            </a:p>
          </p:txBody>
        </p:sp>
        <p:sp>
          <p:nvSpPr>
            <p:cNvPr id="27" name="テキスト ボックス 26">
              <a:extLst>
                <a:ext uri="{FF2B5EF4-FFF2-40B4-BE49-F238E27FC236}">
                  <a16:creationId xmlns:a16="http://schemas.microsoft.com/office/drawing/2014/main" id="{F983B68F-EFA7-4251-9422-815F86217771}"/>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8" name="テキスト ボックス 27">
              <a:extLst>
                <a:ext uri="{FF2B5EF4-FFF2-40B4-BE49-F238E27FC236}">
                  <a16:creationId xmlns:a16="http://schemas.microsoft.com/office/drawing/2014/main" id="{D8A443F4-C9D6-48AD-9866-35289F29CEB7}"/>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9" name="フローチャート: 組合せ 28">
              <a:extLst>
                <a:ext uri="{FF2B5EF4-FFF2-40B4-BE49-F238E27FC236}">
                  <a16:creationId xmlns:a16="http://schemas.microsoft.com/office/drawing/2014/main" id="{37343D50-926E-4195-ABCF-55B8BCFB224D}"/>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フローチャート: 組合せ 29">
              <a:extLst>
                <a:ext uri="{FF2B5EF4-FFF2-40B4-BE49-F238E27FC236}">
                  <a16:creationId xmlns:a16="http://schemas.microsoft.com/office/drawing/2014/main" id="{EB0E0E57-2698-44FF-8360-D143BAB3CBA3}"/>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3F6DC2C4-D854-C615-4BBD-1C64281D6404}"/>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27F744E3-2EAD-76DE-BD0F-B9C22201A282}"/>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6</a:t>
            </a:fld>
            <a:endParaRPr lang="ja-JP" altLang="en-US" dirty="0"/>
          </a:p>
        </p:txBody>
      </p:sp>
      <p:sp>
        <p:nvSpPr>
          <p:cNvPr id="17" name="テキスト ボックス 16">
            <a:extLst>
              <a:ext uri="{FF2B5EF4-FFF2-40B4-BE49-F238E27FC236}">
                <a16:creationId xmlns:a16="http://schemas.microsoft.com/office/drawing/2014/main" id="{21D54539-3786-4B58-BB7D-6CBA051A863D}"/>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3855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⑥健全度評価基準および健全度判定要領</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112134" y="1230650"/>
            <a:ext cx="3756503" cy="397031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13BAF4F3-BC6B-EE78-9CA6-1768607F71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805" y="2064399"/>
            <a:ext cx="3345435" cy="2351010"/>
          </a:xfrm>
          <a:prstGeom prst="rect">
            <a:avLst/>
          </a:prstGeom>
        </p:spPr>
      </p:pic>
      <p:sp>
        <p:nvSpPr>
          <p:cNvPr id="17" name="テキスト ボックス 16">
            <a:extLst>
              <a:ext uri="{FF2B5EF4-FFF2-40B4-BE49-F238E27FC236}">
                <a16:creationId xmlns:a16="http://schemas.microsoft.com/office/drawing/2014/main" id="{AF40D3D9-C8A5-8362-3FDA-C22A678E5667}"/>
              </a:ext>
            </a:extLst>
          </p:cNvPr>
          <p:cNvSpPr txBox="1"/>
          <p:nvPr/>
        </p:nvSpPr>
        <p:spPr>
          <a:xfrm>
            <a:off x="225805" y="4202684"/>
            <a:ext cx="3255495" cy="131113"/>
          </a:xfrm>
          <a:prstGeom prst="rect">
            <a:avLst/>
          </a:prstGeom>
          <a:noFill/>
          <a:ln>
            <a:solidFill>
              <a:srgbClr val="FF0000">
                <a:alpha val="98000"/>
              </a:srgbClr>
            </a:solidFill>
          </a:ln>
        </p:spPr>
        <p:txBody>
          <a:bodyPr wrap="square" rtlCol="0">
            <a:noAutofit/>
          </a:bodyPr>
          <a:lstStyle/>
          <a:p>
            <a:endParaRPr kumimoji="1" lang="ja-JP" altLang="en-US" dirty="0"/>
          </a:p>
        </p:txBody>
      </p:sp>
      <p:sp>
        <p:nvSpPr>
          <p:cNvPr id="15" name="フローチャート: 組合せ 14">
            <a:extLst>
              <a:ext uri="{FF2B5EF4-FFF2-40B4-BE49-F238E27FC236}">
                <a16:creationId xmlns:a16="http://schemas.microsoft.com/office/drawing/2014/main" id="{54E05D85-3582-456E-A74D-E3546BA8A519}"/>
              </a:ext>
            </a:extLst>
          </p:cNvPr>
          <p:cNvSpPr/>
          <p:nvPr/>
        </p:nvSpPr>
        <p:spPr>
          <a:xfrm rot="16200000">
            <a:off x="3708957" y="2557298"/>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0F38E285-0D24-4ECF-871B-F1E1C7624799}"/>
              </a:ext>
            </a:extLst>
          </p:cNvPr>
          <p:cNvGrpSpPr/>
          <p:nvPr/>
        </p:nvGrpSpPr>
        <p:grpSpPr>
          <a:xfrm>
            <a:off x="4992045" y="1184226"/>
            <a:ext cx="3605855" cy="4619965"/>
            <a:chOff x="5296845" y="1210398"/>
            <a:chExt cx="2834425" cy="3814466"/>
          </a:xfrm>
        </p:grpSpPr>
        <p:sp>
          <p:nvSpPr>
            <p:cNvPr id="25" name="テキスト ボックス 24">
              <a:extLst>
                <a:ext uri="{FF2B5EF4-FFF2-40B4-BE49-F238E27FC236}">
                  <a16:creationId xmlns:a16="http://schemas.microsoft.com/office/drawing/2014/main" id="{9CE01196-6574-49B8-8EE2-07D7738F65B5}"/>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26" name="テキスト ボックス 25">
              <a:extLst>
                <a:ext uri="{FF2B5EF4-FFF2-40B4-BE49-F238E27FC236}">
                  <a16:creationId xmlns:a16="http://schemas.microsoft.com/office/drawing/2014/main" id="{41AD05B2-B6FA-4AF4-AB84-55A19946733C}"/>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7" name="テキスト ボックス 26">
              <a:extLst>
                <a:ext uri="{FF2B5EF4-FFF2-40B4-BE49-F238E27FC236}">
                  <a16:creationId xmlns:a16="http://schemas.microsoft.com/office/drawing/2014/main" id="{1C6125BE-C860-427A-9E7B-4F59EEAD6EDD}"/>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8" name="フローチャート: 組合せ 27">
              <a:extLst>
                <a:ext uri="{FF2B5EF4-FFF2-40B4-BE49-F238E27FC236}">
                  <a16:creationId xmlns:a16="http://schemas.microsoft.com/office/drawing/2014/main" id="{510B14F5-D1B1-4629-9891-CD974BEDCB79}"/>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ローチャート: 組合せ 28">
              <a:extLst>
                <a:ext uri="{FF2B5EF4-FFF2-40B4-BE49-F238E27FC236}">
                  <a16:creationId xmlns:a16="http://schemas.microsoft.com/office/drawing/2014/main" id="{75A94851-4384-48E9-B2D6-F11A86757E18}"/>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87B8A5F9-84B7-9D87-FEBC-1E9BBB4C335E}"/>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FCF5DC93-C0B4-E6A4-C0B3-598EE415D6F0}"/>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a:t>
            </a:fld>
            <a:endParaRPr lang="ja-JP" altLang="en-US" dirty="0"/>
          </a:p>
        </p:txBody>
      </p:sp>
      <p:sp>
        <p:nvSpPr>
          <p:cNvPr id="18" name="テキスト ボックス 17">
            <a:extLst>
              <a:ext uri="{FF2B5EF4-FFF2-40B4-BE49-F238E27FC236}">
                <a16:creationId xmlns:a16="http://schemas.microsoft.com/office/drawing/2014/main" id="{9A172439-233E-4E1D-8488-7C20DB4D86B5}"/>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5602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⑦維持管理手法の選定フロー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道路設備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7"/>
            <a:ext cx="4332650" cy="5511743"/>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a:t>
            </a:r>
            <a:r>
              <a:rPr lang="ja-JP" altLang="en-US" sz="1200" kern="100" dirty="0">
                <a:latin typeface="Meiryo UI" panose="020B0604030504040204" pitchFamily="50" charset="-128"/>
                <a:ea typeface="Meiryo UI" panose="020B0604030504040204" pitchFamily="50" charset="-128"/>
              </a:rPr>
              <a:t>の記載内容</a:t>
            </a:r>
            <a:r>
              <a:rPr lang="en-US" altLang="ja-JP" sz="1200" kern="100" dirty="0">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algn="l"/>
            <a:r>
              <a:rPr lang="ja-JP" altLang="en-US" sz="1200" b="0" i="0" u="none" strike="noStrike" baseline="0" dirty="0">
                <a:latin typeface="Meiryo UI" panose="020B0604030504040204" pitchFamily="50" charset="-128"/>
                <a:ea typeface="Meiryo UI" panose="020B0604030504040204" pitchFamily="50" charset="-128"/>
              </a:rPr>
              <a:t>維持管理手法の選定については、「事後保全型」若しくは「予防保全型」を設定する。</a:t>
            </a:r>
          </a:p>
          <a:p>
            <a:pPr algn="l"/>
            <a:r>
              <a:rPr lang="ja-JP" altLang="en-US" sz="1200" b="0" i="0" u="none" strike="noStrike" baseline="0" dirty="0">
                <a:latin typeface="Meiryo UI" panose="020B0604030504040204" pitchFamily="50" charset="-128"/>
                <a:ea typeface="Meiryo UI" panose="020B0604030504040204" pitchFamily="50" charset="-128"/>
              </a:rPr>
              <a:t>「予防保全型」の維持管理を設定した場合は、劣化予測の難易度、点検データなどの蓄積状況、施設の安全性・信頼性などから「時間計画」、</a:t>
            </a:r>
          </a:p>
          <a:p>
            <a:pPr algn="l"/>
            <a:r>
              <a:rPr lang="ja-JP" altLang="en-US" sz="1200" b="0" i="0" u="none" strike="noStrike" baseline="0" dirty="0">
                <a:latin typeface="Meiryo UI" panose="020B0604030504040204" pitchFamily="50" charset="-128"/>
                <a:ea typeface="Meiryo UI" panose="020B0604030504040204" pitchFamily="50" charset="-128"/>
              </a:rPr>
              <a:t>「状態監視」「予測計画」を設定することを基本とする。</a:t>
            </a: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7126A659-96BE-4214-849A-666A0F882CCF}"/>
              </a:ext>
            </a:extLst>
          </p:cNvPr>
          <p:cNvPicPr>
            <a:picLocks noChangeAspect="1"/>
          </p:cNvPicPr>
          <p:nvPr/>
        </p:nvPicPr>
        <p:blipFill>
          <a:blip r:embed="rId3"/>
          <a:stretch>
            <a:fillRect/>
          </a:stretch>
        </p:blipFill>
        <p:spPr>
          <a:xfrm>
            <a:off x="142589" y="2970802"/>
            <a:ext cx="4203885" cy="3494395"/>
          </a:xfrm>
          <a:prstGeom prst="rect">
            <a:avLst/>
          </a:prstGeom>
        </p:spPr>
      </p:pic>
      <p:sp>
        <p:nvSpPr>
          <p:cNvPr id="14" name="フローチャート: 組合せ 13">
            <a:extLst>
              <a:ext uri="{FF2B5EF4-FFF2-40B4-BE49-F238E27FC236}">
                <a16:creationId xmlns:a16="http://schemas.microsoft.com/office/drawing/2014/main" id="{4F6B22CA-7287-4195-8146-F8ED59340356}"/>
              </a:ext>
            </a:extLst>
          </p:cNvPr>
          <p:cNvSpPr/>
          <p:nvPr/>
        </p:nvSpPr>
        <p:spPr>
          <a:xfrm rot="16200000">
            <a:off x="4104565" y="2754736"/>
            <a:ext cx="1614115" cy="3913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1089621C-58FC-4C19-8257-0EC2F815CA8F}"/>
              </a:ext>
            </a:extLst>
          </p:cNvPr>
          <p:cNvGrpSpPr/>
          <p:nvPr/>
        </p:nvGrpSpPr>
        <p:grpSpPr>
          <a:xfrm>
            <a:off x="5387653" y="1381664"/>
            <a:ext cx="3605855" cy="4619965"/>
            <a:chOff x="5296845" y="1210398"/>
            <a:chExt cx="2834425" cy="3814466"/>
          </a:xfrm>
        </p:grpSpPr>
        <p:sp>
          <p:nvSpPr>
            <p:cNvPr id="16" name="テキスト ボックス 15">
              <a:extLst>
                <a:ext uri="{FF2B5EF4-FFF2-40B4-BE49-F238E27FC236}">
                  <a16:creationId xmlns:a16="http://schemas.microsoft.com/office/drawing/2014/main" id="{CA4EC76C-FA55-4C36-9F80-4C1D71C02765}"/>
                </a:ext>
              </a:extLst>
            </p:cNvPr>
            <p:cNvSpPr txBox="1"/>
            <p:nvPr/>
          </p:nvSpPr>
          <p:spPr>
            <a:xfrm>
              <a:off x="5312492" y="1210398"/>
              <a:ext cx="281877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Ｃ：将　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a:t>
              </a:r>
              <a:r>
                <a:rPr kumimoji="1" lang="ja-JP" altLang="en-US" sz="1200" b="0" i="0" u="none" strike="noStrike" kern="100" cap="none" spc="0" normalizeH="0" baseline="0" noProof="0" dirty="0">
                  <a:ln>
                    <a:noFill/>
                  </a:ln>
                  <a:solidFill>
                    <a:srgbClr val="FF0000"/>
                  </a:solidFill>
                  <a:effectLst/>
                  <a:uLnTx/>
                  <a:uFillTx/>
                  <a:latin typeface="Trebuchet MS"/>
                  <a:ea typeface="HGｺﾞｼｯｸM" panose="020B0609000000000000" pitchFamily="49" charset="-128"/>
                  <a:cs typeface="+mn-cs"/>
                </a:rPr>
                <a:t>　</a:t>
              </a:r>
              <a:r>
                <a:rPr lang="ja-JP" altLang="en-US" sz="1200" kern="100" dirty="0">
                  <a:effectLst/>
                </a:rPr>
                <a:t>〇</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7DCE4561-59A1-4348-96B0-470128F08CAD}"/>
                </a:ext>
              </a:extLst>
            </p:cNvPr>
            <p:cNvSpPr txBox="1"/>
            <p:nvPr/>
          </p:nvSpPr>
          <p:spPr>
            <a:xfrm>
              <a:off x="5296846" y="2807712"/>
              <a:ext cx="2834424" cy="68611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a:t>
              </a:r>
              <a:endParaRPr lang="en-US" altLang="ja-JP" sz="1200" kern="100" dirty="0">
                <a:effectLst/>
              </a:endParaRPr>
            </a:p>
            <a:p>
              <a:r>
                <a:rPr lang="ja-JP" altLang="en-US" sz="1200" kern="100" dirty="0"/>
                <a:t>・なし</a:t>
              </a:r>
              <a:endParaRPr lang="en-US" altLang="ja-JP" sz="1200" kern="100" dirty="0">
                <a:effectLst/>
              </a:endParaRPr>
            </a:p>
            <a:p>
              <a:endParaRPr lang="ja-JP" altLang="en-US" sz="1200" kern="100" dirty="0">
                <a:effectLst/>
              </a:endParaRPr>
            </a:p>
          </p:txBody>
        </p:sp>
        <p:sp>
          <p:nvSpPr>
            <p:cNvPr id="25" name="テキスト ボックス 24">
              <a:extLst>
                <a:ext uri="{FF2B5EF4-FFF2-40B4-BE49-F238E27FC236}">
                  <a16:creationId xmlns:a16="http://schemas.microsoft.com/office/drawing/2014/main" id="{D60350FC-3020-48F5-ABE1-911181F700B0}"/>
                </a:ext>
              </a:extLst>
            </p:cNvPr>
            <p:cNvSpPr txBox="1"/>
            <p:nvPr/>
          </p:nvSpPr>
          <p:spPr>
            <a:xfrm>
              <a:off x="5296845" y="4186284"/>
              <a:ext cx="2834424" cy="838580"/>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・なし</a:t>
              </a:r>
              <a:endParaRPr lang="en-US" altLang="ja-JP" sz="1200" kern="100" dirty="0"/>
            </a:p>
            <a:p>
              <a:endParaRPr lang="en-US" altLang="ja-JP" sz="1200" kern="100" dirty="0">
                <a:effectLst/>
              </a:endParaRPr>
            </a:p>
            <a:p>
              <a:endParaRPr lang="en-US" altLang="ja-JP" sz="1200" kern="100" dirty="0">
                <a:effectLst/>
              </a:endParaRPr>
            </a:p>
          </p:txBody>
        </p:sp>
        <p:sp>
          <p:nvSpPr>
            <p:cNvPr id="26" name="フローチャート: 組合せ 25">
              <a:extLst>
                <a:ext uri="{FF2B5EF4-FFF2-40B4-BE49-F238E27FC236}">
                  <a16:creationId xmlns:a16="http://schemas.microsoft.com/office/drawing/2014/main" id="{9C82D34A-952A-4D10-8CC1-1E3449A237EA}"/>
                </a:ext>
              </a:extLst>
            </p:cNvPr>
            <p:cNvSpPr/>
            <p:nvPr/>
          </p:nvSpPr>
          <p:spPr>
            <a:xfrm>
              <a:off x="5835528" y="2483424"/>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ローチャート: 組合せ 26">
              <a:extLst>
                <a:ext uri="{FF2B5EF4-FFF2-40B4-BE49-F238E27FC236}">
                  <a16:creationId xmlns:a16="http://schemas.microsoft.com/office/drawing/2014/main" id="{C190276E-D55B-43D8-A27E-7917B71B852A}"/>
                </a:ext>
              </a:extLst>
            </p:cNvPr>
            <p:cNvSpPr/>
            <p:nvPr/>
          </p:nvSpPr>
          <p:spPr>
            <a:xfrm>
              <a:off x="5835528" y="38723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498C137C-213C-85A3-B3E9-EAE703E02550}"/>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8" name="スライド番号プレースホルダー 3">
            <a:extLst>
              <a:ext uri="{FF2B5EF4-FFF2-40B4-BE49-F238E27FC236}">
                <a16:creationId xmlns:a16="http://schemas.microsoft.com/office/drawing/2014/main" id="{9590AD65-C511-A797-A8BE-67645BF2A36D}"/>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a:t>
            </a:fld>
            <a:endParaRPr lang="ja-JP" altLang="en-US" dirty="0"/>
          </a:p>
        </p:txBody>
      </p:sp>
      <p:sp>
        <p:nvSpPr>
          <p:cNvPr id="19" name="テキスト ボックス 18">
            <a:extLst>
              <a:ext uri="{FF2B5EF4-FFF2-40B4-BE49-F238E27FC236}">
                <a16:creationId xmlns:a16="http://schemas.microsoft.com/office/drawing/2014/main" id="{EA8ED40E-BA59-4B23-A412-B9C179777DC0}"/>
              </a:ext>
            </a:extLst>
          </p:cNvPr>
          <p:cNvSpPr txBox="1"/>
          <p:nvPr/>
        </p:nvSpPr>
        <p:spPr>
          <a:xfrm>
            <a:off x="7339216" y="-2087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－３</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75655463"/>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3" ma:contentTypeDescription="新しいドキュメントを作成します。" ma:contentTypeScope="" ma:versionID="302711bd8cb62e8c937d0b65462d69e6">
  <xsd:schema xmlns:xsd="http://www.w3.org/2001/XMLSchema" xmlns:xs="http://www.w3.org/2001/XMLSchema" xmlns:p="http://schemas.microsoft.com/office/2006/metadata/properties" xmlns:ns2="60b12527-e226-4614-b792-74ec134ea487" targetNamespace="http://schemas.microsoft.com/office/2006/metadata/properties" ma:root="true" ma:fieldsID="8e29ad473b0ef1f8c9140aff6bf289a9" ns2:_="">
    <xsd:import namespace="60b12527-e226-4614-b792-74ec134ea48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580F3-5003-4643-A841-F6D2432542D8}">
  <ds:schemaRefs>
    <ds:schemaRef ds:uri="http://schemas.openxmlformats.org/package/2006/metadata/core-properties"/>
    <ds:schemaRef ds:uri="http://schemas.microsoft.com/office/2006/metadata/properties"/>
    <ds:schemaRef ds:uri="http://schemas.microsoft.com/office/2006/documentManagement/types"/>
    <ds:schemaRef ds:uri="4e21aece-359b-4e6f-8f54-c70e1e237c6a"/>
    <ds:schemaRef ds:uri="http://schemas.microsoft.com/office/infopath/2007/PartnerControls"/>
    <ds:schemaRef ds:uri="http://purl.org/dc/elements/1.1/"/>
    <ds:schemaRef ds:uri="http://purl.org/dc/dcmitype/"/>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3.xml><?xml version="1.0" encoding="utf-8"?>
<ds:datastoreItem xmlns:ds="http://schemas.openxmlformats.org/officeDocument/2006/customXml" ds:itemID="{97A9925D-7B46-435E-BCD5-1BA01AB566E1}"/>
</file>

<file path=docProps/app.xml><?xml version="1.0" encoding="utf-8"?>
<Properties xmlns="http://schemas.openxmlformats.org/officeDocument/2006/extended-properties" xmlns:vt="http://schemas.openxmlformats.org/officeDocument/2006/docPropsVTypes">
  <Template>Slipstream</Template>
  <TotalTime>14315</TotalTime>
  <Words>3612</Words>
  <Application>Microsoft Office PowerPoint</Application>
  <PresentationFormat>画面に合わせる (4:3)</PresentationFormat>
  <Paragraphs>799</Paragraphs>
  <Slides>21</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HGｺﾞｼｯｸM 見出し</vt:lpstr>
      <vt:lpstr>HGｺﾞｼｯｸM 本文</vt:lpstr>
      <vt:lpstr>Meiryo UI</vt:lpstr>
      <vt:lpstr>ＭＳ Ｐ明朝</vt:lpstr>
      <vt:lpstr>Calibri</vt:lpstr>
      <vt:lpstr>Georgia</vt:lpstr>
      <vt:lpstr>Trebuchet MS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寧啓 田村</cp:lastModifiedBy>
  <cp:revision>565</cp:revision>
  <cp:lastPrinted>2024-02-09T06:42:17Z</cp:lastPrinted>
  <dcterms:created xsi:type="dcterms:W3CDTF">2013-06-19T04:48:16Z</dcterms:created>
  <dcterms:modified xsi:type="dcterms:W3CDTF">2024-03-13T14:39:18Z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