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60" r:id="rId4"/>
    <p:sldMasterId id="2147483672" r:id="rId5"/>
  </p:sldMasterIdLst>
  <p:notesMasterIdLst>
    <p:notesMasterId r:id="rId47"/>
  </p:notesMasterIdLst>
  <p:handoutMasterIdLst>
    <p:handoutMasterId r:id="rId48"/>
  </p:handoutMasterIdLst>
  <p:sldIdLst>
    <p:sldId id="454" r:id="rId6"/>
    <p:sldId id="575" r:id="rId7"/>
    <p:sldId id="610" r:id="rId8"/>
    <p:sldId id="550" r:id="rId9"/>
    <p:sldId id="611" r:id="rId10"/>
    <p:sldId id="563" r:id="rId11"/>
    <p:sldId id="612" r:id="rId12"/>
    <p:sldId id="562" r:id="rId13"/>
    <p:sldId id="613" r:id="rId14"/>
    <p:sldId id="559" r:id="rId15"/>
    <p:sldId id="614" r:id="rId16"/>
    <p:sldId id="560" r:id="rId17"/>
    <p:sldId id="615" r:id="rId18"/>
    <p:sldId id="561" r:id="rId19"/>
    <p:sldId id="616" r:id="rId20"/>
    <p:sldId id="564" r:id="rId21"/>
    <p:sldId id="617" r:id="rId22"/>
    <p:sldId id="565" r:id="rId23"/>
    <p:sldId id="618" r:id="rId24"/>
    <p:sldId id="566" r:id="rId25"/>
    <p:sldId id="619" r:id="rId26"/>
    <p:sldId id="567" r:id="rId27"/>
    <p:sldId id="620" r:id="rId28"/>
    <p:sldId id="568" r:id="rId29"/>
    <p:sldId id="621" r:id="rId30"/>
    <p:sldId id="569" r:id="rId31"/>
    <p:sldId id="622" r:id="rId32"/>
    <p:sldId id="570" r:id="rId33"/>
    <p:sldId id="623" r:id="rId34"/>
    <p:sldId id="571" r:id="rId35"/>
    <p:sldId id="624" r:id="rId36"/>
    <p:sldId id="572" r:id="rId37"/>
    <p:sldId id="625" r:id="rId38"/>
    <p:sldId id="573" r:id="rId39"/>
    <p:sldId id="626" r:id="rId40"/>
    <p:sldId id="594" r:id="rId41"/>
    <p:sldId id="627" r:id="rId42"/>
    <p:sldId id="595" r:id="rId43"/>
    <p:sldId id="628" r:id="rId44"/>
    <p:sldId id="608" r:id="rId45"/>
    <p:sldId id="629" r:id="rId46"/>
  </p:sldIdLst>
  <p:sldSz cx="9144000" cy="6858000" type="screen4x3"/>
  <p:notesSz cx="7102475" cy="10231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5DB1DEA-494C-41AF-A932-3D7EC8CD651B}">
          <p14:sldIdLst>
            <p14:sldId id="454"/>
            <p14:sldId id="575"/>
            <p14:sldId id="610"/>
            <p14:sldId id="550"/>
            <p14:sldId id="611"/>
            <p14:sldId id="563"/>
            <p14:sldId id="612"/>
            <p14:sldId id="562"/>
            <p14:sldId id="613"/>
            <p14:sldId id="559"/>
            <p14:sldId id="614"/>
            <p14:sldId id="560"/>
            <p14:sldId id="615"/>
            <p14:sldId id="561"/>
            <p14:sldId id="616"/>
            <p14:sldId id="564"/>
            <p14:sldId id="617"/>
            <p14:sldId id="565"/>
            <p14:sldId id="618"/>
            <p14:sldId id="566"/>
            <p14:sldId id="619"/>
            <p14:sldId id="567"/>
            <p14:sldId id="620"/>
            <p14:sldId id="568"/>
            <p14:sldId id="621"/>
            <p14:sldId id="569"/>
            <p14:sldId id="622"/>
            <p14:sldId id="570"/>
            <p14:sldId id="623"/>
            <p14:sldId id="571"/>
            <p14:sldId id="624"/>
            <p14:sldId id="572"/>
            <p14:sldId id="625"/>
            <p14:sldId id="573"/>
            <p14:sldId id="626"/>
            <p14:sldId id="594"/>
            <p14:sldId id="627"/>
            <p14:sldId id="595"/>
            <p14:sldId id="628"/>
            <p14:sldId id="608"/>
            <p14:sldId id="6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髙　隆宏" initials="大髙　隆宏" lastIdx="1" clrIdx="0">
    <p:extLst>
      <p:ext uri="{19B8F6BF-5375-455C-9EA6-DF929625EA0E}">
        <p15:presenceInfo xmlns:p15="http://schemas.microsoft.com/office/powerpoint/2012/main" userId="S::OtakaT@lan.pref.osaka.jp::d4c617ad-1968-493b-af12-d61f42b8c3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66CC"/>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7366" autoAdjust="0"/>
  </p:normalViewPr>
  <p:slideViewPr>
    <p:cSldViewPr>
      <p:cViewPr varScale="1">
        <p:scale>
          <a:sx n="60" d="100"/>
          <a:sy n="60" d="100"/>
        </p:scale>
        <p:origin x="1548" y="44"/>
      </p:cViewPr>
      <p:guideLst>
        <p:guide orient="horz" pos="2160"/>
        <p:guide pos="2880"/>
      </p:guideLst>
    </p:cSldViewPr>
  </p:slideViewPr>
  <p:outlineViewPr>
    <p:cViewPr>
      <p:scale>
        <a:sx n="33" d="100"/>
        <a:sy n="33" d="100"/>
      </p:scale>
      <p:origin x="0" y="1158"/>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3077518" cy="511491"/>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305" y="0"/>
            <a:ext cx="3077518" cy="511491"/>
          </a:xfrm>
          <a:prstGeom prst="rect">
            <a:avLst/>
          </a:prstGeom>
        </p:spPr>
        <p:txBody>
          <a:bodyPr vert="horz" lIns="94650" tIns="47325" rIns="94650" bIns="47325" rtlCol="0"/>
          <a:lstStyle>
            <a:lvl1pPr algn="r">
              <a:defRPr sz="1200"/>
            </a:lvl1pPr>
          </a:lstStyle>
          <a:p>
            <a:fld id="{29472AE3-829E-42FD-BDF5-9930118AE71F}" type="datetimeFigureOut">
              <a:rPr kumimoji="1" lang="ja-JP" altLang="en-US" smtClean="0"/>
              <a:t>2024/3/13</a:t>
            </a:fld>
            <a:endParaRPr kumimoji="1" lang="ja-JP" altLang="en-US"/>
          </a:p>
        </p:txBody>
      </p:sp>
      <p:sp>
        <p:nvSpPr>
          <p:cNvPr id="4" name="フッター プレースホルダー 3"/>
          <p:cNvSpPr>
            <a:spLocks noGrp="1"/>
          </p:cNvSpPr>
          <p:nvPr>
            <p:ph type="ftr" sz="quarter" idx="2"/>
          </p:nvPr>
        </p:nvSpPr>
        <p:spPr>
          <a:xfrm>
            <a:off x="4" y="9718320"/>
            <a:ext cx="3077518" cy="511490"/>
          </a:xfrm>
          <a:prstGeom prst="rect">
            <a:avLst/>
          </a:prstGeom>
        </p:spPr>
        <p:txBody>
          <a:bodyPr vert="horz" lIns="94650" tIns="47325" rIns="94650" bIns="4732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305" y="9718320"/>
            <a:ext cx="3077518" cy="511490"/>
          </a:xfrm>
          <a:prstGeom prst="rect">
            <a:avLst/>
          </a:prstGeom>
        </p:spPr>
        <p:txBody>
          <a:bodyPr vert="horz" lIns="94650" tIns="47325" rIns="94650" bIns="47325"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3077518" cy="511491"/>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305" y="0"/>
            <a:ext cx="3077518" cy="511491"/>
          </a:xfrm>
          <a:prstGeom prst="rect">
            <a:avLst/>
          </a:prstGeom>
        </p:spPr>
        <p:txBody>
          <a:bodyPr vert="horz" lIns="94650" tIns="47325" rIns="94650" bIns="47325" rtlCol="0"/>
          <a:lstStyle>
            <a:lvl1pPr algn="r">
              <a:defRPr sz="1200"/>
            </a:lvl1pPr>
          </a:lstStyle>
          <a:p>
            <a:fld id="{C66E6DC5-E089-448C-ADA9-C53EA216882B}" type="datetimeFigureOut">
              <a:rPr kumimoji="1" lang="ja-JP" altLang="en-US" smtClean="0"/>
              <a:t>2024/3/13</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4925" cy="3835400"/>
          </a:xfrm>
          <a:prstGeom prst="rect">
            <a:avLst/>
          </a:prstGeom>
          <a:noFill/>
          <a:ln w="12700">
            <a:solidFill>
              <a:prstClr val="black"/>
            </a:solidFill>
          </a:ln>
        </p:spPr>
        <p:txBody>
          <a:bodyPr vert="horz" lIns="94650" tIns="47325" rIns="94650" bIns="47325" rtlCol="0" anchor="ctr"/>
          <a:lstStyle/>
          <a:p>
            <a:endParaRPr lang="ja-JP" altLang="en-US"/>
          </a:p>
        </p:txBody>
      </p:sp>
      <p:sp>
        <p:nvSpPr>
          <p:cNvPr id="5" name="ノート プレースホルダー 4"/>
          <p:cNvSpPr>
            <a:spLocks noGrp="1"/>
          </p:cNvSpPr>
          <p:nvPr>
            <p:ph type="body" sz="quarter" idx="3"/>
          </p:nvPr>
        </p:nvSpPr>
        <p:spPr>
          <a:xfrm>
            <a:off x="710584" y="4859976"/>
            <a:ext cx="5681317" cy="4603412"/>
          </a:xfrm>
          <a:prstGeom prst="rect">
            <a:avLst/>
          </a:prstGeom>
        </p:spPr>
        <p:txBody>
          <a:bodyPr vert="horz" lIns="94650" tIns="47325" rIns="94650" bIns="473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18320"/>
            <a:ext cx="3077518" cy="511490"/>
          </a:xfrm>
          <a:prstGeom prst="rect">
            <a:avLst/>
          </a:prstGeom>
        </p:spPr>
        <p:txBody>
          <a:bodyPr vert="horz" lIns="94650" tIns="47325" rIns="94650" bIns="473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305" y="9718320"/>
            <a:ext cx="3077518" cy="511490"/>
          </a:xfrm>
          <a:prstGeom prst="rect">
            <a:avLst/>
          </a:prstGeom>
        </p:spPr>
        <p:txBody>
          <a:bodyPr vert="horz" lIns="94650" tIns="47325" rIns="94650" bIns="47325"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0</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0601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6590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28579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09082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5922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14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03355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15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24066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89203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17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4314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18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7998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89849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19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0380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23895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28060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31594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91324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50019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25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07755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26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64216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27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06491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28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3234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2901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29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32677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30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28475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31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66852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32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51868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33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96969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34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54575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35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75440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36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47018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37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09807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6455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8984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5634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4820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67496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5173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DFCB510D-55C8-4D3D-A366-9F41B467EC44}" type="slidenum">
              <a:rPr lang="ja-JP" altLang="en-US">
                <a:solidFill>
                  <a:prstClr val="black"/>
                </a:solidFill>
                <a:latin typeface="Calibri"/>
                <a:ea typeface="ＭＳ Ｐゴシック" panose="020B0600070205080204" pitchFamily="50" charset="-128"/>
              </a:rPr>
              <a:pPr defTabSz="946495">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6751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61775D6-E355-4EAF-BDEE-B04BC6803A90}"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0614823-41D9-485B-A2D5-75E593865C7C}"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4FF336-CABA-4CBB-8E49-D1E29DD138B8}"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extLst>
      <p:ext uri="{BB962C8B-B14F-4D97-AF65-F5344CB8AC3E}">
        <p14:creationId xmlns:p14="http://schemas.microsoft.com/office/powerpoint/2010/main" val="4149275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05078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2501150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64760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237659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511233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610258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314532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D4E0DB-5E2A-47F6-8D81-EE43CC6BC000}"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extLst>
      <p:ext uri="{BB962C8B-B14F-4D97-AF65-F5344CB8AC3E}">
        <p14:creationId xmlns:p14="http://schemas.microsoft.com/office/powerpoint/2010/main" val="396929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200948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6727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F5E806-3444-467C-8593-4BBA9FB1CE77}"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4CF5EA-8371-4F9E-9F70-497DD76FDEA7}"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5CDA9A9-D1D9-4BAE-9653-8988E33B6781}" type="datetime1">
              <a:rPr kumimoji="1" lang="ja-JP" altLang="en-US" smtClean="0"/>
              <a:t>2024/3/13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237B4A-2DA4-4BDD-9466-FB2E0B7EF2F1}" type="datetime1">
              <a:rPr kumimoji="1" lang="ja-JP" altLang="en-US" smtClean="0"/>
              <a:t>2024/3/13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51FD5-08C0-4FFF-89CE-E391894DB73E}" type="datetime1">
              <a:rPr kumimoji="1" lang="ja-JP" altLang="en-US" smtClean="0"/>
              <a:t>2024/3/13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3E98E4-912B-4538-8261-656492193EE1}"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176A2A-8FEB-4FDA-A24A-5E322FB0382E}"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A7E776-5040-476D-939B-F7EBAE264593}" type="datetime1">
              <a:rPr kumimoji="1" lang="ja-JP" altLang="en-US" smtClean="0"/>
              <a:t>2024/3/13</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extLst>
      <p:ext uri="{BB962C8B-B14F-4D97-AF65-F5344CB8AC3E}">
        <p14:creationId xmlns:p14="http://schemas.microsoft.com/office/powerpoint/2010/main" val="40893928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b="1">
                <a:latin typeface="Meiryo UI" pitchFamily="50" charset="-128"/>
                <a:ea typeface="Meiryo UI" pitchFamily="50" charset="-128"/>
                <a:cs typeface="Meiryo UI" pitchFamily="50" charset="-128"/>
              </a:rPr>
              <a:t>第１回　</a:t>
            </a:r>
            <a:r>
              <a:rPr lang="ja-JP" altLang="en-US">
                <a:latin typeface="Meiryo UI" pitchFamily="50" charset="-128"/>
                <a:ea typeface="Meiryo UI" pitchFamily="50" charset="-128"/>
                <a:cs typeface="Meiryo UI" pitchFamily="50" charset="-128"/>
              </a:rPr>
              <a:t>設備</a:t>
            </a:r>
            <a:r>
              <a:rPr kumimoji="1" lang="ja-JP" altLang="en-US" b="1" dirty="0">
                <a:latin typeface="Meiryo UI" pitchFamily="50" charset="-128"/>
                <a:ea typeface="Meiryo UI" pitchFamily="50" charset="-128"/>
                <a:cs typeface="Meiryo UI" pitchFamily="50" charset="-128"/>
              </a:rPr>
              <a:t>部会</a:t>
            </a:r>
            <a:endParaRPr kumimoji="1" lang="ja-JP" altLang="en-US" sz="2700" b="1"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092280" y="116632"/>
            <a:ext cx="1872208" cy="369332"/>
          </a:xfrm>
          <a:prstGeom prst="rect">
            <a:avLst/>
          </a:prstGeom>
          <a:noFill/>
        </p:spPr>
        <p:txBody>
          <a:bodyPr wrap="square" rtlCol="0">
            <a:spAutoFit/>
          </a:bodyPr>
          <a:lstStyle/>
          <a:p>
            <a:pPr algn="r"/>
            <a:r>
              <a:rPr kumimoji="1" lang="ja-JP" altLang="en-US" b="1" dirty="0">
                <a:latin typeface="Meiryo UI" pitchFamily="50" charset="-128"/>
                <a:ea typeface="Meiryo UI" pitchFamily="50" charset="-128"/>
                <a:cs typeface="Meiryo UI" pitchFamily="50" charset="-128"/>
              </a:rPr>
              <a:t>資料４</a:t>
            </a:r>
            <a:r>
              <a:rPr lang="ja-JP" altLang="en-US" b="1" dirty="0">
                <a:latin typeface="Meiryo UI" pitchFamily="50" charset="-128"/>
                <a:ea typeface="Meiryo UI" pitchFamily="50" charset="-128"/>
                <a:cs typeface="Meiryo UI" pitchFamily="50" charset="-128"/>
              </a:rPr>
              <a:t>－２</a:t>
            </a:r>
            <a:endParaRPr kumimoji="1" lang="ja-JP" altLang="en-US" b="1" dirty="0">
              <a:latin typeface="Meiryo UI" pitchFamily="50" charset="-128"/>
              <a:ea typeface="Meiryo UI" pitchFamily="50" charset="-128"/>
              <a:cs typeface="Meiryo UI"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pPr algn="ctr"/>
            <a:r>
              <a:rPr kumimoji="1" lang="ja-JP" altLang="en-US" sz="2400" b="1" dirty="0">
                <a:latin typeface="Meiryo UI" pitchFamily="50" charset="-128"/>
                <a:ea typeface="Meiryo UI" pitchFamily="50" charset="-128"/>
                <a:cs typeface="Meiryo UI" pitchFamily="50" charset="-128"/>
              </a:rPr>
              <a:t>大阪府都市基盤施設維持管理技術審議会　</a:t>
            </a:r>
            <a:r>
              <a:rPr lang="ja-JP" altLang="en-US" sz="2400" b="1" dirty="0">
                <a:latin typeface="Meiryo UI" pitchFamily="50" charset="-128"/>
                <a:ea typeface="Meiryo UI" pitchFamily="50" charset="-128"/>
                <a:cs typeface="Meiryo UI" pitchFamily="50" charset="-128"/>
              </a:rPr>
              <a:t>設備</a:t>
            </a:r>
            <a:r>
              <a:rPr kumimoji="1" lang="ja-JP" altLang="en-US" sz="2400" b="1" dirty="0">
                <a:latin typeface="Meiryo UI" pitchFamily="50" charset="-128"/>
                <a:ea typeface="Meiryo UI" pitchFamily="50" charset="-128"/>
                <a:cs typeface="Meiryo UI" pitchFamily="50" charset="-128"/>
              </a:rPr>
              <a:t>部会</a:t>
            </a:r>
          </a:p>
        </p:txBody>
      </p:sp>
      <p:sp>
        <p:nvSpPr>
          <p:cNvPr id="10" name="サブタイトル 2">
            <a:extLst>
              <a:ext uri="{FF2B5EF4-FFF2-40B4-BE49-F238E27FC236}">
                <a16:creationId xmlns:a16="http://schemas.microsoft.com/office/drawing/2014/main" id="{58B48CAA-25EE-414A-8259-19BAEB5B1A08}"/>
              </a:ext>
            </a:extLst>
          </p:cNvPr>
          <p:cNvSpPr txBox="1">
            <a:spLocks/>
          </p:cNvSpPr>
          <p:nvPr/>
        </p:nvSpPr>
        <p:spPr>
          <a:xfrm>
            <a:off x="0" y="3913973"/>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4000" dirty="0">
                <a:latin typeface="Meiryo UI" pitchFamily="50" charset="-128"/>
                <a:ea typeface="Meiryo UI" pitchFamily="50" charset="-128"/>
                <a:cs typeface="Meiryo UI" pitchFamily="50" charset="-128"/>
              </a:rPr>
              <a:t>《</a:t>
            </a:r>
            <a:r>
              <a:rPr lang="ja-JP" altLang="en-US" sz="4000" dirty="0">
                <a:latin typeface="Meiryo UI" pitchFamily="50" charset="-128"/>
                <a:ea typeface="Meiryo UI" pitchFamily="50" charset="-128"/>
                <a:cs typeface="Meiryo UI" pitchFamily="50" charset="-128"/>
              </a:rPr>
              <a:t>効果検証の結果と取組方針</a:t>
            </a:r>
            <a:r>
              <a:rPr lang="en-US" altLang="ja-JP" sz="4000" dirty="0">
                <a:latin typeface="Meiryo UI" pitchFamily="50" charset="-128"/>
                <a:ea typeface="Meiryo UI" pitchFamily="50" charset="-128"/>
                <a:cs typeface="Meiryo UI" pitchFamily="50" charset="-128"/>
              </a:rPr>
              <a:t>》</a:t>
            </a:r>
            <a:endParaRPr lang="ja-JP" altLang="en-US" sz="4000" dirty="0">
              <a:latin typeface="Meiryo UI" pitchFamily="50" charset="-128"/>
              <a:ea typeface="Meiryo UI" pitchFamily="50" charset="-128"/>
              <a:cs typeface="Meiryo UI" pitchFamily="50" charset="-128"/>
            </a:endParaRPr>
          </a:p>
        </p:txBody>
      </p:sp>
      <p:sp>
        <p:nvSpPr>
          <p:cNvPr id="11" name="サブタイトル 2">
            <a:extLst>
              <a:ext uri="{FF2B5EF4-FFF2-40B4-BE49-F238E27FC236}">
                <a16:creationId xmlns:a16="http://schemas.microsoft.com/office/drawing/2014/main" id="{E9537EB0-061C-40B4-99C7-75010A354D4A}"/>
              </a:ext>
            </a:extLst>
          </p:cNvPr>
          <p:cNvSpPr txBox="1">
            <a:spLocks/>
          </p:cNvSpPr>
          <p:nvPr/>
        </p:nvSpPr>
        <p:spPr>
          <a:xfrm>
            <a:off x="-33180" y="5011572"/>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600" dirty="0">
                <a:latin typeface="Meiryo UI" pitchFamily="50" charset="-128"/>
                <a:ea typeface="Meiryo UI" pitchFamily="50" charset="-128"/>
                <a:cs typeface="Meiryo UI" pitchFamily="50" charset="-128"/>
              </a:rPr>
              <a:t>（河川設備・海岸設備）</a:t>
            </a:r>
          </a:p>
        </p:txBody>
      </p:sp>
    </p:spTree>
    <p:extLst>
      <p:ext uri="{BB962C8B-B14F-4D97-AF65-F5344CB8AC3E}">
        <p14:creationId xmlns:p14="http://schemas.microsoft.com/office/powerpoint/2010/main" val="219608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④定期点検を含む点検業務のフロー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4476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点検業務のうち、定期点検については、特に計画的維持管理に資するものであり、以下のフローに沿って実施する。</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a:effectLst/>
              </a:rPr>
              <a:t>　　　　　　　図</a:t>
            </a:r>
            <a:r>
              <a:rPr lang="en-US" altLang="ja-JP" sz="1000" kern="100" dirty="0">
                <a:effectLst/>
              </a:rPr>
              <a:t>4.1-3</a:t>
            </a:r>
            <a:r>
              <a:rPr lang="ja-JP" altLang="en-US" sz="1000" kern="100" dirty="0">
                <a:effectLst/>
              </a:rPr>
              <a:t>　定期点検の業務フロー</a:t>
            </a: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E4F19D7-5192-4C02-9722-C6CEB00A42F6}"/>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415A787A-D0B5-4CCC-A225-2D4427303270}"/>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18" name="テキスト ボックス 17">
            <a:extLst>
              <a:ext uri="{FF2B5EF4-FFF2-40B4-BE49-F238E27FC236}">
                <a16:creationId xmlns:a16="http://schemas.microsoft.com/office/drawing/2014/main" id="{CFC40852-08A1-4CFD-ADA4-551899ADBAED}"/>
              </a:ext>
            </a:extLst>
          </p:cNvPr>
          <p:cNvSpPr txBox="1"/>
          <p:nvPr/>
        </p:nvSpPr>
        <p:spPr>
          <a:xfrm>
            <a:off x="4364502" y="3963796"/>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19" name="フローチャート: 組合せ 18">
            <a:extLst>
              <a:ext uri="{FF2B5EF4-FFF2-40B4-BE49-F238E27FC236}">
                <a16:creationId xmlns:a16="http://schemas.microsoft.com/office/drawing/2014/main" id="{A53844BC-AB6F-4151-BE4B-BB74E65B989C}"/>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287AA021-42DC-4851-AA3F-1CC9F7CE7B3E}"/>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34C5C66A-D825-4AB4-9FD3-AC729E1AA63B}"/>
              </a:ext>
            </a:extLst>
          </p:cNvPr>
          <p:cNvPicPr>
            <a:picLocks noChangeAspect="1"/>
          </p:cNvPicPr>
          <p:nvPr/>
        </p:nvPicPr>
        <p:blipFill>
          <a:blip r:embed="rId3"/>
          <a:stretch>
            <a:fillRect/>
          </a:stretch>
        </p:blipFill>
        <p:spPr>
          <a:xfrm>
            <a:off x="107022" y="1988840"/>
            <a:ext cx="3493082" cy="4238273"/>
          </a:xfrm>
          <a:prstGeom prst="rect">
            <a:avLst/>
          </a:prstGeom>
        </p:spPr>
      </p:pic>
      <p:sp>
        <p:nvSpPr>
          <p:cNvPr id="14" name="テキスト ボックス 13">
            <a:extLst>
              <a:ext uri="{FF2B5EF4-FFF2-40B4-BE49-F238E27FC236}">
                <a16:creationId xmlns:a16="http://schemas.microsoft.com/office/drawing/2014/main" id="{CE677E1E-1037-4107-82B7-D0FB8C351F9D}"/>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5" name="スライド番号プレースホルダー 3">
            <a:extLst>
              <a:ext uri="{FF2B5EF4-FFF2-40B4-BE49-F238E27FC236}">
                <a16:creationId xmlns:a16="http://schemas.microsoft.com/office/drawing/2014/main" id="{63714A65-F064-487D-9B07-99CBB5C926EC}"/>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a:t>
            </a:fld>
            <a:endParaRPr lang="ja-JP" altLang="en-US" dirty="0"/>
          </a:p>
        </p:txBody>
      </p:sp>
      <p:sp>
        <p:nvSpPr>
          <p:cNvPr id="21" name="テキスト ボックス 20">
            <a:extLst>
              <a:ext uri="{FF2B5EF4-FFF2-40B4-BE49-F238E27FC236}">
                <a16:creationId xmlns:a16="http://schemas.microsoft.com/office/drawing/2014/main" id="{0670BCE4-B183-4130-93AE-AFF1368B02C3}"/>
              </a:ext>
            </a:extLst>
          </p:cNvPr>
          <p:cNvSpPr txBox="1"/>
          <p:nvPr/>
        </p:nvSpPr>
        <p:spPr>
          <a:xfrm>
            <a:off x="7217979" y="-19349"/>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0490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④定期点検を含む点検業務のフロー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4476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点検業務のうち定期点検については、特に計画的維持管理に資するものであり、実施するフローを次に示す。</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9" name="図 8">
            <a:extLst>
              <a:ext uri="{FF2B5EF4-FFF2-40B4-BE49-F238E27FC236}">
                <a16:creationId xmlns:a16="http://schemas.microsoft.com/office/drawing/2014/main" id="{B2DCCFDB-7F0C-EF43-D276-38478037ED62}"/>
              </a:ext>
            </a:extLst>
          </p:cNvPr>
          <p:cNvPicPr>
            <a:picLocks noChangeAspect="1"/>
          </p:cNvPicPr>
          <p:nvPr/>
        </p:nvPicPr>
        <p:blipFill>
          <a:blip r:embed="rId3"/>
          <a:stretch>
            <a:fillRect/>
          </a:stretch>
        </p:blipFill>
        <p:spPr>
          <a:xfrm>
            <a:off x="303704" y="2013228"/>
            <a:ext cx="3339928" cy="4510026"/>
          </a:xfrm>
          <a:prstGeom prst="rect">
            <a:avLst/>
          </a:prstGeom>
        </p:spPr>
      </p:pic>
      <p:sp>
        <p:nvSpPr>
          <p:cNvPr id="13" name="テキスト ボックス 12">
            <a:extLst>
              <a:ext uri="{FF2B5EF4-FFF2-40B4-BE49-F238E27FC236}">
                <a16:creationId xmlns:a16="http://schemas.microsoft.com/office/drawing/2014/main" id="{1F6B43BB-C16E-4CA6-9933-4005EF34E830}"/>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2CC1505A-CDB0-4079-876D-9983C3E40B97}"/>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2D80DC74-6CCB-4E8E-A05C-E780568A7F9C}"/>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フローチャート: 組合せ 20">
            <a:extLst>
              <a:ext uri="{FF2B5EF4-FFF2-40B4-BE49-F238E27FC236}">
                <a16:creationId xmlns:a16="http://schemas.microsoft.com/office/drawing/2014/main" id="{AD345CF9-FA4A-4444-A61A-C694F2A4281A}"/>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3340074E-A9B7-4EFE-BA94-8C1056DA9BDA}"/>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6FD5B00D-8DD6-4DAC-A704-0BF3775024E6}"/>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7" name="スライド番号プレースホルダー 3">
            <a:extLst>
              <a:ext uri="{FF2B5EF4-FFF2-40B4-BE49-F238E27FC236}">
                <a16:creationId xmlns:a16="http://schemas.microsoft.com/office/drawing/2014/main" id="{67FD088C-89A8-4E3E-92EC-576532266CC2}"/>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a:t>
            </a:fld>
            <a:endParaRPr lang="ja-JP" altLang="en-US" dirty="0"/>
          </a:p>
        </p:txBody>
      </p:sp>
      <p:sp>
        <p:nvSpPr>
          <p:cNvPr id="18" name="テキスト ボックス 17">
            <a:extLst>
              <a:ext uri="{FF2B5EF4-FFF2-40B4-BE49-F238E27FC236}">
                <a16:creationId xmlns:a16="http://schemas.microsoft.com/office/drawing/2014/main" id="{3D1D80AC-92B9-4D67-A04D-F19BFE2969D4}"/>
              </a:ext>
            </a:extLst>
          </p:cNvPr>
          <p:cNvSpPr txBox="1"/>
          <p:nvPr/>
        </p:nvSpPr>
        <p:spPr>
          <a:xfrm>
            <a:off x="7217979" y="-56858"/>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35419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57855"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⑤点検業務の実施主体</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9"/>
            <a:ext cx="3756503" cy="4022934"/>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河川管理施設の操作者は職員となるため、日常の点検や試運転は職員が実施する。また、機械電気設備は数が多く専門性も高いことから、各種定期点検は基本的にメンテナンス業者にて実施する。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さらに、特殊点検など、専門知識と経験を必要とするものは専門メーカーへの委託で実施することも検討する。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a:t>表 ４</a:t>
            </a:r>
            <a:r>
              <a:rPr lang="en-US" altLang="ja-JP" sz="1000" kern="100" dirty="0"/>
              <a:t>.1-2</a:t>
            </a:r>
            <a:r>
              <a:rPr lang="ja-JP" altLang="en-US" sz="1000" kern="100" dirty="0"/>
              <a:t>　点検の実施主体</a:t>
            </a:r>
            <a:endParaRPr lang="en-US" altLang="ja-JP" sz="10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0" name="テキスト ボックス 9">
            <a:extLst>
              <a:ext uri="{FF2B5EF4-FFF2-40B4-BE49-F238E27FC236}">
                <a16:creationId xmlns:a16="http://schemas.microsoft.com/office/drawing/2014/main" id="{E22C0D65-C136-74C7-5F5C-B69256C914C7}"/>
              </a:ext>
            </a:extLst>
          </p:cNvPr>
          <p:cNvSpPr txBox="1"/>
          <p:nvPr/>
        </p:nvSpPr>
        <p:spPr>
          <a:xfrm>
            <a:off x="4331108" y="275649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D834AF7-45FD-43B8-90D4-F344AD07A805}"/>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9" name="テキスト ボックス 18">
            <a:extLst>
              <a:ext uri="{FF2B5EF4-FFF2-40B4-BE49-F238E27FC236}">
                <a16:creationId xmlns:a16="http://schemas.microsoft.com/office/drawing/2014/main" id="{8B5D5505-66A9-4C05-916F-617AF5630C0C}"/>
              </a:ext>
            </a:extLst>
          </p:cNvPr>
          <p:cNvSpPr txBox="1"/>
          <p:nvPr/>
        </p:nvSpPr>
        <p:spPr>
          <a:xfrm>
            <a:off x="4364502" y="3963796"/>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8832A0BD-8767-493A-85DE-8E6135EACC55}"/>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A1DDDC94-49C2-4BA2-B990-C1FBF25D7CB2}"/>
              </a:ext>
            </a:extLst>
          </p:cNvPr>
          <p:cNvSpPr/>
          <p:nvPr/>
        </p:nvSpPr>
        <p:spPr>
          <a:xfrm>
            <a:off x="5702786" y="3723007"/>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0ABBA3D-00E6-4AE9-9626-DF801B471883}"/>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pic>
        <p:nvPicPr>
          <p:cNvPr id="11" name="図 10">
            <a:extLst>
              <a:ext uri="{FF2B5EF4-FFF2-40B4-BE49-F238E27FC236}">
                <a16:creationId xmlns:a16="http://schemas.microsoft.com/office/drawing/2014/main" id="{6C7C130C-38D0-4D74-A84D-29F11792D732}"/>
              </a:ext>
            </a:extLst>
          </p:cNvPr>
          <p:cNvPicPr>
            <a:picLocks noChangeAspect="1"/>
          </p:cNvPicPr>
          <p:nvPr/>
        </p:nvPicPr>
        <p:blipFill rotWithShape="1">
          <a:blip r:embed="rId3"/>
          <a:srcRect l="9118" b="14102"/>
          <a:stretch/>
        </p:blipFill>
        <p:spPr>
          <a:xfrm>
            <a:off x="171533" y="3501008"/>
            <a:ext cx="3604269" cy="1185994"/>
          </a:xfrm>
          <a:prstGeom prst="rect">
            <a:avLst/>
          </a:prstGeom>
          <a:solidFill>
            <a:schemeClr val="bg1"/>
          </a:solidFill>
          <a:ln>
            <a:solidFill>
              <a:schemeClr val="tx1"/>
            </a:solidFill>
          </a:ln>
        </p:spPr>
      </p:pic>
      <p:sp>
        <p:nvSpPr>
          <p:cNvPr id="14" name="スライド番号プレースホルダー 3">
            <a:extLst>
              <a:ext uri="{FF2B5EF4-FFF2-40B4-BE49-F238E27FC236}">
                <a16:creationId xmlns:a16="http://schemas.microsoft.com/office/drawing/2014/main" id="{2BE61E3F-FAD6-4618-AD95-3FD8B2CB4BA4}"/>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11</a:t>
            </a:fld>
            <a:endParaRPr lang="ja-JP" altLang="en-US" dirty="0"/>
          </a:p>
        </p:txBody>
      </p:sp>
      <p:sp>
        <p:nvSpPr>
          <p:cNvPr id="16" name="テキスト ボックス 15">
            <a:extLst>
              <a:ext uri="{FF2B5EF4-FFF2-40B4-BE49-F238E27FC236}">
                <a16:creationId xmlns:a16="http://schemas.microsoft.com/office/drawing/2014/main" id="{DD882815-12E8-4A35-8FD8-CFCDD9FC177D}"/>
              </a:ext>
            </a:extLst>
          </p:cNvPr>
          <p:cNvSpPr txBox="1"/>
          <p:nvPr/>
        </p:nvSpPr>
        <p:spPr>
          <a:xfrm>
            <a:off x="7217979" y="-1275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3855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⑤点検業務の実施主体</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63231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災害発生時における迅速かつ確実な稼働を要し、機動性の確保のため、その操作者は府職員、市町職員が担っている。そのため日常の点検や試運転も主に操作者が担うことにより、災害発生時に対する設備保全、操作技術の習得に努めている。また、設備数が多く、生活空間に存在する防潮扉などについては、府が雇用した水門等管理員が点検を実施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さらに、特殊点検など、専門知識と経験を必要とするものは専門メーカーへの委託で実施する。</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29" name="図 28">
            <a:extLst>
              <a:ext uri="{FF2B5EF4-FFF2-40B4-BE49-F238E27FC236}">
                <a16:creationId xmlns:a16="http://schemas.microsoft.com/office/drawing/2014/main" id="{4EFA149A-BD1B-47F3-A915-110043602909}"/>
              </a:ext>
            </a:extLst>
          </p:cNvPr>
          <p:cNvPicPr>
            <a:picLocks noChangeAspect="1"/>
          </p:cNvPicPr>
          <p:nvPr/>
        </p:nvPicPr>
        <p:blipFill rotWithShape="1">
          <a:blip r:embed="rId3"/>
          <a:srcRect l="29525" t="22513" r="25588" b="5298"/>
          <a:stretch/>
        </p:blipFill>
        <p:spPr>
          <a:xfrm>
            <a:off x="167216" y="3320187"/>
            <a:ext cx="3684704" cy="3236240"/>
          </a:xfrm>
          <a:prstGeom prst="rect">
            <a:avLst/>
          </a:prstGeom>
        </p:spPr>
      </p:pic>
      <p:sp>
        <p:nvSpPr>
          <p:cNvPr id="13" name="テキスト ボックス 12">
            <a:extLst>
              <a:ext uri="{FF2B5EF4-FFF2-40B4-BE49-F238E27FC236}">
                <a16:creationId xmlns:a16="http://schemas.microsoft.com/office/drawing/2014/main" id="{3463B0C2-1391-4EB4-9FDA-909C2F1DE4CD}"/>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D1D6A665-E091-46F3-890E-F6E37E057E04}"/>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C84D964B-A784-4862-A78F-8018C082E7CB}"/>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フローチャート: 組合せ 20">
            <a:extLst>
              <a:ext uri="{FF2B5EF4-FFF2-40B4-BE49-F238E27FC236}">
                <a16:creationId xmlns:a16="http://schemas.microsoft.com/office/drawing/2014/main" id="{CD12F7A4-AD1F-4F02-9B8A-9D58505E1FF7}"/>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FB609296-B608-41AF-BA9B-0A475A1A7E31}"/>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7CD5A48B-8E12-4D6C-8944-821A74E183FF}"/>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7" name="スライド番号プレースホルダー 3">
            <a:extLst>
              <a:ext uri="{FF2B5EF4-FFF2-40B4-BE49-F238E27FC236}">
                <a16:creationId xmlns:a16="http://schemas.microsoft.com/office/drawing/2014/main" id="{836387CC-4A02-46E1-BF1A-BDCCB22540F4}"/>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12</a:t>
            </a:fld>
            <a:endParaRPr lang="ja-JP" altLang="en-US" dirty="0"/>
          </a:p>
        </p:txBody>
      </p:sp>
      <p:sp>
        <p:nvSpPr>
          <p:cNvPr id="18" name="テキスト ボックス 17">
            <a:extLst>
              <a:ext uri="{FF2B5EF4-FFF2-40B4-BE49-F238E27FC236}">
                <a16:creationId xmlns:a16="http://schemas.microsoft.com/office/drawing/2014/main" id="{5CB1D11E-7594-425C-B491-FF48DB1E467D}"/>
              </a:ext>
            </a:extLst>
          </p:cNvPr>
          <p:cNvSpPr txBox="1"/>
          <p:nvPr/>
        </p:nvSpPr>
        <p:spPr>
          <a:xfrm>
            <a:off x="7188967" y="145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0122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13856" y="515812"/>
            <a:ext cx="9157856"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⑥健全度評価基準および健全度判定要領</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103608" y="1023588"/>
            <a:ext cx="4021282" cy="570925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前回の点検結果と比較して、（大幅な）変更がある場合などには、過去の結果や、同じ健全度の構造物を横並びしてみる等、点検等結果のキャリブレーション（点検結果の比較などにより精度の向上を図る）について検討すべきである。事務所内のキャリブレーションは評価時に事務所内にて実施し、事務所間のキャリブレーションについては予算要求時期に河川室にて実施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900" kern="100" dirty="0"/>
              <a:t>表</a:t>
            </a:r>
            <a:r>
              <a:rPr lang="en-US" altLang="ja-JP" sz="900" kern="100" dirty="0"/>
              <a:t>4.1-5</a:t>
            </a:r>
            <a:r>
              <a:rPr lang="ja-JP" altLang="en-US" sz="900" kern="100" dirty="0"/>
              <a:t>　河川管理施設（設備）における健全度判定要領（機械設備）</a:t>
            </a:r>
            <a:endParaRPr lang="en-US" altLang="ja-JP" sz="9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dirty="0">
                <a:effectLst/>
              </a:rPr>
              <a:t>表</a:t>
            </a:r>
            <a:r>
              <a:rPr lang="en-US" altLang="ja-JP" sz="900" kern="100" dirty="0">
                <a:effectLst/>
              </a:rPr>
              <a:t>4.1-6</a:t>
            </a:r>
            <a:r>
              <a:rPr lang="ja-JP" altLang="en-US" sz="900" kern="100" dirty="0">
                <a:effectLst/>
              </a:rPr>
              <a:t>　河川管理施設（設備）における健全度判定要領（電気設備）</a:t>
            </a:r>
            <a:endParaRPr lang="en-US" altLang="ja-JP" sz="9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655349" y="188336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B5B2FC8-22C5-4030-8E13-60D209807261}"/>
              </a:ext>
            </a:extLst>
          </p:cNvPr>
          <p:cNvSpPr txBox="1"/>
          <p:nvPr/>
        </p:nvSpPr>
        <p:spPr>
          <a:xfrm>
            <a:off x="4861137" y="2735724"/>
            <a:ext cx="4013091"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pPr algn="just"/>
            <a:r>
              <a:rPr lang="ja-JP" altLang="en-US" sz="1200" kern="100" dirty="0">
                <a:effectLst/>
              </a:rPr>
              <a:t>　　・無し</a:t>
            </a:r>
            <a:endParaRPr lang="en-US" altLang="ja-JP" sz="1200" kern="100" dirty="0">
              <a:effectLst/>
            </a:endParaRPr>
          </a:p>
          <a:p>
            <a:pPr algn="just"/>
            <a:endParaRPr lang="ja-JP" altLang="en-US" sz="1200" kern="100" dirty="0">
              <a:effectLst/>
              <a:highlight>
                <a:srgbClr val="FFFF00"/>
              </a:highlight>
            </a:endParaRPr>
          </a:p>
        </p:txBody>
      </p:sp>
      <p:sp>
        <p:nvSpPr>
          <p:cNvPr id="17" name="テキスト ボックス 16">
            <a:extLst>
              <a:ext uri="{FF2B5EF4-FFF2-40B4-BE49-F238E27FC236}">
                <a16:creationId xmlns:a16="http://schemas.microsoft.com/office/drawing/2014/main" id="{B9F04F19-1DF0-4110-84EE-0622018C466E}"/>
              </a:ext>
            </a:extLst>
          </p:cNvPr>
          <p:cNvSpPr txBox="1"/>
          <p:nvPr/>
        </p:nvSpPr>
        <p:spPr>
          <a:xfrm>
            <a:off x="4861137" y="1193267"/>
            <a:ext cx="4021282"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67773BB5-BE11-4330-B531-BB6E67D196EC}"/>
              </a:ext>
            </a:extLst>
          </p:cNvPr>
          <p:cNvSpPr txBox="1"/>
          <p:nvPr/>
        </p:nvSpPr>
        <p:spPr>
          <a:xfrm>
            <a:off x="4852947" y="3963796"/>
            <a:ext cx="4021282"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19" name="フローチャート: 組合せ 18">
            <a:extLst>
              <a:ext uri="{FF2B5EF4-FFF2-40B4-BE49-F238E27FC236}">
                <a16:creationId xmlns:a16="http://schemas.microsoft.com/office/drawing/2014/main" id="{4F7583BF-15C4-4EC6-9C84-0523971D47B1}"/>
              </a:ext>
            </a:extLst>
          </p:cNvPr>
          <p:cNvSpPr/>
          <p:nvPr/>
        </p:nvSpPr>
        <p:spPr>
          <a:xfrm>
            <a:off x="6012160"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170DD435-62DA-4000-A4D0-9B6A10E587C6}"/>
              </a:ext>
            </a:extLst>
          </p:cNvPr>
          <p:cNvSpPr/>
          <p:nvPr/>
        </p:nvSpPr>
        <p:spPr>
          <a:xfrm>
            <a:off x="6047148" y="3708167"/>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BD2007D3-2804-478C-AF57-CCD94BF9EA8E}"/>
              </a:ext>
            </a:extLst>
          </p:cNvPr>
          <p:cNvPicPr>
            <a:picLocks noChangeAspect="1"/>
          </p:cNvPicPr>
          <p:nvPr/>
        </p:nvPicPr>
        <p:blipFill>
          <a:blip r:embed="rId3"/>
          <a:stretch>
            <a:fillRect/>
          </a:stretch>
        </p:blipFill>
        <p:spPr>
          <a:xfrm>
            <a:off x="708488" y="2877282"/>
            <a:ext cx="2375006" cy="2826201"/>
          </a:xfrm>
          <a:prstGeom prst="rect">
            <a:avLst/>
          </a:prstGeom>
          <a:solidFill>
            <a:schemeClr val="bg1"/>
          </a:solidFill>
        </p:spPr>
      </p:pic>
      <p:pic>
        <p:nvPicPr>
          <p:cNvPr id="7" name="図 6">
            <a:extLst>
              <a:ext uri="{FF2B5EF4-FFF2-40B4-BE49-F238E27FC236}">
                <a16:creationId xmlns:a16="http://schemas.microsoft.com/office/drawing/2014/main" id="{BCEC9EEC-B34B-49DE-86C0-4705D94EF284}"/>
              </a:ext>
            </a:extLst>
          </p:cNvPr>
          <p:cNvPicPr>
            <a:picLocks noChangeAspect="1"/>
          </p:cNvPicPr>
          <p:nvPr/>
        </p:nvPicPr>
        <p:blipFill>
          <a:blip r:embed="rId4"/>
          <a:stretch>
            <a:fillRect/>
          </a:stretch>
        </p:blipFill>
        <p:spPr>
          <a:xfrm>
            <a:off x="708489" y="5941516"/>
            <a:ext cx="2375006" cy="687283"/>
          </a:xfrm>
          <a:prstGeom prst="rect">
            <a:avLst/>
          </a:prstGeom>
          <a:solidFill>
            <a:schemeClr val="bg1"/>
          </a:solidFill>
        </p:spPr>
      </p:pic>
      <p:sp>
        <p:nvSpPr>
          <p:cNvPr id="21" name="テキスト ボックス 20">
            <a:extLst>
              <a:ext uri="{FF2B5EF4-FFF2-40B4-BE49-F238E27FC236}">
                <a16:creationId xmlns:a16="http://schemas.microsoft.com/office/drawing/2014/main" id="{0974D5E6-088E-4CF9-9276-6722A412BF82}"/>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5" name="スライド番号プレースホルダー 3">
            <a:extLst>
              <a:ext uri="{FF2B5EF4-FFF2-40B4-BE49-F238E27FC236}">
                <a16:creationId xmlns:a16="http://schemas.microsoft.com/office/drawing/2014/main" id="{2ECE8BF2-D490-482B-9FD8-7D278331298F}"/>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13</a:t>
            </a:fld>
            <a:endParaRPr lang="ja-JP" altLang="en-US" dirty="0"/>
          </a:p>
        </p:txBody>
      </p:sp>
      <p:sp>
        <p:nvSpPr>
          <p:cNvPr id="22" name="テキスト ボックス 21">
            <a:extLst>
              <a:ext uri="{FF2B5EF4-FFF2-40B4-BE49-F238E27FC236}">
                <a16:creationId xmlns:a16="http://schemas.microsoft.com/office/drawing/2014/main" id="{DEDE2663-A1A4-41D2-A726-350FBECA8A83}"/>
              </a:ext>
            </a:extLst>
          </p:cNvPr>
          <p:cNvSpPr txBox="1"/>
          <p:nvPr/>
        </p:nvSpPr>
        <p:spPr>
          <a:xfrm>
            <a:off x="7203443" y="-772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56028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⑥健全度評価基準および健全度判定要領</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112347" y="1082421"/>
            <a:ext cx="3756503" cy="566308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過去の結果や、同じ健全度の設備を横並びしてみる等、点検等結果のキャリブレーション（点検結果の比較などにより精度の向上を図る）について検討する。点検結果を職員間で共有できるようにするとともに、次回の点検業務発注の時には、注意点等についても業務委託先企業等に確実に指導できるようにする。　　</a:t>
            </a:r>
            <a:r>
              <a:rPr kumimoji="1" lang="ja-JP" altLang="en-US"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600" kern="100" dirty="0">
              <a:solidFill>
                <a:prstClr val="black"/>
              </a:solidFill>
              <a:latin typeface="Trebuchet MS"/>
              <a:ea typeface="HGｺﾞｼｯｸM" panose="020B0609000000000000" pitchFamily="49"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表</a:t>
            </a:r>
            <a:r>
              <a:rPr kumimoji="1" lang="en-US" altLang="ja-JP" sz="8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4.1-5</a:t>
            </a:r>
            <a:r>
              <a:rPr kumimoji="1" lang="ja-JP" altLang="en-US" sz="8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海岸設備における健全度判定要領（機械設備）</a:t>
            </a:r>
            <a:endParaRPr kumimoji="1" lang="en-US" altLang="ja-JP" sz="8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r>
              <a:rPr kumimoji="1" lang="ja-JP" altLang="en-US" sz="8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表</a:t>
            </a:r>
            <a:r>
              <a:rPr kumimoji="1" lang="en-US" altLang="ja-JP" sz="8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4.1-6</a:t>
            </a:r>
            <a:r>
              <a:rPr kumimoji="1" lang="ja-JP" altLang="en-US" sz="8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海岸設備における健全度判定要領（電気設備）</a:t>
            </a:r>
            <a:endParaRPr kumimoji="1" lang="en-US" altLang="ja-JP" sz="1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16" name="図 15">
            <a:extLst>
              <a:ext uri="{FF2B5EF4-FFF2-40B4-BE49-F238E27FC236}">
                <a16:creationId xmlns:a16="http://schemas.microsoft.com/office/drawing/2014/main" id="{888FC59E-756A-4B9A-A106-62BEEB31B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81" y="2817772"/>
            <a:ext cx="2484849" cy="2959050"/>
          </a:xfrm>
          <a:prstGeom prst="rect">
            <a:avLst/>
          </a:prstGeom>
          <a:solidFill>
            <a:schemeClr val="bg1"/>
          </a:solidFill>
        </p:spPr>
      </p:pic>
      <p:pic>
        <p:nvPicPr>
          <p:cNvPr id="18" name="図 17">
            <a:extLst>
              <a:ext uri="{FF2B5EF4-FFF2-40B4-BE49-F238E27FC236}">
                <a16:creationId xmlns:a16="http://schemas.microsoft.com/office/drawing/2014/main" id="{FAAB3122-3215-4C95-B6EA-852575A9C2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664" y="5974325"/>
            <a:ext cx="2484849" cy="717104"/>
          </a:xfrm>
          <a:prstGeom prst="rect">
            <a:avLst/>
          </a:prstGeom>
          <a:solidFill>
            <a:schemeClr val="bg1"/>
          </a:solidFill>
        </p:spPr>
      </p:pic>
      <p:sp>
        <p:nvSpPr>
          <p:cNvPr id="14" name="テキスト ボックス 13">
            <a:extLst>
              <a:ext uri="{FF2B5EF4-FFF2-40B4-BE49-F238E27FC236}">
                <a16:creationId xmlns:a16="http://schemas.microsoft.com/office/drawing/2014/main" id="{98439A52-1982-4971-95EE-3FBD49BABA96}"/>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20F85C1C-51A0-4665-91B7-BA854A9B64F3}"/>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3" name="テキスト ボックス 22">
            <a:extLst>
              <a:ext uri="{FF2B5EF4-FFF2-40B4-BE49-F238E27FC236}">
                <a16:creationId xmlns:a16="http://schemas.microsoft.com/office/drawing/2014/main" id="{689979FE-5668-4AA3-80F7-1BF29D48232B}"/>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4" name="フローチャート: 組合せ 23">
            <a:extLst>
              <a:ext uri="{FF2B5EF4-FFF2-40B4-BE49-F238E27FC236}">
                <a16:creationId xmlns:a16="http://schemas.microsoft.com/office/drawing/2014/main" id="{4136A6D1-839D-40A2-BF59-36187DA8AC54}"/>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5" name="フローチャート: 組合せ 24">
            <a:extLst>
              <a:ext uri="{FF2B5EF4-FFF2-40B4-BE49-F238E27FC236}">
                <a16:creationId xmlns:a16="http://schemas.microsoft.com/office/drawing/2014/main" id="{370BB9B6-08C8-407C-917E-70575DB9493B}"/>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7" name="テキスト ボックス 16">
            <a:extLst>
              <a:ext uri="{FF2B5EF4-FFF2-40B4-BE49-F238E27FC236}">
                <a16:creationId xmlns:a16="http://schemas.microsoft.com/office/drawing/2014/main" id="{FD8023F7-9A4A-4486-92AF-F009EE85B404}"/>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9" name="スライド番号プレースホルダー 3">
            <a:extLst>
              <a:ext uri="{FF2B5EF4-FFF2-40B4-BE49-F238E27FC236}">
                <a16:creationId xmlns:a16="http://schemas.microsoft.com/office/drawing/2014/main" id="{6561033C-567F-4C63-8B14-6BFB3CECD50E}"/>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14</a:t>
            </a:fld>
            <a:endParaRPr lang="ja-JP" altLang="en-US" dirty="0"/>
          </a:p>
        </p:txBody>
      </p:sp>
      <p:sp>
        <p:nvSpPr>
          <p:cNvPr id="20" name="テキスト ボックス 19">
            <a:extLst>
              <a:ext uri="{FF2B5EF4-FFF2-40B4-BE49-F238E27FC236}">
                <a16:creationId xmlns:a16="http://schemas.microsoft.com/office/drawing/2014/main" id="{42052B69-CF70-41BC-8976-1CCC3F4A7F65}"/>
              </a:ext>
            </a:extLst>
          </p:cNvPr>
          <p:cNvSpPr txBox="1"/>
          <p:nvPr/>
        </p:nvSpPr>
        <p:spPr>
          <a:xfrm>
            <a:off x="7215478" y="7768"/>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36825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⑦維持管理手法の選定フロー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37015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河川管理施設（設備）の維持管理手法については以下のフローに沿って選定する。</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dirty="0"/>
              <a:t>　　　　　　図</a:t>
            </a:r>
            <a:r>
              <a:rPr lang="en-US" altLang="ja-JP" sz="900" kern="100" dirty="0"/>
              <a:t>4.2-1 </a:t>
            </a:r>
            <a:r>
              <a:rPr lang="ja-JP" altLang="en-US" sz="900" kern="100" dirty="0"/>
              <a:t>維持管理手法選定フロー</a:t>
            </a:r>
            <a:endParaRPr lang="en-US" altLang="ja-JP" sz="9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FD5618C-8C74-420E-841B-F40A899576DE}"/>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9F6BEC12-D028-4454-ACEC-AB92220D80AB}"/>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9" name="テキスト ボックス 18">
            <a:extLst>
              <a:ext uri="{FF2B5EF4-FFF2-40B4-BE49-F238E27FC236}">
                <a16:creationId xmlns:a16="http://schemas.microsoft.com/office/drawing/2014/main" id="{92C7BED5-B117-4ED6-B5F0-A0ADA14879F7}"/>
              </a:ext>
            </a:extLst>
          </p:cNvPr>
          <p:cNvSpPr txBox="1"/>
          <p:nvPr/>
        </p:nvSpPr>
        <p:spPr>
          <a:xfrm>
            <a:off x="4364502" y="3963796"/>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8BAC0469-3A59-487B-9CE0-CC582ECB2444}"/>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0B16CEA3-588F-4042-AB3D-A126BF575688}"/>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1DC3B24C-13CF-4559-BD20-275A096E470B}"/>
              </a:ext>
            </a:extLst>
          </p:cNvPr>
          <p:cNvPicPr>
            <a:picLocks noChangeAspect="1"/>
          </p:cNvPicPr>
          <p:nvPr/>
        </p:nvPicPr>
        <p:blipFill>
          <a:blip r:embed="rId3"/>
          <a:stretch>
            <a:fillRect/>
          </a:stretch>
        </p:blipFill>
        <p:spPr>
          <a:xfrm>
            <a:off x="-5791" y="1882463"/>
            <a:ext cx="3866879" cy="2039956"/>
          </a:xfrm>
          <a:prstGeom prst="rect">
            <a:avLst/>
          </a:prstGeom>
        </p:spPr>
      </p:pic>
      <p:sp>
        <p:nvSpPr>
          <p:cNvPr id="13" name="テキスト ボックス 12">
            <a:extLst>
              <a:ext uri="{FF2B5EF4-FFF2-40B4-BE49-F238E27FC236}">
                <a16:creationId xmlns:a16="http://schemas.microsoft.com/office/drawing/2014/main" id="{CF1D9919-0C87-4174-A7C1-47CA9AD2E310}"/>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4" name="スライド番号プレースホルダー 3">
            <a:extLst>
              <a:ext uri="{FF2B5EF4-FFF2-40B4-BE49-F238E27FC236}">
                <a16:creationId xmlns:a16="http://schemas.microsoft.com/office/drawing/2014/main" id="{46D43EE7-8A74-4726-BF9C-2F2C397FE080}"/>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15</a:t>
            </a:fld>
            <a:endParaRPr lang="ja-JP" altLang="en-US" dirty="0"/>
          </a:p>
        </p:txBody>
      </p:sp>
      <p:sp>
        <p:nvSpPr>
          <p:cNvPr id="15" name="テキスト ボックス 14">
            <a:extLst>
              <a:ext uri="{FF2B5EF4-FFF2-40B4-BE49-F238E27FC236}">
                <a16:creationId xmlns:a16="http://schemas.microsoft.com/office/drawing/2014/main" id="{A083BC43-294B-4DEE-B487-D456E3D3A5B6}"/>
              </a:ext>
            </a:extLst>
          </p:cNvPr>
          <p:cNvSpPr txBox="1"/>
          <p:nvPr/>
        </p:nvSpPr>
        <p:spPr>
          <a:xfrm>
            <a:off x="7217979" y="-9868"/>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7565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⑦標準的な維持管理手法の選定フロー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23165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以下のフローに沿って実施することを基本とする。</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r>
              <a:rPr kumimoji="1" lang="ja-JP" altLang="en-US"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図</a:t>
            </a:r>
            <a:r>
              <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4.2-1 </a:t>
            </a:r>
            <a:r>
              <a:rPr kumimoji="1" lang="ja-JP" altLang="en-US"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維持管理手法選定フロー</a:t>
            </a: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9" name="図 8">
            <a:extLst>
              <a:ext uri="{FF2B5EF4-FFF2-40B4-BE49-F238E27FC236}">
                <a16:creationId xmlns:a16="http://schemas.microsoft.com/office/drawing/2014/main" id="{3A1CBEC6-2E4E-4D5F-A7CB-B890526B8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46" y="1926889"/>
            <a:ext cx="3310540" cy="1923442"/>
          </a:xfrm>
          <a:prstGeom prst="rect">
            <a:avLst/>
          </a:prstGeom>
        </p:spPr>
      </p:pic>
      <p:sp>
        <p:nvSpPr>
          <p:cNvPr id="13" name="テキスト ボックス 12">
            <a:extLst>
              <a:ext uri="{FF2B5EF4-FFF2-40B4-BE49-F238E27FC236}">
                <a16:creationId xmlns:a16="http://schemas.microsoft.com/office/drawing/2014/main" id="{6FAAF6AB-DC3F-4BFA-808A-D8B086640845}"/>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EC9E9C83-6348-4658-B57E-F92AC41DA0A7}"/>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8098DEA1-3EAC-426E-B751-7AD75DE3E01D}"/>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フローチャート: 組合せ 20">
            <a:extLst>
              <a:ext uri="{FF2B5EF4-FFF2-40B4-BE49-F238E27FC236}">
                <a16:creationId xmlns:a16="http://schemas.microsoft.com/office/drawing/2014/main" id="{0F56DD9E-4D94-4F78-8C9B-9443C1A8A8D8}"/>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15E7CD69-234D-4733-88E8-88DA77896A4A}"/>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DB3E6ABD-75EB-4A59-B86E-4A24AC9DB42B}"/>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7" name="スライド番号プレースホルダー 3">
            <a:extLst>
              <a:ext uri="{FF2B5EF4-FFF2-40B4-BE49-F238E27FC236}">
                <a16:creationId xmlns:a16="http://schemas.microsoft.com/office/drawing/2014/main" id="{8FF557B0-8EC9-4BAD-9758-CB82003AF205}"/>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16</a:t>
            </a:fld>
            <a:endParaRPr lang="ja-JP" altLang="en-US" dirty="0"/>
          </a:p>
        </p:txBody>
      </p:sp>
      <p:sp>
        <p:nvSpPr>
          <p:cNvPr id="18" name="テキスト ボックス 17">
            <a:extLst>
              <a:ext uri="{FF2B5EF4-FFF2-40B4-BE49-F238E27FC236}">
                <a16:creationId xmlns:a16="http://schemas.microsoft.com/office/drawing/2014/main" id="{66000139-F6EC-43F5-832F-F516C50A06A8}"/>
              </a:ext>
            </a:extLst>
          </p:cNvPr>
          <p:cNvSpPr txBox="1"/>
          <p:nvPr/>
        </p:nvSpPr>
        <p:spPr>
          <a:xfrm>
            <a:off x="7217979" y="-25161"/>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61797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⑧</a:t>
            </a:r>
            <a:r>
              <a:rPr kumimoji="1" lang="zh-TW"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維持管理手法</a:t>
            </a:r>
            <a:r>
              <a:rPr kumimoji="1" lang="en-US" altLang="zh-TW"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zh-TW"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zh-TW"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zh-TW"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66281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設備別の維持管理手法</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ctr" defTabSz="925513" rtl="0" eaLnBrk="1" fontAlgn="auto" latinLnBrk="0" hangingPunct="1">
              <a:lnSpc>
                <a:spcPct val="100000"/>
              </a:lnSpc>
              <a:spcBef>
                <a:spcPts val="0"/>
              </a:spcBef>
              <a:spcAft>
                <a:spcPts val="0"/>
              </a:spcAft>
              <a:buClrTx/>
              <a:buSzTx/>
              <a:buFontTx/>
              <a:buNone/>
              <a:tabLst/>
              <a:defRPr/>
            </a:pPr>
            <a:r>
              <a:rPr lang="ja-JP" altLang="en-US" sz="900" kern="100" dirty="0"/>
              <a:t>表</a:t>
            </a:r>
            <a:r>
              <a:rPr lang="en-US" altLang="ja-JP" sz="900" kern="100" dirty="0"/>
              <a:t>4.2-2 </a:t>
            </a:r>
            <a:r>
              <a:rPr lang="ja-JP" altLang="en-US" sz="900" kern="100" dirty="0"/>
              <a:t>設備毎の保全区分</a:t>
            </a:r>
            <a:endParaRPr lang="en-US" altLang="ja-JP" sz="9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DDD5C3A-EAAF-47C7-95D8-579BB7063420}"/>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5276B3CC-B50F-4216-90BE-296DF14EB1AF}"/>
              </a:ext>
            </a:extLst>
          </p:cNvPr>
          <p:cNvSpPr txBox="1"/>
          <p:nvPr/>
        </p:nvSpPr>
        <p:spPr>
          <a:xfrm>
            <a:off x="4363524" y="2644665"/>
            <a:ext cx="4509727" cy="461665"/>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・無し</a:t>
            </a:r>
            <a:endParaRPr lang="en-US" altLang="ja-JP" sz="1200" kern="100" dirty="0">
              <a:effectLst/>
            </a:endParaRPr>
          </a:p>
        </p:txBody>
      </p:sp>
      <p:sp>
        <p:nvSpPr>
          <p:cNvPr id="19" name="テキスト ボックス 18">
            <a:extLst>
              <a:ext uri="{FF2B5EF4-FFF2-40B4-BE49-F238E27FC236}">
                <a16:creationId xmlns:a16="http://schemas.microsoft.com/office/drawing/2014/main" id="{EE8CEFB6-61F0-49E1-A465-C6EBB96B0B65}"/>
              </a:ext>
            </a:extLst>
          </p:cNvPr>
          <p:cNvSpPr txBox="1"/>
          <p:nvPr/>
        </p:nvSpPr>
        <p:spPr>
          <a:xfrm>
            <a:off x="4364502" y="3963796"/>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・無し</a:t>
            </a:r>
            <a:endParaRPr lang="en-US" altLang="ja-JP" sz="1200" kern="100" dirty="0"/>
          </a:p>
          <a:p>
            <a:endParaRPr lang="en-US" altLang="ja-JP" sz="1200" kern="100" dirty="0">
              <a:effectLst/>
            </a:endParaRPr>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7F0FAF73-7773-4FE3-AA98-FD46187C5945}"/>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32550B48-D9D5-42E4-BA56-24EF52D7EB74}"/>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a:extLst>
              <a:ext uri="{FF2B5EF4-FFF2-40B4-BE49-F238E27FC236}">
                <a16:creationId xmlns:a16="http://schemas.microsoft.com/office/drawing/2014/main" id="{D3E9D9A1-AFE0-4C97-AD1B-A6C25257C89B}"/>
              </a:ext>
            </a:extLst>
          </p:cNvPr>
          <p:cNvGraphicFramePr>
            <a:graphicFrameLocks noGrp="1"/>
          </p:cNvGraphicFramePr>
          <p:nvPr>
            <p:extLst>
              <p:ext uri="{D42A27DB-BD31-4B8C-83A1-F6EECF244321}">
                <p14:modId xmlns:p14="http://schemas.microsoft.com/office/powerpoint/2010/main" val="2602710644"/>
              </p:ext>
            </p:extLst>
          </p:nvPr>
        </p:nvGraphicFramePr>
        <p:xfrm>
          <a:off x="135391" y="2067186"/>
          <a:ext cx="3671225" cy="3057206"/>
        </p:xfrm>
        <a:graphic>
          <a:graphicData uri="http://schemas.openxmlformats.org/drawingml/2006/table">
            <a:tbl>
              <a:tblPr firstRow="1" firstCol="1" bandRow="1"/>
              <a:tblGrid>
                <a:gridCol w="718897">
                  <a:extLst>
                    <a:ext uri="{9D8B030D-6E8A-4147-A177-3AD203B41FA5}">
                      <a16:colId xmlns:a16="http://schemas.microsoft.com/office/drawing/2014/main" val="3662536071"/>
                    </a:ext>
                  </a:extLst>
                </a:gridCol>
                <a:gridCol w="1008112">
                  <a:extLst>
                    <a:ext uri="{9D8B030D-6E8A-4147-A177-3AD203B41FA5}">
                      <a16:colId xmlns:a16="http://schemas.microsoft.com/office/drawing/2014/main" val="1253147901"/>
                    </a:ext>
                  </a:extLst>
                </a:gridCol>
                <a:gridCol w="648072">
                  <a:extLst>
                    <a:ext uri="{9D8B030D-6E8A-4147-A177-3AD203B41FA5}">
                      <a16:colId xmlns:a16="http://schemas.microsoft.com/office/drawing/2014/main" val="2857829299"/>
                    </a:ext>
                  </a:extLst>
                </a:gridCol>
                <a:gridCol w="648072">
                  <a:extLst>
                    <a:ext uri="{9D8B030D-6E8A-4147-A177-3AD203B41FA5}">
                      <a16:colId xmlns:a16="http://schemas.microsoft.com/office/drawing/2014/main" val="3574643699"/>
                    </a:ext>
                  </a:extLst>
                </a:gridCol>
                <a:gridCol w="648072">
                  <a:extLst>
                    <a:ext uri="{9D8B030D-6E8A-4147-A177-3AD203B41FA5}">
                      <a16:colId xmlns:a16="http://schemas.microsoft.com/office/drawing/2014/main" val="946125565"/>
                    </a:ext>
                  </a:extLst>
                </a:gridCol>
              </a:tblGrid>
              <a:tr h="132977">
                <a:tc rowSpan="3" gridSpan="2">
                  <a:txBody>
                    <a:bodyPr/>
                    <a:lstStyle/>
                    <a:p>
                      <a:pPr algn="ctr"/>
                      <a:r>
                        <a:rPr lang="ja-JP" sz="700" kern="0" dirty="0">
                          <a:effectLst/>
                          <a:latin typeface="Century" panose="02040604050505020304" pitchFamily="18" charset="0"/>
                          <a:ea typeface="HG丸ｺﾞｼｯｸM-PRO" panose="020F0600000000000000" pitchFamily="50" charset="-128"/>
                          <a:cs typeface="ＭＳ Ｐゴシック" panose="020B0600070205080204" pitchFamily="50" charset="-128"/>
                        </a:rPr>
                        <a:t>設備</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rowSpan="3" hMerge="1">
                  <a:txBody>
                    <a:bodyPr/>
                    <a:lstStyle/>
                    <a:p>
                      <a:endParaRPr kumimoji="1" lang="ja-JP" altLang="en-US"/>
                    </a:p>
                  </a:txBody>
                  <a:tcPr/>
                </a:tc>
                <a:tc gridSpan="3">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維持管理手法の選定</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6588717"/>
                  </a:ext>
                </a:extLst>
              </a:tr>
              <a:tr h="132977">
                <a:tc gridSpan="2" vMerge="1">
                  <a:txBody>
                    <a:bodyPr/>
                    <a:lstStyle/>
                    <a:p>
                      <a:endParaRPr kumimoji="1" lang="ja-JP" altLang="en-US"/>
                    </a:p>
                  </a:txBody>
                  <a:tcPr/>
                </a:tc>
                <a:tc hMerge="1" vMerge="1">
                  <a:txBody>
                    <a:bodyPr/>
                    <a:lstStyle/>
                    <a:p>
                      <a:endParaRPr kumimoji="1" lang="ja-JP" altLang="en-US"/>
                    </a:p>
                  </a:txBody>
                  <a:tcPr/>
                </a:tc>
                <a:tc rowSpan="2">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事後保全</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gridSpan="2">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予防保全</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a16="http://schemas.microsoft.com/office/drawing/2014/main" val="1948492332"/>
                  </a:ext>
                </a:extLst>
              </a:tr>
              <a:tr h="25769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時間計画型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状態監視型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3635300"/>
                  </a:ext>
                </a:extLst>
              </a:tr>
              <a:tr h="139976">
                <a:tc rowSpan="3">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水門</a:t>
                      </a:r>
                      <a:br>
                        <a:rPr lang="en-US"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b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（樋門含む）</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扉体・戸当り</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4841108"/>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開閉装置</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dirty="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8788543"/>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補機設備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6952787"/>
                  </a:ext>
                </a:extLst>
              </a:tr>
              <a:tr h="132977">
                <a:tc rowSpan="4">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排水機場</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主ポンプ設備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43883"/>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原動機（駆動用機関）</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8038482"/>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動力伝達装置</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44497"/>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補機設備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1209458"/>
                  </a:ext>
                </a:extLst>
              </a:tr>
              <a:tr h="132977">
                <a:tc rowSpan="2">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防潮扉</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扉体・戸当り</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4807480"/>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開閉装置</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5873239"/>
                  </a:ext>
                </a:extLst>
              </a:tr>
              <a:tr h="132977">
                <a:tc rowSpan="2">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堰</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堰</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110886"/>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開閉装置</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3372106"/>
                  </a:ext>
                </a:extLst>
              </a:tr>
              <a:tr h="132977">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河川浄化施設</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河川浄化設備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2454949"/>
                  </a:ext>
                </a:extLst>
              </a:tr>
              <a:tr h="132977">
                <a:tc rowSpan="6">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電気設備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受変電設備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9705693"/>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自家発電設備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5332353"/>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監視制御設備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2097743"/>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テレメータ設備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dirty="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9355790"/>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河川警報設備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9239671"/>
                  </a:ext>
                </a:extLst>
              </a:tr>
              <a:tr h="132977">
                <a:tc vMerge="1">
                  <a:txBody>
                    <a:bodyPr/>
                    <a:lstStyle/>
                    <a:p>
                      <a:endParaRPr kumimoji="1" lang="ja-JP" altLang="en-US"/>
                    </a:p>
                  </a:txBody>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遠隔操作通信設備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5207438"/>
                  </a:ext>
                </a:extLst>
              </a:tr>
              <a:tr h="132977">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昇降設備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昇降設備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700" kern="0" dirty="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608" marR="54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9082542"/>
                  </a:ext>
                </a:extLst>
              </a:tr>
            </a:tbl>
          </a:graphicData>
        </a:graphic>
      </p:graphicFrame>
      <p:sp>
        <p:nvSpPr>
          <p:cNvPr id="18" name="テキスト ボックス 17">
            <a:extLst>
              <a:ext uri="{FF2B5EF4-FFF2-40B4-BE49-F238E27FC236}">
                <a16:creationId xmlns:a16="http://schemas.microsoft.com/office/drawing/2014/main" id="{E1474F2E-EFCA-45FB-BB86-1978BD3893FF}"/>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4" name="スライド番号プレースホルダー 3">
            <a:extLst>
              <a:ext uri="{FF2B5EF4-FFF2-40B4-BE49-F238E27FC236}">
                <a16:creationId xmlns:a16="http://schemas.microsoft.com/office/drawing/2014/main" id="{D1D66108-B9E0-4DC9-9760-D9E47DD79BDE}"/>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a:t>
            </a:fld>
            <a:endParaRPr lang="ja-JP" altLang="en-US" dirty="0"/>
          </a:p>
        </p:txBody>
      </p:sp>
      <p:sp>
        <p:nvSpPr>
          <p:cNvPr id="15" name="テキスト ボックス 14">
            <a:extLst>
              <a:ext uri="{FF2B5EF4-FFF2-40B4-BE49-F238E27FC236}">
                <a16:creationId xmlns:a16="http://schemas.microsoft.com/office/drawing/2014/main" id="{2F822910-0D75-4E10-8488-7E999CDB89C0}"/>
              </a:ext>
            </a:extLst>
          </p:cNvPr>
          <p:cNvSpPr txBox="1"/>
          <p:nvPr/>
        </p:nvSpPr>
        <p:spPr>
          <a:xfrm>
            <a:off x="7217979" y="-1068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5811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⑧</a:t>
            </a:r>
            <a:r>
              <a:rPr kumimoji="1" lang="zh-TW"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維持管理手法</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164144" y="1161294"/>
            <a:ext cx="3756503" cy="452431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維持管理手法</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9" name="図 8">
            <a:extLst>
              <a:ext uri="{FF2B5EF4-FFF2-40B4-BE49-F238E27FC236}">
                <a16:creationId xmlns:a16="http://schemas.microsoft.com/office/drawing/2014/main" id="{479C2F87-FC01-4E8A-8980-7EBE807C1E01}"/>
              </a:ext>
            </a:extLst>
          </p:cNvPr>
          <p:cNvPicPr>
            <a:picLocks noChangeAspect="1"/>
          </p:cNvPicPr>
          <p:nvPr/>
        </p:nvPicPr>
        <p:blipFill rotWithShape="1">
          <a:blip r:embed="rId3"/>
          <a:srcRect l="30265" t="26357" r="27248" b="26371"/>
          <a:stretch/>
        </p:blipFill>
        <p:spPr>
          <a:xfrm>
            <a:off x="207084" y="1905997"/>
            <a:ext cx="3670621" cy="2230360"/>
          </a:xfrm>
          <a:prstGeom prst="rect">
            <a:avLst/>
          </a:prstGeom>
        </p:spPr>
      </p:pic>
      <p:sp>
        <p:nvSpPr>
          <p:cNvPr id="13" name="テキスト ボックス 12">
            <a:extLst>
              <a:ext uri="{FF2B5EF4-FFF2-40B4-BE49-F238E27FC236}">
                <a16:creationId xmlns:a16="http://schemas.microsoft.com/office/drawing/2014/main" id="{527C2CE1-38A5-4D94-9115-EBC5AE49D038}"/>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EAD4F6D9-50BF-4EFB-8908-622ED68DE339}"/>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04EEEF0F-6C97-4A19-A82D-0C92EA7DD40C}"/>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フローチャート: 組合せ 20">
            <a:extLst>
              <a:ext uri="{FF2B5EF4-FFF2-40B4-BE49-F238E27FC236}">
                <a16:creationId xmlns:a16="http://schemas.microsoft.com/office/drawing/2014/main" id="{006B5722-2C5A-4317-A78E-A3EE478C8F8D}"/>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BA34F9D4-FBA5-4966-B6BF-6B17C6F8F0D7}"/>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5B218F04-E726-40EF-AC6C-D9D0625F3AA2}"/>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7" name="スライド番号プレースホルダー 3">
            <a:extLst>
              <a:ext uri="{FF2B5EF4-FFF2-40B4-BE49-F238E27FC236}">
                <a16:creationId xmlns:a16="http://schemas.microsoft.com/office/drawing/2014/main" id="{C9B78E39-B22B-49F9-8AA8-0EC091919407}"/>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a:t>
            </a:fld>
            <a:endParaRPr lang="ja-JP" altLang="en-US" dirty="0"/>
          </a:p>
        </p:txBody>
      </p:sp>
      <p:sp>
        <p:nvSpPr>
          <p:cNvPr id="18" name="テキスト ボックス 17">
            <a:extLst>
              <a:ext uri="{FF2B5EF4-FFF2-40B4-BE49-F238E27FC236}">
                <a16:creationId xmlns:a16="http://schemas.microsoft.com/office/drawing/2014/main" id="{F1315B2E-3E10-4F18-AC67-E5A513674383}"/>
              </a:ext>
            </a:extLst>
          </p:cNvPr>
          <p:cNvSpPr txBox="1"/>
          <p:nvPr/>
        </p:nvSpPr>
        <p:spPr>
          <a:xfrm>
            <a:off x="7217979" y="-23251"/>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2147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－１　</a:t>
            </a:r>
            <a:r>
              <a:rPr lang="ja-JP" altLang="en-US" sz="2400" dirty="0">
                <a:latin typeface="Meiryo UI" pitchFamily="50" charset="-128"/>
                <a:ea typeface="Meiryo UI" pitchFamily="50" charset="-128"/>
                <a:cs typeface="Meiryo UI" pitchFamily="50" charset="-128"/>
              </a:rPr>
              <a:t>効果検証シート </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aphicFrame>
        <p:nvGraphicFramePr>
          <p:cNvPr id="5" name="表 4">
            <a:extLst>
              <a:ext uri="{FF2B5EF4-FFF2-40B4-BE49-F238E27FC236}">
                <a16:creationId xmlns:a16="http://schemas.microsoft.com/office/drawing/2014/main" id="{C293BADF-5BA0-45DC-A4A3-9D2AED7720B2}"/>
              </a:ext>
            </a:extLst>
          </p:cNvPr>
          <p:cNvGraphicFramePr>
            <a:graphicFrameLocks noGrp="1"/>
          </p:cNvGraphicFramePr>
          <p:nvPr>
            <p:extLst>
              <p:ext uri="{D42A27DB-BD31-4B8C-83A1-F6EECF244321}">
                <p14:modId xmlns:p14="http://schemas.microsoft.com/office/powerpoint/2010/main" val="3862087254"/>
              </p:ext>
            </p:extLst>
          </p:nvPr>
        </p:nvGraphicFramePr>
        <p:xfrm>
          <a:off x="721361" y="1612707"/>
          <a:ext cx="7762239" cy="3869156"/>
        </p:xfrm>
        <a:graphic>
          <a:graphicData uri="http://schemas.openxmlformats.org/drawingml/2006/table">
            <a:tbl>
              <a:tblPr>
                <a:tableStyleId>{5C22544A-7EE6-4342-B048-85BDC9FD1C3A}</a:tableStyleId>
              </a:tblPr>
              <a:tblGrid>
                <a:gridCol w="721359">
                  <a:extLst>
                    <a:ext uri="{9D8B030D-6E8A-4147-A177-3AD203B41FA5}">
                      <a16:colId xmlns:a16="http://schemas.microsoft.com/office/drawing/2014/main" val="906011750"/>
                    </a:ext>
                  </a:extLst>
                </a:gridCol>
                <a:gridCol w="3139440">
                  <a:extLst>
                    <a:ext uri="{9D8B030D-6E8A-4147-A177-3AD203B41FA5}">
                      <a16:colId xmlns:a16="http://schemas.microsoft.com/office/drawing/2014/main" val="978118648"/>
                    </a:ext>
                  </a:extLst>
                </a:gridCol>
                <a:gridCol w="1270000">
                  <a:extLst>
                    <a:ext uri="{9D8B030D-6E8A-4147-A177-3AD203B41FA5}">
                      <a16:colId xmlns:a16="http://schemas.microsoft.com/office/drawing/2014/main" val="923705334"/>
                    </a:ext>
                  </a:extLst>
                </a:gridCol>
                <a:gridCol w="1361440">
                  <a:extLst>
                    <a:ext uri="{9D8B030D-6E8A-4147-A177-3AD203B41FA5}">
                      <a16:colId xmlns:a16="http://schemas.microsoft.com/office/drawing/2014/main" val="1328048858"/>
                    </a:ext>
                  </a:extLst>
                </a:gridCol>
                <a:gridCol w="1270000">
                  <a:extLst>
                    <a:ext uri="{9D8B030D-6E8A-4147-A177-3AD203B41FA5}">
                      <a16:colId xmlns:a16="http://schemas.microsoft.com/office/drawing/2014/main" val="832510340"/>
                    </a:ext>
                  </a:extLst>
                </a:gridCol>
              </a:tblGrid>
              <a:tr h="170123">
                <a:tc rowSpan="2">
                  <a:txBody>
                    <a:bodyPr/>
                    <a:lstStyle/>
                    <a:p>
                      <a:pPr algn="ctr" fontAlgn="ctr"/>
                      <a:r>
                        <a:rPr lang="en-US" sz="1300" u="none" strike="noStrike" dirty="0">
                          <a:effectLst/>
                          <a:latin typeface="Meiryo UI" panose="020B0604030504040204" pitchFamily="50" charset="-128"/>
                          <a:ea typeface="Meiryo UI" panose="020B0604030504040204" pitchFamily="50" charset="-128"/>
                        </a:rPr>
                        <a:t>NO.</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項目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gridSpan="3">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評価（〇</a:t>
                      </a:r>
                      <a:r>
                        <a:rPr lang="en-US" sz="1300" u="none" strike="noStrike" dirty="0" err="1">
                          <a:effectLst/>
                          <a:latin typeface="Meiryo UI" panose="020B0604030504040204" pitchFamily="50" charset="-128"/>
                          <a:ea typeface="Meiryo UI" panose="020B0604030504040204" pitchFamily="50" charset="-128"/>
                        </a:rPr>
                        <a:t>or△or</a:t>
                      </a:r>
                      <a:r>
                        <a:rPr lang="en-US" sz="1300" u="none" strike="noStrike" dirty="0">
                          <a:effectLst/>
                          <a:latin typeface="Meiryo UI" panose="020B0604030504040204" pitchFamily="50" charset="-128"/>
                          <a:ea typeface="Meiryo UI" panose="020B0604030504040204" pitchFamily="50" charset="-128"/>
                        </a:rPr>
                        <a:t>×）</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3878850"/>
                  </a:ext>
                </a:extLst>
              </a:tr>
              <a:tr h="33835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A.</a:t>
                      </a:r>
                      <a:r>
                        <a:rPr lang="ja-JP" altLang="en-US" sz="1300" u="none" strike="noStrike" dirty="0">
                          <a:effectLst/>
                          <a:latin typeface="Meiryo UI" panose="020B0604030504040204" pitchFamily="50" charset="-128"/>
                          <a:ea typeface="Meiryo UI" panose="020B0604030504040204" pitchFamily="50" charset="-128"/>
                        </a:rPr>
                        <a:t>実施状況</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B.</a:t>
                      </a:r>
                      <a:r>
                        <a:rPr lang="ja-JP" altLang="en-US" sz="1300" u="none" strike="noStrike" dirty="0">
                          <a:effectLst/>
                          <a:latin typeface="Meiryo UI" panose="020B0604030504040204" pitchFamily="50" charset="-128"/>
                          <a:ea typeface="Meiryo UI" panose="020B0604030504040204" pitchFamily="50" charset="-128"/>
                        </a:rPr>
                        <a:t>実施評価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300" u="none" strike="noStrike" dirty="0">
                          <a:effectLst/>
                          <a:latin typeface="Meiryo UI" panose="020B0604030504040204" pitchFamily="50" charset="-128"/>
                          <a:ea typeface="Meiryo UI" panose="020B0604030504040204" pitchFamily="50" charset="-128"/>
                        </a:rPr>
                        <a:t>C.</a:t>
                      </a:r>
                      <a:r>
                        <a:rPr lang="ja-JP" altLang="en-US" sz="1300" u="none" strike="noStrike" dirty="0">
                          <a:effectLst/>
                          <a:latin typeface="Meiryo UI" panose="020B0604030504040204" pitchFamily="50" charset="-128"/>
                          <a:ea typeface="Meiryo UI" panose="020B0604030504040204" pitchFamily="50" charset="-128"/>
                        </a:rPr>
                        <a:t>将来（</a:t>
                      </a:r>
                      <a:r>
                        <a:rPr lang="en-US" altLang="ja-JP" sz="1300" u="none" strike="noStrike" dirty="0">
                          <a:effectLst/>
                          <a:latin typeface="Meiryo UI" panose="020B0604030504040204" pitchFamily="50" charset="-128"/>
                          <a:ea typeface="Meiryo UI" panose="020B0604030504040204" pitchFamily="50" charset="-128"/>
                        </a:rPr>
                        <a:t>10</a:t>
                      </a:r>
                      <a:r>
                        <a:rPr lang="ja-JP" altLang="en-US" sz="1300" u="none" strike="noStrike" dirty="0">
                          <a:effectLst/>
                          <a:latin typeface="Meiryo UI" panose="020B0604030504040204" pitchFamily="50" charset="-128"/>
                          <a:ea typeface="Meiryo UI" panose="020B0604030504040204" pitchFamily="50" charset="-128"/>
                        </a:rPr>
                        <a:t>年後）の運用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474449123"/>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①</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維持管理業務フロー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203362"/>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点検業務の充実</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832210"/>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③</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点検、診断・評価対策実施のフロー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3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048024"/>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④</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定期点検を含む点検業務のフロー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3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682260"/>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⑤</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点検業務の実施主体</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3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6888674"/>
                  </a:ext>
                </a:extLst>
              </a:tr>
              <a:tr h="17640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⑥</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健全度評価基準および健全度判定要領</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a:t>
                      </a:r>
                      <a:r>
                        <a:rPr kumimoji="1" lang="ja-JP" altLang="en-US" sz="13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440786"/>
                  </a:ext>
                </a:extLst>
              </a:tr>
              <a:tr h="172370">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⑦</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維持管理手法の選定フロー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69206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⑧</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a:t>
                      </a:r>
                      <a:r>
                        <a:rPr lang="zh-TW" altLang="en-US" sz="1300" u="none" strike="noStrike" dirty="0">
                          <a:effectLst/>
                          <a:latin typeface="Meiryo UI" panose="020B0604030504040204" pitchFamily="50" charset="-128"/>
                          <a:ea typeface="Meiryo UI" panose="020B0604030504040204" pitchFamily="50" charset="-128"/>
                        </a:rPr>
                        <a:t>維持管理手法</a:t>
                      </a:r>
                      <a:endParaRPr lang="zh-TW"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203492"/>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維持管理水準の設定</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chemeClr val="tx1"/>
                          </a:solidFill>
                          <a:effectLst/>
                          <a:uLnTx/>
                          <a:uFillTx/>
                          <a:latin typeface="ＭＳ Ｐ明朝" panose="02020600040205080304" pitchFamily="18" charset="-128"/>
                          <a:ea typeface="ＭＳ Ｐ明朝" panose="02020600040205080304" pitchFamily="18" charset="-128"/>
                          <a:cs typeface="+mn-cs"/>
                        </a:rPr>
                        <a:t>　〇</a:t>
                      </a:r>
                      <a:endParaRPr kumimoji="1" lang="ja-JP" altLang="en-US" sz="13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735021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⑩</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考慮すべき視点と更新判定フロー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958371"/>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⑪</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設備の寿命</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　</a:t>
                      </a:r>
                      <a:r>
                        <a:rPr kumimoji="1" lang="ja-JP" altLang="en-US" sz="1300" b="1"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rPr>
                        <a:t>△</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31034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⑫</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重点化指標・優先順位の考え方</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356225"/>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⑬</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日常的な維持管理の着実な実践</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184715"/>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⑭</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データの蓄積・管理</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　△</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13410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維持管理を見通した新設工事上の工夫</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5992175"/>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⑯</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新たな技術、材料、工法の活用と促進策</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2562332"/>
                  </a:ext>
                </a:extLst>
              </a:tr>
            </a:tbl>
          </a:graphicData>
        </a:graphic>
      </p:graphicFrame>
      <p:sp>
        <p:nvSpPr>
          <p:cNvPr id="6" name="テキスト ボックス 5">
            <a:extLst>
              <a:ext uri="{FF2B5EF4-FFF2-40B4-BE49-F238E27FC236}">
                <a16:creationId xmlns:a16="http://schemas.microsoft.com/office/drawing/2014/main" id="{949887EB-961E-4E9E-BBB2-F31574FAF4FD}"/>
              </a:ext>
            </a:extLst>
          </p:cNvPr>
          <p:cNvSpPr txBox="1"/>
          <p:nvPr/>
        </p:nvSpPr>
        <p:spPr>
          <a:xfrm>
            <a:off x="365760" y="1340019"/>
            <a:ext cx="4643120" cy="307777"/>
          </a:xfrm>
          <a:prstGeom prst="rect">
            <a:avLst/>
          </a:prstGeom>
          <a:noFill/>
        </p:spPr>
        <p:txBody>
          <a:bodyPr wrap="square">
            <a:spAutoFit/>
          </a:bodyPr>
          <a:lstStyle/>
          <a:p>
            <a:r>
              <a:rPr lang="en-US" altLang="ja-JP" sz="1400" i="0" u="none" strike="noStrike" dirty="0">
                <a:solidFill>
                  <a:srgbClr val="000000"/>
                </a:solidFill>
                <a:effectLst/>
                <a:latin typeface="Meiryo UI" panose="020B0604030504040204" pitchFamily="50" charset="-128"/>
                <a:ea typeface="Meiryo UI" panose="020B0604030504040204" pitchFamily="50" charset="-128"/>
              </a:rPr>
              <a:t>Ⅰ</a:t>
            </a:r>
            <a:r>
              <a:rPr lang="ja-JP" altLang="en-US" sz="1400" i="0" u="none" strike="noStrike" dirty="0">
                <a:solidFill>
                  <a:srgbClr val="000000"/>
                </a:solidFill>
                <a:effectLst/>
                <a:latin typeface="Meiryo UI" panose="020B0604030504040204" pitchFamily="50" charset="-128"/>
                <a:ea typeface="Meiryo UI" panose="020B0604030504040204" pitchFamily="50" charset="-128"/>
              </a:rPr>
              <a:t>．効率的・効果的な維持管理の推進</a:t>
            </a:r>
            <a:r>
              <a:rPr lang="ja-JP" altLang="en-US" sz="1400" dirty="0">
                <a:latin typeface="Meiryo UI" panose="020B0604030504040204" pitchFamily="50" charset="-128"/>
                <a:ea typeface="Meiryo UI" panose="020B0604030504040204" pitchFamily="50" charset="-128"/>
              </a:rPr>
              <a:t> </a:t>
            </a:r>
          </a:p>
        </p:txBody>
      </p:sp>
      <p:graphicFrame>
        <p:nvGraphicFramePr>
          <p:cNvPr id="7" name="表 6">
            <a:extLst>
              <a:ext uri="{FF2B5EF4-FFF2-40B4-BE49-F238E27FC236}">
                <a16:creationId xmlns:a16="http://schemas.microsoft.com/office/drawing/2014/main" id="{948E678F-581C-4C42-BB5D-AABB713DAAAE}"/>
              </a:ext>
            </a:extLst>
          </p:cNvPr>
          <p:cNvGraphicFramePr>
            <a:graphicFrameLocks noGrp="1"/>
          </p:cNvGraphicFramePr>
          <p:nvPr>
            <p:extLst>
              <p:ext uri="{D42A27DB-BD31-4B8C-83A1-F6EECF244321}">
                <p14:modId xmlns:p14="http://schemas.microsoft.com/office/powerpoint/2010/main" val="4036947784"/>
              </p:ext>
            </p:extLst>
          </p:nvPr>
        </p:nvGraphicFramePr>
        <p:xfrm>
          <a:off x="721361" y="5821981"/>
          <a:ext cx="7762239" cy="999488"/>
        </p:xfrm>
        <a:graphic>
          <a:graphicData uri="http://schemas.openxmlformats.org/drawingml/2006/table">
            <a:tbl>
              <a:tblPr>
                <a:tableStyleId>{5C22544A-7EE6-4342-B048-85BDC9FD1C3A}</a:tableStyleId>
              </a:tblPr>
              <a:tblGrid>
                <a:gridCol w="701040">
                  <a:extLst>
                    <a:ext uri="{9D8B030D-6E8A-4147-A177-3AD203B41FA5}">
                      <a16:colId xmlns:a16="http://schemas.microsoft.com/office/drawing/2014/main" val="1946196381"/>
                    </a:ext>
                  </a:extLst>
                </a:gridCol>
                <a:gridCol w="3119120">
                  <a:extLst>
                    <a:ext uri="{9D8B030D-6E8A-4147-A177-3AD203B41FA5}">
                      <a16:colId xmlns:a16="http://schemas.microsoft.com/office/drawing/2014/main" val="2308660384"/>
                    </a:ext>
                  </a:extLst>
                </a:gridCol>
                <a:gridCol w="1548363">
                  <a:extLst>
                    <a:ext uri="{9D8B030D-6E8A-4147-A177-3AD203B41FA5}">
                      <a16:colId xmlns:a16="http://schemas.microsoft.com/office/drawing/2014/main" val="3809654462"/>
                    </a:ext>
                  </a:extLst>
                </a:gridCol>
                <a:gridCol w="1196858">
                  <a:extLst>
                    <a:ext uri="{9D8B030D-6E8A-4147-A177-3AD203B41FA5}">
                      <a16:colId xmlns:a16="http://schemas.microsoft.com/office/drawing/2014/main" val="3534979346"/>
                    </a:ext>
                  </a:extLst>
                </a:gridCol>
                <a:gridCol w="1196858">
                  <a:extLst>
                    <a:ext uri="{9D8B030D-6E8A-4147-A177-3AD203B41FA5}">
                      <a16:colId xmlns:a16="http://schemas.microsoft.com/office/drawing/2014/main" val="370212885"/>
                    </a:ext>
                  </a:extLst>
                </a:gridCol>
              </a:tblGrid>
              <a:tr h="0">
                <a:tc rowSpan="2">
                  <a:txBody>
                    <a:bodyPr/>
                    <a:lstStyle/>
                    <a:p>
                      <a:pPr algn="ctr" fontAlgn="ctr"/>
                      <a:r>
                        <a:rPr lang="en-US" sz="1300" u="none" strike="noStrike" dirty="0">
                          <a:effectLst/>
                          <a:latin typeface="Meiryo UI" panose="020B0604030504040204" pitchFamily="50" charset="-128"/>
                          <a:ea typeface="Meiryo UI" panose="020B0604030504040204" pitchFamily="50" charset="-128"/>
                        </a:rPr>
                        <a:t>NO.</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項目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gridSpan="3">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評価（〇</a:t>
                      </a:r>
                      <a:r>
                        <a:rPr lang="en-US" sz="1300" u="none" strike="noStrike" dirty="0" err="1">
                          <a:effectLst/>
                          <a:latin typeface="Meiryo UI" panose="020B0604030504040204" pitchFamily="50" charset="-128"/>
                          <a:ea typeface="Meiryo UI" panose="020B0604030504040204" pitchFamily="50" charset="-128"/>
                        </a:rPr>
                        <a:t>or△or</a:t>
                      </a:r>
                      <a:r>
                        <a:rPr lang="en-US" sz="1300" u="none" strike="noStrike" dirty="0">
                          <a:effectLst/>
                          <a:latin typeface="Meiryo UI" panose="020B0604030504040204" pitchFamily="50" charset="-128"/>
                          <a:ea typeface="Meiryo UI" panose="020B0604030504040204" pitchFamily="50" charset="-128"/>
                        </a:rPr>
                        <a:t>×）</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5340270"/>
                  </a:ext>
                </a:extLst>
              </a:tr>
              <a:tr h="151574">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A.</a:t>
                      </a:r>
                      <a:r>
                        <a:rPr lang="ja-JP" altLang="en-US" sz="1300" u="none" strike="noStrike" dirty="0">
                          <a:effectLst/>
                          <a:latin typeface="Meiryo UI" panose="020B0604030504040204" pitchFamily="50" charset="-128"/>
                          <a:ea typeface="Meiryo UI" panose="020B0604030504040204" pitchFamily="50" charset="-128"/>
                        </a:rPr>
                        <a:t>実施状況</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B.</a:t>
                      </a:r>
                      <a:r>
                        <a:rPr lang="ja-JP" altLang="en-US" sz="1300" u="none" strike="noStrike" dirty="0">
                          <a:effectLst/>
                          <a:latin typeface="Meiryo UI" panose="020B0604030504040204" pitchFamily="50" charset="-128"/>
                          <a:ea typeface="Meiryo UI" panose="020B0604030504040204" pitchFamily="50" charset="-128"/>
                        </a:rPr>
                        <a:t>実施評価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300" u="none" strike="noStrike" dirty="0">
                          <a:effectLst/>
                          <a:latin typeface="Meiryo UI" panose="020B0604030504040204" pitchFamily="50" charset="-128"/>
                          <a:ea typeface="Meiryo UI" panose="020B0604030504040204" pitchFamily="50" charset="-128"/>
                        </a:rPr>
                        <a:t>C.</a:t>
                      </a:r>
                      <a:r>
                        <a:rPr lang="ja-JP" altLang="en-US" sz="1300" u="none" strike="noStrike" dirty="0">
                          <a:effectLst/>
                          <a:latin typeface="Meiryo UI" panose="020B0604030504040204" pitchFamily="50" charset="-128"/>
                          <a:ea typeface="Meiryo UI" panose="020B0604030504040204" pitchFamily="50" charset="-128"/>
                        </a:rPr>
                        <a:t>将来（</a:t>
                      </a:r>
                      <a:r>
                        <a:rPr lang="en-US" altLang="ja-JP" sz="1300" u="none" strike="noStrike" dirty="0">
                          <a:effectLst/>
                          <a:latin typeface="Meiryo UI" panose="020B0604030504040204" pitchFamily="50" charset="-128"/>
                          <a:ea typeface="Meiryo UI" panose="020B0604030504040204" pitchFamily="50" charset="-128"/>
                        </a:rPr>
                        <a:t>10</a:t>
                      </a:r>
                      <a:r>
                        <a:rPr lang="ja-JP" altLang="en-US" sz="1300" u="none" strike="noStrike" dirty="0">
                          <a:effectLst/>
                          <a:latin typeface="Meiryo UI" panose="020B0604030504040204" pitchFamily="50" charset="-128"/>
                          <a:ea typeface="Meiryo UI" panose="020B0604030504040204" pitchFamily="50" charset="-128"/>
                        </a:rPr>
                        <a:t>年後）の運用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836824194"/>
                  </a:ext>
                </a:extLst>
              </a:tr>
              <a:tr h="76898">
                <a:tc>
                  <a:txBody>
                    <a:bodyPr/>
                    <a:lstStyle/>
                    <a:p>
                      <a:pPr algn="ctr"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⑰</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人材育成と確保、技術力の向上と継承</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　</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r>
                        <a:rPr lang="ja-JP" altLang="en-US" sz="1300" u="none" strike="noStrike" dirty="0">
                          <a:effectLst/>
                          <a:latin typeface="ＭＳ Ｐ明朝" panose="02020600040205080304" pitchFamily="18" charset="-128"/>
                          <a:ea typeface="ＭＳ Ｐ明朝" panose="02020600040205080304" pitchFamily="18" charset="-128"/>
                        </a:rPr>
                        <a:t>　</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667760"/>
                  </a:ext>
                </a:extLst>
              </a:tr>
              <a:tr h="76898">
                <a:tc>
                  <a:txBody>
                    <a:bodyPr/>
                    <a:lstStyle/>
                    <a:p>
                      <a:pPr algn="ctr"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⑱</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入札契約制度の改善</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rPr>
                        <a:t>〇</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692371"/>
                  </a:ext>
                </a:extLst>
              </a:tr>
            </a:tbl>
          </a:graphicData>
        </a:graphic>
      </p:graphicFrame>
      <p:sp>
        <p:nvSpPr>
          <p:cNvPr id="8" name="テキスト ボックス 7">
            <a:extLst>
              <a:ext uri="{FF2B5EF4-FFF2-40B4-BE49-F238E27FC236}">
                <a16:creationId xmlns:a16="http://schemas.microsoft.com/office/drawing/2014/main" id="{D93B55F2-AFD5-4B4C-ACCF-07DF1D124D6E}"/>
              </a:ext>
            </a:extLst>
          </p:cNvPr>
          <p:cNvSpPr txBox="1"/>
          <p:nvPr/>
        </p:nvSpPr>
        <p:spPr>
          <a:xfrm>
            <a:off x="365760" y="5474601"/>
            <a:ext cx="373888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Ⅱ．持続可能な維持管理の仕組みづくり</a:t>
            </a:r>
          </a:p>
        </p:txBody>
      </p:sp>
      <p:sp>
        <p:nvSpPr>
          <p:cNvPr id="9" name="テキスト ボックス 8">
            <a:extLst>
              <a:ext uri="{FF2B5EF4-FFF2-40B4-BE49-F238E27FC236}">
                <a16:creationId xmlns:a16="http://schemas.microsoft.com/office/drawing/2014/main" id="{78B1793B-9B44-4786-90ED-73759A88A9A2}"/>
              </a:ext>
            </a:extLst>
          </p:cNvPr>
          <p:cNvSpPr txBox="1"/>
          <p:nvPr/>
        </p:nvSpPr>
        <p:spPr>
          <a:xfrm>
            <a:off x="132080" y="978738"/>
            <a:ext cx="6807200" cy="369332"/>
          </a:xfrm>
          <a:prstGeom prst="rect">
            <a:avLst/>
          </a:prstGeom>
          <a:noFill/>
        </p:spPr>
        <p:txBody>
          <a:bodyPr wrap="square">
            <a:spAutoFit/>
          </a:bodyPr>
          <a:lstStyle/>
          <a:p>
            <a:r>
              <a:rPr lang="ja-JP" altLang="en-US" b="1" dirty="0">
                <a:solidFill>
                  <a:srgbClr val="000000"/>
                </a:solidFill>
                <a:latin typeface="Meiryo UI" panose="020B0604030504040204" pitchFamily="50" charset="-128"/>
                <a:ea typeface="Meiryo UI" panose="020B0604030504040204" pitchFamily="50" charset="-128"/>
              </a:rPr>
              <a:t>◆大阪府都市基盤施設長寿命化計画　行動計画の効果の検証</a:t>
            </a:r>
            <a:endParaRPr lang="ja-JP" altLang="en-US" b="1" dirty="0">
              <a:latin typeface="Meiryo UI" panose="020B0604030504040204" pitchFamily="50" charset="-128"/>
              <a:ea typeface="Meiryo UI" panose="020B0604030504040204" pitchFamily="50" charset="-128"/>
            </a:endParaRPr>
          </a:p>
        </p:txBody>
      </p:sp>
      <p:sp>
        <p:nvSpPr>
          <p:cNvPr id="11" name="スライド番号プレースホルダー 3">
            <a:extLst>
              <a:ext uri="{FF2B5EF4-FFF2-40B4-BE49-F238E27FC236}">
                <a16:creationId xmlns:a16="http://schemas.microsoft.com/office/drawing/2014/main" id="{0F831317-36AA-462E-9319-EE4E5FDD0069}"/>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a:t>
            </a:fld>
            <a:endParaRPr lang="ja-JP" altLang="en-US" dirty="0"/>
          </a:p>
        </p:txBody>
      </p:sp>
      <p:sp>
        <p:nvSpPr>
          <p:cNvPr id="10" name="テキスト ボックス 9">
            <a:extLst>
              <a:ext uri="{FF2B5EF4-FFF2-40B4-BE49-F238E27FC236}">
                <a16:creationId xmlns:a16="http://schemas.microsoft.com/office/drawing/2014/main" id="{87894DB9-D319-45AA-9CBC-52F99D8C7BAE}"/>
              </a:ext>
            </a:extLst>
          </p:cNvPr>
          <p:cNvSpPr txBox="1"/>
          <p:nvPr/>
        </p:nvSpPr>
        <p:spPr>
          <a:xfrm>
            <a:off x="7184900" y="-29826"/>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08538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⑨維持管理水準の設定</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13986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維持管理水準の設定については、安全性・信頼性や</a:t>
            </a:r>
            <a:r>
              <a:rPr lang="en-US" altLang="ja-JP" sz="1200" kern="100" dirty="0"/>
              <a:t>LCC </a:t>
            </a:r>
            <a:r>
              <a:rPr lang="ja-JP" altLang="en-US" sz="1200" kern="100" dirty="0"/>
              <a:t>最小化の観点から、設備の特性や重要性を考慮し、目標とする管理水準を適切に設定する。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ctr" defTabSz="925513" rtl="0" eaLnBrk="1" fontAlgn="auto" latinLnBrk="0" hangingPunct="1">
              <a:lnSpc>
                <a:spcPct val="100000"/>
              </a:lnSpc>
              <a:spcBef>
                <a:spcPts val="0"/>
              </a:spcBef>
              <a:spcAft>
                <a:spcPts val="0"/>
              </a:spcAft>
              <a:buClrTx/>
              <a:buSzTx/>
              <a:buFontTx/>
              <a:buNone/>
              <a:tabLst/>
              <a:defRPr/>
            </a:pPr>
            <a:r>
              <a:rPr lang="ja-JP" altLang="en-US" sz="1000" kern="100" dirty="0"/>
              <a:t>表</a:t>
            </a:r>
            <a:r>
              <a:rPr lang="en-US" altLang="ja-JP" sz="1000" kern="100" dirty="0"/>
              <a:t>4.2-3</a:t>
            </a:r>
            <a:r>
              <a:rPr lang="ja-JP" altLang="en-US" sz="1000" kern="100" dirty="0"/>
              <a:t>　管理水準の基本的な考え方</a:t>
            </a:r>
            <a:endParaRPr lang="en-US" altLang="ja-JP" sz="10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ctr" defTabSz="925513" rtl="0" eaLnBrk="1" fontAlgn="auto" latinLnBrk="0" hangingPunct="1">
              <a:lnSpc>
                <a:spcPct val="100000"/>
              </a:lnSpc>
              <a:spcBef>
                <a:spcPts val="0"/>
              </a:spcBef>
              <a:spcAft>
                <a:spcPts val="0"/>
              </a:spcAft>
              <a:buClrTx/>
              <a:buSzTx/>
              <a:buFontTx/>
              <a:buNone/>
              <a:tabLst/>
              <a:defRPr/>
            </a:pPr>
            <a:endParaRPr lang="en-US" altLang="ja-JP" sz="1000" kern="100" dirty="0"/>
          </a:p>
          <a:p>
            <a:pPr marL="0" marR="0" lvl="0" indent="0" algn="ctr" defTabSz="925513" rtl="0" eaLnBrk="1" fontAlgn="auto" latinLnBrk="0" hangingPunct="1">
              <a:lnSpc>
                <a:spcPct val="100000"/>
              </a:lnSpc>
              <a:spcBef>
                <a:spcPts val="0"/>
              </a:spcBef>
              <a:spcAft>
                <a:spcPts val="0"/>
              </a:spcAft>
              <a:buClrTx/>
              <a:buSzTx/>
              <a:buFontTx/>
              <a:buNone/>
              <a:tabLst/>
              <a:defRPr/>
            </a:pPr>
            <a:endParaRPr lang="en-US" altLang="ja-JP" sz="1000" kern="100" dirty="0"/>
          </a:p>
          <a:p>
            <a:pPr marL="0" marR="0" lvl="0" indent="0" algn="ctr" defTabSz="925513" rtl="0" eaLnBrk="1" fontAlgn="auto" latinLnBrk="0" hangingPunct="1">
              <a:lnSpc>
                <a:spcPct val="100000"/>
              </a:lnSpc>
              <a:spcBef>
                <a:spcPts val="0"/>
              </a:spcBef>
              <a:spcAft>
                <a:spcPts val="0"/>
              </a:spcAft>
              <a:buClrTx/>
              <a:buSzTx/>
              <a:buFontTx/>
              <a:buNone/>
              <a:tabLst/>
              <a:defRPr/>
            </a:pPr>
            <a:r>
              <a:rPr lang="ja-JP" altLang="en-US" sz="1000" kern="100" dirty="0"/>
              <a:t>表</a:t>
            </a:r>
            <a:r>
              <a:rPr lang="en-US" altLang="ja-JP" sz="1000" kern="100" dirty="0"/>
              <a:t>4.2-4</a:t>
            </a:r>
            <a:r>
              <a:rPr lang="ja-JP" altLang="en-US" sz="1000" kern="100" dirty="0"/>
              <a:t>河川管理施設（設備）における管理水準の設定</a:t>
            </a:r>
            <a:endParaRPr lang="en-US" altLang="ja-JP" sz="10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39F2488-B612-41D8-A806-DE8587CD51B5}"/>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76827896-D755-4D5D-A284-5E83EDB5600C}"/>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・無し</a:t>
            </a:r>
            <a:endParaRPr lang="en-US" altLang="ja-JP" sz="1200" kern="100" dirty="0">
              <a:effectLst/>
            </a:endParaRPr>
          </a:p>
          <a:p>
            <a:endParaRPr lang="en-US" altLang="ja-JP" sz="1200" kern="100" dirty="0"/>
          </a:p>
        </p:txBody>
      </p:sp>
      <p:sp>
        <p:nvSpPr>
          <p:cNvPr id="18" name="テキスト ボックス 17">
            <a:extLst>
              <a:ext uri="{FF2B5EF4-FFF2-40B4-BE49-F238E27FC236}">
                <a16:creationId xmlns:a16="http://schemas.microsoft.com/office/drawing/2014/main" id="{95DDC24D-B94F-4477-B45E-F105978DADCA}"/>
              </a:ext>
            </a:extLst>
          </p:cNvPr>
          <p:cNvSpPr txBox="1"/>
          <p:nvPr/>
        </p:nvSpPr>
        <p:spPr>
          <a:xfrm>
            <a:off x="4363523" y="4093968"/>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19" name="フローチャート: 組合せ 18">
            <a:extLst>
              <a:ext uri="{FF2B5EF4-FFF2-40B4-BE49-F238E27FC236}">
                <a16:creationId xmlns:a16="http://schemas.microsoft.com/office/drawing/2014/main" id="{A6C13D31-DA1C-4636-AD61-7F9E34BEB83A}"/>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D7E02F74-E1D1-406B-A0F6-C9D6D5C3F23A}"/>
              </a:ext>
            </a:extLst>
          </p:cNvPr>
          <p:cNvSpPr/>
          <p:nvPr/>
        </p:nvSpPr>
        <p:spPr>
          <a:xfrm>
            <a:off x="5702785" y="3675031"/>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B96753A1-0AF5-4F24-A1BF-9DF427754024}"/>
              </a:ext>
            </a:extLst>
          </p:cNvPr>
          <p:cNvPicPr>
            <a:picLocks noChangeAspect="1"/>
          </p:cNvPicPr>
          <p:nvPr/>
        </p:nvPicPr>
        <p:blipFill>
          <a:blip r:embed="rId3"/>
          <a:stretch>
            <a:fillRect/>
          </a:stretch>
        </p:blipFill>
        <p:spPr>
          <a:xfrm>
            <a:off x="164113" y="2302563"/>
            <a:ext cx="3619110" cy="1443645"/>
          </a:xfrm>
          <a:prstGeom prst="rect">
            <a:avLst/>
          </a:prstGeom>
        </p:spPr>
      </p:pic>
      <p:pic>
        <p:nvPicPr>
          <p:cNvPr id="8" name="図 7">
            <a:extLst>
              <a:ext uri="{FF2B5EF4-FFF2-40B4-BE49-F238E27FC236}">
                <a16:creationId xmlns:a16="http://schemas.microsoft.com/office/drawing/2014/main" id="{29197030-FB04-4751-B708-D094CEE87933}"/>
              </a:ext>
            </a:extLst>
          </p:cNvPr>
          <p:cNvPicPr>
            <a:picLocks noChangeAspect="1"/>
          </p:cNvPicPr>
          <p:nvPr/>
        </p:nvPicPr>
        <p:blipFill rotWithShape="1">
          <a:blip r:embed="rId4"/>
          <a:srcRect l="10152"/>
          <a:stretch/>
        </p:blipFill>
        <p:spPr>
          <a:xfrm>
            <a:off x="164113" y="4344445"/>
            <a:ext cx="3580265" cy="1311405"/>
          </a:xfrm>
          <a:prstGeom prst="rect">
            <a:avLst/>
          </a:prstGeom>
        </p:spPr>
      </p:pic>
      <p:sp>
        <p:nvSpPr>
          <p:cNvPr id="21" name="テキスト ボックス 20">
            <a:extLst>
              <a:ext uri="{FF2B5EF4-FFF2-40B4-BE49-F238E27FC236}">
                <a16:creationId xmlns:a16="http://schemas.microsoft.com/office/drawing/2014/main" id="{309E8EA7-A2BF-4039-91D9-1B6091AEA861}"/>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5" name="スライド番号プレースホルダー 3">
            <a:extLst>
              <a:ext uri="{FF2B5EF4-FFF2-40B4-BE49-F238E27FC236}">
                <a16:creationId xmlns:a16="http://schemas.microsoft.com/office/drawing/2014/main" id="{47D4C678-20D6-4C19-A90E-63234E03E2DB}"/>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19</a:t>
            </a:fld>
            <a:endParaRPr lang="ja-JP" altLang="en-US" dirty="0"/>
          </a:p>
        </p:txBody>
      </p:sp>
      <p:sp>
        <p:nvSpPr>
          <p:cNvPr id="22" name="テキスト ボックス 21">
            <a:extLst>
              <a:ext uri="{FF2B5EF4-FFF2-40B4-BE49-F238E27FC236}">
                <a16:creationId xmlns:a16="http://schemas.microsoft.com/office/drawing/2014/main" id="{54A1388D-6F14-4891-BB52-5421AFCF29C0}"/>
              </a:ext>
            </a:extLst>
          </p:cNvPr>
          <p:cNvSpPr txBox="1"/>
          <p:nvPr/>
        </p:nvSpPr>
        <p:spPr>
          <a:xfrm>
            <a:off x="7217979" y="-190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12071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⑨維持管理水準の設定</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52431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維持管理水準の設定については、安全性・信頼性や</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LCC</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最小化の観点から、設備の特性や重要性を考慮し、目標とする管理水準を適切に設定する。</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16" name="図 15">
            <a:extLst>
              <a:ext uri="{FF2B5EF4-FFF2-40B4-BE49-F238E27FC236}">
                <a16:creationId xmlns:a16="http://schemas.microsoft.com/office/drawing/2014/main" id="{3245579B-9DB6-402F-8339-66930EEC6DF7}"/>
              </a:ext>
            </a:extLst>
          </p:cNvPr>
          <p:cNvPicPr>
            <a:picLocks noChangeAspect="1"/>
          </p:cNvPicPr>
          <p:nvPr/>
        </p:nvPicPr>
        <p:blipFill rotWithShape="1">
          <a:blip r:embed="rId3"/>
          <a:srcRect l="29391" t="54930" r="25776" b="12721"/>
          <a:stretch/>
        </p:blipFill>
        <p:spPr>
          <a:xfrm>
            <a:off x="132952" y="2163744"/>
            <a:ext cx="3681432" cy="1450635"/>
          </a:xfrm>
          <a:prstGeom prst="rect">
            <a:avLst/>
          </a:prstGeom>
        </p:spPr>
      </p:pic>
      <p:sp>
        <p:nvSpPr>
          <p:cNvPr id="13" name="テキスト ボックス 12">
            <a:extLst>
              <a:ext uri="{FF2B5EF4-FFF2-40B4-BE49-F238E27FC236}">
                <a16:creationId xmlns:a16="http://schemas.microsoft.com/office/drawing/2014/main" id="{B1AD2D15-1C5A-47CB-B7DB-EFC748B488BF}"/>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84AF4AAF-DE78-46B0-A471-DBA288B80347}"/>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B0911368-A130-40B0-8D60-B96B6C113485}"/>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F62945D2-FB64-415C-956D-2A1DDC3D9945}"/>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3" name="フローチャート: 組合せ 22">
            <a:extLst>
              <a:ext uri="{FF2B5EF4-FFF2-40B4-BE49-F238E27FC236}">
                <a16:creationId xmlns:a16="http://schemas.microsoft.com/office/drawing/2014/main" id="{C4D11B08-E40C-45EB-BEBC-40575735AA3F}"/>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7" name="テキスト ボックス 16">
            <a:extLst>
              <a:ext uri="{FF2B5EF4-FFF2-40B4-BE49-F238E27FC236}">
                <a16:creationId xmlns:a16="http://schemas.microsoft.com/office/drawing/2014/main" id="{6EF65707-6151-466E-8465-CEF173608E56}"/>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pic>
        <p:nvPicPr>
          <p:cNvPr id="11" name="図 10">
            <a:extLst>
              <a:ext uri="{FF2B5EF4-FFF2-40B4-BE49-F238E27FC236}">
                <a16:creationId xmlns:a16="http://schemas.microsoft.com/office/drawing/2014/main" id="{7BC6510C-D85F-4F80-8116-AC415C151368}"/>
              </a:ext>
            </a:extLst>
          </p:cNvPr>
          <p:cNvPicPr>
            <a:picLocks noChangeAspect="1"/>
          </p:cNvPicPr>
          <p:nvPr/>
        </p:nvPicPr>
        <p:blipFill rotWithShape="1">
          <a:blip r:embed="rId4"/>
          <a:srcRect l="31888" t="44797" r="27875" b="26643"/>
          <a:stretch/>
        </p:blipFill>
        <p:spPr>
          <a:xfrm>
            <a:off x="162082" y="3840893"/>
            <a:ext cx="3652496" cy="1620286"/>
          </a:xfrm>
          <a:prstGeom prst="rect">
            <a:avLst/>
          </a:prstGeom>
        </p:spPr>
      </p:pic>
      <p:sp>
        <p:nvSpPr>
          <p:cNvPr id="18" name="スライド番号プレースホルダー 3">
            <a:extLst>
              <a:ext uri="{FF2B5EF4-FFF2-40B4-BE49-F238E27FC236}">
                <a16:creationId xmlns:a16="http://schemas.microsoft.com/office/drawing/2014/main" id="{FE59E2F0-62CA-4A97-A4D9-80B1A7C84751}"/>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20</a:t>
            </a:fld>
            <a:endParaRPr lang="ja-JP" altLang="en-US" dirty="0"/>
          </a:p>
        </p:txBody>
      </p:sp>
      <p:sp>
        <p:nvSpPr>
          <p:cNvPr id="19" name="テキスト ボックス 18">
            <a:extLst>
              <a:ext uri="{FF2B5EF4-FFF2-40B4-BE49-F238E27FC236}">
                <a16:creationId xmlns:a16="http://schemas.microsoft.com/office/drawing/2014/main" id="{01ACE82B-652F-4A28-8334-8BF1CEA02F2C}"/>
              </a:ext>
            </a:extLst>
          </p:cNvPr>
          <p:cNvSpPr txBox="1"/>
          <p:nvPr/>
        </p:nvSpPr>
        <p:spPr>
          <a:xfrm>
            <a:off x="7200779" y="-190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48634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32871"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⑩考慮すべき視点と更新判定フロー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63231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河川管理施設（設備）は、大規模補修等による主要機器の延命化や電気・補機設備の更新などを組み合わせて、安全性・信頼性・</a:t>
            </a:r>
            <a:r>
              <a:rPr lang="en-US" altLang="ja-JP" sz="1200" kern="100" dirty="0"/>
              <a:t>LCC </a:t>
            </a:r>
            <a:r>
              <a:rPr lang="ja-JP" altLang="en-US" sz="1200" kern="100" dirty="0"/>
              <a:t>低減の観点から機場全体を長寿命化することを基本とするが、機場全体の更新や、構成機器の更新（部分更新）については、物理的、機能的、経済的、社会的視点などから総合的に評価を行い、図</a:t>
            </a:r>
            <a:r>
              <a:rPr lang="en-US" altLang="ja-JP" sz="1200" kern="100" dirty="0"/>
              <a:t>4.2-2 </a:t>
            </a:r>
            <a:r>
              <a:rPr lang="ja-JP" altLang="en-US" sz="1200" kern="100" dirty="0"/>
              <a:t>更新判定フローに基づき、大規模補修や更新・部分更新について見極める。</a:t>
            </a:r>
          </a:p>
          <a:p>
            <a:pPr marL="0" marR="0" lvl="0" indent="0" algn="l" defTabSz="925513" rtl="0" eaLnBrk="1" fontAlgn="auto" latinLnBrk="0" hangingPunct="1">
              <a:lnSpc>
                <a:spcPct val="100000"/>
              </a:lnSpc>
              <a:spcBef>
                <a:spcPts val="0"/>
              </a:spcBef>
              <a:spcAft>
                <a:spcPts val="0"/>
              </a:spcAft>
              <a:buClrTx/>
              <a:buSzTx/>
              <a:buFontTx/>
              <a:buNone/>
              <a:tabLst/>
              <a:defRPr/>
            </a:pPr>
            <a:r>
              <a:rPr lang="en-US" altLang="ja-JP" sz="1200" kern="100" dirty="0"/>
              <a:t>※</a:t>
            </a:r>
            <a:r>
              <a:rPr lang="ja-JP" altLang="en-US" sz="1200" kern="100" dirty="0"/>
              <a:t>本計画での“長寿命化”は、新設から撤去までのいわゆるライフサイクル延長のための対策という狭義の長寿命化に留まらず、維持管理・更新を適切に行うことにより、将来にわたって必要なインフラの機能を発揮し続けるための取組みと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a:effectLst/>
              </a:rPr>
              <a:t>図</a:t>
            </a:r>
            <a:r>
              <a:rPr lang="en-US" altLang="ja-JP" sz="1000" kern="100" dirty="0">
                <a:effectLst/>
              </a:rPr>
              <a:t>4.2-3 </a:t>
            </a:r>
            <a:r>
              <a:rPr lang="ja-JP" altLang="en-US" sz="1000" kern="100" dirty="0">
                <a:effectLst/>
              </a:rPr>
              <a:t>更新判定フロー</a:t>
            </a:r>
            <a:endParaRPr lang="en-US" altLang="ja-JP" sz="10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72559F0-2CB1-4D75-940D-292C838BC9E9}"/>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10A1EDDE-CE7F-487F-B70B-32855D606011}"/>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・無し</a:t>
            </a:r>
            <a:endParaRPr lang="en-US" altLang="ja-JP" sz="1200" kern="100" dirty="0">
              <a:effectLst/>
            </a:endParaRPr>
          </a:p>
          <a:p>
            <a:endParaRPr lang="en-US" altLang="ja-JP" sz="1200" kern="100" dirty="0"/>
          </a:p>
        </p:txBody>
      </p:sp>
      <p:sp>
        <p:nvSpPr>
          <p:cNvPr id="19" name="テキスト ボックス 18">
            <a:extLst>
              <a:ext uri="{FF2B5EF4-FFF2-40B4-BE49-F238E27FC236}">
                <a16:creationId xmlns:a16="http://schemas.microsoft.com/office/drawing/2014/main" id="{17814301-873A-49D2-A267-6534BFEF7FCB}"/>
              </a:ext>
            </a:extLst>
          </p:cNvPr>
          <p:cNvSpPr txBox="1"/>
          <p:nvPr/>
        </p:nvSpPr>
        <p:spPr>
          <a:xfrm>
            <a:off x="4364502" y="3963796"/>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800D7362-2BC8-4208-A221-DC5556507CBA}"/>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3CE90D90-2CE3-4238-B2B9-B6208C2937D1}"/>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26">
            <a:extLst>
              <a:ext uri="{FF2B5EF4-FFF2-40B4-BE49-F238E27FC236}">
                <a16:creationId xmlns:a16="http://schemas.microsoft.com/office/drawing/2014/main" id="{FC993B23-ACC1-4417-BDBE-6A564586274E}"/>
              </a:ext>
            </a:extLst>
          </p:cNvPr>
          <p:cNvSpPr>
            <a:spLocks noChangeArrowheads="1"/>
          </p:cNvSpPr>
          <p:nvPr/>
        </p:nvSpPr>
        <p:spPr bwMode="auto">
          <a:xfrm>
            <a:off x="234032" y="9310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42">
            <a:extLst>
              <a:ext uri="{FF2B5EF4-FFF2-40B4-BE49-F238E27FC236}">
                <a16:creationId xmlns:a16="http://schemas.microsoft.com/office/drawing/2014/main" id="{F72F72EE-A6C4-4CC9-B298-4F8D22527831}"/>
              </a:ext>
            </a:extLst>
          </p:cNvPr>
          <p:cNvSpPr>
            <a:spLocks noChangeArrowheads="1"/>
          </p:cNvSpPr>
          <p:nvPr/>
        </p:nvSpPr>
        <p:spPr bwMode="auto">
          <a:xfrm>
            <a:off x="234032" y="1388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200" b="0" i="0" u="none" strike="noStrike" cap="none" normalizeH="0" baseline="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1" name="図 10">
            <a:extLst>
              <a:ext uri="{FF2B5EF4-FFF2-40B4-BE49-F238E27FC236}">
                <a16:creationId xmlns:a16="http://schemas.microsoft.com/office/drawing/2014/main" id="{860384E8-60BD-4317-964B-9F36645A8FEA}"/>
              </a:ext>
            </a:extLst>
          </p:cNvPr>
          <p:cNvPicPr>
            <a:picLocks noChangeAspect="1"/>
          </p:cNvPicPr>
          <p:nvPr/>
        </p:nvPicPr>
        <p:blipFill>
          <a:blip r:embed="rId3"/>
          <a:stretch>
            <a:fillRect/>
          </a:stretch>
        </p:blipFill>
        <p:spPr>
          <a:xfrm>
            <a:off x="285300" y="3987032"/>
            <a:ext cx="2200006" cy="2219946"/>
          </a:xfrm>
          <a:prstGeom prst="rect">
            <a:avLst/>
          </a:prstGeom>
        </p:spPr>
      </p:pic>
      <p:pic>
        <p:nvPicPr>
          <p:cNvPr id="14" name="図 13">
            <a:extLst>
              <a:ext uri="{FF2B5EF4-FFF2-40B4-BE49-F238E27FC236}">
                <a16:creationId xmlns:a16="http://schemas.microsoft.com/office/drawing/2014/main" id="{E0E59400-E675-4E20-8E63-E6CCCC8900C7}"/>
              </a:ext>
            </a:extLst>
          </p:cNvPr>
          <p:cNvPicPr>
            <a:picLocks noChangeAspect="1"/>
          </p:cNvPicPr>
          <p:nvPr/>
        </p:nvPicPr>
        <p:blipFill>
          <a:blip r:embed="rId4"/>
          <a:stretch>
            <a:fillRect/>
          </a:stretch>
        </p:blipFill>
        <p:spPr>
          <a:xfrm>
            <a:off x="2401666" y="4232735"/>
            <a:ext cx="1137371" cy="746724"/>
          </a:xfrm>
          <a:prstGeom prst="rect">
            <a:avLst/>
          </a:prstGeom>
        </p:spPr>
      </p:pic>
      <p:sp>
        <p:nvSpPr>
          <p:cNvPr id="24" name="テキスト ボックス 23">
            <a:extLst>
              <a:ext uri="{FF2B5EF4-FFF2-40B4-BE49-F238E27FC236}">
                <a16:creationId xmlns:a16="http://schemas.microsoft.com/office/drawing/2014/main" id="{BB902536-7728-4C53-9012-FA3509581707}"/>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22" name="スライド番号プレースホルダー 3">
            <a:extLst>
              <a:ext uri="{FF2B5EF4-FFF2-40B4-BE49-F238E27FC236}">
                <a16:creationId xmlns:a16="http://schemas.microsoft.com/office/drawing/2014/main" id="{91468C68-5AF5-498B-B7D7-DEE725C2366F}"/>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21</a:t>
            </a:fld>
            <a:endParaRPr lang="ja-JP" altLang="en-US" dirty="0"/>
          </a:p>
        </p:txBody>
      </p:sp>
      <p:sp>
        <p:nvSpPr>
          <p:cNvPr id="23" name="テキスト ボックス 22">
            <a:extLst>
              <a:ext uri="{FF2B5EF4-FFF2-40B4-BE49-F238E27FC236}">
                <a16:creationId xmlns:a16="http://schemas.microsoft.com/office/drawing/2014/main" id="{C2BF5252-5D71-411B-961E-5D0BE2D3A754}"/>
              </a:ext>
            </a:extLst>
          </p:cNvPr>
          <p:cNvSpPr txBox="1"/>
          <p:nvPr/>
        </p:nvSpPr>
        <p:spPr>
          <a:xfrm>
            <a:off x="7215255" y="-32431"/>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5197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⑩考慮すべき視点と更新判定フロー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63231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海岸設備は、適切な維持管理を行い、安全性・信頼性、</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LCC</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最小化の観点から、可能な限り繰り返し維持管理を行い、使い続けることが基本であるが、特性や重要度を考慮し、物理的、機能的、社会的、経済的、技術的実現可能性の視点などから総合的に評価を行い、図</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4.2-2</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に基づいて、更新について見極めることとする。</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更新の見極めに際しては、将来の地域・社会構造変化を踏まえた、施設の廃止や集約化などについても考慮する。</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r>
              <a:rPr kumimoji="1" lang="ja-JP" altLang="en-US" sz="7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図</a:t>
            </a:r>
            <a:r>
              <a:rPr kumimoji="1" lang="en-US" altLang="ja-JP" sz="7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4.2-2 </a:t>
            </a:r>
            <a:r>
              <a:rPr kumimoji="1" lang="ja-JP" altLang="en-US" sz="7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更新判定フロー</a:t>
            </a:r>
            <a:endParaRPr kumimoji="1" lang="en-US" altLang="ja-JP" sz="6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9" name="図 8">
            <a:extLst>
              <a:ext uri="{FF2B5EF4-FFF2-40B4-BE49-F238E27FC236}">
                <a16:creationId xmlns:a16="http://schemas.microsoft.com/office/drawing/2014/main" id="{D676A878-EC66-4776-8E1D-F6843A0A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939" y="3215809"/>
            <a:ext cx="2018212" cy="2143085"/>
          </a:xfrm>
          <a:prstGeom prst="rect">
            <a:avLst/>
          </a:prstGeom>
        </p:spPr>
      </p:pic>
      <p:pic>
        <p:nvPicPr>
          <p:cNvPr id="19" name="図 18">
            <a:extLst>
              <a:ext uri="{FF2B5EF4-FFF2-40B4-BE49-F238E27FC236}">
                <a16:creationId xmlns:a16="http://schemas.microsoft.com/office/drawing/2014/main" id="{55416E4D-52F3-48CE-801A-6EE5905414FD}"/>
              </a:ext>
            </a:extLst>
          </p:cNvPr>
          <p:cNvPicPr>
            <a:picLocks noChangeAspect="1"/>
          </p:cNvPicPr>
          <p:nvPr/>
        </p:nvPicPr>
        <p:blipFill rotWithShape="1">
          <a:blip r:embed="rId4"/>
          <a:srcRect l="39063" t="58521" r="33431" b="19462"/>
          <a:stretch/>
        </p:blipFill>
        <p:spPr>
          <a:xfrm>
            <a:off x="1019604" y="5835406"/>
            <a:ext cx="1816583" cy="794109"/>
          </a:xfrm>
          <a:prstGeom prst="rect">
            <a:avLst/>
          </a:prstGeom>
        </p:spPr>
      </p:pic>
      <p:sp>
        <p:nvSpPr>
          <p:cNvPr id="14" name="テキスト ボックス 13">
            <a:extLst>
              <a:ext uri="{FF2B5EF4-FFF2-40B4-BE49-F238E27FC236}">
                <a16:creationId xmlns:a16="http://schemas.microsoft.com/office/drawing/2014/main" id="{AB5E94E1-94BB-4813-8CEE-C27B49F1AF39}"/>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EE79F054-3CBF-4FEB-9332-9F43781E6476}"/>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2" name="テキスト ボックス 21">
            <a:extLst>
              <a:ext uri="{FF2B5EF4-FFF2-40B4-BE49-F238E27FC236}">
                <a16:creationId xmlns:a16="http://schemas.microsoft.com/office/drawing/2014/main" id="{10CDDD96-6F96-4CF3-B9CF-9F48C7D0AD03}"/>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3" name="フローチャート: 組合せ 22">
            <a:extLst>
              <a:ext uri="{FF2B5EF4-FFF2-40B4-BE49-F238E27FC236}">
                <a16:creationId xmlns:a16="http://schemas.microsoft.com/office/drawing/2014/main" id="{7AB121B7-C12E-4F68-BCE1-8DAD00689683}"/>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4" name="フローチャート: 組合せ 23">
            <a:extLst>
              <a:ext uri="{FF2B5EF4-FFF2-40B4-BE49-F238E27FC236}">
                <a16:creationId xmlns:a16="http://schemas.microsoft.com/office/drawing/2014/main" id="{CA3DFE39-CB21-406B-9F63-A012276A6555}"/>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B3597BDB-626C-4702-A265-74B2D46A29FC}"/>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7" name="スライド番号プレースホルダー 3">
            <a:extLst>
              <a:ext uri="{FF2B5EF4-FFF2-40B4-BE49-F238E27FC236}">
                <a16:creationId xmlns:a16="http://schemas.microsoft.com/office/drawing/2014/main" id="{F6F5464A-7802-43D5-8D81-CE881D93A1F7}"/>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22</a:t>
            </a:fld>
            <a:endParaRPr lang="ja-JP" altLang="en-US" dirty="0"/>
          </a:p>
        </p:txBody>
      </p:sp>
      <p:sp>
        <p:nvSpPr>
          <p:cNvPr id="18" name="テキスト ボックス 17">
            <a:extLst>
              <a:ext uri="{FF2B5EF4-FFF2-40B4-BE49-F238E27FC236}">
                <a16:creationId xmlns:a16="http://schemas.microsoft.com/office/drawing/2014/main" id="{3D435E30-136D-43A5-ADBA-9E89BF174898}"/>
              </a:ext>
            </a:extLst>
          </p:cNvPr>
          <p:cNvSpPr txBox="1"/>
          <p:nvPr/>
        </p:nvSpPr>
        <p:spPr>
          <a:xfrm>
            <a:off x="7235924" y="-33546"/>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841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⑪設備の寿命</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07831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施設・設備の劣化・損傷状況は、利用環境等の影響を受けるため、寿命を一律に定めることは困難である。しかしながら、更新の検討を行うための一つの目安として、公会計（減価償却の観点）や国の基準による耐用年数、過去からの使用実績等などの考え方から目標寿命を設定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ctr" defTabSz="925513" rtl="0" eaLnBrk="1" fontAlgn="auto" latinLnBrk="0" hangingPunct="1">
              <a:lnSpc>
                <a:spcPct val="100000"/>
              </a:lnSpc>
              <a:spcBef>
                <a:spcPts val="0"/>
              </a:spcBef>
              <a:spcAft>
                <a:spcPts val="0"/>
              </a:spcAft>
              <a:buClrTx/>
              <a:buSzTx/>
              <a:buFontTx/>
              <a:buNone/>
              <a:tabLst/>
              <a:defRPr/>
            </a:pPr>
            <a:r>
              <a:rPr lang="ja-JP" altLang="en-US" sz="900" kern="100" dirty="0"/>
              <a:t>表</a:t>
            </a:r>
            <a:r>
              <a:rPr lang="en-US" altLang="ja-JP" sz="900" kern="100" dirty="0"/>
              <a:t>4.2-8</a:t>
            </a:r>
            <a:r>
              <a:rPr lang="ja-JP" altLang="en-US" sz="900" kern="100" dirty="0"/>
              <a:t> 寿命の考え方</a:t>
            </a:r>
            <a:endParaRPr lang="en-US" altLang="ja-JP" sz="9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1" name="テキスト ボックス 10">
            <a:extLst>
              <a:ext uri="{FF2B5EF4-FFF2-40B4-BE49-F238E27FC236}">
                <a16:creationId xmlns:a16="http://schemas.microsoft.com/office/drawing/2014/main" id="{E3B8F7F0-D57A-727B-9F60-DDFB5953A525}"/>
              </a:ext>
            </a:extLst>
          </p:cNvPr>
          <p:cNvSpPr txBox="1"/>
          <p:nvPr/>
        </p:nvSpPr>
        <p:spPr>
          <a:xfrm>
            <a:off x="4372691" y="4441334"/>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 設備分類を追加、細分化することで、より適切な目標</a:t>
            </a:r>
            <a:endParaRPr lang="en-US" altLang="ja-JP" sz="1200" kern="100" dirty="0">
              <a:effectLst/>
            </a:endParaRPr>
          </a:p>
          <a:p>
            <a:r>
              <a:rPr lang="en-US" altLang="ja-JP" sz="1200" kern="100" dirty="0"/>
              <a:t>        </a:t>
            </a:r>
            <a:r>
              <a:rPr lang="ja-JP" altLang="en-US" sz="1200" kern="100" dirty="0">
                <a:effectLst/>
              </a:rPr>
              <a:t>寿命の</a:t>
            </a:r>
            <a:r>
              <a:rPr lang="ja-JP" altLang="en-US" sz="1200" kern="100" dirty="0"/>
              <a:t>設定を行うなど、更に</a:t>
            </a:r>
            <a:r>
              <a:rPr lang="ja-JP" altLang="en-US" sz="1200" kern="100" dirty="0">
                <a:effectLst/>
              </a:rPr>
              <a:t>効率的・効果的な維持管</a:t>
            </a:r>
            <a:endParaRPr lang="en-US" altLang="ja-JP" sz="1200" kern="100" dirty="0">
              <a:effectLst/>
            </a:endParaRPr>
          </a:p>
          <a:p>
            <a:r>
              <a:rPr lang="en-US" altLang="ja-JP" sz="1200" kern="100" dirty="0"/>
              <a:t>        </a:t>
            </a:r>
            <a:r>
              <a:rPr lang="ja-JP" altLang="en-US" sz="1200" kern="100" dirty="0">
                <a:effectLst/>
              </a:rPr>
              <a:t>理を目指す。</a:t>
            </a:r>
            <a:endParaRPr lang="en-US" altLang="ja-JP" sz="1200" kern="100" dirty="0"/>
          </a:p>
          <a:p>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組合せ 14">
            <a:extLst>
              <a:ext uri="{FF2B5EF4-FFF2-40B4-BE49-F238E27FC236}">
                <a16:creationId xmlns:a16="http://schemas.microsoft.com/office/drawing/2014/main" id="{8F7DA916-6B98-83E5-6F3C-16A5ADA33FB0}"/>
              </a:ext>
            </a:extLst>
          </p:cNvPr>
          <p:cNvSpPr/>
          <p:nvPr/>
        </p:nvSpPr>
        <p:spPr>
          <a:xfrm>
            <a:off x="5702784" y="409631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5D1AAB5-C6D6-4B56-B0EC-50027C47CDA1}"/>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a:t>
            </a:r>
            <a:r>
              <a:rPr lang="ja-JP" altLang="en-US" sz="1200" kern="100" dirty="0"/>
              <a:t>　</a:t>
            </a:r>
            <a:endParaRPr lang="en-US" altLang="ja-JP" sz="1200" kern="100" dirty="0"/>
          </a:p>
          <a:p>
            <a:pPr algn="just"/>
            <a:r>
              <a:rPr lang="ja-JP" altLang="en-US" sz="1200" kern="100" dirty="0">
                <a:effectLst/>
              </a:rPr>
              <a:t>　　　Ｂ：実施評価　　　　　　　　△</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フローチャート: 組合せ 16">
            <a:extLst>
              <a:ext uri="{FF2B5EF4-FFF2-40B4-BE49-F238E27FC236}">
                <a16:creationId xmlns:a16="http://schemas.microsoft.com/office/drawing/2014/main" id="{184A57A2-B586-44AD-84BA-6E57B39FD02C}"/>
              </a:ext>
            </a:extLst>
          </p:cNvPr>
          <p:cNvSpPr/>
          <p:nvPr/>
        </p:nvSpPr>
        <p:spPr>
          <a:xfrm>
            <a:off x="5702785" y="2580279"/>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CFD42DA9-5714-4E7E-886C-13479C230870}"/>
              </a:ext>
            </a:extLst>
          </p:cNvPr>
          <p:cNvPicPr>
            <a:picLocks noChangeAspect="1"/>
          </p:cNvPicPr>
          <p:nvPr/>
        </p:nvPicPr>
        <p:blipFill>
          <a:blip r:embed="rId3"/>
          <a:stretch>
            <a:fillRect/>
          </a:stretch>
        </p:blipFill>
        <p:spPr>
          <a:xfrm>
            <a:off x="151036" y="2840092"/>
            <a:ext cx="3645264" cy="1896627"/>
          </a:xfrm>
          <a:prstGeom prst="rect">
            <a:avLst/>
          </a:prstGeom>
        </p:spPr>
      </p:pic>
      <p:pic>
        <p:nvPicPr>
          <p:cNvPr id="13" name="図 12">
            <a:extLst>
              <a:ext uri="{FF2B5EF4-FFF2-40B4-BE49-F238E27FC236}">
                <a16:creationId xmlns:a16="http://schemas.microsoft.com/office/drawing/2014/main" id="{749D9FD4-DCCA-4EAF-96E5-A9724B6C62EC}"/>
              </a:ext>
            </a:extLst>
          </p:cNvPr>
          <p:cNvPicPr>
            <a:picLocks noChangeAspect="1"/>
          </p:cNvPicPr>
          <p:nvPr/>
        </p:nvPicPr>
        <p:blipFill>
          <a:blip r:embed="rId4"/>
          <a:stretch>
            <a:fillRect/>
          </a:stretch>
        </p:blipFill>
        <p:spPr>
          <a:xfrm>
            <a:off x="0" y="4703762"/>
            <a:ext cx="3852143" cy="701891"/>
          </a:xfrm>
          <a:prstGeom prst="rect">
            <a:avLst/>
          </a:prstGeom>
        </p:spPr>
      </p:pic>
      <p:sp>
        <p:nvSpPr>
          <p:cNvPr id="21" name="テキスト ボックス 20">
            <a:extLst>
              <a:ext uri="{FF2B5EF4-FFF2-40B4-BE49-F238E27FC236}">
                <a16:creationId xmlns:a16="http://schemas.microsoft.com/office/drawing/2014/main" id="{38AABB26-DD05-46AA-9A83-EF339CEE5052}"/>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8" name="テキスト ボックス 17">
            <a:extLst>
              <a:ext uri="{FF2B5EF4-FFF2-40B4-BE49-F238E27FC236}">
                <a16:creationId xmlns:a16="http://schemas.microsoft.com/office/drawing/2014/main" id="{A254DEF4-6564-4674-9EC2-6C9862E86349}"/>
              </a:ext>
            </a:extLst>
          </p:cNvPr>
          <p:cNvSpPr txBox="1"/>
          <p:nvPr/>
        </p:nvSpPr>
        <p:spPr>
          <a:xfrm>
            <a:off x="4372691" y="2840092"/>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・同じ設備分類内で、寿命が異なるものが存在するが、</a:t>
            </a:r>
            <a:endParaRPr lang="en-US" altLang="ja-JP" sz="1200" kern="100" dirty="0">
              <a:effectLst/>
            </a:endParaRPr>
          </a:p>
          <a:p>
            <a:r>
              <a:rPr lang="ja-JP" altLang="en-US" sz="1200" kern="100" dirty="0">
                <a:effectLst/>
              </a:rPr>
              <a:t>　      類似設備の年数設定を参考に管理をしているものが</a:t>
            </a:r>
            <a:endParaRPr lang="en-US" altLang="ja-JP" sz="1200" kern="100" dirty="0">
              <a:effectLst/>
            </a:endParaRPr>
          </a:p>
          <a:p>
            <a:r>
              <a:rPr lang="ja-JP" altLang="en-US" sz="1200" kern="100" dirty="0"/>
              <a:t>　      </a:t>
            </a:r>
            <a:r>
              <a:rPr lang="ja-JP" altLang="en-US" sz="1200" kern="100" dirty="0">
                <a:effectLst/>
              </a:rPr>
              <a:t>ある。</a:t>
            </a:r>
            <a:endParaRPr lang="en-US" altLang="ja-JP" sz="1200" kern="100" dirty="0">
              <a:effectLst/>
            </a:endParaRPr>
          </a:p>
          <a:p>
            <a:endParaRPr lang="ja-JP" altLang="en-US" sz="1200" kern="100" dirty="0">
              <a:effectLst/>
            </a:endParaRPr>
          </a:p>
        </p:txBody>
      </p:sp>
      <p:sp>
        <p:nvSpPr>
          <p:cNvPr id="19" name="スライド番号プレースホルダー 3">
            <a:extLst>
              <a:ext uri="{FF2B5EF4-FFF2-40B4-BE49-F238E27FC236}">
                <a16:creationId xmlns:a16="http://schemas.microsoft.com/office/drawing/2014/main" id="{D4E632B4-A9C6-44EA-AEEE-493B707D5433}"/>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23</a:t>
            </a:fld>
            <a:endParaRPr lang="ja-JP" altLang="en-US" dirty="0"/>
          </a:p>
        </p:txBody>
      </p:sp>
      <p:sp>
        <p:nvSpPr>
          <p:cNvPr id="20" name="テキスト ボックス 19">
            <a:extLst>
              <a:ext uri="{FF2B5EF4-FFF2-40B4-BE49-F238E27FC236}">
                <a16:creationId xmlns:a16="http://schemas.microsoft.com/office/drawing/2014/main" id="{FA90A3BC-0827-4EAD-9226-A0AAA3FDD9AD}"/>
              </a:ext>
            </a:extLst>
          </p:cNvPr>
          <p:cNvSpPr txBox="1"/>
          <p:nvPr/>
        </p:nvSpPr>
        <p:spPr>
          <a:xfrm>
            <a:off x="7217979" y="3184"/>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03200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⑪設備の寿命</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26297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設備の劣化・損傷状況は、利用環境等の影響を受けるため、寿命を一律に定めることは困難である。しかしながら、更新の検討を行うための一つの目安として、公会計（減価償却の観点）や国の基準による耐用年数、過去からの使用実績等などを参考に設定する。</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16" name="図 15">
            <a:extLst>
              <a:ext uri="{FF2B5EF4-FFF2-40B4-BE49-F238E27FC236}">
                <a16:creationId xmlns:a16="http://schemas.microsoft.com/office/drawing/2014/main" id="{334CBBB8-401A-426B-A752-EF0678D72E85}"/>
              </a:ext>
            </a:extLst>
          </p:cNvPr>
          <p:cNvPicPr>
            <a:picLocks noChangeAspect="1"/>
          </p:cNvPicPr>
          <p:nvPr/>
        </p:nvPicPr>
        <p:blipFill rotWithShape="1">
          <a:blip r:embed="rId3"/>
          <a:srcRect l="30313" t="35580" r="25588" b="7765"/>
          <a:stretch/>
        </p:blipFill>
        <p:spPr>
          <a:xfrm>
            <a:off x="217227" y="2629832"/>
            <a:ext cx="3512881" cy="2464616"/>
          </a:xfrm>
          <a:prstGeom prst="rect">
            <a:avLst/>
          </a:prstGeom>
        </p:spPr>
      </p:pic>
      <p:sp>
        <p:nvSpPr>
          <p:cNvPr id="15" name="テキスト ボックス 14">
            <a:extLst>
              <a:ext uri="{FF2B5EF4-FFF2-40B4-BE49-F238E27FC236}">
                <a16:creationId xmlns:a16="http://schemas.microsoft.com/office/drawing/2014/main" id="{7BA5E00C-AAAE-4CC5-AED7-BCE4EBECBB19}"/>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a:t>
            </a:r>
            <a:r>
              <a:rPr lang="ja-JP" altLang="en-US" sz="1200" kern="100" dirty="0">
                <a:solidFill>
                  <a:prstClr val="black"/>
                </a:solidFill>
                <a:latin typeface="Trebuchet MS"/>
                <a:ea typeface="HGｺﾞｼｯｸM" panose="020B0609000000000000" pitchFamily="49" charset="-128"/>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0" name="テキスト ボックス 19">
            <a:extLst>
              <a:ext uri="{FF2B5EF4-FFF2-40B4-BE49-F238E27FC236}">
                <a16:creationId xmlns:a16="http://schemas.microsoft.com/office/drawing/2014/main" id="{DF5F1BF2-994F-4E75-A797-379E10CD06BA}"/>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r>
              <a:rPr lang="ja-JP" altLang="en-US" sz="1200" kern="100" dirty="0">
                <a:effectLst/>
              </a:rPr>
              <a:t>・</a:t>
            </a:r>
            <a:r>
              <a:rPr lang="ja-JP" altLang="en-US" sz="1200" kern="100" dirty="0"/>
              <a:t>同じ設備分類内で、寿命が異なるものが存在するが、</a:t>
            </a:r>
            <a:endParaRPr lang="en-US" altLang="ja-JP" sz="1200" kern="100" dirty="0"/>
          </a:p>
          <a:p>
            <a:r>
              <a:rPr lang="ja-JP" altLang="en-US" sz="1200" kern="100" dirty="0"/>
              <a:t>　　　類似設備の年数設定を参考に管理をしているものが</a:t>
            </a:r>
            <a:endParaRPr lang="en-US" altLang="ja-JP" sz="1200" kern="100" dirty="0"/>
          </a:p>
          <a:p>
            <a:r>
              <a:rPr lang="ja-JP" altLang="en-US" sz="1200" kern="100" dirty="0"/>
              <a:t>　　　ある。</a:t>
            </a:r>
            <a:endParaRPr lang="en-US" altLang="ja-JP" sz="1200" kern="100" dirty="0"/>
          </a:p>
          <a:p>
            <a:endParaRPr lang="en-US" altLang="ja-JP" sz="1200" dirty="0"/>
          </a:p>
        </p:txBody>
      </p:sp>
      <p:sp>
        <p:nvSpPr>
          <p:cNvPr id="21" name="テキスト ボックス 20">
            <a:extLst>
              <a:ext uri="{FF2B5EF4-FFF2-40B4-BE49-F238E27FC236}">
                <a16:creationId xmlns:a16="http://schemas.microsoft.com/office/drawing/2014/main" id="{FC122909-E500-41AB-B45B-994B11DB5BFE}"/>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r>
              <a:rPr lang="ja-JP" altLang="en-US" sz="1200" kern="100" dirty="0">
                <a:effectLst/>
              </a:rPr>
              <a:t>・設備分類を細分化、追加することで、より適切な目標</a:t>
            </a:r>
            <a:endParaRPr lang="en-US" altLang="ja-JP" sz="1200" kern="100" dirty="0">
              <a:effectLst/>
            </a:endParaRPr>
          </a:p>
          <a:p>
            <a:r>
              <a:rPr lang="ja-JP" altLang="en-US" sz="1200" kern="100" dirty="0"/>
              <a:t>　　　</a:t>
            </a:r>
            <a:r>
              <a:rPr lang="ja-JP" altLang="en-US" sz="1200" kern="100" dirty="0">
                <a:effectLst/>
              </a:rPr>
              <a:t>寿命の</a:t>
            </a:r>
            <a:r>
              <a:rPr lang="ja-JP" altLang="en-US" sz="1200" kern="100" dirty="0"/>
              <a:t>設定を行うなど、更に</a:t>
            </a:r>
            <a:r>
              <a:rPr lang="ja-JP" altLang="en-US" sz="1200" kern="100" dirty="0">
                <a:effectLst/>
              </a:rPr>
              <a:t>効率的・効果的な維持管</a:t>
            </a:r>
            <a:endParaRPr lang="en-US" altLang="ja-JP" sz="1200" kern="100" dirty="0">
              <a:effectLst/>
            </a:endParaRPr>
          </a:p>
          <a:p>
            <a:r>
              <a:rPr lang="ja-JP" altLang="en-US" sz="1200" kern="100" dirty="0"/>
              <a:t>　　　</a:t>
            </a:r>
            <a:r>
              <a:rPr lang="ja-JP" altLang="en-US" sz="1200" kern="100" dirty="0">
                <a:effectLst/>
              </a:rPr>
              <a:t>理を目指す。</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63A9B5AC-CB5F-4637-845A-6046681C7F51}"/>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3" name="フローチャート: 組合せ 22">
            <a:extLst>
              <a:ext uri="{FF2B5EF4-FFF2-40B4-BE49-F238E27FC236}">
                <a16:creationId xmlns:a16="http://schemas.microsoft.com/office/drawing/2014/main" id="{BB47292E-5D26-4FFB-B98D-6E51F5A99C94}"/>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97EF0C07-F67A-427E-A261-7024FBAA34F6}"/>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7" name="スライド番号プレースホルダー 3">
            <a:extLst>
              <a:ext uri="{FF2B5EF4-FFF2-40B4-BE49-F238E27FC236}">
                <a16:creationId xmlns:a16="http://schemas.microsoft.com/office/drawing/2014/main" id="{6115AD80-EA55-4BBC-B026-D497D560B5D0}"/>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24</a:t>
            </a:fld>
            <a:endParaRPr lang="ja-JP" altLang="en-US" dirty="0"/>
          </a:p>
        </p:txBody>
      </p:sp>
      <p:sp>
        <p:nvSpPr>
          <p:cNvPr id="18" name="テキスト ボックス 17">
            <a:extLst>
              <a:ext uri="{FF2B5EF4-FFF2-40B4-BE49-F238E27FC236}">
                <a16:creationId xmlns:a16="http://schemas.microsoft.com/office/drawing/2014/main" id="{1E632D5F-55D3-4C0F-92D6-EDC54F4B8A82}"/>
              </a:ext>
            </a:extLst>
          </p:cNvPr>
          <p:cNvSpPr txBox="1"/>
          <p:nvPr/>
        </p:nvSpPr>
        <p:spPr>
          <a:xfrm>
            <a:off x="7195823" y="-130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4685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a:t>
            </a:r>
            <a:r>
              <a:rPr lang="ja-JP" altLang="en-US" sz="2400" dirty="0">
                <a:solidFill>
                  <a:prstClr val="black"/>
                </a:solidFill>
                <a:latin typeface="Meiryo UI" pitchFamily="50" charset="-128"/>
                <a:ea typeface="Meiryo UI" pitchFamily="50" charset="-128"/>
                <a:cs typeface="Meiryo UI" pitchFamily="50" charset="-128"/>
              </a:rPr>
              <a:t>⑫</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重点化指標・優先順位の考え方</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92415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限られた資源（予算・人員）の中で維持管理を適切かつ的確に行うため、府民の安全を確保することを最優先とし、設備毎の特性や重要度などを踏まえ、不具合が発生した場合のリスク等に着目（特定・評価）し、補修・部分更新などの重点化（優先順位）を設定し、戦略的に維持管理を行う。</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ctr" defTabSz="925513" rtl="0" eaLnBrk="1" fontAlgn="auto" latinLnBrk="0" hangingPunct="1">
              <a:lnSpc>
                <a:spcPct val="100000"/>
              </a:lnSpc>
              <a:spcBef>
                <a:spcPts val="0"/>
              </a:spcBef>
              <a:spcAft>
                <a:spcPts val="0"/>
              </a:spcAft>
              <a:buClrTx/>
              <a:buSzTx/>
              <a:buFontTx/>
              <a:buNone/>
              <a:tabLst/>
              <a:defRPr/>
            </a:pPr>
            <a:endParaRPr lang="en-US" altLang="ja-JP" sz="900" kern="100" dirty="0"/>
          </a:p>
          <a:p>
            <a:pPr algn="ctr" defTabSz="925513">
              <a:defRPr/>
            </a:pPr>
            <a:endParaRPr lang="en-US" altLang="ja-JP" sz="900" kern="100" dirty="0"/>
          </a:p>
          <a:p>
            <a:pPr algn="ctr" defTabSz="925513">
              <a:defRPr/>
            </a:pPr>
            <a:endParaRPr lang="en-US" altLang="ja-JP" sz="900" kern="100" dirty="0"/>
          </a:p>
          <a:p>
            <a:pPr algn="ctr" defTabSz="925513">
              <a:defRPr/>
            </a:pPr>
            <a:endParaRPr lang="en-US" altLang="ja-JP" sz="900" kern="100" dirty="0"/>
          </a:p>
          <a:p>
            <a:pPr algn="ctr" defTabSz="925513">
              <a:defRPr/>
            </a:pPr>
            <a:r>
              <a:rPr lang="ja-JP" altLang="en-US" sz="900" kern="100" dirty="0"/>
              <a:t>図</a:t>
            </a:r>
            <a:r>
              <a:rPr lang="en-US" altLang="ja-JP" sz="900" kern="100" dirty="0"/>
              <a:t>4.3-1</a:t>
            </a:r>
            <a:r>
              <a:rPr lang="ja-JP" altLang="en-US" sz="900" kern="100" dirty="0"/>
              <a:t>　重点化指標マトリックス</a:t>
            </a:r>
            <a:endParaRPr lang="en-US" altLang="ja-JP" sz="9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43BFBE6-A424-417C-9CB2-8AB3CC99DA62}"/>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54821956-A96C-4932-B1C9-6F933931F6D5}"/>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9" name="テキスト ボックス 18">
            <a:extLst>
              <a:ext uri="{FF2B5EF4-FFF2-40B4-BE49-F238E27FC236}">
                <a16:creationId xmlns:a16="http://schemas.microsoft.com/office/drawing/2014/main" id="{6BE8AC2B-557C-40EB-B697-1BCA7F449F3E}"/>
              </a:ext>
            </a:extLst>
          </p:cNvPr>
          <p:cNvSpPr txBox="1"/>
          <p:nvPr/>
        </p:nvSpPr>
        <p:spPr>
          <a:xfrm>
            <a:off x="4364502" y="3963796"/>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310B069F-061C-47C5-A7CE-8AFAE2D83D48}"/>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960CFCA4-58AF-42B5-A47F-E9E912B7733E}"/>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6BCB679-7D46-4465-8569-1BE97E63E8D3}"/>
              </a:ext>
            </a:extLst>
          </p:cNvPr>
          <p:cNvPicPr>
            <a:picLocks noChangeAspect="1"/>
          </p:cNvPicPr>
          <p:nvPr/>
        </p:nvPicPr>
        <p:blipFill>
          <a:blip r:embed="rId3"/>
          <a:stretch>
            <a:fillRect/>
          </a:stretch>
        </p:blipFill>
        <p:spPr>
          <a:xfrm>
            <a:off x="179512" y="2896187"/>
            <a:ext cx="3600400" cy="1405871"/>
          </a:xfrm>
          <a:prstGeom prst="rect">
            <a:avLst/>
          </a:prstGeom>
        </p:spPr>
      </p:pic>
      <p:sp>
        <p:nvSpPr>
          <p:cNvPr id="14" name="テキスト ボックス 13">
            <a:extLst>
              <a:ext uri="{FF2B5EF4-FFF2-40B4-BE49-F238E27FC236}">
                <a16:creationId xmlns:a16="http://schemas.microsoft.com/office/drawing/2014/main" id="{8E695726-9F37-4F4C-98E2-2475B26680C3}"/>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5" name="スライド番号プレースホルダー 3">
            <a:extLst>
              <a:ext uri="{FF2B5EF4-FFF2-40B4-BE49-F238E27FC236}">
                <a16:creationId xmlns:a16="http://schemas.microsoft.com/office/drawing/2014/main" id="{8C0FC1D4-B4D5-4621-9459-D5533E8CFF31}"/>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25</a:t>
            </a:fld>
            <a:endParaRPr lang="ja-JP" altLang="en-US" dirty="0"/>
          </a:p>
        </p:txBody>
      </p:sp>
      <p:sp>
        <p:nvSpPr>
          <p:cNvPr id="16" name="テキスト ボックス 15">
            <a:extLst>
              <a:ext uri="{FF2B5EF4-FFF2-40B4-BE49-F238E27FC236}">
                <a16:creationId xmlns:a16="http://schemas.microsoft.com/office/drawing/2014/main" id="{B358E6A1-96D2-4A67-8EEE-64FE207C7BDF}"/>
              </a:ext>
            </a:extLst>
          </p:cNvPr>
          <p:cNvSpPr txBox="1"/>
          <p:nvPr/>
        </p:nvSpPr>
        <p:spPr>
          <a:xfrm>
            <a:off x="7217979" y="-190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89348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⑫重点化指標・優先順位の考え方</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33965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限られた資源（予算・人員）の中で維持管理を適切かつ的確に行うため、府民の安全を確保することを最優先に、設備毎の特性や重要度などを踏まえ、不具合が発生した場合のリスク等に着目（特定・評価）して、海岸設備の点検、補修などの重点化（優先順位）を設定し、戦略的に維持管理を行う。</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9" name="図 8">
            <a:extLst>
              <a:ext uri="{FF2B5EF4-FFF2-40B4-BE49-F238E27FC236}">
                <a16:creationId xmlns:a16="http://schemas.microsoft.com/office/drawing/2014/main" id="{EE8B0861-4A50-409A-9FAF-7780BB47F92B}"/>
              </a:ext>
            </a:extLst>
          </p:cNvPr>
          <p:cNvPicPr>
            <a:picLocks noChangeAspect="1"/>
          </p:cNvPicPr>
          <p:nvPr/>
        </p:nvPicPr>
        <p:blipFill rotWithShape="1">
          <a:blip r:embed="rId3"/>
          <a:srcRect l="30435" t="31588" r="26253" b="18277"/>
          <a:stretch/>
        </p:blipFill>
        <p:spPr>
          <a:xfrm>
            <a:off x="293984" y="2818327"/>
            <a:ext cx="3061166" cy="1935151"/>
          </a:xfrm>
          <a:prstGeom prst="rect">
            <a:avLst/>
          </a:prstGeom>
        </p:spPr>
      </p:pic>
      <p:sp>
        <p:nvSpPr>
          <p:cNvPr id="13" name="テキスト ボックス 12">
            <a:extLst>
              <a:ext uri="{FF2B5EF4-FFF2-40B4-BE49-F238E27FC236}">
                <a16:creationId xmlns:a16="http://schemas.microsoft.com/office/drawing/2014/main" id="{9CA7BDD5-8AB8-45F0-A5CE-FFE555FE7F6E}"/>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A9B53843-9EAE-4309-9224-E94A4DB5A351}"/>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004AAEE8-92BE-4104-B8C6-10115365ADF2}"/>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フローチャート: 組合せ 20">
            <a:extLst>
              <a:ext uri="{FF2B5EF4-FFF2-40B4-BE49-F238E27FC236}">
                <a16:creationId xmlns:a16="http://schemas.microsoft.com/office/drawing/2014/main" id="{7252F560-DE45-494F-81FC-6927DD6063AA}"/>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94AD3C2C-E4CA-4FBC-BC3A-5C6C38081901}"/>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B611F073-C07A-4CFC-B924-5244BD1209B3}"/>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7" name="スライド番号プレースホルダー 3">
            <a:extLst>
              <a:ext uri="{FF2B5EF4-FFF2-40B4-BE49-F238E27FC236}">
                <a16:creationId xmlns:a16="http://schemas.microsoft.com/office/drawing/2014/main" id="{8B24B22D-7365-448C-BCD2-91F387D767AA}"/>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26</a:t>
            </a:fld>
            <a:endParaRPr lang="ja-JP" altLang="en-US" dirty="0"/>
          </a:p>
        </p:txBody>
      </p:sp>
      <p:sp>
        <p:nvSpPr>
          <p:cNvPr id="18" name="テキスト ボックス 17">
            <a:extLst>
              <a:ext uri="{FF2B5EF4-FFF2-40B4-BE49-F238E27FC236}">
                <a16:creationId xmlns:a16="http://schemas.microsoft.com/office/drawing/2014/main" id="{6324DEF4-DCD0-444C-B5E5-FA83435A68F3}"/>
              </a:ext>
            </a:extLst>
          </p:cNvPr>
          <p:cNvSpPr txBox="1"/>
          <p:nvPr/>
        </p:nvSpPr>
        <p:spPr>
          <a:xfrm>
            <a:off x="7217979" y="-11729"/>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33605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⑬日常的な維持管理の着実な実践</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07831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日常的な維持管理においては、設備を常に良好な状態に保つよう、設備の状態を的確に把握し、設備不具合の早期発見、早期対応や緊急的・突発的な事案、苦情・要望事項等への迅速な対応、不法・不正行為の排除を図り、府民の安全・安心の確保はもとより、府民サービスの向上など、これらの取組を引き続き着実に実施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また、設備の適正利用や日常的に細やかな維持管理作業を行う等、設備の長寿命化に資する取組を実践していく。</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これらの取組を着実に実践していくために設備の特性等を考慮し、創意工夫を凝らしながら適切に対応するとともに</a:t>
            </a:r>
            <a:r>
              <a:rPr lang="en-US" altLang="ja-JP" sz="1200" kern="100" dirty="0"/>
              <a:t>PDCA </a:t>
            </a:r>
            <a:r>
              <a:rPr lang="ja-JP" altLang="en-US" sz="1200" kern="100" dirty="0"/>
              <a:t>サイクルによる継続的なマネジメントを行っていく。</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12DEAF0-23D0-4CDF-8397-193EA59465C1}"/>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12394468-5015-472E-85F3-B1BD781C0ACA}"/>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8" name="テキスト ボックス 17">
            <a:extLst>
              <a:ext uri="{FF2B5EF4-FFF2-40B4-BE49-F238E27FC236}">
                <a16:creationId xmlns:a16="http://schemas.microsoft.com/office/drawing/2014/main" id="{682E320E-DDC7-4D26-9207-874AC9E0C3AC}"/>
              </a:ext>
            </a:extLst>
          </p:cNvPr>
          <p:cNvSpPr txBox="1"/>
          <p:nvPr/>
        </p:nvSpPr>
        <p:spPr>
          <a:xfrm>
            <a:off x="4364502" y="3963796"/>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19" name="フローチャート: 組合せ 18">
            <a:extLst>
              <a:ext uri="{FF2B5EF4-FFF2-40B4-BE49-F238E27FC236}">
                <a16:creationId xmlns:a16="http://schemas.microsoft.com/office/drawing/2014/main" id="{9E0385F2-E2DF-40E1-9A87-FEB88BB747B2}"/>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CCD6EAD2-FEE3-4010-8B66-7A0FA9011ADB}"/>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148D682-6A4E-4AE8-82D0-C57363138751}"/>
              </a:ext>
            </a:extLst>
          </p:cNvPr>
          <p:cNvPicPr>
            <a:picLocks noChangeAspect="1"/>
          </p:cNvPicPr>
          <p:nvPr/>
        </p:nvPicPr>
        <p:blipFill>
          <a:blip r:embed="rId3"/>
          <a:stretch>
            <a:fillRect/>
          </a:stretch>
        </p:blipFill>
        <p:spPr>
          <a:xfrm>
            <a:off x="184943" y="4221088"/>
            <a:ext cx="3577450" cy="1049739"/>
          </a:xfrm>
          <a:prstGeom prst="rect">
            <a:avLst/>
          </a:prstGeom>
          <a:solidFill>
            <a:schemeClr val="bg1"/>
          </a:solidFill>
        </p:spPr>
      </p:pic>
      <p:sp>
        <p:nvSpPr>
          <p:cNvPr id="13" name="テキスト ボックス 12">
            <a:extLst>
              <a:ext uri="{FF2B5EF4-FFF2-40B4-BE49-F238E27FC236}">
                <a16:creationId xmlns:a16="http://schemas.microsoft.com/office/drawing/2014/main" id="{F3D2B521-8FF2-499D-AB14-5AB1B3157F6A}"/>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4" name="スライド番号プレースホルダー 3">
            <a:extLst>
              <a:ext uri="{FF2B5EF4-FFF2-40B4-BE49-F238E27FC236}">
                <a16:creationId xmlns:a16="http://schemas.microsoft.com/office/drawing/2014/main" id="{D3EA2749-360A-447D-B17D-0B19869974E8}"/>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27</a:t>
            </a:fld>
            <a:endParaRPr lang="ja-JP" altLang="en-US" dirty="0"/>
          </a:p>
        </p:txBody>
      </p:sp>
      <p:sp>
        <p:nvSpPr>
          <p:cNvPr id="15" name="テキスト ボックス 14">
            <a:extLst>
              <a:ext uri="{FF2B5EF4-FFF2-40B4-BE49-F238E27FC236}">
                <a16:creationId xmlns:a16="http://schemas.microsoft.com/office/drawing/2014/main" id="{1011420F-A8FB-4D8E-A218-3B1EA01F540B}"/>
              </a:ext>
            </a:extLst>
          </p:cNvPr>
          <p:cNvSpPr txBox="1"/>
          <p:nvPr/>
        </p:nvSpPr>
        <p:spPr>
          <a:xfrm>
            <a:off x="7217979" y="3411"/>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52387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⑬日常的な維持管理の着実な実践</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63231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日常的な維持管理においては、設備を常に良好な状日常的な維持管理では、設備を常に良好な状態に保つよう、設備の状態を的確に把握し、設備不具合の早期発見、早期対応や緊急的・突発的な事案、苦情・要望事項等への迅速な対応、不法・不正行為の排除を図り、府民の安全・安心の確保はもとより、府民サービスの向上等、これらの取組を引き続き着実に実施する。</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また、設備の適正利用や日常的に細やかな維持管理作業を行う等、設備の長寿命化に資する取組についても実践する。</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これらの取組を着実に実践していくために設備の特性等を考慮し、創意工夫を凝らしながら適切に対応するとともに</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PDCA</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サイクルによる継続的なマネジメントを行う。</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16" name="図 15">
            <a:extLst>
              <a:ext uri="{FF2B5EF4-FFF2-40B4-BE49-F238E27FC236}">
                <a16:creationId xmlns:a16="http://schemas.microsoft.com/office/drawing/2014/main" id="{C74B589B-CD45-4BCA-86E0-89B8FB5B4137}"/>
              </a:ext>
            </a:extLst>
          </p:cNvPr>
          <p:cNvPicPr>
            <a:picLocks noChangeAspect="1"/>
          </p:cNvPicPr>
          <p:nvPr/>
        </p:nvPicPr>
        <p:blipFill rotWithShape="1">
          <a:blip r:embed="rId3"/>
          <a:srcRect l="29429" t="49138" r="26133" b="11590"/>
          <a:stretch/>
        </p:blipFill>
        <p:spPr>
          <a:xfrm>
            <a:off x="202464" y="4416560"/>
            <a:ext cx="3542407" cy="1709668"/>
          </a:xfrm>
          <a:prstGeom prst="rect">
            <a:avLst/>
          </a:prstGeom>
        </p:spPr>
      </p:pic>
      <p:sp>
        <p:nvSpPr>
          <p:cNvPr id="13" name="テキスト ボックス 12">
            <a:extLst>
              <a:ext uri="{FF2B5EF4-FFF2-40B4-BE49-F238E27FC236}">
                <a16:creationId xmlns:a16="http://schemas.microsoft.com/office/drawing/2014/main" id="{EA393776-43D3-4594-9ACC-069FC49138C0}"/>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04470E12-E678-4BF7-8827-37A7A9D03E34}"/>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ACA3DB45-25E3-4C98-914C-F5B6850CAB0E}"/>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420DE162-4AF3-42A7-B979-59CC63C2065A}"/>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3" name="フローチャート: 組合せ 22">
            <a:extLst>
              <a:ext uri="{FF2B5EF4-FFF2-40B4-BE49-F238E27FC236}">
                <a16:creationId xmlns:a16="http://schemas.microsoft.com/office/drawing/2014/main" id="{18B24277-6F35-4134-AC15-A7FF4017062F}"/>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7" name="テキスト ボックス 16">
            <a:extLst>
              <a:ext uri="{FF2B5EF4-FFF2-40B4-BE49-F238E27FC236}">
                <a16:creationId xmlns:a16="http://schemas.microsoft.com/office/drawing/2014/main" id="{A82D2C51-C30E-42DA-A5A6-7ACCB08260B6}"/>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8" name="スライド番号プレースホルダー 3">
            <a:extLst>
              <a:ext uri="{FF2B5EF4-FFF2-40B4-BE49-F238E27FC236}">
                <a16:creationId xmlns:a16="http://schemas.microsoft.com/office/drawing/2014/main" id="{661C5FBA-483A-4905-9943-F649AE35CCAE}"/>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28</a:t>
            </a:fld>
            <a:endParaRPr lang="ja-JP" altLang="en-US" dirty="0"/>
          </a:p>
        </p:txBody>
      </p:sp>
      <p:sp>
        <p:nvSpPr>
          <p:cNvPr id="19" name="テキスト ボックス 18">
            <a:extLst>
              <a:ext uri="{FF2B5EF4-FFF2-40B4-BE49-F238E27FC236}">
                <a16:creationId xmlns:a16="http://schemas.microsoft.com/office/drawing/2014/main" id="{2DC69883-170C-42E2-A9AB-3895F74C64E3}"/>
              </a:ext>
            </a:extLst>
          </p:cNvPr>
          <p:cNvSpPr txBox="1"/>
          <p:nvPr/>
        </p:nvSpPr>
        <p:spPr>
          <a:xfrm>
            <a:off x="7217979" y="-1569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7541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方針</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４－１　</a:t>
            </a:r>
            <a:r>
              <a:rPr lang="ja-JP" altLang="en-US" sz="2400" dirty="0">
                <a:latin typeface="Meiryo UI" pitchFamily="50" charset="-128"/>
                <a:ea typeface="Meiryo UI" pitchFamily="50" charset="-128"/>
                <a:cs typeface="Meiryo UI" pitchFamily="50" charset="-128"/>
              </a:rPr>
              <a:t>効果検証シート </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aphicFrame>
        <p:nvGraphicFramePr>
          <p:cNvPr id="6" name="表 5">
            <a:extLst>
              <a:ext uri="{FF2B5EF4-FFF2-40B4-BE49-F238E27FC236}">
                <a16:creationId xmlns:a16="http://schemas.microsoft.com/office/drawing/2014/main" id="{1D7B1459-A52A-432C-BC7A-917AAD0D3511}"/>
              </a:ext>
            </a:extLst>
          </p:cNvPr>
          <p:cNvGraphicFramePr>
            <a:graphicFrameLocks noGrp="1"/>
          </p:cNvGraphicFramePr>
          <p:nvPr>
            <p:extLst>
              <p:ext uri="{D42A27DB-BD31-4B8C-83A1-F6EECF244321}">
                <p14:modId xmlns:p14="http://schemas.microsoft.com/office/powerpoint/2010/main" val="961857223"/>
              </p:ext>
            </p:extLst>
          </p:nvPr>
        </p:nvGraphicFramePr>
        <p:xfrm>
          <a:off x="721361" y="1612707"/>
          <a:ext cx="7762239" cy="3869156"/>
        </p:xfrm>
        <a:graphic>
          <a:graphicData uri="http://schemas.openxmlformats.org/drawingml/2006/table">
            <a:tbl>
              <a:tblPr>
                <a:tableStyleId>{5C22544A-7EE6-4342-B048-85BDC9FD1C3A}</a:tableStyleId>
              </a:tblPr>
              <a:tblGrid>
                <a:gridCol w="721359">
                  <a:extLst>
                    <a:ext uri="{9D8B030D-6E8A-4147-A177-3AD203B41FA5}">
                      <a16:colId xmlns:a16="http://schemas.microsoft.com/office/drawing/2014/main" val="906011750"/>
                    </a:ext>
                  </a:extLst>
                </a:gridCol>
                <a:gridCol w="3139440">
                  <a:extLst>
                    <a:ext uri="{9D8B030D-6E8A-4147-A177-3AD203B41FA5}">
                      <a16:colId xmlns:a16="http://schemas.microsoft.com/office/drawing/2014/main" val="978118648"/>
                    </a:ext>
                  </a:extLst>
                </a:gridCol>
                <a:gridCol w="1270000">
                  <a:extLst>
                    <a:ext uri="{9D8B030D-6E8A-4147-A177-3AD203B41FA5}">
                      <a16:colId xmlns:a16="http://schemas.microsoft.com/office/drawing/2014/main" val="923705334"/>
                    </a:ext>
                  </a:extLst>
                </a:gridCol>
                <a:gridCol w="1361440">
                  <a:extLst>
                    <a:ext uri="{9D8B030D-6E8A-4147-A177-3AD203B41FA5}">
                      <a16:colId xmlns:a16="http://schemas.microsoft.com/office/drawing/2014/main" val="1328048858"/>
                    </a:ext>
                  </a:extLst>
                </a:gridCol>
                <a:gridCol w="1270000">
                  <a:extLst>
                    <a:ext uri="{9D8B030D-6E8A-4147-A177-3AD203B41FA5}">
                      <a16:colId xmlns:a16="http://schemas.microsoft.com/office/drawing/2014/main" val="832510340"/>
                    </a:ext>
                  </a:extLst>
                </a:gridCol>
              </a:tblGrid>
              <a:tr h="170123">
                <a:tc rowSpan="2">
                  <a:txBody>
                    <a:bodyPr/>
                    <a:lstStyle/>
                    <a:p>
                      <a:pPr algn="ctr" fontAlgn="ctr"/>
                      <a:r>
                        <a:rPr lang="en-US" sz="1300" u="none" strike="noStrike" dirty="0">
                          <a:effectLst/>
                          <a:latin typeface="Meiryo UI" panose="020B0604030504040204" pitchFamily="50" charset="-128"/>
                          <a:ea typeface="Meiryo UI" panose="020B0604030504040204" pitchFamily="50" charset="-128"/>
                        </a:rPr>
                        <a:t>NO.</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項目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gridSpan="3">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評価（〇</a:t>
                      </a:r>
                      <a:r>
                        <a:rPr lang="en-US" altLang="ja-JP" sz="1300" u="none" strike="noStrike" dirty="0" err="1">
                          <a:effectLst/>
                          <a:latin typeface="Meiryo UI" panose="020B0604030504040204" pitchFamily="50" charset="-128"/>
                          <a:ea typeface="Meiryo UI" panose="020B0604030504040204" pitchFamily="50" charset="-128"/>
                        </a:rPr>
                        <a:t>or△or</a:t>
                      </a:r>
                      <a:r>
                        <a:rPr lang="en-US" altLang="ja-JP" sz="1300" u="none" strike="noStrike" dirty="0">
                          <a:effectLst/>
                          <a:latin typeface="Meiryo UI" panose="020B0604030504040204" pitchFamily="50" charset="-128"/>
                          <a:ea typeface="Meiryo UI" panose="020B0604030504040204" pitchFamily="50" charset="-128"/>
                        </a:rPr>
                        <a:t>×</a:t>
                      </a:r>
                      <a:r>
                        <a:rPr lang="ja-JP" altLang="en-US" sz="1300" u="none" strike="noStrike" dirty="0">
                          <a:effectLst/>
                          <a:latin typeface="Meiryo UI" panose="020B0604030504040204" pitchFamily="50" charset="-128"/>
                          <a:ea typeface="Meiryo UI" panose="020B0604030504040204" pitchFamily="50" charset="-128"/>
                        </a:rPr>
                        <a:t>）</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3878850"/>
                  </a:ext>
                </a:extLst>
              </a:tr>
              <a:tr h="33835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A.</a:t>
                      </a:r>
                      <a:r>
                        <a:rPr lang="ja-JP" altLang="en-US" sz="1300" u="none" strike="noStrike" dirty="0">
                          <a:effectLst/>
                          <a:latin typeface="Meiryo UI" panose="020B0604030504040204" pitchFamily="50" charset="-128"/>
                          <a:ea typeface="Meiryo UI" panose="020B0604030504040204" pitchFamily="50" charset="-128"/>
                        </a:rPr>
                        <a:t>実施状況</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B.</a:t>
                      </a:r>
                      <a:r>
                        <a:rPr lang="ja-JP" altLang="en-US" sz="1300" u="none" strike="noStrike" dirty="0">
                          <a:effectLst/>
                          <a:latin typeface="Meiryo UI" panose="020B0604030504040204" pitchFamily="50" charset="-128"/>
                          <a:ea typeface="Meiryo UI" panose="020B0604030504040204" pitchFamily="50" charset="-128"/>
                        </a:rPr>
                        <a:t>実施評価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300" u="none" strike="noStrike" dirty="0">
                          <a:effectLst/>
                          <a:latin typeface="Meiryo UI" panose="020B0604030504040204" pitchFamily="50" charset="-128"/>
                          <a:ea typeface="Meiryo UI" panose="020B0604030504040204" pitchFamily="50" charset="-128"/>
                        </a:rPr>
                        <a:t>C.</a:t>
                      </a:r>
                      <a:r>
                        <a:rPr lang="ja-JP" altLang="en-US" sz="1300" u="none" strike="noStrike" dirty="0">
                          <a:effectLst/>
                          <a:latin typeface="Meiryo UI" panose="020B0604030504040204" pitchFamily="50" charset="-128"/>
                          <a:ea typeface="Meiryo UI" panose="020B0604030504040204" pitchFamily="50" charset="-128"/>
                        </a:rPr>
                        <a:t>将来（</a:t>
                      </a:r>
                      <a:r>
                        <a:rPr lang="en-US" altLang="ja-JP" sz="1300" u="none" strike="noStrike" dirty="0">
                          <a:effectLst/>
                          <a:latin typeface="Meiryo UI" panose="020B0604030504040204" pitchFamily="50" charset="-128"/>
                          <a:ea typeface="Meiryo UI" panose="020B0604030504040204" pitchFamily="50" charset="-128"/>
                        </a:rPr>
                        <a:t>10</a:t>
                      </a:r>
                      <a:r>
                        <a:rPr lang="ja-JP" altLang="en-US" sz="1300" u="none" strike="noStrike" dirty="0">
                          <a:effectLst/>
                          <a:latin typeface="Meiryo UI" panose="020B0604030504040204" pitchFamily="50" charset="-128"/>
                          <a:ea typeface="Meiryo UI" panose="020B0604030504040204" pitchFamily="50" charset="-128"/>
                        </a:rPr>
                        <a:t>年後）の運用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474449123"/>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①</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維持管理業務フロー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203362"/>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点検業務の充実</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832210"/>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③</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点検～診断・評価～対策実施のフロー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048024"/>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④</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定期点検を含む点検業務のフロー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682260"/>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⑤</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点検業務の実施主体</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6888674"/>
                  </a:ext>
                </a:extLst>
              </a:tr>
              <a:tr h="17640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⑥</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健全度評価基準および健全度判定要領</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440786"/>
                  </a:ext>
                </a:extLst>
              </a:tr>
              <a:tr h="172370">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⑦</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標準的な維持管理手法の選定フロー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69206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⑧</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a:t>
                      </a:r>
                      <a:r>
                        <a:rPr lang="zh-TW" altLang="en-US" sz="1300" u="none" strike="noStrike" dirty="0">
                          <a:effectLst/>
                          <a:latin typeface="Meiryo UI" panose="020B0604030504040204" pitchFamily="50" charset="-128"/>
                          <a:ea typeface="Meiryo UI" panose="020B0604030504040204" pitchFamily="50" charset="-128"/>
                        </a:rPr>
                        <a:t>維持管理手法</a:t>
                      </a:r>
                      <a:endParaRPr lang="zh-TW"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203492"/>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維持管理水準の設定</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735021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⑩</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考慮すべき視点と更新判定フロー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958371"/>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⑪</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設備の寿命</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a:t>
                      </a:r>
                      <a:r>
                        <a:rPr lang="ja-JP" altLang="en-US" sz="1300" b="1" u="none" strike="noStrike" dirty="0">
                          <a:effectLst/>
                          <a:latin typeface="ＭＳ Ｐ明朝" panose="02020600040205080304" pitchFamily="18" charset="-128"/>
                          <a:ea typeface="ＭＳ Ｐ明朝" panose="02020600040205080304" pitchFamily="18" charset="-128"/>
                        </a:rPr>
                        <a:t>△</a:t>
                      </a:r>
                      <a:endParaRPr lang="ja-JP" altLang="en-US" sz="13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rPr>
                        <a:t>△</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31034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⑫</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重点化指標・優先順位の考え方</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356225"/>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⑬</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日常的な維持管理の着実な実践</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184715"/>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⑭</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データの蓄積・管理</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a:t>
                      </a: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13410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維持管理を見通した新設工事上の工夫</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5992175"/>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⑯</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新たな技術、材料、工法の活用と促進策</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2562332"/>
                  </a:ext>
                </a:extLst>
              </a:tr>
            </a:tbl>
          </a:graphicData>
        </a:graphic>
      </p:graphicFrame>
      <p:sp>
        <p:nvSpPr>
          <p:cNvPr id="7" name="テキスト ボックス 6">
            <a:extLst>
              <a:ext uri="{FF2B5EF4-FFF2-40B4-BE49-F238E27FC236}">
                <a16:creationId xmlns:a16="http://schemas.microsoft.com/office/drawing/2014/main" id="{3EAB7720-CEC2-4AB9-AD53-50164FAE09B8}"/>
              </a:ext>
            </a:extLst>
          </p:cNvPr>
          <p:cNvSpPr txBox="1"/>
          <p:nvPr/>
        </p:nvSpPr>
        <p:spPr>
          <a:xfrm>
            <a:off x="365760" y="1340019"/>
            <a:ext cx="464312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Ⅰ</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．効率的・効果的な維持管理の推進</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graphicFrame>
        <p:nvGraphicFramePr>
          <p:cNvPr id="8" name="表 7">
            <a:extLst>
              <a:ext uri="{FF2B5EF4-FFF2-40B4-BE49-F238E27FC236}">
                <a16:creationId xmlns:a16="http://schemas.microsoft.com/office/drawing/2014/main" id="{98B94FC2-089B-4960-ADB6-AD7FC28C601E}"/>
              </a:ext>
            </a:extLst>
          </p:cNvPr>
          <p:cNvGraphicFramePr>
            <a:graphicFrameLocks noGrp="1"/>
          </p:cNvGraphicFramePr>
          <p:nvPr>
            <p:extLst>
              <p:ext uri="{D42A27DB-BD31-4B8C-83A1-F6EECF244321}">
                <p14:modId xmlns:p14="http://schemas.microsoft.com/office/powerpoint/2010/main" val="958751999"/>
              </p:ext>
            </p:extLst>
          </p:nvPr>
        </p:nvGraphicFramePr>
        <p:xfrm>
          <a:off x="721361" y="5782378"/>
          <a:ext cx="7762239" cy="999488"/>
        </p:xfrm>
        <a:graphic>
          <a:graphicData uri="http://schemas.openxmlformats.org/drawingml/2006/table">
            <a:tbl>
              <a:tblPr>
                <a:tableStyleId>{5C22544A-7EE6-4342-B048-85BDC9FD1C3A}</a:tableStyleId>
              </a:tblPr>
              <a:tblGrid>
                <a:gridCol w="701040">
                  <a:extLst>
                    <a:ext uri="{9D8B030D-6E8A-4147-A177-3AD203B41FA5}">
                      <a16:colId xmlns:a16="http://schemas.microsoft.com/office/drawing/2014/main" val="1946196381"/>
                    </a:ext>
                  </a:extLst>
                </a:gridCol>
                <a:gridCol w="3119120">
                  <a:extLst>
                    <a:ext uri="{9D8B030D-6E8A-4147-A177-3AD203B41FA5}">
                      <a16:colId xmlns:a16="http://schemas.microsoft.com/office/drawing/2014/main" val="2308660384"/>
                    </a:ext>
                  </a:extLst>
                </a:gridCol>
                <a:gridCol w="1548363">
                  <a:extLst>
                    <a:ext uri="{9D8B030D-6E8A-4147-A177-3AD203B41FA5}">
                      <a16:colId xmlns:a16="http://schemas.microsoft.com/office/drawing/2014/main" val="3809654462"/>
                    </a:ext>
                  </a:extLst>
                </a:gridCol>
                <a:gridCol w="1196858">
                  <a:extLst>
                    <a:ext uri="{9D8B030D-6E8A-4147-A177-3AD203B41FA5}">
                      <a16:colId xmlns:a16="http://schemas.microsoft.com/office/drawing/2014/main" val="3534979346"/>
                    </a:ext>
                  </a:extLst>
                </a:gridCol>
                <a:gridCol w="1196858">
                  <a:extLst>
                    <a:ext uri="{9D8B030D-6E8A-4147-A177-3AD203B41FA5}">
                      <a16:colId xmlns:a16="http://schemas.microsoft.com/office/drawing/2014/main" val="370212885"/>
                    </a:ext>
                  </a:extLst>
                </a:gridCol>
              </a:tblGrid>
              <a:tr h="0">
                <a:tc rowSpan="2">
                  <a:txBody>
                    <a:bodyPr/>
                    <a:lstStyle/>
                    <a:p>
                      <a:pPr algn="ctr" fontAlgn="ctr"/>
                      <a:r>
                        <a:rPr lang="en-US" sz="1300" u="none" strike="noStrike" dirty="0">
                          <a:effectLst/>
                          <a:latin typeface="Meiryo UI" panose="020B0604030504040204" pitchFamily="50" charset="-128"/>
                          <a:ea typeface="Meiryo UI" panose="020B0604030504040204" pitchFamily="50" charset="-128"/>
                        </a:rPr>
                        <a:t>NO.</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項目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gridSpan="3">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評価（〇</a:t>
                      </a:r>
                      <a:r>
                        <a:rPr lang="en-US" altLang="ja-JP" sz="1300" u="none" strike="noStrike" dirty="0" err="1">
                          <a:effectLst/>
                          <a:latin typeface="Meiryo UI" panose="020B0604030504040204" pitchFamily="50" charset="-128"/>
                          <a:ea typeface="Meiryo UI" panose="020B0604030504040204" pitchFamily="50" charset="-128"/>
                        </a:rPr>
                        <a:t>or△or</a:t>
                      </a:r>
                      <a:r>
                        <a:rPr lang="en-US" altLang="ja-JP" sz="1300" u="none" strike="noStrike" dirty="0">
                          <a:effectLst/>
                          <a:latin typeface="Meiryo UI" panose="020B0604030504040204" pitchFamily="50" charset="-128"/>
                          <a:ea typeface="Meiryo UI" panose="020B0604030504040204" pitchFamily="50" charset="-128"/>
                        </a:rPr>
                        <a:t>×</a:t>
                      </a:r>
                      <a:r>
                        <a:rPr lang="ja-JP" altLang="en-US" sz="1300" u="none" strike="noStrike" dirty="0">
                          <a:effectLst/>
                          <a:latin typeface="Meiryo UI" panose="020B0604030504040204" pitchFamily="50" charset="-128"/>
                          <a:ea typeface="Meiryo UI" panose="020B0604030504040204" pitchFamily="50" charset="-128"/>
                        </a:rPr>
                        <a:t>）</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5340270"/>
                  </a:ext>
                </a:extLst>
              </a:tr>
              <a:tr h="151574">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A.</a:t>
                      </a:r>
                      <a:r>
                        <a:rPr lang="ja-JP" altLang="en-US" sz="1300" u="none" strike="noStrike" dirty="0">
                          <a:effectLst/>
                          <a:latin typeface="Meiryo UI" panose="020B0604030504040204" pitchFamily="50" charset="-128"/>
                          <a:ea typeface="Meiryo UI" panose="020B0604030504040204" pitchFamily="50" charset="-128"/>
                        </a:rPr>
                        <a:t>実施状況</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B.</a:t>
                      </a:r>
                      <a:r>
                        <a:rPr lang="ja-JP" altLang="en-US" sz="1300" u="none" strike="noStrike" dirty="0">
                          <a:effectLst/>
                          <a:latin typeface="Meiryo UI" panose="020B0604030504040204" pitchFamily="50" charset="-128"/>
                          <a:ea typeface="Meiryo UI" panose="020B0604030504040204" pitchFamily="50" charset="-128"/>
                        </a:rPr>
                        <a:t>実施評価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300" u="none" strike="noStrike" dirty="0">
                          <a:effectLst/>
                          <a:latin typeface="Meiryo UI" panose="020B0604030504040204" pitchFamily="50" charset="-128"/>
                          <a:ea typeface="Meiryo UI" panose="020B0604030504040204" pitchFamily="50" charset="-128"/>
                        </a:rPr>
                        <a:t>C.</a:t>
                      </a:r>
                      <a:r>
                        <a:rPr lang="ja-JP" altLang="en-US" sz="1300" u="none" strike="noStrike" dirty="0">
                          <a:effectLst/>
                          <a:latin typeface="Meiryo UI" panose="020B0604030504040204" pitchFamily="50" charset="-128"/>
                          <a:ea typeface="Meiryo UI" panose="020B0604030504040204" pitchFamily="50" charset="-128"/>
                        </a:rPr>
                        <a:t>将来（</a:t>
                      </a:r>
                      <a:r>
                        <a:rPr lang="en-US" altLang="ja-JP" sz="1300" u="none" strike="noStrike" dirty="0">
                          <a:effectLst/>
                          <a:latin typeface="Meiryo UI" panose="020B0604030504040204" pitchFamily="50" charset="-128"/>
                          <a:ea typeface="Meiryo UI" panose="020B0604030504040204" pitchFamily="50" charset="-128"/>
                        </a:rPr>
                        <a:t>10</a:t>
                      </a:r>
                      <a:r>
                        <a:rPr lang="ja-JP" altLang="en-US" sz="1300" u="none" strike="noStrike" dirty="0">
                          <a:effectLst/>
                          <a:latin typeface="Meiryo UI" panose="020B0604030504040204" pitchFamily="50" charset="-128"/>
                          <a:ea typeface="Meiryo UI" panose="020B0604030504040204" pitchFamily="50" charset="-128"/>
                        </a:rPr>
                        <a:t>年後）の運用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836824194"/>
                  </a:ext>
                </a:extLst>
              </a:tr>
              <a:tr h="76898">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⑰</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人材育成と確保、技術力の向上と継承</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　</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r>
                        <a:rPr lang="ja-JP" altLang="en-US" sz="1300" b="1" u="none" strike="noStrike" dirty="0">
                          <a:solidFill>
                            <a:srgbClr val="FF0000"/>
                          </a:solidFill>
                          <a:effectLst/>
                          <a:latin typeface="ＭＳ Ｐ明朝" panose="02020600040205080304" pitchFamily="18" charset="-128"/>
                          <a:ea typeface="ＭＳ Ｐ明朝" panose="02020600040205080304" pitchFamily="18" charset="-128"/>
                        </a:rPr>
                        <a:t>　</a:t>
                      </a:r>
                      <a:endParaRPr lang="ja-JP" altLang="en-US" sz="1300" b="1" i="0" u="none" strike="noStrike" dirty="0">
                        <a:solidFill>
                          <a:srgbClr val="FF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667760"/>
                  </a:ext>
                </a:extLst>
              </a:tr>
              <a:tr h="76898">
                <a:tc>
                  <a:txBody>
                    <a:bodyPr/>
                    <a:lstStyle/>
                    <a:p>
                      <a:pPr algn="ctr"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⑱</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入札契約制度の改善</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rPr>
                        <a:t>〇</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692371"/>
                  </a:ext>
                </a:extLst>
              </a:tr>
            </a:tbl>
          </a:graphicData>
        </a:graphic>
      </p:graphicFrame>
      <p:sp>
        <p:nvSpPr>
          <p:cNvPr id="9" name="テキスト ボックス 8">
            <a:extLst>
              <a:ext uri="{FF2B5EF4-FFF2-40B4-BE49-F238E27FC236}">
                <a16:creationId xmlns:a16="http://schemas.microsoft.com/office/drawing/2014/main" id="{F389B8FD-B0D0-4740-8611-28B6704CB2B4}"/>
              </a:ext>
            </a:extLst>
          </p:cNvPr>
          <p:cNvSpPr txBox="1"/>
          <p:nvPr/>
        </p:nvSpPr>
        <p:spPr>
          <a:xfrm>
            <a:off x="365760" y="5474601"/>
            <a:ext cx="37388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Ⅱ．持続可能な維持管理の仕組みづくり</a:t>
            </a:r>
          </a:p>
        </p:txBody>
      </p:sp>
      <p:sp>
        <p:nvSpPr>
          <p:cNvPr id="10" name="テキスト ボックス 9">
            <a:extLst>
              <a:ext uri="{FF2B5EF4-FFF2-40B4-BE49-F238E27FC236}">
                <a16:creationId xmlns:a16="http://schemas.microsoft.com/office/drawing/2014/main" id="{C3635A18-6A81-41BD-80F4-F5C52EECD571}"/>
              </a:ext>
            </a:extLst>
          </p:cNvPr>
          <p:cNvSpPr txBox="1"/>
          <p:nvPr/>
        </p:nvSpPr>
        <p:spPr>
          <a:xfrm>
            <a:off x="132080" y="978738"/>
            <a:ext cx="6807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◆大阪府都市基盤施設長寿命化計画　行動計画の効果の検証</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スライド番号プレースホルダー 3">
            <a:extLst>
              <a:ext uri="{FF2B5EF4-FFF2-40B4-BE49-F238E27FC236}">
                <a16:creationId xmlns:a16="http://schemas.microsoft.com/office/drawing/2014/main" id="{AF8687D6-0B76-4E2C-BF8F-450923E162F4}"/>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a:t>
            </a:fld>
            <a:endParaRPr lang="ja-JP" altLang="en-US" dirty="0"/>
          </a:p>
        </p:txBody>
      </p:sp>
      <p:sp>
        <p:nvSpPr>
          <p:cNvPr id="11" name="テキスト ボックス 10">
            <a:extLst>
              <a:ext uri="{FF2B5EF4-FFF2-40B4-BE49-F238E27FC236}">
                <a16:creationId xmlns:a16="http://schemas.microsoft.com/office/drawing/2014/main" id="{E402C70E-B979-43CE-8B45-3994361F04A0}"/>
              </a:ext>
            </a:extLst>
          </p:cNvPr>
          <p:cNvSpPr txBox="1"/>
          <p:nvPr/>
        </p:nvSpPr>
        <p:spPr>
          <a:xfrm>
            <a:off x="7210055" y="-29826"/>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50610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⑭データの蓄積・管理</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78619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年度毎の故障記録及び改築・修繕経歴等の内容を記録し、設備の状況を把握する。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・基礎データは、事務所毎に業務ごとに分類し、管理・蓄積を行う。</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・現況調査票は基礎データを元に設備毎に管理・蓄積を行う。</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・各事務所は、データを管理する管理責任者を定める。管理責任者は、適宜データの入力（蓄積）状況を管理するとともに予算要求時または年度末に蓄積状況を確認する。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・河川室は、事務所毎に管理・蓄積されたデータの内、建設</a:t>
            </a:r>
            <a:r>
              <a:rPr lang="en-US" altLang="ja-JP" sz="1200" kern="100" dirty="0"/>
              <a:t>CALS </a:t>
            </a:r>
            <a:r>
              <a:rPr lang="ja-JP" altLang="en-US" sz="1200" kern="100" dirty="0"/>
              <a:t>に保存されるデータについて、年度末に蓄積状況を確認する。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・データ管理は建設</a:t>
            </a:r>
            <a:r>
              <a:rPr lang="en-US" altLang="ja-JP" sz="1200" kern="100" dirty="0"/>
              <a:t>CALS </a:t>
            </a:r>
            <a:r>
              <a:rPr lang="ja-JP" altLang="en-US" sz="1200" kern="100" dirty="0"/>
              <a:t>を基本とする、データ蓄積、活用に対応しがたい場合は市販ソフトを活用しつつ建設</a:t>
            </a:r>
            <a:r>
              <a:rPr lang="en-US" altLang="ja-JP" sz="1200" kern="100" dirty="0"/>
              <a:t>CALS </a:t>
            </a:r>
            <a:r>
              <a:rPr lang="ja-JP" altLang="en-US" sz="1200" kern="100" dirty="0"/>
              <a:t>に連携するなど、柔軟な運用を検討する。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図 </a:t>
            </a:r>
            <a:r>
              <a:rPr kumimoji="1" lang="en-US" altLang="ja-JP" sz="10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4.4-1</a:t>
            </a:r>
            <a:r>
              <a:rPr kumimoji="1" lang="ja-JP" altLang="en-US" sz="10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各種データの活用と保存先</a:t>
            </a:r>
            <a:endParaRPr kumimoji="1" lang="en-US" altLang="ja-JP" sz="10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63A9270-4CEC-47C6-9D17-3A6A5BD32D7D}"/>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DBC5B5C4-BC2D-4308-ACBC-35C43BD29890}"/>
              </a:ext>
            </a:extLst>
          </p:cNvPr>
          <p:cNvSpPr txBox="1"/>
          <p:nvPr/>
        </p:nvSpPr>
        <p:spPr>
          <a:xfrm>
            <a:off x="4363524" y="2644665"/>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endParaRPr lang="en-US" altLang="ja-JP" sz="1200" kern="100" dirty="0"/>
          </a:p>
          <a:p>
            <a:pPr algn="just"/>
            <a:r>
              <a:rPr lang="ja-JP" altLang="en-US" sz="1200" kern="100" dirty="0"/>
              <a:t>・点検結果は電子化しているが、データ蓄積による活用が十分</a:t>
            </a:r>
            <a:endParaRPr lang="en-US" altLang="ja-JP" sz="1200" kern="100" dirty="0"/>
          </a:p>
          <a:p>
            <a:pPr algn="just"/>
            <a:r>
              <a:rPr lang="ja-JP" altLang="en-US" sz="1200" kern="100" dirty="0"/>
              <a:t>　にできていない</a:t>
            </a:r>
            <a:r>
              <a:rPr lang="ja-JP" altLang="en-US" sz="1200" kern="100" dirty="0">
                <a:solidFill>
                  <a:prstClr val="black"/>
                </a:solidFill>
                <a:latin typeface="Trebuchet MS"/>
                <a:ea typeface="HGｺﾞｼｯｸM" panose="020B0609000000000000" pitchFamily="49" charset="-128"/>
              </a:rPr>
              <a:t>。　</a:t>
            </a:r>
            <a:endParaRPr lang="en-US" altLang="ja-JP" sz="1200" kern="100" dirty="0">
              <a:solidFill>
                <a:prstClr val="black"/>
              </a:solidFill>
              <a:latin typeface="Trebuchet MS"/>
              <a:ea typeface="HGｺﾞｼｯｸM" panose="020B0609000000000000" pitchFamily="49" charset="-128"/>
            </a:endParaRPr>
          </a:p>
          <a:p>
            <a:pPr algn="just"/>
            <a:endParaRPr lang="ja-JP" altLang="en-US" sz="1200" kern="100" dirty="0"/>
          </a:p>
        </p:txBody>
      </p:sp>
      <p:sp>
        <p:nvSpPr>
          <p:cNvPr id="19" name="テキスト ボックス 18">
            <a:extLst>
              <a:ext uri="{FF2B5EF4-FFF2-40B4-BE49-F238E27FC236}">
                <a16:creationId xmlns:a16="http://schemas.microsoft.com/office/drawing/2014/main" id="{F8157DB0-1130-481B-9685-C401667DB2C9}"/>
              </a:ext>
            </a:extLst>
          </p:cNvPr>
          <p:cNvSpPr txBox="1"/>
          <p:nvPr/>
        </p:nvSpPr>
        <p:spPr>
          <a:xfrm>
            <a:off x="4342492" y="3986435"/>
            <a:ext cx="4509727" cy="1200329"/>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・防災施設であり、常時稼働していないため、計測頻度は少な</a:t>
            </a:r>
            <a:endParaRPr lang="en-US" altLang="ja-JP" sz="1200" kern="100" dirty="0">
              <a:effectLst/>
            </a:endParaRPr>
          </a:p>
          <a:p>
            <a:r>
              <a:rPr lang="ja-JP" altLang="en-US" sz="1200" kern="100" dirty="0">
                <a:effectLst/>
              </a:rPr>
              <a:t>　いが、各種計測値（振動値、絶縁抵抗値など）をもとに傾向</a:t>
            </a:r>
            <a:endParaRPr lang="en-US" altLang="ja-JP" sz="1200" kern="100" dirty="0">
              <a:effectLst/>
            </a:endParaRPr>
          </a:p>
          <a:p>
            <a:r>
              <a:rPr lang="ja-JP" altLang="en-US" sz="1200" kern="100" dirty="0"/>
              <a:t>　</a:t>
            </a:r>
            <a:r>
              <a:rPr lang="ja-JP" altLang="en-US" sz="1200" kern="100" dirty="0">
                <a:effectLst/>
              </a:rPr>
              <a:t>管理を行い、設備の劣化状況の判定に利用するなど、蓄積</a:t>
            </a:r>
            <a:endParaRPr lang="en-US" altLang="ja-JP" sz="1200" kern="100" dirty="0">
              <a:effectLst/>
            </a:endParaRPr>
          </a:p>
          <a:p>
            <a:r>
              <a:rPr lang="ja-JP" altLang="en-US" sz="1200" kern="100" dirty="0"/>
              <a:t>　</a:t>
            </a:r>
            <a:r>
              <a:rPr lang="ja-JP" altLang="en-US" sz="1200" kern="100" dirty="0">
                <a:effectLst/>
              </a:rPr>
              <a:t>データの活用を進める。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0" name="フローチャート: 組合せ 19">
            <a:extLst>
              <a:ext uri="{FF2B5EF4-FFF2-40B4-BE49-F238E27FC236}">
                <a16:creationId xmlns:a16="http://schemas.microsoft.com/office/drawing/2014/main" id="{53C9D331-A70F-4FEC-818B-A2E871313980}"/>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74EA260E-963D-473B-B0AF-A405B4D635CF}"/>
              </a:ext>
            </a:extLst>
          </p:cNvPr>
          <p:cNvSpPr/>
          <p:nvPr/>
        </p:nvSpPr>
        <p:spPr>
          <a:xfrm>
            <a:off x="5674079" y="3752082"/>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7C6419F0-EE0F-4ABD-9715-65F927E041CE}"/>
              </a:ext>
            </a:extLst>
          </p:cNvPr>
          <p:cNvPicPr>
            <a:picLocks noChangeAspect="1"/>
          </p:cNvPicPr>
          <p:nvPr/>
        </p:nvPicPr>
        <p:blipFill>
          <a:blip r:embed="rId3"/>
          <a:stretch>
            <a:fillRect/>
          </a:stretch>
        </p:blipFill>
        <p:spPr>
          <a:xfrm>
            <a:off x="317788" y="4695408"/>
            <a:ext cx="3154660" cy="1790967"/>
          </a:xfrm>
          <a:prstGeom prst="rect">
            <a:avLst/>
          </a:prstGeom>
        </p:spPr>
      </p:pic>
      <p:sp>
        <p:nvSpPr>
          <p:cNvPr id="16" name="テキスト ボックス 15">
            <a:extLst>
              <a:ext uri="{FF2B5EF4-FFF2-40B4-BE49-F238E27FC236}">
                <a16:creationId xmlns:a16="http://schemas.microsoft.com/office/drawing/2014/main" id="{5A00F91E-F66F-492B-9A7C-61BCFE3E1AF3}"/>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4" name="スライド番号プレースホルダー 3">
            <a:extLst>
              <a:ext uri="{FF2B5EF4-FFF2-40B4-BE49-F238E27FC236}">
                <a16:creationId xmlns:a16="http://schemas.microsoft.com/office/drawing/2014/main" id="{26DC1205-64F6-4746-93C6-1583FAC9B833}"/>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29</a:t>
            </a:fld>
            <a:endParaRPr lang="ja-JP" altLang="en-US" dirty="0"/>
          </a:p>
        </p:txBody>
      </p:sp>
      <p:sp>
        <p:nvSpPr>
          <p:cNvPr id="22" name="テキスト ボックス 21">
            <a:extLst>
              <a:ext uri="{FF2B5EF4-FFF2-40B4-BE49-F238E27FC236}">
                <a16:creationId xmlns:a16="http://schemas.microsoft.com/office/drawing/2014/main" id="{472680A1-CE32-40EB-806F-6AB1B1A2A9BC}"/>
              </a:ext>
            </a:extLst>
          </p:cNvPr>
          <p:cNvSpPr txBox="1"/>
          <p:nvPr/>
        </p:nvSpPr>
        <p:spPr>
          <a:xfrm>
            <a:off x="7188203" y="-1420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4608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⑭データの蓄積・管理</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60098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年度毎の故障記録及び改築・修繕経歴等の内容を機器台帳システムに入力し、情報の一元化を図る。</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事務所はデータを管理する管理責任者およびデータ入力（蓄積）担当者を定める。管理責任者は、適宜データの入力（蓄積）状況を管理するとともに年度末には、蓄積状況を確認する。</a:t>
            </a: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F9CF0F4C-D787-4308-8535-BDF01C05B1DF}"/>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9" name="テキスト ボックス 18">
            <a:extLst>
              <a:ext uri="{FF2B5EF4-FFF2-40B4-BE49-F238E27FC236}">
                <a16:creationId xmlns:a16="http://schemas.microsoft.com/office/drawing/2014/main" id="{2EBFBC28-0CB4-405A-BDC3-D77A31D27F19}"/>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・点検結果が紙による管理で、電子化できていないも</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のがある。</a:t>
            </a:r>
            <a:endParaRPr lang="en-US" altLang="ja-JP" sz="1200" kern="100" dirty="0">
              <a:solidFill>
                <a:prstClr val="black"/>
              </a:solidFill>
              <a:latin typeface="Trebuchet MS"/>
              <a:ea typeface="HGｺﾞｼｯｸM" panose="020B0609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p>
        </p:txBody>
      </p:sp>
      <p:sp>
        <p:nvSpPr>
          <p:cNvPr id="20" name="テキスト ボックス 19">
            <a:extLst>
              <a:ext uri="{FF2B5EF4-FFF2-40B4-BE49-F238E27FC236}">
                <a16:creationId xmlns:a16="http://schemas.microsoft.com/office/drawing/2014/main" id="{FE7991FB-331F-49F1-A752-18071280BDBB}"/>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・防災施設であり、常時稼働しておらず、計測頻度は少</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ないが</a:t>
            </a:r>
            <a:r>
              <a:rPr lang="ja-JP" altLang="en-US" sz="1200" kern="100" dirty="0">
                <a:solidFill>
                  <a:prstClr val="black"/>
                </a:solidFill>
                <a:latin typeface="Trebuchet MS"/>
                <a:ea typeface="HGｺﾞｼｯｸM" panose="020B0609000000000000" pitchFamily="49" charset="-128"/>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点検結果の電子データ蓄積に努め、データ蓄</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Trebuchet MS"/>
                <a:ea typeface="HGｺﾞｼｯｸM" panose="020B0609000000000000" pitchFamily="49" charset="-128"/>
              </a:rPr>
              <a:t>　　　</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積による傾向管理に利用し充実を図る。</a:t>
            </a:r>
            <a:endParaRPr lang="ja-JP" altLang="en-US" sz="1200" kern="100" dirty="0">
              <a:solidFill>
                <a:prstClr val="black"/>
              </a:solidFill>
              <a:latin typeface="Trebuchet MS"/>
              <a:ea typeface="HGｺﾞｼｯｸM" panose="020B06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フローチャート: 組合せ 20">
            <a:extLst>
              <a:ext uri="{FF2B5EF4-FFF2-40B4-BE49-F238E27FC236}">
                <a16:creationId xmlns:a16="http://schemas.microsoft.com/office/drawing/2014/main" id="{F0075EA7-628D-43B3-86A9-13CF02927069}"/>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52A9E9DE-E378-4CC0-BA42-A3C36B9AB5CD}"/>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 name="テキスト ボックス 12">
            <a:extLst>
              <a:ext uri="{FF2B5EF4-FFF2-40B4-BE49-F238E27FC236}">
                <a16:creationId xmlns:a16="http://schemas.microsoft.com/office/drawing/2014/main" id="{DFF28EAD-CBB6-4A73-9D4A-6D5E6AAD85AF}"/>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4" name="スライド番号プレースホルダー 3">
            <a:extLst>
              <a:ext uri="{FF2B5EF4-FFF2-40B4-BE49-F238E27FC236}">
                <a16:creationId xmlns:a16="http://schemas.microsoft.com/office/drawing/2014/main" id="{B3335C2A-0651-43F5-8132-352F4E0C78D5}"/>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30</a:t>
            </a:fld>
            <a:endParaRPr lang="ja-JP" altLang="en-US" dirty="0"/>
          </a:p>
        </p:txBody>
      </p:sp>
      <p:sp>
        <p:nvSpPr>
          <p:cNvPr id="16" name="テキスト ボックス 15">
            <a:extLst>
              <a:ext uri="{FF2B5EF4-FFF2-40B4-BE49-F238E27FC236}">
                <a16:creationId xmlns:a16="http://schemas.microsoft.com/office/drawing/2014/main" id="{6A3DE3FF-B626-45F6-8CFF-35B360B1C482}"/>
              </a:ext>
            </a:extLst>
          </p:cNvPr>
          <p:cNvSpPr txBox="1"/>
          <p:nvPr/>
        </p:nvSpPr>
        <p:spPr>
          <a:xfrm>
            <a:off x="7195823"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92145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3999"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⑮維持管理を見通した新設工事上の工夫</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15498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建設および補修・補強の計画、設計等の段階においては、最小限の維持管理でこれまで以上に施設の長寿命化が実現できる新たな技術、材料、工法の活用を検討し、ライフサイクルコストの縮減を図る必要がある。また、長寿命化やコスト縮減のための工夫に関する情報を共有化するとともに、その中で、効率性に優れているものや高い効果が得られ、汎用性の高いもの等については仕様書等で標準化する。また、河川管理施設に係る機械・電気設備については防災機能に支障を来たす事なく長寿命化及び更新工事ができるような構造となるよう工夫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218E442-C4E1-4D55-AD9B-94244B9C93F5}"/>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0BD8D9B6-F71B-4F67-9148-5BCE2D70A7BF}"/>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8" name="テキスト ボックス 17">
            <a:extLst>
              <a:ext uri="{FF2B5EF4-FFF2-40B4-BE49-F238E27FC236}">
                <a16:creationId xmlns:a16="http://schemas.microsoft.com/office/drawing/2014/main" id="{9BFF6760-0CFB-4D5C-A214-6002A365A9CD}"/>
              </a:ext>
            </a:extLst>
          </p:cNvPr>
          <p:cNvSpPr txBox="1"/>
          <p:nvPr/>
        </p:nvSpPr>
        <p:spPr>
          <a:xfrm>
            <a:off x="4364502" y="3963796"/>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19" name="フローチャート: 組合せ 18">
            <a:extLst>
              <a:ext uri="{FF2B5EF4-FFF2-40B4-BE49-F238E27FC236}">
                <a16:creationId xmlns:a16="http://schemas.microsoft.com/office/drawing/2014/main" id="{3CE71817-74E5-4056-8DAD-218A1063AA90}"/>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3A8B18E8-585C-4903-B50A-ECB12381AA41}"/>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EE17FE5-38E8-4BAC-9908-9889DFA7442A}"/>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4" name="スライド番号プレースホルダー 3">
            <a:extLst>
              <a:ext uri="{FF2B5EF4-FFF2-40B4-BE49-F238E27FC236}">
                <a16:creationId xmlns:a16="http://schemas.microsoft.com/office/drawing/2014/main" id="{A5289B56-3AFB-4083-8EDB-92015A5C68E6}"/>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31</a:t>
            </a:fld>
            <a:endParaRPr lang="ja-JP" altLang="en-US" dirty="0"/>
          </a:p>
        </p:txBody>
      </p:sp>
      <p:sp>
        <p:nvSpPr>
          <p:cNvPr id="15" name="テキスト ボックス 14">
            <a:extLst>
              <a:ext uri="{FF2B5EF4-FFF2-40B4-BE49-F238E27FC236}">
                <a16:creationId xmlns:a16="http://schemas.microsoft.com/office/drawing/2014/main" id="{F7ED0958-2271-4DB9-AAF6-CE1DA10CAB71}"/>
              </a:ext>
            </a:extLst>
          </p:cNvPr>
          <p:cNvSpPr txBox="1"/>
          <p:nvPr/>
        </p:nvSpPr>
        <p:spPr>
          <a:xfrm>
            <a:off x="7217979" y="-1068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56226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⑮維持管理を見通した新設工事上の工夫</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04698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建設および補修・補強の計画、設計等の段階においては、最小限の維持管理でこれまで以上に施設の長寿命化が実現できる新たな技術、材料、工法の活用を検討し、ライフサイクルコストの縮減を図る必要がある。また、長寿命化やコスト縮減のための工夫に関する情報を共有化するとともに、その中で、効率性に優れているものや高い効果が得られ、汎用性の高いもの等については仕様書等で標準化する。</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 name="テキスト ボックス 12">
            <a:extLst>
              <a:ext uri="{FF2B5EF4-FFF2-40B4-BE49-F238E27FC236}">
                <a16:creationId xmlns:a16="http://schemas.microsoft.com/office/drawing/2014/main" id="{2C85DFA4-D4C7-43F3-9801-E3CFC3CF609C}"/>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CE03B57E-8A5F-40FE-8EC8-9152CA6F674F}"/>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A6A3CED0-9CE6-419F-84D4-3D35D1C560D5}"/>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フローチャート: 組合せ 20">
            <a:extLst>
              <a:ext uri="{FF2B5EF4-FFF2-40B4-BE49-F238E27FC236}">
                <a16:creationId xmlns:a16="http://schemas.microsoft.com/office/drawing/2014/main" id="{91613424-D8D6-408D-A3B1-23EDFBBBA689}"/>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50782DB0-5DA0-43B6-A221-74D40834FD12}"/>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6DC2821A-BD5C-495C-BB0F-A4CBFFBE05E9}"/>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7" name="スライド番号プレースホルダー 3">
            <a:extLst>
              <a:ext uri="{FF2B5EF4-FFF2-40B4-BE49-F238E27FC236}">
                <a16:creationId xmlns:a16="http://schemas.microsoft.com/office/drawing/2014/main" id="{54F03410-B4C2-4785-ACC1-33ED1838E8A7}"/>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32</a:t>
            </a:fld>
            <a:endParaRPr lang="ja-JP" altLang="en-US" dirty="0"/>
          </a:p>
        </p:txBody>
      </p:sp>
      <p:sp>
        <p:nvSpPr>
          <p:cNvPr id="18" name="テキスト ボックス 17">
            <a:extLst>
              <a:ext uri="{FF2B5EF4-FFF2-40B4-BE49-F238E27FC236}">
                <a16:creationId xmlns:a16="http://schemas.microsoft.com/office/drawing/2014/main" id="{10CC4E4F-3348-4E75-A1A0-55ACA2785DEE}"/>
              </a:ext>
            </a:extLst>
          </p:cNvPr>
          <p:cNvSpPr txBox="1"/>
          <p:nvPr/>
        </p:nvSpPr>
        <p:spPr>
          <a:xfrm>
            <a:off x="7200015" y="464"/>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825052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57855"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⑯新たな技術、材料、工法の活用と促進策</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286232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機械電気設備は技術の進歩が顕著であるため、建設や更新時には最新技術導入の検討が必須である。しかしながら事業の性質上、信頼性確保が最優先であるため、新機種導入の際は国や他の地方公共団体等の実績やＮＥＴＩＳなどを活用し、導入を検討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また、新機種導入に当たって事務所は事業管理室及び河川室と協議するものとする。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CFB34DD-4C68-4B54-B92D-3801220664D2}"/>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488A5D2C-6402-4619-AF91-0DD3C4549574}"/>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・無し</a:t>
            </a:r>
            <a:endParaRPr lang="en-US" altLang="ja-JP" sz="1200" kern="100" dirty="0">
              <a:effectLst/>
            </a:endParaRPr>
          </a:p>
          <a:p>
            <a:endParaRPr lang="en-US" altLang="ja-JP" sz="1200" kern="100" dirty="0">
              <a:effectLst/>
            </a:endParaRPr>
          </a:p>
        </p:txBody>
      </p:sp>
      <p:sp>
        <p:nvSpPr>
          <p:cNvPr id="18" name="テキスト ボックス 17">
            <a:extLst>
              <a:ext uri="{FF2B5EF4-FFF2-40B4-BE49-F238E27FC236}">
                <a16:creationId xmlns:a16="http://schemas.microsoft.com/office/drawing/2014/main" id="{F4097B97-2EB3-4891-B7BC-0ABF649E381B}"/>
              </a:ext>
            </a:extLst>
          </p:cNvPr>
          <p:cNvSpPr txBox="1"/>
          <p:nvPr/>
        </p:nvSpPr>
        <p:spPr>
          <a:xfrm>
            <a:off x="4372692" y="3933056"/>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19" name="フローチャート: 組合せ 18">
            <a:extLst>
              <a:ext uri="{FF2B5EF4-FFF2-40B4-BE49-F238E27FC236}">
                <a16:creationId xmlns:a16="http://schemas.microsoft.com/office/drawing/2014/main" id="{01F6F544-A154-48C7-AB28-7BE4F68592A8}"/>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DA8AFDC8-7A59-415C-8F65-77A4FDF0F464}"/>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DCC1B63-9455-4670-9B07-34D1E2BC69DB}"/>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3" name="スライド番号プレースホルダー 3">
            <a:extLst>
              <a:ext uri="{FF2B5EF4-FFF2-40B4-BE49-F238E27FC236}">
                <a16:creationId xmlns:a16="http://schemas.microsoft.com/office/drawing/2014/main" id="{6E6D638E-0FDD-461D-9E27-579DA141EE8B}"/>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33</a:t>
            </a:fld>
            <a:endParaRPr lang="ja-JP" altLang="en-US" dirty="0"/>
          </a:p>
        </p:txBody>
      </p:sp>
      <p:sp>
        <p:nvSpPr>
          <p:cNvPr id="14" name="テキスト ボックス 13">
            <a:extLst>
              <a:ext uri="{FF2B5EF4-FFF2-40B4-BE49-F238E27FC236}">
                <a16:creationId xmlns:a16="http://schemas.microsoft.com/office/drawing/2014/main" id="{1D19BC3B-0907-4F46-93C9-77FF62B0473A}"/>
              </a:ext>
            </a:extLst>
          </p:cNvPr>
          <p:cNvSpPr txBox="1"/>
          <p:nvPr/>
        </p:nvSpPr>
        <p:spPr>
          <a:xfrm>
            <a:off x="7217979" y="-1068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161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⑯新たな技術、材料、工法の活用と促進策</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267765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機械電気設備は技術の進歩が顕著であるため、建設や更新時には最新技術導入の検討が必須である。このため設計段階において、これまでの維持管理データを活用するなどにより、新技術や材料、維持管理性、長寿命化など優れたものになるよう検討を行う。</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ただし、主要機器において、新機種導入を行う場合は、国や他公共団体等での実績などを確認して導入を検討する。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 name="テキスト ボックス 12">
            <a:extLst>
              <a:ext uri="{FF2B5EF4-FFF2-40B4-BE49-F238E27FC236}">
                <a16:creationId xmlns:a16="http://schemas.microsoft.com/office/drawing/2014/main" id="{978AC8AB-1D71-4D1E-ACAF-02532B70C643}"/>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D9F6CD40-599D-44AD-A06D-DE30A7562D89}"/>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33D43520-8896-4A63-A3E2-0FC2712CAB45}"/>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フローチャート: 組合せ 20">
            <a:extLst>
              <a:ext uri="{FF2B5EF4-FFF2-40B4-BE49-F238E27FC236}">
                <a16:creationId xmlns:a16="http://schemas.microsoft.com/office/drawing/2014/main" id="{FC614687-3986-4E8B-A532-393223E09FE8}"/>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EA225C86-790E-4031-8EBF-720215E7000A}"/>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730CC889-5E1F-4F2B-9005-0289AE8BDA09}"/>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7" name="スライド番号プレースホルダー 3">
            <a:extLst>
              <a:ext uri="{FF2B5EF4-FFF2-40B4-BE49-F238E27FC236}">
                <a16:creationId xmlns:a16="http://schemas.microsoft.com/office/drawing/2014/main" id="{AB6D32C4-F772-48D1-8512-FD3D2951D90C}"/>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34</a:t>
            </a:fld>
            <a:endParaRPr lang="ja-JP" altLang="en-US" dirty="0"/>
          </a:p>
        </p:txBody>
      </p:sp>
      <p:sp>
        <p:nvSpPr>
          <p:cNvPr id="18" name="テキスト ボックス 17">
            <a:extLst>
              <a:ext uri="{FF2B5EF4-FFF2-40B4-BE49-F238E27FC236}">
                <a16:creationId xmlns:a16="http://schemas.microsoft.com/office/drawing/2014/main" id="{68CDDDFD-BAC4-425C-904E-300F35791CEC}"/>
              </a:ext>
            </a:extLst>
          </p:cNvPr>
          <p:cNvSpPr txBox="1"/>
          <p:nvPr/>
        </p:nvSpPr>
        <p:spPr>
          <a:xfrm>
            <a:off x="7217979" y="-20799"/>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42427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⑰人材の育成と確保、技術力の向上と継承</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15498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a:t>
            </a:r>
            <a:r>
              <a:rPr kumimoji="1" lang="ja-JP" altLang="en-US" sz="1200" b="0" i="0" u="none" strike="noStrike" kern="1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現計画の記載内容</a:t>
            </a:r>
            <a:r>
              <a:rPr kumimoji="1" lang="en-US" altLang="ja-JP" sz="1200" b="0" i="0" u="none" strike="noStrike" kern="1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ja-JP" sz="1200" kern="100" dirty="0">
                <a:effectLst/>
                <a:latin typeface="HGｺﾞｼｯｸM" panose="020B0609000000000000" pitchFamily="49" charset="-128"/>
                <a:ea typeface="HGｺﾞｼｯｸM" panose="020B0609000000000000" pitchFamily="49" charset="-128"/>
                <a:cs typeface="Times New Roman" panose="02020603050405020304" pitchFamily="18" charset="0"/>
              </a:rPr>
              <a:t>大阪府技術職員には、施設の管理者として、現場の最前線に立ち、施設を良好に保つとともに不具合をいち早く察知、対処するなど府民の安全を確保する責務を果たすことや効率的・効果的に維持管理を進めていく上で、専門的な知識を備え、豊富な現場経験と一定の技術的知見などに基づいた適切な評価・判断を行うことができる高度な施設管理のマネジメント力が必要である。そのため、技術職員の人材育成および確保、技術力の向上と蓄積された技術の継承ができる持続可能な仕組みの構築を目指す。</a:t>
            </a:r>
            <a:endParaRPr kumimoji="1" lang="en-US" altLang="ja-JP" sz="1200" b="0" i="0" u="none" strike="noStrike" kern="1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5AF8A701-7215-463C-AB53-AE78CC3D82A0}"/>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p:txBody>
      </p:sp>
      <p:sp>
        <p:nvSpPr>
          <p:cNvPr id="17" name="テキスト ボックス 16">
            <a:extLst>
              <a:ext uri="{FF2B5EF4-FFF2-40B4-BE49-F238E27FC236}">
                <a16:creationId xmlns:a16="http://schemas.microsoft.com/office/drawing/2014/main" id="{5EE9B047-31F4-431F-AB4B-D28F1290AC86}"/>
              </a:ext>
            </a:extLst>
          </p:cNvPr>
          <p:cNvSpPr txBox="1"/>
          <p:nvPr/>
        </p:nvSpPr>
        <p:spPr>
          <a:xfrm>
            <a:off x="4357045" y="2790581"/>
            <a:ext cx="4509727" cy="830997"/>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・職員が減少し、個人が担う業務量が増えることが懸念</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Trebuchet MS"/>
                <a:ea typeface="HGｺﾞｼｯｸM" panose="020B0609000000000000" pitchFamily="49" charset="-128"/>
              </a:rPr>
              <a:t>　　  </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され、技術の継承に必要な時間が十分に確保できない。</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8" name="テキスト ボックス 17">
            <a:extLst>
              <a:ext uri="{FF2B5EF4-FFF2-40B4-BE49-F238E27FC236}">
                <a16:creationId xmlns:a16="http://schemas.microsoft.com/office/drawing/2014/main" id="{BCE04A8C-118A-4839-9FB9-5261D38C2786}"/>
              </a:ext>
            </a:extLst>
          </p:cNvPr>
          <p:cNvSpPr txBox="1"/>
          <p:nvPr/>
        </p:nvSpPr>
        <p:spPr>
          <a:xfrm>
            <a:off x="4357044" y="4309809"/>
            <a:ext cx="4509727" cy="1384995"/>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p>
          <a:p>
            <a:r>
              <a:rPr lang="ja-JP" altLang="en-US" sz="1200" kern="100" dirty="0"/>
              <a:t>    ・</a:t>
            </a:r>
            <a:r>
              <a:rPr lang="en-US" altLang="ja-JP" sz="1200" kern="100" dirty="0"/>
              <a:t>『</a:t>
            </a:r>
            <a:r>
              <a:rPr lang="ja-JP" altLang="en-US" sz="1200" kern="100" dirty="0"/>
              <a:t>具体的な取組内容</a:t>
            </a:r>
            <a:r>
              <a:rPr lang="en-US" altLang="ja-JP" sz="1200" kern="100" dirty="0"/>
              <a:t>』</a:t>
            </a:r>
            <a:r>
              <a:rPr lang="ja-JP" altLang="en-US" sz="1200" kern="100" dirty="0"/>
              <a:t>を継続し技術力を維持しつつ、</a:t>
            </a:r>
            <a:endParaRPr lang="en-US" altLang="ja-JP" sz="1200" kern="100" dirty="0"/>
          </a:p>
          <a:p>
            <a:r>
              <a:rPr lang="en-US" altLang="ja-JP" sz="1200" kern="100" dirty="0"/>
              <a:t>        </a:t>
            </a:r>
            <a:r>
              <a:rPr lang="ja-JP" altLang="en-US" sz="1200" kern="100" dirty="0"/>
              <a:t>デジタル技術の活用（</a:t>
            </a:r>
            <a:r>
              <a:rPr lang="en-US" altLang="ja-JP" sz="1200" kern="100" dirty="0"/>
              <a:t>※</a:t>
            </a:r>
            <a:r>
              <a:rPr lang="ja-JP" altLang="en-US" sz="1200" kern="100" dirty="0"/>
              <a:t>）による省力化などにより、</a:t>
            </a:r>
            <a:endParaRPr lang="en-US" altLang="ja-JP" sz="1200" kern="100" dirty="0"/>
          </a:p>
          <a:p>
            <a:r>
              <a:rPr lang="en-US" altLang="ja-JP" sz="1200" kern="100" dirty="0"/>
              <a:t>        </a:t>
            </a:r>
            <a:r>
              <a:rPr lang="ja-JP" altLang="en-US" sz="1200" kern="100" dirty="0"/>
              <a:t>必要な時間の確保を行う。</a:t>
            </a:r>
          </a:p>
          <a:p>
            <a:endParaRPr lang="en-US" altLang="ja-JP" sz="1200" u="sng" strike="noStrike" kern="100" baseline="0" dirty="0">
              <a:solidFill>
                <a:schemeClr val="tx1"/>
              </a:solidFill>
              <a:latin typeface="Meiryo UI" panose="020B0604030504040204" pitchFamily="50" charset="-128"/>
              <a:ea typeface="Meiryo UI" panose="020B0604030504040204" pitchFamily="50" charset="-128"/>
            </a:endParaRPr>
          </a:p>
          <a:p>
            <a:r>
              <a:rPr lang="ja-JP" altLang="en-US" sz="1200" strike="noStrike" kern="100" baseline="0" dirty="0">
                <a:solidFill>
                  <a:schemeClr val="tx1"/>
                </a:solidFill>
                <a:latin typeface="Meiryo UI" panose="020B0604030504040204" pitchFamily="50" charset="-128"/>
                <a:ea typeface="Meiryo UI" panose="020B0604030504040204" pitchFamily="50" charset="-128"/>
              </a:rPr>
              <a:t>　</a:t>
            </a:r>
            <a:r>
              <a:rPr lang="en-US" altLang="ja-JP" sz="1200" u="sng" strike="noStrike" kern="100" baseline="0" dirty="0">
                <a:solidFill>
                  <a:schemeClr val="tx1"/>
                </a:solidFill>
                <a:latin typeface="Meiryo UI" panose="020B0604030504040204" pitchFamily="50" charset="-128"/>
                <a:ea typeface="Meiryo UI" panose="020B0604030504040204" pitchFamily="50" charset="-128"/>
              </a:rPr>
              <a:t>※</a:t>
            </a:r>
            <a:r>
              <a:rPr lang="ja-JP" altLang="en-US" sz="1200" u="sng" strike="noStrike" kern="100" baseline="0" dirty="0">
                <a:solidFill>
                  <a:schemeClr val="tx1"/>
                </a:solidFill>
                <a:latin typeface="Meiryo UI" panose="020B0604030504040204" pitchFamily="50" charset="-128"/>
                <a:ea typeface="Meiryo UI" panose="020B0604030504040204" pitchFamily="50" charset="-128"/>
              </a:rPr>
              <a:t>別途、「</a:t>
            </a:r>
            <a:r>
              <a:rPr lang="ja-JP" altLang="en-US" sz="1200" b="0" u="sng" dirty="0">
                <a:solidFill>
                  <a:schemeClr val="tx1"/>
                </a:solidFill>
                <a:latin typeface="Meiryo UI" pitchFamily="50" charset="-128"/>
                <a:ea typeface="Meiryo UI" pitchFamily="50" charset="-128"/>
                <a:cs typeface="Meiryo UI" pitchFamily="50" charset="-128"/>
              </a:rPr>
              <a:t>第１回審議会　委員からの意見</a:t>
            </a:r>
            <a:r>
              <a:rPr lang="ja-JP" altLang="en-US" sz="1200" b="0" u="sng" strike="noStrike" kern="100" baseline="0" dirty="0">
                <a:solidFill>
                  <a:schemeClr val="tx1"/>
                </a:solidFill>
                <a:latin typeface="Meiryo UI" panose="020B0604030504040204" pitchFamily="50" charset="-128"/>
                <a:ea typeface="Meiryo UI" panose="020B0604030504040204" pitchFamily="50" charset="-128"/>
              </a:rPr>
              <a:t>」にて整理</a:t>
            </a: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p:txBody>
      </p:sp>
      <p:sp>
        <p:nvSpPr>
          <p:cNvPr id="19" name="フローチャート: 組合せ 18">
            <a:extLst>
              <a:ext uri="{FF2B5EF4-FFF2-40B4-BE49-F238E27FC236}">
                <a16:creationId xmlns:a16="http://schemas.microsoft.com/office/drawing/2014/main" id="{F342D123-A110-41A1-B161-3E4A89C1A036}"/>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Trebuchet MS"/>
              <a:ea typeface="HGｺﾞｼｯｸM" panose="020B0609000000000000" pitchFamily="49" charset="-128"/>
              <a:cs typeface="+mn-cs"/>
            </a:endParaRPr>
          </a:p>
        </p:txBody>
      </p:sp>
      <p:sp>
        <p:nvSpPr>
          <p:cNvPr id="20" name="フローチャート: 組合せ 19">
            <a:extLst>
              <a:ext uri="{FF2B5EF4-FFF2-40B4-BE49-F238E27FC236}">
                <a16:creationId xmlns:a16="http://schemas.microsoft.com/office/drawing/2014/main" id="{AD22ECEB-B7E6-409B-B8B6-ABD1F589C13C}"/>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Trebuchet MS"/>
              <a:ea typeface="HGｺﾞｼｯｸM" panose="020B0609000000000000" pitchFamily="49" charset="-128"/>
              <a:cs typeface="+mn-cs"/>
            </a:endParaRPr>
          </a:p>
        </p:txBody>
      </p:sp>
      <p:sp>
        <p:nvSpPr>
          <p:cNvPr id="13" name="テキスト ボックス 12">
            <a:extLst>
              <a:ext uri="{FF2B5EF4-FFF2-40B4-BE49-F238E27FC236}">
                <a16:creationId xmlns:a16="http://schemas.microsoft.com/office/drawing/2014/main" id="{071CFBEB-516A-4D7D-8D2C-14EF8EA84CC4}"/>
              </a:ext>
            </a:extLst>
          </p:cNvPr>
          <p:cNvSpPr txBox="1"/>
          <p:nvPr/>
        </p:nvSpPr>
        <p:spPr>
          <a:xfrm>
            <a:off x="6439894" y="261610"/>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Ⅱ．持続可能な維持管理の仕組みづくり </a:t>
            </a:r>
          </a:p>
        </p:txBody>
      </p:sp>
      <p:sp>
        <p:nvSpPr>
          <p:cNvPr id="14" name="スライド番号プレースホルダー 3">
            <a:extLst>
              <a:ext uri="{FF2B5EF4-FFF2-40B4-BE49-F238E27FC236}">
                <a16:creationId xmlns:a16="http://schemas.microsoft.com/office/drawing/2014/main" id="{11219C3C-B310-4D13-99C1-64559E309D39}"/>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35</a:t>
            </a:fld>
            <a:endParaRPr lang="ja-JP" altLang="en-US" dirty="0"/>
          </a:p>
        </p:txBody>
      </p:sp>
      <p:sp>
        <p:nvSpPr>
          <p:cNvPr id="15" name="テキスト ボックス 14">
            <a:extLst>
              <a:ext uri="{FF2B5EF4-FFF2-40B4-BE49-F238E27FC236}">
                <a16:creationId xmlns:a16="http://schemas.microsoft.com/office/drawing/2014/main" id="{1E37F850-DE4F-404D-880B-41A038615C2E}"/>
              </a:ext>
            </a:extLst>
          </p:cNvPr>
          <p:cNvSpPr txBox="1"/>
          <p:nvPr/>
        </p:nvSpPr>
        <p:spPr>
          <a:xfrm>
            <a:off x="7217979" y="-39781"/>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78668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⑰人材の育成と確保、技術力の向上と継承</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04698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大阪府技術職員には、施設の管理者として、現場の最前線に立ち、施設を良好に保つとともに不具合をいち早く察知、対処するなど府民の安全を確保する責務を果たすことや効率的・効果的に維持管理を進めていく上で、専門的な知識を備え、豊富な現場経験と一定の技術的知見などに基づいた適切な評価・判断を行うことができる高度な施設管理のマネジメント力が必要である。そのため、技術職員の人材育成および確保、技術力の向上と蓄積された技術の継承ができる持続可能な仕組みの構築を目指す。</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 name="テキスト ボックス 12">
            <a:extLst>
              <a:ext uri="{FF2B5EF4-FFF2-40B4-BE49-F238E27FC236}">
                <a16:creationId xmlns:a16="http://schemas.microsoft.com/office/drawing/2014/main" id="{17C78C04-4C91-40B5-8A1B-2873B1B2F9E6}"/>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C496618E-4861-4C62-9518-E87B3D4E60C5}"/>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・職員が減少し、個人が担う業務量が増えることが懸念</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Trebuchet MS"/>
                <a:ea typeface="HGｺﾞｼｯｸM" panose="020B0609000000000000" pitchFamily="49" charset="-128"/>
              </a:rPr>
              <a:t>　　　</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され、技術の継承に必要な時間が十分に確保できない。</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09BF68D6-E11F-4D8E-B735-6AF075633E88}"/>
              </a:ext>
            </a:extLst>
          </p:cNvPr>
          <p:cNvSpPr txBox="1"/>
          <p:nvPr/>
        </p:nvSpPr>
        <p:spPr>
          <a:xfrm>
            <a:off x="4357044" y="4309809"/>
            <a:ext cx="4509727" cy="1384995"/>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具体的な取組内容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を継続し技術力を維持しつつ、</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solidFill>
                  <a:prstClr val="black"/>
                </a:solidFill>
                <a:latin typeface="Trebuchet MS"/>
                <a:ea typeface="HGｺﾞｼｯｸM" panose="020B0609000000000000" pitchFamily="49" charset="-128"/>
              </a:rPr>
              <a:t>          </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デジタル技術の活用（</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）による省力化などにより、</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solidFill>
                  <a:prstClr val="black"/>
                </a:solidFill>
                <a:latin typeface="Trebuchet MS"/>
                <a:ea typeface="HGｺﾞｼｯｸM" panose="020B0609000000000000" pitchFamily="49" charset="-128"/>
              </a:rPr>
              <a:t>          </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必要な時間の確保を行う。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r>
              <a:rPr kumimoji="1" lang="en-US" altLang="ja-JP" sz="1200" b="0" i="0" u="sng"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sng"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別途、「第１回審議会　委員からの意見」にて整理</a:t>
            </a:r>
            <a:endParaRPr kumimoji="1" lang="en-US" altLang="ja-JP" sz="1200" b="0" i="0" u="sng"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フローチャート: 組合せ 20">
            <a:extLst>
              <a:ext uri="{FF2B5EF4-FFF2-40B4-BE49-F238E27FC236}">
                <a16:creationId xmlns:a16="http://schemas.microsoft.com/office/drawing/2014/main" id="{29C00052-CE38-4A67-B45F-3594EA4CDF8C}"/>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396BF503-DB6F-4E81-A443-EA15224116B3}"/>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54F9C8D3-AB64-4488-91EE-6D7513492AA1}"/>
              </a:ext>
            </a:extLst>
          </p:cNvPr>
          <p:cNvSpPr txBox="1"/>
          <p:nvPr/>
        </p:nvSpPr>
        <p:spPr>
          <a:xfrm>
            <a:off x="6439894" y="261610"/>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Ⅱ．持続可能な維持管理の仕組みづくり </a:t>
            </a:r>
          </a:p>
        </p:txBody>
      </p:sp>
      <p:sp>
        <p:nvSpPr>
          <p:cNvPr id="17" name="スライド番号プレースホルダー 3">
            <a:extLst>
              <a:ext uri="{FF2B5EF4-FFF2-40B4-BE49-F238E27FC236}">
                <a16:creationId xmlns:a16="http://schemas.microsoft.com/office/drawing/2014/main" id="{4817F564-1214-4309-A864-D522B4F2ABF5}"/>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36</a:t>
            </a:fld>
            <a:endParaRPr lang="ja-JP" altLang="en-US" dirty="0"/>
          </a:p>
        </p:txBody>
      </p:sp>
      <p:sp>
        <p:nvSpPr>
          <p:cNvPr id="18" name="テキスト ボックス 17">
            <a:extLst>
              <a:ext uri="{FF2B5EF4-FFF2-40B4-BE49-F238E27FC236}">
                <a16:creationId xmlns:a16="http://schemas.microsoft.com/office/drawing/2014/main" id="{EC7DE75E-DC9A-4832-AD75-6115A05599AB}"/>
              </a:ext>
            </a:extLst>
          </p:cNvPr>
          <p:cNvSpPr txBox="1"/>
          <p:nvPr/>
        </p:nvSpPr>
        <p:spPr>
          <a:xfrm>
            <a:off x="7164288" y="-4116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36714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⑱入札契約制度の改善</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33965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河川・海岸施設である水門・排水機場や下水処理場などにある機械・電気設備は、これらが稼働してはじめてその機能を発揮するものであり、いつでも稼働できる状態に保つような維持管理が必要である。そのためには、効率的・効果的な維持管理を持続して行える実施体制が重要であり、維持管理業務の一部を外部委託して行うことも必要である。</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また、設備点検では点検項目を予め定めていたとしても、実際に点検を行う者により、点検に対する視点（基準）が変わることがあり、点検履歴の適切な評価を行えないことが想定される。そのため、点検業務の継続性を考慮した仕組みも必要である。</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したがって、機械・電気設備における維持管理業務では、業務内容等に合わせた実施体制を整理した上で、高度な技術、特殊な技術が必要な業務には特定する企業と随意契約を行うなど、外部委託する場合の契約手法について検討することが必要である。</a:t>
            </a: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47E7CC6C-EF44-4B6A-8F86-1FC52C61A54D}"/>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p:txBody>
      </p:sp>
      <p:sp>
        <p:nvSpPr>
          <p:cNvPr id="17" name="テキスト ボックス 16">
            <a:extLst>
              <a:ext uri="{FF2B5EF4-FFF2-40B4-BE49-F238E27FC236}">
                <a16:creationId xmlns:a16="http://schemas.microsoft.com/office/drawing/2014/main" id="{C3DC58B8-4738-4C19-9D08-C0FD1CA41649}"/>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p:txBody>
      </p:sp>
      <p:sp>
        <p:nvSpPr>
          <p:cNvPr id="18" name="テキスト ボックス 17">
            <a:extLst>
              <a:ext uri="{FF2B5EF4-FFF2-40B4-BE49-F238E27FC236}">
                <a16:creationId xmlns:a16="http://schemas.microsoft.com/office/drawing/2014/main" id="{01B0B4B0-3527-43E5-A5FF-CEBDB1A676E4}"/>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p:txBody>
      </p:sp>
      <p:sp>
        <p:nvSpPr>
          <p:cNvPr id="19" name="フローチャート: 組合せ 18">
            <a:extLst>
              <a:ext uri="{FF2B5EF4-FFF2-40B4-BE49-F238E27FC236}">
                <a16:creationId xmlns:a16="http://schemas.microsoft.com/office/drawing/2014/main" id="{3EC39B4A-34C4-40C5-9877-06EE6A66F4FB}"/>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Trebuchet MS"/>
              <a:ea typeface="HGｺﾞｼｯｸM" panose="020B0609000000000000" pitchFamily="49" charset="-128"/>
              <a:cs typeface="+mn-cs"/>
            </a:endParaRPr>
          </a:p>
        </p:txBody>
      </p:sp>
      <p:sp>
        <p:nvSpPr>
          <p:cNvPr id="20" name="フローチャート: 組合せ 19">
            <a:extLst>
              <a:ext uri="{FF2B5EF4-FFF2-40B4-BE49-F238E27FC236}">
                <a16:creationId xmlns:a16="http://schemas.microsoft.com/office/drawing/2014/main" id="{AD1B4985-6D5B-445F-BDD4-9344520762E9}"/>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Trebuchet MS"/>
              <a:ea typeface="HGｺﾞｼｯｸM" panose="020B0609000000000000" pitchFamily="49" charset="-128"/>
              <a:cs typeface="+mn-cs"/>
            </a:endParaRPr>
          </a:p>
        </p:txBody>
      </p:sp>
      <p:sp>
        <p:nvSpPr>
          <p:cNvPr id="13" name="テキスト ボックス 12">
            <a:extLst>
              <a:ext uri="{FF2B5EF4-FFF2-40B4-BE49-F238E27FC236}">
                <a16:creationId xmlns:a16="http://schemas.microsoft.com/office/drawing/2014/main" id="{75708D44-1701-484F-8962-B35B66929F2D}"/>
              </a:ext>
            </a:extLst>
          </p:cNvPr>
          <p:cNvSpPr txBox="1"/>
          <p:nvPr/>
        </p:nvSpPr>
        <p:spPr>
          <a:xfrm>
            <a:off x="6439894" y="261610"/>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Ⅱ．持続可能な維持管理の仕組みづくり </a:t>
            </a:r>
          </a:p>
        </p:txBody>
      </p:sp>
      <p:sp>
        <p:nvSpPr>
          <p:cNvPr id="14" name="スライド番号プレースホルダー 3">
            <a:extLst>
              <a:ext uri="{FF2B5EF4-FFF2-40B4-BE49-F238E27FC236}">
                <a16:creationId xmlns:a16="http://schemas.microsoft.com/office/drawing/2014/main" id="{216A79CE-6762-4D23-A5EF-887F6CA964E2}"/>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37</a:t>
            </a:fld>
            <a:endParaRPr lang="ja-JP" altLang="en-US" dirty="0"/>
          </a:p>
        </p:txBody>
      </p:sp>
      <p:sp>
        <p:nvSpPr>
          <p:cNvPr id="15" name="テキスト ボックス 14">
            <a:extLst>
              <a:ext uri="{FF2B5EF4-FFF2-40B4-BE49-F238E27FC236}">
                <a16:creationId xmlns:a16="http://schemas.microsoft.com/office/drawing/2014/main" id="{FAF1DC6D-D465-466B-8ED8-351FCFD40245}"/>
              </a:ext>
            </a:extLst>
          </p:cNvPr>
          <p:cNvSpPr txBox="1"/>
          <p:nvPr/>
        </p:nvSpPr>
        <p:spPr>
          <a:xfrm>
            <a:off x="7217979" y="-807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99359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⑱入札契約制度の改善</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89364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河川・海岸施設である水門・排水機場や下水処理場などにある機械・電気設備は、これらが稼働してはじめてその機能を発揮するものであり、いつでも稼働できる状態に保つような維持管理が必要である。そのためには、効率的・効果的な維持管理を持続して行える実施体制が重要であり、維持管理業務の一部を外部委託して行うことも必要である。</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また、設備点検では点検項目を予め定めていたとしても、実際に点検を行う者により、点検に対する視点（基準）が変わることがあり、点検履歴の適切な評価を行えないことが想定される。そのため、点検業務の継続性を考慮した仕組みも必要である。</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したがって、機械・電気設備における維持管理業務では、業務内容等に合わせた実施体制を整理した上で、高度な技術、特殊な技術が必要な業務には特定する企業と随意契約を行うなど、外部委託する場合の契約手法について検討する。</a:t>
            </a: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 name="テキスト ボックス 12">
            <a:extLst>
              <a:ext uri="{FF2B5EF4-FFF2-40B4-BE49-F238E27FC236}">
                <a16:creationId xmlns:a16="http://schemas.microsoft.com/office/drawing/2014/main" id="{D16FBF29-E806-4660-BDEE-F3D2BB1E5E42}"/>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1E7749A6-5230-4A1E-90FB-9BB8A270A261}"/>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259BE4BB-1EF7-41AD-A2AA-44533534DE91}"/>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フローチャート: 組合せ 20">
            <a:extLst>
              <a:ext uri="{FF2B5EF4-FFF2-40B4-BE49-F238E27FC236}">
                <a16:creationId xmlns:a16="http://schemas.microsoft.com/office/drawing/2014/main" id="{67D26034-E031-470D-99EC-BB00579FDEE6}"/>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EFCE74CA-BBF3-4E57-ABC1-1DB63280F1CC}"/>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19F00A44-0ECC-49D4-B361-FA0F49702155}"/>
              </a:ext>
            </a:extLst>
          </p:cNvPr>
          <p:cNvSpPr txBox="1"/>
          <p:nvPr/>
        </p:nvSpPr>
        <p:spPr>
          <a:xfrm>
            <a:off x="6439894" y="261610"/>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Ⅱ．持続可能な維持管理の仕組みづくり </a:t>
            </a:r>
          </a:p>
        </p:txBody>
      </p:sp>
      <p:sp>
        <p:nvSpPr>
          <p:cNvPr id="17" name="スライド番号プレースホルダー 3">
            <a:extLst>
              <a:ext uri="{FF2B5EF4-FFF2-40B4-BE49-F238E27FC236}">
                <a16:creationId xmlns:a16="http://schemas.microsoft.com/office/drawing/2014/main" id="{646B2643-DB7C-423D-8C09-8AE486B9FCE2}"/>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38</a:t>
            </a:fld>
            <a:endParaRPr lang="ja-JP" altLang="en-US" dirty="0"/>
          </a:p>
        </p:txBody>
      </p:sp>
      <p:sp>
        <p:nvSpPr>
          <p:cNvPr id="18" name="テキスト ボックス 17">
            <a:extLst>
              <a:ext uri="{FF2B5EF4-FFF2-40B4-BE49-F238E27FC236}">
                <a16:creationId xmlns:a16="http://schemas.microsoft.com/office/drawing/2014/main" id="{FD85CC3E-7BA8-49A8-A4BD-D0857A78993C}"/>
              </a:ext>
            </a:extLst>
          </p:cNvPr>
          <p:cNvSpPr txBox="1"/>
          <p:nvPr/>
        </p:nvSpPr>
        <p:spPr>
          <a:xfrm>
            <a:off x="7217979" y="-190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7788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①維持管理業務フロー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5" name="テキスト ボックス 4">
            <a:extLst>
              <a:ext uri="{FF2B5EF4-FFF2-40B4-BE49-F238E27FC236}">
                <a16:creationId xmlns:a16="http://schemas.microsoft.com/office/drawing/2014/main" id="{CCE46069-131A-887F-9894-8A9F255702FB}"/>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10909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河川管理施設（設備）の維持管理業務は、日々の点検や修繕など概ね１年のサイクルで構成される日常的維持管理と、大規模修繕や更新など中長期的なサイクルで構成される計画的維持管理の両輪で成り立っており、互いにデータを通じて密接に連携し、事業を進めていく。</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0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000" kern="1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0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000" kern="1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a:effectLst/>
              </a:rPr>
              <a:t>図 ４</a:t>
            </a:r>
            <a:r>
              <a:rPr lang="en-US" altLang="ja-JP" sz="1000" kern="100" dirty="0">
                <a:effectLst/>
              </a:rPr>
              <a:t>-1</a:t>
            </a:r>
            <a:r>
              <a:rPr lang="ja-JP" altLang="en-US" sz="1000" kern="100" dirty="0">
                <a:effectLst/>
              </a:rPr>
              <a:t>　維持管理業務全体フロー</a:t>
            </a:r>
            <a:endParaRPr lang="en-US" altLang="ja-JP" sz="10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0" name="テキスト ボックス 9">
            <a:extLst>
              <a:ext uri="{FF2B5EF4-FFF2-40B4-BE49-F238E27FC236}">
                <a16:creationId xmlns:a16="http://schemas.microsoft.com/office/drawing/2014/main" id="{E22C0D65-C136-74C7-5F5C-B69256C914C7}"/>
              </a:ext>
            </a:extLst>
          </p:cNvPr>
          <p:cNvSpPr txBox="1"/>
          <p:nvPr/>
        </p:nvSpPr>
        <p:spPr>
          <a:xfrm>
            <a:off x="4357045" y="2790581"/>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1" name="テキスト ボックス 10">
            <a:extLst>
              <a:ext uri="{FF2B5EF4-FFF2-40B4-BE49-F238E27FC236}">
                <a16:creationId xmlns:a16="http://schemas.microsoft.com/office/drawing/2014/main" id="{E3B8F7F0-D57A-727B-9F60-DDFB5953A525}"/>
              </a:ext>
            </a:extLst>
          </p:cNvPr>
          <p:cNvSpPr txBox="1"/>
          <p:nvPr/>
        </p:nvSpPr>
        <p:spPr>
          <a:xfrm>
            <a:off x="4357044" y="4169153"/>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組合せ 12">
            <a:extLst>
              <a:ext uri="{FF2B5EF4-FFF2-40B4-BE49-F238E27FC236}">
                <a16:creationId xmlns:a16="http://schemas.microsoft.com/office/drawing/2014/main" id="{D0557BBA-0C19-2CF2-BE9D-2C83854339D2}"/>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ローチャート: 組合せ 14">
            <a:extLst>
              <a:ext uri="{FF2B5EF4-FFF2-40B4-BE49-F238E27FC236}">
                <a16:creationId xmlns:a16="http://schemas.microsoft.com/office/drawing/2014/main" id="{8F7DA916-6B98-83E5-6F3C-16A5ADA33FB0}"/>
              </a:ext>
            </a:extLst>
          </p:cNvPr>
          <p:cNvSpPr/>
          <p:nvPr/>
        </p:nvSpPr>
        <p:spPr>
          <a:xfrm>
            <a:off x="5702786" y="3890169"/>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0592651-2967-4BC0-9D62-69AA21A14464}"/>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pic>
        <p:nvPicPr>
          <p:cNvPr id="7" name="図 6">
            <a:extLst>
              <a:ext uri="{FF2B5EF4-FFF2-40B4-BE49-F238E27FC236}">
                <a16:creationId xmlns:a16="http://schemas.microsoft.com/office/drawing/2014/main" id="{298E2AEF-B9BA-44A8-9A1D-B81840AA72EC}"/>
              </a:ext>
            </a:extLst>
          </p:cNvPr>
          <p:cNvPicPr>
            <a:picLocks noChangeAspect="1"/>
          </p:cNvPicPr>
          <p:nvPr/>
        </p:nvPicPr>
        <p:blipFill>
          <a:blip r:embed="rId3"/>
          <a:stretch>
            <a:fillRect/>
          </a:stretch>
        </p:blipFill>
        <p:spPr>
          <a:xfrm>
            <a:off x="277228" y="3113746"/>
            <a:ext cx="3410567" cy="2501082"/>
          </a:xfrm>
          <a:prstGeom prst="rect">
            <a:avLst/>
          </a:prstGeom>
          <a:solidFill>
            <a:schemeClr val="bg1"/>
          </a:solidFill>
        </p:spPr>
      </p:pic>
      <p:sp>
        <p:nvSpPr>
          <p:cNvPr id="16" name="スライド番号プレースホルダー 3">
            <a:extLst>
              <a:ext uri="{FF2B5EF4-FFF2-40B4-BE49-F238E27FC236}">
                <a16:creationId xmlns:a16="http://schemas.microsoft.com/office/drawing/2014/main" id="{09137A7F-B941-4538-ACC2-231386F8C486}"/>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a:t>
            </a:fld>
            <a:endParaRPr lang="ja-JP" altLang="en-US" dirty="0"/>
          </a:p>
        </p:txBody>
      </p:sp>
      <p:sp>
        <p:nvSpPr>
          <p:cNvPr id="17" name="テキスト ボックス 16">
            <a:extLst>
              <a:ext uri="{FF2B5EF4-FFF2-40B4-BE49-F238E27FC236}">
                <a16:creationId xmlns:a16="http://schemas.microsoft.com/office/drawing/2014/main" id="{6D6F4A00-2EFD-457E-8698-44C1DAC492F0}"/>
              </a:ext>
            </a:extLst>
          </p:cNvPr>
          <p:cNvSpPr txBox="1"/>
          <p:nvPr/>
        </p:nvSpPr>
        <p:spPr>
          <a:xfrm>
            <a:off x="7235759" y="-4323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4157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954107"/>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a:p>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４－３　現計画における課題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河川設備</a:t>
            </a:r>
            <a:r>
              <a:rPr lang="en-US" altLang="ja-JP" sz="2400" dirty="0">
                <a:latin typeface="Meiryo UI" pitchFamily="50" charset="-128"/>
                <a:ea typeface="Meiryo UI" pitchFamily="50" charset="-128"/>
                <a:cs typeface="Meiryo UI" pitchFamily="50" charset="-128"/>
              </a:rPr>
              <a:t>》</a:t>
            </a:r>
          </a:p>
        </p:txBody>
      </p:sp>
      <p:sp>
        <p:nvSpPr>
          <p:cNvPr id="9" name="テキスト ボックス 8">
            <a:extLst>
              <a:ext uri="{FF2B5EF4-FFF2-40B4-BE49-F238E27FC236}">
                <a16:creationId xmlns:a16="http://schemas.microsoft.com/office/drawing/2014/main" id="{A3960DFE-7576-46F2-A452-518A82907792}"/>
              </a:ext>
            </a:extLst>
          </p:cNvPr>
          <p:cNvSpPr txBox="1"/>
          <p:nvPr/>
        </p:nvSpPr>
        <p:spPr>
          <a:xfrm>
            <a:off x="66040" y="969119"/>
            <a:ext cx="4057227" cy="369332"/>
          </a:xfrm>
          <a:prstGeom prst="rect">
            <a:avLst/>
          </a:prstGeom>
          <a:noFill/>
          <a:ln>
            <a:noFill/>
          </a:ln>
        </p:spPr>
        <p:txBody>
          <a:bodyPr wrap="square" rtlCol="0">
            <a:spAutoFit/>
          </a:bodyPr>
          <a:lstStyle/>
          <a:p>
            <a:r>
              <a:rPr lang="ja-JP" altLang="en-US" kern="100" dirty="0">
                <a:latin typeface="Meiryo UI" panose="020B0604030504040204" pitchFamily="50" charset="-128"/>
                <a:ea typeface="Meiryo UI" panose="020B0604030504040204" pitchFamily="50" charset="-128"/>
              </a:rPr>
              <a:t>◆検証結果に基づく課題と取組方針　</a:t>
            </a:r>
            <a:endParaRPr lang="en-US" altLang="ja-JP" kern="100" dirty="0">
              <a:effectLst/>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8E97D474-C590-4D67-AB60-31B845C6D951}"/>
              </a:ext>
            </a:extLst>
          </p:cNvPr>
          <p:cNvGraphicFramePr>
            <a:graphicFrameLocks noGrp="1"/>
          </p:cNvGraphicFramePr>
          <p:nvPr>
            <p:extLst>
              <p:ext uri="{D42A27DB-BD31-4B8C-83A1-F6EECF244321}">
                <p14:modId xmlns:p14="http://schemas.microsoft.com/office/powerpoint/2010/main" val="4169650190"/>
              </p:ext>
            </p:extLst>
          </p:nvPr>
        </p:nvGraphicFramePr>
        <p:xfrm>
          <a:off x="251520" y="1628800"/>
          <a:ext cx="8784976" cy="4902595"/>
        </p:xfrm>
        <a:graphic>
          <a:graphicData uri="http://schemas.openxmlformats.org/drawingml/2006/table">
            <a:tbl>
              <a:tblPr firstRow="1" bandRow="1">
                <a:tableStyleId>{5C22544A-7EE6-4342-B048-85BDC9FD1C3A}</a:tableStyleId>
              </a:tblPr>
              <a:tblGrid>
                <a:gridCol w="797146">
                  <a:extLst>
                    <a:ext uri="{9D8B030D-6E8A-4147-A177-3AD203B41FA5}">
                      <a16:colId xmlns:a16="http://schemas.microsoft.com/office/drawing/2014/main" val="1047732090"/>
                    </a:ext>
                  </a:extLst>
                </a:gridCol>
                <a:gridCol w="1511322">
                  <a:extLst>
                    <a:ext uri="{9D8B030D-6E8A-4147-A177-3AD203B41FA5}">
                      <a16:colId xmlns:a16="http://schemas.microsoft.com/office/drawing/2014/main" val="284509453"/>
                    </a:ext>
                  </a:extLst>
                </a:gridCol>
                <a:gridCol w="3380164">
                  <a:extLst>
                    <a:ext uri="{9D8B030D-6E8A-4147-A177-3AD203B41FA5}">
                      <a16:colId xmlns:a16="http://schemas.microsoft.com/office/drawing/2014/main" val="2342667164"/>
                    </a:ext>
                  </a:extLst>
                </a:gridCol>
                <a:gridCol w="3096344">
                  <a:extLst>
                    <a:ext uri="{9D8B030D-6E8A-4147-A177-3AD203B41FA5}">
                      <a16:colId xmlns:a16="http://schemas.microsoft.com/office/drawing/2014/main" val="3695324082"/>
                    </a:ext>
                  </a:extLst>
                </a:gridCol>
              </a:tblGrid>
              <a:tr h="354029">
                <a:tc>
                  <a:txBody>
                    <a:bodyPr/>
                    <a:lstStyle/>
                    <a:p>
                      <a:pPr algn="ctr"/>
                      <a:r>
                        <a:rPr kumimoji="1" lang="en-US" altLang="ja-JP" sz="1200" dirty="0">
                          <a:latin typeface="Meiryo UI" panose="020B0604030504040204" pitchFamily="50" charset="-128"/>
                          <a:ea typeface="Meiryo UI" panose="020B0604030504040204" pitchFamily="50" charset="-128"/>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課　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取組方針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71926"/>
                  </a:ext>
                </a:extLst>
              </a:tr>
              <a:tr h="1302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⑪</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設備の寿命</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altLang="en-US" sz="1200" kern="100" dirty="0">
                          <a:latin typeface="Meiryo UI" panose="020B0604030504040204" pitchFamily="50" charset="-128"/>
                          <a:ea typeface="Meiryo UI" panose="020B0604030504040204" pitchFamily="50" charset="-128"/>
                        </a:rPr>
                        <a:t>同じ設備分類内で、寿命が異なるものが存在する</a:t>
                      </a:r>
                      <a:endParaRPr lang="en-US" altLang="ja-JP" sz="1200" kern="100" dirty="0">
                        <a:latin typeface="Meiryo UI" panose="020B0604030504040204" pitchFamily="50" charset="-128"/>
                        <a:ea typeface="Meiryo UI" panose="020B0604030504040204" pitchFamily="50" charset="-128"/>
                      </a:endParaRPr>
                    </a:p>
                    <a:p>
                      <a:pPr algn="just"/>
                      <a:r>
                        <a:rPr lang="ja-JP" altLang="en-US" sz="1200" kern="100" dirty="0">
                          <a:latin typeface="Meiryo UI" panose="020B0604030504040204" pitchFamily="50" charset="-128"/>
                          <a:ea typeface="Meiryo UI" panose="020B0604030504040204" pitchFamily="50" charset="-128"/>
                        </a:rPr>
                        <a:t>が、類似設備の年数設定を参考に管理をしているものがある。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設備分類を追加、細分化することで、より適切な目標寿命の</a:t>
                      </a:r>
                      <a:r>
                        <a:rPr lang="ja-JP" altLang="en-US" sz="1200" kern="100" dirty="0">
                          <a:latin typeface="Meiryo UI" panose="020B0604030504040204" pitchFamily="50" charset="-128"/>
                          <a:ea typeface="Meiryo UI" panose="020B0604030504040204" pitchFamily="50" charset="-128"/>
                        </a:rPr>
                        <a:t>設定を行うなど、更に</a:t>
                      </a:r>
                      <a:r>
                        <a:rPr lang="ja-JP" altLang="en-US" sz="1200" kern="100" dirty="0">
                          <a:effectLst/>
                          <a:latin typeface="Meiryo UI" panose="020B0604030504040204" pitchFamily="50" charset="-128"/>
                          <a:ea typeface="Meiryo UI" panose="020B0604030504040204" pitchFamily="50" charset="-128"/>
                        </a:rPr>
                        <a:t>効率的・効果的な維持管理を目指す。</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2020908"/>
                  </a:ext>
                </a:extLst>
              </a:tr>
              <a:tr h="1512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⑭</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データの蓄積・管理</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点検結果は電子化しているが、データ蓄積による活用が十分にできていない。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防災施設であり、常時稼働していないため、計測頻度は少ないが、各種計測値（振動値、絶縁抵抗値など）をもとに傾向管理を行い、設備の劣化状況の判定に利用するなど、蓄積データの活用を進める。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657078"/>
                  </a:ext>
                </a:extLst>
              </a:tr>
              <a:tr h="17342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⑰</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人材の育成と確保、技術力の向上と継承</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altLang="en-US" sz="1200" kern="100" dirty="0">
                          <a:latin typeface="Meiryo UI" panose="020B0604030504040204" pitchFamily="50" charset="-128"/>
                          <a:ea typeface="Meiryo UI" panose="020B0604030504040204" pitchFamily="50" charset="-128"/>
                        </a:rPr>
                        <a:t>職員が減少し、個人が担う業務量が増えることが懸念され、技術の継承に必要な時間が十分に確保できない。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『具体的な取組内容』を継続し技術力を維持しつつ、デジタル技術の活用</a:t>
                      </a:r>
                      <a:r>
                        <a:rPr lang="ja-JP" altLang="en-US" sz="1200" dirty="0">
                          <a:effectLst/>
                          <a:latin typeface="HGｺﾞｼｯｸM 見出し"/>
                          <a:ea typeface="游ゴシック" panose="020B0400000000000000" pitchFamily="50" charset="-128"/>
                          <a:cs typeface="ＭＳ Ｐゴシック" panose="020B0600070205080204" pitchFamily="50" charset="-128"/>
                        </a:rPr>
                        <a:t>（</a:t>
                      </a:r>
                      <a:r>
                        <a:rPr lang="en-US" altLang="ja-JP" sz="1200" dirty="0">
                          <a:effectLst/>
                          <a:latin typeface="HGｺﾞｼｯｸM 見出し"/>
                          <a:ea typeface="游ゴシック" panose="020B0400000000000000" pitchFamily="50" charset="-128"/>
                          <a:cs typeface="ＭＳ Ｐゴシック" panose="020B0600070205080204" pitchFamily="50" charset="-128"/>
                        </a:rPr>
                        <a:t>※</a:t>
                      </a:r>
                      <a:r>
                        <a:rPr lang="ja-JP" altLang="en-US" sz="1200" dirty="0">
                          <a:effectLst/>
                          <a:latin typeface="HGｺﾞｼｯｸM 見出し"/>
                          <a:ea typeface="游ゴシック" panose="020B0400000000000000" pitchFamily="50" charset="-128"/>
                          <a:cs typeface="ＭＳ Ｐゴシック" panose="020B0600070205080204" pitchFamily="50" charset="-128"/>
                        </a:rPr>
                        <a:t>）</a:t>
                      </a:r>
                      <a:r>
                        <a:rPr lang="ja-JP"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による省力化などにより、必要な時間の確保を行う。</a:t>
                      </a:r>
                    </a:p>
                    <a:p>
                      <a:endParaRPr lang="en-US" altLang="ja-JP" sz="1200" u="sng" kern="100" dirty="0">
                        <a:latin typeface="Meiryo UI" panose="020B0604030504040204" pitchFamily="50" charset="-128"/>
                        <a:ea typeface="Meiryo UI" panose="020B0604030504040204" pitchFamily="50" charset="-128"/>
                      </a:endParaRPr>
                    </a:p>
                    <a:p>
                      <a:r>
                        <a:rPr lang="en-US" altLang="ja-JP" sz="1200" u="sng" kern="100" dirty="0">
                          <a:latin typeface="Meiryo UI" panose="020B0604030504040204" pitchFamily="50" charset="-128"/>
                          <a:ea typeface="Meiryo UI" panose="020B0604030504040204" pitchFamily="50" charset="-128"/>
                        </a:rPr>
                        <a:t>※</a:t>
                      </a:r>
                      <a:r>
                        <a:rPr lang="ja-JP" altLang="en-US" sz="1200" u="sng" kern="100" dirty="0">
                          <a:latin typeface="Meiryo UI" panose="020B0604030504040204" pitchFamily="50" charset="-128"/>
                          <a:ea typeface="Meiryo UI" panose="020B0604030504040204" pitchFamily="50" charset="-128"/>
                        </a:rPr>
                        <a:t>別途、「第１回審議会　委員からの意見」にて整理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825643"/>
                  </a:ext>
                </a:extLst>
              </a:tr>
            </a:tbl>
          </a:graphicData>
        </a:graphic>
      </p:graphicFrame>
      <p:sp>
        <p:nvSpPr>
          <p:cNvPr id="10" name="スライド番号プレースホルダー 3">
            <a:extLst>
              <a:ext uri="{FF2B5EF4-FFF2-40B4-BE49-F238E27FC236}">
                <a16:creationId xmlns:a16="http://schemas.microsoft.com/office/drawing/2014/main" id="{3A332B96-4194-46F1-A4DB-FC4A3892344C}"/>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39</a:t>
            </a:fld>
            <a:endParaRPr lang="ja-JP" altLang="en-US" dirty="0"/>
          </a:p>
        </p:txBody>
      </p:sp>
      <p:sp>
        <p:nvSpPr>
          <p:cNvPr id="11" name="テキスト ボックス 10">
            <a:extLst>
              <a:ext uri="{FF2B5EF4-FFF2-40B4-BE49-F238E27FC236}">
                <a16:creationId xmlns:a16="http://schemas.microsoft.com/office/drawing/2014/main" id="{6D68D470-8833-4473-A606-251C2E596EF6}"/>
              </a:ext>
            </a:extLst>
          </p:cNvPr>
          <p:cNvSpPr txBox="1"/>
          <p:nvPr/>
        </p:nvSpPr>
        <p:spPr>
          <a:xfrm>
            <a:off x="7179468" y="10617"/>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5716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954107"/>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４－３　現計画における課題 </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p:txBody>
      </p:sp>
      <p:sp>
        <p:nvSpPr>
          <p:cNvPr id="9" name="テキスト ボックス 8">
            <a:extLst>
              <a:ext uri="{FF2B5EF4-FFF2-40B4-BE49-F238E27FC236}">
                <a16:creationId xmlns:a16="http://schemas.microsoft.com/office/drawing/2014/main" id="{A3960DFE-7576-46F2-A452-518A82907792}"/>
              </a:ext>
            </a:extLst>
          </p:cNvPr>
          <p:cNvSpPr txBox="1"/>
          <p:nvPr/>
        </p:nvSpPr>
        <p:spPr>
          <a:xfrm>
            <a:off x="66040" y="969119"/>
            <a:ext cx="4057227"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◆検証結果に基づく課題と取組方針　</a:t>
            </a:r>
            <a:endPar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0" name="表 9">
            <a:extLst>
              <a:ext uri="{FF2B5EF4-FFF2-40B4-BE49-F238E27FC236}">
                <a16:creationId xmlns:a16="http://schemas.microsoft.com/office/drawing/2014/main" id="{AD1BCF57-1CA4-4097-AD56-108D49E1F780}"/>
              </a:ext>
            </a:extLst>
          </p:cNvPr>
          <p:cNvGraphicFramePr>
            <a:graphicFrameLocks noGrp="1"/>
          </p:cNvGraphicFramePr>
          <p:nvPr>
            <p:extLst>
              <p:ext uri="{D42A27DB-BD31-4B8C-83A1-F6EECF244321}">
                <p14:modId xmlns:p14="http://schemas.microsoft.com/office/powerpoint/2010/main" val="517241868"/>
              </p:ext>
            </p:extLst>
          </p:nvPr>
        </p:nvGraphicFramePr>
        <p:xfrm>
          <a:off x="179512" y="1556792"/>
          <a:ext cx="8784976" cy="4572000"/>
        </p:xfrm>
        <a:graphic>
          <a:graphicData uri="http://schemas.openxmlformats.org/drawingml/2006/table">
            <a:tbl>
              <a:tblPr firstRow="1" bandRow="1">
                <a:tableStyleId>{5C22544A-7EE6-4342-B048-85BDC9FD1C3A}</a:tableStyleId>
              </a:tblPr>
              <a:tblGrid>
                <a:gridCol w="797146">
                  <a:extLst>
                    <a:ext uri="{9D8B030D-6E8A-4147-A177-3AD203B41FA5}">
                      <a16:colId xmlns:a16="http://schemas.microsoft.com/office/drawing/2014/main" val="1047732090"/>
                    </a:ext>
                  </a:extLst>
                </a:gridCol>
                <a:gridCol w="1511322">
                  <a:extLst>
                    <a:ext uri="{9D8B030D-6E8A-4147-A177-3AD203B41FA5}">
                      <a16:colId xmlns:a16="http://schemas.microsoft.com/office/drawing/2014/main" val="284509453"/>
                    </a:ext>
                  </a:extLst>
                </a:gridCol>
                <a:gridCol w="3380164">
                  <a:extLst>
                    <a:ext uri="{9D8B030D-6E8A-4147-A177-3AD203B41FA5}">
                      <a16:colId xmlns:a16="http://schemas.microsoft.com/office/drawing/2014/main" val="2342667164"/>
                    </a:ext>
                  </a:extLst>
                </a:gridCol>
                <a:gridCol w="3096344">
                  <a:extLst>
                    <a:ext uri="{9D8B030D-6E8A-4147-A177-3AD203B41FA5}">
                      <a16:colId xmlns:a16="http://schemas.microsoft.com/office/drawing/2014/main" val="3695324082"/>
                    </a:ext>
                  </a:extLst>
                </a:gridCol>
              </a:tblGrid>
              <a:tr h="260922">
                <a:tc>
                  <a:txBody>
                    <a:bodyPr/>
                    <a:lstStyle/>
                    <a:p>
                      <a:pPr algn="ctr"/>
                      <a:r>
                        <a:rPr kumimoji="1" lang="en-US" altLang="ja-JP" sz="1200" dirty="0">
                          <a:latin typeface="Meiryo UI" panose="020B0604030504040204" pitchFamily="50" charset="-128"/>
                          <a:ea typeface="Meiryo UI" panose="020B0604030504040204" pitchFamily="50" charset="-128"/>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課　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取組方針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7192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⑪</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設備の寿命</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altLang="ja-JP" sz="1200" kern="100" dirty="0">
                        <a:latin typeface="Meiryo UI" panose="020B0604030504040204" pitchFamily="50" charset="-128"/>
                        <a:ea typeface="Meiryo UI" panose="020B0604030504040204" pitchFamily="50" charset="-128"/>
                      </a:endParaRPr>
                    </a:p>
                    <a:p>
                      <a:pPr algn="just"/>
                      <a:r>
                        <a:rPr lang="ja-JP" altLang="en-US" sz="1200" kern="100" dirty="0">
                          <a:latin typeface="Meiryo UI" panose="020B0604030504040204" pitchFamily="50" charset="-128"/>
                          <a:ea typeface="Meiryo UI" panose="020B0604030504040204" pitchFamily="50" charset="-128"/>
                        </a:rPr>
                        <a:t>同じ設備分類内で、寿命が異なるものが存在するが、</a:t>
                      </a:r>
                    </a:p>
                    <a:p>
                      <a:pPr algn="just"/>
                      <a:r>
                        <a:rPr lang="ja-JP" altLang="en-US" sz="1200" kern="100" dirty="0">
                          <a:latin typeface="Meiryo UI" panose="020B0604030504040204" pitchFamily="50" charset="-128"/>
                          <a:ea typeface="Meiryo UI" panose="020B0604030504040204" pitchFamily="50" charset="-128"/>
                        </a:rPr>
                        <a:t>類似設備の年数設定を参考に管理をしているものがある。</a:t>
                      </a:r>
                      <a:endParaRPr lang="en-US" altLang="ja-JP" sz="1200" kern="100" dirty="0">
                        <a:latin typeface="Meiryo UI" panose="020B0604030504040204" pitchFamily="50" charset="-128"/>
                        <a:ea typeface="Meiryo UI" panose="020B0604030504040204" pitchFamily="50" charset="-128"/>
                      </a:endParaRPr>
                    </a:p>
                    <a:p>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latin typeface="Meiryo UI" panose="020B0604030504040204" pitchFamily="50" charset="-128"/>
                          <a:ea typeface="Meiryo UI" panose="020B0604030504040204" pitchFamily="50" charset="-128"/>
                        </a:rPr>
                        <a:t>設備分類を追加、細分化することで、より適切な目標寿命の設定を行うなど、更に効率的・効果的な維持管理を目指す。</a:t>
                      </a:r>
                      <a:endParaRPr lang="en-US" altLang="ja-JP" sz="1200"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2020908"/>
                  </a:ext>
                </a:extLst>
              </a:tr>
              <a:tr h="7037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⑭</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データの蓄積・管理</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点検結果が紙による管理で、電子化できていないも</a:t>
                      </a:r>
                    </a:p>
                    <a:p>
                      <a:r>
                        <a:rPr kumimoji="1" lang="ja-JP" altLang="en-US" sz="1200" dirty="0">
                          <a:latin typeface="Meiryo UI" panose="020B0604030504040204" pitchFamily="50" charset="-128"/>
                          <a:ea typeface="Meiryo UI" panose="020B0604030504040204" pitchFamily="50" charset="-128"/>
                        </a:rPr>
                        <a:t>のがある。</a:t>
                      </a:r>
                    </a:p>
                    <a:p>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200" kern="100" dirty="0">
                        <a:effectLst/>
                        <a:latin typeface="Meiryo UI" panose="020B0604030504040204" pitchFamily="50" charset="-128"/>
                        <a:ea typeface="Meiryo UI" panose="020B0604030504040204" pitchFamily="50" charset="-128"/>
                      </a:endParaRPr>
                    </a:p>
                    <a:p>
                      <a:endParaRPr lang="en-US" altLang="ja-JP" sz="1200" kern="100" dirty="0">
                        <a:effectLst/>
                        <a:latin typeface="Meiryo UI" panose="020B0604030504040204" pitchFamily="50" charset="-128"/>
                        <a:ea typeface="Meiryo UI" panose="020B0604030504040204" pitchFamily="50" charset="-128"/>
                      </a:endParaRPr>
                    </a:p>
                    <a:p>
                      <a:r>
                        <a:rPr lang="ja-JP" altLang="en-US" sz="1200" kern="100" dirty="0">
                          <a:effectLst/>
                          <a:latin typeface="Meiryo UI" panose="020B0604030504040204" pitchFamily="50" charset="-128"/>
                          <a:ea typeface="Meiryo UI" panose="020B0604030504040204" pitchFamily="50" charset="-128"/>
                        </a:rPr>
                        <a:t>防災施設であり、常時稼働しておらず、計測頻度は少ないが、点検結果の電子データ蓄積に努め、データ蓄積による傾向管理に利用し充実を図る。</a:t>
                      </a:r>
                    </a:p>
                    <a:p>
                      <a:endParaRPr lang="ja-JP" altLang="en-US" sz="1200" kern="100" dirty="0">
                        <a:effectLst/>
                        <a:latin typeface="Meiryo UI" panose="020B0604030504040204" pitchFamily="50" charset="-128"/>
                        <a:ea typeface="Meiryo UI" panose="020B0604030504040204" pitchFamily="50" charset="-128"/>
                      </a:endParaRPr>
                    </a:p>
                    <a:p>
                      <a:endParaRPr lang="ja-JP" altLang="en-US" sz="1200" kern="100" dirty="0">
                        <a:effectLst/>
                        <a:highlight>
                          <a:srgbClr val="FFFF00"/>
                        </a:highligh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657078"/>
                  </a:ext>
                </a:extLst>
              </a:tr>
              <a:tr h="804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⑰</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人材の育成と確保、技術力の向上と継承</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kumimoji="1" lang="en-US" altLang="ja-JP" sz="1200" dirty="0">
                        <a:latin typeface="Meiryo UI" panose="020B0604030504040204" pitchFamily="50" charset="-128"/>
                        <a:ea typeface="Meiryo UI" panose="020B0604030504040204" pitchFamily="50" charset="-128"/>
                      </a:endParaRPr>
                    </a:p>
                    <a:p>
                      <a:pPr algn="just"/>
                      <a:r>
                        <a:rPr kumimoji="1" lang="ja-JP" altLang="en-US" sz="1200" dirty="0">
                          <a:latin typeface="Meiryo UI" panose="020B0604030504040204" pitchFamily="50" charset="-128"/>
                          <a:ea typeface="Meiryo UI" panose="020B0604030504040204" pitchFamily="50" charset="-128"/>
                        </a:rPr>
                        <a:t>職員が減少し、個人が担う業務量が増えることが懸念され、技術の継承に必要な時間が十分に確保できない。</a:t>
                      </a:r>
                    </a:p>
                    <a:p>
                      <a:pPr algn="just"/>
                      <a:r>
                        <a:rPr kumimoji="1" lang="ja-JP" altLang="en-US" sz="1200" dirty="0">
                          <a:latin typeface="Meiryo UI" panose="020B0604030504040204" pitchFamily="50" charset="-128"/>
                          <a:ea typeface="Meiryo UI" panose="020B0604030504040204" pitchFamily="50" charset="-128"/>
                        </a:rPr>
                        <a:t>　</a:t>
                      </a:r>
                    </a:p>
                    <a:p>
                      <a:pPr algn="just"/>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200" b="0" u="none" strike="noStrike" kern="100" baseline="0" dirty="0">
                        <a:solidFill>
                          <a:schemeClr val="tx1"/>
                        </a:solidFill>
                        <a:latin typeface="Meiryo UI" panose="020B0604030504040204" pitchFamily="50" charset="-128"/>
                        <a:ea typeface="Meiryo UI" panose="020B0604030504040204" pitchFamily="50" charset="-128"/>
                      </a:endParaRPr>
                    </a:p>
                    <a:p>
                      <a:pPr algn="just"/>
                      <a:r>
                        <a:rPr lang="ja-JP"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『具体的な取組内容』を継続し技術力を維持しつつ、デジタル技術の活用</a:t>
                      </a:r>
                      <a:r>
                        <a:rPr lang="ja-JP" altLang="en-US" sz="1200" dirty="0">
                          <a:effectLst/>
                          <a:latin typeface="HGｺﾞｼｯｸM 見出し"/>
                          <a:ea typeface="游ゴシック" panose="020B0400000000000000" pitchFamily="50" charset="-128"/>
                          <a:cs typeface="ＭＳ Ｐゴシック" panose="020B0600070205080204" pitchFamily="50" charset="-128"/>
                        </a:rPr>
                        <a:t>（</a:t>
                      </a:r>
                      <a:r>
                        <a:rPr lang="en-US" altLang="ja-JP" sz="1200" dirty="0">
                          <a:effectLst/>
                          <a:latin typeface="HGｺﾞｼｯｸM 見出し"/>
                          <a:ea typeface="游ゴシック" panose="020B0400000000000000" pitchFamily="50" charset="-128"/>
                          <a:cs typeface="ＭＳ Ｐゴシック" panose="020B0600070205080204" pitchFamily="50" charset="-128"/>
                        </a:rPr>
                        <a:t>※</a:t>
                      </a:r>
                      <a:r>
                        <a:rPr lang="ja-JP" altLang="en-US" sz="1200" dirty="0">
                          <a:effectLst/>
                          <a:latin typeface="HGｺﾞｼｯｸM 見出し"/>
                          <a:ea typeface="游ゴシック" panose="020B0400000000000000" pitchFamily="50" charset="-128"/>
                          <a:cs typeface="ＭＳ Ｐゴシック" panose="020B0600070205080204" pitchFamily="50" charset="-128"/>
                        </a:rPr>
                        <a:t>）</a:t>
                      </a:r>
                      <a:r>
                        <a:rPr lang="ja-JP"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による省力化などにより、必要な時間の確保を行う。</a:t>
                      </a:r>
                    </a:p>
                    <a:p>
                      <a:endParaRPr lang="ja-JP" altLang="en-US" sz="1200" b="0" u="sng" strike="noStrike" kern="100" baseline="0" dirty="0">
                        <a:solidFill>
                          <a:schemeClr val="tx1"/>
                        </a:solidFill>
                        <a:latin typeface="Meiryo UI" panose="020B0604030504040204" pitchFamily="50" charset="-128"/>
                        <a:ea typeface="Meiryo UI" panose="020B0604030504040204" pitchFamily="50" charset="-128"/>
                      </a:endParaRPr>
                    </a:p>
                    <a:p>
                      <a:r>
                        <a:rPr lang="en-US" altLang="ja-JP" sz="1200" b="0" u="sng" strike="noStrike" kern="100" baseline="0" dirty="0">
                          <a:solidFill>
                            <a:schemeClr val="tx1"/>
                          </a:solidFill>
                          <a:latin typeface="Meiryo UI" panose="020B0604030504040204" pitchFamily="50" charset="-128"/>
                          <a:ea typeface="Meiryo UI" panose="020B0604030504040204" pitchFamily="50" charset="-128"/>
                        </a:rPr>
                        <a:t>※</a:t>
                      </a:r>
                      <a:r>
                        <a:rPr lang="ja-JP" altLang="en-US" sz="1200" b="0" u="sng" strike="noStrike" kern="100" baseline="0" dirty="0">
                          <a:solidFill>
                            <a:schemeClr val="tx1"/>
                          </a:solidFill>
                          <a:latin typeface="Meiryo UI" panose="020B0604030504040204" pitchFamily="50" charset="-128"/>
                          <a:ea typeface="Meiryo UI" panose="020B0604030504040204" pitchFamily="50" charset="-128"/>
                        </a:rPr>
                        <a:t>別途、「第１回審議会　委員からの意見」にて整理</a:t>
                      </a:r>
                    </a:p>
                    <a:p>
                      <a:endParaRPr lang="en-US" altLang="ja-JP" sz="1200" b="0" u="sng" strike="noStrike" kern="100" baseline="0" dirty="0">
                        <a:solidFill>
                          <a:schemeClr val="tx1"/>
                        </a:solidFill>
                        <a:latin typeface="Meiryo UI" panose="020B0604030504040204" pitchFamily="50" charset="-128"/>
                        <a:ea typeface="Meiryo UI" panose="020B0604030504040204" pitchFamily="50" charset="-128"/>
                      </a:endParaRPr>
                    </a:p>
                    <a:p>
                      <a:endParaRPr lang="en-US" altLang="ja-JP" sz="1200" kern="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825643"/>
                  </a:ext>
                </a:extLst>
              </a:tr>
            </a:tbl>
          </a:graphicData>
        </a:graphic>
      </p:graphicFrame>
      <p:sp>
        <p:nvSpPr>
          <p:cNvPr id="8" name="スライド番号プレースホルダー 3">
            <a:extLst>
              <a:ext uri="{FF2B5EF4-FFF2-40B4-BE49-F238E27FC236}">
                <a16:creationId xmlns:a16="http://schemas.microsoft.com/office/drawing/2014/main" id="{2DB0F510-1A45-46E6-AC3B-D3929FB067D8}"/>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40</a:t>
            </a:fld>
            <a:endParaRPr lang="ja-JP" altLang="en-US" dirty="0"/>
          </a:p>
        </p:txBody>
      </p:sp>
      <p:sp>
        <p:nvSpPr>
          <p:cNvPr id="11" name="テキスト ボックス 10">
            <a:extLst>
              <a:ext uri="{FF2B5EF4-FFF2-40B4-BE49-F238E27FC236}">
                <a16:creationId xmlns:a16="http://schemas.microsoft.com/office/drawing/2014/main" id="{30215425-FA0E-4253-A924-EFA3D14AC9D9}"/>
              </a:ext>
            </a:extLst>
          </p:cNvPr>
          <p:cNvSpPr txBox="1"/>
          <p:nvPr/>
        </p:nvSpPr>
        <p:spPr>
          <a:xfrm>
            <a:off x="7193159" y="36531"/>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9771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①維持管理業務フロー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CCE46069-131A-887F-9894-8A9F255702FB}"/>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9"/>
            <a:ext cx="3756503" cy="5487384"/>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n-ea"/>
                <a:cs typeface="+mn-cs"/>
              </a:rPr>
              <a:t>【</a:t>
            </a:r>
            <a:r>
              <a:rPr kumimoji="1" lang="ja-JP" altLang="en-US" sz="1200" b="0" i="0" u="none" strike="noStrike" kern="100" cap="none" spc="0" normalizeH="0" baseline="0" noProof="0" dirty="0">
                <a:ln>
                  <a:noFill/>
                </a:ln>
                <a:solidFill>
                  <a:prstClr val="black"/>
                </a:solidFill>
                <a:effectLst/>
                <a:uLnTx/>
                <a:uFillTx/>
                <a:latin typeface="+mn-ea"/>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n-ea"/>
                <a:cs typeface="+mn-cs"/>
              </a:rPr>
              <a:t>　</a:t>
            </a:r>
            <a:r>
              <a:rPr kumimoji="1" lang="ja-JP" altLang="ja-JP" sz="1200" b="0" i="0" u="none" strike="noStrike" kern="100" cap="none" spc="0" normalizeH="0" baseline="0" noProof="0" dirty="0">
                <a:ln>
                  <a:noFill/>
                </a:ln>
                <a:solidFill>
                  <a:prstClr val="black"/>
                </a:solidFill>
                <a:effectLst/>
                <a:uLnTx/>
                <a:uFillTx/>
                <a:latin typeface="+mn-ea"/>
                <a:cs typeface="Meiryo UI" panose="020B0604030504040204" pitchFamily="50" charset="-128"/>
              </a:rPr>
              <a:t>設備の補修や更新に、的確に対応していくため、点検や診断手法の充実、予防保全対策の拡充、補修や更新時期の最適化など、効率的・効果的な維持管理手法を確立する。</a:t>
            </a:r>
            <a:endParaRPr kumimoji="1" lang="en-US" altLang="ja-JP" sz="12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n-ea"/>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n-ea"/>
                <a:cs typeface="Meiryo UI" panose="020B0604030504040204" pitchFamily="50" charset="-128"/>
              </a:rPr>
              <a:t>実施面では、点検や補修など今すぐに取組を実践できるもののほか、維持管理データの蓄積や科学的、専門的な知見の高まり等により段階的に取組が実現できるものもあることから、時間的なプロセスを明確にし、効率的・効果的な維持管理手法を確立し、継続的に見直していく。</a:t>
            </a:r>
            <a:endParaRPr kumimoji="1" lang="en-US" altLang="ja-JP" sz="12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n-ea"/>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n-ea"/>
                <a:cs typeface="Meiryo UI" panose="020B0604030504040204" pitchFamily="50" charset="-128"/>
              </a:rPr>
              <a:t>併せて、現場技術者の具体的な行動指針となるよう、現在の取組の評価・検証と一連の業務実施プロセスの明確化を図る。</a:t>
            </a:r>
            <a:endParaRPr kumimoji="1" lang="ja-JP" altLang="ja-JP" sz="12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0" name="テキスト ボックス 9">
            <a:extLst>
              <a:ext uri="{FF2B5EF4-FFF2-40B4-BE49-F238E27FC236}">
                <a16:creationId xmlns:a16="http://schemas.microsoft.com/office/drawing/2014/main" id="{E22C0D65-C136-74C7-5F5C-B69256C914C7}"/>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1" name="テキスト ボックス 10">
            <a:extLst>
              <a:ext uri="{FF2B5EF4-FFF2-40B4-BE49-F238E27FC236}">
                <a16:creationId xmlns:a16="http://schemas.microsoft.com/office/drawing/2014/main" id="{E3B8F7F0-D57A-727B-9F60-DDFB5953A525}"/>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 name="フローチャート: 組合せ 12">
            <a:extLst>
              <a:ext uri="{FF2B5EF4-FFF2-40B4-BE49-F238E27FC236}">
                <a16:creationId xmlns:a16="http://schemas.microsoft.com/office/drawing/2014/main" id="{D0557BBA-0C19-2CF2-BE9D-2C83854339D2}"/>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15" name="フローチャート: 組合せ 14">
            <a:extLst>
              <a:ext uri="{FF2B5EF4-FFF2-40B4-BE49-F238E27FC236}">
                <a16:creationId xmlns:a16="http://schemas.microsoft.com/office/drawing/2014/main" id="{8F7DA916-6B98-83E5-6F3C-16A5ADA33FB0}"/>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57" name="図 56">
            <a:extLst>
              <a:ext uri="{FF2B5EF4-FFF2-40B4-BE49-F238E27FC236}">
                <a16:creationId xmlns:a16="http://schemas.microsoft.com/office/drawing/2014/main" id="{912CCB9B-AE0D-45A0-A1A7-42914927C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98" y="4410953"/>
            <a:ext cx="3423740" cy="2054244"/>
          </a:xfrm>
          <a:prstGeom prst="rect">
            <a:avLst/>
          </a:prstGeom>
        </p:spPr>
      </p:pic>
      <p:pic>
        <p:nvPicPr>
          <p:cNvPr id="55" name="図 54">
            <a:extLst>
              <a:ext uri="{FF2B5EF4-FFF2-40B4-BE49-F238E27FC236}">
                <a16:creationId xmlns:a16="http://schemas.microsoft.com/office/drawing/2014/main" id="{2450AAF0-7038-4E5C-8B00-5925D371DFE6}"/>
              </a:ext>
            </a:extLst>
          </p:cNvPr>
          <p:cNvPicPr>
            <a:picLocks noChangeAspect="1"/>
          </p:cNvPicPr>
          <p:nvPr/>
        </p:nvPicPr>
        <p:blipFill>
          <a:blip r:embed="rId4"/>
          <a:stretch>
            <a:fillRect/>
          </a:stretch>
        </p:blipFill>
        <p:spPr>
          <a:xfrm>
            <a:off x="1691680" y="5220421"/>
            <a:ext cx="432048" cy="696677"/>
          </a:xfrm>
          <a:prstGeom prst="rect">
            <a:avLst/>
          </a:prstGeom>
        </p:spPr>
      </p:pic>
      <p:sp>
        <p:nvSpPr>
          <p:cNvPr id="14" name="テキスト ボックス 13">
            <a:extLst>
              <a:ext uri="{FF2B5EF4-FFF2-40B4-BE49-F238E27FC236}">
                <a16:creationId xmlns:a16="http://schemas.microsoft.com/office/drawing/2014/main" id="{214A2D0F-2223-4898-80E6-302A64924E1A}"/>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6" name="スライド番号プレースホルダー 3">
            <a:extLst>
              <a:ext uri="{FF2B5EF4-FFF2-40B4-BE49-F238E27FC236}">
                <a16:creationId xmlns:a16="http://schemas.microsoft.com/office/drawing/2014/main" id="{B2C16290-DA3C-4AEF-A2FA-0D1031FF06EF}"/>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a:t>
            </a:fld>
            <a:endParaRPr lang="ja-JP" altLang="en-US" dirty="0"/>
          </a:p>
        </p:txBody>
      </p:sp>
      <p:sp>
        <p:nvSpPr>
          <p:cNvPr id="17" name="テキスト ボックス 16">
            <a:extLst>
              <a:ext uri="{FF2B5EF4-FFF2-40B4-BE49-F238E27FC236}">
                <a16:creationId xmlns:a16="http://schemas.microsoft.com/office/drawing/2014/main" id="{F21A3541-6883-44BB-9B21-0B7ED5646F3E}"/>
              </a:ext>
            </a:extLst>
          </p:cNvPr>
          <p:cNvSpPr txBox="1"/>
          <p:nvPr/>
        </p:nvSpPr>
        <p:spPr>
          <a:xfrm>
            <a:off x="7217979" y="-190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2604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②点検業務の充実</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26297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点検業務（点検、診断・評価）は、「設備の現状を把握し、不具合の早期発見、適切な処置により、利用者および第三者への安全を確保すること」や「点検データ（基礎資料）を蓄積し、点検の充実や予防保全対策の拡充、計画的な維持管理や更新の最適化など効率的・効果的な維持管理・更新につなげること」の視点で充実を図る。</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a:t>
            </a:r>
            <a:r>
              <a:rPr lang="ja-JP" altLang="en-US" sz="900" kern="100" dirty="0">
                <a:effectLst/>
              </a:rPr>
              <a:t>図</a:t>
            </a:r>
            <a:r>
              <a:rPr lang="en-US" altLang="ja-JP" sz="900" kern="100" dirty="0">
                <a:effectLst/>
              </a:rPr>
              <a:t>4.1-1</a:t>
            </a:r>
            <a:r>
              <a:rPr lang="ja-JP" altLang="en-US" sz="900" kern="100" dirty="0">
                <a:effectLst/>
              </a:rPr>
              <a:t>　点検業務の目的と点検計画策定の際の観点</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6D563CC-9E88-456B-92B8-C9D6B03C29AD}"/>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B138B33A-06C6-4F45-BDBC-19D2018B5D32}"/>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8" name="テキスト ボックス 17">
            <a:extLst>
              <a:ext uri="{FF2B5EF4-FFF2-40B4-BE49-F238E27FC236}">
                <a16:creationId xmlns:a16="http://schemas.microsoft.com/office/drawing/2014/main" id="{C80120FC-84E2-478D-8777-A01F48CB319B}"/>
              </a:ext>
            </a:extLst>
          </p:cNvPr>
          <p:cNvSpPr txBox="1"/>
          <p:nvPr/>
        </p:nvSpPr>
        <p:spPr>
          <a:xfrm>
            <a:off x="4364502" y="3963796"/>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19" name="フローチャート: 組合せ 18">
            <a:extLst>
              <a:ext uri="{FF2B5EF4-FFF2-40B4-BE49-F238E27FC236}">
                <a16:creationId xmlns:a16="http://schemas.microsoft.com/office/drawing/2014/main" id="{4195F8A8-3C77-4B45-8B18-8A690AACA8D1}"/>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4F499301-1E00-44F0-8851-A7D6FBA11200}"/>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F0BCECE8-E1D8-41A0-A40A-ADED6332072C}"/>
              </a:ext>
            </a:extLst>
          </p:cNvPr>
          <p:cNvPicPr>
            <a:picLocks noChangeAspect="1"/>
          </p:cNvPicPr>
          <p:nvPr/>
        </p:nvPicPr>
        <p:blipFill>
          <a:blip r:embed="rId3"/>
          <a:stretch>
            <a:fillRect/>
          </a:stretch>
        </p:blipFill>
        <p:spPr>
          <a:xfrm>
            <a:off x="190969" y="2970802"/>
            <a:ext cx="4863627" cy="2472332"/>
          </a:xfrm>
          <a:prstGeom prst="rect">
            <a:avLst/>
          </a:prstGeom>
        </p:spPr>
      </p:pic>
      <p:sp>
        <p:nvSpPr>
          <p:cNvPr id="13" name="テキスト ボックス 12">
            <a:extLst>
              <a:ext uri="{FF2B5EF4-FFF2-40B4-BE49-F238E27FC236}">
                <a16:creationId xmlns:a16="http://schemas.microsoft.com/office/drawing/2014/main" id="{69E37FF1-0A29-4DE7-9C34-E77F2328CEA2}"/>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4" name="スライド番号プレースホルダー 3">
            <a:extLst>
              <a:ext uri="{FF2B5EF4-FFF2-40B4-BE49-F238E27FC236}">
                <a16:creationId xmlns:a16="http://schemas.microsoft.com/office/drawing/2014/main" id="{801DE270-6521-4E92-A272-D661C62C97FD}"/>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5</a:t>
            </a:fld>
            <a:endParaRPr lang="ja-JP" altLang="en-US" dirty="0"/>
          </a:p>
        </p:txBody>
      </p:sp>
      <p:sp>
        <p:nvSpPr>
          <p:cNvPr id="15" name="テキスト ボックス 14">
            <a:extLst>
              <a:ext uri="{FF2B5EF4-FFF2-40B4-BE49-F238E27FC236}">
                <a16:creationId xmlns:a16="http://schemas.microsoft.com/office/drawing/2014/main" id="{B3A1173F-7608-44AC-8E6F-257E401C56AA}"/>
              </a:ext>
            </a:extLst>
          </p:cNvPr>
          <p:cNvSpPr txBox="1"/>
          <p:nvPr/>
        </p:nvSpPr>
        <p:spPr>
          <a:xfrm>
            <a:off x="7217979" y="-3971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7565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②点検業務の充実</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89364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点検業務（点検、診断・評価）は、「設備の現状を把握し、不具合の早期発見、適切な処置により、利用者および第三者への安全を確保すること」および「点検データ（基礎資料）を蓄積し、予防保全対策の拡充、計画的な補修や更新時期の最適化など効率的・効果的な維持管理・更新につなげること」の視点で充実を図る。</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図</a:t>
            </a:r>
            <a:r>
              <a:rPr kumimoji="1" lang="en-US" altLang="ja-JP" sz="9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4.1-1</a:t>
            </a:r>
            <a:r>
              <a:rPr kumimoji="1" lang="ja-JP" altLang="en-US" sz="9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点検業務の目的と点検計画策定の際の観点</a:t>
            </a:r>
            <a:endParaRPr kumimoji="1" lang="en-US" altLang="ja-JP" sz="9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41" name="図 40">
            <a:extLst>
              <a:ext uri="{FF2B5EF4-FFF2-40B4-BE49-F238E27FC236}">
                <a16:creationId xmlns:a16="http://schemas.microsoft.com/office/drawing/2014/main" id="{85254B1B-A1A7-4963-971E-28F68B343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302" y="2953826"/>
            <a:ext cx="3381052" cy="2332573"/>
          </a:xfrm>
          <a:prstGeom prst="rect">
            <a:avLst/>
          </a:prstGeom>
        </p:spPr>
      </p:pic>
      <p:sp>
        <p:nvSpPr>
          <p:cNvPr id="22" name="テキスト ボックス 21">
            <a:extLst>
              <a:ext uri="{FF2B5EF4-FFF2-40B4-BE49-F238E27FC236}">
                <a16:creationId xmlns:a16="http://schemas.microsoft.com/office/drawing/2014/main" id="{345193F9-6E5E-4C83-9412-A9CA945FD5BA}"/>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3" name="テキスト ボックス 22">
            <a:extLst>
              <a:ext uri="{FF2B5EF4-FFF2-40B4-BE49-F238E27FC236}">
                <a16:creationId xmlns:a16="http://schemas.microsoft.com/office/drawing/2014/main" id="{FA925188-ACE9-4A02-AD63-D95A85C933C7}"/>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4" name="テキスト ボックス 23">
            <a:extLst>
              <a:ext uri="{FF2B5EF4-FFF2-40B4-BE49-F238E27FC236}">
                <a16:creationId xmlns:a16="http://schemas.microsoft.com/office/drawing/2014/main" id="{1782692B-5AD3-413C-AEED-356EFEB5F5A2}"/>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5" name="フローチャート: 組合せ 24">
            <a:extLst>
              <a:ext uri="{FF2B5EF4-FFF2-40B4-BE49-F238E27FC236}">
                <a16:creationId xmlns:a16="http://schemas.microsoft.com/office/drawing/2014/main" id="{2105E5E5-E663-4D5D-B2CF-4FFACE4C9186}"/>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6" name="フローチャート: 組合せ 25">
            <a:extLst>
              <a:ext uri="{FF2B5EF4-FFF2-40B4-BE49-F238E27FC236}">
                <a16:creationId xmlns:a16="http://schemas.microsoft.com/office/drawing/2014/main" id="{EC1DEB2C-804B-4FCD-850B-BB0D8BC40B9A}"/>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 name="テキスト ボックス 12">
            <a:extLst>
              <a:ext uri="{FF2B5EF4-FFF2-40B4-BE49-F238E27FC236}">
                <a16:creationId xmlns:a16="http://schemas.microsoft.com/office/drawing/2014/main" id="{FFFB7061-630A-4899-8F26-21E3430BBAD9}"/>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4" name="スライド番号プレースホルダー 3">
            <a:extLst>
              <a:ext uri="{FF2B5EF4-FFF2-40B4-BE49-F238E27FC236}">
                <a16:creationId xmlns:a16="http://schemas.microsoft.com/office/drawing/2014/main" id="{D4FE05E9-9A1D-4EAC-8D3A-5A64D339CED9}"/>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6</a:t>
            </a:fld>
            <a:endParaRPr lang="ja-JP" altLang="en-US" dirty="0"/>
          </a:p>
        </p:txBody>
      </p:sp>
      <p:sp>
        <p:nvSpPr>
          <p:cNvPr id="15" name="テキスト ボックス 14">
            <a:extLst>
              <a:ext uri="{FF2B5EF4-FFF2-40B4-BE49-F238E27FC236}">
                <a16:creationId xmlns:a16="http://schemas.microsoft.com/office/drawing/2014/main" id="{A4B92EB5-E00A-4800-BA21-CF4539D6D15F}"/>
              </a:ext>
            </a:extLst>
          </p:cNvPr>
          <p:cNvSpPr txBox="1"/>
          <p:nvPr/>
        </p:nvSpPr>
        <p:spPr>
          <a:xfrm>
            <a:off x="7217979" y="-190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5108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③点検、診断、評価対策実施のフロー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4476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河川管理施設（設備）における点検業務のフロー</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5FA640C-6EAE-460A-B6D7-16DB5BAF606B}"/>
              </a:ext>
            </a:extLst>
          </p:cNvPr>
          <p:cNvSpPr txBox="1"/>
          <p:nvPr/>
        </p:nvSpPr>
        <p:spPr>
          <a:xfrm>
            <a:off x="4372692" y="1193267"/>
            <a:ext cx="4509727" cy="933323"/>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A7426402-A165-46F9-A3C4-2D2C76C184A9}"/>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9" name="テキスト ボックス 18">
            <a:extLst>
              <a:ext uri="{FF2B5EF4-FFF2-40B4-BE49-F238E27FC236}">
                <a16:creationId xmlns:a16="http://schemas.microsoft.com/office/drawing/2014/main" id="{5941901E-2D21-40AD-B928-E8A99D7B63CA}"/>
              </a:ext>
            </a:extLst>
          </p:cNvPr>
          <p:cNvSpPr txBox="1"/>
          <p:nvPr/>
        </p:nvSpPr>
        <p:spPr>
          <a:xfrm>
            <a:off x="4364502" y="3963796"/>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39EE0B45-6975-4062-AE55-4E56531153EF}"/>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04100D98-D770-4CB4-A67A-2EC6EA417C80}"/>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4B5E0B43-765B-4F87-8224-4FDF5909B9BA}"/>
              </a:ext>
            </a:extLst>
          </p:cNvPr>
          <p:cNvPicPr>
            <a:picLocks noChangeAspect="1"/>
          </p:cNvPicPr>
          <p:nvPr/>
        </p:nvPicPr>
        <p:blipFill>
          <a:blip r:embed="rId3"/>
          <a:stretch>
            <a:fillRect/>
          </a:stretch>
        </p:blipFill>
        <p:spPr>
          <a:xfrm>
            <a:off x="-13856" y="1718136"/>
            <a:ext cx="3897170" cy="4797152"/>
          </a:xfrm>
          <a:prstGeom prst="rect">
            <a:avLst/>
          </a:prstGeom>
        </p:spPr>
      </p:pic>
      <p:sp>
        <p:nvSpPr>
          <p:cNvPr id="14" name="テキスト ボックス 13">
            <a:extLst>
              <a:ext uri="{FF2B5EF4-FFF2-40B4-BE49-F238E27FC236}">
                <a16:creationId xmlns:a16="http://schemas.microsoft.com/office/drawing/2014/main" id="{A2DB3494-4F4E-482C-98D4-EA45AE7CF9A1}"/>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5" name="スライド番号プレースホルダー 3">
            <a:extLst>
              <a:ext uri="{FF2B5EF4-FFF2-40B4-BE49-F238E27FC236}">
                <a16:creationId xmlns:a16="http://schemas.microsoft.com/office/drawing/2014/main" id="{F0A3AC4F-2BF2-4BA9-8341-4B119D8D4457}"/>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a:t>
            </a:fld>
            <a:endParaRPr lang="ja-JP" altLang="en-US" dirty="0"/>
          </a:p>
        </p:txBody>
      </p:sp>
      <p:sp>
        <p:nvSpPr>
          <p:cNvPr id="18" name="テキスト ボックス 17">
            <a:extLst>
              <a:ext uri="{FF2B5EF4-FFF2-40B4-BE49-F238E27FC236}">
                <a16:creationId xmlns:a16="http://schemas.microsoft.com/office/drawing/2014/main" id="{2E6EBE54-E2E0-42D2-B7E0-F19951D04599}"/>
              </a:ext>
            </a:extLst>
          </p:cNvPr>
          <p:cNvSpPr txBox="1"/>
          <p:nvPr/>
        </p:nvSpPr>
        <p:spPr>
          <a:xfrm>
            <a:off x="7217979" y="-807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2841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４ー２　③点検～診断・評価～対策実施のフロー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63231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海岸設備における点検業務の標準的なフロー</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20" name="図 19">
            <a:extLst>
              <a:ext uri="{FF2B5EF4-FFF2-40B4-BE49-F238E27FC236}">
                <a16:creationId xmlns:a16="http://schemas.microsoft.com/office/drawing/2014/main" id="{537AA504-C648-4587-84C4-31E6BBA37FF1}"/>
              </a:ext>
            </a:extLst>
          </p:cNvPr>
          <p:cNvPicPr>
            <a:picLocks noChangeAspect="1"/>
          </p:cNvPicPr>
          <p:nvPr/>
        </p:nvPicPr>
        <p:blipFill rotWithShape="1">
          <a:blip r:embed="rId3"/>
          <a:srcRect l="27951" t="26928" r="43166" b="5299"/>
          <a:stretch/>
        </p:blipFill>
        <p:spPr>
          <a:xfrm>
            <a:off x="249237" y="1913312"/>
            <a:ext cx="3448861" cy="4419565"/>
          </a:xfrm>
          <a:prstGeom prst="rect">
            <a:avLst/>
          </a:prstGeom>
        </p:spPr>
      </p:pic>
      <p:sp>
        <p:nvSpPr>
          <p:cNvPr id="13" name="テキスト ボックス 12">
            <a:extLst>
              <a:ext uri="{FF2B5EF4-FFF2-40B4-BE49-F238E27FC236}">
                <a16:creationId xmlns:a16="http://schemas.microsoft.com/office/drawing/2014/main" id="{B66FA3BC-9BEB-42E7-8FDF-8D8487EC35F9}"/>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A61844EB-712A-4EB6-8BF2-586DB454ACDD}"/>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1D4FB48B-8059-4820-BDF2-70169892490D}"/>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・無し</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AA58561E-1F9F-49BB-9933-3C0C3D950973}"/>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3" name="フローチャート: 組合せ 22">
            <a:extLst>
              <a:ext uri="{FF2B5EF4-FFF2-40B4-BE49-F238E27FC236}">
                <a16:creationId xmlns:a16="http://schemas.microsoft.com/office/drawing/2014/main" id="{85561B0E-22A8-453B-869A-54EEF2026AED}"/>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656CFA65-28BE-49AE-A3B7-339A67943736}"/>
              </a:ext>
            </a:extLst>
          </p:cNvPr>
          <p:cNvSpPr txBox="1"/>
          <p:nvPr/>
        </p:nvSpPr>
        <p:spPr>
          <a:xfrm>
            <a:off x="6551654" y="264654"/>
            <a:ext cx="28143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．効率的・効果的な維持管理の推進 </a:t>
            </a:r>
          </a:p>
        </p:txBody>
      </p:sp>
      <p:sp>
        <p:nvSpPr>
          <p:cNvPr id="17" name="スライド番号プレースホルダー 3">
            <a:extLst>
              <a:ext uri="{FF2B5EF4-FFF2-40B4-BE49-F238E27FC236}">
                <a16:creationId xmlns:a16="http://schemas.microsoft.com/office/drawing/2014/main" id="{AED41D79-9EB7-4A89-8385-1FCFB33EA92F}"/>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a:t>
            </a:fld>
            <a:endParaRPr lang="ja-JP" altLang="en-US" dirty="0"/>
          </a:p>
        </p:txBody>
      </p:sp>
      <p:sp>
        <p:nvSpPr>
          <p:cNvPr id="18" name="テキスト ボックス 17">
            <a:extLst>
              <a:ext uri="{FF2B5EF4-FFF2-40B4-BE49-F238E27FC236}">
                <a16:creationId xmlns:a16="http://schemas.microsoft.com/office/drawing/2014/main" id="{50BFF57A-5F2B-4229-9155-305764EAFD95}"/>
              </a:ext>
            </a:extLst>
          </p:cNvPr>
          <p:cNvSpPr txBox="1"/>
          <p:nvPr/>
        </p:nvSpPr>
        <p:spPr>
          <a:xfrm>
            <a:off x="7211063" y="-747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4407046"/>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3" ma:contentTypeDescription="新しいドキュメントを作成します。" ma:contentTypeScope="" ma:versionID="302711bd8cb62e8c937d0b65462d69e6">
  <xsd:schema xmlns:xsd="http://www.w3.org/2001/XMLSchema" xmlns:xs="http://www.w3.org/2001/XMLSchema" xmlns:p="http://schemas.microsoft.com/office/2006/metadata/properties" xmlns:ns2="60b12527-e226-4614-b792-74ec134ea487" targetNamespace="http://schemas.microsoft.com/office/2006/metadata/properties" ma:root="true" ma:fieldsID="8e29ad473b0ef1f8c9140aff6bf289a9" ns2:_="">
    <xsd:import namespace="60b12527-e226-4614-b792-74ec134ea48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580F3-5003-4643-A841-F6D2432542D8}">
  <ds:schemaRefs>
    <ds:schemaRef ds:uri="http://purl.org/dc/elements/1.1/"/>
    <ds:schemaRef ds:uri="http://schemas.microsoft.com/office/infopath/2007/PartnerControls"/>
    <ds:schemaRef ds:uri="http://purl.org/dc/term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4e21aece-359b-4e6f-8f54-c70e1e237c6a"/>
    <ds:schemaRef ds:uri="http://schemas.microsoft.com/sharepoint/v3"/>
    <ds:schemaRef ds:uri="http://www.w3.org/XML/1998/namespace"/>
  </ds:schemaRefs>
</ds:datastoreItem>
</file>

<file path=customXml/itemProps2.xml><?xml version="1.0" encoding="utf-8"?>
<ds:datastoreItem xmlns:ds="http://schemas.openxmlformats.org/officeDocument/2006/customXml" ds:itemID="{D6B25D0E-59BC-4FEA-A7DB-8ECCB025BA8C}"/>
</file>

<file path=customXml/itemProps3.xml><?xml version="1.0" encoding="utf-8"?>
<ds:datastoreItem xmlns:ds="http://schemas.openxmlformats.org/officeDocument/2006/customXml" ds:itemID="{F537A8C2-C6E1-41B4-B797-BE76C7836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12522</TotalTime>
  <Words>8288</Words>
  <Application>Microsoft Office PowerPoint</Application>
  <PresentationFormat>画面に合わせる (4:3)</PresentationFormat>
  <Paragraphs>1661</Paragraphs>
  <Slides>41</Slides>
  <Notes>39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41</vt:i4>
      </vt:variant>
    </vt:vector>
  </HeadingPairs>
  <TitlesOfParts>
    <vt:vector size="52" baseType="lpstr">
      <vt:lpstr>HGｺﾞｼｯｸM</vt:lpstr>
      <vt:lpstr>HGｺﾞｼｯｸM 見出し</vt:lpstr>
      <vt:lpstr>Meiryo UI</vt:lpstr>
      <vt:lpstr>ＭＳ Ｐ明朝</vt:lpstr>
      <vt:lpstr>Arial</vt:lpstr>
      <vt:lpstr>Calibri</vt:lpstr>
      <vt:lpstr>Century</vt:lpstr>
      <vt:lpstr>Georgia</vt:lpstr>
      <vt:lpstr>Trebuchet MS</vt:lpstr>
      <vt:lpstr>スリップストリーム</vt:lpstr>
      <vt:lpstr>1_スリップストリーム</vt:lpstr>
      <vt:lpstr>大阪府都市基盤施設維持管理技術審議会  第１回　設備部会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寧啓 田村</cp:lastModifiedBy>
  <cp:revision>564</cp:revision>
  <cp:lastPrinted>2014-02-07T12:24:14Z</cp:lastPrinted>
  <dcterms:created xsi:type="dcterms:W3CDTF">2013-06-19T04:48:16Z</dcterms:created>
  <dcterms:modified xsi:type="dcterms:W3CDTF">2024-03-13T14:38:41Z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