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4"/>
  </p:sldMasterIdLst>
  <p:notesMasterIdLst>
    <p:notesMasterId r:id="rId26"/>
  </p:notesMasterIdLst>
  <p:handoutMasterIdLst>
    <p:handoutMasterId r:id="rId27"/>
  </p:handoutMasterIdLst>
  <p:sldIdLst>
    <p:sldId id="454" r:id="rId5"/>
    <p:sldId id="572" r:id="rId6"/>
    <p:sldId id="550" r:id="rId7"/>
    <p:sldId id="563" r:id="rId8"/>
    <p:sldId id="575" r:id="rId9"/>
    <p:sldId id="559" r:id="rId10"/>
    <p:sldId id="576" r:id="rId11"/>
    <p:sldId id="577" r:id="rId12"/>
    <p:sldId id="578" r:id="rId13"/>
    <p:sldId id="579" r:id="rId14"/>
    <p:sldId id="566" r:id="rId15"/>
    <p:sldId id="580" r:id="rId16"/>
    <p:sldId id="568" r:id="rId17"/>
    <p:sldId id="569" r:id="rId18"/>
    <p:sldId id="570" r:id="rId19"/>
    <p:sldId id="571" r:id="rId20"/>
    <p:sldId id="581" r:id="rId21"/>
    <p:sldId id="573" r:id="rId22"/>
    <p:sldId id="582" r:id="rId23"/>
    <p:sldId id="584" r:id="rId24"/>
    <p:sldId id="585" r:id="rId25"/>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3366CC"/>
    <a:srgbClr val="FFD6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12" autoAdjust="0"/>
    <p:restoredTop sz="93463" autoAdjust="0"/>
  </p:normalViewPr>
  <p:slideViewPr>
    <p:cSldViewPr snapToGrid="0">
      <p:cViewPr varScale="1">
        <p:scale>
          <a:sx n="56" d="100"/>
          <a:sy n="56" d="100"/>
        </p:scale>
        <p:origin x="1748" y="44"/>
      </p:cViewPr>
      <p:guideLst>
        <p:guide orient="horz" pos="2160"/>
        <p:guide pos="2880"/>
      </p:guideLst>
    </p:cSldViewPr>
  </p:slideViewPr>
  <p:notesTextViewPr>
    <p:cViewPr>
      <p:scale>
        <a:sx n="75" d="100"/>
        <a:sy n="7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2918621" cy="493238"/>
          </a:xfrm>
          <a:prstGeom prst="rect">
            <a:avLst/>
          </a:prstGeom>
        </p:spPr>
        <p:txBody>
          <a:bodyPr vert="horz" lIns="90681" tIns="45341" rIns="90681" bIns="4534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576" y="0"/>
            <a:ext cx="2918621" cy="493238"/>
          </a:xfrm>
          <a:prstGeom prst="rect">
            <a:avLst/>
          </a:prstGeom>
        </p:spPr>
        <p:txBody>
          <a:bodyPr vert="horz" lIns="90681" tIns="45341" rIns="90681" bIns="45341" rtlCol="0"/>
          <a:lstStyle>
            <a:lvl1pPr algn="r">
              <a:defRPr sz="1200"/>
            </a:lvl1pPr>
          </a:lstStyle>
          <a:p>
            <a:fld id="{29472AE3-829E-42FD-BDF5-9930118AE71F}" type="datetimeFigureOut">
              <a:rPr kumimoji="1" lang="ja-JP" altLang="en-US" smtClean="0"/>
              <a:t>2024/3/13</a:t>
            </a:fld>
            <a:endParaRPr kumimoji="1" lang="ja-JP" altLang="en-US"/>
          </a:p>
        </p:txBody>
      </p:sp>
      <p:sp>
        <p:nvSpPr>
          <p:cNvPr id="4" name="フッター プレースホルダー 3"/>
          <p:cNvSpPr>
            <a:spLocks noGrp="1"/>
          </p:cNvSpPr>
          <p:nvPr>
            <p:ph type="ftr" sz="quarter" idx="2"/>
          </p:nvPr>
        </p:nvSpPr>
        <p:spPr>
          <a:xfrm>
            <a:off x="5" y="9371505"/>
            <a:ext cx="2918621" cy="493237"/>
          </a:xfrm>
          <a:prstGeom prst="rect">
            <a:avLst/>
          </a:prstGeom>
        </p:spPr>
        <p:txBody>
          <a:bodyPr vert="horz" lIns="90681" tIns="45341" rIns="90681" bIns="4534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576" y="9371505"/>
            <a:ext cx="2918621" cy="493237"/>
          </a:xfrm>
          <a:prstGeom prst="rect">
            <a:avLst/>
          </a:prstGeom>
        </p:spPr>
        <p:txBody>
          <a:bodyPr vert="horz" lIns="90681" tIns="45341" rIns="90681" bIns="45341" rtlCol="0" anchor="b"/>
          <a:lstStyle>
            <a:lvl1pPr algn="r">
              <a:defRPr sz="1200"/>
            </a:lvl1pPr>
          </a:lstStyle>
          <a:p>
            <a:fld id="{F590CCD0-FE35-423A-B9FD-933267B7A8DB}" type="slidenum">
              <a:rPr kumimoji="1" lang="ja-JP" altLang="en-US" smtClean="0"/>
              <a:t>‹#›</a:t>
            </a:fld>
            <a:endParaRPr kumimoji="1" lang="ja-JP" altLang="en-US"/>
          </a:p>
        </p:txBody>
      </p:sp>
    </p:spTree>
    <p:extLst>
      <p:ext uri="{BB962C8B-B14F-4D97-AF65-F5344CB8AC3E}">
        <p14:creationId xmlns:p14="http://schemas.microsoft.com/office/powerpoint/2010/main" val="1790133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2918621" cy="493238"/>
          </a:xfrm>
          <a:prstGeom prst="rect">
            <a:avLst/>
          </a:prstGeom>
        </p:spPr>
        <p:txBody>
          <a:bodyPr vert="horz" lIns="90681" tIns="45341" rIns="90681" bIns="4534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576" y="0"/>
            <a:ext cx="2918621" cy="493238"/>
          </a:xfrm>
          <a:prstGeom prst="rect">
            <a:avLst/>
          </a:prstGeom>
        </p:spPr>
        <p:txBody>
          <a:bodyPr vert="horz" lIns="90681" tIns="45341" rIns="90681" bIns="45341" rtlCol="0"/>
          <a:lstStyle>
            <a:lvl1pPr algn="r">
              <a:defRPr sz="1200"/>
            </a:lvl1pPr>
          </a:lstStyle>
          <a:p>
            <a:fld id="{C66E6DC5-E089-448C-ADA9-C53EA216882B}" type="datetimeFigureOut">
              <a:rPr kumimoji="1" lang="ja-JP" altLang="en-US" smtClean="0"/>
              <a:t>2024/3/13</a:t>
            </a:fld>
            <a:endParaRPr kumimoji="1" lang="ja-JP" altLang="en-US"/>
          </a:p>
        </p:txBody>
      </p:sp>
      <p:sp>
        <p:nvSpPr>
          <p:cNvPr id="4" name="スライド イメージ プレースホルダー 3"/>
          <p:cNvSpPr>
            <a:spLocks noGrp="1" noRot="1" noChangeAspect="1"/>
          </p:cNvSpPr>
          <p:nvPr>
            <p:ph type="sldImg" idx="2"/>
          </p:nvPr>
        </p:nvSpPr>
        <p:spPr>
          <a:xfrm>
            <a:off x="903288" y="741363"/>
            <a:ext cx="4929187" cy="3697287"/>
          </a:xfrm>
          <a:prstGeom prst="rect">
            <a:avLst/>
          </a:prstGeom>
          <a:noFill/>
          <a:ln w="12700">
            <a:solidFill>
              <a:prstClr val="black"/>
            </a:solidFill>
          </a:ln>
        </p:spPr>
        <p:txBody>
          <a:bodyPr vert="horz" lIns="90681" tIns="45341" rIns="90681" bIns="45341" rtlCol="0" anchor="ctr"/>
          <a:lstStyle/>
          <a:p>
            <a:endParaRPr lang="ja-JP" altLang="en-US"/>
          </a:p>
        </p:txBody>
      </p:sp>
      <p:sp>
        <p:nvSpPr>
          <p:cNvPr id="5" name="ノート プレースホルダー 4"/>
          <p:cNvSpPr>
            <a:spLocks noGrp="1"/>
          </p:cNvSpPr>
          <p:nvPr>
            <p:ph type="body" sz="quarter" idx="3"/>
          </p:nvPr>
        </p:nvSpPr>
        <p:spPr>
          <a:xfrm>
            <a:off x="673894" y="4686540"/>
            <a:ext cx="5387982" cy="4439132"/>
          </a:xfrm>
          <a:prstGeom prst="rect">
            <a:avLst/>
          </a:prstGeom>
        </p:spPr>
        <p:txBody>
          <a:bodyPr vert="horz" lIns="90681" tIns="45341" rIns="90681" bIns="4534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371505"/>
            <a:ext cx="2918621" cy="493237"/>
          </a:xfrm>
          <a:prstGeom prst="rect">
            <a:avLst/>
          </a:prstGeom>
        </p:spPr>
        <p:txBody>
          <a:bodyPr vert="horz" lIns="90681" tIns="45341" rIns="90681" bIns="4534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576" y="9371505"/>
            <a:ext cx="2918621" cy="493237"/>
          </a:xfrm>
          <a:prstGeom prst="rect">
            <a:avLst/>
          </a:prstGeom>
        </p:spPr>
        <p:txBody>
          <a:bodyPr vert="horz" lIns="90681" tIns="45341" rIns="90681" bIns="45341" rtlCol="0" anchor="b"/>
          <a:lstStyle>
            <a:lvl1pPr algn="r">
              <a:defRPr sz="1200"/>
            </a:lvl1pPr>
          </a:lstStyle>
          <a:p>
            <a:fld id="{DFCB510D-55C8-4D3D-A366-9F41B467EC44}" type="slidenum">
              <a:rPr kumimoji="1" lang="ja-JP" altLang="en-US" smtClean="0"/>
              <a:t>‹#›</a:t>
            </a:fld>
            <a:endParaRPr kumimoji="1" lang="ja-JP" altLang="en-US"/>
          </a:p>
        </p:txBody>
      </p:sp>
    </p:spTree>
    <p:extLst>
      <p:ext uri="{BB962C8B-B14F-4D97-AF65-F5344CB8AC3E}">
        <p14:creationId xmlns:p14="http://schemas.microsoft.com/office/powerpoint/2010/main" val="23894380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C9D8128-0D49-4FB7-BD1C-395F2D4B64DE}" type="slidenum">
              <a:rPr kumimoji="1" lang="ja-JP" altLang="en-US" smtClean="0"/>
              <a:t>0</a:t>
            </a:fld>
            <a:endParaRPr kumimoji="1" lang="ja-JP" altLang="en-US"/>
          </a:p>
        </p:txBody>
      </p:sp>
    </p:spTree>
    <p:extLst>
      <p:ext uri="{BB962C8B-B14F-4D97-AF65-F5344CB8AC3E}">
        <p14:creationId xmlns:p14="http://schemas.microsoft.com/office/powerpoint/2010/main" val="351314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03809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28060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691324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07755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06491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32677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66852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96969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92466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61020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89849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48209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51738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06014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28579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259221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24066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B510D-55C8-4D3D-A366-9F41B467EC4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4314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787F0D35-F295-45B2-9BC6-D58056021A6E}" type="datetime1">
              <a:rPr kumimoji="1" lang="ja-JP" altLang="en-US" smtClean="0"/>
              <a:t>2024/3/13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a:t>マスター タイトルの書式設定</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2D8FD361-C62D-485D-BADA-E6CD1981A0A1}" type="datetime1">
              <a:rPr kumimoji="1" lang="ja-JP" altLang="en-US" smtClean="0"/>
              <a:t>2024/3/13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C12DAA09-85D9-4252-901D-A0F063182CBC}" type="datetime1">
              <a:rPr kumimoji="1" lang="ja-JP" altLang="en-US" smtClean="0"/>
              <a:t>2024/3/13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72200" y="6172200"/>
            <a:ext cx="2514600" cy="365125"/>
          </a:xfrm>
          <a:prstGeom prst="rect">
            <a:avLst/>
          </a:prstGeom>
        </p:spPr>
        <p:txBody>
          <a:bodyPr/>
          <a:lstStyle/>
          <a:p>
            <a:fld id="{D92B5D10-1E03-4F19-8313-90F6CBD3AB43}" type="datetime1">
              <a:rPr kumimoji="1" lang="ja-JP" altLang="en-US" smtClean="0"/>
              <a:t>2024/3/13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6172200" y="6172200"/>
            <a:ext cx="2514600" cy="365125"/>
          </a:xfrm>
          <a:prstGeom prst="rect">
            <a:avLst/>
          </a:prstGeom>
        </p:spPr>
        <p:txBody>
          <a:bodyPr/>
          <a:lstStyle/>
          <a:p>
            <a:fld id="{D1750DBB-6E4B-46C5-B5D1-93D8B43E9640}" type="datetime1">
              <a:rPr kumimoji="1" lang="ja-JP" altLang="en-US" smtClean="0"/>
              <a:t>2024/3/13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172200" y="6172200"/>
            <a:ext cx="2514600" cy="365125"/>
          </a:xfrm>
          <a:prstGeom prst="rect">
            <a:avLst/>
          </a:prstGeom>
        </p:spPr>
        <p:txBody>
          <a:bodyPr/>
          <a:lstStyle/>
          <a:p>
            <a:fld id="{315FC968-6D22-4EFD-B182-B316B8218BB2}" type="datetime1">
              <a:rPr kumimoji="1" lang="ja-JP" altLang="en-US" smtClean="0"/>
              <a:t>2024/3/13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6172200" y="6172200"/>
            <a:ext cx="2514600" cy="365125"/>
          </a:xfrm>
          <a:prstGeom prst="rect">
            <a:avLst/>
          </a:prstGeom>
        </p:spPr>
        <p:txBody>
          <a:bodyPr/>
          <a:lstStyle/>
          <a:p>
            <a:fld id="{AFCCD55C-0FD8-4581-B20A-E3E658D1BDF8}" type="datetime1">
              <a:rPr kumimoji="1" lang="ja-JP" altLang="en-US" smtClean="0"/>
              <a:t>2024/3/13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6172200" y="6172200"/>
            <a:ext cx="2514600" cy="365125"/>
          </a:xfrm>
          <a:prstGeom prst="rect">
            <a:avLst/>
          </a:prstGeom>
        </p:spPr>
        <p:txBody>
          <a:bodyPr/>
          <a:lstStyle/>
          <a:p>
            <a:fld id="{29A8DA05-3C1E-4282-946E-3480A0119718}" type="datetime1">
              <a:rPr kumimoji="1" lang="ja-JP" altLang="en-US" smtClean="0"/>
              <a:t>2024/3/13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172200" y="6172200"/>
            <a:ext cx="2514600" cy="365125"/>
          </a:xfrm>
          <a:prstGeom prst="rect">
            <a:avLst/>
          </a:prstGeom>
        </p:spPr>
        <p:txBody>
          <a:bodyPr/>
          <a:lstStyle/>
          <a:p>
            <a:fld id="{932645CE-95F1-4796-B92B-23509574F6D3}" type="datetime1">
              <a:rPr kumimoji="1" lang="ja-JP" altLang="en-US" smtClean="0"/>
              <a:t>2024/3/13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6172200" y="6172200"/>
            <a:ext cx="2514600" cy="365125"/>
          </a:xfrm>
          <a:prstGeom prst="rect">
            <a:avLst/>
          </a:prstGeom>
        </p:spPr>
        <p:txBody>
          <a:bodyPr/>
          <a:lstStyle/>
          <a:p>
            <a:fld id="{5125B876-93DE-4A98-8FB9-E01713B06EB7}" type="datetime1">
              <a:rPr kumimoji="1" lang="ja-JP" altLang="en-US" smtClean="0"/>
              <a:t>2024/3/13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6172200" y="6172200"/>
            <a:ext cx="2514600" cy="365125"/>
          </a:xfrm>
          <a:prstGeom prst="rect">
            <a:avLst/>
          </a:prstGeom>
        </p:spPr>
        <p:txBody>
          <a:bodyPr/>
          <a:lstStyle/>
          <a:p>
            <a:fld id="{EF407380-A944-47EE-8A1E-8863591BED6D}" type="datetime1">
              <a:rPr kumimoji="1" lang="ja-JP" altLang="en-US" smtClean="0"/>
              <a:t>2024/3/13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a:t>マスター タイトルの書式設定</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kumimoji="1" lang="ja-JP" altLang="en-US"/>
          </a:p>
        </p:txBody>
      </p:sp>
      <p:sp>
        <p:nvSpPr>
          <p:cNvPr id="6" name="Slide Number Placeholder 5"/>
          <p:cNvSpPr>
            <a:spLocks noGrp="1"/>
          </p:cNvSpPr>
          <p:nvPr>
            <p:ph type="sldNum" sz="quarter" idx="4"/>
          </p:nvPr>
        </p:nvSpPr>
        <p:spPr>
          <a:xfrm>
            <a:off x="8483600" y="6492875"/>
            <a:ext cx="660400" cy="365125"/>
          </a:xfrm>
          <a:prstGeom prst="rect">
            <a:avLst/>
          </a:prstGeom>
        </p:spPr>
        <p:txBody>
          <a:bodyPr vert="horz" lIns="91440" tIns="45720" rIns="91440" bIns="45720" rtlCol="0" anchor="ctr"/>
          <a:lstStyle>
            <a:lvl1pPr algn="ctr">
              <a:defRPr sz="1600" b="1">
                <a:solidFill>
                  <a:schemeClr val="tx1">
                    <a:lumMod val="50000"/>
                    <a:lumOff val="50000"/>
                  </a:schemeClr>
                </a:solidFill>
              </a:defRPr>
            </a:lvl1pPr>
          </a:lstStyle>
          <a:p>
            <a:fld id="{682EF9F9-C4E8-46B2-BBF1-33E3162B856A}"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3180" y="1268760"/>
            <a:ext cx="9144000" cy="2304256"/>
          </a:xfrm>
        </p:spPr>
        <p:txBody>
          <a:bodyPr>
            <a:normAutofit fontScale="90000"/>
          </a:bodyPr>
          <a:lstStyle/>
          <a:p>
            <a:pPr marL="182880" indent="0" algn="ctr">
              <a:buNone/>
            </a:pPr>
            <a:r>
              <a:rPr kumimoji="1" lang="ja-JP" altLang="en-US" sz="4000" b="1" dirty="0">
                <a:latin typeface="Meiryo UI" pitchFamily="50" charset="-128"/>
                <a:ea typeface="Meiryo UI" pitchFamily="50" charset="-128"/>
                <a:cs typeface="Meiryo UI" pitchFamily="50" charset="-128"/>
              </a:rPr>
              <a:t>大阪府都市基盤施設</a:t>
            </a:r>
            <a:r>
              <a:rPr lang="ja-JP" altLang="en-US" sz="4000" b="1" dirty="0">
                <a:latin typeface="Meiryo UI" pitchFamily="50" charset="-128"/>
                <a:ea typeface="Meiryo UI" pitchFamily="50" charset="-128"/>
                <a:cs typeface="Meiryo UI" pitchFamily="50" charset="-128"/>
              </a:rPr>
              <a:t>維持管理技術審議会</a:t>
            </a:r>
            <a:br>
              <a:rPr lang="en-US" altLang="ja-JP" sz="1300" b="1" dirty="0">
                <a:latin typeface="Meiryo UI" pitchFamily="50" charset="-128"/>
                <a:ea typeface="Meiryo UI" pitchFamily="50" charset="-128"/>
                <a:cs typeface="Meiryo UI" pitchFamily="50" charset="-128"/>
              </a:rPr>
            </a:br>
            <a:br>
              <a:rPr kumimoji="1" lang="en-US" altLang="ja-JP" sz="1300" b="1" dirty="0">
                <a:latin typeface="Meiryo UI" pitchFamily="50" charset="-128"/>
                <a:ea typeface="Meiryo UI" pitchFamily="50" charset="-128"/>
                <a:cs typeface="Meiryo UI" pitchFamily="50" charset="-128"/>
              </a:rPr>
            </a:br>
            <a:r>
              <a:rPr kumimoji="1" lang="ja-JP" altLang="en-US" b="1" dirty="0">
                <a:latin typeface="Meiryo UI" pitchFamily="50" charset="-128"/>
                <a:ea typeface="Meiryo UI" pitchFamily="50" charset="-128"/>
                <a:cs typeface="Meiryo UI" pitchFamily="50" charset="-128"/>
              </a:rPr>
              <a:t>第１回　</a:t>
            </a:r>
            <a:r>
              <a:rPr lang="ja-JP" altLang="en-US" dirty="0">
                <a:latin typeface="Meiryo UI" pitchFamily="50" charset="-128"/>
                <a:ea typeface="Meiryo UI" pitchFamily="50" charset="-128"/>
                <a:cs typeface="Meiryo UI" pitchFamily="50" charset="-128"/>
              </a:rPr>
              <a:t>設備</a:t>
            </a:r>
            <a:r>
              <a:rPr kumimoji="1" lang="ja-JP" altLang="en-US" b="1" dirty="0">
                <a:latin typeface="Meiryo UI" pitchFamily="50" charset="-128"/>
                <a:ea typeface="Meiryo UI" pitchFamily="50" charset="-128"/>
                <a:cs typeface="Meiryo UI" pitchFamily="50" charset="-128"/>
              </a:rPr>
              <a:t>部会</a:t>
            </a:r>
            <a:endParaRPr kumimoji="1" lang="ja-JP" altLang="en-US" sz="2700" b="1" dirty="0">
              <a:latin typeface="Meiryo UI" pitchFamily="50" charset="-128"/>
              <a:ea typeface="Meiryo UI" pitchFamily="50" charset="-128"/>
              <a:cs typeface="Meiryo UI" pitchFamily="50" charset="-128"/>
            </a:endParaRPr>
          </a:p>
        </p:txBody>
      </p:sp>
      <p:sp>
        <p:nvSpPr>
          <p:cNvPr id="5" name="テキスト ボックス 4"/>
          <p:cNvSpPr txBox="1"/>
          <p:nvPr/>
        </p:nvSpPr>
        <p:spPr>
          <a:xfrm>
            <a:off x="7092280" y="116632"/>
            <a:ext cx="1872208" cy="369332"/>
          </a:xfrm>
          <a:prstGeom prst="rect">
            <a:avLst/>
          </a:prstGeom>
          <a:noFill/>
        </p:spPr>
        <p:txBody>
          <a:bodyPr wrap="square" rtlCol="0">
            <a:spAutoFit/>
          </a:bodyPr>
          <a:lstStyle/>
          <a:p>
            <a:pPr algn="r"/>
            <a:r>
              <a:rPr kumimoji="1" lang="ja-JP" altLang="en-US" b="1" dirty="0">
                <a:latin typeface="Meiryo UI" pitchFamily="50" charset="-128"/>
                <a:ea typeface="Meiryo UI" pitchFamily="50" charset="-128"/>
                <a:cs typeface="Meiryo UI" pitchFamily="50" charset="-128"/>
              </a:rPr>
              <a:t>資料４</a:t>
            </a:r>
            <a:r>
              <a:rPr lang="ja-JP" altLang="en-US" b="1" dirty="0">
                <a:latin typeface="Meiryo UI" pitchFamily="50" charset="-128"/>
                <a:ea typeface="Meiryo UI" pitchFamily="50" charset="-128"/>
                <a:cs typeface="Meiryo UI" pitchFamily="50" charset="-128"/>
              </a:rPr>
              <a:t>－１</a:t>
            </a:r>
            <a:endParaRPr kumimoji="1" lang="ja-JP" altLang="en-US" b="1" dirty="0">
              <a:latin typeface="Meiryo UI" pitchFamily="50" charset="-128"/>
              <a:ea typeface="Meiryo UI" pitchFamily="50" charset="-128"/>
              <a:cs typeface="Meiryo UI" pitchFamily="50" charset="-128"/>
            </a:endParaRPr>
          </a:p>
        </p:txBody>
      </p:sp>
      <p:sp>
        <p:nvSpPr>
          <p:cNvPr id="7" name="サブタイトル 2"/>
          <p:cNvSpPr>
            <a:spLocks noGrp="1"/>
          </p:cNvSpPr>
          <p:nvPr>
            <p:ph type="subTitle" idx="1"/>
          </p:nvPr>
        </p:nvSpPr>
        <p:spPr>
          <a:xfrm>
            <a:off x="0" y="6190456"/>
            <a:ext cx="9144000" cy="550912"/>
          </a:xfrm>
        </p:spPr>
        <p:txBody>
          <a:bodyPr>
            <a:normAutofit/>
          </a:bodyPr>
          <a:lstStyle/>
          <a:p>
            <a:pPr algn="ctr"/>
            <a:r>
              <a:rPr kumimoji="1" lang="ja-JP" altLang="en-US" sz="2400" b="1" dirty="0">
                <a:latin typeface="Meiryo UI" pitchFamily="50" charset="-128"/>
                <a:ea typeface="Meiryo UI" pitchFamily="50" charset="-128"/>
                <a:cs typeface="Meiryo UI" pitchFamily="50" charset="-128"/>
              </a:rPr>
              <a:t>大阪府都市基盤施設維持管理技術審議会　</a:t>
            </a:r>
            <a:r>
              <a:rPr lang="ja-JP" altLang="en-US" sz="2400" b="1" dirty="0">
                <a:latin typeface="Meiryo UI" pitchFamily="50" charset="-128"/>
                <a:ea typeface="Meiryo UI" pitchFamily="50" charset="-128"/>
                <a:cs typeface="Meiryo UI" pitchFamily="50" charset="-128"/>
              </a:rPr>
              <a:t>設備</a:t>
            </a:r>
            <a:r>
              <a:rPr kumimoji="1" lang="ja-JP" altLang="en-US" sz="2400" b="1" dirty="0">
                <a:latin typeface="Meiryo UI" pitchFamily="50" charset="-128"/>
                <a:ea typeface="Meiryo UI" pitchFamily="50" charset="-128"/>
                <a:cs typeface="Meiryo UI" pitchFamily="50" charset="-128"/>
              </a:rPr>
              <a:t>部会</a:t>
            </a:r>
          </a:p>
        </p:txBody>
      </p:sp>
      <p:sp>
        <p:nvSpPr>
          <p:cNvPr id="10" name="サブタイトル 2">
            <a:extLst>
              <a:ext uri="{FF2B5EF4-FFF2-40B4-BE49-F238E27FC236}">
                <a16:creationId xmlns:a16="http://schemas.microsoft.com/office/drawing/2014/main" id="{58B48CAA-25EE-414A-8259-19BAEB5B1A08}"/>
              </a:ext>
            </a:extLst>
          </p:cNvPr>
          <p:cNvSpPr txBox="1">
            <a:spLocks/>
          </p:cNvSpPr>
          <p:nvPr/>
        </p:nvSpPr>
        <p:spPr>
          <a:xfrm>
            <a:off x="0" y="3913973"/>
            <a:ext cx="9144000" cy="792088"/>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9pPr>
          </a:lstStyle>
          <a:p>
            <a:pPr algn="ctr"/>
            <a:r>
              <a:rPr lang="en-US" altLang="ja-JP" sz="4000" dirty="0">
                <a:latin typeface="Meiryo UI" pitchFamily="50" charset="-128"/>
                <a:ea typeface="Meiryo UI" pitchFamily="50" charset="-128"/>
                <a:cs typeface="Meiryo UI" pitchFamily="50" charset="-128"/>
              </a:rPr>
              <a:t>《</a:t>
            </a:r>
            <a:r>
              <a:rPr lang="ja-JP" altLang="en-US" sz="4000" dirty="0">
                <a:latin typeface="Meiryo UI" pitchFamily="50" charset="-128"/>
                <a:ea typeface="Meiryo UI" pitchFamily="50" charset="-128"/>
                <a:cs typeface="Meiryo UI" pitchFamily="50" charset="-128"/>
              </a:rPr>
              <a:t>効果検証の結果と取組方針</a:t>
            </a:r>
            <a:r>
              <a:rPr lang="en-US" altLang="ja-JP" sz="4000" dirty="0">
                <a:latin typeface="Meiryo UI" pitchFamily="50" charset="-128"/>
                <a:ea typeface="Meiryo UI" pitchFamily="50" charset="-128"/>
                <a:cs typeface="Meiryo UI" pitchFamily="50" charset="-128"/>
              </a:rPr>
              <a:t>》</a:t>
            </a:r>
            <a:endParaRPr lang="ja-JP" altLang="en-US" sz="4000" dirty="0">
              <a:latin typeface="Meiryo UI" pitchFamily="50" charset="-128"/>
              <a:ea typeface="Meiryo UI" pitchFamily="50" charset="-128"/>
              <a:cs typeface="Meiryo UI" pitchFamily="50" charset="-128"/>
            </a:endParaRPr>
          </a:p>
        </p:txBody>
      </p:sp>
      <p:sp>
        <p:nvSpPr>
          <p:cNvPr id="11" name="サブタイトル 2">
            <a:extLst>
              <a:ext uri="{FF2B5EF4-FFF2-40B4-BE49-F238E27FC236}">
                <a16:creationId xmlns:a16="http://schemas.microsoft.com/office/drawing/2014/main" id="{E9537EB0-061C-40B4-99C7-75010A354D4A}"/>
              </a:ext>
            </a:extLst>
          </p:cNvPr>
          <p:cNvSpPr txBox="1">
            <a:spLocks/>
          </p:cNvSpPr>
          <p:nvPr/>
        </p:nvSpPr>
        <p:spPr>
          <a:xfrm>
            <a:off x="-33180" y="5011572"/>
            <a:ext cx="9144000" cy="792088"/>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9pPr>
          </a:lstStyle>
          <a:p>
            <a:pPr algn="ctr"/>
            <a:r>
              <a:rPr lang="ja-JP" altLang="en-US" sz="4000" dirty="0">
                <a:latin typeface="Meiryo UI" pitchFamily="50" charset="-128"/>
                <a:ea typeface="Meiryo UI" pitchFamily="50" charset="-128"/>
                <a:cs typeface="Meiryo UI" pitchFamily="50" charset="-128"/>
              </a:rPr>
              <a:t>（下水設備）</a:t>
            </a:r>
          </a:p>
        </p:txBody>
      </p:sp>
    </p:spTree>
    <p:extLst>
      <p:ext uri="{BB962C8B-B14F-4D97-AF65-F5344CB8AC3E}">
        <p14:creationId xmlns:p14="http://schemas.microsoft.com/office/powerpoint/2010/main" val="2196080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⑧</a:t>
            </a:r>
            <a:r>
              <a:rPr kumimoji="1" lang="zh-TW"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維持管理手法</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下水</a:t>
            </a:r>
            <a:r>
              <a:rPr lang="ja-JP" altLang="en-US" sz="2400" dirty="0">
                <a:latin typeface="Meiryo UI" pitchFamily="50" charset="-128"/>
                <a:ea typeface="Meiryo UI" pitchFamily="50" charset="-128"/>
                <a:cs typeface="Meiryo UI" pitchFamily="50" charset="-128"/>
              </a:rPr>
              <a:t>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3046988"/>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現計画</a:t>
            </a:r>
            <a:r>
              <a:rPr lang="ja-JP" altLang="en-US" sz="1200" kern="100" dirty="0"/>
              <a:t>の記載内容</a:t>
            </a:r>
            <a:r>
              <a:rPr lang="en-US" altLang="ja-JP" sz="1200" kern="100" dirty="0">
                <a:effectLst/>
              </a:rPr>
              <a:t>】</a:t>
            </a: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①予防保全（状態監視型）</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・機械設備については、点検結果等により健全度評価し、目標となる管理水準を下回る場合に長寿命化対策や更新を行う状態監視型を基本とする。</a:t>
            </a: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②予防保全（時間計画型）</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・電気設備は、その信頼性から定期的に更新を行う時間計画型を基本とする。</a:t>
            </a: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③予防保全（状態監視型と時間計画型の併用）</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・雨水ポンプ駆動用エンジンの維持管理手法については、適正な状態監視保全（</a:t>
            </a:r>
            <a:r>
              <a:rPr lang="en-US" altLang="ja-JP" sz="1200" kern="100" dirty="0"/>
              <a:t>8</a:t>
            </a:r>
            <a:r>
              <a:rPr lang="ja-JP" altLang="en-US" sz="1200" kern="100" dirty="0"/>
              <a:t>年間隔の分解整備等）に努めた上で、更新は時間計画型を導入する。</a:t>
            </a: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0DDD5C3A-EAAF-47C7-95D8-579BB7063420}"/>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endParaRPr lang="en-US" altLang="ja-JP" sz="1200" kern="100" dirty="0"/>
          </a:p>
          <a:p>
            <a:pPr algn="just"/>
            <a:r>
              <a:rPr lang="ja-JP" altLang="en-US" sz="1200" kern="100" dirty="0">
                <a:effectLst/>
              </a:rPr>
              <a:t>　　　Ｂ：実施評価　　　　　　　〇</a:t>
            </a:r>
            <a:endParaRPr lang="en-US" altLang="ja-JP" sz="1200" kern="1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effectLst/>
              </a:rPr>
              <a:t>　　　Ｃ：</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将来（</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〇</a:t>
            </a: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17" name="テキスト ボックス 16">
            <a:extLst>
              <a:ext uri="{FF2B5EF4-FFF2-40B4-BE49-F238E27FC236}">
                <a16:creationId xmlns:a16="http://schemas.microsoft.com/office/drawing/2014/main" id="{5276B3CC-B50F-4216-90BE-296DF14EB1AF}"/>
              </a:ext>
            </a:extLst>
          </p:cNvPr>
          <p:cNvSpPr txBox="1"/>
          <p:nvPr/>
        </p:nvSpPr>
        <p:spPr>
          <a:xfrm>
            <a:off x="4363524" y="2644665"/>
            <a:ext cx="4509727" cy="64633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　　　・無し</a:t>
            </a:r>
            <a:endParaRPr lang="en-US" altLang="ja-JP" sz="1200" kern="100" dirty="0">
              <a:effectLst/>
            </a:endParaRPr>
          </a:p>
          <a:p>
            <a:endParaRPr lang="en-US" altLang="ja-JP" sz="1200" kern="100" dirty="0">
              <a:effectLst/>
            </a:endParaRPr>
          </a:p>
        </p:txBody>
      </p:sp>
      <p:sp>
        <p:nvSpPr>
          <p:cNvPr id="19" name="テキスト ボックス 18">
            <a:extLst>
              <a:ext uri="{FF2B5EF4-FFF2-40B4-BE49-F238E27FC236}">
                <a16:creationId xmlns:a16="http://schemas.microsoft.com/office/drawing/2014/main" id="{EE8CEFB6-61F0-49E1-A465-C6EBB96B0B65}"/>
              </a:ext>
            </a:extLst>
          </p:cNvPr>
          <p:cNvSpPr txBox="1"/>
          <p:nvPr/>
        </p:nvSpPr>
        <p:spPr>
          <a:xfrm>
            <a:off x="4364502" y="3963796"/>
            <a:ext cx="4509727" cy="64633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r>
              <a:rPr lang="ja-JP" altLang="en-US" sz="1200" kern="100" dirty="0">
                <a:effectLst/>
              </a:rPr>
              <a:t>　　　・無し</a:t>
            </a:r>
            <a:endParaRPr lang="en-US" altLang="ja-JP" sz="1200" kern="100" dirty="0">
              <a:effectLst/>
            </a:endParaRPr>
          </a:p>
          <a:p>
            <a:endParaRPr lang="en-US" altLang="ja-JP" sz="1200" kern="100" dirty="0">
              <a:effectLst/>
            </a:endParaRPr>
          </a:p>
        </p:txBody>
      </p:sp>
      <p:sp>
        <p:nvSpPr>
          <p:cNvPr id="20" name="フローチャート: 組合せ 19">
            <a:extLst>
              <a:ext uri="{FF2B5EF4-FFF2-40B4-BE49-F238E27FC236}">
                <a16:creationId xmlns:a16="http://schemas.microsoft.com/office/drawing/2014/main" id="{7F0FAF73-7773-4FE3-AA98-FD46187C5945}"/>
              </a:ext>
            </a:extLst>
          </p:cNvPr>
          <p:cNvSpPr/>
          <p:nvPr/>
        </p:nvSpPr>
        <p:spPr>
          <a:xfrm>
            <a:off x="5702786" y="243138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フローチャート: 組合せ 20">
            <a:extLst>
              <a:ext uri="{FF2B5EF4-FFF2-40B4-BE49-F238E27FC236}">
                <a16:creationId xmlns:a16="http://schemas.microsoft.com/office/drawing/2014/main" id="{32550B48-D9D5-42E4-BA56-24EF52D7EB74}"/>
              </a:ext>
            </a:extLst>
          </p:cNvPr>
          <p:cNvSpPr/>
          <p:nvPr/>
        </p:nvSpPr>
        <p:spPr>
          <a:xfrm>
            <a:off x="5702786" y="3595789"/>
            <a:ext cx="1614115" cy="11489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74D8CE9D-A728-4715-8486-3DE79B49B4F7}"/>
              </a:ext>
            </a:extLst>
          </p:cNvPr>
          <p:cNvSpPr txBox="1"/>
          <p:nvPr/>
        </p:nvSpPr>
        <p:spPr>
          <a:xfrm>
            <a:off x="6551654" y="264654"/>
            <a:ext cx="2814321" cy="276999"/>
          </a:xfrm>
          <a:prstGeom prst="rect">
            <a:avLst/>
          </a:prstGeom>
          <a:noFill/>
        </p:spPr>
        <p:txBody>
          <a:bodyPr wrap="square">
            <a:spAutoFit/>
          </a:bodyPr>
          <a:lstStyle/>
          <a:p>
            <a:r>
              <a:rPr lang="en-US" altLang="ja-JP" sz="1200" i="0" u="none" strike="noStrike" dirty="0">
                <a:solidFill>
                  <a:schemeClr val="bg1"/>
                </a:solidFill>
                <a:effectLst/>
                <a:latin typeface="Meiryo UI" panose="020B0604030504040204" pitchFamily="50" charset="-128"/>
                <a:ea typeface="Meiryo UI" panose="020B0604030504040204" pitchFamily="50" charset="-128"/>
              </a:rPr>
              <a:t>Ⅰ</a:t>
            </a:r>
            <a:r>
              <a:rPr lang="ja-JP" altLang="en-US" sz="1200" i="0" u="none" strike="noStrike" dirty="0">
                <a:solidFill>
                  <a:schemeClr val="bg1"/>
                </a:solidFill>
                <a:effectLst/>
                <a:latin typeface="Meiryo UI" panose="020B0604030504040204" pitchFamily="50" charset="-128"/>
                <a:ea typeface="Meiryo UI" panose="020B0604030504040204" pitchFamily="50" charset="-128"/>
              </a:rPr>
              <a:t>．効率的・効果的な維持管理の推進</a:t>
            </a:r>
            <a:r>
              <a:rPr lang="ja-JP" altLang="en-US" sz="1200" dirty="0">
                <a:solidFill>
                  <a:schemeClr val="bg1"/>
                </a:solidFill>
                <a:latin typeface="Meiryo UI" panose="020B0604030504040204" pitchFamily="50" charset="-128"/>
                <a:ea typeface="Meiryo UI" panose="020B0604030504040204" pitchFamily="50" charset="-128"/>
              </a:rPr>
              <a:t> </a:t>
            </a:r>
          </a:p>
        </p:txBody>
      </p:sp>
      <p:sp>
        <p:nvSpPr>
          <p:cNvPr id="14" name="スライド番号プレースホルダー 3">
            <a:extLst>
              <a:ext uri="{FF2B5EF4-FFF2-40B4-BE49-F238E27FC236}">
                <a16:creationId xmlns:a16="http://schemas.microsoft.com/office/drawing/2014/main" id="{9069F7CE-AE46-40C5-B1CD-61741001AD3F}"/>
              </a:ext>
            </a:extLst>
          </p:cNvPr>
          <p:cNvSpPr>
            <a:spLocks noGrp="1"/>
          </p:cNvSpPr>
          <p:nvPr>
            <p:ph type="sldNum" sz="quarter" idx="12"/>
          </p:nvPr>
        </p:nvSpPr>
        <p:spPr>
          <a:xfrm>
            <a:off x="8483600" y="6492875"/>
            <a:ext cx="660400" cy="365125"/>
          </a:xfrm>
        </p:spPr>
        <p:txBody>
          <a:bodyPr/>
          <a:lstStyle/>
          <a:p>
            <a:fld id="{682EF9F9-C4E8-46B2-BBF1-33E3162B856A}" type="slidenum">
              <a:rPr kumimoji="1" lang="ja-JP" altLang="en-US" smtClean="0"/>
              <a:t>9</a:t>
            </a:fld>
            <a:endParaRPr kumimoji="1" lang="ja-JP" altLang="en-US" dirty="0"/>
          </a:p>
        </p:txBody>
      </p:sp>
      <p:sp>
        <p:nvSpPr>
          <p:cNvPr id="15" name="テキスト ボックス 14">
            <a:extLst>
              <a:ext uri="{FF2B5EF4-FFF2-40B4-BE49-F238E27FC236}">
                <a16:creationId xmlns:a16="http://schemas.microsoft.com/office/drawing/2014/main" id="{843F637C-EAD1-42BD-9988-1DC66754FC86}"/>
              </a:ext>
            </a:extLst>
          </p:cNvPr>
          <p:cNvSpPr txBox="1"/>
          <p:nvPr/>
        </p:nvSpPr>
        <p:spPr>
          <a:xfrm>
            <a:off x="7207609" y="0"/>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－１</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458116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⑨維持管理水準の設定</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下水</a:t>
            </a:r>
            <a:r>
              <a:rPr lang="ja-JP" altLang="en-US" sz="2400" dirty="0">
                <a:latin typeface="Meiryo UI" pitchFamily="50" charset="-128"/>
                <a:ea typeface="Meiryo UI" pitchFamily="50" charset="-128"/>
                <a:cs typeface="Meiryo UI" pitchFamily="50" charset="-128"/>
              </a:rPr>
              <a:t>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5078313"/>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現計画</a:t>
            </a:r>
            <a:r>
              <a:rPr lang="ja-JP" altLang="en-US" sz="1200" kern="100" dirty="0"/>
              <a:t>の記載内容</a:t>
            </a:r>
            <a:r>
              <a:rPr lang="en-US" altLang="ja-JP" sz="1200" kern="100" dirty="0">
                <a:effectLst/>
              </a:rPr>
              <a:t>】</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維持管理水準の設定については、安全性・信頼性や</a:t>
            </a:r>
            <a:r>
              <a:rPr lang="en-US" altLang="ja-JP" sz="1200" kern="100" dirty="0"/>
              <a:t>LCC</a:t>
            </a:r>
            <a:r>
              <a:rPr lang="ja-JP" altLang="en-US" sz="1200" kern="100" dirty="0"/>
              <a:t>最小化の観点から施設の特性や重要性などを考慮し、施設若しくは部材単位毎に目標とする管理水準を適切に設定する。</a:t>
            </a: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339F2488-B612-41D8-A806-DE8587CD51B5}"/>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endParaRPr lang="en-US" altLang="ja-JP" sz="1200" kern="100" dirty="0"/>
          </a:p>
          <a:p>
            <a:pPr algn="just"/>
            <a:r>
              <a:rPr lang="ja-JP" altLang="en-US" sz="1200" kern="100" dirty="0">
                <a:effectLst/>
              </a:rPr>
              <a:t>　　　Ｂ：実施評価　　　　　　　〇</a:t>
            </a:r>
            <a:endParaRPr lang="en-US" altLang="ja-JP" sz="1200" kern="1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effectLst/>
              </a:rPr>
              <a:t>　　　Ｃ：</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将来（</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〇</a:t>
            </a: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19" name="フローチャート: 組合せ 18">
            <a:extLst>
              <a:ext uri="{FF2B5EF4-FFF2-40B4-BE49-F238E27FC236}">
                <a16:creationId xmlns:a16="http://schemas.microsoft.com/office/drawing/2014/main" id="{A6C13D31-DA1C-4636-AD61-7F9E34BEB83A}"/>
              </a:ext>
            </a:extLst>
          </p:cNvPr>
          <p:cNvSpPr/>
          <p:nvPr/>
        </p:nvSpPr>
        <p:spPr>
          <a:xfrm>
            <a:off x="5702786" y="243138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 name="図 4">
            <a:extLst>
              <a:ext uri="{FF2B5EF4-FFF2-40B4-BE49-F238E27FC236}">
                <a16:creationId xmlns:a16="http://schemas.microsoft.com/office/drawing/2014/main" id="{7E5ED5CF-949E-4CE7-8A52-7FDF77A353DB}"/>
              </a:ext>
            </a:extLst>
          </p:cNvPr>
          <p:cNvPicPr>
            <a:picLocks noChangeAspect="1"/>
          </p:cNvPicPr>
          <p:nvPr/>
        </p:nvPicPr>
        <p:blipFill>
          <a:blip r:embed="rId3"/>
          <a:stretch>
            <a:fillRect/>
          </a:stretch>
        </p:blipFill>
        <p:spPr>
          <a:xfrm>
            <a:off x="164978" y="2452054"/>
            <a:ext cx="3596334" cy="1822447"/>
          </a:xfrm>
          <a:prstGeom prst="rect">
            <a:avLst/>
          </a:prstGeom>
          <a:solidFill>
            <a:schemeClr val="bg1"/>
          </a:solidFill>
        </p:spPr>
      </p:pic>
      <p:sp>
        <p:nvSpPr>
          <p:cNvPr id="15" name="テキスト ボックス 14">
            <a:extLst>
              <a:ext uri="{FF2B5EF4-FFF2-40B4-BE49-F238E27FC236}">
                <a16:creationId xmlns:a16="http://schemas.microsoft.com/office/drawing/2014/main" id="{BA519259-0FB0-4E21-97DC-1AF95C6B19B3}"/>
              </a:ext>
            </a:extLst>
          </p:cNvPr>
          <p:cNvSpPr txBox="1"/>
          <p:nvPr/>
        </p:nvSpPr>
        <p:spPr>
          <a:xfrm>
            <a:off x="4363524" y="2644665"/>
            <a:ext cx="4509727" cy="64633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　　　・無し</a:t>
            </a:r>
            <a:endParaRPr lang="en-US" altLang="ja-JP" sz="1200" kern="100" dirty="0">
              <a:effectLst/>
            </a:endParaRPr>
          </a:p>
          <a:p>
            <a:endParaRPr lang="en-US" altLang="ja-JP" sz="1200" kern="100" dirty="0"/>
          </a:p>
        </p:txBody>
      </p:sp>
      <p:sp>
        <p:nvSpPr>
          <p:cNvPr id="21" name="テキスト ボックス 20">
            <a:extLst>
              <a:ext uri="{FF2B5EF4-FFF2-40B4-BE49-F238E27FC236}">
                <a16:creationId xmlns:a16="http://schemas.microsoft.com/office/drawing/2014/main" id="{17B53F58-4BAF-405F-AAAE-68772FE6A484}"/>
              </a:ext>
            </a:extLst>
          </p:cNvPr>
          <p:cNvSpPr txBox="1"/>
          <p:nvPr/>
        </p:nvSpPr>
        <p:spPr>
          <a:xfrm>
            <a:off x="4364502" y="3963796"/>
            <a:ext cx="4509727" cy="64633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r>
              <a:rPr lang="ja-JP" altLang="en-US" sz="1200" kern="100" dirty="0">
                <a:effectLst/>
              </a:rPr>
              <a:t>　　　・無し</a:t>
            </a:r>
            <a:endParaRPr lang="en-US" altLang="ja-JP" sz="1200" kern="100" dirty="0">
              <a:effectLst/>
            </a:endParaRPr>
          </a:p>
          <a:p>
            <a:endParaRPr lang="en-US" altLang="ja-JP" sz="1200" kern="100" dirty="0">
              <a:effectLst/>
            </a:endParaRPr>
          </a:p>
        </p:txBody>
      </p:sp>
      <p:sp>
        <p:nvSpPr>
          <p:cNvPr id="22" name="フローチャート: 組合せ 21">
            <a:extLst>
              <a:ext uri="{FF2B5EF4-FFF2-40B4-BE49-F238E27FC236}">
                <a16:creationId xmlns:a16="http://schemas.microsoft.com/office/drawing/2014/main" id="{07EF7CF6-9AF1-421D-BF95-8F5379A6CDEA}"/>
              </a:ext>
            </a:extLst>
          </p:cNvPr>
          <p:cNvSpPr/>
          <p:nvPr/>
        </p:nvSpPr>
        <p:spPr>
          <a:xfrm>
            <a:off x="5702786" y="243138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フローチャート: 組合せ 22">
            <a:extLst>
              <a:ext uri="{FF2B5EF4-FFF2-40B4-BE49-F238E27FC236}">
                <a16:creationId xmlns:a16="http://schemas.microsoft.com/office/drawing/2014/main" id="{A44AE44C-1400-481C-92BC-C2EFA77CA259}"/>
              </a:ext>
            </a:extLst>
          </p:cNvPr>
          <p:cNvSpPr/>
          <p:nvPr/>
        </p:nvSpPr>
        <p:spPr>
          <a:xfrm>
            <a:off x="5702786" y="3595789"/>
            <a:ext cx="1614115" cy="11489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885E2855-4CFD-452F-BF88-222A6CC1D356}"/>
              </a:ext>
            </a:extLst>
          </p:cNvPr>
          <p:cNvSpPr txBox="1"/>
          <p:nvPr/>
        </p:nvSpPr>
        <p:spPr>
          <a:xfrm>
            <a:off x="6551654" y="264654"/>
            <a:ext cx="2814321" cy="276999"/>
          </a:xfrm>
          <a:prstGeom prst="rect">
            <a:avLst/>
          </a:prstGeom>
          <a:noFill/>
        </p:spPr>
        <p:txBody>
          <a:bodyPr wrap="square">
            <a:spAutoFit/>
          </a:bodyPr>
          <a:lstStyle/>
          <a:p>
            <a:r>
              <a:rPr lang="en-US" altLang="ja-JP" sz="1200" i="0" u="none" strike="noStrike" dirty="0">
                <a:solidFill>
                  <a:schemeClr val="bg1"/>
                </a:solidFill>
                <a:effectLst/>
                <a:latin typeface="Meiryo UI" panose="020B0604030504040204" pitchFamily="50" charset="-128"/>
                <a:ea typeface="Meiryo UI" panose="020B0604030504040204" pitchFamily="50" charset="-128"/>
              </a:rPr>
              <a:t>Ⅰ</a:t>
            </a:r>
            <a:r>
              <a:rPr lang="ja-JP" altLang="en-US" sz="1200" i="0" u="none" strike="noStrike" dirty="0">
                <a:solidFill>
                  <a:schemeClr val="bg1"/>
                </a:solidFill>
                <a:effectLst/>
                <a:latin typeface="Meiryo UI" panose="020B0604030504040204" pitchFamily="50" charset="-128"/>
                <a:ea typeface="Meiryo UI" panose="020B0604030504040204" pitchFamily="50" charset="-128"/>
              </a:rPr>
              <a:t>．効率的・効果的な維持管理の推進</a:t>
            </a:r>
            <a:r>
              <a:rPr lang="ja-JP" altLang="en-US" sz="1200" dirty="0">
                <a:solidFill>
                  <a:schemeClr val="bg1"/>
                </a:solidFill>
                <a:latin typeface="Meiryo UI" panose="020B0604030504040204" pitchFamily="50" charset="-128"/>
                <a:ea typeface="Meiryo UI" panose="020B0604030504040204" pitchFamily="50" charset="-128"/>
              </a:rPr>
              <a:t> </a:t>
            </a:r>
          </a:p>
        </p:txBody>
      </p:sp>
      <p:pic>
        <p:nvPicPr>
          <p:cNvPr id="7" name="図 6">
            <a:extLst>
              <a:ext uri="{FF2B5EF4-FFF2-40B4-BE49-F238E27FC236}">
                <a16:creationId xmlns:a16="http://schemas.microsoft.com/office/drawing/2014/main" id="{68B83E35-B1AE-46DE-B53B-95B015494D45}"/>
              </a:ext>
            </a:extLst>
          </p:cNvPr>
          <p:cNvPicPr>
            <a:picLocks noChangeAspect="1"/>
          </p:cNvPicPr>
          <p:nvPr/>
        </p:nvPicPr>
        <p:blipFill>
          <a:blip r:embed="rId4"/>
          <a:stretch>
            <a:fillRect/>
          </a:stretch>
        </p:blipFill>
        <p:spPr>
          <a:xfrm>
            <a:off x="164978" y="4434907"/>
            <a:ext cx="3606740" cy="1678753"/>
          </a:xfrm>
          <a:prstGeom prst="rect">
            <a:avLst/>
          </a:prstGeom>
          <a:solidFill>
            <a:schemeClr val="bg1"/>
          </a:solidFill>
        </p:spPr>
      </p:pic>
      <p:sp>
        <p:nvSpPr>
          <p:cNvPr id="18" name="スライド番号プレースホルダー 3">
            <a:extLst>
              <a:ext uri="{FF2B5EF4-FFF2-40B4-BE49-F238E27FC236}">
                <a16:creationId xmlns:a16="http://schemas.microsoft.com/office/drawing/2014/main" id="{14C8199E-65C7-4848-9D81-76D65C8E34C6}"/>
              </a:ext>
            </a:extLst>
          </p:cNvPr>
          <p:cNvSpPr>
            <a:spLocks noGrp="1"/>
          </p:cNvSpPr>
          <p:nvPr>
            <p:ph type="sldNum" sz="quarter" idx="12"/>
          </p:nvPr>
        </p:nvSpPr>
        <p:spPr>
          <a:xfrm>
            <a:off x="8483600" y="6492875"/>
            <a:ext cx="660400" cy="365125"/>
          </a:xfrm>
        </p:spPr>
        <p:txBody>
          <a:bodyPr/>
          <a:lstStyle/>
          <a:p>
            <a:fld id="{682EF9F9-C4E8-46B2-BBF1-33E3162B856A}" type="slidenum">
              <a:rPr kumimoji="1" lang="ja-JP" altLang="en-US" smtClean="0"/>
              <a:t>10</a:t>
            </a:fld>
            <a:endParaRPr kumimoji="1" lang="ja-JP" altLang="en-US" dirty="0"/>
          </a:p>
        </p:txBody>
      </p:sp>
      <p:sp>
        <p:nvSpPr>
          <p:cNvPr id="20" name="テキスト ボックス 19">
            <a:extLst>
              <a:ext uri="{FF2B5EF4-FFF2-40B4-BE49-F238E27FC236}">
                <a16:creationId xmlns:a16="http://schemas.microsoft.com/office/drawing/2014/main" id="{C14D46E3-D104-468F-AB72-60BBFF183CAA}"/>
              </a:ext>
            </a:extLst>
          </p:cNvPr>
          <p:cNvSpPr txBox="1"/>
          <p:nvPr/>
        </p:nvSpPr>
        <p:spPr>
          <a:xfrm>
            <a:off x="7271791" y="11542"/>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－１</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812071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57855"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⑩</a:t>
            </a:r>
            <a:r>
              <a:rPr kumimoji="1" lang="ja-JP" altLang="en-US"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改築において考慮すべき視点と改築判定フロー</a:t>
            </a:r>
            <a:r>
              <a:rPr kumimoji="1" lang="en-US" altLang="ja-JP"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下水</a:t>
            </a:r>
            <a:r>
              <a:rPr lang="ja-JP" altLang="en-US" sz="2000" dirty="0">
                <a:latin typeface="Meiryo UI" pitchFamily="50" charset="-128"/>
                <a:ea typeface="Meiryo UI" pitchFamily="50" charset="-128"/>
                <a:cs typeface="Meiryo UI" pitchFamily="50" charset="-128"/>
              </a:rPr>
              <a:t>設備</a:t>
            </a:r>
            <a:r>
              <a:rPr kumimoji="1" lang="en-US" altLang="ja-JP"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4708981"/>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現計画</a:t>
            </a:r>
            <a:r>
              <a:rPr lang="ja-JP" altLang="en-US" sz="1200" kern="100" dirty="0"/>
              <a:t>の記載内容</a:t>
            </a:r>
            <a:r>
              <a:rPr lang="en-US" altLang="ja-JP" sz="1200" kern="100" dirty="0">
                <a:effectLst/>
              </a:rPr>
              <a:t>】</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機械電気設備については、原則として、</a:t>
            </a:r>
            <a:r>
              <a:rPr lang="en-US" altLang="ja-JP" sz="1200" kern="100" dirty="0"/>
              <a:t>LCC</a:t>
            </a:r>
            <a:r>
              <a:rPr lang="ja-JP" altLang="en-US" sz="1200" kern="100" dirty="0"/>
              <a:t>比較を実施の上で改築手法を選定するが、機器点数が膨大であるため、まずは</a:t>
            </a:r>
            <a:r>
              <a:rPr lang="en-US" altLang="ja-JP" sz="1200" kern="100" dirty="0"/>
              <a:t>LCC</a:t>
            </a:r>
            <a:r>
              <a:rPr lang="ja-JP" altLang="en-US" sz="1200" kern="100" dirty="0"/>
              <a:t>比較対象機器を選定する。その選定フローは以下に示すものを基本とする。</a:t>
            </a: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kern="100" dirty="0">
              <a:effectLst/>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A72559F0-2CB1-4D75-940D-292C838BC9E9}"/>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endParaRPr lang="en-US" altLang="ja-JP" sz="1200" kern="100" dirty="0"/>
          </a:p>
          <a:p>
            <a:pPr algn="just"/>
            <a:r>
              <a:rPr lang="ja-JP" altLang="en-US" sz="1200" kern="100" dirty="0">
                <a:effectLst/>
              </a:rPr>
              <a:t>　　　Ｂ：実施評価　　　　　　　△</a:t>
            </a:r>
            <a:endParaRPr lang="en-US" altLang="ja-JP" sz="1200" kern="1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effectLst/>
              </a:rPr>
              <a:t>　　　Ｃ：</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将来（</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a:t>
            </a: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18" name="テキスト ボックス 17">
            <a:extLst>
              <a:ext uri="{FF2B5EF4-FFF2-40B4-BE49-F238E27FC236}">
                <a16:creationId xmlns:a16="http://schemas.microsoft.com/office/drawing/2014/main" id="{10A1EDDE-CE7F-487F-B70B-32855D606011}"/>
              </a:ext>
            </a:extLst>
          </p:cNvPr>
          <p:cNvSpPr txBox="1"/>
          <p:nvPr/>
        </p:nvSpPr>
        <p:spPr>
          <a:xfrm>
            <a:off x="4363524" y="2644665"/>
            <a:ext cx="4509727" cy="830997"/>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t>・判定フローは小分類単位での更新・改築を前提としたものに</a:t>
            </a:r>
            <a:endParaRPr lang="en-US" altLang="ja-JP" sz="1200" kern="100" dirty="0"/>
          </a:p>
          <a:p>
            <a:r>
              <a:rPr lang="ja-JP" altLang="en-US" sz="1200" kern="100" dirty="0"/>
              <a:t>　なっているが、中分類単位などの設備群で更新・改築を行う</a:t>
            </a:r>
            <a:endParaRPr lang="en-US" altLang="ja-JP" sz="1200" kern="100" dirty="0"/>
          </a:p>
          <a:p>
            <a:r>
              <a:rPr lang="ja-JP" altLang="en-US" sz="1200" kern="100" dirty="0"/>
              <a:t>　方が効率的・経済的な場合もある。</a:t>
            </a:r>
            <a:endParaRPr lang="en-US" altLang="ja-JP" sz="1200" kern="100" dirty="0"/>
          </a:p>
        </p:txBody>
      </p:sp>
      <p:sp>
        <p:nvSpPr>
          <p:cNvPr id="19" name="テキスト ボックス 18">
            <a:extLst>
              <a:ext uri="{FF2B5EF4-FFF2-40B4-BE49-F238E27FC236}">
                <a16:creationId xmlns:a16="http://schemas.microsoft.com/office/drawing/2014/main" id="{17814301-873A-49D2-A267-6534BFEF7FCB}"/>
              </a:ext>
            </a:extLst>
          </p:cNvPr>
          <p:cNvSpPr txBox="1"/>
          <p:nvPr/>
        </p:nvSpPr>
        <p:spPr>
          <a:xfrm>
            <a:off x="4364502" y="3855074"/>
            <a:ext cx="4509727" cy="64633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r>
              <a:rPr lang="ja-JP" altLang="en-US" sz="1200" kern="100" dirty="0">
                <a:effectLst/>
              </a:rPr>
              <a:t>・中分類単位などの設備群での更新・改築の判定に至るフロー</a:t>
            </a:r>
            <a:endParaRPr lang="en-US" altLang="ja-JP" sz="1200" kern="100" dirty="0">
              <a:effectLst/>
            </a:endParaRPr>
          </a:p>
          <a:p>
            <a:r>
              <a:rPr lang="ja-JP" altLang="en-US" sz="1200" kern="100" dirty="0"/>
              <a:t>　</a:t>
            </a:r>
            <a:r>
              <a:rPr lang="ja-JP" altLang="en-US" sz="1200" kern="100" dirty="0">
                <a:effectLst/>
              </a:rPr>
              <a:t>を追加する。</a:t>
            </a:r>
            <a:endParaRPr lang="en-US" altLang="ja-JP" sz="1200" kern="100" dirty="0">
              <a:effectLst/>
            </a:endParaRPr>
          </a:p>
        </p:txBody>
      </p:sp>
      <p:sp>
        <p:nvSpPr>
          <p:cNvPr id="20" name="フローチャート: 組合せ 19">
            <a:extLst>
              <a:ext uri="{FF2B5EF4-FFF2-40B4-BE49-F238E27FC236}">
                <a16:creationId xmlns:a16="http://schemas.microsoft.com/office/drawing/2014/main" id="{800D7362-2BC8-4208-A221-DC5556507CBA}"/>
              </a:ext>
            </a:extLst>
          </p:cNvPr>
          <p:cNvSpPr/>
          <p:nvPr/>
        </p:nvSpPr>
        <p:spPr>
          <a:xfrm>
            <a:off x="5702786" y="243138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フローチャート: 組合せ 20">
            <a:extLst>
              <a:ext uri="{FF2B5EF4-FFF2-40B4-BE49-F238E27FC236}">
                <a16:creationId xmlns:a16="http://schemas.microsoft.com/office/drawing/2014/main" id="{3CE90D90-2CE3-4238-B2B9-B6208C2937D1}"/>
              </a:ext>
            </a:extLst>
          </p:cNvPr>
          <p:cNvSpPr/>
          <p:nvPr/>
        </p:nvSpPr>
        <p:spPr>
          <a:xfrm>
            <a:off x="5702786" y="3642031"/>
            <a:ext cx="1614115" cy="11489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C6D554E0-EA37-44BA-ADC1-964597E8E44E}"/>
              </a:ext>
            </a:extLst>
          </p:cNvPr>
          <p:cNvPicPr>
            <a:picLocks noChangeAspect="1"/>
          </p:cNvPicPr>
          <p:nvPr/>
        </p:nvPicPr>
        <p:blipFill>
          <a:blip r:embed="rId3"/>
          <a:stretch>
            <a:fillRect/>
          </a:stretch>
        </p:blipFill>
        <p:spPr>
          <a:xfrm>
            <a:off x="181702" y="2254702"/>
            <a:ext cx="3611056" cy="3439920"/>
          </a:xfrm>
          <a:prstGeom prst="rect">
            <a:avLst/>
          </a:prstGeom>
          <a:solidFill>
            <a:schemeClr val="bg1"/>
          </a:solidFill>
        </p:spPr>
      </p:pic>
      <p:pic>
        <p:nvPicPr>
          <p:cNvPr id="9" name="図 8">
            <a:extLst>
              <a:ext uri="{FF2B5EF4-FFF2-40B4-BE49-F238E27FC236}">
                <a16:creationId xmlns:a16="http://schemas.microsoft.com/office/drawing/2014/main" id="{17BF2161-21AB-4E30-A627-C890DDCED5A4}"/>
              </a:ext>
            </a:extLst>
          </p:cNvPr>
          <p:cNvPicPr>
            <a:picLocks noChangeAspect="1"/>
          </p:cNvPicPr>
          <p:nvPr/>
        </p:nvPicPr>
        <p:blipFill>
          <a:blip r:embed="rId4"/>
          <a:stretch>
            <a:fillRect/>
          </a:stretch>
        </p:blipFill>
        <p:spPr>
          <a:xfrm>
            <a:off x="4650068" y="4543830"/>
            <a:ext cx="3857148" cy="2241805"/>
          </a:xfrm>
          <a:prstGeom prst="rect">
            <a:avLst/>
          </a:prstGeom>
        </p:spPr>
      </p:pic>
      <p:sp>
        <p:nvSpPr>
          <p:cNvPr id="16" name="テキスト ボックス 15">
            <a:extLst>
              <a:ext uri="{FF2B5EF4-FFF2-40B4-BE49-F238E27FC236}">
                <a16:creationId xmlns:a16="http://schemas.microsoft.com/office/drawing/2014/main" id="{F58B9357-2D64-43B9-83B4-0E46B6A9C6AE}"/>
              </a:ext>
            </a:extLst>
          </p:cNvPr>
          <p:cNvSpPr txBox="1"/>
          <p:nvPr/>
        </p:nvSpPr>
        <p:spPr>
          <a:xfrm>
            <a:off x="3938205" y="4628679"/>
            <a:ext cx="1107996" cy="369332"/>
          </a:xfrm>
          <a:prstGeom prst="rect">
            <a:avLst/>
          </a:prstGeom>
          <a:noFill/>
        </p:spPr>
        <p:txBody>
          <a:bodyPr wrap="none" rtlCol="0">
            <a:spAutoFit/>
          </a:bodyPr>
          <a:lstStyle/>
          <a:p>
            <a:r>
              <a:rPr kumimoji="1" lang="en-US" altLang="ja-JP" dirty="0"/>
              <a:t>【</a:t>
            </a:r>
            <a:r>
              <a:rPr kumimoji="1" lang="ja-JP" altLang="en-US" dirty="0"/>
              <a:t>参考</a:t>
            </a:r>
            <a:r>
              <a:rPr kumimoji="1" lang="en-US" altLang="ja-JP" dirty="0"/>
              <a:t>】</a:t>
            </a:r>
          </a:p>
        </p:txBody>
      </p:sp>
      <p:sp>
        <p:nvSpPr>
          <p:cNvPr id="15" name="テキスト ボックス 14">
            <a:extLst>
              <a:ext uri="{FF2B5EF4-FFF2-40B4-BE49-F238E27FC236}">
                <a16:creationId xmlns:a16="http://schemas.microsoft.com/office/drawing/2014/main" id="{A227DECB-6083-4D8D-B68A-6B7CDC7E0253}"/>
              </a:ext>
            </a:extLst>
          </p:cNvPr>
          <p:cNvSpPr txBox="1"/>
          <p:nvPr/>
        </p:nvSpPr>
        <p:spPr>
          <a:xfrm>
            <a:off x="6551654" y="264654"/>
            <a:ext cx="2814321" cy="276999"/>
          </a:xfrm>
          <a:prstGeom prst="rect">
            <a:avLst/>
          </a:prstGeom>
          <a:noFill/>
        </p:spPr>
        <p:txBody>
          <a:bodyPr wrap="square">
            <a:spAutoFit/>
          </a:bodyPr>
          <a:lstStyle/>
          <a:p>
            <a:r>
              <a:rPr lang="en-US" altLang="ja-JP" sz="1200" i="0" u="none" strike="noStrike" dirty="0">
                <a:solidFill>
                  <a:schemeClr val="bg1"/>
                </a:solidFill>
                <a:effectLst/>
                <a:latin typeface="Meiryo UI" panose="020B0604030504040204" pitchFamily="50" charset="-128"/>
                <a:ea typeface="Meiryo UI" panose="020B0604030504040204" pitchFamily="50" charset="-128"/>
              </a:rPr>
              <a:t>Ⅰ</a:t>
            </a:r>
            <a:r>
              <a:rPr lang="ja-JP" altLang="en-US" sz="1200" i="0" u="none" strike="noStrike" dirty="0">
                <a:solidFill>
                  <a:schemeClr val="bg1"/>
                </a:solidFill>
                <a:effectLst/>
                <a:latin typeface="Meiryo UI" panose="020B0604030504040204" pitchFamily="50" charset="-128"/>
                <a:ea typeface="Meiryo UI" panose="020B0604030504040204" pitchFamily="50" charset="-128"/>
              </a:rPr>
              <a:t>．効率的・効果的な維持管理の推進</a:t>
            </a:r>
            <a:r>
              <a:rPr lang="ja-JP" altLang="en-US" sz="1200" dirty="0">
                <a:solidFill>
                  <a:schemeClr val="bg1"/>
                </a:solidFill>
                <a:latin typeface="Meiryo UI" panose="020B0604030504040204" pitchFamily="50" charset="-128"/>
                <a:ea typeface="Meiryo UI" panose="020B0604030504040204" pitchFamily="50" charset="-128"/>
              </a:rPr>
              <a:t> </a:t>
            </a:r>
          </a:p>
        </p:txBody>
      </p:sp>
      <p:sp>
        <p:nvSpPr>
          <p:cNvPr id="22" name="スライド番号プレースホルダー 3">
            <a:extLst>
              <a:ext uri="{FF2B5EF4-FFF2-40B4-BE49-F238E27FC236}">
                <a16:creationId xmlns:a16="http://schemas.microsoft.com/office/drawing/2014/main" id="{CAE87EEA-174C-4D2E-8D61-CFECCA30A538}"/>
              </a:ext>
            </a:extLst>
          </p:cNvPr>
          <p:cNvSpPr>
            <a:spLocks noGrp="1"/>
          </p:cNvSpPr>
          <p:nvPr>
            <p:ph type="sldNum" sz="quarter" idx="12"/>
          </p:nvPr>
        </p:nvSpPr>
        <p:spPr>
          <a:xfrm>
            <a:off x="8483600" y="6492875"/>
            <a:ext cx="660400" cy="365125"/>
          </a:xfrm>
        </p:spPr>
        <p:txBody>
          <a:bodyPr/>
          <a:lstStyle/>
          <a:p>
            <a:fld id="{682EF9F9-C4E8-46B2-BBF1-33E3162B856A}" type="slidenum">
              <a:rPr kumimoji="1" lang="ja-JP" altLang="en-US" smtClean="0"/>
              <a:t>11</a:t>
            </a:fld>
            <a:endParaRPr kumimoji="1" lang="ja-JP" altLang="en-US" dirty="0"/>
          </a:p>
        </p:txBody>
      </p:sp>
      <p:sp>
        <p:nvSpPr>
          <p:cNvPr id="23" name="テキスト ボックス 22">
            <a:extLst>
              <a:ext uri="{FF2B5EF4-FFF2-40B4-BE49-F238E27FC236}">
                <a16:creationId xmlns:a16="http://schemas.microsoft.com/office/drawing/2014/main" id="{BABE16F2-ACB6-4939-BF81-8E11F346922C}"/>
              </a:ext>
            </a:extLst>
          </p:cNvPr>
          <p:cNvSpPr txBox="1"/>
          <p:nvPr/>
        </p:nvSpPr>
        <p:spPr>
          <a:xfrm>
            <a:off x="7158183" y="-8193"/>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－１</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151973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⑪種々の観点からの機械電気設備の寿命</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下水</a:t>
            </a:r>
            <a:r>
              <a:rPr lang="ja-JP" altLang="en-US" sz="2400" dirty="0">
                <a:latin typeface="Meiryo UI" pitchFamily="50" charset="-128"/>
                <a:ea typeface="Meiryo UI" pitchFamily="50" charset="-128"/>
                <a:cs typeface="Meiryo UI" pitchFamily="50" charset="-128"/>
              </a:rPr>
              <a:t>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544764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現計画</a:t>
            </a:r>
            <a:r>
              <a:rPr lang="ja-JP" altLang="en-US" sz="1200" kern="100" dirty="0"/>
              <a:t>の記載内容</a:t>
            </a:r>
            <a:r>
              <a:rPr lang="en-US" altLang="ja-JP" sz="1200" kern="100" dirty="0">
                <a:effectLst/>
              </a:rPr>
              <a:t>】</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機械電気設備の劣化・損傷状況は、利用環境等の影響を受けるため、寿命を一律に定めることは困難である。しかしながら、更新の検討を行うための一つの目安として、公会計（減価償却の観点）や国の基準による耐用年数、過去からの使用実績などの考え方がある。</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種々の観点からの機械電気設備の寿命等は次に示すとおりとする。</a:t>
            </a: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kern="100" dirty="0">
              <a:effectLst/>
            </a:endParaRPr>
          </a:p>
        </p:txBody>
      </p:sp>
      <p:sp>
        <p:nvSpPr>
          <p:cNvPr id="10" name="テキスト ボックス 9">
            <a:extLst>
              <a:ext uri="{FF2B5EF4-FFF2-40B4-BE49-F238E27FC236}">
                <a16:creationId xmlns:a16="http://schemas.microsoft.com/office/drawing/2014/main" id="{E22C0D65-C136-74C7-5F5C-B69256C914C7}"/>
              </a:ext>
            </a:extLst>
          </p:cNvPr>
          <p:cNvSpPr txBox="1"/>
          <p:nvPr/>
        </p:nvSpPr>
        <p:spPr>
          <a:xfrm>
            <a:off x="4355974" y="3032355"/>
            <a:ext cx="4509727" cy="64633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・同じ設備分類内で、寿命が異なるものが存在するが、類似</a:t>
            </a:r>
            <a:endParaRPr lang="en-US" altLang="ja-JP" sz="1200" kern="100" dirty="0">
              <a:effectLst/>
            </a:endParaRPr>
          </a:p>
          <a:p>
            <a:r>
              <a:rPr lang="ja-JP" altLang="en-US" sz="1200" kern="100" dirty="0"/>
              <a:t>　</a:t>
            </a:r>
            <a:r>
              <a:rPr lang="ja-JP" altLang="en-US" sz="1200" kern="100" dirty="0">
                <a:effectLst/>
              </a:rPr>
              <a:t>設備の年数設定を参考に管理をしているものがある。</a:t>
            </a:r>
            <a:endParaRPr lang="en-US" altLang="ja-JP" sz="1200" kern="100" dirty="0">
              <a:effectLst/>
            </a:endParaRPr>
          </a:p>
        </p:txBody>
      </p:sp>
      <p:sp>
        <p:nvSpPr>
          <p:cNvPr id="11" name="テキスト ボックス 10">
            <a:extLst>
              <a:ext uri="{FF2B5EF4-FFF2-40B4-BE49-F238E27FC236}">
                <a16:creationId xmlns:a16="http://schemas.microsoft.com/office/drawing/2014/main" id="{E3B8F7F0-D57A-727B-9F60-DDFB5953A525}"/>
              </a:ext>
            </a:extLst>
          </p:cNvPr>
          <p:cNvSpPr txBox="1"/>
          <p:nvPr/>
        </p:nvSpPr>
        <p:spPr>
          <a:xfrm>
            <a:off x="4372692" y="4833736"/>
            <a:ext cx="4509727" cy="830997"/>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r>
              <a:rPr lang="ja-JP" altLang="en-US" sz="1200" kern="100" dirty="0">
                <a:effectLst/>
              </a:rPr>
              <a:t>・設備分類を細分化、追加することで、より適切な目標寿命の</a:t>
            </a:r>
            <a:endParaRPr lang="en-US" altLang="ja-JP" sz="1200" kern="100" dirty="0">
              <a:effectLst/>
            </a:endParaRPr>
          </a:p>
          <a:p>
            <a:r>
              <a:rPr lang="ja-JP" altLang="en-US" sz="1200" kern="100" dirty="0"/>
              <a:t>　設定を行うなど、更に</a:t>
            </a:r>
            <a:r>
              <a:rPr lang="ja-JP" altLang="en-US" sz="1200" kern="100" dirty="0">
                <a:effectLst/>
              </a:rPr>
              <a:t>効率的・効果的な維持管理を目指す。</a:t>
            </a:r>
            <a:endParaRPr lang="en-US" altLang="ja-JP" sz="1200" kern="100" dirty="0"/>
          </a:p>
          <a:p>
            <a:endParaRPr lang="en-US" altLang="ja-JP" sz="1200" kern="100" dirty="0">
              <a:effectLst/>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ローチャート: 組合せ 14">
            <a:extLst>
              <a:ext uri="{FF2B5EF4-FFF2-40B4-BE49-F238E27FC236}">
                <a16:creationId xmlns:a16="http://schemas.microsoft.com/office/drawing/2014/main" id="{8F7DA916-6B98-83E5-6F3C-16A5ADA33FB0}"/>
              </a:ext>
            </a:extLst>
          </p:cNvPr>
          <p:cNvSpPr/>
          <p:nvPr/>
        </p:nvSpPr>
        <p:spPr>
          <a:xfrm>
            <a:off x="5746568" y="4303240"/>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A5D1AAB5-C6D6-4B56-B0EC-50027C47CDA1}"/>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a:t>
            </a:r>
            <a:endParaRPr lang="en-US" altLang="ja-JP" sz="1200" kern="100" dirty="0"/>
          </a:p>
          <a:p>
            <a:pPr algn="just"/>
            <a:r>
              <a:rPr lang="ja-JP" altLang="en-US" sz="1200" kern="100" dirty="0">
                <a:effectLst/>
              </a:rPr>
              <a:t>　　　Ｂ：実施評価　　　　　　　△</a:t>
            </a:r>
            <a:endParaRPr lang="en-US" altLang="ja-JP" sz="1200" kern="1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effectLst/>
              </a:rPr>
              <a:t>　　　Ｃ：</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将来（</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a:t>
            </a: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17" name="フローチャート: 組合せ 16">
            <a:extLst>
              <a:ext uri="{FF2B5EF4-FFF2-40B4-BE49-F238E27FC236}">
                <a16:creationId xmlns:a16="http://schemas.microsoft.com/office/drawing/2014/main" id="{184A57A2-B586-44AD-84BA-6E57B39FD02C}"/>
              </a:ext>
            </a:extLst>
          </p:cNvPr>
          <p:cNvSpPr/>
          <p:nvPr/>
        </p:nvSpPr>
        <p:spPr>
          <a:xfrm>
            <a:off x="5702786" y="2573996"/>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 name="図 4">
            <a:extLst>
              <a:ext uri="{FF2B5EF4-FFF2-40B4-BE49-F238E27FC236}">
                <a16:creationId xmlns:a16="http://schemas.microsoft.com/office/drawing/2014/main" id="{83DD6614-29B3-47E9-9963-B7925F4DF060}"/>
              </a:ext>
            </a:extLst>
          </p:cNvPr>
          <p:cNvPicPr>
            <a:picLocks noChangeAspect="1"/>
          </p:cNvPicPr>
          <p:nvPr/>
        </p:nvPicPr>
        <p:blipFill>
          <a:blip r:embed="rId3"/>
          <a:stretch>
            <a:fillRect/>
          </a:stretch>
        </p:blipFill>
        <p:spPr>
          <a:xfrm>
            <a:off x="179142" y="2994456"/>
            <a:ext cx="3549233" cy="3173354"/>
          </a:xfrm>
          <a:prstGeom prst="rect">
            <a:avLst/>
          </a:prstGeom>
          <a:solidFill>
            <a:schemeClr val="bg1"/>
          </a:solidFill>
        </p:spPr>
      </p:pic>
      <p:sp>
        <p:nvSpPr>
          <p:cNvPr id="13" name="テキスト ボックス 12">
            <a:extLst>
              <a:ext uri="{FF2B5EF4-FFF2-40B4-BE49-F238E27FC236}">
                <a16:creationId xmlns:a16="http://schemas.microsoft.com/office/drawing/2014/main" id="{814F4DBD-817D-41BA-84E6-4FE3198DB12A}"/>
              </a:ext>
            </a:extLst>
          </p:cNvPr>
          <p:cNvSpPr txBox="1"/>
          <p:nvPr/>
        </p:nvSpPr>
        <p:spPr>
          <a:xfrm>
            <a:off x="6551654" y="264654"/>
            <a:ext cx="2814321" cy="276999"/>
          </a:xfrm>
          <a:prstGeom prst="rect">
            <a:avLst/>
          </a:prstGeom>
          <a:noFill/>
        </p:spPr>
        <p:txBody>
          <a:bodyPr wrap="square">
            <a:spAutoFit/>
          </a:bodyPr>
          <a:lstStyle/>
          <a:p>
            <a:r>
              <a:rPr lang="en-US" altLang="ja-JP" sz="1200" i="0" u="none" strike="noStrike" dirty="0">
                <a:solidFill>
                  <a:schemeClr val="bg1"/>
                </a:solidFill>
                <a:effectLst/>
                <a:latin typeface="Meiryo UI" panose="020B0604030504040204" pitchFamily="50" charset="-128"/>
                <a:ea typeface="Meiryo UI" panose="020B0604030504040204" pitchFamily="50" charset="-128"/>
              </a:rPr>
              <a:t>Ⅰ</a:t>
            </a:r>
            <a:r>
              <a:rPr lang="ja-JP" altLang="en-US" sz="1200" i="0" u="none" strike="noStrike" dirty="0">
                <a:solidFill>
                  <a:schemeClr val="bg1"/>
                </a:solidFill>
                <a:effectLst/>
                <a:latin typeface="Meiryo UI" panose="020B0604030504040204" pitchFamily="50" charset="-128"/>
                <a:ea typeface="Meiryo UI" panose="020B0604030504040204" pitchFamily="50" charset="-128"/>
              </a:rPr>
              <a:t>．効率的・効果的な維持管理の推進</a:t>
            </a:r>
            <a:r>
              <a:rPr lang="ja-JP" altLang="en-US" sz="1200" dirty="0">
                <a:solidFill>
                  <a:schemeClr val="bg1"/>
                </a:solidFill>
                <a:latin typeface="Meiryo UI" panose="020B0604030504040204" pitchFamily="50" charset="-128"/>
                <a:ea typeface="Meiryo UI" panose="020B0604030504040204" pitchFamily="50" charset="-128"/>
              </a:rPr>
              <a:t> </a:t>
            </a:r>
          </a:p>
        </p:txBody>
      </p:sp>
      <p:sp>
        <p:nvSpPr>
          <p:cNvPr id="14" name="スライド番号プレースホルダー 3">
            <a:extLst>
              <a:ext uri="{FF2B5EF4-FFF2-40B4-BE49-F238E27FC236}">
                <a16:creationId xmlns:a16="http://schemas.microsoft.com/office/drawing/2014/main" id="{3FCD27EC-4130-46FE-8C2F-102A7B1FC2D7}"/>
              </a:ext>
            </a:extLst>
          </p:cNvPr>
          <p:cNvSpPr>
            <a:spLocks noGrp="1"/>
          </p:cNvSpPr>
          <p:nvPr>
            <p:ph type="sldNum" sz="quarter" idx="12"/>
          </p:nvPr>
        </p:nvSpPr>
        <p:spPr>
          <a:xfrm>
            <a:off x="8483600" y="6492875"/>
            <a:ext cx="660400" cy="365125"/>
          </a:xfrm>
        </p:spPr>
        <p:txBody>
          <a:bodyPr/>
          <a:lstStyle/>
          <a:p>
            <a:fld id="{682EF9F9-C4E8-46B2-BBF1-33E3162B856A}" type="slidenum">
              <a:rPr kumimoji="1" lang="ja-JP" altLang="en-US" smtClean="0"/>
              <a:t>12</a:t>
            </a:fld>
            <a:endParaRPr kumimoji="1" lang="ja-JP" altLang="en-US" dirty="0"/>
          </a:p>
        </p:txBody>
      </p:sp>
      <p:sp>
        <p:nvSpPr>
          <p:cNvPr id="18" name="テキスト ボックス 17">
            <a:extLst>
              <a:ext uri="{FF2B5EF4-FFF2-40B4-BE49-F238E27FC236}">
                <a16:creationId xmlns:a16="http://schemas.microsoft.com/office/drawing/2014/main" id="{CABF67A5-B284-436B-B149-ED00AAB13AC4}"/>
              </a:ext>
            </a:extLst>
          </p:cNvPr>
          <p:cNvSpPr txBox="1"/>
          <p:nvPr/>
        </p:nvSpPr>
        <p:spPr>
          <a:xfrm>
            <a:off x="7271791" y="-23251"/>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－１</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203200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a:t>
            </a:r>
            <a:r>
              <a:rPr lang="ja-JP" altLang="en-US" sz="2400" dirty="0">
                <a:solidFill>
                  <a:prstClr val="black"/>
                </a:solidFill>
                <a:latin typeface="Meiryo UI" pitchFamily="50" charset="-128"/>
                <a:ea typeface="Meiryo UI" pitchFamily="50" charset="-128"/>
                <a:cs typeface="Meiryo UI" pitchFamily="50" charset="-128"/>
              </a:rPr>
              <a:t>⑫</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重点化指標・優先順位の考え方</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下水</a:t>
            </a:r>
            <a:r>
              <a:rPr lang="ja-JP" altLang="en-US" sz="2400" dirty="0">
                <a:latin typeface="Meiryo UI" pitchFamily="50" charset="-128"/>
                <a:ea typeface="Meiryo UI" pitchFamily="50" charset="-128"/>
                <a:cs typeface="Meiryo UI" pitchFamily="50" charset="-128"/>
              </a:rPr>
              <a:t>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341632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現計画</a:t>
            </a:r>
            <a:r>
              <a:rPr lang="ja-JP" altLang="en-US" sz="1200" kern="100" dirty="0"/>
              <a:t>の記載内容</a:t>
            </a:r>
            <a:r>
              <a:rPr lang="en-US" altLang="ja-JP" sz="1200" kern="100" dirty="0">
                <a:effectLst/>
              </a:rPr>
              <a:t>】</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限られた資源（予算・人員）の中で、維持管理を適切かつ的確に行うため府民の安全を確保することを最優先とし、機械電気設備の特性や重要度などを踏まえ、不具合が発生した場合のリスク等に着目（特定・評価）し、機械電気設備毎の点検、補修、更新などの重点化指標（優先順位）を設定し、戦略的に維持管理を行う。</a:t>
            </a: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443BFBE6-A424-417C-9CB2-8AB3CC99DA62}"/>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endParaRPr lang="en-US" altLang="ja-JP" sz="1200" kern="100" dirty="0"/>
          </a:p>
          <a:p>
            <a:pPr algn="just"/>
            <a:r>
              <a:rPr lang="ja-JP" altLang="en-US" sz="1200" kern="100" dirty="0">
                <a:effectLst/>
              </a:rPr>
              <a:t>　　　Ｂ：実施評価　　　　　　　〇</a:t>
            </a:r>
            <a:endParaRPr lang="en-US" altLang="ja-JP" sz="1200" kern="1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effectLst/>
              </a:rPr>
              <a:t>　　　Ｃ：</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将来（</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〇</a:t>
            </a: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18" name="テキスト ボックス 17">
            <a:extLst>
              <a:ext uri="{FF2B5EF4-FFF2-40B4-BE49-F238E27FC236}">
                <a16:creationId xmlns:a16="http://schemas.microsoft.com/office/drawing/2014/main" id="{54821956-A96C-4932-B1C9-6F933931F6D5}"/>
              </a:ext>
            </a:extLst>
          </p:cNvPr>
          <p:cNvSpPr txBox="1"/>
          <p:nvPr/>
        </p:nvSpPr>
        <p:spPr>
          <a:xfrm>
            <a:off x="4363524" y="2644665"/>
            <a:ext cx="4509727" cy="830997"/>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　　　・無し</a:t>
            </a:r>
            <a:endParaRPr lang="en-US" altLang="ja-JP" sz="1200" kern="100" dirty="0">
              <a:effectLst/>
            </a:endParaRPr>
          </a:p>
          <a:p>
            <a:endParaRPr lang="en-US" altLang="ja-JP" sz="1200" kern="100" dirty="0">
              <a:effectLst/>
            </a:endParaRPr>
          </a:p>
          <a:p>
            <a:endParaRPr lang="en-US" altLang="ja-JP" sz="1200" kern="100" dirty="0"/>
          </a:p>
        </p:txBody>
      </p:sp>
      <p:sp>
        <p:nvSpPr>
          <p:cNvPr id="19" name="テキスト ボックス 18">
            <a:extLst>
              <a:ext uri="{FF2B5EF4-FFF2-40B4-BE49-F238E27FC236}">
                <a16:creationId xmlns:a16="http://schemas.microsoft.com/office/drawing/2014/main" id="{6BE8AC2B-557C-40EB-B697-1BCA7F449F3E}"/>
              </a:ext>
            </a:extLst>
          </p:cNvPr>
          <p:cNvSpPr txBox="1"/>
          <p:nvPr/>
        </p:nvSpPr>
        <p:spPr>
          <a:xfrm>
            <a:off x="4364502" y="3963796"/>
            <a:ext cx="4509727" cy="64633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r>
              <a:rPr lang="ja-JP" altLang="en-US" sz="1200" kern="100" dirty="0">
                <a:effectLst/>
              </a:rPr>
              <a:t>　　　・無し</a:t>
            </a:r>
            <a:endParaRPr lang="en-US" altLang="ja-JP" sz="1200" kern="100" dirty="0">
              <a:effectLst/>
            </a:endParaRPr>
          </a:p>
          <a:p>
            <a:endParaRPr lang="en-US" altLang="ja-JP" sz="1200" kern="100" dirty="0">
              <a:effectLst/>
            </a:endParaRPr>
          </a:p>
        </p:txBody>
      </p:sp>
      <p:sp>
        <p:nvSpPr>
          <p:cNvPr id="20" name="フローチャート: 組合せ 19">
            <a:extLst>
              <a:ext uri="{FF2B5EF4-FFF2-40B4-BE49-F238E27FC236}">
                <a16:creationId xmlns:a16="http://schemas.microsoft.com/office/drawing/2014/main" id="{310B069F-061C-47C5-A7CE-8AFAE2D83D48}"/>
              </a:ext>
            </a:extLst>
          </p:cNvPr>
          <p:cNvSpPr/>
          <p:nvPr/>
        </p:nvSpPr>
        <p:spPr>
          <a:xfrm>
            <a:off x="5702786" y="243138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フローチャート: 組合せ 20">
            <a:extLst>
              <a:ext uri="{FF2B5EF4-FFF2-40B4-BE49-F238E27FC236}">
                <a16:creationId xmlns:a16="http://schemas.microsoft.com/office/drawing/2014/main" id="{960CFCA4-58AF-42B5-A47F-E9E912B7733E}"/>
              </a:ext>
            </a:extLst>
          </p:cNvPr>
          <p:cNvSpPr/>
          <p:nvPr/>
        </p:nvSpPr>
        <p:spPr>
          <a:xfrm>
            <a:off x="5702786" y="3595789"/>
            <a:ext cx="1614115" cy="11489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0E3D29C4-09BB-428D-BC6D-51EEE33533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542" y="2825175"/>
            <a:ext cx="3553771" cy="1646452"/>
          </a:xfrm>
          <a:prstGeom prst="rect">
            <a:avLst/>
          </a:prstGeom>
        </p:spPr>
      </p:pic>
      <p:sp>
        <p:nvSpPr>
          <p:cNvPr id="13" name="テキスト ボックス 12">
            <a:extLst>
              <a:ext uri="{FF2B5EF4-FFF2-40B4-BE49-F238E27FC236}">
                <a16:creationId xmlns:a16="http://schemas.microsoft.com/office/drawing/2014/main" id="{7ED786A6-8AF8-483C-8E66-667D5FBFA309}"/>
              </a:ext>
            </a:extLst>
          </p:cNvPr>
          <p:cNvSpPr txBox="1"/>
          <p:nvPr/>
        </p:nvSpPr>
        <p:spPr>
          <a:xfrm>
            <a:off x="6551654" y="264654"/>
            <a:ext cx="2814321" cy="276999"/>
          </a:xfrm>
          <a:prstGeom prst="rect">
            <a:avLst/>
          </a:prstGeom>
          <a:noFill/>
        </p:spPr>
        <p:txBody>
          <a:bodyPr wrap="square">
            <a:spAutoFit/>
          </a:bodyPr>
          <a:lstStyle/>
          <a:p>
            <a:r>
              <a:rPr lang="en-US" altLang="ja-JP" sz="1200" i="0" u="none" strike="noStrike" dirty="0">
                <a:solidFill>
                  <a:schemeClr val="bg1"/>
                </a:solidFill>
                <a:effectLst/>
                <a:latin typeface="Meiryo UI" panose="020B0604030504040204" pitchFamily="50" charset="-128"/>
                <a:ea typeface="Meiryo UI" panose="020B0604030504040204" pitchFamily="50" charset="-128"/>
              </a:rPr>
              <a:t>Ⅰ</a:t>
            </a:r>
            <a:r>
              <a:rPr lang="ja-JP" altLang="en-US" sz="1200" i="0" u="none" strike="noStrike" dirty="0">
                <a:solidFill>
                  <a:schemeClr val="bg1"/>
                </a:solidFill>
                <a:effectLst/>
                <a:latin typeface="Meiryo UI" panose="020B0604030504040204" pitchFamily="50" charset="-128"/>
                <a:ea typeface="Meiryo UI" panose="020B0604030504040204" pitchFamily="50" charset="-128"/>
              </a:rPr>
              <a:t>．効率的・効果的な維持管理の推進</a:t>
            </a:r>
            <a:r>
              <a:rPr lang="ja-JP" altLang="en-US" sz="1200" dirty="0">
                <a:solidFill>
                  <a:schemeClr val="bg1"/>
                </a:solidFill>
                <a:latin typeface="Meiryo UI" panose="020B0604030504040204" pitchFamily="50" charset="-128"/>
                <a:ea typeface="Meiryo UI" panose="020B0604030504040204" pitchFamily="50" charset="-128"/>
              </a:rPr>
              <a:t> </a:t>
            </a:r>
          </a:p>
        </p:txBody>
      </p:sp>
      <p:sp>
        <p:nvSpPr>
          <p:cNvPr id="14" name="スライド番号プレースホルダー 3">
            <a:extLst>
              <a:ext uri="{FF2B5EF4-FFF2-40B4-BE49-F238E27FC236}">
                <a16:creationId xmlns:a16="http://schemas.microsoft.com/office/drawing/2014/main" id="{64888F87-6061-4820-9331-DA03DFB70AB9}"/>
              </a:ext>
            </a:extLst>
          </p:cNvPr>
          <p:cNvSpPr>
            <a:spLocks noGrp="1"/>
          </p:cNvSpPr>
          <p:nvPr>
            <p:ph type="sldNum" sz="quarter" idx="12"/>
          </p:nvPr>
        </p:nvSpPr>
        <p:spPr>
          <a:xfrm>
            <a:off x="8483600" y="6492875"/>
            <a:ext cx="660400" cy="365125"/>
          </a:xfrm>
        </p:spPr>
        <p:txBody>
          <a:bodyPr/>
          <a:lstStyle/>
          <a:p>
            <a:fld id="{682EF9F9-C4E8-46B2-BBF1-33E3162B856A}" type="slidenum">
              <a:rPr kumimoji="1" lang="ja-JP" altLang="en-US" smtClean="0"/>
              <a:t>13</a:t>
            </a:fld>
            <a:endParaRPr kumimoji="1" lang="ja-JP" altLang="en-US" dirty="0"/>
          </a:p>
        </p:txBody>
      </p:sp>
      <p:sp>
        <p:nvSpPr>
          <p:cNvPr id="15" name="テキスト ボックス 14">
            <a:extLst>
              <a:ext uri="{FF2B5EF4-FFF2-40B4-BE49-F238E27FC236}">
                <a16:creationId xmlns:a16="http://schemas.microsoft.com/office/drawing/2014/main" id="{94A81142-A6DE-430F-8386-C276AE12C676}"/>
              </a:ext>
            </a:extLst>
          </p:cNvPr>
          <p:cNvSpPr txBox="1"/>
          <p:nvPr/>
        </p:nvSpPr>
        <p:spPr>
          <a:xfrm>
            <a:off x="7274339" y="11542"/>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－１</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789348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⑬日常的な維持管理の着実な実践</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下水</a:t>
            </a:r>
            <a:r>
              <a:rPr lang="ja-JP" altLang="en-US" sz="2400" dirty="0">
                <a:latin typeface="Meiryo UI" pitchFamily="50" charset="-128"/>
                <a:ea typeface="Meiryo UI" pitchFamily="50" charset="-128"/>
                <a:cs typeface="Meiryo UI" pitchFamily="50" charset="-128"/>
              </a:rPr>
              <a:t>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5078313"/>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現計画</a:t>
            </a:r>
            <a:r>
              <a:rPr lang="ja-JP" altLang="en-US" sz="1200" kern="100" dirty="0"/>
              <a:t>の記載内容</a:t>
            </a:r>
            <a:r>
              <a:rPr lang="en-US" altLang="ja-JP" sz="1200" kern="100" dirty="0">
                <a:effectLst/>
              </a:rPr>
              <a:t>】</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日常的な維持管理においては、機械電気設備を常に良好な状態に保つよう、状態を的確に把握し、不具合の早期発見、早期対応や緊急的・突発的な事案、苦情・要望事項等への迅速な対応、不法・不正行為の防止に努め、府民の安全・安心の確保はもとより、府民サービスの向上など、これらの取組を引き続き着実に実施する。</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また、「劣化・損傷の原因を排除する」視点で、機械電気設備の適正利用や施設清掃などきめ細やかな維持管理作業等、機械電気設備の長寿命化に資する取組についても実践する。</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これらの取組を着実に実践していくために機械電気設備の特性等を考慮し、創意工夫を凝らしながら適切に対応するとともに</a:t>
            </a:r>
            <a:r>
              <a:rPr lang="en-US" altLang="ja-JP" sz="1200" kern="100" dirty="0"/>
              <a:t>PDCA</a:t>
            </a:r>
            <a:r>
              <a:rPr lang="ja-JP" altLang="en-US" sz="1200" kern="100" dirty="0"/>
              <a:t>サイクルによる継続的なマネジメントを行っていく。以下に主な日常的維持管理業務の基本的な考え方を示す。</a:t>
            </a:r>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412DEAF0-23D0-4CDF-8397-193EA59465C1}"/>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endParaRPr lang="en-US" altLang="ja-JP" sz="1200" kern="100" dirty="0"/>
          </a:p>
          <a:p>
            <a:pPr algn="just"/>
            <a:r>
              <a:rPr lang="ja-JP" altLang="en-US" sz="1200" kern="100" dirty="0">
                <a:effectLst/>
              </a:rPr>
              <a:t>　　　Ｂ：実施評価　　　　　　　〇</a:t>
            </a:r>
            <a:endParaRPr lang="en-US" altLang="ja-JP" sz="1200" kern="1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effectLst/>
              </a:rPr>
              <a:t>　　　Ｃ：</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将来（</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〇</a:t>
            </a: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17" name="テキスト ボックス 16">
            <a:extLst>
              <a:ext uri="{FF2B5EF4-FFF2-40B4-BE49-F238E27FC236}">
                <a16:creationId xmlns:a16="http://schemas.microsoft.com/office/drawing/2014/main" id="{12394468-5015-472E-85F3-B1BD781C0ACA}"/>
              </a:ext>
            </a:extLst>
          </p:cNvPr>
          <p:cNvSpPr txBox="1"/>
          <p:nvPr/>
        </p:nvSpPr>
        <p:spPr>
          <a:xfrm>
            <a:off x="4363524" y="2644665"/>
            <a:ext cx="4509727" cy="64633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　　　・無し</a:t>
            </a:r>
            <a:endParaRPr lang="en-US" altLang="ja-JP" sz="1200" kern="100" dirty="0">
              <a:effectLst/>
            </a:endParaRPr>
          </a:p>
          <a:p>
            <a:endParaRPr lang="en-US" altLang="ja-JP" sz="1200" kern="100" dirty="0"/>
          </a:p>
        </p:txBody>
      </p:sp>
      <p:sp>
        <p:nvSpPr>
          <p:cNvPr id="18" name="テキスト ボックス 17">
            <a:extLst>
              <a:ext uri="{FF2B5EF4-FFF2-40B4-BE49-F238E27FC236}">
                <a16:creationId xmlns:a16="http://schemas.microsoft.com/office/drawing/2014/main" id="{682E320E-DDC7-4D26-9207-874AC9E0C3AC}"/>
              </a:ext>
            </a:extLst>
          </p:cNvPr>
          <p:cNvSpPr txBox="1"/>
          <p:nvPr/>
        </p:nvSpPr>
        <p:spPr>
          <a:xfrm>
            <a:off x="4364502" y="3963796"/>
            <a:ext cx="4509727" cy="64633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r>
              <a:rPr lang="ja-JP" altLang="en-US" sz="1200" kern="100" dirty="0">
                <a:effectLst/>
              </a:rPr>
              <a:t>　　　・無し</a:t>
            </a:r>
            <a:endParaRPr lang="en-US" altLang="ja-JP" sz="1200" kern="100" dirty="0">
              <a:effectLst/>
            </a:endParaRPr>
          </a:p>
          <a:p>
            <a:endParaRPr lang="en-US" altLang="ja-JP" sz="1200" kern="100" dirty="0">
              <a:effectLst/>
            </a:endParaRPr>
          </a:p>
        </p:txBody>
      </p:sp>
      <p:sp>
        <p:nvSpPr>
          <p:cNvPr id="19" name="フローチャート: 組合せ 18">
            <a:extLst>
              <a:ext uri="{FF2B5EF4-FFF2-40B4-BE49-F238E27FC236}">
                <a16:creationId xmlns:a16="http://schemas.microsoft.com/office/drawing/2014/main" id="{9E0385F2-E2DF-40E1-9A87-FEB88BB747B2}"/>
              </a:ext>
            </a:extLst>
          </p:cNvPr>
          <p:cNvSpPr/>
          <p:nvPr/>
        </p:nvSpPr>
        <p:spPr>
          <a:xfrm>
            <a:off x="5702786" y="243138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フローチャート: 組合せ 19">
            <a:extLst>
              <a:ext uri="{FF2B5EF4-FFF2-40B4-BE49-F238E27FC236}">
                <a16:creationId xmlns:a16="http://schemas.microsoft.com/office/drawing/2014/main" id="{CCD6EAD2-FEE3-4010-8B66-7A0FA9011ADB}"/>
              </a:ext>
            </a:extLst>
          </p:cNvPr>
          <p:cNvSpPr/>
          <p:nvPr/>
        </p:nvSpPr>
        <p:spPr>
          <a:xfrm>
            <a:off x="5702786" y="3595789"/>
            <a:ext cx="1614115" cy="11489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5B757510-BD88-4210-94F8-BD76975A538F}"/>
              </a:ext>
            </a:extLst>
          </p:cNvPr>
          <p:cNvSpPr txBox="1"/>
          <p:nvPr/>
        </p:nvSpPr>
        <p:spPr>
          <a:xfrm>
            <a:off x="6551654" y="264654"/>
            <a:ext cx="2814321" cy="276999"/>
          </a:xfrm>
          <a:prstGeom prst="rect">
            <a:avLst/>
          </a:prstGeom>
          <a:noFill/>
        </p:spPr>
        <p:txBody>
          <a:bodyPr wrap="square">
            <a:spAutoFit/>
          </a:bodyPr>
          <a:lstStyle/>
          <a:p>
            <a:r>
              <a:rPr lang="en-US" altLang="ja-JP" sz="1200" i="0" u="none" strike="noStrike" dirty="0">
                <a:solidFill>
                  <a:schemeClr val="bg1"/>
                </a:solidFill>
                <a:effectLst/>
                <a:latin typeface="Meiryo UI" panose="020B0604030504040204" pitchFamily="50" charset="-128"/>
                <a:ea typeface="Meiryo UI" panose="020B0604030504040204" pitchFamily="50" charset="-128"/>
              </a:rPr>
              <a:t>Ⅰ</a:t>
            </a:r>
            <a:r>
              <a:rPr lang="ja-JP" altLang="en-US" sz="1200" i="0" u="none" strike="noStrike" dirty="0">
                <a:solidFill>
                  <a:schemeClr val="bg1"/>
                </a:solidFill>
                <a:effectLst/>
                <a:latin typeface="Meiryo UI" panose="020B0604030504040204" pitchFamily="50" charset="-128"/>
                <a:ea typeface="Meiryo UI" panose="020B0604030504040204" pitchFamily="50" charset="-128"/>
              </a:rPr>
              <a:t>．効率的・効果的な維持管理の推進</a:t>
            </a:r>
            <a:r>
              <a:rPr lang="ja-JP" altLang="en-US" sz="1200" dirty="0">
                <a:solidFill>
                  <a:schemeClr val="bg1"/>
                </a:solidFill>
                <a:latin typeface="Meiryo UI" panose="020B0604030504040204" pitchFamily="50" charset="-128"/>
                <a:ea typeface="Meiryo UI" panose="020B0604030504040204" pitchFamily="50" charset="-128"/>
              </a:rPr>
              <a:t> </a:t>
            </a:r>
          </a:p>
        </p:txBody>
      </p:sp>
      <p:sp>
        <p:nvSpPr>
          <p:cNvPr id="14" name="スライド番号プレースホルダー 3">
            <a:extLst>
              <a:ext uri="{FF2B5EF4-FFF2-40B4-BE49-F238E27FC236}">
                <a16:creationId xmlns:a16="http://schemas.microsoft.com/office/drawing/2014/main" id="{C70E95A7-0FA6-42CB-B9B3-9D18A4079A67}"/>
              </a:ext>
            </a:extLst>
          </p:cNvPr>
          <p:cNvSpPr>
            <a:spLocks noGrp="1"/>
          </p:cNvSpPr>
          <p:nvPr>
            <p:ph type="sldNum" sz="quarter" idx="12"/>
          </p:nvPr>
        </p:nvSpPr>
        <p:spPr>
          <a:xfrm>
            <a:off x="8483600" y="6492875"/>
            <a:ext cx="660400" cy="365125"/>
          </a:xfrm>
        </p:spPr>
        <p:txBody>
          <a:bodyPr/>
          <a:lstStyle/>
          <a:p>
            <a:fld id="{682EF9F9-C4E8-46B2-BBF1-33E3162B856A}" type="slidenum">
              <a:rPr kumimoji="1" lang="ja-JP" altLang="en-US" smtClean="0"/>
              <a:t>14</a:t>
            </a:fld>
            <a:endParaRPr kumimoji="1" lang="ja-JP" altLang="en-US" dirty="0"/>
          </a:p>
        </p:txBody>
      </p:sp>
      <p:sp>
        <p:nvSpPr>
          <p:cNvPr id="15" name="テキスト ボックス 14">
            <a:extLst>
              <a:ext uri="{FF2B5EF4-FFF2-40B4-BE49-F238E27FC236}">
                <a16:creationId xmlns:a16="http://schemas.microsoft.com/office/drawing/2014/main" id="{D03617A3-408B-4475-8A6C-160BC7C72B54}"/>
              </a:ext>
            </a:extLst>
          </p:cNvPr>
          <p:cNvSpPr txBox="1"/>
          <p:nvPr/>
        </p:nvSpPr>
        <p:spPr>
          <a:xfrm>
            <a:off x="7271791" y="-29442"/>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－１</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252387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⑭データの蓄積・活用・管理</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下水</a:t>
            </a:r>
            <a:r>
              <a:rPr lang="ja-JP" altLang="en-US" sz="2400" dirty="0">
                <a:latin typeface="Meiryo UI" pitchFamily="50" charset="-128"/>
                <a:ea typeface="Meiryo UI" pitchFamily="50" charset="-128"/>
                <a:cs typeface="Meiryo UI" pitchFamily="50" charset="-128"/>
              </a:rPr>
              <a:t>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433965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現計画</a:t>
            </a:r>
            <a:r>
              <a:rPr lang="ja-JP" altLang="en-US" sz="1200" kern="100" dirty="0"/>
              <a:t>の記載内容</a:t>
            </a:r>
            <a:r>
              <a:rPr lang="en-US" altLang="ja-JP" sz="1200" kern="100" dirty="0">
                <a:effectLst/>
              </a:rPr>
              <a:t>】</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・蓄積された点検データについては、技術職員間の確実な情報伝達とあわせて、適切に維持管理に活かしていく。（図</a:t>
            </a:r>
            <a:r>
              <a:rPr lang="en-US" altLang="ja-JP" sz="1200" kern="100" dirty="0"/>
              <a:t>5.1-5</a:t>
            </a:r>
            <a:r>
              <a:rPr lang="ja-JP" altLang="en-US" sz="1200" kern="100" dirty="0"/>
              <a:t>　データ蓄積（活用）の目的 参照）</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・点検データに関して、意思決定までの経過を蓄積し、点検した結果、判定結果、施策への反映状況などプロセスのシステム化を図る。</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・同じ年代に作られた構造物は同じような劣化傾向にあることから、重要度が高い施設等で補修後のモニタリング（経過観察）を行った場合は、その他の同様な施設にも活用につなげていく。</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・補修・補強等を実施する場合は、補修・補強の前後でその効果があったかどうか、さらには補修後の経過観察を目視などで行い、記録する。</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・使用条件と劣化との因果関係を推測しやすくするため、点検データに施設の使用条件等を併せて記録する。</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・データ管理は建設</a:t>
            </a:r>
            <a:r>
              <a:rPr lang="en-US" altLang="ja-JP" sz="1200" kern="100" dirty="0"/>
              <a:t>CALS</a:t>
            </a:r>
            <a:r>
              <a:rPr lang="ja-JP" altLang="en-US" sz="1200" kern="100" dirty="0"/>
              <a:t>を基本とするが、データ蓄積、活用に対応しがたい場合は市販ソフトを活用しつつ建設</a:t>
            </a:r>
            <a:r>
              <a:rPr lang="en-US" altLang="ja-JP" sz="1200" kern="100" dirty="0"/>
              <a:t>CALS</a:t>
            </a:r>
            <a:r>
              <a:rPr lang="ja-JP" altLang="en-US" sz="1200" kern="100" dirty="0"/>
              <a:t>に連携するなど、柔軟な運用を検討する。</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263A9270-4CEC-47C6-9D17-3A6A5BD32D7D}"/>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a:t>
            </a:r>
            <a:endParaRPr lang="en-US" altLang="ja-JP" sz="1200" kern="100" dirty="0"/>
          </a:p>
          <a:p>
            <a:pPr algn="just"/>
            <a:r>
              <a:rPr lang="ja-JP" altLang="en-US" sz="1200" kern="100" dirty="0">
                <a:effectLst/>
              </a:rPr>
              <a:t>　　　Ｂ：実施評価　　　　　　　△</a:t>
            </a:r>
            <a:endParaRPr lang="en-US" altLang="ja-JP" sz="1200" kern="1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effectLst/>
              </a:rPr>
              <a:t>　　　Ｃ：</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将来（</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a:t>
            </a:r>
            <a:r>
              <a:rPr lang="ja-JP" altLang="en-US" sz="1200" kern="100" dirty="0">
                <a:effectLst/>
              </a:rPr>
              <a:t>△</a:t>
            </a: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algn="just"/>
            <a:endParaRPr lang="en-US" altLang="ja-JP" sz="1200" kern="100" dirty="0">
              <a:effectLst/>
            </a:endParaRPr>
          </a:p>
        </p:txBody>
      </p:sp>
      <p:sp>
        <p:nvSpPr>
          <p:cNvPr id="18" name="テキスト ボックス 17">
            <a:extLst>
              <a:ext uri="{FF2B5EF4-FFF2-40B4-BE49-F238E27FC236}">
                <a16:creationId xmlns:a16="http://schemas.microsoft.com/office/drawing/2014/main" id="{DBC5B5C4-BC2D-4308-ACBC-35C43BD29890}"/>
              </a:ext>
            </a:extLst>
          </p:cNvPr>
          <p:cNvSpPr txBox="1"/>
          <p:nvPr/>
        </p:nvSpPr>
        <p:spPr>
          <a:xfrm>
            <a:off x="4363524" y="2644665"/>
            <a:ext cx="4509727" cy="830997"/>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・点検データに基づいて設備の健全度を算出（定量化）できる</a:t>
            </a:r>
          </a:p>
          <a:p>
            <a:r>
              <a:rPr lang="ja-JP" altLang="en-US" sz="1200" kern="100" dirty="0">
                <a:effectLst/>
              </a:rPr>
              <a:t>　システムを導入しているが、点検時点の健全度の算出に</a:t>
            </a:r>
            <a:endParaRPr lang="en-US" altLang="ja-JP" sz="1200" kern="100" dirty="0">
              <a:effectLst/>
            </a:endParaRPr>
          </a:p>
          <a:p>
            <a:r>
              <a:rPr lang="ja-JP" altLang="en-US" sz="1200" kern="100" dirty="0"/>
              <a:t>　</a:t>
            </a:r>
            <a:r>
              <a:rPr lang="ja-JP" altLang="en-US" sz="1200" kern="100" dirty="0">
                <a:effectLst/>
              </a:rPr>
              <a:t>留まっており、データを十分に活用できていない。</a:t>
            </a:r>
            <a:endParaRPr lang="en-US" altLang="ja-JP" sz="1200" kern="100" dirty="0">
              <a:effectLst/>
            </a:endParaRPr>
          </a:p>
        </p:txBody>
      </p:sp>
      <p:sp>
        <p:nvSpPr>
          <p:cNvPr id="19" name="テキスト ボックス 18">
            <a:extLst>
              <a:ext uri="{FF2B5EF4-FFF2-40B4-BE49-F238E27FC236}">
                <a16:creationId xmlns:a16="http://schemas.microsoft.com/office/drawing/2014/main" id="{F8157DB0-1130-481B-9685-C401667DB2C9}"/>
              </a:ext>
            </a:extLst>
          </p:cNvPr>
          <p:cNvSpPr txBox="1"/>
          <p:nvPr/>
        </p:nvSpPr>
        <p:spPr>
          <a:xfrm>
            <a:off x="4355975" y="3877864"/>
            <a:ext cx="4509727" cy="830997"/>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r>
              <a:rPr lang="ja-JP" altLang="en-US" sz="1200" kern="100" dirty="0">
                <a:effectLst/>
              </a:rPr>
              <a:t>・各種計測値（振動値、絶縁抵抗値など）をもとに傾向管理を</a:t>
            </a:r>
            <a:endParaRPr lang="en-US" altLang="ja-JP" sz="1200" kern="100" dirty="0">
              <a:effectLst/>
            </a:endParaRPr>
          </a:p>
          <a:p>
            <a:r>
              <a:rPr lang="ja-JP" altLang="en-US" sz="1200" kern="100" dirty="0"/>
              <a:t>　行い、設備の劣化状況の判定に利用するなど、蓄積データの</a:t>
            </a:r>
            <a:endParaRPr lang="en-US" altLang="ja-JP" sz="1200" kern="100" dirty="0"/>
          </a:p>
          <a:p>
            <a:r>
              <a:rPr lang="ja-JP" altLang="en-US" sz="1200" kern="100" dirty="0">
                <a:effectLst/>
              </a:rPr>
              <a:t>　活用を進める</a:t>
            </a:r>
            <a:r>
              <a:rPr lang="ja-JP" altLang="en-US" sz="1200" kern="100" dirty="0"/>
              <a:t>。</a:t>
            </a:r>
            <a:endParaRPr lang="en-US" altLang="ja-JP" sz="1200" kern="100" dirty="0">
              <a:effectLst/>
            </a:endParaRPr>
          </a:p>
        </p:txBody>
      </p:sp>
      <p:sp>
        <p:nvSpPr>
          <p:cNvPr id="20" name="フローチャート: 組合せ 19">
            <a:extLst>
              <a:ext uri="{FF2B5EF4-FFF2-40B4-BE49-F238E27FC236}">
                <a16:creationId xmlns:a16="http://schemas.microsoft.com/office/drawing/2014/main" id="{53C9D331-A70F-4FEC-818B-A2E871313980}"/>
              </a:ext>
            </a:extLst>
          </p:cNvPr>
          <p:cNvSpPr/>
          <p:nvPr/>
        </p:nvSpPr>
        <p:spPr>
          <a:xfrm>
            <a:off x="5702786" y="243138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フローチャート: 組合せ 20">
            <a:extLst>
              <a:ext uri="{FF2B5EF4-FFF2-40B4-BE49-F238E27FC236}">
                <a16:creationId xmlns:a16="http://schemas.microsoft.com/office/drawing/2014/main" id="{74EA260E-963D-473B-B0AF-A405B4D635CF}"/>
              </a:ext>
            </a:extLst>
          </p:cNvPr>
          <p:cNvSpPr/>
          <p:nvPr/>
        </p:nvSpPr>
        <p:spPr>
          <a:xfrm>
            <a:off x="5702786" y="3637733"/>
            <a:ext cx="1614115" cy="11489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7206C2FB-4997-441E-A3E0-9B643530A7D0}"/>
              </a:ext>
            </a:extLst>
          </p:cNvPr>
          <p:cNvSpPr txBox="1"/>
          <p:nvPr/>
        </p:nvSpPr>
        <p:spPr>
          <a:xfrm>
            <a:off x="6551654" y="264654"/>
            <a:ext cx="2814321" cy="276999"/>
          </a:xfrm>
          <a:prstGeom prst="rect">
            <a:avLst/>
          </a:prstGeom>
          <a:noFill/>
        </p:spPr>
        <p:txBody>
          <a:bodyPr wrap="square">
            <a:spAutoFit/>
          </a:bodyPr>
          <a:lstStyle/>
          <a:p>
            <a:r>
              <a:rPr lang="en-US" altLang="ja-JP" sz="1200" i="0" u="none" strike="noStrike" dirty="0">
                <a:solidFill>
                  <a:schemeClr val="bg1"/>
                </a:solidFill>
                <a:effectLst/>
                <a:latin typeface="Meiryo UI" panose="020B0604030504040204" pitchFamily="50" charset="-128"/>
                <a:ea typeface="Meiryo UI" panose="020B0604030504040204" pitchFamily="50" charset="-128"/>
              </a:rPr>
              <a:t>Ⅰ</a:t>
            </a:r>
            <a:r>
              <a:rPr lang="ja-JP" altLang="en-US" sz="1200" i="0" u="none" strike="noStrike" dirty="0">
                <a:solidFill>
                  <a:schemeClr val="bg1"/>
                </a:solidFill>
                <a:effectLst/>
                <a:latin typeface="Meiryo UI" panose="020B0604030504040204" pitchFamily="50" charset="-128"/>
                <a:ea typeface="Meiryo UI" panose="020B0604030504040204" pitchFamily="50" charset="-128"/>
              </a:rPr>
              <a:t>．効率的・効果的な維持管理の推進</a:t>
            </a:r>
            <a:r>
              <a:rPr lang="ja-JP" altLang="en-US" sz="1200" dirty="0">
                <a:solidFill>
                  <a:schemeClr val="bg1"/>
                </a:solidFill>
                <a:latin typeface="Meiryo UI" panose="020B0604030504040204" pitchFamily="50" charset="-128"/>
                <a:ea typeface="Meiryo UI" panose="020B0604030504040204" pitchFamily="50" charset="-128"/>
              </a:rPr>
              <a:t> </a:t>
            </a:r>
          </a:p>
        </p:txBody>
      </p:sp>
      <p:sp>
        <p:nvSpPr>
          <p:cNvPr id="14" name="スライド番号プレースホルダー 3">
            <a:extLst>
              <a:ext uri="{FF2B5EF4-FFF2-40B4-BE49-F238E27FC236}">
                <a16:creationId xmlns:a16="http://schemas.microsoft.com/office/drawing/2014/main" id="{5AAA75DE-2BAA-4E00-B981-6FCF199DDB24}"/>
              </a:ext>
            </a:extLst>
          </p:cNvPr>
          <p:cNvSpPr>
            <a:spLocks noGrp="1"/>
          </p:cNvSpPr>
          <p:nvPr>
            <p:ph type="sldNum" sz="quarter" idx="12"/>
          </p:nvPr>
        </p:nvSpPr>
        <p:spPr>
          <a:xfrm>
            <a:off x="8483600" y="6492875"/>
            <a:ext cx="660400" cy="365125"/>
          </a:xfrm>
        </p:spPr>
        <p:txBody>
          <a:bodyPr/>
          <a:lstStyle/>
          <a:p>
            <a:fld id="{682EF9F9-C4E8-46B2-BBF1-33E3162B856A}" type="slidenum">
              <a:rPr kumimoji="1" lang="ja-JP" altLang="en-US" smtClean="0"/>
              <a:t>15</a:t>
            </a:fld>
            <a:endParaRPr kumimoji="1" lang="ja-JP" altLang="en-US" dirty="0"/>
          </a:p>
        </p:txBody>
      </p:sp>
      <p:sp>
        <p:nvSpPr>
          <p:cNvPr id="15" name="テキスト ボックス 14">
            <a:extLst>
              <a:ext uri="{FF2B5EF4-FFF2-40B4-BE49-F238E27FC236}">
                <a16:creationId xmlns:a16="http://schemas.microsoft.com/office/drawing/2014/main" id="{CE90DB0F-22DC-4D58-B9EB-4B1DE3B7C79E}"/>
              </a:ext>
            </a:extLst>
          </p:cNvPr>
          <p:cNvSpPr txBox="1"/>
          <p:nvPr/>
        </p:nvSpPr>
        <p:spPr>
          <a:xfrm>
            <a:off x="7316901" y="-23251"/>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－１</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74608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3999"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⑮維持管理を見通した新設工事上の工夫</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下水</a:t>
            </a:r>
            <a:r>
              <a:rPr lang="ja-JP" altLang="en-US" sz="2400" dirty="0">
                <a:latin typeface="Meiryo UI" pitchFamily="50" charset="-128"/>
                <a:ea typeface="Meiryo UI" pitchFamily="50" charset="-128"/>
                <a:cs typeface="Meiryo UI" pitchFamily="50" charset="-128"/>
              </a:rPr>
              <a:t>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5078313"/>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現計画</a:t>
            </a:r>
            <a:r>
              <a:rPr lang="ja-JP" altLang="en-US" sz="1200" kern="100" dirty="0"/>
              <a:t>の記載内容</a:t>
            </a:r>
            <a:r>
              <a:rPr lang="en-US" altLang="ja-JP" sz="1200" kern="100" dirty="0">
                <a:effectLst/>
              </a:rPr>
              <a:t>】</a:t>
            </a:r>
          </a:p>
          <a:p>
            <a:pPr marL="228600" marR="0" lvl="0" indent="-228600" algn="l" defTabSz="925513" rtl="0" eaLnBrk="1" fontAlgn="auto" latinLnBrk="0" hangingPunct="1">
              <a:lnSpc>
                <a:spcPct val="100000"/>
              </a:lnSpc>
              <a:spcBef>
                <a:spcPts val="0"/>
              </a:spcBef>
              <a:spcAft>
                <a:spcPts val="0"/>
              </a:spcAft>
              <a:buClrTx/>
              <a:buSzTx/>
              <a:buFontTx/>
              <a:buAutoNum type="arabicParenBoth"/>
              <a:tabLst/>
              <a:defRPr/>
            </a:pPr>
            <a:r>
              <a:rPr lang="ja-JP" altLang="en-US" sz="1200" kern="100" dirty="0"/>
              <a:t>ライフサイクルコスト縮減</a:t>
            </a:r>
            <a:br>
              <a:rPr lang="en-US" altLang="ja-JP" sz="1200" kern="100" dirty="0"/>
            </a:br>
            <a:r>
              <a:rPr lang="ja-JP" altLang="en-US" sz="1200" kern="100" dirty="0"/>
              <a:t>長寿命化及び更新の計画、設計等の段階において、設計・建設費用が通常よりは高くなるとしても、機械電気設備の耐久性向上、運転経費削減、点検整備費削減を図ることにより、維持管理費用や更新費用を最小化するライフサイクルコスト縮減について検討する。</a:t>
            </a:r>
            <a:br>
              <a:rPr lang="en-US" altLang="ja-JP" sz="1200" kern="100" dirty="0"/>
            </a:br>
            <a:endParaRPr lang="en-US" altLang="ja-JP" sz="1200" kern="100" dirty="0"/>
          </a:p>
          <a:p>
            <a:pPr marL="228600" marR="0" lvl="0" indent="-228600" algn="l" defTabSz="925513" rtl="0" eaLnBrk="1" fontAlgn="auto" latinLnBrk="0" hangingPunct="1">
              <a:lnSpc>
                <a:spcPct val="100000"/>
              </a:lnSpc>
              <a:spcBef>
                <a:spcPts val="0"/>
              </a:spcBef>
              <a:spcAft>
                <a:spcPts val="0"/>
              </a:spcAft>
              <a:buClrTx/>
              <a:buSzTx/>
              <a:buFontTx/>
              <a:buAutoNum type="arabicParenBoth"/>
              <a:tabLst/>
              <a:defRPr/>
            </a:pPr>
            <a:r>
              <a:rPr lang="ja-JP" altLang="en-US" sz="1200" kern="100" dirty="0"/>
              <a:t>維持管理段階における長寿命化、運転経費削減に資する工夫</a:t>
            </a:r>
            <a:br>
              <a:rPr lang="en-US" altLang="ja-JP" sz="1200" kern="100" dirty="0"/>
            </a:br>
            <a:r>
              <a:rPr lang="ja-JP" altLang="en-US" sz="1200" kern="100" dirty="0"/>
              <a:t>維持管理段階においても、長寿命化に資するアイデアや工夫はいろいろ考えられる。きめ細やかな補修や創意工夫により機械電気設備の劣化を防ぎ、又はグレードアップすることにより長寿命化につなげていく。</a:t>
            </a:r>
            <a:br>
              <a:rPr lang="en-US" altLang="ja-JP" sz="1200" kern="100" dirty="0"/>
            </a:br>
            <a:endParaRPr lang="en-US" altLang="ja-JP" sz="1200" kern="100" dirty="0"/>
          </a:p>
          <a:p>
            <a:pPr marL="228600" marR="0" lvl="0" indent="-228600" algn="l" defTabSz="925513" rtl="0" eaLnBrk="1" fontAlgn="auto" latinLnBrk="0" hangingPunct="1">
              <a:lnSpc>
                <a:spcPct val="100000"/>
              </a:lnSpc>
              <a:spcBef>
                <a:spcPts val="0"/>
              </a:spcBef>
              <a:spcAft>
                <a:spcPts val="0"/>
              </a:spcAft>
              <a:buClrTx/>
              <a:buSzTx/>
              <a:buFontTx/>
              <a:buAutoNum type="arabicParenBoth"/>
              <a:tabLst/>
              <a:defRPr/>
            </a:pPr>
            <a:r>
              <a:rPr lang="ja-JP" altLang="en-US" sz="1200" kern="100" dirty="0"/>
              <a:t>ライフサイクルコスト縮減案の共有及び標準</a:t>
            </a:r>
            <a:br>
              <a:rPr lang="en-US" altLang="ja-JP" sz="1200" kern="100" dirty="0"/>
            </a:br>
            <a:r>
              <a:rPr lang="ja-JP" altLang="en-US" sz="1200" kern="100" dirty="0"/>
              <a:t>建設・更新時に配慮すべき事項の一つである「機種の選定」については、府の流域下水道における「標準機種」を定める。維持管理段階における工夫については、「メンテナンス工夫事例集」として都市整備部全体で共有する。（下水分野以外の事例も含む）また、下水処理場に特化した省エネ対策については情報共有し、取組展開を図る。</a:t>
            </a: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4218E442-C4E1-4D55-AD9B-94244B9C93F5}"/>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endParaRPr lang="en-US" altLang="ja-JP" sz="1200" kern="100" dirty="0"/>
          </a:p>
          <a:p>
            <a:pPr algn="just"/>
            <a:r>
              <a:rPr lang="ja-JP" altLang="en-US" sz="1200" kern="100" dirty="0">
                <a:effectLst/>
              </a:rPr>
              <a:t>　　　Ｂ：実施評価　　　　　　　〇</a:t>
            </a:r>
            <a:endParaRPr lang="en-US" altLang="ja-JP" sz="1200" kern="1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effectLst/>
              </a:rPr>
              <a:t>　　　Ｃ：</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将来（</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〇</a:t>
            </a: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17" name="テキスト ボックス 16">
            <a:extLst>
              <a:ext uri="{FF2B5EF4-FFF2-40B4-BE49-F238E27FC236}">
                <a16:creationId xmlns:a16="http://schemas.microsoft.com/office/drawing/2014/main" id="{0BD8D9B6-F71B-4F67-9148-5BCE2D70A7BF}"/>
              </a:ext>
            </a:extLst>
          </p:cNvPr>
          <p:cNvSpPr txBox="1"/>
          <p:nvPr/>
        </p:nvSpPr>
        <p:spPr>
          <a:xfrm>
            <a:off x="4363524" y="2644665"/>
            <a:ext cx="4509727" cy="64633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　　　・無し</a:t>
            </a:r>
            <a:endParaRPr lang="en-US" altLang="ja-JP" sz="1200" kern="100" dirty="0">
              <a:effectLst/>
            </a:endParaRPr>
          </a:p>
          <a:p>
            <a:endParaRPr lang="en-US" altLang="ja-JP" sz="1200" kern="100" dirty="0"/>
          </a:p>
        </p:txBody>
      </p:sp>
      <p:sp>
        <p:nvSpPr>
          <p:cNvPr id="18" name="テキスト ボックス 17">
            <a:extLst>
              <a:ext uri="{FF2B5EF4-FFF2-40B4-BE49-F238E27FC236}">
                <a16:creationId xmlns:a16="http://schemas.microsoft.com/office/drawing/2014/main" id="{9BFF6760-0CFB-4D5C-A214-6002A365A9CD}"/>
              </a:ext>
            </a:extLst>
          </p:cNvPr>
          <p:cNvSpPr txBox="1"/>
          <p:nvPr/>
        </p:nvSpPr>
        <p:spPr>
          <a:xfrm>
            <a:off x="4364502" y="3963796"/>
            <a:ext cx="4509727" cy="64633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r>
              <a:rPr lang="ja-JP" altLang="en-US" sz="1200" kern="100" dirty="0">
                <a:effectLst/>
              </a:rPr>
              <a:t>　　　・無し</a:t>
            </a:r>
            <a:endParaRPr lang="en-US" altLang="ja-JP" sz="1200" kern="100" dirty="0">
              <a:effectLst/>
            </a:endParaRPr>
          </a:p>
          <a:p>
            <a:endParaRPr lang="en-US" altLang="ja-JP" sz="1200" kern="100" dirty="0">
              <a:effectLst/>
            </a:endParaRPr>
          </a:p>
        </p:txBody>
      </p:sp>
      <p:sp>
        <p:nvSpPr>
          <p:cNvPr id="19" name="フローチャート: 組合せ 18">
            <a:extLst>
              <a:ext uri="{FF2B5EF4-FFF2-40B4-BE49-F238E27FC236}">
                <a16:creationId xmlns:a16="http://schemas.microsoft.com/office/drawing/2014/main" id="{3CE71817-74E5-4056-8DAD-218A1063AA90}"/>
              </a:ext>
            </a:extLst>
          </p:cNvPr>
          <p:cNvSpPr/>
          <p:nvPr/>
        </p:nvSpPr>
        <p:spPr>
          <a:xfrm>
            <a:off x="5702786" y="243138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フローチャート: 組合せ 19">
            <a:extLst>
              <a:ext uri="{FF2B5EF4-FFF2-40B4-BE49-F238E27FC236}">
                <a16:creationId xmlns:a16="http://schemas.microsoft.com/office/drawing/2014/main" id="{3A8B18E8-585C-4903-B50A-ECB12381AA41}"/>
              </a:ext>
            </a:extLst>
          </p:cNvPr>
          <p:cNvSpPr/>
          <p:nvPr/>
        </p:nvSpPr>
        <p:spPr>
          <a:xfrm>
            <a:off x="5702786" y="3748189"/>
            <a:ext cx="1614115" cy="11489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4B0FB485-C427-4B75-8FCA-46A4DF501F49}"/>
              </a:ext>
            </a:extLst>
          </p:cNvPr>
          <p:cNvSpPr txBox="1"/>
          <p:nvPr/>
        </p:nvSpPr>
        <p:spPr>
          <a:xfrm>
            <a:off x="6551654" y="264654"/>
            <a:ext cx="2814321" cy="276999"/>
          </a:xfrm>
          <a:prstGeom prst="rect">
            <a:avLst/>
          </a:prstGeom>
          <a:noFill/>
        </p:spPr>
        <p:txBody>
          <a:bodyPr wrap="square">
            <a:spAutoFit/>
          </a:bodyPr>
          <a:lstStyle/>
          <a:p>
            <a:r>
              <a:rPr lang="en-US" altLang="ja-JP" sz="1200" i="0" u="none" strike="noStrike" dirty="0">
                <a:solidFill>
                  <a:schemeClr val="bg1"/>
                </a:solidFill>
                <a:effectLst/>
                <a:latin typeface="Meiryo UI" panose="020B0604030504040204" pitchFamily="50" charset="-128"/>
                <a:ea typeface="Meiryo UI" panose="020B0604030504040204" pitchFamily="50" charset="-128"/>
              </a:rPr>
              <a:t>Ⅰ</a:t>
            </a:r>
            <a:r>
              <a:rPr lang="ja-JP" altLang="en-US" sz="1200" i="0" u="none" strike="noStrike" dirty="0">
                <a:solidFill>
                  <a:schemeClr val="bg1"/>
                </a:solidFill>
                <a:effectLst/>
                <a:latin typeface="Meiryo UI" panose="020B0604030504040204" pitchFamily="50" charset="-128"/>
                <a:ea typeface="Meiryo UI" panose="020B0604030504040204" pitchFamily="50" charset="-128"/>
              </a:rPr>
              <a:t>．効率的・効果的な維持管理の推進</a:t>
            </a:r>
            <a:r>
              <a:rPr lang="ja-JP" altLang="en-US" sz="1200" dirty="0">
                <a:solidFill>
                  <a:schemeClr val="bg1"/>
                </a:solidFill>
                <a:latin typeface="Meiryo UI" panose="020B0604030504040204" pitchFamily="50" charset="-128"/>
                <a:ea typeface="Meiryo UI" panose="020B0604030504040204" pitchFamily="50" charset="-128"/>
              </a:rPr>
              <a:t> </a:t>
            </a:r>
          </a:p>
        </p:txBody>
      </p:sp>
      <p:sp>
        <p:nvSpPr>
          <p:cNvPr id="14" name="スライド番号プレースホルダー 3">
            <a:extLst>
              <a:ext uri="{FF2B5EF4-FFF2-40B4-BE49-F238E27FC236}">
                <a16:creationId xmlns:a16="http://schemas.microsoft.com/office/drawing/2014/main" id="{A245471F-7C82-474D-AA6A-1FEA5FDC2A37}"/>
              </a:ext>
            </a:extLst>
          </p:cNvPr>
          <p:cNvSpPr>
            <a:spLocks noGrp="1"/>
          </p:cNvSpPr>
          <p:nvPr>
            <p:ph type="sldNum" sz="quarter" idx="12"/>
          </p:nvPr>
        </p:nvSpPr>
        <p:spPr>
          <a:xfrm>
            <a:off x="8483600" y="6492875"/>
            <a:ext cx="660400" cy="365125"/>
          </a:xfrm>
        </p:spPr>
        <p:txBody>
          <a:bodyPr/>
          <a:lstStyle/>
          <a:p>
            <a:fld id="{682EF9F9-C4E8-46B2-BBF1-33E3162B856A}" type="slidenum">
              <a:rPr kumimoji="1" lang="ja-JP" altLang="en-US" smtClean="0"/>
              <a:t>16</a:t>
            </a:fld>
            <a:endParaRPr kumimoji="1" lang="ja-JP" altLang="en-US" dirty="0"/>
          </a:p>
        </p:txBody>
      </p:sp>
      <p:sp>
        <p:nvSpPr>
          <p:cNvPr id="15" name="テキスト ボックス 14">
            <a:extLst>
              <a:ext uri="{FF2B5EF4-FFF2-40B4-BE49-F238E27FC236}">
                <a16:creationId xmlns:a16="http://schemas.microsoft.com/office/drawing/2014/main" id="{2C6A0CAC-0BB5-43E7-BEB7-6ECC77E5B58D}"/>
              </a:ext>
            </a:extLst>
          </p:cNvPr>
          <p:cNvSpPr txBox="1"/>
          <p:nvPr/>
        </p:nvSpPr>
        <p:spPr>
          <a:xfrm>
            <a:off x="7271791" y="-5003"/>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－１</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056226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57855"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⑯新たな技術、材料、工法の活用と促進策</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下水</a:t>
            </a:r>
            <a:r>
              <a:rPr lang="ja-JP" altLang="en-US" sz="2400" dirty="0">
                <a:latin typeface="Meiryo UI" pitchFamily="50" charset="-128"/>
                <a:ea typeface="Meiryo UI" pitchFamily="50" charset="-128"/>
                <a:cs typeface="Meiryo UI" pitchFamily="50" charset="-128"/>
              </a:rPr>
              <a:t>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5078313"/>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現計画</a:t>
            </a:r>
            <a:r>
              <a:rPr lang="ja-JP" altLang="en-US" sz="1200" kern="100" dirty="0"/>
              <a:t>の記載内容</a:t>
            </a:r>
            <a:r>
              <a:rPr lang="en-US" altLang="ja-JP" sz="1200" kern="100" dirty="0">
                <a:effectLst/>
              </a:rPr>
              <a:t>】</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下水道分野においては機械電気設備だけでなく、管渠、水槽等土木構造物に関する技術の進歩が顕著であるため、建設や更新時には最新技術導入の検討が必須である。しかしながら事業の性質上、信頼性確保が最優先であるため、新技術の採用フローは以下に示すものを基本とする。</a:t>
            </a: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25513"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0CFB34DD-4C68-4B54-B92D-3801220664D2}"/>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endParaRPr lang="en-US" altLang="ja-JP" sz="1200" kern="100" dirty="0"/>
          </a:p>
          <a:p>
            <a:pPr algn="just"/>
            <a:r>
              <a:rPr lang="ja-JP" altLang="en-US" sz="1200" kern="100" dirty="0">
                <a:effectLst/>
              </a:rPr>
              <a:t>　　　Ｂ：実施評価　　　　　　　〇</a:t>
            </a:r>
            <a:endParaRPr lang="en-US" altLang="ja-JP" sz="1200" kern="1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effectLst/>
              </a:rPr>
              <a:t>　　　Ｃ：</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将来（</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〇</a:t>
            </a: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17" name="テキスト ボックス 16">
            <a:extLst>
              <a:ext uri="{FF2B5EF4-FFF2-40B4-BE49-F238E27FC236}">
                <a16:creationId xmlns:a16="http://schemas.microsoft.com/office/drawing/2014/main" id="{488A5D2C-6402-4619-AF91-0DD3C4549574}"/>
              </a:ext>
            </a:extLst>
          </p:cNvPr>
          <p:cNvSpPr txBox="1"/>
          <p:nvPr/>
        </p:nvSpPr>
        <p:spPr>
          <a:xfrm>
            <a:off x="4363524" y="2644665"/>
            <a:ext cx="4509727" cy="64633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　　　・無し</a:t>
            </a:r>
            <a:endParaRPr lang="en-US" altLang="ja-JP" sz="1200" kern="100" dirty="0">
              <a:effectLst/>
            </a:endParaRPr>
          </a:p>
          <a:p>
            <a:endParaRPr lang="en-US" altLang="ja-JP" sz="1200" kern="100" dirty="0">
              <a:effectLst/>
            </a:endParaRPr>
          </a:p>
        </p:txBody>
      </p:sp>
      <p:sp>
        <p:nvSpPr>
          <p:cNvPr id="18" name="テキスト ボックス 17">
            <a:extLst>
              <a:ext uri="{FF2B5EF4-FFF2-40B4-BE49-F238E27FC236}">
                <a16:creationId xmlns:a16="http://schemas.microsoft.com/office/drawing/2014/main" id="{F4097B97-2EB3-4891-B7BC-0ABF649E381B}"/>
              </a:ext>
            </a:extLst>
          </p:cNvPr>
          <p:cNvSpPr txBox="1"/>
          <p:nvPr/>
        </p:nvSpPr>
        <p:spPr>
          <a:xfrm>
            <a:off x="4372692" y="3933056"/>
            <a:ext cx="4509727" cy="64633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r>
              <a:rPr lang="ja-JP" altLang="en-US" sz="1200" kern="100" dirty="0">
                <a:effectLst/>
              </a:rPr>
              <a:t>　　　・無し</a:t>
            </a:r>
            <a:endParaRPr lang="en-US" altLang="ja-JP" sz="1200" kern="100" dirty="0">
              <a:effectLst/>
            </a:endParaRPr>
          </a:p>
          <a:p>
            <a:endParaRPr lang="en-US" altLang="ja-JP" sz="1200" kern="100" dirty="0">
              <a:effectLst/>
            </a:endParaRPr>
          </a:p>
        </p:txBody>
      </p:sp>
      <p:sp>
        <p:nvSpPr>
          <p:cNvPr id="19" name="フローチャート: 組合せ 18">
            <a:extLst>
              <a:ext uri="{FF2B5EF4-FFF2-40B4-BE49-F238E27FC236}">
                <a16:creationId xmlns:a16="http://schemas.microsoft.com/office/drawing/2014/main" id="{01F6F544-A154-48C7-AB28-7BE4F68592A8}"/>
              </a:ext>
            </a:extLst>
          </p:cNvPr>
          <p:cNvSpPr/>
          <p:nvPr/>
        </p:nvSpPr>
        <p:spPr>
          <a:xfrm>
            <a:off x="5702786" y="243138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フローチャート: 組合せ 19">
            <a:extLst>
              <a:ext uri="{FF2B5EF4-FFF2-40B4-BE49-F238E27FC236}">
                <a16:creationId xmlns:a16="http://schemas.microsoft.com/office/drawing/2014/main" id="{DA8AFDC8-7A59-415C-8F65-77A4FDF0F464}"/>
              </a:ext>
            </a:extLst>
          </p:cNvPr>
          <p:cNvSpPr/>
          <p:nvPr/>
        </p:nvSpPr>
        <p:spPr>
          <a:xfrm>
            <a:off x="5702786" y="3595789"/>
            <a:ext cx="1614115" cy="11489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BF1AF8A2-2339-4238-ADB8-C6A81735ED37}"/>
              </a:ext>
            </a:extLst>
          </p:cNvPr>
          <p:cNvPicPr>
            <a:picLocks noChangeAspect="1"/>
          </p:cNvPicPr>
          <p:nvPr/>
        </p:nvPicPr>
        <p:blipFill>
          <a:blip r:embed="rId3"/>
          <a:stretch>
            <a:fillRect/>
          </a:stretch>
        </p:blipFill>
        <p:spPr>
          <a:xfrm>
            <a:off x="173463" y="2722523"/>
            <a:ext cx="3607704" cy="3436728"/>
          </a:xfrm>
          <a:prstGeom prst="rect">
            <a:avLst/>
          </a:prstGeom>
          <a:solidFill>
            <a:schemeClr val="bg1"/>
          </a:solidFill>
        </p:spPr>
      </p:pic>
      <p:sp>
        <p:nvSpPr>
          <p:cNvPr id="13" name="テキスト ボックス 12">
            <a:extLst>
              <a:ext uri="{FF2B5EF4-FFF2-40B4-BE49-F238E27FC236}">
                <a16:creationId xmlns:a16="http://schemas.microsoft.com/office/drawing/2014/main" id="{99D32916-D25B-4A2D-8476-02F1A528170D}"/>
              </a:ext>
            </a:extLst>
          </p:cNvPr>
          <p:cNvSpPr txBox="1"/>
          <p:nvPr/>
        </p:nvSpPr>
        <p:spPr>
          <a:xfrm>
            <a:off x="6551654" y="264654"/>
            <a:ext cx="2814321" cy="276999"/>
          </a:xfrm>
          <a:prstGeom prst="rect">
            <a:avLst/>
          </a:prstGeom>
          <a:noFill/>
        </p:spPr>
        <p:txBody>
          <a:bodyPr wrap="square">
            <a:spAutoFit/>
          </a:bodyPr>
          <a:lstStyle/>
          <a:p>
            <a:r>
              <a:rPr lang="en-US" altLang="ja-JP" sz="1200" i="0" u="none" strike="noStrike" dirty="0">
                <a:solidFill>
                  <a:schemeClr val="bg1"/>
                </a:solidFill>
                <a:effectLst/>
                <a:latin typeface="Meiryo UI" panose="020B0604030504040204" pitchFamily="50" charset="-128"/>
                <a:ea typeface="Meiryo UI" panose="020B0604030504040204" pitchFamily="50" charset="-128"/>
              </a:rPr>
              <a:t>Ⅰ</a:t>
            </a:r>
            <a:r>
              <a:rPr lang="ja-JP" altLang="en-US" sz="1200" i="0" u="none" strike="noStrike" dirty="0">
                <a:solidFill>
                  <a:schemeClr val="bg1"/>
                </a:solidFill>
                <a:effectLst/>
                <a:latin typeface="Meiryo UI" panose="020B0604030504040204" pitchFamily="50" charset="-128"/>
                <a:ea typeface="Meiryo UI" panose="020B0604030504040204" pitchFamily="50" charset="-128"/>
              </a:rPr>
              <a:t>．効率的・効果的な維持管理の推進</a:t>
            </a:r>
            <a:r>
              <a:rPr lang="ja-JP" altLang="en-US" sz="1200" dirty="0">
                <a:solidFill>
                  <a:schemeClr val="bg1"/>
                </a:solidFill>
                <a:latin typeface="Meiryo UI" panose="020B0604030504040204" pitchFamily="50" charset="-128"/>
                <a:ea typeface="Meiryo UI" panose="020B0604030504040204" pitchFamily="50" charset="-128"/>
              </a:rPr>
              <a:t> </a:t>
            </a:r>
          </a:p>
        </p:txBody>
      </p:sp>
      <p:sp>
        <p:nvSpPr>
          <p:cNvPr id="14" name="スライド番号プレースホルダー 3">
            <a:extLst>
              <a:ext uri="{FF2B5EF4-FFF2-40B4-BE49-F238E27FC236}">
                <a16:creationId xmlns:a16="http://schemas.microsoft.com/office/drawing/2014/main" id="{2FFDBD45-3B17-41A0-8CDA-E2136F64B38F}"/>
              </a:ext>
            </a:extLst>
          </p:cNvPr>
          <p:cNvSpPr>
            <a:spLocks noGrp="1"/>
          </p:cNvSpPr>
          <p:nvPr>
            <p:ph type="sldNum" sz="quarter" idx="12"/>
          </p:nvPr>
        </p:nvSpPr>
        <p:spPr>
          <a:xfrm>
            <a:off x="8483600" y="6492875"/>
            <a:ext cx="660400" cy="365125"/>
          </a:xfrm>
        </p:spPr>
        <p:txBody>
          <a:bodyPr/>
          <a:lstStyle/>
          <a:p>
            <a:fld id="{682EF9F9-C4E8-46B2-BBF1-33E3162B856A}" type="slidenum">
              <a:rPr kumimoji="1" lang="ja-JP" altLang="en-US" smtClean="0"/>
              <a:t>17</a:t>
            </a:fld>
            <a:endParaRPr kumimoji="1" lang="ja-JP" altLang="en-US" dirty="0"/>
          </a:p>
        </p:txBody>
      </p:sp>
      <p:sp>
        <p:nvSpPr>
          <p:cNvPr id="15" name="テキスト ボックス 14">
            <a:extLst>
              <a:ext uri="{FF2B5EF4-FFF2-40B4-BE49-F238E27FC236}">
                <a16:creationId xmlns:a16="http://schemas.microsoft.com/office/drawing/2014/main" id="{61EBB50C-D59C-4A10-B17E-88C2A22A98AE}"/>
              </a:ext>
            </a:extLst>
          </p:cNvPr>
          <p:cNvSpPr txBox="1"/>
          <p:nvPr/>
        </p:nvSpPr>
        <p:spPr>
          <a:xfrm>
            <a:off x="7316901" y="3395"/>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－１</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11613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⑰人材の育成と確保、技術力の向上と継承</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下水</a:t>
            </a:r>
            <a:r>
              <a:rPr lang="ja-JP" altLang="en-US" sz="2400" dirty="0">
                <a:latin typeface="Meiryo UI" pitchFamily="50" charset="-128"/>
                <a:ea typeface="Meiryo UI" pitchFamily="50" charset="-128"/>
                <a:cs typeface="Meiryo UI" pitchFamily="50" charset="-128"/>
              </a:rPr>
              <a:t>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2308324"/>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現計画</a:t>
            </a:r>
            <a:r>
              <a:rPr lang="ja-JP" altLang="en-US" sz="1200" kern="100" dirty="0"/>
              <a:t>の記載内容</a:t>
            </a:r>
            <a:r>
              <a:rPr lang="en-US" altLang="ja-JP" sz="1200" kern="100" dirty="0">
                <a:effectLst/>
              </a:rPr>
              <a:t>】</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大阪府技術職員には、施設の管理者として、現場の最前線に立ち、施設を良好に保つとともに不具合をいち早く察知、対処するなど府民の安全を確保する責務を果たすことや効率的・効果的に維持管理を進めていく上で、専門的な知識を備え、豊富な現場経験と一定の技術的知見などに基づいた適切な評価・判断を行うことができる高度な施設管理のマネジメント力が必要である。そのため、技術職員の人材育成及び確保、技術力の向上と蓄積された技術の継承ができる持続可能な仕組みの構築を目指す。</a:t>
            </a: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263A9270-4CEC-47C6-9D17-3A6A5BD32D7D}"/>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endParaRPr lang="en-US" altLang="ja-JP" sz="1200" kern="100" dirty="0"/>
          </a:p>
          <a:p>
            <a:pPr algn="just"/>
            <a:r>
              <a:rPr lang="ja-JP" altLang="en-US" sz="1200" kern="100" dirty="0">
                <a:effectLst/>
              </a:rPr>
              <a:t>　　　Ｂ：実施評価　　　　　　　〇</a:t>
            </a:r>
            <a:endParaRPr lang="en-US" altLang="ja-JP" sz="1200" kern="1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effectLst/>
              </a:rPr>
              <a:t>　　　Ｃ：</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将来（</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a:t>
            </a: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algn="just"/>
            <a:endParaRPr lang="en-US" altLang="ja-JP" sz="1200" kern="100" dirty="0">
              <a:effectLst/>
            </a:endParaRPr>
          </a:p>
        </p:txBody>
      </p:sp>
      <p:sp>
        <p:nvSpPr>
          <p:cNvPr id="20" name="フローチャート: 組合せ 19">
            <a:extLst>
              <a:ext uri="{FF2B5EF4-FFF2-40B4-BE49-F238E27FC236}">
                <a16:creationId xmlns:a16="http://schemas.microsoft.com/office/drawing/2014/main" id="{53C9D331-A70F-4FEC-818B-A2E871313980}"/>
              </a:ext>
            </a:extLst>
          </p:cNvPr>
          <p:cNvSpPr/>
          <p:nvPr/>
        </p:nvSpPr>
        <p:spPr>
          <a:xfrm>
            <a:off x="5702786" y="243138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2526BCC3-B736-41C5-BE31-82378E00E345}"/>
              </a:ext>
            </a:extLst>
          </p:cNvPr>
          <p:cNvSpPr txBox="1"/>
          <p:nvPr/>
        </p:nvSpPr>
        <p:spPr>
          <a:xfrm>
            <a:off x="4372692" y="4835700"/>
            <a:ext cx="4509727" cy="1754326"/>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endParaRPr lang="en-US" altLang="ja-JP" sz="1200" kern="100" dirty="0">
              <a:effectLst/>
            </a:endParaRPr>
          </a:p>
          <a:p>
            <a:r>
              <a:rPr lang="ja-JP" altLang="en-US" sz="1200" kern="100" dirty="0"/>
              <a:t>・</a:t>
            </a:r>
            <a:r>
              <a:rPr lang="en-US" altLang="ja-JP" sz="1200" kern="100" dirty="0"/>
              <a:t>『</a:t>
            </a:r>
            <a:r>
              <a:rPr lang="ja-JP" altLang="en-US" sz="1200" kern="100" dirty="0"/>
              <a:t>具体的な取組内容</a:t>
            </a:r>
            <a:r>
              <a:rPr lang="en-US" altLang="ja-JP" sz="1200" kern="100" dirty="0"/>
              <a:t>』</a:t>
            </a:r>
            <a:r>
              <a:rPr lang="ja-JP" altLang="en-US" sz="1200" kern="100" dirty="0"/>
              <a:t>を継続し技術力を維持しつつ、</a:t>
            </a:r>
            <a:endParaRPr lang="en-US" altLang="ja-JP" sz="1200" kern="100" dirty="0"/>
          </a:p>
          <a:p>
            <a:r>
              <a:rPr lang="ja-JP" altLang="en-US" sz="1200" kern="100" dirty="0"/>
              <a:t>　デジタル技術の活用（</a:t>
            </a:r>
            <a:r>
              <a:rPr lang="en-US" altLang="ja-JP" sz="1200" kern="100" dirty="0"/>
              <a:t>※</a:t>
            </a:r>
            <a:r>
              <a:rPr lang="ja-JP" altLang="en-US" sz="1200" kern="100" dirty="0"/>
              <a:t>）による省力化やＰＰＰ（官民連</a:t>
            </a:r>
            <a:endParaRPr lang="en-US" altLang="ja-JP" sz="1200" kern="100" dirty="0"/>
          </a:p>
          <a:p>
            <a:r>
              <a:rPr lang="ja-JP" altLang="en-US" sz="1200" kern="100" dirty="0"/>
              <a:t>　携）事業などの民間事業者への包括管理委託の実施・拡大</a:t>
            </a:r>
            <a:endParaRPr lang="en-US" altLang="ja-JP" sz="1200" kern="100" dirty="0"/>
          </a:p>
          <a:p>
            <a:r>
              <a:rPr lang="ja-JP" altLang="en-US" sz="1200" kern="100" dirty="0"/>
              <a:t>　により、必要な時間の確保を行う。</a:t>
            </a:r>
            <a:endParaRPr lang="en-US" altLang="ja-JP" sz="1200" kern="100" dirty="0"/>
          </a:p>
          <a:p>
            <a:endParaRPr lang="en-US" altLang="ja-JP" sz="1200" u="sng" strike="noStrike" kern="100" baseline="0" dirty="0">
              <a:solidFill>
                <a:schemeClr val="tx1"/>
              </a:solidFill>
              <a:latin typeface="Meiryo UI" panose="020B0604030504040204" pitchFamily="50" charset="-128"/>
              <a:ea typeface="Meiryo UI" panose="020B0604030504040204" pitchFamily="50" charset="-128"/>
            </a:endParaRPr>
          </a:p>
          <a:p>
            <a:r>
              <a:rPr lang="ja-JP" altLang="en-US" sz="1200" strike="noStrike" kern="100" baseline="0" dirty="0">
                <a:solidFill>
                  <a:schemeClr val="tx1"/>
                </a:solidFill>
                <a:latin typeface="Meiryo UI" panose="020B0604030504040204" pitchFamily="50" charset="-128"/>
                <a:ea typeface="Meiryo UI" panose="020B0604030504040204" pitchFamily="50" charset="-128"/>
              </a:rPr>
              <a:t>　</a:t>
            </a:r>
            <a:r>
              <a:rPr lang="en-US" altLang="ja-JP" sz="1200" u="sng" strike="noStrike" kern="100" baseline="0" dirty="0">
                <a:solidFill>
                  <a:schemeClr val="tx1"/>
                </a:solidFill>
                <a:latin typeface="Meiryo UI" panose="020B0604030504040204" pitchFamily="50" charset="-128"/>
                <a:ea typeface="Meiryo UI" panose="020B0604030504040204" pitchFamily="50" charset="-128"/>
              </a:rPr>
              <a:t>※</a:t>
            </a:r>
            <a:r>
              <a:rPr lang="ja-JP" altLang="en-US" sz="1200" u="sng" strike="noStrike" kern="100" baseline="0" dirty="0">
                <a:solidFill>
                  <a:schemeClr val="tx1"/>
                </a:solidFill>
                <a:latin typeface="Meiryo UI" panose="020B0604030504040204" pitchFamily="50" charset="-128"/>
                <a:ea typeface="Meiryo UI" panose="020B0604030504040204" pitchFamily="50" charset="-128"/>
              </a:rPr>
              <a:t>別途、「</a:t>
            </a:r>
            <a:r>
              <a:rPr lang="ja-JP" altLang="en-US" sz="1200" b="0" u="sng" dirty="0">
                <a:solidFill>
                  <a:schemeClr val="tx1"/>
                </a:solidFill>
                <a:latin typeface="Meiryo UI" pitchFamily="50" charset="-128"/>
                <a:ea typeface="Meiryo UI" pitchFamily="50" charset="-128"/>
                <a:cs typeface="Meiryo UI" pitchFamily="50" charset="-128"/>
              </a:rPr>
              <a:t>第１回審議会　委員からの意見</a:t>
            </a:r>
            <a:r>
              <a:rPr lang="ja-JP" altLang="en-US" sz="1200" b="0" u="sng" strike="noStrike" kern="100" baseline="0" dirty="0">
                <a:solidFill>
                  <a:schemeClr val="tx1"/>
                </a:solidFill>
                <a:latin typeface="Meiryo UI" panose="020B0604030504040204" pitchFamily="50" charset="-128"/>
                <a:ea typeface="Meiryo UI" panose="020B0604030504040204" pitchFamily="50" charset="-128"/>
              </a:rPr>
              <a:t>」にて整理</a:t>
            </a:r>
            <a:endParaRPr lang="en-US" altLang="ja-JP" sz="1200" kern="100" dirty="0">
              <a:latin typeface="Meiryo UI" panose="020B0604030504040204" pitchFamily="50" charset="-128"/>
              <a:ea typeface="Meiryo UI" panose="020B0604030504040204" pitchFamily="50" charset="-128"/>
            </a:endParaRPr>
          </a:p>
          <a:p>
            <a:endParaRPr lang="en-US" altLang="ja-JP" sz="1200" kern="100" dirty="0">
              <a:effectLst/>
            </a:endParaRPr>
          </a:p>
        </p:txBody>
      </p:sp>
      <p:sp>
        <p:nvSpPr>
          <p:cNvPr id="15" name="フローチャート: 組合せ 14">
            <a:extLst>
              <a:ext uri="{FF2B5EF4-FFF2-40B4-BE49-F238E27FC236}">
                <a16:creationId xmlns:a16="http://schemas.microsoft.com/office/drawing/2014/main" id="{A6C0A379-9366-4B40-B7FE-A9613C1A73CE}"/>
              </a:ext>
            </a:extLst>
          </p:cNvPr>
          <p:cNvSpPr/>
          <p:nvPr/>
        </p:nvSpPr>
        <p:spPr>
          <a:xfrm>
            <a:off x="5494565" y="4455521"/>
            <a:ext cx="2053420" cy="10974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C6D30DFB-4DF7-4D04-8805-8D4D57A029C7}"/>
              </a:ext>
            </a:extLst>
          </p:cNvPr>
          <p:cNvSpPr txBox="1"/>
          <p:nvPr/>
        </p:nvSpPr>
        <p:spPr>
          <a:xfrm>
            <a:off x="4372692" y="3021537"/>
            <a:ext cx="4509727" cy="1015663"/>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pPr algn="just"/>
            <a:endParaRPr lang="en-US" altLang="ja-JP" sz="1200" kern="100" dirty="0">
              <a:effectLs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t>・</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職員が減少し、個人が担う業務量が増えることが懸念され、</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solidFill>
                  <a:prstClr val="black"/>
                </a:solidFill>
                <a:latin typeface="Trebuchet MS"/>
                <a:ea typeface="HGｺﾞｼｯｸM" panose="020B0609000000000000" pitchFamily="49" charset="-128"/>
              </a:rPr>
              <a:t>　</a:t>
            </a:r>
            <a:r>
              <a:rPr kumimoji="1" lang="ja-JP" altLang="en-US"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rPr>
              <a:t>技術の継承に必要な時間が十分に確保できない。</a:t>
            </a:r>
            <a:endParaRPr kumimoji="1" lang="en-US" altLang="ja-JP" sz="1200" b="0" i="0" u="none" strike="noStrike" kern="1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algn="just"/>
            <a:endParaRPr lang="en-US" altLang="ja-JP" sz="1200" kern="100" dirty="0"/>
          </a:p>
        </p:txBody>
      </p:sp>
      <p:sp>
        <p:nvSpPr>
          <p:cNvPr id="18" name="テキスト ボックス 17">
            <a:extLst>
              <a:ext uri="{FF2B5EF4-FFF2-40B4-BE49-F238E27FC236}">
                <a16:creationId xmlns:a16="http://schemas.microsoft.com/office/drawing/2014/main" id="{3670BF86-C23D-430F-8863-1CA7044A96F9}"/>
              </a:ext>
            </a:extLst>
          </p:cNvPr>
          <p:cNvSpPr txBox="1"/>
          <p:nvPr/>
        </p:nvSpPr>
        <p:spPr>
          <a:xfrm>
            <a:off x="6439894" y="261610"/>
            <a:ext cx="2814321" cy="276999"/>
          </a:xfrm>
          <a:prstGeom prst="rect">
            <a:avLst/>
          </a:prstGeom>
          <a:noFill/>
        </p:spPr>
        <p:txBody>
          <a:bodyPr wrap="square">
            <a:spAutoFit/>
          </a:bodyPr>
          <a:lstStyle/>
          <a:p>
            <a:r>
              <a:rPr lang="ja-JP" altLang="en-US" sz="1200" dirty="0">
                <a:solidFill>
                  <a:schemeClr val="bg1"/>
                </a:solidFill>
                <a:latin typeface="Meiryo UI" panose="020B0604030504040204" pitchFamily="50" charset="-128"/>
                <a:ea typeface="Meiryo UI" panose="020B0604030504040204" pitchFamily="50" charset="-128"/>
              </a:rPr>
              <a:t>Ⅱ．持続可能な維持管理の仕組みづくり </a:t>
            </a:r>
          </a:p>
        </p:txBody>
      </p:sp>
      <p:sp>
        <p:nvSpPr>
          <p:cNvPr id="19" name="スライド番号プレースホルダー 3">
            <a:extLst>
              <a:ext uri="{FF2B5EF4-FFF2-40B4-BE49-F238E27FC236}">
                <a16:creationId xmlns:a16="http://schemas.microsoft.com/office/drawing/2014/main" id="{4C028E74-C111-45D9-BFD5-06BF9073FDAA}"/>
              </a:ext>
            </a:extLst>
          </p:cNvPr>
          <p:cNvSpPr>
            <a:spLocks noGrp="1"/>
          </p:cNvSpPr>
          <p:nvPr>
            <p:ph type="sldNum" sz="quarter" idx="12"/>
          </p:nvPr>
        </p:nvSpPr>
        <p:spPr>
          <a:xfrm>
            <a:off x="8483600" y="6492875"/>
            <a:ext cx="660400" cy="365125"/>
          </a:xfrm>
        </p:spPr>
        <p:txBody>
          <a:bodyPr/>
          <a:lstStyle/>
          <a:p>
            <a:fld id="{682EF9F9-C4E8-46B2-BBF1-33E3162B856A}" type="slidenum">
              <a:rPr kumimoji="1" lang="ja-JP" altLang="en-US" smtClean="0"/>
              <a:t>18</a:t>
            </a:fld>
            <a:endParaRPr kumimoji="1" lang="ja-JP" altLang="en-US" dirty="0"/>
          </a:p>
        </p:txBody>
      </p:sp>
      <p:sp>
        <p:nvSpPr>
          <p:cNvPr id="13" name="テキスト ボックス 12">
            <a:extLst>
              <a:ext uri="{FF2B5EF4-FFF2-40B4-BE49-F238E27FC236}">
                <a16:creationId xmlns:a16="http://schemas.microsoft.com/office/drawing/2014/main" id="{4228962E-BDA0-4BF6-B6E7-7071B2BD10D6}"/>
              </a:ext>
            </a:extLst>
          </p:cNvPr>
          <p:cNvSpPr txBox="1"/>
          <p:nvPr/>
        </p:nvSpPr>
        <p:spPr>
          <a:xfrm>
            <a:off x="7271791" y="0"/>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－１</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702835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170" y="0"/>
            <a:ext cx="9141830"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7" name="テキスト ボックス 6"/>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４－１　効果検証シート </a:t>
            </a:r>
            <a:r>
              <a:rPr lang="en-US" altLang="ja-JP" sz="2400" dirty="0">
                <a:latin typeface="Meiryo UI" pitchFamily="50" charset="-128"/>
                <a:ea typeface="Meiryo UI" pitchFamily="50" charset="-128"/>
                <a:cs typeface="Meiryo UI" pitchFamily="50" charset="-128"/>
              </a:rPr>
              <a:t>《</a:t>
            </a:r>
            <a:r>
              <a:rPr lang="ja-JP" altLang="en-US" sz="2400" dirty="0">
                <a:latin typeface="Meiryo UI" pitchFamily="50" charset="-128"/>
                <a:ea typeface="Meiryo UI" pitchFamily="50" charset="-128"/>
                <a:cs typeface="Meiryo UI" pitchFamily="50" charset="-128"/>
              </a:rPr>
              <a:t>下水設備</a:t>
            </a:r>
            <a:r>
              <a:rPr lang="en-US" altLang="ja-JP" sz="2400" dirty="0">
                <a:latin typeface="Meiryo UI" pitchFamily="50" charset="-128"/>
                <a:ea typeface="Meiryo UI" pitchFamily="50" charset="-128"/>
                <a:cs typeface="Meiryo UI" pitchFamily="50" charset="-128"/>
              </a:rPr>
              <a:t>》</a:t>
            </a:r>
          </a:p>
        </p:txBody>
      </p:sp>
      <p:sp>
        <p:nvSpPr>
          <p:cNvPr id="4" name="スライド番号プレースホルダー 3"/>
          <p:cNvSpPr>
            <a:spLocks noGrp="1"/>
          </p:cNvSpPr>
          <p:nvPr>
            <p:ph type="sldNum" sz="quarter" idx="12"/>
          </p:nvPr>
        </p:nvSpPr>
        <p:spPr/>
        <p:txBody>
          <a:bodyPr/>
          <a:lstStyle/>
          <a:p>
            <a:fld id="{682EF9F9-C4E8-46B2-BBF1-33E3162B856A}" type="slidenum">
              <a:rPr kumimoji="1" lang="ja-JP" altLang="en-US" smtClean="0"/>
              <a:t>1</a:t>
            </a:fld>
            <a:endParaRPr kumimoji="1" lang="ja-JP" altLang="en-US" dirty="0"/>
          </a:p>
        </p:txBody>
      </p:sp>
      <p:graphicFrame>
        <p:nvGraphicFramePr>
          <p:cNvPr id="22" name="表 21">
            <a:extLst>
              <a:ext uri="{FF2B5EF4-FFF2-40B4-BE49-F238E27FC236}">
                <a16:creationId xmlns:a16="http://schemas.microsoft.com/office/drawing/2014/main" id="{0BD939A9-B2DE-4FCA-32FE-5B4BE798FF25}"/>
              </a:ext>
            </a:extLst>
          </p:cNvPr>
          <p:cNvGraphicFramePr>
            <a:graphicFrameLocks noGrp="1"/>
          </p:cNvGraphicFramePr>
          <p:nvPr>
            <p:extLst>
              <p:ext uri="{D42A27DB-BD31-4B8C-83A1-F6EECF244321}">
                <p14:modId xmlns:p14="http://schemas.microsoft.com/office/powerpoint/2010/main" val="544827024"/>
              </p:ext>
            </p:extLst>
          </p:nvPr>
        </p:nvGraphicFramePr>
        <p:xfrm>
          <a:off x="721361" y="1612707"/>
          <a:ext cx="7762239" cy="3869156"/>
        </p:xfrm>
        <a:graphic>
          <a:graphicData uri="http://schemas.openxmlformats.org/drawingml/2006/table">
            <a:tbl>
              <a:tblPr>
                <a:tableStyleId>{5C22544A-7EE6-4342-B048-85BDC9FD1C3A}</a:tableStyleId>
              </a:tblPr>
              <a:tblGrid>
                <a:gridCol w="721359">
                  <a:extLst>
                    <a:ext uri="{9D8B030D-6E8A-4147-A177-3AD203B41FA5}">
                      <a16:colId xmlns:a16="http://schemas.microsoft.com/office/drawing/2014/main" val="906011750"/>
                    </a:ext>
                  </a:extLst>
                </a:gridCol>
                <a:gridCol w="3139440">
                  <a:extLst>
                    <a:ext uri="{9D8B030D-6E8A-4147-A177-3AD203B41FA5}">
                      <a16:colId xmlns:a16="http://schemas.microsoft.com/office/drawing/2014/main" val="978118648"/>
                    </a:ext>
                  </a:extLst>
                </a:gridCol>
                <a:gridCol w="1270000">
                  <a:extLst>
                    <a:ext uri="{9D8B030D-6E8A-4147-A177-3AD203B41FA5}">
                      <a16:colId xmlns:a16="http://schemas.microsoft.com/office/drawing/2014/main" val="923705334"/>
                    </a:ext>
                  </a:extLst>
                </a:gridCol>
                <a:gridCol w="1361440">
                  <a:extLst>
                    <a:ext uri="{9D8B030D-6E8A-4147-A177-3AD203B41FA5}">
                      <a16:colId xmlns:a16="http://schemas.microsoft.com/office/drawing/2014/main" val="1328048858"/>
                    </a:ext>
                  </a:extLst>
                </a:gridCol>
                <a:gridCol w="1270000">
                  <a:extLst>
                    <a:ext uri="{9D8B030D-6E8A-4147-A177-3AD203B41FA5}">
                      <a16:colId xmlns:a16="http://schemas.microsoft.com/office/drawing/2014/main" val="832510340"/>
                    </a:ext>
                  </a:extLst>
                </a:gridCol>
              </a:tblGrid>
              <a:tr h="170123">
                <a:tc rowSpan="2">
                  <a:txBody>
                    <a:bodyPr/>
                    <a:lstStyle/>
                    <a:p>
                      <a:pPr algn="ctr" fontAlgn="ctr"/>
                      <a:r>
                        <a:rPr lang="en-US" sz="1300" u="none" strike="noStrike" dirty="0">
                          <a:effectLst/>
                          <a:latin typeface="Meiryo UI" panose="020B0604030504040204" pitchFamily="50" charset="-128"/>
                          <a:ea typeface="Meiryo UI" panose="020B0604030504040204" pitchFamily="50" charset="-128"/>
                        </a:rPr>
                        <a:t>NO.</a:t>
                      </a:r>
                      <a:endParaRPr 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rowSpan="2">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項目</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gridSpan="3">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評価（〇</a:t>
                      </a:r>
                      <a:r>
                        <a:rPr lang="en-US" sz="1300" u="none" strike="noStrike" dirty="0" err="1">
                          <a:effectLst/>
                          <a:latin typeface="Meiryo UI" panose="020B0604030504040204" pitchFamily="50" charset="-128"/>
                          <a:ea typeface="Meiryo UI" panose="020B0604030504040204" pitchFamily="50" charset="-128"/>
                        </a:rPr>
                        <a:t>or△or</a:t>
                      </a:r>
                      <a:r>
                        <a:rPr lang="en-US" sz="1300" u="none" strike="noStrike" dirty="0">
                          <a:effectLst/>
                          <a:latin typeface="Meiryo UI" panose="020B0604030504040204" pitchFamily="50" charset="-128"/>
                          <a:ea typeface="Meiryo UI" panose="020B0604030504040204" pitchFamily="50" charset="-128"/>
                        </a:rPr>
                        <a:t>×）</a:t>
                      </a:r>
                      <a:endParaRPr 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23878850"/>
                  </a:ext>
                </a:extLst>
              </a:tr>
              <a:tr h="338359">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1300" u="none" strike="noStrike" dirty="0">
                          <a:effectLst/>
                          <a:latin typeface="Meiryo UI" panose="020B0604030504040204" pitchFamily="50" charset="-128"/>
                          <a:ea typeface="Meiryo UI" panose="020B0604030504040204" pitchFamily="50" charset="-128"/>
                        </a:rPr>
                        <a:t>A.</a:t>
                      </a:r>
                      <a:r>
                        <a:rPr lang="ja-JP" altLang="en-US" sz="1300" u="none" strike="noStrike" dirty="0">
                          <a:effectLst/>
                          <a:latin typeface="Meiryo UI" panose="020B0604030504040204" pitchFamily="50" charset="-128"/>
                          <a:ea typeface="Meiryo UI" panose="020B0604030504040204" pitchFamily="50" charset="-128"/>
                        </a:rPr>
                        <a:t>実施状況</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ctr"/>
                      <a:r>
                        <a:rPr lang="en-US" sz="1300" u="none" strike="noStrike" dirty="0">
                          <a:effectLst/>
                          <a:latin typeface="Meiryo UI" panose="020B0604030504040204" pitchFamily="50" charset="-128"/>
                          <a:ea typeface="Meiryo UI" panose="020B0604030504040204" pitchFamily="50" charset="-128"/>
                        </a:rPr>
                        <a:t>B.</a:t>
                      </a:r>
                      <a:r>
                        <a:rPr lang="ja-JP" altLang="en-US" sz="1300" u="none" strike="noStrike" dirty="0">
                          <a:effectLst/>
                          <a:latin typeface="Meiryo UI" panose="020B0604030504040204" pitchFamily="50" charset="-128"/>
                          <a:ea typeface="Meiryo UI" panose="020B0604030504040204" pitchFamily="50" charset="-128"/>
                        </a:rPr>
                        <a:t>実施評価</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ctr"/>
                      <a:r>
                        <a:rPr lang="en-US" altLang="ja-JP" sz="1300" u="none" strike="noStrike" dirty="0">
                          <a:effectLst/>
                          <a:latin typeface="Meiryo UI" panose="020B0604030504040204" pitchFamily="50" charset="-128"/>
                          <a:ea typeface="Meiryo UI" panose="020B0604030504040204" pitchFamily="50" charset="-128"/>
                        </a:rPr>
                        <a:t>C.</a:t>
                      </a:r>
                      <a:r>
                        <a:rPr lang="ja-JP" altLang="en-US" sz="1300" u="none" strike="noStrike" dirty="0">
                          <a:effectLst/>
                          <a:latin typeface="Meiryo UI" panose="020B0604030504040204" pitchFamily="50" charset="-128"/>
                          <a:ea typeface="Meiryo UI" panose="020B0604030504040204" pitchFamily="50" charset="-128"/>
                        </a:rPr>
                        <a:t>将来（</a:t>
                      </a:r>
                      <a:r>
                        <a:rPr lang="en-US" altLang="ja-JP" sz="1300" u="none" strike="noStrike" dirty="0">
                          <a:effectLst/>
                          <a:latin typeface="Meiryo UI" panose="020B0604030504040204" pitchFamily="50" charset="-128"/>
                          <a:ea typeface="Meiryo UI" panose="020B0604030504040204" pitchFamily="50" charset="-128"/>
                        </a:rPr>
                        <a:t>10</a:t>
                      </a:r>
                      <a:r>
                        <a:rPr lang="ja-JP" altLang="en-US" sz="1300" u="none" strike="noStrike" dirty="0">
                          <a:effectLst/>
                          <a:latin typeface="Meiryo UI" panose="020B0604030504040204" pitchFamily="50" charset="-128"/>
                          <a:ea typeface="Meiryo UI" panose="020B0604030504040204" pitchFamily="50" charset="-128"/>
                        </a:rPr>
                        <a:t>年後）の運用</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474449123"/>
                  </a:ext>
                </a:extLst>
              </a:tr>
              <a:tr h="170123">
                <a:tc>
                  <a:txBody>
                    <a:bodyPr/>
                    <a:lstStyle/>
                    <a:p>
                      <a:pPr algn="ctr" fontAlgn="ctr"/>
                      <a:r>
                        <a:rPr lang="ja-JP" altLang="en-US" sz="1300" u="none" strike="noStrike" dirty="0">
                          <a:solidFill>
                            <a:schemeClr val="tx1"/>
                          </a:solidFill>
                          <a:effectLst/>
                          <a:latin typeface="Meiryo UI" panose="020B0604030504040204" pitchFamily="50" charset="-128"/>
                          <a:ea typeface="Meiryo UI" panose="020B0604030504040204" pitchFamily="50" charset="-128"/>
                        </a:rPr>
                        <a:t>①</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solidFill>
                            <a:schemeClr val="tx1"/>
                          </a:solidFill>
                          <a:effectLst/>
                          <a:latin typeface="Meiryo UI" panose="020B0604030504040204" pitchFamily="50" charset="-128"/>
                          <a:ea typeface="Meiryo UI" panose="020B0604030504040204" pitchFamily="50" charset="-128"/>
                        </a:rPr>
                        <a:t>  維持管理業務フロー</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1"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5203362"/>
                  </a:ext>
                </a:extLst>
              </a:tr>
              <a:tr h="170123">
                <a:tc>
                  <a:txBody>
                    <a:bodyPr/>
                    <a:lstStyle/>
                    <a:p>
                      <a:pPr algn="ctr" fontAlgn="ctr"/>
                      <a:r>
                        <a:rPr lang="ja-JP" altLang="en-US" sz="1300" u="none" strike="noStrike" dirty="0">
                          <a:solidFill>
                            <a:schemeClr val="tx1"/>
                          </a:solidFill>
                          <a:effectLst/>
                          <a:latin typeface="Meiryo UI" panose="020B0604030504040204" pitchFamily="50" charset="-128"/>
                          <a:ea typeface="Meiryo UI" panose="020B0604030504040204" pitchFamily="50" charset="-128"/>
                        </a:rPr>
                        <a:t>②</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solidFill>
                            <a:schemeClr val="tx1"/>
                          </a:solidFill>
                          <a:effectLst/>
                          <a:latin typeface="Meiryo UI" panose="020B0604030504040204" pitchFamily="50" charset="-128"/>
                          <a:ea typeface="Meiryo UI" panose="020B0604030504040204" pitchFamily="50" charset="-128"/>
                        </a:rPr>
                        <a:t>　点検業務の充実</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8832210"/>
                  </a:ext>
                </a:extLst>
              </a:tr>
              <a:tr h="170123">
                <a:tc>
                  <a:txBody>
                    <a:bodyPr/>
                    <a:lstStyle/>
                    <a:p>
                      <a:pPr algn="ctr" fontAlgn="ctr"/>
                      <a:r>
                        <a:rPr lang="ja-JP" altLang="en-US" sz="1300" u="none" strike="noStrike" dirty="0">
                          <a:solidFill>
                            <a:schemeClr val="tx1"/>
                          </a:solidFill>
                          <a:effectLst/>
                          <a:latin typeface="Meiryo UI" panose="020B0604030504040204" pitchFamily="50" charset="-128"/>
                          <a:ea typeface="Meiryo UI" panose="020B0604030504040204" pitchFamily="50" charset="-128"/>
                        </a:rPr>
                        <a:t>③</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solidFill>
                            <a:schemeClr val="tx1"/>
                          </a:solidFill>
                          <a:effectLst/>
                          <a:latin typeface="Meiryo UI" panose="020B0604030504040204" pitchFamily="50" charset="-128"/>
                          <a:ea typeface="Meiryo UI" panose="020B0604030504040204" pitchFamily="50" charset="-128"/>
                        </a:rPr>
                        <a:t>　点検、診断・評価対策実施の標準的なフロー</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9048024"/>
                  </a:ext>
                </a:extLst>
              </a:tr>
              <a:tr h="170123">
                <a:tc>
                  <a:txBody>
                    <a:bodyPr/>
                    <a:lstStyle/>
                    <a:p>
                      <a:pPr algn="ctr" fontAlgn="ctr"/>
                      <a:r>
                        <a:rPr lang="ja-JP" altLang="en-US" sz="1300" u="none" strike="noStrike" dirty="0">
                          <a:solidFill>
                            <a:schemeClr val="tx1"/>
                          </a:solidFill>
                          <a:effectLst/>
                          <a:latin typeface="Meiryo UI" panose="020B0604030504040204" pitchFamily="50" charset="-128"/>
                          <a:ea typeface="Meiryo UI" panose="020B0604030504040204" pitchFamily="50" charset="-128"/>
                        </a:rPr>
                        <a:t>④</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solidFill>
                            <a:schemeClr val="tx1"/>
                          </a:solidFill>
                          <a:effectLst/>
                          <a:latin typeface="Meiryo UI" panose="020B0604030504040204" pitchFamily="50" charset="-128"/>
                          <a:ea typeface="Meiryo UI" panose="020B0604030504040204" pitchFamily="50" charset="-128"/>
                        </a:rPr>
                        <a:t>　定期点検を含む点検業務のフロー</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1"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5682260"/>
                  </a:ext>
                </a:extLst>
              </a:tr>
              <a:tr h="170123">
                <a:tc>
                  <a:txBody>
                    <a:bodyPr/>
                    <a:lstStyle/>
                    <a:p>
                      <a:pPr algn="ctr" fontAlgn="ctr"/>
                      <a:r>
                        <a:rPr lang="ja-JP" altLang="en-US" sz="1300" u="none" strike="noStrike" dirty="0">
                          <a:solidFill>
                            <a:schemeClr val="tx1"/>
                          </a:solidFill>
                          <a:effectLst/>
                          <a:latin typeface="Meiryo UI" panose="020B0604030504040204" pitchFamily="50" charset="-128"/>
                          <a:ea typeface="Meiryo UI" panose="020B0604030504040204" pitchFamily="50" charset="-128"/>
                        </a:rPr>
                        <a:t>⑤</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solidFill>
                            <a:schemeClr val="tx1"/>
                          </a:solidFill>
                          <a:effectLst/>
                          <a:latin typeface="Meiryo UI" panose="020B0604030504040204" pitchFamily="50" charset="-128"/>
                          <a:ea typeface="Meiryo UI" panose="020B0604030504040204" pitchFamily="50" charset="-128"/>
                        </a:rPr>
                        <a:t>　点検業務の実施主体</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6888674"/>
                  </a:ext>
                </a:extLst>
              </a:tr>
              <a:tr h="176403">
                <a:tc>
                  <a:txBody>
                    <a:bodyPr/>
                    <a:lstStyle/>
                    <a:p>
                      <a:pPr algn="ctr" fontAlgn="ctr"/>
                      <a:r>
                        <a:rPr lang="ja-JP" altLang="en-US" sz="1300" u="none" strike="noStrike" dirty="0">
                          <a:solidFill>
                            <a:schemeClr val="tx1"/>
                          </a:solidFill>
                          <a:effectLst/>
                          <a:latin typeface="Meiryo UI" panose="020B0604030504040204" pitchFamily="50" charset="-128"/>
                          <a:ea typeface="Meiryo UI" panose="020B0604030504040204" pitchFamily="50" charset="-128"/>
                        </a:rPr>
                        <a:t>⑥</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solidFill>
                            <a:schemeClr val="tx1"/>
                          </a:solidFill>
                          <a:effectLst/>
                          <a:latin typeface="Meiryo UI" panose="020B0604030504040204" pitchFamily="50" charset="-128"/>
                          <a:ea typeface="Meiryo UI" panose="020B0604030504040204" pitchFamily="50" charset="-128"/>
                        </a:rPr>
                        <a:t>　健全度評価基準および健全度判定要領</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chemeClr val="tx1"/>
                          </a:solidFill>
                          <a:effectLst/>
                          <a:uLnTx/>
                          <a:uFillTx/>
                          <a:latin typeface="ＭＳ Ｐ明朝" panose="02020600040205080304" pitchFamily="18" charset="-128"/>
                          <a:ea typeface="ＭＳ Ｐ明朝" panose="02020600040205080304" pitchFamily="18" charset="-128"/>
                          <a:cs typeface="+mn-cs"/>
                        </a:rPr>
                        <a:t>△</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chemeClr val="tx1"/>
                          </a:solidFill>
                          <a:effectLst/>
                          <a:uLnTx/>
                          <a:uFillTx/>
                          <a:latin typeface="ＭＳ Ｐ明朝" panose="02020600040205080304" pitchFamily="18" charset="-128"/>
                          <a:ea typeface="ＭＳ Ｐ明朝" panose="02020600040205080304" pitchFamily="18" charset="-128"/>
                          <a:cs typeface="+mn-cs"/>
                        </a:rPr>
                        <a:t>△</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7440786"/>
                  </a:ext>
                </a:extLst>
              </a:tr>
              <a:tr h="172370">
                <a:tc>
                  <a:txBody>
                    <a:bodyPr/>
                    <a:lstStyle/>
                    <a:p>
                      <a:pPr algn="ctr" fontAlgn="ctr"/>
                      <a:r>
                        <a:rPr lang="ja-JP" altLang="en-US" sz="1300" u="none" strike="noStrike" dirty="0">
                          <a:solidFill>
                            <a:schemeClr val="tx1"/>
                          </a:solidFill>
                          <a:effectLst/>
                          <a:latin typeface="Meiryo UI" panose="020B0604030504040204" pitchFamily="50" charset="-128"/>
                          <a:ea typeface="Meiryo UI" panose="020B0604030504040204" pitchFamily="50" charset="-128"/>
                        </a:rPr>
                        <a:t>⑦</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solidFill>
                            <a:schemeClr val="tx1"/>
                          </a:solidFill>
                          <a:effectLst/>
                          <a:latin typeface="Meiryo UI" panose="020B0604030504040204" pitchFamily="50" charset="-128"/>
                          <a:ea typeface="Meiryo UI" panose="020B0604030504040204" pitchFamily="50" charset="-128"/>
                        </a:rPr>
                        <a:t>　標準的な維持管理手法の選定フロー</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7692066"/>
                  </a:ext>
                </a:extLst>
              </a:tr>
              <a:tr h="170123">
                <a:tc>
                  <a:txBody>
                    <a:bodyPr/>
                    <a:lstStyle/>
                    <a:p>
                      <a:pPr algn="ctr" fontAlgn="ctr"/>
                      <a:r>
                        <a:rPr lang="ja-JP" altLang="en-US" sz="1300" u="none" strike="noStrike" dirty="0">
                          <a:solidFill>
                            <a:schemeClr val="tx1"/>
                          </a:solidFill>
                          <a:effectLst/>
                          <a:latin typeface="Meiryo UI" panose="020B0604030504040204" pitchFamily="50" charset="-128"/>
                          <a:ea typeface="Meiryo UI" panose="020B0604030504040204" pitchFamily="50" charset="-128"/>
                        </a:rPr>
                        <a:t>⑧</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solidFill>
                            <a:schemeClr val="tx1"/>
                          </a:solidFill>
                          <a:effectLst/>
                          <a:latin typeface="Meiryo UI" panose="020B0604030504040204" pitchFamily="50" charset="-128"/>
                          <a:ea typeface="Meiryo UI" panose="020B0604030504040204" pitchFamily="50" charset="-128"/>
                        </a:rPr>
                        <a:t>　</a:t>
                      </a:r>
                      <a:r>
                        <a:rPr lang="zh-TW" altLang="en-US" sz="1300" u="none" strike="noStrike" dirty="0">
                          <a:solidFill>
                            <a:schemeClr val="tx1"/>
                          </a:solidFill>
                          <a:effectLst/>
                          <a:latin typeface="Meiryo UI" panose="020B0604030504040204" pitchFamily="50" charset="-128"/>
                          <a:ea typeface="Meiryo UI" panose="020B0604030504040204" pitchFamily="50" charset="-128"/>
                        </a:rPr>
                        <a:t>維持管理手法</a:t>
                      </a:r>
                      <a:endParaRPr lang="zh-TW" altLang="en-US" sz="1300" b="0" i="0" u="none" strike="noStrike" dirty="0">
                        <a:solidFill>
                          <a:schemeClr val="tx1"/>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1"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1"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1"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3203492"/>
                  </a:ext>
                </a:extLst>
              </a:tr>
              <a:tr h="170123">
                <a:tc>
                  <a:txBody>
                    <a:bodyPr/>
                    <a:lstStyle/>
                    <a:p>
                      <a:pPr algn="ctr" fontAlgn="ctr"/>
                      <a:r>
                        <a:rPr lang="ja-JP" altLang="en-US" sz="1300" u="none" strike="noStrike" dirty="0">
                          <a:solidFill>
                            <a:schemeClr val="tx1"/>
                          </a:solidFill>
                          <a:effectLst/>
                          <a:latin typeface="Meiryo UI" panose="020B0604030504040204" pitchFamily="50" charset="-128"/>
                          <a:ea typeface="Meiryo UI" panose="020B0604030504040204" pitchFamily="50" charset="-128"/>
                        </a:rPr>
                        <a:t>⑨</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solidFill>
                            <a:schemeClr val="tx1"/>
                          </a:solidFill>
                          <a:effectLst/>
                          <a:latin typeface="Meiryo UI" panose="020B0604030504040204" pitchFamily="50" charset="-128"/>
                          <a:ea typeface="Meiryo UI" panose="020B0604030504040204" pitchFamily="50" charset="-128"/>
                        </a:rPr>
                        <a:t>　維持管理水準の設定</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1"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1"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7350216"/>
                  </a:ext>
                </a:extLst>
              </a:tr>
              <a:tr h="170123">
                <a:tc>
                  <a:txBody>
                    <a:bodyPr/>
                    <a:lstStyle/>
                    <a:p>
                      <a:pPr algn="ctr" fontAlgn="ctr"/>
                      <a:r>
                        <a:rPr lang="ja-JP" altLang="en-US" sz="1300" u="none" strike="noStrike" dirty="0">
                          <a:solidFill>
                            <a:schemeClr val="tx1"/>
                          </a:solidFill>
                          <a:effectLst/>
                          <a:latin typeface="Meiryo UI" panose="020B0604030504040204" pitchFamily="50" charset="-128"/>
                          <a:ea typeface="Meiryo UI" panose="020B0604030504040204" pitchFamily="50" charset="-128"/>
                        </a:rPr>
                        <a:t>⑩</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solidFill>
                            <a:schemeClr val="tx1"/>
                          </a:solidFill>
                          <a:effectLst/>
                          <a:latin typeface="Meiryo UI" panose="020B0604030504040204" pitchFamily="50" charset="-128"/>
                          <a:ea typeface="Meiryo UI" panose="020B0604030504040204" pitchFamily="50" charset="-128"/>
                        </a:rPr>
                        <a:t>　</a:t>
                      </a:r>
                      <a:r>
                        <a:rPr lang="ja-JP" altLang="en-US" sz="1200" u="none" strike="noStrike" dirty="0">
                          <a:solidFill>
                            <a:schemeClr val="tx1"/>
                          </a:solidFill>
                          <a:effectLst/>
                          <a:latin typeface="Meiryo UI" panose="020B0604030504040204" pitchFamily="50" charset="-128"/>
                          <a:ea typeface="Meiryo UI" panose="020B0604030504040204" pitchFamily="50" charset="-128"/>
                        </a:rPr>
                        <a:t>改築において考慮すべき視点と改築判定フロー</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chemeClr val="tx1"/>
                          </a:solidFill>
                          <a:effectLst/>
                          <a:uLnTx/>
                          <a:uFillTx/>
                          <a:latin typeface="ＭＳ Ｐ明朝" panose="02020600040205080304" pitchFamily="18" charset="-128"/>
                          <a:ea typeface="ＭＳ Ｐ明朝" panose="02020600040205080304" pitchFamily="18" charset="-128"/>
                          <a:cs typeface="+mn-cs"/>
                        </a:rPr>
                        <a:t>△</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chemeClr val="tx1"/>
                          </a:solidFill>
                          <a:effectLst/>
                          <a:uLnTx/>
                          <a:uFillTx/>
                          <a:latin typeface="ＭＳ Ｐ明朝" panose="02020600040205080304" pitchFamily="18" charset="-128"/>
                          <a:ea typeface="ＭＳ Ｐ明朝" panose="02020600040205080304" pitchFamily="18" charset="-128"/>
                          <a:cs typeface="+mn-cs"/>
                        </a:rPr>
                        <a:t>△</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5958371"/>
                  </a:ext>
                </a:extLst>
              </a:tr>
              <a:tr h="170123">
                <a:tc>
                  <a:txBody>
                    <a:bodyPr/>
                    <a:lstStyle/>
                    <a:p>
                      <a:pPr algn="ctr" fontAlgn="ctr"/>
                      <a:r>
                        <a:rPr lang="ja-JP" altLang="en-US" sz="1300" u="none" strike="noStrike" dirty="0">
                          <a:solidFill>
                            <a:schemeClr val="tx1"/>
                          </a:solidFill>
                          <a:effectLst/>
                          <a:latin typeface="Meiryo UI" panose="020B0604030504040204" pitchFamily="50" charset="-128"/>
                          <a:ea typeface="Meiryo UI" panose="020B0604030504040204" pitchFamily="50" charset="-128"/>
                        </a:rPr>
                        <a:t>⑪</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solidFill>
                            <a:schemeClr val="tx1"/>
                          </a:solidFill>
                          <a:effectLst/>
                          <a:latin typeface="Meiryo UI" panose="020B0604030504040204" pitchFamily="50" charset="-128"/>
                          <a:ea typeface="Meiryo UI" panose="020B0604030504040204" pitchFamily="50" charset="-128"/>
                        </a:rPr>
                        <a:t>　種々の観点からの機械電気設備の寿命</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chemeClr val="tx1"/>
                          </a:solidFill>
                          <a:effectLst/>
                          <a:uLnTx/>
                          <a:uFillTx/>
                          <a:latin typeface="ＭＳ Ｐ明朝" panose="02020600040205080304" pitchFamily="18" charset="-128"/>
                          <a:ea typeface="ＭＳ Ｐ明朝" panose="02020600040205080304" pitchFamily="18" charset="-128"/>
                          <a:cs typeface="+mn-cs"/>
                        </a:rPr>
                        <a:t>△</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chemeClr val="tx1"/>
                          </a:solidFill>
                          <a:effectLst/>
                          <a:uLnTx/>
                          <a:uFillTx/>
                          <a:latin typeface="ＭＳ Ｐ明朝" panose="02020600040205080304" pitchFamily="18" charset="-128"/>
                          <a:ea typeface="ＭＳ Ｐ明朝" panose="02020600040205080304" pitchFamily="18" charset="-128"/>
                          <a:cs typeface="+mn-cs"/>
                        </a:rPr>
                        <a:t>△</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chemeClr val="tx1"/>
                          </a:solidFill>
                          <a:effectLst/>
                          <a:uLnTx/>
                          <a:uFillTx/>
                          <a:latin typeface="ＭＳ Ｐ明朝" panose="02020600040205080304" pitchFamily="18" charset="-128"/>
                          <a:ea typeface="ＭＳ Ｐ明朝" panose="02020600040205080304" pitchFamily="18" charset="-128"/>
                          <a:cs typeface="+mn-cs"/>
                        </a:rPr>
                        <a:t>△</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9310346"/>
                  </a:ext>
                </a:extLst>
              </a:tr>
              <a:tr h="170123">
                <a:tc>
                  <a:txBody>
                    <a:bodyPr/>
                    <a:lstStyle/>
                    <a:p>
                      <a:pPr algn="ctr" fontAlgn="ctr"/>
                      <a:r>
                        <a:rPr lang="ja-JP" altLang="en-US" sz="1300" u="none" strike="noStrike" dirty="0">
                          <a:solidFill>
                            <a:schemeClr val="tx1"/>
                          </a:solidFill>
                          <a:effectLst/>
                          <a:latin typeface="Meiryo UI" panose="020B0604030504040204" pitchFamily="50" charset="-128"/>
                          <a:ea typeface="Meiryo UI" panose="020B0604030504040204" pitchFamily="50" charset="-128"/>
                        </a:rPr>
                        <a:t>⑫</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solidFill>
                            <a:schemeClr val="tx1"/>
                          </a:solidFill>
                          <a:effectLst/>
                          <a:latin typeface="Meiryo UI" panose="020B0604030504040204" pitchFamily="50" charset="-128"/>
                          <a:ea typeface="Meiryo UI" panose="020B0604030504040204" pitchFamily="50" charset="-128"/>
                        </a:rPr>
                        <a:t>　重点化指標・優先順位の考え方</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1"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1"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0356225"/>
                  </a:ext>
                </a:extLst>
              </a:tr>
              <a:tr h="170123">
                <a:tc>
                  <a:txBody>
                    <a:bodyPr/>
                    <a:lstStyle/>
                    <a:p>
                      <a:pPr algn="ctr" fontAlgn="ctr"/>
                      <a:r>
                        <a:rPr lang="ja-JP" altLang="en-US" sz="1300" u="none" strike="noStrike" dirty="0">
                          <a:solidFill>
                            <a:schemeClr val="tx1"/>
                          </a:solidFill>
                          <a:effectLst/>
                          <a:latin typeface="Meiryo UI" panose="020B0604030504040204" pitchFamily="50" charset="-128"/>
                          <a:ea typeface="Meiryo UI" panose="020B0604030504040204" pitchFamily="50" charset="-128"/>
                        </a:rPr>
                        <a:t>⑬</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solidFill>
                            <a:schemeClr val="tx1"/>
                          </a:solidFill>
                          <a:effectLst/>
                          <a:latin typeface="Meiryo UI" panose="020B0604030504040204" pitchFamily="50" charset="-128"/>
                          <a:ea typeface="Meiryo UI" panose="020B0604030504040204" pitchFamily="50" charset="-128"/>
                        </a:rPr>
                        <a:t>　日常的な維持管理の着実な実践</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3184715"/>
                  </a:ext>
                </a:extLst>
              </a:tr>
              <a:tr h="170123">
                <a:tc>
                  <a:txBody>
                    <a:bodyPr/>
                    <a:lstStyle/>
                    <a:p>
                      <a:pPr algn="ctr" fontAlgn="ctr"/>
                      <a:r>
                        <a:rPr lang="ja-JP" altLang="en-US" sz="1300" u="none" strike="noStrike" dirty="0">
                          <a:solidFill>
                            <a:schemeClr val="tx1"/>
                          </a:solidFill>
                          <a:effectLst/>
                          <a:latin typeface="Meiryo UI" panose="020B0604030504040204" pitchFamily="50" charset="-128"/>
                          <a:ea typeface="Meiryo UI" panose="020B0604030504040204" pitchFamily="50" charset="-128"/>
                        </a:rPr>
                        <a:t>⑭</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solidFill>
                            <a:schemeClr val="tx1"/>
                          </a:solidFill>
                          <a:effectLst/>
                          <a:latin typeface="Meiryo UI" panose="020B0604030504040204" pitchFamily="50" charset="-128"/>
                          <a:ea typeface="Meiryo UI" panose="020B0604030504040204" pitchFamily="50" charset="-128"/>
                        </a:rPr>
                        <a:t>　データ蓄積・活用・管理</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b="1" i="0" u="none" strike="noStrike" dirty="0">
                          <a:solidFill>
                            <a:schemeClr val="tx1"/>
                          </a:solidFill>
                          <a:effectLst/>
                          <a:latin typeface="ＭＳ Ｐ明朝" panose="02020600040205080304" pitchFamily="18" charset="-128"/>
                          <a:ea typeface="ＭＳ Ｐ明朝" panose="02020600040205080304" pitchFamily="18" charset="-128"/>
                        </a:rPr>
                        <a:t>△</a:t>
                      </a: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chemeClr val="tx1"/>
                          </a:solidFill>
                          <a:effectLst/>
                          <a:uLnTx/>
                          <a:uFillTx/>
                          <a:latin typeface="ＭＳ Ｐ明朝" panose="02020600040205080304" pitchFamily="18" charset="-128"/>
                          <a:ea typeface="ＭＳ Ｐ明朝" panose="02020600040205080304" pitchFamily="18" charset="-128"/>
                          <a:cs typeface="+mn-cs"/>
                        </a:rPr>
                        <a:t>△</a:t>
                      </a:r>
                      <a:endParaRPr lang="ja-JP" altLang="en-US" sz="1300" b="1"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chemeClr val="tx1"/>
                          </a:solidFill>
                          <a:effectLst/>
                          <a:uLnTx/>
                          <a:uFillTx/>
                          <a:latin typeface="ＭＳ Ｐ明朝" panose="02020600040205080304" pitchFamily="18" charset="-128"/>
                          <a:ea typeface="ＭＳ Ｐ明朝" panose="02020600040205080304" pitchFamily="18" charset="-128"/>
                          <a:cs typeface="+mn-cs"/>
                        </a:rPr>
                        <a:t>△</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8134106"/>
                  </a:ext>
                </a:extLst>
              </a:tr>
              <a:tr h="170123">
                <a:tc>
                  <a:txBody>
                    <a:bodyPr/>
                    <a:lstStyle/>
                    <a:p>
                      <a:pPr algn="ctr" fontAlgn="ctr"/>
                      <a:r>
                        <a:rPr lang="ja-JP" altLang="en-US" sz="1300" u="none" strike="noStrike" dirty="0">
                          <a:solidFill>
                            <a:schemeClr val="tx1"/>
                          </a:solidFill>
                          <a:effectLst/>
                          <a:latin typeface="Meiryo UI" panose="020B0604030504040204" pitchFamily="50" charset="-128"/>
                          <a:ea typeface="Meiryo UI" panose="020B0604030504040204" pitchFamily="50" charset="-128"/>
                        </a:rPr>
                        <a:t>⑮</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solidFill>
                            <a:schemeClr val="tx1"/>
                          </a:solidFill>
                          <a:effectLst/>
                          <a:latin typeface="Meiryo UI" panose="020B0604030504040204" pitchFamily="50" charset="-128"/>
                          <a:ea typeface="Meiryo UI" panose="020B0604030504040204" pitchFamily="50" charset="-128"/>
                        </a:rPr>
                        <a:t>　維持管理を見通した新設工事上の工夫</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5992175"/>
                  </a:ext>
                </a:extLst>
              </a:tr>
              <a:tr h="170123">
                <a:tc>
                  <a:txBody>
                    <a:bodyPr/>
                    <a:lstStyle/>
                    <a:p>
                      <a:pPr algn="ctr" fontAlgn="ctr"/>
                      <a:r>
                        <a:rPr lang="ja-JP" altLang="en-US" sz="1300" u="none" strike="noStrike" dirty="0">
                          <a:solidFill>
                            <a:schemeClr val="tx1"/>
                          </a:solidFill>
                          <a:effectLst/>
                          <a:latin typeface="Meiryo UI" panose="020B0604030504040204" pitchFamily="50" charset="-128"/>
                          <a:ea typeface="Meiryo UI" panose="020B0604030504040204" pitchFamily="50" charset="-128"/>
                        </a:rPr>
                        <a:t>⑯</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solidFill>
                            <a:schemeClr val="tx1"/>
                          </a:solidFill>
                          <a:effectLst/>
                          <a:latin typeface="Meiryo UI" panose="020B0604030504040204" pitchFamily="50" charset="-128"/>
                          <a:ea typeface="Meiryo UI" panose="020B0604030504040204" pitchFamily="50" charset="-128"/>
                        </a:rPr>
                        <a:t>　新たな技術、材料、工法の活用と促進策</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1"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6277" marR="6277" marT="6277"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1"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2562332"/>
                  </a:ext>
                </a:extLst>
              </a:tr>
            </a:tbl>
          </a:graphicData>
        </a:graphic>
      </p:graphicFrame>
      <p:sp>
        <p:nvSpPr>
          <p:cNvPr id="24" name="テキスト ボックス 23">
            <a:extLst>
              <a:ext uri="{FF2B5EF4-FFF2-40B4-BE49-F238E27FC236}">
                <a16:creationId xmlns:a16="http://schemas.microsoft.com/office/drawing/2014/main" id="{0F93AE18-10B8-46DC-038D-769D27938675}"/>
              </a:ext>
            </a:extLst>
          </p:cNvPr>
          <p:cNvSpPr txBox="1"/>
          <p:nvPr/>
        </p:nvSpPr>
        <p:spPr>
          <a:xfrm>
            <a:off x="365760" y="1340019"/>
            <a:ext cx="4643120" cy="307777"/>
          </a:xfrm>
          <a:prstGeom prst="rect">
            <a:avLst/>
          </a:prstGeom>
          <a:noFill/>
        </p:spPr>
        <p:txBody>
          <a:bodyPr wrap="square">
            <a:spAutoFit/>
          </a:bodyPr>
          <a:lstStyle/>
          <a:p>
            <a:r>
              <a:rPr lang="en-US" altLang="ja-JP" sz="1400" i="0" u="none" strike="noStrike" dirty="0">
                <a:solidFill>
                  <a:srgbClr val="000000"/>
                </a:solidFill>
                <a:effectLst/>
                <a:latin typeface="Meiryo UI" panose="020B0604030504040204" pitchFamily="50" charset="-128"/>
                <a:ea typeface="Meiryo UI" panose="020B0604030504040204" pitchFamily="50" charset="-128"/>
              </a:rPr>
              <a:t>Ⅰ</a:t>
            </a:r>
            <a:r>
              <a:rPr lang="ja-JP" altLang="en-US" sz="1400" i="0" u="none" strike="noStrike" dirty="0">
                <a:solidFill>
                  <a:srgbClr val="000000"/>
                </a:solidFill>
                <a:effectLst/>
                <a:latin typeface="Meiryo UI" panose="020B0604030504040204" pitchFamily="50" charset="-128"/>
                <a:ea typeface="Meiryo UI" panose="020B0604030504040204" pitchFamily="50" charset="-128"/>
              </a:rPr>
              <a:t>．効率的・効果的な維持管理の推進</a:t>
            </a:r>
            <a:r>
              <a:rPr lang="ja-JP" altLang="en-US" sz="1400" dirty="0">
                <a:latin typeface="Meiryo UI" panose="020B0604030504040204" pitchFamily="50" charset="-128"/>
                <a:ea typeface="Meiryo UI" panose="020B0604030504040204" pitchFamily="50" charset="-128"/>
              </a:rPr>
              <a:t> </a:t>
            </a:r>
          </a:p>
        </p:txBody>
      </p:sp>
      <p:sp>
        <p:nvSpPr>
          <p:cNvPr id="27" name="テキスト ボックス 26">
            <a:extLst>
              <a:ext uri="{FF2B5EF4-FFF2-40B4-BE49-F238E27FC236}">
                <a16:creationId xmlns:a16="http://schemas.microsoft.com/office/drawing/2014/main" id="{D0792294-464C-F894-1B83-1F30F244D551}"/>
              </a:ext>
            </a:extLst>
          </p:cNvPr>
          <p:cNvSpPr txBox="1"/>
          <p:nvPr/>
        </p:nvSpPr>
        <p:spPr>
          <a:xfrm>
            <a:off x="365760" y="5474601"/>
            <a:ext cx="3738880" cy="307777"/>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Ⅱ．持続可能な維持管理の仕組みづくり</a:t>
            </a:r>
          </a:p>
        </p:txBody>
      </p:sp>
      <p:sp>
        <p:nvSpPr>
          <p:cNvPr id="28" name="テキスト ボックス 27">
            <a:extLst>
              <a:ext uri="{FF2B5EF4-FFF2-40B4-BE49-F238E27FC236}">
                <a16:creationId xmlns:a16="http://schemas.microsoft.com/office/drawing/2014/main" id="{356F5327-DF3B-00FF-327E-70BB23051558}"/>
              </a:ext>
            </a:extLst>
          </p:cNvPr>
          <p:cNvSpPr txBox="1"/>
          <p:nvPr/>
        </p:nvSpPr>
        <p:spPr>
          <a:xfrm>
            <a:off x="132080" y="978738"/>
            <a:ext cx="6807200" cy="369332"/>
          </a:xfrm>
          <a:prstGeom prst="rect">
            <a:avLst/>
          </a:prstGeom>
          <a:noFill/>
        </p:spPr>
        <p:txBody>
          <a:bodyPr wrap="square">
            <a:spAutoFit/>
          </a:bodyPr>
          <a:lstStyle/>
          <a:p>
            <a:r>
              <a:rPr lang="ja-JP" altLang="en-US" b="1" dirty="0">
                <a:solidFill>
                  <a:srgbClr val="000000"/>
                </a:solidFill>
                <a:latin typeface="Meiryo UI" panose="020B0604030504040204" pitchFamily="50" charset="-128"/>
                <a:ea typeface="Meiryo UI" panose="020B0604030504040204" pitchFamily="50" charset="-128"/>
              </a:rPr>
              <a:t>◆大阪府都市基盤施設長寿命化計画　行動計画の効果の検証</a:t>
            </a:r>
            <a:endParaRPr lang="ja-JP" altLang="en-US" b="1" dirty="0">
              <a:latin typeface="Meiryo UI" panose="020B0604030504040204" pitchFamily="50" charset="-128"/>
              <a:ea typeface="Meiryo UI" panose="020B0604030504040204" pitchFamily="50" charset="-128"/>
            </a:endParaRPr>
          </a:p>
        </p:txBody>
      </p:sp>
      <p:graphicFrame>
        <p:nvGraphicFramePr>
          <p:cNvPr id="10" name="表 9">
            <a:extLst>
              <a:ext uri="{FF2B5EF4-FFF2-40B4-BE49-F238E27FC236}">
                <a16:creationId xmlns:a16="http://schemas.microsoft.com/office/drawing/2014/main" id="{A364C28C-AAA8-45FF-8A9A-E2931D94B854}"/>
              </a:ext>
            </a:extLst>
          </p:cNvPr>
          <p:cNvGraphicFramePr>
            <a:graphicFrameLocks noGrp="1"/>
          </p:cNvGraphicFramePr>
          <p:nvPr>
            <p:extLst>
              <p:ext uri="{D42A27DB-BD31-4B8C-83A1-F6EECF244321}">
                <p14:modId xmlns:p14="http://schemas.microsoft.com/office/powerpoint/2010/main" val="977329172"/>
              </p:ext>
            </p:extLst>
          </p:nvPr>
        </p:nvGraphicFramePr>
        <p:xfrm>
          <a:off x="721360" y="5782378"/>
          <a:ext cx="7762239" cy="999488"/>
        </p:xfrm>
        <a:graphic>
          <a:graphicData uri="http://schemas.openxmlformats.org/drawingml/2006/table">
            <a:tbl>
              <a:tblPr>
                <a:tableStyleId>{5C22544A-7EE6-4342-B048-85BDC9FD1C3A}</a:tableStyleId>
              </a:tblPr>
              <a:tblGrid>
                <a:gridCol w="721359">
                  <a:extLst>
                    <a:ext uri="{9D8B030D-6E8A-4147-A177-3AD203B41FA5}">
                      <a16:colId xmlns:a16="http://schemas.microsoft.com/office/drawing/2014/main" val="906011750"/>
                    </a:ext>
                  </a:extLst>
                </a:gridCol>
                <a:gridCol w="3139440">
                  <a:extLst>
                    <a:ext uri="{9D8B030D-6E8A-4147-A177-3AD203B41FA5}">
                      <a16:colId xmlns:a16="http://schemas.microsoft.com/office/drawing/2014/main" val="978118648"/>
                    </a:ext>
                  </a:extLst>
                </a:gridCol>
                <a:gridCol w="1270000">
                  <a:extLst>
                    <a:ext uri="{9D8B030D-6E8A-4147-A177-3AD203B41FA5}">
                      <a16:colId xmlns:a16="http://schemas.microsoft.com/office/drawing/2014/main" val="923705334"/>
                    </a:ext>
                  </a:extLst>
                </a:gridCol>
                <a:gridCol w="1361440">
                  <a:extLst>
                    <a:ext uri="{9D8B030D-6E8A-4147-A177-3AD203B41FA5}">
                      <a16:colId xmlns:a16="http://schemas.microsoft.com/office/drawing/2014/main" val="1328048858"/>
                    </a:ext>
                  </a:extLst>
                </a:gridCol>
                <a:gridCol w="1270000">
                  <a:extLst>
                    <a:ext uri="{9D8B030D-6E8A-4147-A177-3AD203B41FA5}">
                      <a16:colId xmlns:a16="http://schemas.microsoft.com/office/drawing/2014/main" val="832510340"/>
                    </a:ext>
                  </a:extLst>
                </a:gridCol>
              </a:tblGrid>
              <a:tr h="170123">
                <a:tc rowSpan="2">
                  <a:txBody>
                    <a:bodyPr/>
                    <a:lstStyle/>
                    <a:p>
                      <a:pPr algn="ctr" fontAlgn="ctr"/>
                      <a:r>
                        <a:rPr lang="en-US" sz="1300" u="none" strike="noStrike" dirty="0">
                          <a:effectLst/>
                          <a:latin typeface="Meiryo UI" panose="020B0604030504040204" pitchFamily="50" charset="-128"/>
                          <a:ea typeface="Meiryo UI" panose="020B0604030504040204" pitchFamily="50" charset="-128"/>
                        </a:rPr>
                        <a:t>NO.</a:t>
                      </a:r>
                      <a:endParaRPr 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rowSpan="2">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項目</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gridSpan="3">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rPr>
                        <a:t>評価（〇</a:t>
                      </a:r>
                      <a:r>
                        <a:rPr lang="en-US" sz="1300" u="none" strike="noStrike" dirty="0" err="1">
                          <a:effectLst/>
                          <a:latin typeface="Meiryo UI" panose="020B0604030504040204" pitchFamily="50" charset="-128"/>
                          <a:ea typeface="Meiryo UI" panose="020B0604030504040204" pitchFamily="50" charset="-128"/>
                        </a:rPr>
                        <a:t>or△or</a:t>
                      </a:r>
                      <a:r>
                        <a:rPr lang="en-US" sz="1300" u="none" strike="noStrike" dirty="0">
                          <a:effectLst/>
                          <a:latin typeface="Meiryo UI" panose="020B0604030504040204" pitchFamily="50" charset="-128"/>
                          <a:ea typeface="Meiryo UI" panose="020B0604030504040204" pitchFamily="50" charset="-128"/>
                        </a:rPr>
                        <a:t>×）</a:t>
                      </a:r>
                      <a:endParaRPr 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23878850"/>
                  </a:ext>
                </a:extLst>
              </a:tr>
              <a:tr h="338359">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1300" u="none" strike="noStrike" dirty="0">
                          <a:effectLst/>
                          <a:latin typeface="Meiryo UI" panose="020B0604030504040204" pitchFamily="50" charset="-128"/>
                          <a:ea typeface="Meiryo UI" panose="020B0604030504040204" pitchFamily="50" charset="-128"/>
                        </a:rPr>
                        <a:t>A.</a:t>
                      </a:r>
                      <a:r>
                        <a:rPr lang="ja-JP" altLang="en-US" sz="1300" u="none" strike="noStrike" dirty="0">
                          <a:effectLst/>
                          <a:latin typeface="Meiryo UI" panose="020B0604030504040204" pitchFamily="50" charset="-128"/>
                          <a:ea typeface="Meiryo UI" panose="020B0604030504040204" pitchFamily="50" charset="-128"/>
                        </a:rPr>
                        <a:t>実施状況</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ctr"/>
                      <a:r>
                        <a:rPr lang="en-US" sz="1300" u="none" strike="noStrike" dirty="0">
                          <a:effectLst/>
                          <a:latin typeface="Meiryo UI" panose="020B0604030504040204" pitchFamily="50" charset="-128"/>
                          <a:ea typeface="Meiryo UI" panose="020B0604030504040204" pitchFamily="50" charset="-128"/>
                        </a:rPr>
                        <a:t>B.</a:t>
                      </a:r>
                      <a:r>
                        <a:rPr lang="ja-JP" altLang="en-US" sz="1300" u="none" strike="noStrike" dirty="0">
                          <a:effectLst/>
                          <a:latin typeface="Meiryo UI" panose="020B0604030504040204" pitchFamily="50" charset="-128"/>
                          <a:ea typeface="Meiryo UI" panose="020B0604030504040204" pitchFamily="50" charset="-128"/>
                        </a:rPr>
                        <a:t>実施評価</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ctr"/>
                      <a:r>
                        <a:rPr lang="en-US" altLang="ja-JP" sz="1300" u="none" strike="noStrike" dirty="0">
                          <a:effectLst/>
                          <a:latin typeface="Meiryo UI" panose="020B0604030504040204" pitchFamily="50" charset="-128"/>
                          <a:ea typeface="Meiryo UI" panose="020B0604030504040204" pitchFamily="50" charset="-128"/>
                        </a:rPr>
                        <a:t>C.</a:t>
                      </a:r>
                      <a:r>
                        <a:rPr lang="ja-JP" altLang="en-US" sz="1300" u="none" strike="noStrike" dirty="0">
                          <a:effectLst/>
                          <a:latin typeface="Meiryo UI" panose="020B0604030504040204" pitchFamily="50" charset="-128"/>
                          <a:ea typeface="Meiryo UI" panose="020B0604030504040204" pitchFamily="50" charset="-128"/>
                        </a:rPr>
                        <a:t>将来（</a:t>
                      </a:r>
                      <a:r>
                        <a:rPr lang="en-US" altLang="ja-JP" sz="1300" u="none" strike="noStrike" dirty="0">
                          <a:effectLst/>
                          <a:latin typeface="Meiryo UI" panose="020B0604030504040204" pitchFamily="50" charset="-128"/>
                          <a:ea typeface="Meiryo UI" panose="020B0604030504040204" pitchFamily="50" charset="-128"/>
                        </a:rPr>
                        <a:t>10</a:t>
                      </a:r>
                      <a:r>
                        <a:rPr lang="ja-JP" altLang="en-US" sz="1300" u="none" strike="noStrike" dirty="0">
                          <a:effectLst/>
                          <a:latin typeface="Meiryo UI" panose="020B0604030504040204" pitchFamily="50" charset="-128"/>
                          <a:ea typeface="Meiryo UI" panose="020B0604030504040204" pitchFamily="50" charset="-128"/>
                        </a:rPr>
                        <a:t>年後）の運用</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474449123"/>
                  </a:ext>
                </a:extLst>
              </a:tr>
              <a:tr h="170123">
                <a:tc>
                  <a:txBody>
                    <a:bodyPr/>
                    <a:lstStyle/>
                    <a:p>
                      <a:pPr algn="ctr" fontAlgn="ctr"/>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⑰</a:t>
                      </a: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solidFill>
                            <a:schemeClr val="tx1"/>
                          </a:solidFill>
                          <a:effectLst/>
                          <a:latin typeface="Meiryo UI" panose="020B0604030504040204" pitchFamily="50" charset="-128"/>
                          <a:ea typeface="Meiryo UI" panose="020B0604030504040204" pitchFamily="50" charset="-128"/>
                        </a:rPr>
                        <a:t>　人材の育成と確保、技術力の向上と継承</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chemeClr val="tx1"/>
                          </a:solidFill>
                          <a:effectLst/>
                          <a:uLnTx/>
                          <a:uFillTx/>
                          <a:latin typeface="ＭＳ Ｐ明朝" panose="02020600040205080304" pitchFamily="18" charset="-128"/>
                          <a:ea typeface="ＭＳ Ｐ明朝" panose="02020600040205080304" pitchFamily="18" charset="-128"/>
                          <a:cs typeface="+mn-cs"/>
                        </a:rPr>
                        <a:t>△</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5203362"/>
                  </a:ext>
                </a:extLst>
              </a:tr>
              <a:tr h="170123">
                <a:tc>
                  <a:txBody>
                    <a:bodyPr/>
                    <a:lstStyle/>
                    <a:p>
                      <a:pPr algn="ctr" fontAlgn="ctr"/>
                      <a:r>
                        <a:rPr lang="ja-JP" altLang="en-US" sz="1300" b="0" i="0" u="none" strike="noStrike" dirty="0">
                          <a:solidFill>
                            <a:schemeClr val="tx1"/>
                          </a:solidFill>
                          <a:effectLst/>
                          <a:latin typeface="Meiryo UI" panose="020B0604030504040204" pitchFamily="50" charset="-128"/>
                          <a:ea typeface="Meiryo UI" panose="020B0604030504040204" pitchFamily="50" charset="-128"/>
                        </a:rPr>
                        <a:t>⑱</a:t>
                      </a: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ctr"/>
                      <a:r>
                        <a:rPr lang="ja-JP" altLang="en-US" sz="1300" u="none" strike="noStrike" dirty="0">
                          <a:solidFill>
                            <a:schemeClr val="tx1"/>
                          </a:solidFill>
                          <a:effectLst/>
                          <a:latin typeface="Meiryo UI" panose="020B0604030504040204" pitchFamily="50" charset="-128"/>
                          <a:ea typeface="Meiryo UI" panose="020B0604030504040204" pitchFamily="50" charset="-128"/>
                        </a:rPr>
                        <a:t>　入札契約制度の改善</a:t>
                      </a:r>
                      <a:endParaRPr lang="ja-JP" altLang="en-US" sz="1300" b="0" i="0" u="none" strike="noStrike" dirty="0">
                        <a:solidFill>
                          <a:schemeClr val="tx1"/>
                        </a:solidFill>
                        <a:effectLst/>
                        <a:latin typeface="Meiryo UI" panose="020B0604030504040204" pitchFamily="50" charset="-128"/>
                        <a:ea typeface="Meiryo UI" panose="020B0604030504040204" pitchFamily="50"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ja-JP" altLang="en-US" sz="1300" u="none" strike="noStrike" dirty="0">
                          <a:solidFill>
                            <a:schemeClr val="tx1"/>
                          </a:solidFill>
                          <a:effectLst/>
                          <a:latin typeface="ＭＳ Ｐ明朝" panose="02020600040205080304" pitchFamily="18" charset="-128"/>
                          <a:ea typeface="ＭＳ Ｐ明朝" panose="02020600040205080304" pitchFamily="18" charset="-128"/>
                        </a:rPr>
                        <a:t>〇</a:t>
                      </a:r>
                      <a:endParaRPr lang="ja-JP" altLang="en-US" sz="1300" b="0" i="0" u="none" strike="noStrike" dirty="0">
                        <a:solidFill>
                          <a:schemeClr val="tx1"/>
                        </a:solidFill>
                        <a:effectLst/>
                        <a:latin typeface="ＭＳ Ｐ明朝" panose="02020600040205080304" pitchFamily="18" charset="-128"/>
                        <a:ea typeface="ＭＳ Ｐ明朝" panose="02020600040205080304" pitchFamily="18" charset="-128"/>
                      </a:endParaRPr>
                    </a:p>
                  </a:txBody>
                  <a:tcPr marL="2222" marR="2222" marT="222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8832210"/>
                  </a:ext>
                </a:extLst>
              </a:tr>
            </a:tbl>
          </a:graphicData>
        </a:graphic>
      </p:graphicFrame>
      <p:sp>
        <p:nvSpPr>
          <p:cNvPr id="11" name="テキスト ボックス 10">
            <a:extLst>
              <a:ext uri="{FF2B5EF4-FFF2-40B4-BE49-F238E27FC236}">
                <a16:creationId xmlns:a16="http://schemas.microsoft.com/office/drawing/2014/main" id="{29A1B836-7881-4968-AA34-CBB0984DA99F}"/>
              </a:ext>
            </a:extLst>
          </p:cNvPr>
          <p:cNvSpPr txBox="1"/>
          <p:nvPr/>
        </p:nvSpPr>
        <p:spPr>
          <a:xfrm>
            <a:off x="7269622" y="1903"/>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－１</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160238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⑱入札契約制度の改善</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下水</a:t>
            </a:r>
            <a:r>
              <a:rPr lang="ja-JP" altLang="en-US" sz="2400" dirty="0">
                <a:latin typeface="Meiryo UI" pitchFamily="50" charset="-128"/>
                <a:ea typeface="Meiryo UI" pitchFamily="50" charset="-128"/>
                <a:cs typeface="Meiryo UI" pitchFamily="50" charset="-128"/>
              </a:rPr>
              <a:t>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3600986"/>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現計画</a:t>
            </a:r>
            <a:r>
              <a:rPr lang="ja-JP" altLang="en-US" sz="1200" kern="100" dirty="0"/>
              <a:t>の記載内容</a:t>
            </a:r>
            <a:r>
              <a:rPr lang="en-US" altLang="ja-JP" sz="1200" kern="100" dirty="0">
                <a:effectLst/>
              </a:rPr>
              <a:t>】</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機械電気設備は、これらが稼働してはじめてその機能を発揮するものであり、いつでも稼働できる状態に保つような維持管理が必要である。そのためには、効率的・効果的な維持管理を持続して行える実施体制が重要であり、維持管理業務の一部を外部委託して行う。</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また、機械電気設備の点検では点検項目を予め定めていたとしても、実際に点検を行う者により、点検に対する視点（基準）が変わることがあり、点検履歴の適切な評価を行えないことが想定される。そのため、点検業務の継続性を考慮した仕組みも必要である。</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したがって、機械電気設備における維持管理業務では、業務内容等に合わせた実施体制を整理した上で、高度な技術、特殊な技術が必要な業務には特定する企業と随意契約を行うなど、外部委託する場合の契約手法について検討する。</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263A9270-4CEC-47C6-9D17-3A6A5BD32D7D}"/>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endParaRPr lang="en-US" altLang="ja-JP" sz="1200" kern="100" dirty="0"/>
          </a:p>
          <a:p>
            <a:pPr algn="just"/>
            <a:r>
              <a:rPr lang="ja-JP" altLang="en-US" sz="1200" kern="100" dirty="0">
                <a:effectLst/>
              </a:rPr>
              <a:t>　　　Ｂ：実施評価　　　　　　　〇</a:t>
            </a:r>
            <a:endParaRPr lang="en-US" altLang="ja-JP" sz="1200" kern="1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effectLst/>
              </a:rPr>
              <a:t>　　　Ｃ：</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将来（</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〇</a:t>
            </a: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algn="just"/>
            <a:endParaRPr lang="en-US" altLang="ja-JP" sz="1200" kern="100" dirty="0">
              <a:effectLst/>
            </a:endParaRPr>
          </a:p>
        </p:txBody>
      </p:sp>
      <p:sp>
        <p:nvSpPr>
          <p:cNvPr id="18" name="テキスト ボックス 17">
            <a:extLst>
              <a:ext uri="{FF2B5EF4-FFF2-40B4-BE49-F238E27FC236}">
                <a16:creationId xmlns:a16="http://schemas.microsoft.com/office/drawing/2014/main" id="{DBC5B5C4-BC2D-4308-ACBC-35C43BD29890}"/>
              </a:ext>
            </a:extLst>
          </p:cNvPr>
          <p:cNvSpPr txBox="1"/>
          <p:nvPr/>
        </p:nvSpPr>
        <p:spPr>
          <a:xfrm>
            <a:off x="4363524" y="2644665"/>
            <a:ext cx="4509727" cy="64633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　　　・無し</a:t>
            </a:r>
            <a:endParaRPr lang="en-US" altLang="ja-JP" sz="1200" kern="100" dirty="0">
              <a:effectLst/>
            </a:endParaRPr>
          </a:p>
          <a:p>
            <a:pPr algn="just"/>
            <a:endParaRPr lang="ja-JP" altLang="en-US" sz="1200" kern="100" dirty="0">
              <a:effectLst/>
            </a:endParaRPr>
          </a:p>
        </p:txBody>
      </p:sp>
      <p:sp>
        <p:nvSpPr>
          <p:cNvPr id="19" name="テキスト ボックス 18">
            <a:extLst>
              <a:ext uri="{FF2B5EF4-FFF2-40B4-BE49-F238E27FC236}">
                <a16:creationId xmlns:a16="http://schemas.microsoft.com/office/drawing/2014/main" id="{F8157DB0-1130-481B-9685-C401667DB2C9}"/>
              </a:ext>
            </a:extLst>
          </p:cNvPr>
          <p:cNvSpPr txBox="1"/>
          <p:nvPr/>
        </p:nvSpPr>
        <p:spPr>
          <a:xfrm>
            <a:off x="4355975" y="3875338"/>
            <a:ext cx="4509727" cy="830997"/>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r>
              <a:rPr lang="ja-JP" altLang="en-US" sz="1200" kern="100" dirty="0">
                <a:effectLst/>
              </a:rPr>
              <a:t>　　　・無し</a:t>
            </a:r>
            <a:endParaRPr lang="en-US" altLang="ja-JP" sz="1200" kern="100" dirty="0">
              <a:effectLst/>
            </a:endParaRPr>
          </a:p>
          <a:p>
            <a:endParaRPr lang="en-US" altLang="ja-JP" sz="1200" kern="100" dirty="0">
              <a:effectLst/>
            </a:endParaRPr>
          </a:p>
          <a:p>
            <a:endParaRPr lang="en-US" altLang="ja-JP" sz="1200" kern="100" dirty="0">
              <a:effectLst/>
            </a:endParaRPr>
          </a:p>
        </p:txBody>
      </p:sp>
      <p:sp>
        <p:nvSpPr>
          <p:cNvPr id="20" name="フローチャート: 組合せ 19">
            <a:extLst>
              <a:ext uri="{FF2B5EF4-FFF2-40B4-BE49-F238E27FC236}">
                <a16:creationId xmlns:a16="http://schemas.microsoft.com/office/drawing/2014/main" id="{53C9D331-A70F-4FEC-818B-A2E871313980}"/>
              </a:ext>
            </a:extLst>
          </p:cNvPr>
          <p:cNvSpPr/>
          <p:nvPr/>
        </p:nvSpPr>
        <p:spPr>
          <a:xfrm>
            <a:off x="5702786" y="243138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フローチャート: 組合せ 20">
            <a:extLst>
              <a:ext uri="{FF2B5EF4-FFF2-40B4-BE49-F238E27FC236}">
                <a16:creationId xmlns:a16="http://schemas.microsoft.com/office/drawing/2014/main" id="{74EA260E-963D-473B-B0AF-A405B4D635CF}"/>
              </a:ext>
            </a:extLst>
          </p:cNvPr>
          <p:cNvSpPr/>
          <p:nvPr/>
        </p:nvSpPr>
        <p:spPr>
          <a:xfrm>
            <a:off x="5702786" y="3635207"/>
            <a:ext cx="1614115" cy="11489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57C62174-CD82-431E-A681-59A7464D4113}"/>
              </a:ext>
            </a:extLst>
          </p:cNvPr>
          <p:cNvSpPr txBox="1"/>
          <p:nvPr/>
        </p:nvSpPr>
        <p:spPr>
          <a:xfrm>
            <a:off x="6439894" y="261610"/>
            <a:ext cx="2814321" cy="276999"/>
          </a:xfrm>
          <a:prstGeom prst="rect">
            <a:avLst/>
          </a:prstGeom>
          <a:noFill/>
        </p:spPr>
        <p:txBody>
          <a:bodyPr wrap="square">
            <a:spAutoFit/>
          </a:bodyPr>
          <a:lstStyle/>
          <a:p>
            <a:r>
              <a:rPr lang="ja-JP" altLang="en-US" sz="1200" dirty="0">
                <a:solidFill>
                  <a:schemeClr val="bg1"/>
                </a:solidFill>
                <a:latin typeface="Meiryo UI" panose="020B0604030504040204" pitchFamily="50" charset="-128"/>
                <a:ea typeface="Meiryo UI" panose="020B0604030504040204" pitchFamily="50" charset="-128"/>
              </a:rPr>
              <a:t>Ⅱ．持続可能な維持管理の仕組みづくり </a:t>
            </a:r>
          </a:p>
        </p:txBody>
      </p:sp>
      <p:sp>
        <p:nvSpPr>
          <p:cNvPr id="14" name="スライド番号プレースホルダー 3">
            <a:extLst>
              <a:ext uri="{FF2B5EF4-FFF2-40B4-BE49-F238E27FC236}">
                <a16:creationId xmlns:a16="http://schemas.microsoft.com/office/drawing/2014/main" id="{1AB74EBA-2F75-4817-9322-54606A38A61A}"/>
              </a:ext>
            </a:extLst>
          </p:cNvPr>
          <p:cNvSpPr>
            <a:spLocks noGrp="1"/>
          </p:cNvSpPr>
          <p:nvPr>
            <p:ph type="sldNum" sz="quarter" idx="12"/>
          </p:nvPr>
        </p:nvSpPr>
        <p:spPr>
          <a:xfrm>
            <a:off x="8483600" y="6492875"/>
            <a:ext cx="660400" cy="365125"/>
          </a:xfrm>
        </p:spPr>
        <p:txBody>
          <a:bodyPr/>
          <a:lstStyle/>
          <a:p>
            <a:fld id="{682EF9F9-C4E8-46B2-BBF1-33E3162B856A}" type="slidenum">
              <a:rPr kumimoji="1" lang="ja-JP" altLang="en-US" smtClean="0"/>
              <a:t>19</a:t>
            </a:fld>
            <a:endParaRPr kumimoji="1" lang="ja-JP" altLang="en-US" dirty="0"/>
          </a:p>
        </p:txBody>
      </p:sp>
      <p:sp>
        <p:nvSpPr>
          <p:cNvPr id="15" name="テキスト ボックス 14">
            <a:extLst>
              <a:ext uri="{FF2B5EF4-FFF2-40B4-BE49-F238E27FC236}">
                <a16:creationId xmlns:a16="http://schemas.microsoft.com/office/drawing/2014/main" id="{7B3D8D1C-805D-4D25-9830-5F66AB36AC2E}"/>
              </a:ext>
            </a:extLst>
          </p:cNvPr>
          <p:cNvSpPr txBox="1"/>
          <p:nvPr/>
        </p:nvSpPr>
        <p:spPr>
          <a:xfrm>
            <a:off x="7271791" y="-16314"/>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－１</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240852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170" y="0"/>
            <a:ext cx="9141830" cy="954107"/>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a:p>
            <a:endParaRPr lang="ja-JP" altLang="en-US" sz="2800" dirty="0">
              <a:solidFill>
                <a:schemeClr val="bg1"/>
              </a:solidFill>
              <a:latin typeface="Meiryo UI" pitchFamily="50" charset="-128"/>
              <a:ea typeface="Meiryo UI" pitchFamily="50" charset="-128"/>
              <a:cs typeface="Meiryo UI" pitchFamily="50" charset="-128"/>
            </a:endParaRPr>
          </a:p>
        </p:txBody>
      </p:sp>
      <p:sp>
        <p:nvSpPr>
          <p:cNvPr id="7" name="テキスト ボックス 6"/>
          <p:cNvSpPr txBox="1"/>
          <p:nvPr/>
        </p:nvSpPr>
        <p:spPr>
          <a:xfrm>
            <a:off x="0" y="525123"/>
            <a:ext cx="9144000" cy="461665"/>
          </a:xfrm>
          <a:prstGeom prst="rect">
            <a:avLst/>
          </a:prstGeom>
          <a:solidFill>
            <a:srgbClr val="FFD653"/>
          </a:solidFill>
          <a:ln w="19050">
            <a:noFill/>
          </a:ln>
        </p:spPr>
        <p:txBody>
          <a:bodyPr wrap="square" rtlCol="0">
            <a:spAutoFit/>
          </a:bodyPr>
          <a:lstStyle/>
          <a:p>
            <a:r>
              <a:rPr lang="ja-JP" altLang="en-US" sz="2400" dirty="0">
                <a:latin typeface="Meiryo UI" pitchFamily="50" charset="-128"/>
                <a:ea typeface="Meiryo UI" pitchFamily="50" charset="-128"/>
                <a:cs typeface="Meiryo UI" pitchFamily="50" charset="-128"/>
              </a:rPr>
              <a:t>４－３　現計画における課題 </a:t>
            </a:r>
            <a:r>
              <a:rPr lang="en-US" altLang="ja-JP" sz="2400" dirty="0">
                <a:latin typeface="Meiryo UI" pitchFamily="50" charset="-128"/>
                <a:ea typeface="Meiryo UI" pitchFamily="50" charset="-128"/>
                <a:cs typeface="Meiryo UI" pitchFamily="50" charset="-128"/>
              </a:rPr>
              <a:t>《</a:t>
            </a:r>
            <a:r>
              <a:rPr lang="ja-JP" altLang="en-US" sz="2400" dirty="0">
                <a:latin typeface="Meiryo UI" pitchFamily="50" charset="-128"/>
                <a:ea typeface="Meiryo UI" pitchFamily="50" charset="-128"/>
                <a:cs typeface="Meiryo UI" pitchFamily="50" charset="-128"/>
              </a:rPr>
              <a:t>下水設備</a:t>
            </a:r>
            <a:r>
              <a:rPr lang="en-US" altLang="ja-JP" sz="2400" dirty="0">
                <a:latin typeface="Meiryo UI" pitchFamily="50" charset="-128"/>
                <a:ea typeface="Meiryo UI" pitchFamily="50" charset="-128"/>
                <a:cs typeface="Meiryo UI" pitchFamily="50" charset="-128"/>
              </a:rPr>
              <a:t>》</a:t>
            </a:r>
          </a:p>
        </p:txBody>
      </p:sp>
      <p:sp>
        <p:nvSpPr>
          <p:cNvPr id="9" name="テキスト ボックス 8">
            <a:extLst>
              <a:ext uri="{FF2B5EF4-FFF2-40B4-BE49-F238E27FC236}">
                <a16:creationId xmlns:a16="http://schemas.microsoft.com/office/drawing/2014/main" id="{A3960DFE-7576-46F2-A452-518A82907792}"/>
              </a:ext>
            </a:extLst>
          </p:cNvPr>
          <p:cNvSpPr txBox="1"/>
          <p:nvPr/>
        </p:nvSpPr>
        <p:spPr>
          <a:xfrm>
            <a:off x="66040" y="969119"/>
            <a:ext cx="4057227" cy="369332"/>
          </a:xfrm>
          <a:prstGeom prst="rect">
            <a:avLst/>
          </a:prstGeom>
          <a:noFill/>
          <a:ln>
            <a:noFill/>
          </a:ln>
        </p:spPr>
        <p:txBody>
          <a:bodyPr wrap="square" rtlCol="0">
            <a:spAutoFit/>
          </a:bodyPr>
          <a:lstStyle/>
          <a:p>
            <a:r>
              <a:rPr lang="ja-JP" altLang="en-US" kern="100" dirty="0">
                <a:latin typeface="Meiryo UI" panose="020B0604030504040204" pitchFamily="50" charset="-128"/>
                <a:ea typeface="Meiryo UI" panose="020B0604030504040204" pitchFamily="50" charset="-128"/>
              </a:rPr>
              <a:t>◆検証結果に基づく課題と取組方針　</a:t>
            </a:r>
            <a:endParaRPr lang="en-US" altLang="ja-JP" kern="100" dirty="0">
              <a:effectLst/>
              <a:latin typeface="Meiryo UI" panose="020B0604030504040204" pitchFamily="50" charset="-128"/>
              <a:ea typeface="Meiryo UI" panose="020B0604030504040204" pitchFamily="50" charset="-128"/>
            </a:endParaRPr>
          </a:p>
        </p:txBody>
      </p:sp>
      <p:graphicFrame>
        <p:nvGraphicFramePr>
          <p:cNvPr id="8" name="表 7">
            <a:extLst>
              <a:ext uri="{FF2B5EF4-FFF2-40B4-BE49-F238E27FC236}">
                <a16:creationId xmlns:a16="http://schemas.microsoft.com/office/drawing/2014/main" id="{8E97D474-C590-4D67-AB60-31B845C6D951}"/>
              </a:ext>
            </a:extLst>
          </p:cNvPr>
          <p:cNvGraphicFramePr>
            <a:graphicFrameLocks noGrp="1"/>
          </p:cNvGraphicFramePr>
          <p:nvPr>
            <p:extLst>
              <p:ext uri="{D42A27DB-BD31-4B8C-83A1-F6EECF244321}">
                <p14:modId xmlns:p14="http://schemas.microsoft.com/office/powerpoint/2010/main" val="1576032707"/>
              </p:ext>
            </p:extLst>
          </p:nvPr>
        </p:nvGraphicFramePr>
        <p:xfrm>
          <a:off x="399393" y="1341900"/>
          <a:ext cx="8373904" cy="5310154"/>
        </p:xfrm>
        <a:graphic>
          <a:graphicData uri="http://schemas.openxmlformats.org/drawingml/2006/table">
            <a:tbl>
              <a:tblPr firstRow="1" bandRow="1">
                <a:tableStyleId>{5C22544A-7EE6-4342-B048-85BDC9FD1C3A}</a:tableStyleId>
              </a:tblPr>
              <a:tblGrid>
                <a:gridCol w="515007">
                  <a:extLst>
                    <a:ext uri="{9D8B030D-6E8A-4147-A177-3AD203B41FA5}">
                      <a16:colId xmlns:a16="http://schemas.microsoft.com/office/drawing/2014/main" val="1047732090"/>
                    </a:ext>
                  </a:extLst>
                </a:gridCol>
                <a:gridCol w="1762897">
                  <a:extLst>
                    <a:ext uri="{9D8B030D-6E8A-4147-A177-3AD203B41FA5}">
                      <a16:colId xmlns:a16="http://schemas.microsoft.com/office/drawing/2014/main" val="284509453"/>
                    </a:ext>
                  </a:extLst>
                </a:gridCol>
                <a:gridCol w="3130379">
                  <a:extLst>
                    <a:ext uri="{9D8B030D-6E8A-4147-A177-3AD203B41FA5}">
                      <a16:colId xmlns:a16="http://schemas.microsoft.com/office/drawing/2014/main" val="2342667164"/>
                    </a:ext>
                  </a:extLst>
                </a:gridCol>
                <a:gridCol w="2965621">
                  <a:extLst>
                    <a:ext uri="{9D8B030D-6E8A-4147-A177-3AD203B41FA5}">
                      <a16:colId xmlns:a16="http://schemas.microsoft.com/office/drawing/2014/main" val="3695324082"/>
                    </a:ext>
                  </a:extLst>
                </a:gridCol>
              </a:tblGrid>
              <a:tr h="280954">
                <a:tc>
                  <a:txBody>
                    <a:bodyPr/>
                    <a:lstStyle/>
                    <a:p>
                      <a:pPr algn="ctr"/>
                      <a:r>
                        <a:rPr kumimoji="1" lang="en-US" altLang="ja-JP" sz="1200" dirty="0">
                          <a:latin typeface="Meiryo UI" panose="020B0604030504040204" pitchFamily="50" charset="-128"/>
                          <a:ea typeface="Meiryo UI" panose="020B0604030504040204" pitchFamily="50" charset="-128"/>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項　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課　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Meiryo UI" panose="020B0604030504040204" pitchFamily="50" charset="-128"/>
                          <a:ea typeface="Meiryo UI" panose="020B0604030504040204" pitchFamily="50" charset="-128"/>
                        </a:rPr>
                        <a:t>取組方針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8871926"/>
                  </a:ext>
                </a:extLst>
              </a:tr>
              <a:tr h="789911">
                <a:tc>
                  <a:txBody>
                    <a:bodyPr/>
                    <a:lstStyle/>
                    <a:p>
                      <a:pPr algn="ctr"/>
                      <a:r>
                        <a:rPr kumimoji="1" lang="ja-JP" altLang="en-US" sz="1200" dirty="0">
                          <a:latin typeface="Meiryo UI" panose="020B0604030504040204" pitchFamily="50" charset="-128"/>
                          <a:ea typeface="Meiryo UI" panose="020B0604030504040204" pitchFamily="50" charset="-128"/>
                        </a:rPr>
                        <a:t>⑥</a:t>
                      </a:r>
                      <a:endParaRPr kumimoji="1" lang="en-US" altLang="ja-JP"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健全度評価基準および健全度判定要領</a:t>
                      </a:r>
                      <a:endParaRPr kumimoji="1" lang="en-US" altLang="ja-JP"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ja-JP" altLang="en-US" sz="1200" kern="100" dirty="0">
                          <a:effectLst/>
                          <a:latin typeface="Meiryo UI" panose="020B0604030504040204" pitchFamily="50" charset="-128"/>
                          <a:ea typeface="Meiryo UI" panose="020B0604030504040204" pitchFamily="50" charset="-128"/>
                        </a:rPr>
                        <a:t>機械設備において、設備単位での健全度の定義が明確になっていない</a:t>
                      </a:r>
                      <a:r>
                        <a:rPr kumimoji="1" lang="ja-JP" altLang="en-US" sz="1200" kern="100" dirty="0">
                          <a:effectLst/>
                          <a:latin typeface="Meiryo UI" panose="020B0604030504040204" pitchFamily="50" charset="-128"/>
                          <a:ea typeface="Meiryo UI" panose="020B0604030504040204" pitchFamily="50" charset="-128"/>
                        </a:rPr>
                        <a:t>。</a:t>
                      </a:r>
                      <a:endParaRPr lang="ja-JP" altLang="en-US" sz="1200" kern="100" dirty="0">
                        <a:effectLst/>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200" kern="100" dirty="0">
                          <a:effectLst/>
                          <a:latin typeface="Meiryo UI" panose="020B0604030504040204" pitchFamily="50" charset="-128"/>
                          <a:ea typeface="Meiryo UI" panose="020B0604030504040204" pitchFamily="50" charset="-128"/>
                        </a:rPr>
                        <a:t>「ストックマネジメント手法を踏まえた下水道長寿命化計画策定に関する手引き（案）」（平成</a:t>
                      </a:r>
                      <a:r>
                        <a:rPr lang="en-US" altLang="ja-JP" sz="1200" kern="100" dirty="0">
                          <a:effectLst/>
                          <a:latin typeface="Meiryo UI" panose="020B0604030504040204" pitchFamily="50" charset="-128"/>
                          <a:ea typeface="Meiryo UI" panose="020B0604030504040204" pitchFamily="50" charset="-128"/>
                        </a:rPr>
                        <a:t>25</a:t>
                      </a:r>
                      <a:r>
                        <a:rPr lang="ja-JP" altLang="en-US" sz="1200" kern="100" dirty="0">
                          <a:effectLst/>
                          <a:latin typeface="Meiryo UI" panose="020B0604030504040204" pitchFamily="50" charset="-128"/>
                          <a:ea typeface="Meiryo UI" panose="020B0604030504040204" pitchFamily="50" charset="-128"/>
                        </a:rPr>
                        <a:t>年</a:t>
                      </a:r>
                      <a:r>
                        <a:rPr lang="en-US" altLang="ja-JP" sz="1200" kern="100" dirty="0">
                          <a:effectLst/>
                          <a:latin typeface="Meiryo UI" panose="020B0604030504040204" pitchFamily="50" charset="-128"/>
                          <a:ea typeface="Meiryo UI" panose="020B0604030504040204" pitchFamily="50" charset="-128"/>
                        </a:rPr>
                        <a:t>9</a:t>
                      </a:r>
                      <a:r>
                        <a:rPr lang="ja-JP" altLang="en-US" sz="1200" kern="100" dirty="0">
                          <a:effectLst/>
                          <a:latin typeface="Meiryo UI" panose="020B0604030504040204" pitchFamily="50" charset="-128"/>
                          <a:ea typeface="Meiryo UI" panose="020B0604030504040204" pitchFamily="50" charset="-128"/>
                        </a:rPr>
                        <a:t>月、国土交通省水管理・国土保全局下水道部）</a:t>
                      </a:r>
                      <a:r>
                        <a:rPr lang="en-US" altLang="ja-JP" sz="1200" kern="100" dirty="0">
                          <a:effectLst/>
                          <a:latin typeface="Meiryo UI" panose="020B0604030504040204" pitchFamily="50" charset="-128"/>
                          <a:ea typeface="Meiryo UI" panose="020B0604030504040204" pitchFamily="50" charset="-128"/>
                        </a:rPr>
                        <a:t>P.103</a:t>
                      </a:r>
                      <a:r>
                        <a:rPr lang="ja-JP" altLang="en-US" sz="1200" kern="100" dirty="0">
                          <a:effectLst/>
                          <a:latin typeface="Meiryo UI" panose="020B0604030504040204" pitchFamily="50" charset="-128"/>
                          <a:ea typeface="Meiryo UI" panose="020B0604030504040204" pitchFamily="50" charset="-128"/>
                        </a:rPr>
                        <a:t>に示される設備単位の健全度の定義の例の表現を</a:t>
                      </a:r>
                      <a:r>
                        <a:rPr lang="ja-JP" altLang="en-US" sz="1200" kern="100" dirty="0">
                          <a:latin typeface="Meiryo UI" panose="020B0604030504040204" pitchFamily="50" charset="-128"/>
                          <a:ea typeface="Meiryo UI" panose="020B0604030504040204" pitchFamily="50" charset="-128"/>
                        </a:rPr>
                        <a:t>採用し、</a:t>
                      </a:r>
                      <a:r>
                        <a:rPr lang="ja-JP" altLang="en-US" sz="1200" kern="100" dirty="0">
                          <a:effectLst/>
                          <a:latin typeface="Meiryo UI" panose="020B0604030504040204" pitchFamily="50" charset="-128"/>
                          <a:ea typeface="Meiryo UI" panose="020B0604030504040204" pitchFamily="50" charset="-128"/>
                        </a:rPr>
                        <a:t>明記する。</a:t>
                      </a:r>
                      <a:endParaRPr lang="en-US" altLang="ja-JP" sz="1200" kern="100" dirty="0">
                        <a:effectLst/>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0231816"/>
                  </a:ext>
                </a:extLst>
              </a:tr>
              <a:tr h="567829">
                <a:tc>
                  <a:txBody>
                    <a:bodyPr/>
                    <a:lstStyle/>
                    <a:p>
                      <a:pPr algn="ctr"/>
                      <a:r>
                        <a:rPr kumimoji="1" lang="ja-JP" altLang="en-US" sz="1200" dirty="0">
                          <a:latin typeface="Meiryo UI" panose="020B0604030504040204" pitchFamily="50" charset="-128"/>
                          <a:ea typeface="Meiryo UI" panose="020B0604030504040204" pitchFamily="50" charset="-128"/>
                        </a:rPr>
                        <a:t>⑩</a:t>
                      </a:r>
                      <a:endParaRPr kumimoji="1" lang="en-US" altLang="ja-JP"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改築において考慮すべき視点と改築判定フロー</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200" kern="100" dirty="0">
                          <a:effectLst/>
                          <a:latin typeface="Meiryo UI" panose="020B0604030504040204" pitchFamily="50" charset="-128"/>
                          <a:ea typeface="Meiryo UI" panose="020B0604030504040204" pitchFamily="50" charset="-128"/>
                        </a:rPr>
                        <a:t>判定フローは小分類単位での更新・改築を前提としたものになっているが、中分類単位などの設備群で更新・改築を行う方が効率的・経済的な場合もある。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200" kern="100" dirty="0">
                          <a:effectLst/>
                          <a:latin typeface="Meiryo UI" panose="020B0604030504040204" pitchFamily="50" charset="-128"/>
                          <a:ea typeface="Meiryo UI" panose="020B0604030504040204" pitchFamily="50" charset="-128"/>
                        </a:rPr>
                        <a:t>中分類単位などの設備群での更新・改築の判定に至るフローを追加する。</a:t>
                      </a:r>
                      <a:endParaRPr lang="en-US" altLang="ja-JP" sz="1200" kern="100" dirty="0">
                        <a:effectLst/>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2927273"/>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⑪</a:t>
                      </a:r>
                      <a:endParaRPr kumimoji="1" lang="en-US" altLang="ja-JP"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種々の観点からの機械電気設備の寿命</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200" kern="100" dirty="0">
                          <a:effectLst/>
                          <a:latin typeface="Meiryo UI" panose="020B0604030504040204" pitchFamily="50" charset="-128"/>
                          <a:ea typeface="Meiryo UI" panose="020B0604030504040204" pitchFamily="50" charset="-128"/>
                        </a:rPr>
                        <a:t>同じ設備分類内で、寿命が異なるものが存在するが、類似設備の年数設定を参考に管理をしているものがある。</a:t>
                      </a:r>
                      <a:endParaRPr lang="en-US" altLang="ja-JP" sz="1200" kern="100" dirty="0">
                        <a:effectLst/>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200" kern="100" dirty="0">
                          <a:effectLst/>
                          <a:latin typeface="Meiryo UI" panose="020B0604030504040204" pitchFamily="50" charset="-128"/>
                          <a:ea typeface="Meiryo UI" panose="020B0604030504040204" pitchFamily="50" charset="-128"/>
                        </a:rPr>
                        <a:t>設備分類を細分化、追加することで、より適切な目標寿命の</a:t>
                      </a:r>
                      <a:r>
                        <a:rPr lang="ja-JP" altLang="en-US" sz="1200" kern="100" dirty="0">
                          <a:latin typeface="Meiryo UI" panose="020B0604030504040204" pitchFamily="50" charset="-128"/>
                          <a:ea typeface="Meiryo UI" panose="020B0604030504040204" pitchFamily="50" charset="-128"/>
                        </a:rPr>
                        <a:t>設定を行うなど、更に</a:t>
                      </a:r>
                      <a:r>
                        <a:rPr lang="ja-JP" altLang="en-US" sz="1200" kern="100" dirty="0">
                          <a:effectLst/>
                          <a:latin typeface="Meiryo UI" panose="020B0604030504040204" pitchFamily="50" charset="-128"/>
                          <a:ea typeface="Meiryo UI" panose="020B0604030504040204" pitchFamily="50" charset="-128"/>
                        </a:rPr>
                        <a:t>効率的・効果的な維持管理を目指す。</a:t>
                      </a:r>
                      <a:endParaRPr lang="en-US" altLang="ja-JP" sz="1200" kern="1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2020908"/>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⑭</a:t>
                      </a:r>
                      <a:endParaRPr kumimoji="1" lang="en-US" altLang="ja-JP"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データの蓄積・活用・管理</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eiryo UI" panose="020B0604030504040204" pitchFamily="50" charset="-128"/>
                          <a:ea typeface="Meiryo UI" panose="020B0604030504040204" pitchFamily="50" charset="-128"/>
                        </a:rPr>
                        <a:t>点検データに基づいて設備の健全度を算出（定量化）できるシステムを導入しているが、点検時点の健全度の算出に留まっており、データを十分に活用できていない。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200" kern="100" dirty="0">
                          <a:effectLst/>
                          <a:latin typeface="Meiryo UI" panose="020B0604030504040204" pitchFamily="50" charset="-128"/>
                          <a:ea typeface="Meiryo UI" panose="020B0604030504040204" pitchFamily="50" charset="-128"/>
                        </a:rPr>
                        <a:t>各種計測値（振動値、絶縁抵抗値など）をもとに傾向管理を</a:t>
                      </a:r>
                      <a:r>
                        <a:rPr lang="ja-JP" altLang="en-US" sz="1200" kern="100" dirty="0">
                          <a:latin typeface="Meiryo UI" panose="020B0604030504040204" pitchFamily="50" charset="-128"/>
                          <a:ea typeface="Meiryo UI" panose="020B0604030504040204" pitchFamily="50" charset="-128"/>
                        </a:rPr>
                        <a:t>行い、設備の劣化状況の判定に利用するなど、蓄積データの</a:t>
                      </a:r>
                      <a:r>
                        <a:rPr lang="ja-JP" altLang="en-US" sz="1200" kern="100" dirty="0">
                          <a:effectLst/>
                          <a:latin typeface="Meiryo UI" panose="020B0604030504040204" pitchFamily="50" charset="-128"/>
                          <a:ea typeface="Meiryo UI" panose="020B0604030504040204" pitchFamily="50" charset="-128"/>
                        </a:rPr>
                        <a:t>活用を進める。</a:t>
                      </a:r>
                      <a:endParaRPr lang="en-US" altLang="ja-JP" sz="1200" kern="100" dirty="0">
                        <a:effectLst/>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5657078"/>
                  </a:ext>
                </a:extLst>
              </a:tr>
              <a:tr h="731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⑰</a:t>
                      </a:r>
                      <a:endParaRPr kumimoji="1" lang="en-US" altLang="ja-JP"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2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人材の育成と確保、技術力の向上と継承</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altLang="ja-JP" sz="1200" kern="100" dirty="0">
                        <a:effectLst/>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職員が減少し、個人が担う業務量が増えることが懸念され、技術の継承に必要な時間が十分に確保できない。</a:t>
                      </a:r>
                      <a:endPar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1200" kern="100" dirty="0">
                          <a:latin typeface="Meiryo UI" panose="020B0604030504040204" pitchFamily="50" charset="-128"/>
                          <a:ea typeface="Meiryo UI" panose="020B0604030504040204" pitchFamily="50" charset="-128"/>
                        </a:rPr>
                        <a:t>『</a:t>
                      </a:r>
                      <a:r>
                        <a:rPr lang="ja-JP" altLang="en-US" sz="1200" kern="100" dirty="0">
                          <a:latin typeface="Meiryo UI" panose="020B0604030504040204" pitchFamily="50" charset="-128"/>
                          <a:ea typeface="Meiryo UI" panose="020B0604030504040204" pitchFamily="50" charset="-128"/>
                        </a:rPr>
                        <a:t>具体的な取組内容</a:t>
                      </a:r>
                      <a:r>
                        <a:rPr lang="en-US" altLang="ja-JP" sz="1200" kern="100" dirty="0">
                          <a:latin typeface="Meiryo UI" panose="020B0604030504040204" pitchFamily="50" charset="-128"/>
                          <a:ea typeface="Meiryo UI" panose="020B0604030504040204" pitchFamily="50" charset="-128"/>
                        </a:rPr>
                        <a:t>』</a:t>
                      </a:r>
                      <a:r>
                        <a:rPr lang="ja-JP" altLang="en-US" sz="1200" kern="100" dirty="0">
                          <a:latin typeface="Meiryo UI" panose="020B0604030504040204" pitchFamily="50" charset="-128"/>
                          <a:ea typeface="Meiryo UI" panose="020B0604030504040204" pitchFamily="50" charset="-128"/>
                        </a:rPr>
                        <a:t>を継続し技術力を維持しつつ、デジタル技術の活用（</a:t>
                      </a:r>
                      <a:r>
                        <a:rPr lang="en-US" altLang="ja-JP" sz="1200" kern="100" dirty="0">
                          <a:latin typeface="Meiryo UI" panose="020B0604030504040204" pitchFamily="50" charset="-128"/>
                          <a:ea typeface="Meiryo UI" panose="020B0604030504040204" pitchFamily="50" charset="-128"/>
                        </a:rPr>
                        <a:t>※</a:t>
                      </a:r>
                      <a:r>
                        <a:rPr lang="ja-JP" altLang="en-US" sz="1200" kern="100" dirty="0">
                          <a:latin typeface="Meiryo UI" panose="020B0604030504040204" pitchFamily="50" charset="-128"/>
                          <a:ea typeface="Meiryo UI" panose="020B0604030504040204" pitchFamily="50" charset="-128"/>
                        </a:rPr>
                        <a:t>）による省力化やＰＰＰ（官民連携）事業などの民間事業者への包括管理委託の実施・拡大により、必要な時間の確保を行う。</a:t>
                      </a:r>
                      <a:endParaRPr lang="en-US" altLang="ja-JP" sz="1200" kern="100" dirty="0">
                        <a:latin typeface="Meiryo UI" panose="020B0604030504040204" pitchFamily="50" charset="-128"/>
                        <a:ea typeface="Meiryo UI" panose="020B0604030504040204" pitchFamily="50" charset="-128"/>
                      </a:endParaRPr>
                    </a:p>
                    <a:p>
                      <a:endParaRPr lang="en-US" altLang="ja-JP" sz="1200" u="sng" strike="noStrike" kern="100" baseline="0" dirty="0">
                        <a:solidFill>
                          <a:schemeClr val="tx1"/>
                        </a:solidFill>
                        <a:latin typeface="Meiryo UI" panose="020B0604030504040204" pitchFamily="50" charset="-128"/>
                        <a:ea typeface="Meiryo UI" panose="020B0604030504040204" pitchFamily="50" charset="-128"/>
                      </a:endParaRPr>
                    </a:p>
                    <a:p>
                      <a:r>
                        <a:rPr lang="ja-JP" altLang="en-US" sz="1200" strike="noStrike" kern="100" baseline="0" dirty="0">
                          <a:solidFill>
                            <a:schemeClr val="tx1"/>
                          </a:solidFill>
                          <a:latin typeface="Meiryo UI" panose="020B0604030504040204" pitchFamily="50" charset="-128"/>
                          <a:ea typeface="Meiryo UI" panose="020B0604030504040204" pitchFamily="50" charset="-128"/>
                        </a:rPr>
                        <a:t>　</a:t>
                      </a:r>
                      <a:r>
                        <a:rPr lang="en-US" altLang="ja-JP" sz="1200" u="sng" strike="noStrike" kern="100" baseline="0" dirty="0">
                          <a:solidFill>
                            <a:schemeClr val="tx1"/>
                          </a:solidFill>
                          <a:latin typeface="Meiryo UI" panose="020B0604030504040204" pitchFamily="50" charset="-128"/>
                          <a:ea typeface="Meiryo UI" panose="020B0604030504040204" pitchFamily="50" charset="-128"/>
                        </a:rPr>
                        <a:t>※</a:t>
                      </a:r>
                      <a:r>
                        <a:rPr lang="ja-JP" altLang="en-US" sz="1200" u="sng" strike="noStrike" kern="100" baseline="0" dirty="0">
                          <a:solidFill>
                            <a:schemeClr val="tx1"/>
                          </a:solidFill>
                          <a:latin typeface="Meiryo UI" panose="020B0604030504040204" pitchFamily="50" charset="-128"/>
                          <a:ea typeface="Meiryo UI" panose="020B0604030504040204" pitchFamily="50" charset="-128"/>
                        </a:rPr>
                        <a:t>別途、「</a:t>
                      </a:r>
                      <a:r>
                        <a:rPr lang="ja-JP" altLang="en-US" sz="1200" b="0" u="sng" dirty="0">
                          <a:solidFill>
                            <a:schemeClr val="tx1"/>
                          </a:solidFill>
                          <a:latin typeface="Meiryo UI" pitchFamily="50" charset="-128"/>
                          <a:ea typeface="Meiryo UI" pitchFamily="50" charset="-128"/>
                          <a:cs typeface="Meiryo UI" pitchFamily="50" charset="-128"/>
                        </a:rPr>
                        <a:t>第１回審議会　委員からの意見</a:t>
                      </a:r>
                      <a:r>
                        <a:rPr lang="ja-JP" altLang="en-US" sz="1200" b="0" u="sng" strike="noStrike" kern="100" baseline="0" dirty="0">
                          <a:solidFill>
                            <a:schemeClr val="tx1"/>
                          </a:solidFill>
                          <a:latin typeface="Meiryo UI" panose="020B0604030504040204" pitchFamily="50" charset="-128"/>
                          <a:ea typeface="Meiryo UI" panose="020B0604030504040204" pitchFamily="50" charset="-128"/>
                        </a:rPr>
                        <a:t>」にて整理</a:t>
                      </a:r>
                      <a:endParaRPr lang="en-US" altLang="ja-JP" sz="1200" kern="1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7825643"/>
                  </a:ext>
                </a:extLst>
              </a:tr>
            </a:tbl>
          </a:graphicData>
        </a:graphic>
      </p:graphicFrame>
      <p:sp>
        <p:nvSpPr>
          <p:cNvPr id="10" name="スライド番号プレースホルダー 3">
            <a:extLst>
              <a:ext uri="{FF2B5EF4-FFF2-40B4-BE49-F238E27FC236}">
                <a16:creationId xmlns:a16="http://schemas.microsoft.com/office/drawing/2014/main" id="{177F4B51-296A-4585-ADA9-BB05EB3471C5}"/>
              </a:ext>
            </a:extLst>
          </p:cNvPr>
          <p:cNvSpPr>
            <a:spLocks noGrp="1"/>
          </p:cNvSpPr>
          <p:nvPr>
            <p:ph type="sldNum" sz="quarter" idx="12"/>
          </p:nvPr>
        </p:nvSpPr>
        <p:spPr>
          <a:xfrm>
            <a:off x="8590692" y="6492875"/>
            <a:ext cx="660400" cy="365125"/>
          </a:xfrm>
        </p:spPr>
        <p:txBody>
          <a:bodyPr/>
          <a:lstStyle/>
          <a:p>
            <a:fld id="{682EF9F9-C4E8-46B2-BBF1-33E3162B856A}" type="slidenum">
              <a:rPr kumimoji="1" lang="ja-JP" altLang="en-US" smtClean="0"/>
              <a:t>20</a:t>
            </a:fld>
            <a:endParaRPr kumimoji="1" lang="ja-JP" altLang="en-US" dirty="0"/>
          </a:p>
        </p:txBody>
      </p:sp>
      <p:sp>
        <p:nvSpPr>
          <p:cNvPr id="12" name="テキスト ボックス 11">
            <a:extLst>
              <a:ext uri="{FF2B5EF4-FFF2-40B4-BE49-F238E27FC236}">
                <a16:creationId xmlns:a16="http://schemas.microsoft.com/office/drawing/2014/main" id="{D11DC0F8-2DBE-4D43-9A7F-1E5B6F3882AC}"/>
              </a:ext>
            </a:extLst>
          </p:cNvPr>
          <p:cNvSpPr txBox="1"/>
          <p:nvPr/>
        </p:nvSpPr>
        <p:spPr>
          <a:xfrm>
            <a:off x="7268249" y="0"/>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－１</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75716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①維持管理業務フロー</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下水</a:t>
            </a:r>
            <a:r>
              <a:rPr lang="ja-JP" altLang="en-US" sz="2400" dirty="0">
                <a:latin typeface="Meiryo UI" pitchFamily="50" charset="-128"/>
                <a:ea typeface="Meiryo UI" pitchFamily="50" charset="-128"/>
                <a:cs typeface="Meiryo UI" pitchFamily="50" charset="-128"/>
              </a:rPr>
              <a:t>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5" name="テキスト ボックス 4">
            <a:extLst>
              <a:ext uri="{FF2B5EF4-FFF2-40B4-BE49-F238E27FC236}">
                <a16:creationId xmlns:a16="http://schemas.microsoft.com/office/drawing/2014/main" id="{CCE46069-131A-887F-9894-8A9F255702FB}"/>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endParaRPr lang="en-US" altLang="ja-JP" sz="1200" kern="100" dirty="0"/>
          </a:p>
          <a:p>
            <a:pPr algn="just"/>
            <a:r>
              <a:rPr lang="ja-JP" altLang="en-US" sz="1200" kern="100" dirty="0">
                <a:effectLst/>
              </a:rPr>
              <a:t>　　　Ｂ：実施評価　　　　　　　〇</a:t>
            </a:r>
            <a:endParaRPr lang="en-US" altLang="ja-JP" sz="1200" kern="1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effectLst/>
              </a:rPr>
              <a:t>　　　Ｃ：</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将来（</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〇</a:t>
            </a: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3600986"/>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現計画</a:t>
            </a:r>
            <a:r>
              <a:rPr lang="ja-JP" altLang="en-US" sz="1200" kern="100" dirty="0"/>
              <a:t>の記載内容</a:t>
            </a:r>
            <a:r>
              <a:rPr lang="en-US" altLang="ja-JP" sz="1200" kern="100" dirty="0">
                <a:effectLs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t>維持管理業務の標準的な実施フローは以下に示すものを基本とする。</a:t>
            </a: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kern="100" dirty="0">
              <a:effectLst/>
            </a:endParaRPr>
          </a:p>
        </p:txBody>
      </p:sp>
      <p:sp>
        <p:nvSpPr>
          <p:cNvPr id="10" name="テキスト ボックス 9">
            <a:extLst>
              <a:ext uri="{FF2B5EF4-FFF2-40B4-BE49-F238E27FC236}">
                <a16:creationId xmlns:a16="http://schemas.microsoft.com/office/drawing/2014/main" id="{E22C0D65-C136-74C7-5F5C-B69256C914C7}"/>
              </a:ext>
            </a:extLst>
          </p:cNvPr>
          <p:cNvSpPr txBox="1"/>
          <p:nvPr/>
        </p:nvSpPr>
        <p:spPr>
          <a:xfrm>
            <a:off x="4357045" y="2790581"/>
            <a:ext cx="4509727" cy="64633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　　　・無し</a:t>
            </a:r>
            <a:endParaRPr lang="en-US" altLang="ja-JP" sz="1200" kern="100" dirty="0">
              <a:effectLst/>
            </a:endParaRPr>
          </a:p>
          <a:p>
            <a:endParaRPr lang="en-US" altLang="ja-JP" sz="1200" kern="100" dirty="0"/>
          </a:p>
        </p:txBody>
      </p:sp>
      <p:sp>
        <p:nvSpPr>
          <p:cNvPr id="11" name="テキスト ボックス 10">
            <a:extLst>
              <a:ext uri="{FF2B5EF4-FFF2-40B4-BE49-F238E27FC236}">
                <a16:creationId xmlns:a16="http://schemas.microsoft.com/office/drawing/2014/main" id="{E3B8F7F0-D57A-727B-9F60-DDFB5953A525}"/>
              </a:ext>
            </a:extLst>
          </p:cNvPr>
          <p:cNvSpPr txBox="1"/>
          <p:nvPr/>
        </p:nvSpPr>
        <p:spPr>
          <a:xfrm>
            <a:off x="4357044" y="4169153"/>
            <a:ext cx="4509727" cy="64633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r>
              <a:rPr lang="ja-JP" altLang="en-US" sz="1200" kern="100" dirty="0">
                <a:effectLst/>
              </a:rPr>
              <a:t>　　　・無し</a:t>
            </a:r>
            <a:endParaRPr lang="en-US" altLang="ja-JP" sz="1200" kern="100" dirty="0">
              <a:effectLst/>
            </a:endParaRPr>
          </a:p>
          <a:p>
            <a:endParaRPr lang="en-US" altLang="ja-JP" sz="1200" kern="100" dirty="0"/>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ローチャート: 組合せ 12">
            <a:extLst>
              <a:ext uri="{FF2B5EF4-FFF2-40B4-BE49-F238E27FC236}">
                <a16:creationId xmlns:a16="http://schemas.microsoft.com/office/drawing/2014/main" id="{D0557BBA-0C19-2CF2-BE9D-2C83854339D2}"/>
              </a:ext>
            </a:extLst>
          </p:cNvPr>
          <p:cNvSpPr/>
          <p:nvPr/>
        </p:nvSpPr>
        <p:spPr>
          <a:xfrm>
            <a:off x="5702787" y="2493495"/>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フローチャート: 組合せ 14">
            <a:extLst>
              <a:ext uri="{FF2B5EF4-FFF2-40B4-BE49-F238E27FC236}">
                <a16:creationId xmlns:a16="http://schemas.microsoft.com/office/drawing/2014/main" id="{8F7DA916-6B98-83E5-6F3C-16A5ADA33FB0}"/>
              </a:ext>
            </a:extLst>
          </p:cNvPr>
          <p:cNvSpPr/>
          <p:nvPr/>
        </p:nvSpPr>
        <p:spPr>
          <a:xfrm>
            <a:off x="5702786" y="3890169"/>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D47A07C8-4D1E-42E2-8D1E-E77ABD92A29C}"/>
              </a:ext>
            </a:extLst>
          </p:cNvPr>
          <p:cNvPicPr>
            <a:picLocks noChangeAspect="1"/>
          </p:cNvPicPr>
          <p:nvPr/>
        </p:nvPicPr>
        <p:blipFill>
          <a:blip r:embed="rId3"/>
          <a:stretch>
            <a:fillRect/>
          </a:stretch>
        </p:blipFill>
        <p:spPr>
          <a:xfrm>
            <a:off x="229179" y="2075440"/>
            <a:ext cx="3538484" cy="2460167"/>
          </a:xfrm>
          <a:prstGeom prst="rect">
            <a:avLst/>
          </a:prstGeom>
          <a:solidFill>
            <a:schemeClr val="bg1"/>
          </a:solidFill>
        </p:spPr>
      </p:pic>
      <p:sp>
        <p:nvSpPr>
          <p:cNvPr id="14" name="テキスト ボックス 13">
            <a:extLst>
              <a:ext uri="{FF2B5EF4-FFF2-40B4-BE49-F238E27FC236}">
                <a16:creationId xmlns:a16="http://schemas.microsoft.com/office/drawing/2014/main" id="{DEC15B7E-0755-405E-BBB0-59F5E5E3A541}"/>
              </a:ext>
            </a:extLst>
          </p:cNvPr>
          <p:cNvSpPr txBox="1"/>
          <p:nvPr/>
        </p:nvSpPr>
        <p:spPr>
          <a:xfrm>
            <a:off x="6551654" y="264654"/>
            <a:ext cx="2814321" cy="276999"/>
          </a:xfrm>
          <a:prstGeom prst="rect">
            <a:avLst/>
          </a:prstGeom>
          <a:noFill/>
        </p:spPr>
        <p:txBody>
          <a:bodyPr wrap="square">
            <a:spAutoFit/>
          </a:bodyPr>
          <a:lstStyle/>
          <a:p>
            <a:r>
              <a:rPr lang="en-US" altLang="ja-JP" sz="1200" i="0" u="none" strike="noStrike" dirty="0">
                <a:solidFill>
                  <a:schemeClr val="bg1"/>
                </a:solidFill>
                <a:effectLst/>
                <a:latin typeface="Meiryo UI" panose="020B0604030504040204" pitchFamily="50" charset="-128"/>
                <a:ea typeface="Meiryo UI" panose="020B0604030504040204" pitchFamily="50" charset="-128"/>
              </a:rPr>
              <a:t>Ⅰ</a:t>
            </a:r>
            <a:r>
              <a:rPr lang="ja-JP" altLang="en-US" sz="1200" i="0" u="none" strike="noStrike" dirty="0">
                <a:solidFill>
                  <a:schemeClr val="bg1"/>
                </a:solidFill>
                <a:effectLst/>
                <a:latin typeface="Meiryo UI" panose="020B0604030504040204" pitchFamily="50" charset="-128"/>
                <a:ea typeface="Meiryo UI" panose="020B0604030504040204" pitchFamily="50" charset="-128"/>
              </a:rPr>
              <a:t>．効率的・効果的な維持管理の推進</a:t>
            </a:r>
            <a:r>
              <a:rPr lang="ja-JP" altLang="en-US" sz="1200" dirty="0">
                <a:solidFill>
                  <a:schemeClr val="bg1"/>
                </a:solidFill>
                <a:latin typeface="Meiryo UI" panose="020B0604030504040204" pitchFamily="50" charset="-128"/>
                <a:ea typeface="Meiryo UI" panose="020B0604030504040204" pitchFamily="50" charset="-128"/>
              </a:rPr>
              <a:t> </a:t>
            </a:r>
          </a:p>
        </p:txBody>
      </p:sp>
      <p:sp>
        <p:nvSpPr>
          <p:cNvPr id="16" name="スライド番号プレースホルダー 3">
            <a:extLst>
              <a:ext uri="{FF2B5EF4-FFF2-40B4-BE49-F238E27FC236}">
                <a16:creationId xmlns:a16="http://schemas.microsoft.com/office/drawing/2014/main" id="{9E6ED2BB-8841-4870-9672-547D9986AA1E}"/>
              </a:ext>
            </a:extLst>
          </p:cNvPr>
          <p:cNvSpPr>
            <a:spLocks noGrp="1"/>
          </p:cNvSpPr>
          <p:nvPr>
            <p:ph type="sldNum" sz="quarter" idx="12"/>
          </p:nvPr>
        </p:nvSpPr>
        <p:spPr>
          <a:xfrm>
            <a:off x="8483600" y="6501113"/>
            <a:ext cx="660400" cy="365125"/>
          </a:xfrm>
        </p:spPr>
        <p:txBody>
          <a:bodyPr/>
          <a:lstStyle/>
          <a:p>
            <a:fld id="{682EF9F9-C4E8-46B2-BBF1-33E3162B856A}" type="slidenum">
              <a:rPr kumimoji="1" lang="ja-JP" altLang="en-US" smtClean="0"/>
              <a:t>2</a:t>
            </a:fld>
            <a:endParaRPr kumimoji="1" lang="ja-JP" altLang="en-US" dirty="0"/>
          </a:p>
        </p:txBody>
      </p:sp>
      <p:sp>
        <p:nvSpPr>
          <p:cNvPr id="17" name="テキスト ボックス 16">
            <a:extLst>
              <a:ext uri="{FF2B5EF4-FFF2-40B4-BE49-F238E27FC236}">
                <a16:creationId xmlns:a16="http://schemas.microsoft.com/office/drawing/2014/main" id="{14E268F7-9CDA-4DB7-B57B-3716C9241EF8}"/>
              </a:ext>
            </a:extLst>
          </p:cNvPr>
          <p:cNvSpPr txBox="1"/>
          <p:nvPr/>
        </p:nvSpPr>
        <p:spPr>
          <a:xfrm>
            <a:off x="7271791" y="-32586"/>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－１</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84157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②点検業務の充実</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下水</a:t>
            </a:r>
            <a:r>
              <a:rPr lang="ja-JP" altLang="en-US" sz="2400" dirty="0">
                <a:latin typeface="Meiryo UI" pitchFamily="50" charset="-128"/>
                <a:ea typeface="Meiryo UI" pitchFamily="50" charset="-128"/>
                <a:cs typeface="Meiryo UI" pitchFamily="50" charset="-128"/>
              </a:rPr>
              <a:t>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4893647"/>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現計画</a:t>
            </a:r>
            <a:r>
              <a:rPr lang="ja-JP" altLang="en-US" sz="1200" kern="100" dirty="0"/>
              <a:t>の記載内容</a:t>
            </a:r>
            <a:r>
              <a:rPr lang="en-US" altLang="ja-JP" sz="1200" kern="100" dirty="0">
                <a:effectLs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t>点検業務（点検、診断・評価）は、「機械電気設備の現状を把握し、不具合の早期発見、適切な処置により、利用者及び第三者への安全を確保すること」や「点検データ（基礎資料）を蓄積し、計画的な点検の充実や予防保全対策の拡充、計画的な維持管理や更新の最適化など効率的・効果的な維持管理・更新につなげること」の視点で充実を図る。</a:t>
            </a: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kern="100" dirty="0">
              <a:effectLst/>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06D563CC-9E88-456B-92B8-C9D6B03C29AD}"/>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endParaRPr lang="en-US" altLang="ja-JP" sz="1200" kern="100" dirty="0"/>
          </a:p>
          <a:p>
            <a:pPr algn="just"/>
            <a:r>
              <a:rPr lang="ja-JP" altLang="en-US" sz="1200" kern="100" dirty="0">
                <a:effectLst/>
              </a:rPr>
              <a:t>　　　Ｂ：実施評価　　　　　　　〇</a:t>
            </a:r>
            <a:endParaRPr lang="en-US" altLang="ja-JP" sz="1200" kern="1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effectLst/>
              </a:rPr>
              <a:t>　　　Ｃ：</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将来（</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〇</a:t>
            </a: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17" name="テキスト ボックス 16">
            <a:extLst>
              <a:ext uri="{FF2B5EF4-FFF2-40B4-BE49-F238E27FC236}">
                <a16:creationId xmlns:a16="http://schemas.microsoft.com/office/drawing/2014/main" id="{B138B33A-06C6-4F45-BDBC-19D2018B5D32}"/>
              </a:ext>
            </a:extLst>
          </p:cNvPr>
          <p:cNvSpPr txBox="1"/>
          <p:nvPr/>
        </p:nvSpPr>
        <p:spPr>
          <a:xfrm>
            <a:off x="4363524" y="2644665"/>
            <a:ext cx="4509727" cy="64633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　　　・無し</a:t>
            </a:r>
            <a:endParaRPr lang="en-US" altLang="ja-JP" sz="1200" kern="100" dirty="0">
              <a:effectLst/>
            </a:endParaRPr>
          </a:p>
          <a:p>
            <a:endParaRPr lang="en-US" altLang="ja-JP" sz="1200" kern="100" dirty="0"/>
          </a:p>
        </p:txBody>
      </p:sp>
      <p:sp>
        <p:nvSpPr>
          <p:cNvPr id="18" name="テキスト ボックス 17">
            <a:extLst>
              <a:ext uri="{FF2B5EF4-FFF2-40B4-BE49-F238E27FC236}">
                <a16:creationId xmlns:a16="http://schemas.microsoft.com/office/drawing/2014/main" id="{C80120FC-84E2-478D-8777-A01F48CB319B}"/>
              </a:ext>
            </a:extLst>
          </p:cNvPr>
          <p:cNvSpPr txBox="1"/>
          <p:nvPr/>
        </p:nvSpPr>
        <p:spPr>
          <a:xfrm>
            <a:off x="4364502" y="3963796"/>
            <a:ext cx="4509727" cy="64633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r>
              <a:rPr lang="ja-JP" altLang="en-US" sz="1200" kern="100" dirty="0">
                <a:effectLst/>
              </a:rPr>
              <a:t>　　　・無し</a:t>
            </a:r>
            <a:endParaRPr lang="en-US" altLang="ja-JP" sz="1200" kern="100" dirty="0">
              <a:effectLst/>
            </a:endParaRPr>
          </a:p>
          <a:p>
            <a:endParaRPr lang="en-US" altLang="ja-JP" sz="1200" kern="100" dirty="0"/>
          </a:p>
        </p:txBody>
      </p:sp>
      <p:sp>
        <p:nvSpPr>
          <p:cNvPr id="19" name="フローチャート: 組合せ 18">
            <a:extLst>
              <a:ext uri="{FF2B5EF4-FFF2-40B4-BE49-F238E27FC236}">
                <a16:creationId xmlns:a16="http://schemas.microsoft.com/office/drawing/2014/main" id="{4195F8A8-3C77-4B45-8B18-8A690AACA8D1}"/>
              </a:ext>
            </a:extLst>
          </p:cNvPr>
          <p:cNvSpPr/>
          <p:nvPr/>
        </p:nvSpPr>
        <p:spPr>
          <a:xfrm>
            <a:off x="5702786" y="243138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フローチャート: 組合せ 19">
            <a:extLst>
              <a:ext uri="{FF2B5EF4-FFF2-40B4-BE49-F238E27FC236}">
                <a16:creationId xmlns:a16="http://schemas.microsoft.com/office/drawing/2014/main" id="{4F499301-1E00-44F0-8851-A7D6FBA11200}"/>
              </a:ext>
            </a:extLst>
          </p:cNvPr>
          <p:cNvSpPr/>
          <p:nvPr/>
        </p:nvSpPr>
        <p:spPr>
          <a:xfrm>
            <a:off x="5702786" y="3595789"/>
            <a:ext cx="1614115" cy="11489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263CC5F3-6E5D-4496-9D35-5916A8ECAB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862" y="2949745"/>
            <a:ext cx="3550116" cy="2748651"/>
          </a:xfrm>
          <a:prstGeom prst="rect">
            <a:avLst/>
          </a:prstGeom>
        </p:spPr>
      </p:pic>
      <p:sp>
        <p:nvSpPr>
          <p:cNvPr id="13" name="テキスト ボックス 12">
            <a:extLst>
              <a:ext uri="{FF2B5EF4-FFF2-40B4-BE49-F238E27FC236}">
                <a16:creationId xmlns:a16="http://schemas.microsoft.com/office/drawing/2014/main" id="{7C5F144D-E84E-4D68-8172-1B847254223D}"/>
              </a:ext>
            </a:extLst>
          </p:cNvPr>
          <p:cNvSpPr txBox="1"/>
          <p:nvPr/>
        </p:nvSpPr>
        <p:spPr>
          <a:xfrm>
            <a:off x="6551654" y="264654"/>
            <a:ext cx="2814321" cy="276999"/>
          </a:xfrm>
          <a:prstGeom prst="rect">
            <a:avLst/>
          </a:prstGeom>
          <a:noFill/>
        </p:spPr>
        <p:txBody>
          <a:bodyPr wrap="square">
            <a:spAutoFit/>
          </a:bodyPr>
          <a:lstStyle/>
          <a:p>
            <a:r>
              <a:rPr lang="en-US" altLang="ja-JP" sz="1200" i="0" u="none" strike="noStrike" dirty="0">
                <a:solidFill>
                  <a:schemeClr val="bg1"/>
                </a:solidFill>
                <a:effectLst/>
                <a:latin typeface="Meiryo UI" panose="020B0604030504040204" pitchFamily="50" charset="-128"/>
                <a:ea typeface="Meiryo UI" panose="020B0604030504040204" pitchFamily="50" charset="-128"/>
              </a:rPr>
              <a:t>Ⅰ</a:t>
            </a:r>
            <a:r>
              <a:rPr lang="ja-JP" altLang="en-US" sz="1200" i="0" u="none" strike="noStrike" dirty="0">
                <a:solidFill>
                  <a:schemeClr val="bg1"/>
                </a:solidFill>
                <a:effectLst/>
                <a:latin typeface="Meiryo UI" panose="020B0604030504040204" pitchFamily="50" charset="-128"/>
                <a:ea typeface="Meiryo UI" panose="020B0604030504040204" pitchFamily="50" charset="-128"/>
              </a:rPr>
              <a:t>．効率的・効果的な維持管理の推進</a:t>
            </a:r>
            <a:r>
              <a:rPr lang="ja-JP" altLang="en-US" sz="1200" dirty="0">
                <a:solidFill>
                  <a:schemeClr val="bg1"/>
                </a:solidFill>
                <a:latin typeface="Meiryo UI" panose="020B0604030504040204" pitchFamily="50" charset="-128"/>
                <a:ea typeface="Meiryo UI" panose="020B0604030504040204" pitchFamily="50" charset="-128"/>
              </a:rPr>
              <a:t> </a:t>
            </a:r>
          </a:p>
        </p:txBody>
      </p:sp>
      <p:sp>
        <p:nvSpPr>
          <p:cNvPr id="14" name="スライド番号プレースホルダー 3">
            <a:extLst>
              <a:ext uri="{FF2B5EF4-FFF2-40B4-BE49-F238E27FC236}">
                <a16:creationId xmlns:a16="http://schemas.microsoft.com/office/drawing/2014/main" id="{E1CD368C-6B6F-43CC-B75C-7E309BCF6E11}"/>
              </a:ext>
            </a:extLst>
          </p:cNvPr>
          <p:cNvSpPr>
            <a:spLocks noGrp="1"/>
          </p:cNvSpPr>
          <p:nvPr>
            <p:ph type="sldNum" sz="quarter" idx="12"/>
          </p:nvPr>
        </p:nvSpPr>
        <p:spPr>
          <a:xfrm>
            <a:off x="8483600" y="6492875"/>
            <a:ext cx="660400" cy="365125"/>
          </a:xfrm>
        </p:spPr>
        <p:txBody>
          <a:bodyPr/>
          <a:lstStyle/>
          <a:p>
            <a:fld id="{682EF9F9-C4E8-46B2-BBF1-33E3162B856A}" type="slidenum">
              <a:rPr kumimoji="1" lang="ja-JP" altLang="en-US" smtClean="0"/>
              <a:t>3</a:t>
            </a:fld>
            <a:endParaRPr kumimoji="1" lang="ja-JP" altLang="en-US" dirty="0"/>
          </a:p>
        </p:txBody>
      </p:sp>
      <p:sp>
        <p:nvSpPr>
          <p:cNvPr id="15" name="テキスト ボックス 14">
            <a:extLst>
              <a:ext uri="{FF2B5EF4-FFF2-40B4-BE49-F238E27FC236}">
                <a16:creationId xmlns:a16="http://schemas.microsoft.com/office/drawing/2014/main" id="{41464961-FF6D-42B6-82DF-EB98019B48CA}"/>
              </a:ext>
            </a:extLst>
          </p:cNvPr>
          <p:cNvSpPr txBox="1"/>
          <p:nvPr/>
        </p:nvSpPr>
        <p:spPr>
          <a:xfrm>
            <a:off x="7299052" y="-32316"/>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－１</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275658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③</a:t>
            </a:r>
            <a:r>
              <a:rPr kumimoji="1" lang="ja-JP" altLang="en-US"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点検、診断、評価対策実施の標準的なフロー</a:t>
            </a:r>
            <a:r>
              <a:rPr kumimoji="1" lang="en-US" altLang="ja-JP"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下水</a:t>
            </a:r>
            <a:r>
              <a:rPr lang="ja-JP" altLang="en-US" sz="2000" dirty="0">
                <a:latin typeface="Meiryo UI" pitchFamily="50" charset="-128"/>
                <a:ea typeface="Meiryo UI" pitchFamily="50" charset="-128"/>
                <a:cs typeface="Meiryo UI" pitchFamily="50" charset="-128"/>
              </a:rPr>
              <a:t>設備</a:t>
            </a:r>
            <a:r>
              <a:rPr kumimoji="1" lang="en-US" altLang="ja-JP" sz="20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544764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現計画</a:t>
            </a:r>
            <a:r>
              <a:rPr lang="ja-JP" altLang="en-US" sz="1200" kern="100" dirty="0"/>
              <a:t>の記載内容</a:t>
            </a:r>
            <a:r>
              <a:rPr lang="en-US" altLang="ja-JP" sz="1200" kern="100" dirty="0">
                <a:effectLs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t>機械電気設備における点検業務のフロー</a:t>
            </a: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kern="100" dirty="0">
              <a:effectLst/>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C5FA640C-6EAE-460A-B6D7-16DB5BAF606B}"/>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endParaRPr lang="en-US" altLang="ja-JP" sz="1200" kern="100" dirty="0"/>
          </a:p>
          <a:p>
            <a:pPr algn="just"/>
            <a:r>
              <a:rPr lang="ja-JP" altLang="en-US" sz="1200" kern="100" dirty="0">
                <a:effectLst/>
              </a:rPr>
              <a:t>　　　Ｂ：実施評価　　　　　　　〇</a:t>
            </a:r>
            <a:endParaRPr lang="en-US" altLang="ja-JP" sz="1200" kern="1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effectLst/>
              </a:rPr>
              <a:t>　　　Ｃ：</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将来（</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〇</a:t>
            </a: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17" name="テキスト ボックス 16">
            <a:extLst>
              <a:ext uri="{FF2B5EF4-FFF2-40B4-BE49-F238E27FC236}">
                <a16:creationId xmlns:a16="http://schemas.microsoft.com/office/drawing/2014/main" id="{A7426402-A165-46F9-A3C4-2D2C76C184A9}"/>
              </a:ext>
            </a:extLst>
          </p:cNvPr>
          <p:cNvSpPr txBox="1"/>
          <p:nvPr/>
        </p:nvSpPr>
        <p:spPr>
          <a:xfrm>
            <a:off x="4363524" y="2644665"/>
            <a:ext cx="4509727" cy="64633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　　　・無し</a:t>
            </a:r>
            <a:endParaRPr lang="en-US" altLang="ja-JP" sz="1200" kern="100" dirty="0">
              <a:effectLst/>
            </a:endParaRPr>
          </a:p>
          <a:p>
            <a:endParaRPr lang="en-US" altLang="ja-JP" sz="1200" kern="100" dirty="0"/>
          </a:p>
        </p:txBody>
      </p:sp>
      <p:sp>
        <p:nvSpPr>
          <p:cNvPr id="19" name="テキスト ボックス 18">
            <a:extLst>
              <a:ext uri="{FF2B5EF4-FFF2-40B4-BE49-F238E27FC236}">
                <a16:creationId xmlns:a16="http://schemas.microsoft.com/office/drawing/2014/main" id="{5941901E-2D21-40AD-B928-E8A99D7B63CA}"/>
              </a:ext>
            </a:extLst>
          </p:cNvPr>
          <p:cNvSpPr txBox="1"/>
          <p:nvPr/>
        </p:nvSpPr>
        <p:spPr>
          <a:xfrm>
            <a:off x="4364502" y="3963796"/>
            <a:ext cx="4509727" cy="64633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r>
              <a:rPr lang="ja-JP" altLang="en-US" sz="1200" kern="100" dirty="0">
                <a:effectLst/>
              </a:rPr>
              <a:t>　　　・無し</a:t>
            </a:r>
            <a:endParaRPr lang="en-US" altLang="ja-JP" sz="1200" kern="100" dirty="0"/>
          </a:p>
          <a:p>
            <a:endParaRPr lang="en-US" altLang="ja-JP" sz="1200" kern="100" dirty="0">
              <a:effectLst/>
            </a:endParaRPr>
          </a:p>
        </p:txBody>
      </p:sp>
      <p:sp>
        <p:nvSpPr>
          <p:cNvPr id="20" name="フローチャート: 組合せ 19">
            <a:extLst>
              <a:ext uri="{FF2B5EF4-FFF2-40B4-BE49-F238E27FC236}">
                <a16:creationId xmlns:a16="http://schemas.microsoft.com/office/drawing/2014/main" id="{39EE0B45-6975-4062-AE55-4E56531153EF}"/>
              </a:ext>
            </a:extLst>
          </p:cNvPr>
          <p:cNvSpPr/>
          <p:nvPr/>
        </p:nvSpPr>
        <p:spPr>
          <a:xfrm>
            <a:off x="5702786" y="243138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フローチャート: 組合せ 20">
            <a:extLst>
              <a:ext uri="{FF2B5EF4-FFF2-40B4-BE49-F238E27FC236}">
                <a16:creationId xmlns:a16="http://schemas.microsoft.com/office/drawing/2014/main" id="{04100D98-D770-4CB4-A67A-2EC6EA417C80}"/>
              </a:ext>
            </a:extLst>
          </p:cNvPr>
          <p:cNvSpPr/>
          <p:nvPr/>
        </p:nvSpPr>
        <p:spPr>
          <a:xfrm>
            <a:off x="5702786" y="3595789"/>
            <a:ext cx="1614115" cy="11489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720C3EFD-2B0D-4B52-9D75-ED7E99DFEF9C}"/>
              </a:ext>
            </a:extLst>
          </p:cNvPr>
          <p:cNvPicPr>
            <a:picLocks noChangeAspect="1"/>
          </p:cNvPicPr>
          <p:nvPr/>
        </p:nvPicPr>
        <p:blipFill>
          <a:blip r:embed="rId3"/>
          <a:stretch>
            <a:fillRect/>
          </a:stretch>
        </p:blipFill>
        <p:spPr>
          <a:xfrm>
            <a:off x="262995" y="1973217"/>
            <a:ext cx="3421345" cy="4209423"/>
          </a:xfrm>
          <a:prstGeom prst="rect">
            <a:avLst/>
          </a:prstGeom>
          <a:solidFill>
            <a:schemeClr val="bg1"/>
          </a:solidFill>
        </p:spPr>
      </p:pic>
      <p:sp>
        <p:nvSpPr>
          <p:cNvPr id="13" name="テキスト ボックス 12">
            <a:extLst>
              <a:ext uri="{FF2B5EF4-FFF2-40B4-BE49-F238E27FC236}">
                <a16:creationId xmlns:a16="http://schemas.microsoft.com/office/drawing/2014/main" id="{E19C673B-7D88-4F70-923B-56AA39DFB6E4}"/>
              </a:ext>
            </a:extLst>
          </p:cNvPr>
          <p:cNvSpPr txBox="1"/>
          <p:nvPr/>
        </p:nvSpPr>
        <p:spPr>
          <a:xfrm>
            <a:off x="6551654" y="264654"/>
            <a:ext cx="2814321" cy="276999"/>
          </a:xfrm>
          <a:prstGeom prst="rect">
            <a:avLst/>
          </a:prstGeom>
          <a:noFill/>
        </p:spPr>
        <p:txBody>
          <a:bodyPr wrap="square">
            <a:spAutoFit/>
          </a:bodyPr>
          <a:lstStyle/>
          <a:p>
            <a:r>
              <a:rPr lang="en-US" altLang="ja-JP" sz="1200" i="0" u="none" strike="noStrike" dirty="0">
                <a:solidFill>
                  <a:schemeClr val="bg1"/>
                </a:solidFill>
                <a:effectLst/>
                <a:latin typeface="Meiryo UI" panose="020B0604030504040204" pitchFamily="50" charset="-128"/>
                <a:ea typeface="Meiryo UI" panose="020B0604030504040204" pitchFamily="50" charset="-128"/>
              </a:rPr>
              <a:t>Ⅰ</a:t>
            </a:r>
            <a:r>
              <a:rPr lang="ja-JP" altLang="en-US" sz="1200" i="0" u="none" strike="noStrike" dirty="0">
                <a:solidFill>
                  <a:schemeClr val="bg1"/>
                </a:solidFill>
                <a:effectLst/>
                <a:latin typeface="Meiryo UI" panose="020B0604030504040204" pitchFamily="50" charset="-128"/>
                <a:ea typeface="Meiryo UI" panose="020B0604030504040204" pitchFamily="50" charset="-128"/>
              </a:rPr>
              <a:t>．効率的・効果的な維持管理の推進</a:t>
            </a:r>
            <a:r>
              <a:rPr lang="ja-JP" altLang="en-US" sz="1200" dirty="0">
                <a:solidFill>
                  <a:schemeClr val="bg1"/>
                </a:solidFill>
                <a:latin typeface="Meiryo UI" panose="020B0604030504040204" pitchFamily="50" charset="-128"/>
                <a:ea typeface="Meiryo UI" panose="020B0604030504040204" pitchFamily="50" charset="-128"/>
              </a:rPr>
              <a:t> </a:t>
            </a:r>
          </a:p>
        </p:txBody>
      </p:sp>
      <p:sp>
        <p:nvSpPr>
          <p:cNvPr id="14" name="スライド番号プレースホルダー 3">
            <a:extLst>
              <a:ext uri="{FF2B5EF4-FFF2-40B4-BE49-F238E27FC236}">
                <a16:creationId xmlns:a16="http://schemas.microsoft.com/office/drawing/2014/main" id="{41BD1CA1-EC82-4943-928D-6A9127CB991F}"/>
              </a:ext>
            </a:extLst>
          </p:cNvPr>
          <p:cNvSpPr>
            <a:spLocks noGrp="1"/>
          </p:cNvSpPr>
          <p:nvPr>
            <p:ph type="sldNum" sz="quarter" idx="12"/>
          </p:nvPr>
        </p:nvSpPr>
        <p:spPr>
          <a:xfrm>
            <a:off x="8483600" y="6492875"/>
            <a:ext cx="660400" cy="365125"/>
          </a:xfrm>
        </p:spPr>
        <p:txBody>
          <a:bodyPr/>
          <a:lstStyle/>
          <a:p>
            <a:fld id="{682EF9F9-C4E8-46B2-BBF1-33E3162B856A}" type="slidenum">
              <a:rPr kumimoji="1" lang="ja-JP" altLang="en-US" smtClean="0"/>
              <a:t>4</a:t>
            </a:fld>
            <a:endParaRPr kumimoji="1" lang="ja-JP" altLang="en-US" dirty="0"/>
          </a:p>
        </p:txBody>
      </p:sp>
      <p:sp>
        <p:nvSpPr>
          <p:cNvPr id="15" name="テキスト ボックス 14">
            <a:extLst>
              <a:ext uri="{FF2B5EF4-FFF2-40B4-BE49-F238E27FC236}">
                <a16:creationId xmlns:a16="http://schemas.microsoft.com/office/drawing/2014/main" id="{17517E5F-B736-494F-AC66-C88D82590A41}"/>
              </a:ext>
            </a:extLst>
          </p:cNvPr>
          <p:cNvSpPr txBox="1"/>
          <p:nvPr/>
        </p:nvSpPr>
        <p:spPr>
          <a:xfrm>
            <a:off x="7271792" y="-29442"/>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－１</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228415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④定期点検を含む点検業務のフロー</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下水</a:t>
            </a:r>
            <a:r>
              <a:rPr lang="ja-JP" altLang="en-US" sz="2400" dirty="0">
                <a:latin typeface="Meiryo UI" pitchFamily="50" charset="-128"/>
                <a:ea typeface="Meiryo UI" pitchFamily="50" charset="-128"/>
                <a:cs typeface="Meiryo UI" pitchFamily="50" charset="-128"/>
              </a:rPr>
              <a:t>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544764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現計画</a:t>
            </a:r>
            <a:r>
              <a:rPr lang="ja-JP" altLang="en-US" sz="1200" kern="100" dirty="0"/>
              <a:t>の記載内容</a:t>
            </a:r>
            <a:r>
              <a:rPr lang="en-US" altLang="ja-JP" sz="1200" kern="100" dirty="0">
                <a:effectLs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t>点検業務のうち、定期点検については、特に「計画的維持管理」に資するものであり、次のフローに沿って実施することを基本とする。</a:t>
            </a: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kern="100" dirty="0">
              <a:effectLst/>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9E4F19D7-5192-4C02-9722-C6CEB00A42F6}"/>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endParaRPr lang="en-US" altLang="ja-JP" sz="1200" kern="100" dirty="0"/>
          </a:p>
          <a:p>
            <a:pPr algn="just"/>
            <a:r>
              <a:rPr lang="ja-JP" altLang="en-US" sz="1200" kern="100" dirty="0">
                <a:effectLst/>
              </a:rPr>
              <a:t>　　　Ｂ：実施評価　　　　　　　〇</a:t>
            </a:r>
            <a:endParaRPr lang="en-US" altLang="ja-JP" sz="1200" kern="1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effectLst/>
              </a:rPr>
              <a:t>　　　Ｃ：</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将来（</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〇</a:t>
            </a: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17" name="テキスト ボックス 16">
            <a:extLst>
              <a:ext uri="{FF2B5EF4-FFF2-40B4-BE49-F238E27FC236}">
                <a16:creationId xmlns:a16="http://schemas.microsoft.com/office/drawing/2014/main" id="{415A787A-D0B5-4CCC-A225-2D4427303270}"/>
              </a:ext>
            </a:extLst>
          </p:cNvPr>
          <p:cNvSpPr txBox="1"/>
          <p:nvPr/>
        </p:nvSpPr>
        <p:spPr>
          <a:xfrm>
            <a:off x="4363524" y="2644665"/>
            <a:ext cx="4509727" cy="64633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　　　・無し</a:t>
            </a:r>
            <a:endParaRPr lang="en-US" altLang="ja-JP" sz="1200" kern="100" dirty="0">
              <a:effectLst/>
            </a:endParaRPr>
          </a:p>
          <a:p>
            <a:endParaRPr lang="en-US" altLang="ja-JP" sz="1200" kern="100" dirty="0">
              <a:effectLst/>
            </a:endParaRPr>
          </a:p>
        </p:txBody>
      </p:sp>
      <p:sp>
        <p:nvSpPr>
          <p:cNvPr id="18" name="テキスト ボックス 17">
            <a:extLst>
              <a:ext uri="{FF2B5EF4-FFF2-40B4-BE49-F238E27FC236}">
                <a16:creationId xmlns:a16="http://schemas.microsoft.com/office/drawing/2014/main" id="{CFC40852-08A1-4CFD-ADA4-551899ADBAED}"/>
              </a:ext>
            </a:extLst>
          </p:cNvPr>
          <p:cNvSpPr txBox="1"/>
          <p:nvPr/>
        </p:nvSpPr>
        <p:spPr>
          <a:xfrm>
            <a:off x="4364502" y="3963796"/>
            <a:ext cx="4509727" cy="64633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r>
              <a:rPr lang="ja-JP" altLang="en-US" sz="1200" kern="100" dirty="0">
                <a:effectLst/>
              </a:rPr>
              <a:t>　　　・無し</a:t>
            </a:r>
            <a:endParaRPr lang="en-US" altLang="ja-JP" sz="1200" kern="100" dirty="0">
              <a:effectLst/>
            </a:endParaRPr>
          </a:p>
          <a:p>
            <a:endParaRPr lang="en-US" altLang="ja-JP" sz="1200" kern="100" dirty="0">
              <a:effectLst/>
            </a:endParaRPr>
          </a:p>
        </p:txBody>
      </p:sp>
      <p:sp>
        <p:nvSpPr>
          <p:cNvPr id="19" name="フローチャート: 組合せ 18">
            <a:extLst>
              <a:ext uri="{FF2B5EF4-FFF2-40B4-BE49-F238E27FC236}">
                <a16:creationId xmlns:a16="http://schemas.microsoft.com/office/drawing/2014/main" id="{A53844BC-AB6F-4151-BE4B-BB74E65B989C}"/>
              </a:ext>
            </a:extLst>
          </p:cNvPr>
          <p:cNvSpPr/>
          <p:nvPr/>
        </p:nvSpPr>
        <p:spPr>
          <a:xfrm>
            <a:off x="5702786" y="243138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フローチャート: 組合せ 19">
            <a:extLst>
              <a:ext uri="{FF2B5EF4-FFF2-40B4-BE49-F238E27FC236}">
                <a16:creationId xmlns:a16="http://schemas.microsoft.com/office/drawing/2014/main" id="{287AA021-42DC-4851-AA3F-1CC9F7CE7B3E}"/>
              </a:ext>
            </a:extLst>
          </p:cNvPr>
          <p:cNvSpPr/>
          <p:nvPr/>
        </p:nvSpPr>
        <p:spPr>
          <a:xfrm>
            <a:off x="5702786" y="3595789"/>
            <a:ext cx="1614115" cy="11489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18EBFA7C-FCE9-4462-977D-4F83B2FABF36}"/>
              </a:ext>
            </a:extLst>
          </p:cNvPr>
          <p:cNvPicPr>
            <a:picLocks noChangeAspect="1"/>
          </p:cNvPicPr>
          <p:nvPr/>
        </p:nvPicPr>
        <p:blipFill>
          <a:blip r:embed="rId3"/>
          <a:stretch>
            <a:fillRect/>
          </a:stretch>
        </p:blipFill>
        <p:spPr>
          <a:xfrm>
            <a:off x="212951" y="2431383"/>
            <a:ext cx="3521433" cy="3494395"/>
          </a:xfrm>
          <a:prstGeom prst="rect">
            <a:avLst/>
          </a:prstGeom>
          <a:solidFill>
            <a:schemeClr val="bg1"/>
          </a:solidFill>
        </p:spPr>
      </p:pic>
      <p:sp>
        <p:nvSpPr>
          <p:cNvPr id="13" name="テキスト ボックス 12">
            <a:extLst>
              <a:ext uri="{FF2B5EF4-FFF2-40B4-BE49-F238E27FC236}">
                <a16:creationId xmlns:a16="http://schemas.microsoft.com/office/drawing/2014/main" id="{B5EE7D0F-4200-4A00-88F9-83CEE31A83CB}"/>
              </a:ext>
            </a:extLst>
          </p:cNvPr>
          <p:cNvSpPr txBox="1"/>
          <p:nvPr/>
        </p:nvSpPr>
        <p:spPr>
          <a:xfrm>
            <a:off x="6551654" y="264654"/>
            <a:ext cx="2814321" cy="276999"/>
          </a:xfrm>
          <a:prstGeom prst="rect">
            <a:avLst/>
          </a:prstGeom>
          <a:noFill/>
        </p:spPr>
        <p:txBody>
          <a:bodyPr wrap="square">
            <a:spAutoFit/>
          </a:bodyPr>
          <a:lstStyle/>
          <a:p>
            <a:r>
              <a:rPr lang="en-US" altLang="ja-JP" sz="1200" i="0" u="none" strike="noStrike" dirty="0">
                <a:solidFill>
                  <a:schemeClr val="bg1"/>
                </a:solidFill>
                <a:effectLst/>
                <a:latin typeface="Meiryo UI" panose="020B0604030504040204" pitchFamily="50" charset="-128"/>
                <a:ea typeface="Meiryo UI" panose="020B0604030504040204" pitchFamily="50" charset="-128"/>
              </a:rPr>
              <a:t>Ⅰ</a:t>
            </a:r>
            <a:r>
              <a:rPr lang="ja-JP" altLang="en-US" sz="1200" i="0" u="none" strike="noStrike" dirty="0">
                <a:solidFill>
                  <a:schemeClr val="bg1"/>
                </a:solidFill>
                <a:effectLst/>
                <a:latin typeface="Meiryo UI" panose="020B0604030504040204" pitchFamily="50" charset="-128"/>
                <a:ea typeface="Meiryo UI" panose="020B0604030504040204" pitchFamily="50" charset="-128"/>
              </a:rPr>
              <a:t>．効率的・効果的な維持管理の推進</a:t>
            </a:r>
            <a:r>
              <a:rPr lang="ja-JP" altLang="en-US" sz="1200" dirty="0">
                <a:solidFill>
                  <a:schemeClr val="bg1"/>
                </a:solidFill>
                <a:latin typeface="Meiryo UI" panose="020B0604030504040204" pitchFamily="50" charset="-128"/>
                <a:ea typeface="Meiryo UI" panose="020B0604030504040204" pitchFamily="50" charset="-128"/>
              </a:rPr>
              <a:t> </a:t>
            </a:r>
          </a:p>
        </p:txBody>
      </p:sp>
      <p:sp>
        <p:nvSpPr>
          <p:cNvPr id="14" name="スライド番号プレースホルダー 3">
            <a:extLst>
              <a:ext uri="{FF2B5EF4-FFF2-40B4-BE49-F238E27FC236}">
                <a16:creationId xmlns:a16="http://schemas.microsoft.com/office/drawing/2014/main" id="{8979F3E5-CAC5-494A-AE7F-8E1CEFF9A24A}"/>
              </a:ext>
            </a:extLst>
          </p:cNvPr>
          <p:cNvSpPr>
            <a:spLocks noGrp="1"/>
          </p:cNvSpPr>
          <p:nvPr>
            <p:ph type="sldNum" sz="quarter" idx="12"/>
          </p:nvPr>
        </p:nvSpPr>
        <p:spPr>
          <a:xfrm>
            <a:off x="8483600" y="6492875"/>
            <a:ext cx="660400" cy="365125"/>
          </a:xfrm>
        </p:spPr>
        <p:txBody>
          <a:bodyPr/>
          <a:lstStyle/>
          <a:p>
            <a:fld id="{682EF9F9-C4E8-46B2-BBF1-33E3162B856A}" type="slidenum">
              <a:rPr kumimoji="1" lang="ja-JP" altLang="en-US" smtClean="0"/>
              <a:t>5</a:t>
            </a:fld>
            <a:endParaRPr kumimoji="1" lang="ja-JP" altLang="en-US" dirty="0"/>
          </a:p>
        </p:txBody>
      </p:sp>
      <p:sp>
        <p:nvSpPr>
          <p:cNvPr id="15" name="テキスト ボックス 14">
            <a:extLst>
              <a:ext uri="{FF2B5EF4-FFF2-40B4-BE49-F238E27FC236}">
                <a16:creationId xmlns:a16="http://schemas.microsoft.com/office/drawing/2014/main" id="{5B7F2780-6FA1-49AE-83C8-0D68F515FED2}"/>
              </a:ext>
            </a:extLst>
          </p:cNvPr>
          <p:cNvSpPr txBox="1"/>
          <p:nvPr/>
        </p:nvSpPr>
        <p:spPr>
          <a:xfrm>
            <a:off x="7271791" y="-23251"/>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－１</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604903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57855"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⑤点検業務の実施主体</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下水</a:t>
            </a:r>
            <a:r>
              <a:rPr lang="ja-JP" altLang="en-US" sz="2400" dirty="0">
                <a:latin typeface="Meiryo UI" pitchFamily="50" charset="-128"/>
                <a:ea typeface="Meiryo UI" pitchFamily="50" charset="-128"/>
                <a:cs typeface="Meiryo UI" pitchFamily="50" charset="-128"/>
              </a:rPr>
              <a:t>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417600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現計画</a:t>
            </a:r>
            <a:r>
              <a:rPr lang="ja-JP" altLang="en-US" sz="1200" kern="100" dirty="0"/>
              <a:t>の記載内容</a:t>
            </a:r>
            <a:r>
              <a:rPr lang="en-US" altLang="ja-JP" sz="1200" kern="100" dirty="0">
                <a:effectLs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t>　施設管理者として、施設の供用に支障となる不具合を速やかに察知し、常に良好な状態に保つよう維持・修繕を推進していく観点から、施設の状態を継続的に把握し、施設不具合に対して的確に判断することが求められるが、流域下水道施設に設置されている機械電気設備は、非常に膨大な数であり専門性の高いものが多いため、これらに対して実施する各種点検は基本的にメンテナンス業者にて実施する。</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t>また、特殊点検など、専門知識と経験を必要とするものは専門メーカーへの委託により実施する。</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t>施設毎の点検種別と実施者については、表</a:t>
            </a:r>
            <a:r>
              <a:rPr lang="en-US" altLang="ja-JP" sz="1200" kern="100" dirty="0"/>
              <a:t>5.1-4</a:t>
            </a:r>
            <a:r>
              <a:rPr lang="ja-JP" altLang="en-US" sz="1200" kern="100" dirty="0"/>
              <a:t>に示すとおりである。</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kern="100" dirty="0">
              <a:effectLst/>
            </a:endParaRPr>
          </a:p>
        </p:txBody>
      </p:sp>
      <p:sp>
        <p:nvSpPr>
          <p:cNvPr id="10" name="テキスト ボックス 9">
            <a:extLst>
              <a:ext uri="{FF2B5EF4-FFF2-40B4-BE49-F238E27FC236}">
                <a16:creationId xmlns:a16="http://schemas.microsoft.com/office/drawing/2014/main" id="{E22C0D65-C136-74C7-5F5C-B69256C914C7}"/>
              </a:ext>
            </a:extLst>
          </p:cNvPr>
          <p:cNvSpPr txBox="1"/>
          <p:nvPr/>
        </p:nvSpPr>
        <p:spPr>
          <a:xfrm>
            <a:off x="4364501" y="2735724"/>
            <a:ext cx="4509727" cy="64633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　　　・無し</a:t>
            </a:r>
            <a:endParaRPr lang="en-US" altLang="ja-JP" sz="1200" kern="100" dirty="0">
              <a:effectLst/>
            </a:endParaRPr>
          </a:p>
          <a:p>
            <a:endParaRPr lang="en-US" altLang="ja-JP" sz="1200" kern="100" dirty="0">
              <a:effectLst/>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FD834AF7-45FD-43B8-90D4-F344AD07A805}"/>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endParaRPr lang="en-US" altLang="ja-JP" sz="1200" kern="100" dirty="0"/>
          </a:p>
          <a:p>
            <a:pPr algn="just"/>
            <a:r>
              <a:rPr lang="ja-JP" altLang="en-US" sz="1200" kern="100" dirty="0">
                <a:effectLst/>
              </a:rPr>
              <a:t>　　　Ｂ：実施評価　　　　　　　〇</a:t>
            </a:r>
            <a:endParaRPr lang="en-US" altLang="ja-JP" sz="1200" kern="1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effectLst/>
              </a:rPr>
              <a:t>　　　Ｃ：</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将来（</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〇</a:t>
            </a: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19" name="テキスト ボックス 18">
            <a:extLst>
              <a:ext uri="{FF2B5EF4-FFF2-40B4-BE49-F238E27FC236}">
                <a16:creationId xmlns:a16="http://schemas.microsoft.com/office/drawing/2014/main" id="{8B5D5505-66A9-4C05-916F-617AF5630C0C}"/>
              </a:ext>
            </a:extLst>
          </p:cNvPr>
          <p:cNvSpPr txBox="1"/>
          <p:nvPr/>
        </p:nvSpPr>
        <p:spPr>
          <a:xfrm>
            <a:off x="4364502" y="3963796"/>
            <a:ext cx="4509727" cy="64633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r>
              <a:rPr lang="ja-JP" altLang="en-US" sz="1200" kern="100" dirty="0">
                <a:effectLst/>
              </a:rPr>
              <a:t>　　　・無し</a:t>
            </a:r>
            <a:endParaRPr lang="en-US" altLang="ja-JP" sz="1200" kern="100" dirty="0">
              <a:effectLst/>
            </a:endParaRPr>
          </a:p>
          <a:p>
            <a:endParaRPr lang="en-US" altLang="ja-JP" sz="1200" kern="100" dirty="0">
              <a:effectLst/>
            </a:endParaRPr>
          </a:p>
        </p:txBody>
      </p:sp>
      <p:sp>
        <p:nvSpPr>
          <p:cNvPr id="20" name="フローチャート: 組合せ 19">
            <a:extLst>
              <a:ext uri="{FF2B5EF4-FFF2-40B4-BE49-F238E27FC236}">
                <a16:creationId xmlns:a16="http://schemas.microsoft.com/office/drawing/2014/main" id="{8832A0BD-8767-493A-85DE-8E6135EACC55}"/>
              </a:ext>
            </a:extLst>
          </p:cNvPr>
          <p:cNvSpPr/>
          <p:nvPr/>
        </p:nvSpPr>
        <p:spPr>
          <a:xfrm>
            <a:off x="5702786" y="243138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フローチャート: 組合せ 20">
            <a:extLst>
              <a:ext uri="{FF2B5EF4-FFF2-40B4-BE49-F238E27FC236}">
                <a16:creationId xmlns:a16="http://schemas.microsoft.com/office/drawing/2014/main" id="{A1DDDC94-49C2-4BA2-B990-C1FBF25D7CB2}"/>
              </a:ext>
            </a:extLst>
          </p:cNvPr>
          <p:cNvSpPr/>
          <p:nvPr/>
        </p:nvSpPr>
        <p:spPr>
          <a:xfrm>
            <a:off x="5702786" y="3723007"/>
            <a:ext cx="1614115" cy="11489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00FC6CDC-9202-44C0-90A2-6BE0B3BE27D7}"/>
              </a:ext>
            </a:extLst>
          </p:cNvPr>
          <p:cNvPicPr>
            <a:picLocks noChangeAspect="1"/>
          </p:cNvPicPr>
          <p:nvPr/>
        </p:nvPicPr>
        <p:blipFill>
          <a:blip r:embed="rId3"/>
          <a:stretch>
            <a:fillRect/>
          </a:stretch>
        </p:blipFill>
        <p:spPr>
          <a:xfrm>
            <a:off x="-904406" y="3708886"/>
            <a:ext cx="5756148" cy="1770888"/>
          </a:xfrm>
          <a:prstGeom prst="rect">
            <a:avLst/>
          </a:prstGeom>
        </p:spPr>
      </p:pic>
      <p:sp>
        <p:nvSpPr>
          <p:cNvPr id="22" name="テキスト ボックス 21">
            <a:extLst>
              <a:ext uri="{FF2B5EF4-FFF2-40B4-BE49-F238E27FC236}">
                <a16:creationId xmlns:a16="http://schemas.microsoft.com/office/drawing/2014/main" id="{0D91DC47-95F8-46AD-99C6-C80EAD7C3B90}"/>
              </a:ext>
            </a:extLst>
          </p:cNvPr>
          <p:cNvSpPr txBox="1"/>
          <p:nvPr/>
        </p:nvSpPr>
        <p:spPr>
          <a:xfrm>
            <a:off x="6551654" y="264654"/>
            <a:ext cx="2814321" cy="276999"/>
          </a:xfrm>
          <a:prstGeom prst="rect">
            <a:avLst/>
          </a:prstGeom>
          <a:noFill/>
        </p:spPr>
        <p:txBody>
          <a:bodyPr wrap="square">
            <a:spAutoFit/>
          </a:bodyPr>
          <a:lstStyle/>
          <a:p>
            <a:r>
              <a:rPr lang="en-US" altLang="ja-JP" sz="1200" i="0" u="none" strike="noStrike" dirty="0">
                <a:solidFill>
                  <a:schemeClr val="bg1"/>
                </a:solidFill>
                <a:effectLst/>
                <a:latin typeface="Meiryo UI" panose="020B0604030504040204" pitchFamily="50" charset="-128"/>
                <a:ea typeface="Meiryo UI" panose="020B0604030504040204" pitchFamily="50" charset="-128"/>
              </a:rPr>
              <a:t>Ⅰ</a:t>
            </a:r>
            <a:r>
              <a:rPr lang="ja-JP" altLang="en-US" sz="1200" i="0" u="none" strike="noStrike" dirty="0">
                <a:solidFill>
                  <a:schemeClr val="bg1"/>
                </a:solidFill>
                <a:effectLst/>
                <a:latin typeface="Meiryo UI" panose="020B0604030504040204" pitchFamily="50" charset="-128"/>
                <a:ea typeface="Meiryo UI" panose="020B0604030504040204" pitchFamily="50" charset="-128"/>
              </a:rPr>
              <a:t>．効率的・効果的な維持管理の推進</a:t>
            </a:r>
            <a:r>
              <a:rPr lang="ja-JP" altLang="en-US" sz="1200" dirty="0">
                <a:solidFill>
                  <a:schemeClr val="bg1"/>
                </a:solidFill>
                <a:latin typeface="Meiryo UI" panose="020B0604030504040204" pitchFamily="50" charset="-128"/>
                <a:ea typeface="Meiryo UI" panose="020B0604030504040204" pitchFamily="50" charset="-128"/>
              </a:rPr>
              <a:t> </a:t>
            </a:r>
          </a:p>
        </p:txBody>
      </p:sp>
      <p:sp>
        <p:nvSpPr>
          <p:cNvPr id="15" name="スライド番号プレースホルダー 3">
            <a:extLst>
              <a:ext uri="{FF2B5EF4-FFF2-40B4-BE49-F238E27FC236}">
                <a16:creationId xmlns:a16="http://schemas.microsoft.com/office/drawing/2014/main" id="{B2CF89D2-21B8-4017-ADEC-C200402631E9}"/>
              </a:ext>
            </a:extLst>
          </p:cNvPr>
          <p:cNvSpPr>
            <a:spLocks noGrp="1"/>
          </p:cNvSpPr>
          <p:nvPr>
            <p:ph type="sldNum" sz="quarter" idx="12"/>
          </p:nvPr>
        </p:nvSpPr>
        <p:spPr>
          <a:xfrm>
            <a:off x="8483600" y="6492875"/>
            <a:ext cx="660400" cy="365125"/>
          </a:xfrm>
        </p:spPr>
        <p:txBody>
          <a:bodyPr/>
          <a:lstStyle/>
          <a:p>
            <a:fld id="{682EF9F9-C4E8-46B2-BBF1-33E3162B856A}" type="slidenum">
              <a:rPr kumimoji="1" lang="ja-JP" altLang="en-US" smtClean="0"/>
              <a:t>6</a:t>
            </a:fld>
            <a:endParaRPr kumimoji="1" lang="ja-JP" altLang="en-US" dirty="0"/>
          </a:p>
        </p:txBody>
      </p:sp>
      <p:sp>
        <p:nvSpPr>
          <p:cNvPr id="14" name="テキスト ボックス 13">
            <a:extLst>
              <a:ext uri="{FF2B5EF4-FFF2-40B4-BE49-F238E27FC236}">
                <a16:creationId xmlns:a16="http://schemas.microsoft.com/office/drawing/2014/main" id="{7DC222BF-2CE8-4107-AD2A-035E61CD7CB3}"/>
              </a:ext>
            </a:extLst>
          </p:cNvPr>
          <p:cNvSpPr txBox="1"/>
          <p:nvPr/>
        </p:nvSpPr>
        <p:spPr>
          <a:xfrm>
            <a:off x="7271791" y="-32586"/>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－１</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038555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13856" y="515812"/>
            <a:ext cx="9157856"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⑥健全度評価基準および健全度判定要領</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下水</a:t>
            </a:r>
            <a:r>
              <a:rPr lang="ja-JP" altLang="en-US" sz="2400" dirty="0">
                <a:latin typeface="Meiryo UI" pitchFamily="50" charset="-128"/>
                <a:ea typeface="Meiryo UI" pitchFamily="50" charset="-128"/>
                <a:cs typeface="Meiryo UI" pitchFamily="50" charset="-128"/>
              </a:rPr>
              <a:t>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5632311"/>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現計画</a:t>
            </a:r>
            <a:r>
              <a:rPr lang="ja-JP" altLang="en-US" sz="1200" kern="100" dirty="0"/>
              <a:t>の記載内容</a:t>
            </a:r>
            <a:r>
              <a:rPr lang="en-US" altLang="ja-JP" sz="1200" kern="100" dirty="0">
                <a:effectLs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AB5B2FC8-22C5-4030-8E13-60D209807261}"/>
              </a:ext>
            </a:extLst>
          </p:cNvPr>
          <p:cNvSpPr txBox="1"/>
          <p:nvPr/>
        </p:nvSpPr>
        <p:spPr>
          <a:xfrm>
            <a:off x="4364501" y="2735724"/>
            <a:ext cx="4509727" cy="64633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pPr algn="just"/>
            <a:r>
              <a:rPr lang="ja-JP" altLang="en-US" sz="1200" kern="100" dirty="0">
                <a:effectLst/>
              </a:rPr>
              <a:t>・機械設備において、設備単位での健全度の定義が明確に</a:t>
            </a:r>
            <a:endParaRPr lang="en-US" altLang="ja-JP" sz="1200" kern="100" dirty="0">
              <a:effectLst/>
            </a:endParaRPr>
          </a:p>
          <a:p>
            <a:pPr algn="just"/>
            <a:r>
              <a:rPr lang="ja-JP" altLang="en-US" sz="1200" kern="100" dirty="0"/>
              <a:t>　</a:t>
            </a:r>
            <a:r>
              <a:rPr lang="ja-JP" altLang="en-US" sz="1200" kern="100" dirty="0">
                <a:effectLst/>
              </a:rPr>
              <a:t>なっていない</a:t>
            </a:r>
          </a:p>
        </p:txBody>
      </p:sp>
      <p:sp>
        <p:nvSpPr>
          <p:cNvPr id="17" name="テキスト ボックス 16">
            <a:extLst>
              <a:ext uri="{FF2B5EF4-FFF2-40B4-BE49-F238E27FC236}">
                <a16:creationId xmlns:a16="http://schemas.microsoft.com/office/drawing/2014/main" id="{B9F04F19-1DF0-4110-84EE-0622018C466E}"/>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endParaRPr lang="en-US" altLang="ja-JP" sz="1200" kern="100" dirty="0"/>
          </a:p>
          <a:p>
            <a:pPr algn="just"/>
            <a:r>
              <a:rPr lang="ja-JP" altLang="en-US" sz="1200" kern="100" dirty="0">
                <a:effectLst/>
              </a:rPr>
              <a:t>　　　Ｂ：実施評価　　　　　　　△</a:t>
            </a:r>
            <a:endParaRPr lang="en-US" altLang="ja-JP" sz="1200" kern="1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effectLst/>
              </a:rPr>
              <a:t>　　　Ｃ：</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将来（</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a:t>
            </a: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18" name="テキスト ボックス 17">
            <a:extLst>
              <a:ext uri="{FF2B5EF4-FFF2-40B4-BE49-F238E27FC236}">
                <a16:creationId xmlns:a16="http://schemas.microsoft.com/office/drawing/2014/main" id="{67773BB5-BE11-4330-B531-BB6E67D196EC}"/>
              </a:ext>
            </a:extLst>
          </p:cNvPr>
          <p:cNvSpPr txBox="1"/>
          <p:nvPr/>
        </p:nvSpPr>
        <p:spPr>
          <a:xfrm>
            <a:off x="4364502" y="3963796"/>
            <a:ext cx="4509727" cy="1200329"/>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r>
              <a:rPr lang="ja-JP" altLang="en-US" sz="1200" kern="100" dirty="0">
                <a:effectLst/>
              </a:rPr>
              <a:t>・「ストックマネジメント手法を踏まえた下水道長寿命化計画</a:t>
            </a:r>
            <a:endParaRPr lang="en-US" altLang="ja-JP" sz="1200" kern="100" dirty="0">
              <a:effectLst/>
            </a:endParaRPr>
          </a:p>
          <a:p>
            <a:r>
              <a:rPr lang="ja-JP" altLang="en-US" sz="1200" kern="100" dirty="0"/>
              <a:t>　</a:t>
            </a:r>
            <a:r>
              <a:rPr lang="ja-JP" altLang="en-US" sz="1200" kern="100" dirty="0">
                <a:effectLst/>
              </a:rPr>
              <a:t>策定に関する手引き（案）」（平成</a:t>
            </a:r>
            <a:r>
              <a:rPr lang="en-US" altLang="ja-JP" sz="1200" kern="100" dirty="0">
                <a:effectLst/>
              </a:rPr>
              <a:t>25</a:t>
            </a:r>
            <a:r>
              <a:rPr lang="ja-JP" altLang="en-US" sz="1200" kern="100" dirty="0">
                <a:effectLst/>
              </a:rPr>
              <a:t>年</a:t>
            </a:r>
            <a:r>
              <a:rPr lang="en-US" altLang="ja-JP" sz="1200" kern="100" dirty="0">
                <a:effectLst/>
              </a:rPr>
              <a:t>9</a:t>
            </a:r>
            <a:r>
              <a:rPr lang="ja-JP" altLang="en-US" sz="1200" kern="100" dirty="0">
                <a:effectLst/>
              </a:rPr>
              <a:t>月、国土交通省</a:t>
            </a:r>
            <a:endParaRPr lang="en-US" altLang="ja-JP" sz="1200" kern="100" dirty="0">
              <a:effectLst/>
            </a:endParaRPr>
          </a:p>
          <a:p>
            <a:r>
              <a:rPr lang="ja-JP" altLang="en-US" sz="1200" kern="100" dirty="0"/>
              <a:t>　</a:t>
            </a:r>
            <a:r>
              <a:rPr lang="ja-JP" altLang="en-US" sz="1200" kern="100" dirty="0">
                <a:effectLst/>
              </a:rPr>
              <a:t>水管理・国土保全局下水道部）</a:t>
            </a:r>
            <a:r>
              <a:rPr lang="en-US" altLang="ja-JP" sz="1200" kern="100" dirty="0">
                <a:effectLst/>
              </a:rPr>
              <a:t>P.103</a:t>
            </a:r>
            <a:r>
              <a:rPr lang="ja-JP" altLang="en-US" sz="1200" kern="100" dirty="0">
                <a:effectLst/>
              </a:rPr>
              <a:t>に示される設備単位の</a:t>
            </a:r>
            <a:endParaRPr lang="en-US" altLang="ja-JP" sz="1200" kern="100" dirty="0">
              <a:effectLst/>
            </a:endParaRPr>
          </a:p>
          <a:p>
            <a:r>
              <a:rPr lang="ja-JP" altLang="en-US" sz="1200" kern="100" dirty="0"/>
              <a:t>　</a:t>
            </a:r>
            <a:r>
              <a:rPr lang="ja-JP" altLang="en-US" sz="1200" kern="100" dirty="0">
                <a:effectLst/>
              </a:rPr>
              <a:t>健全度の定義の例の表現を採用し、明記する。</a:t>
            </a:r>
          </a:p>
          <a:p>
            <a:endParaRPr lang="en-US" altLang="ja-JP" sz="1200" kern="100" dirty="0"/>
          </a:p>
        </p:txBody>
      </p:sp>
      <p:sp>
        <p:nvSpPr>
          <p:cNvPr id="19" name="フローチャート: 組合せ 18">
            <a:extLst>
              <a:ext uri="{FF2B5EF4-FFF2-40B4-BE49-F238E27FC236}">
                <a16:creationId xmlns:a16="http://schemas.microsoft.com/office/drawing/2014/main" id="{4F7583BF-15C4-4EC6-9C84-0523971D47B1}"/>
              </a:ext>
            </a:extLst>
          </p:cNvPr>
          <p:cNvSpPr/>
          <p:nvPr/>
        </p:nvSpPr>
        <p:spPr>
          <a:xfrm>
            <a:off x="5702786" y="243138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フローチャート: 組合せ 19">
            <a:extLst>
              <a:ext uri="{FF2B5EF4-FFF2-40B4-BE49-F238E27FC236}">
                <a16:creationId xmlns:a16="http://schemas.microsoft.com/office/drawing/2014/main" id="{170DD435-62DA-4000-A4D0-9B6A10E587C6}"/>
              </a:ext>
            </a:extLst>
          </p:cNvPr>
          <p:cNvSpPr/>
          <p:nvPr/>
        </p:nvSpPr>
        <p:spPr>
          <a:xfrm>
            <a:off x="5702786" y="3687229"/>
            <a:ext cx="1614115" cy="11489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2D1A336D-1533-495D-988B-6EDB0D912738}"/>
              </a:ext>
            </a:extLst>
          </p:cNvPr>
          <p:cNvPicPr>
            <a:picLocks noChangeAspect="1"/>
          </p:cNvPicPr>
          <p:nvPr/>
        </p:nvPicPr>
        <p:blipFill>
          <a:blip r:embed="rId3"/>
          <a:stretch>
            <a:fillRect/>
          </a:stretch>
        </p:blipFill>
        <p:spPr>
          <a:xfrm>
            <a:off x="189510" y="1405392"/>
            <a:ext cx="3621201" cy="2066109"/>
          </a:xfrm>
          <a:prstGeom prst="rect">
            <a:avLst/>
          </a:prstGeom>
          <a:solidFill>
            <a:schemeClr val="bg1"/>
          </a:solidFill>
        </p:spPr>
      </p:pic>
      <p:pic>
        <p:nvPicPr>
          <p:cNvPr id="7" name="図 6">
            <a:extLst>
              <a:ext uri="{FF2B5EF4-FFF2-40B4-BE49-F238E27FC236}">
                <a16:creationId xmlns:a16="http://schemas.microsoft.com/office/drawing/2014/main" id="{477E7258-3043-458C-96A4-458353AE7434}"/>
              </a:ext>
            </a:extLst>
          </p:cNvPr>
          <p:cNvPicPr>
            <a:picLocks noChangeAspect="1"/>
          </p:cNvPicPr>
          <p:nvPr/>
        </p:nvPicPr>
        <p:blipFill>
          <a:blip r:embed="rId4"/>
          <a:stretch>
            <a:fillRect/>
          </a:stretch>
        </p:blipFill>
        <p:spPr>
          <a:xfrm>
            <a:off x="189510" y="3484105"/>
            <a:ext cx="3621201" cy="1975043"/>
          </a:xfrm>
          <a:prstGeom prst="rect">
            <a:avLst/>
          </a:prstGeom>
          <a:solidFill>
            <a:schemeClr val="bg1"/>
          </a:solidFill>
        </p:spPr>
      </p:pic>
      <p:pic>
        <p:nvPicPr>
          <p:cNvPr id="8" name="図 7">
            <a:extLst>
              <a:ext uri="{FF2B5EF4-FFF2-40B4-BE49-F238E27FC236}">
                <a16:creationId xmlns:a16="http://schemas.microsoft.com/office/drawing/2014/main" id="{0EF119A5-7725-4F2A-8FE4-1DDF7542CE63}"/>
              </a:ext>
            </a:extLst>
          </p:cNvPr>
          <p:cNvPicPr>
            <a:picLocks noChangeAspect="1"/>
          </p:cNvPicPr>
          <p:nvPr/>
        </p:nvPicPr>
        <p:blipFill>
          <a:blip r:embed="rId5"/>
          <a:stretch>
            <a:fillRect/>
          </a:stretch>
        </p:blipFill>
        <p:spPr>
          <a:xfrm>
            <a:off x="205986" y="5494916"/>
            <a:ext cx="3311571" cy="1290200"/>
          </a:xfrm>
          <a:prstGeom prst="rect">
            <a:avLst/>
          </a:prstGeom>
          <a:solidFill>
            <a:schemeClr val="bg1"/>
          </a:solidFill>
        </p:spPr>
      </p:pic>
      <p:sp>
        <p:nvSpPr>
          <p:cNvPr id="15" name="テキスト ボックス 14">
            <a:extLst>
              <a:ext uri="{FF2B5EF4-FFF2-40B4-BE49-F238E27FC236}">
                <a16:creationId xmlns:a16="http://schemas.microsoft.com/office/drawing/2014/main" id="{E4801E52-8E0D-4277-B017-549E053318E4}"/>
              </a:ext>
            </a:extLst>
          </p:cNvPr>
          <p:cNvSpPr txBox="1"/>
          <p:nvPr/>
        </p:nvSpPr>
        <p:spPr>
          <a:xfrm>
            <a:off x="6551654" y="264654"/>
            <a:ext cx="2814321" cy="276999"/>
          </a:xfrm>
          <a:prstGeom prst="rect">
            <a:avLst/>
          </a:prstGeom>
          <a:noFill/>
        </p:spPr>
        <p:txBody>
          <a:bodyPr wrap="square">
            <a:spAutoFit/>
          </a:bodyPr>
          <a:lstStyle/>
          <a:p>
            <a:r>
              <a:rPr lang="en-US" altLang="ja-JP" sz="1200" i="0" u="none" strike="noStrike" dirty="0">
                <a:solidFill>
                  <a:schemeClr val="bg1"/>
                </a:solidFill>
                <a:effectLst/>
                <a:latin typeface="Meiryo UI" panose="020B0604030504040204" pitchFamily="50" charset="-128"/>
                <a:ea typeface="Meiryo UI" panose="020B0604030504040204" pitchFamily="50" charset="-128"/>
              </a:rPr>
              <a:t>Ⅰ</a:t>
            </a:r>
            <a:r>
              <a:rPr lang="ja-JP" altLang="en-US" sz="1200" i="0" u="none" strike="noStrike" dirty="0">
                <a:solidFill>
                  <a:schemeClr val="bg1"/>
                </a:solidFill>
                <a:effectLst/>
                <a:latin typeface="Meiryo UI" panose="020B0604030504040204" pitchFamily="50" charset="-128"/>
                <a:ea typeface="Meiryo UI" panose="020B0604030504040204" pitchFamily="50" charset="-128"/>
              </a:rPr>
              <a:t>．効率的・効果的な維持管理の推進</a:t>
            </a:r>
            <a:r>
              <a:rPr lang="ja-JP" altLang="en-US" sz="1200" dirty="0">
                <a:solidFill>
                  <a:schemeClr val="bg1"/>
                </a:solidFill>
                <a:latin typeface="Meiryo UI" panose="020B0604030504040204" pitchFamily="50" charset="-128"/>
                <a:ea typeface="Meiryo UI" panose="020B0604030504040204" pitchFamily="50" charset="-128"/>
              </a:rPr>
              <a:t> </a:t>
            </a:r>
          </a:p>
        </p:txBody>
      </p:sp>
      <p:sp>
        <p:nvSpPr>
          <p:cNvPr id="21" name="スライド番号プレースホルダー 3">
            <a:extLst>
              <a:ext uri="{FF2B5EF4-FFF2-40B4-BE49-F238E27FC236}">
                <a16:creationId xmlns:a16="http://schemas.microsoft.com/office/drawing/2014/main" id="{BC6E0AAD-4A2B-4E63-B44D-DA9F5638DBAB}"/>
              </a:ext>
            </a:extLst>
          </p:cNvPr>
          <p:cNvSpPr>
            <a:spLocks noGrp="1"/>
          </p:cNvSpPr>
          <p:nvPr>
            <p:ph type="sldNum" sz="quarter" idx="12"/>
          </p:nvPr>
        </p:nvSpPr>
        <p:spPr>
          <a:xfrm>
            <a:off x="8483600" y="6492875"/>
            <a:ext cx="660400" cy="365125"/>
          </a:xfrm>
        </p:spPr>
        <p:txBody>
          <a:bodyPr/>
          <a:lstStyle/>
          <a:p>
            <a:fld id="{682EF9F9-C4E8-46B2-BBF1-33E3162B856A}" type="slidenum">
              <a:rPr kumimoji="1" lang="ja-JP" altLang="en-US" smtClean="0"/>
              <a:t>7</a:t>
            </a:fld>
            <a:endParaRPr kumimoji="1" lang="ja-JP" altLang="en-US" dirty="0"/>
          </a:p>
        </p:txBody>
      </p:sp>
      <p:sp>
        <p:nvSpPr>
          <p:cNvPr id="22" name="テキスト ボックス 21">
            <a:extLst>
              <a:ext uri="{FF2B5EF4-FFF2-40B4-BE49-F238E27FC236}">
                <a16:creationId xmlns:a16="http://schemas.microsoft.com/office/drawing/2014/main" id="{82B652E5-8709-4D9B-A68F-DBC1A1AF81A3}"/>
              </a:ext>
            </a:extLst>
          </p:cNvPr>
          <p:cNvSpPr txBox="1"/>
          <p:nvPr/>
        </p:nvSpPr>
        <p:spPr>
          <a:xfrm>
            <a:off x="7271791" y="-6107"/>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－１</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156028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856" y="0"/>
            <a:ext cx="9157855" cy="52322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chemeClr val="bg1"/>
                </a:solidFill>
                <a:latin typeface="Meiryo UI" pitchFamily="50" charset="-128"/>
                <a:ea typeface="Meiryo UI" pitchFamily="50" charset="-128"/>
                <a:cs typeface="Meiryo UI" pitchFamily="50" charset="-128"/>
              </a:rPr>
              <a:t>４</a:t>
            </a:r>
            <a:r>
              <a:rPr kumimoji="1" lang="en-US" altLang="ja-JP"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rPr>
              <a:t>.</a:t>
            </a:r>
            <a:r>
              <a:rPr kumimoji="1" lang="ja-JP" altLang="en-US" sz="2800" dirty="0">
                <a:solidFill>
                  <a:schemeClr val="bg1"/>
                </a:solidFill>
                <a:latin typeface="Meiryo UI" panose="020B0604030504040204" pitchFamily="50" charset="-128"/>
                <a:ea typeface="Meiryo UI" panose="020B0604030504040204" pitchFamily="50" charset="-128"/>
              </a:rPr>
              <a:t>現計画の検証、課題抽出及び取組方針</a:t>
            </a:r>
            <a:endParaRPr kumimoji="1" lang="ja-JP" altLang="en-US" sz="2800" b="0"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4" name="テキスト ボックス 3"/>
          <p:cNvSpPr txBox="1"/>
          <p:nvPr/>
        </p:nvSpPr>
        <p:spPr>
          <a:xfrm>
            <a:off x="0" y="525123"/>
            <a:ext cx="9144000" cy="461665"/>
          </a:xfrm>
          <a:prstGeom prst="rect">
            <a:avLst/>
          </a:prstGeom>
          <a:solidFill>
            <a:srgbClr val="FFD653"/>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Meiryo UI" pitchFamily="50" charset="-128"/>
                <a:ea typeface="Meiryo UI" pitchFamily="50" charset="-128"/>
                <a:cs typeface="Meiryo UI" pitchFamily="50" charset="-128"/>
              </a:rPr>
              <a:t>４</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－２　⑦標準的な維持管理手法の選定フロー</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下水</a:t>
            </a:r>
            <a:r>
              <a:rPr lang="ja-JP" altLang="en-US" sz="2400" dirty="0">
                <a:latin typeface="Meiryo UI" pitchFamily="50" charset="-128"/>
                <a:ea typeface="Meiryo UI" pitchFamily="50" charset="-128"/>
                <a:cs typeface="Meiryo UI" pitchFamily="50" charset="-128"/>
              </a:rPr>
              <a:t>設備</a:t>
            </a:r>
            <a:r>
              <a:rPr kumimoji="1" lang="en-US" altLang="ja-JP"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24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6" name="テキスト ボックス 5">
            <a:extLst>
              <a:ext uri="{FF2B5EF4-FFF2-40B4-BE49-F238E27FC236}">
                <a16:creationId xmlns:a16="http://schemas.microsoft.com/office/drawing/2014/main" id="{0777142B-D0A3-5606-4205-70667392AD44}"/>
              </a:ext>
            </a:extLst>
          </p:cNvPr>
          <p:cNvSpPr txBox="1"/>
          <p:nvPr/>
        </p:nvSpPr>
        <p:spPr>
          <a:xfrm>
            <a:off x="95417" y="1163378"/>
            <a:ext cx="3756503" cy="3046988"/>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rPr>
              <a:t>【</a:t>
            </a:r>
            <a:r>
              <a:rPr lang="ja-JP" altLang="en-US" sz="1200" kern="100" dirty="0">
                <a:effectLst/>
              </a:rPr>
              <a:t>現計画</a:t>
            </a:r>
            <a:r>
              <a:rPr lang="ja-JP" altLang="en-US" sz="1200" kern="100" dirty="0"/>
              <a:t>の記載内容</a:t>
            </a:r>
            <a:r>
              <a:rPr lang="en-US" altLang="ja-JP" sz="1200" kern="100" dirty="0">
                <a:effectLst/>
              </a:rPr>
              <a:t>】</a:t>
            </a:r>
          </a:p>
          <a:p>
            <a:pPr marL="0" marR="0" lvl="0" indent="0" algn="l" defTabSz="925513" rtl="0" eaLnBrk="1" fontAlgn="auto" latinLnBrk="0" hangingPunct="1">
              <a:lnSpc>
                <a:spcPct val="100000"/>
              </a:lnSpc>
              <a:spcBef>
                <a:spcPts val="0"/>
              </a:spcBef>
              <a:spcAft>
                <a:spcPts val="0"/>
              </a:spcAft>
              <a:buClrTx/>
              <a:buSzTx/>
              <a:buFontTx/>
              <a:buNone/>
              <a:tabLst/>
              <a:defRPr/>
            </a:pPr>
            <a:r>
              <a:rPr lang="ja-JP" altLang="en-US" sz="1200" kern="100" dirty="0"/>
              <a:t>以下のフローに沿って実施することを基本とする。</a:t>
            </a: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kern="100" dirty="0">
              <a:effectLst/>
            </a:endParaRPr>
          </a:p>
        </p:txBody>
      </p:sp>
      <p:sp>
        <p:nvSpPr>
          <p:cNvPr id="12" name="フローチャート: 組合せ 11">
            <a:extLst>
              <a:ext uri="{FF2B5EF4-FFF2-40B4-BE49-F238E27FC236}">
                <a16:creationId xmlns:a16="http://schemas.microsoft.com/office/drawing/2014/main" id="{F965D7DF-BA96-68D1-1D48-00C7FD7194FE}"/>
              </a:ext>
            </a:extLst>
          </p:cNvPr>
          <p:cNvSpPr/>
          <p:nvPr/>
        </p:nvSpPr>
        <p:spPr>
          <a:xfrm rot="16200000">
            <a:off x="3305248" y="2118441"/>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9FD5618C-8C74-420E-841B-F40A899576DE}"/>
              </a:ext>
            </a:extLst>
          </p:cNvPr>
          <p:cNvSpPr txBox="1"/>
          <p:nvPr/>
        </p:nvSpPr>
        <p:spPr>
          <a:xfrm>
            <a:off x="4372692" y="1193267"/>
            <a:ext cx="4509727" cy="1049739"/>
          </a:xfrm>
          <a:prstGeom prst="rect">
            <a:avLst/>
          </a:prstGeom>
          <a:noFill/>
          <a:ln>
            <a:solidFill>
              <a:schemeClr val="tx1"/>
            </a:solidFill>
          </a:ln>
        </p:spPr>
        <p:txBody>
          <a:bodyPr wrap="square" rtlCol="0">
            <a:noAutofit/>
          </a:bodyPr>
          <a:lstStyle/>
          <a:p>
            <a:pPr algn="just"/>
            <a:r>
              <a:rPr lang="en-US" altLang="ja-JP" sz="1200" kern="100" dirty="0">
                <a:effectLst/>
              </a:rPr>
              <a:t>【</a:t>
            </a:r>
            <a:r>
              <a:rPr lang="ja-JP" altLang="en-US" sz="1200" kern="100" dirty="0">
                <a:effectLst/>
              </a:rPr>
              <a:t>検証</a:t>
            </a:r>
            <a:r>
              <a:rPr lang="en-US" altLang="ja-JP" sz="1200" kern="100" dirty="0">
                <a:effectLst/>
              </a:rPr>
              <a:t>】</a:t>
            </a:r>
          </a:p>
          <a:p>
            <a:pPr algn="just"/>
            <a:r>
              <a:rPr lang="ja-JP" altLang="en-US" sz="1200" kern="100" dirty="0"/>
              <a:t>　　　Ａ：実施</a:t>
            </a:r>
            <a:r>
              <a:rPr lang="ja-JP" altLang="en-US" sz="1200" kern="100" dirty="0">
                <a:effectLst/>
              </a:rPr>
              <a:t>状況　　　　　　　〇</a:t>
            </a:r>
            <a:endParaRPr lang="en-US" altLang="ja-JP" sz="1200" kern="100" dirty="0"/>
          </a:p>
          <a:p>
            <a:pPr algn="just"/>
            <a:r>
              <a:rPr lang="ja-JP" altLang="en-US" sz="1200" kern="100" dirty="0">
                <a:effectLst/>
              </a:rPr>
              <a:t>　　　Ｂ：実施評価　　　　　　　〇</a:t>
            </a:r>
            <a:endParaRPr lang="en-US" altLang="ja-JP" sz="1200" kern="1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effectLst/>
              </a:rPr>
              <a:t>　　　Ｃ：</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将来（</a:t>
            </a:r>
            <a:r>
              <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rPr>
              <a:t>10</a:t>
            </a:r>
            <a:r>
              <a:rPr kumimoji="1" lang="ja-JP" altLang="en-US" sz="1200" b="0" i="0" u="none" strike="noStrike" kern="100" cap="none" spc="0" normalizeH="0" baseline="0" noProof="0" dirty="0">
                <a:ln>
                  <a:noFill/>
                </a:ln>
                <a:effectLst/>
                <a:uLnTx/>
                <a:uFillTx/>
                <a:latin typeface="Trebuchet MS"/>
                <a:ea typeface="HGｺﾞｼｯｸM" panose="020B0609000000000000" pitchFamily="49" charset="-128"/>
                <a:cs typeface="+mn-cs"/>
              </a:rPr>
              <a:t>年後の運用）　〇</a:t>
            </a:r>
            <a:endParaRPr kumimoji="1" lang="en-US" altLang="ja-JP" sz="1200" b="0" i="0" u="none" strike="noStrike" kern="100" cap="none" spc="0" normalizeH="0" baseline="0" noProof="0" dirty="0">
              <a:ln>
                <a:noFill/>
              </a:ln>
              <a:effectLst/>
              <a:uLnTx/>
              <a:uFillTx/>
              <a:latin typeface="Trebuchet MS"/>
              <a:ea typeface="HGｺﾞｼｯｸM" panose="020B0609000000000000" pitchFamily="49" charset="-128"/>
              <a:cs typeface="+mn-cs"/>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a:p>
            <a:pPr algn="just"/>
            <a:endParaRPr lang="en-US" altLang="ja-JP" sz="1200" kern="100" dirty="0">
              <a:effectLst/>
            </a:endParaRPr>
          </a:p>
        </p:txBody>
      </p:sp>
      <p:sp>
        <p:nvSpPr>
          <p:cNvPr id="18" name="テキスト ボックス 17">
            <a:extLst>
              <a:ext uri="{FF2B5EF4-FFF2-40B4-BE49-F238E27FC236}">
                <a16:creationId xmlns:a16="http://schemas.microsoft.com/office/drawing/2014/main" id="{9F6BEC12-D028-4454-ACEC-AB92220D80AB}"/>
              </a:ext>
            </a:extLst>
          </p:cNvPr>
          <p:cNvSpPr txBox="1"/>
          <p:nvPr/>
        </p:nvSpPr>
        <p:spPr>
          <a:xfrm>
            <a:off x="4363524" y="2644665"/>
            <a:ext cx="4509727" cy="64633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effectLst/>
              </a:rPr>
              <a:t>課題</a:t>
            </a:r>
            <a:r>
              <a:rPr lang="en-US" altLang="ja-JP" sz="1200" kern="100" dirty="0">
                <a:effectLst/>
              </a:rPr>
              <a:t>】</a:t>
            </a:r>
          </a:p>
          <a:p>
            <a:r>
              <a:rPr lang="ja-JP" altLang="en-US" sz="1200" kern="100" dirty="0">
                <a:effectLst/>
              </a:rPr>
              <a:t>　　　・無し</a:t>
            </a:r>
            <a:endParaRPr lang="en-US" altLang="ja-JP" sz="1200" kern="100" dirty="0">
              <a:effectLst/>
            </a:endParaRPr>
          </a:p>
          <a:p>
            <a:endParaRPr lang="en-US" altLang="ja-JP" sz="1200" kern="100" dirty="0"/>
          </a:p>
        </p:txBody>
      </p:sp>
      <p:sp>
        <p:nvSpPr>
          <p:cNvPr id="19" name="テキスト ボックス 18">
            <a:extLst>
              <a:ext uri="{FF2B5EF4-FFF2-40B4-BE49-F238E27FC236}">
                <a16:creationId xmlns:a16="http://schemas.microsoft.com/office/drawing/2014/main" id="{92C7BED5-B117-4ED6-B5F0-A0ADA14879F7}"/>
              </a:ext>
            </a:extLst>
          </p:cNvPr>
          <p:cNvSpPr txBox="1"/>
          <p:nvPr/>
        </p:nvSpPr>
        <p:spPr>
          <a:xfrm>
            <a:off x="4364502" y="3963796"/>
            <a:ext cx="4509727" cy="646331"/>
          </a:xfrm>
          <a:prstGeom prst="rect">
            <a:avLst/>
          </a:prstGeom>
          <a:noFill/>
          <a:ln>
            <a:solidFill>
              <a:schemeClr val="tx1"/>
            </a:solidFill>
          </a:ln>
        </p:spPr>
        <p:txBody>
          <a:bodyPr wrap="square" rtlCol="0">
            <a:spAutoFit/>
          </a:bodyPr>
          <a:lstStyle/>
          <a:p>
            <a:pPr algn="just"/>
            <a:r>
              <a:rPr lang="en-US" altLang="ja-JP" sz="1200" kern="100" dirty="0">
                <a:effectLst/>
              </a:rPr>
              <a:t>【</a:t>
            </a:r>
            <a:r>
              <a:rPr lang="ja-JP" altLang="en-US" sz="1200" kern="100" dirty="0"/>
              <a:t>取組方針</a:t>
            </a:r>
            <a:r>
              <a:rPr lang="en-US" altLang="ja-JP" sz="1200" kern="100" dirty="0">
                <a:effectLst/>
              </a:rPr>
              <a:t>】</a:t>
            </a:r>
          </a:p>
          <a:p>
            <a:r>
              <a:rPr lang="ja-JP" altLang="en-US" sz="1200" kern="100" dirty="0">
                <a:effectLst/>
              </a:rPr>
              <a:t>　　　・無し</a:t>
            </a:r>
            <a:endParaRPr lang="en-US" altLang="ja-JP" sz="1200" kern="100" dirty="0">
              <a:effectLst/>
            </a:endParaRPr>
          </a:p>
          <a:p>
            <a:endParaRPr lang="en-US" altLang="ja-JP" sz="1200" kern="100" dirty="0">
              <a:effectLst/>
            </a:endParaRPr>
          </a:p>
        </p:txBody>
      </p:sp>
      <p:sp>
        <p:nvSpPr>
          <p:cNvPr id="20" name="フローチャート: 組合せ 19">
            <a:extLst>
              <a:ext uri="{FF2B5EF4-FFF2-40B4-BE49-F238E27FC236}">
                <a16:creationId xmlns:a16="http://schemas.microsoft.com/office/drawing/2014/main" id="{8BAC0469-3A59-487B-9CE0-CC582ECB2444}"/>
              </a:ext>
            </a:extLst>
          </p:cNvPr>
          <p:cNvSpPr/>
          <p:nvPr/>
        </p:nvSpPr>
        <p:spPr>
          <a:xfrm>
            <a:off x="5702786" y="2431383"/>
            <a:ext cx="1614115" cy="9060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フローチャート: 組合せ 20">
            <a:extLst>
              <a:ext uri="{FF2B5EF4-FFF2-40B4-BE49-F238E27FC236}">
                <a16:creationId xmlns:a16="http://schemas.microsoft.com/office/drawing/2014/main" id="{0B16CEA3-588F-4042-AB3D-A126BF575688}"/>
              </a:ext>
            </a:extLst>
          </p:cNvPr>
          <p:cNvSpPr/>
          <p:nvPr/>
        </p:nvSpPr>
        <p:spPr>
          <a:xfrm>
            <a:off x="5702786" y="3595789"/>
            <a:ext cx="1614115" cy="11489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FABA90C7-0FCE-4109-9EA3-DF89C64DA5EC}"/>
              </a:ext>
            </a:extLst>
          </p:cNvPr>
          <p:cNvPicPr>
            <a:picLocks noChangeAspect="1"/>
          </p:cNvPicPr>
          <p:nvPr/>
        </p:nvPicPr>
        <p:blipFill>
          <a:blip r:embed="rId3"/>
          <a:stretch>
            <a:fillRect/>
          </a:stretch>
        </p:blipFill>
        <p:spPr>
          <a:xfrm>
            <a:off x="234171" y="2159081"/>
            <a:ext cx="3478993" cy="1885952"/>
          </a:xfrm>
          <a:prstGeom prst="rect">
            <a:avLst/>
          </a:prstGeom>
          <a:solidFill>
            <a:schemeClr val="bg1"/>
          </a:solidFill>
        </p:spPr>
      </p:pic>
      <p:sp>
        <p:nvSpPr>
          <p:cNvPr id="13" name="テキスト ボックス 12">
            <a:extLst>
              <a:ext uri="{FF2B5EF4-FFF2-40B4-BE49-F238E27FC236}">
                <a16:creationId xmlns:a16="http://schemas.microsoft.com/office/drawing/2014/main" id="{34687375-4A6B-4DEE-B5E1-5DD8D3327BF8}"/>
              </a:ext>
            </a:extLst>
          </p:cNvPr>
          <p:cNvSpPr txBox="1"/>
          <p:nvPr/>
        </p:nvSpPr>
        <p:spPr>
          <a:xfrm>
            <a:off x="6551654" y="264654"/>
            <a:ext cx="2814321" cy="276999"/>
          </a:xfrm>
          <a:prstGeom prst="rect">
            <a:avLst/>
          </a:prstGeom>
          <a:noFill/>
        </p:spPr>
        <p:txBody>
          <a:bodyPr wrap="square">
            <a:spAutoFit/>
          </a:bodyPr>
          <a:lstStyle/>
          <a:p>
            <a:r>
              <a:rPr lang="en-US" altLang="ja-JP" sz="1200" i="0" u="none" strike="noStrike" dirty="0">
                <a:solidFill>
                  <a:schemeClr val="bg1"/>
                </a:solidFill>
                <a:effectLst/>
                <a:latin typeface="Meiryo UI" panose="020B0604030504040204" pitchFamily="50" charset="-128"/>
                <a:ea typeface="Meiryo UI" panose="020B0604030504040204" pitchFamily="50" charset="-128"/>
              </a:rPr>
              <a:t>Ⅰ</a:t>
            </a:r>
            <a:r>
              <a:rPr lang="ja-JP" altLang="en-US" sz="1200" i="0" u="none" strike="noStrike" dirty="0">
                <a:solidFill>
                  <a:schemeClr val="bg1"/>
                </a:solidFill>
                <a:effectLst/>
                <a:latin typeface="Meiryo UI" panose="020B0604030504040204" pitchFamily="50" charset="-128"/>
                <a:ea typeface="Meiryo UI" panose="020B0604030504040204" pitchFamily="50" charset="-128"/>
              </a:rPr>
              <a:t>．効率的・効果的な維持管理の推進</a:t>
            </a:r>
            <a:r>
              <a:rPr lang="ja-JP" altLang="en-US" sz="1200" dirty="0">
                <a:solidFill>
                  <a:schemeClr val="bg1"/>
                </a:solidFill>
                <a:latin typeface="Meiryo UI" panose="020B0604030504040204" pitchFamily="50" charset="-128"/>
                <a:ea typeface="Meiryo UI" panose="020B0604030504040204" pitchFamily="50" charset="-128"/>
              </a:rPr>
              <a:t> </a:t>
            </a:r>
          </a:p>
        </p:txBody>
      </p:sp>
      <p:sp>
        <p:nvSpPr>
          <p:cNvPr id="14" name="スライド番号プレースホルダー 3">
            <a:extLst>
              <a:ext uri="{FF2B5EF4-FFF2-40B4-BE49-F238E27FC236}">
                <a16:creationId xmlns:a16="http://schemas.microsoft.com/office/drawing/2014/main" id="{40451ECD-04D4-4D46-8940-8B132F8881F6}"/>
              </a:ext>
            </a:extLst>
          </p:cNvPr>
          <p:cNvSpPr>
            <a:spLocks noGrp="1"/>
          </p:cNvSpPr>
          <p:nvPr>
            <p:ph type="sldNum" sz="quarter" idx="12"/>
          </p:nvPr>
        </p:nvSpPr>
        <p:spPr>
          <a:xfrm>
            <a:off x="8483600" y="6492875"/>
            <a:ext cx="660400" cy="365125"/>
          </a:xfrm>
        </p:spPr>
        <p:txBody>
          <a:bodyPr/>
          <a:lstStyle/>
          <a:p>
            <a:fld id="{682EF9F9-C4E8-46B2-BBF1-33E3162B856A}" type="slidenum">
              <a:rPr kumimoji="1" lang="ja-JP" altLang="en-US" smtClean="0"/>
              <a:t>8</a:t>
            </a:fld>
            <a:endParaRPr kumimoji="1" lang="ja-JP" altLang="en-US" dirty="0"/>
          </a:p>
        </p:txBody>
      </p:sp>
      <p:sp>
        <p:nvSpPr>
          <p:cNvPr id="15" name="テキスト ボックス 14">
            <a:extLst>
              <a:ext uri="{FF2B5EF4-FFF2-40B4-BE49-F238E27FC236}">
                <a16:creationId xmlns:a16="http://schemas.microsoft.com/office/drawing/2014/main" id="{126C31B4-403A-427A-9965-6B3E0C0BCB3C}"/>
              </a:ext>
            </a:extLst>
          </p:cNvPr>
          <p:cNvSpPr txBox="1"/>
          <p:nvPr/>
        </p:nvSpPr>
        <p:spPr>
          <a:xfrm>
            <a:off x="7271792" y="11542"/>
            <a:ext cx="1872208" cy="369332"/>
          </a:xfrm>
          <a:prstGeom prst="rect">
            <a:avLst/>
          </a:prstGeom>
          <a:noFill/>
        </p:spPr>
        <p:txBody>
          <a:bodyPr wrap="square" rtlCol="0">
            <a:spAutoFit/>
          </a:bodyPr>
          <a:lstStyle/>
          <a:p>
            <a:pPr algn="r"/>
            <a:r>
              <a:rPr kumimoji="1" lang="ja-JP" altLang="en-US" b="1" dirty="0">
                <a:solidFill>
                  <a:schemeClr val="bg1"/>
                </a:solidFill>
                <a:latin typeface="Meiryo UI" pitchFamily="50" charset="-128"/>
                <a:ea typeface="Meiryo UI" pitchFamily="50" charset="-128"/>
                <a:cs typeface="Meiryo UI" pitchFamily="50" charset="-128"/>
              </a:rPr>
              <a:t>資料４</a:t>
            </a:r>
            <a:r>
              <a:rPr lang="ja-JP" altLang="en-US" b="1" dirty="0">
                <a:solidFill>
                  <a:schemeClr val="bg1"/>
                </a:solidFill>
                <a:latin typeface="Meiryo UI" pitchFamily="50" charset="-128"/>
                <a:ea typeface="Meiryo UI" pitchFamily="50" charset="-128"/>
                <a:cs typeface="Meiryo UI" pitchFamily="50" charset="-128"/>
              </a:rPr>
              <a:t>－１</a:t>
            </a:r>
            <a:endParaRPr kumimoji="1" lang="ja-JP" altLang="en-US"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075655463"/>
      </p:ext>
    </p:extLst>
  </p:cSld>
  <p:clrMapOvr>
    <a:masterClrMapping/>
  </p:clrMapOvr>
</p:sld>
</file>

<file path=ppt/theme/theme1.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4A392AD875449443AAA7829C2473F989" ma:contentTypeVersion="3" ma:contentTypeDescription="新しいドキュメントを作成します。" ma:contentTypeScope="" ma:versionID="302711bd8cb62e8c937d0b65462d69e6">
  <xsd:schema xmlns:xsd="http://www.w3.org/2001/XMLSchema" xmlns:xs="http://www.w3.org/2001/XMLSchema" xmlns:p="http://schemas.microsoft.com/office/2006/metadata/properties" xmlns:ns2="60b12527-e226-4614-b792-74ec134ea487" targetNamespace="http://schemas.microsoft.com/office/2006/metadata/properties" ma:root="true" ma:fieldsID="8e29ad473b0ef1f8c9140aff6bf289a9" ns2:_="">
    <xsd:import namespace="60b12527-e226-4614-b792-74ec134ea487"/>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12527-e226-4614-b792-74ec134ea4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538A4A-49DC-4B51-AD66-257D836C87CC}"/>
</file>

<file path=customXml/itemProps2.xml><?xml version="1.0" encoding="utf-8"?>
<ds:datastoreItem xmlns:ds="http://schemas.openxmlformats.org/officeDocument/2006/customXml" ds:itemID="{123580F3-5003-4643-A841-F6D2432542D8}">
  <ds:schemaRefs>
    <ds:schemaRef ds:uri="http://schemas.microsoft.com/office/infopath/2007/PartnerControls"/>
    <ds:schemaRef ds:uri="http://purl.org/dc/dcmitype/"/>
    <ds:schemaRef ds:uri="http://schemas.microsoft.com/sharepoint/v3"/>
    <ds:schemaRef ds:uri="http://schemas.microsoft.com/office/2006/documentManagement/types"/>
    <ds:schemaRef ds:uri="http://schemas.openxmlformats.org/package/2006/metadata/core-properties"/>
    <ds:schemaRef ds:uri="4e21aece-359b-4e6f-8f54-c70e1e237c6a"/>
    <ds:schemaRef ds:uri="http://purl.org/dc/elements/1.1/"/>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F537A8C2-C6E1-41B4-B797-BE76C7836C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Slipstream</Template>
  <TotalTime>9975</TotalTime>
  <Words>4493</Words>
  <Application>Microsoft Office PowerPoint</Application>
  <PresentationFormat>画面に合わせる (4:3)</PresentationFormat>
  <Paragraphs>733</Paragraphs>
  <Slides>21</Slides>
  <Notes>19</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21</vt:i4>
      </vt:variant>
    </vt:vector>
  </HeadingPairs>
  <TitlesOfParts>
    <vt:vector size="27" baseType="lpstr">
      <vt:lpstr>Meiryo UI</vt:lpstr>
      <vt:lpstr>ＭＳ Ｐ明朝</vt:lpstr>
      <vt:lpstr>Calibri</vt:lpstr>
      <vt:lpstr>Georgia</vt:lpstr>
      <vt:lpstr>Trebuchet MS</vt:lpstr>
      <vt:lpstr>スリップストリーム</vt:lpstr>
      <vt:lpstr>大阪府都市基盤施設維持管理技術審議会  第１回　設備部会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寧啓 田村</cp:lastModifiedBy>
  <cp:revision>473</cp:revision>
  <cp:lastPrinted>2024-02-13T04:16:31Z</cp:lastPrinted>
  <dcterms:created xsi:type="dcterms:W3CDTF">2013-06-19T04:48:16Z</dcterms:created>
  <dcterms:modified xsi:type="dcterms:W3CDTF">2024-03-13T14:37:47Z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0x0101004A392AD875449443AAA7829C2473F989</vt:lpwstr>
  </property>
</Properties>
</file>