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11"/>
  </p:notesMasterIdLst>
  <p:handoutMasterIdLst>
    <p:handoutMasterId r:id="rId12"/>
  </p:handoutMasterIdLst>
  <p:sldIdLst>
    <p:sldId id="819" r:id="rId5"/>
    <p:sldId id="560" r:id="rId6"/>
    <p:sldId id="568" r:id="rId7"/>
    <p:sldId id="569" r:id="rId8"/>
    <p:sldId id="570" r:id="rId9"/>
    <p:sldId id="820" r:id="rId10"/>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9EF397"/>
    <a:srgbClr val="FFFF99"/>
    <a:srgbClr val="F0FFE5"/>
    <a:srgbClr val="FFFFCC"/>
    <a:srgbClr val="99FFCC"/>
    <a:srgbClr val="FDFFEF"/>
    <a:srgbClr val="FBFEDA"/>
    <a:srgbClr val="FFDE75"/>
    <a:srgbClr val="0066CC"/>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3447" autoAdjust="0"/>
  </p:normalViewPr>
  <p:slideViewPr>
    <p:cSldViewPr snapToGrid="0">
      <p:cViewPr varScale="1">
        <p:scale>
          <a:sx n="60" d="100"/>
          <a:sy n="60" d="100"/>
        </p:scale>
        <p:origin x="1628" y="44"/>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6" y="0"/>
            <a:ext cx="2918621" cy="493238"/>
          </a:xfrm>
          <a:prstGeom prst="rect">
            <a:avLst/>
          </a:prstGeom>
        </p:spPr>
        <p:txBody>
          <a:bodyPr vert="horz" lIns="90681" tIns="45341" rIns="90681" bIns="45341" rtlCol="0"/>
          <a:lstStyle>
            <a:lvl1pPr algn="r">
              <a:defRPr sz="1200"/>
            </a:lvl1pPr>
          </a:lstStyle>
          <a:p>
            <a:fld id="{29472AE3-829E-42FD-BDF5-9930118AE71F}" type="datetimeFigureOut">
              <a:rPr kumimoji="1" lang="ja-JP" altLang="en-US" smtClean="0"/>
              <a:t>2024/3/13</a:t>
            </a:fld>
            <a:endParaRPr kumimoji="1" lang="ja-JP" altLang="en-US"/>
          </a:p>
        </p:txBody>
      </p:sp>
      <p:sp>
        <p:nvSpPr>
          <p:cNvPr id="4" name="フッター プレースホルダー 3"/>
          <p:cNvSpPr>
            <a:spLocks noGrp="1"/>
          </p:cNvSpPr>
          <p:nvPr>
            <p:ph type="ftr" sz="quarter" idx="2"/>
          </p:nvPr>
        </p:nvSpPr>
        <p:spPr>
          <a:xfrm>
            <a:off x="5" y="9371505"/>
            <a:ext cx="2918621" cy="493237"/>
          </a:xfrm>
          <a:prstGeom prst="rect">
            <a:avLst/>
          </a:prstGeom>
        </p:spPr>
        <p:txBody>
          <a:bodyPr vert="horz" lIns="90681" tIns="45341" rIns="90681" bIns="4534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6" y="9371505"/>
            <a:ext cx="2918621" cy="493237"/>
          </a:xfrm>
          <a:prstGeom prst="rect">
            <a:avLst/>
          </a:prstGeom>
        </p:spPr>
        <p:txBody>
          <a:bodyPr vert="horz" lIns="90681" tIns="45341" rIns="90681" bIns="45341" rtlCol="0" anchor="b"/>
          <a:lstStyle>
            <a:lvl1pPr algn="r">
              <a:defRPr sz="12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18621" cy="493238"/>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6" y="0"/>
            <a:ext cx="2918621" cy="493238"/>
          </a:xfrm>
          <a:prstGeom prst="rect">
            <a:avLst/>
          </a:prstGeom>
        </p:spPr>
        <p:txBody>
          <a:bodyPr vert="horz" lIns="90681" tIns="45341" rIns="90681" bIns="45341" rtlCol="0"/>
          <a:lstStyle>
            <a:lvl1pPr algn="r">
              <a:defRPr sz="1200"/>
            </a:lvl1pPr>
          </a:lstStyle>
          <a:p>
            <a:fld id="{C66E6DC5-E089-448C-ADA9-C53EA216882B}" type="datetimeFigureOut">
              <a:rPr kumimoji="1" lang="ja-JP" altLang="en-US" smtClean="0"/>
              <a:t>2024/3/13</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894" y="4686540"/>
            <a:ext cx="5387982" cy="4439132"/>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505"/>
            <a:ext cx="2918621" cy="493237"/>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6" y="9371505"/>
            <a:ext cx="2918621" cy="493237"/>
          </a:xfrm>
          <a:prstGeom prst="rect">
            <a:avLst/>
          </a:prstGeom>
        </p:spPr>
        <p:txBody>
          <a:bodyPr vert="horz" lIns="90681" tIns="45341" rIns="90681" bIns="45341" rtlCol="0" anchor="b"/>
          <a:lstStyle>
            <a:lvl1pPr algn="r">
              <a:defRPr sz="12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C9D8128-0D49-4FB7-BD1C-395F2D4B64DE}" type="slidenum">
              <a:rPr kumimoji="1" lang="ja-JP" altLang="en-US" smtClean="0"/>
              <a:t>0</a:t>
            </a:fld>
            <a:endParaRPr kumimoji="1" lang="ja-JP" altLang="en-US"/>
          </a:p>
        </p:txBody>
      </p:sp>
    </p:spTree>
    <p:extLst>
      <p:ext uri="{BB962C8B-B14F-4D97-AF65-F5344CB8AC3E}">
        <p14:creationId xmlns:p14="http://schemas.microsoft.com/office/powerpoint/2010/main" val="351314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CB510D-55C8-4D3D-A366-9F41B467EC44}" type="slidenum">
              <a:rPr kumimoji="1" lang="ja-JP" altLang="en-US" smtClean="0"/>
              <a:t>1</a:t>
            </a:fld>
            <a:endParaRPr kumimoji="1" lang="ja-JP" altLang="en-US"/>
          </a:p>
        </p:txBody>
      </p:sp>
    </p:spTree>
    <p:extLst>
      <p:ext uri="{BB962C8B-B14F-4D97-AF65-F5344CB8AC3E}">
        <p14:creationId xmlns:p14="http://schemas.microsoft.com/office/powerpoint/2010/main" val="3783360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FCB510D-55C8-4D3D-A366-9F41B467EC44}" type="slidenum">
              <a:rPr kumimoji="1" lang="ja-JP" altLang="en-US" smtClean="0"/>
              <a:t>2</a:t>
            </a:fld>
            <a:endParaRPr kumimoji="1" lang="ja-JP" altLang="en-US"/>
          </a:p>
        </p:txBody>
      </p:sp>
    </p:spTree>
    <p:extLst>
      <p:ext uri="{BB962C8B-B14F-4D97-AF65-F5344CB8AC3E}">
        <p14:creationId xmlns:p14="http://schemas.microsoft.com/office/powerpoint/2010/main" val="1761967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180" y="1268760"/>
            <a:ext cx="9144000" cy="2304256"/>
          </a:xfrm>
        </p:spPr>
        <p:txBody>
          <a:bodyPr>
            <a:normAutofit fontScale="90000"/>
          </a:bodyPr>
          <a:lstStyle/>
          <a:p>
            <a:pPr marL="182880" indent="0" algn="ctr">
              <a:buNone/>
            </a:pPr>
            <a:r>
              <a:rPr kumimoji="1" lang="ja-JP" altLang="en-US" sz="4000" b="1" dirty="0">
                <a:latin typeface="Meiryo UI" pitchFamily="50" charset="-128"/>
                <a:ea typeface="Meiryo UI" pitchFamily="50" charset="-128"/>
                <a:cs typeface="Meiryo UI" pitchFamily="50" charset="-128"/>
              </a:rPr>
              <a:t>大阪府都市基盤施設</a:t>
            </a:r>
            <a:r>
              <a:rPr lang="ja-JP" altLang="en-US" sz="4000" b="1" dirty="0">
                <a:latin typeface="Meiryo UI" pitchFamily="50" charset="-128"/>
                <a:ea typeface="Meiryo UI" pitchFamily="50" charset="-128"/>
                <a:cs typeface="Meiryo UI" pitchFamily="50" charset="-128"/>
              </a:rPr>
              <a:t>維持管理技術審議会</a:t>
            </a:r>
            <a:br>
              <a:rPr lang="en-US" altLang="ja-JP" sz="1300" b="1" dirty="0">
                <a:latin typeface="Meiryo UI" pitchFamily="50" charset="-128"/>
                <a:ea typeface="Meiryo UI" pitchFamily="50" charset="-128"/>
                <a:cs typeface="Meiryo UI" pitchFamily="50" charset="-128"/>
              </a:rPr>
            </a:br>
            <a:br>
              <a:rPr kumimoji="1" lang="en-US" altLang="ja-JP" sz="1300" b="1" dirty="0">
                <a:latin typeface="Meiryo UI" pitchFamily="50" charset="-128"/>
                <a:ea typeface="Meiryo UI" pitchFamily="50" charset="-128"/>
                <a:cs typeface="Meiryo UI" pitchFamily="50" charset="-128"/>
              </a:rPr>
            </a:br>
            <a:r>
              <a:rPr kumimoji="1" lang="ja-JP" altLang="en-US" b="1" dirty="0">
                <a:latin typeface="Meiryo UI" pitchFamily="50" charset="-128"/>
                <a:ea typeface="Meiryo UI" pitchFamily="50" charset="-128"/>
                <a:cs typeface="Meiryo UI" pitchFamily="50" charset="-128"/>
              </a:rPr>
              <a:t>第１回　</a:t>
            </a:r>
            <a:r>
              <a:rPr lang="ja-JP" altLang="en-US" dirty="0">
                <a:latin typeface="Meiryo UI" pitchFamily="50" charset="-128"/>
                <a:ea typeface="Meiryo UI" pitchFamily="50" charset="-128"/>
                <a:cs typeface="Meiryo UI" pitchFamily="50" charset="-128"/>
              </a:rPr>
              <a:t>設備</a:t>
            </a:r>
            <a:r>
              <a:rPr kumimoji="1" lang="ja-JP" altLang="en-US" b="1" dirty="0">
                <a:latin typeface="Meiryo UI" pitchFamily="50" charset="-128"/>
                <a:ea typeface="Meiryo UI" pitchFamily="50" charset="-128"/>
                <a:cs typeface="Meiryo UI" pitchFamily="50" charset="-128"/>
              </a:rPr>
              <a:t>部会</a:t>
            </a:r>
            <a:br>
              <a:rPr kumimoji="1" lang="en-US" altLang="ja-JP" sz="1300" b="1" dirty="0">
                <a:latin typeface="Meiryo UI" pitchFamily="50" charset="-128"/>
                <a:ea typeface="Meiryo UI" pitchFamily="50" charset="-128"/>
                <a:cs typeface="Meiryo UI" pitchFamily="50" charset="-128"/>
              </a:rPr>
            </a:br>
            <a:endParaRPr kumimoji="1" lang="ja-JP" altLang="en-US" sz="2700" b="1" dirty="0">
              <a:latin typeface="Meiryo UI" pitchFamily="50" charset="-128"/>
              <a:ea typeface="Meiryo UI" pitchFamily="50" charset="-128"/>
              <a:cs typeface="Meiryo UI" pitchFamily="50" charset="-128"/>
            </a:endParaRPr>
          </a:p>
        </p:txBody>
      </p:sp>
      <p:sp>
        <p:nvSpPr>
          <p:cNvPr id="5" name="テキスト ボックス 4"/>
          <p:cNvSpPr txBox="1"/>
          <p:nvPr/>
        </p:nvSpPr>
        <p:spPr>
          <a:xfrm>
            <a:off x="7092280" y="116632"/>
            <a:ext cx="1872208" cy="369332"/>
          </a:xfrm>
          <a:prstGeom prst="rect">
            <a:avLst/>
          </a:prstGeom>
          <a:noFill/>
        </p:spPr>
        <p:txBody>
          <a:bodyPr wrap="square" rtlCol="0">
            <a:spAutoFit/>
          </a:bodyPr>
          <a:lstStyle/>
          <a:p>
            <a:pPr algn="r"/>
            <a:r>
              <a:rPr kumimoji="1" lang="ja-JP" altLang="en-US" b="1" dirty="0">
                <a:latin typeface="Meiryo UI" pitchFamily="50" charset="-128"/>
                <a:ea typeface="Meiryo UI" pitchFamily="50" charset="-128"/>
                <a:cs typeface="Meiryo UI" pitchFamily="50" charset="-128"/>
              </a:rPr>
              <a:t>資料３</a:t>
            </a:r>
            <a:r>
              <a:rPr lang="ja-JP" altLang="en-US" b="1" dirty="0">
                <a:latin typeface="Meiryo UI" pitchFamily="50" charset="-128"/>
                <a:ea typeface="Meiryo UI" pitchFamily="50" charset="-128"/>
                <a:cs typeface="Meiryo UI" pitchFamily="50" charset="-128"/>
              </a:rPr>
              <a:t>－４</a:t>
            </a:r>
            <a:endParaRPr kumimoji="1" lang="ja-JP" altLang="en-US" b="1" dirty="0">
              <a:latin typeface="Meiryo UI" pitchFamily="50" charset="-128"/>
              <a:ea typeface="Meiryo UI" pitchFamily="50" charset="-128"/>
              <a:cs typeface="Meiryo UI" pitchFamily="50" charset="-128"/>
            </a:endParaRPr>
          </a:p>
        </p:txBody>
      </p:sp>
      <p:sp>
        <p:nvSpPr>
          <p:cNvPr id="7" name="サブタイトル 2"/>
          <p:cNvSpPr>
            <a:spLocks noGrp="1"/>
          </p:cNvSpPr>
          <p:nvPr>
            <p:ph type="subTitle" idx="1"/>
          </p:nvPr>
        </p:nvSpPr>
        <p:spPr>
          <a:xfrm>
            <a:off x="0" y="6190456"/>
            <a:ext cx="9144000" cy="550912"/>
          </a:xfrm>
        </p:spPr>
        <p:txBody>
          <a:bodyPr>
            <a:normAutofit/>
          </a:bodyPr>
          <a:lstStyle/>
          <a:p>
            <a:pPr algn="ctr"/>
            <a:r>
              <a:rPr kumimoji="1" lang="ja-JP" altLang="en-US" sz="2400" b="1" dirty="0">
                <a:latin typeface="Meiryo UI" pitchFamily="50" charset="-128"/>
                <a:ea typeface="Meiryo UI" pitchFamily="50" charset="-128"/>
                <a:cs typeface="Meiryo UI" pitchFamily="50" charset="-128"/>
              </a:rPr>
              <a:t>大阪府都市基盤施設維持管理技術審議会　</a:t>
            </a:r>
            <a:r>
              <a:rPr lang="ja-JP" altLang="en-US" sz="2400" b="1" dirty="0">
                <a:latin typeface="Meiryo UI" pitchFamily="50" charset="-128"/>
                <a:ea typeface="Meiryo UI" pitchFamily="50" charset="-128"/>
                <a:cs typeface="Meiryo UI" pitchFamily="50" charset="-128"/>
              </a:rPr>
              <a:t>設備</a:t>
            </a:r>
            <a:r>
              <a:rPr kumimoji="1" lang="ja-JP" altLang="en-US" sz="2400" b="1" dirty="0">
                <a:latin typeface="Meiryo UI" pitchFamily="50" charset="-128"/>
                <a:ea typeface="Meiryo UI" pitchFamily="50" charset="-128"/>
                <a:cs typeface="Meiryo UI" pitchFamily="50" charset="-128"/>
              </a:rPr>
              <a:t>部会</a:t>
            </a:r>
          </a:p>
        </p:txBody>
      </p:sp>
      <p:sp>
        <p:nvSpPr>
          <p:cNvPr id="8" name="サブタイトル 2"/>
          <p:cNvSpPr txBox="1">
            <a:spLocks/>
          </p:cNvSpPr>
          <p:nvPr/>
        </p:nvSpPr>
        <p:spPr>
          <a:xfrm>
            <a:off x="-33180" y="4843866"/>
            <a:ext cx="9144000" cy="792088"/>
          </a:xfrm>
          <a:prstGeom prst="rect">
            <a:avLst/>
          </a:prstGeom>
        </p:spPr>
        <p:txBody>
          <a:bodyPr vert="horz" lIns="91440" tIns="45720" rIns="91440" bIns="4572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ja-JP" altLang="en-US" sz="4000" dirty="0">
                <a:latin typeface="Meiryo UI" pitchFamily="50" charset="-128"/>
                <a:ea typeface="Meiryo UI" pitchFamily="50" charset="-128"/>
                <a:cs typeface="Meiryo UI" pitchFamily="50" charset="-128"/>
              </a:rPr>
              <a:t>（公園設備）</a:t>
            </a:r>
          </a:p>
        </p:txBody>
      </p:sp>
      <p:sp>
        <p:nvSpPr>
          <p:cNvPr id="4" name="テキスト ボックス 3">
            <a:extLst>
              <a:ext uri="{FF2B5EF4-FFF2-40B4-BE49-F238E27FC236}">
                <a16:creationId xmlns:a16="http://schemas.microsoft.com/office/drawing/2014/main" id="{7FB0FA18-18A0-F194-8D09-77CCBD7079A2}"/>
              </a:ext>
            </a:extLst>
          </p:cNvPr>
          <p:cNvSpPr txBox="1"/>
          <p:nvPr/>
        </p:nvSpPr>
        <p:spPr>
          <a:xfrm>
            <a:off x="1749053" y="3888481"/>
            <a:ext cx="5874489" cy="707886"/>
          </a:xfrm>
          <a:prstGeom prst="rect">
            <a:avLst/>
          </a:prstGeom>
          <a:noFill/>
        </p:spPr>
        <p:txBody>
          <a:bodyPr wrap="square">
            <a:spAutoFit/>
          </a:bodyPr>
          <a:lstStyle/>
          <a:p>
            <a:pPr algn="ctr"/>
            <a:r>
              <a:rPr lang="en-US" altLang="ja-JP" sz="4000" b="1" dirty="0">
                <a:latin typeface="Meiryo UI" pitchFamily="50" charset="-128"/>
                <a:ea typeface="Meiryo UI" pitchFamily="50" charset="-128"/>
                <a:cs typeface="Meiryo UI" pitchFamily="50" charset="-128"/>
              </a:rPr>
              <a:t>《</a:t>
            </a:r>
            <a:r>
              <a:rPr lang="ja-JP" altLang="en-US" sz="4000" dirty="0">
                <a:latin typeface="Meiryo UI" panose="020B0604030504040204" pitchFamily="50" charset="-128"/>
                <a:ea typeface="Meiryo UI" panose="020B0604030504040204" pitchFamily="50" charset="-128"/>
                <a:cs typeface="Meiryo UI" panose="020B0604030504040204" pitchFamily="50" charset="-128"/>
              </a:rPr>
              <a:t>施設と維持管理の現状　</a:t>
            </a:r>
            <a:r>
              <a:rPr lang="en-US" altLang="ja-JP" sz="4000" b="1" dirty="0">
                <a:latin typeface="Meiryo UI" pitchFamily="50" charset="-128"/>
                <a:ea typeface="Meiryo UI" pitchFamily="50" charset="-128"/>
                <a:cs typeface="Meiryo UI" pitchFamily="50" charset="-128"/>
              </a:rPr>
              <a:t>》</a:t>
            </a:r>
            <a:endParaRPr lang="ja-JP" altLang="en-US" sz="40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73042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１</a:t>
            </a:r>
            <a:r>
              <a:rPr kumimoji="1" lang="ja-JP" altLang="en-US" sz="2800" dirty="0">
                <a:solidFill>
                  <a:schemeClr val="bg1"/>
                </a:solidFill>
                <a:latin typeface="Meiryo UI" pitchFamily="50" charset="-128"/>
                <a:ea typeface="Meiryo UI" pitchFamily="50" charset="-128"/>
                <a:cs typeface="Meiryo UI" pitchFamily="50" charset="-128"/>
              </a:rPr>
              <a:t>．施設の現状</a:t>
            </a:r>
          </a:p>
        </p:txBody>
      </p:sp>
      <p:sp>
        <p:nvSpPr>
          <p:cNvPr id="6" name="テキスト ボックス 5"/>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１－１ 施設（事業）の概要 及び対象設備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公園設備</a:t>
            </a:r>
            <a:r>
              <a:rPr lang="en-US" altLang="ja-JP" sz="2400" dirty="0">
                <a:latin typeface="Meiryo UI" pitchFamily="50" charset="-128"/>
                <a:ea typeface="Meiryo UI" pitchFamily="50" charset="-128"/>
                <a:cs typeface="Meiryo UI" pitchFamily="50" charset="-128"/>
              </a:rPr>
              <a:t>》</a:t>
            </a:r>
            <a:endParaRPr kumimoji="1" lang="ja-JP" altLang="en-US" sz="2400" dirty="0">
              <a:latin typeface="Meiryo UI" pitchFamily="50" charset="-128"/>
              <a:ea typeface="Meiryo UI" pitchFamily="50" charset="-128"/>
              <a:cs typeface="Meiryo UI" pitchFamily="50" charset="-128"/>
            </a:endParaRPr>
          </a:p>
        </p:txBody>
      </p:sp>
      <p:sp>
        <p:nvSpPr>
          <p:cNvPr id="10" name="テキスト ボックス 9">
            <a:extLst>
              <a:ext uri="{FF2B5EF4-FFF2-40B4-BE49-F238E27FC236}">
                <a16:creationId xmlns:a16="http://schemas.microsoft.com/office/drawing/2014/main" id="{CF31AE8E-3F55-48A8-A380-8765109B57F8}"/>
              </a:ext>
            </a:extLst>
          </p:cNvPr>
          <p:cNvSpPr txBox="1"/>
          <p:nvPr/>
        </p:nvSpPr>
        <p:spPr>
          <a:xfrm>
            <a:off x="119377" y="1099330"/>
            <a:ext cx="8694423" cy="1200329"/>
          </a:xfrm>
          <a:prstGeom prst="rect">
            <a:avLst/>
          </a:prstGeom>
          <a:noFill/>
        </p:spPr>
        <p:txBody>
          <a:bodyPr wrap="square">
            <a:spAutoFit/>
          </a:bodyPr>
          <a:lstStyle/>
          <a:p>
            <a:pPr algn="just">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◆公園関連設備</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大阪府が管理している公園は、１９公園１００８．７</a:t>
            </a:r>
            <a:r>
              <a:rPr lang="en-US" altLang="ja-JP"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ha</a:t>
            </a:r>
            <a:r>
              <a:rPr lang="ja-JP" altLang="en-US"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あり、受変電設備、</a:t>
            </a: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自家発電</a:t>
            </a:r>
            <a:endParaRPr lang="en-US" altLang="ja-JP"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設備、排水等ポンプ設備、親水設備などの設備を管理をしている。</a:t>
            </a:r>
            <a:endParaRPr lang="en-US" altLang="ja-JP"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defRPr/>
            </a:pPr>
            <a:r>
              <a:rPr lang="ja-JP" altLang="en-US"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8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C8E17E03-9D51-421F-B8A3-5D4ACF44F32A}"/>
              </a:ext>
            </a:extLst>
          </p:cNvPr>
          <p:cNvSpPr txBox="1"/>
          <p:nvPr/>
        </p:nvSpPr>
        <p:spPr>
          <a:xfrm>
            <a:off x="3815317" y="6470007"/>
            <a:ext cx="1688283"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排水等ポンプ設備</a:t>
            </a:r>
          </a:p>
        </p:txBody>
      </p:sp>
      <p:sp>
        <p:nvSpPr>
          <p:cNvPr id="18" name="テキスト ボックス 17">
            <a:extLst>
              <a:ext uri="{FF2B5EF4-FFF2-40B4-BE49-F238E27FC236}">
                <a16:creationId xmlns:a16="http://schemas.microsoft.com/office/drawing/2014/main" id="{98B382E9-ED1E-4075-AE4F-C04CBA55E205}"/>
              </a:ext>
            </a:extLst>
          </p:cNvPr>
          <p:cNvSpPr txBox="1"/>
          <p:nvPr/>
        </p:nvSpPr>
        <p:spPr>
          <a:xfrm>
            <a:off x="7042980" y="6483529"/>
            <a:ext cx="1005403"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親水</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設備</a:t>
            </a:r>
            <a:endParaRPr kumimoji="1"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図 15">
            <a:extLst>
              <a:ext uri="{FF2B5EF4-FFF2-40B4-BE49-F238E27FC236}">
                <a16:creationId xmlns:a16="http://schemas.microsoft.com/office/drawing/2014/main" id="{00000000-0008-0000-0100-00000200000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4608" y="2251759"/>
            <a:ext cx="2822121" cy="1785506"/>
          </a:xfrm>
          <a:prstGeom prst="rect">
            <a:avLst/>
          </a:prstGeom>
        </p:spPr>
      </p:pic>
      <p:sp>
        <p:nvSpPr>
          <p:cNvPr id="20" name="テキスト ボックス 19">
            <a:extLst>
              <a:ext uri="{FF2B5EF4-FFF2-40B4-BE49-F238E27FC236}">
                <a16:creationId xmlns:a16="http://schemas.microsoft.com/office/drawing/2014/main" id="{DC3CD8F0-4752-433A-A6AA-047EE7EB0AF3}"/>
              </a:ext>
            </a:extLst>
          </p:cNvPr>
          <p:cNvSpPr txBox="1"/>
          <p:nvPr/>
        </p:nvSpPr>
        <p:spPr>
          <a:xfrm>
            <a:off x="6170375" y="4092095"/>
            <a:ext cx="1210588"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受変電設備</a:t>
            </a:r>
          </a:p>
        </p:txBody>
      </p:sp>
      <p:pic>
        <p:nvPicPr>
          <p:cNvPr id="7" name="図 6">
            <a:extLst>
              <a:ext uri="{FF2B5EF4-FFF2-40B4-BE49-F238E27FC236}">
                <a16:creationId xmlns:a16="http://schemas.microsoft.com/office/drawing/2014/main" id="{00000000-0008-0000-0100-0000020000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160" y="4682938"/>
            <a:ext cx="2867478" cy="1783053"/>
          </a:xfrm>
          <a:prstGeom prst="rect">
            <a:avLst/>
          </a:prstGeom>
        </p:spPr>
      </p:pic>
      <p:sp>
        <p:nvSpPr>
          <p:cNvPr id="8" name="テキスト ボックス 7">
            <a:extLst>
              <a:ext uri="{FF2B5EF4-FFF2-40B4-BE49-F238E27FC236}">
                <a16:creationId xmlns:a16="http://schemas.microsoft.com/office/drawing/2014/main" id="{DC939E87-8121-DDBC-9ED9-98A9373ACDEF}"/>
              </a:ext>
            </a:extLst>
          </p:cNvPr>
          <p:cNvSpPr txBox="1"/>
          <p:nvPr/>
        </p:nvSpPr>
        <p:spPr>
          <a:xfrm>
            <a:off x="739114" y="6465828"/>
            <a:ext cx="1415772"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自家発電</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設備</a:t>
            </a:r>
          </a:p>
        </p:txBody>
      </p:sp>
      <p:graphicFrame>
        <p:nvGraphicFramePr>
          <p:cNvPr id="9" name="表 4">
            <a:extLst>
              <a:ext uri="{FF2B5EF4-FFF2-40B4-BE49-F238E27FC236}">
                <a16:creationId xmlns:a16="http://schemas.microsoft.com/office/drawing/2014/main" id="{98F3E0BD-57E7-7E79-B018-3C7E26652247}"/>
              </a:ext>
            </a:extLst>
          </p:cNvPr>
          <p:cNvGraphicFramePr>
            <a:graphicFrameLocks noGrp="1"/>
          </p:cNvGraphicFramePr>
          <p:nvPr>
            <p:extLst>
              <p:ext uri="{D42A27DB-BD31-4B8C-83A1-F6EECF244321}">
                <p14:modId xmlns:p14="http://schemas.microsoft.com/office/powerpoint/2010/main" val="2075537687"/>
              </p:ext>
            </p:extLst>
          </p:nvPr>
        </p:nvGraphicFramePr>
        <p:xfrm>
          <a:off x="551581" y="2195168"/>
          <a:ext cx="3915007" cy="1943740"/>
        </p:xfrm>
        <a:graphic>
          <a:graphicData uri="http://schemas.openxmlformats.org/drawingml/2006/table">
            <a:tbl>
              <a:tblPr firstRow="1" bandRow="1">
                <a:tableStyleId>{5C22544A-7EE6-4342-B048-85BDC9FD1C3A}</a:tableStyleId>
              </a:tblPr>
              <a:tblGrid>
                <a:gridCol w="2097093">
                  <a:extLst>
                    <a:ext uri="{9D8B030D-6E8A-4147-A177-3AD203B41FA5}">
                      <a16:colId xmlns:a16="http://schemas.microsoft.com/office/drawing/2014/main" val="1347589388"/>
                    </a:ext>
                  </a:extLst>
                </a:gridCol>
                <a:gridCol w="1817914">
                  <a:extLst>
                    <a:ext uri="{9D8B030D-6E8A-4147-A177-3AD203B41FA5}">
                      <a16:colId xmlns:a16="http://schemas.microsoft.com/office/drawing/2014/main" val="1191293119"/>
                    </a:ext>
                  </a:extLst>
                </a:gridCol>
              </a:tblGrid>
              <a:tr h="386600">
                <a:tc>
                  <a:txBody>
                    <a:bodyPr/>
                    <a:lstStyle/>
                    <a:p>
                      <a:pPr algn="ctr"/>
                      <a:r>
                        <a:rPr kumimoji="1" lang="ja-JP" altLang="en-US" dirty="0"/>
                        <a:t>主な対象設備</a:t>
                      </a:r>
                    </a:p>
                  </a:txBody>
                  <a:tcPr/>
                </a:tc>
                <a:tc>
                  <a:txBody>
                    <a:bodyPr/>
                    <a:lstStyle/>
                    <a:p>
                      <a:pPr algn="ctr"/>
                      <a:r>
                        <a:rPr kumimoji="1" lang="ja-JP" altLang="en-US" dirty="0"/>
                        <a:t>施設数</a:t>
                      </a:r>
                    </a:p>
                  </a:txBody>
                  <a:tcPr/>
                </a:tc>
                <a:extLst>
                  <a:ext uri="{0D108BD9-81ED-4DB2-BD59-A6C34878D82A}">
                    <a16:rowId xmlns:a16="http://schemas.microsoft.com/office/drawing/2014/main" val="4108251872"/>
                  </a:ext>
                </a:extLst>
              </a:tr>
              <a:tr h="391970">
                <a:tc>
                  <a:txBody>
                    <a:bodyPr/>
                    <a:lstStyle/>
                    <a:p>
                      <a:r>
                        <a:rPr kumimoji="1" lang="ja-JP" altLang="en-US" dirty="0"/>
                        <a:t>受変電設備</a:t>
                      </a:r>
                    </a:p>
                  </a:txBody>
                  <a:tcPr/>
                </a:tc>
                <a:tc>
                  <a:txBody>
                    <a:bodyPr/>
                    <a:lstStyle/>
                    <a:p>
                      <a:pPr algn="r"/>
                      <a:r>
                        <a:rPr kumimoji="1" lang="ja-JP" altLang="en-US" dirty="0"/>
                        <a:t>６３基</a:t>
                      </a:r>
                    </a:p>
                  </a:txBody>
                  <a:tcPr/>
                </a:tc>
                <a:extLst>
                  <a:ext uri="{0D108BD9-81ED-4DB2-BD59-A6C34878D82A}">
                    <a16:rowId xmlns:a16="http://schemas.microsoft.com/office/drawing/2014/main" val="1196980508"/>
                  </a:ext>
                </a:extLst>
              </a:tr>
              <a:tr h="391970">
                <a:tc>
                  <a:txBody>
                    <a:bodyPr/>
                    <a:lstStyle/>
                    <a:p>
                      <a:r>
                        <a:rPr kumimoji="1" lang="ja-JP" altLang="en-US" dirty="0"/>
                        <a:t>自家発電設備</a:t>
                      </a:r>
                    </a:p>
                  </a:txBody>
                  <a:tcPr/>
                </a:tc>
                <a:tc>
                  <a:txBody>
                    <a:bodyPr/>
                    <a:lstStyle/>
                    <a:p>
                      <a:pPr algn="r"/>
                      <a:r>
                        <a:rPr kumimoji="1" lang="ja-JP" altLang="en-US" dirty="0"/>
                        <a:t>２５基</a:t>
                      </a:r>
                    </a:p>
                  </a:txBody>
                  <a:tcPr/>
                </a:tc>
                <a:extLst>
                  <a:ext uri="{0D108BD9-81ED-4DB2-BD59-A6C34878D82A}">
                    <a16:rowId xmlns:a16="http://schemas.microsoft.com/office/drawing/2014/main" val="2479341423"/>
                  </a:ext>
                </a:extLst>
              </a:tr>
              <a:tr h="386600">
                <a:tc>
                  <a:txBody>
                    <a:bodyPr/>
                    <a:lstStyle/>
                    <a:p>
                      <a:r>
                        <a:rPr kumimoji="1" lang="ja-JP" altLang="en-US" dirty="0"/>
                        <a:t>排水等ポンプ設備</a:t>
                      </a:r>
                    </a:p>
                  </a:txBody>
                  <a:tcPr/>
                </a:tc>
                <a:tc>
                  <a:txBody>
                    <a:bodyPr/>
                    <a:lstStyle/>
                    <a:p>
                      <a:pPr algn="r"/>
                      <a:r>
                        <a:rPr kumimoji="1" lang="ja-JP" altLang="en-US" dirty="0"/>
                        <a:t>４４基</a:t>
                      </a:r>
                    </a:p>
                  </a:txBody>
                  <a:tcPr/>
                </a:tc>
                <a:extLst>
                  <a:ext uri="{0D108BD9-81ED-4DB2-BD59-A6C34878D82A}">
                    <a16:rowId xmlns:a16="http://schemas.microsoft.com/office/drawing/2014/main" val="1875244365"/>
                  </a:ext>
                </a:extLst>
              </a:tr>
              <a:tr h="386600">
                <a:tc>
                  <a:txBody>
                    <a:bodyPr/>
                    <a:lstStyle/>
                    <a:p>
                      <a:r>
                        <a:rPr kumimoji="1" lang="ja-JP" altLang="en-US" dirty="0"/>
                        <a:t>親水設備</a:t>
                      </a:r>
                    </a:p>
                  </a:txBody>
                  <a:tcPr/>
                </a:tc>
                <a:tc>
                  <a:txBody>
                    <a:bodyPr/>
                    <a:lstStyle/>
                    <a:p>
                      <a:pPr algn="r"/>
                      <a:r>
                        <a:rPr kumimoji="1" lang="ja-JP" altLang="en-US" dirty="0"/>
                        <a:t>１６基</a:t>
                      </a:r>
                    </a:p>
                  </a:txBody>
                  <a:tcPr/>
                </a:tc>
                <a:extLst>
                  <a:ext uri="{0D108BD9-81ED-4DB2-BD59-A6C34878D82A}">
                    <a16:rowId xmlns:a16="http://schemas.microsoft.com/office/drawing/2014/main" val="1131685956"/>
                  </a:ext>
                </a:extLst>
              </a:tr>
            </a:tbl>
          </a:graphicData>
        </a:graphic>
      </p:graphicFrame>
      <p:pic>
        <p:nvPicPr>
          <p:cNvPr id="15" name="図 14">
            <a:extLst>
              <a:ext uri="{FF2B5EF4-FFF2-40B4-BE49-F238E27FC236}">
                <a16:creationId xmlns:a16="http://schemas.microsoft.com/office/drawing/2014/main" id="{1326CF7D-A4B1-487B-B386-585F0EAB5345}"/>
              </a:ext>
            </a:extLst>
          </p:cNvPr>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3374918" y="4716436"/>
            <a:ext cx="2569083" cy="1704504"/>
          </a:xfrm>
          <a:prstGeom prst="rect">
            <a:avLst/>
          </a:prstGeom>
        </p:spPr>
      </p:pic>
      <p:pic>
        <p:nvPicPr>
          <p:cNvPr id="21" name="図 20">
            <a:extLst>
              <a:ext uri="{FF2B5EF4-FFF2-40B4-BE49-F238E27FC236}">
                <a16:creationId xmlns:a16="http://schemas.microsoft.com/office/drawing/2014/main" id="{0146D576-3C00-49B6-AF83-90FD45E3BD8A}"/>
              </a:ext>
            </a:extLst>
          </p:cNvPr>
          <p:cNvPicPr>
            <a:picLocks noChangeAspect="1"/>
          </p:cNvPicPr>
          <p:nvPr/>
        </p:nvPicPr>
        <p:blipFill>
          <a:blip r:embed="rId6" cstate="email">
            <a:extLst>
              <a:ext uri="{28A0092B-C50C-407E-A947-70E740481C1C}">
                <a14:useLocalDpi xmlns:a14="http://schemas.microsoft.com/office/drawing/2010/main"/>
              </a:ext>
            </a:extLst>
          </a:blip>
          <a:srcRect/>
          <a:stretch/>
        </p:blipFill>
        <p:spPr>
          <a:xfrm>
            <a:off x="6063591" y="4552779"/>
            <a:ext cx="2964180" cy="1938370"/>
          </a:xfrm>
          <a:prstGeom prst="rect">
            <a:avLst/>
          </a:prstGeom>
        </p:spPr>
      </p:pic>
      <p:sp>
        <p:nvSpPr>
          <p:cNvPr id="11" name="スライド番号プレースホルダー 3">
            <a:extLst>
              <a:ext uri="{FF2B5EF4-FFF2-40B4-BE49-F238E27FC236}">
                <a16:creationId xmlns:a16="http://schemas.microsoft.com/office/drawing/2014/main" id="{2AF9EBDB-ABF0-2FE8-EB7E-BC1B2CAC6E1D}"/>
              </a:ext>
            </a:extLst>
          </p:cNvPr>
          <p:cNvSpPr txBox="1">
            <a:spLocks/>
          </p:cNvSpPr>
          <p:nvPr/>
        </p:nvSpPr>
        <p:spPr>
          <a:xfrm>
            <a:off x="8510328" y="6507373"/>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1</a:t>
            </a:fld>
            <a:endParaRPr lang="ja-JP" altLang="en-US" dirty="0"/>
          </a:p>
        </p:txBody>
      </p:sp>
      <p:sp>
        <p:nvSpPr>
          <p:cNvPr id="19" name="テキスト ボックス 17">
            <a:extLst>
              <a:ext uri="{FF2B5EF4-FFF2-40B4-BE49-F238E27FC236}">
                <a16:creationId xmlns:a16="http://schemas.microsoft.com/office/drawing/2014/main" id="{5A66C54F-F850-46BB-ADD8-BF281D4951FA}"/>
              </a:ext>
            </a:extLst>
          </p:cNvPr>
          <p:cNvSpPr txBox="1"/>
          <p:nvPr/>
        </p:nvSpPr>
        <p:spPr>
          <a:xfrm>
            <a:off x="7298520" y="-3363"/>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－４</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545828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9720C8FA-45DC-125D-AEB2-9E170DA8905E}"/>
              </a:ext>
            </a:extLst>
          </p:cNvPr>
          <p:cNvSpPr/>
          <p:nvPr/>
        </p:nvSpPr>
        <p:spPr>
          <a:xfrm>
            <a:off x="5434961" y="1954124"/>
            <a:ext cx="3617426" cy="3100750"/>
          </a:xfrm>
          <a:prstGeom prst="roundRect">
            <a:avLst>
              <a:gd name="adj" fmla="val 7953"/>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6" name="表 25">
            <a:extLst>
              <a:ext uri="{FF2B5EF4-FFF2-40B4-BE49-F238E27FC236}">
                <a16:creationId xmlns:a16="http://schemas.microsoft.com/office/drawing/2014/main" id="{FB0171E5-7166-8B4D-4A73-C82C4A110273}"/>
              </a:ext>
            </a:extLst>
          </p:cNvPr>
          <p:cNvGraphicFramePr>
            <a:graphicFrameLocks noGrp="1"/>
          </p:cNvGraphicFramePr>
          <p:nvPr>
            <p:extLst>
              <p:ext uri="{D42A27DB-BD31-4B8C-83A1-F6EECF244321}">
                <p14:modId xmlns:p14="http://schemas.microsoft.com/office/powerpoint/2010/main" val="1409768868"/>
              </p:ext>
            </p:extLst>
          </p:nvPr>
        </p:nvGraphicFramePr>
        <p:xfrm>
          <a:off x="5500446" y="2404274"/>
          <a:ext cx="3486456" cy="2457964"/>
        </p:xfrm>
        <a:graphic>
          <a:graphicData uri="http://schemas.openxmlformats.org/drawingml/2006/table">
            <a:tbl>
              <a:tblPr firstRow="1" firstCol="1" bandRow="1">
                <a:tableStyleId>{0505E3EF-67EA-436B-97B2-0124C06EBD24}</a:tableStyleId>
              </a:tblPr>
              <a:tblGrid>
                <a:gridCol w="175252">
                  <a:extLst>
                    <a:ext uri="{9D8B030D-6E8A-4147-A177-3AD203B41FA5}">
                      <a16:colId xmlns:a16="http://schemas.microsoft.com/office/drawing/2014/main" val="2068910438"/>
                    </a:ext>
                  </a:extLst>
                </a:gridCol>
                <a:gridCol w="820181">
                  <a:extLst>
                    <a:ext uri="{9D8B030D-6E8A-4147-A177-3AD203B41FA5}">
                      <a16:colId xmlns:a16="http://schemas.microsoft.com/office/drawing/2014/main" val="1052652160"/>
                    </a:ext>
                  </a:extLst>
                </a:gridCol>
                <a:gridCol w="2491023">
                  <a:extLst>
                    <a:ext uri="{9D8B030D-6E8A-4147-A177-3AD203B41FA5}">
                      <a16:colId xmlns:a16="http://schemas.microsoft.com/office/drawing/2014/main" val="2242722210"/>
                    </a:ext>
                  </a:extLst>
                </a:gridCol>
              </a:tblGrid>
              <a:tr h="160694">
                <a:tc gridSpan="2">
                  <a:txBody>
                    <a:bodyPr/>
                    <a:lstStyle/>
                    <a:p>
                      <a:pPr algn="ctr">
                        <a:lnSpc>
                          <a:spcPct val="100000"/>
                        </a:lnSpc>
                      </a:pPr>
                      <a:r>
                        <a:rPr lang="ja-JP" sz="1050" kern="100" dirty="0">
                          <a:effectLst/>
                          <a:latin typeface="Meiryo UI" panose="020B0604030504040204" pitchFamily="50" charset="-128"/>
                          <a:ea typeface="Meiryo UI" panose="020B0604030504040204" pitchFamily="50" charset="-128"/>
                        </a:rPr>
                        <a:t>区分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algn="ctr">
                        <a:lnSpc>
                          <a:spcPct val="100000"/>
                        </a:lnSpc>
                      </a:pPr>
                      <a:r>
                        <a:rPr lang="ja-JP" altLang="en-US" sz="1050" kern="100" dirty="0">
                          <a:effectLst/>
                          <a:latin typeface="Meiryo UI" panose="020B0604030504040204" pitchFamily="50" charset="-128"/>
                          <a:ea typeface="Meiryo UI" panose="020B0604030504040204" pitchFamily="50" charset="-128"/>
                        </a:rPr>
                        <a:t>定　義　</a:t>
                      </a:r>
                      <a:endParaRPr lang="en-US" alt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545278260"/>
                  </a:ext>
                </a:extLst>
              </a:tr>
              <a:tr h="803466">
                <a:tc gridSpan="2">
                  <a:txBody>
                    <a:bodyPr/>
                    <a:lstStyle/>
                    <a:p>
                      <a:pPr algn="just">
                        <a:lnSpc>
                          <a:spcPct val="100000"/>
                        </a:lnSpc>
                      </a:pPr>
                      <a:r>
                        <a:rPr lang="ja-JP" sz="1050" kern="100" dirty="0">
                          <a:effectLst/>
                          <a:latin typeface="Meiryo UI" panose="020B0604030504040204" pitchFamily="50" charset="-128"/>
                          <a:ea typeface="Meiryo UI" panose="020B0604030504040204" pitchFamily="50" charset="-128"/>
                        </a:rPr>
                        <a:t>目標管理水準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33350" indent="-133350" algn="just">
                        <a:lnSpc>
                          <a:spcPct val="100000"/>
                        </a:lnSpc>
                      </a:pPr>
                      <a:r>
                        <a:rPr lang="ja-JP" sz="1050" kern="100" dirty="0">
                          <a:effectLst/>
                          <a:latin typeface="Meiryo UI" panose="020B0604030504040204" pitchFamily="50" charset="-128"/>
                          <a:ea typeface="Meiryo UI" panose="020B0604030504040204" pitchFamily="50" charset="-128"/>
                        </a:rPr>
                        <a:t>・管理上、目標とする水準。</a:t>
                      </a:r>
                    </a:p>
                    <a:p>
                      <a:pPr marL="133350" indent="-133350" algn="just">
                        <a:lnSpc>
                          <a:spcPct val="100000"/>
                        </a:lnSpc>
                      </a:pPr>
                      <a:r>
                        <a:rPr lang="ja-JP" sz="1050" kern="100" dirty="0">
                          <a:effectLst/>
                          <a:latin typeface="Meiryo UI" panose="020B0604030504040204" pitchFamily="50" charset="-128"/>
                          <a:ea typeface="Meiryo UI" panose="020B0604030504040204" pitchFamily="50" charset="-128"/>
                        </a:rPr>
                        <a:t>・これを下回ると補修等の対策を実施。</a:t>
                      </a:r>
                    </a:p>
                    <a:p>
                      <a:pPr marL="133350" indent="-133350" algn="just">
                        <a:lnSpc>
                          <a:spcPct val="100000"/>
                        </a:lnSpc>
                      </a:pPr>
                      <a:r>
                        <a:rPr lang="ja-JP" sz="1050" kern="100" dirty="0">
                          <a:effectLst/>
                          <a:latin typeface="Meiryo UI" panose="020B0604030504040204" pitchFamily="50" charset="-128"/>
                          <a:ea typeface="Meiryo UI" panose="020B0604030504040204" pitchFamily="50" charset="-128"/>
                        </a:rPr>
                        <a:t>・目標管理水準は、不測の事態が発生した場合でも対応可能となるよう、限界管理水準との間に適切な余裕を見込んで設定する。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569395034"/>
                  </a:ext>
                </a:extLst>
              </a:tr>
              <a:tr h="668575">
                <a:tc>
                  <a:txBody>
                    <a:bodyPr/>
                    <a:lstStyle/>
                    <a:p>
                      <a:pPr algn="just">
                        <a:lnSpc>
                          <a:spcPct val="100000"/>
                        </a:lnSpc>
                      </a:pPr>
                      <a:r>
                        <a:rPr lang="en-US" sz="1000" kern="100" dirty="0">
                          <a:effectLst/>
                          <a:latin typeface="Meiryo UI" panose="020B0604030504040204" pitchFamily="50" charset="-128"/>
                          <a:ea typeface="Meiryo UI" panose="020B0604030504040204" pitchFamily="50" charset="-128"/>
                        </a:rPr>
                        <a:t> </a:t>
                      </a:r>
                      <a:endParaRPr lang="ja-JP" sz="10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just">
                        <a:lnSpc>
                          <a:spcPct val="100000"/>
                        </a:lnSpc>
                      </a:pPr>
                      <a:r>
                        <a:rPr lang="ja-JP" sz="1050" kern="100" dirty="0">
                          <a:effectLst/>
                          <a:latin typeface="Meiryo UI" panose="020B0604030504040204" pitchFamily="50" charset="-128"/>
                          <a:ea typeface="Meiryo UI" panose="020B0604030504040204" pitchFamily="50" charset="-128"/>
                        </a:rPr>
                        <a:t>予測計画型の場合</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33350" indent="-133350" algn="just">
                        <a:lnSpc>
                          <a:spcPct val="100000"/>
                        </a:lnSpc>
                      </a:pPr>
                      <a:r>
                        <a:rPr lang="ja-JP" sz="1050" kern="100" dirty="0">
                          <a:effectLst/>
                          <a:latin typeface="Meiryo UI" panose="020B0604030504040204" pitchFamily="50" charset="-128"/>
                          <a:ea typeface="Meiryo UI" panose="020B0604030504040204" pitchFamily="50" charset="-128"/>
                        </a:rPr>
                        <a:t>・劣化予測が可能な施設（部位・部材等）で、目標供用年数（寿命）を設定した上で、ライフサイクルコストの最小化など、最適なタイミング最適な補修等を行う水準。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4162631522"/>
                  </a:ext>
                </a:extLst>
              </a:tr>
              <a:tr h="668575">
                <a:tc gridSpan="2">
                  <a:txBody>
                    <a:bodyPr/>
                    <a:lstStyle/>
                    <a:p>
                      <a:pPr algn="just">
                        <a:lnSpc>
                          <a:spcPct val="100000"/>
                        </a:lnSpc>
                      </a:pPr>
                      <a:r>
                        <a:rPr lang="ja-JP" sz="1050" kern="100" dirty="0">
                          <a:effectLst/>
                          <a:latin typeface="Meiryo UI" panose="020B0604030504040204" pitchFamily="50" charset="-128"/>
                          <a:ea typeface="Meiryo UI" panose="020B0604030504040204" pitchFamily="50" charset="-128"/>
                        </a:rPr>
                        <a:t>限界管理水準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hMerge="1">
                  <a:txBody>
                    <a:bodyPr/>
                    <a:lstStyle/>
                    <a:p>
                      <a:endParaRPr kumimoji="1" lang="ja-JP" altLang="en-US"/>
                    </a:p>
                  </a:txBody>
                  <a:tcPr/>
                </a:tc>
                <a:tc>
                  <a:txBody>
                    <a:bodyPr/>
                    <a:lstStyle/>
                    <a:p>
                      <a:pPr marL="133350" indent="-133350" algn="just">
                        <a:lnSpc>
                          <a:spcPct val="100000"/>
                        </a:lnSpc>
                      </a:pPr>
                      <a:r>
                        <a:rPr lang="ja-JP" sz="1050" kern="100" dirty="0">
                          <a:effectLst/>
                          <a:latin typeface="Meiryo UI" panose="020B0604030504040204" pitchFamily="50" charset="-128"/>
                          <a:ea typeface="Meiryo UI" panose="020B0604030504040204" pitchFamily="50" charset="-128"/>
                        </a:rPr>
                        <a:t>・施設の安全性・信頼性を損なう不具合等、管理上、絶対に下回ってはならない水準。</a:t>
                      </a:r>
                    </a:p>
                    <a:p>
                      <a:pPr algn="just">
                        <a:lnSpc>
                          <a:spcPct val="100000"/>
                        </a:lnSpc>
                      </a:pPr>
                      <a:r>
                        <a:rPr lang="ja-JP" sz="1050" kern="100" dirty="0">
                          <a:effectLst/>
                          <a:latin typeface="Meiryo UI" panose="020B0604030504040204" pitchFamily="50" charset="-128"/>
                          <a:ea typeface="Meiryo UI" panose="020B0604030504040204" pitchFamily="50" charset="-128"/>
                        </a:rPr>
                        <a:t>・一般的に、これを超えると大規模修繕や</a:t>
                      </a:r>
                      <a:endParaRPr lang="en-US" altLang="ja-JP" sz="1050" kern="100" dirty="0">
                        <a:effectLst/>
                        <a:latin typeface="Meiryo UI" panose="020B0604030504040204" pitchFamily="50" charset="-128"/>
                        <a:ea typeface="Meiryo UI" panose="020B0604030504040204" pitchFamily="50" charset="-128"/>
                      </a:endParaRPr>
                    </a:p>
                    <a:p>
                      <a:pPr algn="just">
                        <a:lnSpc>
                          <a:spcPct val="100000"/>
                        </a:lnSpc>
                      </a:pPr>
                      <a:r>
                        <a:rPr lang="ja-JP" altLang="en-US" sz="1050" kern="100" dirty="0">
                          <a:effectLst/>
                          <a:latin typeface="Meiryo UI" panose="020B0604030504040204" pitchFamily="50" charset="-128"/>
                          <a:ea typeface="Meiryo UI" panose="020B0604030504040204" pitchFamily="50" charset="-128"/>
                        </a:rPr>
                        <a:t>　</a:t>
                      </a:r>
                      <a:r>
                        <a:rPr lang="ja-JP" sz="1050" kern="100" dirty="0">
                          <a:effectLst/>
                          <a:latin typeface="Meiryo UI" panose="020B0604030504040204" pitchFamily="50" charset="-128"/>
                          <a:ea typeface="Meiryo UI" panose="020B0604030504040204" pitchFamily="50" charset="-128"/>
                        </a:rPr>
                        <a:t>更新等が必要となる。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570572343"/>
                  </a:ext>
                </a:extLst>
              </a:tr>
            </a:tbl>
          </a:graphicData>
        </a:graphic>
      </p:graphicFrame>
      <p:sp>
        <p:nvSpPr>
          <p:cNvPr id="4" name="テキスト ボックス 3">
            <a:extLst>
              <a:ext uri="{FF2B5EF4-FFF2-40B4-BE49-F238E27FC236}">
                <a16:creationId xmlns:a16="http://schemas.microsoft.com/office/drawing/2014/main" id="{46F867A4-059D-18D2-8EA3-F13202DE374D}"/>
              </a:ext>
            </a:extLst>
          </p:cNvPr>
          <p:cNvSpPr txBox="1"/>
          <p:nvPr/>
        </p:nvSpPr>
        <p:spPr>
          <a:xfrm>
            <a:off x="0" y="0"/>
            <a:ext cx="9157855"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１．施設の現状</a:t>
            </a:r>
          </a:p>
        </p:txBody>
      </p:sp>
      <p:sp>
        <p:nvSpPr>
          <p:cNvPr id="5" name="テキスト ボックス 4">
            <a:extLst>
              <a:ext uri="{FF2B5EF4-FFF2-40B4-BE49-F238E27FC236}">
                <a16:creationId xmlns:a16="http://schemas.microsoft.com/office/drawing/2014/main" id="{51134396-151D-2A95-71E7-C9838F46C1BD}"/>
              </a:ext>
            </a:extLst>
          </p:cNvPr>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１－２　施設の管理水準及び維持管理手法</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公園設備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12" name="テキスト ボックス 11">
            <a:extLst>
              <a:ext uri="{FF2B5EF4-FFF2-40B4-BE49-F238E27FC236}">
                <a16:creationId xmlns:a16="http://schemas.microsoft.com/office/drawing/2014/main" id="{92D509DA-BA3C-A619-E32E-15C0E872B8AF}"/>
              </a:ext>
            </a:extLst>
          </p:cNvPr>
          <p:cNvSpPr txBox="1"/>
          <p:nvPr/>
        </p:nvSpPr>
        <p:spPr>
          <a:xfrm>
            <a:off x="157580" y="986788"/>
            <a:ext cx="8839864" cy="580415"/>
          </a:xfrm>
          <a:prstGeom prst="rect">
            <a:avLst/>
          </a:prstGeom>
          <a:noFill/>
        </p:spPr>
        <p:txBody>
          <a:bodyPr wrap="square">
            <a:spAutoFit/>
          </a:bodyPr>
          <a:lstStyle/>
          <a:p>
            <a:pPr algn="just">
              <a:lnSpc>
                <a:spcPct val="120000"/>
              </a:lnSpc>
              <a:defRP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管理水準は、施設の安全性や快適性を考慮して健全度</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B</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判定以上とし、</a:t>
            </a:r>
            <a:r>
              <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判定以下について、補修等の候補施設</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just">
              <a:lnSpc>
                <a:spcPct val="120000"/>
              </a:lnSpc>
              <a:defRPr/>
            </a:pPr>
            <a:r>
              <a:rPr lang="ja-JP" altLang="en-US"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として順次対応を行っている。維持管理手法は、設備の設置目的や特性に応じて決定を行っている。</a:t>
            </a:r>
            <a:endParaRPr lang="en-US" altLang="ja-JP" sz="1400" kern="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a:extLst>
              <a:ext uri="{FF2B5EF4-FFF2-40B4-BE49-F238E27FC236}">
                <a16:creationId xmlns:a16="http://schemas.microsoft.com/office/drawing/2014/main" id="{AF40E8A1-B816-4854-87FA-AC62AED54B41}"/>
              </a:ext>
            </a:extLst>
          </p:cNvPr>
          <p:cNvGraphicFramePr>
            <a:graphicFrameLocks noGrp="1"/>
          </p:cNvGraphicFramePr>
          <p:nvPr/>
        </p:nvGraphicFramePr>
        <p:xfrm>
          <a:off x="91615" y="1820667"/>
          <a:ext cx="5274987" cy="3233209"/>
        </p:xfrm>
        <a:graphic>
          <a:graphicData uri="http://schemas.openxmlformats.org/drawingml/2006/table">
            <a:tbl>
              <a:tblPr firstRow="1" firstCol="1" bandRow="1">
                <a:tableStyleId>{21E4AEA4-8DFA-4A89-87EB-49C32662AFE0}</a:tableStyleId>
              </a:tblPr>
              <a:tblGrid>
                <a:gridCol w="508975">
                  <a:extLst>
                    <a:ext uri="{9D8B030D-6E8A-4147-A177-3AD203B41FA5}">
                      <a16:colId xmlns:a16="http://schemas.microsoft.com/office/drawing/2014/main" val="1457678222"/>
                    </a:ext>
                  </a:extLst>
                </a:gridCol>
                <a:gridCol w="492675">
                  <a:extLst>
                    <a:ext uri="{9D8B030D-6E8A-4147-A177-3AD203B41FA5}">
                      <a16:colId xmlns:a16="http://schemas.microsoft.com/office/drawing/2014/main" val="4018481279"/>
                    </a:ext>
                  </a:extLst>
                </a:gridCol>
                <a:gridCol w="2178255">
                  <a:extLst>
                    <a:ext uri="{9D8B030D-6E8A-4147-A177-3AD203B41FA5}">
                      <a16:colId xmlns:a16="http://schemas.microsoft.com/office/drawing/2014/main" val="2264729833"/>
                    </a:ext>
                  </a:extLst>
                </a:gridCol>
                <a:gridCol w="2095082">
                  <a:extLst>
                    <a:ext uri="{9D8B030D-6E8A-4147-A177-3AD203B41FA5}">
                      <a16:colId xmlns:a16="http://schemas.microsoft.com/office/drawing/2014/main" val="315735726"/>
                    </a:ext>
                  </a:extLst>
                </a:gridCol>
              </a:tblGrid>
              <a:tr h="215689">
                <a:tc>
                  <a:txBody>
                    <a:bodyPr/>
                    <a:lstStyle/>
                    <a:p>
                      <a:pPr algn="ctr">
                        <a:lnSpc>
                          <a:spcPct val="100000"/>
                        </a:lnSpc>
                        <a:spcAft>
                          <a:spcPts val="0"/>
                        </a:spcAft>
                      </a:pPr>
                      <a:r>
                        <a:rPr lang="ja-JP" altLang="en-US" sz="1100" kern="100" dirty="0">
                          <a:solidFill>
                            <a:schemeClr val="tx2"/>
                          </a:solidFill>
                          <a:effectLst/>
                          <a:latin typeface="Meiryo UI" panose="020B0604030504040204" pitchFamily="50" charset="-128"/>
                          <a:ea typeface="Meiryo UI" panose="020B0604030504040204" pitchFamily="50" charset="-128"/>
                        </a:rPr>
                        <a:t>健全度</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altLang="en-US" sz="1100" kern="100" dirty="0">
                          <a:solidFill>
                            <a:schemeClr val="tx2"/>
                          </a:solidFill>
                          <a:effectLst/>
                          <a:latin typeface="Meiryo UI" panose="020B0604030504040204" pitchFamily="50" charset="-128"/>
                          <a:ea typeface="Meiryo UI" panose="020B0604030504040204" pitchFamily="50" charset="-128"/>
                        </a:rPr>
                        <a:t>状態</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kumimoji="1" lang="ja-JP" altLang="ja-JP" sz="1100" b="1" kern="1200" dirty="0">
                          <a:solidFill>
                            <a:schemeClr val="tx2"/>
                          </a:solidFill>
                          <a:effectLst/>
                          <a:latin typeface="Meiryo UI" panose="020B0604030504040204" pitchFamily="50" charset="-128"/>
                          <a:ea typeface="Meiryo UI" panose="020B0604030504040204" pitchFamily="50" charset="-128"/>
                        </a:rPr>
                        <a:t>耐用年数を超過していない施設</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耐用年数を超過している施設</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2484352"/>
                  </a:ext>
                </a:extLst>
              </a:tr>
              <a:tr h="440671">
                <a:tc>
                  <a:txBody>
                    <a:bodyPr/>
                    <a:lstStyle/>
                    <a:p>
                      <a:pPr algn="ctr">
                        <a:lnSpc>
                          <a:spcPct val="100000"/>
                        </a:lnSpc>
                        <a:spcAft>
                          <a:spcPts val="0"/>
                        </a:spcAft>
                      </a:pPr>
                      <a:r>
                        <a:rPr lang="en-US" altLang="ja-JP" sz="1100" kern="100" dirty="0">
                          <a:solidFill>
                            <a:schemeClr val="tx2"/>
                          </a:solidFill>
                          <a:effectLst/>
                          <a:latin typeface="Meiryo UI" panose="020B0604030504040204" pitchFamily="50" charset="-128"/>
                          <a:ea typeface="Meiryo UI" panose="020B0604030504040204" pitchFamily="50" charset="-128"/>
                        </a:rPr>
                        <a:t>A</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altLang="en-US" sz="1100" kern="100" dirty="0">
                          <a:solidFill>
                            <a:schemeClr val="tx2"/>
                          </a:solidFill>
                          <a:effectLst/>
                          <a:latin typeface="Meiryo UI" panose="020B0604030504040204" pitchFamily="50" charset="-128"/>
                          <a:ea typeface="Meiryo UI" panose="020B0604030504040204" pitchFamily="50" charset="-128"/>
                        </a:rPr>
                        <a:t>良い</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solidFill>
                            <a:schemeClr val="tx2"/>
                          </a:solidFill>
                          <a:effectLst/>
                          <a:latin typeface="Meiryo UI" panose="020B0604030504040204" pitchFamily="50" charset="-128"/>
                          <a:ea typeface="Meiryo UI" panose="020B0604030504040204" pitchFamily="50" charset="-128"/>
                        </a:rPr>
                        <a:t>全体的に健全である。</a:t>
                      </a:r>
                    </a:p>
                    <a:p>
                      <a:pPr algn="just">
                        <a:lnSpc>
                          <a:spcPct val="100000"/>
                        </a:lnSpc>
                        <a:spcAft>
                          <a:spcPts val="0"/>
                        </a:spcAft>
                      </a:pPr>
                      <a:r>
                        <a:rPr lang="ja-JP" sz="1100" kern="100" dirty="0">
                          <a:solidFill>
                            <a:schemeClr val="tx2"/>
                          </a:solidFill>
                          <a:effectLst/>
                          <a:latin typeface="Meiryo UI" panose="020B0604030504040204" pitchFamily="50" charset="-128"/>
                          <a:ea typeface="Meiryo UI" panose="020B0604030504040204" pitchFamily="50" charset="-128"/>
                        </a:rPr>
                        <a:t>緊急の補修の必要はないため、日常の維持保全で管理するもの。</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altLang="en-US" sz="1100" kern="100" dirty="0">
                          <a:solidFill>
                            <a:schemeClr val="tx2"/>
                          </a:solidFill>
                          <a:effectLst/>
                          <a:latin typeface="Meiryo UI" panose="020B0604030504040204" pitchFamily="50" charset="-128"/>
                          <a:ea typeface="Meiryo UI" panose="020B0604030504040204" pitchFamily="50" charset="-128"/>
                        </a:rPr>
                        <a:t>ー</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4801008"/>
                  </a:ext>
                </a:extLst>
              </a:tr>
              <a:tr h="757778">
                <a:tc>
                  <a:txBody>
                    <a:bodyPr/>
                    <a:lstStyle/>
                    <a:p>
                      <a:pPr algn="ctr">
                        <a:lnSpc>
                          <a:spcPct val="100000"/>
                        </a:lnSpc>
                        <a:spcAft>
                          <a:spcPts val="0"/>
                        </a:spcAft>
                      </a:pPr>
                      <a:r>
                        <a:rPr lang="en-US" altLang="ja-JP" sz="1100" kern="100" dirty="0">
                          <a:solidFill>
                            <a:schemeClr val="tx2"/>
                          </a:solidFill>
                          <a:effectLst/>
                          <a:latin typeface="Meiryo UI" panose="020B0604030504040204" pitchFamily="50" charset="-128"/>
                          <a:ea typeface="Meiryo UI" panose="020B0604030504040204" pitchFamily="50" charset="-128"/>
                        </a:rPr>
                        <a:t>B</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全体的に健全だが、部分的に劣化が進行している。</a:t>
                      </a:r>
                    </a:p>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緊急の補修の必要性はないが、維持保全での管理の中で、劣化部分について定期的な観察が必要なもの。</a:t>
                      </a:r>
                      <a:endPar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rPr>
                        <a:t>ー</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84488304"/>
                  </a:ext>
                </a:extLst>
              </a:tr>
              <a:tr h="605968">
                <a:tc>
                  <a:txBody>
                    <a:bodyPr/>
                    <a:lstStyle/>
                    <a:p>
                      <a:pPr algn="ctr">
                        <a:lnSpc>
                          <a:spcPct val="100000"/>
                        </a:lnSpc>
                        <a:spcAft>
                          <a:spcPts val="0"/>
                        </a:spcAft>
                      </a:pPr>
                      <a:r>
                        <a:rPr lang="en-US" altLang="ja-JP" sz="1100" kern="100" dirty="0">
                          <a:solidFill>
                            <a:schemeClr val="tx2"/>
                          </a:solidFill>
                          <a:effectLst/>
                          <a:latin typeface="Meiryo UI" panose="020B0604030504040204" pitchFamily="50" charset="-128"/>
                          <a:ea typeface="Meiryo UI" panose="020B0604030504040204" pitchFamily="50" charset="-128"/>
                        </a:rPr>
                        <a:t>C</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全体的に劣化が進行している</a:t>
                      </a:r>
                    </a:p>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現時点では重大な事故につながらないが、利用し続けるためには部分的な補修、もしくは更新が必要なもの。</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・全体的に健全又は部分的に劣</a:t>
                      </a:r>
                      <a:endParaRPr lang="en-US" altLang="ja-JP" sz="1100" kern="100" dirty="0">
                        <a:effectLst/>
                        <a:latin typeface="Meiryo UI" panose="020B0604030504040204" pitchFamily="50" charset="-128"/>
                        <a:ea typeface="Meiryo UI" panose="020B0604030504040204" pitchFamily="50" charset="-128"/>
                      </a:endParaRPr>
                    </a:p>
                    <a:p>
                      <a:pPr algn="just">
                        <a:lnSpc>
                          <a:spcPct val="100000"/>
                        </a:lnSpc>
                        <a:spcAft>
                          <a:spcPts val="0"/>
                        </a:spcAft>
                      </a:pPr>
                      <a:r>
                        <a:rPr lang="ja-JP" altLang="en-US" sz="1100" kern="100" dirty="0">
                          <a:effectLst/>
                          <a:latin typeface="Meiryo UI" panose="020B0604030504040204" pitchFamily="50" charset="-128"/>
                          <a:ea typeface="Meiryo UI" panose="020B0604030504040204" pitchFamily="50" charset="-128"/>
                        </a:rPr>
                        <a:t>　</a:t>
                      </a:r>
                      <a:r>
                        <a:rPr lang="ja-JP" sz="1100" kern="100" dirty="0">
                          <a:effectLst/>
                          <a:latin typeface="Meiryo UI" panose="020B0604030504040204" pitchFamily="50" charset="-128"/>
                          <a:ea typeface="Meiryo UI" panose="020B0604030504040204" pitchFamily="50" charset="-128"/>
                        </a:rPr>
                        <a:t>化が進行している。</a:t>
                      </a:r>
                      <a:endParaRPr lang="en-US" altLang="ja-JP" sz="1100" kern="100" dirty="0">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ja-JP" sz="1100" kern="1200" dirty="0">
                          <a:solidFill>
                            <a:schemeClr val="dk1"/>
                          </a:solidFill>
                          <a:effectLst/>
                          <a:latin typeface="Meiryo UI" panose="020B0604030504040204" pitchFamily="50" charset="-128"/>
                          <a:ea typeface="Meiryo UI" panose="020B0604030504040204" pitchFamily="50" charset="-128"/>
                        </a:rPr>
                        <a:t>・緊急の補修の必要はないが、劣</a:t>
                      </a:r>
                      <a:endParaRPr kumimoji="1" lang="en-US" altLang="ja-JP" sz="1100" kern="1200" dirty="0">
                        <a:solidFill>
                          <a:schemeClr val="dk1"/>
                        </a:solidFill>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en-US" sz="1100" kern="1200" dirty="0">
                          <a:solidFill>
                            <a:schemeClr val="dk1"/>
                          </a:solidFill>
                          <a:effectLst/>
                          <a:latin typeface="Meiryo UI" panose="020B0604030504040204" pitchFamily="50" charset="-128"/>
                          <a:ea typeface="Meiryo UI" panose="020B0604030504040204" pitchFamily="50" charset="-128"/>
                        </a:rPr>
                        <a:t>　</a:t>
                      </a:r>
                      <a:r>
                        <a:rPr kumimoji="1" lang="ja-JP" altLang="ja-JP" sz="1100" kern="1200" dirty="0">
                          <a:solidFill>
                            <a:schemeClr val="dk1"/>
                          </a:solidFill>
                          <a:effectLst/>
                          <a:latin typeface="Meiryo UI" panose="020B0604030504040204" pitchFamily="50" charset="-128"/>
                          <a:ea typeface="Meiryo UI" panose="020B0604030504040204" pitchFamily="50" charset="-128"/>
                        </a:rPr>
                        <a:t>化部分について定期的な観察が</a:t>
                      </a:r>
                      <a:endParaRPr kumimoji="1" lang="en-US" altLang="ja-JP" sz="1100" kern="1200" dirty="0">
                        <a:solidFill>
                          <a:schemeClr val="dk1"/>
                        </a:solidFill>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en-US" sz="1100" kern="1200" dirty="0">
                          <a:solidFill>
                            <a:schemeClr val="dk1"/>
                          </a:solidFill>
                          <a:effectLst/>
                          <a:latin typeface="Meiryo UI" panose="020B0604030504040204" pitchFamily="50" charset="-128"/>
                          <a:ea typeface="Meiryo UI" panose="020B0604030504040204" pitchFamily="50" charset="-128"/>
                        </a:rPr>
                        <a:t>　</a:t>
                      </a:r>
                      <a:r>
                        <a:rPr kumimoji="1" lang="ja-JP" altLang="ja-JP" sz="1100" kern="1200" dirty="0">
                          <a:solidFill>
                            <a:schemeClr val="dk1"/>
                          </a:solidFill>
                          <a:effectLst/>
                          <a:latin typeface="Meiryo UI" panose="020B0604030504040204" pitchFamily="50" charset="-128"/>
                          <a:ea typeface="Meiryo UI" panose="020B0604030504040204" pitchFamily="50" charset="-128"/>
                        </a:rPr>
                        <a:t>必要な</a:t>
                      </a:r>
                      <a:r>
                        <a:rPr kumimoji="1" lang="ja-JP" altLang="en-US" sz="1100" kern="1200" dirty="0">
                          <a:solidFill>
                            <a:schemeClr val="dk1"/>
                          </a:solidFill>
                          <a:effectLst/>
                          <a:latin typeface="Meiryo UI" panose="020B0604030504040204" pitchFamily="50" charset="-128"/>
                          <a:ea typeface="Meiryo UI" panose="020B0604030504040204" pitchFamily="50" charset="-128"/>
                        </a:rPr>
                        <a:t>もの。</a:t>
                      </a:r>
                      <a:endParaRPr kumimoji="1" lang="en-US" altLang="ja-JP" sz="1100" kern="1200" dirty="0">
                        <a:solidFill>
                          <a:schemeClr val="dk1"/>
                        </a:solidFill>
                        <a:effectLst/>
                        <a:latin typeface="Meiryo UI" panose="020B0604030504040204" pitchFamily="50" charset="-128"/>
                        <a:ea typeface="Meiryo UI" panose="020B0604030504040204" pitchFamily="50" charset="-128"/>
                        <a:cs typeface="+mn-cs"/>
                      </a:endParaRPr>
                    </a:p>
                  </a:txBody>
                  <a:tcPr marL="90170" marR="9017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07396417"/>
                  </a:ext>
                </a:extLst>
              </a:tr>
              <a:tr h="754910">
                <a:tc>
                  <a:txBody>
                    <a:bodyPr/>
                    <a:lstStyle/>
                    <a:p>
                      <a:pPr algn="ctr">
                        <a:lnSpc>
                          <a:spcPct val="100000"/>
                        </a:lnSpc>
                        <a:spcAft>
                          <a:spcPts val="0"/>
                        </a:spcAft>
                      </a:pPr>
                      <a:r>
                        <a:rPr lang="en-US" altLang="ja-JP" sz="1100" kern="100" dirty="0">
                          <a:solidFill>
                            <a:schemeClr val="tx2"/>
                          </a:solidFill>
                          <a:effectLst/>
                          <a:latin typeface="Meiryo UI" panose="020B0604030504040204" pitchFamily="50" charset="-128"/>
                          <a:ea typeface="Meiryo UI" panose="020B0604030504040204" pitchFamily="50" charset="-128"/>
                        </a:rPr>
                        <a:t>D</a:t>
                      </a: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endParaRPr lang="ja-JP" sz="1100" kern="100" dirty="0">
                        <a:solidFill>
                          <a:schemeClr val="tx2"/>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2626" marR="42626" marT="0" marB="0" anchor="ct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全体的に顕著な劣化がある。</a:t>
                      </a:r>
                      <a:endParaRPr lang="en-US" altLang="ja-JP" sz="1100" kern="100" dirty="0">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ja-JP" sz="1100" kern="1200" dirty="0">
                          <a:solidFill>
                            <a:schemeClr val="dk1"/>
                          </a:solidFill>
                          <a:effectLst/>
                          <a:latin typeface="Meiryo UI" panose="020B0604030504040204" pitchFamily="50" charset="-128"/>
                          <a:ea typeface="Meiryo UI" panose="020B0604030504040204" pitchFamily="50" charset="-128"/>
                        </a:rPr>
                        <a:t>重大な事故につながる恐れがあり、公園施設の利用禁止</a:t>
                      </a:r>
                      <a:r>
                        <a:rPr kumimoji="1" lang="ja-JP" altLang="en-US" sz="1100" kern="1200" dirty="0">
                          <a:solidFill>
                            <a:schemeClr val="dk1"/>
                          </a:solidFill>
                          <a:effectLst/>
                          <a:latin typeface="Meiryo UI" panose="020B0604030504040204" pitchFamily="50" charset="-128"/>
                          <a:ea typeface="Meiryo UI" panose="020B0604030504040204" pitchFamily="50" charset="-128"/>
                        </a:rPr>
                        <a:t>　</a:t>
                      </a:r>
                      <a:r>
                        <a:rPr kumimoji="1" lang="ja-JP" altLang="ja-JP" sz="1100" kern="1200" dirty="0">
                          <a:solidFill>
                            <a:schemeClr val="dk1"/>
                          </a:solidFill>
                          <a:effectLst/>
                          <a:latin typeface="Meiryo UI" panose="020B0604030504040204" pitchFamily="50" charset="-128"/>
                          <a:ea typeface="Meiryo UI" panose="020B0604030504040204" pitchFamily="50" charset="-128"/>
                        </a:rPr>
                        <a:t>あるいは、緊急な補修、もしくは更新が必要とされるもの。</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lnSpc>
                          <a:spcPct val="100000"/>
                        </a:lnSpc>
                        <a:spcAft>
                          <a:spcPts val="0"/>
                        </a:spcAft>
                      </a:pPr>
                      <a:r>
                        <a:rPr lang="ja-JP" sz="1100" kern="100" dirty="0">
                          <a:effectLst/>
                          <a:latin typeface="Meiryo UI" panose="020B0604030504040204" pitchFamily="50" charset="-128"/>
                          <a:ea typeface="Meiryo UI" panose="020B0604030504040204" pitchFamily="50" charset="-128"/>
                        </a:rPr>
                        <a:t>・全体的に劣化が進行している。</a:t>
                      </a:r>
                      <a:endParaRPr lang="en-US" altLang="ja-JP" sz="1100" kern="100" dirty="0">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ja-JP" sz="1100" kern="1200" dirty="0">
                          <a:solidFill>
                            <a:schemeClr val="dk1"/>
                          </a:solidFill>
                          <a:effectLst/>
                          <a:latin typeface="Meiryo UI" panose="020B0604030504040204" pitchFamily="50" charset="-128"/>
                          <a:ea typeface="Meiryo UI" panose="020B0604030504040204" pitchFamily="50" charset="-128"/>
                        </a:rPr>
                        <a:t>・現時点では重大な事故につなが</a:t>
                      </a:r>
                      <a:endParaRPr kumimoji="1" lang="en-US" altLang="ja-JP" sz="1100" kern="1200" dirty="0">
                        <a:solidFill>
                          <a:schemeClr val="dk1"/>
                        </a:solidFill>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en-US" sz="1100" kern="1200" dirty="0">
                          <a:solidFill>
                            <a:schemeClr val="dk1"/>
                          </a:solidFill>
                          <a:effectLst/>
                          <a:latin typeface="Meiryo UI" panose="020B0604030504040204" pitchFamily="50" charset="-128"/>
                          <a:ea typeface="Meiryo UI" panose="020B0604030504040204" pitchFamily="50" charset="-128"/>
                        </a:rPr>
                        <a:t>　</a:t>
                      </a:r>
                      <a:r>
                        <a:rPr kumimoji="1" lang="ja-JP" altLang="ja-JP" sz="1100" kern="1200" dirty="0">
                          <a:solidFill>
                            <a:schemeClr val="dk1"/>
                          </a:solidFill>
                          <a:effectLst/>
                          <a:latin typeface="Meiryo UI" panose="020B0604030504040204" pitchFamily="50" charset="-128"/>
                          <a:ea typeface="Meiryo UI" panose="020B0604030504040204" pitchFamily="50" charset="-128"/>
                        </a:rPr>
                        <a:t>らないが、利用し続けるためには</a:t>
                      </a:r>
                      <a:endParaRPr kumimoji="1" lang="en-US" altLang="ja-JP" sz="1100" kern="1200" dirty="0">
                        <a:solidFill>
                          <a:schemeClr val="dk1"/>
                        </a:solidFill>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en-US" sz="1100" kern="1200" dirty="0">
                          <a:solidFill>
                            <a:schemeClr val="dk1"/>
                          </a:solidFill>
                          <a:effectLst/>
                          <a:latin typeface="Meiryo UI" panose="020B0604030504040204" pitchFamily="50" charset="-128"/>
                          <a:ea typeface="Meiryo UI" panose="020B0604030504040204" pitchFamily="50" charset="-128"/>
                        </a:rPr>
                        <a:t>　</a:t>
                      </a:r>
                      <a:r>
                        <a:rPr kumimoji="1" lang="ja-JP" altLang="ja-JP" sz="1100" kern="1200" dirty="0">
                          <a:solidFill>
                            <a:schemeClr val="dk1"/>
                          </a:solidFill>
                          <a:effectLst/>
                          <a:latin typeface="Meiryo UI" panose="020B0604030504040204" pitchFamily="50" charset="-128"/>
                          <a:ea typeface="Meiryo UI" panose="020B0604030504040204" pitchFamily="50" charset="-128"/>
                        </a:rPr>
                        <a:t>部分的な補修、もしくは更新が</a:t>
                      </a:r>
                      <a:endParaRPr kumimoji="1" lang="en-US" altLang="ja-JP" sz="1100" kern="1200" dirty="0">
                        <a:solidFill>
                          <a:schemeClr val="dk1"/>
                        </a:solidFill>
                        <a:effectLst/>
                        <a:latin typeface="Meiryo UI" panose="020B0604030504040204" pitchFamily="50" charset="-128"/>
                        <a:ea typeface="Meiryo UI" panose="020B0604030504040204" pitchFamily="50" charset="-128"/>
                      </a:endParaRPr>
                    </a:p>
                    <a:p>
                      <a:pPr algn="just">
                        <a:lnSpc>
                          <a:spcPct val="100000"/>
                        </a:lnSpc>
                        <a:spcAft>
                          <a:spcPts val="0"/>
                        </a:spcAft>
                      </a:pPr>
                      <a:r>
                        <a:rPr kumimoji="1" lang="ja-JP" altLang="ja-JP" sz="1100" kern="1200" dirty="0">
                          <a:solidFill>
                            <a:schemeClr val="dk1"/>
                          </a:solidFill>
                          <a:effectLst/>
                          <a:latin typeface="Meiryo UI" panose="020B0604030504040204" pitchFamily="50" charset="-128"/>
                          <a:ea typeface="Meiryo UI" panose="020B0604030504040204" pitchFamily="50" charset="-128"/>
                        </a:rPr>
                        <a:t>必要なもの。</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90170" marR="90170" marT="0" marB="0">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39041947"/>
                  </a:ext>
                </a:extLst>
              </a:tr>
            </a:tbl>
          </a:graphicData>
        </a:graphic>
      </p:graphicFrame>
      <p:sp>
        <p:nvSpPr>
          <p:cNvPr id="10" name="テキスト ボックス 9">
            <a:extLst>
              <a:ext uri="{FF2B5EF4-FFF2-40B4-BE49-F238E27FC236}">
                <a16:creationId xmlns:a16="http://schemas.microsoft.com/office/drawing/2014/main" id="{D6157BAB-657D-6B90-09B9-19CCC5FA30BF}"/>
              </a:ext>
            </a:extLst>
          </p:cNvPr>
          <p:cNvSpPr txBox="1"/>
          <p:nvPr/>
        </p:nvSpPr>
        <p:spPr>
          <a:xfrm>
            <a:off x="-23180" y="3158687"/>
            <a:ext cx="1185333" cy="261610"/>
          </a:xfrm>
          <a:prstGeom prst="rect">
            <a:avLst/>
          </a:prstGeom>
          <a:noFill/>
        </p:spPr>
        <p:txBody>
          <a:bodyPr wrap="square" rtlCol="0">
            <a:spAutoFit/>
          </a:bodyPr>
          <a:lstStyle/>
          <a:p>
            <a:r>
              <a:rPr kumimoji="1" lang="ja-JP" altLang="en-US" sz="1100" b="1" dirty="0">
                <a:solidFill>
                  <a:srgbClr val="FF0000"/>
                </a:solidFill>
                <a:highlight>
                  <a:srgbClr val="FFFF00"/>
                </a:highlight>
              </a:rPr>
              <a:t>目標管理水準</a:t>
            </a:r>
          </a:p>
        </p:txBody>
      </p:sp>
      <p:cxnSp>
        <p:nvCxnSpPr>
          <p:cNvPr id="7" name="直線コネクタ 6">
            <a:extLst>
              <a:ext uri="{FF2B5EF4-FFF2-40B4-BE49-F238E27FC236}">
                <a16:creationId xmlns:a16="http://schemas.microsoft.com/office/drawing/2014/main" id="{485CF481-12A2-4334-ECF1-D4F53D13B963}"/>
              </a:ext>
            </a:extLst>
          </p:cNvPr>
          <p:cNvCxnSpPr>
            <a:cxnSpLocks/>
          </p:cNvCxnSpPr>
          <p:nvPr/>
        </p:nvCxnSpPr>
        <p:spPr>
          <a:xfrm>
            <a:off x="104184" y="3373959"/>
            <a:ext cx="5274986" cy="11396"/>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0DE574A1-777D-3C96-4100-3E6C3EF03D93}"/>
              </a:ext>
            </a:extLst>
          </p:cNvPr>
          <p:cNvCxnSpPr>
            <a:cxnSpLocks/>
          </p:cNvCxnSpPr>
          <p:nvPr/>
        </p:nvCxnSpPr>
        <p:spPr>
          <a:xfrm>
            <a:off x="79047" y="4216332"/>
            <a:ext cx="5279714" cy="3846"/>
          </a:xfrm>
          <a:prstGeom prst="line">
            <a:avLst/>
          </a:prstGeom>
          <a:ln w="34925">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8" name="表 7"/>
          <p:cNvGraphicFramePr>
            <a:graphicFrameLocks noGrp="1"/>
          </p:cNvGraphicFramePr>
          <p:nvPr>
            <p:extLst>
              <p:ext uri="{D42A27DB-BD31-4B8C-83A1-F6EECF244321}">
                <p14:modId xmlns:p14="http://schemas.microsoft.com/office/powerpoint/2010/main" val="2412458640"/>
              </p:ext>
            </p:extLst>
          </p:nvPr>
        </p:nvGraphicFramePr>
        <p:xfrm>
          <a:off x="215397" y="5373207"/>
          <a:ext cx="3503354" cy="1288340"/>
        </p:xfrm>
        <a:graphic>
          <a:graphicData uri="http://schemas.openxmlformats.org/drawingml/2006/table">
            <a:tbl>
              <a:tblPr firstRow="1" bandRow="1">
                <a:tableStyleId>{5C22544A-7EE6-4342-B048-85BDC9FD1C3A}</a:tableStyleId>
              </a:tblPr>
              <a:tblGrid>
                <a:gridCol w="1430947">
                  <a:extLst>
                    <a:ext uri="{9D8B030D-6E8A-4147-A177-3AD203B41FA5}">
                      <a16:colId xmlns:a16="http://schemas.microsoft.com/office/drawing/2014/main" val="20000"/>
                    </a:ext>
                  </a:extLst>
                </a:gridCol>
                <a:gridCol w="2072407">
                  <a:extLst>
                    <a:ext uri="{9D8B030D-6E8A-4147-A177-3AD203B41FA5}">
                      <a16:colId xmlns:a16="http://schemas.microsoft.com/office/drawing/2014/main" val="20001"/>
                    </a:ext>
                  </a:extLst>
                </a:gridCol>
              </a:tblGrid>
              <a:tr h="309719">
                <a:tc>
                  <a:txBody>
                    <a:bodyPr/>
                    <a:lstStyle/>
                    <a:p>
                      <a:pPr algn="ctr"/>
                      <a:r>
                        <a:rPr kumimoji="1" lang="ja-JP" altLang="en-US" sz="1200" dirty="0">
                          <a:latin typeface="Meiryo UI" panose="020B0604030504040204" pitchFamily="50" charset="-128"/>
                          <a:ea typeface="Meiryo UI" panose="020B0604030504040204" pitchFamily="50" charset="-128"/>
                        </a:rPr>
                        <a:t>設　備</a:t>
                      </a: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維持管理手法</a:t>
                      </a:r>
                    </a:p>
                  </a:txBody>
                  <a:tcPr anchor="ctr"/>
                </a:tc>
                <a:extLst>
                  <a:ext uri="{0D108BD9-81ED-4DB2-BD59-A6C34878D82A}">
                    <a16:rowId xmlns:a16="http://schemas.microsoft.com/office/drawing/2014/main" val="10000"/>
                  </a:ext>
                </a:extLst>
              </a:tr>
              <a:tr h="334451">
                <a:tc>
                  <a:txBody>
                    <a:bodyPr/>
                    <a:lstStyle/>
                    <a:p>
                      <a:r>
                        <a:rPr kumimoji="1" lang="ja-JP" altLang="en-US" sz="1200" dirty="0">
                          <a:latin typeface="Meiryo UI" panose="020B0604030504040204" pitchFamily="50" charset="-128"/>
                          <a:ea typeface="Meiryo UI" panose="020B0604030504040204" pitchFamily="50" charset="-128"/>
                        </a:rPr>
                        <a:t>電気設備</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時間計画型</a:t>
                      </a:r>
                    </a:p>
                  </a:txBody>
                  <a:tcPr anchor="ctr"/>
                </a:tc>
                <a:extLst>
                  <a:ext uri="{0D108BD9-81ED-4DB2-BD59-A6C34878D82A}">
                    <a16:rowId xmlns:a16="http://schemas.microsoft.com/office/drawing/2014/main" val="2158187364"/>
                  </a:ext>
                </a:extLst>
              </a:tr>
              <a:tr h="334451">
                <a:tc>
                  <a:txBody>
                    <a:bodyPr/>
                    <a:lstStyle/>
                    <a:p>
                      <a:r>
                        <a:rPr kumimoji="1" lang="ja-JP" altLang="en-US" sz="1200" dirty="0">
                          <a:latin typeface="Meiryo UI" panose="020B0604030504040204" pitchFamily="50" charset="-128"/>
                          <a:ea typeface="Meiryo UI" panose="020B0604030504040204" pitchFamily="50" charset="-128"/>
                        </a:rPr>
                        <a:t>排水等ポンプ設備</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状態監視型＋時間計画型</a:t>
                      </a:r>
                    </a:p>
                  </a:txBody>
                  <a:tcPr anchor="ctr"/>
                </a:tc>
                <a:extLst>
                  <a:ext uri="{0D108BD9-81ED-4DB2-BD59-A6C34878D82A}">
                    <a16:rowId xmlns:a16="http://schemas.microsoft.com/office/drawing/2014/main" val="10001"/>
                  </a:ext>
                </a:extLst>
              </a:tr>
              <a:tr h="309719">
                <a:tc>
                  <a:txBody>
                    <a:bodyPr/>
                    <a:lstStyle/>
                    <a:p>
                      <a:r>
                        <a:rPr kumimoji="1" lang="ja-JP" altLang="en-US" sz="1200" dirty="0">
                          <a:latin typeface="Meiryo UI" panose="020B0604030504040204" pitchFamily="50" charset="-128"/>
                          <a:ea typeface="Meiryo UI" panose="020B0604030504040204" pitchFamily="50" charset="-128"/>
                        </a:rPr>
                        <a:t>親水設備</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状態監視型</a:t>
                      </a:r>
                    </a:p>
                  </a:txBody>
                  <a:tcPr anchor="ctr"/>
                </a:tc>
                <a:extLst>
                  <a:ext uri="{0D108BD9-81ED-4DB2-BD59-A6C34878D82A}">
                    <a16:rowId xmlns:a16="http://schemas.microsoft.com/office/drawing/2014/main" val="10003"/>
                  </a:ext>
                </a:extLst>
              </a:tr>
            </a:tbl>
          </a:graphicData>
        </a:graphic>
      </p:graphicFrame>
      <p:sp>
        <p:nvSpPr>
          <p:cNvPr id="11" name="テキスト ボックス 10">
            <a:extLst>
              <a:ext uri="{FF2B5EF4-FFF2-40B4-BE49-F238E27FC236}">
                <a16:creationId xmlns:a16="http://schemas.microsoft.com/office/drawing/2014/main" id="{CB625C7C-22A4-B376-EBD5-0F07F32CE4C2}"/>
              </a:ext>
            </a:extLst>
          </p:cNvPr>
          <p:cNvSpPr txBox="1"/>
          <p:nvPr/>
        </p:nvSpPr>
        <p:spPr>
          <a:xfrm>
            <a:off x="0" y="3986956"/>
            <a:ext cx="1109133" cy="261610"/>
          </a:xfrm>
          <a:prstGeom prst="rect">
            <a:avLst/>
          </a:prstGeom>
          <a:noFill/>
        </p:spPr>
        <p:txBody>
          <a:bodyPr wrap="square" rtlCol="0">
            <a:spAutoFit/>
          </a:bodyPr>
          <a:lstStyle/>
          <a:p>
            <a:r>
              <a:rPr lang="ja-JP" altLang="en-US" sz="1050" b="1" dirty="0">
                <a:solidFill>
                  <a:srgbClr val="FF0000"/>
                </a:solidFill>
                <a:highlight>
                  <a:srgbClr val="FFFF00"/>
                </a:highlight>
              </a:rPr>
              <a:t>限界</a:t>
            </a:r>
            <a:r>
              <a:rPr kumimoji="1" lang="ja-JP" altLang="en-US" sz="1050" b="1" dirty="0">
                <a:solidFill>
                  <a:srgbClr val="FF0000"/>
                </a:solidFill>
                <a:highlight>
                  <a:srgbClr val="FFFF00"/>
                </a:highlight>
              </a:rPr>
              <a:t>管理</a:t>
            </a:r>
            <a:r>
              <a:rPr kumimoji="1" lang="ja-JP" altLang="en-US" sz="1100" b="1" dirty="0">
                <a:solidFill>
                  <a:srgbClr val="FF0000"/>
                </a:solidFill>
                <a:highlight>
                  <a:srgbClr val="FFFF00"/>
                </a:highlight>
              </a:rPr>
              <a:t>水準</a:t>
            </a:r>
          </a:p>
        </p:txBody>
      </p:sp>
      <p:sp>
        <p:nvSpPr>
          <p:cNvPr id="14" name="テキスト ボックス 13">
            <a:extLst>
              <a:ext uri="{FF2B5EF4-FFF2-40B4-BE49-F238E27FC236}">
                <a16:creationId xmlns:a16="http://schemas.microsoft.com/office/drawing/2014/main" id="{A11AE7EA-650A-CF92-2633-C42A6EFA3F19}"/>
              </a:ext>
            </a:extLst>
          </p:cNvPr>
          <p:cNvSpPr txBox="1"/>
          <p:nvPr/>
        </p:nvSpPr>
        <p:spPr>
          <a:xfrm>
            <a:off x="147038" y="5071765"/>
            <a:ext cx="1714754" cy="307777"/>
          </a:xfrm>
          <a:prstGeom prst="rect">
            <a:avLst/>
          </a:prstGeom>
          <a:noFill/>
          <a:ln w="19050">
            <a:noFill/>
          </a:ln>
        </p:spPr>
        <p:txBody>
          <a:bodyPr wrap="square" rtlCol="0">
            <a:spAutoFit/>
          </a:bodyPr>
          <a:lstStyle/>
          <a:p>
            <a:r>
              <a:rPr lang="ja-JP" altLang="en-US" sz="1400" b="1" dirty="0">
                <a:latin typeface="Meiryo UI" pitchFamily="50" charset="-128"/>
                <a:ea typeface="Meiryo UI" pitchFamily="50" charset="-128"/>
                <a:cs typeface="Meiryo UI" pitchFamily="50" charset="-128"/>
              </a:rPr>
              <a:t>〇維持管理手法</a:t>
            </a:r>
          </a:p>
        </p:txBody>
      </p:sp>
      <p:sp>
        <p:nvSpPr>
          <p:cNvPr id="16" name="テキスト ボックス 15">
            <a:extLst>
              <a:ext uri="{FF2B5EF4-FFF2-40B4-BE49-F238E27FC236}">
                <a16:creationId xmlns:a16="http://schemas.microsoft.com/office/drawing/2014/main" id="{C885D2E5-BFB9-91B3-AD28-12D993180120}"/>
              </a:ext>
            </a:extLst>
          </p:cNvPr>
          <p:cNvSpPr txBox="1"/>
          <p:nvPr/>
        </p:nvSpPr>
        <p:spPr>
          <a:xfrm>
            <a:off x="5513756" y="2054915"/>
            <a:ext cx="1991764" cy="261610"/>
          </a:xfrm>
          <a:prstGeom prst="rect">
            <a:avLst/>
          </a:prstGeom>
          <a:solidFill>
            <a:schemeClr val="accent3">
              <a:lumMod val="20000"/>
              <a:lumOff val="80000"/>
            </a:schemeClr>
          </a:solidFill>
          <a:ln w="19050">
            <a:solidFill>
              <a:schemeClr val="accent3"/>
            </a:solidFill>
          </a:ln>
        </p:spPr>
        <p:txBody>
          <a:bodyPr wrap="square" rtlCol="0">
            <a:spAutoFit/>
          </a:bodyPr>
          <a:lstStyle/>
          <a:p>
            <a:r>
              <a:rPr lang="ja-JP" altLang="en-US" sz="1100" b="1" dirty="0"/>
              <a:t>管理水準の</a:t>
            </a:r>
            <a:r>
              <a:rPr lang="ja-JP" altLang="en-US" sz="1100" b="1" dirty="0">
                <a:latin typeface="Meiryo UI" panose="020B0604030504040204" pitchFamily="50" charset="-128"/>
                <a:ea typeface="Meiryo UI" panose="020B0604030504040204" pitchFamily="50" charset="-128"/>
              </a:rPr>
              <a:t>基本的</a:t>
            </a:r>
            <a:r>
              <a:rPr lang="ja-JP" altLang="en-US" sz="1100" b="1" dirty="0"/>
              <a:t>な考え方</a:t>
            </a:r>
            <a:endParaRPr lang="ja-JP" altLang="en-US" sz="1100" b="1" dirty="0">
              <a:solidFill>
                <a:schemeClr val="tx1">
                  <a:lumMod val="95000"/>
                  <a:lumOff val="5000"/>
                </a:schemeClr>
              </a:solidFill>
              <a:latin typeface="Meiryo UI" pitchFamily="50" charset="-128"/>
              <a:ea typeface="Meiryo UI" pitchFamily="50" charset="-128"/>
              <a:cs typeface="Meiryo UI" pitchFamily="50" charset="-128"/>
            </a:endParaRPr>
          </a:p>
        </p:txBody>
      </p:sp>
      <p:sp>
        <p:nvSpPr>
          <p:cNvPr id="17" name="四角形: 角を丸くする 16">
            <a:extLst>
              <a:ext uri="{FF2B5EF4-FFF2-40B4-BE49-F238E27FC236}">
                <a16:creationId xmlns:a16="http://schemas.microsoft.com/office/drawing/2014/main" id="{21F894FB-4DEC-74CE-0D8E-0F7598DCBA5F}"/>
              </a:ext>
            </a:extLst>
          </p:cNvPr>
          <p:cNvSpPr/>
          <p:nvPr/>
        </p:nvSpPr>
        <p:spPr>
          <a:xfrm>
            <a:off x="3926547" y="5233065"/>
            <a:ext cx="4760253" cy="1521870"/>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a:extLst>
              <a:ext uri="{FF2B5EF4-FFF2-40B4-BE49-F238E27FC236}">
                <a16:creationId xmlns:a16="http://schemas.microsoft.com/office/drawing/2014/main" id="{F815DF70-89FA-5C9D-5A2F-A2E85FA5F1C3}"/>
              </a:ext>
            </a:extLst>
          </p:cNvPr>
          <p:cNvGraphicFramePr>
            <a:graphicFrameLocks noGrp="1"/>
          </p:cNvGraphicFramePr>
          <p:nvPr/>
        </p:nvGraphicFramePr>
        <p:xfrm>
          <a:off x="4013878" y="5570891"/>
          <a:ext cx="4585589" cy="1076751"/>
        </p:xfrm>
        <a:graphic>
          <a:graphicData uri="http://schemas.openxmlformats.org/drawingml/2006/table">
            <a:tbl>
              <a:tblPr firstRow="1" bandRow="1">
                <a:tableStyleId>{F5AB1C69-6EDB-4FF4-983F-18BD219EF322}</a:tableStyleId>
              </a:tblPr>
              <a:tblGrid>
                <a:gridCol w="1723079">
                  <a:extLst>
                    <a:ext uri="{9D8B030D-6E8A-4147-A177-3AD203B41FA5}">
                      <a16:colId xmlns:a16="http://schemas.microsoft.com/office/drawing/2014/main" val="2312903055"/>
                    </a:ext>
                  </a:extLst>
                </a:gridCol>
                <a:gridCol w="2862510">
                  <a:extLst>
                    <a:ext uri="{9D8B030D-6E8A-4147-A177-3AD203B41FA5}">
                      <a16:colId xmlns:a16="http://schemas.microsoft.com/office/drawing/2014/main" val="967149200"/>
                    </a:ext>
                  </a:extLst>
                </a:gridCol>
              </a:tblGrid>
              <a:tr h="253353">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区分（予防保全）</a:t>
                      </a:r>
                    </a:p>
                  </a:txBody>
                  <a:tcPr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定　義</a:t>
                      </a:r>
                    </a:p>
                  </a:txBody>
                  <a:tcPr anchor="ctr"/>
                </a:tc>
                <a:extLst>
                  <a:ext uri="{0D108BD9-81ED-4DB2-BD59-A6C34878D82A}">
                    <a16:rowId xmlns:a16="http://schemas.microsoft.com/office/drawing/2014/main" val="1561355220"/>
                  </a:ext>
                </a:extLst>
              </a:tr>
              <a:tr h="411699">
                <a:tc>
                  <a:txBody>
                    <a:bodyPr/>
                    <a:lstStyle/>
                    <a:p>
                      <a:pPr algn="ctr"/>
                      <a:r>
                        <a:rPr lang="ja-JP" altLang="en-US" sz="1050" dirty="0">
                          <a:solidFill>
                            <a:schemeClr val="tx1"/>
                          </a:solidFill>
                          <a:latin typeface="Meiryo UI" panose="020B0604030504040204" pitchFamily="50" charset="-128"/>
                          <a:ea typeface="Meiryo UI" panose="020B0604030504040204" pitchFamily="50" charset="-128"/>
                        </a:rPr>
                        <a:t>時間計画型</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ja-JP" altLang="en-US" sz="1050" dirty="0">
                          <a:latin typeface="Meiryo UI" panose="020B0604030504040204" pitchFamily="50" charset="-128"/>
                          <a:ea typeface="Meiryo UI" panose="020B0604030504040204" pitchFamily="50" charset="-128"/>
                        </a:rPr>
                        <a:t>管理水準を維持するために期間を設定し、定期的に 補修等を行う。</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03686688"/>
                  </a:ext>
                </a:extLst>
              </a:tr>
              <a:tr h="411699">
                <a:tc>
                  <a:txBody>
                    <a:bodyPr/>
                    <a:lstStyle/>
                    <a:p>
                      <a:pPr algn="ctr"/>
                      <a:r>
                        <a:rPr lang="ja-JP" altLang="en-US" sz="1050" dirty="0">
                          <a:solidFill>
                            <a:schemeClr val="tx1"/>
                          </a:solidFill>
                          <a:latin typeface="Meiryo UI" panose="020B0604030504040204" pitchFamily="50" charset="-128"/>
                          <a:ea typeface="Meiryo UI" panose="020B0604030504040204" pitchFamily="50" charset="-128"/>
                        </a:rPr>
                        <a:t>状態監視型</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tc>
                  <a:txBody>
                    <a:bodyPr/>
                    <a:lstStyle/>
                    <a:p>
                      <a:pPr algn="l"/>
                      <a:r>
                        <a:rPr lang="ja-JP" altLang="en-US" sz="1050" dirty="0">
                          <a:latin typeface="Meiryo UI" panose="020B0604030504040204" pitchFamily="50" charset="-128"/>
                          <a:ea typeface="Meiryo UI" panose="020B0604030504040204" pitchFamily="50" charset="-128"/>
                        </a:rPr>
                        <a:t>点検により劣化や損傷などの変状を評価し、目標と なる管理水準を下回る場合に補修等を行う。</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8797334"/>
                  </a:ext>
                </a:extLst>
              </a:tr>
            </a:tbl>
          </a:graphicData>
        </a:graphic>
      </p:graphicFrame>
      <p:sp>
        <p:nvSpPr>
          <p:cNvPr id="19" name="テキスト ボックス 18">
            <a:extLst>
              <a:ext uri="{FF2B5EF4-FFF2-40B4-BE49-F238E27FC236}">
                <a16:creationId xmlns:a16="http://schemas.microsoft.com/office/drawing/2014/main" id="{6E952558-25EC-1B38-746C-E602D445C681}"/>
              </a:ext>
            </a:extLst>
          </p:cNvPr>
          <p:cNvSpPr txBox="1"/>
          <p:nvPr/>
        </p:nvSpPr>
        <p:spPr>
          <a:xfrm>
            <a:off x="5305037" y="5273321"/>
            <a:ext cx="2003270" cy="261610"/>
          </a:xfrm>
          <a:prstGeom prst="rect">
            <a:avLst/>
          </a:prstGeom>
          <a:solidFill>
            <a:schemeClr val="accent3">
              <a:lumMod val="20000"/>
              <a:lumOff val="80000"/>
            </a:schemeClr>
          </a:solidFill>
          <a:ln w="19050">
            <a:solidFill>
              <a:schemeClr val="accent3"/>
            </a:solidFill>
          </a:ln>
        </p:spPr>
        <p:txBody>
          <a:bodyPr wrap="square" rtlCol="0">
            <a:spAutoFit/>
          </a:bodyPr>
          <a:lstStyle/>
          <a:p>
            <a:r>
              <a:rPr lang="ja-JP" altLang="en-US" sz="1100" b="1" dirty="0">
                <a:solidFill>
                  <a:schemeClr val="tx1">
                    <a:lumMod val="95000"/>
                    <a:lumOff val="5000"/>
                  </a:schemeClr>
                </a:solidFill>
                <a:latin typeface="Meiryo UI" panose="020B0604030504040204" pitchFamily="50" charset="-128"/>
                <a:ea typeface="Meiryo UI" panose="020B0604030504040204" pitchFamily="50" charset="-128"/>
              </a:rPr>
              <a:t>維持管理手法の区分と定義</a:t>
            </a:r>
            <a:endParaRPr lang="ja-JP" altLang="en-US" sz="1100" b="1" dirty="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9184C015-941A-29FB-B5FA-5735A4EE138B}"/>
              </a:ext>
            </a:extLst>
          </p:cNvPr>
          <p:cNvSpPr txBox="1"/>
          <p:nvPr/>
        </p:nvSpPr>
        <p:spPr>
          <a:xfrm>
            <a:off x="15415" y="1526879"/>
            <a:ext cx="1714754" cy="307777"/>
          </a:xfrm>
          <a:prstGeom prst="rect">
            <a:avLst/>
          </a:prstGeom>
          <a:noFill/>
          <a:ln w="19050">
            <a:noFill/>
          </a:ln>
        </p:spPr>
        <p:txBody>
          <a:bodyPr wrap="square" rtlCol="0">
            <a:spAutoFit/>
          </a:bodyPr>
          <a:lstStyle/>
          <a:p>
            <a:r>
              <a:rPr lang="ja-JP" altLang="en-US" sz="1400" b="1" dirty="0">
                <a:latin typeface="Meiryo UI" pitchFamily="50" charset="-128"/>
                <a:ea typeface="Meiryo UI" pitchFamily="50" charset="-128"/>
                <a:cs typeface="Meiryo UI" pitchFamily="50" charset="-128"/>
              </a:rPr>
              <a:t>〇管理水準</a:t>
            </a:r>
          </a:p>
        </p:txBody>
      </p:sp>
      <p:sp>
        <p:nvSpPr>
          <p:cNvPr id="21" name="スライド番号プレースホルダー 3">
            <a:extLst>
              <a:ext uri="{FF2B5EF4-FFF2-40B4-BE49-F238E27FC236}">
                <a16:creationId xmlns:a16="http://schemas.microsoft.com/office/drawing/2014/main" id="{77FF1467-18E7-4A71-9E08-9C9F18AAE272}"/>
              </a:ext>
            </a:extLst>
          </p:cNvPr>
          <p:cNvSpPr txBox="1">
            <a:spLocks/>
          </p:cNvSpPr>
          <p:nvPr/>
        </p:nvSpPr>
        <p:spPr>
          <a:xfrm>
            <a:off x="8599467" y="6501039"/>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2</a:t>
            </a:fld>
            <a:endParaRPr lang="ja-JP" altLang="en-US" dirty="0"/>
          </a:p>
        </p:txBody>
      </p:sp>
      <p:sp>
        <p:nvSpPr>
          <p:cNvPr id="22" name="テキスト ボックス 17">
            <a:extLst>
              <a:ext uri="{FF2B5EF4-FFF2-40B4-BE49-F238E27FC236}">
                <a16:creationId xmlns:a16="http://schemas.microsoft.com/office/drawing/2014/main" id="{5A66C54F-F850-46BB-ADD8-BF281D4951FA}"/>
              </a:ext>
            </a:extLst>
          </p:cNvPr>
          <p:cNvSpPr txBox="1"/>
          <p:nvPr/>
        </p:nvSpPr>
        <p:spPr>
          <a:xfrm>
            <a:off x="7308307" y="-12798"/>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－４</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6429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 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２－１ 点検フロー</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公園設備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29" name="テキスト ボックス 28">
            <a:extLst>
              <a:ext uri="{FF2B5EF4-FFF2-40B4-BE49-F238E27FC236}">
                <a16:creationId xmlns:a16="http://schemas.microsoft.com/office/drawing/2014/main" id="{818382C1-244D-4424-AB28-BEE16A399D1B}"/>
              </a:ext>
            </a:extLst>
          </p:cNvPr>
          <p:cNvSpPr txBox="1"/>
          <p:nvPr/>
        </p:nvSpPr>
        <p:spPr>
          <a:xfrm>
            <a:off x="172998" y="1070234"/>
            <a:ext cx="3616409" cy="369332"/>
          </a:xfrm>
          <a:prstGeom prst="rect">
            <a:avLst/>
          </a:prstGeom>
          <a:noFill/>
          <a:ln w="19050">
            <a:noFill/>
          </a:ln>
        </p:spPr>
        <p:txBody>
          <a:bodyPr wrap="square" rtlCol="0">
            <a:spAutoFit/>
          </a:bodyPr>
          <a:lstStyle/>
          <a:p>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点検業務の標準的なフロー</a:t>
            </a:r>
            <a:r>
              <a:rPr lang="en-US" altLang="ja-JP" dirty="0">
                <a:latin typeface="Meiryo UI" pitchFamily="50" charset="-128"/>
                <a:ea typeface="Meiryo UI" pitchFamily="50" charset="-128"/>
                <a:cs typeface="Meiryo UI" pitchFamily="50" charset="-128"/>
              </a:rPr>
              <a:t>】</a:t>
            </a:r>
            <a:endParaRPr lang="ja-JP" altLang="en-US" dirty="0">
              <a:latin typeface="Meiryo UI" pitchFamily="50" charset="-128"/>
              <a:ea typeface="Meiryo UI" pitchFamily="50" charset="-128"/>
              <a:cs typeface="Meiryo UI" pitchFamily="50" charset="-128"/>
            </a:endParaRPr>
          </a:p>
        </p:txBody>
      </p:sp>
      <p:grpSp>
        <p:nvGrpSpPr>
          <p:cNvPr id="2" name="グループ化 1">
            <a:extLst>
              <a:ext uri="{FF2B5EF4-FFF2-40B4-BE49-F238E27FC236}">
                <a16:creationId xmlns:a16="http://schemas.microsoft.com/office/drawing/2014/main" id="{4E15A1D6-5745-F821-6276-8D3ADBF07898}"/>
              </a:ext>
            </a:extLst>
          </p:cNvPr>
          <p:cNvGrpSpPr/>
          <p:nvPr/>
        </p:nvGrpSpPr>
        <p:grpSpPr>
          <a:xfrm>
            <a:off x="895352" y="1523012"/>
            <a:ext cx="7274981" cy="5125438"/>
            <a:chOff x="-144985" y="0"/>
            <a:chExt cx="6152085" cy="6244590"/>
          </a:xfrm>
        </p:grpSpPr>
        <p:cxnSp>
          <p:nvCxnSpPr>
            <p:cNvPr id="5" name="直線矢印コネクタ 4">
              <a:extLst>
                <a:ext uri="{FF2B5EF4-FFF2-40B4-BE49-F238E27FC236}">
                  <a16:creationId xmlns:a16="http://schemas.microsoft.com/office/drawing/2014/main" id="{461607A3-A5F9-2F9F-438B-F14FF8E10C27}"/>
                </a:ext>
              </a:extLst>
            </p:cNvPr>
            <p:cNvCxnSpPr>
              <a:cxnSpLocks/>
            </p:cNvCxnSpPr>
            <p:nvPr/>
          </p:nvCxnSpPr>
          <p:spPr>
            <a:xfrm>
              <a:off x="4216400" y="2184400"/>
              <a:ext cx="0" cy="2661285"/>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C8F4B70D-E445-62D6-F7D1-50C9E16E1A60}"/>
                </a:ext>
              </a:extLst>
            </p:cNvPr>
            <p:cNvCxnSpPr>
              <a:cxnSpLocks/>
            </p:cNvCxnSpPr>
            <p:nvPr/>
          </p:nvCxnSpPr>
          <p:spPr>
            <a:xfrm>
              <a:off x="330200" y="596900"/>
              <a:ext cx="0" cy="4257675"/>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grpSp>
          <p:nvGrpSpPr>
            <p:cNvPr id="8" name="グループ化 7">
              <a:extLst>
                <a:ext uri="{FF2B5EF4-FFF2-40B4-BE49-F238E27FC236}">
                  <a16:creationId xmlns:a16="http://schemas.microsoft.com/office/drawing/2014/main" id="{A89C09FC-2633-1C94-BC40-0D8C036DAF9E}"/>
                </a:ext>
              </a:extLst>
            </p:cNvPr>
            <p:cNvGrpSpPr/>
            <p:nvPr/>
          </p:nvGrpSpPr>
          <p:grpSpPr>
            <a:xfrm>
              <a:off x="-144985" y="0"/>
              <a:ext cx="6152085" cy="6244590"/>
              <a:chOff x="-144985" y="0"/>
              <a:chExt cx="6152085" cy="6244590"/>
            </a:xfrm>
          </p:grpSpPr>
          <p:cxnSp>
            <p:nvCxnSpPr>
              <p:cNvPr id="26" name="直線矢印コネクタ 25">
                <a:extLst>
                  <a:ext uri="{FF2B5EF4-FFF2-40B4-BE49-F238E27FC236}">
                    <a16:creationId xmlns:a16="http://schemas.microsoft.com/office/drawing/2014/main" id="{9D82C600-9AE8-1658-0694-6F4EEF5A38C0}"/>
                  </a:ext>
                </a:extLst>
              </p:cNvPr>
              <p:cNvCxnSpPr>
                <a:cxnSpLocks/>
              </p:cNvCxnSpPr>
              <p:nvPr/>
            </p:nvCxnSpPr>
            <p:spPr>
              <a:xfrm flipV="1">
                <a:off x="336550" y="4864100"/>
                <a:ext cx="0" cy="1133475"/>
              </a:xfrm>
              <a:prstGeom prst="straightConnector1">
                <a:avLst/>
              </a:prstGeom>
              <a:ln>
                <a:solidFill>
                  <a:schemeClr val="accent1"/>
                </a:solidFill>
                <a:prstDash val="dashDot"/>
                <a:tailEnd type="arrow"/>
              </a:ln>
            </p:spPr>
            <p:style>
              <a:lnRef idx="1">
                <a:schemeClr val="accent1"/>
              </a:lnRef>
              <a:fillRef idx="0">
                <a:schemeClr val="accent1"/>
              </a:fillRef>
              <a:effectRef idx="0">
                <a:schemeClr val="accent1"/>
              </a:effectRef>
              <a:fontRef idx="minor">
                <a:schemeClr val="tx1"/>
              </a:fontRef>
            </p:style>
          </p:cxnSp>
          <p:grpSp>
            <p:nvGrpSpPr>
              <p:cNvPr id="9" name="グループ化 8">
                <a:extLst>
                  <a:ext uri="{FF2B5EF4-FFF2-40B4-BE49-F238E27FC236}">
                    <a16:creationId xmlns:a16="http://schemas.microsoft.com/office/drawing/2014/main" id="{75C76B4A-8BBD-34B0-C0F4-094F93C1ED95}"/>
                  </a:ext>
                </a:extLst>
              </p:cNvPr>
              <p:cNvGrpSpPr/>
              <p:nvPr/>
            </p:nvGrpSpPr>
            <p:grpSpPr>
              <a:xfrm>
                <a:off x="-144985" y="0"/>
                <a:ext cx="6152085" cy="6244590"/>
                <a:chOff x="-144985" y="0"/>
                <a:chExt cx="6152085" cy="6244590"/>
              </a:xfrm>
            </p:grpSpPr>
            <p:sp>
              <p:nvSpPr>
                <p:cNvPr id="28" name="テキスト ボックス 119">
                  <a:extLst>
                    <a:ext uri="{FF2B5EF4-FFF2-40B4-BE49-F238E27FC236}">
                      <a16:creationId xmlns:a16="http://schemas.microsoft.com/office/drawing/2014/main" id="{243E58C8-079E-BCEB-499B-A185E7F4BE3A}"/>
                    </a:ext>
                  </a:extLst>
                </p:cNvPr>
                <p:cNvSpPr txBox="1">
                  <a:spLocks/>
                </p:cNvSpPr>
                <p:nvPr/>
              </p:nvSpPr>
              <p:spPr>
                <a:xfrm>
                  <a:off x="3035300" y="1891527"/>
                  <a:ext cx="1352550" cy="5238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pPr>
                  <a:r>
                    <a:rPr lang="ja-JP" sz="900" kern="100" dirty="0">
                      <a:effectLst/>
                      <a:ea typeface="Meiryo UI" panose="020B0604030504040204" pitchFamily="50" charset="-128"/>
                      <a:cs typeface="Meiryo UI" panose="020B0604030504040204" pitchFamily="50" charset="-128"/>
                    </a:rPr>
                    <a:t>健全・経過観察または</a:t>
                  </a:r>
                  <a:endParaRPr lang="ja-JP" sz="1050" kern="100" dirty="0">
                    <a:effectLst/>
                    <a:ea typeface="游明朝" panose="02020400000000000000" pitchFamily="18" charset="-128"/>
                    <a:cs typeface="Times New Roman" panose="02020603050405020304" pitchFamily="18" charset="0"/>
                  </a:endParaRPr>
                </a:p>
                <a:p>
                  <a:pPr algn="just">
                    <a:lnSpc>
                      <a:spcPts val="1500"/>
                    </a:lnSpc>
                  </a:pPr>
                  <a:r>
                    <a:rPr lang="ja-JP" sz="900" kern="100" dirty="0">
                      <a:effectLst/>
                      <a:ea typeface="Meiryo UI" panose="020B0604030504040204" pitchFamily="50" charset="-128"/>
                      <a:cs typeface="Meiryo UI" panose="020B0604030504040204" pitchFamily="50" charset="-128"/>
                    </a:rPr>
                    <a:t>計画的補修等</a:t>
                  </a:r>
                  <a:r>
                    <a:rPr lang="ja-JP" sz="900" kern="100" baseline="30000" dirty="0">
                      <a:effectLst/>
                      <a:ea typeface="Meiryo UI" panose="020B0604030504040204" pitchFamily="50" charset="-128"/>
                      <a:cs typeface="Meiryo UI" panose="020B0604030504040204" pitchFamily="50" charset="-128"/>
                    </a:rPr>
                    <a:t>※</a:t>
                  </a:r>
                  <a:r>
                    <a:rPr lang="ja-JP" sz="900" kern="100" dirty="0">
                      <a:effectLst/>
                      <a:ea typeface="Meiryo UI" panose="020B0604030504040204" pitchFamily="50" charset="-128"/>
                      <a:cs typeface="Meiryo UI" panose="020B0604030504040204" pitchFamily="50" charset="-128"/>
                    </a:rPr>
                    <a:t>の対応</a:t>
                  </a:r>
                  <a:endParaRPr lang="ja-JP" sz="1050" kern="100" dirty="0">
                    <a:effectLst/>
                    <a:ea typeface="游明朝" panose="02020400000000000000" pitchFamily="18" charset="-128"/>
                    <a:cs typeface="Times New Roman" panose="02020603050405020304" pitchFamily="18" charset="0"/>
                  </a:endParaRPr>
                </a:p>
              </p:txBody>
            </p:sp>
            <p:sp>
              <p:nvSpPr>
                <p:cNvPr id="31" name="テキスト ボックス 17">
                  <a:extLst>
                    <a:ext uri="{FF2B5EF4-FFF2-40B4-BE49-F238E27FC236}">
                      <a16:creationId xmlns:a16="http://schemas.microsoft.com/office/drawing/2014/main" id="{8C954950-D55D-C9AF-895A-A6A2499FCD78}"/>
                    </a:ext>
                  </a:extLst>
                </p:cNvPr>
                <p:cNvSpPr txBox="1">
                  <a:spLocks/>
                </p:cNvSpPr>
                <p:nvPr/>
              </p:nvSpPr>
              <p:spPr>
                <a:xfrm>
                  <a:off x="635000" y="1092200"/>
                  <a:ext cx="962025" cy="2095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a:effectLst/>
                      <a:ea typeface="Meiryo UI" panose="020B0604030504040204" pitchFamily="50" charset="-128"/>
                      <a:cs typeface="Meiryo UI" panose="020B0604030504040204" pitchFamily="50" charset="-128"/>
                    </a:rPr>
                    <a:t>緊急対応必要</a:t>
                  </a:r>
                  <a:endParaRPr lang="ja-JP" sz="1050" kern="100">
                    <a:effectLst/>
                    <a:ea typeface="游明朝" panose="02020400000000000000" pitchFamily="18" charset="-128"/>
                    <a:cs typeface="Times New Roman" panose="02020603050405020304" pitchFamily="18" charset="0"/>
                  </a:endParaRPr>
                </a:p>
              </p:txBody>
            </p:sp>
            <p:sp>
              <p:nvSpPr>
                <p:cNvPr id="32" name="テキスト ボックス 44034">
                  <a:extLst>
                    <a:ext uri="{FF2B5EF4-FFF2-40B4-BE49-F238E27FC236}">
                      <a16:creationId xmlns:a16="http://schemas.microsoft.com/office/drawing/2014/main" id="{EC4D52B0-90A6-3DAE-9BB3-7B747C042555}"/>
                    </a:ext>
                  </a:extLst>
                </p:cNvPr>
                <p:cNvSpPr txBox="1">
                  <a:spLocks noChangeArrowheads="1"/>
                </p:cNvSpPr>
                <p:nvPr/>
              </p:nvSpPr>
              <p:spPr bwMode="auto">
                <a:xfrm>
                  <a:off x="1625600" y="0"/>
                  <a:ext cx="1495425" cy="285750"/>
                </a:xfrm>
                <a:prstGeom prst="rect">
                  <a:avLst/>
                </a:prstGeom>
                <a:solidFill>
                  <a:schemeClr val="accent1">
                    <a:lumMod val="100000"/>
                    <a:lumOff val="0"/>
                  </a:schemeClr>
                </a:solidFill>
                <a:ln w="25400" cap="flat" cmpd="sng" algn="ctr">
                  <a:solidFill>
                    <a:srgbClr val="385D8A"/>
                  </a:solidFill>
                  <a:prstDash val="solid"/>
                  <a:miter lim="800000"/>
                  <a:headEnd/>
                  <a:tailEnd/>
                </a:ln>
              </p:spPr>
              <p:txBody>
                <a:bodyPr rot="0" vert="horz" wrap="square" lIns="91440" tIns="45720" rIns="91440" bIns="45720" anchor="t" anchorCtr="0" upright="1">
                  <a:noAutofit/>
                </a:bodyPr>
                <a:lstStyle/>
                <a:p>
                  <a:pPr algn="ctr">
                    <a:lnSpc>
                      <a:spcPts val="1400"/>
                    </a:lnSpc>
                  </a:pPr>
                  <a:r>
                    <a:rPr lang="ja-JP" sz="1050" kern="10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点検種別の選定</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3" name="テキスト ボックス 111">
                  <a:extLst>
                    <a:ext uri="{FF2B5EF4-FFF2-40B4-BE49-F238E27FC236}">
                      <a16:creationId xmlns:a16="http://schemas.microsoft.com/office/drawing/2014/main" id="{743C1385-FFE6-7794-DE4D-7CCA78E2AE1F}"/>
                    </a:ext>
                  </a:extLst>
                </p:cNvPr>
                <p:cNvSpPr txBox="1">
                  <a:spLocks noChangeArrowheads="1"/>
                </p:cNvSpPr>
                <p:nvPr/>
              </p:nvSpPr>
              <p:spPr bwMode="auto">
                <a:xfrm>
                  <a:off x="1625600" y="457200"/>
                  <a:ext cx="1495425" cy="314325"/>
                </a:xfrm>
                <a:prstGeom prst="rect">
                  <a:avLst/>
                </a:prstGeom>
                <a:solidFill>
                  <a:schemeClr val="accent1">
                    <a:lumMod val="100000"/>
                    <a:lumOff val="0"/>
                  </a:schemeClr>
                </a:solidFill>
                <a:ln w="25400" cap="flat" cmpd="sng" algn="ctr">
                  <a:solidFill>
                    <a:srgbClr val="385D8A"/>
                  </a:solidFill>
                  <a:prstDash val="solid"/>
                  <a:miter lim="800000"/>
                  <a:headEnd/>
                  <a:tailEnd/>
                </a:ln>
              </p:spPr>
              <p:txBody>
                <a:bodyPr rot="0" vert="horz" wrap="square" lIns="91440" tIns="45720" rIns="91440" bIns="45720" anchor="t" anchorCtr="0" upright="1">
                  <a:noAutofit/>
                </a:bodyPr>
                <a:lstStyle/>
                <a:p>
                  <a:pPr algn="ctr">
                    <a:lnSpc>
                      <a:spcPts val="1600"/>
                    </a:lnSpc>
                  </a:pPr>
                  <a:r>
                    <a:rPr lang="ja-JP" sz="1050" kern="10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点検の実施</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4" name="フローチャート : 判断 120">
                  <a:extLst>
                    <a:ext uri="{FF2B5EF4-FFF2-40B4-BE49-F238E27FC236}">
                      <a16:creationId xmlns:a16="http://schemas.microsoft.com/office/drawing/2014/main" id="{536F1552-1962-8CC5-FD4D-A8FF54C4DF44}"/>
                    </a:ext>
                  </a:extLst>
                </p:cNvPr>
                <p:cNvSpPr>
                  <a:spLocks/>
                </p:cNvSpPr>
                <p:nvPr/>
              </p:nvSpPr>
              <p:spPr>
                <a:xfrm>
                  <a:off x="1625600" y="1892300"/>
                  <a:ext cx="1495425" cy="6096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600"/>
                    </a:lnSpc>
                  </a:pPr>
                  <a:r>
                    <a:rPr lang="ja-JP" sz="900" kern="100">
                      <a:effectLst/>
                      <a:ea typeface="Meiryo UI" panose="020B0604030504040204" pitchFamily="50" charset="-128"/>
                      <a:cs typeface="Meiryo UI" panose="020B0604030504040204" pitchFamily="50" charset="-128"/>
                    </a:rPr>
                    <a:t>診断・評価</a:t>
                  </a:r>
                  <a:endParaRPr lang="ja-JP" sz="1050" kern="100">
                    <a:effectLst/>
                    <a:ea typeface="游明朝" panose="02020400000000000000" pitchFamily="18" charset="-128"/>
                    <a:cs typeface="Times New Roman" panose="02020603050405020304" pitchFamily="18" charset="0"/>
                  </a:endParaRPr>
                </a:p>
              </p:txBody>
            </p:sp>
            <p:sp>
              <p:nvSpPr>
                <p:cNvPr id="35" name="テキスト ボックス 124">
                  <a:extLst>
                    <a:ext uri="{FF2B5EF4-FFF2-40B4-BE49-F238E27FC236}">
                      <a16:creationId xmlns:a16="http://schemas.microsoft.com/office/drawing/2014/main" id="{AD94868B-BCDF-90DA-1594-C0F074D4384B}"/>
                    </a:ext>
                  </a:extLst>
                </p:cNvPr>
                <p:cNvSpPr txBox="1">
                  <a:spLocks/>
                </p:cNvSpPr>
                <p:nvPr/>
              </p:nvSpPr>
              <p:spPr>
                <a:xfrm>
                  <a:off x="1625600" y="2692400"/>
                  <a:ext cx="1487805" cy="3143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600"/>
                    </a:lnSpc>
                  </a:pPr>
                  <a:r>
                    <a:rPr lang="ja-JP" sz="1050" kern="100">
                      <a:effectLst/>
                      <a:ea typeface="Meiryo UI" panose="020B0604030504040204" pitchFamily="50" charset="-128"/>
                      <a:cs typeface="Meiryo UI" panose="020B0604030504040204" pitchFamily="50" charset="-128"/>
                    </a:rPr>
                    <a:t>詳細調査</a:t>
                  </a:r>
                  <a:endParaRPr lang="ja-JP" sz="1050" kern="100">
                    <a:effectLst/>
                    <a:ea typeface="游明朝" panose="02020400000000000000" pitchFamily="18" charset="-128"/>
                    <a:cs typeface="Times New Roman" panose="02020603050405020304" pitchFamily="18" charset="0"/>
                  </a:endParaRPr>
                </a:p>
              </p:txBody>
            </p:sp>
            <p:sp>
              <p:nvSpPr>
                <p:cNvPr id="36" name="テキスト ボックス 38913">
                  <a:extLst>
                    <a:ext uri="{FF2B5EF4-FFF2-40B4-BE49-F238E27FC236}">
                      <a16:creationId xmlns:a16="http://schemas.microsoft.com/office/drawing/2014/main" id="{EFC4DC6B-0F8D-1A13-93D7-A9A90104F190}"/>
                    </a:ext>
                  </a:extLst>
                </p:cNvPr>
                <p:cNvSpPr txBox="1">
                  <a:spLocks/>
                </p:cNvSpPr>
                <p:nvPr/>
              </p:nvSpPr>
              <p:spPr>
                <a:xfrm>
                  <a:off x="1625600" y="4711700"/>
                  <a:ext cx="1480185" cy="314325"/>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ts val="1600"/>
                    </a:lnSpc>
                  </a:pPr>
                  <a:r>
                    <a:rPr lang="ja-JP" sz="1050" kern="100">
                      <a:effectLst/>
                      <a:ea typeface="Meiryo UI" panose="020B0604030504040204" pitchFamily="50" charset="-128"/>
                      <a:cs typeface="Meiryo UI" panose="020B0604030504040204" pitchFamily="50" charset="-128"/>
                    </a:rPr>
                    <a:t>データ蓄積</a:t>
                  </a:r>
                  <a:r>
                    <a:rPr lang="ja-JP" sz="1050" kern="100">
                      <a:solidFill>
                        <a:srgbClr val="FFFFFF"/>
                      </a:solidFill>
                      <a:effectLst/>
                      <a:ea typeface="Meiryo UI" panose="020B0604030504040204" pitchFamily="50" charset="-128"/>
                      <a:cs typeface="Meiryo UI" panose="020B0604030504040204" pitchFamily="50" charset="-128"/>
                    </a:rPr>
                    <a:t>・管理</a:t>
                  </a:r>
                  <a:endParaRPr lang="ja-JP" sz="1050" kern="100">
                    <a:effectLst/>
                    <a:ea typeface="游明朝" panose="02020400000000000000" pitchFamily="18" charset="-128"/>
                    <a:cs typeface="Times New Roman" panose="02020603050405020304" pitchFamily="18" charset="0"/>
                  </a:endParaRPr>
                </a:p>
              </p:txBody>
            </p:sp>
            <p:sp>
              <p:nvSpPr>
                <p:cNvPr id="37" name="テキスト ボックス 38928">
                  <a:extLst>
                    <a:ext uri="{FF2B5EF4-FFF2-40B4-BE49-F238E27FC236}">
                      <a16:creationId xmlns:a16="http://schemas.microsoft.com/office/drawing/2014/main" id="{D767B2FA-E4B2-5EC5-03C3-E40FD5ACFECB}"/>
                    </a:ext>
                  </a:extLst>
                </p:cNvPr>
                <p:cNvSpPr txBox="1">
                  <a:spLocks noChangeArrowheads="1"/>
                </p:cNvSpPr>
                <p:nvPr/>
              </p:nvSpPr>
              <p:spPr bwMode="auto">
                <a:xfrm>
                  <a:off x="1428750" y="5238750"/>
                  <a:ext cx="1857375" cy="325120"/>
                </a:xfrm>
                <a:prstGeom prst="rect">
                  <a:avLst/>
                </a:prstGeom>
                <a:solidFill>
                  <a:schemeClr val="bg1">
                    <a:lumMod val="100000"/>
                    <a:lumOff val="0"/>
                  </a:schemeClr>
                </a:solidFill>
                <a:ln w="28575" cap="flat" cmpd="dbl" algn="ctr">
                  <a:solidFill>
                    <a:srgbClr val="385D8A"/>
                  </a:solidFill>
                  <a:prstDash val="solid"/>
                  <a:miter lim="800000"/>
                  <a:headEnd/>
                  <a:tailEnd/>
                </a:ln>
              </p:spPr>
              <p:txBody>
                <a:bodyPr rot="0" vert="horz" wrap="square" lIns="91440" tIns="45720" rIns="91440" bIns="45720" anchor="t" anchorCtr="0" upright="1">
                  <a:noAutofit/>
                </a:bodyPr>
                <a:lstStyle/>
                <a:p>
                  <a:pPr algn="ctr">
                    <a:lnSpc>
                      <a:spcPts val="1400"/>
                    </a:lnSpc>
                  </a:pPr>
                  <a:r>
                    <a:rPr lang="ja-JP" sz="1050" kern="100">
                      <a:solidFill>
                        <a:srgbClr val="000000"/>
                      </a:solidFill>
                      <a:effectLst/>
                      <a:latin typeface="游明朝" panose="02020400000000000000" pitchFamily="18" charset="-128"/>
                      <a:ea typeface="Meiryo UI" panose="020B0604030504040204" pitchFamily="50" charset="-128"/>
                      <a:cs typeface="Meiryo UI" panose="020B0604030504040204" pitchFamily="50" charset="-128"/>
                    </a:rPr>
                    <a:t>蓄積データの利活用</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38" name="直線矢印コネクタ 37">
                  <a:extLst>
                    <a:ext uri="{FF2B5EF4-FFF2-40B4-BE49-F238E27FC236}">
                      <a16:creationId xmlns:a16="http://schemas.microsoft.com/office/drawing/2014/main" id="{74FD4F9A-4467-5081-67FA-15CE367F740F}"/>
                    </a:ext>
                  </a:extLst>
                </p:cNvPr>
                <p:cNvCxnSpPr>
                  <a:cxnSpLocks/>
                </p:cNvCxnSpPr>
                <p:nvPr/>
              </p:nvCxnSpPr>
              <p:spPr>
                <a:xfrm flipV="1">
                  <a:off x="787400" y="4152900"/>
                  <a:ext cx="833755" cy="6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090">
                  <a:extLst>
                    <a:ext uri="{FF2B5EF4-FFF2-40B4-BE49-F238E27FC236}">
                      <a16:creationId xmlns:a16="http://schemas.microsoft.com/office/drawing/2014/main" id="{3018889D-AA33-274B-91DD-C3ED2C4062CB}"/>
                    </a:ext>
                  </a:extLst>
                </p:cNvPr>
                <p:cNvSpPr txBox="1">
                  <a:spLocks noChangeArrowheads="1"/>
                </p:cNvSpPr>
                <p:nvPr/>
              </p:nvSpPr>
              <p:spPr bwMode="auto">
                <a:xfrm>
                  <a:off x="1625600" y="3987799"/>
                  <a:ext cx="1480185" cy="549276"/>
                </a:xfrm>
                <a:prstGeom prst="rect">
                  <a:avLst/>
                </a:prstGeom>
                <a:noFill/>
                <a:ln w="25400" cap="flat" cmpd="sng" algn="ctr">
                  <a:solidFill>
                    <a:srgbClr val="385D8A"/>
                  </a:solidFill>
                  <a:prstDash val="dash"/>
                  <a:miter lim="800000"/>
                  <a:headEnd/>
                  <a:tailEnd/>
                </a:ln>
              </p:spPr>
              <p:txBody>
                <a:bodyPr rot="0" vert="horz" wrap="square" lIns="91440" tIns="45720" rIns="91440" bIns="45720" anchor="t" anchorCtr="0" upright="1">
                  <a:noAutofit/>
                </a:bodyPr>
                <a:lstStyle/>
                <a:p>
                  <a:pPr algn="ctr">
                    <a:lnSpc>
                      <a:spcPts val="1600"/>
                    </a:lnSpc>
                  </a:pPr>
                  <a:r>
                    <a:rPr lang="ja-JP" sz="1050" kern="100">
                      <a:solidFill>
                        <a:srgbClr val="000000"/>
                      </a:solidFill>
                      <a:effectLst/>
                      <a:latin typeface="游明朝" panose="02020400000000000000" pitchFamily="18" charset="-128"/>
                      <a:ea typeface="Meiryo UI" panose="020B0604030504040204" pitchFamily="50" charset="-128"/>
                      <a:cs typeface="Meiryo UI" panose="020B0604030504040204" pitchFamily="50" charset="-128"/>
                    </a:rPr>
                    <a:t>応急措置・補修等</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600"/>
                    </a:lnSpc>
                  </a:pPr>
                  <a:r>
                    <a:rPr lang="ja-JP" sz="1050" kern="100">
                      <a:solidFill>
                        <a:srgbClr val="000000"/>
                      </a:solidFill>
                      <a:effectLst/>
                      <a:latin typeface="游明朝" panose="02020400000000000000" pitchFamily="18" charset="-128"/>
                      <a:ea typeface="Meiryo UI" panose="020B0604030504040204" pitchFamily="50" charset="-128"/>
                      <a:cs typeface="Meiryo UI" panose="020B0604030504040204" pitchFamily="50" charset="-128"/>
                    </a:rPr>
                    <a:t>の対応（対策）</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ts val="1600"/>
                    </a:lnSpc>
                  </a:pPr>
                  <a:r>
                    <a:rPr lang="en-US" sz="1050" kern="100">
                      <a:solidFill>
                        <a:srgbClr val="000000"/>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0" name="テキスト ボックス 123">
                  <a:extLst>
                    <a:ext uri="{FF2B5EF4-FFF2-40B4-BE49-F238E27FC236}">
                      <a16:creationId xmlns:a16="http://schemas.microsoft.com/office/drawing/2014/main" id="{7B8DE2FE-4B33-8719-65EF-D09519DC2E7C}"/>
                    </a:ext>
                  </a:extLst>
                </p:cNvPr>
                <p:cNvSpPr txBox="1">
                  <a:spLocks/>
                </p:cNvSpPr>
                <p:nvPr/>
              </p:nvSpPr>
              <p:spPr>
                <a:xfrm>
                  <a:off x="2336800" y="2451100"/>
                  <a:ext cx="971550" cy="22860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a:effectLst/>
                      <a:ea typeface="Meiryo UI" panose="020B0604030504040204" pitchFamily="50" charset="-128"/>
                      <a:cs typeface="Meiryo UI" panose="020B0604030504040204" pitchFamily="50" charset="-128"/>
                    </a:rPr>
                    <a:t>詳細調査必要</a:t>
                  </a:r>
                  <a:endParaRPr lang="ja-JP" sz="1050" kern="100">
                    <a:effectLst/>
                    <a:ea typeface="游明朝" panose="02020400000000000000" pitchFamily="18" charset="-128"/>
                    <a:cs typeface="Times New Roman" panose="02020603050405020304" pitchFamily="18" charset="0"/>
                  </a:endParaRPr>
                </a:p>
              </p:txBody>
            </p:sp>
            <p:sp>
              <p:nvSpPr>
                <p:cNvPr id="41" name="フローチャート : 判断 171">
                  <a:extLst>
                    <a:ext uri="{FF2B5EF4-FFF2-40B4-BE49-F238E27FC236}">
                      <a16:creationId xmlns:a16="http://schemas.microsoft.com/office/drawing/2014/main" id="{9DF0A409-A8AA-E4DF-8EE4-B393CCE8926D}"/>
                    </a:ext>
                  </a:extLst>
                </p:cNvPr>
                <p:cNvSpPr>
                  <a:spLocks/>
                </p:cNvSpPr>
                <p:nvPr/>
              </p:nvSpPr>
              <p:spPr>
                <a:xfrm>
                  <a:off x="1612900" y="3187700"/>
                  <a:ext cx="1495425" cy="609600"/>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600"/>
                    </a:lnSpc>
                  </a:pPr>
                  <a:r>
                    <a:rPr lang="ja-JP" sz="1050" kern="100">
                      <a:effectLst/>
                      <a:ea typeface="Meiryo UI" panose="020B0604030504040204" pitchFamily="50" charset="-128"/>
                      <a:cs typeface="Meiryo UI" panose="020B0604030504040204" pitchFamily="50" charset="-128"/>
                    </a:rPr>
                    <a:t>評価</a:t>
                  </a:r>
                  <a:endParaRPr lang="ja-JP" sz="1050" kern="100">
                    <a:effectLst/>
                    <a:ea typeface="游明朝" panose="02020400000000000000" pitchFamily="18" charset="-128"/>
                    <a:cs typeface="Times New Roman" panose="02020603050405020304" pitchFamily="18" charset="0"/>
                  </a:endParaRPr>
                </a:p>
              </p:txBody>
            </p:sp>
            <p:sp>
              <p:nvSpPr>
                <p:cNvPr id="42" name="テキスト ボックス 279">
                  <a:extLst>
                    <a:ext uri="{FF2B5EF4-FFF2-40B4-BE49-F238E27FC236}">
                      <a16:creationId xmlns:a16="http://schemas.microsoft.com/office/drawing/2014/main" id="{32A2FA38-1296-17A3-2ADC-25C80AE2832C}"/>
                    </a:ext>
                  </a:extLst>
                </p:cNvPr>
                <p:cNvSpPr txBox="1">
                  <a:spLocks/>
                </p:cNvSpPr>
                <p:nvPr/>
              </p:nvSpPr>
              <p:spPr>
                <a:xfrm>
                  <a:off x="2324100" y="3731729"/>
                  <a:ext cx="962025" cy="2571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a:effectLst/>
                      <a:ea typeface="Meiryo UI" panose="020B0604030504040204" pitchFamily="50" charset="-128"/>
                      <a:cs typeface="Meiryo UI" panose="020B0604030504040204" pitchFamily="50" charset="-128"/>
                    </a:rPr>
                    <a:t>緊急対応必要</a:t>
                  </a:r>
                  <a:endParaRPr lang="ja-JP" sz="1050" kern="100">
                    <a:effectLst/>
                    <a:ea typeface="游明朝" panose="02020400000000000000" pitchFamily="18" charset="-128"/>
                    <a:cs typeface="Times New Roman" panose="02020603050405020304" pitchFamily="18" charset="0"/>
                  </a:endParaRPr>
                </a:p>
              </p:txBody>
            </p:sp>
            <p:sp>
              <p:nvSpPr>
                <p:cNvPr id="43" name="テキスト ボックス 127">
                  <a:extLst>
                    <a:ext uri="{FF2B5EF4-FFF2-40B4-BE49-F238E27FC236}">
                      <a16:creationId xmlns:a16="http://schemas.microsoft.com/office/drawing/2014/main" id="{8E54D4DA-F194-122A-1834-E0DAA9753493}"/>
                    </a:ext>
                  </a:extLst>
                </p:cNvPr>
                <p:cNvSpPr txBox="1">
                  <a:spLocks/>
                </p:cNvSpPr>
                <p:nvPr/>
              </p:nvSpPr>
              <p:spPr>
                <a:xfrm>
                  <a:off x="3035300" y="3186927"/>
                  <a:ext cx="1407795" cy="46672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500"/>
                    </a:lnSpc>
                  </a:pPr>
                  <a:r>
                    <a:rPr lang="ja-JP" sz="900" kern="100" dirty="0">
                      <a:effectLst/>
                      <a:ea typeface="Meiryo UI" panose="020B0604030504040204" pitchFamily="50" charset="-128"/>
                      <a:cs typeface="Meiryo UI" panose="020B0604030504040204" pitchFamily="50" charset="-128"/>
                    </a:rPr>
                    <a:t>経過観察または</a:t>
                  </a:r>
                  <a:endParaRPr lang="ja-JP" sz="1050" kern="100" dirty="0">
                    <a:effectLst/>
                    <a:ea typeface="游明朝" panose="02020400000000000000" pitchFamily="18" charset="-128"/>
                    <a:cs typeface="Times New Roman" panose="02020603050405020304" pitchFamily="18" charset="0"/>
                  </a:endParaRPr>
                </a:p>
                <a:p>
                  <a:pPr algn="just">
                    <a:lnSpc>
                      <a:spcPts val="1500"/>
                    </a:lnSpc>
                  </a:pPr>
                  <a:r>
                    <a:rPr lang="ja-JP" sz="900" kern="100" dirty="0">
                      <a:effectLst/>
                      <a:ea typeface="Meiryo UI" panose="020B0604030504040204" pitchFamily="50" charset="-128"/>
                      <a:cs typeface="Meiryo UI" panose="020B0604030504040204" pitchFamily="50" charset="-128"/>
                    </a:rPr>
                    <a:t>計画的補修等</a:t>
                  </a:r>
                  <a:r>
                    <a:rPr lang="ja-JP" sz="900" kern="100" baseline="30000" dirty="0">
                      <a:effectLst/>
                      <a:ea typeface="Meiryo UI" panose="020B0604030504040204" pitchFamily="50" charset="-128"/>
                      <a:cs typeface="Meiryo UI" panose="020B0604030504040204" pitchFamily="50" charset="-128"/>
                    </a:rPr>
                    <a:t>※</a:t>
                  </a:r>
                  <a:r>
                    <a:rPr lang="ja-JP" sz="900" kern="100" dirty="0">
                      <a:effectLst/>
                      <a:ea typeface="Meiryo UI" panose="020B0604030504040204" pitchFamily="50" charset="-128"/>
                      <a:cs typeface="Meiryo UI" panose="020B0604030504040204" pitchFamily="50" charset="-128"/>
                    </a:rPr>
                    <a:t>の対応</a:t>
                  </a:r>
                  <a:endParaRPr lang="ja-JP" sz="1050" kern="100" dirty="0">
                    <a:effectLst/>
                    <a:ea typeface="游明朝" panose="02020400000000000000" pitchFamily="18" charset="-128"/>
                    <a:cs typeface="Times New Roman" panose="02020603050405020304" pitchFamily="18" charset="0"/>
                  </a:endParaRPr>
                </a:p>
              </p:txBody>
            </p:sp>
            <p:sp>
              <p:nvSpPr>
                <p:cNvPr id="44" name="フローチャート : 判断 114">
                  <a:extLst>
                    <a:ext uri="{FF2B5EF4-FFF2-40B4-BE49-F238E27FC236}">
                      <a16:creationId xmlns:a16="http://schemas.microsoft.com/office/drawing/2014/main" id="{906B6D6A-B6C6-DE33-3966-66B7C201F76E}"/>
                    </a:ext>
                  </a:extLst>
                </p:cNvPr>
                <p:cNvSpPr>
                  <a:spLocks/>
                </p:cNvSpPr>
                <p:nvPr/>
              </p:nvSpPr>
              <p:spPr>
                <a:xfrm>
                  <a:off x="1435100" y="965200"/>
                  <a:ext cx="1895475" cy="676275"/>
                </a:xfrm>
                <a:prstGeom prst="flowChartDecision">
                  <a:avLst/>
                </a:prstGeom>
                <a:solidFill>
                  <a:srgbClr val="4F81BD"/>
                </a:solidFill>
                <a:ln w="25400" cap="flat" cmpd="sng" algn="ctr">
                  <a:solidFill>
                    <a:srgbClr val="4F81BD">
                      <a:shade val="50000"/>
                    </a:srgbClr>
                  </a:solidFill>
                  <a:prstDash val="solid"/>
                </a:ln>
                <a:effectLst/>
              </p:spPr>
              <p:txBody>
                <a:bodyPr rot="0" spcFirstLastPara="0" vert="horz" wrap="square" lIns="36000" tIns="36000" rIns="36000" bIns="36000" numCol="1" spcCol="0" rtlCol="0" fromWordArt="0" anchor="ctr" anchorCtr="0" forceAA="0" compatLnSpc="1">
                  <a:prstTxWarp prst="textNoShape">
                    <a:avLst/>
                  </a:prstTxWarp>
                  <a:noAutofit/>
                </a:bodyPr>
                <a:lstStyle/>
                <a:p>
                  <a:pPr algn="ctr">
                    <a:lnSpc>
                      <a:spcPts val="1600"/>
                    </a:lnSpc>
                  </a:pPr>
                  <a:r>
                    <a:rPr lang="ja-JP" sz="900" kern="100">
                      <a:solidFill>
                        <a:srgbClr val="FFFFFF"/>
                      </a:solidFill>
                      <a:effectLst/>
                      <a:latin typeface="游明朝" panose="02020400000000000000" pitchFamily="18" charset="-128"/>
                      <a:ea typeface="Meiryo UI" panose="020B0604030504040204" pitchFamily="50" charset="-128"/>
                      <a:cs typeface="Meiryo UI" panose="020B0604030504040204" pitchFamily="50" charset="-128"/>
                    </a:rPr>
                    <a:t>緊急対応の有無</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5" name="テキスト ボックス 117">
                  <a:extLst>
                    <a:ext uri="{FF2B5EF4-FFF2-40B4-BE49-F238E27FC236}">
                      <a16:creationId xmlns:a16="http://schemas.microsoft.com/office/drawing/2014/main" id="{C2B0F50C-EB59-3A69-7FA7-B27C16FA8B86}"/>
                    </a:ext>
                  </a:extLst>
                </p:cNvPr>
                <p:cNvSpPr txBox="1">
                  <a:spLocks/>
                </p:cNvSpPr>
                <p:nvPr/>
              </p:nvSpPr>
              <p:spPr>
                <a:xfrm>
                  <a:off x="2443686" y="1612900"/>
                  <a:ext cx="1126490" cy="20955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just">
                    <a:lnSpc>
                      <a:spcPts val="1000"/>
                    </a:lnSpc>
                  </a:pPr>
                  <a:r>
                    <a:rPr lang="ja-JP" sz="900" kern="100" dirty="0">
                      <a:effectLst/>
                      <a:latin typeface="游明朝" panose="02020400000000000000" pitchFamily="18" charset="-128"/>
                      <a:ea typeface="Meiryo UI" panose="020B0604030504040204" pitchFamily="50" charset="-128"/>
                      <a:cs typeface="Meiryo UI" panose="020B0604030504040204" pitchFamily="50" charset="-128"/>
                    </a:rPr>
                    <a:t>不要 </a:t>
                  </a:r>
                  <a:r>
                    <a:rPr lang="en-US" sz="900" kern="100" dirty="0">
                      <a:effectLst/>
                      <a:latin typeface="游明朝" panose="02020400000000000000" pitchFamily="18" charset="-128"/>
                      <a:ea typeface="Meiryo UI" panose="020B0604030504040204" pitchFamily="50" charset="-128"/>
                      <a:cs typeface="Meiryo UI" panose="020B0604030504040204" pitchFamily="50" charset="-128"/>
                    </a:rPr>
                    <a:t>or </a:t>
                  </a:r>
                  <a:r>
                    <a:rPr lang="ja-JP" sz="900" kern="100" dirty="0">
                      <a:effectLst/>
                      <a:latin typeface="游明朝" panose="02020400000000000000" pitchFamily="18" charset="-128"/>
                      <a:ea typeface="Meiryo UI" panose="020B0604030504040204" pitchFamily="50" charset="-128"/>
                      <a:cs typeface="Meiryo UI" panose="020B0604030504040204" pitchFamily="50" charset="-128"/>
                    </a:rPr>
                    <a:t>不明</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6" name="テキスト ボックス 96">
                  <a:extLst>
                    <a:ext uri="{FF2B5EF4-FFF2-40B4-BE49-F238E27FC236}">
                      <a16:creationId xmlns:a16="http://schemas.microsoft.com/office/drawing/2014/main" id="{ACA94031-A1B2-A1FC-7DAA-056FF35FCD00}"/>
                    </a:ext>
                  </a:extLst>
                </p:cNvPr>
                <p:cNvSpPr txBox="1">
                  <a:spLocks noChangeArrowheads="1"/>
                </p:cNvSpPr>
                <p:nvPr/>
              </p:nvSpPr>
              <p:spPr bwMode="auto">
                <a:xfrm>
                  <a:off x="-144985" y="5473700"/>
                  <a:ext cx="1154633" cy="750570"/>
                </a:xfrm>
                <a:prstGeom prst="rect">
                  <a:avLst/>
                </a:prstGeom>
                <a:solidFill>
                  <a:srgbClr val="FFFFFF"/>
                </a:solidFill>
                <a:ln w="25400" cap="flat" cmpd="sng" algn="ctr">
                  <a:solidFill>
                    <a:srgbClr val="385D8A"/>
                  </a:solidFill>
                  <a:prstDash val="sysDash"/>
                  <a:miter lim="800000"/>
                  <a:headEnd/>
                  <a:tailEnd/>
                </a:ln>
              </p:spPr>
              <p:txBody>
                <a:bodyPr rot="0" vert="horz" wrap="square" lIns="91440" tIns="45720" rIns="91440" bIns="45720" anchor="t" anchorCtr="0" upright="1">
                  <a:noAutofit/>
                </a:bodyPr>
                <a:lstStyle/>
                <a:p>
                  <a:pPr algn="l">
                    <a:lnSpc>
                      <a:spcPts val="1600"/>
                    </a:lnSpc>
                  </a:pPr>
                  <a:r>
                    <a:rPr lang="ja-JP" sz="1050" kern="100" dirty="0">
                      <a:effectLst/>
                      <a:latin typeface="游明朝" panose="02020400000000000000" pitchFamily="18" charset="-128"/>
                      <a:ea typeface="Meiryo UI" panose="020B0604030504040204" pitchFamily="50" charset="-128"/>
                      <a:cs typeface="Meiryo UI" panose="020B0604030504040204" pitchFamily="50" charset="-128"/>
                    </a:rPr>
                    <a:t>計画的補修</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600"/>
                    </a:lnSpc>
                  </a:pPr>
                  <a:r>
                    <a:rPr lang="ja-JP" sz="1050" kern="100" dirty="0">
                      <a:effectLst/>
                      <a:latin typeface="游明朝" panose="02020400000000000000" pitchFamily="18" charset="-128"/>
                      <a:ea typeface="Meiryo UI" panose="020B0604030504040204" pitchFamily="50" charset="-128"/>
                      <a:cs typeface="Meiryo UI" panose="020B0604030504040204" pitchFamily="50" charset="-128"/>
                    </a:rPr>
                    <a:t>等</a:t>
                  </a:r>
                  <a:r>
                    <a:rPr lang="ja-JP" sz="1050" kern="100" baseline="30000" dirty="0">
                      <a:effectLst/>
                      <a:latin typeface="游明朝" panose="02020400000000000000" pitchFamily="18" charset="-128"/>
                      <a:ea typeface="Meiryo UI" panose="020B0604030504040204" pitchFamily="50" charset="-128"/>
                      <a:cs typeface="Meiryo UI" panose="020B0604030504040204" pitchFamily="50" charset="-128"/>
                    </a:rPr>
                    <a:t>※</a:t>
                  </a:r>
                  <a:r>
                    <a:rPr lang="ja-JP" sz="1050" kern="100" dirty="0">
                      <a:effectLst/>
                      <a:latin typeface="游明朝" panose="02020400000000000000" pitchFamily="18" charset="-128"/>
                      <a:ea typeface="Meiryo UI" panose="020B0604030504040204" pitchFamily="50" charset="-128"/>
                      <a:cs typeface="Meiryo UI" panose="020B0604030504040204" pitchFamily="50" charset="-128"/>
                    </a:rPr>
                    <a:t>の対応（対策）</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400"/>
                    </a:lnSpc>
                  </a:pPr>
                  <a:r>
                    <a:rPr lang="en-US" sz="1050" kern="100" dirty="0">
                      <a:solidFill>
                        <a:srgbClr val="000000"/>
                      </a:solidFill>
                      <a:effectLst/>
                      <a:latin typeface="Meiryo UI" panose="020B0604030504040204" pitchFamily="50" charset="-128"/>
                      <a:ea typeface="游明朝" panose="02020400000000000000" pitchFamily="18" charset="-128"/>
                      <a:cs typeface="Meiryo UI" panose="020B0604030504040204" pitchFamily="50" charset="-128"/>
                    </a:rPr>
                    <a:t> </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7" name="テキスト ボックス 38930">
                  <a:extLst>
                    <a:ext uri="{FF2B5EF4-FFF2-40B4-BE49-F238E27FC236}">
                      <a16:creationId xmlns:a16="http://schemas.microsoft.com/office/drawing/2014/main" id="{A83089EB-369B-0B28-771A-E24E9400164B}"/>
                    </a:ext>
                  </a:extLst>
                </p:cNvPr>
                <p:cNvSpPr txBox="1">
                  <a:spLocks noChangeArrowheads="1"/>
                </p:cNvSpPr>
                <p:nvPr/>
              </p:nvSpPr>
              <p:spPr bwMode="auto">
                <a:xfrm>
                  <a:off x="1428750" y="5746750"/>
                  <a:ext cx="1857375" cy="482600"/>
                </a:xfrm>
                <a:prstGeom prst="rect">
                  <a:avLst/>
                </a:prstGeom>
                <a:solidFill>
                  <a:srgbClr val="FFFFFF"/>
                </a:solidFill>
                <a:ln w="28575" cap="flat" cmpd="dbl" algn="ctr">
                  <a:solidFill>
                    <a:srgbClr val="385D8A"/>
                  </a:solidFill>
                  <a:prstDash val="solid"/>
                  <a:miter lim="800000"/>
                  <a:headEnd/>
                  <a:tailEnd/>
                </a:ln>
              </p:spPr>
              <p:txBody>
                <a:bodyPr rot="0" vert="horz" wrap="square" lIns="91440" tIns="45720" rIns="91440" bIns="45720" anchor="t" anchorCtr="0" upright="1">
                  <a:noAutofit/>
                </a:bodyPr>
                <a:lstStyle/>
                <a:p>
                  <a:pPr algn="just">
                    <a:lnSpc>
                      <a:spcPts val="1400"/>
                    </a:lnSpc>
                  </a:pPr>
                  <a:r>
                    <a:rPr lang="ja-JP" sz="1050" kern="100" dirty="0">
                      <a:solidFill>
                        <a:srgbClr val="000000"/>
                      </a:solidFill>
                      <a:effectLst/>
                      <a:latin typeface="游明朝" panose="02020400000000000000" pitchFamily="18" charset="-128"/>
                      <a:ea typeface="Meiryo UI" panose="020B0604030504040204" pitchFamily="50" charset="-128"/>
                      <a:cs typeface="Meiryo UI" panose="020B0604030504040204" pitchFamily="50" charset="-128"/>
                    </a:rPr>
                    <a:t>長寿命化計画等</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pPr>
                  <a:r>
                    <a:rPr lang="ja-JP" sz="1050" kern="100" dirty="0">
                      <a:solidFill>
                        <a:srgbClr val="000000"/>
                      </a:solidFill>
                      <a:effectLst/>
                      <a:latin typeface="游明朝" panose="02020400000000000000" pitchFamily="18" charset="-128"/>
                      <a:ea typeface="Meiryo UI" panose="020B0604030504040204" pitchFamily="50" charset="-128"/>
                      <a:cs typeface="Meiryo UI" panose="020B0604030504040204" pitchFamily="50" charset="-128"/>
                    </a:rPr>
                    <a:t>各種計画の作成（修正）等</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48" name="Rectangle 1276">
                  <a:extLst>
                    <a:ext uri="{FF2B5EF4-FFF2-40B4-BE49-F238E27FC236}">
                      <a16:creationId xmlns:a16="http://schemas.microsoft.com/office/drawing/2014/main" id="{9474ED81-93FC-ADDD-DAF7-581F36C6496B}"/>
                    </a:ext>
                  </a:extLst>
                </p:cNvPr>
                <p:cNvSpPr>
                  <a:spLocks noChangeArrowheads="1"/>
                </p:cNvSpPr>
                <p:nvPr/>
              </p:nvSpPr>
              <p:spPr bwMode="auto">
                <a:xfrm>
                  <a:off x="3835400" y="5181600"/>
                  <a:ext cx="1638300" cy="1062990"/>
                </a:xfrm>
                <a:prstGeom prst="rect">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lnSpc>
                      <a:spcPts val="1300"/>
                    </a:lnSpc>
                  </a:pPr>
                  <a:r>
                    <a:rPr lang="ja-JP" sz="900" kern="100">
                      <a:effectLst/>
                      <a:latin typeface="游明朝" panose="02020400000000000000" pitchFamily="18" charset="-128"/>
                      <a:ea typeface="HG丸ｺﾞｼｯｸM-PRO" panose="020F0400000000000000" pitchFamily="50" charset="-128"/>
                      <a:cs typeface="Times New Roman" panose="02020603050405020304" pitchFamily="18" charset="0"/>
                    </a:rPr>
                    <a:t>※計画的補修等の対応には、指定管理者が順次実施する修繕なども含む。また、大阪府が実施する計画的補修等は、長寿命化計画に位置付けて計画的に対応する。</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50" name="グループ化 49">
                  <a:extLst>
                    <a:ext uri="{FF2B5EF4-FFF2-40B4-BE49-F238E27FC236}">
                      <a16:creationId xmlns:a16="http://schemas.microsoft.com/office/drawing/2014/main" id="{D14C4F87-F090-7884-BCF4-0707DEA49717}"/>
                    </a:ext>
                  </a:extLst>
                </p:cNvPr>
                <p:cNvGrpSpPr>
                  <a:grpSpLocks/>
                </p:cNvGrpSpPr>
                <p:nvPr/>
              </p:nvGrpSpPr>
              <p:grpSpPr>
                <a:xfrm>
                  <a:off x="4292600" y="596900"/>
                  <a:ext cx="1714500" cy="1294765"/>
                  <a:chOff x="0" y="0"/>
                  <a:chExt cx="1714500" cy="1294765"/>
                </a:xfrm>
              </p:grpSpPr>
              <p:sp>
                <p:nvSpPr>
                  <p:cNvPr id="51" name="Rectangle 1277">
                    <a:extLst>
                      <a:ext uri="{FF2B5EF4-FFF2-40B4-BE49-F238E27FC236}">
                        <a16:creationId xmlns:a16="http://schemas.microsoft.com/office/drawing/2014/main" id="{57A751D5-E65B-380F-03B3-4352B43CB30A}"/>
                      </a:ext>
                    </a:extLst>
                  </p:cNvPr>
                  <p:cNvSpPr>
                    <a:spLocks noChangeArrowheads="1"/>
                  </p:cNvSpPr>
                  <p:nvPr/>
                </p:nvSpPr>
                <p:spPr bwMode="auto">
                  <a:xfrm>
                    <a:off x="104775" y="161925"/>
                    <a:ext cx="561975" cy="222885"/>
                  </a:xfrm>
                  <a:prstGeom prst="rect">
                    <a:avLst/>
                  </a:prstGeom>
                  <a:solidFill>
                    <a:schemeClr val="accent1">
                      <a:alpha val="80000"/>
                    </a:schemeClr>
                  </a:solidFill>
                  <a:ln w="25400">
                    <a:solidFill>
                      <a:srgbClr val="385D8A"/>
                    </a:solidFill>
                    <a:miter lim="800000"/>
                    <a:headEnd/>
                    <a:tailEnd/>
                  </a:ln>
                </p:spPr>
                <p:txBody>
                  <a:bodyPr rot="0" vert="horz" wrap="square" lIns="74295" tIns="8890" rIns="74295" bIns="8890" anchor="t" anchorCtr="0" upright="1">
                    <a:noAutofit/>
                  </a:bodyPr>
                  <a:lstStyle/>
                  <a:p>
                    <a:pPr algn="just">
                      <a:lnSpc>
                        <a:spcPts val="1300"/>
                      </a:lnSpc>
                    </a:pPr>
                    <a:r>
                      <a:rPr lang="en-US" sz="900" kern="100">
                        <a:effectLst/>
                        <a:latin typeface="HG丸ｺﾞｼｯｸM-PRO" panose="020F0400000000000000"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2" name="Rectangle 1278">
                    <a:extLst>
                      <a:ext uri="{FF2B5EF4-FFF2-40B4-BE49-F238E27FC236}">
                        <a16:creationId xmlns:a16="http://schemas.microsoft.com/office/drawing/2014/main" id="{16373E5B-5A43-5C72-91F6-0AC193265FCD}"/>
                      </a:ext>
                    </a:extLst>
                  </p:cNvPr>
                  <p:cNvSpPr>
                    <a:spLocks noChangeArrowheads="1"/>
                  </p:cNvSpPr>
                  <p:nvPr/>
                </p:nvSpPr>
                <p:spPr bwMode="auto">
                  <a:xfrm>
                    <a:off x="676275" y="161925"/>
                    <a:ext cx="704215" cy="222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lnSpc>
                        <a:spcPts val="1300"/>
                      </a:lnSpc>
                    </a:pPr>
                    <a:r>
                      <a:rPr lang="ja-JP" sz="900" kern="100">
                        <a:effectLst/>
                        <a:latin typeface="游明朝" panose="02020400000000000000" pitchFamily="18" charset="-128"/>
                        <a:ea typeface="HG丸ｺﾞｼｯｸM-PRO" panose="020F0400000000000000" pitchFamily="50" charset="-128"/>
                        <a:cs typeface="Times New Roman" panose="02020603050405020304" pitchFamily="18" charset="0"/>
                      </a:rPr>
                      <a:t>点検業務</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3" name="Rectangle 1279">
                    <a:extLst>
                      <a:ext uri="{FF2B5EF4-FFF2-40B4-BE49-F238E27FC236}">
                        <a16:creationId xmlns:a16="http://schemas.microsoft.com/office/drawing/2014/main" id="{037F9EB0-ECD3-64FF-F1A1-098BE1A406CD}"/>
                      </a:ext>
                    </a:extLst>
                  </p:cNvPr>
                  <p:cNvSpPr>
                    <a:spLocks noChangeArrowheads="1"/>
                  </p:cNvSpPr>
                  <p:nvPr/>
                </p:nvSpPr>
                <p:spPr bwMode="auto">
                  <a:xfrm>
                    <a:off x="114300" y="542925"/>
                    <a:ext cx="561975" cy="222885"/>
                  </a:xfrm>
                  <a:prstGeom prst="rect">
                    <a:avLst/>
                  </a:prstGeom>
                  <a:noFill/>
                  <a:ln w="25400" cap="flat">
                    <a:solidFill>
                      <a:srgbClr val="385D8A"/>
                    </a:solidFill>
                    <a:prstDash val="dash"/>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lnSpc>
                        <a:spcPts val="1300"/>
                      </a:lnSpc>
                    </a:pPr>
                    <a:r>
                      <a:rPr lang="en-US" sz="900" kern="100">
                        <a:effectLst/>
                        <a:latin typeface="HG丸ｺﾞｼｯｸM-PRO" panose="020F0400000000000000"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4" name="Rectangle 1280">
                    <a:extLst>
                      <a:ext uri="{FF2B5EF4-FFF2-40B4-BE49-F238E27FC236}">
                        <a16:creationId xmlns:a16="http://schemas.microsoft.com/office/drawing/2014/main" id="{6048D79F-8FE5-FBDD-F445-D5C7B9F3429C}"/>
                      </a:ext>
                    </a:extLst>
                  </p:cNvPr>
                  <p:cNvSpPr>
                    <a:spLocks noChangeArrowheads="1"/>
                  </p:cNvSpPr>
                  <p:nvPr/>
                </p:nvSpPr>
                <p:spPr bwMode="auto">
                  <a:xfrm>
                    <a:off x="676275" y="504825"/>
                    <a:ext cx="894715"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lnSpc>
                        <a:spcPts val="1000"/>
                      </a:lnSpc>
                    </a:pPr>
                    <a:r>
                      <a:rPr lang="ja-JP" sz="900" kern="100" spc="-30">
                        <a:effectLst/>
                        <a:latin typeface="游明朝" panose="02020400000000000000" pitchFamily="18" charset="-128"/>
                        <a:ea typeface="HG丸ｺﾞｼｯｸM-PRO" panose="020F0400000000000000" pitchFamily="50" charset="-128"/>
                        <a:cs typeface="Times New Roman" panose="02020603050405020304" pitchFamily="18" charset="0"/>
                      </a:rPr>
                      <a:t>点検に基づく</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000"/>
                      </a:lnSpc>
                    </a:pPr>
                    <a:r>
                      <a:rPr lang="ja-JP" sz="900" kern="100" spc="-30">
                        <a:effectLst/>
                        <a:latin typeface="游明朝" panose="02020400000000000000" pitchFamily="18" charset="-128"/>
                        <a:ea typeface="HG丸ｺﾞｼｯｸM-PRO" panose="020F0400000000000000" pitchFamily="50" charset="-128"/>
                        <a:cs typeface="Times New Roman" panose="02020603050405020304" pitchFamily="18" charset="0"/>
                      </a:rPr>
                      <a:t>対策実施</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5" name="Rectangle 1281">
                    <a:extLst>
                      <a:ext uri="{FF2B5EF4-FFF2-40B4-BE49-F238E27FC236}">
                        <a16:creationId xmlns:a16="http://schemas.microsoft.com/office/drawing/2014/main" id="{72532188-EFFC-AB41-C353-A81FAA162BB5}"/>
                      </a:ext>
                    </a:extLst>
                  </p:cNvPr>
                  <p:cNvSpPr>
                    <a:spLocks noChangeArrowheads="1"/>
                  </p:cNvSpPr>
                  <p:nvPr/>
                </p:nvSpPr>
                <p:spPr bwMode="auto">
                  <a:xfrm>
                    <a:off x="114300" y="914400"/>
                    <a:ext cx="561975" cy="222885"/>
                  </a:xfrm>
                  <a:prstGeom prst="rect">
                    <a:avLst/>
                  </a:prstGeom>
                  <a:noFill/>
                  <a:ln w="28575" cap="flat" cmpd="dbl">
                    <a:solidFill>
                      <a:srgbClr val="385D8A"/>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pPr algn="just">
                      <a:lnSpc>
                        <a:spcPts val="1300"/>
                      </a:lnSpc>
                    </a:pPr>
                    <a:r>
                      <a:rPr lang="en-US" sz="900" kern="100">
                        <a:effectLst/>
                        <a:latin typeface="HG丸ｺﾞｼｯｸM-PRO" panose="020F0400000000000000" pitchFamily="50" charset="-128"/>
                        <a:ea typeface="游明朝" panose="02020400000000000000" pitchFamily="18" charset="-128"/>
                        <a:cs typeface="Times New Roman" panose="02020603050405020304" pitchFamily="18" charset="0"/>
                      </a:rPr>
                      <a:t> </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6" name="Rectangle 1282">
                    <a:extLst>
                      <a:ext uri="{FF2B5EF4-FFF2-40B4-BE49-F238E27FC236}">
                        <a16:creationId xmlns:a16="http://schemas.microsoft.com/office/drawing/2014/main" id="{DFFA7C32-B75E-12DF-E801-4D103B6DF0E2}"/>
                      </a:ext>
                    </a:extLst>
                  </p:cNvPr>
                  <p:cNvSpPr>
                    <a:spLocks noChangeArrowheads="1"/>
                  </p:cNvSpPr>
                  <p:nvPr/>
                </p:nvSpPr>
                <p:spPr bwMode="auto">
                  <a:xfrm>
                    <a:off x="676275" y="895350"/>
                    <a:ext cx="1037590" cy="295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lnSpc>
                        <a:spcPts val="1000"/>
                      </a:lnSpc>
                    </a:pPr>
                    <a:r>
                      <a:rPr lang="ja-JP" sz="900" kern="100" spc="-30">
                        <a:effectLst/>
                        <a:latin typeface="游明朝" panose="02020400000000000000" pitchFamily="18" charset="-128"/>
                        <a:ea typeface="HG丸ｺﾞｼｯｸM-PRO" panose="020F0400000000000000" pitchFamily="50" charset="-128"/>
                        <a:cs typeface="Times New Roman" panose="02020603050405020304" pitchFamily="18" charset="0"/>
                      </a:rPr>
                      <a:t>計画立案等（蓄積ﾃﾞｰﾀの活用含む）</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57" name="Rectangle 1283">
                    <a:extLst>
                      <a:ext uri="{FF2B5EF4-FFF2-40B4-BE49-F238E27FC236}">
                        <a16:creationId xmlns:a16="http://schemas.microsoft.com/office/drawing/2014/main" id="{A697521E-F1CD-D3A0-BFD9-40EBA1E233C9}"/>
                      </a:ext>
                    </a:extLst>
                  </p:cNvPr>
                  <p:cNvSpPr>
                    <a:spLocks noChangeArrowheads="1"/>
                  </p:cNvSpPr>
                  <p:nvPr/>
                </p:nvSpPr>
                <p:spPr bwMode="auto">
                  <a:xfrm>
                    <a:off x="0" y="0"/>
                    <a:ext cx="1714500" cy="129476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anchor="t" anchorCtr="0" upright="1">
                    <a:noAutofit/>
                  </a:bodyPr>
                  <a:lstStyle/>
                  <a:p>
                    <a:endParaRPr lang="ja-JP" altLang="en-US"/>
                  </a:p>
                </p:txBody>
              </p:sp>
            </p:grpSp>
          </p:grpSp>
          <p:cxnSp>
            <p:nvCxnSpPr>
              <p:cNvPr id="10" name="直線矢印コネクタ 9">
                <a:extLst>
                  <a:ext uri="{FF2B5EF4-FFF2-40B4-BE49-F238E27FC236}">
                    <a16:creationId xmlns:a16="http://schemas.microsoft.com/office/drawing/2014/main" id="{A114A78E-BC22-B2BE-032B-08E1841B8809}"/>
                  </a:ext>
                </a:extLst>
              </p:cNvPr>
              <p:cNvCxnSpPr>
                <a:cxnSpLocks/>
              </p:cNvCxnSpPr>
              <p:nvPr/>
            </p:nvCxnSpPr>
            <p:spPr>
              <a:xfrm>
                <a:off x="2368550" y="2794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D13B920A-8F48-4DF0-B29B-0E5F29B49F32}"/>
                  </a:ext>
                </a:extLst>
              </p:cNvPr>
              <p:cNvCxnSpPr>
                <a:cxnSpLocks/>
              </p:cNvCxnSpPr>
              <p:nvPr/>
            </p:nvCxnSpPr>
            <p:spPr>
              <a:xfrm>
                <a:off x="2368550" y="7874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B5B17572-ACFA-65E1-3FA8-965AE1E970D4}"/>
                  </a:ext>
                </a:extLst>
              </p:cNvPr>
              <p:cNvCxnSpPr>
                <a:cxnSpLocks/>
              </p:cNvCxnSpPr>
              <p:nvPr/>
            </p:nvCxnSpPr>
            <p:spPr>
              <a:xfrm>
                <a:off x="2368550" y="1638300"/>
                <a:ext cx="0" cy="247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a:extLst>
                  <a:ext uri="{FF2B5EF4-FFF2-40B4-BE49-F238E27FC236}">
                    <a16:creationId xmlns:a16="http://schemas.microsoft.com/office/drawing/2014/main" id="{A42B35CB-EEA3-FCAB-F28D-DD6A0821ECBF}"/>
                  </a:ext>
                </a:extLst>
              </p:cNvPr>
              <p:cNvCxnSpPr>
                <a:cxnSpLocks/>
              </p:cNvCxnSpPr>
              <p:nvPr/>
            </p:nvCxnSpPr>
            <p:spPr>
              <a:xfrm flipH="1">
                <a:off x="787400" y="1308100"/>
                <a:ext cx="713740" cy="0"/>
              </a:xfrm>
              <a:prstGeom prst="straightConnector1">
                <a:avLst/>
              </a:prstGeom>
              <a:ln>
                <a:headEnd type="none"/>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a:extLst>
                  <a:ext uri="{FF2B5EF4-FFF2-40B4-BE49-F238E27FC236}">
                    <a16:creationId xmlns:a16="http://schemas.microsoft.com/office/drawing/2014/main" id="{8B514DEF-4251-6046-7AE7-76737E798741}"/>
                  </a:ext>
                </a:extLst>
              </p:cNvPr>
              <p:cNvCxnSpPr>
                <a:cxnSpLocks/>
              </p:cNvCxnSpPr>
              <p:nvPr/>
            </p:nvCxnSpPr>
            <p:spPr>
              <a:xfrm>
                <a:off x="2381250" y="5029200"/>
                <a:ext cx="0" cy="180975"/>
              </a:xfrm>
              <a:prstGeom prst="straightConnector1">
                <a:avLst/>
              </a:prstGeom>
              <a:ln>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E08CF15F-D50B-64D7-276C-CB2719D02897}"/>
                  </a:ext>
                </a:extLst>
              </p:cNvPr>
              <p:cNvCxnSpPr>
                <a:cxnSpLocks/>
              </p:cNvCxnSpPr>
              <p:nvPr/>
            </p:nvCxnSpPr>
            <p:spPr>
              <a:xfrm>
                <a:off x="330200" y="4851400"/>
                <a:ext cx="1291590" cy="0"/>
              </a:xfrm>
              <a:prstGeom prst="straightConnector1">
                <a:avLst/>
              </a:prstGeom>
              <a:ln>
                <a:solidFill>
                  <a:schemeClr val="accent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DEF13EA8-82C3-680C-D216-20072223D7A3}"/>
                  </a:ext>
                </a:extLst>
              </p:cNvPr>
              <p:cNvCxnSpPr>
                <a:cxnSpLocks/>
              </p:cNvCxnSpPr>
              <p:nvPr/>
            </p:nvCxnSpPr>
            <p:spPr>
              <a:xfrm>
                <a:off x="3124200" y="2184400"/>
                <a:ext cx="110426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C7F6E3FC-05AF-3EAF-2DB2-04CDC1E2276D}"/>
                  </a:ext>
                </a:extLst>
              </p:cNvPr>
              <p:cNvCxnSpPr>
                <a:cxnSpLocks/>
              </p:cNvCxnSpPr>
              <p:nvPr/>
            </p:nvCxnSpPr>
            <p:spPr>
              <a:xfrm>
                <a:off x="2355850" y="29972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3B570885-95BB-F5A0-CEE9-38FAC62C62DA}"/>
                  </a:ext>
                </a:extLst>
              </p:cNvPr>
              <p:cNvCxnSpPr>
                <a:cxnSpLocks/>
              </p:cNvCxnSpPr>
              <p:nvPr/>
            </p:nvCxnSpPr>
            <p:spPr>
              <a:xfrm>
                <a:off x="774700" y="1308100"/>
                <a:ext cx="0" cy="2846070"/>
              </a:xfrm>
              <a:prstGeom prst="straightConnector1">
                <a:avLst/>
              </a:prstGeom>
              <a:ln>
                <a:tailEnd type="non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ECEF1EC2-67E4-2B5F-1327-4E3889945168}"/>
                  </a:ext>
                </a:extLst>
              </p:cNvPr>
              <p:cNvCxnSpPr>
                <a:cxnSpLocks/>
              </p:cNvCxnSpPr>
              <p:nvPr/>
            </p:nvCxnSpPr>
            <p:spPr>
              <a:xfrm>
                <a:off x="2368550" y="25019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3CE76547-5ADA-54D9-1B20-6F9A58042F14}"/>
                  </a:ext>
                </a:extLst>
              </p:cNvPr>
              <p:cNvCxnSpPr>
                <a:cxnSpLocks/>
              </p:cNvCxnSpPr>
              <p:nvPr/>
            </p:nvCxnSpPr>
            <p:spPr>
              <a:xfrm>
                <a:off x="3111500" y="3492500"/>
                <a:ext cx="110426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1C9FAF31-CFD2-6B1A-2276-32F458F133BD}"/>
                  </a:ext>
                </a:extLst>
              </p:cNvPr>
              <p:cNvCxnSpPr>
                <a:cxnSpLocks/>
              </p:cNvCxnSpPr>
              <p:nvPr/>
            </p:nvCxnSpPr>
            <p:spPr>
              <a:xfrm>
                <a:off x="2355850" y="37973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775358F1-48DF-B4D7-D11B-73808B10146B}"/>
                  </a:ext>
                </a:extLst>
              </p:cNvPr>
              <p:cNvCxnSpPr>
                <a:cxnSpLocks/>
              </p:cNvCxnSpPr>
              <p:nvPr/>
            </p:nvCxnSpPr>
            <p:spPr>
              <a:xfrm>
                <a:off x="2368550" y="4521200"/>
                <a:ext cx="0" cy="180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960D653D-8AD5-7AE8-4B70-2F476A4ED429}"/>
                  </a:ext>
                </a:extLst>
              </p:cNvPr>
              <p:cNvCxnSpPr>
                <a:cxnSpLocks/>
              </p:cNvCxnSpPr>
              <p:nvPr/>
            </p:nvCxnSpPr>
            <p:spPr>
              <a:xfrm flipH="1">
                <a:off x="3124200" y="4864100"/>
                <a:ext cx="10972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A14465D7-48EB-B00D-AA5E-1A8982EF3F2D}"/>
                  </a:ext>
                </a:extLst>
              </p:cNvPr>
              <p:cNvCxnSpPr>
                <a:cxnSpLocks/>
              </p:cNvCxnSpPr>
              <p:nvPr/>
            </p:nvCxnSpPr>
            <p:spPr>
              <a:xfrm>
                <a:off x="2381250" y="5562600"/>
                <a:ext cx="0" cy="180975"/>
              </a:xfrm>
              <a:prstGeom prst="straightConnector1">
                <a:avLst/>
              </a:prstGeom>
              <a:noFill/>
              <a:ln w="9525" cap="flat" cmpd="sng" algn="ctr">
                <a:solidFill>
                  <a:schemeClr val="accent1"/>
                </a:solidFill>
                <a:prstDash val="solid"/>
                <a:tailEnd type="arrow"/>
              </a:ln>
              <a:effectLst/>
            </p:spPr>
          </p:cxnSp>
          <p:cxnSp>
            <p:nvCxnSpPr>
              <p:cNvPr id="25" name="直線矢印コネクタ 24">
                <a:extLst>
                  <a:ext uri="{FF2B5EF4-FFF2-40B4-BE49-F238E27FC236}">
                    <a16:creationId xmlns:a16="http://schemas.microsoft.com/office/drawing/2014/main" id="{0CDD9960-4B3B-3657-35C8-8CAA406D09D8}"/>
                  </a:ext>
                </a:extLst>
              </p:cNvPr>
              <p:cNvCxnSpPr>
                <a:cxnSpLocks/>
              </p:cNvCxnSpPr>
              <p:nvPr/>
            </p:nvCxnSpPr>
            <p:spPr>
              <a:xfrm>
                <a:off x="342900" y="596900"/>
                <a:ext cx="129286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7D062DF4-25DD-51E3-F608-7B45BAA6B732}"/>
                  </a:ext>
                </a:extLst>
              </p:cNvPr>
              <p:cNvCxnSpPr>
                <a:cxnSpLocks/>
              </p:cNvCxnSpPr>
              <p:nvPr/>
            </p:nvCxnSpPr>
            <p:spPr>
              <a:xfrm flipH="1">
                <a:off x="1016000" y="6007100"/>
                <a:ext cx="534035" cy="0"/>
              </a:xfrm>
              <a:prstGeom prst="straightConnector1">
                <a:avLst/>
              </a:prstGeom>
              <a:ln>
                <a:solidFill>
                  <a:schemeClr val="accent1"/>
                </a:solidFill>
                <a:prstDash val="dashDot"/>
                <a:headEnd type="none"/>
                <a:tailEnd type="arrow"/>
              </a:ln>
            </p:spPr>
            <p:style>
              <a:lnRef idx="1">
                <a:schemeClr val="accent1"/>
              </a:lnRef>
              <a:fillRef idx="0">
                <a:schemeClr val="accent1"/>
              </a:fillRef>
              <a:effectRef idx="0">
                <a:schemeClr val="accent1"/>
              </a:effectRef>
              <a:fontRef idx="minor">
                <a:schemeClr val="tx1"/>
              </a:fontRef>
            </p:style>
          </p:cxnSp>
        </p:grpSp>
      </p:grpSp>
      <p:sp>
        <p:nvSpPr>
          <p:cNvPr id="58" name="スライド番号プレースホルダー 3">
            <a:extLst>
              <a:ext uri="{FF2B5EF4-FFF2-40B4-BE49-F238E27FC236}">
                <a16:creationId xmlns:a16="http://schemas.microsoft.com/office/drawing/2014/main" id="{CF1206E6-8971-47B2-A9BF-893433138B59}"/>
              </a:ext>
            </a:extLst>
          </p:cNvPr>
          <p:cNvSpPr txBox="1">
            <a:spLocks/>
          </p:cNvSpPr>
          <p:nvPr/>
        </p:nvSpPr>
        <p:spPr>
          <a:xfrm>
            <a:off x="8429787" y="6465887"/>
            <a:ext cx="660400" cy="365125"/>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3</a:t>
            </a:fld>
            <a:endParaRPr lang="ja-JP" altLang="en-US" dirty="0"/>
          </a:p>
        </p:txBody>
      </p:sp>
      <p:sp>
        <p:nvSpPr>
          <p:cNvPr id="59" name="テキスト ボックス 17">
            <a:extLst>
              <a:ext uri="{FF2B5EF4-FFF2-40B4-BE49-F238E27FC236}">
                <a16:creationId xmlns:a16="http://schemas.microsoft.com/office/drawing/2014/main" id="{0C9167F5-A9CB-44CA-BB30-D77239C476B5}"/>
              </a:ext>
            </a:extLst>
          </p:cNvPr>
          <p:cNvSpPr txBox="1"/>
          <p:nvPr/>
        </p:nvSpPr>
        <p:spPr>
          <a:xfrm>
            <a:off x="7271792" y="-11101"/>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－４</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8108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２－２ 点検の種類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公園設備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48" name="正方形/長方形 47">
            <a:extLst>
              <a:ext uri="{FF2B5EF4-FFF2-40B4-BE49-F238E27FC236}">
                <a16:creationId xmlns:a16="http://schemas.microsoft.com/office/drawing/2014/main" id="{B138DE3C-230D-41EA-4E80-9C00996E1011}"/>
              </a:ext>
            </a:extLst>
          </p:cNvPr>
          <p:cNvSpPr/>
          <p:nvPr/>
        </p:nvSpPr>
        <p:spPr>
          <a:xfrm>
            <a:off x="136014" y="1124927"/>
            <a:ext cx="8784976" cy="4890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49" name="フローチャート : 代替処理 38">
            <a:extLst>
              <a:ext uri="{FF2B5EF4-FFF2-40B4-BE49-F238E27FC236}">
                <a16:creationId xmlns:a16="http://schemas.microsoft.com/office/drawing/2014/main" id="{D8B3229C-2588-2B3F-8B71-48FF381CF5F9}"/>
              </a:ext>
            </a:extLst>
          </p:cNvPr>
          <p:cNvSpPr/>
          <p:nvPr/>
        </p:nvSpPr>
        <p:spPr>
          <a:xfrm>
            <a:off x="197508" y="1177818"/>
            <a:ext cx="1290402" cy="74364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点検分類</a:t>
            </a:r>
          </a:p>
        </p:txBody>
      </p:sp>
      <p:sp>
        <p:nvSpPr>
          <p:cNvPr id="50" name="フローチャート : 代替処理 72">
            <a:extLst>
              <a:ext uri="{FF2B5EF4-FFF2-40B4-BE49-F238E27FC236}">
                <a16:creationId xmlns:a16="http://schemas.microsoft.com/office/drawing/2014/main" id="{09F879C5-0797-6B84-C680-56CAAEAB748B}"/>
              </a:ext>
            </a:extLst>
          </p:cNvPr>
          <p:cNvSpPr/>
          <p:nvPr/>
        </p:nvSpPr>
        <p:spPr>
          <a:xfrm>
            <a:off x="1533314" y="1197102"/>
            <a:ext cx="1859557" cy="74364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点検体制</a:t>
            </a:r>
            <a:endPar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a:t>
            </a: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フローチャート : 代替処理 75">
            <a:extLst>
              <a:ext uri="{FF2B5EF4-FFF2-40B4-BE49-F238E27FC236}">
                <a16:creationId xmlns:a16="http://schemas.microsoft.com/office/drawing/2014/main" id="{4866447C-FAA7-B9EE-FFEB-2A76740AC50B}"/>
              </a:ext>
            </a:extLst>
          </p:cNvPr>
          <p:cNvSpPr/>
          <p:nvPr/>
        </p:nvSpPr>
        <p:spPr>
          <a:xfrm>
            <a:off x="3432240" y="1187459"/>
            <a:ext cx="1326074" cy="733999"/>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点検概要</a:t>
            </a:r>
          </a:p>
        </p:txBody>
      </p:sp>
      <p:sp>
        <p:nvSpPr>
          <p:cNvPr id="52" name="フローチャート : 代替処理 76">
            <a:extLst>
              <a:ext uri="{FF2B5EF4-FFF2-40B4-BE49-F238E27FC236}">
                <a16:creationId xmlns:a16="http://schemas.microsoft.com/office/drawing/2014/main" id="{F311F347-4120-C53C-B9E7-3A1E6329D988}"/>
              </a:ext>
            </a:extLst>
          </p:cNvPr>
          <p:cNvSpPr/>
          <p:nvPr/>
        </p:nvSpPr>
        <p:spPr>
          <a:xfrm>
            <a:off x="4797683" y="1175840"/>
            <a:ext cx="1586575" cy="743640"/>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点検頻度</a:t>
            </a:r>
          </a:p>
        </p:txBody>
      </p:sp>
      <p:sp>
        <p:nvSpPr>
          <p:cNvPr id="53" name="フローチャート : 代替処理 77">
            <a:extLst>
              <a:ext uri="{FF2B5EF4-FFF2-40B4-BE49-F238E27FC236}">
                <a16:creationId xmlns:a16="http://schemas.microsoft.com/office/drawing/2014/main" id="{F751F46B-E037-6C01-66BD-3F11D892F83B}"/>
              </a:ext>
            </a:extLst>
          </p:cNvPr>
          <p:cNvSpPr/>
          <p:nvPr/>
        </p:nvSpPr>
        <p:spPr>
          <a:xfrm>
            <a:off x="6423627" y="1168392"/>
            <a:ext cx="2458979" cy="740937"/>
          </a:xfrm>
          <a:prstGeom prst="flowChartAlternateProcess">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施設数</a:t>
            </a:r>
          </a:p>
        </p:txBody>
      </p:sp>
      <p:sp>
        <p:nvSpPr>
          <p:cNvPr id="54" name="フローチャート : 代替処理 78">
            <a:extLst>
              <a:ext uri="{FF2B5EF4-FFF2-40B4-BE49-F238E27FC236}">
                <a16:creationId xmlns:a16="http://schemas.microsoft.com/office/drawing/2014/main" id="{96095B29-7AA9-1A53-DE9B-4A887846BC7E}"/>
              </a:ext>
            </a:extLst>
          </p:cNvPr>
          <p:cNvSpPr/>
          <p:nvPr/>
        </p:nvSpPr>
        <p:spPr>
          <a:xfrm>
            <a:off x="186864" y="2217946"/>
            <a:ext cx="1244133" cy="80685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フローチャート : 代替処理 79">
            <a:extLst>
              <a:ext uri="{FF2B5EF4-FFF2-40B4-BE49-F238E27FC236}">
                <a16:creationId xmlns:a16="http://schemas.microsoft.com/office/drawing/2014/main" id="{E8C64B0D-3F3C-17A2-9266-AE7983BD5857}"/>
              </a:ext>
            </a:extLst>
          </p:cNvPr>
          <p:cNvSpPr/>
          <p:nvPr/>
        </p:nvSpPr>
        <p:spPr>
          <a:xfrm>
            <a:off x="1452359" y="2224299"/>
            <a:ext cx="1980352" cy="80685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（指定管理者・入札）</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フローチャート : 代替処理 80">
            <a:extLst>
              <a:ext uri="{FF2B5EF4-FFF2-40B4-BE49-F238E27FC236}">
                <a16:creationId xmlns:a16="http://schemas.microsoft.com/office/drawing/2014/main" id="{BB6D47E4-87B9-3027-EB27-D4D35C078D3A}"/>
              </a:ext>
            </a:extLst>
          </p:cNvPr>
          <p:cNvSpPr/>
          <p:nvPr/>
        </p:nvSpPr>
        <p:spPr>
          <a:xfrm>
            <a:off x="3462956" y="2239503"/>
            <a:ext cx="1509482" cy="787590"/>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動作</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状況の点検</a:t>
            </a:r>
          </a:p>
        </p:txBody>
      </p:sp>
      <p:sp>
        <p:nvSpPr>
          <p:cNvPr id="57" name="フローチャート : 代替処理 81">
            <a:extLst>
              <a:ext uri="{FF2B5EF4-FFF2-40B4-BE49-F238E27FC236}">
                <a16:creationId xmlns:a16="http://schemas.microsoft.com/office/drawing/2014/main" id="{DCF39CEE-8DAF-3980-A9AB-D32D5F025737}"/>
              </a:ext>
            </a:extLst>
          </p:cNvPr>
          <p:cNvSpPr/>
          <p:nvPr/>
        </p:nvSpPr>
        <p:spPr>
          <a:xfrm>
            <a:off x="5008918" y="2226400"/>
            <a:ext cx="1400300" cy="834805"/>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１２回／年</a:t>
            </a:r>
          </a:p>
        </p:txBody>
      </p:sp>
      <p:sp>
        <p:nvSpPr>
          <p:cNvPr id="59" name="フローチャート : 代替処理 83">
            <a:extLst>
              <a:ext uri="{FF2B5EF4-FFF2-40B4-BE49-F238E27FC236}">
                <a16:creationId xmlns:a16="http://schemas.microsoft.com/office/drawing/2014/main" id="{BF26FAA4-577F-9F4A-79EA-9600CA45F300}"/>
              </a:ext>
            </a:extLst>
          </p:cNvPr>
          <p:cNvSpPr/>
          <p:nvPr/>
        </p:nvSpPr>
        <p:spPr>
          <a:xfrm>
            <a:off x="175096" y="3166575"/>
            <a:ext cx="1242024" cy="823416"/>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p>
        </p:txBody>
      </p:sp>
      <p:sp>
        <p:nvSpPr>
          <p:cNvPr id="60" name="フローチャート : 代替処理 84">
            <a:extLst>
              <a:ext uri="{FF2B5EF4-FFF2-40B4-BE49-F238E27FC236}">
                <a16:creationId xmlns:a16="http://schemas.microsoft.com/office/drawing/2014/main" id="{4CD8178C-3F2E-8477-BD3B-DC598AAA2E62}"/>
              </a:ext>
            </a:extLst>
          </p:cNvPr>
          <p:cNvSpPr/>
          <p:nvPr/>
        </p:nvSpPr>
        <p:spPr>
          <a:xfrm>
            <a:off x="1448891" y="3158783"/>
            <a:ext cx="1980352" cy="823416"/>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（指定管理者・入札）</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フローチャート : 代替処理 85">
            <a:extLst>
              <a:ext uri="{FF2B5EF4-FFF2-40B4-BE49-F238E27FC236}">
                <a16:creationId xmlns:a16="http://schemas.microsoft.com/office/drawing/2014/main" id="{9F596166-C2DF-7F75-11F0-C9854A87F02D}"/>
              </a:ext>
            </a:extLst>
          </p:cNvPr>
          <p:cNvSpPr/>
          <p:nvPr/>
        </p:nvSpPr>
        <p:spPr>
          <a:xfrm>
            <a:off x="3456013" y="3133746"/>
            <a:ext cx="1509482" cy="891509"/>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異常確認、各種計測、</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清掃など</a:t>
            </a:r>
          </a:p>
        </p:txBody>
      </p:sp>
      <p:sp>
        <p:nvSpPr>
          <p:cNvPr id="63" name="フローチャート : 代替処理 86">
            <a:extLst>
              <a:ext uri="{FF2B5EF4-FFF2-40B4-BE49-F238E27FC236}">
                <a16:creationId xmlns:a16="http://schemas.microsoft.com/office/drawing/2014/main" id="{F12E483B-8DE2-83FB-9BD8-95D10D1D1FD9}"/>
              </a:ext>
            </a:extLst>
          </p:cNvPr>
          <p:cNvSpPr/>
          <p:nvPr/>
        </p:nvSpPr>
        <p:spPr>
          <a:xfrm>
            <a:off x="5001181" y="3139704"/>
            <a:ext cx="1422446" cy="883807"/>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１回／年</a:t>
            </a:r>
          </a:p>
        </p:txBody>
      </p:sp>
      <p:sp>
        <p:nvSpPr>
          <p:cNvPr id="70" name="テキスト ボックス 69">
            <a:extLst>
              <a:ext uri="{FF2B5EF4-FFF2-40B4-BE49-F238E27FC236}">
                <a16:creationId xmlns:a16="http://schemas.microsoft.com/office/drawing/2014/main" id="{95FC40B5-503F-6A9D-75BF-544077E249F9}"/>
              </a:ext>
            </a:extLst>
          </p:cNvPr>
          <p:cNvSpPr txBox="1"/>
          <p:nvPr/>
        </p:nvSpPr>
        <p:spPr>
          <a:xfrm>
            <a:off x="288847" y="6119929"/>
            <a:ext cx="7843814" cy="338554"/>
          </a:xfrm>
          <a:prstGeom prst="rect">
            <a:avLst/>
          </a:prstGeom>
          <a:noFill/>
        </p:spPr>
        <p:txBody>
          <a:bodyPr wrap="none" rtlCol="0">
            <a:spAutoFit/>
          </a:bodyPr>
          <a:lstStyle/>
          <a:p>
            <a:r>
              <a:rPr kumimoji="1" lang="en-US" altLang="ja-JP" sz="16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入札：一般競争入札、総合：一般競争入札（総合評価落札方式）、随契：随意契約</a:t>
            </a:r>
          </a:p>
        </p:txBody>
      </p:sp>
      <p:sp>
        <p:nvSpPr>
          <p:cNvPr id="71" name="フローチャート : 代替処理 82">
            <a:extLst>
              <a:ext uri="{FF2B5EF4-FFF2-40B4-BE49-F238E27FC236}">
                <a16:creationId xmlns:a16="http://schemas.microsoft.com/office/drawing/2014/main" id="{D381BFDB-EFAB-9E6C-BA62-6B4B69BF8849}"/>
              </a:ext>
            </a:extLst>
          </p:cNvPr>
          <p:cNvSpPr/>
          <p:nvPr/>
        </p:nvSpPr>
        <p:spPr>
          <a:xfrm>
            <a:off x="6479250" y="2118467"/>
            <a:ext cx="2403356" cy="1905044"/>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algn="l" rtl="0" eaLnBrk="1" fontAlgn="t" latinLnBrk="0" hangingPunct="1">
              <a:lnSpc>
                <a:spcPct val="150000"/>
              </a:lnSpc>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受変電設備</a:t>
            </a:r>
            <a:r>
              <a:rPr kumimoji="1" lang="ja-JP" altLang="en-US" sz="1400" b="0" i="0" u="none" strike="noStrike" kern="1200" dirty="0">
                <a:solidFill>
                  <a:schemeClr val="tx1"/>
                </a:solidFill>
                <a:effectLst/>
                <a:latin typeface="Trebuchet MS" panose="020B0603020202020204" pitchFamily="34" charset="0"/>
              </a:rPr>
              <a:t>　　</a:t>
            </a:r>
            <a:endParaRPr lang="ja-JP" altLang="ja-JP" sz="1400" b="0" i="0" u="none" strike="noStrike" dirty="0">
              <a:solidFill>
                <a:schemeClr val="tx1"/>
              </a:solidFill>
              <a:effectLst/>
              <a:latin typeface="Arial" panose="020B0604020202020204" pitchFamily="34" charset="0"/>
            </a:endParaRPr>
          </a:p>
          <a:p>
            <a:pPr marL="0" algn="l" rtl="0" eaLnBrk="1" fontAlgn="t" latinLnBrk="0" hangingPunct="1">
              <a:lnSpc>
                <a:spcPct val="150000"/>
              </a:lnSpc>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自家発電設備</a:t>
            </a:r>
            <a:r>
              <a:rPr kumimoji="1" lang="ja-JP" altLang="en-US" sz="1400" b="0" i="0" u="none" strike="noStrike" kern="1200" dirty="0">
                <a:solidFill>
                  <a:schemeClr val="tx1"/>
                </a:solidFill>
                <a:effectLst/>
                <a:latin typeface="Trebuchet MS" panose="020B0603020202020204" pitchFamily="34" charset="0"/>
              </a:rPr>
              <a:t>　</a:t>
            </a:r>
            <a:endParaRPr kumimoji="1" lang="en-US" altLang="ja-JP" sz="1400" b="0" i="0" u="none" strike="noStrike" kern="1200" dirty="0">
              <a:solidFill>
                <a:schemeClr val="tx1"/>
              </a:solidFill>
              <a:effectLst/>
              <a:latin typeface="Trebuchet MS" panose="020B0603020202020204" pitchFamily="34" charset="0"/>
            </a:endParaRPr>
          </a:p>
          <a:p>
            <a:pPr marL="0" algn="l" rtl="0" eaLnBrk="1" fontAlgn="t" latinLnBrk="0" hangingPunct="1">
              <a:lnSpc>
                <a:spcPct val="150000"/>
              </a:lnSpc>
              <a:spcBef>
                <a:spcPts val="0"/>
              </a:spcBef>
              <a:spcAft>
                <a:spcPts val="0"/>
              </a:spcAft>
            </a:pPr>
            <a:r>
              <a:rPr lang="ja-JP" altLang="en-US" sz="1400" dirty="0">
                <a:solidFill>
                  <a:schemeClr val="tx1"/>
                </a:solidFill>
                <a:latin typeface="Trebuchet MS" panose="020B0603020202020204" pitchFamily="34" charset="0"/>
              </a:rPr>
              <a:t>　　　　　８８施設</a:t>
            </a:r>
            <a:endParaRPr lang="ja-JP" altLang="ja-JP" sz="1400" b="0" i="0" u="none" strike="noStrike" dirty="0">
              <a:solidFill>
                <a:schemeClr val="tx1"/>
              </a:solidFill>
              <a:effectLst/>
              <a:latin typeface="Arial" panose="020B0604020202020204" pitchFamily="34" charset="0"/>
            </a:endParaRPr>
          </a:p>
        </p:txBody>
      </p:sp>
      <p:sp>
        <p:nvSpPr>
          <p:cNvPr id="72" name="フローチャート : 代替処理 82">
            <a:extLst>
              <a:ext uri="{FF2B5EF4-FFF2-40B4-BE49-F238E27FC236}">
                <a16:creationId xmlns:a16="http://schemas.microsoft.com/office/drawing/2014/main" id="{D93B48A4-9A7C-BFB7-58AE-9C2840CE1FBF}"/>
              </a:ext>
            </a:extLst>
          </p:cNvPr>
          <p:cNvSpPr/>
          <p:nvPr/>
        </p:nvSpPr>
        <p:spPr>
          <a:xfrm>
            <a:off x="6475999" y="4585743"/>
            <a:ext cx="2397595" cy="98134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l" rtl="0" eaLnBrk="1" fontAlgn="t" latinLnBrk="0" hangingPunct="1">
              <a:lnSpc>
                <a:spcPct val="150000"/>
              </a:lnSpc>
              <a:spcBef>
                <a:spcPts val="0"/>
              </a:spcBef>
              <a:spcAft>
                <a:spcPts val="0"/>
              </a:spcAft>
            </a:pPr>
            <a:r>
              <a:rPr kumimoji="1" lang="ja-JP" altLang="en-US" sz="1400" i="0" u="none" strike="noStrike" kern="1200" dirty="0">
                <a:solidFill>
                  <a:schemeClr val="tx1"/>
                </a:solidFill>
                <a:effectLst/>
                <a:latin typeface="Trebuchet MS" panose="020B0603020202020204" pitchFamily="34" charset="0"/>
              </a:rPr>
              <a:t>　　</a:t>
            </a:r>
            <a:r>
              <a:rPr kumimoji="1" lang="ja-JP" altLang="ja-JP" sz="1400" i="0" u="none" strike="noStrike" kern="1200" dirty="0">
                <a:solidFill>
                  <a:schemeClr val="tx1"/>
                </a:solidFill>
                <a:effectLst/>
                <a:latin typeface="Trebuchet MS" panose="020B0603020202020204" pitchFamily="34" charset="0"/>
              </a:rPr>
              <a:t>親水設備</a:t>
            </a:r>
            <a:r>
              <a:rPr kumimoji="1" lang="ja-JP" altLang="en-US" sz="1400" i="0" u="none" strike="noStrike" kern="1200" dirty="0">
                <a:solidFill>
                  <a:schemeClr val="tx1"/>
                </a:solidFill>
                <a:effectLst/>
                <a:latin typeface="Trebuchet MS" panose="020B0603020202020204" pitchFamily="34" charset="0"/>
              </a:rPr>
              <a:t>　　　</a:t>
            </a:r>
            <a:endParaRPr lang="ja-JP" altLang="ja-JP" sz="1400" i="0" u="none" strike="noStrike" dirty="0">
              <a:solidFill>
                <a:schemeClr val="tx1"/>
              </a:solidFill>
              <a:effectLst/>
              <a:latin typeface="Arial" panose="020B0604020202020204" pitchFamily="34" charset="0"/>
            </a:endParaRPr>
          </a:p>
          <a:p>
            <a:pPr marL="0" algn="l" rtl="0" eaLnBrk="1" fontAlgn="t" latinLnBrk="0" hangingPunct="1">
              <a:lnSpc>
                <a:spcPct val="150000"/>
              </a:lnSpc>
              <a:spcBef>
                <a:spcPts val="0"/>
              </a:spcBef>
              <a:spcAft>
                <a:spcPts val="0"/>
              </a:spcAft>
            </a:pPr>
            <a:r>
              <a:rPr kumimoji="1" lang="ja-JP" altLang="en-US" sz="1400" b="0" i="0" u="none" strike="noStrike" kern="1200" dirty="0">
                <a:solidFill>
                  <a:schemeClr val="tx1"/>
                </a:solidFill>
                <a:effectLst/>
                <a:latin typeface="Trebuchet MS" panose="020B0603020202020204" pitchFamily="34" charset="0"/>
              </a:rPr>
              <a:t>　　</a:t>
            </a:r>
            <a:r>
              <a:rPr kumimoji="1" lang="ja-JP" altLang="ja-JP" sz="1400" b="0" i="0" u="none" strike="noStrike" kern="1200" dirty="0">
                <a:solidFill>
                  <a:schemeClr val="tx1"/>
                </a:solidFill>
                <a:effectLst/>
                <a:latin typeface="Trebuchet MS" panose="020B0603020202020204" pitchFamily="34" charset="0"/>
              </a:rPr>
              <a:t>排水</a:t>
            </a:r>
            <a:r>
              <a:rPr kumimoji="1" lang="ja-JP" altLang="en-US" sz="1400" b="0" i="0" u="none" strike="noStrike" kern="1200" dirty="0">
                <a:solidFill>
                  <a:schemeClr val="tx1"/>
                </a:solidFill>
                <a:effectLst/>
                <a:latin typeface="Trebuchet MS" panose="020B0603020202020204" pitchFamily="34" charset="0"/>
              </a:rPr>
              <a:t>等ポンプ</a:t>
            </a:r>
            <a:r>
              <a:rPr kumimoji="1" lang="ja-JP" altLang="ja-JP" sz="1400" b="0" i="0" u="none" strike="noStrike" kern="1200" dirty="0">
                <a:solidFill>
                  <a:schemeClr val="tx1"/>
                </a:solidFill>
                <a:effectLst/>
                <a:latin typeface="Trebuchet MS" panose="020B0603020202020204" pitchFamily="34" charset="0"/>
              </a:rPr>
              <a:t>設備</a:t>
            </a:r>
            <a:endParaRPr kumimoji="1" lang="en-US" altLang="ja-JP" sz="1400" b="0" i="0" u="none" strike="noStrike" kern="1200" dirty="0">
              <a:solidFill>
                <a:schemeClr val="tx1"/>
              </a:solidFill>
              <a:effectLst/>
              <a:latin typeface="Trebuchet MS" panose="020B0603020202020204" pitchFamily="34" charset="0"/>
            </a:endParaRPr>
          </a:p>
          <a:p>
            <a:pPr marL="0" algn="l" rtl="0" eaLnBrk="1" fontAlgn="t" latinLnBrk="0" hangingPunct="1">
              <a:lnSpc>
                <a:spcPct val="150000"/>
              </a:lnSpc>
              <a:spcBef>
                <a:spcPts val="0"/>
              </a:spcBef>
              <a:spcAft>
                <a:spcPts val="0"/>
              </a:spcAft>
            </a:pPr>
            <a:r>
              <a:rPr lang="ja-JP" altLang="en-US" sz="1400" dirty="0">
                <a:solidFill>
                  <a:schemeClr val="tx1"/>
                </a:solidFill>
                <a:latin typeface="Trebuchet MS" panose="020B0603020202020204" pitchFamily="34" charset="0"/>
              </a:rPr>
              <a:t>　　　　　　６０施設</a:t>
            </a:r>
            <a:r>
              <a:rPr kumimoji="1" lang="ja-JP" altLang="en-US" sz="1400" b="0" i="0" u="none" strike="noStrike" kern="1200" dirty="0">
                <a:solidFill>
                  <a:schemeClr val="tx1"/>
                </a:solidFill>
                <a:effectLst/>
                <a:latin typeface="Trebuchet MS" panose="020B0603020202020204" pitchFamily="34" charset="0"/>
              </a:rPr>
              <a:t>　　　</a:t>
            </a:r>
            <a:endParaRPr lang="ja-JP" altLang="ja-JP" sz="1400" b="0" i="0" u="none" strike="noStrike" dirty="0">
              <a:solidFill>
                <a:schemeClr val="tx1"/>
              </a:solidFill>
              <a:effectLst/>
              <a:latin typeface="Arial" panose="020B0604020202020204" pitchFamily="34" charset="0"/>
            </a:endParaRPr>
          </a:p>
        </p:txBody>
      </p:sp>
      <p:sp>
        <p:nvSpPr>
          <p:cNvPr id="74" name="フローチャート : 代替処理 83">
            <a:extLst>
              <a:ext uri="{FF2B5EF4-FFF2-40B4-BE49-F238E27FC236}">
                <a16:creationId xmlns:a16="http://schemas.microsoft.com/office/drawing/2014/main" id="{244AF0BC-3BDA-6033-7D73-A15912737716}"/>
              </a:ext>
            </a:extLst>
          </p:cNvPr>
          <p:cNvSpPr/>
          <p:nvPr/>
        </p:nvSpPr>
        <p:spPr>
          <a:xfrm>
            <a:off x="175096" y="4643803"/>
            <a:ext cx="1242024" cy="92328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定期</a:t>
            </a:r>
          </a:p>
        </p:txBody>
      </p:sp>
      <p:sp>
        <p:nvSpPr>
          <p:cNvPr id="75" name="フローチャート : 代替処理 84">
            <a:extLst>
              <a:ext uri="{FF2B5EF4-FFF2-40B4-BE49-F238E27FC236}">
                <a16:creationId xmlns:a16="http://schemas.microsoft.com/office/drawing/2014/main" id="{9BC8DC5A-ED40-3FB3-B5F4-8100CE492097}"/>
              </a:ext>
            </a:extLst>
          </p:cNvPr>
          <p:cNvSpPr/>
          <p:nvPr/>
        </p:nvSpPr>
        <p:spPr>
          <a:xfrm>
            <a:off x="1466352" y="4625218"/>
            <a:ext cx="1980413" cy="923281"/>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委託</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（指定管理者・入札）</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フローチャート : 代替処理 85">
            <a:extLst>
              <a:ext uri="{FF2B5EF4-FFF2-40B4-BE49-F238E27FC236}">
                <a16:creationId xmlns:a16="http://schemas.microsoft.com/office/drawing/2014/main" id="{9BDFC0D9-7024-CCAB-8C7A-59E93A280F78}"/>
              </a:ext>
            </a:extLst>
          </p:cNvPr>
          <p:cNvSpPr/>
          <p:nvPr/>
        </p:nvSpPr>
        <p:spPr>
          <a:xfrm>
            <a:off x="3480417" y="4585742"/>
            <a:ext cx="1484228" cy="962757"/>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動作確認</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フローチャート : 代替処理 86">
            <a:extLst>
              <a:ext uri="{FF2B5EF4-FFF2-40B4-BE49-F238E27FC236}">
                <a16:creationId xmlns:a16="http://schemas.microsoft.com/office/drawing/2014/main" id="{3564925B-C1AA-0316-E91D-95735C017429}"/>
              </a:ext>
            </a:extLst>
          </p:cNvPr>
          <p:cNvSpPr/>
          <p:nvPr/>
        </p:nvSpPr>
        <p:spPr>
          <a:xfrm>
            <a:off x="5026379" y="4570345"/>
            <a:ext cx="1425487" cy="978153"/>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回／年</a:t>
            </a:r>
          </a:p>
        </p:txBody>
      </p:sp>
      <p:sp>
        <p:nvSpPr>
          <p:cNvPr id="2" name="スライド番号プレースホルダー 5">
            <a:extLst>
              <a:ext uri="{FF2B5EF4-FFF2-40B4-BE49-F238E27FC236}">
                <a16:creationId xmlns:a16="http://schemas.microsoft.com/office/drawing/2014/main" id="{26702CF8-9387-A056-5514-80AA97C8A07E}"/>
              </a:ext>
            </a:extLst>
          </p:cNvPr>
          <p:cNvSpPr>
            <a:spLocks noGrp="1"/>
          </p:cNvSpPr>
          <p:nvPr>
            <p:ph type="sldNum" sz="quarter" idx="12"/>
          </p:nvPr>
        </p:nvSpPr>
        <p:spPr>
          <a:xfrm>
            <a:off x="8483600" y="6492875"/>
            <a:ext cx="660400" cy="365125"/>
          </a:xfrm>
        </p:spPr>
        <p:txBody>
          <a:bodyPr/>
          <a:lstStyle/>
          <a:p>
            <a:fld id="{682EF9F9-C4E8-46B2-BBF1-33E3162B856A}" type="slidenum">
              <a:rPr kumimoji="1" lang="ja-JP" altLang="en-US" smtClean="0"/>
              <a:t>4</a:t>
            </a:fld>
            <a:endParaRPr kumimoji="1" lang="ja-JP" altLang="en-US" dirty="0"/>
          </a:p>
        </p:txBody>
      </p:sp>
      <p:sp>
        <p:nvSpPr>
          <p:cNvPr id="26" name="テキスト ボックス 17">
            <a:extLst>
              <a:ext uri="{FF2B5EF4-FFF2-40B4-BE49-F238E27FC236}">
                <a16:creationId xmlns:a16="http://schemas.microsoft.com/office/drawing/2014/main" id="{0B4EE05A-9BBF-4DDD-90C5-FEAE24623EC3}"/>
              </a:ext>
            </a:extLst>
          </p:cNvPr>
          <p:cNvSpPr txBox="1"/>
          <p:nvPr/>
        </p:nvSpPr>
        <p:spPr>
          <a:xfrm>
            <a:off x="7271792" y="-23279"/>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－４</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32017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3856" y="0"/>
            <a:ext cx="9157855" cy="523220"/>
          </a:xfrm>
          <a:prstGeom prst="rect">
            <a:avLst/>
          </a:prstGeom>
          <a:solidFill>
            <a:srgbClr val="002060"/>
          </a:solidFill>
        </p:spPr>
        <p:txBody>
          <a:bodyPr wrap="square" rtlCol="0">
            <a:spAutoFit/>
          </a:bodyPr>
          <a:lstStyle/>
          <a:p>
            <a:r>
              <a:rPr kumimoji="1" lang="ja-JP" altLang="en-US" sz="2800" dirty="0">
                <a:solidFill>
                  <a:schemeClr val="bg1"/>
                </a:solidFill>
                <a:latin typeface="Meiryo UI" pitchFamily="50" charset="-128"/>
                <a:ea typeface="Meiryo UI" pitchFamily="50" charset="-128"/>
                <a:cs typeface="Meiryo UI" pitchFamily="50" charset="-128"/>
              </a:rPr>
              <a:t>２</a:t>
            </a:r>
            <a:r>
              <a:rPr kumimoji="1" lang="en-US" altLang="ja-JP" sz="2800" dirty="0">
                <a:solidFill>
                  <a:schemeClr val="bg1"/>
                </a:solidFill>
                <a:latin typeface="Meiryo UI" pitchFamily="50" charset="-128"/>
                <a:ea typeface="Meiryo UI" pitchFamily="50" charset="-128"/>
                <a:cs typeface="Meiryo UI" pitchFamily="50" charset="-128"/>
              </a:rPr>
              <a:t>.</a:t>
            </a:r>
            <a:r>
              <a:rPr kumimoji="1" lang="ja-JP" altLang="en-US" sz="2800" dirty="0">
                <a:solidFill>
                  <a:schemeClr val="bg1"/>
                </a:solidFill>
                <a:latin typeface="Meiryo UI" pitchFamily="50" charset="-128"/>
                <a:ea typeface="Meiryo UI" pitchFamily="50" charset="-128"/>
                <a:cs typeface="Meiryo UI" pitchFamily="50" charset="-128"/>
              </a:rPr>
              <a:t>現計画に基づく点検手法</a:t>
            </a:r>
          </a:p>
        </p:txBody>
      </p:sp>
      <p:sp>
        <p:nvSpPr>
          <p:cNvPr id="4" name="テキスト ボックス 3"/>
          <p:cNvSpPr txBox="1"/>
          <p:nvPr/>
        </p:nvSpPr>
        <p:spPr>
          <a:xfrm>
            <a:off x="0" y="525123"/>
            <a:ext cx="9144000" cy="461665"/>
          </a:xfrm>
          <a:prstGeom prst="rect">
            <a:avLst/>
          </a:prstGeom>
          <a:solidFill>
            <a:srgbClr val="FFD653"/>
          </a:solidFill>
          <a:ln w="19050">
            <a:noFill/>
          </a:ln>
        </p:spPr>
        <p:txBody>
          <a:bodyPr wrap="square" rtlCol="0">
            <a:spAutoFit/>
          </a:bodyPr>
          <a:lstStyle/>
          <a:p>
            <a:r>
              <a:rPr lang="ja-JP" altLang="en-US" sz="2400" dirty="0">
                <a:latin typeface="Meiryo UI" pitchFamily="50" charset="-128"/>
                <a:ea typeface="Meiryo UI" pitchFamily="50" charset="-128"/>
                <a:cs typeface="Meiryo UI" pitchFamily="50" charset="-128"/>
              </a:rPr>
              <a:t>２－２ 点検の種類 </a:t>
            </a:r>
            <a:r>
              <a:rPr lang="en-US" altLang="ja-JP" sz="2400" dirty="0">
                <a:latin typeface="Meiryo UI" pitchFamily="50" charset="-128"/>
                <a:ea typeface="Meiryo UI" pitchFamily="50" charset="-128"/>
                <a:cs typeface="Meiryo UI" pitchFamily="50" charset="-128"/>
              </a:rPr>
              <a:t>《</a:t>
            </a:r>
            <a:r>
              <a:rPr lang="ja-JP" altLang="en-US" sz="2400" dirty="0">
                <a:latin typeface="Meiryo UI" pitchFamily="50" charset="-128"/>
                <a:ea typeface="Meiryo UI" pitchFamily="50" charset="-128"/>
                <a:cs typeface="Meiryo UI" pitchFamily="50" charset="-128"/>
              </a:rPr>
              <a:t>公園設備</a:t>
            </a:r>
            <a:r>
              <a:rPr lang="en-US" altLang="ja-JP" sz="2400" dirty="0">
                <a:latin typeface="Meiryo UI" pitchFamily="50" charset="-128"/>
                <a:ea typeface="Meiryo UI" pitchFamily="50" charset="-128"/>
                <a:cs typeface="Meiryo UI" pitchFamily="50" charset="-128"/>
              </a:rPr>
              <a:t>》</a:t>
            </a:r>
            <a:endParaRPr lang="ja-JP" altLang="en-US" sz="2400" dirty="0">
              <a:latin typeface="Meiryo UI" pitchFamily="50" charset="-128"/>
              <a:ea typeface="Meiryo UI" pitchFamily="50" charset="-128"/>
              <a:cs typeface="Meiryo UI" pitchFamily="50" charset="-128"/>
            </a:endParaRPr>
          </a:p>
        </p:txBody>
      </p:sp>
      <p:sp>
        <p:nvSpPr>
          <p:cNvPr id="2" name="テキスト ボックス 1">
            <a:extLst>
              <a:ext uri="{FF2B5EF4-FFF2-40B4-BE49-F238E27FC236}">
                <a16:creationId xmlns:a16="http://schemas.microsoft.com/office/drawing/2014/main" id="{D0A9882C-3F0C-62A6-958A-C8A789FCD13B}"/>
              </a:ext>
            </a:extLst>
          </p:cNvPr>
          <p:cNvSpPr txBox="1"/>
          <p:nvPr/>
        </p:nvSpPr>
        <p:spPr>
          <a:xfrm>
            <a:off x="172316" y="1319107"/>
            <a:ext cx="1403648" cy="369332"/>
          </a:xfrm>
          <a:prstGeom prst="rect">
            <a:avLst/>
          </a:prstGeom>
          <a:noFill/>
          <a:ln w="19050">
            <a:no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月点検</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9EFF5A96-AC7E-E0D8-1C2D-D9A8A84218E6}"/>
              </a:ext>
            </a:extLst>
          </p:cNvPr>
          <p:cNvSpPr txBox="1"/>
          <p:nvPr/>
        </p:nvSpPr>
        <p:spPr>
          <a:xfrm>
            <a:off x="389124" y="1772495"/>
            <a:ext cx="8568952" cy="1696234"/>
          </a:xfrm>
          <a:prstGeom prst="rect">
            <a:avLst/>
          </a:prstGeom>
          <a:noFill/>
        </p:spPr>
        <p:txBody>
          <a:bodyPr wrap="square" rtlCol="0">
            <a:spAutoFit/>
          </a:bodyPr>
          <a:lstStyle/>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設備各部の異常の有無や、障害発生の状況の把握ならびに各部の機能確認等のため、</a:t>
            </a:r>
            <a:r>
              <a:rPr lang="ja-JP" altLang="en-US" u="sng" dirty="0">
                <a:latin typeface="Meiryo UI" panose="020B0604030504040204" pitchFamily="50" charset="-128"/>
                <a:ea typeface="Meiryo UI" panose="020B0604030504040204" pitchFamily="50" charset="-128"/>
                <a:cs typeface="Meiryo UI" panose="020B0604030504040204" pitchFamily="50" charset="-128"/>
              </a:rPr>
              <a:t>目視による外観の異常の有無</a:t>
            </a:r>
            <a:r>
              <a:rPr lang="ja-JP" altLang="en-US" dirty="0">
                <a:latin typeface="Meiryo UI" panose="020B0604030504040204" pitchFamily="50" charset="-128"/>
                <a:ea typeface="Meiryo UI" panose="020B0604030504040204" pitchFamily="50" charset="-128"/>
                <a:cs typeface="Meiryo UI" panose="020B0604030504040204" pitchFamily="50" charset="-128"/>
              </a:rPr>
              <a:t>及び、前回点検時からの変化の有無について指示計などの値を読み取り確認を行う。</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指定管理者に委託して業務を実施。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a:extLst>
              <a:ext uri="{FF2B5EF4-FFF2-40B4-BE49-F238E27FC236}">
                <a16:creationId xmlns:a16="http://schemas.microsoft.com/office/drawing/2014/main" id="{0BC6E8F2-5074-99C5-8044-B6331F65D5E2}"/>
              </a:ext>
            </a:extLst>
          </p:cNvPr>
          <p:cNvSpPr txBox="1"/>
          <p:nvPr/>
        </p:nvSpPr>
        <p:spPr>
          <a:xfrm>
            <a:off x="172316" y="3885104"/>
            <a:ext cx="1403648" cy="369332"/>
          </a:xfrm>
          <a:prstGeom prst="rect">
            <a:avLst/>
          </a:prstGeom>
          <a:noFill/>
          <a:ln w="19050">
            <a:noFill/>
          </a:ln>
        </p:spPr>
        <p:txBody>
          <a:bodyPr wrap="square" rtlCol="0">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年点検</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a:extLst>
              <a:ext uri="{FF2B5EF4-FFF2-40B4-BE49-F238E27FC236}">
                <a16:creationId xmlns:a16="http://schemas.microsoft.com/office/drawing/2014/main" id="{3E2DD2BA-CF97-1ACC-721D-59FFF1A3592E}"/>
              </a:ext>
            </a:extLst>
          </p:cNvPr>
          <p:cNvSpPr txBox="1"/>
          <p:nvPr/>
        </p:nvSpPr>
        <p:spPr>
          <a:xfrm>
            <a:off x="389124" y="4397461"/>
            <a:ext cx="8568952" cy="1280735"/>
          </a:xfrm>
          <a:prstGeom prst="rect">
            <a:avLst/>
          </a:prstGeom>
          <a:noFill/>
        </p:spPr>
        <p:txBody>
          <a:bodyPr wrap="square" rtlCol="0">
            <a:spAutoFit/>
          </a:bodyPr>
          <a:lstStyle/>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月点検より詳細な各部の点検及び計測を実施し、設備の信頼性の確保と機能の保全を図っている。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指定管理者に委託して業務を実施。</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スライド番号プレースホルダー 5">
            <a:extLst>
              <a:ext uri="{FF2B5EF4-FFF2-40B4-BE49-F238E27FC236}">
                <a16:creationId xmlns:a16="http://schemas.microsoft.com/office/drawing/2014/main" id="{B041F5BD-4DA3-A659-DFB8-C54F4162CF5F}"/>
              </a:ext>
            </a:extLst>
          </p:cNvPr>
          <p:cNvSpPr>
            <a:spLocks noGrp="1"/>
          </p:cNvSpPr>
          <p:nvPr>
            <p:ph type="sldNum" sz="quarter" idx="12"/>
          </p:nvPr>
        </p:nvSpPr>
        <p:spPr>
          <a:xfrm>
            <a:off x="8483600" y="6492875"/>
            <a:ext cx="660400" cy="365125"/>
          </a:xfrm>
        </p:spPr>
        <p:txBody>
          <a:bodyPr/>
          <a:lstStyle/>
          <a:p>
            <a:fld id="{682EF9F9-C4E8-46B2-BBF1-33E3162B856A}" type="slidenum">
              <a:rPr kumimoji="1" lang="ja-JP" altLang="en-US" smtClean="0"/>
              <a:t>5</a:t>
            </a:fld>
            <a:endParaRPr kumimoji="1" lang="ja-JP" altLang="en-US" dirty="0"/>
          </a:p>
        </p:txBody>
      </p:sp>
      <p:sp>
        <p:nvSpPr>
          <p:cNvPr id="11" name="テキスト ボックス 17">
            <a:extLst>
              <a:ext uri="{FF2B5EF4-FFF2-40B4-BE49-F238E27FC236}">
                <a16:creationId xmlns:a16="http://schemas.microsoft.com/office/drawing/2014/main" id="{C8832B96-77E7-4819-8313-B28E6496C21B}"/>
              </a:ext>
            </a:extLst>
          </p:cNvPr>
          <p:cNvSpPr txBox="1"/>
          <p:nvPr/>
        </p:nvSpPr>
        <p:spPr>
          <a:xfrm>
            <a:off x="7271792" y="8138"/>
            <a:ext cx="1872208" cy="3693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r>
              <a:rPr kumimoji="1" lang="ja-JP" altLang="en-US" b="1" dirty="0">
                <a:solidFill>
                  <a:schemeClr val="bg1"/>
                </a:solidFill>
                <a:latin typeface="Meiryo UI" pitchFamily="50" charset="-128"/>
                <a:ea typeface="Meiryo UI" pitchFamily="50" charset="-128"/>
                <a:cs typeface="Meiryo UI" pitchFamily="50" charset="-128"/>
              </a:rPr>
              <a:t>資料３</a:t>
            </a:r>
            <a:r>
              <a:rPr lang="ja-JP" altLang="en-US" b="1" dirty="0">
                <a:solidFill>
                  <a:schemeClr val="bg1"/>
                </a:solidFill>
                <a:latin typeface="Meiryo UI" pitchFamily="50" charset="-128"/>
                <a:ea typeface="Meiryo UI" pitchFamily="50" charset="-128"/>
                <a:cs typeface="Meiryo UI" pitchFamily="50" charset="-128"/>
              </a:rPr>
              <a:t>－４</a:t>
            </a:r>
            <a:endParaRPr kumimoji="1" lang="ja-JP" altLang="en-US" b="1" dirty="0">
              <a:solidFill>
                <a:schemeClr val="bg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99564197"/>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3" ma:contentTypeDescription="新しいドキュメントを作成します。" ma:contentTypeScope="" ma:versionID="302711bd8cb62e8c937d0b65462d69e6">
  <xsd:schema xmlns:xsd="http://www.w3.org/2001/XMLSchema" xmlns:xs="http://www.w3.org/2001/XMLSchema" xmlns:p="http://schemas.microsoft.com/office/2006/metadata/properties" xmlns:ns2="60b12527-e226-4614-b792-74ec134ea487" targetNamespace="http://schemas.microsoft.com/office/2006/metadata/properties" ma:root="true" ma:fieldsID="8e29ad473b0ef1f8c9140aff6bf289a9" ns2:_="">
    <xsd:import namespace="60b12527-e226-4614-b792-74ec134ea4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3580F3-5003-4643-A841-F6D2432542D8}">
  <ds:schemaRefs>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4e21aece-359b-4e6f-8f54-c70e1e237c6a"/>
    <ds:schemaRef ds:uri="http://schemas.microsoft.com/sharepoint/v3"/>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3.xml><?xml version="1.0" encoding="utf-8"?>
<ds:datastoreItem xmlns:ds="http://schemas.openxmlformats.org/officeDocument/2006/customXml" ds:itemID="{E3EDB1B9-9197-47BC-8A26-0660E230E3C2}"/>
</file>

<file path=docProps/app.xml><?xml version="1.0" encoding="utf-8"?>
<Properties xmlns="http://schemas.openxmlformats.org/officeDocument/2006/extended-properties" xmlns:vt="http://schemas.openxmlformats.org/officeDocument/2006/docPropsVTypes">
  <Template>Slipstream</Template>
  <TotalTime>14106</TotalTime>
  <Words>1145</Words>
  <Application>Microsoft Office PowerPoint</Application>
  <PresentationFormat>画面に合わせる (4:3)</PresentationFormat>
  <Paragraphs>177</Paragraphs>
  <Slides>6</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HG丸ｺﾞｼｯｸM-PRO</vt:lpstr>
      <vt:lpstr>Meiryo UI</vt:lpstr>
      <vt:lpstr>游明朝</vt:lpstr>
      <vt:lpstr>Arial</vt:lpstr>
      <vt:lpstr>Calibri</vt:lpstr>
      <vt:lpstr>Georgia</vt:lpstr>
      <vt:lpstr>Trebuchet MS</vt:lpstr>
      <vt:lpstr>スリップストリーム</vt:lpstr>
      <vt:lpstr>大阪府都市基盤施設維持管理技術審議会  第１回　設備部会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寧啓 田村</cp:lastModifiedBy>
  <cp:revision>562</cp:revision>
  <cp:lastPrinted>2024-02-09T06:42:17Z</cp:lastPrinted>
  <dcterms:created xsi:type="dcterms:W3CDTF">2013-06-19T04:48:16Z</dcterms:created>
  <dcterms:modified xsi:type="dcterms:W3CDTF">2024-03-13T14:37:08Z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