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1"/>
  </p:notesMasterIdLst>
  <p:handoutMasterIdLst>
    <p:handoutMasterId r:id="rId12"/>
  </p:handoutMasterIdLst>
  <p:sldIdLst>
    <p:sldId id="454" r:id="rId5"/>
    <p:sldId id="831" r:id="rId6"/>
    <p:sldId id="544" r:id="rId7"/>
    <p:sldId id="503" r:id="rId8"/>
    <p:sldId id="562" r:id="rId9"/>
    <p:sldId id="571"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F397"/>
    <a:srgbClr val="FFFF99"/>
    <a:srgbClr val="F0FFE5"/>
    <a:srgbClr val="FFFFCC"/>
    <a:srgbClr val="99FFCC"/>
    <a:srgbClr val="FDFFEF"/>
    <a:srgbClr val="FBFEDA"/>
    <a:srgbClr val="FFDE75"/>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3447" autoAdjust="0"/>
  </p:normalViewPr>
  <p:slideViewPr>
    <p:cSldViewPr snapToGrid="0">
      <p:cViewPr varScale="1">
        <p:scale>
          <a:sx n="60" d="100"/>
          <a:sy n="60" d="100"/>
        </p:scale>
        <p:origin x="1628" y="4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621" cy="493238"/>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6" y="0"/>
            <a:ext cx="2918621" cy="493238"/>
          </a:xfrm>
          <a:prstGeom prst="rect">
            <a:avLst/>
          </a:prstGeom>
        </p:spPr>
        <p:txBody>
          <a:bodyPr vert="horz" lIns="90681" tIns="45341" rIns="90681" bIns="45341" rtlCol="0"/>
          <a:lstStyle>
            <a:lvl1pPr algn="r">
              <a:defRPr sz="1200"/>
            </a:lvl1pPr>
          </a:lstStyle>
          <a:p>
            <a:fld id="{29472AE3-829E-42FD-BDF5-9930118AE71F}" type="datetimeFigureOut">
              <a:rPr kumimoji="1" lang="ja-JP" altLang="en-US" smtClean="0"/>
              <a:t>2024/3/13</a:t>
            </a:fld>
            <a:endParaRPr kumimoji="1" lang="ja-JP" altLang="en-US"/>
          </a:p>
        </p:txBody>
      </p:sp>
      <p:sp>
        <p:nvSpPr>
          <p:cNvPr id="4" name="フッター プレースホルダー 3"/>
          <p:cNvSpPr>
            <a:spLocks noGrp="1"/>
          </p:cNvSpPr>
          <p:nvPr>
            <p:ph type="ftr" sz="quarter" idx="2"/>
          </p:nvPr>
        </p:nvSpPr>
        <p:spPr>
          <a:xfrm>
            <a:off x="5" y="9371505"/>
            <a:ext cx="2918621" cy="493237"/>
          </a:xfrm>
          <a:prstGeom prst="rect">
            <a:avLst/>
          </a:prstGeom>
        </p:spPr>
        <p:txBody>
          <a:bodyPr vert="horz" lIns="90681" tIns="45341" rIns="90681" bIns="4534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6" y="9371505"/>
            <a:ext cx="2918621" cy="493237"/>
          </a:xfrm>
          <a:prstGeom prst="rect">
            <a:avLst/>
          </a:prstGeom>
        </p:spPr>
        <p:txBody>
          <a:bodyPr vert="horz" lIns="90681" tIns="45341" rIns="90681" bIns="45341"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621" cy="493238"/>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0"/>
            <a:ext cx="2918621" cy="493238"/>
          </a:xfrm>
          <a:prstGeom prst="rect">
            <a:avLst/>
          </a:prstGeom>
        </p:spPr>
        <p:txBody>
          <a:bodyPr vert="horz" lIns="90681" tIns="45341" rIns="90681" bIns="45341" rtlCol="0"/>
          <a:lstStyle>
            <a:lvl1pPr algn="r">
              <a:defRPr sz="1200"/>
            </a:lvl1pPr>
          </a:lstStyle>
          <a:p>
            <a:fld id="{C66E6DC5-E089-448C-ADA9-C53EA216882B}"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894" y="4686540"/>
            <a:ext cx="5387982" cy="4439132"/>
          </a:xfrm>
          <a:prstGeom prst="rect">
            <a:avLst/>
          </a:prstGeom>
        </p:spPr>
        <p:txBody>
          <a:bodyPr vert="horz" lIns="90681" tIns="45341" rIns="90681" bIns="453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3237"/>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1505"/>
            <a:ext cx="2918621" cy="493237"/>
          </a:xfrm>
          <a:prstGeom prst="rect">
            <a:avLst/>
          </a:prstGeom>
        </p:spPr>
        <p:txBody>
          <a:bodyPr vert="horz" lIns="90681" tIns="45341" rIns="90681" bIns="45341"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0</a:t>
            </a:fld>
            <a:endParaRPr kumimoji="1" lang="ja-JP" altLang="en-US"/>
          </a:p>
        </p:txBody>
      </p:sp>
    </p:spTree>
    <p:extLst>
      <p:ext uri="{BB962C8B-B14F-4D97-AF65-F5344CB8AC3E}">
        <p14:creationId xmlns:p14="http://schemas.microsoft.com/office/powerpoint/2010/main" val="35131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CB510D-55C8-4D3D-A366-9F41B467EC44}" type="slidenum">
              <a:rPr kumimoji="1" lang="ja-JP" altLang="en-US" smtClean="0"/>
              <a:t>1</a:t>
            </a:fld>
            <a:endParaRPr kumimoji="1" lang="ja-JP" altLang="en-US"/>
          </a:p>
        </p:txBody>
      </p:sp>
    </p:spTree>
    <p:extLst>
      <p:ext uri="{BB962C8B-B14F-4D97-AF65-F5344CB8AC3E}">
        <p14:creationId xmlns:p14="http://schemas.microsoft.com/office/powerpoint/2010/main" val="1819162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FCB510D-55C8-4D3D-A366-9F41B467EC44}" type="slidenum">
              <a:rPr kumimoji="1" lang="ja-JP" altLang="en-US" smtClean="0"/>
              <a:t>2</a:t>
            </a:fld>
            <a:endParaRPr kumimoji="1" lang="ja-JP" altLang="en-US"/>
          </a:p>
        </p:txBody>
      </p:sp>
    </p:spTree>
    <p:extLst>
      <p:ext uri="{BB962C8B-B14F-4D97-AF65-F5344CB8AC3E}">
        <p14:creationId xmlns:p14="http://schemas.microsoft.com/office/powerpoint/2010/main" val="1346354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180" y="1268760"/>
            <a:ext cx="9144000" cy="1952906"/>
          </a:xfrm>
        </p:spPr>
        <p:txBody>
          <a:bodyPr>
            <a:normAutofit fontScale="90000"/>
          </a:bodyPr>
          <a:lstStyle/>
          <a:p>
            <a:pPr marL="182880" indent="0" algn="ctr">
              <a:buNone/>
            </a:pPr>
            <a:r>
              <a:rPr kumimoji="1" lang="ja-JP" altLang="en-US" sz="4000" b="1" dirty="0">
                <a:latin typeface="Meiryo UI" pitchFamily="50" charset="-128"/>
                <a:ea typeface="Meiryo UI" pitchFamily="50" charset="-128"/>
                <a:cs typeface="Meiryo UI" pitchFamily="50" charset="-128"/>
              </a:rPr>
              <a:t>大阪府都市基盤施設</a:t>
            </a:r>
            <a:r>
              <a:rPr lang="ja-JP" altLang="en-US" sz="4000" b="1" dirty="0">
                <a:latin typeface="Meiryo UI" pitchFamily="50" charset="-128"/>
                <a:ea typeface="Meiryo UI" pitchFamily="50" charset="-128"/>
                <a:cs typeface="Meiryo UI" pitchFamily="50" charset="-128"/>
              </a:rPr>
              <a:t>維持管理技術審議会</a:t>
            </a:r>
            <a:br>
              <a:rPr lang="en-US" altLang="ja-JP" sz="1300" b="1" dirty="0">
                <a:latin typeface="Meiryo UI" pitchFamily="50" charset="-128"/>
                <a:ea typeface="Meiryo UI" pitchFamily="50" charset="-128"/>
                <a:cs typeface="Meiryo UI" pitchFamily="50" charset="-128"/>
              </a:rPr>
            </a:br>
            <a:br>
              <a:rPr kumimoji="1" lang="en-US" altLang="ja-JP" sz="1300" b="1" dirty="0">
                <a:latin typeface="Meiryo UI" pitchFamily="50" charset="-128"/>
                <a:ea typeface="Meiryo UI" pitchFamily="50" charset="-128"/>
                <a:cs typeface="Meiryo UI" pitchFamily="50" charset="-128"/>
              </a:rPr>
            </a:br>
            <a:r>
              <a:rPr kumimoji="1" lang="ja-JP" altLang="en-US" b="1">
                <a:latin typeface="Meiryo UI" pitchFamily="50" charset="-128"/>
                <a:ea typeface="Meiryo UI" pitchFamily="50" charset="-128"/>
                <a:cs typeface="Meiryo UI" pitchFamily="50" charset="-128"/>
              </a:rPr>
              <a:t>第１回　</a:t>
            </a:r>
            <a:r>
              <a:rPr lang="ja-JP" altLang="en-US" dirty="0">
                <a:latin typeface="Meiryo UI" pitchFamily="50" charset="-128"/>
                <a:ea typeface="Meiryo UI" pitchFamily="50" charset="-128"/>
                <a:cs typeface="Meiryo UI" pitchFamily="50" charset="-128"/>
              </a:rPr>
              <a:t>設備</a:t>
            </a:r>
            <a:r>
              <a:rPr kumimoji="1" lang="ja-JP" altLang="en-US" b="1" dirty="0">
                <a:latin typeface="Meiryo UI" pitchFamily="50" charset="-128"/>
                <a:ea typeface="Meiryo UI" pitchFamily="50" charset="-128"/>
                <a:cs typeface="Meiryo UI" pitchFamily="50" charset="-128"/>
              </a:rPr>
              <a:t>部会</a:t>
            </a:r>
            <a:br>
              <a:rPr kumimoji="1" lang="en-US" altLang="ja-JP" b="1" dirty="0">
                <a:latin typeface="Meiryo UI" pitchFamily="50" charset="-128"/>
                <a:ea typeface="Meiryo UI" pitchFamily="50" charset="-128"/>
                <a:cs typeface="Meiryo UI" pitchFamily="50" charset="-128"/>
              </a:rPr>
            </a:br>
            <a:br>
              <a:rPr kumimoji="1" lang="en-US" altLang="ja-JP" sz="1300" b="1" dirty="0">
                <a:latin typeface="Meiryo UI" pitchFamily="50" charset="-128"/>
                <a:ea typeface="Meiryo UI" pitchFamily="50" charset="-128"/>
                <a:cs typeface="Meiryo UI" pitchFamily="50" charset="-128"/>
              </a:rPr>
            </a:br>
            <a:endParaRPr kumimoji="1" lang="ja-JP" altLang="en-US" sz="2700" b="1" dirty="0">
              <a:latin typeface="Meiryo UI" pitchFamily="50" charset="-128"/>
              <a:ea typeface="Meiryo UI" pitchFamily="50" charset="-128"/>
              <a:cs typeface="Meiryo UI" pitchFamily="50" charset="-128"/>
            </a:endParaRPr>
          </a:p>
        </p:txBody>
      </p:sp>
      <p:sp>
        <p:nvSpPr>
          <p:cNvPr id="5" name="テキスト ボックス 4"/>
          <p:cNvSpPr txBox="1"/>
          <p:nvPr/>
        </p:nvSpPr>
        <p:spPr>
          <a:xfrm>
            <a:off x="7092280" y="116632"/>
            <a:ext cx="1872208" cy="369332"/>
          </a:xfrm>
          <a:prstGeom prst="rect">
            <a:avLst/>
          </a:prstGeom>
          <a:noFill/>
        </p:spPr>
        <p:txBody>
          <a:bodyPr wrap="square" rtlCol="0">
            <a:spAutoFit/>
          </a:bodyPr>
          <a:lstStyle/>
          <a:p>
            <a:pPr algn="r"/>
            <a:r>
              <a:rPr kumimoji="1" lang="ja-JP" altLang="en-US" b="1" dirty="0">
                <a:latin typeface="Meiryo UI" pitchFamily="50" charset="-128"/>
                <a:ea typeface="Meiryo UI" pitchFamily="50" charset="-128"/>
                <a:cs typeface="Meiryo UI" pitchFamily="50" charset="-128"/>
              </a:rPr>
              <a:t>資料３</a:t>
            </a:r>
            <a:r>
              <a:rPr lang="ja-JP" altLang="en-US" b="1" dirty="0">
                <a:latin typeface="Meiryo UI" pitchFamily="50" charset="-128"/>
                <a:ea typeface="Meiryo UI" pitchFamily="50" charset="-128"/>
                <a:cs typeface="Meiryo UI" pitchFamily="50" charset="-128"/>
              </a:rPr>
              <a:t>－３</a:t>
            </a:r>
            <a:endParaRPr kumimoji="1" lang="ja-JP" altLang="en-US" b="1" dirty="0">
              <a:latin typeface="Meiryo UI" pitchFamily="50" charset="-128"/>
              <a:ea typeface="Meiryo UI" pitchFamily="50" charset="-128"/>
              <a:cs typeface="Meiryo UI" pitchFamily="50" charset="-128"/>
            </a:endParaRPr>
          </a:p>
        </p:txBody>
      </p:sp>
      <p:sp>
        <p:nvSpPr>
          <p:cNvPr id="7" name="サブタイトル 2"/>
          <p:cNvSpPr>
            <a:spLocks noGrp="1"/>
          </p:cNvSpPr>
          <p:nvPr>
            <p:ph type="subTitle" idx="1"/>
          </p:nvPr>
        </p:nvSpPr>
        <p:spPr>
          <a:xfrm>
            <a:off x="0" y="6190456"/>
            <a:ext cx="9144000" cy="550912"/>
          </a:xfrm>
        </p:spPr>
        <p:txBody>
          <a:bodyPr>
            <a:normAutofit/>
          </a:bodyPr>
          <a:lstStyle/>
          <a:p>
            <a:pPr algn="ctr"/>
            <a:r>
              <a:rPr kumimoji="1" lang="ja-JP" altLang="en-US" sz="2400" b="1" dirty="0">
                <a:latin typeface="Meiryo UI" pitchFamily="50" charset="-128"/>
                <a:ea typeface="Meiryo UI" pitchFamily="50" charset="-128"/>
                <a:cs typeface="Meiryo UI" pitchFamily="50" charset="-128"/>
              </a:rPr>
              <a:t>大阪府都市基盤施設維持管理技術審議会　</a:t>
            </a:r>
            <a:r>
              <a:rPr lang="ja-JP" altLang="en-US" sz="2400" b="1" dirty="0">
                <a:latin typeface="Meiryo UI" pitchFamily="50" charset="-128"/>
                <a:ea typeface="Meiryo UI" pitchFamily="50" charset="-128"/>
                <a:cs typeface="Meiryo UI" pitchFamily="50" charset="-128"/>
              </a:rPr>
              <a:t>設備</a:t>
            </a:r>
            <a:r>
              <a:rPr kumimoji="1" lang="ja-JP" altLang="en-US" sz="2400" b="1" dirty="0">
                <a:latin typeface="Meiryo UI" pitchFamily="50" charset="-128"/>
                <a:ea typeface="Meiryo UI" pitchFamily="50" charset="-128"/>
                <a:cs typeface="Meiryo UI" pitchFamily="50" charset="-128"/>
              </a:rPr>
              <a:t>部会</a:t>
            </a:r>
          </a:p>
        </p:txBody>
      </p:sp>
      <p:sp>
        <p:nvSpPr>
          <p:cNvPr id="8" name="サブタイトル 2"/>
          <p:cNvSpPr txBox="1">
            <a:spLocks/>
          </p:cNvSpPr>
          <p:nvPr/>
        </p:nvSpPr>
        <p:spPr>
          <a:xfrm>
            <a:off x="0" y="3913973"/>
            <a:ext cx="9144000" cy="79208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en-US" altLang="ja-JP" sz="4000" b="1" dirty="0">
                <a:latin typeface="Meiryo UI" pitchFamily="50" charset="-128"/>
                <a:ea typeface="Meiryo UI" pitchFamily="50" charset="-128"/>
                <a:cs typeface="Meiryo UI" pitchFamily="50" charset="-128"/>
              </a:rPr>
              <a:t>《</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施設と維持管理の現状　</a:t>
            </a:r>
            <a:r>
              <a:rPr lang="en-US" altLang="ja-JP" sz="4000" b="1" dirty="0">
                <a:latin typeface="Meiryo UI" pitchFamily="50" charset="-128"/>
                <a:ea typeface="Meiryo UI" pitchFamily="50" charset="-128"/>
                <a:cs typeface="Meiryo UI" pitchFamily="50" charset="-128"/>
              </a:rPr>
              <a:t>》</a:t>
            </a:r>
            <a:endParaRPr lang="ja-JP" altLang="en-US" sz="4000" b="1" dirty="0">
              <a:latin typeface="Meiryo UI" pitchFamily="50" charset="-128"/>
              <a:ea typeface="Meiryo UI" pitchFamily="50" charset="-128"/>
              <a:cs typeface="Meiryo UI" pitchFamily="50" charset="-128"/>
            </a:endParaRPr>
          </a:p>
        </p:txBody>
      </p:sp>
      <p:sp>
        <p:nvSpPr>
          <p:cNvPr id="3" name="サブタイトル 2">
            <a:extLst>
              <a:ext uri="{FF2B5EF4-FFF2-40B4-BE49-F238E27FC236}">
                <a16:creationId xmlns:a16="http://schemas.microsoft.com/office/drawing/2014/main" id="{3CD4E297-0F6A-22F0-4B09-74885B5C5753}"/>
              </a:ext>
            </a:extLst>
          </p:cNvPr>
          <p:cNvSpPr txBox="1">
            <a:spLocks/>
          </p:cNvSpPr>
          <p:nvPr/>
        </p:nvSpPr>
        <p:spPr>
          <a:xfrm>
            <a:off x="-33180" y="5011572"/>
            <a:ext cx="9144000" cy="79208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ja-JP" altLang="en-US" sz="4000" dirty="0">
                <a:latin typeface="Meiryo UI" pitchFamily="50" charset="-128"/>
                <a:ea typeface="Meiryo UI" pitchFamily="50" charset="-128"/>
                <a:cs typeface="Meiryo UI" pitchFamily="50" charset="-128"/>
              </a:rPr>
              <a:t>（道路設備）</a:t>
            </a:r>
          </a:p>
        </p:txBody>
      </p:sp>
    </p:spTree>
    <p:extLst>
      <p:ext uri="{BB962C8B-B14F-4D97-AF65-F5344CB8AC3E}">
        <p14:creationId xmlns:p14="http://schemas.microsoft.com/office/powerpoint/2010/main" val="219608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１</a:t>
            </a:r>
            <a:r>
              <a:rPr kumimoji="1" lang="ja-JP" altLang="en-US" sz="2800" dirty="0">
                <a:solidFill>
                  <a:schemeClr val="bg1"/>
                </a:solidFill>
                <a:latin typeface="Meiryo UI" pitchFamily="50" charset="-128"/>
                <a:ea typeface="Meiryo UI" pitchFamily="50" charset="-128"/>
                <a:cs typeface="Meiryo UI" pitchFamily="50" charset="-128"/>
              </a:rPr>
              <a:t>．施設の現状</a:t>
            </a:r>
          </a:p>
        </p:txBody>
      </p:sp>
      <p:sp>
        <p:nvSpPr>
          <p:cNvPr id="6" name="テキスト ボックス 5"/>
          <p:cNvSpPr txBox="1"/>
          <p:nvPr/>
        </p:nvSpPr>
        <p:spPr>
          <a:xfrm>
            <a:off x="0" y="523220"/>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１－１ 施設（事業）の概要 及び検証対象施設　</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道路設備</a:t>
            </a:r>
            <a:r>
              <a:rPr lang="en-US" altLang="ja-JP" sz="2400" dirty="0">
                <a:latin typeface="Meiryo UI" pitchFamily="50" charset="-128"/>
                <a:ea typeface="Meiryo UI" pitchFamily="50" charset="-128"/>
                <a:cs typeface="Meiryo UI" pitchFamily="50" charset="-128"/>
              </a:rPr>
              <a:t>》</a:t>
            </a:r>
            <a:endParaRPr kumimoji="1" lang="ja-JP" altLang="en-US" sz="2400" dirty="0">
              <a:latin typeface="Meiryo UI" pitchFamily="50" charset="-128"/>
              <a:ea typeface="Meiryo UI" pitchFamily="50" charset="-128"/>
              <a:cs typeface="Meiryo UI" pitchFamily="50" charset="-128"/>
            </a:endParaRPr>
          </a:p>
        </p:txBody>
      </p:sp>
      <p:sp>
        <p:nvSpPr>
          <p:cNvPr id="19" name="テキスト ボックス 18">
            <a:extLst>
              <a:ext uri="{FF2B5EF4-FFF2-40B4-BE49-F238E27FC236}">
                <a16:creationId xmlns:a16="http://schemas.microsoft.com/office/drawing/2014/main" id="{20F40C4E-D474-4913-AA2C-1CEE5EF52865}"/>
              </a:ext>
            </a:extLst>
          </p:cNvPr>
          <p:cNvSpPr txBox="1"/>
          <p:nvPr/>
        </p:nvSpPr>
        <p:spPr>
          <a:xfrm>
            <a:off x="224197" y="1053370"/>
            <a:ext cx="8694423" cy="923330"/>
          </a:xfrm>
          <a:prstGeom prst="rect">
            <a:avLst/>
          </a:prstGeom>
          <a:noFill/>
        </p:spPr>
        <p:txBody>
          <a:bodyPr wrap="square">
            <a:spAutoFit/>
          </a:bodyPr>
          <a:lstStyle/>
          <a:p>
            <a:pPr algn="just">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◆道路関連設備</a:t>
            </a:r>
            <a:endParaRPr lang="en-US" altLang="ja-JP" sz="1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管理施設</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187</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路線、延長</a:t>
            </a:r>
            <a:r>
              <a:rPr lang="en-US" altLang="ja-JP" sz="1800" kern="100" dirty="0">
                <a:latin typeface="Meiryo UI" panose="020B0604030504040204" pitchFamily="50" charset="-128"/>
                <a:ea typeface="Meiryo UI" panose="020B0604030504040204" pitchFamily="50" charset="-128"/>
                <a:cs typeface="Meiryo UI" panose="020B0604030504040204" pitchFamily="50" charset="-128"/>
              </a:rPr>
              <a:t>1,575km</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トンネル</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の中、道路付属設備として、アンダー</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パス部などには、排水ポンプ設備、トンネルの一部</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ではトンネル換気設備などを管理している。</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79EF4AB1-B9A2-41B3-8444-F57E813373F3}"/>
              </a:ext>
            </a:extLst>
          </p:cNvPr>
          <p:cNvSpPr txBox="1"/>
          <p:nvPr/>
        </p:nvSpPr>
        <p:spPr>
          <a:xfrm>
            <a:off x="767082" y="6518571"/>
            <a:ext cx="1722751" cy="307777"/>
          </a:xfrm>
          <a:prstGeom prst="rect">
            <a:avLst/>
          </a:prstGeom>
          <a:noFill/>
          <a:ln>
            <a:noFill/>
          </a:ln>
        </p:spPr>
        <p:txBody>
          <a:bodyPr wrap="square" rtlCol="0">
            <a:spAutoFit/>
          </a:bodyPr>
          <a:lstStyle/>
          <a:p>
            <a:r>
              <a:rPr kumimoji="1" lang="ja-JP" altLang="en-US" sz="1400" dirty="0"/>
              <a:t>トンネル換気設備</a:t>
            </a:r>
          </a:p>
        </p:txBody>
      </p:sp>
      <p:pic>
        <p:nvPicPr>
          <p:cNvPr id="20" name="図 19">
            <a:extLst>
              <a:ext uri="{FF2B5EF4-FFF2-40B4-BE49-F238E27FC236}">
                <a16:creationId xmlns:a16="http://schemas.microsoft.com/office/drawing/2014/main" id="{4A1BA3B9-3F7B-4367-9540-FAC94E9A08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5624" y="2445302"/>
            <a:ext cx="2046935" cy="2035059"/>
          </a:xfrm>
          <a:prstGeom prst="rect">
            <a:avLst/>
          </a:prstGeom>
        </p:spPr>
      </p:pic>
      <p:pic>
        <p:nvPicPr>
          <p:cNvPr id="21" name="Picture 82" descr="P1030320">
            <a:extLst>
              <a:ext uri="{FF2B5EF4-FFF2-40B4-BE49-F238E27FC236}">
                <a16:creationId xmlns:a16="http://schemas.microsoft.com/office/drawing/2014/main" id="{53E9693C-3F75-417B-ABF9-815EFA2C25D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22679" y="4604701"/>
            <a:ext cx="2029880" cy="1922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テキスト ボックス 31">
            <a:extLst>
              <a:ext uri="{FF2B5EF4-FFF2-40B4-BE49-F238E27FC236}">
                <a16:creationId xmlns:a16="http://schemas.microsoft.com/office/drawing/2014/main" id="{00B4B932-E4CE-4EFF-8E29-67519FA945A7}"/>
              </a:ext>
            </a:extLst>
          </p:cNvPr>
          <p:cNvSpPr txBox="1"/>
          <p:nvPr/>
        </p:nvSpPr>
        <p:spPr>
          <a:xfrm>
            <a:off x="6984750" y="6556237"/>
            <a:ext cx="1498850" cy="307777"/>
          </a:xfrm>
          <a:prstGeom prst="rect">
            <a:avLst/>
          </a:prstGeom>
          <a:noFill/>
          <a:ln>
            <a:noFill/>
          </a:ln>
        </p:spPr>
        <p:txBody>
          <a:bodyPr wrap="square" rtlCol="0">
            <a:spAutoFit/>
          </a:bodyPr>
          <a:lstStyle/>
          <a:p>
            <a:r>
              <a:rPr lang="ja-JP" altLang="en-US" sz="1400" dirty="0"/>
              <a:t>排水ポンプ設備</a:t>
            </a:r>
            <a:endParaRPr kumimoji="1" lang="ja-JP" altLang="en-US" sz="1400" dirty="0"/>
          </a:p>
        </p:txBody>
      </p:sp>
      <p:pic>
        <p:nvPicPr>
          <p:cNvPr id="25" name="図 24">
            <a:extLst>
              <a:ext uri="{FF2B5EF4-FFF2-40B4-BE49-F238E27FC236}">
                <a16:creationId xmlns:a16="http://schemas.microsoft.com/office/drawing/2014/main" id="{008CD1C4-2F92-4DE6-A649-B0CB4480D1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4400" y="2445302"/>
            <a:ext cx="2180196" cy="2020049"/>
          </a:xfrm>
          <a:prstGeom prst="rect">
            <a:avLst/>
          </a:prstGeom>
        </p:spPr>
      </p:pic>
      <p:graphicFrame>
        <p:nvGraphicFramePr>
          <p:cNvPr id="2" name="表 4">
            <a:extLst>
              <a:ext uri="{FF2B5EF4-FFF2-40B4-BE49-F238E27FC236}">
                <a16:creationId xmlns:a16="http://schemas.microsoft.com/office/drawing/2014/main" id="{A541FA30-6F76-4A4C-B16B-51E4DEEDEB77}"/>
              </a:ext>
            </a:extLst>
          </p:cNvPr>
          <p:cNvGraphicFramePr>
            <a:graphicFrameLocks noGrp="1"/>
          </p:cNvGraphicFramePr>
          <p:nvPr>
            <p:extLst>
              <p:ext uri="{D42A27DB-BD31-4B8C-83A1-F6EECF244321}">
                <p14:modId xmlns:p14="http://schemas.microsoft.com/office/powerpoint/2010/main" val="3474813986"/>
              </p:ext>
            </p:extLst>
          </p:nvPr>
        </p:nvGraphicFramePr>
        <p:xfrm>
          <a:off x="298045" y="2097037"/>
          <a:ext cx="4273363" cy="2204720"/>
        </p:xfrm>
        <a:graphic>
          <a:graphicData uri="http://schemas.openxmlformats.org/drawingml/2006/table">
            <a:tbl>
              <a:tblPr firstRow="1" bandRow="1">
                <a:tableStyleId>{5C22544A-7EE6-4342-B048-85BDC9FD1C3A}</a:tableStyleId>
              </a:tblPr>
              <a:tblGrid>
                <a:gridCol w="3033126">
                  <a:extLst>
                    <a:ext uri="{9D8B030D-6E8A-4147-A177-3AD203B41FA5}">
                      <a16:colId xmlns:a16="http://schemas.microsoft.com/office/drawing/2014/main" val="1347589388"/>
                    </a:ext>
                  </a:extLst>
                </a:gridCol>
                <a:gridCol w="1240237">
                  <a:extLst>
                    <a:ext uri="{9D8B030D-6E8A-4147-A177-3AD203B41FA5}">
                      <a16:colId xmlns:a16="http://schemas.microsoft.com/office/drawing/2014/main" val="1191293119"/>
                    </a:ext>
                  </a:extLst>
                </a:gridCol>
              </a:tblGrid>
              <a:tr h="370840">
                <a:tc>
                  <a:txBody>
                    <a:bodyPr/>
                    <a:lstStyle/>
                    <a:p>
                      <a:pPr algn="ctr"/>
                      <a:r>
                        <a:rPr kumimoji="1" lang="ja-JP" altLang="en-US" dirty="0"/>
                        <a:t>主な対象設備</a:t>
                      </a:r>
                    </a:p>
                  </a:txBody>
                  <a:tcPr/>
                </a:tc>
                <a:tc>
                  <a:txBody>
                    <a:bodyPr/>
                    <a:lstStyle/>
                    <a:p>
                      <a:pPr algn="ctr"/>
                      <a:r>
                        <a:rPr kumimoji="1" lang="ja-JP" altLang="en-US" dirty="0"/>
                        <a:t>施設数</a:t>
                      </a:r>
                    </a:p>
                  </a:txBody>
                  <a:tcPr/>
                </a:tc>
                <a:extLst>
                  <a:ext uri="{0D108BD9-81ED-4DB2-BD59-A6C34878D82A}">
                    <a16:rowId xmlns:a16="http://schemas.microsoft.com/office/drawing/2014/main" val="4108251872"/>
                  </a:ext>
                </a:extLst>
              </a:tr>
              <a:tr h="370840">
                <a:tc>
                  <a:txBody>
                    <a:bodyPr/>
                    <a:lstStyle/>
                    <a:p>
                      <a:r>
                        <a:rPr kumimoji="1" lang="ja-JP" altLang="en-US" dirty="0"/>
                        <a:t>排水ポンプ設備（機場）</a:t>
                      </a:r>
                    </a:p>
                  </a:txBody>
                  <a:tcPr/>
                </a:tc>
                <a:tc>
                  <a:txBody>
                    <a:bodyPr/>
                    <a:lstStyle/>
                    <a:p>
                      <a:pPr algn="r"/>
                      <a:r>
                        <a:rPr kumimoji="1" lang="ja-JP" altLang="en-US" dirty="0"/>
                        <a:t>２９カ所</a:t>
                      </a:r>
                    </a:p>
                  </a:txBody>
                  <a:tcPr/>
                </a:tc>
                <a:extLst>
                  <a:ext uri="{0D108BD9-81ED-4DB2-BD59-A6C34878D82A}">
                    <a16:rowId xmlns:a16="http://schemas.microsoft.com/office/drawing/2014/main" val="2479341423"/>
                  </a:ext>
                </a:extLst>
              </a:tr>
              <a:tr h="241456">
                <a:tc>
                  <a:txBody>
                    <a:bodyPr/>
                    <a:lstStyle/>
                    <a:p>
                      <a:r>
                        <a:rPr kumimoji="1" lang="ja-JP" altLang="en-US" dirty="0"/>
                        <a:t>換気設備</a:t>
                      </a:r>
                    </a:p>
                  </a:txBody>
                  <a:tcPr/>
                </a:tc>
                <a:tc>
                  <a:txBody>
                    <a:bodyPr/>
                    <a:lstStyle/>
                    <a:p>
                      <a:pPr algn="r"/>
                      <a:r>
                        <a:rPr kumimoji="1" lang="ja-JP" altLang="en-US" dirty="0"/>
                        <a:t>１６基</a:t>
                      </a:r>
                    </a:p>
                  </a:txBody>
                  <a:tcPr/>
                </a:tc>
                <a:extLst>
                  <a:ext uri="{0D108BD9-81ED-4DB2-BD59-A6C34878D82A}">
                    <a16:rowId xmlns:a16="http://schemas.microsoft.com/office/drawing/2014/main" val="1875244365"/>
                  </a:ext>
                </a:extLst>
              </a:tr>
              <a:tr h="242147">
                <a:tc>
                  <a:txBody>
                    <a:bodyPr/>
                    <a:lstStyle/>
                    <a:p>
                      <a:r>
                        <a:rPr kumimoji="1" lang="ja-JP" altLang="en-US" dirty="0"/>
                        <a:t>受変電設備</a:t>
                      </a:r>
                    </a:p>
                  </a:txBody>
                  <a:tcPr/>
                </a:tc>
                <a:tc>
                  <a:txBody>
                    <a:bodyPr/>
                    <a:lstStyle/>
                    <a:p>
                      <a:pPr algn="r"/>
                      <a:r>
                        <a:rPr kumimoji="1" lang="ja-JP" altLang="en-US" dirty="0"/>
                        <a:t>１２基</a:t>
                      </a:r>
                    </a:p>
                  </a:txBody>
                  <a:tcPr/>
                </a:tc>
                <a:extLst>
                  <a:ext uri="{0D108BD9-81ED-4DB2-BD59-A6C34878D82A}">
                    <a16:rowId xmlns:a16="http://schemas.microsoft.com/office/drawing/2014/main" val="1131685956"/>
                  </a:ext>
                </a:extLst>
              </a:tr>
              <a:tr h="182880">
                <a:tc>
                  <a:txBody>
                    <a:bodyPr/>
                    <a:lstStyle/>
                    <a:p>
                      <a:r>
                        <a:rPr kumimoji="1" lang="ja-JP" altLang="en-US" dirty="0"/>
                        <a:t>自家発電設備</a:t>
                      </a:r>
                    </a:p>
                  </a:txBody>
                  <a:tcPr/>
                </a:tc>
                <a:tc>
                  <a:txBody>
                    <a:bodyPr/>
                    <a:lstStyle/>
                    <a:p>
                      <a:pPr algn="r"/>
                      <a:r>
                        <a:rPr kumimoji="1" lang="ja-JP" altLang="en-US" dirty="0"/>
                        <a:t>１４基</a:t>
                      </a:r>
                    </a:p>
                  </a:txBody>
                  <a:tcPr/>
                </a:tc>
                <a:extLst>
                  <a:ext uri="{0D108BD9-81ED-4DB2-BD59-A6C34878D82A}">
                    <a16:rowId xmlns:a16="http://schemas.microsoft.com/office/drawing/2014/main" val="751354181"/>
                  </a:ext>
                </a:extLst>
              </a:tr>
              <a:tr h="182880">
                <a:tc>
                  <a:txBody>
                    <a:bodyPr/>
                    <a:lstStyle/>
                    <a:p>
                      <a:r>
                        <a:rPr kumimoji="1" lang="ja-JP" altLang="en-US" dirty="0"/>
                        <a:t>道路情報板設備</a:t>
                      </a:r>
                    </a:p>
                  </a:txBody>
                  <a:tcPr/>
                </a:tc>
                <a:tc>
                  <a:txBody>
                    <a:bodyPr/>
                    <a:lstStyle/>
                    <a:p>
                      <a:pPr algn="r"/>
                      <a:r>
                        <a:rPr kumimoji="1" lang="ja-JP" altLang="en-US" dirty="0"/>
                        <a:t>２１８基</a:t>
                      </a:r>
                    </a:p>
                  </a:txBody>
                  <a:tcPr/>
                </a:tc>
                <a:extLst>
                  <a:ext uri="{0D108BD9-81ED-4DB2-BD59-A6C34878D82A}">
                    <a16:rowId xmlns:a16="http://schemas.microsoft.com/office/drawing/2014/main" val="2278627506"/>
                  </a:ext>
                </a:extLst>
              </a:tr>
            </a:tbl>
          </a:graphicData>
        </a:graphic>
      </p:graphicFrame>
      <p:pic>
        <p:nvPicPr>
          <p:cNvPr id="7" name="図 6">
            <a:extLst>
              <a:ext uri="{FF2B5EF4-FFF2-40B4-BE49-F238E27FC236}">
                <a16:creationId xmlns:a16="http://schemas.microsoft.com/office/drawing/2014/main" id="{0C2EBA04-CF70-4CF1-9FC5-687B0CAC882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4230" y="4658611"/>
            <a:ext cx="2481561" cy="1862937"/>
          </a:xfrm>
          <a:prstGeom prst="rect">
            <a:avLst/>
          </a:prstGeom>
        </p:spPr>
      </p:pic>
      <p:pic>
        <p:nvPicPr>
          <p:cNvPr id="15" name="図 14">
            <a:extLst>
              <a:ext uri="{FF2B5EF4-FFF2-40B4-BE49-F238E27FC236}">
                <a16:creationId xmlns:a16="http://schemas.microsoft.com/office/drawing/2014/main" id="{E7268C0F-FE84-4D88-BDC1-5324709137D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88501" y="4611712"/>
            <a:ext cx="2589744" cy="1906859"/>
          </a:xfrm>
          <a:prstGeom prst="rect">
            <a:avLst/>
          </a:prstGeom>
        </p:spPr>
      </p:pic>
      <p:sp>
        <p:nvSpPr>
          <p:cNvPr id="22" name="テキスト ボックス 21">
            <a:extLst>
              <a:ext uri="{FF2B5EF4-FFF2-40B4-BE49-F238E27FC236}">
                <a16:creationId xmlns:a16="http://schemas.microsoft.com/office/drawing/2014/main" id="{164633CF-4D75-463E-A15B-75DE24AB3020}"/>
              </a:ext>
            </a:extLst>
          </p:cNvPr>
          <p:cNvSpPr txBox="1"/>
          <p:nvPr/>
        </p:nvSpPr>
        <p:spPr>
          <a:xfrm>
            <a:off x="4170846" y="6526783"/>
            <a:ext cx="1498850" cy="307777"/>
          </a:xfrm>
          <a:prstGeom prst="rect">
            <a:avLst/>
          </a:prstGeom>
          <a:noFill/>
          <a:ln>
            <a:noFill/>
          </a:ln>
        </p:spPr>
        <p:txBody>
          <a:bodyPr wrap="square" rtlCol="0">
            <a:spAutoFit/>
          </a:bodyPr>
          <a:lstStyle/>
          <a:p>
            <a:r>
              <a:rPr kumimoji="1" lang="ja-JP" altLang="en-US" sz="1400" dirty="0"/>
              <a:t>道路情報板設備</a:t>
            </a:r>
          </a:p>
        </p:txBody>
      </p:sp>
      <p:sp>
        <p:nvSpPr>
          <p:cNvPr id="8" name="スライド番号プレースホルダー 3">
            <a:extLst>
              <a:ext uri="{FF2B5EF4-FFF2-40B4-BE49-F238E27FC236}">
                <a16:creationId xmlns:a16="http://schemas.microsoft.com/office/drawing/2014/main" id="{FFC7FE95-101C-90F0-47ED-324FA893A822}"/>
              </a:ext>
            </a:extLst>
          </p:cNvPr>
          <p:cNvSpPr txBox="1">
            <a:spLocks/>
          </p:cNvSpPr>
          <p:nvPr/>
        </p:nvSpPr>
        <p:spPr>
          <a:xfrm>
            <a:off x="8483600" y="6511586"/>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1</a:t>
            </a:fld>
            <a:endParaRPr lang="ja-JP" altLang="en-US" dirty="0"/>
          </a:p>
        </p:txBody>
      </p:sp>
      <p:sp>
        <p:nvSpPr>
          <p:cNvPr id="16" name="テキスト ボックス 17">
            <a:extLst>
              <a:ext uri="{FF2B5EF4-FFF2-40B4-BE49-F238E27FC236}">
                <a16:creationId xmlns:a16="http://schemas.microsoft.com/office/drawing/2014/main" id="{5A66C54F-F850-46BB-ADD8-BF281D4951FA}"/>
              </a:ext>
            </a:extLst>
          </p:cNvPr>
          <p:cNvSpPr txBox="1"/>
          <p:nvPr/>
        </p:nvSpPr>
        <p:spPr>
          <a:xfrm>
            <a:off x="7269622" y="-18765"/>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－３</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426343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四角形: 角を丸くする 15">
            <a:extLst>
              <a:ext uri="{FF2B5EF4-FFF2-40B4-BE49-F238E27FC236}">
                <a16:creationId xmlns:a16="http://schemas.microsoft.com/office/drawing/2014/main" id="{0264F5CF-13C3-30E5-E4CD-9E60AD552D3A}"/>
              </a:ext>
            </a:extLst>
          </p:cNvPr>
          <p:cNvSpPr/>
          <p:nvPr/>
        </p:nvSpPr>
        <p:spPr>
          <a:xfrm>
            <a:off x="4815840" y="4107372"/>
            <a:ext cx="4084320" cy="2516948"/>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3856" y="0"/>
            <a:ext cx="9157855"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１．施設の現状</a:t>
            </a:r>
          </a:p>
        </p:txBody>
      </p:sp>
      <p:sp>
        <p:nvSpPr>
          <p:cNvPr id="15" name="テキスト ボックス 14"/>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１－２　施設の管理水準及び維持管理手法</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道路設備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graphicFrame>
        <p:nvGraphicFramePr>
          <p:cNvPr id="6" name="表 5">
            <a:extLst>
              <a:ext uri="{FF2B5EF4-FFF2-40B4-BE49-F238E27FC236}">
                <a16:creationId xmlns:a16="http://schemas.microsoft.com/office/drawing/2014/main" id="{B4F86277-2C45-2E0B-40DC-78B899623F7F}"/>
              </a:ext>
            </a:extLst>
          </p:cNvPr>
          <p:cNvGraphicFramePr>
            <a:graphicFrameLocks noGrp="1"/>
          </p:cNvGraphicFramePr>
          <p:nvPr>
            <p:extLst>
              <p:ext uri="{D42A27DB-BD31-4B8C-83A1-F6EECF244321}">
                <p14:modId xmlns:p14="http://schemas.microsoft.com/office/powerpoint/2010/main" val="2502507587"/>
              </p:ext>
            </p:extLst>
          </p:nvPr>
        </p:nvGraphicFramePr>
        <p:xfrm>
          <a:off x="806985" y="2879735"/>
          <a:ext cx="7445475" cy="1102360"/>
        </p:xfrm>
        <a:graphic>
          <a:graphicData uri="http://schemas.openxmlformats.org/drawingml/2006/table">
            <a:tbl>
              <a:tblPr firstRow="1" bandRow="1">
                <a:tableStyleId>{5C22544A-7EE6-4342-B048-85BDC9FD1C3A}</a:tableStyleId>
              </a:tblPr>
              <a:tblGrid>
                <a:gridCol w="1701822">
                  <a:extLst>
                    <a:ext uri="{9D8B030D-6E8A-4147-A177-3AD203B41FA5}">
                      <a16:colId xmlns:a16="http://schemas.microsoft.com/office/drawing/2014/main" val="1211425820"/>
                    </a:ext>
                  </a:extLst>
                </a:gridCol>
                <a:gridCol w="5743653">
                  <a:extLst>
                    <a:ext uri="{9D8B030D-6E8A-4147-A177-3AD203B41FA5}">
                      <a16:colId xmlns:a16="http://schemas.microsoft.com/office/drawing/2014/main" val="2417477318"/>
                    </a:ext>
                  </a:extLst>
                </a:gridCol>
              </a:tblGrid>
              <a:tr h="370840">
                <a:tc>
                  <a:txBody>
                    <a:bodyPr/>
                    <a:lstStyle/>
                    <a:p>
                      <a:pPr algn="ctr"/>
                      <a:r>
                        <a:rPr kumimoji="1" lang="ja-JP" altLang="en-US" dirty="0"/>
                        <a:t>判定区分</a:t>
                      </a:r>
                    </a:p>
                  </a:txBody>
                  <a:tcPr/>
                </a:tc>
                <a:tc>
                  <a:txBody>
                    <a:bodyPr/>
                    <a:lstStyle/>
                    <a:p>
                      <a:pPr algn="ctr"/>
                      <a:r>
                        <a:rPr kumimoji="1" lang="ja-JP" altLang="en-US" dirty="0"/>
                        <a:t>判定の内容</a:t>
                      </a:r>
                      <a:endParaRPr kumimoji="1" lang="en-US" altLang="ja-JP" dirty="0"/>
                    </a:p>
                  </a:txBody>
                  <a:tcPr/>
                </a:tc>
                <a:extLst>
                  <a:ext uri="{0D108BD9-81ED-4DB2-BD59-A6C34878D82A}">
                    <a16:rowId xmlns:a16="http://schemas.microsoft.com/office/drawing/2014/main" val="1772951403"/>
                  </a:ext>
                </a:extLst>
              </a:tr>
              <a:tr h="182880">
                <a:tc>
                  <a:txBody>
                    <a:bodyPr/>
                    <a:lstStyle/>
                    <a:p>
                      <a:pPr algn="ctr"/>
                      <a:r>
                        <a:rPr kumimoji="1" lang="ja-JP" altLang="en-US" dirty="0"/>
                        <a:t>不具合無</a:t>
                      </a:r>
                    </a:p>
                  </a:txBody>
                  <a:tcPr/>
                </a:tc>
                <a:tc>
                  <a:txBody>
                    <a:bodyPr/>
                    <a:lstStyle/>
                    <a:p>
                      <a:pPr algn="l"/>
                      <a:r>
                        <a:rPr kumimoji="1" lang="ja-JP" altLang="en-US" dirty="0"/>
                        <a:t>機能の低下は認められない。</a:t>
                      </a:r>
                    </a:p>
                  </a:txBody>
                  <a:tcPr/>
                </a:tc>
                <a:extLst>
                  <a:ext uri="{0D108BD9-81ED-4DB2-BD59-A6C34878D82A}">
                    <a16:rowId xmlns:a16="http://schemas.microsoft.com/office/drawing/2014/main" val="522424939"/>
                  </a:ext>
                </a:extLst>
              </a:tr>
              <a:tr h="182880">
                <a:tc>
                  <a:txBody>
                    <a:bodyPr/>
                    <a:lstStyle/>
                    <a:p>
                      <a:pPr algn="ctr"/>
                      <a:r>
                        <a:rPr kumimoji="1" lang="ja-JP" altLang="en-US" dirty="0"/>
                        <a:t>不具合有</a:t>
                      </a:r>
                    </a:p>
                  </a:txBody>
                  <a:tcPr/>
                </a:tc>
                <a:tc>
                  <a:txBody>
                    <a:bodyPr/>
                    <a:lstStyle/>
                    <a:p>
                      <a:pPr algn="ctr"/>
                      <a:r>
                        <a:rPr kumimoji="1" lang="ja-JP" altLang="en-US" dirty="0"/>
                        <a:t>稼働しない。もしくは排水機能の低下が認められる。</a:t>
                      </a:r>
                    </a:p>
                  </a:txBody>
                  <a:tcPr/>
                </a:tc>
                <a:extLst>
                  <a:ext uri="{0D108BD9-81ED-4DB2-BD59-A6C34878D82A}">
                    <a16:rowId xmlns:a16="http://schemas.microsoft.com/office/drawing/2014/main" val="2625300955"/>
                  </a:ext>
                </a:extLst>
              </a:tr>
            </a:tbl>
          </a:graphicData>
        </a:graphic>
      </p:graphicFrame>
      <p:sp>
        <p:nvSpPr>
          <p:cNvPr id="7" name="テキスト ボックス 6">
            <a:extLst>
              <a:ext uri="{FF2B5EF4-FFF2-40B4-BE49-F238E27FC236}">
                <a16:creationId xmlns:a16="http://schemas.microsoft.com/office/drawing/2014/main" id="{4049E583-D4CD-9256-C3FF-46E29D0AF1AD}"/>
              </a:ext>
            </a:extLst>
          </p:cNvPr>
          <p:cNvSpPr txBox="1"/>
          <p:nvPr/>
        </p:nvSpPr>
        <p:spPr>
          <a:xfrm>
            <a:off x="119375" y="1048657"/>
            <a:ext cx="8694423" cy="1384610"/>
          </a:xfrm>
          <a:prstGeom prst="rect">
            <a:avLst/>
          </a:prstGeom>
          <a:noFill/>
        </p:spPr>
        <p:txBody>
          <a:bodyPr wrap="square">
            <a:spAutoFit/>
          </a:bodyPr>
          <a:lstStyle/>
          <a:p>
            <a:pPr algn="just">
              <a:lnSpc>
                <a:spcPct val="120000"/>
              </a:lnSpc>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◆道路関連設備の管理水準及び維持管理手法</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20000"/>
              </a:lnSpc>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道路関連設備は、府民の生命・財産を守るため、稼働すべきときに、必ず稼働するように</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20000"/>
              </a:lnSpc>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適切に管理する必要がある。</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20000"/>
              </a:lnSpc>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重要性と信頼性確保のため管理水準と維持管理手法を次のとおりとしている。</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79BBB03D-E67C-E929-5D9E-0EF850F39668}"/>
              </a:ext>
            </a:extLst>
          </p:cNvPr>
          <p:cNvSpPr txBox="1"/>
          <p:nvPr/>
        </p:nvSpPr>
        <p:spPr>
          <a:xfrm>
            <a:off x="564134" y="2535750"/>
            <a:ext cx="1714754" cy="369332"/>
          </a:xfrm>
          <a:prstGeom prst="rect">
            <a:avLst/>
          </a:prstGeom>
          <a:noFill/>
          <a:ln w="19050">
            <a:noFill/>
          </a:ln>
        </p:spPr>
        <p:txBody>
          <a:bodyPr wrap="square" rtlCol="0">
            <a:spAutoFit/>
          </a:bodyPr>
          <a:lstStyle/>
          <a:p>
            <a:r>
              <a:rPr lang="ja-JP" altLang="en-US" dirty="0">
                <a:latin typeface="Meiryo UI" pitchFamily="50" charset="-128"/>
                <a:ea typeface="Meiryo UI" pitchFamily="50" charset="-128"/>
                <a:cs typeface="Meiryo UI" pitchFamily="50" charset="-128"/>
              </a:rPr>
              <a:t>〇管理水準</a:t>
            </a:r>
          </a:p>
        </p:txBody>
      </p:sp>
      <p:sp>
        <p:nvSpPr>
          <p:cNvPr id="11" name="テキスト ボックス 10">
            <a:extLst>
              <a:ext uri="{FF2B5EF4-FFF2-40B4-BE49-F238E27FC236}">
                <a16:creationId xmlns:a16="http://schemas.microsoft.com/office/drawing/2014/main" id="{BBE4C7F1-A46C-B78D-9D54-F6928E0C0611}"/>
              </a:ext>
            </a:extLst>
          </p:cNvPr>
          <p:cNvSpPr txBox="1"/>
          <p:nvPr/>
        </p:nvSpPr>
        <p:spPr>
          <a:xfrm>
            <a:off x="564134" y="4107372"/>
            <a:ext cx="3107622" cy="369332"/>
          </a:xfrm>
          <a:prstGeom prst="rect">
            <a:avLst/>
          </a:prstGeom>
          <a:noFill/>
          <a:ln w="19050">
            <a:noFill/>
          </a:ln>
        </p:spPr>
        <p:txBody>
          <a:bodyPr wrap="square" rtlCol="0">
            <a:spAutoFit/>
          </a:bodyPr>
          <a:lstStyle/>
          <a:p>
            <a:r>
              <a:rPr lang="ja-JP" altLang="en-US" dirty="0">
                <a:latin typeface="Meiryo UI" pitchFamily="50" charset="-128"/>
                <a:ea typeface="Meiryo UI" pitchFamily="50" charset="-128"/>
                <a:cs typeface="Meiryo UI" pitchFamily="50" charset="-128"/>
              </a:rPr>
              <a:t>〇維持管理手法</a:t>
            </a:r>
          </a:p>
        </p:txBody>
      </p:sp>
      <p:graphicFrame>
        <p:nvGraphicFramePr>
          <p:cNvPr id="12" name="表 11"/>
          <p:cNvGraphicFramePr>
            <a:graphicFrameLocks noGrp="1"/>
          </p:cNvGraphicFramePr>
          <p:nvPr/>
        </p:nvGraphicFramePr>
        <p:xfrm>
          <a:off x="806985" y="4601981"/>
          <a:ext cx="3659600" cy="1788160"/>
        </p:xfrm>
        <a:graphic>
          <a:graphicData uri="http://schemas.openxmlformats.org/drawingml/2006/table">
            <a:tbl>
              <a:tblPr firstRow="1" bandRow="1">
                <a:tableStyleId>{5C22544A-7EE6-4342-B048-85BDC9FD1C3A}</a:tableStyleId>
              </a:tblPr>
              <a:tblGrid>
                <a:gridCol w="2023840">
                  <a:extLst>
                    <a:ext uri="{9D8B030D-6E8A-4147-A177-3AD203B41FA5}">
                      <a16:colId xmlns:a16="http://schemas.microsoft.com/office/drawing/2014/main" val="20000"/>
                    </a:ext>
                  </a:extLst>
                </a:gridCol>
                <a:gridCol w="1635760">
                  <a:extLst>
                    <a:ext uri="{9D8B030D-6E8A-4147-A177-3AD203B41FA5}">
                      <a16:colId xmlns:a16="http://schemas.microsoft.com/office/drawing/2014/main" val="20001"/>
                    </a:ext>
                  </a:extLst>
                </a:gridCol>
              </a:tblGrid>
              <a:tr h="370840">
                <a:tc>
                  <a:txBody>
                    <a:bodyPr/>
                    <a:lstStyle/>
                    <a:p>
                      <a:pPr algn="ctr"/>
                      <a:r>
                        <a:rPr kumimoji="1" lang="ja-JP" altLang="en-US" sz="1400" dirty="0"/>
                        <a:t>施設</a:t>
                      </a:r>
                    </a:p>
                  </a:txBody>
                  <a:tcPr anchor="ctr"/>
                </a:tc>
                <a:tc>
                  <a:txBody>
                    <a:bodyPr/>
                    <a:lstStyle/>
                    <a:p>
                      <a:pPr algn="ctr"/>
                      <a:r>
                        <a:rPr kumimoji="1" lang="ja-JP" altLang="en-US" sz="1400" dirty="0"/>
                        <a:t>維持管理手法</a:t>
                      </a:r>
                    </a:p>
                  </a:txBody>
                  <a:tcPr anchor="ctr"/>
                </a:tc>
                <a:extLst>
                  <a:ext uri="{0D108BD9-81ED-4DB2-BD59-A6C34878D82A}">
                    <a16:rowId xmlns:a16="http://schemas.microsoft.com/office/drawing/2014/main" val="10000"/>
                  </a:ext>
                </a:extLst>
              </a:tr>
              <a:tr h="370840">
                <a:tc>
                  <a:txBody>
                    <a:bodyPr/>
                    <a:lstStyle/>
                    <a:p>
                      <a:r>
                        <a:rPr kumimoji="1" lang="ja-JP" altLang="en-US" sz="1400" dirty="0"/>
                        <a:t>道路排水設備</a:t>
                      </a:r>
                    </a:p>
                  </a:txBody>
                  <a:tcPr/>
                </a:tc>
                <a:tc>
                  <a:txBody>
                    <a:bodyPr/>
                    <a:lstStyle/>
                    <a:p>
                      <a:r>
                        <a:rPr kumimoji="1" lang="ja-JP" altLang="en-US" sz="1400" dirty="0"/>
                        <a:t>時間計画型</a:t>
                      </a:r>
                    </a:p>
                  </a:txBody>
                  <a:tcPr/>
                </a:tc>
                <a:extLst>
                  <a:ext uri="{0D108BD9-81ED-4DB2-BD59-A6C34878D82A}">
                    <a16:rowId xmlns:a16="http://schemas.microsoft.com/office/drawing/2014/main" val="10001"/>
                  </a:ext>
                </a:extLst>
              </a:tr>
              <a:tr h="370840">
                <a:tc>
                  <a:txBody>
                    <a:bodyPr/>
                    <a:lstStyle/>
                    <a:p>
                      <a:r>
                        <a:rPr kumimoji="1" lang="ja-JP" altLang="en-US" sz="1400" dirty="0"/>
                        <a:t>ﾄﾝﾈﾙ換気設備</a:t>
                      </a:r>
                    </a:p>
                  </a:txBody>
                  <a:tcPr/>
                </a:tc>
                <a:tc>
                  <a:txBody>
                    <a:bodyPr/>
                    <a:lstStyle/>
                    <a:p>
                      <a:r>
                        <a:rPr kumimoji="1" lang="ja-JP" altLang="en-US" sz="1400" dirty="0"/>
                        <a:t>時間計画型</a:t>
                      </a:r>
                    </a:p>
                  </a:txBody>
                  <a:tcPr/>
                </a:tc>
                <a:extLst>
                  <a:ext uri="{0D108BD9-81ED-4DB2-BD59-A6C34878D82A}">
                    <a16:rowId xmlns:a16="http://schemas.microsoft.com/office/drawing/2014/main" val="10002"/>
                  </a:ext>
                </a:extLst>
              </a:tr>
              <a:tr h="370840">
                <a:tc>
                  <a:txBody>
                    <a:bodyPr/>
                    <a:lstStyle/>
                    <a:p>
                      <a:r>
                        <a:rPr kumimoji="1" lang="ja-JP" altLang="en-US" sz="1400" dirty="0"/>
                        <a:t>昇降設備</a:t>
                      </a:r>
                    </a:p>
                  </a:txBody>
                  <a:tcPr/>
                </a:tc>
                <a:tc>
                  <a:txBody>
                    <a:bodyPr/>
                    <a:lstStyle/>
                    <a:p>
                      <a:r>
                        <a:rPr kumimoji="1" lang="ja-JP" altLang="en-US" sz="1400" dirty="0"/>
                        <a:t>時間計画型</a:t>
                      </a:r>
                    </a:p>
                  </a:txBody>
                  <a:tcPr/>
                </a:tc>
                <a:extLst>
                  <a:ext uri="{0D108BD9-81ED-4DB2-BD59-A6C34878D82A}">
                    <a16:rowId xmlns:a16="http://schemas.microsoft.com/office/drawing/2014/main" val="10003"/>
                  </a:ext>
                </a:extLst>
              </a:tr>
              <a:tr h="185420">
                <a:tc>
                  <a:txBody>
                    <a:bodyPr/>
                    <a:lstStyle/>
                    <a:p>
                      <a:r>
                        <a:rPr kumimoji="1" lang="ja-JP" altLang="en-US" sz="1400" dirty="0"/>
                        <a:t>電気設備</a:t>
                      </a:r>
                    </a:p>
                  </a:txBody>
                  <a:tcPr/>
                </a:tc>
                <a:tc>
                  <a:txBody>
                    <a:bodyPr/>
                    <a:lstStyle/>
                    <a:p>
                      <a:r>
                        <a:rPr kumimoji="1" lang="ja-JP" altLang="en-US" sz="1400" dirty="0"/>
                        <a:t>時間計画型</a:t>
                      </a:r>
                    </a:p>
                  </a:txBody>
                  <a:tcPr/>
                </a:tc>
                <a:extLst>
                  <a:ext uri="{0D108BD9-81ED-4DB2-BD59-A6C34878D82A}">
                    <a16:rowId xmlns:a16="http://schemas.microsoft.com/office/drawing/2014/main" val="10004"/>
                  </a:ext>
                </a:extLst>
              </a:tr>
            </a:tbl>
          </a:graphicData>
        </a:graphic>
      </p:graphicFrame>
      <p:graphicFrame>
        <p:nvGraphicFramePr>
          <p:cNvPr id="13" name="表 12">
            <a:extLst>
              <a:ext uri="{FF2B5EF4-FFF2-40B4-BE49-F238E27FC236}">
                <a16:creationId xmlns:a16="http://schemas.microsoft.com/office/drawing/2014/main" id="{B1D00BA5-AD41-406B-D3FC-C40C371A996D}"/>
              </a:ext>
            </a:extLst>
          </p:cNvPr>
          <p:cNvGraphicFramePr>
            <a:graphicFrameLocks noGrp="1"/>
          </p:cNvGraphicFramePr>
          <p:nvPr>
            <p:extLst>
              <p:ext uri="{D42A27DB-BD31-4B8C-83A1-F6EECF244321}">
                <p14:modId xmlns:p14="http://schemas.microsoft.com/office/powerpoint/2010/main" val="1837480768"/>
              </p:ext>
            </p:extLst>
          </p:nvPr>
        </p:nvGraphicFramePr>
        <p:xfrm>
          <a:off x="5008880" y="4601981"/>
          <a:ext cx="3776772" cy="1839459"/>
        </p:xfrm>
        <a:graphic>
          <a:graphicData uri="http://schemas.openxmlformats.org/drawingml/2006/table">
            <a:tbl>
              <a:tblPr firstRow="1" bandRow="1">
                <a:tableStyleId>{F5AB1C69-6EDB-4FF4-983F-18BD219EF322}</a:tableStyleId>
              </a:tblPr>
              <a:tblGrid>
                <a:gridCol w="1419159">
                  <a:extLst>
                    <a:ext uri="{9D8B030D-6E8A-4147-A177-3AD203B41FA5}">
                      <a16:colId xmlns:a16="http://schemas.microsoft.com/office/drawing/2014/main" val="2312903055"/>
                    </a:ext>
                  </a:extLst>
                </a:gridCol>
                <a:gridCol w="2357613">
                  <a:extLst>
                    <a:ext uri="{9D8B030D-6E8A-4147-A177-3AD203B41FA5}">
                      <a16:colId xmlns:a16="http://schemas.microsoft.com/office/drawing/2014/main" val="967149200"/>
                    </a:ext>
                  </a:extLst>
                </a:gridCol>
              </a:tblGrid>
              <a:tr h="540295">
                <a:tc>
                  <a:txBody>
                    <a:bodyPr/>
                    <a:lstStyle/>
                    <a:p>
                      <a:pPr algn="ctr"/>
                      <a:r>
                        <a:rPr kumimoji="1" lang="ja-JP" altLang="en-US" sz="1200" dirty="0">
                          <a:solidFill>
                            <a:schemeClr val="tx1"/>
                          </a:solidFill>
                        </a:rPr>
                        <a:t>区分（予防保全）</a:t>
                      </a:r>
                    </a:p>
                  </a:txBody>
                  <a:tcPr anchor="ctr"/>
                </a:tc>
                <a:tc>
                  <a:txBody>
                    <a:bodyPr/>
                    <a:lstStyle/>
                    <a:p>
                      <a:pPr algn="ctr"/>
                      <a:r>
                        <a:rPr kumimoji="1" lang="ja-JP" altLang="en-US" sz="1200" dirty="0">
                          <a:solidFill>
                            <a:schemeClr val="tx1"/>
                          </a:solidFill>
                        </a:rPr>
                        <a:t>定　義</a:t>
                      </a:r>
                    </a:p>
                  </a:txBody>
                  <a:tcPr anchor="ctr"/>
                </a:tc>
                <a:extLst>
                  <a:ext uri="{0D108BD9-81ED-4DB2-BD59-A6C34878D82A}">
                    <a16:rowId xmlns:a16="http://schemas.microsoft.com/office/drawing/2014/main" val="1561355220"/>
                  </a:ext>
                </a:extLst>
              </a:tr>
              <a:tr h="659084">
                <a:tc>
                  <a:txBody>
                    <a:bodyPr/>
                    <a:lstStyle/>
                    <a:p>
                      <a:pPr algn="ctr"/>
                      <a:r>
                        <a:rPr lang="ja-JP" altLang="en-US" sz="1200" dirty="0">
                          <a:solidFill>
                            <a:schemeClr val="tx1"/>
                          </a:solidFill>
                        </a:rPr>
                        <a:t>時間計画型</a:t>
                      </a:r>
                      <a:endParaRPr kumimoji="1" lang="ja-JP" altLang="en-US" sz="1200" dirty="0">
                        <a:solidFill>
                          <a:schemeClr val="tx1"/>
                        </a:solidFill>
                      </a:endParaRPr>
                    </a:p>
                  </a:txBody>
                  <a:tcPr anchor="ctr"/>
                </a:tc>
                <a:tc>
                  <a:txBody>
                    <a:bodyPr/>
                    <a:lstStyle/>
                    <a:p>
                      <a:pPr algn="l"/>
                      <a:r>
                        <a:rPr lang="ja-JP" altLang="en-US" sz="1200" dirty="0">
                          <a:solidFill>
                            <a:schemeClr val="tx1"/>
                          </a:solidFill>
                        </a:rPr>
                        <a:t>常に限界管理水準を下回らないように定期的に補修、交換・部分更新を行う。</a:t>
                      </a:r>
                      <a:endParaRPr kumimoji="1" lang="ja-JP" altLang="en-US" sz="1200" dirty="0">
                        <a:solidFill>
                          <a:schemeClr val="tx1"/>
                        </a:solidFill>
                      </a:endParaRPr>
                    </a:p>
                  </a:txBody>
                  <a:tcPr anchor="ctr"/>
                </a:tc>
                <a:extLst>
                  <a:ext uri="{0D108BD9-81ED-4DB2-BD59-A6C34878D82A}">
                    <a16:rowId xmlns:a16="http://schemas.microsoft.com/office/drawing/2014/main" val="603686688"/>
                  </a:ext>
                </a:extLst>
              </a:tr>
              <a:tr h="540295">
                <a:tc>
                  <a:txBody>
                    <a:bodyPr/>
                    <a:lstStyle/>
                    <a:p>
                      <a:pPr algn="ctr"/>
                      <a:r>
                        <a:rPr lang="ja-JP" altLang="en-US" sz="1200" dirty="0">
                          <a:solidFill>
                            <a:schemeClr val="tx1"/>
                          </a:solidFill>
                        </a:rPr>
                        <a:t>状態監視型</a:t>
                      </a:r>
                      <a:endParaRPr kumimoji="1" lang="ja-JP" altLang="en-US" sz="1200" dirty="0">
                        <a:solidFill>
                          <a:schemeClr val="tx1"/>
                        </a:solidFill>
                      </a:endParaRPr>
                    </a:p>
                  </a:txBody>
                  <a:tcPr anchor="ctr"/>
                </a:tc>
                <a:tc>
                  <a:txBody>
                    <a:bodyPr/>
                    <a:lstStyle/>
                    <a:p>
                      <a:pPr algn="l"/>
                      <a:r>
                        <a:rPr lang="ja-JP" altLang="en-US" sz="1200" dirty="0">
                          <a:solidFill>
                            <a:schemeClr val="tx1"/>
                          </a:solidFill>
                        </a:rPr>
                        <a:t>劣化や変状を評価し、必要と認められた場合に補修や部分更新を行う。 </a:t>
                      </a:r>
                      <a:endParaRPr kumimoji="1" lang="ja-JP" altLang="en-US" sz="1200" dirty="0">
                        <a:solidFill>
                          <a:schemeClr val="tx1"/>
                        </a:solidFill>
                      </a:endParaRPr>
                    </a:p>
                  </a:txBody>
                  <a:tcPr anchor="ctr"/>
                </a:tc>
                <a:extLst>
                  <a:ext uri="{0D108BD9-81ED-4DB2-BD59-A6C34878D82A}">
                    <a16:rowId xmlns:a16="http://schemas.microsoft.com/office/drawing/2014/main" val="3548797334"/>
                  </a:ext>
                </a:extLst>
              </a:tr>
            </a:tbl>
          </a:graphicData>
        </a:graphic>
      </p:graphicFrame>
      <p:sp>
        <p:nvSpPr>
          <p:cNvPr id="14" name="テキスト ボックス 13">
            <a:extLst>
              <a:ext uri="{FF2B5EF4-FFF2-40B4-BE49-F238E27FC236}">
                <a16:creationId xmlns:a16="http://schemas.microsoft.com/office/drawing/2014/main" id="{8CFCDE85-15CB-4350-24B1-995EF355E340}"/>
              </a:ext>
            </a:extLst>
          </p:cNvPr>
          <p:cNvSpPr txBox="1"/>
          <p:nvPr/>
        </p:nvSpPr>
        <p:spPr>
          <a:xfrm>
            <a:off x="5008880" y="4257833"/>
            <a:ext cx="2058472" cy="281510"/>
          </a:xfrm>
          <a:prstGeom prst="rect">
            <a:avLst/>
          </a:prstGeom>
          <a:solidFill>
            <a:schemeClr val="accent3">
              <a:lumMod val="20000"/>
              <a:lumOff val="80000"/>
            </a:schemeClr>
          </a:solidFill>
          <a:ln w="19050">
            <a:solidFill>
              <a:schemeClr val="accent3"/>
            </a:solidFill>
          </a:ln>
        </p:spPr>
        <p:txBody>
          <a:bodyPr wrap="square" rtlCol="0">
            <a:spAutoFit/>
          </a:bodyPr>
          <a:lstStyle/>
          <a:p>
            <a:r>
              <a:rPr lang="ja-JP" altLang="en-US" sz="1200" dirty="0">
                <a:solidFill>
                  <a:schemeClr val="tx1">
                    <a:lumMod val="95000"/>
                    <a:lumOff val="5000"/>
                  </a:schemeClr>
                </a:solidFill>
              </a:rPr>
              <a:t>維持管理手法の区分と定義</a:t>
            </a:r>
            <a:endParaRPr lang="ja-JP" altLang="en-US" sz="1200"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5" name="スライド番号プレースホルダー 3">
            <a:extLst>
              <a:ext uri="{FF2B5EF4-FFF2-40B4-BE49-F238E27FC236}">
                <a16:creationId xmlns:a16="http://schemas.microsoft.com/office/drawing/2014/main" id="{0A449C98-8004-E871-4A67-AAE75FCB4D93}"/>
              </a:ext>
            </a:extLst>
          </p:cNvPr>
          <p:cNvSpPr txBox="1">
            <a:spLocks/>
          </p:cNvSpPr>
          <p:nvPr/>
        </p:nvSpPr>
        <p:spPr>
          <a:xfrm>
            <a:off x="8483599" y="6523990"/>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2</a:t>
            </a:fld>
            <a:endParaRPr lang="ja-JP" altLang="en-US" dirty="0"/>
          </a:p>
        </p:txBody>
      </p:sp>
      <p:sp>
        <p:nvSpPr>
          <p:cNvPr id="17" name="テキスト ボックス 17">
            <a:extLst>
              <a:ext uri="{FF2B5EF4-FFF2-40B4-BE49-F238E27FC236}">
                <a16:creationId xmlns:a16="http://schemas.microsoft.com/office/drawing/2014/main" id="{C18E8413-A6CC-4681-86CC-9A63315CAB1A}"/>
              </a:ext>
            </a:extLst>
          </p:cNvPr>
          <p:cNvSpPr txBox="1"/>
          <p:nvPr/>
        </p:nvSpPr>
        <p:spPr>
          <a:xfrm>
            <a:off x="7271791" y="10497"/>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－３</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03632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856" y="0"/>
            <a:ext cx="9157855" cy="523220"/>
          </a:xfrm>
          <a:prstGeom prst="rect">
            <a:avLst/>
          </a:prstGeom>
          <a:solidFill>
            <a:srgbClr val="002060"/>
          </a:solidFill>
        </p:spPr>
        <p:txBody>
          <a:bodyPr wrap="square" rtlCol="0">
            <a:spAutoFit/>
          </a:bodyPr>
          <a:lstStyle/>
          <a:p>
            <a:r>
              <a:rPr kumimoji="1" lang="ja-JP" altLang="en-US" sz="2800" dirty="0">
                <a:solidFill>
                  <a:schemeClr val="bg1"/>
                </a:solidFill>
                <a:latin typeface="Meiryo UI" pitchFamily="50" charset="-128"/>
                <a:ea typeface="Meiryo UI" pitchFamily="50" charset="-128"/>
                <a:cs typeface="Meiryo UI" pitchFamily="50" charset="-128"/>
              </a:rPr>
              <a:t>２</a:t>
            </a:r>
            <a:r>
              <a:rPr kumimoji="1" lang="en-US" altLang="ja-JP" sz="2800" dirty="0">
                <a:solidFill>
                  <a:schemeClr val="bg1"/>
                </a:solidFill>
                <a:latin typeface="Meiryo UI" pitchFamily="50" charset="-128"/>
                <a:ea typeface="Meiryo UI" pitchFamily="50" charset="-128"/>
                <a:cs typeface="Meiryo UI" pitchFamily="50" charset="-128"/>
              </a:rPr>
              <a:t>.</a:t>
            </a:r>
            <a:r>
              <a:rPr kumimoji="1" lang="ja-JP" altLang="en-US" sz="2800" dirty="0">
                <a:solidFill>
                  <a:schemeClr val="bg1"/>
                </a:solidFill>
                <a:latin typeface="Meiryo UI" pitchFamily="50" charset="-128"/>
                <a:ea typeface="Meiryo UI" pitchFamily="50" charset="-128"/>
                <a:cs typeface="Meiryo UI" pitchFamily="50" charset="-128"/>
              </a:rPr>
              <a:t> 現計画に基づく点検手法</a:t>
            </a:r>
          </a:p>
        </p:txBody>
      </p:sp>
      <p:sp>
        <p:nvSpPr>
          <p:cNvPr id="4" name="テキスト ボックス 3"/>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２－１ 点検フロー</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道路設備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sp>
        <p:nvSpPr>
          <p:cNvPr id="29" name="テキスト ボックス 28">
            <a:extLst>
              <a:ext uri="{FF2B5EF4-FFF2-40B4-BE49-F238E27FC236}">
                <a16:creationId xmlns:a16="http://schemas.microsoft.com/office/drawing/2014/main" id="{818382C1-244D-4424-AB28-BEE16A399D1B}"/>
              </a:ext>
            </a:extLst>
          </p:cNvPr>
          <p:cNvSpPr txBox="1"/>
          <p:nvPr/>
        </p:nvSpPr>
        <p:spPr>
          <a:xfrm>
            <a:off x="172998" y="1070234"/>
            <a:ext cx="3616409" cy="369332"/>
          </a:xfrm>
          <a:prstGeom prst="rect">
            <a:avLst/>
          </a:prstGeom>
          <a:noFill/>
          <a:ln w="19050">
            <a:noFill/>
          </a:ln>
        </p:spPr>
        <p:txBody>
          <a:bodyPr wrap="square" rtlCol="0">
            <a:spAutoFit/>
          </a:bodyPr>
          <a:lstStyle/>
          <a:p>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点検業務の標準的なフロー</a:t>
            </a:r>
            <a:r>
              <a:rPr lang="en-US" altLang="ja-JP" dirty="0">
                <a:latin typeface="Meiryo UI" pitchFamily="50" charset="-128"/>
                <a:ea typeface="Meiryo UI" pitchFamily="50" charset="-128"/>
                <a:cs typeface="Meiryo UI" pitchFamily="50" charset="-128"/>
              </a:rPr>
              <a:t>】</a:t>
            </a:r>
            <a:endParaRPr lang="ja-JP" altLang="en-US" dirty="0">
              <a:latin typeface="Meiryo UI" pitchFamily="50" charset="-128"/>
              <a:ea typeface="Meiryo UI" pitchFamily="50" charset="-128"/>
              <a:cs typeface="Meiryo UI" pitchFamily="50" charset="-128"/>
            </a:endParaRPr>
          </a:p>
        </p:txBody>
      </p:sp>
      <p:sp>
        <p:nvSpPr>
          <p:cNvPr id="30" name="テキスト ボックス 29">
            <a:extLst>
              <a:ext uri="{FF2B5EF4-FFF2-40B4-BE49-F238E27FC236}">
                <a16:creationId xmlns:a16="http://schemas.microsoft.com/office/drawing/2014/main" id="{D9BFC2CF-BD89-453C-BA43-BF722233497F}"/>
              </a:ext>
            </a:extLst>
          </p:cNvPr>
          <p:cNvSpPr txBox="1"/>
          <p:nvPr/>
        </p:nvSpPr>
        <p:spPr>
          <a:xfrm>
            <a:off x="4759832" y="1317266"/>
            <a:ext cx="3616409" cy="369332"/>
          </a:xfrm>
          <a:prstGeom prst="rect">
            <a:avLst/>
          </a:prstGeom>
          <a:noFill/>
          <a:ln w="19050">
            <a:noFill/>
          </a:ln>
        </p:spPr>
        <p:txBody>
          <a:bodyPr wrap="square" rtlCol="0">
            <a:spAutoFit/>
          </a:bodyPr>
          <a:lstStyle/>
          <a:p>
            <a:r>
              <a:rPr lang="ja-JP" altLang="en-US" dirty="0">
                <a:latin typeface="Meiryo UI" pitchFamily="50" charset="-128"/>
                <a:ea typeface="Meiryo UI" pitchFamily="50" charset="-128"/>
                <a:cs typeface="Meiryo UI" pitchFamily="50" charset="-128"/>
              </a:rPr>
              <a:t>（定期点検を含む場合）</a:t>
            </a:r>
          </a:p>
        </p:txBody>
      </p:sp>
      <p:pic>
        <p:nvPicPr>
          <p:cNvPr id="49" name="図 48">
            <a:extLst>
              <a:ext uri="{FF2B5EF4-FFF2-40B4-BE49-F238E27FC236}">
                <a16:creationId xmlns:a16="http://schemas.microsoft.com/office/drawing/2014/main" id="{93946C9D-7F3C-4A30-903C-9DAE92F579C8}"/>
              </a:ext>
            </a:extLst>
          </p:cNvPr>
          <p:cNvPicPr>
            <a:picLocks noChangeAspect="1"/>
          </p:cNvPicPr>
          <p:nvPr/>
        </p:nvPicPr>
        <p:blipFill>
          <a:blip r:embed="rId2"/>
          <a:stretch>
            <a:fillRect/>
          </a:stretch>
        </p:blipFill>
        <p:spPr>
          <a:xfrm>
            <a:off x="-449374" y="1439566"/>
            <a:ext cx="4678274" cy="5570082"/>
          </a:xfrm>
          <a:prstGeom prst="rect">
            <a:avLst/>
          </a:prstGeom>
        </p:spPr>
      </p:pic>
      <p:pic>
        <p:nvPicPr>
          <p:cNvPr id="59" name="図 58">
            <a:extLst>
              <a:ext uri="{FF2B5EF4-FFF2-40B4-BE49-F238E27FC236}">
                <a16:creationId xmlns:a16="http://schemas.microsoft.com/office/drawing/2014/main" id="{61653DBE-BA26-4454-8971-56D9E82C78AA}"/>
              </a:ext>
            </a:extLst>
          </p:cNvPr>
          <p:cNvPicPr>
            <a:picLocks noChangeAspect="1"/>
          </p:cNvPicPr>
          <p:nvPr/>
        </p:nvPicPr>
        <p:blipFill>
          <a:blip r:embed="rId3"/>
          <a:stretch>
            <a:fillRect/>
          </a:stretch>
        </p:blipFill>
        <p:spPr>
          <a:xfrm>
            <a:off x="3967089" y="2139376"/>
            <a:ext cx="5050302" cy="4353499"/>
          </a:xfrm>
          <a:prstGeom prst="rect">
            <a:avLst/>
          </a:prstGeom>
        </p:spPr>
      </p:pic>
      <p:sp>
        <p:nvSpPr>
          <p:cNvPr id="7" name="スライド番号プレースホルダー 3">
            <a:extLst>
              <a:ext uri="{FF2B5EF4-FFF2-40B4-BE49-F238E27FC236}">
                <a16:creationId xmlns:a16="http://schemas.microsoft.com/office/drawing/2014/main" id="{7F0A36B8-56BE-6B3B-4FBD-1EF4CDB922C6}"/>
              </a:ext>
            </a:extLst>
          </p:cNvPr>
          <p:cNvSpPr txBox="1">
            <a:spLocks/>
          </p:cNvSpPr>
          <p:nvPr/>
        </p:nvSpPr>
        <p:spPr>
          <a:xfrm>
            <a:off x="8483599" y="6523990"/>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3</a:t>
            </a:fld>
            <a:endParaRPr lang="ja-JP" altLang="en-US" dirty="0"/>
          </a:p>
        </p:txBody>
      </p:sp>
      <p:sp>
        <p:nvSpPr>
          <p:cNvPr id="9" name="テキスト ボックス 17">
            <a:extLst>
              <a:ext uri="{FF2B5EF4-FFF2-40B4-BE49-F238E27FC236}">
                <a16:creationId xmlns:a16="http://schemas.microsoft.com/office/drawing/2014/main" id="{D6442D67-8EB1-4EE3-B53F-05B9684B8A59}"/>
              </a:ext>
            </a:extLst>
          </p:cNvPr>
          <p:cNvSpPr txBox="1"/>
          <p:nvPr/>
        </p:nvSpPr>
        <p:spPr>
          <a:xfrm>
            <a:off x="7271792" y="10945"/>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－３</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9110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856" y="0"/>
            <a:ext cx="9157855" cy="523220"/>
          </a:xfrm>
          <a:prstGeom prst="rect">
            <a:avLst/>
          </a:prstGeom>
          <a:solidFill>
            <a:srgbClr val="002060"/>
          </a:solidFill>
        </p:spPr>
        <p:txBody>
          <a:bodyPr wrap="square" rtlCol="0">
            <a:spAutoFit/>
          </a:bodyPr>
          <a:lstStyle/>
          <a:p>
            <a:r>
              <a:rPr kumimoji="1" lang="ja-JP" altLang="en-US" sz="2800" dirty="0">
                <a:solidFill>
                  <a:schemeClr val="bg1"/>
                </a:solidFill>
                <a:latin typeface="Meiryo UI" pitchFamily="50" charset="-128"/>
                <a:ea typeface="Meiryo UI" pitchFamily="50" charset="-128"/>
                <a:cs typeface="Meiryo UI" pitchFamily="50" charset="-128"/>
              </a:rPr>
              <a:t>２</a:t>
            </a:r>
            <a:r>
              <a:rPr kumimoji="1" lang="en-US" altLang="ja-JP" sz="2800" dirty="0">
                <a:solidFill>
                  <a:schemeClr val="bg1"/>
                </a:solidFill>
                <a:latin typeface="Meiryo UI" pitchFamily="50" charset="-128"/>
                <a:ea typeface="Meiryo UI" pitchFamily="50" charset="-128"/>
                <a:cs typeface="Meiryo UI" pitchFamily="50" charset="-128"/>
              </a:rPr>
              <a:t>.</a:t>
            </a:r>
            <a:r>
              <a:rPr kumimoji="1" lang="ja-JP" altLang="en-US" sz="2800" dirty="0">
                <a:solidFill>
                  <a:schemeClr val="bg1"/>
                </a:solidFill>
                <a:latin typeface="Meiryo UI" pitchFamily="50" charset="-128"/>
                <a:ea typeface="Meiryo UI" pitchFamily="50" charset="-128"/>
                <a:cs typeface="Meiryo UI" pitchFamily="50" charset="-128"/>
              </a:rPr>
              <a:t>現計画に基づく点検手法</a:t>
            </a:r>
          </a:p>
        </p:txBody>
      </p:sp>
      <p:sp>
        <p:nvSpPr>
          <p:cNvPr id="4" name="テキスト ボックス 3"/>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２－２ 点検の種類 </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道路設備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sp>
        <p:nvSpPr>
          <p:cNvPr id="48" name="正方形/長方形 47">
            <a:extLst>
              <a:ext uri="{FF2B5EF4-FFF2-40B4-BE49-F238E27FC236}">
                <a16:creationId xmlns:a16="http://schemas.microsoft.com/office/drawing/2014/main" id="{B138DE3C-230D-41EA-4E80-9C00996E1011}"/>
              </a:ext>
            </a:extLst>
          </p:cNvPr>
          <p:cNvSpPr/>
          <p:nvPr/>
        </p:nvSpPr>
        <p:spPr>
          <a:xfrm>
            <a:off x="136014" y="1124927"/>
            <a:ext cx="8784976" cy="50134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49" name="フローチャート : 代替処理 38">
            <a:extLst>
              <a:ext uri="{FF2B5EF4-FFF2-40B4-BE49-F238E27FC236}">
                <a16:creationId xmlns:a16="http://schemas.microsoft.com/office/drawing/2014/main" id="{D8B3229C-2588-2B3F-8B71-48FF381CF5F9}"/>
              </a:ext>
            </a:extLst>
          </p:cNvPr>
          <p:cNvSpPr/>
          <p:nvPr/>
        </p:nvSpPr>
        <p:spPr>
          <a:xfrm>
            <a:off x="162050" y="1177818"/>
            <a:ext cx="1264900" cy="496645"/>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点検分類</a:t>
            </a:r>
          </a:p>
        </p:txBody>
      </p:sp>
      <p:sp>
        <p:nvSpPr>
          <p:cNvPr id="50" name="フローチャート : 代替処理 72">
            <a:extLst>
              <a:ext uri="{FF2B5EF4-FFF2-40B4-BE49-F238E27FC236}">
                <a16:creationId xmlns:a16="http://schemas.microsoft.com/office/drawing/2014/main" id="{09F879C5-0797-6B84-C680-56CAAEAB748B}"/>
              </a:ext>
            </a:extLst>
          </p:cNvPr>
          <p:cNvSpPr/>
          <p:nvPr/>
        </p:nvSpPr>
        <p:spPr>
          <a:xfrm>
            <a:off x="1462195" y="1197102"/>
            <a:ext cx="1400664" cy="477361"/>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点検体制</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フローチャート : 代替処理 75">
            <a:extLst>
              <a:ext uri="{FF2B5EF4-FFF2-40B4-BE49-F238E27FC236}">
                <a16:creationId xmlns:a16="http://schemas.microsoft.com/office/drawing/2014/main" id="{4866447C-FAA7-B9EE-FFEB-2A76740AC50B}"/>
              </a:ext>
            </a:extLst>
          </p:cNvPr>
          <p:cNvSpPr/>
          <p:nvPr/>
        </p:nvSpPr>
        <p:spPr>
          <a:xfrm>
            <a:off x="2905759" y="1187459"/>
            <a:ext cx="1810496" cy="496645"/>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点検概要</a:t>
            </a:r>
          </a:p>
        </p:txBody>
      </p:sp>
      <p:sp>
        <p:nvSpPr>
          <p:cNvPr id="52" name="フローチャート : 代替処理 76">
            <a:extLst>
              <a:ext uri="{FF2B5EF4-FFF2-40B4-BE49-F238E27FC236}">
                <a16:creationId xmlns:a16="http://schemas.microsoft.com/office/drawing/2014/main" id="{F311F347-4120-C53C-B9E7-3A1E6329D988}"/>
              </a:ext>
            </a:extLst>
          </p:cNvPr>
          <p:cNvSpPr/>
          <p:nvPr/>
        </p:nvSpPr>
        <p:spPr>
          <a:xfrm>
            <a:off x="4741377" y="1175840"/>
            <a:ext cx="1642881" cy="514132"/>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点検頻度</a:t>
            </a:r>
          </a:p>
        </p:txBody>
      </p:sp>
      <p:sp>
        <p:nvSpPr>
          <p:cNvPr id="53" name="フローチャート : 代替処理 77">
            <a:extLst>
              <a:ext uri="{FF2B5EF4-FFF2-40B4-BE49-F238E27FC236}">
                <a16:creationId xmlns:a16="http://schemas.microsoft.com/office/drawing/2014/main" id="{F751F46B-E037-6C01-66BD-3F11D892F83B}"/>
              </a:ext>
            </a:extLst>
          </p:cNvPr>
          <p:cNvSpPr/>
          <p:nvPr/>
        </p:nvSpPr>
        <p:spPr>
          <a:xfrm>
            <a:off x="6397458" y="1197102"/>
            <a:ext cx="2523532" cy="49956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施設数</a:t>
            </a:r>
          </a:p>
        </p:txBody>
      </p:sp>
      <p:sp>
        <p:nvSpPr>
          <p:cNvPr id="54" name="フローチャート : 代替処理 78">
            <a:extLst>
              <a:ext uri="{FF2B5EF4-FFF2-40B4-BE49-F238E27FC236}">
                <a16:creationId xmlns:a16="http://schemas.microsoft.com/office/drawing/2014/main" id="{96095B29-7AA9-1A53-DE9B-4A887846BC7E}"/>
              </a:ext>
            </a:extLst>
          </p:cNvPr>
          <p:cNvSpPr/>
          <p:nvPr/>
        </p:nvSpPr>
        <p:spPr>
          <a:xfrm>
            <a:off x="167028" y="1803181"/>
            <a:ext cx="1244133"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フローチャート : 代替処理 79">
            <a:extLst>
              <a:ext uri="{FF2B5EF4-FFF2-40B4-BE49-F238E27FC236}">
                <a16:creationId xmlns:a16="http://schemas.microsoft.com/office/drawing/2014/main" id="{E8C64B0D-3F3C-17A2-9266-AE7983BD5857}"/>
              </a:ext>
            </a:extLst>
          </p:cNvPr>
          <p:cNvSpPr/>
          <p:nvPr/>
        </p:nvSpPr>
        <p:spPr>
          <a:xfrm>
            <a:off x="1424317" y="1809649"/>
            <a:ext cx="1446069"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（メンテ・入札）</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フローチャート : 代替処理 80">
            <a:extLst>
              <a:ext uri="{FF2B5EF4-FFF2-40B4-BE49-F238E27FC236}">
                <a16:creationId xmlns:a16="http://schemas.microsoft.com/office/drawing/2014/main" id="{BB6D47E4-87B9-3027-EB27-D4D35C078D3A}"/>
              </a:ext>
            </a:extLst>
          </p:cNvPr>
          <p:cNvSpPr/>
          <p:nvPr/>
        </p:nvSpPr>
        <p:spPr>
          <a:xfrm>
            <a:off x="2903862" y="1834265"/>
            <a:ext cx="1812393" cy="63686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稼働状況の点検</a:t>
            </a:r>
          </a:p>
        </p:txBody>
      </p:sp>
      <p:sp>
        <p:nvSpPr>
          <p:cNvPr id="57" name="フローチャート : 代替処理 81">
            <a:extLst>
              <a:ext uri="{FF2B5EF4-FFF2-40B4-BE49-F238E27FC236}">
                <a16:creationId xmlns:a16="http://schemas.microsoft.com/office/drawing/2014/main" id="{DCF39CEE-8DAF-3980-A9AB-D32D5F025737}"/>
              </a:ext>
            </a:extLst>
          </p:cNvPr>
          <p:cNvSpPr/>
          <p:nvPr/>
        </p:nvSpPr>
        <p:spPr>
          <a:xfrm>
            <a:off x="4741377" y="1812199"/>
            <a:ext cx="1649002" cy="658927"/>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or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回／年</a:t>
            </a:r>
          </a:p>
        </p:txBody>
      </p:sp>
      <p:sp>
        <p:nvSpPr>
          <p:cNvPr id="59" name="フローチャート : 代替処理 83">
            <a:extLst>
              <a:ext uri="{FF2B5EF4-FFF2-40B4-BE49-F238E27FC236}">
                <a16:creationId xmlns:a16="http://schemas.microsoft.com/office/drawing/2014/main" id="{BF26FAA4-577F-9F4A-79EA-9600CA45F300}"/>
              </a:ext>
            </a:extLst>
          </p:cNvPr>
          <p:cNvSpPr/>
          <p:nvPr/>
        </p:nvSpPr>
        <p:spPr>
          <a:xfrm>
            <a:off x="149711" y="2507112"/>
            <a:ext cx="1261450"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a:t>
            </a:r>
          </a:p>
        </p:txBody>
      </p:sp>
      <p:sp>
        <p:nvSpPr>
          <p:cNvPr id="60" name="フローチャート : 代替処理 84">
            <a:extLst>
              <a:ext uri="{FF2B5EF4-FFF2-40B4-BE49-F238E27FC236}">
                <a16:creationId xmlns:a16="http://schemas.microsoft.com/office/drawing/2014/main" id="{4CD8178C-3F2E-8477-BD3B-DC598AAA2E62}"/>
              </a:ext>
            </a:extLst>
          </p:cNvPr>
          <p:cNvSpPr/>
          <p:nvPr/>
        </p:nvSpPr>
        <p:spPr>
          <a:xfrm>
            <a:off x="1410866" y="2524980"/>
            <a:ext cx="1459520"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（メンテ・入札）</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フローチャート : 代替処理 85">
            <a:extLst>
              <a:ext uri="{FF2B5EF4-FFF2-40B4-BE49-F238E27FC236}">
                <a16:creationId xmlns:a16="http://schemas.microsoft.com/office/drawing/2014/main" id="{9F596166-C2DF-7F75-11F0-C9854A87F02D}"/>
              </a:ext>
            </a:extLst>
          </p:cNvPr>
          <p:cNvSpPr/>
          <p:nvPr/>
        </p:nvSpPr>
        <p:spPr>
          <a:xfrm>
            <a:off x="2903861" y="2540196"/>
            <a:ext cx="1818323" cy="625484"/>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異常確認、油脂注入、</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各種計測、</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清掃など</a:t>
            </a:r>
          </a:p>
        </p:txBody>
      </p:sp>
      <p:sp>
        <p:nvSpPr>
          <p:cNvPr id="63" name="フローチャート : 代替処理 86">
            <a:extLst>
              <a:ext uri="{FF2B5EF4-FFF2-40B4-BE49-F238E27FC236}">
                <a16:creationId xmlns:a16="http://schemas.microsoft.com/office/drawing/2014/main" id="{F12E483B-8DE2-83FB-9BD8-95D10D1D1FD9}"/>
              </a:ext>
            </a:extLst>
          </p:cNvPr>
          <p:cNvSpPr/>
          <p:nvPr/>
        </p:nvSpPr>
        <p:spPr>
          <a:xfrm>
            <a:off x="4732988" y="2536636"/>
            <a:ext cx="1634861" cy="63175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回／年</a:t>
            </a:r>
          </a:p>
        </p:txBody>
      </p:sp>
      <p:sp>
        <p:nvSpPr>
          <p:cNvPr id="65" name="フローチャート : 代替処理 88">
            <a:extLst>
              <a:ext uri="{FF2B5EF4-FFF2-40B4-BE49-F238E27FC236}">
                <a16:creationId xmlns:a16="http://schemas.microsoft.com/office/drawing/2014/main" id="{51CCB180-B3BF-B558-5E1D-B86E38647748}"/>
              </a:ext>
            </a:extLst>
          </p:cNvPr>
          <p:cNvSpPr/>
          <p:nvPr/>
        </p:nvSpPr>
        <p:spPr>
          <a:xfrm>
            <a:off x="169137" y="3242532"/>
            <a:ext cx="1242024"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a:t>
            </a:r>
          </a:p>
        </p:txBody>
      </p:sp>
      <p:sp>
        <p:nvSpPr>
          <p:cNvPr id="66" name="フローチャート : 代替処理 89">
            <a:extLst>
              <a:ext uri="{FF2B5EF4-FFF2-40B4-BE49-F238E27FC236}">
                <a16:creationId xmlns:a16="http://schemas.microsoft.com/office/drawing/2014/main" id="{FF7BB8DA-0B54-1B71-D696-34CEAC65D330}"/>
              </a:ext>
            </a:extLst>
          </p:cNvPr>
          <p:cNvSpPr/>
          <p:nvPr/>
        </p:nvSpPr>
        <p:spPr>
          <a:xfrm>
            <a:off x="1453628" y="3228064"/>
            <a:ext cx="1456978"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 </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or </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直営</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（メンテ・入札）</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フローチャート : 代替処理 90">
            <a:extLst>
              <a:ext uri="{FF2B5EF4-FFF2-40B4-BE49-F238E27FC236}">
                <a16:creationId xmlns:a16="http://schemas.microsoft.com/office/drawing/2014/main" id="{A37E85E4-0A21-35C7-468A-AD175334BA1A}"/>
              </a:ext>
            </a:extLst>
          </p:cNvPr>
          <p:cNvSpPr/>
          <p:nvPr/>
        </p:nvSpPr>
        <p:spPr>
          <a:xfrm>
            <a:off x="2933606" y="3235536"/>
            <a:ext cx="1818323" cy="612619"/>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稼働状況の確認</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外観目視確認</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フローチャート : 代替処理 91">
            <a:extLst>
              <a:ext uri="{FF2B5EF4-FFF2-40B4-BE49-F238E27FC236}">
                <a16:creationId xmlns:a16="http://schemas.microsoft.com/office/drawing/2014/main" id="{35956366-FDFC-9F41-2C16-A0E0DD1EE290}"/>
              </a:ext>
            </a:extLst>
          </p:cNvPr>
          <p:cNvSpPr/>
          <p:nvPr/>
        </p:nvSpPr>
        <p:spPr>
          <a:xfrm>
            <a:off x="4756302" y="3220522"/>
            <a:ext cx="1627956"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不定期</a:t>
            </a:r>
          </a:p>
        </p:txBody>
      </p:sp>
      <p:sp>
        <p:nvSpPr>
          <p:cNvPr id="70" name="テキスト ボックス 69">
            <a:extLst>
              <a:ext uri="{FF2B5EF4-FFF2-40B4-BE49-F238E27FC236}">
                <a16:creationId xmlns:a16="http://schemas.microsoft.com/office/drawing/2014/main" id="{95FC40B5-503F-6A9D-75BF-544077E249F9}"/>
              </a:ext>
            </a:extLst>
          </p:cNvPr>
          <p:cNvSpPr txBox="1"/>
          <p:nvPr/>
        </p:nvSpPr>
        <p:spPr>
          <a:xfrm>
            <a:off x="323528" y="6294647"/>
            <a:ext cx="7843814" cy="338554"/>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入札：一般競争入札、総合：一般競争入札（総合評価落札方式）、随契：随意契約</a:t>
            </a:r>
          </a:p>
        </p:txBody>
      </p:sp>
      <p:sp>
        <p:nvSpPr>
          <p:cNvPr id="71" name="フローチャート : 代替処理 82">
            <a:extLst>
              <a:ext uri="{FF2B5EF4-FFF2-40B4-BE49-F238E27FC236}">
                <a16:creationId xmlns:a16="http://schemas.microsoft.com/office/drawing/2014/main" id="{D381BFDB-EFAB-9E6C-BA62-6B4B69BF8849}"/>
              </a:ext>
            </a:extLst>
          </p:cNvPr>
          <p:cNvSpPr/>
          <p:nvPr/>
        </p:nvSpPr>
        <p:spPr>
          <a:xfrm>
            <a:off x="6397459" y="1809649"/>
            <a:ext cx="2523532" cy="211311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algn="l" rtl="0" eaLnBrk="1" fontAlgn="t" latinLnBrk="0" hangingPunct="1">
              <a:lnSpc>
                <a:spcPct val="150000"/>
              </a:lnSpc>
              <a:spcBef>
                <a:spcPts val="0"/>
              </a:spcBef>
              <a:spcAft>
                <a:spcPts val="0"/>
              </a:spcAft>
            </a:pPr>
            <a:r>
              <a:rPr kumimoji="1" lang="ja-JP" altLang="en-US" sz="1400" i="0" u="none" strike="noStrike" kern="1200" dirty="0">
                <a:solidFill>
                  <a:schemeClr val="tx1"/>
                </a:solidFill>
                <a:effectLst/>
                <a:latin typeface="Trebuchet MS" panose="020B0603020202020204" pitchFamily="34" charset="0"/>
              </a:rPr>
              <a:t>　</a:t>
            </a:r>
            <a:r>
              <a:rPr kumimoji="1" lang="ja-JP" altLang="ja-JP" sz="1400" i="0" u="none" strike="noStrike" kern="1200" dirty="0">
                <a:solidFill>
                  <a:schemeClr val="tx1"/>
                </a:solidFill>
                <a:effectLst/>
                <a:latin typeface="Trebuchet MS" panose="020B0603020202020204" pitchFamily="34" charset="0"/>
              </a:rPr>
              <a:t>排水ポンプ設備</a:t>
            </a:r>
            <a:r>
              <a:rPr lang="ja-JP" altLang="en-US" sz="1400" dirty="0">
                <a:solidFill>
                  <a:schemeClr val="tx1"/>
                </a:solidFill>
                <a:latin typeface="Trebuchet MS" panose="020B0603020202020204" pitchFamily="34" charset="0"/>
              </a:rPr>
              <a:t>  </a:t>
            </a:r>
            <a:endParaRPr lang="ja-JP" altLang="ja-JP" sz="1400" i="0" u="none" strike="noStrike" dirty="0">
              <a:solidFill>
                <a:schemeClr val="tx1"/>
              </a:solidFill>
              <a:effectLst/>
              <a:latin typeface="Arial" panose="020B0604020202020204" pitchFamily="34" charset="0"/>
            </a:endParaRPr>
          </a:p>
          <a:p>
            <a:pPr marL="0" algn="l" rtl="0" eaLnBrk="1" fontAlgn="t" latinLnBrk="0" hangingPunct="1">
              <a:lnSpc>
                <a:spcPct val="150000"/>
              </a:lnSpc>
              <a:spcBef>
                <a:spcPts val="0"/>
              </a:spcBef>
              <a:spcAft>
                <a:spcPts val="0"/>
              </a:spcAft>
            </a:pPr>
            <a:r>
              <a:rPr kumimoji="1" lang="ja-JP" altLang="en-US" sz="1400" i="0" u="none" strike="noStrike" kern="1200" dirty="0">
                <a:solidFill>
                  <a:schemeClr val="tx1"/>
                </a:solidFill>
                <a:effectLst/>
                <a:latin typeface="Trebuchet MS" panose="020B0603020202020204" pitchFamily="34" charset="0"/>
              </a:rPr>
              <a:t>　</a:t>
            </a:r>
            <a:r>
              <a:rPr kumimoji="1" lang="ja-JP" altLang="ja-JP" sz="1400" i="0" u="none" strike="noStrike" kern="1200" dirty="0">
                <a:solidFill>
                  <a:schemeClr val="tx1"/>
                </a:solidFill>
                <a:effectLst/>
                <a:latin typeface="Trebuchet MS" panose="020B0603020202020204" pitchFamily="34" charset="0"/>
              </a:rPr>
              <a:t>換気設備</a:t>
            </a:r>
            <a:r>
              <a:rPr kumimoji="1" lang="en-US" altLang="ja-JP" sz="1400" i="0" u="none" strike="noStrike" kern="1200" dirty="0">
                <a:solidFill>
                  <a:schemeClr val="tx1"/>
                </a:solidFill>
                <a:effectLst/>
                <a:latin typeface="Trebuchet MS" panose="020B0603020202020204" pitchFamily="34" charset="0"/>
              </a:rPr>
              <a:t>            </a:t>
            </a:r>
            <a:endParaRPr lang="ja-JP" altLang="ja-JP" sz="1400" b="0" i="0" u="none" strike="noStrike" dirty="0">
              <a:solidFill>
                <a:schemeClr val="tx1"/>
              </a:solidFill>
              <a:effectLst/>
              <a:latin typeface="Arial" panose="020B0604020202020204" pitchFamily="34" charset="0"/>
            </a:endParaRPr>
          </a:p>
          <a:p>
            <a:pPr marL="0" algn="l" rtl="0" eaLnBrk="1" fontAlgn="t" latinLnBrk="0" hangingPunct="1">
              <a:lnSpc>
                <a:spcPct val="150000"/>
              </a:lnSpc>
              <a:spcBef>
                <a:spcPts val="0"/>
              </a:spcBef>
              <a:spcAft>
                <a:spcPts val="0"/>
              </a:spcAft>
            </a:pPr>
            <a:r>
              <a:rPr kumimoji="1" lang="ja-JP" altLang="en-US" sz="1400" b="0" i="0" u="none" strike="noStrike" kern="1200" dirty="0">
                <a:solidFill>
                  <a:schemeClr val="tx1"/>
                </a:solidFill>
                <a:effectLst/>
                <a:latin typeface="Trebuchet MS" panose="020B0603020202020204" pitchFamily="34" charset="0"/>
              </a:rPr>
              <a:t>　</a:t>
            </a:r>
            <a:r>
              <a:rPr kumimoji="1" lang="ja-JP" altLang="ja-JP" sz="1400" b="0" i="0" u="none" strike="noStrike" kern="1200" dirty="0">
                <a:solidFill>
                  <a:schemeClr val="tx1"/>
                </a:solidFill>
                <a:effectLst/>
                <a:latin typeface="Trebuchet MS" panose="020B0603020202020204" pitchFamily="34" charset="0"/>
              </a:rPr>
              <a:t>受変電設備</a:t>
            </a:r>
            <a:r>
              <a:rPr lang="en-US" altLang="ja-JP" sz="1400" dirty="0">
                <a:solidFill>
                  <a:schemeClr val="tx1"/>
                </a:solidFill>
                <a:latin typeface="Arial" panose="020B0604020202020204" pitchFamily="34" charset="0"/>
              </a:rPr>
              <a:t>          </a:t>
            </a:r>
            <a:endParaRPr lang="ja-JP" altLang="ja-JP" sz="1400" b="0" i="0" u="none" strike="noStrike" dirty="0">
              <a:solidFill>
                <a:schemeClr val="tx1"/>
              </a:solidFill>
              <a:effectLst/>
              <a:latin typeface="Arial" panose="020B0604020202020204" pitchFamily="34" charset="0"/>
            </a:endParaRPr>
          </a:p>
          <a:p>
            <a:pPr marL="0" algn="l" rtl="0" eaLnBrk="1" fontAlgn="t" latinLnBrk="0" hangingPunct="1">
              <a:lnSpc>
                <a:spcPct val="150000"/>
              </a:lnSpc>
              <a:spcBef>
                <a:spcPts val="0"/>
              </a:spcBef>
              <a:spcAft>
                <a:spcPts val="0"/>
              </a:spcAft>
            </a:pPr>
            <a:r>
              <a:rPr kumimoji="1" lang="ja-JP" altLang="en-US" sz="1400" b="0" i="0" u="none" strike="noStrike" kern="1200" dirty="0">
                <a:solidFill>
                  <a:schemeClr val="tx1"/>
                </a:solidFill>
                <a:effectLst/>
                <a:latin typeface="Trebuchet MS" panose="020B0603020202020204" pitchFamily="34" charset="0"/>
              </a:rPr>
              <a:t>　</a:t>
            </a:r>
            <a:r>
              <a:rPr kumimoji="1" lang="ja-JP" altLang="ja-JP" sz="1400" b="0" i="0" u="none" strike="noStrike" kern="1200" dirty="0">
                <a:solidFill>
                  <a:schemeClr val="tx1"/>
                </a:solidFill>
                <a:effectLst/>
                <a:latin typeface="Trebuchet MS" panose="020B0603020202020204" pitchFamily="34" charset="0"/>
              </a:rPr>
              <a:t>自家発電設備</a:t>
            </a:r>
            <a:r>
              <a:rPr kumimoji="1" lang="en-US" altLang="ja-JP" sz="1400" b="0" i="0" u="none" strike="noStrike" kern="1200" dirty="0">
                <a:solidFill>
                  <a:schemeClr val="tx1"/>
                </a:solidFill>
                <a:effectLst/>
                <a:latin typeface="Trebuchet MS" panose="020B0603020202020204" pitchFamily="34" charset="0"/>
              </a:rPr>
              <a:t>      </a:t>
            </a:r>
            <a:endParaRPr lang="en-US" altLang="ja-JP" sz="1400" b="0" i="0" u="none" strike="noStrike" kern="1200" dirty="0">
              <a:solidFill>
                <a:schemeClr val="tx1"/>
              </a:solidFill>
              <a:effectLst/>
              <a:latin typeface="Meiryo UI" panose="020B0604030504040204" pitchFamily="50" charset="-128"/>
              <a:ea typeface="Meiryo UI" panose="020B0604030504040204" pitchFamily="50" charset="-128"/>
            </a:endParaRPr>
          </a:p>
          <a:p>
            <a:pPr marL="0" algn="l" rtl="0" eaLnBrk="1" fontAlgn="t" latinLnBrk="0" hangingPunct="1">
              <a:lnSpc>
                <a:spcPct val="150000"/>
              </a:lnSpc>
              <a:spcBef>
                <a:spcPts val="0"/>
              </a:spcBef>
              <a:spcAft>
                <a:spcPts val="0"/>
              </a:spcAft>
            </a:pPr>
            <a:r>
              <a:rPr lang="ja-JP" altLang="en-US" sz="1400" b="0" i="0" u="none" strike="noStrike" dirty="0">
                <a:solidFill>
                  <a:schemeClr val="tx1"/>
                </a:solidFill>
                <a:effectLst/>
                <a:latin typeface="Arial" panose="020B0604020202020204" pitchFamily="34" charset="0"/>
              </a:rPr>
              <a:t>　　　　　　７１施設</a:t>
            </a:r>
            <a:endParaRPr lang="ja-JP" altLang="ja-JP" sz="1400" b="0" i="0" u="none" strike="noStrike" dirty="0">
              <a:solidFill>
                <a:schemeClr val="tx1"/>
              </a:solidFill>
              <a:effectLst/>
              <a:latin typeface="Arial" panose="020B0604020202020204" pitchFamily="34" charset="0"/>
            </a:endParaRPr>
          </a:p>
        </p:txBody>
      </p:sp>
      <p:sp>
        <p:nvSpPr>
          <p:cNvPr id="72" name="フローチャート : 代替処理 82">
            <a:extLst>
              <a:ext uri="{FF2B5EF4-FFF2-40B4-BE49-F238E27FC236}">
                <a16:creationId xmlns:a16="http://schemas.microsoft.com/office/drawing/2014/main" id="{D93B48A4-9A7C-BFB7-58AE-9C2840CE1FBF}"/>
              </a:ext>
            </a:extLst>
          </p:cNvPr>
          <p:cNvSpPr/>
          <p:nvPr/>
        </p:nvSpPr>
        <p:spPr>
          <a:xfrm>
            <a:off x="6458538" y="4320859"/>
            <a:ext cx="2397595" cy="144331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l" rtl="0" eaLnBrk="1" fontAlgn="t" latinLnBrk="0" hangingPunct="1">
              <a:spcBef>
                <a:spcPts val="0"/>
              </a:spcBef>
              <a:spcAft>
                <a:spcPts val="0"/>
              </a:spcAft>
            </a:pPr>
            <a:endParaRPr kumimoji="1" lang="en-US" altLang="ja-JP" sz="1400" b="0" i="0" u="none" strike="noStrike" kern="1200" dirty="0">
              <a:solidFill>
                <a:schemeClr val="tx1"/>
              </a:solidFill>
              <a:effectLst/>
              <a:latin typeface="Trebuchet MS" panose="020B0603020202020204" pitchFamily="34" charset="0"/>
            </a:endParaRPr>
          </a:p>
          <a:p>
            <a:pPr marL="0" algn="l" rtl="0" eaLnBrk="1" fontAlgn="t" latinLnBrk="0" hangingPunct="1">
              <a:spcBef>
                <a:spcPts val="0"/>
              </a:spcBef>
              <a:spcAft>
                <a:spcPts val="0"/>
              </a:spcAft>
            </a:pPr>
            <a:r>
              <a:rPr kumimoji="1" lang="ja-JP" altLang="en-US" sz="1400" b="0" i="0" u="none" strike="noStrike" kern="1200" dirty="0">
                <a:solidFill>
                  <a:schemeClr val="tx1"/>
                </a:solidFill>
                <a:effectLst/>
                <a:latin typeface="Trebuchet MS" panose="020B0603020202020204" pitchFamily="34" charset="0"/>
              </a:rPr>
              <a:t>　　</a:t>
            </a:r>
            <a:r>
              <a:rPr kumimoji="1" lang="ja-JP" altLang="ja-JP" sz="1400" b="0" i="0" u="none" strike="noStrike" kern="1200" dirty="0">
                <a:solidFill>
                  <a:schemeClr val="tx1"/>
                </a:solidFill>
                <a:effectLst/>
                <a:latin typeface="Trebuchet MS" panose="020B0603020202020204" pitchFamily="34" charset="0"/>
              </a:rPr>
              <a:t>道路情報板</a:t>
            </a:r>
            <a:r>
              <a:rPr kumimoji="1" lang="en-US" altLang="ja-JP" sz="1400" b="0" i="0" u="none" strike="noStrike" kern="1200" dirty="0">
                <a:solidFill>
                  <a:schemeClr val="tx1"/>
                </a:solidFill>
                <a:effectLst/>
                <a:latin typeface="Trebuchet MS" panose="020B0603020202020204" pitchFamily="34" charset="0"/>
              </a:rPr>
              <a:t>      </a:t>
            </a:r>
          </a:p>
          <a:p>
            <a:pPr marL="0" algn="l" rtl="0" eaLnBrk="1" fontAlgn="t" latinLnBrk="0" hangingPunct="1">
              <a:spcBef>
                <a:spcPts val="0"/>
              </a:spcBef>
              <a:spcAft>
                <a:spcPts val="0"/>
              </a:spcAft>
            </a:pPr>
            <a:r>
              <a:rPr lang="ja-JP" altLang="en-US" sz="1400">
                <a:solidFill>
                  <a:schemeClr val="tx1"/>
                </a:solidFill>
                <a:latin typeface="Trebuchet MS" panose="020B0603020202020204" pitchFamily="34" charset="0"/>
              </a:rPr>
              <a:t>　　　 　２１８施設</a:t>
            </a:r>
            <a:endParaRPr lang="ja-JP" altLang="ja-JP" sz="1400" b="0" i="0" u="none" strike="noStrike" dirty="0">
              <a:solidFill>
                <a:schemeClr val="tx1"/>
              </a:solidFill>
              <a:effectLst/>
              <a:latin typeface="Arial" panose="020B0604020202020204" pitchFamily="34" charset="0"/>
            </a:endParaRPr>
          </a:p>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フローチャート : 代替処理 83">
            <a:extLst>
              <a:ext uri="{FF2B5EF4-FFF2-40B4-BE49-F238E27FC236}">
                <a16:creationId xmlns:a16="http://schemas.microsoft.com/office/drawing/2014/main" id="{244AF0BC-3BDA-6033-7D73-A15912737716}"/>
              </a:ext>
            </a:extLst>
          </p:cNvPr>
          <p:cNvSpPr/>
          <p:nvPr/>
        </p:nvSpPr>
        <p:spPr>
          <a:xfrm>
            <a:off x="202697" y="4360335"/>
            <a:ext cx="1242024" cy="68455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a:t>
            </a:r>
          </a:p>
        </p:txBody>
      </p:sp>
      <p:sp>
        <p:nvSpPr>
          <p:cNvPr id="75" name="フローチャート : 代替処理 84">
            <a:extLst>
              <a:ext uri="{FF2B5EF4-FFF2-40B4-BE49-F238E27FC236}">
                <a16:creationId xmlns:a16="http://schemas.microsoft.com/office/drawing/2014/main" id="{9BC8DC5A-ED40-3FB3-B5F4-8100CE492097}"/>
              </a:ext>
            </a:extLst>
          </p:cNvPr>
          <p:cNvSpPr/>
          <p:nvPr/>
        </p:nvSpPr>
        <p:spPr>
          <a:xfrm>
            <a:off x="1487910" y="4360335"/>
            <a:ext cx="1502089" cy="69942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（メーカー随契）</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フローチャート : 代替処理 85">
            <a:extLst>
              <a:ext uri="{FF2B5EF4-FFF2-40B4-BE49-F238E27FC236}">
                <a16:creationId xmlns:a16="http://schemas.microsoft.com/office/drawing/2014/main" id="{9BDFC0D9-7024-CCAB-8C7A-59E93A280F78}"/>
              </a:ext>
            </a:extLst>
          </p:cNvPr>
          <p:cNvSpPr/>
          <p:nvPr/>
        </p:nvSpPr>
        <p:spPr>
          <a:xfrm>
            <a:off x="3006494" y="4344032"/>
            <a:ext cx="1807684" cy="74660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動作確認、各種計測、</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部品の取付状況確認、清掃など</a:t>
            </a:r>
          </a:p>
        </p:txBody>
      </p:sp>
      <p:sp>
        <p:nvSpPr>
          <p:cNvPr id="81" name="フローチャート : 代替処理 86">
            <a:extLst>
              <a:ext uri="{FF2B5EF4-FFF2-40B4-BE49-F238E27FC236}">
                <a16:creationId xmlns:a16="http://schemas.microsoft.com/office/drawing/2014/main" id="{3564925B-C1AA-0316-E91D-95735C017429}"/>
              </a:ext>
            </a:extLst>
          </p:cNvPr>
          <p:cNvSpPr/>
          <p:nvPr/>
        </p:nvSpPr>
        <p:spPr>
          <a:xfrm>
            <a:off x="4847830" y="4320859"/>
            <a:ext cx="1586575" cy="746608"/>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回／年</a:t>
            </a:r>
          </a:p>
        </p:txBody>
      </p:sp>
      <p:sp>
        <p:nvSpPr>
          <p:cNvPr id="86" name="フローチャート : 代替処理 88">
            <a:extLst>
              <a:ext uri="{FF2B5EF4-FFF2-40B4-BE49-F238E27FC236}">
                <a16:creationId xmlns:a16="http://schemas.microsoft.com/office/drawing/2014/main" id="{62547E04-6787-CB6A-1DAE-6EA1E18EEDCE}"/>
              </a:ext>
            </a:extLst>
          </p:cNvPr>
          <p:cNvSpPr/>
          <p:nvPr/>
        </p:nvSpPr>
        <p:spPr>
          <a:xfrm>
            <a:off x="202697" y="5158546"/>
            <a:ext cx="1242024" cy="574527"/>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a:t>
            </a:r>
          </a:p>
        </p:txBody>
      </p:sp>
      <p:sp>
        <p:nvSpPr>
          <p:cNvPr id="91" name="フローチャート : 代替処理 89">
            <a:extLst>
              <a:ext uri="{FF2B5EF4-FFF2-40B4-BE49-F238E27FC236}">
                <a16:creationId xmlns:a16="http://schemas.microsoft.com/office/drawing/2014/main" id="{A692DD9F-F154-425B-C713-BC9C3327E205}"/>
              </a:ext>
            </a:extLst>
          </p:cNvPr>
          <p:cNvSpPr/>
          <p:nvPr/>
        </p:nvSpPr>
        <p:spPr>
          <a:xfrm>
            <a:off x="1504428" y="5144078"/>
            <a:ext cx="1460058" cy="58899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直営</a:t>
            </a:r>
          </a:p>
        </p:txBody>
      </p:sp>
      <p:sp>
        <p:nvSpPr>
          <p:cNvPr id="94" name="フローチャート : 代替処理 90">
            <a:extLst>
              <a:ext uri="{FF2B5EF4-FFF2-40B4-BE49-F238E27FC236}">
                <a16:creationId xmlns:a16="http://schemas.microsoft.com/office/drawing/2014/main" id="{9E883383-2653-A988-74AD-F5322F0C3988}"/>
              </a:ext>
            </a:extLst>
          </p:cNvPr>
          <p:cNvSpPr/>
          <p:nvPr/>
        </p:nvSpPr>
        <p:spPr>
          <a:xfrm>
            <a:off x="2987486" y="5151550"/>
            <a:ext cx="1818323" cy="612619"/>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稼働状況の確認</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外観目視確認</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フローチャート : 代替処理 91">
            <a:extLst>
              <a:ext uri="{FF2B5EF4-FFF2-40B4-BE49-F238E27FC236}">
                <a16:creationId xmlns:a16="http://schemas.microsoft.com/office/drawing/2014/main" id="{86F82B03-2C6D-5EB4-064A-7E2395166224}"/>
              </a:ext>
            </a:extLst>
          </p:cNvPr>
          <p:cNvSpPr/>
          <p:nvPr/>
        </p:nvSpPr>
        <p:spPr>
          <a:xfrm>
            <a:off x="4847830" y="5136536"/>
            <a:ext cx="1603509" cy="636862"/>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不定期</a:t>
            </a:r>
          </a:p>
        </p:txBody>
      </p:sp>
      <p:sp>
        <p:nvSpPr>
          <p:cNvPr id="7" name="スライド番号プレースホルダー 3">
            <a:extLst>
              <a:ext uri="{FF2B5EF4-FFF2-40B4-BE49-F238E27FC236}">
                <a16:creationId xmlns:a16="http://schemas.microsoft.com/office/drawing/2014/main" id="{59C16086-2A89-0330-F1C5-98EBF747C620}"/>
              </a:ext>
            </a:extLst>
          </p:cNvPr>
          <p:cNvSpPr txBox="1">
            <a:spLocks/>
          </p:cNvSpPr>
          <p:nvPr/>
        </p:nvSpPr>
        <p:spPr>
          <a:xfrm>
            <a:off x="8525933" y="6492876"/>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4</a:t>
            </a:fld>
            <a:endParaRPr lang="ja-JP" altLang="en-US" dirty="0"/>
          </a:p>
        </p:txBody>
      </p:sp>
      <p:sp>
        <p:nvSpPr>
          <p:cNvPr id="34" name="テキスト ボックス 17">
            <a:extLst>
              <a:ext uri="{FF2B5EF4-FFF2-40B4-BE49-F238E27FC236}">
                <a16:creationId xmlns:a16="http://schemas.microsoft.com/office/drawing/2014/main" id="{7B751FF5-C05F-4C1E-9F1D-8A26528884A0}"/>
              </a:ext>
            </a:extLst>
          </p:cNvPr>
          <p:cNvSpPr txBox="1"/>
          <p:nvPr/>
        </p:nvSpPr>
        <p:spPr>
          <a:xfrm>
            <a:off x="7231238" y="25716"/>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－３</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54090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856" y="0"/>
            <a:ext cx="9157855" cy="523220"/>
          </a:xfrm>
          <a:prstGeom prst="rect">
            <a:avLst/>
          </a:prstGeom>
          <a:solidFill>
            <a:srgbClr val="002060"/>
          </a:solidFill>
        </p:spPr>
        <p:txBody>
          <a:bodyPr wrap="square" rtlCol="0">
            <a:spAutoFit/>
          </a:bodyPr>
          <a:lstStyle/>
          <a:p>
            <a:r>
              <a:rPr kumimoji="1" lang="ja-JP" altLang="en-US" sz="2800" dirty="0">
                <a:solidFill>
                  <a:schemeClr val="bg1"/>
                </a:solidFill>
                <a:latin typeface="Meiryo UI" pitchFamily="50" charset="-128"/>
                <a:ea typeface="Meiryo UI" pitchFamily="50" charset="-128"/>
                <a:cs typeface="Meiryo UI" pitchFamily="50" charset="-128"/>
              </a:rPr>
              <a:t>２</a:t>
            </a:r>
            <a:r>
              <a:rPr kumimoji="1" lang="en-US" altLang="ja-JP" sz="2800" dirty="0">
                <a:solidFill>
                  <a:schemeClr val="bg1"/>
                </a:solidFill>
                <a:latin typeface="Meiryo UI" pitchFamily="50" charset="-128"/>
                <a:ea typeface="Meiryo UI" pitchFamily="50" charset="-128"/>
                <a:cs typeface="Meiryo UI" pitchFamily="50" charset="-128"/>
              </a:rPr>
              <a:t>.</a:t>
            </a:r>
            <a:r>
              <a:rPr kumimoji="1" lang="ja-JP" altLang="en-US" sz="2800" dirty="0">
                <a:solidFill>
                  <a:schemeClr val="bg1"/>
                </a:solidFill>
                <a:latin typeface="Meiryo UI" pitchFamily="50" charset="-128"/>
                <a:ea typeface="Meiryo UI" pitchFamily="50" charset="-128"/>
                <a:cs typeface="Meiryo UI" pitchFamily="50" charset="-128"/>
              </a:rPr>
              <a:t>現計画に基づく点検手法</a:t>
            </a:r>
          </a:p>
        </p:txBody>
      </p:sp>
      <p:sp>
        <p:nvSpPr>
          <p:cNvPr id="4" name="テキスト ボックス 3"/>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２－２ 点検の種類 </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道路設備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sp>
        <p:nvSpPr>
          <p:cNvPr id="2" name="テキスト ボックス 1">
            <a:extLst>
              <a:ext uri="{FF2B5EF4-FFF2-40B4-BE49-F238E27FC236}">
                <a16:creationId xmlns:a16="http://schemas.microsoft.com/office/drawing/2014/main" id="{D0A9882C-3F0C-62A6-958A-C8A789FCD13B}"/>
              </a:ext>
            </a:extLst>
          </p:cNvPr>
          <p:cNvSpPr txBox="1"/>
          <p:nvPr/>
        </p:nvSpPr>
        <p:spPr>
          <a:xfrm>
            <a:off x="172316" y="1319107"/>
            <a:ext cx="1403648" cy="369332"/>
          </a:xfrm>
          <a:prstGeom prst="rect">
            <a:avLst/>
          </a:prstGeom>
          <a:noFill/>
          <a:ln w="19050">
            <a:noFill/>
          </a:ln>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月点検</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9EFF5A96-AC7E-E0D8-1C2D-D9A8A84218E6}"/>
              </a:ext>
            </a:extLst>
          </p:cNvPr>
          <p:cNvSpPr txBox="1"/>
          <p:nvPr/>
        </p:nvSpPr>
        <p:spPr>
          <a:xfrm>
            <a:off x="389124" y="1772495"/>
            <a:ext cx="8568952" cy="1696234"/>
          </a:xfrm>
          <a:prstGeom prst="rect">
            <a:avLst/>
          </a:prstGeom>
          <a:noFill/>
        </p:spPr>
        <p:txBody>
          <a:bodyPr wrap="square" rtlCol="0">
            <a:spAutoFit/>
          </a:bodyPr>
          <a:lstStyle/>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設備各部の異常の有無や、障害発生の状況の把握ならびに各部の機能確認等のため、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u="sng" dirty="0">
                <a:latin typeface="Meiryo UI" panose="020B0604030504040204" pitchFamily="50" charset="-128"/>
                <a:ea typeface="Meiryo UI" panose="020B0604030504040204" pitchFamily="50" charset="-128"/>
                <a:cs typeface="Meiryo UI" panose="020B0604030504040204" pitchFamily="50" charset="-128"/>
              </a:rPr>
              <a:t>目視による外観の異常の有無</a:t>
            </a:r>
            <a:r>
              <a:rPr lang="ja-JP" altLang="en-US" dirty="0">
                <a:latin typeface="Meiryo UI" panose="020B0604030504040204" pitchFamily="50" charset="-128"/>
                <a:ea typeface="Meiryo UI" panose="020B0604030504040204" pitchFamily="50" charset="-128"/>
                <a:cs typeface="Meiryo UI" panose="020B0604030504040204" pitchFamily="50" charset="-128"/>
              </a:rPr>
              <a:t>及び、前回点検時からの変化の有無について指示計などの</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値を読み取り確認を行う。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メーカー及びメンテ業者に委託して業務を実施。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0BC6E8F2-5074-99C5-8044-B6331F65D5E2}"/>
              </a:ext>
            </a:extLst>
          </p:cNvPr>
          <p:cNvSpPr txBox="1"/>
          <p:nvPr/>
        </p:nvSpPr>
        <p:spPr>
          <a:xfrm>
            <a:off x="172316" y="3885104"/>
            <a:ext cx="1403648" cy="369332"/>
          </a:xfrm>
          <a:prstGeom prst="rect">
            <a:avLst/>
          </a:prstGeom>
          <a:noFill/>
          <a:ln w="19050">
            <a:noFill/>
          </a:ln>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年点検</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3E2DD2BA-CF97-1ACC-721D-59FFF1A3592E}"/>
              </a:ext>
            </a:extLst>
          </p:cNvPr>
          <p:cNvSpPr txBox="1"/>
          <p:nvPr/>
        </p:nvSpPr>
        <p:spPr>
          <a:xfrm>
            <a:off x="389124" y="4397461"/>
            <a:ext cx="8568952" cy="1280735"/>
          </a:xfrm>
          <a:prstGeom prst="rect">
            <a:avLst/>
          </a:prstGeom>
          <a:noFill/>
        </p:spPr>
        <p:txBody>
          <a:bodyPr wrap="square" rtlCol="0">
            <a:spAutoFit/>
          </a:bodyPr>
          <a:lstStyle/>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月点検より詳細な各部の点検及び計測を実施し、各構成機器の異常損傷や状態の把握により健全度を評価すること、設備の信頼性の確保と機能の保全を図ることを目的に実施。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メーカーやメンテ業者に委託して業務を実施。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9AC80C81-0ED3-979A-0524-F487A385BDB5}"/>
              </a:ext>
            </a:extLst>
          </p:cNvPr>
          <p:cNvSpPr txBox="1">
            <a:spLocks/>
          </p:cNvSpPr>
          <p:nvPr/>
        </p:nvSpPr>
        <p:spPr>
          <a:xfrm>
            <a:off x="8483599" y="6492875"/>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5</a:t>
            </a:fld>
            <a:endParaRPr lang="ja-JP" altLang="en-US" dirty="0"/>
          </a:p>
        </p:txBody>
      </p:sp>
      <p:sp>
        <p:nvSpPr>
          <p:cNvPr id="11" name="テキスト ボックス 17">
            <a:extLst>
              <a:ext uri="{FF2B5EF4-FFF2-40B4-BE49-F238E27FC236}">
                <a16:creationId xmlns:a16="http://schemas.microsoft.com/office/drawing/2014/main" id="{FA45424E-9D88-4038-973F-D088B5A73F0A}"/>
              </a:ext>
            </a:extLst>
          </p:cNvPr>
          <p:cNvSpPr txBox="1"/>
          <p:nvPr/>
        </p:nvSpPr>
        <p:spPr>
          <a:xfrm>
            <a:off x="7271792" y="8138"/>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－３</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05006995"/>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3" ma:contentTypeDescription="新しいドキュメントを作成します。" ma:contentTypeScope="" ma:versionID="302711bd8cb62e8c937d0b65462d69e6">
  <xsd:schema xmlns:xsd="http://www.w3.org/2001/XMLSchema" xmlns:xs="http://www.w3.org/2001/XMLSchema" xmlns:p="http://schemas.microsoft.com/office/2006/metadata/properties" xmlns:ns2="60b12527-e226-4614-b792-74ec134ea487" targetNamespace="http://schemas.microsoft.com/office/2006/metadata/properties" ma:root="true" ma:fieldsID="8e29ad473b0ef1f8c9140aff6bf289a9" ns2:_="">
    <xsd:import namespace="60b12527-e226-4614-b792-74ec134ea48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AC35D1-F5E0-4057-8CF7-B785D8A3C85D}"/>
</file>

<file path=customXml/itemProps2.xml><?xml version="1.0" encoding="utf-8"?>
<ds:datastoreItem xmlns:ds="http://schemas.openxmlformats.org/officeDocument/2006/customXml" ds:itemID="{123580F3-5003-4643-A841-F6D2432542D8}">
  <ds:schemaRefs>
    <ds:schemaRef ds:uri="http://purl.org/dc/dcmitype/"/>
    <ds:schemaRef ds:uri="http://schemas.microsoft.com/sharepoint/v3"/>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infopath/2007/PartnerControls"/>
    <ds:schemaRef ds:uri="4e21aece-359b-4e6f-8f54-c70e1e237c6a"/>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F537A8C2-C6E1-41B4-B797-BE76C7836C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Slipstream</Template>
  <TotalTime>14126</TotalTime>
  <Words>698</Words>
  <Application>Microsoft Office PowerPoint</Application>
  <PresentationFormat>画面に合わせる (4:3)</PresentationFormat>
  <Paragraphs>128</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Arial</vt:lpstr>
      <vt:lpstr>Calibri</vt:lpstr>
      <vt:lpstr>Georgia</vt:lpstr>
      <vt:lpstr>Trebuchet MS</vt:lpstr>
      <vt:lpstr>スリップストリーム</vt:lpstr>
      <vt:lpstr>大阪府都市基盤施設維持管理技術審議会  第１回　設備部会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寧啓 田村</cp:lastModifiedBy>
  <cp:revision>564</cp:revision>
  <cp:lastPrinted>2024-02-09T06:42:17Z</cp:lastPrinted>
  <dcterms:created xsi:type="dcterms:W3CDTF">2013-06-19T04:48:16Z</dcterms:created>
  <dcterms:modified xsi:type="dcterms:W3CDTF">2024-03-13T14:36:35Z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