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1"/>
  </p:notesMasterIdLst>
  <p:handoutMasterIdLst>
    <p:handoutMasterId r:id="rId12"/>
  </p:handoutMasterIdLst>
  <p:sldIdLst>
    <p:sldId id="454" r:id="rId5"/>
    <p:sldId id="831" r:id="rId6"/>
    <p:sldId id="544" r:id="rId7"/>
    <p:sldId id="503" r:id="rId8"/>
    <p:sldId id="562" r:id="rId9"/>
    <p:sldId id="571"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EF397"/>
    <a:srgbClr val="FFFF99"/>
    <a:srgbClr val="F0FFE5"/>
    <a:srgbClr val="FFFFCC"/>
    <a:srgbClr val="99FFCC"/>
    <a:srgbClr val="FDFFEF"/>
    <a:srgbClr val="FBFEDA"/>
    <a:srgbClr val="FFDE75"/>
    <a:srgbClr val="0066CC"/>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12" autoAdjust="0"/>
    <p:restoredTop sz="93447" autoAdjust="0"/>
  </p:normalViewPr>
  <p:slideViewPr>
    <p:cSldViewPr snapToGrid="0">
      <p:cViewPr varScale="1">
        <p:scale>
          <a:sx n="60" d="100"/>
          <a:sy n="60" d="100"/>
        </p:scale>
        <p:origin x="1628" y="44"/>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8621" cy="493238"/>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6" y="0"/>
            <a:ext cx="2918621" cy="493238"/>
          </a:xfrm>
          <a:prstGeom prst="rect">
            <a:avLst/>
          </a:prstGeom>
        </p:spPr>
        <p:txBody>
          <a:bodyPr vert="horz" lIns="90681" tIns="45341" rIns="90681" bIns="45341" rtlCol="0"/>
          <a:lstStyle>
            <a:lvl1pPr algn="r">
              <a:defRPr sz="1200"/>
            </a:lvl1pPr>
          </a:lstStyle>
          <a:p>
            <a:fld id="{29472AE3-829E-42FD-BDF5-9930118AE71F}" type="datetimeFigureOut">
              <a:rPr kumimoji="1" lang="ja-JP" altLang="en-US" smtClean="0"/>
              <a:t>2024/3/13</a:t>
            </a:fld>
            <a:endParaRPr kumimoji="1" lang="ja-JP" altLang="en-US"/>
          </a:p>
        </p:txBody>
      </p:sp>
      <p:sp>
        <p:nvSpPr>
          <p:cNvPr id="4" name="フッター プレースホルダー 3"/>
          <p:cNvSpPr>
            <a:spLocks noGrp="1"/>
          </p:cNvSpPr>
          <p:nvPr>
            <p:ph type="ftr" sz="quarter" idx="2"/>
          </p:nvPr>
        </p:nvSpPr>
        <p:spPr>
          <a:xfrm>
            <a:off x="5" y="9371505"/>
            <a:ext cx="2918621" cy="493237"/>
          </a:xfrm>
          <a:prstGeom prst="rect">
            <a:avLst/>
          </a:prstGeom>
        </p:spPr>
        <p:txBody>
          <a:bodyPr vert="horz" lIns="90681" tIns="45341" rIns="90681" bIns="4534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6" y="9371505"/>
            <a:ext cx="2918621" cy="493237"/>
          </a:xfrm>
          <a:prstGeom prst="rect">
            <a:avLst/>
          </a:prstGeom>
        </p:spPr>
        <p:txBody>
          <a:bodyPr vert="horz" lIns="90681" tIns="45341" rIns="90681" bIns="45341" rtlCol="0" anchor="b"/>
          <a:lstStyle>
            <a:lvl1pPr algn="r">
              <a:defRPr sz="12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8621" cy="493238"/>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6" y="0"/>
            <a:ext cx="2918621" cy="493238"/>
          </a:xfrm>
          <a:prstGeom prst="rect">
            <a:avLst/>
          </a:prstGeom>
        </p:spPr>
        <p:txBody>
          <a:bodyPr vert="horz" lIns="90681" tIns="45341" rIns="90681" bIns="45341" rtlCol="0"/>
          <a:lstStyle>
            <a:lvl1pPr algn="r">
              <a:defRPr sz="1200"/>
            </a:lvl1pPr>
          </a:lstStyle>
          <a:p>
            <a:fld id="{C66E6DC5-E089-448C-ADA9-C53EA216882B}" type="datetimeFigureOut">
              <a:rPr kumimoji="1" lang="ja-JP" altLang="en-US" smtClean="0"/>
              <a:t>2024/3/13</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ー 4"/>
          <p:cNvSpPr>
            <a:spLocks noGrp="1"/>
          </p:cNvSpPr>
          <p:nvPr>
            <p:ph type="body" sz="quarter" idx="3"/>
          </p:nvPr>
        </p:nvSpPr>
        <p:spPr>
          <a:xfrm>
            <a:off x="673894" y="4686540"/>
            <a:ext cx="5387982" cy="4439132"/>
          </a:xfrm>
          <a:prstGeom prst="rect">
            <a:avLst/>
          </a:prstGeom>
        </p:spPr>
        <p:txBody>
          <a:bodyPr vert="horz" lIns="90681" tIns="45341" rIns="90681" bIns="453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3237"/>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6" y="9371505"/>
            <a:ext cx="2918621" cy="493237"/>
          </a:xfrm>
          <a:prstGeom prst="rect">
            <a:avLst/>
          </a:prstGeom>
        </p:spPr>
        <p:txBody>
          <a:bodyPr vert="horz" lIns="90681" tIns="45341" rIns="90681" bIns="45341" rtlCol="0" anchor="b"/>
          <a:lstStyle>
            <a:lvl1pPr algn="r">
              <a:defRPr sz="12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0</a:t>
            </a:fld>
            <a:endParaRPr kumimoji="1" lang="ja-JP" altLang="en-US"/>
          </a:p>
        </p:txBody>
      </p:sp>
    </p:spTree>
    <p:extLst>
      <p:ext uri="{BB962C8B-B14F-4D97-AF65-F5344CB8AC3E}">
        <p14:creationId xmlns:p14="http://schemas.microsoft.com/office/powerpoint/2010/main" val="351314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CB510D-55C8-4D3D-A366-9F41B467EC44}" type="slidenum">
              <a:rPr kumimoji="1" lang="ja-JP" altLang="en-US" smtClean="0"/>
              <a:t>1</a:t>
            </a:fld>
            <a:endParaRPr kumimoji="1" lang="ja-JP" altLang="en-US"/>
          </a:p>
        </p:txBody>
      </p:sp>
    </p:spTree>
    <p:extLst>
      <p:ext uri="{BB962C8B-B14F-4D97-AF65-F5344CB8AC3E}">
        <p14:creationId xmlns:p14="http://schemas.microsoft.com/office/powerpoint/2010/main" val="1819162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DFCB510D-55C8-4D3D-A366-9F41B467EC44}" type="slidenum">
              <a:rPr kumimoji="1" lang="ja-JP" altLang="en-US" smtClean="0"/>
              <a:t>2</a:t>
            </a:fld>
            <a:endParaRPr kumimoji="1" lang="ja-JP" altLang="en-US"/>
          </a:p>
        </p:txBody>
      </p:sp>
    </p:spTree>
    <p:extLst>
      <p:ext uri="{BB962C8B-B14F-4D97-AF65-F5344CB8AC3E}">
        <p14:creationId xmlns:p14="http://schemas.microsoft.com/office/powerpoint/2010/main" val="1346354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180" y="1268760"/>
            <a:ext cx="9144000" cy="1952906"/>
          </a:xfrm>
        </p:spPr>
        <p:txBody>
          <a:bodyPr>
            <a:normAutofit fontScale="90000"/>
          </a:bodyPr>
          <a:lstStyle/>
          <a:p>
            <a:pPr marL="182880" indent="0" algn="ctr">
              <a:buNone/>
            </a:pPr>
            <a:r>
              <a:rPr kumimoji="1" lang="ja-JP" altLang="en-US" sz="4000" b="1" dirty="0">
                <a:latin typeface="Meiryo UI" pitchFamily="50" charset="-128"/>
                <a:ea typeface="Meiryo UI" pitchFamily="50" charset="-128"/>
                <a:cs typeface="Meiryo UI" pitchFamily="50" charset="-128"/>
              </a:rPr>
              <a:t>大阪府都市基盤施設</a:t>
            </a:r>
            <a:r>
              <a:rPr lang="ja-JP" altLang="en-US" sz="4000" b="1" dirty="0">
                <a:latin typeface="Meiryo UI" pitchFamily="50" charset="-128"/>
                <a:ea typeface="Meiryo UI" pitchFamily="50" charset="-128"/>
                <a:cs typeface="Meiryo UI" pitchFamily="50" charset="-128"/>
              </a:rPr>
              <a:t>維持管理技術審議会</a:t>
            </a:r>
            <a:br>
              <a:rPr lang="en-US" altLang="ja-JP" sz="1300" b="1" dirty="0">
                <a:latin typeface="Meiryo UI" pitchFamily="50" charset="-128"/>
                <a:ea typeface="Meiryo UI" pitchFamily="50" charset="-128"/>
                <a:cs typeface="Meiryo UI" pitchFamily="50" charset="-128"/>
              </a:rPr>
            </a:br>
            <a:br>
              <a:rPr kumimoji="1" lang="en-US" altLang="ja-JP" sz="1300" b="1" dirty="0">
                <a:latin typeface="Meiryo UI" pitchFamily="50" charset="-128"/>
                <a:ea typeface="Meiryo UI" pitchFamily="50" charset="-128"/>
                <a:cs typeface="Meiryo UI" pitchFamily="50" charset="-128"/>
              </a:rPr>
            </a:br>
            <a:r>
              <a:rPr kumimoji="1" lang="ja-JP" altLang="en-US" b="1">
                <a:latin typeface="Meiryo UI" pitchFamily="50" charset="-128"/>
                <a:ea typeface="Meiryo UI" pitchFamily="50" charset="-128"/>
                <a:cs typeface="Meiryo UI" pitchFamily="50" charset="-128"/>
              </a:rPr>
              <a:t>第１回　</a:t>
            </a:r>
            <a:r>
              <a:rPr lang="ja-JP" altLang="en-US" dirty="0">
                <a:latin typeface="Meiryo UI" pitchFamily="50" charset="-128"/>
                <a:ea typeface="Meiryo UI" pitchFamily="50" charset="-128"/>
                <a:cs typeface="Meiryo UI" pitchFamily="50" charset="-128"/>
              </a:rPr>
              <a:t>設備</a:t>
            </a:r>
            <a:r>
              <a:rPr kumimoji="1" lang="ja-JP" altLang="en-US" b="1" dirty="0">
                <a:latin typeface="Meiryo UI" pitchFamily="50" charset="-128"/>
                <a:ea typeface="Meiryo UI" pitchFamily="50" charset="-128"/>
                <a:cs typeface="Meiryo UI" pitchFamily="50" charset="-128"/>
              </a:rPr>
              <a:t>部会</a:t>
            </a:r>
            <a:br>
              <a:rPr kumimoji="1" lang="en-US" altLang="ja-JP" b="1" dirty="0">
                <a:latin typeface="Meiryo UI" pitchFamily="50" charset="-128"/>
                <a:ea typeface="Meiryo UI" pitchFamily="50" charset="-128"/>
                <a:cs typeface="Meiryo UI" pitchFamily="50" charset="-128"/>
              </a:rPr>
            </a:br>
            <a:br>
              <a:rPr kumimoji="1" lang="en-US" altLang="ja-JP" sz="1300" b="1" dirty="0">
                <a:latin typeface="Meiryo UI" pitchFamily="50" charset="-128"/>
                <a:ea typeface="Meiryo UI" pitchFamily="50" charset="-128"/>
                <a:cs typeface="Meiryo UI" pitchFamily="50" charset="-128"/>
              </a:rPr>
            </a:br>
            <a:endParaRPr kumimoji="1" lang="ja-JP" altLang="en-US" sz="2700" b="1" dirty="0">
              <a:latin typeface="Meiryo UI" pitchFamily="50" charset="-128"/>
              <a:ea typeface="Meiryo UI" pitchFamily="50" charset="-128"/>
              <a:cs typeface="Meiryo UI" pitchFamily="50" charset="-128"/>
            </a:endParaRPr>
          </a:p>
        </p:txBody>
      </p:sp>
      <p:sp>
        <p:nvSpPr>
          <p:cNvPr id="5" name="テキスト ボックス 4"/>
          <p:cNvSpPr txBox="1"/>
          <p:nvPr/>
        </p:nvSpPr>
        <p:spPr>
          <a:xfrm>
            <a:off x="7092280" y="116632"/>
            <a:ext cx="1872208" cy="369332"/>
          </a:xfrm>
          <a:prstGeom prst="rect">
            <a:avLst/>
          </a:prstGeom>
          <a:noFill/>
        </p:spPr>
        <p:txBody>
          <a:bodyPr wrap="square" rtlCol="0">
            <a:spAutoFit/>
          </a:bodyPr>
          <a:lstStyle/>
          <a:p>
            <a:pPr algn="r"/>
            <a:r>
              <a:rPr kumimoji="1" lang="ja-JP" altLang="en-US" b="1" dirty="0">
                <a:latin typeface="Meiryo UI" pitchFamily="50" charset="-128"/>
                <a:ea typeface="Meiryo UI" pitchFamily="50" charset="-128"/>
                <a:cs typeface="Meiryo UI" pitchFamily="50" charset="-128"/>
              </a:rPr>
              <a:t>資料３</a:t>
            </a:r>
            <a:r>
              <a:rPr lang="ja-JP" altLang="en-US" b="1" dirty="0">
                <a:latin typeface="Meiryo UI" pitchFamily="50" charset="-128"/>
                <a:ea typeface="Meiryo UI" pitchFamily="50" charset="-128"/>
                <a:cs typeface="Meiryo UI" pitchFamily="50" charset="-128"/>
              </a:rPr>
              <a:t>－３</a:t>
            </a:r>
            <a:endParaRPr kumimoji="1" lang="ja-JP" altLang="en-US" b="1" dirty="0">
              <a:latin typeface="Meiryo UI" pitchFamily="50" charset="-128"/>
              <a:ea typeface="Meiryo UI" pitchFamily="50" charset="-128"/>
              <a:cs typeface="Meiryo UI" pitchFamily="50" charset="-128"/>
            </a:endParaRPr>
          </a:p>
        </p:txBody>
      </p:sp>
      <p:sp>
        <p:nvSpPr>
          <p:cNvPr id="7" name="サブタイトル 2"/>
          <p:cNvSpPr>
            <a:spLocks noGrp="1"/>
          </p:cNvSpPr>
          <p:nvPr>
            <p:ph type="subTitle" idx="1"/>
          </p:nvPr>
        </p:nvSpPr>
        <p:spPr>
          <a:xfrm>
            <a:off x="0" y="6190456"/>
            <a:ext cx="9144000" cy="550912"/>
          </a:xfrm>
        </p:spPr>
        <p:txBody>
          <a:bodyPr>
            <a:normAutofit/>
          </a:bodyPr>
          <a:lstStyle/>
          <a:p>
            <a:pPr algn="ctr"/>
            <a:r>
              <a:rPr kumimoji="1" lang="ja-JP" altLang="en-US" sz="2400" b="1" dirty="0">
                <a:latin typeface="Meiryo UI" pitchFamily="50" charset="-128"/>
                <a:ea typeface="Meiryo UI" pitchFamily="50" charset="-128"/>
                <a:cs typeface="Meiryo UI" pitchFamily="50" charset="-128"/>
              </a:rPr>
              <a:t>大阪府都市基盤施設維持管理技術審議会　</a:t>
            </a:r>
            <a:r>
              <a:rPr lang="ja-JP" altLang="en-US" sz="2400" b="1" dirty="0">
                <a:latin typeface="Meiryo UI" pitchFamily="50" charset="-128"/>
                <a:ea typeface="Meiryo UI" pitchFamily="50" charset="-128"/>
                <a:cs typeface="Meiryo UI" pitchFamily="50" charset="-128"/>
              </a:rPr>
              <a:t>設備</a:t>
            </a:r>
            <a:r>
              <a:rPr kumimoji="1" lang="ja-JP" altLang="en-US" sz="2400" b="1" dirty="0">
                <a:latin typeface="Meiryo UI" pitchFamily="50" charset="-128"/>
                <a:ea typeface="Meiryo UI" pitchFamily="50" charset="-128"/>
                <a:cs typeface="Meiryo UI" pitchFamily="50" charset="-128"/>
              </a:rPr>
              <a:t>部会</a:t>
            </a:r>
          </a:p>
        </p:txBody>
      </p:sp>
      <p:sp>
        <p:nvSpPr>
          <p:cNvPr id="8" name="サブタイトル 2"/>
          <p:cNvSpPr txBox="1">
            <a:spLocks/>
          </p:cNvSpPr>
          <p:nvPr/>
        </p:nvSpPr>
        <p:spPr>
          <a:xfrm>
            <a:off x="0" y="3913973"/>
            <a:ext cx="9144000" cy="79208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pPr algn="ctr"/>
            <a:r>
              <a:rPr lang="en-US" altLang="ja-JP" sz="4000" b="1" dirty="0">
                <a:latin typeface="Meiryo UI" pitchFamily="50" charset="-128"/>
                <a:ea typeface="Meiryo UI" pitchFamily="50" charset="-128"/>
                <a:cs typeface="Meiryo UI" pitchFamily="50" charset="-128"/>
              </a:rPr>
              <a:t>《</a:t>
            </a:r>
            <a:r>
              <a:rPr lang="ja-JP" altLang="en-US" sz="4000" dirty="0">
                <a:latin typeface="Meiryo UI" panose="020B0604030504040204" pitchFamily="50" charset="-128"/>
                <a:ea typeface="Meiryo UI" panose="020B0604030504040204" pitchFamily="50" charset="-128"/>
                <a:cs typeface="Meiryo UI" panose="020B0604030504040204" pitchFamily="50" charset="-128"/>
              </a:rPr>
              <a:t>施設と維持管理の現状　</a:t>
            </a:r>
            <a:r>
              <a:rPr lang="en-US" altLang="ja-JP" sz="4000" b="1" dirty="0">
                <a:latin typeface="Meiryo UI" pitchFamily="50" charset="-128"/>
                <a:ea typeface="Meiryo UI" pitchFamily="50" charset="-128"/>
                <a:cs typeface="Meiryo UI" pitchFamily="50" charset="-128"/>
              </a:rPr>
              <a:t>》</a:t>
            </a:r>
            <a:endParaRPr lang="ja-JP" altLang="en-US" sz="4000" b="1" dirty="0">
              <a:latin typeface="Meiryo UI" pitchFamily="50" charset="-128"/>
              <a:ea typeface="Meiryo UI" pitchFamily="50" charset="-128"/>
              <a:cs typeface="Meiryo UI" pitchFamily="50" charset="-128"/>
            </a:endParaRPr>
          </a:p>
        </p:txBody>
      </p:sp>
      <p:sp>
        <p:nvSpPr>
          <p:cNvPr id="3" name="サブタイトル 2">
            <a:extLst>
              <a:ext uri="{FF2B5EF4-FFF2-40B4-BE49-F238E27FC236}">
                <a16:creationId xmlns:a16="http://schemas.microsoft.com/office/drawing/2014/main" id="{3CD4E297-0F6A-22F0-4B09-74885B5C5753}"/>
              </a:ext>
            </a:extLst>
          </p:cNvPr>
          <p:cNvSpPr txBox="1">
            <a:spLocks/>
          </p:cNvSpPr>
          <p:nvPr/>
        </p:nvSpPr>
        <p:spPr>
          <a:xfrm>
            <a:off x="-33180" y="5011572"/>
            <a:ext cx="9144000" cy="79208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pPr algn="ctr"/>
            <a:r>
              <a:rPr lang="ja-JP" altLang="en-US" sz="4000" dirty="0">
                <a:latin typeface="Meiryo UI" pitchFamily="50" charset="-128"/>
                <a:ea typeface="Meiryo UI" pitchFamily="50" charset="-128"/>
                <a:cs typeface="Meiryo UI" pitchFamily="50" charset="-128"/>
              </a:rPr>
              <a:t>（道路設備）</a:t>
            </a:r>
          </a:p>
        </p:txBody>
      </p:sp>
    </p:spTree>
    <p:extLst>
      <p:ext uri="{BB962C8B-B14F-4D97-AF65-F5344CB8AC3E}">
        <p14:creationId xmlns:p14="http://schemas.microsoft.com/office/powerpoint/2010/main" val="2196080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１</a:t>
            </a:r>
            <a:r>
              <a:rPr kumimoji="1" lang="ja-JP" altLang="en-US" sz="2800" dirty="0">
                <a:solidFill>
                  <a:schemeClr val="bg1"/>
                </a:solidFill>
                <a:latin typeface="Meiryo UI" pitchFamily="50" charset="-128"/>
                <a:ea typeface="Meiryo UI" pitchFamily="50" charset="-128"/>
                <a:cs typeface="Meiryo UI" pitchFamily="50" charset="-128"/>
              </a:rPr>
              <a:t>．施設の現状</a:t>
            </a:r>
          </a:p>
        </p:txBody>
      </p:sp>
      <p:sp>
        <p:nvSpPr>
          <p:cNvPr id="6" name="テキスト ボックス 5"/>
          <p:cNvSpPr txBox="1"/>
          <p:nvPr/>
        </p:nvSpPr>
        <p:spPr>
          <a:xfrm>
            <a:off x="0" y="523220"/>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１－１ 施設（事業）の概要 及び検証対象施設　</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道路設備</a:t>
            </a:r>
            <a:r>
              <a:rPr lang="en-US" altLang="ja-JP" sz="2400" dirty="0">
                <a:latin typeface="Meiryo UI" pitchFamily="50" charset="-128"/>
                <a:ea typeface="Meiryo UI" pitchFamily="50" charset="-128"/>
                <a:cs typeface="Meiryo UI" pitchFamily="50" charset="-128"/>
              </a:rPr>
              <a:t>》</a:t>
            </a:r>
            <a:endParaRPr kumimoji="1" lang="ja-JP" altLang="en-US" sz="2400" dirty="0">
              <a:latin typeface="Meiryo UI" pitchFamily="50" charset="-128"/>
              <a:ea typeface="Meiryo UI" pitchFamily="50" charset="-128"/>
              <a:cs typeface="Meiryo UI" pitchFamily="50" charset="-128"/>
            </a:endParaRPr>
          </a:p>
        </p:txBody>
      </p:sp>
      <p:sp>
        <p:nvSpPr>
          <p:cNvPr id="19" name="テキスト ボックス 18">
            <a:extLst>
              <a:ext uri="{FF2B5EF4-FFF2-40B4-BE49-F238E27FC236}">
                <a16:creationId xmlns:a16="http://schemas.microsoft.com/office/drawing/2014/main" id="{20F40C4E-D474-4913-AA2C-1CEE5EF52865}"/>
              </a:ext>
            </a:extLst>
          </p:cNvPr>
          <p:cNvSpPr txBox="1"/>
          <p:nvPr/>
        </p:nvSpPr>
        <p:spPr>
          <a:xfrm>
            <a:off x="224197" y="1053370"/>
            <a:ext cx="8694423" cy="923330"/>
          </a:xfrm>
          <a:prstGeom prst="rect">
            <a:avLst/>
          </a:prstGeom>
          <a:noFill/>
        </p:spPr>
        <p:txBody>
          <a:bodyPr wrap="square">
            <a:spAutoFit/>
          </a:bodyPr>
          <a:lstStyle/>
          <a:p>
            <a:pPr algn="just">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◆道路関連設備</a:t>
            </a:r>
            <a:endParaRPr lang="en-US" altLang="ja-JP" sz="1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管理施設</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187</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路線、延長</a:t>
            </a:r>
            <a:r>
              <a:rPr lang="en-US" altLang="ja-JP" sz="1800" kern="100" dirty="0">
                <a:latin typeface="Meiryo UI" panose="020B0604030504040204" pitchFamily="50" charset="-128"/>
                <a:ea typeface="Meiryo UI" panose="020B0604030504040204" pitchFamily="50" charset="-128"/>
                <a:cs typeface="Meiryo UI" panose="020B0604030504040204" pitchFamily="50" charset="-128"/>
              </a:rPr>
              <a:t>1,575km</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トンネル</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の中、道路付属設備として、アンダー</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パス部などには、排水ポンプ設備、トンネルの一部</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ではトンネル換気設備などを管理している。</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79EF4AB1-B9A2-41B3-8444-F57E813373F3}"/>
              </a:ext>
            </a:extLst>
          </p:cNvPr>
          <p:cNvSpPr txBox="1"/>
          <p:nvPr/>
        </p:nvSpPr>
        <p:spPr>
          <a:xfrm>
            <a:off x="767082" y="6518571"/>
            <a:ext cx="1722751" cy="307777"/>
          </a:xfrm>
          <a:prstGeom prst="rect">
            <a:avLst/>
          </a:prstGeom>
          <a:noFill/>
          <a:ln>
            <a:noFill/>
          </a:ln>
        </p:spPr>
        <p:txBody>
          <a:bodyPr wrap="square" rtlCol="0">
            <a:spAutoFit/>
          </a:bodyPr>
          <a:lstStyle/>
          <a:p>
            <a:r>
              <a:rPr kumimoji="1" lang="ja-JP" altLang="en-US" sz="1400" dirty="0"/>
              <a:t>トンネル換気設備</a:t>
            </a:r>
          </a:p>
        </p:txBody>
      </p:sp>
      <p:pic>
        <p:nvPicPr>
          <p:cNvPr id="20" name="図 19">
            <a:extLst>
              <a:ext uri="{FF2B5EF4-FFF2-40B4-BE49-F238E27FC236}">
                <a16:creationId xmlns:a16="http://schemas.microsoft.com/office/drawing/2014/main" id="{4A1BA3B9-3F7B-4367-9540-FAC94E9A08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5624" y="2445302"/>
            <a:ext cx="2046935" cy="2035059"/>
          </a:xfrm>
          <a:prstGeom prst="rect">
            <a:avLst/>
          </a:prstGeom>
        </p:spPr>
      </p:pic>
      <p:pic>
        <p:nvPicPr>
          <p:cNvPr id="21" name="Picture 82" descr="P1030320">
            <a:extLst>
              <a:ext uri="{FF2B5EF4-FFF2-40B4-BE49-F238E27FC236}">
                <a16:creationId xmlns:a16="http://schemas.microsoft.com/office/drawing/2014/main" id="{53E9693C-3F75-417B-ABF9-815EFA2C25D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2679" y="4604701"/>
            <a:ext cx="2029880" cy="1922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テキスト ボックス 31">
            <a:extLst>
              <a:ext uri="{FF2B5EF4-FFF2-40B4-BE49-F238E27FC236}">
                <a16:creationId xmlns:a16="http://schemas.microsoft.com/office/drawing/2014/main" id="{00B4B932-E4CE-4EFF-8E29-67519FA945A7}"/>
              </a:ext>
            </a:extLst>
          </p:cNvPr>
          <p:cNvSpPr txBox="1"/>
          <p:nvPr/>
        </p:nvSpPr>
        <p:spPr>
          <a:xfrm>
            <a:off x="6984750" y="6556237"/>
            <a:ext cx="1498850" cy="307777"/>
          </a:xfrm>
          <a:prstGeom prst="rect">
            <a:avLst/>
          </a:prstGeom>
          <a:noFill/>
          <a:ln>
            <a:noFill/>
          </a:ln>
        </p:spPr>
        <p:txBody>
          <a:bodyPr wrap="square" rtlCol="0">
            <a:spAutoFit/>
          </a:bodyPr>
          <a:lstStyle/>
          <a:p>
            <a:r>
              <a:rPr lang="ja-JP" altLang="en-US" sz="1400" dirty="0"/>
              <a:t>排水ポンプ設備</a:t>
            </a:r>
            <a:endParaRPr kumimoji="1" lang="ja-JP" altLang="en-US" sz="1400" dirty="0"/>
          </a:p>
        </p:txBody>
      </p:sp>
      <p:pic>
        <p:nvPicPr>
          <p:cNvPr id="25" name="図 24">
            <a:extLst>
              <a:ext uri="{FF2B5EF4-FFF2-40B4-BE49-F238E27FC236}">
                <a16:creationId xmlns:a16="http://schemas.microsoft.com/office/drawing/2014/main" id="{008CD1C4-2F92-4DE6-A649-B0CB4480D1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4400" y="2445302"/>
            <a:ext cx="2180196" cy="2020049"/>
          </a:xfrm>
          <a:prstGeom prst="rect">
            <a:avLst/>
          </a:prstGeom>
        </p:spPr>
      </p:pic>
      <p:graphicFrame>
        <p:nvGraphicFramePr>
          <p:cNvPr id="2" name="表 4">
            <a:extLst>
              <a:ext uri="{FF2B5EF4-FFF2-40B4-BE49-F238E27FC236}">
                <a16:creationId xmlns:a16="http://schemas.microsoft.com/office/drawing/2014/main" id="{A541FA30-6F76-4A4C-B16B-51E4DEEDEB77}"/>
              </a:ext>
            </a:extLst>
          </p:cNvPr>
          <p:cNvGraphicFramePr>
            <a:graphicFrameLocks noGrp="1"/>
          </p:cNvGraphicFramePr>
          <p:nvPr>
            <p:extLst>
              <p:ext uri="{D42A27DB-BD31-4B8C-83A1-F6EECF244321}">
                <p14:modId xmlns:p14="http://schemas.microsoft.com/office/powerpoint/2010/main" val="3474813986"/>
              </p:ext>
            </p:extLst>
          </p:nvPr>
        </p:nvGraphicFramePr>
        <p:xfrm>
          <a:off x="298045" y="2097037"/>
          <a:ext cx="4273363" cy="2204720"/>
        </p:xfrm>
        <a:graphic>
          <a:graphicData uri="http://schemas.openxmlformats.org/drawingml/2006/table">
            <a:tbl>
              <a:tblPr firstRow="1" bandRow="1">
                <a:tableStyleId>{5C22544A-7EE6-4342-B048-85BDC9FD1C3A}</a:tableStyleId>
              </a:tblPr>
              <a:tblGrid>
                <a:gridCol w="3033126">
                  <a:extLst>
                    <a:ext uri="{9D8B030D-6E8A-4147-A177-3AD203B41FA5}">
                      <a16:colId xmlns:a16="http://schemas.microsoft.com/office/drawing/2014/main" val="1347589388"/>
                    </a:ext>
                  </a:extLst>
                </a:gridCol>
                <a:gridCol w="1240237">
                  <a:extLst>
                    <a:ext uri="{9D8B030D-6E8A-4147-A177-3AD203B41FA5}">
                      <a16:colId xmlns:a16="http://schemas.microsoft.com/office/drawing/2014/main" val="1191293119"/>
                    </a:ext>
                  </a:extLst>
                </a:gridCol>
              </a:tblGrid>
              <a:tr h="370840">
                <a:tc>
                  <a:txBody>
                    <a:bodyPr/>
                    <a:lstStyle/>
                    <a:p>
                      <a:pPr algn="ctr"/>
                      <a:r>
                        <a:rPr kumimoji="1" lang="ja-JP" altLang="en-US" dirty="0"/>
                        <a:t>主な対象設備</a:t>
                      </a:r>
                    </a:p>
                  </a:txBody>
                  <a:tcPr/>
                </a:tc>
                <a:tc>
                  <a:txBody>
                    <a:bodyPr/>
                    <a:lstStyle/>
                    <a:p>
                      <a:pPr algn="ctr"/>
                      <a:r>
                        <a:rPr kumimoji="1" lang="ja-JP" altLang="en-US" dirty="0"/>
                        <a:t>施設数</a:t>
                      </a:r>
                    </a:p>
                  </a:txBody>
                  <a:tcPr/>
                </a:tc>
                <a:extLst>
                  <a:ext uri="{0D108BD9-81ED-4DB2-BD59-A6C34878D82A}">
                    <a16:rowId xmlns:a16="http://schemas.microsoft.com/office/drawing/2014/main" val="4108251872"/>
                  </a:ext>
                </a:extLst>
              </a:tr>
              <a:tr h="370840">
                <a:tc>
                  <a:txBody>
                    <a:bodyPr/>
                    <a:lstStyle/>
                    <a:p>
                      <a:r>
                        <a:rPr kumimoji="1" lang="ja-JP" altLang="en-US" dirty="0"/>
                        <a:t>排水ポンプ設備（機場）</a:t>
                      </a:r>
                    </a:p>
                  </a:txBody>
                  <a:tcPr/>
                </a:tc>
                <a:tc>
                  <a:txBody>
                    <a:bodyPr/>
                    <a:lstStyle/>
                    <a:p>
                      <a:pPr algn="r"/>
                      <a:r>
                        <a:rPr kumimoji="1" lang="ja-JP" altLang="en-US" dirty="0"/>
                        <a:t>２９カ所</a:t>
                      </a:r>
                    </a:p>
                  </a:txBody>
                  <a:tcPr/>
                </a:tc>
                <a:extLst>
                  <a:ext uri="{0D108BD9-81ED-4DB2-BD59-A6C34878D82A}">
                    <a16:rowId xmlns:a16="http://schemas.microsoft.com/office/drawing/2014/main" val="2479341423"/>
                  </a:ext>
                </a:extLst>
              </a:tr>
              <a:tr h="241456">
                <a:tc>
                  <a:txBody>
                    <a:bodyPr/>
                    <a:lstStyle/>
                    <a:p>
                      <a:r>
                        <a:rPr kumimoji="1" lang="ja-JP" altLang="en-US" dirty="0"/>
                        <a:t>換気設備</a:t>
                      </a:r>
                    </a:p>
                  </a:txBody>
                  <a:tcPr/>
                </a:tc>
                <a:tc>
                  <a:txBody>
                    <a:bodyPr/>
                    <a:lstStyle/>
                    <a:p>
                      <a:pPr algn="r"/>
                      <a:r>
                        <a:rPr kumimoji="1" lang="ja-JP" altLang="en-US" dirty="0"/>
                        <a:t>１６基</a:t>
                      </a:r>
                    </a:p>
                  </a:txBody>
                  <a:tcPr/>
                </a:tc>
                <a:extLst>
                  <a:ext uri="{0D108BD9-81ED-4DB2-BD59-A6C34878D82A}">
                    <a16:rowId xmlns:a16="http://schemas.microsoft.com/office/drawing/2014/main" val="1875244365"/>
                  </a:ext>
                </a:extLst>
              </a:tr>
              <a:tr h="242147">
                <a:tc>
                  <a:txBody>
                    <a:bodyPr/>
                    <a:lstStyle/>
                    <a:p>
                      <a:r>
                        <a:rPr kumimoji="1" lang="ja-JP" altLang="en-US" dirty="0"/>
                        <a:t>受変電設備</a:t>
                      </a:r>
                    </a:p>
                  </a:txBody>
                  <a:tcPr/>
                </a:tc>
                <a:tc>
                  <a:txBody>
                    <a:bodyPr/>
                    <a:lstStyle/>
                    <a:p>
                      <a:pPr algn="r"/>
                      <a:r>
                        <a:rPr kumimoji="1" lang="ja-JP" altLang="en-US" dirty="0"/>
                        <a:t>１２基</a:t>
                      </a:r>
                    </a:p>
                  </a:txBody>
                  <a:tcPr/>
                </a:tc>
                <a:extLst>
                  <a:ext uri="{0D108BD9-81ED-4DB2-BD59-A6C34878D82A}">
                    <a16:rowId xmlns:a16="http://schemas.microsoft.com/office/drawing/2014/main" val="1131685956"/>
                  </a:ext>
                </a:extLst>
              </a:tr>
              <a:tr h="182880">
                <a:tc>
                  <a:txBody>
                    <a:bodyPr/>
                    <a:lstStyle/>
                    <a:p>
                      <a:r>
                        <a:rPr kumimoji="1" lang="ja-JP" altLang="en-US" dirty="0"/>
                        <a:t>自家発電設備</a:t>
                      </a:r>
                    </a:p>
                  </a:txBody>
                  <a:tcPr/>
                </a:tc>
                <a:tc>
                  <a:txBody>
                    <a:bodyPr/>
                    <a:lstStyle/>
                    <a:p>
                      <a:pPr algn="r"/>
                      <a:r>
                        <a:rPr kumimoji="1" lang="ja-JP" altLang="en-US" dirty="0"/>
                        <a:t>１４基</a:t>
                      </a:r>
                    </a:p>
                  </a:txBody>
                  <a:tcPr/>
                </a:tc>
                <a:extLst>
                  <a:ext uri="{0D108BD9-81ED-4DB2-BD59-A6C34878D82A}">
                    <a16:rowId xmlns:a16="http://schemas.microsoft.com/office/drawing/2014/main" val="751354181"/>
                  </a:ext>
                </a:extLst>
              </a:tr>
              <a:tr h="182880">
                <a:tc>
                  <a:txBody>
                    <a:bodyPr/>
                    <a:lstStyle/>
                    <a:p>
                      <a:r>
                        <a:rPr kumimoji="1" lang="ja-JP" altLang="en-US" dirty="0"/>
                        <a:t>道路情報板設備</a:t>
                      </a:r>
                    </a:p>
                  </a:txBody>
                  <a:tcPr/>
                </a:tc>
                <a:tc>
                  <a:txBody>
                    <a:bodyPr/>
                    <a:lstStyle/>
                    <a:p>
                      <a:pPr algn="r"/>
                      <a:r>
                        <a:rPr kumimoji="1" lang="ja-JP" altLang="en-US" dirty="0"/>
                        <a:t>２１８基</a:t>
                      </a:r>
                    </a:p>
                  </a:txBody>
                  <a:tcPr/>
                </a:tc>
                <a:extLst>
                  <a:ext uri="{0D108BD9-81ED-4DB2-BD59-A6C34878D82A}">
                    <a16:rowId xmlns:a16="http://schemas.microsoft.com/office/drawing/2014/main" val="2278627506"/>
                  </a:ext>
                </a:extLst>
              </a:tr>
            </a:tbl>
          </a:graphicData>
        </a:graphic>
      </p:graphicFrame>
      <p:pic>
        <p:nvPicPr>
          <p:cNvPr id="7" name="図 6">
            <a:extLst>
              <a:ext uri="{FF2B5EF4-FFF2-40B4-BE49-F238E27FC236}">
                <a16:creationId xmlns:a16="http://schemas.microsoft.com/office/drawing/2014/main" id="{0C2EBA04-CF70-4CF1-9FC5-687B0CAC882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4230" y="4658611"/>
            <a:ext cx="2481561" cy="1862937"/>
          </a:xfrm>
          <a:prstGeom prst="rect">
            <a:avLst/>
          </a:prstGeom>
        </p:spPr>
      </p:pic>
      <p:pic>
        <p:nvPicPr>
          <p:cNvPr id="15" name="図 14">
            <a:extLst>
              <a:ext uri="{FF2B5EF4-FFF2-40B4-BE49-F238E27FC236}">
                <a16:creationId xmlns:a16="http://schemas.microsoft.com/office/drawing/2014/main" id="{E7268C0F-FE84-4D88-BDC1-5324709137D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88501" y="4611712"/>
            <a:ext cx="2589744" cy="1906859"/>
          </a:xfrm>
          <a:prstGeom prst="rect">
            <a:avLst/>
          </a:prstGeom>
        </p:spPr>
      </p:pic>
      <p:sp>
        <p:nvSpPr>
          <p:cNvPr id="22" name="テキスト ボックス 21">
            <a:extLst>
              <a:ext uri="{FF2B5EF4-FFF2-40B4-BE49-F238E27FC236}">
                <a16:creationId xmlns:a16="http://schemas.microsoft.com/office/drawing/2014/main" id="{164633CF-4D75-463E-A15B-75DE24AB3020}"/>
              </a:ext>
            </a:extLst>
          </p:cNvPr>
          <p:cNvSpPr txBox="1"/>
          <p:nvPr/>
        </p:nvSpPr>
        <p:spPr>
          <a:xfrm>
            <a:off x="4170846" y="6526783"/>
            <a:ext cx="1498850" cy="307777"/>
          </a:xfrm>
          <a:prstGeom prst="rect">
            <a:avLst/>
          </a:prstGeom>
          <a:noFill/>
          <a:ln>
            <a:noFill/>
          </a:ln>
        </p:spPr>
        <p:txBody>
          <a:bodyPr wrap="square" rtlCol="0">
            <a:spAutoFit/>
          </a:bodyPr>
          <a:lstStyle/>
          <a:p>
            <a:r>
              <a:rPr kumimoji="1" lang="ja-JP" altLang="en-US" sz="1400" dirty="0"/>
              <a:t>道路情報板設備</a:t>
            </a:r>
          </a:p>
        </p:txBody>
      </p:sp>
      <p:sp>
        <p:nvSpPr>
          <p:cNvPr id="8" name="スライド番号プレースホルダー 3">
            <a:extLst>
              <a:ext uri="{FF2B5EF4-FFF2-40B4-BE49-F238E27FC236}">
                <a16:creationId xmlns:a16="http://schemas.microsoft.com/office/drawing/2014/main" id="{FFC7FE95-101C-90F0-47ED-324FA893A822}"/>
              </a:ext>
            </a:extLst>
          </p:cNvPr>
          <p:cNvSpPr txBox="1">
            <a:spLocks/>
          </p:cNvSpPr>
          <p:nvPr/>
        </p:nvSpPr>
        <p:spPr>
          <a:xfrm>
            <a:off x="8483600" y="6511586"/>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1</a:t>
            </a:fld>
            <a:endParaRPr lang="ja-JP" altLang="en-US" dirty="0"/>
          </a:p>
        </p:txBody>
      </p:sp>
      <p:sp>
        <p:nvSpPr>
          <p:cNvPr id="16" name="テキスト ボックス 17">
            <a:extLst>
              <a:ext uri="{FF2B5EF4-FFF2-40B4-BE49-F238E27FC236}">
                <a16:creationId xmlns:a16="http://schemas.microsoft.com/office/drawing/2014/main" id="{5A66C54F-F850-46BB-ADD8-BF281D4951FA}"/>
              </a:ext>
            </a:extLst>
          </p:cNvPr>
          <p:cNvSpPr txBox="1"/>
          <p:nvPr/>
        </p:nvSpPr>
        <p:spPr>
          <a:xfrm>
            <a:off x="7269622" y="-18765"/>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－３</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26343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四角形: 角を丸くする 15">
            <a:extLst>
              <a:ext uri="{FF2B5EF4-FFF2-40B4-BE49-F238E27FC236}">
                <a16:creationId xmlns:a16="http://schemas.microsoft.com/office/drawing/2014/main" id="{0264F5CF-13C3-30E5-E4CD-9E60AD552D3A}"/>
              </a:ext>
            </a:extLst>
          </p:cNvPr>
          <p:cNvSpPr/>
          <p:nvPr/>
        </p:nvSpPr>
        <p:spPr>
          <a:xfrm>
            <a:off x="4815840" y="4107372"/>
            <a:ext cx="4084320" cy="2516948"/>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3856" y="0"/>
            <a:ext cx="9157855"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１．施設の現状</a:t>
            </a:r>
          </a:p>
        </p:txBody>
      </p:sp>
      <p:sp>
        <p:nvSpPr>
          <p:cNvPr id="15" name="テキスト ボックス 14"/>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１－２　施設の管理水準及び維持管理手法</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道路設備</a:t>
            </a:r>
            <a:r>
              <a:rPr lang="en-US" altLang="ja-JP" sz="2400" dirty="0">
                <a:latin typeface="Meiryo UI" pitchFamily="50" charset="-128"/>
                <a:ea typeface="Meiryo UI" pitchFamily="50" charset="-128"/>
                <a:cs typeface="Meiryo UI" pitchFamily="50" charset="-128"/>
              </a:rPr>
              <a:t>》</a:t>
            </a:r>
            <a:endParaRPr lang="ja-JP" altLang="en-US" sz="2400" dirty="0">
              <a:latin typeface="Meiryo UI" pitchFamily="50" charset="-128"/>
              <a:ea typeface="Meiryo UI" pitchFamily="50" charset="-128"/>
              <a:cs typeface="Meiryo UI" pitchFamily="50" charset="-128"/>
            </a:endParaRPr>
          </a:p>
        </p:txBody>
      </p:sp>
      <p:graphicFrame>
        <p:nvGraphicFramePr>
          <p:cNvPr id="6" name="表 5">
            <a:extLst>
              <a:ext uri="{FF2B5EF4-FFF2-40B4-BE49-F238E27FC236}">
                <a16:creationId xmlns:a16="http://schemas.microsoft.com/office/drawing/2014/main" id="{B4F86277-2C45-2E0B-40DC-78B899623F7F}"/>
              </a:ext>
            </a:extLst>
          </p:cNvPr>
          <p:cNvGraphicFramePr>
            <a:graphicFrameLocks noGrp="1"/>
          </p:cNvGraphicFramePr>
          <p:nvPr>
            <p:extLst>
              <p:ext uri="{D42A27DB-BD31-4B8C-83A1-F6EECF244321}">
                <p14:modId xmlns:p14="http://schemas.microsoft.com/office/powerpoint/2010/main" val="2502507587"/>
              </p:ext>
            </p:extLst>
          </p:nvPr>
        </p:nvGraphicFramePr>
        <p:xfrm>
          <a:off x="806985" y="2879735"/>
          <a:ext cx="7445475" cy="1102360"/>
        </p:xfrm>
        <a:graphic>
          <a:graphicData uri="http://schemas.openxmlformats.org/drawingml/2006/table">
            <a:tbl>
              <a:tblPr firstRow="1" bandRow="1">
                <a:tableStyleId>{5C22544A-7EE6-4342-B048-85BDC9FD1C3A}</a:tableStyleId>
              </a:tblPr>
              <a:tblGrid>
                <a:gridCol w="1701822">
                  <a:extLst>
                    <a:ext uri="{9D8B030D-6E8A-4147-A177-3AD203B41FA5}">
                      <a16:colId xmlns:a16="http://schemas.microsoft.com/office/drawing/2014/main" val="1211425820"/>
                    </a:ext>
                  </a:extLst>
                </a:gridCol>
                <a:gridCol w="5743653">
                  <a:extLst>
                    <a:ext uri="{9D8B030D-6E8A-4147-A177-3AD203B41FA5}">
                      <a16:colId xmlns:a16="http://schemas.microsoft.com/office/drawing/2014/main" val="2417477318"/>
                    </a:ext>
                  </a:extLst>
                </a:gridCol>
              </a:tblGrid>
              <a:tr h="370840">
                <a:tc>
                  <a:txBody>
                    <a:bodyPr/>
                    <a:lstStyle/>
                    <a:p>
                      <a:pPr algn="ctr"/>
                      <a:r>
                        <a:rPr kumimoji="1" lang="ja-JP" altLang="en-US" dirty="0"/>
                        <a:t>判定区分</a:t>
                      </a:r>
                    </a:p>
                  </a:txBody>
                  <a:tcPr/>
                </a:tc>
                <a:tc>
                  <a:txBody>
                    <a:bodyPr/>
                    <a:lstStyle/>
                    <a:p>
                      <a:pPr algn="ctr"/>
                      <a:r>
                        <a:rPr kumimoji="1" lang="ja-JP" altLang="en-US" dirty="0"/>
                        <a:t>判定の内容</a:t>
                      </a:r>
                      <a:endParaRPr kumimoji="1" lang="en-US" altLang="ja-JP" dirty="0"/>
                    </a:p>
                  </a:txBody>
                  <a:tcPr/>
                </a:tc>
                <a:extLst>
                  <a:ext uri="{0D108BD9-81ED-4DB2-BD59-A6C34878D82A}">
                    <a16:rowId xmlns:a16="http://schemas.microsoft.com/office/drawing/2014/main" val="1772951403"/>
                  </a:ext>
                </a:extLst>
              </a:tr>
              <a:tr h="182880">
                <a:tc>
                  <a:txBody>
                    <a:bodyPr/>
                    <a:lstStyle/>
                    <a:p>
                      <a:pPr algn="ctr"/>
                      <a:r>
                        <a:rPr kumimoji="1" lang="ja-JP" altLang="en-US" dirty="0"/>
                        <a:t>不具合無</a:t>
                      </a:r>
                    </a:p>
                  </a:txBody>
                  <a:tcPr/>
                </a:tc>
                <a:tc>
                  <a:txBody>
                    <a:bodyPr/>
                    <a:lstStyle/>
                    <a:p>
                      <a:pPr algn="l"/>
                      <a:r>
                        <a:rPr kumimoji="1" lang="ja-JP" altLang="en-US" dirty="0"/>
                        <a:t>機能の低下は認められない。</a:t>
                      </a:r>
                    </a:p>
                  </a:txBody>
                  <a:tcPr/>
                </a:tc>
                <a:extLst>
                  <a:ext uri="{0D108BD9-81ED-4DB2-BD59-A6C34878D82A}">
                    <a16:rowId xmlns:a16="http://schemas.microsoft.com/office/drawing/2014/main" val="522424939"/>
                  </a:ext>
                </a:extLst>
              </a:tr>
              <a:tr h="182880">
                <a:tc>
                  <a:txBody>
                    <a:bodyPr/>
                    <a:lstStyle/>
                    <a:p>
                      <a:pPr algn="ctr"/>
                      <a:r>
                        <a:rPr kumimoji="1" lang="ja-JP" altLang="en-US" dirty="0"/>
                        <a:t>不具合有</a:t>
                      </a:r>
                    </a:p>
                  </a:txBody>
                  <a:tcPr/>
                </a:tc>
                <a:tc>
                  <a:txBody>
                    <a:bodyPr/>
                    <a:lstStyle/>
                    <a:p>
                      <a:pPr algn="ctr"/>
                      <a:r>
                        <a:rPr kumimoji="1" lang="ja-JP" altLang="en-US" dirty="0"/>
                        <a:t>稼働しない。もしくは排水機能の低下が認められる。</a:t>
                      </a:r>
                    </a:p>
                  </a:txBody>
                  <a:tcPr/>
                </a:tc>
                <a:extLst>
                  <a:ext uri="{0D108BD9-81ED-4DB2-BD59-A6C34878D82A}">
                    <a16:rowId xmlns:a16="http://schemas.microsoft.com/office/drawing/2014/main" val="2625300955"/>
                  </a:ext>
                </a:extLst>
              </a:tr>
            </a:tbl>
          </a:graphicData>
        </a:graphic>
      </p:graphicFrame>
      <p:sp>
        <p:nvSpPr>
          <p:cNvPr id="7" name="テキスト ボックス 6">
            <a:extLst>
              <a:ext uri="{FF2B5EF4-FFF2-40B4-BE49-F238E27FC236}">
                <a16:creationId xmlns:a16="http://schemas.microsoft.com/office/drawing/2014/main" id="{4049E583-D4CD-9256-C3FF-46E29D0AF1AD}"/>
              </a:ext>
            </a:extLst>
          </p:cNvPr>
          <p:cNvSpPr txBox="1"/>
          <p:nvPr/>
        </p:nvSpPr>
        <p:spPr>
          <a:xfrm>
            <a:off x="119375" y="1048657"/>
            <a:ext cx="8694423" cy="1384610"/>
          </a:xfrm>
          <a:prstGeom prst="rect">
            <a:avLst/>
          </a:prstGeom>
          <a:noFill/>
        </p:spPr>
        <p:txBody>
          <a:bodyPr wrap="square">
            <a:spAutoFit/>
          </a:bodyPr>
          <a:lstStyle/>
          <a:p>
            <a:pPr algn="just">
              <a:lnSpc>
                <a:spcPct val="120000"/>
              </a:lnSpc>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◆道路関連設備の管理水準及び維持管理手法</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ct val="120000"/>
              </a:lnSpc>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道路関連設備は、府民の生命・財産を守るため、稼働すべきときに、必ず稼働するように</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ct val="120000"/>
              </a:lnSpc>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適切に管理する必要がある。</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ct val="120000"/>
              </a:lnSpc>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重要性と信頼性確保のため管理水準と維持管理手法を次のとおりとしている。</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79BBB03D-E67C-E929-5D9E-0EF850F39668}"/>
              </a:ext>
            </a:extLst>
          </p:cNvPr>
          <p:cNvSpPr txBox="1"/>
          <p:nvPr/>
        </p:nvSpPr>
        <p:spPr>
          <a:xfrm>
            <a:off x="564134" y="2535750"/>
            <a:ext cx="1714754" cy="369332"/>
          </a:xfrm>
          <a:prstGeom prst="rect">
            <a:avLst/>
          </a:prstGeom>
          <a:noFill/>
          <a:ln w="19050">
            <a:noFill/>
          </a:ln>
        </p:spPr>
        <p:txBody>
          <a:bodyPr wrap="square" rtlCol="0">
            <a:spAutoFit/>
          </a:bodyPr>
          <a:lstStyle/>
          <a:p>
            <a:r>
              <a:rPr lang="ja-JP" altLang="en-US" dirty="0">
                <a:latin typeface="Meiryo UI" pitchFamily="50" charset="-128"/>
                <a:ea typeface="Meiryo UI" pitchFamily="50" charset="-128"/>
                <a:cs typeface="Meiryo UI" pitchFamily="50" charset="-128"/>
              </a:rPr>
              <a:t>〇管理水準</a:t>
            </a:r>
          </a:p>
        </p:txBody>
      </p:sp>
      <p:sp>
        <p:nvSpPr>
          <p:cNvPr id="11" name="テキスト ボックス 10">
            <a:extLst>
              <a:ext uri="{FF2B5EF4-FFF2-40B4-BE49-F238E27FC236}">
                <a16:creationId xmlns:a16="http://schemas.microsoft.com/office/drawing/2014/main" id="{BBE4C7F1-A46C-B78D-9D54-F6928E0C0611}"/>
              </a:ext>
            </a:extLst>
          </p:cNvPr>
          <p:cNvSpPr txBox="1"/>
          <p:nvPr/>
        </p:nvSpPr>
        <p:spPr>
          <a:xfrm>
            <a:off x="564134" y="4107372"/>
            <a:ext cx="3107622" cy="369332"/>
          </a:xfrm>
          <a:prstGeom prst="rect">
            <a:avLst/>
          </a:prstGeom>
          <a:noFill/>
          <a:ln w="19050">
            <a:noFill/>
          </a:ln>
        </p:spPr>
        <p:txBody>
          <a:bodyPr wrap="square" rtlCol="0">
            <a:spAutoFit/>
          </a:bodyPr>
          <a:lstStyle/>
          <a:p>
            <a:r>
              <a:rPr lang="ja-JP" altLang="en-US" dirty="0">
                <a:latin typeface="Meiryo UI" pitchFamily="50" charset="-128"/>
                <a:ea typeface="Meiryo UI" pitchFamily="50" charset="-128"/>
                <a:cs typeface="Meiryo UI" pitchFamily="50" charset="-128"/>
              </a:rPr>
              <a:t>〇維持管理手法</a:t>
            </a:r>
          </a:p>
        </p:txBody>
      </p:sp>
      <p:graphicFrame>
        <p:nvGraphicFramePr>
          <p:cNvPr id="12" name="表 11"/>
          <p:cNvGraphicFramePr>
            <a:graphicFrameLocks noGrp="1"/>
          </p:cNvGraphicFramePr>
          <p:nvPr/>
        </p:nvGraphicFramePr>
        <p:xfrm>
          <a:off x="806985" y="4601981"/>
          <a:ext cx="3659600" cy="1788160"/>
        </p:xfrm>
        <a:graphic>
          <a:graphicData uri="http://schemas.openxmlformats.org/drawingml/2006/table">
            <a:tbl>
              <a:tblPr firstRow="1" bandRow="1">
                <a:tableStyleId>{5C22544A-7EE6-4342-B048-85BDC9FD1C3A}</a:tableStyleId>
              </a:tblPr>
              <a:tblGrid>
                <a:gridCol w="2023840">
                  <a:extLst>
                    <a:ext uri="{9D8B030D-6E8A-4147-A177-3AD203B41FA5}">
                      <a16:colId xmlns:a16="http://schemas.microsoft.com/office/drawing/2014/main" val="20000"/>
                    </a:ext>
                  </a:extLst>
                </a:gridCol>
                <a:gridCol w="1635760">
                  <a:extLst>
                    <a:ext uri="{9D8B030D-6E8A-4147-A177-3AD203B41FA5}">
                      <a16:colId xmlns:a16="http://schemas.microsoft.com/office/drawing/2014/main" val="20001"/>
                    </a:ext>
                  </a:extLst>
                </a:gridCol>
              </a:tblGrid>
              <a:tr h="370840">
                <a:tc>
                  <a:txBody>
                    <a:bodyPr/>
                    <a:lstStyle/>
                    <a:p>
                      <a:pPr algn="ctr"/>
                      <a:r>
                        <a:rPr kumimoji="1" lang="ja-JP" altLang="en-US" sz="1400" dirty="0"/>
                        <a:t>施設</a:t>
                      </a:r>
                    </a:p>
                  </a:txBody>
                  <a:tcPr anchor="ctr"/>
                </a:tc>
                <a:tc>
                  <a:txBody>
                    <a:bodyPr/>
                    <a:lstStyle/>
                    <a:p>
                      <a:pPr algn="ctr"/>
                      <a:r>
                        <a:rPr kumimoji="1" lang="ja-JP" altLang="en-US" sz="1400" dirty="0"/>
                        <a:t>維持管理手法</a:t>
                      </a:r>
                    </a:p>
                  </a:txBody>
                  <a:tcPr anchor="ctr"/>
                </a:tc>
                <a:extLst>
                  <a:ext uri="{0D108BD9-81ED-4DB2-BD59-A6C34878D82A}">
                    <a16:rowId xmlns:a16="http://schemas.microsoft.com/office/drawing/2014/main" val="10000"/>
                  </a:ext>
                </a:extLst>
              </a:tr>
              <a:tr h="370840">
                <a:tc>
                  <a:txBody>
                    <a:bodyPr/>
                    <a:lstStyle/>
                    <a:p>
                      <a:r>
                        <a:rPr kumimoji="1" lang="ja-JP" altLang="en-US" sz="1400" dirty="0"/>
                        <a:t>道路排水設備</a:t>
                      </a:r>
                    </a:p>
                  </a:txBody>
                  <a:tcPr/>
                </a:tc>
                <a:tc>
                  <a:txBody>
                    <a:bodyPr/>
                    <a:lstStyle/>
                    <a:p>
                      <a:r>
                        <a:rPr kumimoji="1" lang="ja-JP" altLang="en-US" sz="1400" dirty="0"/>
                        <a:t>時間計画型</a:t>
                      </a:r>
                    </a:p>
                  </a:txBody>
                  <a:tcPr/>
                </a:tc>
                <a:extLst>
                  <a:ext uri="{0D108BD9-81ED-4DB2-BD59-A6C34878D82A}">
                    <a16:rowId xmlns:a16="http://schemas.microsoft.com/office/drawing/2014/main" val="10001"/>
                  </a:ext>
                </a:extLst>
              </a:tr>
              <a:tr h="370840">
                <a:tc>
                  <a:txBody>
                    <a:bodyPr/>
                    <a:lstStyle/>
                    <a:p>
                      <a:r>
                        <a:rPr kumimoji="1" lang="ja-JP" altLang="en-US" sz="1400" dirty="0"/>
                        <a:t>ﾄﾝﾈﾙ換気設備</a:t>
                      </a:r>
                    </a:p>
                  </a:txBody>
                  <a:tcPr/>
                </a:tc>
                <a:tc>
                  <a:txBody>
                    <a:bodyPr/>
                    <a:lstStyle/>
                    <a:p>
                      <a:r>
                        <a:rPr kumimoji="1" lang="ja-JP" altLang="en-US" sz="1400" dirty="0"/>
                        <a:t>時間計画型</a:t>
                      </a:r>
                    </a:p>
                  </a:txBody>
                  <a:tcPr/>
                </a:tc>
                <a:extLst>
                  <a:ext uri="{0D108BD9-81ED-4DB2-BD59-A6C34878D82A}">
                    <a16:rowId xmlns:a16="http://schemas.microsoft.com/office/drawing/2014/main" val="10002"/>
                  </a:ext>
                </a:extLst>
              </a:tr>
              <a:tr h="370840">
                <a:tc>
                  <a:txBody>
                    <a:bodyPr/>
                    <a:lstStyle/>
                    <a:p>
                      <a:r>
                        <a:rPr kumimoji="1" lang="ja-JP" altLang="en-US" sz="1400" dirty="0"/>
                        <a:t>昇降設備</a:t>
                      </a:r>
                    </a:p>
                  </a:txBody>
                  <a:tcPr/>
                </a:tc>
                <a:tc>
                  <a:txBody>
                    <a:bodyPr/>
                    <a:lstStyle/>
                    <a:p>
                      <a:r>
                        <a:rPr kumimoji="1" lang="ja-JP" altLang="en-US" sz="1400" dirty="0"/>
                        <a:t>時間計画型</a:t>
                      </a:r>
                    </a:p>
                  </a:txBody>
                  <a:tcPr/>
                </a:tc>
                <a:extLst>
                  <a:ext uri="{0D108BD9-81ED-4DB2-BD59-A6C34878D82A}">
                    <a16:rowId xmlns:a16="http://schemas.microsoft.com/office/drawing/2014/main" val="10003"/>
                  </a:ext>
                </a:extLst>
              </a:tr>
              <a:tr h="185420">
                <a:tc>
                  <a:txBody>
                    <a:bodyPr/>
                    <a:lstStyle/>
                    <a:p>
                      <a:r>
                        <a:rPr kumimoji="1" lang="ja-JP" altLang="en-US" sz="1400" dirty="0"/>
                        <a:t>電気設備</a:t>
                      </a:r>
                    </a:p>
                  </a:txBody>
                  <a:tcPr/>
                </a:tc>
                <a:tc>
                  <a:txBody>
                    <a:bodyPr/>
                    <a:lstStyle/>
                    <a:p>
                      <a:r>
                        <a:rPr kumimoji="1" lang="ja-JP" altLang="en-US" sz="1400" dirty="0"/>
                        <a:t>時間計画型</a:t>
                      </a:r>
                    </a:p>
                  </a:txBody>
                  <a:tcPr/>
                </a:tc>
                <a:extLst>
                  <a:ext uri="{0D108BD9-81ED-4DB2-BD59-A6C34878D82A}">
                    <a16:rowId xmlns:a16="http://schemas.microsoft.com/office/drawing/2014/main" val="10004"/>
                  </a:ext>
                </a:extLst>
              </a:tr>
            </a:tbl>
          </a:graphicData>
        </a:graphic>
      </p:graphicFrame>
      <p:graphicFrame>
        <p:nvGraphicFramePr>
          <p:cNvPr id="13" name="表 12">
            <a:extLst>
              <a:ext uri="{FF2B5EF4-FFF2-40B4-BE49-F238E27FC236}">
                <a16:creationId xmlns:a16="http://schemas.microsoft.com/office/drawing/2014/main" id="{B1D00BA5-AD41-406B-D3FC-C40C371A996D}"/>
              </a:ext>
            </a:extLst>
          </p:cNvPr>
          <p:cNvGraphicFramePr>
            <a:graphicFrameLocks noGrp="1"/>
          </p:cNvGraphicFramePr>
          <p:nvPr>
            <p:extLst>
              <p:ext uri="{D42A27DB-BD31-4B8C-83A1-F6EECF244321}">
                <p14:modId xmlns:p14="http://schemas.microsoft.com/office/powerpoint/2010/main" val="1837480768"/>
              </p:ext>
            </p:extLst>
          </p:nvPr>
        </p:nvGraphicFramePr>
        <p:xfrm>
          <a:off x="5008880" y="4601981"/>
          <a:ext cx="3776772" cy="1839459"/>
        </p:xfrm>
        <a:graphic>
          <a:graphicData uri="http://schemas.openxmlformats.org/drawingml/2006/table">
            <a:tbl>
              <a:tblPr firstRow="1" bandRow="1">
                <a:tableStyleId>{F5AB1C69-6EDB-4FF4-983F-18BD219EF322}</a:tableStyleId>
              </a:tblPr>
              <a:tblGrid>
                <a:gridCol w="1419159">
                  <a:extLst>
                    <a:ext uri="{9D8B030D-6E8A-4147-A177-3AD203B41FA5}">
                      <a16:colId xmlns:a16="http://schemas.microsoft.com/office/drawing/2014/main" val="2312903055"/>
                    </a:ext>
                  </a:extLst>
                </a:gridCol>
                <a:gridCol w="2357613">
                  <a:extLst>
                    <a:ext uri="{9D8B030D-6E8A-4147-A177-3AD203B41FA5}">
                      <a16:colId xmlns:a16="http://schemas.microsoft.com/office/drawing/2014/main" val="967149200"/>
                    </a:ext>
                  </a:extLst>
                </a:gridCol>
              </a:tblGrid>
              <a:tr h="540295">
                <a:tc>
                  <a:txBody>
                    <a:bodyPr/>
                    <a:lstStyle/>
                    <a:p>
                      <a:pPr algn="ctr"/>
                      <a:r>
                        <a:rPr kumimoji="1" lang="ja-JP" altLang="en-US" sz="1200" dirty="0">
                          <a:solidFill>
                            <a:schemeClr val="tx1"/>
                          </a:solidFill>
                        </a:rPr>
                        <a:t>区分（予防保全）</a:t>
                      </a:r>
                    </a:p>
                  </a:txBody>
                  <a:tcPr anchor="ctr"/>
                </a:tc>
                <a:tc>
                  <a:txBody>
                    <a:bodyPr/>
                    <a:lstStyle/>
                    <a:p>
                      <a:pPr algn="ctr"/>
                      <a:r>
                        <a:rPr kumimoji="1" lang="ja-JP" altLang="en-US" sz="1200" dirty="0">
                          <a:solidFill>
                            <a:schemeClr val="tx1"/>
                          </a:solidFill>
                        </a:rPr>
                        <a:t>定　義</a:t>
                      </a:r>
                    </a:p>
                  </a:txBody>
                  <a:tcPr anchor="ctr"/>
                </a:tc>
                <a:extLst>
                  <a:ext uri="{0D108BD9-81ED-4DB2-BD59-A6C34878D82A}">
                    <a16:rowId xmlns:a16="http://schemas.microsoft.com/office/drawing/2014/main" val="1561355220"/>
                  </a:ext>
                </a:extLst>
              </a:tr>
              <a:tr h="659084">
                <a:tc>
                  <a:txBody>
                    <a:bodyPr/>
                    <a:lstStyle/>
                    <a:p>
                      <a:pPr algn="ctr"/>
                      <a:r>
                        <a:rPr lang="ja-JP" altLang="en-US" sz="1200" dirty="0">
                          <a:solidFill>
                            <a:schemeClr val="tx1"/>
                          </a:solidFill>
                        </a:rPr>
                        <a:t>時間計画型</a:t>
                      </a:r>
                      <a:endParaRPr kumimoji="1" lang="ja-JP" altLang="en-US" sz="1200" dirty="0">
                        <a:solidFill>
                          <a:schemeClr val="tx1"/>
                        </a:solidFill>
                      </a:endParaRPr>
                    </a:p>
                  </a:txBody>
                  <a:tcPr anchor="ctr"/>
                </a:tc>
                <a:tc>
                  <a:txBody>
                    <a:bodyPr/>
                    <a:lstStyle/>
                    <a:p>
                      <a:pPr algn="l"/>
                      <a:r>
                        <a:rPr lang="ja-JP" altLang="en-US" sz="1200" dirty="0">
                          <a:solidFill>
                            <a:schemeClr val="tx1"/>
                          </a:solidFill>
                        </a:rPr>
                        <a:t>常に限界管理水準を下回らないように定期的に補修、交換・部分更新を行う。</a:t>
                      </a:r>
                      <a:endParaRPr kumimoji="1" lang="ja-JP" altLang="en-US" sz="1200" dirty="0">
                        <a:solidFill>
                          <a:schemeClr val="tx1"/>
                        </a:solidFill>
                      </a:endParaRPr>
                    </a:p>
                  </a:txBody>
                  <a:tcPr anchor="ctr"/>
                </a:tc>
                <a:extLst>
                  <a:ext uri="{0D108BD9-81ED-4DB2-BD59-A6C34878D82A}">
                    <a16:rowId xmlns:a16="http://schemas.microsoft.com/office/drawing/2014/main" val="603686688"/>
                  </a:ext>
                </a:extLst>
              </a:tr>
              <a:tr h="540295">
                <a:tc>
                  <a:txBody>
                    <a:bodyPr/>
                    <a:lstStyle/>
                    <a:p>
                      <a:pPr algn="ctr"/>
                      <a:r>
                        <a:rPr lang="ja-JP" altLang="en-US" sz="1200" dirty="0">
                          <a:solidFill>
                            <a:schemeClr val="tx1"/>
                          </a:solidFill>
                        </a:rPr>
                        <a:t>状態監視型</a:t>
                      </a:r>
                      <a:endParaRPr kumimoji="1" lang="ja-JP" altLang="en-US" sz="1200" dirty="0">
                        <a:solidFill>
                          <a:schemeClr val="tx1"/>
                        </a:solidFill>
                      </a:endParaRPr>
                    </a:p>
                  </a:txBody>
                  <a:tcPr anchor="ctr"/>
                </a:tc>
                <a:tc>
                  <a:txBody>
                    <a:bodyPr/>
                    <a:lstStyle/>
                    <a:p>
                      <a:pPr algn="l"/>
                      <a:r>
                        <a:rPr lang="ja-JP" altLang="en-US" sz="1200" dirty="0">
                          <a:solidFill>
                            <a:schemeClr val="tx1"/>
                          </a:solidFill>
                        </a:rPr>
                        <a:t>劣化や変状を評価し、必要と認められた場合に補修や部分更新を行う。 </a:t>
                      </a:r>
                      <a:endParaRPr kumimoji="1" lang="ja-JP" altLang="en-US" sz="1200" dirty="0">
                        <a:solidFill>
                          <a:schemeClr val="tx1"/>
                        </a:solidFill>
                      </a:endParaRPr>
                    </a:p>
                  </a:txBody>
                  <a:tcPr anchor="ctr"/>
                </a:tc>
                <a:extLst>
                  <a:ext uri="{0D108BD9-81ED-4DB2-BD59-A6C34878D82A}">
                    <a16:rowId xmlns:a16="http://schemas.microsoft.com/office/drawing/2014/main" val="3548797334"/>
                  </a:ext>
                </a:extLst>
              </a:tr>
            </a:tbl>
          </a:graphicData>
        </a:graphic>
      </p:graphicFrame>
      <p:sp>
        <p:nvSpPr>
          <p:cNvPr id="14" name="テキスト ボックス 13">
            <a:extLst>
              <a:ext uri="{FF2B5EF4-FFF2-40B4-BE49-F238E27FC236}">
                <a16:creationId xmlns:a16="http://schemas.microsoft.com/office/drawing/2014/main" id="{8CFCDE85-15CB-4350-24B1-995EF355E340}"/>
              </a:ext>
            </a:extLst>
          </p:cNvPr>
          <p:cNvSpPr txBox="1"/>
          <p:nvPr/>
        </p:nvSpPr>
        <p:spPr>
          <a:xfrm>
            <a:off x="5008880" y="4257833"/>
            <a:ext cx="2058472" cy="281510"/>
          </a:xfrm>
          <a:prstGeom prst="rect">
            <a:avLst/>
          </a:prstGeom>
          <a:solidFill>
            <a:schemeClr val="accent3">
              <a:lumMod val="20000"/>
              <a:lumOff val="80000"/>
            </a:schemeClr>
          </a:solidFill>
          <a:ln w="19050">
            <a:solidFill>
              <a:schemeClr val="accent3"/>
            </a:solidFill>
          </a:ln>
        </p:spPr>
        <p:txBody>
          <a:bodyPr wrap="square" rtlCol="0">
            <a:spAutoFit/>
          </a:bodyPr>
          <a:lstStyle/>
          <a:p>
            <a:r>
              <a:rPr lang="ja-JP" altLang="en-US" sz="1200" dirty="0">
                <a:solidFill>
                  <a:schemeClr val="tx1">
                    <a:lumMod val="95000"/>
                    <a:lumOff val="5000"/>
                  </a:schemeClr>
                </a:solidFill>
              </a:rPr>
              <a:t>維持管理手法の区分と定義</a:t>
            </a:r>
            <a:endParaRPr lang="ja-JP" altLang="en-US" sz="1200" dirty="0">
              <a:solidFill>
                <a:schemeClr val="tx1">
                  <a:lumMod val="95000"/>
                  <a:lumOff val="5000"/>
                </a:schemeClr>
              </a:solidFill>
              <a:latin typeface="Meiryo UI" pitchFamily="50" charset="-128"/>
              <a:ea typeface="Meiryo UI" pitchFamily="50" charset="-128"/>
              <a:cs typeface="Meiryo UI" pitchFamily="50" charset="-128"/>
            </a:endParaRPr>
          </a:p>
        </p:txBody>
      </p:sp>
      <p:sp>
        <p:nvSpPr>
          <p:cNvPr id="5" name="スライド番号プレースホルダー 3">
            <a:extLst>
              <a:ext uri="{FF2B5EF4-FFF2-40B4-BE49-F238E27FC236}">
                <a16:creationId xmlns:a16="http://schemas.microsoft.com/office/drawing/2014/main" id="{0A449C98-8004-E871-4A67-AAE75FCB4D93}"/>
              </a:ext>
            </a:extLst>
          </p:cNvPr>
          <p:cNvSpPr txBox="1">
            <a:spLocks/>
          </p:cNvSpPr>
          <p:nvPr/>
        </p:nvSpPr>
        <p:spPr>
          <a:xfrm>
            <a:off x="8483599" y="6523990"/>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2</a:t>
            </a:fld>
            <a:endParaRPr lang="ja-JP" altLang="en-US" dirty="0"/>
          </a:p>
        </p:txBody>
      </p:sp>
      <p:sp>
        <p:nvSpPr>
          <p:cNvPr id="17" name="テキスト ボックス 17">
            <a:extLst>
              <a:ext uri="{FF2B5EF4-FFF2-40B4-BE49-F238E27FC236}">
                <a16:creationId xmlns:a16="http://schemas.microsoft.com/office/drawing/2014/main" id="{C18E8413-A6CC-4681-86CC-9A63315CAB1A}"/>
              </a:ext>
            </a:extLst>
          </p:cNvPr>
          <p:cNvSpPr txBox="1"/>
          <p:nvPr/>
        </p:nvSpPr>
        <p:spPr>
          <a:xfrm>
            <a:off x="7271791" y="10497"/>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－３</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36323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856" y="0"/>
            <a:ext cx="9157855" cy="523220"/>
          </a:xfrm>
          <a:prstGeom prst="rect">
            <a:avLst/>
          </a:prstGeom>
          <a:solidFill>
            <a:srgbClr val="002060"/>
          </a:solidFill>
        </p:spPr>
        <p:txBody>
          <a:bodyPr wrap="square" rtlCol="0">
            <a:spAutoFit/>
          </a:bodyPr>
          <a:lstStyle/>
          <a:p>
            <a:r>
              <a:rPr kumimoji="1" lang="ja-JP" altLang="en-US" sz="2800" dirty="0">
                <a:solidFill>
                  <a:schemeClr val="bg1"/>
                </a:solidFill>
                <a:latin typeface="Meiryo UI" pitchFamily="50" charset="-128"/>
                <a:ea typeface="Meiryo UI" pitchFamily="50" charset="-128"/>
                <a:cs typeface="Meiryo UI" pitchFamily="50" charset="-128"/>
              </a:rPr>
              <a:t>２</a:t>
            </a:r>
            <a:r>
              <a:rPr kumimoji="1" lang="en-US" altLang="ja-JP" sz="2800" dirty="0">
                <a:solidFill>
                  <a:schemeClr val="bg1"/>
                </a:solidFill>
                <a:latin typeface="Meiryo UI" pitchFamily="50" charset="-128"/>
                <a:ea typeface="Meiryo UI" pitchFamily="50" charset="-128"/>
                <a:cs typeface="Meiryo UI" pitchFamily="50" charset="-128"/>
              </a:rPr>
              <a:t>.</a:t>
            </a:r>
            <a:r>
              <a:rPr kumimoji="1" lang="ja-JP" altLang="en-US" sz="2800" dirty="0">
                <a:solidFill>
                  <a:schemeClr val="bg1"/>
                </a:solidFill>
                <a:latin typeface="Meiryo UI" pitchFamily="50" charset="-128"/>
                <a:ea typeface="Meiryo UI" pitchFamily="50" charset="-128"/>
                <a:cs typeface="Meiryo UI" pitchFamily="50" charset="-128"/>
              </a:rPr>
              <a:t> 現計画に基づく点検手法</a:t>
            </a:r>
          </a:p>
        </p:txBody>
      </p:sp>
      <p:sp>
        <p:nvSpPr>
          <p:cNvPr id="4" name="テキスト ボックス 3"/>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２－１ 点検フロー</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道路設備</a:t>
            </a:r>
            <a:r>
              <a:rPr lang="en-US" altLang="ja-JP" sz="2400" dirty="0">
                <a:latin typeface="Meiryo UI" pitchFamily="50" charset="-128"/>
                <a:ea typeface="Meiryo UI" pitchFamily="50" charset="-128"/>
                <a:cs typeface="Meiryo UI" pitchFamily="50" charset="-128"/>
              </a:rPr>
              <a:t>》</a:t>
            </a:r>
            <a:endParaRPr lang="ja-JP" altLang="en-US" sz="2400" dirty="0">
              <a:latin typeface="Meiryo UI" pitchFamily="50" charset="-128"/>
              <a:ea typeface="Meiryo UI" pitchFamily="50" charset="-128"/>
              <a:cs typeface="Meiryo UI" pitchFamily="50" charset="-128"/>
            </a:endParaRPr>
          </a:p>
        </p:txBody>
      </p:sp>
      <p:sp>
        <p:nvSpPr>
          <p:cNvPr id="29" name="テキスト ボックス 28">
            <a:extLst>
              <a:ext uri="{FF2B5EF4-FFF2-40B4-BE49-F238E27FC236}">
                <a16:creationId xmlns:a16="http://schemas.microsoft.com/office/drawing/2014/main" id="{818382C1-244D-4424-AB28-BEE16A399D1B}"/>
              </a:ext>
            </a:extLst>
          </p:cNvPr>
          <p:cNvSpPr txBox="1"/>
          <p:nvPr/>
        </p:nvSpPr>
        <p:spPr>
          <a:xfrm>
            <a:off x="172998" y="1070234"/>
            <a:ext cx="3616409" cy="369332"/>
          </a:xfrm>
          <a:prstGeom prst="rect">
            <a:avLst/>
          </a:prstGeom>
          <a:noFill/>
          <a:ln w="19050">
            <a:noFill/>
          </a:ln>
        </p:spPr>
        <p:txBody>
          <a:bodyPr wrap="square" rtlCol="0">
            <a:spAutoFit/>
          </a:bodyPr>
          <a:lstStyle/>
          <a:p>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点検業務の標準的なフロー</a:t>
            </a:r>
            <a:r>
              <a:rPr lang="en-US" altLang="ja-JP" dirty="0">
                <a:latin typeface="Meiryo UI" pitchFamily="50" charset="-128"/>
                <a:ea typeface="Meiryo UI" pitchFamily="50" charset="-128"/>
                <a:cs typeface="Meiryo UI" pitchFamily="50" charset="-128"/>
              </a:rPr>
              <a:t>】</a:t>
            </a:r>
            <a:endParaRPr lang="ja-JP" altLang="en-US" dirty="0">
              <a:latin typeface="Meiryo UI" pitchFamily="50" charset="-128"/>
              <a:ea typeface="Meiryo UI" pitchFamily="50" charset="-128"/>
              <a:cs typeface="Meiryo UI" pitchFamily="50" charset="-128"/>
            </a:endParaRPr>
          </a:p>
        </p:txBody>
      </p:sp>
      <p:sp>
        <p:nvSpPr>
          <p:cNvPr id="30" name="テキスト ボックス 29">
            <a:extLst>
              <a:ext uri="{FF2B5EF4-FFF2-40B4-BE49-F238E27FC236}">
                <a16:creationId xmlns:a16="http://schemas.microsoft.com/office/drawing/2014/main" id="{D9BFC2CF-BD89-453C-BA43-BF722233497F}"/>
              </a:ext>
            </a:extLst>
          </p:cNvPr>
          <p:cNvSpPr txBox="1"/>
          <p:nvPr/>
        </p:nvSpPr>
        <p:spPr>
          <a:xfrm>
            <a:off x="4759832" y="1317266"/>
            <a:ext cx="3616409" cy="369332"/>
          </a:xfrm>
          <a:prstGeom prst="rect">
            <a:avLst/>
          </a:prstGeom>
          <a:noFill/>
          <a:ln w="19050">
            <a:noFill/>
          </a:ln>
        </p:spPr>
        <p:txBody>
          <a:bodyPr wrap="square" rtlCol="0">
            <a:spAutoFit/>
          </a:bodyPr>
          <a:lstStyle/>
          <a:p>
            <a:r>
              <a:rPr lang="ja-JP" altLang="en-US" dirty="0">
                <a:latin typeface="Meiryo UI" pitchFamily="50" charset="-128"/>
                <a:ea typeface="Meiryo UI" pitchFamily="50" charset="-128"/>
                <a:cs typeface="Meiryo UI" pitchFamily="50" charset="-128"/>
              </a:rPr>
              <a:t>（定期点検を含む場合）</a:t>
            </a:r>
          </a:p>
        </p:txBody>
      </p:sp>
      <p:pic>
        <p:nvPicPr>
          <p:cNvPr id="49" name="図 48">
            <a:extLst>
              <a:ext uri="{FF2B5EF4-FFF2-40B4-BE49-F238E27FC236}">
                <a16:creationId xmlns:a16="http://schemas.microsoft.com/office/drawing/2014/main" id="{93946C9D-7F3C-4A30-903C-9DAE92F579C8}"/>
              </a:ext>
            </a:extLst>
          </p:cNvPr>
          <p:cNvPicPr>
            <a:picLocks noChangeAspect="1"/>
          </p:cNvPicPr>
          <p:nvPr/>
        </p:nvPicPr>
        <p:blipFill>
          <a:blip r:embed="rId2"/>
          <a:stretch>
            <a:fillRect/>
          </a:stretch>
        </p:blipFill>
        <p:spPr>
          <a:xfrm>
            <a:off x="-449374" y="1439566"/>
            <a:ext cx="4678274" cy="5570082"/>
          </a:xfrm>
          <a:prstGeom prst="rect">
            <a:avLst/>
          </a:prstGeom>
        </p:spPr>
      </p:pic>
      <p:pic>
        <p:nvPicPr>
          <p:cNvPr id="59" name="図 58">
            <a:extLst>
              <a:ext uri="{FF2B5EF4-FFF2-40B4-BE49-F238E27FC236}">
                <a16:creationId xmlns:a16="http://schemas.microsoft.com/office/drawing/2014/main" id="{61653DBE-BA26-4454-8971-56D9E82C78AA}"/>
              </a:ext>
            </a:extLst>
          </p:cNvPr>
          <p:cNvPicPr>
            <a:picLocks noChangeAspect="1"/>
          </p:cNvPicPr>
          <p:nvPr/>
        </p:nvPicPr>
        <p:blipFill>
          <a:blip r:embed="rId3"/>
          <a:stretch>
            <a:fillRect/>
          </a:stretch>
        </p:blipFill>
        <p:spPr>
          <a:xfrm>
            <a:off x="3967089" y="2139376"/>
            <a:ext cx="5050302" cy="4353499"/>
          </a:xfrm>
          <a:prstGeom prst="rect">
            <a:avLst/>
          </a:prstGeom>
        </p:spPr>
      </p:pic>
      <p:sp>
        <p:nvSpPr>
          <p:cNvPr id="7" name="スライド番号プレースホルダー 3">
            <a:extLst>
              <a:ext uri="{FF2B5EF4-FFF2-40B4-BE49-F238E27FC236}">
                <a16:creationId xmlns:a16="http://schemas.microsoft.com/office/drawing/2014/main" id="{7F0A36B8-56BE-6B3B-4FBD-1EF4CDB922C6}"/>
              </a:ext>
            </a:extLst>
          </p:cNvPr>
          <p:cNvSpPr txBox="1">
            <a:spLocks/>
          </p:cNvSpPr>
          <p:nvPr/>
        </p:nvSpPr>
        <p:spPr>
          <a:xfrm>
            <a:off x="8483599" y="6523990"/>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3</a:t>
            </a:fld>
            <a:endParaRPr lang="ja-JP" altLang="en-US" dirty="0"/>
          </a:p>
        </p:txBody>
      </p:sp>
      <p:sp>
        <p:nvSpPr>
          <p:cNvPr id="9" name="テキスト ボックス 17">
            <a:extLst>
              <a:ext uri="{FF2B5EF4-FFF2-40B4-BE49-F238E27FC236}">
                <a16:creationId xmlns:a16="http://schemas.microsoft.com/office/drawing/2014/main" id="{D6442D67-8EB1-4EE3-B53F-05B9684B8A59}"/>
              </a:ext>
            </a:extLst>
          </p:cNvPr>
          <p:cNvSpPr txBox="1"/>
          <p:nvPr/>
        </p:nvSpPr>
        <p:spPr>
          <a:xfrm>
            <a:off x="7271792" y="10945"/>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－３</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91108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856" y="0"/>
            <a:ext cx="9157855" cy="523220"/>
          </a:xfrm>
          <a:prstGeom prst="rect">
            <a:avLst/>
          </a:prstGeom>
          <a:solidFill>
            <a:srgbClr val="002060"/>
          </a:solidFill>
        </p:spPr>
        <p:txBody>
          <a:bodyPr wrap="square" rtlCol="0">
            <a:spAutoFit/>
          </a:bodyPr>
          <a:lstStyle/>
          <a:p>
            <a:r>
              <a:rPr kumimoji="1" lang="ja-JP" altLang="en-US" sz="2800" dirty="0">
                <a:solidFill>
                  <a:schemeClr val="bg1"/>
                </a:solidFill>
                <a:latin typeface="Meiryo UI" pitchFamily="50" charset="-128"/>
                <a:ea typeface="Meiryo UI" pitchFamily="50" charset="-128"/>
                <a:cs typeface="Meiryo UI" pitchFamily="50" charset="-128"/>
              </a:rPr>
              <a:t>２</a:t>
            </a:r>
            <a:r>
              <a:rPr kumimoji="1" lang="en-US" altLang="ja-JP" sz="2800" dirty="0">
                <a:solidFill>
                  <a:schemeClr val="bg1"/>
                </a:solidFill>
                <a:latin typeface="Meiryo UI" pitchFamily="50" charset="-128"/>
                <a:ea typeface="Meiryo UI" pitchFamily="50" charset="-128"/>
                <a:cs typeface="Meiryo UI" pitchFamily="50" charset="-128"/>
              </a:rPr>
              <a:t>.</a:t>
            </a:r>
            <a:r>
              <a:rPr kumimoji="1" lang="ja-JP" altLang="en-US" sz="2800" dirty="0">
                <a:solidFill>
                  <a:schemeClr val="bg1"/>
                </a:solidFill>
                <a:latin typeface="Meiryo UI" pitchFamily="50" charset="-128"/>
                <a:ea typeface="Meiryo UI" pitchFamily="50" charset="-128"/>
                <a:cs typeface="Meiryo UI" pitchFamily="50" charset="-128"/>
              </a:rPr>
              <a:t>現計画に基づく点検手法</a:t>
            </a:r>
          </a:p>
        </p:txBody>
      </p:sp>
      <p:sp>
        <p:nvSpPr>
          <p:cNvPr id="4" name="テキスト ボックス 3"/>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２－２ 点検の種類 </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道路設備</a:t>
            </a:r>
            <a:r>
              <a:rPr lang="en-US" altLang="ja-JP" sz="2400" dirty="0">
                <a:latin typeface="Meiryo UI" pitchFamily="50" charset="-128"/>
                <a:ea typeface="Meiryo UI" pitchFamily="50" charset="-128"/>
                <a:cs typeface="Meiryo UI" pitchFamily="50" charset="-128"/>
              </a:rPr>
              <a:t>》</a:t>
            </a:r>
            <a:endParaRPr lang="ja-JP" altLang="en-US" sz="2400" dirty="0">
              <a:latin typeface="Meiryo UI" pitchFamily="50" charset="-128"/>
              <a:ea typeface="Meiryo UI" pitchFamily="50" charset="-128"/>
              <a:cs typeface="Meiryo UI" pitchFamily="50" charset="-128"/>
            </a:endParaRPr>
          </a:p>
        </p:txBody>
      </p:sp>
      <p:sp>
        <p:nvSpPr>
          <p:cNvPr id="48" name="正方形/長方形 47">
            <a:extLst>
              <a:ext uri="{FF2B5EF4-FFF2-40B4-BE49-F238E27FC236}">
                <a16:creationId xmlns:a16="http://schemas.microsoft.com/office/drawing/2014/main" id="{B138DE3C-230D-41EA-4E80-9C00996E1011}"/>
              </a:ext>
            </a:extLst>
          </p:cNvPr>
          <p:cNvSpPr/>
          <p:nvPr/>
        </p:nvSpPr>
        <p:spPr>
          <a:xfrm>
            <a:off x="136014" y="1124927"/>
            <a:ext cx="8784976" cy="50134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49" name="フローチャート : 代替処理 38">
            <a:extLst>
              <a:ext uri="{FF2B5EF4-FFF2-40B4-BE49-F238E27FC236}">
                <a16:creationId xmlns:a16="http://schemas.microsoft.com/office/drawing/2014/main" id="{D8B3229C-2588-2B3F-8B71-48FF381CF5F9}"/>
              </a:ext>
            </a:extLst>
          </p:cNvPr>
          <p:cNvSpPr/>
          <p:nvPr/>
        </p:nvSpPr>
        <p:spPr>
          <a:xfrm>
            <a:off x="162050" y="1177818"/>
            <a:ext cx="1264900" cy="496645"/>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点検分類</a:t>
            </a:r>
          </a:p>
        </p:txBody>
      </p:sp>
      <p:sp>
        <p:nvSpPr>
          <p:cNvPr id="50" name="フローチャート : 代替処理 72">
            <a:extLst>
              <a:ext uri="{FF2B5EF4-FFF2-40B4-BE49-F238E27FC236}">
                <a16:creationId xmlns:a16="http://schemas.microsoft.com/office/drawing/2014/main" id="{09F879C5-0797-6B84-C680-56CAAEAB748B}"/>
              </a:ext>
            </a:extLst>
          </p:cNvPr>
          <p:cNvSpPr/>
          <p:nvPr/>
        </p:nvSpPr>
        <p:spPr>
          <a:xfrm>
            <a:off x="1462195" y="1197102"/>
            <a:ext cx="1400664" cy="477361"/>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点検体制</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フローチャート : 代替処理 75">
            <a:extLst>
              <a:ext uri="{FF2B5EF4-FFF2-40B4-BE49-F238E27FC236}">
                <a16:creationId xmlns:a16="http://schemas.microsoft.com/office/drawing/2014/main" id="{4866447C-FAA7-B9EE-FFEB-2A76740AC50B}"/>
              </a:ext>
            </a:extLst>
          </p:cNvPr>
          <p:cNvSpPr/>
          <p:nvPr/>
        </p:nvSpPr>
        <p:spPr>
          <a:xfrm>
            <a:off x="2905759" y="1187459"/>
            <a:ext cx="1810496" cy="496645"/>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点検概要</a:t>
            </a:r>
          </a:p>
        </p:txBody>
      </p:sp>
      <p:sp>
        <p:nvSpPr>
          <p:cNvPr id="52" name="フローチャート : 代替処理 76">
            <a:extLst>
              <a:ext uri="{FF2B5EF4-FFF2-40B4-BE49-F238E27FC236}">
                <a16:creationId xmlns:a16="http://schemas.microsoft.com/office/drawing/2014/main" id="{F311F347-4120-C53C-B9E7-3A1E6329D988}"/>
              </a:ext>
            </a:extLst>
          </p:cNvPr>
          <p:cNvSpPr/>
          <p:nvPr/>
        </p:nvSpPr>
        <p:spPr>
          <a:xfrm>
            <a:off x="4741377" y="1175840"/>
            <a:ext cx="1642881" cy="514132"/>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点検頻度</a:t>
            </a:r>
          </a:p>
        </p:txBody>
      </p:sp>
      <p:sp>
        <p:nvSpPr>
          <p:cNvPr id="53" name="フローチャート : 代替処理 77">
            <a:extLst>
              <a:ext uri="{FF2B5EF4-FFF2-40B4-BE49-F238E27FC236}">
                <a16:creationId xmlns:a16="http://schemas.microsoft.com/office/drawing/2014/main" id="{F751F46B-E037-6C01-66BD-3F11D892F83B}"/>
              </a:ext>
            </a:extLst>
          </p:cNvPr>
          <p:cNvSpPr/>
          <p:nvPr/>
        </p:nvSpPr>
        <p:spPr>
          <a:xfrm>
            <a:off x="6397458" y="1197102"/>
            <a:ext cx="2523532" cy="499560"/>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施設数</a:t>
            </a:r>
          </a:p>
        </p:txBody>
      </p:sp>
      <p:sp>
        <p:nvSpPr>
          <p:cNvPr id="54" name="フローチャート : 代替処理 78">
            <a:extLst>
              <a:ext uri="{FF2B5EF4-FFF2-40B4-BE49-F238E27FC236}">
                <a16:creationId xmlns:a16="http://schemas.microsoft.com/office/drawing/2014/main" id="{96095B29-7AA9-1A53-DE9B-4A887846BC7E}"/>
              </a:ext>
            </a:extLst>
          </p:cNvPr>
          <p:cNvSpPr/>
          <p:nvPr/>
        </p:nvSpPr>
        <p:spPr>
          <a:xfrm>
            <a:off x="167028" y="1803181"/>
            <a:ext cx="1244133" cy="6368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フローチャート : 代替処理 79">
            <a:extLst>
              <a:ext uri="{FF2B5EF4-FFF2-40B4-BE49-F238E27FC236}">
                <a16:creationId xmlns:a16="http://schemas.microsoft.com/office/drawing/2014/main" id="{E8C64B0D-3F3C-17A2-9266-AE7983BD5857}"/>
              </a:ext>
            </a:extLst>
          </p:cNvPr>
          <p:cNvSpPr/>
          <p:nvPr/>
        </p:nvSpPr>
        <p:spPr>
          <a:xfrm>
            <a:off x="1424317" y="1809649"/>
            <a:ext cx="1446069" cy="6368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（メンテ・入札）</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フローチャート : 代替処理 80">
            <a:extLst>
              <a:ext uri="{FF2B5EF4-FFF2-40B4-BE49-F238E27FC236}">
                <a16:creationId xmlns:a16="http://schemas.microsoft.com/office/drawing/2014/main" id="{BB6D47E4-87B9-3027-EB27-D4D35C078D3A}"/>
              </a:ext>
            </a:extLst>
          </p:cNvPr>
          <p:cNvSpPr/>
          <p:nvPr/>
        </p:nvSpPr>
        <p:spPr>
          <a:xfrm>
            <a:off x="2903862" y="1834265"/>
            <a:ext cx="1812393" cy="63686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稼働状況の点検</a:t>
            </a:r>
          </a:p>
        </p:txBody>
      </p:sp>
      <p:sp>
        <p:nvSpPr>
          <p:cNvPr id="57" name="フローチャート : 代替処理 81">
            <a:extLst>
              <a:ext uri="{FF2B5EF4-FFF2-40B4-BE49-F238E27FC236}">
                <a16:creationId xmlns:a16="http://schemas.microsoft.com/office/drawing/2014/main" id="{DCF39CEE-8DAF-3980-A9AB-D32D5F025737}"/>
              </a:ext>
            </a:extLst>
          </p:cNvPr>
          <p:cNvSpPr/>
          <p:nvPr/>
        </p:nvSpPr>
        <p:spPr>
          <a:xfrm>
            <a:off x="4741377" y="1812199"/>
            <a:ext cx="1649002" cy="658927"/>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or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回／年</a:t>
            </a:r>
          </a:p>
        </p:txBody>
      </p:sp>
      <p:sp>
        <p:nvSpPr>
          <p:cNvPr id="59" name="フローチャート : 代替処理 83">
            <a:extLst>
              <a:ext uri="{FF2B5EF4-FFF2-40B4-BE49-F238E27FC236}">
                <a16:creationId xmlns:a16="http://schemas.microsoft.com/office/drawing/2014/main" id="{BF26FAA4-577F-9F4A-79EA-9600CA45F300}"/>
              </a:ext>
            </a:extLst>
          </p:cNvPr>
          <p:cNvSpPr/>
          <p:nvPr/>
        </p:nvSpPr>
        <p:spPr>
          <a:xfrm>
            <a:off x="149711" y="2507112"/>
            <a:ext cx="1261450" cy="6368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a:t>
            </a:r>
          </a:p>
        </p:txBody>
      </p:sp>
      <p:sp>
        <p:nvSpPr>
          <p:cNvPr id="60" name="フローチャート : 代替処理 84">
            <a:extLst>
              <a:ext uri="{FF2B5EF4-FFF2-40B4-BE49-F238E27FC236}">
                <a16:creationId xmlns:a16="http://schemas.microsoft.com/office/drawing/2014/main" id="{4CD8178C-3F2E-8477-BD3B-DC598AAA2E62}"/>
              </a:ext>
            </a:extLst>
          </p:cNvPr>
          <p:cNvSpPr/>
          <p:nvPr/>
        </p:nvSpPr>
        <p:spPr>
          <a:xfrm>
            <a:off x="1410866" y="2524980"/>
            <a:ext cx="1459520" cy="6368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（メンテ・入札）</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フローチャート : 代替処理 85">
            <a:extLst>
              <a:ext uri="{FF2B5EF4-FFF2-40B4-BE49-F238E27FC236}">
                <a16:creationId xmlns:a16="http://schemas.microsoft.com/office/drawing/2014/main" id="{9F596166-C2DF-7F75-11F0-C9854A87F02D}"/>
              </a:ext>
            </a:extLst>
          </p:cNvPr>
          <p:cNvSpPr/>
          <p:nvPr/>
        </p:nvSpPr>
        <p:spPr>
          <a:xfrm>
            <a:off x="2903861" y="2540196"/>
            <a:ext cx="1818323" cy="625484"/>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異常確認、油脂注入、</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各種計測、</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清掃など</a:t>
            </a:r>
          </a:p>
        </p:txBody>
      </p:sp>
      <p:sp>
        <p:nvSpPr>
          <p:cNvPr id="63" name="フローチャート : 代替処理 86">
            <a:extLst>
              <a:ext uri="{FF2B5EF4-FFF2-40B4-BE49-F238E27FC236}">
                <a16:creationId xmlns:a16="http://schemas.microsoft.com/office/drawing/2014/main" id="{F12E483B-8DE2-83FB-9BD8-95D10D1D1FD9}"/>
              </a:ext>
            </a:extLst>
          </p:cNvPr>
          <p:cNvSpPr/>
          <p:nvPr/>
        </p:nvSpPr>
        <p:spPr>
          <a:xfrm>
            <a:off x="4732988" y="2536636"/>
            <a:ext cx="1634861" cy="63175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回／年</a:t>
            </a:r>
          </a:p>
        </p:txBody>
      </p:sp>
      <p:sp>
        <p:nvSpPr>
          <p:cNvPr id="65" name="フローチャート : 代替処理 88">
            <a:extLst>
              <a:ext uri="{FF2B5EF4-FFF2-40B4-BE49-F238E27FC236}">
                <a16:creationId xmlns:a16="http://schemas.microsoft.com/office/drawing/2014/main" id="{51CCB180-B3BF-B558-5E1D-B86E38647748}"/>
              </a:ext>
            </a:extLst>
          </p:cNvPr>
          <p:cNvSpPr/>
          <p:nvPr/>
        </p:nvSpPr>
        <p:spPr>
          <a:xfrm>
            <a:off x="169137" y="3242532"/>
            <a:ext cx="1242024" cy="6368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a:t>
            </a:r>
          </a:p>
        </p:txBody>
      </p:sp>
      <p:sp>
        <p:nvSpPr>
          <p:cNvPr id="66" name="フローチャート : 代替処理 89">
            <a:extLst>
              <a:ext uri="{FF2B5EF4-FFF2-40B4-BE49-F238E27FC236}">
                <a16:creationId xmlns:a16="http://schemas.microsoft.com/office/drawing/2014/main" id="{FF7BB8DA-0B54-1B71-D696-34CEAC65D330}"/>
              </a:ext>
            </a:extLst>
          </p:cNvPr>
          <p:cNvSpPr/>
          <p:nvPr/>
        </p:nvSpPr>
        <p:spPr>
          <a:xfrm>
            <a:off x="1453628" y="3228064"/>
            <a:ext cx="1456978" cy="6368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 </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or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直営</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（メンテ・入札）</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フローチャート : 代替処理 90">
            <a:extLst>
              <a:ext uri="{FF2B5EF4-FFF2-40B4-BE49-F238E27FC236}">
                <a16:creationId xmlns:a16="http://schemas.microsoft.com/office/drawing/2014/main" id="{A37E85E4-0A21-35C7-468A-AD175334BA1A}"/>
              </a:ext>
            </a:extLst>
          </p:cNvPr>
          <p:cNvSpPr/>
          <p:nvPr/>
        </p:nvSpPr>
        <p:spPr>
          <a:xfrm>
            <a:off x="2933606" y="3235536"/>
            <a:ext cx="1818323" cy="612619"/>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稼働状況の確認</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外観目視確認</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フローチャート : 代替処理 91">
            <a:extLst>
              <a:ext uri="{FF2B5EF4-FFF2-40B4-BE49-F238E27FC236}">
                <a16:creationId xmlns:a16="http://schemas.microsoft.com/office/drawing/2014/main" id="{35956366-FDFC-9F41-2C16-A0E0DD1EE290}"/>
              </a:ext>
            </a:extLst>
          </p:cNvPr>
          <p:cNvSpPr/>
          <p:nvPr/>
        </p:nvSpPr>
        <p:spPr>
          <a:xfrm>
            <a:off x="4756302" y="3220522"/>
            <a:ext cx="1627956" cy="6368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不定期</a:t>
            </a:r>
          </a:p>
        </p:txBody>
      </p:sp>
      <p:sp>
        <p:nvSpPr>
          <p:cNvPr id="70" name="テキスト ボックス 69">
            <a:extLst>
              <a:ext uri="{FF2B5EF4-FFF2-40B4-BE49-F238E27FC236}">
                <a16:creationId xmlns:a16="http://schemas.microsoft.com/office/drawing/2014/main" id="{95FC40B5-503F-6A9D-75BF-544077E249F9}"/>
              </a:ext>
            </a:extLst>
          </p:cNvPr>
          <p:cNvSpPr txBox="1"/>
          <p:nvPr/>
        </p:nvSpPr>
        <p:spPr>
          <a:xfrm>
            <a:off x="323528" y="6294647"/>
            <a:ext cx="7843814" cy="338554"/>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入札：一般競争入札、総合：一般競争入札（総合評価落札方式）、随契：随意契約</a:t>
            </a:r>
          </a:p>
        </p:txBody>
      </p:sp>
      <p:sp>
        <p:nvSpPr>
          <p:cNvPr id="71" name="フローチャート : 代替処理 82">
            <a:extLst>
              <a:ext uri="{FF2B5EF4-FFF2-40B4-BE49-F238E27FC236}">
                <a16:creationId xmlns:a16="http://schemas.microsoft.com/office/drawing/2014/main" id="{D381BFDB-EFAB-9E6C-BA62-6B4B69BF8849}"/>
              </a:ext>
            </a:extLst>
          </p:cNvPr>
          <p:cNvSpPr/>
          <p:nvPr/>
        </p:nvSpPr>
        <p:spPr>
          <a:xfrm>
            <a:off x="6397459" y="1809649"/>
            <a:ext cx="2523532" cy="2113110"/>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algn="l" rtl="0" eaLnBrk="1" fontAlgn="t" latinLnBrk="0" hangingPunct="1">
              <a:lnSpc>
                <a:spcPct val="150000"/>
              </a:lnSpc>
              <a:spcBef>
                <a:spcPts val="0"/>
              </a:spcBef>
              <a:spcAft>
                <a:spcPts val="0"/>
              </a:spcAft>
            </a:pPr>
            <a:r>
              <a:rPr kumimoji="1" lang="ja-JP" altLang="en-US" sz="1400" i="0" u="none" strike="noStrike" kern="1200" dirty="0">
                <a:solidFill>
                  <a:schemeClr val="tx1"/>
                </a:solidFill>
                <a:effectLst/>
                <a:latin typeface="Trebuchet MS" panose="020B0603020202020204" pitchFamily="34" charset="0"/>
              </a:rPr>
              <a:t>　</a:t>
            </a:r>
            <a:r>
              <a:rPr kumimoji="1" lang="ja-JP" altLang="ja-JP" sz="1400" i="0" u="none" strike="noStrike" kern="1200" dirty="0">
                <a:solidFill>
                  <a:schemeClr val="tx1"/>
                </a:solidFill>
                <a:effectLst/>
                <a:latin typeface="Trebuchet MS" panose="020B0603020202020204" pitchFamily="34" charset="0"/>
              </a:rPr>
              <a:t>排水ポンプ設備</a:t>
            </a:r>
            <a:r>
              <a:rPr lang="ja-JP" altLang="en-US" sz="1400" dirty="0">
                <a:solidFill>
                  <a:schemeClr val="tx1"/>
                </a:solidFill>
                <a:latin typeface="Trebuchet MS" panose="020B0603020202020204" pitchFamily="34" charset="0"/>
              </a:rPr>
              <a:t>  </a:t>
            </a:r>
            <a:endParaRPr lang="ja-JP" altLang="ja-JP" sz="1400" i="0" u="none" strike="noStrike" dirty="0">
              <a:solidFill>
                <a:schemeClr val="tx1"/>
              </a:solidFill>
              <a:effectLst/>
              <a:latin typeface="Arial" panose="020B0604020202020204" pitchFamily="34" charset="0"/>
            </a:endParaRPr>
          </a:p>
          <a:p>
            <a:pPr marL="0" algn="l" rtl="0" eaLnBrk="1" fontAlgn="t" latinLnBrk="0" hangingPunct="1">
              <a:lnSpc>
                <a:spcPct val="150000"/>
              </a:lnSpc>
              <a:spcBef>
                <a:spcPts val="0"/>
              </a:spcBef>
              <a:spcAft>
                <a:spcPts val="0"/>
              </a:spcAft>
            </a:pPr>
            <a:r>
              <a:rPr kumimoji="1" lang="ja-JP" altLang="en-US" sz="1400" i="0" u="none" strike="noStrike" kern="1200" dirty="0">
                <a:solidFill>
                  <a:schemeClr val="tx1"/>
                </a:solidFill>
                <a:effectLst/>
                <a:latin typeface="Trebuchet MS" panose="020B0603020202020204" pitchFamily="34" charset="0"/>
              </a:rPr>
              <a:t>　</a:t>
            </a:r>
            <a:r>
              <a:rPr kumimoji="1" lang="ja-JP" altLang="ja-JP" sz="1400" i="0" u="none" strike="noStrike" kern="1200" dirty="0">
                <a:solidFill>
                  <a:schemeClr val="tx1"/>
                </a:solidFill>
                <a:effectLst/>
                <a:latin typeface="Trebuchet MS" panose="020B0603020202020204" pitchFamily="34" charset="0"/>
              </a:rPr>
              <a:t>換気設備</a:t>
            </a:r>
            <a:r>
              <a:rPr kumimoji="1" lang="en-US" altLang="ja-JP" sz="1400" i="0" u="none" strike="noStrike" kern="1200" dirty="0">
                <a:solidFill>
                  <a:schemeClr val="tx1"/>
                </a:solidFill>
                <a:effectLst/>
                <a:latin typeface="Trebuchet MS" panose="020B0603020202020204" pitchFamily="34" charset="0"/>
              </a:rPr>
              <a:t>            </a:t>
            </a:r>
            <a:endParaRPr lang="ja-JP" altLang="ja-JP" sz="1400" b="0" i="0" u="none" strike="noStrike" dirty="0">
              <a:solidFill>
                <a:schemeClr val="tx1"/>
              </a:solidFill>
              <a:effectLst/>
              <a:latin typeface="Arial" panose="020B0604020202020204" pitchFamily="34" charset="0"/>
            </a:endParaRPr>
          </a:p>
          <a:p>
            <a:pPr marL="0" algn="l" rtl="0" eaLnBrk="1" fontAlgn="t" latinLnBrk="0" hangingPunct="1">
              <a:lnSpc>
                <a:spcPct val="150000"/>
              </a:lnSpc>
              <a:spcBef>
                <a:spcPts val="0"/>
              </a:spcBef>
              <a:spcAft>
                <a:spcPts val="0"/>
              </a:spcAft>
            </a:pPr>
            <a:r>
              <a:rPr kumimoji="1" lang="ja-JP" altLang="en-US" sz="1400" b="0" i="0" u="none" strike="noStrike" kern="1200" dirty="0">
                <a:solidFill>
                  <a:schemeClr val="tx1"/>
                </a:solidFill>
                <a:effectLst/>
                <a:latin typeface="Trebuchet MS" panose="020B0603020202020204" pitchFamily="34" charset="0"/>
              </a:rPr>
              <a:t>　</a:t>
            </a:r>
            <a:r>
              <a:rPr kumimoji="1" lang="ja-JP" altLang="ja-JP" sz="1400" b="0" i="0" u="none" strike="noStrike" kern="1200" dirty="0">
                <a:solidFill>
                  <a:schemeClr val="tx1"/>
                </a:solidFill>
                <a:effectLst/>
                <a:latin typeface="Trebuchet MS" panose="020B0603020202020204" pitchFamily="34" charset="0"/>
              </a:rPr>
              <a:t>受変電設備</a:t>
            </a:r>
            <a:r>
              <a:rPr lang="en-US" altLang="ja-JP" sz="1400" dirty="0">
                <a:solidFill>
                  <a:schemeClr val="tx1"/>
                </a:solidFill>
                <a:latin typeface="Arial" panose="020B0604020202020204" pitchFamily="34" charset="0"/>
              </a:rPr>
              <a:t>          </a:t>
            </a:r>
            <a:endParaRPr lang="ja-JP" altLang="ja-JP" sz="1400" b="0" i="0" u="none" strike="noStrike" dirty="0">
              <a:solidFill>
                <a:schemeClr val="tx1"/>
              </a:solidFill>
              <a:effectLst/>
              <a:latin typeface="Arial" panose="020B0604020202020204" pitchFamily="34" charset="0"/>
            </a:endParaRPr>
          </a:p>
          <a:p>
            <a:pPr marL="0" algn="l" rtl="0" eaLnBrk="1" fontAlgn="t" latinLnBrk="0" hangingPunct="1">
              <a:lnSpc>
                <a:spcPct val="150000"/>
              </a:lnSpc>
              <a:spcBef>
                <a:spcPts val="0"/>
              </a:spcBef>
              <a:spcAft>
                <a:spcPts val="0"/>
              </a:spcAft>
            </a:pPr>
            <a:r>
              <a:rPr kumimoji="1" lang="ja-JP" altLang="en-US" sz="1400" b="0" i="0" u="none" strike="noStrike" kern="1200" dirty="0">
                <a:solidFill>
                  <a:schemeClr val="tx1"/>
                </a:solidFill>
                <a:effectLst/>
                <a:latin typeface="Trebuchet MS" panose="020B0603020202020204" pitchFamily="34" charset="0"/>
              </a:rPr>
              <a:t>　</a:t>
            </a:r>
            <a:r>
              <a:rPr kumimoji="1" lang="ja-JP" altLang="ja-JP" sz="1400" b="0" i="0" u="none" strike="noStrike" kern="1200" dirty="0">
                <a:solidFill>
                  <a:schemeClr val="tx1"/>
                </a:solidFill>
                <a:effectLst/>
                <a:latin typeface="Trebuchet MS" panose="020B0603020202020204" pitchFamily="34" charset="0"/>
              </a:rPr>
              <a:t>自家発電設備</a:t>
            </a:r>
            <a:r>
              <a:rPr kumimoji="1" lang="en-US" altLang="ja-JP" sz="1400" b="0" i="0" u="none" strike="noStrike" kern="1200" dirty="0">
                <a:solidFill>
                  <a:schemeClr val="tx1"/>
                </a:solidFill>
                <a:effectLst/>
                <a:latin typeface="Trebuchet MS" panose="020B0603020202020204" pitchFamily="34" charset="0"/>
              </a:rPr>
              <a:t>      </a:t>
            </a:r>
            <a:endParaRPr lang="en-US" altLang="ja-JP" sz="1400" b="0" i="0" u="none" strike="noStrike" kern="1200" dirty="0">
              <a:solidFill>
                <a:schemeClr val="tx1"/>
              </a:solidFill>
              <a:effectLst/>
              <a:latin typeface="Meiryo UI" panose="020B0604030504040204" pitchFamily="50" charset="-128"/>
              <a:ea typeface="Meiryo UI" panose="020B0604030504040204" pitchFamily="50" charset="-128"/>
            </a:endParaRPr>
          </a:p>
          <a:p>
            <a:pPr marL="0" algn="l" rtl="0" eaLnBrk="1" fontAlgn="t" latinLnBrk="0" hangingPunct="1">
              <a:lnSpc>
                <a:spcPct val="150000"/>
              </a:lnSpc>
              <a:spcBef>
                <a:spcPts val="0"/>
              </a:spcBef>
              <a:spcAft>
                <a:spcPts val="0"/>
              </a:spcAft>
            </a:pPr>
            <a:r>
              <a:rPr lang="ja-JP" altLang="en-US" sz="1400" b="0" i="0" u="none" strike="noStrike" dirty="0">
                <a:solidFill>
                  <a:schemeClr val="tx1"/>
                </a:solidFill>
                <a:effectLst/>
                <a:latin typeface="Arial" panose="020B0604020202020204" pitchFamily="34" charset="0"/>
              </a:rPr>
              <a:t>　　　　　　７１施設</a:t>
            </a:r>
            <a:endParaRPr lang="ja-JP" altLang="ja-JP" sz="1400" b="0" i="0" u="none" strike="noStrike" dirty="0">
              <a:solidFill>
                <a:schemeClr val="tx1"/>
              </a:solidFill>
              <a:effectLst/>
              <a:latin typeface="Arial" panose="020B0604020202020204" pitchFamily="34" charset="0"/>
            </a:endParaRPr>
          </a:p>
        </p:txBody>
      </p:sp>
      <p:sp>
        <p:nvSpPr>
          <p:cNvPr id="72" name="フローチャート : 代替処理 82">
            <a:extLst>
              <a:ext uri="{FF2B5EF4-FFF2-40B4-BE49-F238E27FC236}">
                <a16:creationId xmlns:a16="http://schemas.microsoft.com/office/drawing/2014/main" id="{D93B48A4-9A7C-BFB7-58AE-9C2840CE1FBF}"/>
              </a:ext>
            </a:extLst>
          </p:cNvPr>
          <p:cNvSpPr/>
          <p:nvPr/>
        </p:nvSpPr>
        <p:spPr>
          <a:xfrm>
            <a:off x="6458538" y="4320859"/>
            <a:ext cx="2397595" cy="1443310"/>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l" rtl="0" eaLnBrk="1" fontAlgn="t" latinLnBrk="0" hangingPunct="1">
              <a:spcBef>
                <a:spcPts val="0"/>
              </a:spcBef>
              <a:spcAft>
                <a:spcPts val="0"/>
              </a:spcAft>
            </a:pPr>
            <a:endParaRPr kumimoji="1" lang="en-US" altLang="ja-JP" sz="1400" b="0" i="0" u="none" strike="noStrike" kern="1200" dirty="0">
              <a:solidFill>
                <a:schemeClr val="tx1"/>
              </a:solidFill>
              <a:effectLst/>
              <a:latin typeface="Trebuchet MS" panose="020B0603020202020204" pitchFamily="34" charset="0"/>
            </a:endParaRPr>
          </a:p>
          <a:p>
            <a:pPr marL="0" algn="l" rtl="0" eaLnBrk="1" fontAlgn="t" latinLnBrk="0" hangingPunct="1">
              <a:spcBef>
                <a:spcPts val="0"/>
              </a:spcBef>
              <a:spcAft>
                <a:spcPts val="0"/>
              </a:spcAft>
            </a:pPr>
            <a:r>
              <a:rPr kumimoji="1" lang="ja-JP" altLang="en-US" sz="1400" b="0" i="0" u="none" strike="noStrike" kern="1200" dirty="0">
                <a:solidFill>
                  <a:schemeClr val="tx1"/>
                </a:solidFill>
                <a:effectLst/>
                <a:latin typeface="Trebuchet MS" panose="020B0603020202020204" pitchFamily="34" charset="0"/>
              </a:rPr>
              <a:t>　　</a:t>
            </a:r>
            <a:r>
              <a:rPr kumimoji="1" lang="ja-JP" altLang="ja-JP" sz="1400" b="0" i="0" u="none" strike="noStrike" kern="1200" dirty="0">
                <a:solidFill>
                  <a:schemeClr val="tx1"/>
                </a:solidFill>
                <a:effectLst/>
                <a:latin typeface="Trebuchet MS" panose="020B0603020202020204" pitchFamily="34" charset="0"/>
              </a:rPr>
              <a:t>道路情報板</a:t>
            </a:r>
            <a:r>
              <a:rPr kumimoji="1" lang="en-US" altLang="ja-JP" sz="1400" b="0" i="0" u="none" strike="noStrike" kern="1200" dirty="0">
                <a:solidFill>
                  <a:schemeClr val="tx1"/>
                </a:solidFill>
                <a:effectLst/>
                <a:latin typeface="Trebuchet MS" panose="020B0603020202020204" pitchFamily="34" charset="0"/>
              </a:rPr>
              <a:t>      </a:t>
            </a:r>
          </a:p>
          <a:p>
            <a:pPr marL="0" algn="l" rtl="0" eaLnBrk="1" fontAlgn="t" latinLnBrk="0" hangingPunct="1">
              <a:spcBef>
                <a:spcPts val="0"/>
              </a:spcBef>
              <a:spcAft>
                <a:spcPts val="0"/>
              </a:spcAft>
            </a:pPr>
            <a:r>
              <a:rPr lang="ja-JP" altLang="en-US" sz="1400">
                <a:solidFill>
                  <a:schemeClr val="tx1"/>
                </a:solidFill>
                <a:latin typeface="Trebuchet MS" panose="020B0603020202020204" pitchFamily="34" charset="0"/>
              </a:rPr>
              <a:t>　　　 　２１８施設</a:t>
            </a:r>
            <a:endParaRPr lang="ja-JP" altLang="ja-JP" sz="1400" b="0" i="0" u="none" strike="noStrike" dirty="0">
              <a:solidFill>
                <a:schemeClr val="tx1"/>
              </a:solidFill>
              <a:effectLst/>
              <a:latin typeface="Arial" panose="020B0604020202020204" pitchFamily="34" charset="0"/>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フローチャート : 代替処理 83">
            <a:extLst>
              <a:ext uri="{FF2B5EF4-FFF2-40B4-BE49-F238E27FC236}">
                <a16:creationId xmlns:a16="http://schemas.microsoft.com/office/drawing/2014/main" id="{244AF0BC-3BDA-6033-7D73-A15912737716}"/>
              </a:ext>
            </a:extLst>
          </p:cNvPr>
          <p:cNvSpPr/>
          <p:nvPr/>
        </p:nvSpPr>
        <p:spPr>
          <a:xfrm>
            <a:off x="202697" y="4360335"/>
            <a:ext cx="1242024" cy="68455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a:t>
            </a:r>
          </a:p>
        </p:txBody>
      </p:sp>
      <p:sp>
        <p:nvSpPr>
          <p:cNvPr id="75" name="フローチャート : 代替処理 84">
            <a:extLst>
              <a:ext uri="{FF2B5EF4-FFF2-40B4-BE49-F238E27FC236}">
                <a16:creationId xmlns:a16="http://schemas.microsoft.com/office/drawing/2014/main" id="{9BC8DC5A-ED40-3FB3-B5F4-8100CE492097}"/>
              </a:ext>
            </a:extLst>
          </p:cNvPr>
          <p:cNvSpPr/>
          <p:nvPr/>
        </p:nvSpPr>
        <p:spPr>
          <a:xfrm>
            <a:off x="1487910" y="4360335"/>
            <a:ext cx="1502089" cy="69942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（メーカー随契）</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フローチャート : 代替処理 85">
            <a:extLst>
              <a:ext uri="{FF2B5EF4-FFF2-40B4-BE49-F238E27FC236}">
                <a16:creationId xmlns:a16="http://schemas.microsoft.com/office/drawing/2014/main" id="{9BDFC0D9-7024-CCAB-8C7A-59E93A280F78}"/>
              </a:ext>
            </a:extLst>
          </p:cNvPr>
          <p:cNvSpPr/>
          <p:nvPr/>
        </p:nvSpPr>
        <p:spPr>
          <a:xfrm>
            <a:off x="3006494" y="4344032"/>
            <a:ext cx="1807684" cy="74660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動作確認、各種計測、</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部品の取付状況確認、清掃など</a:t>
            </a:r>
          </a:p>
        </p:txBody>
      </p:sp>
      <p:sp>
        <p:nvSpPr>
          <p:cNvPr id="81" name="フローチャート : 代替処理 86">
            <a:extLst>
              <a:ext uri="{FF2B5EF4-FFF2-40B4-BE49-F238E27FC236}">
                <a16:creationId xmlns:a16="http://schemas.microsoft.com/office/drawing/2014/main" id="{3564925B-C1AA-0316-E91D-95735C017429}"/>
              </a:ext>
            </a:extLst>
          </p:cNvPr>
          <p:cNvSpPr/>
          <p:nvPr/>
        </p:nvSpPr>
        <p:spPr>
          <a:xfrm>
            <a:off x="4847830" y="4320859"/>
            <a:ext cx="1586575" cy="74660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回／年</a:t>
            </a:r>
          </a:p>
        </p:txBody>
      </p:sp>
      <p:sp>
        <p:nvSpPr>
          <p:cNvPr id="86" name="フローチャート : 代替処理 88">
            <a:extLst>
              <a:ext uri="{FF2B5EF4-FFF2-40B4-BE49-F238E27FC236}">
                <a16:creationId xmlns:a16="http://schemas.microsoft.com/office/drawing/2014/main" id="{62547E04-6787-CB6A-1DAE-6EA1E18EEDCE}"/>
              </a:ext>
            </a:extLst>
          </p:cNvPr>
          <p:cNvSpPr/>
          <p:nvPr/>
        </p:nvSpPr>
        <p:spPr>
          <a:xfrm>
            <a:off x="202697" y="5158546"/>
            <a:ext cx="1242024" cy="574527"/>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a:t>
            </a:r>
          </a:p>
        </p:txBody>
      </p:sp>
      <p:sp>
        <p:nvSpPr>
          <p:cNvPr id="91" name="フローチャート : 代替処理 89">
            <a:extLst>
              <a:ext uri="{FF2B5EF4-FFF2-40B4-BE49-F238E27FC236}">
                <a16:creationId xmlns:a16="http://schemas.microsoft.com/office/drawing/2014/main" id="{A692DD9F-F154-425B-C713-BC9C3327E205}"/>
              </a:ext>
            </a:extLst>
          </p:cNvPr>
          <p:cNvSpPr/>
          <p:nvPr/>
        </p:nvSpPr>
        <p:spPr>
          <a:xfrm>
            <a:off x="1504428" y="5144078"/>
            <a:ext cx="1460058" cy="588995"/>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直営</a:t>
            </a:r>
          </a:p>
        </p:txBody>
      </p:sp>
      <p:sp>
        <p:nvSpPr>
          <p:cNvPr id="94" name="フローチャート : 代替処理 90">
            <a:extLst>
              <a:ext uri="{FF2B5EF4-FFF2-40B4-BE49-F238E27FC236}">
                <a16:creationId xmlns:a16="http://schemas.microsoft.com/office/drawing/2014/main" id="{9E883383-2653-A988-74AD-F5322F0C3988}"/>
              </a:ext>
            </a:extLst>
          </p:cNvPr>
          <p:cNvSpPr/>
          <p:nvPr/>
        </p:nvSpPr>
        <p:spPr>
          <a:xfrm>
            <a:off x="2987486" y="5151550"/>
            <a:ext cx="1818323" cy="612619"/>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稼働状況の確認</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外観目視確認</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フローチャート : 代替処理 91">
            <a:extLst>
              <a:ext uri="{FF2B5EF4-FFF2-40B4-BE49-F238E27FC236}">
                <a16:creationId xmlns:a16="http://schemas.microsoft.com/office/drawing/2014/main" id="{86F82B03-2C6D-5EB4-064A-7E2395166224}"/>
              </a:ext>
            </a:extLst>
          </p:cNvPr>
          <p:cNvSpPr/>
          <p:nvPr/>
        </p:nvSpPr>
        <p:spPr>
          <a:xfrm>
            <a:off x="4847830" y="5136536"/>
            <a:ext cx="1603509" cy="6368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不定期</a:t>
            </a:r>
          </a:p>
        </p:txBody>
      </p:sp>
      <p:sp>
        <p:nvSpPr>
          <p:cNvPr id="7" name="スライド番号プレースホルダー 3">
            <a:extLst>
              <a:ext uri="{FF2B5EF4-FFF2-40B4-BE49-F238E27FC236}">
                <a16:creationId xmlns:a16="http://schemas.microsoft.com/office/drawing/2014/main" id="{59C16086-2A89-0330-F1C5-98EBF747C620}"/>
              </a:ext>
            </a:extLst>
          </p:cNvPr>
          <p:cNvSpPr txBox="1">
            <a:spLocks/>
          </p:cNvSpPr>
          <p:nvPr/>
        </p:nvSpPr>
        <p:spPr>
          <a:xfrm>
            <a:off x="8525933" y="6492876"/>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4</a:t>
            </a:fld>
            <a:endParaRPr lang="ja-JP" altLang="en-US" dirty="0"/>
          </a:p>
        </p:txBody>
      </p:sp>
      <p:sp>
        <p:nvSpPr>
          <p:cNvPr id="34" name="テキスト ボックス 17">
            <a:extLst>
              <a:ext uri="{FF2B5EF4-FFF2-40B4-BE49-F238E27FC236}">
                <a16:creationId xmlns:a16="http://schemas.microsoft.com/office/drawing/2014/main" id="{7B751FF5-C05F-4C1E-9F1D-8A26528884A0}"/>
              </a:ext>
            </a:extLst>
          </p:cNvPr>
          <p:cNvSpPr txBox="1"/>
          <p:nvPr/>
        </p:nvSpPr>
        <p:spPr>
          <a:xfrm>
            <a:off x="7231238" y="25716"/>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－３</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4090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856" y="0"/>
            <a:ext cx="9157855" cy="523220"/>
          </a:xfrm>
          <a:prstGeom prst="rect">
            <a:avLst/>
          </a:prstGeom>
          <a:solidFill>
            <a:srgbClr val="002060"/>
          </a:solidFill>
        </p:spPr>
        <p:txBody>
          <a:bodyPr wrap="square" rtlCol="0">
            <a:spAutoFit/>
          </a:bodyPr>
          <a:lstStyle/>
          <a:p>
            <a:r>
              <a:rPr kumimoji="1" lang="ja-JP" altLang="en-US" sz="2800" dirty="0">
                <a:solidFill>
                  <a:schemeClr val="bg1"/>
                </a:solidFill>
                <a:latin typeface="Meiryo UI" pitchFamily="50" charset="-128"/>
                <a:ea typeface="Meiryo UI" pitchFamily="50" charset="-128"/>
                <a:cs typeface="Meiryo UI" pitchFamily="50" charset="-128"/>
              </a:rPr>
              <a:t>２</a:t>
            </a:r>
            <a:r>
              <a:rPr kumimoji="1" lang="en-US" altLang="ja-JP" sz="2800" dirty="0">
                <a:solidFill>
                  <a:schemeClr val="bg1"/>
                </a:solidFill>
                <a:latin typeface="Meiryo UI" pitchFamily="50" charset="-128"/>
                <a:ea typeface="Meiryo UI" pitchFamily="50" charset="-128"/>
                <a:cs typeface="Meiryo UI" pitchFamily="50" charset="-128"/>
              </a:rPr>
              <a:t>.</a:t>
            </a:r>
            <a:r>
              <a:rPr kumimoji="1" lang="ja-JP" altLang="en-US" sz="2800" dirty="0">
                <a:solidFill>
                  <a:schemeClr val="bg1"/>
                </a:solidFill>
                <a:latin typeface="Meiryo UI" pitchFamily="50" charset="-128"/>
                <a:ea typeface="Meiryo UI" pitchFamily="50" charset="-128"/>
                <a:cs typeface="Meiryo UI" pitchFamily="50" charset="-128"/>
              </a:rPr>
              <a:t>現計画に基づく点検手法</a:t>
            </a:r>
          </a:p>
        </p:txBody>
      </p:sp>
      <p:sp>
        <p:nvSpPr>
          <p:cNvPr id="4" name="テキスト ボックス 3"/>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２－２ 点検の種類 </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道路設備</a:t>
            </a:r>
            <a:r>
              <a:rPr lang="en-US" altLang="ja-JP" sz="2400" dirty="0">
                <a:latin typeface="Meiryo UI" pitchFamily="50" charset="-128"/>
                <a:ea typeface="Meiryo UI" pitchFamily="50" charset="-128"/>
                <a:cs typeface="Meiryo UI" pitchFamily="50" charset="-128"/>
              </a:rPr>
              <a:t>》</a:t>
            </a:r>
            <a:endParaRPr lang="ja-JP" altLang="en-US" sz="2400" dirty="0">
              <a:latin typeface="Meiryo UI" pitchFamily="50" charset="-128"/>
              <a:ea typeface="Meiryo UI" pitchFamily="50" charset="-128"/>
              <a:cs typeface="Meiryo UI" pitchFamily="50" charset="-128"/>
            </a:endParaRPr>
          </a:p>
        </p:txBody>
      </p:sp>
      <p:sp>
        <p:nvSpPr>
          <p:cNvPr id="2" name="テキスト ボックス 1">
            <a:extLst>
              <a:ext uri="{FF2B5EF4-FFF2-40B4-BE49-F238E27FC236}">
                <a16:creationId xmlns:a16="http://schemas.microsoft.com/office/drawing/2014/main" id="{D0A9882C-3F0C-62A6-958A-C8A789FCD13B}"/>
              </a:ext>
            </a:extLst>
          </p:cNvPr>
          <p:cNvSpPr txBox="1"/>
          <p:nvPr/>
        </p:nvSpPr>
        <p:spPr>
          <a:xfrm>
            <a:off x="172316" y="1319107"/>
            <a:ext cx="1403648" cy="369332"/>
          </a:xfrm>
          <a:prstGeom prst="rect">
            <a:avLst/>
          </a:prstGeom>
          <a:noFill/>
          <a:ln w="19050">
            <a:noFill/>
          </a:ln>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月点検</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9EFF5A96-AC7E-E0D8-1C2D-D9A8A84218E6}"/>
              </a:ext>
            </a:extLst>
          </p:cNvPr>
          <p:cNvSpPr txBox="1"/>
          <p:nvPr/>
        </p:nvSpPr>
        <p:spPr>
          <a:xfrm>
            <a:off x="389124" y="1772495"/>
            <a:ext cx="8568952" cy="1696234"/>
          </a:xfrm>
          <a:prstGeom prst="rect">
            <a:avLst/>
          </a:prstGeom>
          <a:noFill/>
        </p:spPr>
        <p:txBody>
          <a:bodyPr wrap="square" rtlCol="0">
            <a:spAutoFit/>
          </a:bodyPr>
          <a:lstStyle/>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設備各部の異常の有無や、障害発生の状況の把握ならびに各部の機能確認等のため、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u="sng" dirty="0">
                <a:latin typeface="Meiryo UI" panose="020B0604030504040204" pitchFamily="50" charset="-128"/>
                <a:ea typeface="Meiryo UI" panose="020B0604030504040204" pitchFamily="50" charset="-128"/>
                <a:cs typeface="Meiryo UI" panose="020B0604030504040204" pitchFamily="50" charset="-128"/>
              </a:rPr>
              <a:t>目視による外観の異常の有無</a:t>
            </a:r>
            <a:r>
              <a:rPr lang="ja-JP" altLang="en-US" dirty="0">
                <a:latin typeface="Meiryo UI" panose="020B0604030504040204" pitchFamily="50" charset="-128"/>
                <a:ea typeface="Meiryo UI" panose="020B0604030504040204" pitchFamily="50" charset="-128"/>
                <a:cs typeface="Meiryo UI" panose="020B0604030504040204" pitchFamily="50" charset="-128"/>
              </a:rPr>
              <a:t>及び、前回点検時からの変化の有無について指示計などの</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値を読み取り確認を行う。</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メーカー及びメンテ業者に委託して業務を実施。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0BC6E8F2-5074-99C5-8044-B6331F65D5E2}"/>
              </a:ext>
            </a:extLst>
          </p:cNvPr>
          <p:cNvSpPr txBox="1"/>
          <p:nvPr/>
        </p:nvSpPr>
        <p:spPr>
          <a:xfrm>
            <a:off x="172316" y="3885104"/>
            <a:ext cx="1403648" cy="369332"/>
          </a:xfrm>
          <a:prstGeom prst="rect">
            <a:avLst/>
          </a:prstGeom>
          <a:noFill/>
          <a:ln w="19050">
            <a:noFill/>
          </a:ln>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年点検</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3E2DD2BA-CF97-1ACC-721D-59FFF1A3592E}"/>
              </a:ext>
            </a:extLst>
          </p:cNvPr>
          <p:cNvSpPr txBox="1"/>
          <p:nvPr/>
        </p:nvSpPr>
        <p:spPr>
          <a:xfrm>
            <a:off x="389124" y="4397461"/>
            <a:ext cx="8568952" cy="1280735"/>
          </a:xfrm>
          <a:prstGeom prst="rect">
            <a:avLst/>
          </a:prstGeom>
          <a:noFill/>
        </p:spPr>
        <p:txBody>
          <a:bodyPr wrap="square" rtlCol="0">
            <a:spAutoFit/>
          </a:bodyPr>
          <a:lstStyle/>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月点検より詳細な各部の点検及び計測を実施し、各構成機器の異常損傷や状態の把握により健全度を評価すること、設備の信頼性の確保と機能の保全を図ることを目的に実施。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メーカーやメンテ業者に委託して業務を実施。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3">
            <a:extLst>
              <a:ext uri="{FF2B5EF4-FFF2-40B4-BE49-F238E27FC236}">
                <a16:creationId xmlns:a16="http://schemas.microsoft.com/office/drawing/2014/main" id="{9AC80C81-0ED3-979A-0524-F487A385BDB5}"/>
              </a:ext>
            </a:extLst>
          </p:cNvPr>
          <p:cNvSpPr txBox="1">
            <a:spLocks/>
          </p:cNvSpPr>
          <p:nvPr/>
        </p:nvSpPr>
        <p:spPr>
          <a:xfrm>
            <a:off x="8483599" y="64928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5</a:t>
            </a:fld>
            <a:endParaRPr lang="ja-JP" altLang="en-US" dirty="0"/>
          </a:p>
        </p:txBody>
      </p:sp>
      <p:sp>
        <p:nvSpPr>
          <p:cNvPr id="11" name="テキスト ボックス 17">
            <a:extLst>
              <a:ext uri="{FF2B5EF4-FFF2-40B4-BE49-F238E27FC236}">
                <a16:creationId xmlns:a16="http://schemas.microsoft.com/office/drawing/2014/main" id="{FA45424E-9D88-4038-973F-D088B5A73F0A}"/>
              </a:ext>
            </a:extLst>
          </p:cNvPr>
          <p:cNvSpPr txBox="1"/>
          <p:nvPr/>
        </p:nvSpPr>
        <p:spPr>
          <a:xfrm>
            <a:off x="7271792" y="8138"/>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－３</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05006995"/>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3" ma:contentTypeDescription="新しいドキュメントを作成します。" ma:contentTypeScope="" ma:versionID="302711bd8cb62e8c937d0b65462d69e6">
  <xsd:schema xmlns:xsd="http://www.w3.org/2001/XMLSchema" xmlns:xs="http://www.w3.org/2001/XMLSchema" xmlns:p="http://schemas.microsoft.com/office/2006/metadata/properties" xmlns:ns2="60b12527-e226-4614-b792-74ec134ea487" targetNamespace="http://schemas.microsoft.com/office/2006/metadata/properties" ma:root="true" ma:fieldsID="8e29ad473b0ef1f8c9140aff6bf289a9" ns2:_="">
    <xsd:import namespace="60b12527-e226-4614-b792-74ec134ea487"/>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AC35D1-F5E0-4057-8CF7-B785D8A3C85D}"/>
</file>

<file path=customXml/itemProps2.xml><?xml version="1.0" encoding="utf-8"?>
<ds:datastoreItem xmlns:ds="http://schemas.openxmlformats.org/officeDocument/2006/customXml" ds:itemID="{123580F3-5003-4643-A841-F6D2432542D8}">
  <ds:schemaRefs>
    <ds:schemaRef ds:uri="http://purl.org/dc/dcmitype/"/>
    <ds:schemaRef ds:uri="http://schemas.microsoft.com/sharepoint/v3"/>
    <ds:schemaRef ds:uri="http://schemas.microsoft.com/office/2006/documentManagement/types"/>
    <ds:schemaRef ds:uri="http://www.w3.org/XML/1998/namespace"/>
    <ds:schemaRef ds:uri="http://schemas.openxmlformats.org/package/2006/metadata/core-properties"/>
    <ds:schemaRef ds:uri="http://purl.org/dc/elements/1.1/"/>
    <ds:schemaRef ds:uri="http://schemas.microsoft.com/office/infopath/2007/PartnerControls"/>
    <ds:schemaRef ds:uri="4e21aece-359b-4e6f-8f54-c70e1e237c6a"/>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F537A8C2-C6E1-41B4-B797-BE76C7836C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Slipstream</Template>
  <TotalTime>14126</TotalTime>
  <Words>698</Words>
  <Application>Microsoft Office PowerPoint</Application>
  <PresentationFormat>画面に合わせる (4:3)</PresentationFormat>
  <Paragraphs>128</Paragraphs>
  <Slides>6</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Arial</vt:lpstr>
      <vt:lpstr>Calibri</vt:lpstr>
      <vt:lpstr>Georgia</vt:lpstr>
      <vt:lpstr>Trebuchet MS</vt:lpstr>
      <vt:lpstr>スリップストリーム</vt:lpstr>
      <vt:lpstr>大阪府都市基盤施設維持管理技術審議会  第１回　設備部会  </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寧啓 田村</cp:lastModifiedBy>
  <cp:revision>564</cp:revision>
  <cp:lastPrinted>2024-02-09T06:42:17Z</cp:lastPrinted>
  <dcterms:created xsi:type="dcterms:W3CDTF">2013-06-19T04:48:16Z</dcterms:created>
  <dcterms:modified xsi:type="dcterms:W3CDTF">2024-03-13T14:36:35Z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