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60" r:id="rId4"/>
  </p:sldMasterIdLst>
  <p:notesMasterIdLst>
    <p:notesMasterId r:id="rId21"/>
  </p:notesMasterIdLst>
  <p:handoutMasterIdLst>
    <p:handoutMasterId r:id="rId22"/>
  </p:handoutMasterIdLst>
  <p:sldIdLst>
    <p:sldId id="454" r:id="rId5"/>
    <p:sldId id="547" r:id="rId6"/>
    <p:sldId id="544" r:id="rId7"/>
    <p:sldId id="294" r:id="rId8"/>
    <p:sldId id="506" r:id="rId9"/>
    <p:sldId id="507" r:id="rId10"/>
    <p:sldId id="518" r:id="rId11"/>
    <p:sldId id="538" r:id="rId12"/>
    <p:sldId id="298" r:id="rId13"/>
    <p:sldId id="558" r:id="rId14"/>
    <p:sldId id="549" r:id="rId15"/>
    <p:sldId id="548" r:id="rId16"/>
    <p:sldId id="510" r:id="rId17"/>
    <p:sldId id="519" r:id="rId18"/>
    <p:sldId id="528" r:id="rId19"/>
    <p:sldId id="511"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5DB1DEA-494C-41AF-A932-3D7EC8CD651B}">
          <p14:sldIdLst>
            <p14:sldId id="454"/>
            <p14:sldId id="547"/>
            <p14:sldId id="544"/>
            <p14:sldId id="294"/>
            <p14:sldId id="506"/>
            <p14:sldId id="507"/>
            <p14:sldId id="518"/>
            <p14:sldId id="538"/>
            <p14:sldId id="298"/>
            <p14:sldId id="558"/>
            <p14:sldId id="549"/>
            <p14:sldId id="548"/>
            <p14:sldId id="510"/>
            <p14:sldId id="519"/>
            <p14:sldId id="528"/>
            <p14:sldId id="5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髙　隆宏" initials="大髙　隆宏" lastIdx="1" clrIdx="0">
    <p:extLst>
      <p:ext uri="{19B8F6BF-5375-455C-9EA6-DF929625EA0E}">
        <p15:presenceInfo xmlns:p15="http://schemas.microsoft.com/office/powerpoint/2012/main" userId="S::OtakaT@lan.pref.osaka.jp::d4c617ad-1968-493b-af12-d61f42b8c3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7366" autoAdjust="0"/>
  </p:normalViewPr>
  <p:slideViewPr>
    <p:cSldViewPr>
      <p:cViewPr varScale="1">
        <p:scale>
          <a:sx n="60" d="100"/>
          <a:sy n="60" d="100"/>
        </p:scale>
        <p:origin x="1548" y="44"/>
      </p:cViewPr>
      <p:guideLst>
        <p:guide orient="horz" pos="2160"/>
        <p:guide pos="2880"/>
      </p:guideLst>
    </p:cSldViewPr>
  </p:slideViewPr>
  <p:outlineViewPr>
    <p:cViewPr>
      <p:scale>
        <a:sx n="33" d="100"/>
        <a:sy n="33" d="100"/>
      </p:scale>
      <p:origin x="0" y="1158"/>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altLang="en-US" sz="1200"/>
              <a:t>河川管理施設の施工年次</a:t>
            </a:r>
          </a:p>
        </c:rich>
      </c:tx>
      <c:layout>
        <c:manualLayout>
          <c:xMode val="edge"/>
          <c:yMode val="edge"/>
          <c:x val="0.35326793485379948"/>
          <c:y val="0.88001140009014023"/>
        </c:manualLayout>
      </c:layout>
      <c:overlay val="0"/>
    </c:title>
    <c:autoTitleDeleted val="0"/>
    <c:plotArea>
      <c:layout>
        <c:manualLayout>
          <c:layoutTarget val="inner"/>
          <c:xMode val="edge"/>
          <c:yMode val="edge"/>
          <c:x val="7.1988407699037624E-2"/>
          <c:y val="7.6400554097404483E-2"/>
          <c:w val="0.89745603674540686"/>
          <c:h val="0.6615732516194095"/>
        </c:manualLayout>
      </c:layout>
      <c:barChart>
        <c:barDir val="col"/>
        <c:grouping val="stacked"/>
        <c:varyColors val="0"/>
        <c:ser>
          <c:idx val="0"/>
          <c:order val="0"/>
          <c:tx>
            <c:strRef>
              <c:f>施設別!$AN$15</c:f>
              <c:strCache>
                <c:ptCount val="1"/>
                <c:pt idx="0">
                  <c:v>水門、排水機場</c:v>
                </c:pt>
              </c:strCache>
            </c:strRef>
          </c:tx>
          <c:spPr>
            <a:solidFill>
              <a:srgbClr val="0070C0"/>
            </a:solidFill>
          </c:spPr>
          <c:invertIfNegative val="0"/>
          <c:cat>
            <c:strRef>
              <c:f>施設別!$AO$13:$AU$13</c:f>
              <c:strCache>
                <c:ptCount val="7"/>
                <c:pt idx="0">
                  <c:v>～1962</c:v>
                </c:pt>
                <c:pt idx="1">
                  <c:v>1963～1972</c:v>
                </c:pt>
                <c:pt idx="2">
                  <c:v>1973～1982</c:v>
                </c:pt>
                <c:pt idx="3">
                  <c:v>1983～1992</c:v>
                </c:pt>
                <c:pt idx="4">
                  <c:v>1993～2002</c:v>
                </c:pt>
                <c:pt idx="5">
                  <c:v>2003～2012</c:v>
                </c:pt>
                <c:pt idx="6">
                  <c:v>2013～2022</c:v>
                </c:pt>
              </c:strCache>
            </c:strRef>
          </c:cat>
          <c:val>
            <c:numRef>
              <c:f>施設別!$AO$15:$AU$15</c:f>
              <c:numCache>
                <c:formatCode>General</c:formatCode>
                <c:ptCount val="7"/>
                <c:pt idx="1">
                  <c:v>9</c:v>
                </c:pt>
                <c:pt idx="2">
                  <c:v>7</c:v>
                </c:pt>
                <c:pt idx="3">
                  <c:v>9</c:v>
                </c:pt>
                <c:pt idx="4">
                  <c:v>2</c:v>
                </c:pt>
                <c:pt idx="5">
                  <c:v>0</c:v>
                </c:pt>
                <c:pt idx="6">
                  <c:v>0</c:v>
                </c:pt>
              </c:numCache>
            </c:numRef>
          </c:val>
          <c:extLst>
            <c:ext xmlns:c16="http://schemas.microsoft.com/office/drawing/2014/chart" uri="{C3380CC4-5D6E-409C-BE32-E72D297353CC}">
              <c16:uniqueId val="{00000000-860C-424B-8A0D-77B508283175}"/>
            </c:ext>
          </c:extLst>
        </c:ser>
        <c:ser>
          <c:idx val="1"/>
          <c:order val="1"/>
          <c:tx>
            <c:strRef>
              <c:f>施設別!$AN$16</c:f>
              <c:strCache>
                <c:ptCount val="1"/>
                <c:pt idx="0">
                  <c:v>水門、排水機場以外</c:v>
                </c:pt>
              </c:strCache>
            </c:strRef>
          </c:tx>
          <c:spPr>
            <a:solidFill>
              <a:srgbClr val="00B0F0"/>
            </a:solidFill>
          </c:spPr>
          <c:invertIfNegative val="0"/>
          <c:cat>
            <c:strRef>
              <c:f>施設別!$AO$13:$AU$13</c:f>
              <c:strCache>
                <c:ptCount val="7"/>
                <c:pt idx="0">
                  <c:v>～1962</c:v>
                </c:pt>
                <c:pt idx="1">
                  <c:v>1963～1972</c:v>
                </c:pt>
                <c:pt idx="2">
                  <c:v>1973～1982</c:v>
                </c:pt>
                <c:pt idx="3">
                  <c:v>1983～1992</c:v>
                </c:pt>
                <c:pt idx="4">
                  <c:v>1993～2002</c:v>
                </c:pt>
                <c:pt idx="5">
                  <c:v>2003～2012</c:v>
                </c:pt>
                <c:pt idx="6">
                  <c:v>2013～2022</c:v>
                </c:pt>
              </c:strCache>
            </c:strRef>
          </c:cat>
          <c:val>
            <c:numRef>
              <c:f>施設別!$AO$16:$AU$16</c:f>
              <c:numCache>
                <c:formatCode>General</c:formatCode>
                <c:ptCount val="7"/>
                <c:pt idx="0">
                  <c:v>3</c:v>
                </c:pt>
                <c:pt idx="1">
                  <c:v>16</c:v>
                </c:pt>
                <c:pt idx="2">
                  <c:v>10</c:v>
                </c:pt>
                <c:pt idx="3">
                  <c:v>25</c:v>
                </c:pt>
                <c:pt idx="4">
                  <c:v>21</c:v>
                </c:pt>
                <c:pt idx="5">
                  <c:v>41</c:v>
                </c:pt>
                <c:pt idx="6">
                  <c:v>8</c:v>
                </c:pt>
              </c:numCache>
            </c:numRef>
          </c:val>
          <c:extLst>
            <c:ext xmlns:c16="http://schemas.microsoft.com/office/drawing/2014/chart" uri="{C3380CC4-5D6E-409C-BE32-E72D297353CC}">
              <c16:uniqueId val="{00000001-860C-424B-8A0D-77B508283175}"/>
            </c:ext>
          </c:extLst>
        </c:ser>
        <c:dLbls>
          <c:showLegendKey val="0"/>
          <c:showVal val="0"/>
          <c:showCatName val="0"/>
          <c:showSerName val="0"/>
          <c:showPercent val="0"/>
          <c:showBubbleSize val="0"/>
        </c:dLbls>
        <c:gapWidth val="75"/>
        <c:overlap val="100"/>
        <c:axId val="165450112"/>
        <c:axId val="165452032"/>
      </c:barChart>
      <c:catAx>
        <c:axId val="165450112"/>
        <c:scaling>
          <c:orientation val="minMax"/>
        </c:scaling>
        <c:delete val="0"/>
        <c:axPos val="b"/>
        <c:numFmt formatCode="General" sourceLinked="0"/>
        <c:majorTickMark val="none"/>
        <c:minorTickMark val="none"/>
        <c:tickLblPos val="nextTo"/>
        <c:txPr>
          <a:bodyPr/>
          <a:lstStyle/>
          <a:p>
            <a:pPr>
              <a:defRPr sz="800"/>
            </a:pPr>
            <a:endParaRPr lang="ja-JP"/>
          </a:p>
        </c:txPr>
        <c:crossAx val="165452032"/>
        <c:crosses val="autoZero"/>
        <c:auto val="1"/>
        <c:lblAlgn val="ctr"/>
        <c:lblOffset val="100"/>
        <c:noMultiLvlLbl val="0"/>
      </c:catAx>
      <c:valAx>
        <c:axId val="165452032"/>
        <c:scaling>
          <c:orientation val="minMax"/>
        </c:scaling>
        <c:delete val="0"/>
        <c:axPos val="l"/>
        <c:majorGridlines/>
        <c:numFmt formatCode="General" sourceLinked="1"/>
        <c:majorTickMark val="none"/>
        <c:minorTickMark val="none"/>
        <c:tickLblPos val="nextTo"/>
        <c:spPr>
          <a:ln w="9525">
            <a:noFill/>
          </a:ln>
        </c:spPr>
        <c:crossAx val="165450112"/>
        <c:crosses val="autoZero"/>
        <c:crossBetween val="between"/>
      </c:valAx>
    </c:plotArea>
    <c:legend>
      <c:legendPos val="b"/>
      <c:layout>
        <c:manualLayout>
          <c:xMode val="edge"/>
          <c:yMode val="edge"/>
          <c:x val="0.10794926281164947"/>
          <c:y val="6.764442323497441E-2"/>
          <c:w val="0.58416316710411198"/>
          <c:h val="8.907839106318606E-2"/>
        </c:manualLayout>
      </c:layout>
      <c:overlay val="0"/>
      <c:txPr>
        <a:bodyPr/>
        <a:lstStyle/>
        <a:p>
          <a:pPr>
            <a:defRPr sz="1050"/>
          </a:pPr>
          <a:endParaRPr lang="ja-JP"/>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0"/>
            <a:ext cx="2949575" cy="496888"/>
          </a:xfrm>
          <a:prstGeom prst="rect">
            <a:avLst/>
          </a:prstGeom>
        </p:spPr>
        <p:txBody>
          <a:bodyPr vert="horz" lIns="91440" tIns="45720" rIns="91440" bIns="45720" rtlCol="0"/>
          <a:lstStyle>
            <a:lvl1pPr algn="r">
              <a:defRPr sz="1200"/>
            </a:lvl1pPr>
          </a:lstStyle>
          <a:p>
            <a:fld id="{29472AE3-829E-42FD-BDF5-9930118AE71F}"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3" y="9440868"/>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8"/>
            <a:ext cx="2949575" cy="496887"/>
          </a:xfrm>
          <a:prstGeom prst="rect">
            <a:avLst/>
          </a:prstGeom>
        </p:spPr>
        <p:txBody>
          <a:bodyPr vert="horz" lIns="91440" tIns="45720" rIns="91440" bIns="45720"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40" tIns="45720" rIns="91440" bIns="45720" rtlCol="0"/>
          <a:lstStyle>
            <a:lvl1pPr algn="r">
              <a:defRPr sz="1200"/>
            </a:lvl1pPr>
          </a:lstStyle>
          <a:p>
            <a:fld id="{C66E6DC5-E089-448C-ADA9-C53EA216882B}"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8"/>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8"/>
            <a:ext cx="2949575" cy="496887"/>
          </a:xfrm>
          <a:prstGeom prst="rect">
            <a:avLst/>
          </a:prstGeom>
        </p:spPr>
        <p:txBody>
          <a:bodyPr vert="horz" lIns="91440" tIns="45720" rIns="91440" bIns="45720"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それでは河川設備及び海岸設備についてご説明いたします。</a:t>
            </a:r>
            <a:endParaRPr kumimoji="1" lang="en-US" altLang="ja-JP" dirty="0"/>
          </a:p>
          <a:p>
            <a:r>
              <a:rPr kumimoji="1" lang="ja-JP" altLang="en-US" dirty="0"/>
              <a:t>河川室河川環境課の●●です。</a:t>
            </a:r>
            <a:endParaRPr kumimoji="1" lang="en-US" altLang="ja-JP" dirty="0"/>
          </a:p>
          <a:p>
            <a:r>
              <a:rPr kumimoji="1" lang="ja-JP" altLang="en-US" dirty="0"/>
              <a:t>宜しくお願いします。</a:t>
            </a:r>
            <a:endParaRPr kumimoji="1" lang="en-US" altLang="ja-JP"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717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8806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11</a:t>
            </a:fld>
            <a:endParaRPr kumimoji="1" lang="ja-JP" altLang="en-US"/>
          </a:p>
        </p:txBody>
      </p:sp>
    </p:spTree>
    <p:extLst>
      <p:ext uri="{BB962C8B-B14F-4D97-AF65-F5344CB8AC3E}">
        <p14:creationId xmlns:p14="http://schemas.microsoft.com/office/powerpoint/2010/main" val="2262248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つづきまして点検の種類についてです。</a:t>
            </a:r>
            <a:endParaRPr kumimoji="1" lang="en-US" altLang="ja-JP" dirty="0"/>
          </a:p>
          <a:p>
            <a:r>
              <a:rPr kumimoji="1" lang="ja-JP" altLang="en-US" dirty="0"/>
              <a:t>河川設備につきましては、表右側にあるような施設を管理しておりまして</a:t>
            </a:r>
            <a:endParaRPr kumimoji="1" lang="en-US" altLang="ja-JP" dirty="0"/>
          </a:p>
          <a:p>
            <a:r>
              <a:rPr kumimoji="1" lang="ja-JP" altLang="en-US" dirty="0"/>
              <a:t>水門２５施設をはじめ、施設の規模、特性に応じた点検を実施しております。</a:t>
            </a:r>
            <a:endParaRPr kumimoji="1" lang="en-US" altLang="ja-JP" dirty="0"/>
          </a:p>
          <a:p>
            <a:r>
              <a:rPr kumimoji="1" lang="ja-JP" altLang="en-US" dirty="0"/>
              <a:t>特に、水門、排水機場につきましては、</a:t>
            </a:r>
            <a:endParaRPr kumimoji="1" lang="en-US" altLang="ja-JP" dirty="0"/>
          </a:p>
          <a:p>
            <a:r>
              <a:rPr kumimoji="1" lang="ja-JP" altLang="en-US" dirty="0"/>
              <a:t>月に一度、直営職員により試運転を実施する以外に</a:t>
            </a:r>
            <a:endParaRPr kumimoji="1" lang="en-US" altLang="ja-JP" dirty="0"/>
          </a:p>
          <a:p>
            <a:r>
              <a:rPr kumimoji="1" lang="ja-JP" altLang="en-US" dirty="0"/>
              <a:t>月点検、年点検で委託業者が設備の計測、分解整備点検を実施しております。</a:t>
            </a:r>
            <a:endParaRPr kumimoji="1" lang="en-US" altLang="ja-JP" dirty="0"/>
          </a:p>
          <a:p>
            <a:endParaRPr kumimoji="1" lang="en-US" altLang="ja-JP" dirty="0">
              <a:solidFill>
                <a:srgbClr val="FF0000"/>
              </a:solidFill>
            </a:endParaRPr>
          </a:p>
          <a:p>
            <a:r>
              <a:rPr kumimoji="1" lang="ja-JP" altLang="en-US" dirty="0">
                <a:solidFill>
                  <a:srgbClr val="FF0000"/>
                </a:solidFill>
              </a:rPr>
              <a:t>ダムについては、月に一度、直営職員又は委託業者により設備の外観確認及び</a:t>
            </a:r>
            <a:endParaRPr kumimoji="1" lang="en-US" altLang="ja-JP" dirty="0">
              <a:solidFill>
                <a:srgbClr val="FF0000"/>
              </a:solidFill>
            </a:endParaRPr>
          </a:p>
          <a:p>
            <a:r>
              <a:rPr kumimoji="1" lang="ja-JP" altLang="en-US" dirty="0">
                <a:solidFill>
                  <a:srgbClr val="FF0000"/>
                </a:solidFill>
              </a:rPr>
              <a:t>メンテナンスを実施する他、洪水期の前後に半年点検、年点検等により</a:t>
            </a:r>
            <a:endParaRPr kumimoji="1" lang="en-US" altLang="ja-JP" dirty="0">
              <a:solidFill>
                <a:srgbClr val="FF0000"/>
              </a:solidFill>
            </a:endParaRPr>
          </a:p>
          <a:p>
            <a:r>
              <a:rPr kumimoji="1" lang="ja-JP" altLang="en-US" dirty="0">
                <a:solidFill>
                  <a:srgbClr val="FF0000"/>
                </a:solidFill>
              </a:rPr>
              <a:t>メーカーが設備の計測、分解整備点検及び試運転をおこなうなど</a:t>
            </a:r>
            <a:endParaRPr kumimoji="1" lang="en-US" altLang="ja-JP" dirty="0">
              <a:solidFill>
                <a:srgbClr val="FF0000"/>
              </a:solidFill>
            </a:endParaRPr>
          </a:p>
          <a:p>
            <a:r>
              <a:rPr kumimoji="1" lang="ja-JP" altLang="en-US" dirty="0">
                <a:solidFill>
                  <a:srgbClr val="FF0000"/>
                </a:solidFill>
              </a:rPr>
              <a:t>精密点検を実施しております。</a:t>
            </a:r>
            <a:endParaRPr kumimoji="1" lang="en-US" altLang="ja-JP"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12</a:t>
            </a:fld>
            <a:endParaRPr kumimoji="1" lang="ja-JP" altLang="en-US"/>
          </a:p>
        </p:txBody>
      </p:sp>
    </p:spTree>
    <p:extLst>
      <p:ext uri="{BB962C8B-B14F-4D97-AF65-F5344CB8AC3E}">
        <p14:creationId xmlns:p14="http://schemas.microsoft.com/office/powerpoint/2010/main" val="102676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海岸設備につきましては、表右側にあるような施設を管理しておりまして、</a:t>
            </a:r>
            <a:endParaRPr kumimoji="1" lang="en-US" altLang="ja-JP" dirty="0"/>
          </a:p>
          <a:p>
            <a:r>
              <a:rPr kumimoji="1" lang="ja-JP" altLang="en-US" dirty="0"/>
              <a:t>記載のとおり河川設備同様、施設の規模、特性に応じた点検を実施しております。</a:t>
            </a:r>
            <a:endParaRPr kumimoji="1" lang="en-US" altLang="ja-JP"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13</a:t>
            </a:fld>
            <a:endParaRPr kumimoji="1" lang="ja-JP" altLang="en-US"/>
          </a:p>
        </p:txBody>
      </p:sp>
    </p:spTree>
    <p:extLst>
      <p:ext uri="{BB962C8B-B14F-4D97-AF65-F5344CB8AC3E}">
        <p14:creationId xmlns:p14="http://schemas.microsoft.com/office/powerpoint/2010/main" val="222351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このように定期点検の考え方については、</a:t>
            </a:r>
            <a:endParaRPr kumimoji="1" lang="en-US" altLang="ja-JP" dirty="0"/>
          </a:p>
          <a:p>
            <a:r>
              <a:rPr kumimoji="1" lang="ja-JP" altLang="en-US" dirty="0"/>
              <a:t>試運転点検により、職員が直営にて、目視、触診を中心に</a:t>
            </a:r>
            <a:endParaRPr kumimoji="1" lang="en-US" altLang="ja-JP" dirty="0"/>
          </a:p>
          <a:p>
            <a:r>
              <a:rPr kumimoji="1" lang="ja-JP" altLang="en-US" dirty="0"/>
              <a:t>その状況把握しております。</a:t>
            </a:r>
            <a:endParaRPr kumimoji="1" lang="en-US" altLang="ja-JP" dirty="0"/>
          </a:p>
          <a:p>
            <a:r>
              <a:rPr kumimoji="1" lang="ja-JP" altLang="en-US" dirty="0"/>
              <a:t>１回の試運転では、１施設あたり、概ね８名程度の職員が現地に向かい、</a:t>
            </a:r>
            <a:endParaRPr kumimoji="1" lang="en-US" altLang="ja-JP" dirty="0"/>
          </a:p>
          <a:p>
            <a:r>
              <a:rPr kumimoji="1" lang="ja-JP" altLang="en-US" dirty="0"/>
              <a:t>状況確認を行います。</a:t>
            </a:r>
            <a:endParaRPr kumimoji="1" lang="en-US" altLang="ja-JP" dirty="0"/>
          </a:p>
          <a:p>
            <a:r>
              <a:rPr kumimoji="1" lang="ja-JP" altLang="en-US" dirty="0"/>
              <a:t>一方、月点検は試運転の前後に、メーカー等委託業者が各部の機能確認を</a:t>
            </a:r>
            <a:endParaRPr kumimoji="1" lang="en-US" altLang="ja-JP" dirty="0"/>
          </a:p>
          <a:p>
            <a:r>
              <a:rPr kumimoji="1" lang="ja-JP" altLang="en-US" dirty="0"/>
              <a:t>目視を中心に行います。</a:t>
            </a:r>
            <a:endParaRPr kumimoji="1" lang="en-US" altLang="ja-JP" dirty="0"/>
          </a:p>
          <a:p>
            <a:r>
              <a:rPr kumimoji="1" lang="ja-JP" altLang="en-US" dirty="0"/>
              <a:t>年点検では、委託業者が、各部の詳細な点検、計測を実施し、</a:t>
            </a:r>
            <a:endParaRPr kumimoji="1" lang="en-US" altLang="ja-JP" dirty="0"/>
          </a:p>
          <a:p>
            <a:r>
              <a:rPr kumimoji="1" lang="ja-JP" altLang="en-US" dirty="0"/>
              <a:t>異常の把握を行います。</a:t>
            </a:r>
            <a:endParaRPr kumimoji="1" lang="en-US" altLang="ja-JP" dirty="0"/>
          </a:p>
          <a:p>
            <a:r>
              <a:rPr kumimoji="1" lang="ja-JP" altLang="en-US" dirty="0"/>
              <a:t>これらの点検結果は、報告書にて、直営職員に情報共有がなされます。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14</a:t>
            </a:fld>
            <a:endParaRPr kumimoji="1" lang="ja-JP" altLang="en-US"/>
          </a:p>
        </p:txBody>
      </p:sp>
    </p:spTree>
    <p:extLst>
      <p:ext uri="{BB962C8B-B14F-4D97-AF65-F5344CB8AC3E}">
        <p14:creationId xmlns:p14="http://schemas.microsoft.com/office/powerpoint/2010/main" val="3603150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また、ダムの定期点検の考え方につきましては、</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・月点検、半年点検、年点検を委託業者により実施しております。</a:t>
            </a:r>
            <a:endParaRPr kumimoji="1" lang="en-US" altLang="ja-JP" dirty="0"/>
          </a:p>
          <a:p>
            <a:r>
              <a:rPr kumimoji="1" lang="ja-JP" altLang="en-US" dirty="0"/>
              <a:t>　動作確認は年に一度実施し、データ計測及び異常の有無の</a:t>
            </a:r>
            <a:endParaRPr kumimoji="1" lang="en-US" altLang="ja-JP" dirty="0"/>
          </a:p>
          <a:p>
            <a:r>
              <a:rPr kumimoji="1" lang="ja-JP" altLang="en-US" dirty="0"/>
              <a:t>把握を行います。</a:t>
            </a:r>
            <a:endParaRPr kumimoji="1" lang="en-US" altLang="ja-JP" dirty="0"/>
          </a:p>
          <a:p>
            <a:r>
              <a:rPr kumimoji="1" lang="ja-JP" altLang="en-US" dirty="0"/>
              <a:t>・これらの点検結果は、報告書等にて、直営職員とも情報共有がなされます。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15</a:t>
            </a:fld>
            <a:endParaRPr kumimoji="1" lang="ja-JP" altLang="en-US"/>
          </a:p>
        </p:txBody>
      </p:sp>
    </p:spTree>
    <p:extLst>
      <p:ext uri="{BB962C8B-B14F-4D97-AF65-F5344CB8AC3E}">
        <p14:creationId xmlns:p14="http://schemas.microsoft.com/office/powerpoint/2010/main" val="411311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6745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871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ではまず、施設の現状について</a:t>
            </a:r>
            <a:r>
              <a:rPr kumimoji="1" lang="ja-JP" altLang="en-US" dirty="0" err="1"/>
              <a:t>で</a:t>
            </a:r>
            <a:r>
              <a:rPr kumimoji="1" lang="ja-JP" altLang="en-US" dirty="0"/>
              <a:t>ございます。</a:t>
            </a:r>
            <a:endParaRPr kumimoji="1" lang="en-US" altLang="ja-JP" dirty="0"/>
          </a:p>
          <a:p>
            <a:r>
              <a:rPr kumimoji="1" lang="ja-JP" altLang="en-US" dirty="0"/>
              <a:t>大阪府においては、河川設備として、河川の河口や合流点付近に、高潮や</a:t>
            </a:r>
            <a:endParaRPr kumimoji="1" lang="en-US" altLang="ja-JP" dirty="0"/>
          </a:p>
          <a:p>
            <a:r>
              <a:rPr kumimoji="1" lang="ja-JP" altLang="en-US" dirty="0"/>
              <a:t>洪水の防御を目的とした水門や排水機場が設置されています。</a:t>
            </a:r>
            <a:endParaRPr kumimoji="1" lang="en-US" altLang="ja-JP" dirty="0"/>
          </a:p>
          <a:p>
            <a:r>
              <a:rPr kumimoji="1" lang="ja-JP" altLang="en-US" dirty="0"/>
              <a:t>たとえば、左上のアーチ型水門は、全国でも大阪にのみ設置される珍しい</a:t>
            </a:r>
            <a:endParaRPr kumimoji="1" lang="en-US" altLang="ja-JP" dirty="0"/>
          </a:p>
          <a:p>
            <a:r>
              <a:rPr kumimoji="1" lang="ja-JP" altLang="en-US" dirty="0"/>
              <a:t>水門で、水路の幅が約６０ｍほどととても大きな水門であります。</a:t>
            </a:r>
            <a:endParaRPr kumimoji="1" lang="en-US" altLang="ja-JP" dirty="0"/>
          </a:p>
          <a:p>
            <a:r>
              <a:rPr kumimoji="1" lang="ja-JP" altLang="en-US" dirty="0"/>
              <a:t>また、排水機場についても、全国的にも大きなサイズのポンプを設置した</a:t>
            </a:r>
            <a:endParaRPr kumimoji="1" lang="en-US" altLang="ja-JP" dirty="0"/>
          </a:p>
          <a:p>
            <a:r>
              <a:rPr kumimoji="1" lang="ja-JP" altLang="en-US" dirty="0"/>
              <a:t>排水機場が多いことが大阪の特徴でございます。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164276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また、河川を横断する橋梁には、堤防を切り欠いた場所に設置される防潮扉や、</a:t>
            </a:r>
            <a:endParaRPr kumimoji="1" lang="en-US" altLang="ja-JP" dirty="0"/>
          </a:p>
          <a:p>
            <a:r>
              <a:rPr kumimoji="1" lang="ja-JP" altLang="en-US" dirty="0"/>
              <a:t>河川の水位を一定に保つ、ゴム製の起伏堰が設置されております。</a:t>
            </a:r>
          </a:p>
          <a:p>
            <a:r>
              <a:rPr kumimoji="1" lang="ja-JP" altLang="en-US" dirty="0"/>
              <a:t>また、下のように河川の流水を貯留するダムには、ゲートなどの放流設備が設置されています。</a:t>
            </a: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186513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また、水門、排水機場、ダムを操作したり、電源を供給する設備として、</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写真のような、監視制御設備、受変電設備、自家発電設備がございます。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147689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海岸設備も河川設備と同様に、沿岸部には水門・樋門、道路横断部に門扉が</a:t>
            </a:r>
            <a:endParaRPr kumimoji="1" lang="en-US" altLang="ja-JP" dirty="0"/>
          </a:p>
          <a:p>
            <a:r>
              <a:rPr kumimoji="1" lang="ja-JP" altLang="en-US" dirty="0"/>
              <a:t>設置されております。</a:t>
            </a:r>
            <a:endParaRPr kumimoji="1" lang="en-US" altLang="ja-JP" dirty="0"/>
          </a:p>
          <a:p>
            <a:r>
              <a:rPr kumimoji="1" lang="ja-JP" altLang="en-US" dirty="0"/>
              <a:t>またこれらの閉鎖時に、内水排除するための、排水機場も設置されております。</a:t>
            </a: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125844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一つ、水門を例にとって構成される機器類を挙げてみました。</a:t>
            </a:r>
            <a:endParaRPr kumimoji="1" lang="en-US" altLang="ja-JP" dirty="0"/>
          </a:p>
          <a:p>
            <a:r>
              <a:rPr kumimoji="1" lang="ja-JP" altLang="en-US" dirty="0"/>
              <a:t>大きくわけて、これら６つの設備が組み合わされて、水門が構成されております。</a:t>
            </a:r>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25844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これらの施設の施工年次についてでありますが、</a:t>
            </a:r>
            <a:endParaRPr kumimoji="1" lang="en-US" altLang="ja-JP" dirty="0"/>
          </a:p>
          <a:p>
            <a:r>
              <a:rPr kumimoji="1" lang="ja-JP" altLang="en-US" dirty="0"/>
              <a:t>大阪府では、昭和に入り、３つの大きな台風によってひきおこされた高潮により</a:t>
            </a:r>
            <a:endParaRPr kumimoji="1" lang="en-US" altLang="ja-JP" dirty="0"/>
          </a:p>
          <a:p>
            <a:r>
              <a:rPr kumimoji="1" lang="ja-JP" altLang="en-US" dirty="0"/>
              <a:t>大きな被害をうけました。</a:t>
            </a:r>
            <a:endParaRPr kumimoji="1" lang="en-US" altLang="ja-JP" dirty="0"/>
          </a:p>
          <a:p>
            <a:r>
              <a:rPr kumimoji="1" lang="ja-JP" altLang="en-US" dirty="0"/>
              <a:t>このことから、昭和</a:t>
            </a:r>
            <a:r>
              <a:rPr kumimoji="1" lang="en-US" altLang="ja-JP" dirty="0"/>
              <a:t>40</a:t>
            </a:r>
            <a:r>
              <a:rPr kumimoji="1" lang="ja-JP" altLang="en-US" dirty="0"/>
              <a:t>年代には、防潮堤の整備とともに水門と防潮扉の整備が</a:t>
            </a:r>
            <a:endParaRPr kumimoji="1" lang="en-US" altLang="ja-JP" dirty="0"/>
          </a:p>
          <a:p>
            <a:r>
              <a:rPr kumimoji="1" lang="ja-JP" altLang="en-US" dirty="0"/>
              <a:t>進められました。</a:t>
            </a:r>
            <a:endParaRPr kumimoji="1" lang="en-US" altLang="ja-JP" dirty="0"/>
          </a:p>
          <a:p>
            <a:r>
              <a:rPr kumimoji="1" lang="ja-JP" altLang="en-US" dirty="0"/>
              <a:t>また、昭和</a:t>
            </a:r>
            <a:r>
              <a:rPr kumimoji="1" lang="en-US" altLang="ja-JP" dirty="0"/>
              <a:t>50</a:t>
            </a:r>
            <a:r>
              <a:rPr kumimoji="1" lang="ja-JP" altLang="en-US" dirty="0"/>
              <a:t>年代には、洪水対策としての排水機場設備の建設がピークを</a:t>
            </a:r>
            <a:endParaRPr kumimoji="1" lang="en-US" altLang="ja-JP" dirty="0"/>
          </a:p>
          <a:p>
            <a:r>
              <a:rPr kumimoji="1" lang="ja-JP" altLang="en-US" dirty="0"/>
              <a:t>迎えました。</a:t>
            </a:r>
            <a:endParaRPr kumimoji="1" lang="en-US" altLang="ja-JP" dirty="0"/>
          </a:p>
          <a:p>
            <a:r>
              <a:rPr kumimoji="1" lang="ja-JP" altLang="en-US" dirty="0"/>
              <a:t>近年では、雨水を貯留する調節池事業や、過去に高潮対策として整備された</a:t>
            </a:r>
            <a:endParaRPr kumimoji="1" lang="en-US" altLang="ja-JP" dirty="0"/>
          </a:p>
          <a:p>
            <a:r>
              <a:rPr kumimoji="1" lang="ja-JP" altLang="en-US" dirty="0"/>
              <a:t>防潮扉を、津波対策として更新する事業が多いのが特徴となっております。</a:t>
            </a:r>
            <a:endParaRPr kumimoji="1" lang="en-US" altLang="ja-JP" dirty="0"/>
          </a:p>
          <a:p>
            <a:r>
              <a:rPr kumimoji="1" lang="ja-JP" altLang="en-US" dirty="0"/>
              <a:t>機械電気により動作する設備は、そのライフサイクルが土木施設と比較して</a:t>
            </a:r>
            <a:endParaRPr kumimoji="1" lang="en-US" altLang="ja-JP" dirty="0"/>
          </a:p>
          <a:p>
            <a:r>
              <a:rPr kumimoji="1" lang="ja-JP" altLang="en-US" dirty="0"/>
              <a:t>短いことから、定期的、継続的な更新を実施しなければなりません。</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32585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61775D6-E355-4EAF-BDEE-B04BC6803A9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0614823-41D9-485B-A2D5-75E593865C7C}"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4FF336-CABA-4CBB-8E49-D1E29DD138B8}"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D4E0DB-5E2A-47F6-8D81-EE43CC6BC00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F5E806-3444-467C-8593-4BBA9FB1CE77}"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CF5EA-8371-4F9E-9F70-497DD76FDEA7}"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5CDA9A9-D1D9-4BAE-9653-8988E33B6781}" type="datetime1">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237B4A-2DA4-4BDD-9466-FB2E0B7EF2F1}" type="datetime1">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51FD5-08C0-4FFF-89CE-E391894DB73E}" type="datetime1">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3E98E4-912B-4538-8261-656492193EE1}"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176A2A-8FEB-4FDA-A24A-5E322FB0382E}"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A7E776-5040-476D-939B-F7EBAE264593}" type="datetime1">
              <a:rPr kumimoji="1" lang="ja-JP" altLang="en-US" smtClean="0"/>
              <a:t>2024/3/13</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b="1" dirty="0">
                <a:latin typeface="Meiryo UI" pitchFamily="50" charset="-128"/>
                <a:ea typeface="Meiryo UI" pitchFamily="50" charset="-128"/>
                <a:cs typeface="Meiryo UI" pitchFamily="50" charset="-128"/>
              </a:rPr>
              <a:t>第１回　</a:t>
            </a:r>
            <a:r>
              <a:rPr lang="ja-JP" altLang="en-US" dirty="0">
                <a:latin typeface="Meiryo UI" pitchFamily="50" charset="-128"/>
                <a:ea typeface="Meiryo UI" pitchFamily="50" charset="-128"/>
                <a:cs typeface="Meiryo UI" pitchFamily="50" charset="-128"/>
              </a:rPr>
              <a:t>設備</a:t>
            </a:r>
            <a:r>
              <a:rPr kumimoji="1" lang="ja-JP" altLang="en-US" b="1" dirty="0">
                <a:latin typeface="Meiryo UI" pitchFamily="50" charset="-128"/>
                <a:ea typeface="Meiryo UI" pitchFamily="50" charset="-128"/>
                <a:cs typeface="Meiryo UI" pitchFamily="50" charset="-128"/>
              </a:rPr>
              <a:t>部会</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a:latin typeface="Meiryo UI" pitchFamily="50" charset="-128"/>
                <a:ea typeface="Meiryo UI" pitchFamily="50" charset="-128"/>
                <a:cs typeface="Meiryo UI" pitchFamily="50" charset="-128"/>
              </a:rPr>
              <a:t>資料３</a:t>
            </a:r>
            <a:r>
              <a:rPr lang="ja-JP" altLang="en-US" b="1" dirty="0">
                <a:latin typeface="Meiryo UI" pitchFamily="50" charset="-128"/>
                <a:ea typeface="Meiryo UI" pitchFamily="50" charset="-128"/>
                <a:cs typeface="Meiryo UI" pitchFamily="50" charset="-128"/>
              </a:rPr>
              <a:t>－２</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pPr algn="ctr"/>
            <a:r>
              <a:rPr kumimoji="1" lang="ja-JP" altLang="en-US" sz="2400" b="1" dirty="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設備</a:t>
            </a:r>
            <a:r>
              <a:rPr kumimoji="1" lang="ja-JP" altLang="en-US" sz="2400" b="1" dirty="0">
                <a:latin typeface="Meiryo UI" pitchFamily="50" charset="-128"/>
                <a:ea typeface="Meiryo UI" pitchFamily="50" charset="-128"/>
                <a:cs typeface="Meiryo UI" pitchFamily="50" charset="-128"/>
              </a:rPr>
              <a:t>部会</a:t>
            </a:r>
          </a:p>
        </p:txBody>
      </p:sp>
      <p:sp>
        <p:nvSpPr>
          <p:cNvPr id="3" name="スライド番号プレースホルダー 2"/>
          <p:cNvSpPr>
            <a:spLocks noGrp="1"/>
          </p:cNvSpPr>
          <p:nvPr>
            <p:ph type="sldNum" sz="quarter" idx="12"/>
          </p:nvPr>
        </p:nvSpPr>
        <p:spPr/>
        <p:txBody>
          <a:bodyPr/>
          <a:lstStyle/>
          <a:p>
            <a:fld id="{682EF9F9-C4E8-46B2-BBF1-33E3162B856A}" type="slidenum">
              <a:rPr kumimoji="1" lang="ja-JP" altLang="en-US" smtClean="0"/>
              <a:t>0</a:t>
            </a:fld>
            <a:endParaRPr kumimoji="1" lang="ja-JP" altLang="en-US"/>
          </a:p>
        </p:txBody>
      </p:sp>
      <p:sp>
        <p:nvSpPr>
          <p:cNvPr id="8" name="サブタイトル 2"/>
          <p:cNvSpPr txBox="1">
            <a:spLocks/>
          </p:cNvSpPr>
          <p:nvPr/>
        </p:nvSpPr>
        <p:spPr>
          <a:xfrm>
            <a:off x="0"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b="1" dirty="0">
                <a:latin typeface="Meiryo UI" pitchFamily="50" charset="-128"/>
                <a:ea typeface="Meiryo UI" pitchFamily="50" charset="-128"/>
                <a:cs typeface="Meiryo UI" pitchFamily="50" charset="-128"/>
              </a:rPr>
              <a:t>《</a:t>
            </a:r>
            <a:r>
              <a:rPr kumimoji="1" lang="ja-JP" altLang="en-US" sz="4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施設と維持管理の現状</a:t>
            </a:r>
            <a:r>
              <a:rPr lang="en-US" altLang="ja-JP" sz="4000" b="1" dirty="0">
                <a:latin typeface="Meiryo UI" pitchFamily="50" charset="-128"/>
                <a:ea typeface="Meiryo UI" pitchFamily="50" charset="-128"/>
                <a:cs typeface="Meiryo UI" pitchFamily="50" charset="-128"/>
              </a:rPr>
              <a:t>》</a:t>
            </a:r>
            <a:endParaRPr lang="ja-JP" altLang="en-US" sz="4000" b="1" dirty="0">
              <a:latin typeface="Meiryo UI" pitchFamily="50" charset="-128"/>
              <a:ea typeface="Meiryo UI" pitchFamily="50" charset="-128"/>
              <a:cs typeface="Meiryo UI" pitchFamily="50" charset="-128"/>
            </a:endParaRPr>
          </a:p>
        </p:txBody>
      </p:sp>
      <p:sp>
        <p:nvSpPr>
          <p:cNvPr id="13" name="サブタイトル 2">
            <a:extLst>
              <a:ext uri="{FF2B5EF4-FFF2-40B4-BE49-F238E27FC236}">
                <a16:creationId xmlns:a16="http://schemas.microsoft.com/office/drawing/2014/main" id="{5FA5A9B1-ADE0-4728-A350-4D0CD1AE6BBA}"/>
              </a:ext>
            </a:extLst>
          </p:cNvPr>
          <p:cNvSpPr txBox="1">
            <a:spLocks/>
          </p:cNvSpPr>
          <p:nvPr/>
        </p:nvSpPr>
        <p:spPr>
          <a:xfrm>
            <a:off x="16590" y="2015303"/>
            <a:ext cx="9144000" cy="792088"/>
          </a:xfrm>
          <a:prstGeom prst="rect">
            <a:avLst/>
          </a:prstGeom>
        </p:spPr>
        <p:txBody>
          <a:bodyPr vert="horz" lIns="91440" tIns="45720" rIns="91440" bIns="4572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lang="ja-JP" altLang="en-US" sz="4000" b="1" dirty="0">
              <a:latin typeface="Meiryo UI" pitchFamily="50" charset="-128"/>
              <a:ea typeface="Meiryo UI" pitchFamily="50" charset="-128"/>
              <a:cs typeface="Meiryo UI" pitchFamily="50" charset="-128"/>
            </a:endParaRPr>
          </a:p>
        </p:txBody>
      </p:sp>
      <p:sp>
        <p:nvSpPr>
          <p:cNvPr id="14" name="サブタイトル 2">
            <a:extLst>
              <a:ext uri="{FF2B5EF4-FFF2-40B4-BE49-F238E27FC236}">
                <a16:creationId xmlns:a16="http://schemas.microsoft.com/office/drawing/2014/main" id="{913EA1C3-FF14-471E-9AF3-D24DBDD076C0}"/>
              </a:ext>
            </a:extLst>
          </p:cNvPr>
          <p:cNvSpPr txBox="1">
            <a:spLocks/>
          </p:cNvSpPr>
          <p:nvPr/>
        </p:nvSpPr>
        <p:spPr>
          <a:xfrm>
            <a:off x="152400" y="5003282"/>
            <a:ext cx="9144000" cy="792088"/>
          </a:xfrm>
          <a:prstGeom prst="rect">
            <a:avLst/>
          </a:prstGeom>
        </p:spPr>
        <p:txBody>
          <a:bodyPr vert="horz" lIns="91440" tIns="45720" rIns="91440" bIns="4572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4000" dirty="0">
                <a:latin typeface="Meiryo UI" pitchFamily="50" charset="-128"/>
                <a:ea typeface="Meiryo UI" pitchFamily="50" charset="-128"/>
                <a:cs typeface="Meiryo UI" pitchFamily="50" charset="-128"/>
              </a:rPr>
              <a:t>（河川設備・海岸設備）</a:t>
            </a:r>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１．施設の現状</a:t>
            </a:r>
          </a:p>
        </p:txBody>
      </p:sp>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１－４　施設の健全度</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10722540-4725-4392-BB5C-079CE2735991}"/>
              </a:ext>
            </a:extLst>
          </p:cNvPr>
          <p:cNvSpPr txBox="1"/>
          <p:nvPr/>
        </p:nvSpPr>
        <p:spPr>
          <a:xfrm>
            <a:off x="275970" y="1008488"/>
            <a:ext cx="2207739" cy="369332"/>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健全度の推移</a:t>
            </a:r>
            <a:r>
              <a:rPr kumimoji="1" lang="en-US" altLang="ja-JP"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9FB01F11-93FC-4116-9D1D-4512F1E3AC97}"/>
              </a:ext>
            </a:extLst>
          </p:cNvPr>
          <p:cNvSpPr txBox="1"/>
          <p:nvPr/>
        </p:nvSpPr>
        <p:spPr>
          <a:xfrm>
            <a:off x="3832757" y="980181"/>
            <a:ext cx="2207739" cy="369332"/>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健全度の定義</a:t>
            </a:r>
            <a:r>
              <a:rPr kumimoji="1" lang="en-US" altLang="ja-JP"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0" name="テキスト ボックス 19">
            <a:extLst>
              <a:ext uri="{FF2B5EF4-FFF2-40B4-BE49-F238E27FC236}">
                <a16:creationId xmlns:a16="http://schemas.microsoft.com/office/drawing/2014/main" id="{2330DE21-02C1-4CC6-A077-BE6EF39E15CF}"/>
              </a:ext>
            </a:extLst>
          </p:cNvPr>
          <p:cNvSpPr txBox="1"/>
          <p:nvPr/>
        </p:nvSpPr>
        <p:spPr>
          <a:xfrm>
            <a:off x="276553" y="4157420"/>
            <a:ext cx="2207739" cy="369332"/>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老朽化施設の状況</a:t>
            </a:r>
            <a:r>
              <a:rPr kumimoji="1" lang="en-US" altLang="ja-JP"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8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aphicFrame>
        <p:nvGraphicFramePr>
          <p:cNvPr id="7" name="表 4">
            <a:extLst>
              <a:ext uri="{FF2B5EF4-FFF2-40B4-BE49-F238E27FC236}">
                <a16:creationId xmlns:a16="http://schemas.microsoft.com/office/drawing/2014/main" id="{758A364A-6575-41DA-9C6B-993634DB9285}"/>
              </a:ext>
            </a:extLst>
          </p:cNvPr>
          <p:cNvGraphicFramePr>
            <a:graphicFrameLocks noGrp="1"/>
          </p:cNvGraphicFramePr>
          <p:nvPr>
            <p:extLst>
              <p:ext uri="{D42A27DB-BD31-4B8C-83A1-F6EECF244321}">
                <p14:modId xmlns:p14="http://schemas.microsoft.com/office/powerpoint/2010/main" val="1191501278"/>
              </p:ext>
            </p:extLst>
          </p:nvPr>
        </p:nvGraphicFramePr>
        <p:xfrm>
          <a:off x="4103894" y="1377820"/>
          <a:ext cx="3913154" cy="2498841"/>
        </p:xfrm>
        <a:graphic>
          <a:graphicData uri="http://schemas.openxmlformats.org/drawingml/2006/table">
            <a:tbl>
              <a:tblPr firstRow="1" bandRow="1">
                <a:tableStyleId>{5C22544A-7EE6-4342-B048-85BDC9FD1C3A}</a:tableStyleId>
              </a:tblPr>
              <a:tblGrid>
                <a:gridCol w="484084">
                  <a:extLst>
                    <a:ext uri="{9D8B030D-6E8A-4147-A177-3AD203B41FA5}">
                      <a16:colId xmlns:a16="http://schemas.microsoft.com/office/drawing/2014/main" val="1971351550"/>
                    </a:ext>
                  </a:extLst>
                </a:gridCol>
                <a:gridCol w="3429070">
                  <a:extLst>
                    <a:ext uri="{9D8B030D-6E8A-4147-A177-3AD203B41FA5}">
                      <a16:colId xmlns:a16="http://schemas.microsoft.com/office/drawing/2014/main" val="1156440462"/>
                    </a:ext>
                  </a:extLst>
                </a:gridCol>
              </a:tblGrid>
              <a:tr h="386821">
                <a:tc>
                  <a:txBody>
                    <a:bodyPr/>
                    <a:lstStyle/>
                    <a:p>
                      <a:pPr algn="ctr"/>
                      <a:r>
                        <a:rPr kumimoji="1" lang="ja-JP" altLang="en-US" sz="1000" dirty="0"/>
                        <a:t>健全度</a:t>
                      </a:r>
                    </a:p>
                  </a:txBody>
                  <a:tcPr/>
                </a:tc>
                <a:tc>
                  <a:txBody>
                    <a:bodyPr/>
                    <a:lstStyle/>
                    <a:p>
                      <a:pPr algn="ctr"/>
                      <a:r>
                        <a:rPr kumimoji="1" lang="ja-JP" altLang="en-US" sz="1000" dirty="0"/>
                        <a:t>状態</a:t>
                      </a:r>
                    </a:p>
                  </a:txBody>
                  <a:tcPr/>
                </a:tc>
                <a:extLst>
                  <a:ext uri="{0D108BD9-81ED-4DB2-BD59-A6C34878D82A}">
                    <a16:rowId xmlns:a16="http://schemas.microsoft.com/office/drawing/2014/main" val="819853882"/>
                  </a:ext>
                </a:extLst>
              </a:tr>
              <a:tr h="308345">
                <a:tc>
                  <a:txBody>
                    <a:bodyPr/>
                    <a:lstStyle/>
                    <a:p>
                      <a:pPr algn="ctr"/>
                      <a:r>
                        <a:rPr kumimoji="1" lang="ja-JP" altLang="en-US" sz="1200" dirty="0"/>
                        <a:t>５</a:t>
                      </a:r>
                      <a:endParaRPr kumimoji="1" lang="en-US" altLang="ja-JP" sz="1200" dirty="0"/>
                    </a:p>
                  </a:txBody>
                  <a:tcPr/>
                </a:tc>
                <a:tc>
                  <a:txBody>
                    <a:bodyPr/>
                    <a:lstStyle/>
                    <a:p>
                      <a:r>
                        <a:rPr kumimoji="1" lang="ja-JP" altLang="en-US" sz="1200" dirty="0"/>
                        <a:t>問題なし</a:t>
                      </a:r>
                    </a:p>
                  </a:txBody>
                  <a:tcPr/>
                </a:tc>
                <a:extLst>
                  <a:ext uri="{0D108BD9-81ED-4DB2-BD59-A6C34878D82A}">
                    <a16:rowId xmlns:a16="http://schemas.microsoft.com/office/drawing/2014/main" val="4093054739"/>
                  </a:ext>
                </a:extLst>
              </a:tr>
              <a:tr h="308345">
                <a:tc>
                  <a:txBody>
                    <a:bodyPr/>
                    <a:lstStyle/>
                    <a:p>
                      <a:pPr algn="ctr"/>
                      <a:r>
                        <a:rPr kumimoji="1" lang="ja-JP" altLang="en-US" sz="1200" dirty="0"/>
                        <a:t>４</a:t>
                      </a:r>
                    </a:p>
                  </a:txBody>
                  <a:tcPr/>
                </a:tc>
                <a:tc>
                  <a:txBody>
                    <a:bodyPr/>
                    <a:lstStyle/>
                    <a:p>
                      <a:r>
                        <a:rPr kumimoji="1" lang="ja-JP" altLang="en-US" sz="1200" dirty="0"/>
                        <a:t>劣化の兆候が見られる</a:t>
                      </a:r>
                    </a:p>
                  </a:txBody>
                  <a:tcPr/>
                </a:tc>
                <a:extLst>
                  <a:ext uri="{0D108BD9-81ED-4DB2-BD59-A6C34878D82A}">
                    <a16:rowId xmlns:a16="http://schemas.microsoft.com/office/drawing/2014/main" val="2958076009"/>
                  </a:ext>
                </a:extLst>
              </a:tr>
              <a:tr h="454103">
                <a:tc>
                  <a:txBody>
                    <a:bodyPr/>
                    <a:lstStyle/>
                    <a:p>
                      <a:pPr algn="ctr"/>
                      <a:r>
                        <a:rPr kumimoji="1" lang="ja-JP" altLang="en-US" sz="1200" dirty="0"/>
                        <a:t>３</a:t>
                      </a:r>
                    </a:p>
                  </a:txBody>
                  <a:tcPr/>
                </a:tc>
                <a:tc>
                  <a:txBody>
                    <a:bodyPr/>
                    <a:lstStyle/>
                    <a:p>
                      <a:r>
                        <a:rPr kumimoji="1" lang="ja-JP" altLang="en-US" sz="1200" dirty="0"/>
                        <a:t>劣化が進行しているが、</a:t>
                      </a:r>
                      <a:endParaRPr kumimoji="1" lang="en-US" altLang="ja-JP" sz="1200" dirty="0"/>
                    </a:p>
                    <a:p>
                      <a:r>
                        <a:rPr kumimoji="1" lang="ja-JP" altLang="en-US" sz="1200" dirty="0"/>
                        <a:t>機場の機能に支障が出るほどではない</a:t>
                      </a:r>
                    </a:p>
                  </a:txBody>
                  <a:tcPr/>
                </a:tc>
                <a:extLst>
                  <a:ext uri="{0D108BD9-81ED-4DB2-BD59-A6C34878D82A}">
                    <a16:rowId xmlns:a16="http://schemas.microsoft.com/office/drawing/2014/main" val="3303094480"/>
                  </a:ext>
                </a:extLst>
              </a:tr>
              <a:tr h="454103">
                <a:tc>
                  <a:txBody>
                    <a:bodyPr/>
                    <a:lstStyle/>
                    <a:p>
                      <a:pPr algn="ctr"/>
                      <a:r>
                        <a:rPr kumimoji="1" lang="ja-JP" altLang="en-US" sz="1200" dirty="0"/>
                        <a:t>２</a:t>
                      </a:r>
                    </a:p>
                  </a:txBody>
                  <a:tcPr/>
                </a:tc>
                <a:tc>
                  <a:txBody>
                    <a:bodyPr/>
                    <a:lstStyle/>
                    <a:p>
                      <a:r>
                        <a:rPr kumimoji="1" lang="ja-JP" altLang="en-US" sz="1200" dirty="0"/>
                        <a:t>劣化がさらに進行し、</a:t>
                      </a:r>
                      <a:endParaRPr kumimoji="1" lang="en-US" altLang="ja-JP" sz="1200" dirty="0"/>
                    </a:p>
                    <a:p>
                      <a:r>
                        <a:rPr kumimoji="1" lang="ja-JP" altLang="en-US" sz="1200" dirty="0"/>
                        <a:t>機場の機能に支障が出る恐れがある</a:t>
                      </a:r>
                    </a:p>
                  </a:txBody>
                  <a:tcPr/>
                </a:tc>
                <a:extLst>
                  <a:ext uri="{0D108BD9-81ED-4DB2-BD59-A6C34878D82A}">
                    <a16:rowId xmlns:a16="http://schemas.microsoft.com/office/drawing/2014/main" val="1832367589"/>
                  </a:ext>
                </a:extLst>
              </a:tr>
              <a:tr h="571511">
                <a:tc>
                  <a:txBody>
                    <a:bodyPr/>
                    <a:lstStyle/>
                    <a:p>
                      <a:pPr algn="ctr"/>
                      <a:r>
                        <a:rPr kumimoji="1" lang="ja-JP" altLang="en-US" sz="1200" dirty="0"/>
                        <a:t>１</a:t>
                      </a:r>
                    </a:p>
                  </a:txBody>
                  <a:tcPr/>
                </a:tc>
                <a:tc>
                  <a:txBody>
                    <a:bodyPr/>
                    <a:lstStyle/>
                    <a:p>
                      <a:r>
                        <a:rPr kumimoji="1" lang="ja-JP" altLang="en-US" sz="1200" dirty="0"/>
                        <a:t>劣化が著しく、補修・部分更新では対応不可。</a:t>
                      </a:r>
                      <a:endParaRPr kumimoji="1" lang="en-US" altLang="ja-JP" sz="1200" dirty="0"/>
                    </a:p>
                    <a:p>
                      <a:r>
                        <a:rPr kumimoji="1" lang="ja-JP" altLang="en-US" sz="1200" dirty="0"/>
                        <a:t>機場の機能に支障が出てもおかしくない状態</a:t>
                      </a:r>
                    </a:p>
                  </a:txBody>
                  <a:tcPr/>
                </a:tc>
                <a:extLst>
                  <a:ext uri="{0D108BD9-81ED-4DB2-BD59-A6C34878D82A}">
                    <a16:rowId xmlns:a16="http://schemas.microsoft.com/office/drawing/2014/main" val="1032170579"/>
                  </a:ext>
                </a:extLst>
              </a:tr>
            </a:tbl>
          </a:graphicData>
        </a:graphic>
      </p:graphicFrame>
      <p:pic>
        <p:nvPicPr>
          <p:cNvPr id="9" name="Picture 4" descr="D:\NishiguchiA\Desktop\R0011239.jpg">
            <a:extLst>
              <a:ext uri="{FF2B5EF4-FFF2-40B4-BE49-F238E27FC236}">
                <a16:creationId xmlns:a16="http://schemas.microsoft.com/office/drawing/2014/main" id="{56452EBA-BF1C-45A3-BB4B-7012CC1D67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0316" y="4580531"/>
            <a:ext cx="3005491" cy="224252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938A3C2C-ACCA-45B4-83AC-EEC0717E4265}"/>
              </a:ext>
            </a:extLst>
          </p:cNvPr>
          <p:cNvSpPr txBox="1"/>
          <p:nvPr/>
        </p:nvSpPr>
        <p:spPr>
          <a:xfrm>
            <a:off x="1708197" y="6460818"/>
            <a:ext cx="1405715" cy="369332"/>
          </a:xfrm>
          <a:prstGeom prst="rect">
            <a:avLst/>
          </a:prstGeom>
          <a:solidFill>
            <a:schemeClr val="bg1"/>
          </a:solidFill>
        </p:spPr>
        <p:txBody>
          <a:bodyPr wrap="square" rtlCol="0">
            <a:spAutoFit/>
          </a:bodyPr>
          <a:lstStyle/>
          <a:p>
            <a:r>
              <a:rPr kumimoji="1" lang="ja-JP" altLang="en-US" dirty="0"/>
              <a:t>扉体腐食</a:t>
            </a:r>
          </a:p>
        </p:txBody>
      </p:sp>
      <p:pic>
        <p:nvPicPr>
          <p:cNvPr id="14" name="Picture 2" descr="D:\NishiguchiA\Desktop\3400ポンプ.jpg">
            <a:extLst>
              <a:ext uri="{FF2B5EF4-FFF2-40B4-BE49-F238E27FC236}">
                <a16:creationId xmlns:a16="http://schemas.microsoft.com/office/drawing/2014/main" id="{5D4698D4-DD3E-45BC-8634-45EB2120D9B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5013"/>
          <a:stretch/>
        </p:blipFill>
        <p:spPr bwMode="auto">
          <a:xfrm>
            <a:off x="6298031" y="4580531"/>
            <a:ext cx="2783501" cy="215419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83FA905E-2DD1-4B8E-AD9E-3BCDD305F21F}"/>
              </a:ext>
            </a:extLst>
          </p:cNvPr>
          <p:cNvSpPr txBox="1"/>
          <p:nvPr/>
        </p:nvSpPr>
        <p:spPr>
          <a:xfrm>
            <a:off x="7507404" y="6312287"/>
            <a:ext cx="1574127" cy="369332"/>
          </a:xfrm>
          <a:prstGeom prst="rect">
            <a:avLst/>
          </a:prstGeom>
          <a:solidFill>
            <a:schemeClr val="bg1"/>
          </a:solidFill>
        </p:spPr>
        <p:txBody>
          <a:bodyPr wrap="square" rtlCol="0">
            <a:spAutoFit/>
          </a:bodyPr>
          <a:lstStyle/>
          <a:p>
            <a:r>
              <a:rPr kumimoji="1" lang="ja-JP" altLang="en-US" dirty="0"/>
              <a:t>ポンプ孔食</a:t>
            </a:r>
          </a:p>
        </p:txBody>
      </p:sp>
      <p:pic>
        <p:nvPicPr>
          <p:cNvPr id="25" name="図 24">
            <a:extLst>
              <a:ext uri="{FF2B5EF4-FFF2-40B4-BE49-F238E27FC236}">
                <a16:creationId xmlns:a16="http://schemas.microsoft.com/office/drawing/2014/main" id="{9D5421DC-5C22-4E4B-A45E-FDBB89BCF65B}"/>
              </a:ext>
            </a:extLst>
          </p:cNvPr>
          <p:cNvPicPr>
            <a:picLocks noChangeAspect="1"/>
          </p:cNvPicPr>
          <p:nvPr/>
        </p:nvPicPr>
        <p:blipFill>
          <a:blip r:embed="rId5"/>
          <a:stretch>
            <a:fillRect/>
          </a:stretch>
        </p:blipFill>
        <p:spPr>
          <a:xfrm>
            <a:off x="3253377" y="4580531"/>
            <a:ext cx="2999492" cy="2249619"/>
          </a:xfrm>
          <a:prstGeom prst="rect">
            <a:avLst/>
          </a:prstGeom>
        </p:spPr>
      </p:pic>
      <p:sp>
        <p:nvSpPr>
          <p:cNvPr id="13" name="テキスト ボックス 12">
            <a:extLst>
              <a:ext uri="{FF2B5EF4-FFF2-40B4-BE49-F238E27FC236}">
                <a16:creationId xmlns:a16="http://schemas.microsoft.com/office/drawing/2014/main" id="{DB73CAAF-0EBF-44F0-AE66-0E6A4C8C736C}"/>
              </a:ext>
            </a:extLst>
          </p:cNvPr>
          <p:cNvSpPr txBox="1"/>
          <p:nvPr/>
        </p:nvSpPr>
        <p:spPr>
          <a:xfrm>
            <a:off x="4594777" y="6405961"/>
            <a:ext cx="1608685" cy="369332"/>
          </a:xfrm>
          <a:prstGeom prst="rect">
            <a:avLst/>
          </a:prstGeom>
          <a:solidFill>
            <a:schemeClr val="bg1"/>
          </a:solidFill>
        </p:spPr>
        <p:txBody>
          <a:bodyPr wrap="square" rtlCol="0">
            <a:spAutoFit/>
          </a:bodyPr>
          <a:lstStyle/>
          <a:p>
            <a:r>
              <a:rPr kumimoji="1" lang="ja-JP" altLang="en-US" dirty="0"/>
              <a:t>エンジン損傷</a:t>
            </a:r>
          </a:p>
        </p:txBody>
      </p:sp>
      <p:pic>
        <p:nvPicPr>
          <p:cNvPr id="26" name="図 25">
            <a:extLst>
              <a:ext uri="{FF2B5EF4-FFF2-40B4-BE49-F238E27FC236}">
                <a16:creationId xmlns:a16="http://schemas.microsoft.com/office/drawing/2014/main" id="{2E700863-FADF-4B60-B0C8-3D942880E35B}"/>
              </a:ext>
            </a:extLst>
          </p:cNvPr>
          <p:cNvPicPr>
            <a:picLocks noChangeAspect="1"/>
          </p:cNvPicPr>
          <p:nvPr/>
        </p:nvPicPr>
        <p:blipFill>
          <a:blip r:embed="rId6"/>
          <a:stretch>
            <a:fillRect/>
          </a:stretch>
        </p:blipFill>
        <p:spPr>
          <a:xfrm>
            <a:off x="3326617" y="5743198"/>
            <a:ext cx="1194920" cy="902286"/>
          </a:xfrm>
          <a:prstGeom prst="rect">
            <a:avLst/>
          </a:prstGeom>
          <a:ln w="12700">
            <a:solidFill>
              <a:schemeClr val="bg1"/>
            </a:solidFill>
          </a:ln>
        </p:spPr>
      </p:pic>
      <p:sp>
        <p:nvSpPr>
          <p:cNvPr id="21" name="テキスト ボックス 20">
            <a:extLst>
              <a:ext uri="{FF2B5EF4-FFF2-40B4-BE49-F238E27FC236}">
                <a16:creationId xmlns:a16="http://schemas.microsoft.com/office/drawing/2014/main" id="{4EA9E3A6-83EB-49F5-A3EC-943ACD45AF50}"/>
              </a:ext>
            </a:extLst>
          </p:cNvPr>
          <p:cNvSpPr txBox="1"/>
          <p:nvPr/>
        </p:nvSpPr>
        <p:spPr>
          <a:xfrm>
            <a:off x="7947851" y="3072015"/>
            <a:ext cx="954107" cy="246221"/>
          </a:xfrm>
          <a:prstGeom prst="rect">
            <a:avLst/>
          </a:prstGeom>
          <a:noFill/>
        </p:spPr>
        <p:txBody>
          <a:bodyPr wrap="none" rtlCol="0">
            <a:spAutoFit/>
          </a:bodyPr>
          <a:lstStyle/>
          <a:p>
            <a:r>
              <a:rPr lang="ja-JP" altLang="en-US" sz="1000" dirty="0">
                <a:solidFill>
                  <a:srgbClr val="FF0000"/>
                </a:solidFill>
              </a:rPr>
              <a:t>限界管理水準</a:t>
            </a:r>
            <a:endParaRPr kumimoji="1" lang="ja-JP" altLang="en-US" sz="1000" dirty="0">
              <a:solidFill>
                <a:srgbClr val="FF0000"/>
              </a:solidFill>
            </a:endParaRPr>
          </a:p>
        </p:txBody>
      </p:sp>
      <p:sp>
        <p:nvSpPr>
          <p:cNvPr id="22" name="テキスト ボックス 21">
            <a:extLst>
              <a:ext uri="{FF2B5EF4-FFF2-40B4-BE49-F238E27FC236}">
                <a16:creationId xmlns:a16="http://schemas.microsoft.com/office/drawing/2014/main" id="{12D4F10B-A49D-4B0A-9CFE-08F18CDF03C5}"/>
              </a:ext>
            </a:extLst>
          </p:cNvPr>
          <p:cNvSpPr txBox="1"/>
          <p:nvPr/>
        </p:nvSpPr>
        <p:spPr>
          <a:xfrm>
            <a:off x="7925434" y="2188142"/>
            <a:ext cx="954107" cy="246221"/>
          </a:xfrm>
          <a:prstGeom prst="rect">
            <a:avLst/>
          </a:prstGeom>
          <a:noFill/>
        </p:spPr>
        <p:txBody>
          <a:bodyPr wrap="none" rtlCol="0">
            <a:spAutoFit/>
          </a:bodyPr>
          <a:lstStyle/>
          <a:p>
            <a:r>
              <a:rPr kumimoji="1" lang="ja-JP" altLang="en-US" sz="1000" dirty="0">
                <a:solidFill>
                  <a:srgbClr val="FF0000"/>
                </a:solidFill>
              </a:rPr>
              <a:t>目標管理水準</a:t>
            </a:r>
            <a:endParaRPr kumimoji="1" lang="en-US" altLang="ja-JP" sz="1000" dirty="0">
              <a:solidFill>
                <a:srgbClr val="FF0000"/>
              </a:solidFill>
            </a:endParaRPr>
          </a:p>
        </p:txBody>
      </p:sp>
      <p:cxnSp>
        <p:nvCxnSpPr>
          <p:cNvPr id="23" name="直線コネクタ 22">
            <a:extLst>
              <a:ext uri="{FF2B5EF4-FFF2-40B4-BE49-F238E27FC236}">
                <a16:creationId xmlns:a16="http://schemas.microsoft.com/office/drawing/2014/main" id="{E5C50B79-649B-4D1C-985B-75ABD66D84CF}"/>
              </a:ext>
            </a:extLst>
          </p:cNvPr>
          <p:cNvCxnSpPr/>
          <p:nvPr/>
        </p:nvCxnSpPr>
        <p:spPr>
          <a:xfrm>
            <a:off x="8017048" y="2420888"/>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9CFA545-480E-4D1B-8528-4D0E6AC3AECB}"/>
              </a:ext>
            </a:extLst>
          </p:cNvPr>
          <p:cNvCxnSpPr/>
          <p:nvPr/>
        </p:nvCxnSpPr>
        <p:spPr>
          <a:xfrm>
            <a:off x="8017048" y="3318236"/>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2C0EBE69-0905-4AA3-B947-5294ECC8373B}"/>
              </a:ext>
            </a:extLst>
          </p:cNvPr>
          <p:cNvPicPr>
            <a:picLocks noChangeAspect="1"/>
          </p:cNvPicPr>
          <p:nvPr/>
        </p:nvPicPr>
        <p:blipFill>
          <a:blip r:embed="rId7"/>
          <a:stretch>
            <a:fillRect/>
          </a:stretch>
        </p:blipFill>
        <p:spPr>
          <a:xfrm>
            <a:off x="170316" y="1359283"/>
            <a:ext cx="3537588" cy="2752813"/>
          </a:xfrm>
          <a:prstGeom prst="rect">
            <a:avLst/>
          </a:prstGeom>
        </p:spPr>
      </p:pic>
      <p:sp>
        <p:nvSpPr>
          <p:cNvPr id="27" name="スライド番号プレースホルダー 2">
            <a:extLst>
              <a:ext uri="{FF2B5EF4-FFF2-40B4-BE49-F238E27FC236}">
                <a16:creationId xmlns:a16="http://schemas.microsoft.com/office/drawing/2014/main" id="{8B575755-28EC-46FE-913F-788ABB8DE15D}"/>
              </a:ext>
            </a:extLst>
          </p:cNvPr>
          <p:cNvSpPr>
            <a:spLocks noGrp="1"/>
          </p:cNvSpPr>
          <p:nvPr>
            <p:ph type="sldNum" sz="quarter" idx="12"/>
          </p:nvPr>
        </p:nvSpPr>
        <p:spPr>
          <a:xfrm>
            <a:off x="8571758" y="6614062"/>
            <a:ext cx="660400" cy="365125"/>
          </a:xfrm>
        </p:spPr>
        <p:txBody>
          <a:bodyPr/>
          <a:lstStyle/>
          <a:p>
            <a:fld id="{682EF9F9-C4E8-46B2-BBF1-33E3162B856A}" type="slidenum">
              <a:rPr kumimoji="1" lang="ja-JP" altLang="en-US" smtClean="0"/>
              <a:t>9</a:t>
            </a:fld>
            <a:endParaRPr kumimoji="1" lang="ja-JP" altLang="en-US" dirty="0"/>
          </a:p>
        </p:txBody>
      </p:sp>
      <p:sp>
        <p:nvSpPr>
          <p:cNvPr id="28" name="テキスト ボックス 17">
            <a:extLst>
              <a:ext uri="{FF2B5EF4-FFF2-40B4-BE49-F238E27FC236}">
                <a16:creationId xmlns:a16="http://schemas.microsoft.com/office/drawing/2014/main" id="{FE96711F-4A78-4007-ABEA-3EEA5DEAF8DD}"/>
              </a:ext>
            </a:extLst>
          </p:cNvPr>
          <p:cNvSpPr txBox="1"/>
          <p:nvPr/>
        </p:nvSpPr>
        <p:spPr>
          <a:xfrm>
            <a:off x="7271791" y="-24041"/>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0002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１．施設の現状</a:t>
            </a:r>
          </a:p>
        </p:txBody>
      </p:sp>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１－４　施設の健全度</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9" name="スライド番号プレースホルダー 1"/>
          <p:cNvSpPr>
            <a:spLocks noGrp="1"/>
          </p:cNvSpPr>
          <p:nvPr>
            <p:ph type="sldNum" sz="quarter" idx="12"/>
          </p:nvPr>
        </p:nvSpPr>
        <p:spPr>
          <a:xfrm>
            <a:off x="3509617" y="6438647"/>
            <a:ext cx="2124766" cy="276999"/>
          </a:xfrm>
        </p:spPr>
        <p:txBody>
          <a:bodyPr/>
          <a:lstStyle/>
          <a:p>
            <a:pPr>
              <a:lnSpc>
                <a:spcPts val="1600"/>
              </a:lnSpc>
            </a:pPr>
            <a:r>
              <a:rPr lang="ja-JP" altLang="ja-JP" b="0" kern="100" dirty="0">
                <a:solidFill>
                  <a:schemeClr val="tx1"/>
                </a:solidFill>
                <a:effectLst/>
                <a:latin typeface="HGｺﾞｼｯｸM" panose="020B0609000000000000" pitchFamily="49" charset="-128"/>
                <a:ea typeface="HGｺﾞｼｯｸM" panose="020B0609000000000000" pitchFamily="49" charset="-128"/>
                <a:cs typeface="Meiryo UI" panose="020B0604030504040204" pitchFamily="50" charset="-128"/>
              </a:rPr>
              <a:t>電気設備の陳腐化</a:t>
            </a:r>
            <a:endParaRPr lang="ja-JP" altLang="ja-JP" b="0" kern="100" dirty="0">
              <a:solidFill>
                <a:schemeClr val="tx1"/>
              </a:solidFill>
              <a:effectLst/>
              <a:latin typeface="HGｺﾞｼｯｸM" panose="020B0609000000000000" pitchFamily="49" charset="-128"/>
              <a:ea typeface="HGｺﾞｼｯｸM" panose="020B0609000000000000" pitchFamily="49"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10722540-4725-4392-BB5C-079CE2735991}"/>
              </a:ext>
            </a:extLst>
          </p:cNvPr>
          <p:cNvSpPr txBox="1"/>
          <p:nvPr/>
        </p:nvSpPr>
        <p:spPr>
          <a:xfrm>
            <a:off x="274752" y="965250"/>
            <a:ext cx="220773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健全度の推移</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sp>
        <p:nvSpPr>
          <p:cNvPr id="18" name="テキスト ボックス 17">
            <a:extLst>
              <a:ext uri="{FF2B5EF4-FFF2-40B4-BE49-F238E27FC236}">
                <a16:creationId xmlns:a16="http://schemas.microsoft.com/office/drawing/2014/main" id="{9FB01F11-93FC-4116-9D1D-4512F1E3AC97}"/>
              </a:ext>
            </a:extLst>
          </p:cNvPr>
          <p:cNvSpPr txBox="1"/>
          <p:nvPr/>
        </p:nvSpPr>
        <p:spPr>
          <a:xfrm>
            <a:off x="4441270" y="954588"/>
            <a:ext cx="220773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健全度の定義</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sp>
        <p:nvSpPr>
          <p:cNvPr id="20" name="テキスト ボックス 19">
            <a:extLst>
              <a:ext uri="{FF2B5EF4-FFF2-40B4-BE49-F238E27FC236}">
                <a16:creationId xmlns:a16="http://schemas.microsoft.com/office/drawing/2014/main" id="{2330DE21-02C1-4CC6-A077-BE6EF39E15CF}"/>
              </a:ext>
            </a:extLst>
          </p:cNvPr>
          <p:cNvSpPr txBox="1"/>
          <p:nvPr/>
        </p:nvSpPr>
        <p:spPr>
          <a:xfrm>
            <a:off x="395536" y="4136510"/>
            <a:ext cx="220773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老朽化施設の状況</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pic>
        <p:nvPicPr>
          <p:cNvPr id="12" name="図 11">
            <a:extLst>
              <a:ext uri="{FF2B5EF4-FFF2-40B4-BE49-F238E27FC236}">
                <a16:creationId xmlns:a16="http://schemas.microsoft.com/office/drawing/2014/main" id="{AEAD52F9-6B7A-4E80-87F1-4C188EF94D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05842"/>
            <a:ext cx="2473301" cy="1904389"/>
          </a:xfrm>
          <a:prstGeom prst="rect">
            <a:avLst/>
          </a:prstGeom>
          <a:noFill/>
          <a:ln>
            <a:noFill/>
          </a:ln>
        </p:spPr>
      </p:pic>
      <p:pic>
        <p:nvPicPr>
          <p:cNvPr id="16" name="図 15">
            <a:extLst>
              <a:ext uri="{FF2B5EF4-FFF2-40B4-BE49-F238E27FC236}">
                <a16:creationId xmlns:a16="http://schemas.microsoft.com/office/drawing/2014/main" id="{CF4DF597-233F-45CC-A1A7-30AD66125EB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9875" y="4525252"/>
            <a:ext cx="2504250" cy="1913395"/>
          </a:xfrm>
          <a:prstGeom prst="rect">
            <a:avLst/>
          </a:prstGeom>
          <a:noFill/>
          <a:ln>
            <a:noFill/>
          </a:ln>
        </p:spPr>
      </p:pic>
      <p:pic>
        <p:nvPicPr>
          <p:cNvPr id="21" name="図 20">
            <a:extLst>
              <a:ext uri="{FF2B5EF4-FFF2-40B4-BE49-F238E27FC236}">
                <a16:creationId xmlns:a16="http://schemas.microsoft.com/office/drawing/2014/main" id="{E082E19B-C862-4512-8EC6-DD06CD612A5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0716" y="4525251"/>
            <a:ext cx="2575495" cy="1913396"/>
          </a:xfrm>
          <a:prstGeom prst="rect">
            <a:avLst/>
          </a:prstGeom>
          <a:noFill/>
          <a:ln>
            <a:noFill/>
          </a:ln>
        </p:spPr>
      </p:pic>
      <p:sp>
        <p:nvSpPr>
          <p:cNvPr id="7" name="テキスト ボックス 6">
            <a:extLst>
              <a:ext uri="{FF2B5EF4-FFF2-40B4-BE49-F238E27FC236}">
                <a16:creationId xmlns:a16="http://schemas.microsoft.com/office/drawing/2014/main" id="{813E2747-0FBC-46B8-957F-37C46A0F011D}"/>
              </a:ext>
            </a:extLst>
          </p:cNvPr>
          <p:cNvSpPr txBox="1"/>
          <p:nvPr/>
        </p:nvSpPr>
        <p:spPr>
          <a:xfrm>
            <a:off x="623287" y="6438647"/>
            <a:ext cx="2124766" cy="276999"/>
          </a:xfrm>
          <a:prstGeom prst="rect">
            <a:avLst/>
          </a:prstGeom>
          <a:noFill/>
        </p:spPr>
        <p:txBody>
          <a:bodyPr wrap="square" rtlCol="0">
            <a:spAutoFit/>
          </a:bodyPr>
          <a:lstStyle/>
          <a:p>
            <a:pPr algn="ctr"/>
            <a:r>
              <a:rPr lang="ja-JP" altLang="ja-JP" sz="1200" kern="100" dirty="0">
                <a:effectLst/>
                <a:latin typeface="HGｺﾞｼｯｸM" panose="020B0609000000000000" pitchFamily="49" charset="-128"/>
                <a:ea typeface="HGｺﾞｼｯｸM" panose="020B0609000000000000" pitchFamily="49" charset="-128"/>
                <a:cs typeface="Meiryo UI" panose="020B0604030504040204" pitchFamily="50" charset="-128"/>
              </a:rPr>
              <a:t>水密ゴムの亀裂</a:t>
            </a:r>
            <a:endParaRPr kumimoji="1" lang="ja-JP" altLang="en-US" sz="1200" dirty="0">
              <a:latin typeface="HGｺﾞｼｯｸM" panose="020B0609000000000000" pitchFamily="49" charset="-128"/>
              <a:ea typeface="HGｺﾞｼｯｸM" panose="020B0609000000000000" pitchFamily="49" charset="-128"/>
            </a:endParaRPr>
          </a:p>
        </p:txBody>
      </p:sp>
      <p:sp>
        <p:nvSpPr>
          <p:cNvPr id="10" name="テキスト ボックス 9">
            <a:extLst>
              <a:ext uri="{FF2B5EF4-FFF2-40B4-BE49-F238E27FC236}">
                <a16:creationId xmlns:a16="http://schemas.microsoft.com/office/drawing/2014/main" id="{E4A4EA04-0843-4C90-80FA-C1FD98EC1DD9}"/>
              </a:ext>
            </a:extLst>
          </p:cNvPr>
          <p:cNvSpPr txBox="1"/>
          <p:nvPr/>
        </p:nvSpPr>
        <p:spPr>
          <a:xfrm>
            <a:off x="6516216" y="6438647"/>
            <a:ext cx="2004497" cy="276999"/>
          </a:xfrm>
          <a:prstGeom prst="rect">
            <a:avLst/>
          </a:prstGeom>
          <a:noFill/>
        </p:spPr>
        <p:txBody>
          <a:bodyPr wrap="square" rtlCol="0">
            <a:spAutoFit/>
          </a:bodyPr>
          <a:lstStyle/>
          <a:p>
            <a:pPr algn="ctr"/>
            <a:r>
              <a:rPr lang="ja-JP" altLang="ja-JP" sz="1200" kern="100" dirty="0">
                <a:effectLst/>
                <a:latin typeface="HGｺﾞｼｯｸM" panose="020B0609000000000000" pitchFamily="49" charset="-128"/>
                <a:ea typeface="HGｺﾞｼｯｸM" panose="020B0609000000000000" pitchFamily="49" charset="-128"/>
                <a:cs typeface="Meiryo UI" panose="020B0604030504040204" pitchFamily="50" charset="-128"/>
              </a:rPr>
              <a:t>水門の腐食</a:t>
            </a:r>
            <a:endParaRPr kumimoji="1" lang="ja-JP" altLang="en-US" sz="1200" dirty="0">
              <a:latin typeface="HGｺﾞｼｯｸM" panose="020B0609000000000000" pitchFamily="49" charset="-128"/>
              <a:ea typeface="HGｺﾞｼｯｸM" panose="020B0609000000000000" pitchFamily="49" charset="-128"/>
            </a:endParaRPr>
          </a:p>
        </p:txBody>
      </p:sp>
      <p:graphicFrame>
        <p:nvGraphicFramePr>
          <p:cNvPr id="23" name="表 4">
            <a:extLst>
              <a:ext uri="{FF2B5EF4-FFF2-40B4-BE49-F238E27FC236}">
                <a16:creationId xmlns:a16="http://schemas.microsoft.com/office/drawing/2014/main" id="{CE808C1C-9E38-4B6A-9603-ABFB18218335}"/>
              </a:ext>
            </a:extLst>
          </p:cNvPr>
          <p:cNvGraphicFramePr>
            <a:graphicFrameLocks noGrp="1"/>
          </p:cNvGraphicFramePr>
          <p:nvPr>
            <p:extLst>
              <p:ext uri="{D42A27DB-BD31-4B8C-83A1-F6EECF244321}">
                <p14:modId xmlns:p14="http://schemas.microsoft.com/office/powerpoint/2010/main" val="2206831012"/>
              </p:ext>
            </p:extLst>
          </p:nvPr>
        </p:nvGraphicFramePr>
        <p:xfrm>
          <a:off x="4441270" y="1481777"/>
          <a:ext cx="3803138" cy="2476123"/>
        </p:xfrm>
        <a:graphic>
          <a:graphicData uri="http://schemas.openxmlformats.org/drawingml/2006/table">
            <a:tbl>
              <a:tblPr firstRow="1" bandRow="1">
                <a:tableStyleId>{5C22544A-7EE6-4342-B048-85BDC9FD1C3A}</a:tableStyleId>
              </a:tblPr>
              <a:tblGrid>
                <a:gridCol w="470474">
                  <a:extLst>
                    <a:ext uri="{9D8B030D-6E8A-4147-A177-3AD203B41FA5}">
                      <a16:colId xmlns:a16="http://schemas.microsoft.com/office/drawing/2014/main" val="1971351550"/>
                    </a:ext>
                  </a:extLst>
                </a:gridCol>
                <a:gridCol w="3332664">
                  <a:extLst>
                    <a:ext uri="{9D8B030D-6E8A-4147-A177-3AD203B41FA5}">
                      <a16:colId xmlns:a16="http://schemas.microsoft.com/office/drawing/2014/main" val="1156440462"/>
                    </a:ext>
                  </a:extLst>
                </a:gridCol>
              </a:tblGrid>
              <a:tr h="373013">
                <a:tc>
                  <a:txBody>
                    <a:bodyPr/>
                    <a:lstStyle/>
                    <a:p>
                      <a:pPr algn="ctr"/>
                      <a:r>
                        <a:rPr kumimoji="1" lang="ja-JP" altLang="en-US" sz="1000" dirty="0"/>
                        <a:t>健全度</a:t>
                      </a:r>
                    </a:p>
                  </a:txBody>
                  <a:tcPr/>
                </a:tc>
                <a:tc>
                  <a:txBody>
                    <a:bodyPr/>
                    <a:lstStyle/>
                    <a:p>
                      <a:pPr algn="ctr"/>
                      <a:r>
                        <a:rPr kumimoji="1" lang="ja-JP" altLang="en-US" sz="1000" dirty="0"/>
                        <a:t>状態</a:t>
                      </a:r>
                    </a:p>
                  </a:txBody>
                  <a:tcPr/>
                </a:tc>
                <a:extLst>
                  <a:ext uri="{0D108BD9-81ED-4DB2-BD59-A6C34878D82A}">
                    <a16:rowId xmlns:a16="http://schemas.microsoft.com/office/drawing/2014/main" val="819853882"/>
                  </a:ext>
                </a:extLst>
              </a:tr>
              <a:tr h="258240">
                <a:tc>
                  <a:txBody>
                    <a:bodyPr/>
                    <a:lstStyle/>
                    <a:p>
                      <a:pPr algn="ctr"/>
                      <a:r>
                        <a:rPr kumimoji="1" lang="ja-JP" altLang="en-US" sz="1200" dirty="0"/>
                        <a:t>５</a:t>
                      </a:r>
                      <a:endParaRPr kumimoji="1" lang="en-US" altLang="ja-JP" sz="1200" dirty="0"/>
                    </a:p>
                  </a:txBody>
                  <a:tcPr/>
                </a:tc>
                <a:tc>
                  <a:txBody>
                    <a:bodyPr/>
                    <a:lstStyle/>
                    <a:p>
                      <a:r>
                        <a:rPr kumimoji="1" lang="ja-JP" altLang="en-US" sz="1200" dirty="0"/>
                        <a:t>問題なし</a:t>
                      </a:r>
                    </a:p>
                  </a:txBody>
                  <a:tcPr/>
                </a:tc>
                <a:extLst>
                  <a:ext uri="{0D108BD9-81ED-4DB2-BD59-A6C34878D82A}">
                    <a16:rowId xmlns:a16="http://schemas.microsoft.com/office/drawing/2014/main" val="4093054739"/>
                  </a:ext>
                </a:extLst>
              </a:tr>
              <a:tr h="258240">
                <a:tc>
                  <a:txBody>
                    <a:bodyPr/>
                    <a:lstStyle/>
                    <a:p>
                      <a:pPr algn="ctr"/>
                      <a:r>
                        <a:rPr kumimoji="1" lang="ja-JP" altLang="en-US" sz="1200" dirty="0"/>
                        <a:t>４</a:t>
                      </a:r>
                    </a:p>
                  </a:txBody>
                  <a:tcPr/>
                </a:tc>
                <a:tc>
                  <a:txBody>
                    <a:bodyPr/>
                    <a:lstStyle/>
                    <a:p>
                      <a:r>
                        <a:rPr kumimoji="1" lang="ja-JP" altLang="en-US" sz="1200" dirty="0"/>
                        <a:t>劣化の兆候が見られる</a:t>
                      </a:r>
                    </a:p>
                  </a:txBody>
                  <a:tcPr/>
                </a:tc>
                <a:extLst>
                  <a:ext uri="{0D108BD9-81ED-4DB2-BD59-A6C34878D82A}">
                    <a16:rowId xmlns:a16="http://schemas.microsoft.com/office/drawing/2014/main" val="2958076009"/>
                  </a:ext>
                </a:extLst>
              </a:tr>
              <a:tr h="430400">
                <a:tc>
                  <a:txBody>
                    <a:bodyPr/>
                    <a:lstStyle/>
                    <a:p>
                      <a:pPr algn="ctr"/>
                      <a:r>
                        <a:rPr kumimoji="1" lang="ja-JP" altLang="en-US" sz="1200" dirty="0"/>
                        <a:t>３</a:t>
                      </a:r>
                    </a:p>
                  </a:txBody>
                  <a:tcPr/>
                </a:tc>
                <a:tc>
                  <a:txBody>
                    <a:bodyPr/>
                    <a:lstStyle/>
                    <a:p>
                      <a:r>
                        <a:rPr kumimoji="1" lang="ja-JP" altLang="en-US" sz="1200" dirty="0"/>
                        <a:t>劣化が進行しているが、</a:t>
                      </a:r>
                      <a:endParaRPr kumimoji="1" lang="en-US" altLang="ja-JP" sz="1200" dirty="0"/>
                    </a:p>
                    <a:p>
                      <a:r>
                        <a:rPr kumimoji="1" lang="ja-JP" altLang="en-US" sz="1200" dirty="0"/>
                        <a:t>機場の機能に支障が出るほどではない</a:t>
                      </a:r>
                    </a:p>
                  </a:txBody>
                  <a:tcPr/>
                </a:tc>
                <a:extLst>
                  <a:ext uri="{0D108BD9-81ED-4DB2-BD59-A6C34878D82A}">
                    <a16:rowId xmlns:a16="http://schemas.microsoft.com/office/drawing/2014/main" val="3303094480"/>
                  </a:ext>
                </a:extLst>
              </a:tr>
              <a:tr h="430400">
                <a:tc>
                  <a:txBody>
                    <a:bodyPr/>
                    <a:lstStyle/>
                    <a:p>
                      <a:pPr algn="ctr"/>
                      <a:r>
                        <a:rPr kumimoji="1" lang="ja-JP" altLang="en-US" sz="1200" dirty="0"/>
                        <a:t>２</a:t>
                      </a:r>
                    </a:p>
                  </a:txBody>
                  <a:tcPr/>
                </a:tc>
                <a:tc>
                  <a:txBody>
                    <a:bodyPr/>
                    <a:lstStyle/>
                    <a:p>
                      <a:r>
                        <a:rPr kumimoji="1" lang="ja-JP" altLang="en-US" sz="1200" dirty="0"/>
                        <a:t>劣化がさらに進行し、</a:t>
                      </a:r>
                      <a:endParaRPr kumimoji="1" lang="en-US" altLang="ja-JP" sz="1200" dirty="0"/>
                    </a:p>
                    <a:p>
                      <a:r>
                        <a:rPr kumimoji="1" lang="ja-JP" altLang="en-US" sz="1200" dirty="0"/>
                        <a:t>機場の機能に支障が出る恐れがある</a:t>
                      </a:r>
                    </a:p>
                  </a:txBody>
                  <a:tcPr/>
                </a:tc>
                <a:extLst>
                  <a:ext uri="{0D108BD9-81ED-4DB2-BD59-A6C34878D82A}">
                    <a16:rowId xmlns:a16="http://schemas.microsoft.com/office/drawing/2014/main" val="1832367589"/>
                  </a:ext>
                </a:extLst>
              </a:tr>
              <a:tr h="616843">
                <a:tc>
                  <a:txBody>
                    <a:bodyPr/>
                    <a:lstStyle/>
                    <a:p>
                      <a:pPr algn="ctr"/>
                      <a:r>
                        <a:rPr kumimoji="1" lang="ja-JP" altLang="en-US" sz="1200" dirty="0"/>
                        <a:t>１</a:t>
                      </a:r>
                    </a:p>
                  </a:txBody>
                  <a:tcPr/>
                </a:tc>
                <a:tc>
                  <a:txBody>
                    <a:bodyPr/>
                    <a:lstStyle/>
                    <a:p>
                      <a:r>
                        <a:rPr kumimoji="1" lang="ja-JP" altLang="en-US" sz="1200" dirty="0"/>
                        <a:t>劣化が著しく、補修・部分更新では対応不可。</a:t>
                      </a:r>
                      <a:endParaRPr kumimoji="1" lang="en-US" altLang="ja-JP" sz="1200" dirty="0"/>
                    </a:p>
                    <a:p>
                      <a:r>
                        <a:rPr kumimoji="1" lang="ja-JP" altLang="en-US" sz="1200" dirty="0"/>
                        <a:t>機場の機能に支障が出てもおかしくない状態</a:t>
                      </a:r>
                    </a:p>
                  </a:txBody>
                  <a:tcPr/>
                </a:tc>
                <a:extLst>
                  <a:ext uri="{0D108BD9-81ED-4DB2-BD59-A6C34878D82A}">
                    <a16:rowId xmlns:a16="http://schemas.microsoft.com/office/drawing/2014/main" val="1032170579"/>
                  </a:ext>
                </a:extLst>
              </a:tr>
            </a:tbl>
          </a:graphicData>
        </a:graphic>
      </p:graphicFrame>
      <p:sp>
        <p:nvSpPr>
          <p:cNvPr id="24" name="テキスト ボックス 23">
            <a:extLst>
              <a:ext uri="{FF2B5EF4-FFF2-40B4-BE49-F238E27FC236}">
                <a16:creationId xmlns:a16="http://schemas.microsoft.com/office/drawing/2014/main" id="{0C49FCB5-C483-4398-B246-F2F3DEF507CE}"/>
              </a:ext>
            </a:extLst>
          </p:cNvPr>
          <p:cNvSpPr txBox="1"/>
          <p:nvPr/>
        </p:nvSpPr>
        <p:spPr>
          <a:xfrm>
            <a:off x="8165949" y="3073633"/>
            <a:ext cx="954107" cy="246221"/>
          </a:xfrm>
          <a:prstGeom prst="rect">
            <a:avLst/>
          </a:prstGeom>
          <a:noFill/>
        </p:spPr>
        <p:txBody>
          <a:bodyPr wrap="none" rtlCol="0">
            <a:spAutoFit/>
          </a:bodyPr>
          <a:lstStyle/>
          <a:p>
            <a:r>
              <a:rPr lang="ja-JP" altLang="en-US" sz="1000" dirty="0">
                <a:solidFill>
                  <a:srgbClr val="FF0000"/>
                </a:solidFill>
              </a:rPr>
              <a:t>限界管理水準</a:t>
            </a:r>
            <a:endParaRPr kumimoji="1" lang="ja-JP" altLang="en-US" sz="1000" dirty="0">
              <a:solidFill>
                <a:srgbClr val="FF0000"/>
              </a:solidFill>
            </a:endParaRPr>
          </a:p>
        </p:txBody>
      </p:sp>
      <p:sp>
        <p:nvSpPr>
          <p:cNvPr id="25" name="テキスト ボックス 24">
            <a:extLst>
              <a:ext uri="{FF2B5EF4-FFF2-40B4-BE49-F238E27FC236}">
                <a16:creationId xmlns:a16="http://schemas.microsoft.com/office/drawing/2014/main" id="{F692BCE8-8125-4BA2-B806-1583755C8444}"/>
              </a:ext>
            </a:extLst>
          </p:cNvPr>
          <p:cNvSpPr txBox="1"/>
          <p:nvPr/>
        </p:nvSpPr>
        <p:spPr>
          <a:xfrm>
            <a:off x="8118709" y="2186130"/>
            <a:ext cx="954107" cy="246221"/>
          </a:xfrm>
          <a:prstGeom prst="rect">
            <a:avLst/>
          </a:prstGeom>
          <a:noFill/>
        </p:spPr>
        <p:txBody>
          <a:bodyPr wrap="none" rtlCol="0">
            <a:spAutoFit/>
          </a:bodyPr>
          <a:lstStyle/>
          <a:p>
            <a:r>
              <a:rPr kumimoji="1" lang="ja-JP" altLang="en-US" sz="1000" dirty="0">
                <a:solidFill>
                  <a:srgbClr val="FF0000"/>
                </a:solidFill>
              </a:rPr>
              <a:t>目標管理水準</a:t>
            </a:r>
            <a:endParaRPr kumimoji="1" lang="en-US" altLang="ja-JP" sz="1000" dirty="0">
              <a:solidFill>
                <a:srgbClr val="FF0000"/>
              </a:solidFill>
            </a:endParaRPr>
          </a:p>
        </p:txBody>
      </p:sp>
      <p:cxnSp>
        <p:nvCxnSpPr>
          <p:cNvPr id="26" name="直線コネクタ 25">
            <a:extLst>
              <a:ext uri="{FF2B5EF4-FFF2-40B4-BE49-F238E27FC236}">
                <a16:creationId xmlns:a16="http://schemas.microsoft.com/office/drawing/2014/main" id="{6CE54AA6-34C2-439E-9212-4384C106AA60}"/>
              </a:ext>
            </a:extLst>
          </p:cNvPr>
          <p:cNvCxnSpPr/>
          <p:nvPr/>
        </p:nvCxnSpPr>
        <p:spPr>
          <a:xfrm>
            <a:off x="8210323" y="2418876"/>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D9F6662-C3BD-4D1E-9C85-3896ED28E105}"/>
              </a:ext>
            </a:extLst>
          </p:cNvPr>
          <p:cNvCxnSpPr/>
          <p:nvPr/>
        </p:nvCxnSpPr>
        <p:spPr>
          <a:xfrm>
            <a:off x="8235146" y="3319854"/>
            <a:ext cx="8312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B964901B-1B9D-44D2-9B16-BD61D646810B}"/>
              </a:ext>
            </a:extLst>
          </p:cNvPr>
          <p:cNvPicPr>
            <a:picLocks noChangeAspect="1"/>
          </p:cNvPicPr>
          <p:nvPr/>
        </p:nvPicPr>
        <p:blipFill>
          <a:blip r:embed="rId6"/>
          <a:stretch>
            <a:fillRect/>
          </a:stretch>
        </p:blipFill>
        <p:spPr>
          <a:xfrm>
            <a:off x="465985" y="1290382"/>
            <a:ext cx="3509301" cy="2833496"/>
          </a:xfrm>
          <a:prstGeom prst="rect">
            <a:avLst/>
          </a:prstGeom>
        </p:spPr>
      </p:pic>
      <p:sp>
        <p:nvSpPr>
          <p:cNvPr id="22" name="スライド番号プレースホルダー 2">
            <a:extLst>
              <a:ext uri="{FF2B5EF4-FFF2-40B4-BE49-F238E27FC236}">
                <a16:creationId xmlns:a16="http://schemas.microsoft.com/office/drawing/2014/main" id="{C89CA50F-1364-4BCD-A70D-CC41F651DBC9}"/>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10</a:t>
            </a:fld>
            <a:endParaRPr lang="ja-JP" altLang="en-US" dirty="0"/>
          </a:p>
        </p:txBody>
      </p:sp>
      <p:sp>
        <p:nvSpPr>
          <p:cNvPr id="28" name="テキスト ボックス 17">
            <a:extLst>
              <a:ext uri="{FF2B5EF4-FFF2-40B4-BE49-F238E27FC236}">
                <a16:creationId xmlns:a16="http://schemas.microsoft.com/office/drawing/2014/main" id="{BE48897B-4363-417C-B5D7-A0029EFB3168}"/>
              </a:ext>
            </a:extLst>
          </p:cNvPr>
          <p:cNvSpPr txBox="1"/>
          <p:nvPr/>
        </p:nvSpPr>
        <p:spPr>
          <a:xfrm>
            <a:off x="7271791" y="-17098"/>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9131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itchFamily="50" charset="-128"/>
                <a:ea typeface="Meiryo UI" pitchFamily="50" charset="-128"/>
                <a:cs typeface="Meiryo UI" pitchFamily="50" charset="-128"/>
              </a:rPr>
              <a:t> 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２－１　点検フロー</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河川設備・海岸設備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53" name="テキスト ボックス 52">
            <a:extLst>
              <a:ext uri="{FF2B5EF4-FFF2-40B4-BE49-F238E27FC236}">
                <a16:creationId xmlns:a16="http://schemas.microsoft.com/office/drawing/2014/main" id="{7C8FE7E6-9479-43F0-8963-EE731C4032A5}"/>
              </a:ext>
            </a:extLst>
          </p:cNvPr>
          <p:cNvSpPr txBox="1"/>
          <p:nvPr/>
        </p:nvSpPr>
        <p:spPr>
          <a:xfrm>
            <a:off x="172998" y="1070234"/>
            <a:ext cx="3616409" cy="369332"/>
          </a:xfrm>
          <a:prstGeom prst="rect">
            <a:avLst/>
          </a:prstGeom>
          <a:noFill/>
          <a:ln w="19050">
            <a:noFill/>
          </a:ln>
        </p:spPr>
        <p:txBody>
          <a:bodyPr wrap="square" rtlCol="0">
            <a:spAutoFit/>
          </a:bodyPr>
          <a:lstStyle/>
          <a:p>
            <a:r>
              <a:rPr lang="en-US" altLang="ja-JP" dirty="0">
                <a:latin typeface="Meiryo UI" pitchFamily="50" charset="-128"/>
                <a:ea typeface="Meiryo UI" pitchFamily="50" charset="-128"/>
                <a:cs typeface="Meiryo UI" pitchFamily="50" charset="-128"/>
              </a:rPr>
              <a:t>【</a:t>
            </a:r>
            <a:r>
              <a:rPr lang="ja-JP" altLang="en-US" dirty="0">
                <a:latin typeface="Meiryo UI" pitchFamily="50" charset="-128"/>
                <a:ea typeface="Meiryo UI" pitchFamily="50" charset="-128"/>
                <a:cs typeface="Meiryo UI" pitchFamily="50" charset="-128"/>
              </a:rPr>
              <a:t>点検業務の標準的なフロー</a:t>
            </a:r>
            <a:r>
              <a:rPr lang="en-US" altLang="ja-JP" dirty="0">
                <a:latin typeface="Meiryo UI" pitchFamily="50" charset="-128"/>
                <a:ea typeface="Meiryo UI" pitchFamily="50" charset="-128"/>
                <a:cs typeface="Meiryo UI" pitchFamily="50" charset="-128"/>
              </a:rPr>
              <a:t>】</a:t>
            </a:r>
            <a:endParaRPr lang="ja-JP" altLang="en-US" dirty="0">
              <a:latin typeface="Meiryo UI" pitchFamily="50" charset="-128"/>
              <a:ea typeface="Meiryo UI" pitchFamily="50" charset="-128"/>
              <a:cs typeface="Meiryo UI" pitchFamily="50" charset="-128"/>
            </a:endParaRPr>
          </a:p>
        </p:txBody>
      </p:sp>
      <p:sp>
        <p:nvSpPr>
          <p:cNvPr id="54" name="テキスト ボックス 53">
            <a:extLst>
              <a:ext uri="{FF2B5EF4-FFF2-40B4-BE49-F238E27FC236}">
                <a16:creationId xmlns:a16="http://schemas.microsoft.com/office/drawing/2014/main" id="{AE64BA77-2C19-4577-AC38-11D0D3881447}"/>
              </a:ext>
            </a:extLst>
          </p:cNvPr>
          <p:cNvSpPr txBox="1"/>
          <p:nvPr/>
        </p:nvSpPr>
        <p:spPr>
          <a:xfrm>
            <a:off x="4652474" y="1692926"/>
            <a:ext cx="3616409" cy="369332"/>
          </a:xfrm>
          <a:prstGeom prst="rect">
            <a:avLst/>
          </a:prstGeom>
          <a:noFill/>
          <a:ln w="19050">
            <a:noFill/>
          </a:ln>
        </p:spPr>
        <p:txBody>
          <a:bodyPr wrap="square" rtlCol="0">
            <a:spAutoFit/>
          </a:bodyPr>
          <a:lstStyle/>
          <a:p>
            <a:r>
              <a:rPr lang="ja-JP" altLang="en-US" dirty="0">
                <a:latin typeface="Meiryo UI" pitchFamily="50" charset="-128"/>
                <a:ea typeface="Meiryo UI" pitchFamily="50" charset="-128"/>
                <a:cs typeface="Meiryo UI" pitchFamily="50" charset="-128"/>
              </a:rPr>
              <a:t>（定期点検を含む場合）</a:t>
            </a:r>
          </a:p>
        </p:txBody>
      </p:sp>
      <p:pic>
        <p:nvPicPr>
          <p:cNvPr id="55" name="図 54">
            <a:extLst>
              <a:ext uri="{FF2B5EF4-FFF2-40B4-BE49-F238E27FC236}">
                <a16:creationId xmlns:a16="http://schemas.microsoft.com/office/drawing/2014/main" id="{46B7B684-BB3C-4FB7-9F86-D30857C84C3D}"/>
              </a:ext>
            </a:extLst>
          </p:cNvPr>
          <p:cNvPicPr>
            <a:picLocks noChangeAspect="1"/>
          </p:cNvPicPr>
          <p:nvPr/>
        </p:nvPicPr>
        <p:blipFill>
          <a:blip r:embed="rId3"/>
          <a:stretch>
            <a:fillRect/>
          </a:stretch>
        </p:blipFill>
        <p:spPr>
          <a:xfrm>
            <a:off x="4178683" y="2069690"/>
            <a:ext cx="4860552" cy="4630200"/>
          </a:xfrm>
          <a:prstGeom prst="rect">
            <a:avLst/>
          </a:prstGeom>
        </p:spPr>
      </p:pic>
      <p:pic>
        <p:nvPicPr>
          <p:cNvPr id="56" name="図 55">
            <a:extLst>
              <a:ext uri="{FF2B5EF4-FFF2-40B4-BE49-F238E27FC236}">
                <a16:creationId xmlns:a16="http://schemas.microsoft.com/office/drawing/2014/main" id="{39DB5EF2-4541-4109-9177-32ED7F8B6371}"/>
              </a:ext>
            </a:extLst>
          </p:cNvPr>
          <p:cNvPicPr>
            <a:picLocks noChangeAspect="1"/>
          </p:cNvPicPr>
          <p:nvPr/>
        </p:nvPicPr>
        <p:blipFill>
          <a:blip r:embed="rId4"/>
          <a:stretch>
            <a:fillRect/>
          </a:stretch>
        </p:blipFill>
        <p:spPr>
          <a:xfrm>
            <a:off x="-106274" y="1365729"/>
            <a:ext cx="4678274" cy="5570082"/>
          </a:xfrm>
          <a:prstGeom prst="rect">
            <a:avLst/>
          </a:prstGeom>
        </p:spPr>
      </p:pic>
      <p:sp>
        <p:nvSpPr>
          <p:cNvPr id="9" name="スライド番号プレースホルダー 2">
            <a:extLst>
              <a:ext uri="{FF2B5EF4-FFF2-40B4-BE49-F238E27FC236}">
                <a16:creationId xmlns:a16="http://schemas.microsoft.com/office/drawing/2014/main" id="{61E1574F-3A0F-4BD1-946C-42AF456330A0}"/>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11</a:t>
            </a:fld>
            <a:endParaRPr kumimoji="1" lang="ja-JP" altLang="en-US" dirty="0"/>
          </a:p>
        </p:txBody>
      </p:sp>
      <p:sp>
        <p:nvSpPr>
          <p:cNvPr id="10" name="テキスト ボックス 17">
            <a:extLst>
              <a:ext uri="{FF2B5EF4-FFF2-40B4-BE49-F238E27FC236}">
                <a16:creationId xmlns:a16="http://schemas.microsoft.com/office/drawing/2014/main" id="{82D42141-070A-4BAA-9A3F-D34A1D3F30F3}"/>
              </a:ext>
            </a:extLst>
          </p:cNvPr>
          <p:cNvSpPr txBox="1"/>
          <p:nvPr/>
        </p:nvSpPr>
        <p:spPr>
          <a:xfrm>
            <a:off x="7271792" y="-26556"/>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3447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212242" y="1044789"/>
            <a:ext cx="8784976" cy="532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kumimoji="1" lang="ja-JP" altLang="en-US" sz="2800" dirty="0">
                <a:solidFill>
                  <a:schemeClr val="bg1"/>
                </a:solidFill>
                <a:latin typeface="Meiryo UI" pitchFamily="50" charset="-128"/>
                <a:ea typeface="Meiryo UI" pitchFamily="50" charset="-128"/>
                <a:cs typeface="Meiryo UI" pitchFamily="50" charset="-128"/>
              </a:rPr>
              <a:t>２</a:t>
            </a:r>
            <a:r>
              <a:rPr kumimoji="1" lang="en-US" altLang="ja-JP" sz="2800" dirty="0">
                <a:solidFill>
                  <a:schemeClr val="bg1"/>
                </a:solidFill>
                <a:latin typeface="Meiryo UI" pitchFamily="50" charset="-128"/>
                <a:ea typeface="Meiryo UI" pitchFamily="50" charset="-128"/>
                <a:cs typeface="Meiryo UI" pitchFamily="50" charset="-128"/>
              </a:rPr>
              <a:t>.</a:t>
            </a:r>
            <a:r>
              <a:rPr kumimoji="1" lang="ja-JP" altLang="en-US" sz="2800" dirty="0">
                <a:solidFill>
                  <a:schemeClr val="bg1"/>
                </a:solidFill>
                <a:latin typeface="Meiryo UI" pitchFamily="50" charset="-128"/>
                <a:ea typeface="Meiryo UI" pitchFamily="50" charset="-128"/>
                <a:cs typeface="Meiryo UI" pitchFamily="50" charset="-128"/>
              </a:rPr>
              <a:t>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点検の種類</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39" name="フローチャート : 代替処理 38"/>
          <p:cNvSpPr/>
          <p:nvPr/>
        </p:nvSpPr>
        <p:spPr>
          <a:xfrm>
            <a:off x="242576" y="1204513"/>
            <a:ext cx="1325462"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点検分類</a:t>
            </a:r>
          </a:p>
        </p:txBody>
      </p:sp>
      <p:sp>
        <p:nvSpPr>
          <p:cNvPr id="73" name="フローチャート : 代替処理 72"/>
          <p:cNvSpPr/>
          <p:nvPr/>
        </p:nvSpPr>
        <p:spPr>
          <a:xfrm>
            <a:off x="1587565" y="1204513"/>
            <a:ext cx="1320259"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点検体制</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フローチャート : 代替処理 75"/>
          <p:cNvSpPr/>
          <p:nvPr/>
        </p:nvSpPr>
        <p:spPr>
          <a:xfrm>
            <a:off x="2955274" y="1204513"/>
            <a:ext cx="2544990"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点検内容</a:t>
            </a:r>
          </a:p>
        </p:txBody>
      </p:sp>
      <p:sp>
        <p:nvSpPr>
          <p:cNvPr id="77" name="フローチャート : 代替処理 76"/>
          <p:cNvSpPr/>
          <p:nvPr/>
        </p:nvSpPr>
        <p:spPr>
          <a:xfrm>
            <a:off x="5516454" y="1215891"/>
            <a:ext cx="1287794"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点検頻度（＊）</a:t>
            </a:r>
          </a:p>
        </p:txBody>
      </p:sp>
      <p:sp>
        <p:nvSpPr>
          <p:cNvPr id="78" name="フローチャート : 代替処理 77"/>
          <p:cNvSpPr/>
          <p:nvPr/>
        </p:nvSpPr>
        <p:spPr>
          <a:xfrm>
            <a:off x="6876257" y="1204513"/>
            <a:ext cx="2031260"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a:t>
            </a:r>
          </a:p>
        </p:txBody>
      </p:sp>
      <p:sp>
        <p:nvSpPr>
          <p:cNvPr id="79" name="フローチャート : 代替処理 78"/>
          <p:cNvSpPr/>
          <p:nvPr/>
        </p:nvSpPr>
        <p:spPr>
          <a:xfrm>
            <a:off x="252982" y="1868722"/>
            <a:ext cx="1315056"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定期</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（試運転）</a:t>
            </a:r>
          </a:p>
        </p:txBody>
      </p:sp>
      <p:sp>
        <p:nvSpPr>
          <p:cNvPr id="80" name="フローチャート : 代替処理 79"/>
          <p:cNvSpPr/>
          <p:nvPr/>
        </p:nvSpPr>
        <p:spPr>
          <a:xfrm>
            <a:off x="1608604" y="1874605"/>
            <a:ext cx="1311315"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直営</a:t>
            </a:r>
          </a:p>
        </p:txBody>
      </p:sp>
      <p:sp>
        <p:nvSpPr>
          <p:cNvPr id="81" name="フローチャート : 代替処理 80"/>
          <p:cNvSpPr/>
          <p:nvPr/>
        </p:nvSpPr>
        <p:spPr>
          <a:xfrm>
            <a:off x="2971464" y="1852585"/>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試運転による動作状況の点検</a:t>
            </a:r>
          </a:p>
        </p:txBody>
      </p:sp>
      <p:sp>
        <p:nvSpPr>
          <p:cNvPr id="82" name="フローチャート : 代替処理 81"/>
          <p:cNvSpPr/>
          <p:nvPr/>
        </p:nvSpPr>
        <p:spPr>
          <a:xfrm>
            <a:off x="5547732" y="1852585"/>
            <a:ext cx="1256516"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回／月</a:t>
            </a:r>
          </a:p>
        </p:txBody>
      </p:sp>
      <p:sp>
        <p:nvSpPr>
          <p:cNvPr id="83" name="フローチャート : 代替処理 82"/>
          <p:cNvSpPr/>
          <p:nvPr/>
        </p:nvSpPr>
        <p:spPr>
          <a:xfrm>
            <a:off x="6876257" y="1874604"/>
            <a:ext cx="2040203" cy="183409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水門　　 ２５</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排水機場　６施設</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防潮扉　７９施設</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調節池　２４施設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フローチャート : 代替処理 83"/>
          <p:cNvSpPr/>
          <p:nvPr/>
        </p:nvSpPr>
        <p:spPr>
          <a:xfrm>
            <a:off x="251520" y="2500089"/>
            <a:ext cx="131651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フローチャート : 代替処理 84"/>
          <p:cNvSpPr/>
          <p:nvPr/>
        </p:nvSpPr>
        <p:spPr>
          <a:xfrm>
            <a:off x="1608604" y="2497120"/>
            <a:ext cx="1311315"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（ﾒﾝﾃ・総合）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フローチャート : 代替処理 85"/>
          <p:cNvSpPr/>
          <p:nvPr/>
        </p:nvSpPr>
        <p:spPr>
          <a:xfrm>
            <a:off x="2971464" y="2524116"/>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異常確認、油脂注入、</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清掃など</a:t>
            </a:r>
          </a:p>
        </p:txBody>
      </p:sp>
      <p:sp>
        <p:nvSpPr>
          <p:cNvPr id="87" name="フローチャート : 代替処理 86"/>
          <p:cNvSpPr/>
          <p:nvPr/>
        </p:nvSpPr>
        <p:spPr>
          <a:xfrm>
            <a:off x="5547732" y="2511467"/>
            <a:ext cx="1256516"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回／年</a:t>
            </a:r>
          </a:p>
        </p:txBody>
      </p:sp>
      <p:sp>
        <p:nvSpPr>
          <p:cNvPr id="89" name="フローチャート : 代替処理 88"/>
          <p:cNvSpPr/>
          <p:nvPr/>
        </p:nvSpPr>
        <p:spPr>
          <a:xfrm>
            <a:off x="251520" y="3125573"/>
            <a:ext cx="131651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フローチャート : 代替処理 89"/>
          <p:cNvSpPr/>
          <p:nvPr/>
        </p:nvSpPr>
        <p:spPr>
          <a:xfrm>
            <a:off x="1608604" y="3122624"/>
            <a:ext cx="1311315"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（ﾒｰｶｰ随契）</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フローチャート : 代替処理 90"/>
          <p:cNvSpPr/>
          <p:nvPr/>
        </p:nvSpPr>
        <p:spPr>
          <a:xfrm>
            <a:off x="2955274" y="3116206"/>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各種計測、分解整備</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フローチャート : 代替処理 91"/>
          <p:cNvSpPr/>
          <p:nvPr/>
        </p:nvSpPr>
        <p:spPr>
          <a:xfrm>
            <a:off x="5516454" y="3111351"/>
            <a:ext cx="1287794"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１回／年</a:t>
            </a:r>
          </a:p>
        </p:txBody>
      </p:sp>
      <p:sp>
        <p:nvSpPr>
          <p:cNvPr id="5" name="テキスト ボックス 4"/>
          <p:cNvSpPr txBox="1"/>
          <p:nvPr/>
        </p:nvSpPr>
        <p:spPr>
          <a:xfrm>
            <a:off x="305862" y="6372617"/>
            <a:ext cx="7843814" cy="338554"/>
          </a:xfrm>
          <a:prstGeom prst="rect">
            <a:avLst/>
          </a:prstGeom>
          <a:noFill/>
        </p:spPr>
        <p:txBody>
          <a:bodyPr wrap="none" rtlCol="0">
            <a:spAutoFit/>
          </a:bodyPr>
          <a:lstStyle/>
          <a:p>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入札：一般競争入札、総合：一般競争入札（総合評価落札方式）、随契：随意契約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3277" y="1044789"/>
            <a:ext cx="3089522" cy="400110"/>
          </a:xfrm>
          <a:prstGeom prst="rect">
            <a:avLst/>
          </a:prstGeom>
          <a:noFill/>
        </p:spPr>
        <p:txBody>
          <a:bodyPr wrap="square" rtlCol="0">
            <a:spAutoFit/>
          </a:bodyPr>
          <a:lstStyle/>
          <a:p>
            <a:endParaRPr kumimoji="1" lang="ja-JP" altLang="en-US" sz="2000" dirty="0"/>
          </a:p>
        </p:txBody>
      </p:sp>
      <p:sp>
        <p:nvSpPr>
          <p:cNvPr id="34" name="フローチャート : 代替処理 33"/>
          <p:cNvSpPr/>
          <p:nvPr/>
        </p:nvSpPr>
        <p:spPr>
          <a:xfrm>
            <a:off x="6876257" y="4503390"/>
            <a:ext cx="2040203" cy="176898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ダム　　 </a:t>
            </a: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・アースフィルダム</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・ロック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フィルダム</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フローチャート : 代替処理 34"/>
          <p:cNvSpPr/>
          <p:nvPr/>
        </p:nvSpPr>
        <p:spPr>
          <a:xfrm>
            <a:off x="259672" y="4491376"/>
            <a:ext cx="131651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ローチャート : 代替処理 36"/>
          <p:cNvSpPr/>
          <p:nvPr/>
        </p:nvSpPr>
        <p:spPr>
          <a:xfrm>
            <a:off x="2979616" y="4491376"/>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異常確認、油脂注入、</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清掃など</a:t>
            </a:r>
          </a:p>
        </p:txBody>
      </p:sp>
      <p:sp>
        <p:nvSpPr>
          <p:cNvPr id="38" name="フローチャート : 代替処理 37"/>
          <p:cNvSpPr/>
          <p:nvPr/>
        </p:nvSpPr>
        <p:spPr>
          <a:xfrm>
            <a:off x="5555884" y="4491376"/>
            <a:ext cx="1256516"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フローチャート : 代替処理 39"/>
          <p:cNvSpPr/>
          <p:nvPr/>
        </p:nvSpPr>
        <p:spPr>
          <a:xfrm>
            <a:off x="259672" y="5095015"/>
            <a:ext cx="131651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フローチャート : 代替処理 41"/>
          <p:cNvSpPr/>
          <p:nvPr/>
        </p:nvSpPr>
        <p:spPr>
          <a:xfrm>
            <a:off x="2987824" y="5095015"/>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各種計測、分解整備</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ローチャート : 代替処理 42"/>
          <p:cNvSpPr/>
          <p:nvPr/>
        </p:nvSpPr>
        <p:spPr>
          <a:xfrm>
            <a:off x="5524606" y="5095015"/>
            <a:ext cx="1287794"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回／年</a:t>
            </a:r>
          </a:p>
        </p:txBody>
      </p:sp>
      <p:sp>
        <p:nvSpPr>
          <p:cNvPr id="44" name="フローチャート : 代替処理 43"/>
          <p:cNvSpPr/>
          <p:nvPr/>
        </p:nvSpPr>
        <p:spPr>
          <a:xfrm>
            <a:off x="250728" y="5705598"/>
            <a:ext cx="1325462"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（年点検）</a:t>
            </a:r>
          </a:p>
        </p:txBody>
      </p:sp>
      <p:sp>
        <p:nvSpPr>
          <p:cNvPr id="46" name="フローチャート : 代替処理 45"/>
          <p:cNvSpPr/>
          <p:nvPr/>
        </p:nvSpPr>
        <p:spPr>
          <a:xfrm>
            <a:off x="2979616" y="5705598"/>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分解精密点検</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試運転による動作状況の点検</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ローチャート : 代替処理 46"/>
          <p:cNvSpPr/>
          <p:nvPr/>
        </p:nvSpPr>
        <p:spPr>
          <a:xfrm>
            <a:off x="5555884" y="5705598"/>
            <a:ext cx="1256516"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フローチャート : 代替処理 47"/>
          <p:cNvSpPr/>
          <p:nvPr/>
        </p:nvSpPr>
        <p:spPr>
          <a:xfrm>
            <a:off x="1622889" y="4476230"/>
            <a:ext cx="1320259" cy="179614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（ﾒｰｶｰ随契）</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（ﾒﾝﾃ・入札）</a:t>
            </a:r>
          </a:p>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フローチャート : 代替処理 40"/>
          <p:cNvSpPr/>
          <p:nvPr/>
        </p:nvSpPr>
        <p:spPr>
          <a:xfrm>
            <a:off x="259672" y="3726731"/>
            <a:ext cx="131651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ローチャート : 代替処理 44"/>
          <p:cNvSpPr/>
          <p:nvPr/>
        </p:nvSpPr>
        <p:spPr>
          <a:xfrm>
            <a:off x="1616756" y="3723782"/>
            <a:ext cx="1311315"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直営</a:t>
            </a:r>
          </a:p>
        </p:txBody>
      </p:sp>
      <p:sp>
        <p:nvSpPr>
          <p:cNvPr id="49" name="フローチャート : 代替処理 48"/>
          <p:cNvSpPr/>
          <p:nvPr/>
        </p:nvSpPr>
        <p:spPr>
          <a:xfrm>
            <a:off x="2963426" y="3717364"/>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施設の異常確認</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（水門、排水機場）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フローチャート : 代替処理 49"/>
          <p:cNvSpPr/>
          <p:nvPr/>
        </p:nvSpPr>
        <p:spPr>
          <a:xfrm>
            <a:off x="5524606" y="3712509"/>
            <a:ext cx="1287794"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１回／週</a:t>
            </a:r>
          </a:p>
        </p:txBody>
      </p:sp>
      <p:sp>
        <p:nvSpPr>
          <p:cNvPr id="52" name="スライド番号プレースホルダー 2">
            <a:extLst>
              <a:ext uri="{FF2B5EF4-FFF2-40B4-BE49-F238E27FC236}">
                <a16:creationId xmlns:a16="http://schemas.microsoft.com/office/drawing/2014/main" id="{A162FCE4-A553-4924-91E0-B8071F257AE4}"/>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12</a:t>
            </a:fld>
            <a:endParaRPr kumimoji="1" lang="ja-JP" altLang="en-US" dirty="0"/>
          </a:p>
        </p:txBody>
      </p:sp>
      <p:sp>
        <p:nvSpPr>
          <p:cNvPr id="51" name="テキスト ボックス 17">
            <a:extLst>
              <a:ext uri="{FF2B5EF4-FFF2-40B4-BE49-F238E27FC236}">
                <a16:creationId xmlns:a16="http://schemas.microsoft.com/office/drawing/2014/main" id="{991767AE-B7B6-4F5E-BC7F-0C9CA5962841}"/>
              </a:ext>
            </a:extLst>
          </p:cNvPr>
          <p:cNvSpPr txBox="1"/>
          <p:nvPr/>
        </p:nvSpPr>
        <p:spPr>
          <a:xfrm>
            <a:off x="7271792" y="-11351"/>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0056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prstClr val="white"/>
                </a:solidFill>
                <a:latin typeface="Meiryo UI" pitchFamily="50" charset="-128"/>
                <a:ea typeface="Meiryo UI" pitchFamily="50" charset="-128"/>
                <a:cs typeface="Meiryo UI" pitchFamily="50" charset="-128"/>
              </a:rPr>
              <a:t>２</a:t>
            </a:r>
            <a:r>
              <a:rPr lang="en-US" altLang="ja-JP" sz="2800" dirty="0">
                <a:solidFill>
                  <a:prstClr val="white"/>
                </a:solidFill>
                <a:latin typeface="Meiryo UI" pitchFamily="50" charset="-128"/>
                <a:ea typeface="Meiryo UI" pitchFamily="50" charset="-128"/>
                <a:cs typeface="Meiryo UI" pitchFamily="50" charset="-128"/>
              </a:rPr>
              <a:t>.</a:t>
            </a:r>
            <a:r>
              <a:rPr lang="ja-JP" altLang="en-US" sz="2800" dirty="0">
                <a:solidFill>
                  <a:prstClr val="white"/>
                </a:solidFill>
                <a:latin typeface="Meiryo UI" pitchFamily="50" charset="-128"/>
                <a:ea typeface="Meiryo UI" pitchFamily="50" charset="-128"/>
                <a:cs typeface="Meiryo UI" pitchFamily="50" charset="-128"/>
              </a:rPr>
              <a:t>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solidFill>
                  <a:prstClr val="black"/>
                </a:solidFill>
                <a:latin typeface="Meiryo UI" pitchFamily="50" charset="-128"/>
                <a:ea typeface="Meiryo UI" pitchFamily="50" charset="-128"/>
                <a:cs typeface="Meiryo UI" pitchFamily="50" charset="-128"/>
              </a:rPr>
              <a:t>２－２　点検の種類</a:t>
            </a:r>
            <a:r>
              <a:rPr lang="en-US" altLang="ja-JP" sz="2400" dirty="0">
                <a:solidFill>
                  <a:prstClr val="black"/>
                </a:solidFill>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海岸設備</a:t>
            </a:r>
            <a:r>
              <a:rPr lang="en-US" altLang="ja-JP" sz="2400" dirty="0">
                <a:solidFill>
                  <a:prstClr val="black"/>
                </a:solidFill>
                <a:latin typeface="Meiryo UI" pitchFamily="50" charset="-128"/>
                <a:ea typeface="Meiryo UI" pitchFamily="50" charset="-128"/>
                <a:cs typeface="Meiryo UI" pitchFamily="50" charset="-128"/>
              </a:rPr>
              <a:t>》</a:t>
            </a:r>
            <a:endParaRPr lang="ja-JP" altLang="en-US" sz="2400"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323528" y="1092307"/>
            <a:ext cx="3057247" cy="338554"/>
          </a:xfrm>
          <a:prstGeom prst="rect">
            <a:avLst/>
          </a:prstGeom>
          <a:noFill/>
        </p:spPr>
        <p:txBody>
          <a:bodyPr wrap="non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①防潮設備（水門・樋門・門扉）</a:t>
            </a:r>
          </a:p>
        </p:txBody>
      </p:sp>
      <p:sp>
        <p:nvSpPr>
          <p:cNvPr id="28" name="テキスト ボックス 27"/>
          <p:cNvSpPr txBox="1"/>
          <p:nvPr/>
        </p:nvSpPr>
        <p:spPr>
          <a:xfrm>
            <a:off x="323528" y="3776563"/>
            <a:ext cx="2836033" cy="338554"/>
          </a:xfrm>
          <a:prstGeom prst="rect">
            <a:avLst/>
          </a:prstGeom>
          <a:noFill/>
        </p:spPr>
        <p:txBody>
          <a:bodyPr wrap="non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②排水設備（ポンプ・エンジン）</a:t>
            </a:r>
          </a:p>
        </p:txBody>
      </p:sp>
      <p:grpSp>
        <p:nvGrpSpPr>
          <p:cNvPr id="11" name="グループ化 10"/>
          <p:cNvGrpSpPr/>
          <p:nvPr/>
        </p:nvGrpSpPr>
        <p:grpSpPr>
          <a:xfrm>
            <a:off x="179512" y="1430861"/>
            <a:ext cx="8784976" cy="2298805"/>
            <a:chOff x="179512" y="1463298"/>
            <a:chExt cx="8784976" cy="2298805"/>
          </a:xfrm>
        </p:grpSpPr>
        <p:sp>
          <p:nvSpPr>
            <p:cNvPr id="61" name="正方形/長方形 60"/>
            <p:cNvSpPr/>
            <p:nvPr/>
          </p:nvSpPr>
          <p:spPr>
            <a:xfrm>
              <a:off x="179512" y="1463298"/>
              <a:ext cx="8784976" cy="2298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9" name="グループ化 8"/>
            <p:cNvGrpSpPr/>
            <p:nvPr/>
          </p:nvGrpSpPr>
          <p:grpSpPr>
            <a:xfrm>
              <a:off x="242576" y="1531170"/>
              <a:ext cx="8664940" cy="385662"/>
              <a:chOff x="242576" y="1754909"/>
              <a:chExt cx="8664940" cy="566772"/>
            </a:xfrm>
          </p:grpSpPr>
          <p:sp>
            <p:nvSpPr>
              <p:cNvPr id="39" name="フローチャート : 代替処理 38"/>
              <p:cNvSpPr/>
              <p:nvPr/>
            </p:nvSpPr>
            <p:spPr>
              <a:xfrm>
                <a:off x="242576" y="1754909"/>
                <a:ext cx="1539558"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点検分類</a:t>
                </a:r>
              </a:p>
            </p:txBody>
          </p:sp>
          <p:sp>
            <p:nvSpPr>
              <p:cNvPr id="73" name="フローチャート : 代替処理 72"/>
              <p:cNvSpPr/>
              <p:nvPr/>
            </p:nvSpPr>
            <p:spPr>
              <a:xfrm>
                <a:off x="1792540" y="1754909"/>
                <a:ext cx="1539558"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点検体制</a:t>
                </a:r>
              </a:p>
            </p:txBody>
          </p:sp>
          <p:sp>
            <p:nvSpPr>
              <p:cNvPr id="76" name="フローチャート : 代替処理 75"/>
              <p:cNvSpPr/>
              <p:nvPr/>
            </p:nvSpPr>
            <p:spPr>
              <a:xfrm>
                <a:off x="3347864" y="1754909"/>
                <a:ext cx="2544990"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点検概要</a:t>
                </a:r>
              </a:p>
            </p:txBody>
          </p:sp>
          <p:sp>
            <p:nvSpPr>
              <p:cNvPr id="77" name="フローチャート : 代替処理 76"/>
              <p:cNvSpPr/>
              <p:nvPr/>
            </p:nvSpPr>
            <p:spPr>
              <a:xfrm>
                <a:off x="5908620" y="1754909"/>
                <a:ext cx="1539558"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点検頻度</a:t>
                </a:r>
              </a:p>
            </p:txBody>
          </p:sp>
          <p:sp>
            <p:nvSpPr>
              <p:cNvPr id="78" name="フローチャート : 代替処理 77"/>
              <p:cNvSpPr/>
              <p:nvPr/>
            </p:nvSpPr>
            <p:spPr>
              <a:xfrm>
                <a:off x="7452319" y="1754909"/>
                <a:ext cx="1455197"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施設数</a:t>
                </a:r>
              </a:p>
            </p:txBody>
          </p:sp>
        </p:grpSp>
        <p:grpSp>
          <p:nvGrpSpPr>
            <p:cNvPr id="2" name="グループ化 1"/>
            <p:cNvGrpSpPr/>
            <p:nvPr/>
          </p:nvGrpSpPr>
          <p:grpSpPr>
            <a:xfrm>
              <a:off x="251520" y="1962849"/>
              <a:ext cx="7205602" cy="566772"/>
              <a:chOff x="251520" y="2463731"/>
              <a:chExt cx="7205602" cy="566772"/>
            </a:xfrm>
          </p:grpSpPr>
          <p:sp>
            <p:nvSpPr>
              <p:cNvPr id="79" name="フローチャート : 代替処理 78"/>
              <p:cNvSpPr/>
              <p:nvPr/>
            </p:nvSpPr>
            <p:spPr>
              <a:xfrm>
                <a:off x="251520" y="24637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a:t>
                </a:r>
              </a:p>
            </p:txBody>
          </p:sp>
          <p:sp>
            <p:nvSpPr>
              <p:cNvPr id="80" name="フローチャート : 代替処理 79"/>
              <p:cNvSpPr/>
              <p:nvPr/>
            </p:nvSpPr>
            <p:spPr>
              <a:xfrm>
                <a:off x="1801484" y="24637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職員・管理員</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フローチャート : 代替処理 80"/>
              <p:cNvSpPr/>
              <p:nvPr/>
            </p:nvSpPr>
            <p:spPr>
              <a:xfrm>
                <a:off x="3356808" y="2463731"/>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稼働状況の確認</a:t>
                </a:r>
              </a:p>
            </p:txBody>
          </p:sp>
          <p:sp>
            <p:nvSpPr>
              <p:cNvPr id="82" name="フローチャート : 代替処理 81"/>
              <p:cNvSpPr/>
              <p:nvPr/>
            </p:nvSpPr>
            <p:spPr>
              <a:xfrm>
                <a:off x="5917564" y="24637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回／月</a:t>
                </a:r>
              </a:p>
            </p:txBody>
          </p:sp>
        </p:grpSp>
        <p:grpSp>
          <p:nvGrpSpPr>
            <p:cNvPr id="7" name="グループ化 6"/>
            <p:cNvGrpSpPr/>
            <p:nvPr/>
          </p:nvGrpSpPr>
          <p:grpSpPr>
            <a:xfrm>
              <a:off x="251520" y="1962849"/>
              <a:ext cx="8664940" cy="1723072"/>
              <a:chOff x="251520" y="2463731"/>
              <a:chExt cx="8664940" cy="1723072"/>
            </a:xfrm>
          </p:grpSpPr>
          <p:sp>
            <p:nvSpPr>
              <p:cNvPr id="89" name="フローチャート : 代替処理 88"/>
              <p:cNvSpPr/>
              <p:nvPr/>
            </p:nvSpPr>
            <p:spPr>
              <a:xfrm>
                <a:off x="251520" y="304188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岸和田水門</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フローチャート : 代替処理 89"/>
              <p:cNvSpPr/>
              <p:nvPr/>
            </p:nvSpPr>
            <p:spPr>
              <a:xfrm>
                <a:off x="1801484" y="304188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（メーカー･随契）</a:t>
                </a:r>
              </a:p>
            </p:txBody>
          </p:sp>
          <p:sp>
            <p:nvSpPr>
              <p:cNvPr id="91" name="フローチャート : 代替処理 90"/>
              <p:cNvSpPr/>
              <p:nvPr/>
            </p:nvSpPr>
            <p:spPr>
              <a:xfrm>
                <a:off x="3356808" y="3041881"/>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各種計測・運転確認</a:t>
                </a:r>
              </a:p>
            </p:txBody>
          </p:sp>
          <p:sp>
            <p:nvSpPr>
              <p:cNvPr id="92" name="フローチャート : 代替処理 91"/>
              <p:cNvSpPr/>
              <p:nvPr/>
            </p:nvSpPr>
            <p:spPr>
              <a:xfrm>
                <a:off x="5917564" y="304188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回／年</a:t>
                </a:r>
              </a:p>
            </p:txBody>
          </p:sp>
          <p:sp>
            <p:nvSpPr>
              <p:cNvPr id="93" name="フローチャート : 代替処理 92"/>
              <p:cNvSpPr/>
              <p:nvPr/>
            </p:nvSpPr>
            <p:spPr>
              <a:xfrm>
                <a:off x="7461263" y="2463731"/>
                <a:ext cx="1455197" cy="17230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水門・樋門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門扉</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p>
            </p:txBody>
          </p:sp>
        </p:grpSp>
        <p:grpSp>
          <p:nvGrpSpPr>
            <p:cNvPr id="8" name="グループ化 7"/>
            <p:cNvGrpSpPr/>
            <p:nvPr/>
          </p:nvGrpSpPr>
          <p:grpSpPr>
            <a:xfrm>
              <a:off x="251520" y="3119149"/>
              <a:ext cx="7205602" cy="566772"/>
              <a:chOff x="251520" y="3620031"/>
              <a:chExt cx="7205602" cy="566772"/>
            </a:xfrm>
          </p:grpSpPr>
          <p:sp>
            <p:nvSpPr>
              <p:cNvPr id="29" name="フローチャート : 代替処理 28"/>
              <p:cNvSpPr/>
              <p:nvPr/>
            </p:nvSpPr>
            <p:spPr>
              <a:xfrm>
                <a:off x="251520" y="36200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樋門・門扉等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フローチャート : 代替処理 29"/>
              <p:cNvSpPr/>
              <p:nvPr/>
            </p:nvSpPr>
            <p:spPr>
              <a:xfrm>
                <a:off x="1801484" y="36200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（メーカー･一般）</a:t>
                </a:r>
              </a:p>
            </p:txBody>
          </p:sp>
          <p:sp>
            <p:nvSpPr>
              <p:cNvPr id="31" name="フローチャート : 代替処理 30"/>
              <p:cNvSpPr/>
              <p:nvPr/>
            </p:nvSpPr>
            <p:spPr>
              <a:xfrm>
                <a:off x="3356808" y="3620031"/>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各種計測・精密点検</a:t>
                </a:r>
              </a:p>
            </p:txBody>
          </p:sp>
          <p:sp>
            <p:nvSpPr>
              <p:cNvPr id="32" name="フローチャート : 代替処理 31"/>
              <p:cNvSpPr/>
              <p:nvPr/>
            </p:nvSpPr>
            <p:spPr>
              <a:xfrm>
                <a:off x="5917564" y="36200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回／年</a:t>
                </a:r>
              </a:p>
            </p:txBody>
          </p:sp>
        </p:grpSp>
      </p:grpSp>
      <p:sp>
        <p:nvSpPr>
          <p:cNvPr id="40" name="正方形/長方形 39"/>
          <p:cNvSpPr/>
          <p:nvPr/>
        </p:nvSpPr>
        <p:spPr>
          <a:xfrm>
            <a:off x="179512" y="4117376"/>
            <a:ext cx="8784976" cy="2289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43" name="グループ化 42"/>
          <p:cNvGrpSpPr/>
          <p:nvPr/>
        </p:nvGrpSpPr>
        <p:grpSpPr>
          <a:xfrm>
            <a:off x="251520" y="4605009"/>
            <a:ext cx="7205602" cy="566772"/>
            <a:chOff x="251520" y="2463731"/>
            <a:chExt cx="7205602" cy="566772"/>
          </a:xfrm>
        </p:grpSpPr>
        <p:sp>
          <p:nvSpPr>
            <p:cNvPr id="56" name="フローチャート : 代替処理 55"/>
            <p:cNvSpPr/>
            <p:nvPr/>
          </p:nvSpPr>
          <p:spPr>
            <a:xfrm>
              <a:off x="251520" y="24637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a:t>
              </a:r>
            </a:p>
          </p:txBody>
        </p:sp>
        <p:sp>
          <p:nvSpPr>
            <p:cNvPr id="57" name="フローチャート : 代替処理 56"/>
            <p:cNvSpPr/>
            <p:nvPr/>
          </p:nvSpPr>
          <p:spPr>
            <a:xfrm>
              <a:off x="1801484" y="24637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市職員</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フローチャート : 代替処理 57"/>
            <p:cNvSpPr/>
            <p:nvPr/>
          </p:nvSpPr>
          <p:spPr>
            <a:xfrm>
              <a:off x="3356808" y="2463731"/>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稼働状況の確認</a:t>
              </a:r>
            </a:p>
          </p:txBody>
        </p:sp>
        <p:sp>
          <p:nvSpPr>
            <p:cNvPr id="59" name="フローチャート : 代替処理 58"/>
            <p:cNvSpPr/>
            <p:nvPr/>
          </p:nvSpPr>
          <p:spPr>
            <a:xfrm>
              <a:off x="5917564" y="24637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回／月</a:t>
              </a:r>
            </a:p>
          </p:txBody>
        </p:sp>
      </p:grpSp>
      <p:grpSp>
        <p:nvGrpSpPr>
          <p:cNvPr id="44" name="グループ化 43"/>
          <p:cNvGrpSpPr/>
          <p:nvPr/>
        </p:nvGrpSpPr>
        <p:grpSpPr>
          <a:xfrm>
            <a:off x="251520" y="5183159"/>
            <a:ext cx="7205602" cy="566772"/>
            <a:chOff x="251520" y="3041881"/>
            <a:chExt cx="7205602" cy="566772"/>
          </a:xfrm>
        </p:grpSpPr>
        <p:sp>
          <p:nvSpPr>
            <p:cNvPr id="51" name="フローチャート : 代替処理 50"/>
            <p:cNvSpPr/>
            <p:nvPr/>
          </p:nvSpPr>
          <p:spPr>
            <a:xfrm>
              <a:off x="251520" y="304188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ポンプ</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ローチャート : 代替処理 51"/>
            <p:cNvSpPr/>
            <p:nvPr/>
          </p:nvSpPr>
          <p:spPr>
            <a:xfrm>
              <a:off x="1801484" y="304188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（メーカー･随契）</a:t>
              </a:r>
            </a:p>
          </p:txBody>
        </p:sp>
        <p:sp>
          <p:nvSpPr>
            <p:cNvPr id="53" name="フローチャート : 代替処理 52"/>
            <p:cNvSpPr/>
            <p:nvPr/>
          </p:nvSpPr>
          <p:spPr>
            <a:xfrm>
              <a:off x="3356808" y="3041881"/>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各種計測・運転確認</a:t>
              </a:r>
            </a:p>
          </p:txBody>
        </p:sp>
        <p:sp>
          <p:nvSpPr>
            <p:cNvPr id="54" name="フローチャート : 代替処理 53"/>
            <p:cNvSpPr/>
            <p:nvPr/>
          </p:nvSpPr>
          <p:spPr>
            <a:xfrm>
              <a:off x="5917564" y="304188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回／年</a:t>
              </a:r>
            </a:p>
          </p:txBody>
        </p:sp>
      </p:grpSp>
      <p:grpSp>
        <p:nvGrpSpPr>
          <p:cNvPr id="45" name="グループ化 44"/>
          <p:cNvGrpSpPr/>
          <p:nvPr/>
        </p:nvGrpSpPr>
        <p:grpSpPr>
          <a:xfrm>
            <a:off x="251520" y="4605009"/>
            <a:ext cx="8664940" cy="1723072"/>
            <a:chOff x="251520" y="2463731"/>
            <a:chExt cx="8664940" cy="1723072"/>
          </a:xfrm>
        </p:grpSpPr>
        <p:sp>
          <p:nvSpPr>
            <p:cNvPr id="46" name="フローチャート : 代替処理 45"/>
            <p:cNvSpPr/>
            <p:nvPr/>
          </p:nvSpPr>
          <p:spPr>
            <a:xfrm>
              <a:off x="251520" y="36200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エンジン</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ローチャート : 代替処理 46"/>
            <p:cNvSpPr/>
            <p:nvPr/>
          </p:nvSpPr>
          <p:spPr>
            <a:xfrm>
              <a:off x="1801484" y="36200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（メーカー･随契）</a:t>
              </a:r>
            </a:p>
          </p:txBody>
        </p:sp>
        <p:sp>
          <p:nvSpPr>
            <p:cNvPr id="48" name="フローチャート : 代替処理 47"/>
            <p:cNvSpPr/>
            <p:nvPr/>
          </p:nvSpPr>
          <p:spPr>
            <a:xfrm>
              <a:off x="3356808" y="3620031"/>
              <a:ext cx="2544990"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分解精密点検</a:t>
              </a:r>
            </a:p>
          </p:txBody>
        </p:sp>
        <p:sp>
          <p:nvSpPr>
            <p:cNvPr id="49" name="フローチャート : 代替処理 48"/>
            <p:cNvSpPr/>
            <p:nvPr/>
          </p:nvSpPr>
          <p:spPr>
            <a:xfrm>
              <a:off x="5917564" y="3620031"/>
              <a:ext cx="1539558" cy="5667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随時</a:t>
              </a:r>
            </a:p>
          </p:txBody>
        </p:sp>
        <p:sp>
          <p:nvSpPr>
            <p:cNvPr id="50" name="フローチャート : 代替処理 49"/>
            <p:cNvSpPr/>
            <p:nvPr/>
          </p:nvSpPr>
          <p:spPr>
            <a:xfrm>
              <a:off x="7461263" y="2463731"/>
              <a:ext cx="1455197" cy="172307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排水ポンプ</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エンジン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7" name="グループ化 66"/>
          <p:cNvGrpSpPr/>
          <p:nvPr/>
        </p:nvGrpSpPr>
        <p:grpSpPr>
          <a:xfrm>
            <a:off x="242576" y="4166219"/>
            <a:ext cx="8664940" cy="385662"/>
            <a:chOff x="242576" y="1754909"/>
            <a:chExt cx="8664940" cy="566772"/>
          </a:xfrm>
        </p:grpSpPr>
        <p:sp>
          <p:nvSpPr>
            <p:cNvPr id="68" name="フローチャート : 代替処理 67"/>
            <p:cNvSpPr/>
            <p:nvPr/>
          </p:nvSpPr>
          <p:spPr>
            <a:xfrm>
              <a:off x="242576" y="1754909"/>
              <a:ext cx="1539558"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点検分類</a:t>
              </a:r>
            </a:p>
          </p:txBody>
        </p:sp>
        <p:sp>
          <p:nvSpPr>
            <p:cNvPr id="69" name="フローチャート : 代替処理 68"/>
            <p:cNvSpPr/>
            <p:nvPr/>
          </p:nvSpPr>
          <p:spPr>
            <a:xfrm>
              <a:off x="1792540" y="1754909"/>
              <a:ext cx="1539558"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点検体制</a:t>
              </a:r>
            </a:p>
          </p:txBody>
        </p:sp>
        <p:sp>
          <p:nvSpPr>
            <p:cNvPr id="70" name="フローチャート : 代替処理 69"/>
            <p:cNvSpPr/>
            <p:nvPr/>
          </p:nvSpPr>
          <p:spPr>
            <a:xfrm>
              <a:off x="3347864" y="1754909"/>
              <a:ext cx="2544990"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点検概要</a:t>
              </a:r>
            </a:p>
          </p:txBody>
        </p:sp>
        <p:sp>
          <p:nvSpPr>
            <p:cNvPr id="71" name="フローチャート : 代替処理 70"/>
            <p:cNvSpPr/>
            <p:nvPr/>
          </p:nvSpPr>
          <p:spPr>
            <a:xfrm>
              <a:off x="5908620" y="1754909"/>
              <a:ext cx="1539558"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点検頻度</a:t>
              </a:r>
            </a:p>
          </p:txBody>
        </p:sp>
        <p:sp>
          <p:nvSpPr>
            <p:cNvPr id="72" name="フローチャート : 代替処理 71"/>
            <p:cNvSpPr/>
            <p:nvPr/>
          </p:nvSpPr>
          <p:spPr>
            <a:xfrm>
              <a:off x="7452319" y="1754909"/>
              <a:ext cx="1455197" cy="566772"/>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施設数</a:t>
              </a:r>
            </a:p>
          </p:txBody>
        </p:sp>
      </p:grpSp>
      <p:sp>
        <p:nvSpPr>
          <p:cNvPr id="55" name="テキスト ボックス 54"/>
          <p:cNvSpPr txBox="1"/>
          <p:nvPr/>
        </p:nvSpPr>
        <p:spPr>
          <a:xfrm>
            <a:off x="434885" y="6406458"/>
            <a:ext cx="8388835" cy="338554"/>
          </a:xfrm>
          <a:prstGeom prst="rect">
            <a:avLst/>
          </a:prstGeom>
          <a:noFill/>
        </p:spPr>
        <p:txBody>
          <a:bodyPr wrap="none" rtlCol="0">
            <a:spAutoFit/>
          </a:bodyPr>
          <a:lstStyle/>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入札：一般競争入札　、　総合：一般競争入札（総合評価落札方式）　、　随契：随意契約</a:t>
            </a:r>
          </a:p>
        </p:txBody>
      </p:sp>
      <p:sp>
        <p:nvSpPr>
          <p:cNvPr id="62" name="スライド番号プレースホルダー 2">
            <a:extLst>
              <a:ext uri="{FF2B5EF4-FFF2-40B4-BE49-F238E27FC236}">
                <a16:creationId xmlns:a16="http://schemas.microsoft.com/office/drawing/2014/main" id="{E2E3BD2A-D6C5-4D64-A08A-754B3FA7C056}"/>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13</a:t>
            </a:fld>
            <a:endParaRPr kumimoji="1" lang="ja-JP" altLang="en-US" dirty="0"/>
          </a:p>
        </p:txBody>
      </p:sp>
      <p:sp>
        <p:nvSpPr>
          <p:cNvPr id="60" name="テキスト ボックス 17">
            <a:extLst>
              <a:ext uri="{FF2B5EF4-FFF2-40B4-BE49-F238E27FC236}">
                <a16:creationId xmlns:a16="http://schemas.microsoft.com/office/drawing/2014/main" id="{F55A5CF5-7498-49AC-B3B7-9C5E0D53790F}"/>
              </a:ext>
            </a:extLst>
          </p:cNvPr>
          <p:cNvSpPr txBox="1"/>
          <p:nvPr/>
        </p:nvSpPr>
        <p:spPr>
          <a:xfrm>
            <a:off x="7271791" y="-28851"/>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6212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点検の種類</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河川設備、海岸設備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87949" y="3126669"/>
            <a:ext cx="1403648"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月点検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16332" y="3496001"/>
            <a:ext cx="8568952"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定期試運転の前後に機器の状況確認をする点検。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設備各部の異常の有無や、障害発生の状況の把握ならびに各部の機能確認等のため、</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目視による外観の異常の有無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及び、前回点検時からの変化の有無について確認を行う。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メーカー及びメンテ業者に委託して業務を実施する。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0434" y="4797784"/>
            <a:ext cx="1403648"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年点検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75312" y="5196436"/>
            <a:ext cx="8568952"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月点検より詳細な各部の点検及び計測を実施し、各構成機器の異常損傷や状態の把握による健全度を評価すること、設備の信頼性の確保と機能の保全を図ることを目的に実施する。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主に、メーカーに委託することで業務を実施する。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07602" y="1700808"/>
            <a:ext cx="1403648"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試運転点検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15032" y="2069439"/>
            <a:ext cx="8568952" cy="1077218"/>
          </a:xfrm>
          <a:prstGeom prst="rect">
            <a:avLst/>
          </a:prstGeom>
          <a:noFill/>
        </p:spPr>
        <p:txBody>
          <a:bodyPr wrap="square" rtlCol="0">
            <a:spAutoFit/>
          </a:bodyPr>
          <a:lstStyle/>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実負荷運転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を基本とし、</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五感により運転時の状況把握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、全般的な故障兆候の発見、異常時対応、設備内部（不可視部分の防錆、防塵、なじみ等の機能維持及び</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、運転操作員の習熟度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を高める。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直営にて、点検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を実施（点検員８人／１水門施設あたり）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7062" y="1051309"/>
            <a:ext cx="3196652" cy="369332"/>
          </a:xfrm>
          <a:prstGeom prst="rect">
            <a:avLst/>
          </a:prstGeom>
          <a:noFill/>
        </p:spPr>
        <p:txBody>
          <a:bodyPr wrap="square" rtlCol="0">
            <a:spAutoFit/>
          </a:bodyPr>
          <a:lstStyle/>
          <a:p>
            <a:r>
              <a:rPr kumimoji="1" lang="ja-JP" altLang="en-US" dirty="0"/>
              <a:t>①水門</a:t>
            </a:r>
            <a:r>
              <a:rPr lang="ja-JP" altLang="en-US" dirty="0"/>
              <a:t>、</a:t>
            </a:r>
            <a:r>
              <a:rPr kumimoji="1" lang="ja-JP" altLang="en-US" dirty="0"/>
              <a:t>排水機場等</a:t>
            </a:r>
          </a:p>
        </p:txBody>
      </p:sp>
      <p:sp>
        <p:nvSpPr>
          <p:cNvPr id="17" name="スライド番号プレースホルダー 2">
            <a:extLst>
              <a:ext uri="{FF2B5EF4-FFF2-40B4-BE49-F238E27FC236}">
                <a16:creationId xmlns:a16="http://schemas.microsoft.com/office/drawing/2014/main" id="{A97DA1BF-1968-4FF3-9826-EDE2C09A06D5}"/>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14</a:t>
            </a:fld>
            <a:endParaRPr kumimoji="1" lang="ja-JP" altLang="en-US" dirty="0"/>
          </a:p>
        </p:txBody>
      </p:sp>
      <p:sp>
        <p:nvSpPr>
          <p:cNvPr id="16" name="テキスト ボックス 17">
            <a:extLst>
              <a:ext uri="{FF2B5EF4-FFF2-40B4-BE49-F238E27FC236}">
                <a16:creationId xmlns:a16="http://schemas.microsoft.com/office/drawing/2014/main" id="{B9F71C4E-1A5E-44AF-9DA2-AE8B4A32CF36}"/>
              </a:ext>
            </a:extLst>
          </p:cNvPr>
          <p:cNvSpPr txBox="1"/>
          <p:nvPr/>
        </p:nvSpPr>
        <p:spPr>
          <a:xfrm>
            <a:off x="7271791" y="-31739"/>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4399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２</a:t>
            </a:r>
            <a:r>
              <a:rPr lang="en-US" altLang="ja-JP" sz="2800" dirty="0">
                <a:solidFill>
                  <a:schemeClr val="bg1"/>
                </a:solidFill>
                <a:latin typeface="Meiryo UI" pitchFamily="50" charset="-128"/>
                <a:ea typeface="Meiryo UI" pitchFamily="50" charset="-128"/>
                <a:cs typeface="Meiryo UI" pitchFamily="50" charset="-128"/>
              </a:rPr>
              <a:t>.</a:t>
            </a:r>
            <a:r>
              <a:rPr lang="ja-JP" altLang="en-US" sz="2800" dirty="0">
                <a:solidFill>
                  <a:schemeClr val="bg1"/>
                </a:solidFill>
                <a:latin typeface="Meiryo UI" pitchFamily="50" charset="-128"/>
                <a:ea typeface="Meiryo UI" pitchFamily="50" charset="-128"/>
                <a:cs typeface="Meiryo UI" pitchFamily="50" charset="-128"/>
              </a:rPr>
              <a:t>現計画に基づく点検手法</a:t>
            </a: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２－２　点検の種類</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定期点検</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44" name="テキスト ボックス 43"/>
          <p:cNvSpPr txBox="1"/>
          <p:nvPr/>
        </p:nvSpPr>
        <p:spPr>
          <a:xfrm>
            <a:off x="172316" y="3168480"/>
            <a:ext cx="1403648"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半年点検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1828" y="3561932"/>
            <a:ext cx="8568952" cy="830997"/>
          </a:xfrm>
          <a:prstGeom prst="rect">
            <a:avLst/>
          </a:prstGeom>
          <a:noFill/>
        </p:spPr>
        <p:txBody>
          <a:bodyPr wrap="square" rtlCol="0">
            <a:spAutoFit/>
          </a:bodyPr>
          <a:lstStyle/>
          <a:p>
            <a:r>
              <a:rPr lang="ja-JP" altLang="en-US" sz="1600" dirty="0"/>
              <a:t>　洪水期前後のダムにおいて、各設備に機能障害等の異常の有無を発見することを目的に、月点検より詳細な各部の点検及び計測を実施し、各構成機器の異常損傷や状態の把握による健全度を評価すること、設備の信頼性の確保と機能の保全を図る。</a:t>
            </a:r>
            <a:endParaRPr lang="en-US" altLang="ja-JP" sz="1600" dirty="0"/>
          </a:p>
        </p:txBody>
      </p:sp>
      <p:sp>
        <p:nvSpPr>
          <p:cNvPr id="12" name="テキスト ボックス 11"/>
          <p:cNvSpPr txBox="1"/>
          <p:nvPr/>
        </p:nvSpPr>
        <p:spPr>
          <a:xfrm>
            <a:off x="172316" y="4614860"/>
            <a:ext cx="1403648"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年点検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51828" y="5027692"/>
            <a:ext cx="8568952" cy="1569660"/>
          </a:xfrm>
          <a:prstGeom prst="rect">
            <a:avLst/>
          </a:prstGeom>
          <a:noFill/>
        </p:spPr>
        <p:txBody>
          <a:bodyPr wrap="square" rtlCol="0">
            <a:spAutoFit/>
          </a:bodyPr>
          <a:lstStyle/>
          <a:p>
            <a:r>
              <a:rPr lang="ja-JP" altLang="en-US" sz="1600" dirty="0"/>
              <a:t>　洪水期を控えたダムにおいて、各設備が万全の機能を発揮できるようにすることを目的に、半年点検より詳細な各部の点検及び計測を実施し、各構成機器の異常損傷や状態の把握による健全度を評価すること、設備の信頼性の確保と機能の保全を図るとともに、各設備の作動確認及び試運転を実施し、運転時の状況把握、全般的な故障兆候の発見、異常時対応、設備内部（不可視部分の防錆、防塵、なじみ等）の機能維持など詳細且つ総合的な設備点検を行う。</a:t>
            </a:r>
            <a:endParaRPr lang="en-US" altLang="ja-JP" sz="1600" dirty="0"/>
          </a:p>
        </p:txBody>
      </p:sp>
      <p:sp>
        <p:nvSpPr>
          <p:cNvPr id="14" name="テキスト ボックス 13"/>
          <p:cNvSpPr txBox="1"/>
          <p:nvPr/>
        </p:nvSpPr>
        <p:spPr>
          <a:xfrm>
            <a:off x="172316" y="1742619"/>
            <a:ext cx="1403648" cy="369332"/>
          </a:xfrm>
          <a:prstGeom prst="rect">
            <a:avLst/>
          </a:prstGeom>
          <a:noFill/>
          <a:ln w="19050">
            <a:noFill/>
          </a:ln>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月点検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51828" y="2135370"/>
            <a:ext cx="8568952" cy="830997"/>
          </a:xfrm>
          <a:prstGeom prst="rect">
            <a:avLst/>
          </a:prstGeom>
          <a:noFill/>
        </p:spPr>
        <p:txBody>
          <a:bodyPr wrap="square" rtlCol="0">
            <a:spAutoFit/>
          </a:bodyPr>
          <a:lstStyle/>
          <a:p>
            <a:r>
              <a:rPr lang="ja-JP" altLang="en-US" sz="1600" dirty="0"/>
              <a:t>　ダムの設備各部の異常の有無や障害発生の状況把握並びに各部の機能の確認などのため、当該設備の使用状態に応じて、目視による外観の異常確認及び前回点検時以降の変化の有無の確認を行うもの。</a:t>
            </a:r>
            <a:endParaRPr lang="en-US" altLang="ja-JP" sz="1600" dirty="0"/>
          </a:p>
        </p:txBody>
      </p:sp>
      <p:sp>
        <p:nvSpPr>
          <p:cNvPr id="11" name="テキスト ボックス 10"/>
          <p:cNvSpPr txBox="1"/>
          <p:nvPr/>
        </p:nvSpPr>
        <p:spPr>
          <a:xfrm>
            <a:off x="35496" y="1093120"/>
            <a:ext cx="3196652" cy="369332"/>
          </a:xfrm>
          <a:prstGeom prst="rect">
            <a:avLst/>
          </a:prstGeom>
          <a:noFill/>
        </p:spPr>
        <p:txBody>
          <a:bodyPr wrap="square" rtlCol="0">
            <a:spAutoFit/>
          </a:bodyPr>
          <a:lstStyle/>
          <a:p>
            <a:r>
              <a:rPr lang="ja-JP" altLang="en-US" dirty="0"/>
              <a:t>②ダム</a:t>
            </a:r>
            <a:endParaRPr kumimoji="1" lang="ja-JP" altLang="en-US" dirty="0"/>
          </a:p>
        </p:txBody>
      </p:sp>
      <p:sp>
        <p:nvSpPr>
          <p:cNvPr id="16" name="スライド番号プレースホルダー 2">
            <a:extLst>
              <a:ext uri="{FF2B5EF4-FFF2-40B4-BE49-F238E27FC236}">
                <a16:creationId xmlns:a16="http://schemas.microsoft.com/office/drawing/2014/main" id="{EF1D96F2-A30B-4B42-9E8A-CF53741EDE6D}"/>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15</a:t>
            </a:fld>
            <a:endParaRPr kumimoji="1" lang="ja-JP" altLang="en-US" dirty="0"/>
          </a:p>
        </p:txBody>
      </p:sp>
      <p:sp>
        <p:nvSpPr>
          <p:cNvPr id="17" name="テキスト ボックス 17">
            <a:extLst>
              <a:ext uri="{FF2B5EF4-FFF2-40B4-BE49-F238E27FC236}">
                <a16:creationId xmlns:a16="http://schemas.microsoft.com/office/drawing/2014/main" id="{0912DC19-AA7A-4B86-B11B-2A4E89B5D14C}"/>
              </a:ext>
            </a:extLst>
          </p:cNvPr>
          <p:cNvSpPr txBox="1"/>
          <p:nvPr/>
        </p:nvSpPr>
        <p:spPr>
          <a:xfrm>
            <a:off x="7269660" y="-22744"/>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9116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１－１　施設（事業）の概要</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河川設備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2" name="コンテンツ プレースホルダー 2">
            <a:extLst>
              <a:ext uri="{FF2B5EF4-FFF2-40B4-BE49-F238E27FC236}">
                <a16:creationId xmlns:a16="http://schemas.microsoft.com/office/drawing/2014/main" id="{DDA67E2C-EF92-4B84-A10E-201B44A92223}"/>
              </a:ext>
            </a:extLst>
          </p:cNvPr>
          <p:cNvSpPr txBox="1">
            <a:spLocks noChangeArrowheads="1"/>
          </p:cNvSpPr>
          <p:nvPr/>
        </p:nvSpPr>
        <p:spPr bwMode="auto">
          <a:xfrm>
            <a:off x="612023" y="3010738"/>
            <a:ext cx="2111594"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高潮、津波を防ぐ『水門』</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pic>
        <p:nvPicPr>
          <p:cNvPr id="2051" name="コンテンツ プレースホルダー 5">
            <a:extLst>
              <a:ext uri="{FF2B5EF4-FFF2-40B4-BE49-F238E27FC236}">
                <a16:creationId xmlns:a16="http://schemas.microsoft.com/office/drawing/2014/main" id="{65C95CAE-0AF8-4C55-9A0A-2CA1A9F87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50" y="3292482"/>
            <a:ext cx="2030571" cy="13801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図 125">
            <a:extLst>
              <a:ext uri="{FF2B5EF4-FFF2-40B4-BE49-F238E27FC236}">
                <a16:creationId xmlns:a16="http://schemas.microsoft.com/office/drawing/2014/main" id="{EB14BB6A-5799-4BBC-B8A4-74D20ABBA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225" y="2924944"/>
            <a:ext cx="2783460" cy="3094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descr="三ツ島パンフ">
            <a:extLst>
              <a:ext uri="{FF2B5EF4-FFF2-40B4-BE49-F238E27FC236}">
                <a16:creationId xmlns:a16="http://schemas.microsoft.com/office/drawing/2014/main" id="{B70B37B8-AD18-4A34-838D-FC0A7354C5D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361" y="4864116"/>
            <a:ext cx="2121566" cy="1232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2">
            <a:extLst>
              <a:ext uri="{FF2B5EF4-FFF2-40B4-BE49-F238E27FC236}">
                <a16:creationId xmlns:a16="http://schemas.microsoft.com/office/drawing/2014/main" id="{158A5C9A-37EC-47AE-AE59-319763D9BF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570" y="3364513"/>
            <a:ext cx="2110357" cy="109323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F07244C6-7C9E-4D32-BC0B-88AE4A3E61BE}"/>
              </a:ext>
            </a:extLst>
          </p:cNvPr>
          <p:cNvSpPr txBox="1">
            <a:spLocks noChangeArrowheads="1"/>
          </p:cNvSpPr>
          <p:nvPr/>
        </p:nvSpPr>
        <p:spPr bwMode="auto">
          <a:xfrm>
            <a:off x="5646293" y="4551208"/>
            <a:ext cx="253862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雨水を一時的に貯留する『調節池』</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5" name="Text Box 6">
            <a:extLst>
              <a:ext uri="{FF2B5EF4-FFF2-40B4-BE49-F238E27FC236}">
                <a16:creationId xmlns:a16="http://schemas.microsoft.com/office/drawing/2014/main" id="{B401295C-F2EB-4D21-8BEE-730BDF9A4394}"/>
              </a:ext>
            </a:extLst>
          </p:cNvPr>
          <p:cNvSpPr txBox="1">
            <a:spLocks noChangeArrowheads="1"/>
          </p:cNvSpPr>
          <p:nvPr/>
        </p:nvSpPr>
        <p:spPr bwMode="auto">
          <a:xfrm>
            <a:off x="5530466" y="3087705"/>
            <a:ext cx="2663640" cy="2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cs typeface="Meiryo UI" panose="020B0604030504040204" pitchFamily="50" charset="-128"/>
              </a:rPr>
              <a:t>雨水を強制的に排水する『排水機場』</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pic>
        <p:nvPicPr>
          <p:cNvPr id="2057" name="図 10">
            <a:extLst>
              <a:ext uri="{FF2B5EF4-FFF2-40B4-BE49-F238E27FC236}">
                <a16:creationId xmlns:a16="http://schemas.microsoft.com/office/drawing/2014/main" id="{EED48D32-E23E-4C07-83E6-BC4803D92B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2017849"/>
            <a:ext cx="4276725" cy="180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a:extLst>
              <a:ext uri="{FF2B5EF4-FFF2-40B4-BE49-F238E27FC236}">
                <a16:creationId xmlns:a16="http://schemas.microsoft.com/office/drawing/2014/main" id="{9B7E4F61-BD8F-46AA-AA96-4E47390D1964}"/>
              </a:ext>
            </a:extLst>
          </p:cNvPr>
          <p:cNvSpPr>
            <a:spLocks noChangeArrowheads="1"/>
          </p:cNvSpPr>
          <p:nvPr/>
        </p:nvSpPr>
        <p:spPr bwMode="auto">
          <a:xfrm>
            <a:off x="-1923" y="1161249"/>
            <a:ext cx="92833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・大阪市より東側の寝屋川流域では面積の３／４が内水域であり、雨水が自然に川に流れない</a:t>
            </a:r>
            <a:endParaRPr kumimoji="0" lang="ja-JP" altLang="ja-JP" sz="16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・上町台地より西側の西大阪地区は、海抜０ｍ地帯が広がり、過去に高潮等の被害を経験</a:t>
            </a:r>
            <a:endParaRPr kumimoji="0" lang="ja-JP" altLang="ja-JP" sz="16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・大阪の中心部は、高潮、洪水等を防止する水門や、雨水を排水するポンプ等により守られている</a:t>
            </a:r>
            <a:endParaRPr kumimoji="0" lang="ja-JP" altLang="ja-JP" sz="1600" i="0" u="none" strike="noStrike" cap="none" normalizeH="0" baseline="0" dirty="0">
              <a:ln>
                <a:noFill/>
              </a:ln>
              <a:solidFill>
                <a:schemeClr val="tx1"/>
              </a:solidFill>
              <a:effectLst/>
            </a:endParaRPr>
          </a:p>
        </p:txBody>
      </p:sp>
      <p:sp>
        <p:nvSpPr>
          <p:cNvPr id="8" name="Rectangle 11">
            <a:extLst>
              <a:ext uri="{FF2B5EF4-FFF2-40B4-BE49-F238E27FC236}">
                <a16:creationId xmlns:a16="http://schemas.microsoft.com/office/drawing/2014/main" id="{FEFBC76F-B268-416C-BB35-C86D8EE6A476}"/>
              </a:ext>
            </a:extLst>
          </p:cNvPr>
          <p:cNvSpPr>
            <a:spLocks noChangeArrowheads="1"/>
          </p:cNvSpPr>
          <p:nvPr/>
        </p:nvSpPr>
        <p:spPr bwMode="auto">
          <a:xfrm>
            <a:off x="395536" y="2229202"/>
            <a:ext cx="78043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大阪には、非常時に確実に稼働する水門、ポンプ等の施設（設備）が必要不可欠</a:t>
            </a:r>
            <a:endParaRPr kumimoji="0" lang="ja-JP" altLang="ja-JP" sz="1600" b="0" i="0" u="none" strike="noStrike" cap="none" normalizeH="0" baseline="0" dirty="0">
              <a:ln>
                <a:noFill/>
              </a:ln>
              <a:solidFill>
                <a:schemeClr val="tx1"/>
              </a:solidFill>
              <a:effectLst/>
            </a:endParaRPr>
          </a:p>
        </p:txBody>
      </p:sp>
      <p:sp>
        <p:nvSpPr>
          <p:cNvPr id="10" name="Rectangle 16">
            <a:extLst>
              <a:ext uri="{FF2B5EF4-FFF2-40B4-BE49-F238E27FC236}">
                <a16:creationId xmlns:a16="http://schemas.microsoft.com/office/drawing/2014/main" id="{19C97B8F-5B9D-4644-A120-1E7411947748}"/>
              </a:ext>
            </a:extLst>
          </p:cNvPr>
          <p:cNvSpPr>
            <a:spLocks noChangeArrowheads="1"/>
          </p:cNvSpPr>
          <p:nvPr/>
        </p:nvSpPr>
        <p:spPr bwMode="auto">
          <a:xfrm>
            <a:off x="6885955" y="5263912"/>
            <a:ext cx="2970386" cy="209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6" name="スライド番号プレースホルダー 2">
            <a:extLst>
              <a:ext uri="{FF2B5EF4-FFF2-40B4-BE49-F238E27FC236}">
                <a16:creationId xmlns:a16="http://schemas.microsoft.com/office/drawing/2014/main" id="{0B11DA19-09B6-4C2E-832A-E822186240D6}"/>
              </a:ext>
            </a:extLst>
          </p:cNvPr>
          <p:cNvSpPr>
            <a:spLocks noGrp="1"/>
          </p:cNvSpPr>
          <p:nvPr>
            <p:ph type="sldNum" sz="quarter" idx="12"/>
          </p:nvPr>
        </p:nvSpPr>
        <p:spPr>
          <a:xfrm>
            <a:off x="8483600" y="6453336"/>
            <a:ext cx="660400" cy="365125"/>
          </a:xfrm>
        </p:spPr>
        <p:txBody>
          <a:bodyPr/>
          <a:lstStyle/>
          <a:p>
            <a:fld id="{682EF9F9-C4E8-46B2-BBF1-33E3162B856A}" type="slidenum">
              <a:rPr kumimoji="1" lang="ja-JP" altLang="en-US" smtClean="0"/>
              <a:t>1</a:t>
            </a:fld>
            <a:endParaRPr kumimoji="1" lang="ja-JP" altLang="en-US" dirty="0"/>
          </a:p>
        </p:txBody>
      </p:sp>
      <p:sp>
        <p:nvSpPr>
          <p:cNvPr id="17" name="テキスト ボックス 17">
            <a:extLst>
              <a:ext uri="{FF2B5EF4-FFF2-40B4-BE49-F238E27FC236}">
                <a16:creationId xmlns:a16="http://schemas.microsoft.com/office/drawing/2014/main" id="{5A66C54F-F850-46BB-ADD8-BF281D4951FA}"/>
              </a:ext>
            </a:extLst>
          </p:cNvPr>
          <p:cNvSpPr txBox="1"/>
          <p:nvPr/>
        </p:nvSpPr>
        <p:spPr>
          <a:xfrm>
            <a:off x="7271792" y="-2560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2695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１－１　施設（事業）の概要</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海岸設備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16" name="図 15">
            <a:extLst>
              <a:ext uri="{FF2B5EF4-FFF2-40B4-BE49-F238E27FC236}">
                <a16:creationId xmlns:a16="http://schemas.microsoft.com/office/drawing/2014/main" id="{CE6BC882-A89C-4F9E-A9A3-FEC9EB351B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61420" y="1346468"/>
            <a:ext cx="3875850" cy="4682839"/>
          </a:xfrm>
          <a:prstGeom prst="rect">
            <a:avLst/>
          </a:prstGeom>
          <a:noFill/>
          <a:ln>
            <a:noFill/>
          </a:ln>
        </p:spPr>
      </p:pic>
      <p:sp>
        <p:nvSpPr>
          <p:cNvPr id="11" name="テキスト ボックス 10">
            <a:extLst>
              <a:ext uri="{FF2B5EF4-FFF2-40B4-BE49-F238E27FC236}">
                <a16:creationId xmlns:a16="http://schemas.microsoft.com/office/drawing/2014/main" id="{C9DC743A-0790-4723-A8A6-0A297D482384}"/>
              </a:ext>
            </a:extLst>
          </p:cNvPr>
          <p:cNvSpPr txBox="1"/>
          <p:nvPr/>
        </p:nvSpPr>
        <p:spPr>
          <a:xfrm>
            <a:off x="506730" y="1346468"/>
            <a:ext cx="4065270" cy="4247317"/>
          </a:xfrm>
          <a:prstGeom prst="rect">
            <a:avLst/>
          </a:prstGeom>
          <a:noFill/>
        </p:spPr>
        <p:txBody>
          <a:bodyPr wrap="square" rtlCol="0">
            <a:spAutoFit/>
          </a:bodyPr>
          <a:lstStyle/>
          <a:p>
            <a:r>
              <a:rPr kumimoji="1" lang="ja-JP" altLang="en-US" dirty="0"/>
              <a:t>　海岸設備は、津波・高潮等の災害から府民の生命・財産を守るための都市インフラであり、災害発生時に確実にその機能を発揮させるべき重要な設備である。</a:t>
            </a:r>
            <a:endParaRPr kumimoji="1" lang="en-US" altLang="ja-JP" dirty="0"/>
          </a:p>
          <a:p>
            <a:r>
              <a:rPr lang="ja-JP" altLang="en-US" dirty="0"/>
              <a:t>　大阪府の海岸は、</a:t>
            </a:r>
            <a:r>
              <a:rPr lang="en-US" altLang="ja-JP" dirty="0"/>
              <a:t>1961</a:t>
            </a:r>
            <a:r>
              <a:rPr lang="ja-JP" altLang="en-US" dirty="0"/>
              <a:t>（</a:t>
            </a:r>
            <a:r>
              <a:rPr lang="en-US" altLang="ja-JP" dirty="0"/>
              <a:t>S36</a:t>
            </a:r>
            <a:r>
              <a:rPr lang="ja-JP" altLang="en-US" dirty="0"/>
              <a:t>）年</a:t>
            </a:r>
            <a:r>
              <a:rPr lang="en-US" altLang="ja-JP" dirty="0"/>
              <a:t>9</a:t>
            </a:r>
            <a:r>
              <a:rPr lang="ja-JP" altLang="en-US" dirty="0"/>
              <a:t>月の第</a:t>
            </a:r>
            <a:r>
              <a:rPr lang="en-US" altLang="ja-JP" dirty="0"/>
              <a:t>2</a:t>
            </a:r>
            <a:r>
              <a:rPr lang="ja-JP" altLang="en-US" dirty="0"/>
              <a:t>室戸台風による災害を契機に、災害復旧事業として高潮対策を実施して以来、令和</a:t>
            </a:r>
            <a:r>
              <a:rPr lang="en-US" altLang="ja-JP" dirty="0"/>
              <a:t>5</a:t>
            </a:r>
            <a:r>
              <a:rPr lang="ja-JP" altLang="en-US" dirty="0"/>
              <a:t>年</a:t>
            </a:r>
            <a:r>
              <a:rPr lang="en-US" altLang="ja-JP" dirty="0"/>
              <a:t>3</a:t>
            </a:r>
            <a:r>
              <a:rPr lang="ja-JP" altLang="en-US" dirty="0"/>
              <a:t>月末現在では、大和川から岬町にかけて</a:t>
            </a:r>
            <a:r>
              <a:rPr lang="en-US" altLang="ja-JP" dirty="0"/>
              <a:t>74㎞</a:t>
            </a:r>
            <a:r>
              <a:rPr lang="ja-JP" altLang="en-US" dirty="0"/>
              <a:t>の海岸線を管理するに至っているが、その海岸線上に水門</a:t>
            </a:r>
            <a:r>
              <a:rPr lang="en-US" altLang="ja-JP" dirty="0"/>
              <a:t>(12</a:t>
            </a:r>
            <a:r>
              <a:rPr lang="ja-JP" altLang="en-US" dirty="0"/>
              <a:t>基</a:t>
            </a:r>
            <a:r>
              <a:rPr lang="en-US" altLang="ja-JP" dirty="0"/>
              <a:t>)</a:t>
            </a:r>
            <a:r>
              <a:rPr lang="ja-JP" altLang="en-US" dirty="0"/>
              <a:t>、樋門</a:t>
            </a:r>
            <a:r>
              <a:rPr lang="en-US" altLang="ja-JP" dirty="0"/>
              <a:t>(42</a:t>
            </a:r>
            <a:r>
              <a:rPr lang="ja-JP" altLang="en-US" dirty="0"/>
              <a:t>基</a:t>
            </a:r>
            <a:r>
              <a:rPr lang="en-US" altLang="ja-JP" dirty="0"/>
              <a:t>)</a:t>
            </a:r>
            <a:r>
              <a:rPr lang="ja-JP" altLang="en-US" dirty="0"/>
              <a:t>、門扉</a:t>
            </a:r>
            <a:r>
              <a:rPr lang="en-US" altLang="ja-JP" dirty="0"/>
              <a:t>(120</a:t>
            </a:r>
            <a:r>
              <a:rPr lang="ja-JP" altLang="en-US" dirty="0"/>
              <a:t>基</a:t>
            </a:r>
            <a:r>
              <a:rPr lang="en-US" altLang="ja-JP" dirty="0"/>
              <a:t>)</a:t>
            </a:r>
            <a:r>
              <a:rPr lang="ja-JP" altLang="en-US" dirty="0"/>
              <a:t>が点在している。</a:t>
            </a:r>
            <a:endParaRPr lang="en-US" altLang="ja-JP" dirty="0"/>
          </a:p>
          <a:p>
            <a:endParaRPr lang="en-US" altLang="ja-JP" dirty="0"/>
          </a:p>
          <a:p>
            <a:endParaRPr lang="en-US" altLang="ja-JP" dirty="0"/>
          </a:p>
        </p:txBody>
      </p:sp>
      <p:sp>
        <p:nvSpPr>
          <p:cNvPr id="7" name="スライド番号プレースホルダー 2">
            <a:extLst>
              <a:ext uri="{FF2B5EF4-FFF2-40B4-BE49-F238E27FC236}">
                <a16:creationId xmlns:a16="http://schemas.microsoft.com/office/drawing/2014/main" id="{5AEDBAC7-3BED-4B26-AAA3-1EE20ABD5E45}"/>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2</a:t>
            </a:fld>
            <a:endParaRPr kumimoji="1" lang="ja-JP" altLang="en-US" dirty="0"/>
          </a:p>
        </p:txBody>
      </p:sp>
      <p:sp>
        <p:nvSpPr>
          <p:cNvPr id="9" name="テキスト ボックス 17">
            <a:extLst>
              <a:ext uri="{FF2B5EF4-FFF2-40B4-BE49-F238E27FC236}">
                <a16:creationId xmlns:a16="http://schemas.microsoft.com/office/drawing/2014/main" id="{31A06CBA-296E-4C3A-8268-38A9A1C971F3}"/>
              </a:ext>
            </a:extLst>
          </p:cNvPr>
          <p:cNvSpPr txBox="1"/>
          <p:nvPr/>
        </p:nvSpPr>
        <p:spPr>
          <a:xfrm>
            <a:off x="7271792" y="-29826"/>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1210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検証対象施設</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127930" y="1051309"/>
            <a:ext cx="1113446" cy="369332"/>
          </a:xfrm>
          <a:prstGeom prst="rect">
            <a:avLst/>
          </a:prstGeom>
          <a:noFill/>
        </p:spPr>
        <p:txBody>
          <a:bodyPr wrap="square" rtlCol="0">
            <a:spAutoFit/>
          </a:bodyPr>
          <a:lstStyle/>
          <a:p>
            <a:r>
              <a:rPr kumimoji="1" lang="ja-JP" altLang="en-US" dirty="0"/>
              <a:t>①水門</a:t>
            </a:r>
          </a:p>
        </p:txBody>
      </p:sp>
      <p:sp>
        <p:nvSpPr>
          <p:cNvPr id="3" name="テキスト ボックス 2"/>
          <p:cNvSpPr txBox="1"/>
          <p:nvPr/>
        </p:nvSpPr>
        <p:spPr>
          <a:xfrm>
            <a:off x="116461" y="1348537"/>
            <a:ext cx="8890310" cy="461665"/>
          </a:xfrm>
          <a:prstGeom prst="rect">
            <a:avLst/>
          </a:prstGeom>
          <a:noFill/>
        </p:spPr>
        <p:txBody>
          <a:bodyPr wrap="square" rtlCol="0">
            <a:spAutoFit/>
          </a:bodyPr>
          <a:lstStyle/>
          <a:p>
            <a:r>
              <a:rPr lang="ja-JP" altLang="en-US" sz="1200" dirty="0"/>
              <a:t>河口部や、河川合流点に高潮、洪水対策にて設置。プレートガーダ式のローラーゲートが多いが、全国的にも珍しいアーチ型水門も設置されている。</a:t>
            </a:r>
          </a:p>
        </p:txBody>
      </p:sp>
      <p:sp>
        <p:nvSpPr>
          <p:cNvPr id="7" name="テキスト ボックス 6"/>
          <p:cNvSpPr txBox="1"/>
          <p:nvPr/>
        </p:nvSpPr>
        <p:spPr>
          <a:xfrm>
            <a:off x="75008" y="3891096"/>
            <a:ext cx="3129670" cy="369332"/>
          </a:xfrm>
          <a:prstGeom prst="rect">
            <a:avLst/>
          </a:prstGeom>
          <a:noFill/>
        </p:spPr>
        <p:txBody>
          <a:bodyPr wrap="square" rtlCol="0">
            <a:spAutoFit/>
          </a:bodyPr>
          <a:lstStyle/>
          <a:p>
            <a:r>
              <a:rPr lang="ja-JP" altLang="en-US" dirty="0"/>
              <a:t>②排水機場（ポンプ場）</a:t>
            </a:r>
            <a:endParaRPr kumimoji="1" lang="ja-JP" altLang="en-US" dirty="0"/>
          </a:p>
        </p:txBody>
      </p:sp>
      <p:sp>
        <p:nvSpPr>
          <p:cNvPr id="8" name="テキスト ボックス 7"/>
          <p:cNvSpPr txBox="1"/>
          <p:nvPr/>
        </p:nvSpPr>
        <p:spPr>
          <a:xfrm>
            <a:off x="64432" y="4260428"/>
            <a:ext cx="8890310" cy="276999"/>
          </a:xfrm>
          <a:prstGeom prst="rect">
            <a:avLst/>
          </a:prstGeom>
          <a:noFill/>
        </p:spPr>
        <p:txBody>
          <a:bodyPr wrap="square" rtlCol="0">
            <a:spAutoFit/>
          </a:bodyPr>
          <a:lstStyle/>
          <a:p>
            <a:r>
              <a:rPr lang="ja-JP" altLang="en-US" sz="1200" dirty="0"/>
              <a:t>河川の内水排除を目的に設置。全国でも有数の規模となる口径</a:t>
            </a:r>
            <a:r>
              <a:rPr lang="en-US" altLang="ja-JP" sz="1200" dirty="0"/>
              <a:t>4000</a:t>
            </a:r>
            <a:r>
              <a:rPr lang="ja-JP" altLang="en-US" sz="1200" dirty="0"/>
              <a:t>㎜前後の立軸ポンプをはじめ、排水機場を有している。</a:t>
            </a:r>
            <a:endParaRPr lang="en-US" altLang="ja-JP" sz="1200" dirty="0"/>
          </a:p>
        </p:txBody>
      </p:sp>
      <p:pic>
        <p:nvPicPr>
          <p:cNvPr id="1028" name="Picture 4" descr="\\10000ws701806\h\環境整備\環境ハード（最新）\300 設備\写真\旧猪名川ポンプＯＨ\旧猪名川水門１.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6877" y="1810202"/>
            <a:ext cx="2806456" cy="20381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0000ws701806\h\環境整備\環境ハード（最新）\300 設備\写真\三大水門巻上機\水門写真\木津川水門.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450" y="1814273"/>
            <a:ext cx="2800366" cy="2038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NishiguchiA\Desktop\キャプチャ.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9472" y="1810202"/>
            <a:ext cx="3104528" cy="20317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NishiguchiA\Desktop\P6120009.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04465" y="4537427"/>
            <a:ext cx="2974542" cy="223090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10000ws701806\h\環境整備\環境ハード（最新）\300 設備\写真\太間排水機場\P529001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4678" y="4602042"/>
            <a:ext cx="2834793" cy="21260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432" y="4602043"/>
            <a:ext cx="3070200" cy="212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スライド番号プレースホルダー 1"/>
          <p:cNvSpPr>
            <a:spLocks noGrp="1"/>
          </p:cNvSpPr>
          <p:nvPr>
            <p:ph type="sldNum" sz="quarter" idx="12"/>
          </p:nvPr>
        </p:nvSpPr>
        <p:spPr>
          <a:xfrm>
            <a:off x="3823320" y="6492875"/>
            <a:ext cx="1828800" cy="365125"/>
          </a:xfrm>
        </p:spPr>
        <p:txBody>
          <a:bodyPr/>
          <a:lstStyle/>
          <a:p>
            <a:fld id="{682EF9F9-C4E8-46B2-BBF1-33E3162B856A}" type="slidenum">
              <a:rPr kumimoji="1" lang="ja-JP" altLang="en-US" smtClean="0"/>
              <a:t>3</a:t>
            </a:fld>
            <a:endParaRPr kumimoji="1" lang="ja-JP" altLang="en-US" dirty="0"/>
          </a:p>
        </p:txBody>
      </p:sp>
      <p:sp>
        <p:nvSpPr>
          <p:cNvPr id="15" name="スライド番号プレースホルダー 2">
            <a:extLst>
              <a:ext uri="{FF2B5EF4-FFF2-40B4-BE49-F238E27FC236}">
                <a16:creationId xmlns:a16="http://schemas.microsoft.com/office/drawing/2014/main" id="{3FEB1313-E2F7-4971-998B-BBE88CA8B555}"/>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a:t>
            </a:fld>
            <a:endParaRPr lang="ja-JP" altLang="en-US" dirty="0"/>
          </a:p>
        </p:txBody>
      </p:sp>
      <p:sp>
        <p:nvSpPr>
          <p:cNvPr id="16" name="テキスト ボックス 17">
            <a:extLst>
              <a:ext uri="{FF2B5EF4-FFF2-40B4-BE49-F238E27FC236}">
                <a16:creationId xmlns:a16="http://schemas.microsoft.com/office/drawing/2014/main" id="{966529A2-E704-41DD-8BCB-E0CBBE81273E}"/>
              </a:ext>
            </a:extLst>
          </p:cNvPr>
          <p:cNvSpPr txBox="1"/>
          <p:nvPr/>
        </p:nvSpPr>
        <p:spPr>
          <a:xfrm>
            <a:off x="7271792" y="-29826"/>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8221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検証対象施設</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127930" y="1051309"/>
            <a:ext cx="2643870" cy="369332"/>
          </a:xfrm>
          <a:prstGeom prst="rect">
            <a:avLst/>
          </a:prstGeom>
          <a:noFill/>
        </p:spPr>
        <p:txBody>
          <a:bodyPr wrap="square" rtlCol="0">
            <a:spAutoFit/>
          </a:bodyPr>
          <a:lstStyle/>
          <a:p>
            <a:r>
              <a:rPr lang="ja-JP" altLang="en-US" dirty="0"/>
              <a:t>③</a:t>
            </a:r>
            <a:r>
              <a:rPr kumimoji="1" lang="ja-JP" altLang="en-US" dirty="0"/>
              <a:t>防潮扉（陸</a:t>
            </a:r>
            <a:r>
              <a:rPr lang="ja-JP" altLang="en-US" dirty="0"/>
              <a:t>閘）、堰</a:t>
            </a:r>
            <a:endParaRPr kumimoji="1" lang="en-US" altLang="ja-JP" dirty="0"/>
          </a:p>
        </p:txBody>
      </p:sp>
      <p:sp>
        <p:nvSpPr>
          <p:cNvPr id="3" name="テキスト ボックス 2"/>
          <p:cNvSpPr txBox="1"/>
          <p:nvPr/>
        </p:nvSpPr>
        <p:spPr>
          <a:xfrm>
            <a:off x="116461" y="1348537"/>
            <a:ext cx="8055939" cy="276999"/>
          </a:xfrm>
          <a:prstGeom prst="rect">
            <a:avLst/>
          </a:prstGeom>
          <a:noFill/>
        </p:spPr>
        <p:txBody>
          <a:bodyPr wrap="square" rtlCol="0">
            <a:spAutoFit/>
          </a:bodyPr>
          <a:lstStyle/>
          <a:p>
            <a:r>
              <a:rPr lang="ja-JP" altLang="en-US" sz="1200" dirty="0"/>
              <a:t>防潮扉はプレートガーダ式の鋼構造物が多く、堰はゴム製の空気式のものが設置されている。</a:t>
            </a:r>
          </a:p>
        </p:txBody>
      </p:sp>
      <p:sp>
        <p:nvSpPr>
          <p:cNvPr id="7" name="テキスト ボックス 6"/>
          <p:cNvSpPr txBox="1"/>
          <p:nvPr/>
        </p:nvSpPr>
        <p:spPr>
          <a:xfrm>
            <a:off x="101491" y="3717032"/>
            <a:ext cx="3129670" cy="369332"/>
          </a:xfrm>
          <a:prstGeom prst="rect">
            <a:avLst/>
          </a:prstGeom>
          <a:noFill/>
        </p:spPr>
        <p:txBody>
          <a:bodyPr wrap="square" rtlCol="0">
            <a:spAutoFit/>
          </a:bodyPr>
          <a:lstStyle/>
          <a:p>
            <a:r>
              <a:rPr lang="ja-JP" altLang="en-US" dirty="0"/>
              <a:t>④ダム（放流設備）</a:t>
            </a:r>
            <a:endParaRPr kumimoji="1" lang="ja-JP" altLang="en-US" dirty="0"/>
          </a:p>
        </p:txBody>
      </p:sp>
      <p:sp>
        <p:nvSpPr>
          <p:cNvPr id="8" name="テキスト ボックス 7"/>
          <p:cNvSpPr txBox="1"/>
          <p:nvPr/>
        </p:nvSpPr>
        <p:spPr>
          <a:xfrm>
            <a:off x="101491" y="4086364"/>
            <a:ext cx="8890310" cy="276999"/>
          </a:xfrm>
          <a:prstGeom prst="rect">
            <a:avLst/>
          </a:prstGeom>
          <a:noFill/>
        </p:spPr>
        <p:txBody>
          <a:bodyPr wrap="square" rtlCol="0">
            <a:spAutoFit/>
          </a:bodyPr>
          <a:lstStyle/>
          <a:p>
            <a:r>
              <a:rPr lang="ja-JP" altLang="en-US" sz="1200" dirty="0"/>
              <a:t>ダムの安全確保や</a:t>
            </a:r>
            <a:r>
              <a:rPr lang="ja-JP" altLang="ja-JP" sz="1200" dirty="0"/>
              <a:t>貯水池の水位</a:t>
            </a:r>
            <a:r>
              <a:rPr lang="ja-JP" altLang="en-US" sz="1200" dirty="0"/>
              <a:t>低下、</a:t>
            </a:r>
            <a:r>
              <a:rPr lang="ja-JP" altLang="ja-JP" sz="1200" dirty="0"/>
              <a:t>河川の正常な機能維持</a:t>
            </a:r>
            <a:r>
              <a:rPr lang="ja-JP" altLang="en-US" sz="1200" dirty="0"/>
              <a:t>等を目的にダムから水を放流する目的で設置されている。</a:t>
            </a:r>
            <a:endParaRPr lang="en-US" altLang="ja-JP" sz="1200" dirty="0"/>
          </a:p>
        </p:txBody>
      </p:sp>
      <p:pic>
        <p:nvPicPr>
          <p:cNvPr id="2051" name="Picture 3" descr="\\10000ws701806\h\環境整備\環境ハード（最新）\300 設備\写真\神崎2号線鉄扉\国道 鉄扉\神崎大橋 左岸\PIC_11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930" y="1625536"/>
            <a:ext cx="2765376" cy="20740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NishiguchiA\Desktop\キャプチャ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63059" y="1702129"/>
            <a:ext cx="2877093" cy="199743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156" y="4384673"/>
            <a:ext cx="2901788" cy="2265337"/>
          </a:xfrm>
          <a:prstGeom prst="rect">
            <a:avLst/>
          </a:prstGeom>
        </p:spPr>
      </p:pic>
      <p:sp>
        <p:nvSpPr>
          <p:cNvPr id="16" name="テキスト ボックス 15"/>
          <p:cNvSpPr txBox="1"/>
          <p:nvPr/>
        </p:nvSpPr>
        <p:spPr>
          <a:xfrm>
            <a:off x="227477" y="4450619"/>
            <a:ext cx="1270444" cy="253916"/>
          </a:xfrm>
          <a:prstGeom prst="rect">
            <a:avLst/>
          </a:prstGeom>
          <a:solidFill>
            <a:schemeClr val="bg1"/>
          </a:solidFill>
        </p:spPr>
        <p:txBody>
          <a:bodyPr wrap="square" rtlCol="0">
            <a:spAutoFit/>
          </a:bodyPr>
          <a:lstStyle/>
          <a:p>
            <a:r>
              <a:rPr lang="ja-JP" altLang="en-US" sz="1050" b="1" u="sng" dirty="0">
                <a:effectLst>
                  <a:outerShdw blurRad="38100" dist="38100" dir="2700000" algn="tl">
                    <a:srgbClr val="000000">
                      <a:alpha val="43137"/>
                    </a:srgbClr>
                  </a:outerShdw>
                </a:effectLst>
              </a:rPr>
              <a:t>箕面川ダムの例</a:t>
            </a:r>
            <a:endParaRPr lang="en-US" altLang="ja-JP" sz="1050" b="1" u="sng" dirty="0">
              <a:effectLst>
                <a:outerShdw blurRad="38100" dist="38100" dir="2700000" algn="tl">
                  <a:srgbClr val="000000">
                    <a:alpha val="43137"/>
                  </a:srgbClr>
                </a:outerShdw>
              </a:effectLst>
            </a:endParaRPr>
          </a:p>
        </p:txBody>
      </p:sp>
      <p:sp>
        <p:nvSpPr>
          <p:cNvPr id="12" name="円/楕円 11"/>
          <p:cNvSpPr/>
          <p:nvPr/>
        </p:nvSpPr>
        <p:spPr>
          <a:xfrm>
            <a:off x="1379605" y="5432648"/>
            <a:ext cx="28811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1667721" y="5472113"/>
            <a:ext cx="1086458" cy="285750"/>
          </a:xfrm>
          <a:custGeom>
            <a:avLst/>
            <a:gdLst>
              <a:gd name="connsiteX0" fmla="*/ 0 w 1176338"/>
              <a:gd name="connsiteY0" fmla="*/ 66675 h 285750"/>
              <a:gd name="connsiteX1" fmla="*/ 285750 w 1176338"/>
              <a:gd name="connsiteY1" fmla="*/ 42862 h 285750"/>
              <a:gd name="connsiteX2" fmla="*/ 538163 w 1176338"/>
              <a:gd name="connsiteY2" fmla="*/ 38100 h 285750"/>
              <a:gd name="connsiteX3" fmla="*/ 781050 w 1176338"/>
              <a:gd name="connsiteY3" fmla="*/ 0 h 285750"/>
              <a:gd name="connsiteX4" fmla="*/ 885825 w 1176338"/>
              <a:gd name="connsiteY4" fmla="*/ 42862 h 285750"/>
              <a:gd name="connsiteX5" fmla="*/ 1052513 w 1176338"/>
              <a:gd name="connsiteY5" fmla="*/ 214312 h 285750"/>
              <a:gd name="connsiteX6" fmla="*/ 1176338 w 1176338"/>
              <a:gd name="connsiteY6"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338" h="285750">
                <a:moveTo>
                  <a:pt x="0" y="66675"/>
                </a:moveTo>
                <a:lnTo>
                  <a:pt x="285750" y="42862"/>
                </a:lnTo>
                <a:lnTo>
                  <a:pt x="538163" y="38100"/>
                </a:lnTo>
                <a:lnTo>
                  <a:pt x="781050" y="0"/>
                </a:lnTo>
                <a:lnTo>
                  <a:pt x="885825" y="42862"/>
                </a:lnTo>
                <a:lnTo>
                  <a:pt x="1052513" y="214312"/>
                </a:lnTo>
                <a:lnTo>
                  <a:pt x="1176338" y="285750"/>
                </a:lnTo>
              </a:path>
            </a:pathLst>
          </a:custGeom>
          <a:noFill/>
          <a:ln w="19050">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5162" y="5401472"/>
            <a:ext cx="86444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取水ゲート</a:t>
            </a:r>
            <a:endParaRPr kumimoji="1" lang="ja-JP" altLang="en-US" sz="1000" b="1" dirty="0">
              <a:solidFill>
                <a:srgbClr val="FF0000"/>
              </a:solidFill>
              <a:effectLst>
                <a:outerShdw blurRad="38100" dist="38100" dir="2700000" algn="tl">
                  <a:srgbClr val="000000">
                    <a:alpha val="43137"/>
                  </a:srgbClr>
                </a:outerShdw>
              </a:effectLst>
            </a:endParaRPr>
          </a:p>
        </p:txBody>
      </p:sp>
      <p:sp>
        <p:nvSpPr>
          <p:cNvPr id="27" name="テキスト ボックス 26"/>
          <p:cNvSpPr txBox="1"/>
          <p:nvPr/>
        </p:nvSpPr>
        <p:spPr>
          <a:xfrm>
            <a:off x="2050617" y="5229200"/>
            <a:ext cx="72118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放流管</a:t>
            </a:r>
            <a:endParaRPr kumimoji="1" lang="ja-JP" altLang="en-US" sz="1000" b="1" dirty="0">
              <a:solidFill>
                <a:srgbClr val="FF0000"/>
              </a:solidFill>
              <a:effectLst>
                <a:outerShdw blurRad="38100" dist="38100" dir="2700000" algn="tl">
                  <a:srgbClr val="000000">
                    <a:alpha val="43137"/>
                  </a:srgbClr>
                </a:outerShdw>
              </a:effectLst>
            </a:endParaRPr>
          </a:p>
        </p:txBody>
      </p:sp>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l="18213" t="1840" r="3202" b="53103"/>
          <a:stretch/>
        </p:blipFill>
        <p:spPr>
          <a:xfrm>
            <a:off x="3214479" y="4363362"/>
            <a:ext cx="2784507" cy="2256975"/>
          </a:xfrm>
          <a:prstGeom prst="rect">
            <a:avLst/>
          </a:prstGeom>
        </p:spPr>
      </p:pic>
      <p:sp>
        <p:nvSpPr>
          <p:cNvPr id="23" name="円/楕円 22"/>
          <p:cNvSpPr/>
          <p:nvPr/>
        </p:nvSpPr>
        <p:spPr>
          <a:xfrm>
            <a:off x="5652036" y="5661248"/>
            <a:ext cx="28811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4733925" y="5705475"/>
            <a:ext cx="1000125" cy="76200"/>
          </a:xfrm>
          <a:custGeom>
            <a:avLst/>
            <a:gdLst>
              <a:gd name="connsiteX0" fmla="*/ 1000125 w 1000125"/>
              <a:gd name="connsiteY0" fmla="*/ 76200 h 76200"/>
              <a:gd name="connsiteX1" fmla="*/ 180975 w 1000125"/>
              <a:gd name="connsiteY1" fmla="*/ 0 h 76200"/>
              <a:gd name="connsiteX2" fmla="*/ 0 w 1000125"/>
              <a:gd name="connsiteY2" fmla="*/ 28575 h 76200"/>
            </a:gdLst>
            <a:ahLst/>
            <a:cxnLst>
              <a:cxn ang="0">
                <a:pos x="connsiteX0" y="connsiteY0"/>
              </a:cxn>
              <a:cxn ang="0">
                <a:pos x="connsiteX1" y="connsiteY1"/>
              </a:cxn>
              <a:cxn ang="0">
                <a:pos x="connsiteX2" y="connsiteY2"/>
              </a:cxn>
            </a:cxnLst>
            <a:rect l="l" t="t" r="r" b="b"/>
            <a:pathLst>
              <a:path w="1000125" h="76200">
                <a:moveTo>
                  <a:pt x="1000125" y="76200"/>
                </a:moveTo>
                <a:lnTo>
                  <a:pt x="180975" y="0"/>
                </a:lnTo>
                <a:lnTo>
                  <a:pt x="0" y="28575"/>
                </a:lnTo>
              </a:path>
            </a:pathLst>
          </a:custGeom>
          <a:noFill/>
          <a:ln w="19050">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301556" y="4450619"/>
            <a:ext cx="1270444" cy="253916"/>
          </a:xfrm>
          <a:prstGeom prst="rect">
            <a:avLst/>
          </a:prstGeom>
          <a:solidFill>
            <a:schemeClr val="bg1"/>
          </a:solidFill>
        </p:spPr>
        <p:txBody>
          <a:bodyPr wrap="square" rtlCol="0">
            <a:spAutoFit/>
          </a:bodyPr>
          <a:lstStyle/>
          <a:p>
            <a:r>
              <a:rPr lang="ja-JP" altLang="en-US" sz="1050" b="1" u="sng" dirty="0">
                <a:effectLst>
                  <a:outerShdw blurRad="38100" dist="38100" dir="2700000" algn="tl">
                    <a:srgbClr val="000000">
                      <a:alpha val="43137"/>
                    </a:srgbClr>
                  </a:outerShdw>
                </a:effectLst>
              </a:rPr>
              <a:t>狭山池ダムの例</a:t>
            </a:r>
            <a:endParaRPr lang="en-US" altLang="ja-JP" sz="1050" b="1" u="sng" dirty="0">
              <a:effectLst>
                <a:outerShdw blurRad="38100" dist="38100" dir="2700000" algn="tl">
                  <a:srgbClr val="000000">
                    <a:alpha val="43137"/>
                  </a:srgbClr>
                </a:outerShdw>
              </a:effectLst>
            </a:endParaRPr>
          </a:p>
        </p:txBody>
      </p:sp>
      <p:sp>
        <p:nvSpPr>
          <p:cNvPr id="25" name="テキスト ボックス 24"/>
          <p:cNvSpPr txBox="1"/>
          <p:nvPr/>
        </p:nvSpPr>
        <p:spPr>
          <a:xfrm>
            <a:off x="4880109" y="5781675"/>
            <a:ext cx="72118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放流管</a:t>
            </a:r>
            <a:endParaRPr kumimoji="1" lang="ja-JP" altLang="en-US" sz="1000" b="1" dirty="0">
              <a:solidFill>
                <a:srgbClr val="FF0000"/>
              </a:solidFill>
              <a:effectLst>
                <a:outerShdw blurRad="38100" dist="38100" dir="2700000" algn="tl">
                  <a:srgbClr val="000000">
                    <a:alpha val="43137"/>
                  </a:srgbClr>
                </a:outerShdw>
              </a:effectLst>
            </a:endParaRPr>
          </a:p>
        </p:txBody>
      </p:sp>
      <p:sp>
        <p:nvSpPr>
          <p:cNvPr id="28" name="テキスト ボックス 27"/>
          <p:cNvSpPr txBox="1"/>
          <p:nvPr/>
        </p:nvSpPr>
        <p:spPr>
          <a:xfrm>
            <a:off x="5147717" y="5432648"/>
            <a:ext cx="86444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取水ゲート</a:t>
            </a:r>
            <a:endParaRPr kumimoji="1" lang="ja-JP" altLang="en-US" sz="1000" b="1" dirty="0">
              <a:solidFill>
                <a:srgbClr val="FF0000"/>
              </a:solidFill>
              <a:effectLst>
                <a:outerShdw blurRad="38100" dist="38100" dir="2700000" algn="tl">
                  <a:srgbClr val="000000">
                    <a:alpha val="43137"/>
                  </a:srgbClr>
                </a:outerShdw>
              </a:effectLst>
            </a:endParaRPr>
          </a:p>
        </p:txBody>
      </p:sp>
      <p:sp>
        <p:nvSpPr>
          <p:cNvPr id="29" name="テキスト ボックス 28"/>
          <p:cNvSpPr txBox="1"/>
          <p:nvPr/>
        </p:nvSpPr>
        <p:spPr>
          <a:xfrm>
            <a:off x="2242113" y="5849275"/>
            <a:ext cx="72118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放流ｹﾞｰﾄ</a:t>
            </a:r>
            <a:endParaRPr kumimoji="1" lang="ja-JP" altLang="en-US" sz="1000" b="1" dirty="0">
              <a:solidFill>
                <a:srgbClr val="FF0000"/>
              </a:solidFill>
              <a:effectLst>
                <a:outerShdw blurRad="38100" dist="38100" dir="2700000" algn="tl">
                  <a:srgbClr val="000000">
                    <a:alpha val="43137"/>
                  </a:srgbClr>
                </a:outerShdw>
              </a:effectLst>
            </a:endParaRPr>
          </a:p>
        </p:txBody>
      </p:sp>
      <p:sp>
        <p:nvSpPr>
          <p:cNvPr id="30" name="テキスト ボックス 29"/>
          <p:cNvSpPr txBox="1"/>
          <p:nvPr/>
        </p:nvSpPr>
        <p:spPr>
          <a:xfrm>
            <a:off x="4012742" y="5558373"/>
            <a:ext cx="72118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放流ｹﾞｰﾄ</a:t>
            </a:r>
            <a:endParaRPr kumimoji="1" lang="ja-JP" altLang="en-US" sz="1000" b="1" dirty="0">
              <a:solidFill>
                <a:srgbClr val="FF0000"/>
              </a:solidFill>
              <a:effectLst>
                <a:outerShdw blurRad="38100" dist="38100" dir="2700000" algn="tl">
                  <a:srgbClr val="000000">
                    <a:alpha val="43137"/>
                  </a:srgbClr>
                </a:outerShdw>
              </a:effectLst>
            </a:endParaRPr>
          </a:p>
        </p:txBody>
      </p:sp>
      <p:pic>
        <p:nvPicPr>
          <p:cNvPr id="17" name="図 16">
            <a:extLst>
              <a:ext uri="{FF2B5EF4-FFF2-40B4-BE49-F238E27FC236}">
                <a16:creationId xmlns:a16="http://schemas.microsoft.com/office/drawing/2014/main" id="{0B8B1865-1C47-4B3F-A390-B9D8209D0A18}"/>
              </a:ext>
            </a:extLst>
          </p:cNvPr>
          <p:cNvPicPr>
            <a:picLocks noChangeAspect="1"/>
          </p:cNvPicPr>
          <p:nvPr/>
        </p:nvPicPr>
        <p:blipFill>
          <a:blip r:embed="rId7"/>
          <a:stretch>
            <a:fillRect/>
          </a:stretch>
        </p:blipFill>
        <p:spPr>
          <a:xfrm>
            <a:off x="6072383" y="4364621"/>
            <a:ext cx="3011685" cy="2255716"/>
          </a:xfrm>
          <a:prstGeom prst="rect">
            <a:avLst/>
          </a:prstGeom>
        </p:spPr>
      </p:pic>
      <p:sp>
        <p:nvSpPr>
          <p:cNvPr id="32" name="テキスト ボックス 31">
            <a:extLst>
              <a:ext uri="{FF2B5EF4-FFF2-40B4-BE49-F238E27FC236}">
                <a16:creationId xmlns:a16="http://schemas.microsoft.com/office/drawing/2014/main" id="{FEC5CA8F-DE82-48DB-BBB7-65B9B62230F6}"/>
              </a:ext>
            </a:extLst>
          </p:cNvPr>
          <p:cNvSpPr txBox="1"/>
          <p:nvPr/>
        </p:nvSpPr>
        <p:spPr>
          <a:xfrm>
            <a:off x="6127839" y="4439304"/>
            <a:ext cx="1270444" cy="253916"/>
          </a:xfrm>
          <a:prstGeom prst="rect">
            <a:avLst/>
          </a:prstGeom>
          <a:solidFill>
            <a:schemeClr val="bg1"/>
          </a:solidFill>
        </p:spPr>
        <p:txBody>
          <a:bodyPr wrap="square" rtlCol="0">
            <a:spAutoFit/>
          </a:bodyPr>
          <a:lstStyle/>
          <a:p>
            <a:r>
              <a:rPr lang="ja-JP" altLang="en-US" sz="1050" b="1" u="sng" dirty="0">
                <a:effectLst>
                  <a:outerShdw blurRad="38100" dist="38100" dir="2700000" algn="tl">
                    <a:srgbClr val="000000">
                      <a:alpha val="43137"/>
                    </a:srgbClr>
                  </a:outerShdw>
                </a:effectLst>
              </a:rPr>
              <a:t>安威川ダムの例</a:t>
            </a:r>
            <a:endParaRPr lang="en-US" altLang="ja-JP" sz="1050" b="1" u="sng" dirty="0">
              <a:effectLst>
                <a:outerShdw blurRad="38100" dist="38100" dir="2700000" algn="tl">
                  <a:srgbClr val="000000">
                    <a:alpha val="43137"/>
                  </a:srgbClr>
                </a:outerShdw>
              </a:effectLst>
            </a:endParaRPr>
          </a:p>
        </p:txBody>
      </p:sp>
      <p:sp>
        <p:nvSpPr>
          <p:cNvPr id="33" name="円/楕円 11">
            <a:extLst>
              <a:ext uri="{FF2B5EF4-FFF2-40B4-BE49-F238E27FC236}">
                <a16:creationId xmlns:a16="http://schemas.microsoft.com/office/drawing/2014/main" id="{462254F5-0E24-491B-A97B-7E709A84A682}"/>
              </a:ext>
            </a:extLst>
          </p:cNvPr>
          <p:cNvSpPr/>
          <p:nvPr/>
        </p:nvSpPr>
        <p:spPr>
          <a:xfrm>
            <a:off x="6448491" y="5170359"/>
            <a:ext cx="28811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フリーフォーム 12">
            <a:extLst>
              <a:ext uri="{FF2B5EF4-FFF2-40B4-BE49-F238E27FC236}">
                <a16:creationId xmlns:a16="http://schemas.microsoft.com/office/drawing/2014/main" id="{DE1D23FE-EA5C-42F8-A186-EB9CEE1EE404}"/>
              </a:ext>
            </a:extLst>
          </p:cNvPr>
          <p:cNvSpPr/>
          <p:nvPr/>
        </p:nvSpPr>
        <p:spPr>
          <a:xfrm>
            <a:off x="6593784" y="5141498"/>
            <a:ext cx="1396915" cy="454911"/>
          </a:xfrm>
          <a:custGeom>
            <a:avLst/>
            <a:gdLst>
              <a:gd name="connsiteX0" fmla="*/ 0 w 1176338"/>
              <a:gd name="connsiteY0" fmla="*/ 66675 h 285750"/>
              <a:gd name="connsiteX1" fmla="*/ 285750 w 1176338"/>
              <a:gd name="connsiteY1" fmla="*/ 42862 h 285750"/>
              <a:gd name="connsiteX2" fmla="*/ 538163 w 1176338"/>
              <a:gd name="connsiteY2" fmla="*/ 38100 h 285750"/>
              <a:gd name="connsiteX3" fmla="*/ 781050 w 1176338"/>
              <a:gd name="connsiteY3" fmla="*/ 0 h 285750"/>
              <a:gd name="connsiteX4" fmla="*/ 885825 w 1176338"/>
              <a:gd name="connsiteY4" fmla="*/ 42862 h 285750"/>
              <a:gd name="connsiteX5" fmla="*/ 1052513 w 1176338"/>
              <a:gd name="connsiteY5" fmla="*/ 214312 h 285750"/>
              <a:gd name="connsiteX6" fmla="*/ 1176338 w 1176338"/>
              <a:gd name="connsiteY6" fmla="*/ 285750 h 285750"/>
              <a:gd name="connsiteX0" fmla="*/ 0 w 2063254"/>
              <a:gd name="connsiteY0" fmla="*/ 168275 h 285750"/>
              <a:gd name="connsiteX1" fmla="*/ 1172666 w 2063254"/>
              <a:gd name="connsiteY1" fmla="*/ 42862 h 285750"/>
              <a:gd name="connsiteX2" fmla="*/ 1425079 w 2063254"/>
              <a:gd name="connsiteY2" fmla="*/ 38100 h 285750"/>
              <a:gd name="connsiteX3" fmla="*/ 1667966 w 2063254"/>
              <a:gd name="connsiteY3" fmla="*/ 0 h 285750"/>
              <a:gd name="connsiteX4" fmla="*/ 1772741 w 2063254"/>
              <a:gd name="connsiteY4" fmla="*/ 42862 h 285750"/>
              <a:gd name="connsiteX5" fmla="*/ 1939429 w 2063254"/>
              <a:gd name="connsiteY5" fmla="*/ 214312 h 285750"/>
              <a:gd name="connsiteX6" fmla="*/ 2063254 w 2063254"/>
              <a:gd name="connsiteY6" fmla="*/ 285750 h 285750"/>
              <a:gd name="connsiteX0" fmla="*/ 0 w 2063254"/>
              <a:gd name="connsiteY0" fmla="*/ 168275 h 285750"/>
              <a:gd name="connsiteX1" fmla="*/ 1172666 w 2063254"/>
              <a:gd name="connsiteY1" fmla="*/ 42862 h 285750"/>
              <a:gd name="connsiteX2" fmla="*/ 1425079 w 2063254"/>
              <a:gd name="connsiteY2" fmla="*/ 38100 h 285750"/>
              <a:gd name="connsiteX3" fmla="*/ 1667966 w 2063254"/>
              <a:gd name="connsiteY3" fmla="*/ 0 h 285750"/>
              <a:gd name="connsiteX4" fmla="*/ 1772741 w 2063254"/>
              <a:gd name="connsiteY4" fmla="*/ 42862 h 285750"/>
              <a:gd name="connsiteX5" fmla="*/ 1939429 w 2063254"/>
              <a:gd name="connsiteY5" fmla="*/ 214312 h 285750"/>
              <a:gd name="connsiteX6" fmla="*/ 2063254 w 2063254"/>
              <a:gd name="connsiteY6" fmla="*/ 285750 h 285750"/>
              <a:gd name="connsiteX0" fmla="*/ 1112 w 2064366"/>
              <a:gd name="connsiteY0" fmla="*/ 168275 h 285750"/>
              <a:gd name="connsiteX1" fmla="*/ 1173778 w 2064366"/>
              <a:gd name="connsiteY1" fmla="*/ 42862 h 285750"/>
              <a:gd name="connsiteX2" fmla="*/ 1426191 w 2064366"/>
              <a:gd name="connsiteY2" fmla="*/ 38100 h 285750"/>
              <a:gd name="connsiteX3" fmla="*/ 1669078 w 2064366"/>
              <a:gd name="connsiteY3" fmla="*/ 0 h 285750"/>
              <a:gd name="connsiteX4" fmla="*/ 1773853 w 2064366"/>
              <a:gd name="connsiteY4" fmla="*/ 42862 h 285750"/>
              <a:gd name="connsiteX5" fmla="*/ 1940541 w 2064366"/>
              <a:gd name="connsiteY5" fmla="*/ 214312 h 285750"/>
              <a:gd name="connsiteX6" fmla="*/ 2064366 w 2064366"/>
              <a:gd name="connsiteY6" fmla="*/ 285750 h 285750"/>
              <a:gd name="connsiteX0" fmla="*/ 6021 w 2069275"/>
              <a:gd name="connsiteY0" fmla="*/ 227013 h 344488"/>
              <a:gd name="connsiteX1" fmla="*/ 477405 w 2069275"/>
              <a:gd name="connsiteY1" fmla="*/ 0 h 344488"/>
              <a:gd name="connsiteX2" fmla="*/ 1431100 w 2069275"/>
              <a:gd name="connsiteY2" fmla="*/ 96838 h 344488"/>
              <a:gd name="connsiteX3" fmla="*/ 1673987 w 2069275"/>
              <a:gd name="connsiteY3" fmla="*/ 58738 h 344488"/>
              <a:gd name="connsiteX4" fmla="*/ 1778762 w 2069275"/>
              <a:gd name="connsiteY4" fmla="*/ 101600 h 344488"/>
              <a:gd name="connsiteX5" fmla="*/ 1945450 w 2069275"/>
              <a:gd name="connsiteY5" fmla="*/ 273050 h 344488"/>
              <a:gd name="connsiteX6" fmla="*/ 2069275 w 2069275"/>
              <a:gd name="connsiteY6" fmla="*/ 344488 h 344488"/>
              <a:gd name="connsiteX0" fmla="*/ 6021 w 2069275"/>
              <a:gd name="connsiteY0" fmla="*/ 227013 h 344488"/>
              <a:gd name="connsiteX1" fmla="*/ 477405 w 2069275"/>
              <a:gd name="connsiteY1" fmla="*/ 0 h 344488"/>
              <a:gd name="connsiteX2" fmla="*/ 1279843 w 2069275"/>
              <a:gd name="connsiteY2" fmla="*/ 33338 h 344488"/>
              <a:gd name="connsiteX3" fmla="*/ 1673987 w 2069275"/>
              <a:gd name="connsiteY3" fmla="*/ 58738 h 344488"/>
              <a:gd name="connsiteX4" fmla="*/ 1778762 w 2069275"/>
              <a:gd name="connsiteY4" fmla="*/ 101600 h 344488"/>
              <a:gd name="connsiteX5" fmla="*/ 1945450 w 2069275"/>
              <a:gd name="connsiteY5" fmla="*/ 273050 h 344488"/>
              <a:gd name="connsiteX6" fmla="*/ 2069275 w 2069275"/>
              <a:gd name="connsiteY6" fmla="*/ 344488 h 344488"/>
              <a:gd name="connsiteX0" fmla="*/ 30516 w 2093770"/>
              <a:gd name="connsiteY0" fmla="*/ 385763 h 503238"/>
              <a:gd name="connsiteX1" fmla="*/ 309391 w 2093770"/>
              <a:gd name="connsiteY1" fmla="*/ 0 h 503238"/>
              <a:gd name="connsiteX2" fmla="*/ 1304338 w 2093770"/>
              <a:gd name="connsiteY2" fmla="*/ 192088 h 503238"/>
              <a:gd name="connsiteX3" fmla="*/ 1698482 w 2093770"/>
              <a:gd name="connsiteY3" fmla="*/ 217488 h 503238"/>
              <a:gd name="connsiteX4" fmla="*/ 1803257 w 2093770"/>
              <a:gd name="connsiteY4" fmla="*/ 260350 h 503238"/>
              <a:gd name="connsiteX5" fmla="*/ 1969945 w 2093770"/>
              <a:gd name="connsiteY5" fmla="*/ 431800 h 503238"/>
              <a:gd name="connsiteX6" fmla="*/ 2093770 w 2093770"/>
              <a:gd name="connsiteY6" fmla="*/ 503238 h 503238"/>
              <a:gd name="connsiteX0" fmla="*/ 30516 w 2093770"/>
              <a:gd name="connsiteY0" fmla="*/ 385763 h 503238"/>
              <a:gd name="connsiteX1" fmla="*/ 309391 w 2093770"/>
              <a:gd name="connsiteY1" fmla="*/ 0 h 503238"/>
              <a:gd name="connsiteX2" fmla="*/ 1304338 w 2093770"/>
              <a:gd name="connsiteY2" fmla="*/ 192088 h 503238"/>
              <a:gd name="connsiteX3" fmla="*/ 1698482 w 2093770"/>
              <a:gd name="connsiteY3" fmla="*/ 217488 h 503238"/>
              <a:gd name="connsiteX4" fmla="*/ 1803257 w 2093770"/>
              <a:gd name="connsiteY4" fmla="*/ 260350 h 503238"/>
              <a:gd name="connsiteX5" fmla="*/ 1969945 w 2093770"/>
              <a:gd name="connsiteY5" fmla="*/ 431800 h 503238"/>
              <a:gd name="connsiteX6" fmla="*/ 2093770 w 2093770"/>
              <a:gd name="connsiteY6" fmla="*/ 503238 h 503238"/>
              <a:gd name="connsiteX0" fmla="*/ 30516 w 2093770"/>
              <a:gd name="connsiteY0" fmla="*/ 385763 h 503238"/>
              <a:gd name="connsiteX1" fmla="*/ 309391 w 2093770"/>
              <a:gd name="connsiteY1" fmla="*/ 0 h 503238"/>
              <a:gd name="connsiteX2" fmla="*/ 1331839 w 2093770"/>
              <a:gd name="connsiteY2" fmla="*/ 185738 h 503238"/>
              <a:gd name="connsiteX3" fmla="*/ 1698482 w 2093770"/>
              <a:gd name="connsiteY3" fmla="*/ 217488 h 503238"/>
              <a:gd name="connsiteX4" fmla="*/ 1803257 w 2093770"/>
              <a:gd name="connsiteY4" fmla="*/ 260350 h 503238"/>
              <a:gd name="connsiteX5" fmla="*/ 1969945 w 2093770"/>
              <a:gd name="connsiteY5" fmla="*/ 431800 h 503238"/>
              <a:gd name="connsiteX6" fmla="*/ 2093770 w 2093770"/>
              <a:gd name="connsiteY6" fmla="*/ 503238 h 503238"/>
              <a:gd name="connsiteX0" fmla="*/ 28567 w 2091821"/>
              <a:gd name="connsiteY0" fmla="*/ 290513 h 407988"/>
              <a:gd name="connsiteX1" fmla="*/ 314317 w 2091821"/>
              <a:gd name="connsiteY1" fmla="*/ 0 h 407988"/>
              <a:gd name="connsiteX2" fmla="*/ 1329890 w 2091821"/>
              <a:gd name="connsiteY2" fmla="*/ 90488 h 407988"/>
              <a:gd name="connsiteX3" fmla="*/ 1696533 w 2091821"/>
              <a:gd name="connsiteY3" fmla="*/ 122238 h 407988"/>
              <a:gd name="connsiteX4" fmla="*/ 1801308 w 2091821"/>
              <a:gd name="connsiteY4" fmla="*/ 165100 h 407988"/>
              <a:gd name="connsiteX5" fmla="*/ 1967996 w 2091821"/>
              <a:gd name="connsiteY5" fmla="*/ 336550 h 407988"/>
              <a:gd name="connsiteX6" fmla="*/ 2091821 w 2091821"/>
              <a:gd name="connsiteY6" fmla="*/ 407988 h 407988"/>
              <a:gd name="connsiteX0" fmla="*/ 28567 w 2091821"/>
              <a:gd name="connsiteY0" fmla="*/ 290513 h 439738"/>
              <a:gd name="connsiteX1" fmla="*/ 314317 w 2091821"/>
              <a:gd name="connsiteY1" fmla="*/ 0 h 439738"/>
              <a:gd name="connsiteX2" fmla="*/ 1329890 w 2091821"/>
              <a:gd name="connsiteY2" fmla="*/ 90488 h 439738"/>
              <a:gd name="connsiteX3" fmla="*/ 1400895 w 2091821"/>
              <a:gd name="connsiteY3" fmla="*/ 439738 h 439738"/>
              <a:gd name="connsiteX4" fmla="*/ 1801308 w 2091821"/>
              <a:gd name="connsiteY4" fmla="*/ 165100 h 439738"/>
              <a:gd name="connsiteX5" fmla="*/ 1967996 w 2091821"/>
              <a:gd name="connsiteY5" fmla="*/ 336550 h 439738"/>
              <a:gd name="connsiteX6" fmla="*/ 2091821 w 2091821"/>
              <a:gd name="connsiteY6" fmla="*/ 407988 h 439738"/>
              <a:gd name="connsiteX0" fmla="*/ 28567 w 2091821"/>
              <a:gd name="connsiteY0" fmla="*/ 290513 h 590550"/>
              <a:gd name="connsiteX1" fmla="*/ 314317 w 2091821"/>
              <a:gd name="connsiteY1" fmla="*/ 0 h 590550"/>
              <a:gd name="connsiteX2" fmla="*/ 1329890 w 2091821"/>
              <a:gd name="connsiteY2" fmla="*/ 90488 h 590550"/>
              <a:gd name="connsiteX3" fmla="*/ 1400895 w 2091821"/>
              <a:gd name="connsiteY3" fmla="*/ 439738 h 590550"/>
              <a:gd name="connsiteX4" fmla="*/ 1388789 w 2091821"/>
              <a:gd name="connsiteY4" fmla="*/ 590550 h 590550"/>
              <a:gd name="connsiteX5" fmla="*/ 1967996 w 2091821"/>
              <a:gd name="connsiteY5" fmla="*/ 336550 h 590550"/>
              <a:gd name="connsiteX6" fmla="*/ 2091821 w 2091821"/>
              <a:gd name="connsiteY6" fmla="*/ 407988 h 590550"/>
              <a:gd name="connsiteX0" fmla="*/ 28567 w 2091821"/>
              <a:gd name="connsiteY0" fmla="*/ 290513 h 590550"/>
              <a:gd name="connsiteX1" fmla="*/ 314317 w 2091821"/>
              <a:gd name="connsiteY1" fmla="*/ 0 h 590550"/>
              <a:gd name="connsiteX2" fmla="*/ 999875 w 2091821"/>
              <a:gd name="connsiteY2" fmla="*/ 71438 h 590550"/>
              <a:gd name="connsiteX3" fmla="*/ 1400895 w 2091821"/>
              <a:gd name="connsiteY3" fmla="*/ 439738 h 590550"/>
              <a:gd name="connsiteX4" fmla="*/ 1388789 w 2091821"/>
              <a:gd name="connsiteY4" fmla="*/ 590550 h 590550"/>
              <a:gd name="connsiteX5" fmla="*/ 1967996 w 2091821"/>
              <a:gd name="connsiteY5" fmla="*/ 336550 h 590550"/>
              <a:gd name="connsiteX6" fmla="*/ 2091821 w 2091821"/>
              <a:gd name="connsiteY6" fmla="*/ 407988 h 590550"/>
              <a:gd name="connsiteX0" fmla="*/ 28567 w 2091821"/>
              <a:gd name="connsiteY0" fmla="*/ 290513 h 590550"/>
              <a:gd name="connsiteX1" fmla="*/ 314317 w 2091821"/>
              <a:gd name="connsiteY1" fmla="*/ 0 h 590550"/>
              <a:gd name="connsiteX2" fmla="*/ 999875 w 2091821"/>
              <a:gd name="connsiteY2" fmla="*/ 71438 h 590550"/>
              <a:gd name="connsiteX3" fmla="*/ 1400895 w 2091821"/>
              <a:gd name="connsiteY3" fmla="*/ 439738 h 590550"/>
              <a:gd name="connsiteX4" fmla="*/ 1388789 w 2091821"/>
              <a:gd name="connsiteY4" fmla="*/ 590550 h 590550"/>
              <a:gd name="connsiteX5" fmla="*/ 1967996 w 2091821"/>
              <a:gd name="connsiteY5" fmla="*/ 336550 h 590550"/>
              <a:gd name="connsiteX6" fmla="*/ 2091821 w 2091821"/>
              <a:gd name="connsiteY6" fmla="*/ 407988 h 590550"/>
              <a:gd name="connsiteX0" fmla="*/ 28567 w 2091821"/>
              <a:gd name="connsiteY0" fmla="*/ 290513 h 590550"/>
              <a:gd name="connsiteX1" fmla="*/ 314317 w 2091821"/>
              <a:gd name="connsiteY1" fmla="*/ 0 h 590550"/>
              <a:gd name="connsiteX2" fmla="*/ 917371 w 2091821"/>
              <a:gd name="connsiteY2" fmla="*/ 39688 h 590550"/>
              <a:gd name="connsiteX3" fmla="*/ 1400895 w 2091821"/>
              <a:gd name="connsiteY3" fmla="*/ 439738 h 590550"/>
              <a:gd name="connsiteX4" fmla="*/ 1388789 w 2091821"/>
              <a:gd name="connsiteY4" fmla="*/ 590550 h 590550"/>
              <a:gd name="connsiteX5" fmla="*/ 1967996 w 2091821"/>
              <a:gd name="connsiteY5" fmla="*/ 336550 h 590550"/>
              <a:gd name="connsiteX6" fmla="*/ 2091821 w 2091821"/>
              <a:gd name="connsiteY6" fmla="*/ 407988 h 590550"/>
              <a:gd name="connsiteX0" fmla="*/ 28567 w 2091821"/>
              <a:gd name="connsiteY0" fmla="*/ 290513 h 590550"/>
              <a:gd name="connsiteX1" fmla="*/ 314317 w 2091821"/>
              <a:gd name="connsiteY1" fmla="*/ 0 h 590550"/>
              <a:gd name="connsiteX2" fmla="*/ 917371 w 2091821"/>
              <a:gd name="connsiteY2" fmla="*/ 39688 h 590550"/>
              <a:gd name="connsiteX3" fmla="*/ 1256513 w 2091821"/>
              <a:gd name="connsiteY3" fmla="*/ 103188 h 590550"/>
              <a:gd name="connsiteX4" fmla="*/ 1388789 w 2091821"/>
              <a:gd name="connsiteY4" fmla="*/ 590550 h 590550"/>
              <a:gd name="connsiteX5" fmla="*/ 1967996 w 2091821"/>
              <a:gd name="connsiteY5" fmla="*/ 336550 h 590550"/>
              <a:gd name="connsiteX6" fmla="*/ 2091821 w 2091821"/>
              <a:gd name="connsiteY6" fmla="*/ 407988 h 590550"/>
              <a:gd name="connsiteX0" fmla="*/ 28567 w 2091821"/>
              <a:gd name="connsiteY0" fmla="*/ 290513 h 407988"/>
              <a:gd name="connsiteX1" fmla="*/ 314317 w 2091821"/>
              <a:gd name="connsiteY1" fmla="*/ 0 h 407988"/>
              <a:gd name="connsiteX2" fmla="*/ 917371 w 2091821"/>
              <a:gd name="connsiteY2" fmla="*/ 39688 h 407988"/>
              <a:gd name="connsiteX3" fmla="*/ 1256513 w 2091821"/>
              <a:gd name="connsiteY3" fmla="*/ 103188 h 407988"/>
              <a:gd name="connsiteX4" fmla="*/ 1313160 w 2091821"/>
              <a:gd name="connsiteY4" fmla="*/ 273050 h 407988"/>
              <a:gd name="connsiteX5" fmla="*/ 1967996 w 2091821"/>
              <a:gd name="connsiteY5" fmla="*/ 336550 h 407988"/>
              <a:gd name="connsiteX6" fmla="*/ 2091821 w 2091821"/>
              <a:gd name="connsiteY6" fmla="*/ 407988 h 407988"/>
              <a:gd name="connsiteX0" fmla="*/ 28567 w 2091821"/>
              <a:gd name="connsiteY0" fmla="*/ 290513 h 407988"/>
              <a:gd name="connsiteX1" fmla="*/ 314317 w 2091821"/>
              <a:gd name="connsiteY1" fmla="*/ 0 h 407988"/>
              <a:gd name="connsiteX2" fmla="*/ 917371 w 2091821"/>
              <a:gd name="connsiteY2" fmla="*/ 39688 h 407988"/>
              <a:gd name="connsiteX3" fmla="*/ 1256513 w 2091821"/>
              <a:gd name="connsiteY3" fmla="*/ 103188 h 407988"/>
              <a:gd name="connsiteX4" fmla="*/ 1313160 w 2091821"/>
              <a:gd name="connsiteY4" fmla="*/ 273050 h 407988"/>
              <a:gd name="connsiteX5" fmla="*/ 1610479 w 2091821"/>
              <a:gd name="connsiteY5" fmla="*/ 349250 h 407988"/>
              <a:gd name="connsiteX6" fmla="*/ 2091821 w 2091821"/>
              <a:gd name="connsiteY6" fmla="*/ 407988 h 407988"/>
              <a:gd name="connsiteX0" fmla="*/ 28567 w 1610479"/>
              <a:gd name="connsiteY0" fmla="*/ 290513 h 547688"/>
              <a:gd name="connsiteX1" fmla="*/ 314317 w 1610479"/>
              <a:gd name="connsiteY1" fmla="*/ 0 h 547688"/>
              <a:gd name="connsiteX2" fmla="*/ 917371 w 1610479"/>
              <a:gd name="connsiteY2" fmla="*/ 39688 h 547688"/>
              <a:gd name="connsiteX3" fmla="*/ 1256513 w 1610479"/>
              <a:gd name="connsiteY3" fmla="*/ 103188 h 547688"/>
              <a:gd name="connsiteX4" fmla="*/ 1313160 w 1610479"/>
              <a:gd name="connsiteY4" fmla="*/ 273050 h 547688"/>
              <a:gd name="connsiteX5" fmla="*/ 1610479 w 1610479"/>
              <a:gd name="connsiteY5" fmla="*/ 349250 h 547688"/>
              <a:gd name="connsiteX6" fmla="*/ 1466167 w 1610479"/>
              <a:gd name="connsiteY6" fmla="*/ 547688 h 547688"/>
              <a:gd name="connsiteX0" fmla="*/ 28567 w 1610479"/>
              <a:gd name="connsiteY0" fmla="*/ 290513 h 621507"/>
              <a:gd name="connsiteX1" fmla="*/ 314317 w 1610479"/>
              <a:gd name="connsiteY1" fmla="*/ 0 h 621507"/>
              <a:gd name="connsiteX2" fmla="*/ 917371 w 1610479"/>
              <a:gd name="connsiteY2" fmla="*/ 39688 h 621507"/>
              <a:gd name="connsiteX3" fmla="*/ 1256513 w 1610479"/>
              <a:gd name="connsiteY3" fmla="*/ 103188 h 621507"/>
              <a:gd name="connsiteX4" fmla="*/ 1313160 w 1610479"/>
              <a:gd name="connsiteY4" fmla="*/ 273050 h 621507"/>
              <a:gd name="connsiteX5" fmla="*/ 1610479 w 1610479"/>
              <a:gd name="connsiteY5" fmla="*/ 349250 h 621507"/>
              <a:gd name="connsiteX6" fmla="*/ 1486793 w 1610479"/>
              <a:gd name="connsiteY6" fmla="*/ 621507 h 621507"/>
              <a:gd name="connsiteX0" fmla="*/ 28567 w 1486793"/>
              <a:gd name="connsiteY0" fmla="*/ 290513 h 621507"/>
              <a:gd name="connsiteX1" fmla="*/ 314317 w 1486793"/>
              <a:gd name="connsiteY1" fmla="*/ 0 h 621507"/>
              <a:gd name="connsiteX2" fmla="*/ 917371 w 1486793"/>
              <a:gd name="connsiteY2" fmla="*/ 39688 h 621507"/>
              <a:gd name="connsiteX3" fmla="*/ 1256513 w 1486793"/>
              <a:gd name="connsiteY3" fmla="*/ 103188 h 621507"/>
              <a:gd name="connsiteX4" fmla="*/ 1313160 w 1486793"/>
              <a:gd name="connsiteY4" fmla="*/ 273050 h 621507"/>
              <a:gd name="connsiteX5" fmla="*/ 1478988 w 1486793"/>
              <a:gd name="connsiteY5" fmla="*/ 523081 h 621507"/>
              <a:gd name="connsiteX6" fmla="*/ 1486793 w 1486793"/>
              <a:gd name="connsiteY6" fmla="*/ 621507 h 621507"/>
              <a:gd name="connsiteX0" fmla="*/ 28567 w 1486793"/>
              <a:gd name="connsiteY0" fmla="*/ 290513 h 621507"/>
              <a:gd name="connsiteX1" fmla="*/ 314317 w 1486793"/>
              <a:gd name="connsiteY1" fmla="*/ 0 h 621507"/>
              <a:gd name="connsiteX2" fmla="*/ 917371 w 1486793"/>
              <a:gd name="connsiteY2" fmla="*/ 39688 h 621507"/>
              <a:gd name="connsiteX3" fmla="*/ 1256513 w 1486793"/>
              <a:gd name="connsiteY3" fmla="*/ 103188 h 621507"/>
              <a:gd name="connsiteX4" fmla="*/ 1269330 w 1486793"/>
              <a:gd name="connsiteY4" fmla="*/ 480218 h 621507"/>
              <a:gd name="connsiteX5" fmla="*/ 1478988 w 1486793"/>
              <a:gd name="connsiteY5" fmla="*/ 523081 h 621507"/>
              <a:gd name="connsiteX6" fmla="*/ 1486793 w 1486793"/>
              <a:gd name="connsiteY6" fmla="*/ 621507 h 621507"/>
              <a:gd name="connsiteX0" fmla="*/ 28567 w 1486793"/>
              <a:gd name="connsiteY0" fmla="*/ 290513 h 621507"/>
              <a:gd name="connsiteX1" fmla="*/ 314317 w 1486793"/>
              <a:gd name="connsiteY1" fmla="*/ 0 h 621507"/>
              <a:gd name="connsiteX2" fmla="*/ 917371 w 1486793"/>
              <a:gd name="connsiteY2" fmla="*/ 39688 h 621507"/>
              <a:gd name="connsiteX3" fmla="*/ 1109553 w 1486793"/>
              <a:gd name="connsiteY3" fmla="*/ 210345 h 621507"/>
              <a:gd name="connsiteX4" fmla="*/ 1269330 w 1486793"/>
              <a:gd name="connsiteY4" fmla="*/ 480218 h 621507"/>
              <a:gd name="connsiteX5" fmla="*/ 1478988 w 1486793"/>
              <a:gd name="connsiteY5" fmla="*/ 523081 h 621507"/>
              <a:gd name="connsiteX6" fmla="*/ 1486793 w 1486793"/>
              <a:gd name="connsiteY6" fmla="*/ 621507 h 621507"/>
              <a:gd name="connsiteX0" fmla="*/ 28567 w 1486793"/>
              <a:gd name="connsiteY0" fmla="*/ 290513 h 621507"/>
              <a:gd name="connsiteX1" fmla="*/ 314317 w 1486793"/>
              <a:gd name="connsiteY1" fmla="*/ 0 h 621507"/>
              <a:gd name="connsiteX2" fmla="*/ 917371 w 1486793"/>
              <a:gd name="connsiteY2" fmla="*/ 39688 h 621507"/>
              <a:gd name="connsiteX3" fmla="*/ 1109553 w 1486793"/>
              <a:gd name="connsiteY3" fmla="*/ 210345 h 621507"/>
              <a:gd name="connsiteX4" fmla="*/ 1269330 w 1486793"/>
              <a:gd name="connsiteY4" fmla="*/ 480218 h 621507"/>
              <a:gd name="connsiteX5" fmla="*/ 1478988 w 1486793"/>
              <a:gd name="connsiteY5" fmla="*/ 523081 h 621507"/>
              <a:gd name="connsiteX6" fmla="*/ 1486793 w 1486793"/>
              <a:gd name="connsiteY6" fmla="*/ 621507 h 621507"/>
              <a:gd name="connsiteX0" fmla="*/ 28567 w 1486793"/>
              <a:gd name="connsiteY0" fmla="*/ 291498 h 622492"/>
              <a:gd name="connsiteX1" fmla="*/ 314317 w 1486793"/>
              <a:gd name="connsiteY1" fmla="*/ 985 h 622492"/>
              <a:gd name="connsiteX2" fmla="*/ 816821 w 1486793"/>
              <a:gd name="connsiteY2" fmla="*/ 33530 h 622492"/>
              <a:gd name="connsiteX3" fmla="*/ 1109553 w 1486793"/>
              <a:gd name="connsiteY3" fmla="*/ 211330 h 622492"/>
              <a:gd name="connsiteX4" fmla="*/ 1269330 w 1486793"/>
              <a:gd name="connsiteY4" fmla="*/ 481203 h 622492"/>
              <a:gd name="connsiteX5" fmla="*/ 1478988 w 1486793"/>
              <a:gd name="connsiteY5" fmla="*/ 524066 h 622492"/>
              <a:gd name="connsiteX6" fmla="*/ 1486793 w 1486793"/>
              <a:gd name="connsiteY6" fmla="*/ 622492 h 622492"/>
              <a:gd name="connsiteX0" fmla="*/ 28567 w 1486793"/>
              <a:gd name="connsiteY0" fmla="*/ 291498 h 622492"/>
              <a:gd name="connsiteX1" fmla="*/ 314317 w 1486793"/>
              <a:gd name="connsiteY1" fmla="*/ 985 h 622492"/>
              <a:gd name="connsiteX2" fmla="*/ 816821 w 1486793"/>
              <a:gd name="connsiteY2" fmla="*/ 33530 h 622492"/>
              <a:gd name="connsiteX3" fmla="*/ 1109553 w 1486793"/>
              <a:gd name="connsiteY3" fmla="*/ 211330 h 622492"/>
              <a:gd name="connsiteX4" fmla="*/ 1269330 w 1486793"/>
              <a:gd name="connsiteY4" fmla="*/ 481203 h 622492"/>
              <a:gd name="connsiteX5" fmla="*/ 1478988 w 1486793"/>
              <a:gd name="connsiteY5" fmla="*/ 524066 h 622492"/>
              <a:gd name="connsiteX6" fmla="*/ 1486793 w 1486793"/>
              <a:gd name="connsiteY6" fmla="*/ 622492 h 622492"/>
              <a:gd name="connsiteX0" fmla="*/ 28567 w 1486793"/>
              <a:gd name="connsiteY0" fmla="*/ 290513 h 621507"/>
              <a:gd name="connsiteX1" fmla="*/ 314317 w 1486793"/>
              <a:gd name="connsiteY1" fmla="*/ 0 h 621507"/>
              <a:gd name="connsiteX2" fmla="*/ 816821 w 1486793"/>
              <a:gd name="connsiteY2" fmla="*/ 32545 h 621507"/>
              <a:gd name="connsiteX3" fmla="*/ 1109553 w 1486793"/>
              <a:gd name="connsiteY3" fmla="*/ 210345 h 621507"/>
              <a:gd name="connsiteX4" fmla="*/ 1269330 w 1486793"/>
              <a:gd name="connsiteY4" fmla="*/ 480218 h 621507"/>
              <a:gd name="connsiteX5" fmla="*/ 1478988 w 1486793"/>
              <a:gd name="connsiteY5" fmla="*/ 523081 h 621507"/>
              <a:gd name="connsiteX6" fmla="*/ 1486793 w 1486793"/>
              <a:gd name="connsiteY6" fmla="*/ 621507 h 621507"/>
              <a:gd name="connsiteX0" fmla="*/ 28567 w 1486793"/>
              <a:gd name="connsiteY0" fmla="*/ 262084 h 593078"/>
              <a:gd name="connsiteX1" fmla="*/ 314317 w 1486793"/>
              <a:gd name="connsiteY1" fmla="*/ 64440 h 593078"/>
              <a:gd name="connsiteX2" fmla="*/ 816821 w 1486793"/>
              <a:gd name="connsiteY2" fmla="*/ 4116 h 593078"/>
              <a:gd name="connsiteX3" fmla="*/ 1109553 w 1486793"/>
              <a:gd name="connsiteY3" fmla="*/ 181916 h 593078"/>
              <a:gd name="connsiteX4" fmla="*/ 1269330 w 1486793"/>
              <a:gd name="connsiteY4" fmla="*/ 451789 h 593078"/>
              <a:gd name="connsiteX5" fmla="*/ 1478988 w 1486793"/>
              <a:gd name="connsiteY5" fmla="*/ 494652 h 593078"/>
              <a:gd name="connsiteX6" fmla="*/ 1486793 w 1486793"/>
              <a:gd name="connsiteY6" fmla="*/ 593078 h 593078"/>
              <a:gd name="connsiteX0" fmla="*/ 30018 w 1488244"/>
              <a:gd name="connsiteY0" fmla="*/ 263086 h 594080"/>
              <a:gd name="connsiteX1" fmla="*/ 310612 w 1488244"/>
              <a:gd name="connsiteY1" fmla="*/ 41630 h 594080"/>
              <a:gd name="connsiteX2" fmla="*/ 818272 w 1488244"/>
              <a:gd name="connsiteY2" fmla="*/ 5118 h 594080"/>
              <a:gd name="connsiteX3" fmla="*/ 1111004 w 1488244"/>
              <a:gd name="connsiteY3" fmla="*/ 182918 h 594080"/>
              <a:gd name="connsiteX4" fmla="*/ 1270781 w 1488244"/>
              <a:gd name="connsiteY4" fmla="*/ 452791 h 594080"/>
              <a:gd name="connsiteX5" fmla="*/ 1480439 w 1488244"/>
              <a:gd name="connsiteY5" fmla="*/ 495654 h 594080"/>
              <a:gd name="connsiteX6" fmla="*/ 1488244 w 1488244"/>
              <a:gd name="connsiteY6" fmla="*/ 594080 h 594080"/>
              <a:gd name="connsiteX0" fmla="*/ 30018 w 1488244"/>
              <a:gd name="connsiteY0" fmla="*/ 221456 h 552450"/>
              <a:gd name="connsiteX1" fmla="*/ 310612 w 1488244"/>
              <a:gd name="connsiteY1" fmla="*/ 0 h 552450"/>
              <a:gd name="connsiteX2" fmla="*/ 844053 w 1488244"/>
              <a:gd name="connsiteY2" fmla="*/ 44451 h 552450"/>
              <a:gd name="connsiteX3" fmla="*/ 1111004 w 1488244"/>
              <a:gd name="connsiteY3" fmla="*/ 141288 h 552450"/>
              <a:gd name="connsiteX4" fmla="*/ 1270781 w 1488244"/>
              <a:gd name="connsiteY4" fmla="*/ 411161 h 552450"/>
              <a:gd name="connsiteX5" fmla="*/ 1480439 w 1488244"/>
              <a:gd name="connsiteY5" fmla="*/ 454024 h 552450"/>
              <a:gd name="connsiteX6" fmla="*/ 1488244 w 1488244"/>
              <a:gd name="connsiteY6" fmla="*/ 552450 h 552450"/>
              <a:gd name="connsiteX0" fmla="*/ 30018 w 1488244"/>
              <a:gd name="connsiteY0" fmla="*/ 221456 h 552450"/>
              <a:gd name="connsiteX1" fmla="*/ 310612 w 1488244"/>
              <a:gd name="connsiteY1" fmla="*/ 0 h 552450"/>
              <a:gd name="connsiteX2" fmla="*/ 844053 w 1488244"/>
              <a:gd name="connsiteY2" fmla="*/ 44451 h 552450"/>
              <a:gd name="connsiteX3" fmla="*/ 1111004 w 1488244"/>
              <a:gd name="connsiteY3" fmla="*/ 141288 h 552450"/>
              <a:gd name="connsiteX4" fmla="*/ 1270781 w 1488244"/>
              <a:gd name="connsiteY4" fmla="*/ 411161 h 552450"/>
              <a:gd name="connsiteX5" fmla="*/ 1480439 w 1488244"/>
              <a:gd name="connsiteY5" fmla="*/ 454024 h 552450"/>
              <a:gd name="connsiteX6" fmla="*/ 1488244 w 1488244"/>
              <a:gd name="connsiteY6" fmla="*/ 552450 h 552450"/>
              <a:gd name="connsiteX0" fmla="*/ 30018 w 1488244"/>
              <a:gd name="connsiteY0" fmla="*/ 221456 h 552450"/>
              <a:gd name="connsiteX1" fmla="*/ 310612 w 1488244"/>
              <a:gd name="connsiteY1" fmla="*/ 0 h 552450"/>
              <a:gd name="connsiteX2" fmla="*/ 844053 w 1488244"/>
              <a:gd name="connsiteY2" fmla="*/ 44451 h 552450"/>
              <a:gd name="connsiteX3" fmla="*/ 1111004 w 1488244"/>
              <a:gd name="connsiteY3" fmla="*/ 141288 h 552450"/>
              <a:gd name="connsiteX4" fmla="*/ 1270781 w 1488244"/>
              <a:gd name="connsiteY4" fmla="*/ 411161 h 552450"/>
              <a:gd name="connsiteX5" fmla="*/ 1480439 w 1488244"/>
              <a:gd name="connsiteY5" fmla="*/ 454024 h 552450"/>
              <a:gd name="connsiteX6" fmla="*/ 1488244 w 1488244"/>
              <a:gd name="connsiteY6" fmla="*/ 552450 h 552450"/>
              <a:gd name="connsiteX0" fmla="*/ 30018 w 1488244"/>
              <a:gd name="connsiteY0" fmla="*/ 221456 h 552450"/>
              <a:gd name="connsiteX1" fmla="*/ 310612 w 1488244"/>
              <a:gd name="connsiteY1" fmla="*/ 0 h 552450"/>
              <a:gd name="connsiteX2" fmla="*/ 844053 w 1488244"/>
              <a:gd name="connsiteY2" fmla="*/ 44451 h 552450"/>
              <a:gd name="connsiteX3" fmla="*/ 1111004 w 1488244"/>
              <a:gd name="connsiteY3" fmla="*/ 141288 h 552450"/>
              <a:gd name="connsiteX4" fmla="*/ 1270781 w 1488244"/>
              <a:gd name="connsiteY4" fmla="*/ 411161 h 552450"/>
              <a:gd name="connsiteX5" fmla="*/ 1480439 w 1488244"/>
              <a:gd name="connsiteY5" fmla="*/ 454024 h 552450"/>
              <a:gd name="connsiteX6" fmla="*/ 1488244 w 1488244"/>
              <a:gd name="connsiteY6" fmla="*/ 552450 h 552450"/>
              <a:gd name="connsiteX0" fmla="*/ 30018 w 1488244"/>
              <a:gd name="connsiteY0" fmla="*/ 188119 h 519113"/>
              <a:gd name="connsiteX1" fmla="*/ 310612 w 1488244"/>
              <a:gd name="connsiteY1" fmla="*/ 0 h 519113"/>
              <a:gd name="connsiteX2" fmla="*/ 844053 w 1488244"/>
              <a:gd name="connsiteY2" fmla="*/ 11114 h 519113"/>
              <a:gd name="connsiteX3" fmla="*/ 1111004 w 1488244"/>
              <a:gd name="connsiteY3" fmla="*/ 107951 h 519113"/>
              <a:gd name="connsiteX4" fmla="*/ 1270781 w 1488244"/>
              <a:gd name="connsiteY4" fmla="*/ 377824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4053 w 1488244"/>
              <a:gd name="connsiteY2" fmla="*/ 11114 h 519113"/>
              <a:gd name="connsiteX3" fmla="*/ 1111004 w 1488244"/>
              <a:gd name="connsiteY3" fmla="*/ 107951 h 519113"/>
              <a:gd name="connsiteX4" fmla="*/ 1270781 w 1488244"/>
              <a:gd name="connsiteY4" fmla="*/ 377824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111004 w 1488244"/>
              <a:gd name="connsiteY3" fmla="*/ 107951 h 519113"/>
              <a:gd name="connsiteX4" fmla="*/ 1270781 w 1488244"/>
              <a:gd name="connsiteY4" fmla="*/ 377824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111004 w 1488244"/>
              <a:gd name="connsiteY3" fmla="*/ 107951 h 519113"/>
              <a:gd name="connsiteX4" fmla="*/ 1270781 w 1488244"/>
              <a:gd name="connsiteY4" fmla="*/ 377824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198665 w 1488244"/>
              <a:gd name="connsiteY3" fmla="*/ 191295 h 519113"/>
              <a:gd name="connsiteX4" fmla="*/ 1270781 w 1488244"/>
              <a:gd name="connsiteY4" fmla="*/ 377824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198665 w 1488244"/>
              <a:gd name="connsiteY3" fmla="*/ 191295 h 519113"/>
              <a:gd name="connsiteX4" fmla="*/ 1270781 w 1488244"/>
              <a:gd name="connsiteY4" fmla="*/ 377824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198665 w 1488244"/>
              <a:gd name="connsiteY3" fmla="*/ 191295 h 519113"/>
              <a:gd name="connsiteX4" fmla="*/ 1345551 w 1488244"/>
              <a:gd name="connsiteY4" fmla="*/ 406399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363673 w 1488244"/>
              <a:gd name="connsiteY3" fmla="*/ 265114 h 519113"/>
              <a:gd name="connsiteX4" fmla="*/ 1345551 w 1488244"/>
              <a:gd name="connsiteY4" fmla="*/ 406399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306951 w 1488244"/>
              <a:gd name="connsiteY3" fmla="*/ 250826 h 519113"/>
              <a:gd name="connsiteX4" fmla="*/ 1345551 w 1488244"/>
              <a:gd name="connsiteY4" fmla="*/ 406399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306951 w 1488244"/>
              <a:gd name="connsiteY3" fmla="*/ 250826 h 519113"/>
              <a:gd name="connsiteX4" fmla="*/ 1345551 w 1488244"/>
              <a:gd name="connsiteY4" fmla="*/ 406399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306951 w 1488244"/>
              <a:gd name="connsiteY3" fmla="*/ 250826 h 519113"/>
              <a:gd name="connsiteX4" fmla="*/ 1345551 w 1488244"/>
              <a:gd name="connsiteY4" fmla="*/ 406399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9209 w 1488244"/>
              <a:gd name="connsiteY2" fmla="*/ 87314 h 519113"/>
              <a:gd name="connsiteX3" fmla="*/ 1306951 w 1488244"/>
              <a:gd name="connsiteY3" fmla="*/ 250826 h 519113"/>
              <a:gd name="connsiteX4" fmla="*/ 1345551 w 1488244"/>
              <a:gd name="connsiteY4" fmla="*/ 406399 h 519113"/>
              <a:gd name="connsiteX5" fmla="*/ 1480439 w 1488244"/>
              <a:gd name="connsiteY5" fmla="*/ 420687 h 519113"/>
              <a:gd name="connsiteX6" fmla="*/ 1488244 w 1488244"/>
              <a:gd name="connsiteY6" fmla="*/ 519113 h 519113"/>
              <a:gd name="connsiteX0" fmla="*/ 30018 w 1488244"/>
              <a:gd name="connsiteY0" fmla="*/ 188119 h 519113"/>
              <a:gd name="connsiteX1" fmla="*/ 310612 w 1488244"/>
              <a:gd name="connsiteY1" fmla="*/ 0 h 519113"/>
              <a:gd name="connsiteX2" fmla="*/ 841474 w 1488244"/>
              <a:gd name="connsiteY2" fmla="*/ 106364 h 519113"/>
              <a:gd name="connsiteX3" fmla="*/ 1306951 w 1488244"/>
              <a:gd name="connsiteY3" fmla="*/ 250826 h 519113"/>
              <a:gd name="connsiteX4" fmla="*/ 1345551 w 1488244"/>
              <a:gd name="connsiteY4" fmla="*/ 406399 h 519113"/>
              <a:gd name="connsiteX5" fmla="*/ 1480439 w 1488244"/>
              <a:gd name="connsiteY5" fmla="*/ 420687 h 519113"/>
              <a:gd name="connsiteX6" fmla="*/ 1488244 w 1488244"/>
              <a:gd name="connsiteY6" fmla="*/ 519113 h 519113"/>
              <a:gd name="connsiteX0" fmla="*/ 30018 w 1488244"/>
              <a:gd name="connsiteY0" fmla="*/ 169069 h 500063"/>
              <a:gd name="connsiteX1" fmla="*/ 310612 w 1488244"/>
              <a:gd name="connsiteY1" fmla="*/ 0 h 500063"/>
              <a:gd name="connsiteX2" fmla="*/ 841474 w 1488244"/>
              <a:gd name="connsiteY2" fmla="*/ 87314 h 500063"/>
              <a:gd name="connsiteX3" fmla="*/ 1306951 w 1488244"/>
              <a:gd name="connsiteY3" fmla="*/ 231776 h 500063"/>
              <a:gd name="connsiteX4" fmla="*/ 1345551 w 1488244"/>
              <a:gd name="connsiteY4" fmla="*/ 387349 h 500063"/>
              <a:gd name="connsiteX5" fmla="*/ 1480439 w 1488244"/>
              <a:gd name="connsiteY5" fmla="*/ 401637 h 500063"/>
              <a:gd name="connsiteX6" fmla="*/ 1488244 w 1488244"/>
              <a:gd name="connsiteY6" fmla="*/ 500063 h 500063"/>
              <a:gd name="connsiteX0" fmla="*/ 30018 w 1488244"/>
              <a:gd name="connsiteY0" fmla="*/ 169069 h 500063"/>
              <a:gd name="connsiteX1" fmla="*/ 310612 w 1488244"/>
              <a:gd name="connsiteY1" fmla="*/ 0 h 500063"/>
              <a:gd name="connsiteX2" fmla="*/ 841474 w 1488244"/>
              <a:gd name="connsiteY2" fmla="*/ 87314 h 500063"/>
              <a:gd name="connsiteX3" fmla="*/ 1306951 w 1488244"/>
              <a:gd name="connsiteY3" fmla="*/ 231776 h 500063"/>
              <a:gd name="connsiteX4" fmla="*/ 1345551 w 1488244"/>
              <a:gd name="connsiteY4" fmla="*/ 387349 h 500063"/>
              <a:gd name="connsiteX5" fmla="*/ 1480439 w 1488244"/>
              <a:gd name="connsiteY5" fmla="*/ 401637 h 500063"/>
              <a:gd name="connsiteX6" fmla="*/ 1488244 w 1488244"/>
              <a:gd name="connsiteY6" fmla="*/ 500063 h 500063"/>
              <a:gd name="connsiteX0" fmla="*/ 26406 w 1484632"/>
              <a:gd name="connsiteY0" fmla="*/ 169069 h 500063"/>
              <a:gd name="connsiteX1" fmla="*/ 307000 w 1484632"/>
              <a:gd name="connsiteY1" fmla="*/ 0 h 500063"/>
              <a:gd name="connsiteX2" fmla="*/ 837862 w 1484632"/>
              <a:gd name="connsiteY2" fmla="*/ 87314 h 500063"/>
              <a:gd name="connsiteX3" fmla="*/ 1303339 w 1484632"/>
              <a:gd name="connsiteY3" fmla="*/ 231776 h 500063"/>
              <a:gd name="connsiteX4" fmla="*/ 1341939 w 1484632"/>
              <a:gd name="connsiteY4" fmla="*/ 387349 h 500063"/>
              <a:gd name="connsiteX5" fmla="*/ 1476827 w 1484632"/>
              <a:gd name="connsiteY5" fmla="*/ 401637 h 500063"/>
              <a:gd name="connsiteX6" fmla="*/ 1484632 w 1484632"/>
              <a:gd name="connsiteY6" fmla="*/ 500063 h 500063"/>
              <a:gd name="connsiteX0" fmla="*/ 21076 w 1479302"/>
              <a:gd name="connsiteY0" fmla="*/ 169069 h 500063"/>
              <a:gd name="connsiteX1" fmla="*/ 301670 w 1479302"/>
              <a:gd name="connsiteY1" fmla="*/ 0 h 500063"/>
              <a:gd name="connsiteX2" fmla="*/ 832532 w 1479302"/>
              <a:gd name="connsiteY2" fmla="*/ 87314 h 500063"/>
              <a:gd name="connsiteX3" fmla="*/ 1298009 w 1479302"/>
              <a:gd name="connsiteY3" fmla="*/ 231776 h 500063"/>
              <a:gd name="connsiteX4" fmla="*/ 1336609 w 1479302"/>
              <a:gd name="connsiteY4" fmla="*/ 387349 h 500063"/>
              <a:gd name="connsiteX5" fmla="*/ 1471497 w 1479302"/>
              <a:gd name="connsiteY5" fmla="*/ 401637 h 500063"/>
              <a:gd name="connsiteX6" fmla="*/ 1479302 w 1479302"/>
              <a:gd name="connsiteY6" fmla="*/ 500063 h 500063"/>
              <a:gd name="connsiteX0" fmla="*/ 21076 w 1479302"/>
              <a:gd name="connsiteY0" fmla="*/ 102394 h 433388"/>
              <a:gd name="connsiteX1" fmla="*/ 301670 w 1479302"/>
              <a:gd name="connsiteY1" fmla="*/ 0 h 433388"/>
              <a:gd name="connsiteX2" fmla="*/ 832532 w 1479302"/>
              <a:gd name="connsiteY2" fmla="*/ 20639 h 433388"/>
              <a:gd name="connsiteX3" fmla="*/ 1298009 w 1479302"/>
              <a:gd name="connsiteY3" fmla="*/ 165101 h 433388"/>
              <a:gd name="connsiteX4" fmla="*/ 1336609 w 1479302"/>
              <a:gd name="connsiteY4" fmla="*/ 320674 h 433388"/>
              <a:gd name="connsiteX5" fmla="*/ 1471497 w 1479302"/>
              <a:gd name="connsiteY5" fmla="*/ 334962 h 433388"/>
              <a:gd name="connsiteX6" fmla="*/ 1479302 w 1479302"/>
              <a:gd name="connsiteY6" fmla="*/ 433388 h 433388"/>
              <a:gd name="connsiteX0" fmla="*/ 21076 w 1479302"/>
              <a:gd name="connsiteY0" fmla="*/ 102394 h 433388"/>
              <a:gd name="connsiteX1" fmla="*/ 301670 w 1479302"/>
              <a:gd name="connsiteY1" fmla="*/ 0 h 433388"/>
              <a:gd name="connsiteX2" fmla="*/ 832532 w 1479302"/>
              <a:gd name="connsiteY2" fmla="*/ 20639 h 433388"/>
              <a:gd name="connsiteX3" fmla="*/ 1298009 w 1479302"/>
              <a:gd name="connsiteY3" fmla="*/ 165101 h 433388"/>
              <a:gd name="connsiteX4" fmla="*/ 1336609 w 1479302"/>
              <a:gd name="connsiteY4" fmla="*/ 320674 h 433388"/>
              <a:gd name="connsiteX5" fmla="*/ 1471497 w 1479302"/>
              <a:gd name="connsiteY5" fmla="*/ 334962 h 433388"/>
              <a:gd name="connsiteX6" fmla="*/ 1479302 w 1479302"/>
              <a:gd name="connsiteY6" fmla="*/ 433388 h 433388"/>
              <a:gd name="connsiteX0" fmla="*/ 19202 w 1477428"/>
              <a:gd name="connsiteY0" fmla="*/ 120551 h 451545"/>
              <a:gd name="connsiteX1" fmla="*/ 299796 w 1477428"/>
              <a:gd name="connsiteY1" fmla="*/ 18157 h 451545"/>
              <a:gd name="connsiteX2" fmla="*/ 830658 w 1477428"/>
              <a:gd name="connsiteY2" fmla="*/ 38796 h 451545"/>
              <a:gd name="connsiteX3" fmla="*/ 1296135 w 1477428"/>
              <a:gd name="connsiteY3" fmla="*/ 183258 h 451545"/>
              <a:gd name="connsiteX4" fmla="*/ 1334735 w 1477428"/>
              <a:gd name="connsiteY4" fmla="*/ 338831 h 451545"/>
              <a:gd name="connsiteX5" fmla="*/ 1469623 w 1477428"/>
              <a:gd name="connsiteY5" fmla="*/ 353119 h 451545"/>
              <a:gd name="connsiteX6" fmla="*/ 1477428 w 1477428"/>
              <a:gd name="connsiteY6" fmla="*/ 451545 h 451545"/>
              <a:gd name="connsiteX0" fmla="*/ 19202 w 1477428"/>
              <a:gd name="connsiteY0" fmla="*/ 137908 h 468902"/>
              <a:gd name="connsiteX1" fmla="*/ 299796 w 1477428"/>
              <a:gd name="connsiteY1" fmla="*/ 2176 h 468902"/>
              <a:gd name="connsiteX2" fmla="*/ 830658 w 1477428"/>
              <a:gd name="connsiteY2" fmla="*/ 56153 h 468902"/>
              <a:gd name="connsiteX3" fmla="*/ 1296135 w 1477428"/>
              <a:gd name="connsiteY3" fmla="*/ 200615 h 468902"/>
              <a:gd name="connsiteX4" fmla="*/ 1334735 w 1477428"/>
              <a:gd name="connsiteY4" fmla="*/ 356188 h 468902"/>
              <a:gd name="connsiteX5" fmla="*/ 1469623 w 1477428"/>
              <a:gd name="connsiteY5" fmla="*/ 370476 h 468902"/>
              <a:gd name="connsiteX6" fmla="*/ 1477428 w 1477428"/>
              <a:gd name="connsiteY6" fmla="*/ 468902 h 468902"/>
              <a:gd name="connsiteX0" fmla="*/ 21359 w 1479585"/>
              <a:gd name="connsiteY0" fmla="*/ 164307 h 495301"/>
              <a:gd name="connsiteX1" fmla="*/ 291640 w 1479585"/>
              <a:gd name="connsiteY1" fmla="*/ 0 h 495301"/>
              <a:gd name="connsiteX2" fmla="*/ 832815 w 1479585"/>
              <a:gd name="connsiteY2" fmla="*/ 82552 h 495301"/>
              <a:gd name="connsiteX3" fmla="*/ 1298292 w 1479585"/>
              <a:gd name="connsiteY3" fmla="*/ 227014 h 495301"/>
              <a:gd name="connsiteX4" fmla="*/ 1336892 w 1479585"/>
              <a:gd name="connsiteY4" fmla="*/ 382587 h 495301"/>
              <a:gd name="connsiteX5" fmla="*/ 1471780 w 1479585"/>
              <a:gd name="connsiteY5" fmla="*/ 396875 h 495301"/>
              <a:gd name="connsiteX6" fmla="*/ 1479585 w 1479585"/>
              <a:gd name="connsiteY6" fmla="*/ 495301 h 495301"/>
              <a:gd name="connsiteX0" fmla="*/ 18547 w 1476773"/>
              <a:gd name="connsiteY0" fmla="*/ 164307 h 495301"/>
              <a:gd name="connsiteX1" fmla="*/ 288828 w 1476773"/>
              <a:gd name="connsiteY1" fmla="*/ 0 h 495301"/>
              <a:gd name="connsiteX2" fmla="*/ 830003 w 1476773"/>
              <a:gd name="connsiteY2" fmla="*/ 82552 h 495301"/>
              <a:gd name="connsiteX3" fmla="*/ 1295480 w 1476773"/>
              <a:gd name="connsiteY3" fmla="*/ 227014 h 495301"/>
              <a:gd name="connsiteX4" fmla="*/ 1334080 w 1476773"/>
              <a:gd name="connsiteY4" fmla="*/ 382587 h 495301"/>
              <a:gd name="connsiteX5" fmla="*/ 1468968 w 1476773"/>
              <a:gd name="connsiteY5" fmla="*/ 396875 h 495301"/>
              <a:gd name="connsiteX6" fmla="*/ 1476773 w 1476773"/>
              <a:gd name="connsiteY6" fmla="*/ 495301 h 495301"/>
              <a:gd name="connsiteX0" fmla="*/ 18547 w 1476773"/>
              <a:gd name="connsiteY0" fmla="*/ 164307 h 495301"/>
              <a:gd name="connsiteX1" fmla="*/ 288828 w 1476773"/>
              <a:gd name="connsiteY1" fmla="*/ 0 h 495301"/>
              <a:gd name="connsiteX2" fmla="*/ 876411 w 1476773"/>
              <a:gd name="connsiteY2" fmla="*/ 63502 h 495301"/>
              <a:gd name="connsiteX3" fmla="*/ 1295480 w 1476773"/>
              <a:gd name="connsiteY3" fmla="*/ 227014 h 495301"/>
              <a:gd name="connsiteX4" fmla="*/ 1334080 w 1476773"/>
              <a:gd name="connsiteY4" fmla="*/ 382587 h 495301"/>
              <a:gd name="connsiteX5" fmla="*/ 1468968 w 1476773"/>
              <a:gd name="connsiteY5" fmla="*/ 396875 h 495301"/>
              <a:gd name="connsiteX6" fmla="*/ 1476773 w 1476773"/>
              <a:gd name="connsiteY6" fmla="*/ 495301 h 495301"/>
              <a:gd name="connsiteX0" fmla="*/ 18547 w 1476773"/>
              <a:gd name="connsiteY0" fmla="*/ 164307 h 495301"/>
              <a:gd name="connsiteX1" fmla="*/ 288828 w 1476773"/>
              <a:gd name="connsiteY1" fmla="*/ 0 h 495301"/>
              <a:gd name="connsiteX2" fmla="*/ 876411 w 1476773"/>
              <a:gd name="connsiteY2" fmla="*/ 63502 h 495301"/>
              <a:gd name="connsiteX3" fmla="*/ 1295480 w 1476773"/>
              <a:gd name="connsiteY3" fmla="*/ 227014 h 495301"/>
              <a:gd name="connsiteX4" fmla="*/ 1334080 w 1476773"/>
              <a:gd name="connsiteY4" fmla="*/ 382587 h 495301"/>
              <a:gd name="connsiteX5" fmla="*/ 1468968 w 1476773"/>
              <a:gd name="connsiteY5" fmla="*/ 396875 h 495301"/>
              <a:gd name="connsiteX6" fmla="*/ 1476773 w 1476773"/>
              <a:gd name="connsiteY6" fmla="*/ 495301 h 495301"/>
              <a:gd name="connsiteX0" fmla="*/ 18547 w 1476773"/>
              <a:gd name="connsiteY0" fmla="*/ 164307 h 495301"/>
              <a:gd name="connsiteX1" fmla="*/ 288828 w 1476773"/>
              <a:gd name="connsiteY1" fmla="*/ 0 h 495301"/>
              <a:gd name="connsiteX2" fmla="*/ 876411 w 1476773"/>
              <a:gd name="connsiteY2" fmla="*/ 63502 h 495301"/>
              <a:gd name="connsiteX3" fmla="*/ 1295480 w 1476773"/>
              <a:gd name="connsiteY3" fmla="*/ 227014 h 495301"/>
              <a:gd name="connsiteX4" fmla="*/ 1334080 w 1476773"/>
              <a:gd name="connsiteY4" fmla="*/ 382587 h 495301"/>
              <a:gd name="connsiteX5" fmla="*/ 1468968 w 1476773"/>
              <a:gd name="connsiteY5" fmla="*/ 396875 h 495301"/>
              <a:gd name="connsiteX6" fmla="*/ 1476773 w 1476773"/>
              <a:gd name="connsiteY6" fmla="*/ 495301 h 495301"/>
              <a:gd name="connsiteX0" fmla="*/ 18547 w 1476773"/>
              <a:gd name="connsiteY0" fmla="*/ 164307 h 495301"/>
              <a:gd name="connsiteX1" fmla="*/ 288828 w 1476773"/>
              <a:gd name="connsiteY1" fmla="*/ 0 h 495301"/>
              <a:gd name="connsiteX2" fmla="*/ 876411 w 1476773"/>
              <a:gd name="connsiteY2" fmla="*/ 63502 h 495301"/>
              <a:gd name="connsiteX3" fmla="*/ 1295480 w 1476773"/>
              <a:gd name="connsiteY3" fmla="*/ 227014 h 495301"/>
              <a:gd name="connsiteX4" fmla="*/ 1334080 w 1476773"/>
              <a:gd name="connsiteY4" fmla="*/ 382587 h 495301"/>
              <a:gd name="connsiteX5" fmla="*/ 1468968 w 1476773"/>
              <a:gd name="connsiteY5" fmla="*/ 396875 h 495301"/>
              <a:gd name="connsiteX6" fmla="*/ 1476773 w 1476773"/>
              <a:gd name="connsiteY6" fmla="*/ 495301 h 495301"/>
              <a:gd name="connsiteX0" fmla="*/ 19445 w 1477671"/>
              <a:gd name="connsiteY0" fmla="*/ 164307 h 495301"/>
              <a:gd name="connsiteX1" fmla="*/ 289726 w 1477671"/>
              <a:gd name="connsiteY1" fmla="*/ 0 h 495301"/>
              <a:gd name="connsiteX2" fmla="*/ 877309 w 1477671"/>
              <a:gd name="connsiteY2" fmla="*/ 63502 h 495301"/>
              <a:gd name="connsiteX3" fmla="*/ 1296378 w 1477671"/>
              <a:gd name="connsiteY3" fmla="*/ 227014 h 495301"/>
              <a:gd name="connsiteX4" fmla="*/ 1334978 w 1477671"/>
              <a:gd name="connsiteY4" fmla="*/ 382587 h 495301"/>
              <a:gd name="connsiteX5" fmla="*/ 1469866 w 1477671"/>
              <a:gd name="connsiteY5" fmla="*/ 396875 h 495301"/>
              <a:gd name="connsiteX6" fmla="*/ 1477671 w 1477671"/>
              <a:gd name="connsiteY6" fmla="*/ 495301 h 495301"/>
              <a:gd name="connsiteX0" fmla="*/ 19445 w 1477671"/>
              <a:gd name="connsiteY0" fmla="*/ 185738 h 516732"/>
              <a:gd name="connsiteX1" fmla="*/ 289726 w 1477671"/>
              <a:gd name="connsiteY1" fmla="*/ 0 h 516732"/>
              <a:gd name="connsiteX2" fmla="*/ 877309 w 1477671"/>
              <a:gd name="connsiteY2" fmla="*/ 84933 h 516732"/>
              <a:gd name="connsiteX3" fmla="*/ 1296378 w 1477671"/>
              <a:gd name="connsiteY3" fmla="*/ 248445 h 516732"/>
              <a:gd name="connsiteX4" fmla="*/ 1334978 w 1477671"/>
              <a:gd name="connsiteY4" fmla="*/ 404018 h 516732"/>
              <a:gd name="connsiteX5" fmla="*/ 1469866 w 1477671"/>
              <a:gd name="connsiteY5" fmla="*/ 418306 h 516732"/>
              <a:gd name="connsiteX6" fmla="*/ 1477671 w 1477671"/>
              <a:gd name="connsiteY6" fmla="*/ 516732 h 516732"/>
              <a:gd name="connsiteX0" fmla="*/ 18991 w 1477217"/>
              <a:gd name="connsiteY0" fmla="*/ 185738 h 516732"/>
              <a:gd name="connsiteX1" fmla="*/ 289272 w 1477217"/>
              <a:gd name="connsiteY1" fmla="*/ 0 h 516732"/>
              <a:gd name="connsiteX2" fmla="*/ 876855 w 1477217"/>
              <a:gd name="connsiteY2" fmla="*/ 84933 h 516732"/>
              <a:gd name="connsiteX3" fmla="*/ 1295924 w 1477217"/>
              <a:gd name="connsiteY3" fmla="*/ 248445 h 516732"/>
              <a:gd name="connsiteX4" fmla="*/ 1334524 w 1477217"/>
              <a:gd name="connsiteY4" fmla="*/ 404018 h 516732"/>
              <a:gd name="connsiteX5" fmla="*/ 1469412 w 1477217"/>
              <a:gd name="connsiteY5" fmla="*/ 418306 h 516732"/>
              <a:gd name="connsiteX6" fmla="*/ 1477217 w 1477217"/>
              <a:gd name="connsiteY6" fmla="*/ 516732 h 516732"/>
              <a:gd name="connsiteX0" fmla="*/ 18991 w 1477217"/>
              <a:gd name="connsiteY0" fmla="*/ 185738 h 516732"/>
              <a:gd name="connsiteX1" fmla="*/ 289272 w 1477217"/>
              <a:gd name="connsiteY1" fmla="*/ 0 h 516732"/>
              <a:gd name="connsiteX2" fmla="*/ 876855 w 1477217"/>
              <a:gd name="connsiteY2" fmla="*/ 84933 h 516732"/>
              <a:gd name="connsiteX3" fmla="*/ 1295924 w 1477217"/>
              <a:gd name="connsiteY3" fmla="*/ 248445 h 516732"/>
              <a:gd name="connsiteX4" fmla="*/ 1334524 w 1477217"/>
              <a:gd name="connsiteY4" fmla="*/ 404018 h 516732"/>
              <a:gd name="connsiteX5" fmla="*/ 1469412 w 1477217"/>
              <a:gd name="connsiteY5" fmla="*/ 418306 h 516732"/>
              <a:gd name="connsiteX6" fmla="*/ 1477217 w 1477217"/>
              <a:gd name="connsiteY6" fmla="*/ 516732 h 516732"/>
              <a:gd name="connsiteX0" fmla="*/ 35376 w 1493602"/>
              <a:gd name="connsiteY0" fmla="*/ 186179 h 517173"/>
              <a:gd name="connsiteX1" fmla="*/ 16572 w 1493602"/>
              <a:gd name="connsiteY1" fmla="*/ 58120 h 517173"/>
              <a:gd name="connsiteX2" fmla="*/ 305657 w 1493602"/>
              <a:gd name="connsiteY2" fmla="*/ 441 h 517173"/>
              <a:gd name="connsiteX3" fmla="*/ 893240 w 1493602"/>
              <a:gd name="connsiteY3" fmla="*/ 85374 h 517173"/>
              <a:gd name="connsiteX4" fmla="*/ 1312309 w 1493602"/>
              <a:gd name="connsiteY4" fmla="*/ 248886 h 517173"/>
              <a:gd name="connsiteX5" fmla="*/ 1350909 w 1493602"/>
              <a:gd name="connsiteY5" fmla="*/ 404459 h 517173"/>
              <a:gd name="connsiteX6" fmla="*/ 1485797 w 1493602"/>
              <a:gd name="connsiteY6" fmla="*/ 418747 h 517173"/>
              <a:gd name="connsiteX7" fmla="*/ 1493602 w 1493602"/>
              <a:gd name="connsiteY7" fmla="*/ 517173 h 517173"/>
              <a:gd name="connsiteX0" fmla="*/ 18804 w 1477030"/>
              <a:gd name="connsiteY0" fmla="*/ 186179 h 517173"/>
              <a:gd name="connsiteX1" fmla="*/ 0 w 1477030"/>
              <a:gd name="connsiteY1" fmla="*/ 58120 h 517173"/>
              <a:gd name="connsiteX2" fmla="*/ 289085 w 1477030"/>
              <a:gd name="connsiteY2" fmla="*/ 441 h 517173"/>
              <a:gd name="connsiteX3" fmla="*/ 876668 w 1477030"/>
              <a:gd name="connsiteY3" fmla="*/ 85374 h 517173"/>
              <a:gd name="connsiteX4" fmla="*/ 1295737 w 1477030"/>
              <a:gd name="connsiteY4" fmla="*/ 248886 h 517173"/>
              <a:gd name="connsiteX5" fmla="*/ 1334337 w 1477030"/>
              <a:gd name="connsiteY5" fmla="*/ 404459 h 517173"/>
              <a:gd name="connsiteX6" fmla="*/ 1469225 w 1477030"/>
              <a:gd name="connsiteY6" fmla="*/ 418747 h 517173"/>
              <a:gd name="connsiteX7" fmla="*/ 1477030 w 1477030"/>
              <a:gd name="connsiteY7" fmla="*/ 517173 h 517173"/>
              <a:gd name="connsiteX0" fmla="*/ 18804 w 1477030"/>
              <a:gd name="connsiteY0" fmla="*/ 188787 h 519781"/>
              <a:gd name="connsiteX1" fmla="*/ 0 w 1477030"/>
              <a:gd name="connsiteY1" fmla="*/ 60728 h 519781"/>
              <a:gd name="connsiteX2" fmla="*/ 289085 w 1477030"/>
              <a:gd name="connsiteY2" fmla="*/ 3049 h 519781"/>
              <a:gd name="connsiteX3" fmla="*/ 876668 w 1477030"/>
              <a:gd name="connsiteY3" fmla="*/ 87982 h 519781"/>
              <a:gd name="connsiteX4" fmla="*/ 1295737 w 1477030"/>
              <a:gd name="connsiteY4" fmla="*/ 251494 h 519781"/>
              <a:gd name="connsiteX5" fmla="*/ 1334337 w 1477030"/>
              <a:gd name="connsiteY5" fmla="*/ 407067 h 519781"/>
              <a:gd name="connsiteX6" fmla="*/ 1469225 w 1477030"/>
              <a:gd name="connsiteY6" fmla="*/ 421355 h 519781"/>
              <a:gd name="connsiteX7" fmla="*/ 1477030 w 1477030"/>
              <a:gd name="connsiteY7" fmla="*/ 519781 h 519781"/>
              <a:gd name="connsiteX0" fmla="*/ 13648 w 1471874"/>
              <a:gd name="connsiteY0" fmla="*/ 186023 h 517017"/>
              <a:gd name="connsiteX1" fmla="*/ 0 w 1471874"/>
              <a:gd name="connsiteY1" fmla="*/ 117495 h 517017"/>
              <a:gd name="connsiteX2" fmla="*/ 283929 w 1471874"/>
              <a:gd name="connsiteY2" fmla="*/ 285 h 517017"/>
              <a:gd name="connsiteX3" fmla="*/ 871512 w 1471874"/>
              <a:gd name="connsiteY3" fmla="*/ 85218 h 517017"/>
              <a:gd name="connsiteX4" fmla="*/ 1290581 w 1471874"/>
              <a:gd name="connsiteY4" fmla="*/ 248730 h 517017"/>
              <a:gd name="connsiteX5" fmla="*/ 1329181 w 1471874"/>
              <a:gd name="connsiteY5" fmla="*/ 404303 h 517017"/>
              <a:gd name="connsiteX6" fmla="*/ 1464069 w 1471874"/>
              <a:gd name="connsiteY6" fmla="*/ 418591 h 517017"/>
              <a:gd name="connsiteX7" fmla="*/ 1471874 w 1471874"/>
              <a:gd name="connsiteY7" fmla="*/ 517017 h 517017"/>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23112 h 454911"/>
              <a:gd name="connsiteX4" fmla="*/ 1290581 w 1471874"/>
              <a:gd name="connsiteY4" fmla="*/ 186624 h 454911"/>
              <a:gd name="connsiteX5" fmla="*/ 1329181 w 1471874"/>
              <a:gd name="connsiteY5" fmla="*/ 34219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23112 h 454911"/>
              <a:gd name="connsiteX4" fmla="*/ 1290581 w 1471874"/>
              <a:gd name="connsiteY4" fmla="*/ 186624 h 454911"/>
              <a:gd name="connsiteX5" fmla="*/ 1329181 w 1471874"/>
              <a:gd name="connsiteY5" fmla="*/ 34219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49305 h 454911"/>
              <a:gd name="connsiteX4" fmla="*/ 1290581 w 1471874"/>
              <a:gd name="connsiteY4" fmla="*/ 186624 h 454911"/>
              <a:gd name="connsiteX5" fmla="*/ 1329181 w 1471874"/>
              <a:gd name="connsiteY5" fmla="*/ 34219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49305 h 454911"/>
              <a:gd name="connsiteX4" fmla="*/ 1290581 w 1471874"/>
              <a:gd name="connsiteY4" fmla="*/ 186624 h 454911"/>
              <a:gd name="connsiteX5" fmla="*/ 1329181 w 1471874"/>
              <a:gd name="connsiteY5" fmla="*/ 34219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49305 h 454911"/>
              <a:gd name="connsiteX4" fmla="*/ 1380819 w 1471874"/>
              <a:gd name="connsiteY4" fmla="*/ 174718 h 454911"/>
              <a:gd name="connsiteX5" fmla="*/ 1329181 w 1471874"/>
              <a:gd name="connsiteY5" fmla="*/ 34219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49305 h 454911"/>
              <a:gd name="connsiteX4" fmla="*/ 1380819 w 1471874"/>
              <a:gd name="connsiteY4" fmla="*/ 174718 h 454911"/>
              <a:gd name="connsiteX5" fmla="*/ 1329181 w 1471874"/>
              <a:gd name="connsiteY5" fmla="*/ 34219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49305 h 454911"/>
              <a:gd name="connsiteX4" fmla="*/ 1380819 w 1471874"/>
              <a:gd name="connsiteY4" fmla="*/ 174718 h 454911"/>
              <a:gd name="connsiteX5" fmla="*/ 1409107 w 1471874"/>
              <a:gd name="connsiteY5" fmla="*/ 327909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49305 h 454911"/>
              <a:gd name="connsiteX4" fmla="*/ 1380819 w 1471874"/>
              <a:gd name="connsiteY4" fmla="*/ 174718 h 454911"/>
              <a:gd name="connsiteX5" fmla="*/ 1427154 w 1471874"/>
              <a:gd name="connsiteY5" fmla="*/ 32552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71512 w 1471874"/>
              <a:gd name="connsiteY3" fmla="*/ 49305 h 454911"/>
              <a:gd name="connsiteX4" fmla="*/ 1380819 w 1471874"/>
              <a:gd name="connsiteY4" fmla="*/ 174718 h 454911"/>
              <a:gd name="connsiteX5" fmla="*/ 1427154 w 1471874"/>
              <a:gd name="connsiteY5" fmla="*/ 32552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56042 w 1471874"/>
              <a:gd name="connsiteY3" fmla="*/ 82642 h 454911"/>
              <a:gd name="connsiteX4" fmla="*/ 1380819 w 1471874"/>
              <a:gd name="connsiteY4" fmla="*/ 174718 h 454911"/>
              <a:gd name="connsiteX5" fmla="*/ 1427154 w 1471874"/>
              <a:gd name="connsiteY5" fmla="*/ 32552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56042 w 1471874"/>
              <a:gd name="connsiteY3" fmla="*/ 82642 h 454911"/>
              <a:gd name="connsiteX4" fmla="*/ 1380819 w 1471874"/>
              <a:gd name="connsiteY4" fmla="*/ 174718 h 454911"/>
              <a:gd name="connsiteX5" fmla="*/ 1427154 w 1471874"/>
              <a:gd name="connsiteY5" fmla="*/ 32552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56042 w 1471874"/>
              <a:gd name="connsiteY3" fmla="*/ 82642 h 454911"/>
              <a:gd name="connsiteX4" fmla="*/ 1385976 w 1471874"/>
              <a:gd name="connsiteY4" fmla="*/ 222343 h 454911"/>
              <a:gd name="connsiteX5" fmla="*/ 1427154 w 1471874"/>
              <a:gd name="connsiteY5" fmla="*/ 32552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56042 w 1471874"/>
              <a:gd name="connsiteY3" fmla="*/ 82642 h 454911"/>
              <a:gd name="connsiteX4" fmla="*/ 1385976 w 1471874"/>
              <a:gd name="connsiteY4" fmla="*/ 222343 h 454911"/>
              <a:gd name="connsiteX5" fmla="*/ 1427154 w 1471874"/>
              <a:gd name="connsiteY5" fmla="*/ 325527 h 454911"/>
              <a:gd name="connsiteX6" fmla="*/ 1464069 w 1471874"/>
              <a:gd name="connsiteY6" fmla="*/ 356485 h 454911"/>
              <a:gd name="connsiteX7" fmla="*/ 1471874 w 1471874"/>
              <a:gd name="connsiteY7" fmla="*/ 454911 h 454911"/>
              <a:gd name="connsiteX0" fmla="*/ 13648 w 1471874"/>
              <a:gd name="connsiteY0" fmla="*/ 123917 h 454911"/>
              <a:gd name="connsiteX1" fmla="*/ 0 w 1471874"/>
              <a:gd name="connsiteY1" fmla="*/ 55389 h 454911"/>
              <a:gd name="connsiteX2" fmla="*/ 345807 w 1471874"/>
              <a:gd name="connsiteY2" fmla="*/ 4854 h 454911"/>
              <a:gd name="connsiteX3" fmla="*/ 856042 w 1471874"/>
              <a:gd name="connsiteY3" fmla="*/ 82642 h 454911"/>
              <a:gd name="connsiteX4" fmla="*/ 1385976 w 1471874"/>
              <a:gd name="connsiteY4" fmla="*/ 222343 h 454911"/>
              <a:gd name="connsiteX5" fmla="*/ 1427154 w 1471874"/>
              <a:gd name="connsiteY5" fmla="*/ 325527 h 454911"/>
              <a:gd name="connsiteX6" fmla="*/ 1464069 w 1471874"/>
              <a:gd name="connsiteY6" fmla="*/ 356485 h 454911"/>
              <a:gd name="connsiteX7" fmla="*/ 1471874 w 1471874"/>
              <a:gd name="connsiteY7" fmla="*/ 454911 h 454911"/>
              <a:gd name="connsiteX0" fmla="*/ 54254 w 1512480"/>
              <a:gd name="connsiteY0" fmla="*/ 123917 h 454911"/>
              <a:gd name="connsiteX1" fmla="*/ 4511 w 1512480"/>
              <a:gd name="connsiteY1" fmla="*/ 105397 h 454911"/>
              <a:gd name="connsiteX2" fmla="*/ 40606 w 1512480"/>
              <a:gd name="connsiteY2" fmla="*/ 55389 h 454911"/>
              <a:gd name="connsiteX3" fmla="*/ 386413 w 1512480"/>
              <a:gd name="connsiteY3" fmla="*/ 4854 h 454911"/>
              <a:gd name="connsiteX4" fmla="*/ 896648 w 1512480"/>
              <a:gd name="connsiteY4" fmla="*/ 82642 h 454911"/>
              <a:gd name="connsiteX5" fmla="*/ 1426582 w 1512480"/>
              <a:gd name="connsiteY5" fmla="*/ 222343 h 454911"/>
              <a:gd name="connsiteX6" fmla="*/ 1467760 w 1512480"/>
              <a:gd name="connsiteY6" fmla="*/ 325527 h 454911"/>
              <a:gd name="connsiteX7" fmla="*/ 1504675 w 1512480"/>
              <a:gd name="connsiteY7" fmla="*/ 356485 h 454911"/>
              <a:gd name="connsiteX8" fmla="*/ 1512480 w 1512480"/>
              <a:gd name="connsiteY8" fmla="*/ 454911 h 454911"/>
              <a:gd name="connsiteX0" fmla="*/ 13002 w 1512480"/>
              <a:gd name="connsiteY0" fmla="*/ 142967 h 454911"/>
              <a:gd name="connsiteX1" fmla="*/ 4511 w 1512480"/>
              <a:gd name="connsiteY1" fmla="*/ 105397 h 454911"/>
              <a:gd name="connsiteX2" fmla="*/ 40606 w 1512480"/>
              <a:gd name="connsiteY2" fmla="*/ 55389 h 454911"/>
              <a:gd name="connsiteX3" fmla="*/ 386413 w 1512480"/>
              <a:gd name="connsiteY3" fmla="*/ 4854 h 454911"/>
              <a:gd name="connsiteX4" fmla="*/ 896648 w 1512480"/>
              <a:gd name="connsiteY4" fmla="*/ 82642 h 454911"/>
              <a:gd name="connsiteX5" fmla="*/ 1426582 w 1512480"/>
              <a:gd name="connsiteY5" fmla="*/ 222343 h 454911"/>
              <a:gd name="connsiteX6" fmla="*/ 1467760 w 1512480"/>
              <a:gd name="connsiteY6" fmla="*/ 325527 h 454911"/>
              <a:gd name="connsiteX7" fmla="*/ 1504675 w 1512480"/>
              <a:gd name="connsiteY7" fmla="*/ 356485 h 454911"/>
              <a:gd name="connsiteX8" fmla="*/ 1512480 w 1512480"/>
              <a:gd name="connsiteY8" fmla="*/ 454911 h 45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480" h="454911">
                <a:moveTo>
                  <a:pt x="13002" y="142967"/>
                </a:moveTo>
                <a:cubicBezTo>
                  <a:pt x="12017" y="137499"/>
                  <a:pt x="6786" y="116818"/>
                  <a:pt x="4511" y="105397"/>
                </a:cubicBezTo>
                <a:cubicBezTo>
                  <a:pt x="2236" y="93976"/>
                  <a:pt x="-15739" y="69765"/>
                  <a:pt x="40606" y="55389"/>
                </a:cubicBezTo>
                <a:cubicBezTo>
                  <a:pt x="268708" y="-16048"/>
                  <a:pt x="240302" y="312"/>
                  <a:pt x="386413" y="4854"/>
                </a:cubicBezTo>
                <a:cubicBezTo>
                  <a:pt x="599462" y="19671"/>
                  <a:pt x="719694" y="67824"/>
                  <a:pt x="896648" y="82642"/>
                </a:cubicBezTo>
                <a:cubicBezTo>
                  <a:pt x="1064698" y="126034"/>
                  <a:pt x="1383147" y="135293"/>
                  <a:pt x="1426582" y="222343"/>
                </a:cubicBezTo>
                <a:cubicBezTo>
                  <a:pt x="1468670" y="273407"/>
                  <a:pt x="1469504" y="272082"/>
                  <a:pt x="1467760" y="325527"/>
                </a:cubicBezTo>
                <a:lnTo>
                  <a:pt x="1504675" y="356485"/>
                </a:lnTo>
                <a:lnTo>
                  <a:pt x="1512480" y="454911"/>
                </a:lnTo>
              </a:path>
            </a:pathLst>
          </a:custGeom>
          <a:noFill/>
          <a:ln w="19050">
            <a:solidFill>
              <a:srgbClr val="FF0000"/>
            </a:solidFill>
            <a:prstDash val="sys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5" name="テキスト ボックス 34">
            <a:extLst>
              <a:ext uri="{FF2B5EF4-FFF2-40B4-BE49-F238E27FC236}">
                <a16:creationId xmlns:a16="http://schemas.microsoft.com/office/drawing/2014/main" id="{FC63443C-BDC5-4B9A-AEB7-D65ED5E361BB}"/>
              </a:ext>
            </a:extLst>
          </p:cNvPr>
          <p:cNvSpPr txBox="1"/>
          <p:nvPr/>
        </p:nvSpPr>
        <p:spPr>
          <a:xfrm>
            <a:off x="6160327" y="5427820"/>
            <a:ext cx="86444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取水ゲート</a:t>
            </a:r>
          </a:p>
        </p:txBody>
      </p:sp>
      <p:sp>
        <p:nvSpPr>
          <p:cNvPr id="36" name="テキスト ボックス 35">
            <a:extLst>
              <a:ext uri="{FF2B5EF4-FFF2-40B4-BE49-F238E27FC236}">
                <a16:creationId xmlns:a16="http://schemas.microsoft.com/office/drawing/2014/main" id="{03436026-E155-4969-AF1E-7CDE98F44774}"/>
              </a:ext>
            </a:extLst>
          </p:cNvPr>
          <p:cNvSpPr txBox="1"/>
          <p:nvPr/>
        </p:nvSpPr>
        <p:spPr>
          <a:xfrm>
            <a:off x="7134373" y="4933476"/>
            <a:ext cx="72118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放流管</a:t>
            </a:r>
          </a:p>
        </p:txBody>
      </p:sp>
      <p:sp>
        <p:nvSpPr>
          <p:cNvPr id="37" name="テキスト ボックス 36">
            <a:extLst>
              <a:ext uri="{FF2B5EF4-FFF2-40B4-BE49-F238E27FC236}">
                <a16:creationId xmlns:a16="http://schemas.microsoft.com/office/drawing/2014/main" id="{85FE8119-E5D0-4D03-BFF8-E96E86385F64}"/>
              </a:ext>
            </a:extLst>
          </p:cNvPr>
          <p:cNvSpPr txBox="1"/>
          <p:nvPr/>
        </p:nvSpPr>
        <p:spPr>
          <a:xfrm>
            <a:off x="7948071" y="5293369"/>
            <a:ext cx="721183" cy="246221"/>
          </a:xfrm>
          <a:prstGeom prst="rect">
            <a:avLst/>
          </a:prstGeom>
          <a:noFill/>
        </p:spPr>
        <p:txBody>
          <a:bodyPr wrap="square" rtlCol="0">
            <a:spAutoFit/>
          </a:bodyPr>
          <a:lstStyle/>
          <a:p>
            <a:r>
              <a:rPr lang="ja-JP" altLang="en-US" sz="1000" b="1" dirty="0">
                <a:solidFill>
                  <a:srgbClr val="FF0000"/>
                </a:solidFill>
                <a:effectLst>
                  <a:outerShdw blurRad="38100" dist="38100" dir="2700000" algn="tl">
                    <a:srgbClr val="000000">
                      <a:alpha val="43137"/>
                    </a:srgbClr>
                  </a:outerShdw>
                </a:effectLst>
              </a:rPr>
              <a:t>放流ｹﾞｰﾄ</a:t>
            </a:r>
          </a:p>
        </p:txBody>
      </p:sp>
      <p:sp>
        <p:nvSpPr>
          <p:cNvPr id="38" name="スライド番号プレースホルダー 2">
            <a:extLst>
              <a:ext uri="{FF2B5EF4-FFF2-40B4-BE49-F238E27FC236}">
                <a16:creationId xmlns:a16="http://schemas.microsoft.com/office/drawing/2014/main" id="{1C71A322-0CE6-416D-84C3-CC358257640C}"/>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4</a:t>
            </a:fld>
            <a:endParaRPr kumimoji="1" lang="ja-JP" altLang="en-US" dirty="0"/>
          </a:p>
        </p:txBody>
      </p:sp>
      <p:sp>
        <p:nvSpPr>
          <p:cNvPr id="39" name="テキスト ボックス 17">
            <a:extLst>
              <a:ext uri="{FF2B5EF4-FFF2-40B4-BE49-F238E27FC236}">
                <a16:creationId xmlns:a16="http://schemas.microsoft.com/office/drawing/2014/main" id="{43569D48-1587-4C72-9A29-8C2DB85AB0AC}"/>
              </a:ext>
            </a:extLst>
          </p:cNvPr>
          <p:cNvSpPr txBox="1"/>
          <p:nvPr/>
        </p:nvSpPr>
        <p:spPr>
          <a:xfrm>
            <a:off x="7271792" y="-55567"/>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1698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82EF9F9-C4E8-46B2-BBF1-33E3162B856A}" type="slidenum">
              <a:rPr kumimoji="1" lang="ja-JP" altLang="en-US" smtClean="0"/>
              <a:t>5</a:t>
            </a:fld>
            <a:endParaRPr kumimoji="1" lang="ja-JP" altLang="en-US"/>
          </a:p>
        </p:txBody>
      </p:sp>
      <p:sp>
        <p:nvSpPr>
          <p:cNvPr id="5" name="テキスト ボックス 4"/>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a:t>
            </a:r>
            <a:r>
              <a:rPr kumimoji="1" lang="ja-JP" altLang="en-US" sz="2800" dirty="0">
                <a:solidFill>
                  <a:schemeClr val="bg1"/>
                </a:solidFill>
                <a:latin typeface="Meiryo UI" pitchFamily="50" charset="-128"/>
                <a:ea typeface="Meiryo UI" pitchFamily="50" charset="-128"/>
                <a:cs typeface="Meiryo UI" pitchFamily="50" charset="-128"/>
              </a:rPr>
              <a:t>．施設の現状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１－２　検証対象施設</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a:t>
            </a:r>
            <a:r>
              <a:rPr lang="en-US" altLang="ja-JP" sz="2400" dirty="0">
                <a:latin typeface="Meiryo UI" pitchFamily="50" charset="-128"/>
                <a:ea typeface="Meiryo UI" pitchFamily="50" charset="-128"/>
                <a:cs typeface="Meiryo UI" pitchFamily="50" charset="-128"/>
              </a:rPr>
              <a:t>》</a:t>
            </a:r>
            <a:endParaRPr kumimoji="1" lang="ja-JP" altLang="en-US" sz="2400" dirty="0">
              <a:latin typeface="Meiryo UI" pitchFamily="50" charset="-128"/>
              <a:ea typeface="Meiryo UI" pitchFamily="50" charset="-128"/>
              <a:cs typeface="Meiryo UI" pitchFamily="50" charset="-128"/>
            </a:endParaRPr>
          </a:p>
        </p:txBody>
      </p:sp>
      <p:sp>
        <p:nvSpPr>
          <p:cNvPr id="7" name="テキスト ボックス 6"/>
          <p:cNvSpPr txBox="1"/>
          <p:nvPr/>
        </p:nvSpPr>
        <p:spPr>
          <a:xfrm>
            <a:off x="139347" y="1064972"/>
            <a:ext cx="3129670" cy="369332"/>
          </a:xfrm>
          <a:prstGeom prst="rect">
            <a:avLst/>
          </a:prstGeom>
          <a:noFill/>
        </p:spPr>
        <p:txBody>
          <a:bodyPr wrap="square" rtlCol="0">
            <a:spAutoFit/>
          </a:bodyPr>
          <a:lstStyle/>
          <a:p>
            <a:r>
              <a:rPr lang="ja-JP" altLang="en-US" dirty="0"/>
              <a:t>⑤電気設備</a:t>
            </a:r>
            <a:endParaRPr kumimoji="1" lang="ja-JP" altLang="en-US" dirty="0"/>
          </a:p>
        </p:txBody>
      </p:sp>
      <p:sp>
        <p:nvSpPr>
          <p:cNvPr id="8" name="テキスト ボックス 7"/>
          <p:cNvSpPr txBox="1"/>
          <p:nvPr/>
        </p:nvSpPr>
        <p:spPr>
          <a:xfrm>
            <a:off x="139347" y="1434304"/>
            <a:ext cx="8890310" cy="276999"/>
          </a:xfrm>
          <a:prstGeom prst="rect">
            <a:avLst/>
          </a:prstGeom>
          <a:noFill/>
        </p:spPr>
        <p:txBody>
          <a:bodyPr wrap="square" rtlCol="0">
            <a:spAutoFit/>
          </a:bodyPr>
          <a:lstStyle/>
          <a:p>
            <a:r>
              <a:rPr lang="ja-JP" altLang="en-US" sz="1200" dirty="0"/>
              <a:t>水門、ダム、排水機場等を作動させ、操作、監視するために各施設に設置されている。</a:t>
            </a:r>
            <a:endParaRPr lang="en-US" altLang="ja-JP" sz="1200" dirty="0"/>
          </a:p>
        </p:txBody>
      </p:sp>
      <p:pic>
        <p:nvPicPr>
          <p:cNvPr id="10" name="Picture 6" descr="D:\NishiguchiA\Desktop\P625003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9832" y="1832560"/>
            <a:ext cx="2800661" cy="210049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4228057" y="3563724"/>
            <a:ext cx="1576525" cy="368804"/>
          </a:xfrm>
          <a:prstGeom prst="rect">
            <a:avLst/>
          </a:prstGeom>
          <a:solidFill>
            <a:schemeClr val="bg1"/>
          </a:solidFill>
        </p:spPr>
        <p:txBody>
          <a:bodyPr wrap="square" rtlCol="0">
            <a:spAutoFit/>
          </a:bodyPr>
          <a:lstStyle/>
          <a:p>
            <a:r>
              <a:rPr lang="ja-JP" altLang="en-US" dirty="0"/>
              <a:t>受変電設備</a:t>
            </a:r>
            <a:endParaRPr kumimoji="1" lang="ja-JP" altLang="en-US" dirty="0"/>
          </a:p>
        </p:txBody>
      </p:sp>
      <p:pic>
        <p:nvPicPr>
          <p:cNvPr id="1027" name="Picture 3" descr="D:\NishiguchiA\Desktop\2011_101700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832560"/>
            <a:ext cx="2800661" cy="210049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7164287" y="3564252"/>
            <a:ext cx="1619933" cy="369332"/>
          </a:xfrm>
          <a:prstGeom prst="rect">
            <a:avLst/>
          </a:prstGeom>
          <a:solidFill>
            <a:schemeClr val="bg1"/>
          </a:solidFill>
        </p:spPr>
        <p:txBody>
          <a:bodyPr wrap="square" rtlCol="0">
            <a:spAutoFit/>
          </a:bodyPr>
          <a:lstStyle/>
          <a:p>
            <a:r>
              <a:rPr kumimoji="1" lang="ja-JP" altLang="en-US" dirty="0"/>
              <a:t>自家発電設備</a:t>
            </a:r>
          </a:p>
        </p:txBody>
      </p:sp>
      <p:pic>
        <p:nvPicPr>
          <p:cNvPr id="14" name="図 13">
            <a:extLst>
              <a:ext uri="{FF2B5EF4-FFF2-40B4-BE49-F238E27FC236}">
                <a16:creationId xmlns:a16="http://schemas.microsoft.com/office/drawing/2014/main" id="{F9A28430-6E9F-482B-AF24-21619975F6D3}"/>
              </a:ext>
            </a:extLst>
          </p:cNvPr>
          <p:cNvPicPr>
            <a:picLocks noChangeAspect="1"/>
          </p:cNvPicPr>
          <p:nvPr/>
        </p:nvPicPr>
        <p:blipFill>
          <a:blip r:embed="rId5"/>
          <a:stretch>
            <a:fillRect/>
          </a:stretch>
        </p:blipFill>
        <p:spPr>
          <a:xfrm>
            <a:off x="67690" y="4353638"/>
            <a:ext cx="2846987" cy="2140115"/>
          </a:xfrm>
          <a:prstGeom prst="rect">
            <a:avLst/>
          </a:prstGeom>
        </p:spPr>
      </p:pic>
      <p:pic>
        <p:nvPicPr>
          <p:cNvPr id="20" name="図 19">
            <a:extLst>
              <a:ext uri="{FF2B5EF4-FFF2-40B4-BE49-F238E27FC236}">
                <a16:creationId xmlns:a16="http://schemas.microsoft.com/office/drawing/2014/main" id="{0F4B286A-D8A1-4DC5-81FD-B06AB00D67F3}"/>
              </a:ext>
            </a:extLst>
          </p:cNvPr>
          <p:cNvPicPr>
            <a:picLocks noChangeAspect="1"/>
          </p:cNvPicPr>
          <p:nvPr/>
        </p:nvPicPr>
        <p:blipFill>
          <a:blip r:embed="rId6"/>
          <a:stretch>
            <a:fillRect/>
          </a:stretch>
        </p:blipFill>
        <p:spPr>
          <a:xfrm>
            <a:off x="3141441" y="4353638"/>
            <a:ext cx="2719052" cy="2042337"/>
          </a:xfrm>
          <a:prstGeom prst="rect">
            <a:avLst/>
          </a:prstGeom>
        </p:spPr>
      </p:pic>
      <p:pic>
        <p:nvPicPr>
          <p:cNvPr id="17" name="図 16">
            <a:extLst>
              <a:ext uri="{FF2B5EF4-FFF2-40B4-BE49-F238E27FC236}">
                <a16:creationId xmlns:a16="http://schemas.microsoft.com/office/drawing/2014/main" id="{57439D7A-9778-47FD-BD44-7EBF76C19812}"/>
              </a:ext>
            </a:extLst>
          </p:cNvPr>
          <p:cNvPicPr>
            <a:picLocks noChangeAspect="1"/>
          </p:cNvPicPr>
          <p:nvPr/>
        </p:nvPicPr>
        <p:blipFill>
          <a:blip r:embed="rId7"/>
          <a:stretch>
            <a:fillRect/>
          </a:stretch>
        </p:blipFill>
        <p:spPr>
          <a:xfrm>
            <a:off x="3195062" y="5051329"/>
            <a:ext cx="1229876" cy="921765"/>
          </a:xfrm>
          <a:prstGeom prst="rect">
            <a:avLst/>
          </a:prstGeom>
          <a:ln w="15875">
            <a:solidFill>
              <a:schemeClr val="bg1"/>
            </a:solidFill>
          </a:ln>
        </p:spPr>
      </p:pic>
      <p:sp>
        <p:nvSpPr>
          <p:cNvPr id="22" name="テキスト ボックス 21">
            <a:extLst>
              <a:ext uri="{FF2B5EF4-FFF2-40B4-BE49-F238E27FC236}">
                <a16:creationId xmlns:a16="http://schemas.microsoft.com/office/drawing/2014/main" id="{8CA9CAC5-DCC1-47BD-8008-C833AAD0713A}"/>
              </a:ext>
            </a:extLst>
          </p:cNvPr>
          <p:cNvSpPr txBox="1"/>
          <p:nvPr/>
        </p:nvSpPr>
        <p:spPr>
          <a:xfrm>
            <a:off x="694687" y="6148211"/>
            <a:ext cx="2205177" cy="369332"/>
          </a:xfrm>
          <a:prstGeom prst="rect">
            <a:avLst/>
          </a:prstGeom>
          <a:solidFill>
            <a:schemeClr val="bg1"/>
          </a:solidFill>
        </p:spPr>
        <p:txBody>
          <a:bodyPr wrap="square" rtlCol="0">
            <a:spAutoFit/>
          </a:bodyPr>
          <a:lstStyle/>
          <a:p>
            <a:r>
              <a:rPr kumimoji="1" lang="ja-JP" altLang="en-US" dirty="0"/>
              <a:t>遠隔操作通信設備</a:t>
            </a:r>
          </a:p>
        </p:txBody>
      </p:sp>
      <p:sp>
        <p:nvSpPr>
          <p:cNvPr id="23" name="テキスト ボックス 22">
            <a:extLst>
              <a:ext uri="{FF2B5EF4-FFF2-40B4-BE49-F238E27FC236}">
                <a16:creationId xmlns:a16="http://schemas.microsoft.com/office/drawing/2014/main" id="{2B103698-1549-4EDC-8C4E-FCEACF362CDF}"/>
              </a:ext>
            </a:extLst>
          </p:cNvPr>
          <p:cNvSpPr txBox="1"/>
          <p:nvPr/>
        </p:nvSpPr>
        <p:spPr>
          <a:xfrm>
            <a:off x="4139952" y="6039463"/>
            <a:ext cx="1687036" cy="369332"/>
          </a:xfrm>
          <a:prstGeom prst="rect">
            <a:avLst/>
          </a:prstGeom>
          <a:solidFill>
            <a:schemeClr val="bg1"/>
          </a:solidFill>
        </p:spPr>
        <p:txBody>
          <a:bodyPr wrap="square" rtlCol="0">
            <a:spAutoFit/>
          </a:bodyPr>
          <a:lstStyle/>
          <a:p>
            <a:r>
              <a:rPr lang="ja-JP" altLang="en-US" dirty="0"/>
              <a:t>ＣＣＴＶ</a:t>
            </a:r>
            <a:r>
              <a:rPr kumimoji="1" lang="ja-JP" altLang="en-US" dirty="0"/>
              <a:t>設備</a:t>
            </a:r>
          </a:p>
        </p:txBody>
      </p:sp>
      <p:pic>
        <p:nvPicPr>
          <p:cNvPr id="26" name="図 25">
            <a:extLst>
              <a:ext uri="{FF2B5EF4-FFF2-40B4-BE49-F238E27FC236}">
                <a16:creationId xmlns:a16="http://schemas.microsoft.com/office/drawing/2014/main" id="{8047BCB2-17C1-45CD-9018-F88BDEF3886C}"/>
              </a:ext>
            </a:extLst>
          </p:cNvPr>
          <p:cNvPicPr>
            <a:picLocks noChangeAspect="1"/>
          </p:cNvPicPr>
          <p:nvPr/>
        </p:nvPicPr>
        <p:blipFill>
          <a:blip r:embed="rId8"/>
          <a:stretch>
            <a:fillRect/>
          </a:stretch>
        </p:blipFill>
        <p:spPr>
          <a:xfrm>
            <a:off x="6087257" y="4389953"/>
            <a:ext cx="2701140" cy="2006022"/>
          </a:xfrm>
          <a:prstGeom prst="rect">
            <a:avLst/>
          </a:prstGeom>
        </p:spPr>
      </p:pic>
      <p:sp>
        <p:nvSpPr>
          <p:cNvPr id="28" name="テキスト ボックス 27">
            <a:extLst>
              <a:ext uri="{FF2B5EF4-FFF2-40B4-BE49-F238E27FC236}">
                <a16:creationId xmlns:a16="http://schemas.microsoft.com/office/drawing/2014/main" id="{B0950CDB-6DFC-4EF1-8B7C-48025231DCDB}"/>
              </a:ext>
            </a:extLst>
          </p:cNvPr>
          <p:cNvSpPr txBox="1"/>
          <p:nvPr/>
        </p:nvSpPr>
        <p:spPr>
          <a:xfrm>
            <a:off x="6574198" y="6022753"/>
            <a:ext cx="2146909" cy="369332"/>
          </a:xfrm>
          <a:prstGeom prst="rect">
            <a:avLst/>
          </a:prstGeom>
          <a:solidFill>
            <a:schemeClr val="bg1"/>
          </a:solidFill>
        </p:spPr>
        <p:txBody>
          <a:bodyPr wrap="square" rtlCol="0">
            <a:spAutoFit/>
          </a:bodyPr>
          <a:lstStyle/>
          <a:p>
            <a:r>
              <a:rPr kumimoji="1" lang="ja-JP" altLang="en-US" dirty="0"/>
              <a:t>情報システム設備</a:t>
            </a:r>
          </a:p>
        </p:txBody>
      </p:sp>
      <p:pic>
        <p:nvPicPr>
          <p:cNvPr id="30" name="図 29">
            <a:extLst>
              <a:ext uri="{FF2B5EF4-FFF2-40B4-BE49-F238E27FC236}">
                <a16:creationId xmlns:a16="http://schemas.microsoft.com/office/drawing/2014/main" id="{99A9422A-FA4D-46C0-9DE0-95084D667763}"/>
              </a:ext>
            </a:extLst>
          </p:cNvPr>
          <p:cNvPicPr>
            <a:picLocks noChangeAspect="1"/>
          </p:cNvPicPr>
          <p:nvPr/>
        </p:nvPicPr>
        <p:blipFill>
          <a:blip r:embed="rId9"/>
          <a:stretch>
            <a:fillRect/>
          </a:stretch>
        </p:blipFill>
        <p:spPr>
          <a:xfrm>
            <a:off x="82051" y="1803637"/>
            <a:ext cx="2826114" cy="2119586"/>
          </a:xfrm>
          <a:prstGeom prst="rect">
            <a:avLst/>
          </a:prstGeom>
        </p:spPr>
      </p:pic>
      <p:sp>
        <p:nvSpPr>
          <p:cNvPr id="3" name="テキスト ボックス 2"/>
          <p:cNvSpPr txBox="1"/>
          <p:nvPr/>
        </p:nvSpPr>
        <p:spPr>
          <a:xfrm>
            <a:off x="1078802" y="3563724"/>
            <a:ext cx="1752735" cy="369332"/>
          </a:xfrm>
          <a:prstGeom prst="rect">
            <a:avLst/>
          </a:prstGeom>
          <a:solidFill>
            <a:schemeClr val="bg1"/>
          </a:solidFill>
        </p:spPr>
        <p:txBody>
          <a:bodyPr wrap="square" rtlCol="0">
            <a:spAutoFit/>
          </a:bodyPr>
          <a:lstStyle/>
          <a:p>
            <a:r>
              <a:rPr kumimoji="1" lang="ja-JP" altLang="en-US" dirty="0"/>
              <a:t>監視制御設備</a:t>
            </a:r>
          </a:p>
        </p:txBody>
      </p:sp>
      <p:sp>
        <p:nvSpPr>
          <p:cNvPr id="21" name="スライド番号プレースホルダー 2">
            <a:extLst>
              <a:ext uri="{FF2B5EF4-FFF2-40B4-BE49-F238E27FC236}">
                <a16:creationId xmlns:a16="http://schemas.microsoft.com/office/drawing/2014/main" id="{6CA94A2A-D709-459C-A107-F8FD130751EE}"/>
              </a:ext>
            </a:extLst>
          </p:cNvPr>
          <p:cNvSpPr txBox="1">
            <a:spLocks/>
          </p:cNvSpPr>
          <p:nvPr/>
        </p:nvSpPr>
        <p:spPr>
          <a:xfrm>
            <a:off x="8483600" y="6492875"/>
            <a:ext cx="6604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5</a:t>
            </a:fld>
            <a:endParaRPr lang="ja-JP" altLang="en-US" dirty="0"/>
          </a:p>
        </p:txBody>
      </p:sp>
      <p:sp>
        <p:nvSpPr>
          <p:cNvPr id="24" name="テキスト ボックス 17">
            <a:extLst>
              <a:ext uri="{FF2B5EF4-FFF2-40B4-BE49-F238E27FC236}">
                <a16:creationId xmlns:a16="http://schemas.microsoft.com/office/drawing/2014/main" id="{D84CB9FC-A9C8-417E-9400-21A3B4FCB8CF}"/>
              </a:ext>
            </a:extLst>
          </p:cNvPr>
          <p:cNvSpPr txBox="1"/>
          <p:nvPr/>
        </p:nvSpPr>
        <p:spPr>
          <a:xfrm>
            <a:off x="7271792" y="-30829"/>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1299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prstClr val="white"/>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solidFill>
                  <a:prstClr val="black"/>
                </a:solidFill>
                <a:latin typeface="Meiryo UI" pitchFamily="50" charset="-128"/>
                <a:ea typeface="Meiryo UI" pitchFamily="50" charset="-128"/>
                <a:cs typeface="Meiryo UI" pitchFamily="50" charset="-128"/>
              </a:rPr>
              <a:t>１－２　検証対象施設</a:t>
            </a:r>
            <a:r>
              <a:rPr lang="en-US" altLang="ja-JP" sz="2400" dirty="0">
                <a:solidFill>
                  <a:prstClr val="black"/>
                </a:solidFill>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海岸設備</a:t>
            </a:r>
            <a:r>
              <a:rPr lang="en-US" altLang="ja-JP" sz="2400" dirty="0">
                <a:solidFill>
                  <a:prstClr val="black"/>
                </a:solidFill>
                <a:latin typeface="Meiryo UI" pitchFamily="50" charset="-128"/>
                <a:ea typeface="Meiryo UI" pitchFamily="50" charset="-128"/>
                <a:cs typeface="Meiryo UI" pitchFamily="50" charset="-128"/>
              </a:rPr>
              <a:t>》</a:t>
            </a:r>
            <a:endParaRPr lang="ja-JP" altLang="en-US" sz="240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79512" y="1073375"/>
            <a:ext cx="6388287" cy="338554"/>
          </a:xfrm>
          <a:prstGeom prst="rect">
            <a:avLst/>
          </a:prstGeom>
          <a:noFill/>
        </p:spPr>
        <p:txBody>
          <a:bodyPr wrap="non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①防潮設備・・・沿岸部に設置され、津波・高潮の浸水を防除する鋼製施設</a:t>
            </a:r>
          </a:p>
        </p:txBody>
      </p:sp>
      <p:sp>
        <p:nvSpPr>
          <p:cNvPr id="8" name="テキスト ボックス 7"/>
          <p:cNvSpPr txBox="1"/>
          <p:nvPr/>
        </p:nvSpPr>
        <p:spPr>
          <a:xfrm>
            <a:off x="179512" y="3933056"/>
            <a:ext cx="7609776" cy="338554"/>
          </a:xfrm>
          <a:prstGeom prst="rect">
            <a:avLst/>
          </a:prstGeom>
          <a:noFill/>
        </p:spPr>
        <p:txBody>
          <a:bodyPr wrap="non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②排水設備・・・防潮設備の閉鎖に伴い、河川の排水を行い上流域の浸水を防除する施設</a:t>
            </a:r>
          </a:p>
        </p:txBody>
      </p:sp>
      <p:sp>
        <p:nvSpPr>
          <p:cNvPr id="10" name="テキスト ボックス 9"/>
          <p:cNvSpPr txBox="1"/>
          <p:nvPr/>
        </p:nvSpPr>
        <p:spPr>
          <a:xfrm>
            <a:off x="1312989" y="3472841"/>
            <a:ext cx="543739"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水門</a:t>
            </a:r>
          </a:p>
        </p:txBody>
      </p:sp>
      <p:sp>
        <p:nvSpPr>
          <p:cNvPr id="11" name="テキスト ボックス 10"/>
          <p:cNvSpPr txBox="1"/>
          <p:nvPr/>
        </p:nvSpPr>
        <p:spPr>
          <a:xfrm>
            <a:off x="4276855" y="3472841"/>
            <a:ext cx="543739"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樋門</a:t>
            </a:r>
          </a:p>
        </p:txBody>
      </p:sp>
      <p:sp>
        <p:nvSpPr>
          <p:cNvPr id="12" name="テキスト ボックス 11"/>
          <p:cNvSpPr txBox="1"/>
          <p:nvPr/>
        </p:nvSpPr>
        <p:spPr>
          <a:xfrm>
            <a:off x="7236295" y="3472841"/>
            <a:ext cx="543739"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門扉</a:t>
            </a:r>
          </a:p>
        </p:txBody>
      </p:sp>
      <p:sp>
        <p:nvSpPr>
          <p:cNvPr id="13" name="テキスト ボックス 12"/>
          <p:cNvSpPr txBox="1"/>
          <p:nvPr/>
        </p:nvSpPr>
        <p:spPr>
          <a:xfrm>
            <a:off x="842891" y="6381328"/>
            <a:ext cx="1475084"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排水施設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ポンプ</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699275" y="6381328"/>
            <a:ext cx="1612942"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排水施設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エンジン</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241" y="1460415"/>
            <a:ext cx="2683235" cy="2012426"/>
          </a:xfrm>
          <a:prstGeom prst="rect">
            <a:avLst/>
          </a:prstGeom>
          <a:ln>
            <a:solidFill>
              <a:srgbClr val="3366CC"/>
            </a:solidFill>
          </a:ln>
        </p:spPr>
      </p:pic>
      <p:pic>
        <p:nvPicPr>
          <p:cNvPr id="16" name="図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7107" y="1460415"/>
            <a:ext cx="2683235" cy="2012426"/>
          </a:xfrm>
          <a:prstGeom prst="rect">
            <a:avLst/>
          </a:prstGeom>
          <a:ln>
            <a:solidFill>
              <a:srgbClr val="3366CC"/>
            </a:solidFill>
          </a:ln>
        </p:spPr>
      </p:pic>
      <p:pic>
        <p:nvPicPr>
          <p:cNvPr id="17" name="図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0973" y="1467053"/>
            <a:ext cx="2674383" cy="2005788"/>
          </a:xfrm>
          <a:prstGeom prst="rect">
            <a:avLst/>
          </a:prstGeom>
          <a:ln>
            <a:solidFill>
              <a:srgbClr val="0066CC"/>
            </a:solidFill>
          </a:ln>
        </p:spPr>
      </p:pic>
      <p:pic>
        <p:nvPicPr>
          <p:cNvPr id="18" name="図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241" y="4375540"/>
            <a:ext cx="2674384" cy="2005788"/>
          </a:xfrm>
          <a:prstGeom prst="rect">
            <a:avLst/>
          </a:prstGeom>
          <a:ln>
            <a:solidFill>
              <a:srgbClr val="0066CC"/>
            </a:solidFill>
          </a:ln>
        </p:spPr>
      </p:pic>
      <p:pic>
        <p:nvPicPr>
          <p:cNvPr id="19" name="図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9525" y="4351954"/>
            <a:ext cx="2705831" cy="2029373"/>
          </a:xfrm>
          <a:prstGeom prst="rect">
            <a:avLst/>
          </a:prstGeom>
          <a:ln>
            <a:solidFill>
              <a:srgbClr val="3366CC"/>
            </a:solidFill>
          </a:ln>
        </p:spPr>
      </p:pic>
      <p:sp>
        <p:nvSpPr>
          <p:cNvPr id="20" name="テキスト ボックス 19"/>
          <p:cNvSpPr txBox="1"/>
          <p:nvPr/>
        </p:nvSpPr>
        <p:spPr>
          <a:xfrm>
            <a:off x="7041035" y="6381328"/>
            <a:ext cx="902811"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電気設備</a:t>
            </a:r>
          </a:p>
        </p:txBody>
      </p:sp>
      <p:pic>
        <p:nvPicPr>
          <p:cNvPr id="21" name="図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07106" y="4375540"/>
            <a:ext cx="2683235" cy="2012426"/>
          </a:xfrm>
          <a:prstGeom prst="rect">
            <a:avLst/>
          </a:prstGeom>
          <a:ln>
            <a:solidFill>
              <a:srgbClr val="0066CC"/>
            </a:solidFill>
          </a:ln>
        </p:spPr>
      </p:pic>
      <p:sp>
        <p:nvSpPr>
          <p:cNvPr id="23" name="スライド番号プレースホルダー 2">
            <a:extLst>
              <a:ext uri="{FF2B5EF4-FFF2-40B4-BE49-F238E27FC236}">
                <a16:creationId xmlns:a16="http://schemas.microsoft.com/office/drawing/2014/main" id="{E60EA6C2-0A67-4251-822F-D96A62F34899}"/>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a:t>
            </a:fld>
            <a:endParaRPr kumimoji="1" lang="ja-JP" altLang="en-US" dirty="0"/>
          </a:p>
        </p:txBody>
      </p:sp>
      <p:sp>
        <p:nvSpPr>
          <p:cNvPr id="22" name="テキスト ボックス 17">
            <a:extLst>
              <a:ext uri="{FF2B5EF4-FFF2-40B4-BE49-F238E27FC236}">
                <a16:creationId xmlns:a16="http://schemas.microsoft.com/office/drawing/2014/main" id="{C79E92AF-C808-4078-9669-E83F6FB26A03}"/>
              </a:ext>
            </a:extLst>
          </p:cNvPr>
          <p:cNvSpPr txBox="1"/>
          <p:nvPr/>
        </p:nvSpPr>
        <p:spPr>
          <a:xfrm>
            <a:off x="7269622" y="-54063"/>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9317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prstClr val="white"/>
                </a:solidFill>
                <a:latin typeface="Meiryo UI" pitchFamily="50" charset="-128"/>
                <a:ea typeface="Meiryo UI" pitchFamily="50" charset="-128"/>
                <a:cs typeface="Meiryo UI" pitchFamily="50" charset="-128"/>
              </a:rPr>
              <a:t>１．施設の現状</a:t>
            </a:r>
          </a:p>
        </p:txBody>
      </p:sp>
      <p:sp>
        <p:nvSpPr>
          <p:cNvPr id="6" name="テキスト ボックス 5"/>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solidFill>
                  <a:prstClr val="black"/>
                </a:solidFill>
                <a:latin typeface="Meiryo UI" pitchFamily="50" charset="-128"/>
                <a:ea typeface="Meiryo UI" pitchFamily="50" charset="-128"/>
                <a:cs typeface="Meiryo UI" pitchFamily="50" charset="-128"/>
              </a:rPr>
              <a:t>１－２　検証対象施設</a:t>
            </a:r>
            <a:r>
              <a:rPr lang="en-US" altLang="ja-JP" sz="2400" dirty="0">
                <a:solidFill>
                  <a:prstClr val="black"/>
                </a:solidFill>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水門の機器構成例</a:t>
            </a:r>
            <a:r>
              <a:rPr lang="en-US" altLang="ja-JP" sz="2400" dirty="0">
                <a:solidFill>
                  <a:prstClr val="black"/>
                </a:solidFill>
                <a:latin typeface="Meiryo UI" pitchFamily="50" charset="-128"/>
                <a:ea typeface="Meiryo UI" pitchFamily="50" charset="-128"/>
                <a:cs typeface="Meiryo UI" pitchFamily="50" charset="-128"/>
              </a:rPr>
              <a:t>》</a:t>
            </a:r>
            <a:endParaRPr lang="ja-JP" altLang="en-US" sz="24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6063575" y="1044941"/>
            <a:ext cx="2126586" cy="338554"/>
          </a:xfrm>
          <a:prstGeom prst="rect">
            <a:avLst/>
          </a:prstGeom>
          <a:noFill/>
        </p:spPr>
        <p:txBody>
          <a:bodyPr wrap="square" rtlCol="0">
            <a:spAutoFit/>
          </a:bodyPr>
          <a:lstStyle/>
          <a:p>
            <a:pPr algn="ctr"/>
            <a:r>
              <a:rPr kumimoji="1" lang="ja-JP" altLang="en-US" sz="1600" dirty="0"/>
              <a:t>開閉装置</a:t>
            </a:r>
          </a:p>
        </p:txBody>
      </p:sp>
      <p:sp>
        <p:nvSpPr>
          <p:cNvPr id="24" name="テキスト ボックス 23"/>
          <p:cNvSpPr txBox="1"/>
          <p:nvPr/>
        </p:nvSpPr>
        <p:spPr>
          <a:xfrm>
            <a:off x="501141" y="2800833"/>
            <a:ext cx="2485662" cy="338554"/>
          </a:xfrm>
          <a:prstGeom prst="rect">
            <a:avLst/>
          </a:prstGeom>
          <a:noFill/>
        </p:spPr>
        <p:txBody>
          <a:bodyPr wrap="square" rtlCol="0">
            <a:spAutoFit/>
          </a:bodyPr>
          <a:lstStyle/>
          <a:p>
            <a:pPr algn="ctr"/>
            <a:r>
              <a:rPr kumimoji="1" lang="ja-JP" altLang="en-US" sz="1600" dirty="0"/>
              <a:t>受変電設備</a:t>
            </a:r>
          </a:p>
        </p:txBody>
      </p:sp>
      <p:sp>
        <p:nvSpPr>
          <p:cNvPr id="25" name="テキスト ボックス 24"/>
          <p:cNvSpPr txBox="1"/>
          <p:nvPr/>
        </p:nvSpPr>
        <p:spPr>
          <a:xfrm>
            <a:off x="501141" y="4741880"/>
            <a:ext cx="2663548" cy="338554"/>
          </a:xfrm>
          <a:prstGeom prst="rect">
            <a:avLst/>
          </a:prstGeom>
          <a:noFill/>
        </p:spPr>
        <p:txBody>
          <a:bodyPr wrap="square" rtlCol="0">
            <a:spAutoFit/>
          </a:bodyPr>
          <a:lstStyle/>
          <a:p>
            <a:pPr algn="ctr"/>
            <a:r>
              <a:rPr lang="ja-JP" altLang="en-US" sz="1600" dirty="0"/>
              <a:t>自家発電設備</a:t>
            </a:r>
            <a:endParaRPr kumimoji="1" lang="ja-JP" altLang="en-US" sz="1600" dirty="0"/>
          </a:p>
        </p:txBody>
      </p:sp>
      <p:sp>
        <p:nvSpPr>
          <p:cNvPr id="26" name="テキスト ボックス 25"/>
          <p:cNvSpPr txBox="1"/>
          <p:nvPr/>
        </p:nvSpPr>
        <p:spPr>
          <a:xfrm>
            <a:off x="6323781" y="4741880"/>
            <a:ext cx="2064643" cy="338554"/>
          </a:xfrm>
          <a:prstGeom prst="rect">
            <a:avLst/>
          </a:prstGeom>
          <a:noFill/>
        </p:spPr>
        <p:txBody>
          <a:bodyPr wrap="square" rtlCol="0">
            <a:spAutoFit/>
          </a:bodyPr>
          <a:lstStyle/>
          <a:p>
            <a:pPr algn="ctr"/>
            <a:r>
              <a:rPr lang="ja-JP" altLang="en-US" sz="1600" dirty="0"/>
              <a:t>ＩＴＶ・照明</a:t>
            </a:r>
            <a:endParaRPr kumimoji="1" lang="ja-JP" altLang="en-US" sz="1600" dirty="0"/>
          </a:p>
        </p:txBody>
      </p:sp>
      <p:sp>
        <p:nvSpPr>
          <p:cNvPr id="27" name="テキスト ボックス 26"/>
          <p:cNvSpPr txBox="1"/>
          <p:nvPr/>
        </p:nvSpPr>
        <p:spPr>
          <a:xfrm>
            <a:off x="6428253" y="2855487"/>
            <a:ext cx="1063806" cy="369332"/>
          </a:xfrm>
          <a:prstGeom prst="rect">
            <a:avLst/>
          </a:prstGeom>
          <a:noFill/>
        </p:spPr>
        <p:txBody>
          <a:bodyPr wrap="square" rtlCol="0">
            <a:spAutoFit/>
          </a:bodyPr>
          <a:lstStyle/>
          <a:p>
            <a:pPr algn="ctr"/>
            <a:r>
              <a:rPr lang="ja-JP" altLang="en-US" dirty="0"/>
              <a:t>扉体</a:t>
            </a:r>
            <a:endParaRPr kumimoji="1" lang="ja-JP" altLang="en-US" dirty="0"/>
          </a:p>
        </p:txBody>
      </p:sp>
      <p:pic>
        <p:nvPicPr>
          <p:cNvPr id="29" name="Picture 4" descr="X:\04_施設課\042_設備Ｇ\00 設備共通フォルダ\個人フォルダ\山本\140205\P205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6803" y="1713930"/>
            <a:ext cx="2776494" cy="2165791"/>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30" name="Picture 5" descr="X:\04_施設課\042_設備Ｇ\00 設備共通フォルダ\個人フォルダ\山本\140205\P2050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593" y="5047940"/>
            <a:ext cx="1825010" cy="1423591"/>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31" name="Picture 6" descr="X:\04_施設課\042_設備Ｇ\00 設備共通フォルダ\個人フォルダ\山本\140205\P20500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76" y="3103296"/>
            <a:ext cx="1785533" cy="1392798"/>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32" name="Picture 42" descr="DSC000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8253" y="3196710"/>
            <a:ext cx="1794782" cy="1400011"/>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8" descr="X:\04_施設課\042_設備Ｇ\00 設備共通フォルダ\個人フォルダ\山本\140205\P205001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308" y="1355539"/>
            <a:ext cx="1764402" cy="1376314"/>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34" name="Picture 9" descr="X:\04_施設課\042_設備Ｇ\00 設備共通フォルダ\個人フォルダ\山本\140205\P20500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3872" y="1338081"/>
            <a:ext cx="1809163" cy="1411229"/>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pic>
        <p:nvPicPr>
          <p:cNvPr id="35" name="Picture 10" descr="X:\04_施設課\042_設備Ｇ\00 設備共通フォルダ\個人フォルダ\山本\140205\P205003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3872" y="5043759"/>
            <a:ext cx="1794782" cy="1400011"/>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501141" y="1061373"/>
            <a:ext cx="2271918" cy="338554"/>
          </a:xfrm>
          <a:prstGeom prst="rect">
            <a:avLst/>
          </a:prstGeom>
          <a:noFill/>
        </p:spPr>
        <p:txBody>
          <a:bodyPr wrap="square" rtlCol="0">
            <a:spAutoFit/>
          </a:bodyPr>
          <a:lstStyle/>
          <a:p>
            <a:pPr algn="ctr"/>
            <a:r>
              <a:rPr lang="ja-JP" altLang="en-US" sz="1600" dirty="0"/>
              <a:t>操作設備</a:t>
            </a:r>
            <a:endParaRPr kumimoji="1" lang="ja-JP" altLang="en-US" sz="1600" dirty="0"/>
          </a:p>
        </p:txBody>
      </p:sp>
      <p:sp>
        <p:nvSpPr>
          <p:cNvPr id="37" name="テキスト ボックス 36"/>
          <p:cNvSpPr txBox="1"/>
          <p:nvPr/>
        </p:nvSpPr>
        <p:spPr>
          <a:xfrm>
            <a:off x="2878584" y="1383495"/>
            <a:ext cx="2144394" cy="369332"/>
          </a:xfrm>
          <a:prstGeom prst="rect">
            <a:avLst/>
          </a:prstGeom>
          <a:noFill/>
        </p:spPr>
        <p:txBody>
          <a:bodyPr wrap="square" rtlCol="0">
            <a:spAutoFit/>
          </a:bodyPr>
          <a:lstStyle/>
          <a:p>
            <a:pPr algn="ctr"/>
            <a:r>
              <a:rPr lang="ja-JP" altLang="en-US" b="1" dirty="0"/>
              <a:t>水門全開時</a:t>
            </a:r>
            <a:endParaRPr kumimoji="1" lang="ja-JP" altLang="en-US" b="1" dirty="0"/>
          </a:p>
        </p:txBody>
      </p:sp>
      <p:sp>
        <p:nvSpPr>
          <p:cNvPr id="39" name="角丸四角形 38"/>
          <p:cNvSpPr/>
          <p:nvPr/>
        </p:nvSpPr>
        <p:spPr>
          <a:xfrm>
            <a:off x="2773058" y="1291015"/>
            <a:ext cx="3290517" cy="320507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164689" y="1713930"/>
            <a:ext cx="743316" cy="1958295"/>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H="1" flipV="1">
            <a:off x="2444603" y="1842780"/>
            <a:ext cx="720086" cy="2577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2431710" y="3305040"/>
            <a:ext cx="732979" cy="1483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2431710" y="3388967"/>
            <a:ext cx="732979" cy="13529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4003391" y="2229326"/>
            <a:ext cx="1267359" cy="423715"/>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flipV="1">
            <a:off x="5304194" y="1746143"/>
            <a:ext cx="984652" cy="7086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5088732" y="2869316"/>
            <a:ext cx="1390894" cy="20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9" idx="5"/>
            <a:endCxn id="26" idx="1"/>
          </p:cNvCxnSpPr>
          <p:nvPr/>
        </p:nvCxnSpPr>
        <p:spPr>
          <a:xfrm>
            <a:off x="4306036" y="3510218"/>
            <a:ext cx="2017745" cy="14009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4163978" y="2788050"/>
            <a:ext cx="859000" cy="50420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098723" y="3260118"/>
            <a:ext cx="242882" cy="29301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2">
            <a:extLst>
              <a:ext uri="{FF2B5EF4-FFF2-40B4-BE49-F238E27FC236}">
                <a16:creationId xmlns:a16="http://schemas.microsoft.com/office/drawing/2014/main" id="{4A83E41C-A605-464E-886E-223DA2C51115}"/>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7</a:t>
            </a:fld>
            <a:endParaRPr kumimoji="1" lang="ja-JP" altLang="en-US" dirty="0"/>
          </a:p>
        </p:txBody>
      </p:sp>
      <p:sp>
        <p:nvSpPr>
          <p:cNvPr id="50" name="テキスト ボックス 17">
            <a:extLst>
              <a:ext uri="{FF2B5EF4-FFF2-40B4-BE49-F238E27FC236}">
                <a16:creationId xmlns:a16="http://schemas.microsoft.com/office/drawing/2014/main" id="{CABB9EA8-6720-4C8F-8A74-91462BE36C82}"/>
              </a:ext>
            </a:extLst>
          </p:cNvPr>
          <p:cNvSpPr txBox="1"/>
          <p:nvPr/>
        </p:nvSpPr>
        <p:spPr>
          <a:xfrm>
            <a:off x="7254057" y="-42821"/>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6643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856" y="0"/>
            <a:ext cx="9157855"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１．施設の現状</a:t>
            </a:r>
          </a:p>
        </p:txBody>
      </p:sp>
      <p:sp>
        <p:nvSpPr>
          <p:cNvPr id="15" name="テキスト ボックス 14"/>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１－３　施設の施工年次</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河川設備・海岸設備</a:t>
            </a:r>
            <a:r>
              <a:rPr lang="en-US" altLang="ja-JP" sz="2400" dirty="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86845" y="1030037"/>
            <a:ext cx="1954381"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①水門、排水機場</a:t>
            </a:r>
          </a:p>
        </p:txBody>
      </p:sp>
      <p:sp>
        <p:nvSpPr>
          <p:cNvPr id="2" name="テキスト ボックス 1"/>
          <p:cNvSpPr txBox="1"/>
          <p:nvPr/>
        </p:nvSpPr>
        <p:spPr>
          <a:xfrm>
            <a:off x="98720" y="1402781"/>
            <a:ext cx="8826063" cy="2246769"/>
          </a:xfrm>
          <a:prstGeom prst="rect">
            <a:avLst/>
          </a:prstGeom>
          <a:noFill/>
        </p:spPr>
        <p:txBody>
          <a:bodyPr wrap="square" rtlCol="0">
            <a:spAutoFit/>
          </a:bodyPr>
          <a:lstStyle/>
          <a:p>
            <a:r>
              <a:rPr kumimoji="1" lang="ja-JP" altLang="en-US" sz="1400" dirty="0"/>
              <a:t>○大阪府では、室戸台風をはじめとするジェーン台風、第２室戸台風といった台風による高潮被害への対策　　として、昭和４０年代に防潮水門、防潮扉が多く整備されており、昭和</a:t>
            </a:r>
            <a:r>
              <a:rPr kumimoji="1" lang="en-US" altLang="ja-JP" sz="1400" dirty="0"/>
              <a:t>50</a:t>
            </a:r>
            <a:r>
              <a:rPr kumimoji="1" lang="ja-JP" altLang="en-US" sz="1400" dirty="0"/>
              <a:t>年代に</a:t>
            </a:r>
            <a:r>
              <a:rPr lang="ja-JP" altLang="en-US" sz="1400" dirty="0"/>
              <a:t>は、洪水対策として、排水機場の整備が多く勧められてきた。</a:t>
            </a:r>
            <a:endParaRPr lang="en-US" altLang="ja-JP" sz="1400" dirty="0"/>
          </a:p>
          <a:p>
            <a:r>
              <a:rPr kumimoji="1" lang="ja-JP" altLang="en-US" sz="1400" dirty="0"/>
              <a:t>　近年では、洪水対策としての流域</a:t>
            </a:r>
            <a:r>
              <a:rPr lang="ja-JP" altLang="en-US" sz="1400" dirty="0"/>
              <a:t>調節池の整備及び、過去に高潮対策として設置された防潮扉について、津波対策として、防潮扉の更新（電動化）事業が多く実施されている。</a:t>
            </a:r>
            <a:r>
              <a:rPr kumimoji="1" lang="ja-JP" altLang="en-US" sz="1400" dirty="0"/>
              <a:t>　</a:t>
            </a:r>
            <a:endParaRPr kumimoji="1" lang="en-US" altLang="ja-JP" sz="1400" dirty="0"/>
          </a:p>
          <a:p>
            <a:endParaRPr lang="en-US" altLang="ja-JP" sz="1400" dirty="0"/>
          </a:p>
          <a:p>
            <a:r>
              <a:rPr lang="ja-JP" altLang="en-US" sz="1400" dirty="0"/>
              <a:t>機械電気設備については、その耐用年数が土木施設と比較して</a:t>
            </a:r>
            <a:r>
              <a:rPr kumimoji="1" lang="ja-JP" altLang="en-US" sz="1400" dirty="0"/>
              <a:t>短いことから、計画的な更新が必要となるものであり、特に電気設備をはじめとする安全性、信頼性</a:t>
            </a:r>
            <a:r>
              <a:rPr lang="ja-JP" altLang="en-US" sz="1400" dirty="0"/>
              <a:t>の確保が必要な設備については、予防保全として、計画的な施設の補修、部分更新を行ってきたところである。</a:t>
            </a:r>
            <a:endParaRPr kumimoji="1" lang="en-US" altLang="ja-JP" sz="1400" dirty="0"/>
          </a:p>
          <a:p>
            <a:endParaRPr kumimoji="1" lang="ja-JP" altLang="en-US" sz="1400" dirty="0"/>
          </a:p>
        </p:txBody>
      </p:sp>
      <p:pic>
        <p:nvPicPr>
          <p:cNvPr id="5" name="図 4">
            <a:extLst>
              <a:ext uri="{FF2B5EF4-FFF2-40B4-BE49-F238E27FC236}">
                <a16:creationId xmlns:a16="http://schemas.microsoft.com/office/drawing/2014/main" id="{39F81D53-27B3-4FCB-ABFA-A935E236D343}"/>
              </a:ext>
            </a:extLst>
          </p:cNvPr>
          <p:cNvPicPr>
            <a:picLocks noChangeAspect="1"/>
          </p:cNvPicPr>
          <p:nvPr/>
        </p:nvPicPr>
        <p:blipFill rotWithShape="1">
          <a:blip r:embed="rId3"/>
          <a:srcRect l="4664"/>
          <a:stretch/>
        </p:blipFill>
        <p:spPr>
          <a:xfrm>
            <a:off x="4848379" y="3508342"/>
            <a:ext cx="3866728" cy="2941250"/>
          </a:xfrm>
          <a:prstGeom prst="rect">
            <a:avLst/>
          </a:prstGeom>
        </p:spPr>
      </p:pic>
      <p:graphicFrame>
        <p:nvGraphicFramePr>
          <p:cNvPr id="14" name="グラフ 13">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435753904"/>
              </p:ext>
            </p:extLst>
          </p:nvPr>
        </p:nvGraphicFramePr>
        <p:xfrm>
          <a:off x="86845" y="3729213"/>
          <a:ext cx="4615395" cy="2727271"/>
        </p:xfrm>
        <a:graphic>
          <a:graphicData uri="http://schemas.openxmlformats.org/drawingml/2006/chart">
            <c:chart xmlns:c="http://schemas.openxmlformats.org/drawingml/2006/chart" xmlns:r="http://schemas.openxmlformats.org/officeDocument/2006/relationships" r:id="rId4"/>
          </a:graphicData>
        </a:graphic>
      </p:graphicFrame>
      <p:sp>
        <p:nvSpPr>
          <p:cNvPr id="10" name="スライド番号プレースホルダー 2">
            <a:extLst>
              <a:ext uri="{FF2B5EF4-FFF2-40B4-BE49-F238E27FC236}">
                <a16:creationId xmlns:a16="http://schemas.microsoft.com/office/drawing/2014/main" id="{61E8FFC3-6F3C-47D3-A64A-2C72955D142E}"/>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8</a:t>
            </a:fld>
            <a:endParaRPr kumimoji="1" lang="ja-JP" altLang="en-US" dirty="0"/>
          </a:p>
        </p:txBody>
      </p:sp>
      <p:sp>
        <p:nvSpPr>
          <p:cNvPr id="9" name="テキスト ボックス 17">
            <a:extLst>
              <a:ext uri="{FF2B5EF4-FFF2-40B4-BE49-F238E27FC236}">
                <a16:creationId xmlns:a16="http://schemas.microsoft.com/office/drawing/2014/main" id="{354F3D77-765D-43DC-8232-9B3B6700369A}"/>
              </a:ext>
            </a:extLst>
          </p:cNvPr>
          <p:cNvSpPr txBox="1"/>
          <p:nvPr/>
        </p:nvSpPr>
        <p:spPr>
          <a:xfrm>
            <a:off x="7271792" y="-30581"/>
            <a:ext cx="1872208"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kumimoji="1" lang="ja-JP" altLang="en-US" b="1" dirty="0">
                <a:solidFill>
                  <a:schemeClr val="bg1"/>
                </a:solidFill>
                <a:latin typeface="Meiryo UI" pitchFamily="50" charset="-128"/>
                <a:ea typeface="Meiryo UI" pitchFamily="50" charset="-128"/>
                <a:cs typeface="Meiryo UI" pitchFamily="50" charset="-128"/>
              </a:rPr>
              <a:t>資料３</a:t>
            </a:r>
            <a:r>
              <a:rPr lang="ja-JP" altLang="en-US" b="1" dirty="0">
                <a:solidFill>
                  <a:schemeClr val="bg1"/>
                </a:solidFill>
                <a:latin typeface="Meiryo UI" pitchFamily="50" charset="-128"/>
                <a:ea typeface="Meiryo UI" pitchFamily="50" charset="-128"/>
                <a:cs typeface="Meiryo UI" pitchFamily="50" charset="-128"/>
              </a:rPr>
              <a:t>－２</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10218934"/>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3" ma:contentTypeDescription="新しいドキュメントを作成します。" ma:contentTypeScope="" ma:versionID="302711bd8cb62e8c937d0b65462d69e6">
  <xsd:schema xmlns:xsd="http://www.w3.org/2001/XMLSchema" xmlns:xs="http://www.w3.org/2001/XMLSchema" xmlns:p="http://schemas.microsoft.com/office/2006/metadata/properties" xmlns:ns2="60b12527-e226-4614-b792-74ec134ea487" targetNamespace="http://schemas.microsoft.com/office/2006/metadata/properties" ma:root="true" ma:fieldsID="8e29ad473b0ef1f8c9140aff6bf289a9" ns2:_="">
    <xsd:import namespace="60b12527-e226-4614-b792-74ec134ea4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580F3-5003-4643-A841-F6D2432542D8}">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microsoft.com/sharepoint/v3"/>
    <ds:schemaRef ds:uri="4e21aece-359b-4e6f-8f54-c70e1e237c6a"/>
    <ds:schemaRef ds:uri="http://www.w3.org/XML/1998/namespace"/>
    <ds:schemaRef ds:uri="http://purl.org/dc/terms/"/>
  </ds:schemaRefs>
</ds:datastoreItem>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C43ADF03-F9BD-44F2-BB20-BF16A10679A2}"/>
</file>

<file path=docProps/app.xml><?xml version="1.0" encoding="utf-8"?>
<Properties xmlns="http://schemas.openxmlformats.org/officeDocument/2006/extended-properties" xmlns:vt="http://schemas.openxmlformats.org/officeDocument/2006/docPropsVTypes">
  <Template>Slipstream</Template>
  <TotalTime>12117</TotalTime>
  <Words>2967</Words>
  <Application>Microsoft Office PowerPoint</Application>
  <PresentationFormat>画面に合わせる (4:3)</PresentationFormat>
  <Paragraphs>373</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HGｺﾞｼｯｸM</vt:lpstr>
      <vt:lpstr>HG丸ｺﾞｼｯｸM-PRO</vt:lpstr>
      <vt:lpstr>Meiryo UI</vt:lpstr>
      <vt:lpstr>Arial</vt:lpstr>
      <vt:lpstr>Calibri</vt:lpstr>
      <vt:lpstr>Georgia</vt:lpstr>
      <vt:lpstr>Trebuchet MS</vt:lpstr>
      <vt:lpstr>スリップストリーム</vt:lpstr>
      <vt:lpstr>大阪府都市基盤施設維持管理技術審議会  第１回　設備部会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寧啓 田村</cp:lastModifiedBy>
  <cp:revision>543</cp:revision>
  <cp:lastPrinted>2014-02-07T12:24:14Z</cp:lastPrinted>
  <dcterms:created xsi:type="dcterms:W3CDTF">2013-06-19T04:48:16Z</dcterms:created>
  <dcterms:modified xsi:type="dcterms:W3CDTF">2024-03-13T14:35:55Z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