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16"/>
  </p:notesMasterIdLst>
  <p:handoutMasterIdLst>
    <p:handoutMasterId r:id="rId17"/>
  </p:handoutMasterIdLst>
  <p:sldIdLst>
    <p:sldId id="454" r:id="rId5"/>
    <p:sldId id="294" r:id="rId6"/>
    <p:sldId id="1149" r:id="rId7"/>
    <p:sldId id="1150" r:id="rId8"/>
    <p:sldId id="493" r:id="rId9"/>
    <p:sldId id="561" r:id="rId10"/>
    <p:sldId id="560" r:id="rId11"/>
    <p:sldId id="544" r:id="rId12"/>
    <p:sldId id="503" r:id="rId13"/>
    <p:sldId id="1151" r:id="rId14"/>
    <p:sldId id="528" r:id="rId1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3366CC"/>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2" autoAdjust="0"/>
    <p:restoredTop sz="93463" autoAdjust="0"/>
  </p:normalViewPr>
  <p:slideViewPr>
    <p:cSldViewPr snapToGrid="0">
      <p:cViewPr varScale="1">
        <p:scale>
          <a:sx n="56" d="100"/>
          <a:sy n="56" d="100"/>
        </p:scale>
        <p:origin x="1748" y="44"/>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18621" cy="493238"/>
          </a:xfrm>
          <a:prstGeom prst="rect">
            <a:avLst/>
          </a:prstGeom>
        </p:spPr>
        <p:txBody>
          <a:bodyPr vert="horz" lIns="90681" tIns="45341" rIns="90681" bIns="4534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6" y="0"/>
            <a:ext cx="2918621" cy="493238"/>
          </a:xfrm>
          <a:prstGeom prst="rect">
            <a:avLst/>
          </a:prstGeom>
        </p:spPr>
        <p:txBody>
          <a:bodyPr vert="horz" lIns="90681" tIns="45341" rIns="90681" bIns="45341" rtlCol="0"/>
          <a:lstStyle>
            <a:lvl1pPr algn="r">
              <a:defRPr sz="1200"/>
            </a:lvl1pPr>
          </a:lstStyle>
          <a:p>
            <a:fld id="{29472AE3-829E-42FD-BDF5-9930118AE71F}" type="datetimeFigureOut">
              <a:rPr kumimoji="1" lang="ja-JP" altLang="en-US" smtClean="0"/>
              <a:t>2024/3/13</a:t>
            </a:fld>
            <a:endParaRPr kumimoji="1" lang="ja-JP" altLang="en-US"/>
          </a:p>
        </p:txBody>
      </p:sp>
      <p:sp>
        <p:nvSpPr>
          <p:cNvPr id="4" name="フッター プレースホルダー 3"/>
          <p:cNvSpPr>
            <a:spLocks noGrp="1"/>
          </p:cNvSpPr>
          <p:nvPr>
            <p:ph type="ftr" sz="quarter" idx="2"/>
          </p:nvPr>
        </p:nvSpPr>
        <p:spPr>
          <a:xfrm>
            <a:off x="5" y="9371505"/>
            <a:ext cx="2918621" cy="493237"/>
          </a:xfrm>
          <a:prstGeom prst="rect">
            <a:avLst/>
          </a:prstGeom>
        </p:spPr>
        <p:txBody>
          <a:bodyPr vert="horz" lIns="90681" tIns="45341" rIns="90681" bIns="4534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6" y="9371505"/>
            <a:ext cx="2918621" cy="493237"/>
          </a:xfrm>
          <a:prstGeom prst="rect">
            <a:avLst/>
          </a:prstGeom>
        </p:spPr>
        <p:txBody>
          <a:bodyPr vert="horz" lIns="90681" tIns="45341" rIns="90681" bIns="45341"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18621" cy="493238"/>
          </a:xfrm>
          <a:prstGeom prst="rect">
            <a:avLst/>
          </a:prstGeom>
        </p:spPr>
        <p:txBody>
          <a:bodyPr vert="horz" lIns="90681" tIns="45341" rIns="90681" bIns="4534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6" y="0"/>
            <a:ext cx="2918621" cy="493238"/>
          </a:xfrm>
          <a:prstGeom prst="rect">
            <a:avLst/>
          </a:prstGeom>
        </p:spPr>
        <p:txBody>
          <a:bodyPr vert="horz" lIns="90681" tIns="45341" rIns="90681" bIns="45341" rtlCol="0"/>
          <a:lstStyle>
            <a:lvl1pPr algn="r">
              <a:defRPr sz="1200"/>
            </a:lvl1pPr>
          </a:lstStyle>
          <a:p>
            <a:fld id="{C66E6DC5-E089-448C-ADA9-C53EA216882B}" type="datetimeFigureOut">
              <a:rPr kumimoji="1" lang="ja-JP" altLang="en-US" smtClean="0"/>
              <a:t>2024/3/13</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81" tIns="45341" rIns="90681" bIns="45341" rtlCol="0" anchor="ctr"/>
          <a:lstStyle/>
          <a:p>
            <a:endParaRPr lang="ja-JP" altLang="en-US"/>
          </a:p>
        </p:txBody>
      </p:sp>
      <p:sp>
        <p:nvSpPr>
          <p:cNvPr id="5" name="ノート プレースホルダー 4"/>
          <p:cNvSpPr>
            <a:spLocks noGrp="1"/>
          </p:cNvSpPr>
          <p:nvPr>
            <p:ph type="body" sz="quarter" idx="3"/>
          </p:nvPr>
        </p:nvSpPr>
        <p:spPr>
          <a:xfrm>
            <a:off x="673894" y="4686540"/>
            <a:ext cx="5387982" cy="4439132"/>
          </a:xfrm>
          <a:prstGeom prst="rect">
            <a:avLst/>
          </a:prstGeom>
        </p:spPr>
        <p:txBody>
          <a:bodyPr vert="horz" lIns="90681" tIns="45341" rIns="90681" bIns="4534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371505"/>
            <a:ext cx="2918621" cy="493237"/>
          </a:xfrm>
          <a:prstGeom prst="rect">
            <a:avLst/>
          </a:prstGeom>
        </p:spPr>
        <p:txBody>
          <a:bodyPr vert="horz" lIns="90681" tIns="45341" rIns="90681" bIns="4534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6" y="9371505"/>
            <a:ext cx="2918621" cy="493237"/>
          </a:xfrm>
          <a:prstGeom prst="rect">
            <a:avLst/>
          </a:prstGeom>
        </p:spPr>
        <p:txBody>
          <a:bodyPr vert="horz" lIns="90681" tIns="45341" rIns="90681" bIns="45341"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0</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6</a:t>
            </a:fld>
            <a:endParaRPr kumimoji="1" lang="ja-JP" altLang="en-US"/>
          </a:p>
        </p:txBody>
      </p:sp>
    </p:spTree>
    <p:extLst>
      <p:ext uri="{BB962C8B-B14F-4D97-AF65-F5344CB8AC3E}">
        <p14:creationId xmlns:p14="http://schemas.microsoft.com/office/powerpoint/2010/main" val="3783360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7</a:t>
            </a:fld>
            <a:endParaRPr kumimoji="1" lang="ja-JP" altLang="en-US"/>
          </a:p>
        </p:txBody>
      </p:sp>
    </p:spTree>
    <p:extLst>
      <p:ext uri="{BB962C8B-B14F-4D97-AF65-F5344CB8AC3E}">
        <p14:creationId xmlns:p14="http://schemas.microsoft.com/office/powerpoint/2010/main" val="134635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10</a:t>
            </a:fld>
            <a:endParaRPr kumimoji="1" lang="ja-JP" altLang="en-US"/>
          </a:p>
        </p:txBody>
      </p:sp>
    </p:spTree>
    <p:extLst>
      <p:ext uri="{BB962C8B-B14F-4D97-AF65-F5344CB8AC3E}">
        <p14:creationId xmlns:p14="http://schemas.microsoft.com/office/powerpoint/2010/main" val="360315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787F0D35-F295-45B2-9BC6-D58056021A6E}"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D8FD361-C62D-485D-BADA-E6CD1981A0A1}"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C12DAA09-85D9-4252-901D-A0F063182CBC}"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D1750DBB-6E4B-46C5-B5D1-93D8B43E9640}"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315FC968-6D22-4EFD-B182-B316B8218BB2}"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AFCCD55C-0FD8-4581-B20A-E3E658D1BDF8}" type="datetime1">
              <a:rPr kumimoji="1" lang="ja-JP" altLang="en-US" smtClean="0"/>
              <a:t>2024/3/13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9A8DA05-3C1E-4282-946E-3480A0119718}" type="datetime1">
              <a:rPr kumimoji="1" lang="ja-JP" altLang="en-US" smtClean="0"/>
              <a:t>2024/3/13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932645CE-95F1-4796-B92B-23509574F6D3}" type="datetime1">
              <a:rPr kumimoji="1" lang="ja-JP" altLang="en-US" smtClean="0"/>
              <a:t>2024/3/13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5125B876-93DE-4A98-8FB9-E01713B06EB7}"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EF407380-A944-47EE-8A1E-8863591BED6D}"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600" y="6492875"/>
            <a:ext cx="660400" cy="365125"/>
          </a:xfrm>
          <a:prstGeom prst="rect">
            <a:avLst/>
          </a:prstGeom>
        </p:spPr>
        <p:txBody>
          <a:bodyPr vert="horz" lIns="91440" tIns="45720" rIns="91440" bIns="45720" rtlCol="0" anchor="ctr"/>
          <a:lstStyle>
            <a:lvl1pPr algn="ctr">
              <a:defRPr sz="1600" b="1">
                <a:solidFill>
                  <a:schemeClr val="tx1">
                    <a:lumMod val="50000"/>
                    <a:lumOff val="50000"/>
                  </a:schemeClr>
                </a:solidFill>
              </a:defRPr>
            </a:lvl1pPr>
          </a:lstStyle>
          <a:p>
            <a:fld id="{682EF9F9-C4E8-46B2-BBF1-33E3162B856A}"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維持管理技術審議会</a:t>
            </a:r>
            <a:br>
              <a:rPr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r>
              <a:rPr kumimoji="1" lang="ja-JP" altLang="en-US" b="1" dirty="0">
                <a:latin typeface="Meiryo UI" pitchFamily="50" charset="-128"/>
                <a:ea typeface="Meiryo UI" pitchFamily="50" charset="-128"/>
                <a:cs typeface="Meiryo UI" pitchFamily="50" charset="-128"/>
              </a:rPr>
              <a:t>第１回　</a:t>
            </a:r>
            <a:r>
              <a:rPr lang="ja-JP" altLang="en-US" dirty="0">
                <a:latin typeface="Meiryo UI" pitchFamily="50" charset="-128"/>
                <a:ea typeface="Meiryo UI" pitchFamily="50" charset="-128"/>
                <a:cs typeface="Meiryo UI" pitchFamily="50" charset="-128"/>
              </a:rPr>
              <a:t>設備</a:t>
            </a:r>
            <a:r>
              <a:rPr kumimoji="1" lang="ja-JP" altLang="en-US" b="1" dirty="0">
                <a:latin typeface="Meiryo UI" pitchFamily="50" charset="-128"/>
                <a:ea typeface="Meiryo UI" pitchFamily="50" charset="-128"/>
                <a:cs typeface="Meiryo UI" pitchFamily="50" charset="-128"/>
              </a:rPr>
              <a:t>部会</a:t>
            </a:r>
            <a:endParaRPr kumimoji="1" lang="ja-JP" altLang="en-US" sz="2700" b="1"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7092280" y="116632"/>
            <a:ext cx="1872208" cy="369332"/>
          </a:xfrm>
          <a:prstGeom prst="rect">
            <a:avLst/>
          </a:prstGeom>
          <a:noFill/>
        </p:spPr>
        <p:txBody>
          <a:bodyPr wrap="square" rtlCol="0">
            <a:spAutoFit/>
          </a:bodyPr>
          <a:lstStyle/>
          <a:p>
            <a:pPr algn="r"/>
            <a:r>
              <a:rPr kumimoji="1" lang="ja-JP" altLang="en-US" b="1" dirty="0">
                <a:latin typeface="Meiryo UI" pitchFamily="50" charset="-128"/>
                <a:ea typeface="Meiryo UI" pitchFamily="50" charset="-128"/>
                <a:cs typeface="Meiryo UI" pitchFamily="50" charset="-128"/>
              </a:rPr>
              <a:t>資料３</a:t>
            </a:r>
            <a:r>
              <a:rPr lang="ja-JP" altLang="en-US" b="1" dirty="0">
                <a:latin typeface="Meiryo UI" pitchFamily="50" charset="-128"/>
                <a:ea typeface="Meiryo UI" pitchFamily="50" charset="-128"/>
                <a:cs typeface="Meiryo UI" pitchFamily="50" charset="-128"/>
              </a:rPr>
              <a:t>－１</a:t>
            </a:r>
            <a:endParaRPr kumimoji="1" lang="ja-JP" altLang="en-US" b="1" dirty="0">
              <a:latin typeface="Meiryo UI" pitchFamily="50" charset="-128"/>
              <a:ea typeface="Meiryo UI" pitchFamily="50" charset="-128"/>
              <a:cs typeface="Meiryo UI" pitchFamily="50" charset="-128"/>
            </a:endParaRPr>
          </a:p>
        </p:txBody>
      </p:sp>
      <p:sp>
        <p:nvSpPr>
          <p:cNvPr id="7" name="サブタイトル 2"/>
          <p:cNvSpPr>
            <a:spLocks noGrp="1"/>
          </p:cNvSpPr>
          <p:nvPr>
            <p:ph type="subTitle" idx="1"/>
          </p:nvPr>
        </p:nvSpPr>
        <p:spPr>
          <a:xfrm>
            <a:off x="0" y="6190456"/>
            <a:ext cx="9144000" cy="550912"/>
          </a:xfrm>
        </p:spPr>
        <p:txBody>
          <a:bodyPr>
            <a:normAutofit/>
          </a:bodyPr>
          <a:lstStyle/>
          <a:p>
            <a:pPr algn="ctr"/>
            <a:r>
              <a:rPr kumimoji="1" lang="ja-JP" altLang="en-US" sz="2400" b="1" dirty="0">
                <a:latin typeface="Meiryo UI" pitchFamily="50" charset="-128"/>
                <a:ea typeface="Meiryo UI" pitchFamily="50" charset="-128"/>
                <a:cs typeface="Meiryo UI" pitchFamily="50" charset="-128"/>
              </a:rPr>
              <a:t>大阪府都市基盤施設維持管理技術審議会　</a:t>
            </a:r>
            <a:r>
              <a:rPr lang="ja-JP" altLang="en-US" sz="2400" b="1" dirty="0">
                <a:latin typeface="Meiryo UI" pitchFamily="50" charset="-128"/>
                <a:ea typeface="Meiryo UI" pitchFamily="50" charset="-128"/>
                <a:cs typeface="Meiryo UI" pitchFamily="50" charset="-128"/>
              </a:rPr>
              <a:t>設備</a:t>
            </a:r>
            <a:r>
              <a:rPr kumimoji="1" lang="ja-JP" altLang="en-US" sz="2400" b="1" dirty="0">
                <a:latin typeface="Meiryo UI" pitchFamily="50" charset="-128"/>
                <a:ea typeface="Meiryo UI" pitchFamily="50" charset="-128"/>
                <a:cs typeface="Meiryo UI" pitchFamily="50" charset="-128"/>
              </a:rPr>
              <a:t>部会</a:t>
            </a:r>
          </a:p>
        </p:txBody>
      </p:sp>
      <p:sp>
        <p:nvSpPr>
          <p:cNvPr id="6" name="サブタイトル 2">
            <a:extLst>
              <a:ext uri="{FF2B5EF4-FFF2-40B4-BE49-F238E27FC236}">
                <a16:creationId xmlns:a16="http://schemas.microsoft.com/office/drawing/2014/main" id="{5FA5A9B1-ADE0-4728-A350-4D0CD1AE6BBA}"/>
              </a:ext>
            </a:extLst>
          </p:cNvPr>
          <p:cNvSpPr txBox="1">
            <a:spLocks/>
          </p:cNvSpPr>
          <p:nvPr/>
        </p:nvSpPr>
        <p:spPr>
          <a:xfrm>
            <a:off x="0" y="3913973"/>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4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4000" dirty="0">
                <a:latin typeface="Meiryo UI" panose="020B0604030504040204" pitchFamily="50" charset="-128"/>
                <a:ea typeface="Meiryo UI" panose="020B0604030504040204" pitchFamily="50" charset="-128"/>
                <a:cs typeface="Meiryo UI" panose="020B0604030504040204" pitchFamily="50" charset="-128"/>
              </a:rPr>
              <a:t>施設と維持管理の現状</a:t>
            </a:r>
            <a:r>
              <a:rPr lang="en-US" altLang="ja-JP" sz="4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4000" b="1" dirty="0">
              <a:latin typeface="Meiryo UI" pitchFamily="50" charset="-128"/>
              <a:ea typeface="Meiryo UI" pitchFamily="50" charset="-128"/>
              <a:cs typeface="Meiryo UI" pitchFamily="50" charset="-128"/>
            </a:endParaRPr>
          </a:p>
        </p:txBody>
      </p:sp>
      <p:sp>
        <p:nvSpPr>
          <p:cNvPr id="9" name="サブタイトル 2">
            <a:extLst>
              <a:ext uri="{FF2B5EF4-FFF2-40B4-BE49-F238E27FC236}">
                <a16:creationId xmlns:a16="http://schemas.microsoft.com/office/drawing/2014/main" id="{913EA1C3-FF14-471E-9AF3-D24DBDD076C0}"/>
              </a:ext>
            </a:extLst>
          </p:cNvPr>
          <p:cNvSpPr txBox="1">
            <a:spLocks/>
          </p:cNvSpPr>
          <p:nvPr/>
        </p:nvSpPr>
        <p:spPr>
          <a:xfrm>
            <a:off x="-33180" y="5011572"/>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4000" dirty="0">
                <a:latin typeface="Meiryo UI" pitchFamily="50" charset="-128"/>
                <a:ea typeface="Meiryo UI" pitchFamily="50" charset="-128"/>
                <a:cs typeface="Meiryo UI" pitchFamily="50" charset="-128"/>
              </a:rPr>
              <a:t>（下水設備）</a:t>
            </a:r>
          </a:p>
        </p:txBody>
      </p:sp>
    </p:spTree>
    <p:extLst>
      <p:ext uri="{BB962C8B-B14F-4D97-AF65-F5344CB8AC3E}">
        <p14:creationId xmlns:p14="http://schemas.microsoft.com/office/powerpoint/2010/main" val="219608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p:cNvSpPr/>
          <p:nvPr/>
        </p:nvSpPr>
        <p:spPr>
          <a:xfrm>
            <a:off x="251520" y="1028699"/>
            <a:ext cx="8784976" cy="5343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a:t>
            </a:r>
            <a:r>
              <a:rPr lang="ja-JP" altLang="en-US" sz="2800" dirty="0">
                <a:solidFill>
                  <a:schemeClr val="bg1"/>
                </a:solidFill>
                <a:latin typeface="Meiryo UI" pitchFamily="50" charset="-128"/>
                <a:ea typeface="Meiryo UI" pitchFamily="50" charset="-128"/>
                <a:cs typeface="Meiryo UI" pitchFamily="50" charset="-128"/>
              </a:rPr>
              <a:t>．</a:t>
            </a:r>
            <a:r>
              <a:rPr kumimoji="1" lang="ja-JP" altLang="en-US" sz="2800" dirty="0">
                <a:solidFill>
                  <a:schemeClr val="bg1"/>
                </a:solidFill>
                <a:latin typeface="Meiryo UI" pitchFamily="50" charset="-128"/>
                <a:ea typeface="Meiryo UI" pitchFamily="50" charset="-128"/>
                <a:cs typeface="Meiryo UI" pitchFamily="50" charset="-128"/>
              </a:rPr>
              <a:t>現計画に基づく点検手法</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２－２ 点検の種類</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下水設備</a:t>
            </a:r>
            <a:r>
              <a:rPr lang="en-US" altLang="ja-JP" sz="2400" dirty="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sp>
        <p:nvSpPr>
          <p:cNvPr id="39" name="フローチャート : 代替処理 38"/>
          <p:cNvSpPr/>
          <p:nvPr/>
        </p:nvSpPr>
        <p:spPr>
          <a:xfrm>
            <a:off x="283506" y="1071017"/>
            <a:ext cx="1440000" cy="576000"/>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点検分類</a:t>
            </a:r>
          </a:p>
        </p:txBody>
      </p:sp>
      <p:sp>
        <p:nvSpPr>
          <p:cNvPr id="79" name="フローチャート : 代替処理 78"/>
          <p:cNvSpPr/>
          <p:nvPr/>
        </p:nvSpPr>
        <p:spPr>
          <a:xfrm>
            <a:off x="283506" y="1729827"/>
            <a:ext cx="1440000" cy="576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a:t>
            </a:r>
          </a:p>
        </p:txBody>
      </p:sp>
      <p:sp>
        <p:nvSpPr>
          <p:cNvPr id="84" name="フローチャート : 代替処理 83"/>
          <p:cNvSpPr/>
          <p:nvPr/>
        </p:nvSpPr>
        <p:spPr>
          <a:xfrm>
            <a:off x="283506" y="2355311"/>
            <a:ext cx="1440000" cy="576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p>
        </p:txBody>
      </p:sp>
      <p:sp>
        <p:nvSpPr>
          <p:cNvPr id="89" name="フローチャート : 代替処理 88"/>
          <p:cNvSpPr/>
          <p:nvPr/>
        </p:nvSpPr>
        <p:spPr>
          <a:xfrm>
            <a:off x="283506" y="2980795"/>
            <a:ext cx="1440000" cy="576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p>
        </p:txBody>
      </p:sp>
      <p:sp>
        <p:nvSpPr>
          <p:cNvPr id="73" name="フローチャート : 代替処理 72"/>
          <p:cNvSpPr/>
          <p:nvPr/>
        </p:nvSpPr>
        <p:spPr>
          <a:xfrm>
            <a:off x="1743037" y="1071017"/>
            <a:ext cx="1440000" cy="576000"/>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点検体制</a:t>
            </a:r>
          </a:p>
        </p:txBody>
      </p:sp>
      <p:sp>
        <p:nvSpPr>
          <p:cNvPr id="80" name="フローチャート : 代替処理 79"/>
          <p:cNvSpPr/>
          <p:nvPr/>
        </p:nvSpPr>
        <p:spPr>
          <a:xfrm>
            <a:off x="1743038" y="1729827"/>
            <a:ext cx="1440000" cy="576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（メンテ）</a:t>
            </a:r>
          </a:p>
        </p:txBody>
      </p:sp>
      <p:sp>
        <p:nvSpPr>
          <p:cNvPr id="85" name="フローチャート : 代替処理 84"/>
          <p:cNvSpPr/>
          <p:nvPr/>
        </p:nvSpPr>
        <p:spPr>
          <a:xfrm>
            <a:off x="1743037" y="2355311"/>
            <a:ext cx="1440000" cy="576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（メンテ）</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フローチャート : 代替処理 89"/>
          <p:cNvSpPr/>
          <p:nvPr/>
        </p:nvSpPr>
        <p:spPr>
          <a:xfrm>
            <a:off x="1743037" y="2980795"/>
            <a:ext cx="1440000" cy="576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（メーカー）</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フローチャート : 代替処理 76"/>
          <p:cNvSpPr/>
          <p:nvPr/>
        </p:nvSpPr>
        <p:spPr>
          <a:xfrm>
            <a:off x="3204531" y="1069695"/>
            <a:ext cx="1440000" cy="576000"/>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点検頻度</a:t>
            </a:r>
          </a:p>
        </p:txBody>
      </p:sp>
      <p:sp>
        <p:nvSpPr>
          <p:cNvPr id="82" name="フローチャート : 代替処理 81"/>
          <p:cNvSpPr/>
          <p:nvPr/>
        </p:nvSpPr>
        <p:spPr>
          <a:xfrm>
            <a:off x="3204531" y="1728505"/>
            <a:ext cx="1440000" cy="576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p>
        </p:txBody>
      </p:sp>
      <p:sp>
        <p:nvSpPr>
          <p:cNvPr id="87" name="フローチャート : 代替処理 86"/>
          <p:cNvSpPr/>
          <p:nvPr/>
        </p:nvSpPr>
        <p:spPr>
          <a:xfrm>
            <a:off x="3204531" y="2353989"/>
            <a:ext cx="1440000" cy="576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92" name="フローチャート : 代替処理 91"/>
          <p:cNvSpPr/>
          <p:nvPr/>
        </p:nvSpPr>
        <p:spPr>
          <a:xfrm>
            <a:off x="3204531" y="2979473"/>
            <a:ext cx="1440000" cy="576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1~10</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78" name="フローチャート : 代替処理 77"/>
          <p:cNvSpPr/>
          <p:nvPr/>
        </p:nvSpPr>
        <p:spPr>
          <a:xfrm>
            <a:off x="4662505" y="1071017"/>
            <a:ext cx="1440000" cy="576000"/>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フローチャート : 代替処理 82"/>
          <p:cNvSpPr/>
          <p:nvPr/>
        </p:nvSpPr>
        <p:spPr>
          <a:xfrm>
            <a:off x="4662505" y="1729827"/>
            <a:ext cx="1440000" cy="576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入札</a:t>
            </a:r>
          </a:p>
        </p:txBody>
      </p:sp>
      <p:sp>
        <p:nvSpPr>
          <p:cNvPr id="88" name="フローチャート : 代替処理 87"/>
          <p:cNvSpPr/>
          <p:nvPr/>
        </p:nvSpPr>
        <p:spPr>
          <a:xfrm>
            <a:off x="4662505" y="2355311"/>
            <a:ext cx="1440000" cy="576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入札</a:t>
            </a:r>
          </a:p>
        </p:txBody>
      </p:sp>
      <p:sp>
        <p:nvSpPr>
          <p:cNvPr id="93" name="フローチャート : 代替処理 92"/>
          <p:cNvSpPr/>
          <p:nvPr/>
        </p:nvSpPr>
        <p:spPr>
          <a:xfrm>
            <a:off x="4662505" y="2980795"/>
            <a:ext cx="1440000" cy="576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随契</a:t>
            </a:r>
          </a:p>
        </p:txBody>
      </p:sp>
      <p:sp>
        <p:nvSpPr>
          <p:cNvPr id="5" name="テキスト ボックス 4"/>
          <p:cNvSpPr txBox="1"/>
          <p:nvPr/>
        </p:nvSpPr>
        <p:spPr>
          <a:xfrm>
            <a:off x="390203" y="3700461"/>
            <a:ext cx="3945311" cy="338554"/>
          </a:xfrm>
          <a:prstGeom prst="rect">
            <a:avLst/>
          </a:prstGeom>
          <a:solidFill>
            <a:schemeClr val="bg1"/>
          </a:solidFill>
          <a:ln>
            <a:solidFill>
              <a:srgbClr val="FF0000"/>
            </a:solidFill>
          </a:ln>
        </p:spPr>
        <p:txBody>
          <a:bodyPr wrap="none" rtlCol="0">
            <a:spAutoFit/>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入札：一般競争入札、随契：随意契約</a:t>
            </a:r>
          </a:p>
        </p:txBody>
      </p:sp>
      <p:sp>
        <p:nvSpPr>
          <p:cNvPr id="27" name="フローチャート : 代替処理 26"/>
          <p:cNvSpPr/>
          <p:nvPr/>
        </p:nvSpPr>
        <p:spPr>
          <a:xfrm>
            <a:off x="6134100" y="1071017"/>
            <a:ext cx="2880000" cy="56677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施設数</a:t>
            </a:r>
          </a:p>
        </p:txBody>
      </p:sp>
      <p:sp>
        <p:nvSpPr>
          <p:cNvPr id="2" name="角丸四角形 1"/>
          <p:cNvSpPr/>
          <p:nvPr/>
        </p:nvSpPr>
        <p:spPr>
          <a:xfrm>
            <a:off x="6102505" y="1719263"/>
            <a:ext cx="2911594" cy="4595812"/>
          </a:xfrm>
          <a:prstGeom prst="roundRect">
            <a:avLst>
              <a:gd name="adj" fmla="val 49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●スクリーンかす設備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●沈砂設備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●ポンプ設備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●沈澱池設備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●生物反応槽設備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●送風機設備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●重力濃縮設備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●機械濃縮設備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●脱水設備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●焼却炉設備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●ゲート設備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●受変電設備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●自家発設備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●負荷設備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●監視制御設備　等</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合計　約</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4,400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682EF9F9-C4E8-46B2-BBF1-33E3162B856A}" type="slidenum">
              <a:rPr kumimoji="1" lang="ja-JP" altLang="en-US" smtClean="0"/>
              <a:t>9</a:t>
            </a:fld>
            <a:endParaRPr kumimoji="1" lang="ja-JP" altLang="en-US"/>
          </a:p>
        </p:txBody>
      </p:sp>
      <p:sp>
        <p:nvSpPr>
          <p:cNvPr id="25" name="テキスト ボックス 24">
            <a:extLst>
              <a:ext uri="{FF2B5EF4-FFF2-40B4-BE49-F238E27FC236}">
                <a16:creationId xmlns:a16="http://schemas.microsoft.com/office/drawing/2014/main" id="{4A9B37A6-5FFF-423B-AE42-2BFD69338143}"/>
              </a:ext>
            </a:extLst>
          </p:cNvPr>
          <p:cNvSpPr txBox="1"/>
          <p:nvPr/>
        </p:nvSpPr>
        <p:spPr>
          <a:xfrm>
            <a:off x="7271792" y="9959"/>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706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２．現計画に基づく点検手法</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２－２ 点検の種類</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下水設備</a:t>
            </a:r>
            <a:r>
              <a:rPr lang="en-US" altLang="ja-JP" sz="2400" dirty="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sp>
        <p:nvSpPr>
          <p:cNvPr id="44" name="テキスト ボックス 43"/>
          <p:cNvSpPr txBox="1"/>
          <p:nvPr/>
        </p:nvSpPr>
        <p:spPr>
          <a:xfrm>
            <a:off x="87949" y="2628410"/>
            <a:ext cx="2828246" cy="369332"/>
          </a:xfrm>
          <a:prstGeom prst="rect">
            <a:avLst/>
          </a:prstGeom>
          <a:noFill/>
          <a:ln w="19050">
            <a:noFill/>
          </a:ln>
        </p:spPr>
        <p:txBody>
          <a:bodyPr wrap="square" rtlCol="0">
            <a:spAutoFit/>
          </a:bodyPr>
          <a:lstStyle/>
          <a:p>
            <a:pPr algn="l"/>
            <a:r>
              <a:rPr kumimoji="1" lang="ja-JP" altLang="en-US" sz="1800" dirty="0">
                <a:latin typeface="+mj-ea"/>
                <a:ea typeface="+mj-ea"/>
              </a:rPr>
              <a:t>定期点検（メンテ）</a:t>
            </a:r>
            <a:endParaRPr kumimoji="1" lang="en-US" altLang="ja-JP" sz="1800" dirty="0">
              <a:latin typeface="+mj-ea"/>
              <a:ea typeface="+mj-ea"/>
            </a:endParaRPr>
          </a:p>
        </p:txBody>
      </p:sp>
      <p:sp>
        <p:nvSpPr>
          <p:cNvPr id="5" name="テキスト ボックス 4"/>
          <p:cNvSpPr txBox="1"/>
          <p:nvPr/>
        </p:nvSpPr>
        <p:spPr>
          <a:xfrm>
            <a:off x="316332" y="2997742"/>
            <a:ext cx="8568952" cy="83099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・機械電気設備の状態・変状を把握するために、定期的（月ごと・年ごと等）に行う点検</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a:latin typeface="+mj-ea"/>
                <a:ea typeface="+mj-ea"/>
              </a:rPr>
              <a:t>（試運転確認、各種指示値、保護装置確認</a:t>
            </a:r>
            <a:r>
              <a:rPr lang="ja-JP" altLang="en-US" sz="1600" dirty="0">
                <a:latin typeface="+mj-ea"/>
                <a:ea typeface="+mj-ea"/>
              </a:rPr>
              <a:t>、</a:t>
            </a:r>
            <a:r>
              <a:rPr kumimoji="1" lang="ja-JP" altLang="en-US" sz="1600" baseline="0" dirty="0">
                <a:latin typeface="+mj-ea"/>
                <a:ea typeface="+mj-ea"/>
              </a:rPr>
              <a:t>振動、絶縁抵抗等測定などを含む）</a:t>
            </a:r>
            <a:endParaRPr kumimoji="1" lang="en-US" altLang="ja-JP" sz="1600" dirty="0">
              <a:latin typeface="+mj-ea"/>
              <a:ea typeface="+mj-ea"/>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0434" y="3860259"/>
            <a:ext cx="2722192" cy="369332"/>
          </a:xfrm>
          <a:prstGeom prst="rect">
            <a:avLst/>
          </a:prstGeom>
          <a:noFill/>
          <a:ln w="19050">
            <a:noFill/>
          </a:ln>
        </p:spPr>
        <p:txBody>
          <a:bodyPr wrap="square" rtlCol="0">
            <a:spAutoFit/>
          </a:bodyPr>
          <a:lstStyle/>
          <a:p>
            <a:pPr algn="l"/>
            <a:r>
              <a:rPr kumimoji="1" lang="ja-JP" altLang="en-US" sz="1800" kern="1200" dirty="0">
                <a:solidFill>
                  <a:schemeClr val="dk1"/>
                </a:solidFill>
                <a:latin typeface="+mj-ea"/>
                <a:ea typeface="+mn-ea"/>
                <a:cs typeface="+mn-cs"/>
              </a:rPr>
              <a:t>定期点検</a:t>
            </a:r>
            <a:r>
              <a:rPr kumimoji="1" lang="ja-JP" altLang="en-US" dirty="0"/>
              <a:t>（メーカー）</a:t>
            </a:r>
            <a:endParaRPr kumimoji="1" lang="en-US" altLang="ja-JP" dirty="0"/>
          </a:p>
        </p:txBody>
      </p:sp>
      <p:sp>
        <p:nvSpPr>
          <p:cNvPr id="13" name="テキスト ボックス 12"/>
          <p:cNvSpPr txBox="1"/>
          <p:nvPr/>
        </p:nvSpPr>
        <p:spPr>
          <a:xfrm>
            <a:off x="275312" y="4258911"/>
            <a:ext cx="8568952" cy="156966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・法定点検が必要なものや、故障等により運転に大きな支障を及ぼす重要度の高い機器について、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分解整備や部品交換を行う（特殊・精密点検）</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・故障発生時や震災等の災害発生時に機能に不具合がないか調査する（緊急点検）</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・補修工事等の実施と併せて、工事用の足場などを利用して臨時的に行う点検（臨時点検）</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07601" y="1368327"/>
            <a:ext cx="2685025" cy="369332"/>
          </a:xfrm>
          <a:prstGeom prst="rect">
            <a:avLst/>
          </a:prstGeom>
          <a:noFill/>
          <a:ln w="19050">
            <a:noFill/>
          </a:ln>
        </p:spPr>
        <p:txBody>
          <a:bodyPr wrap="square" rtlCol="0">
            <a:spAutoFit/>
          </a:bodyPr>
          <a:lstStyle/>
          <a:p>
            <a:pPr algn="l"/>
            <a:r>
              <a:rPr kumimoji="1" lang="ja-JP" altLang="en-US" dirty="0"/>
              <a:t>日常点検（メンテ）</a:t>
            </a:r>
            <a:endParaRPr kumimoji="1" lang="en-US" altLang="ja-JP" dirty="0"/>
          </a:p>
        </p:txBody>
      </p:sp>
      <p:sp>
        <p:nvSpPr>
          <p:cNvPr id="15" name="テキスト ボックス 14"/>
          <p:cNvSpPr txBox="1"/>
          <p:nvPr/>
        </p:nvSpPr>
        <p:spPr>
          <a:xfrm>
            <a:off x="315032" y="1736958"/>
            <a:ext cx="856895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・故障表示の確認、清掃、給油、調整など日常的に行う軽微な点検</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t>（五感による異常確認を含む）</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1">
            <a:extLst>
              <a:ext uri="{FF2B5EF4-FFF2-40B4-BE49-F238E27FC236}">
                <a16:creationId xmlns:a16="http://schemas.microsoft.com/office/drawing/2014/main" id="{B26DD3E9-D8C0-413A-BCC6-48D68AD751C5}"/>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10</a:t>
            </a:fld>
            <a:endParaRPr lang="ja-JP" altLang="en-US" dirty="0"/>
          </a:p>
        </p:txBody>
      </p:sp>
      <p:sp>
        <p:nvSpPr>
          <p:cNvPr id="11" name="テキスト ボックス 10">
            <a:extLst>
              <a:ext uri="{FF2B5EF4-FFF2-40B4-BE49-F238E27FC236}">
                <a16:creationId xmlns:a16="http://schemas.microsoft.com/office/drawing/2014/main" id="{CD4F5126-0ADB-4E93-A795-DB63628B70BE}"/>
              </a:ext>
            </a:extLst>
          </p:cNvPr>
          <p:cNvSpPr txBox="1"/>
          <p:nvPr/>
        </p:nvSpPr>
        <p:spPr>
          <a:xfrm>
            <a:off x="7271792" y="-28875"/>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43990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itchFamily="50" charset="-128"/>
                <a:ea typeface="Meiryo UI" pitchFamily="50" charset="-128"/>
                <a:cs typeface="Meiryo UI" pitchFamily="50" charset="-128"/>
              </a:rPr>
              <a:t>．施設の現状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１－１ 施設（事業）の概要 </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下水設備</a:t>
            </a:r>
            <a:r>
              <a:rPr lang="en-US" altLang="ja-JP" sz="2400" dirty="0">
                <a:latin typeface="Meiryo UI" pitchFamily="50" charset="-128"/>
                <a:ea typeface="Meiryo UI" pitchFamily="50" charset="-128"/>
                <a:cs typeface="Meiryo UI" pitchFamily="50" charset="-128"/>
              </a:rPr>
              <a:t>》</a:t>
            </a:r>
            <a:endParaRPr kumimoji="1" lang="ja-JP" altLang="en-US" sz="2400" dirty="0">
              <a:latin typeface="Meiryo UI" pitchFamily="50" charset="-128"/>
              <a:ea typeface="Meiryo UI" pitchFamily="50" charset="-128"/>
              <a:cs typeface="Meiryo UI" pitchFamily="50" charset="-128"/>
            </a:endParaRPr>
          </a:p>
        </p:txBody>
      </p:sp>
      <p:grpSp>
        <p:nvGrpSpPr>
          <p:cNvPr id="2" name="グループ化 1"/>
          <p:cNvGrpSpPr/>
          <p:nvPr/>
        </p:nvGrpSpPr>
        <p:grpSpPr>
          <a:xfrm>
            <a:off x="179512" y="1052736"/>
            <a:ext cx="5184576" cy="4265024"/>
            <a:chOff x="323528" y="1036184"/>
            <a:chExt cx="5184576" cy="4265024"/>
          </a:xfrm>
        </p:grpSpPr>
        <p:pic>
          <p:nvPicPr>
            <p:cNvPr id="8" name="Picture 986"/>
            <p:cNvPicPr>
              <a:picLocks noChangeAspect="1" noChangeArrowheads="1"/>
            </p:cNvPicPr>
            <p:nvPr/>
          </p:nvPicPr>
          <p:blipFill>
            <a:blip r:embed="rId3" cstate="print">
              <a:extLst>
                <a:ext uri="{28A0092B-C50C-407E-A947-70E740481C1C}">
                  <a14:useLocalDpi xmlns:a14="http://schemas.microsoft.com/office/drawing/2010/main" val="0"/>
                </a:ext>
              </a:extLst>
            </a:blip>
            <a:srcRect b="-224"/>
            <a:stretch>
              <a:fillRect/>
            </a:stretch>
          </p:blipFill>
          <p:spPr bwMode="auto">
            <a:xfrm>
              <a:off x="323528" y="1251097"/>
              <a:ext cx="5147794" cy="4050111"/>
            </a:xfrm>
            <a:prstGeom prst="rect">
              <a:avLst/>
            </a:prstGeom>
            <a:noFill/>
            <a:ln w="9525">
              <a:solidFill>
                <a:srgbClr xmlns:mc="http://schemas.openxmlformats.org/markup-compatibility/2006" xmlns:a14="http://schemas.microsoft.com/office/drawing/2010/main" val="FF9900" mc:Ignorable="a14" a14:legacySpreadsheetColorIndex="52"/>
              </a:solidFill>
              <a:miter lim="800000"/>
              <a:headEnd/>
              <a:tailEnd/>
            </a:ln>
            <a:extLst>
              <a:ext uri="{909E8E84-426E-40DD-AFC4-6F175D3DCCD1}">
                <a14:hiddenFill xmlns:a14="http://schemas.microsoft.com/office/drawing/2010/main">
                  <a:solidFill>
                    <a:srgbClr val="FFFFFF"/>
                  </a:solidFill>
                </a14:hiddenFill>
              </a:ext>
            </a:extLst>
          </p:spPr>
        </p:pic>
        <p:sp>
          <p:nvSpPr>
            <p:cNvPr id="9" name="Line 988"/>
            <p:cNvSpPr>
              <a:spLocks noChangeShapeType="1"/>
            </p:cNvSpPr>
            <p:nvPr/>
          </p:nvSpPr>
          <p:spPr bwMode="auto">
            <a:xfrm>
              <a:off x="2183036" y="2348880"/>
              <a:ext cx="2979514" cy="1188070"/>
            </a:xfrm>
            <a:prstGeom prst="line">
              <a:avLst/>
            </a:prstGeom>
            <a:noFill/>
            <a:ln w="63500">
              <a:solidFill>
                <a:srgbClr xmlns:mc="http://schemas.openxmlformats.org/markup-compatibility/2006" xmlns:a14="http://schemas.microsoft.com/office/drawing/2010/main" val="FF6600" mc:Ignorable="a14" a14:legacySpreadsheetColorIndex="53"/>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Line 989"/>
            <p:cNvSpPr>
              <a:spLocks noChangeShapeType="1"/>
            </p:cNvSpPr>
            <p:nvPr/>
          </p:nvSpPr>
          <p:spPr bwMode="auto">
            <a:xfrm flipH="1">
              <a:off x="3962399" y="3536950"/>
              <a:ext cx="1212849" cy="330200"/>
            </a:xfrm>
            <a:prstGeom prst="line">
              <a:avLst/>
            </a:prstGeom>
            <a:noFill/>
            <a:ln w="57150">
              <a:solidFill>
                <a:srgbClr xmlns:mc="http://schemas.openxmlformats.org/markup-compatibility/2006" xmlns:a14="http://schemas.microsoft.com/office/drawing/2010/main" val="FF6600" mc:Ignorable="a14" a14:legacySpreadsheetColorIndex="53"/>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 name="Line 990"/>
            <p:cNvSpPr>
              <a:spLocks noChangeShapeType="1"/>
            </p:cNvSpPr>
            <p:nvPr/>
          </p:nvSpPr>
          <p:spPr bwMode="auto">
            <a:xfrm>
              <a:off x="3938190" y="3864473"/>
              <a:ext cx="387405" cy="166989"/>
            </a:xfrm>
            <a:prstGeom prst="line">
              <a:avLst/>
            </a:prstGeom>
            <a:noFill/>
            <a:ln w="57150">
              <a:solidFill>
                <a:srgbClr xmlns:mc="http://schemas.openxmlformats.org/markup-compatibility/2006" xmlns:a14="http://schemas.microsoft.com/office/drawing/2010/main" val="FF6600" mc:Ignorable="a14" a14:legacySpreadsheetColorIndex="53"/>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 name="Line 991"/>
            <p:cNvSpPr>
              <a:spLocks noChangeShapeType="1"/>
            </p:cNvSpPr>
            <p:nvPr/>
          </p:nvSpPr>
          <p:spPr bwMode="auto">
            <a:xfrm flipH="1">
              <a:off x="4098821" y="4031462"/>
              <a:ext cx="264569" cy="88406"/>
            </a:xfrm>
            <a:prstGeom prst="line">
              <a:avLst/>
            </a:prstGeom>
            <a:noFill/>
            <a:ln w="57150">
              <a:solidFill>
                <a:srgbClr xmlns:mc="http://schemas.openxmlformats.org/markup-compatibility/2006" xmlns:a14="http://schemas.microsoft.com/office/drawing/2010/main" val="FF6600" mc:Ignorable="a14" a14:legacySpreadsheetColorIndex="53"/>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Text Box 992"/>
            <p:cNvSpPr txBox="1">
              <a:spLocks noChangeArrowheads="1"/>
            </p:cNvSpPr>
            <p:nvPr/>
          </p:nvSpPr>
          <p:spPr bwMode="auto">
            <a:xfrm>
              <a:off x="1165861" y="4745114"/>
              <a:ext cx="1817280" cy="53554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600" b="1" i="0" u="none" strike="noStrike" baseline="0" dirty="0">
                  <a:solidFill>
                    <a:srgbClr val="000000"/>
                  </a:solidFill>
                  <a:latin typeface="HG丸ｺﾞｼｯｸM-PRO"/>
                  <a:ea typeface="HG丸ｺﾞｼｯｸM-PRO"/>
                </a:rPr>
                <a:t>水みらいセンター</a:t>
              </a:r>
              <a:endParaRPr lang="en-US" altLang="ja-JP" sz="1600" b="1" i="0" u="none" strike="noStrike" baseline="0" dirty="0">
                <a:solidFill>
                  <a:srgbClr val="000000"/>
                </a:solidFill>
                <a:latin typeface="HG丸ｺﾞｼｯｸM-PRO"/>
                <a:ea typeface="HG丸ｺﾞｼｯｸM-PRO"/>
              </a:endParaRPr>
            </a:p>
            <a:p>
              <a:pPr algn="ctr" rtl="0">
                <a:defRPr sz="1000"/>
              </a:pPr>
              <a:r>
                <a:rPr lang="ja-JP" altLang="en-US" sz="1600" b="1" i="0" u="none" strike="noStrike" baseline="0" dirty="0">
                  <a:solidFill>
                    <a:srgbClr val="000000"/>
                  </a:solidFill>
                  <a:latin typeface="HG丸ｺﾞｼｯｸM-PRO"/>
                  <a:ea typeface="HG丸ｺﾞｼｯｸM-PRO"/>
                </a:rPr>
                <a:t>（処理場）</a:t>
              </a:r>
            </a:p>
          </p:txBody>
        </p:sp>
        <p:sp>
          <p:nvSpPr>
            <p:cNvPr id="14" name="Text Box 993"/>
            <p:cNvSpPr txBox="1">
              <a:spLocks noChangeArrowheads="1"/>
            </p:cNvSpPr>
            <p:nvPr/>
          </p:nvSpPr>
          <p:spPr bwMode="auto">
            <a:xfrm>
              <a:off x="323528" y="1036184"/>
              <a:ext cx="5184576" cy="392915"/>
            </a:xfrm>
            <a:prstGeom prst="rect">
              <a:avLst/>
            </a:prstGeom>
            <a:solidFill>
              <a:srgbClr xmlns:mc="http://schemas.openxmlformats.org/markup-compatibility/2006" xmlns:a14="http://schemas.microsoft.com/office/drawing/2010/main" val="FF9900" mc:Ignorable="a14" a14:legacySpreadsheetColorIndex="52"/>
            </a:solidFill>
            <a:ln w="9525">
              <a:solidFill>
                <a:srgbClr xmlns:mc="http://schemas.openxmlformats.org/markup-compatibility/2006" xmlns:a14="http://schemas.microsoft.com/office/drawing/2010/main" val="FF9900" mc:Ignorable="a14" a14:legacySpreadsheetColorIndex="52"/>
              </a:solidFill>
              <a:miter lim="800000"/>
              <a:headEnd/>
              <a:tailEnd/>
            </a:ln>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800" b="1" i="0" u="none" strike="noStrike" baseline="0">
                  <a:solidFill>
                    <a:srgbClr val="FFFFFF"/>
                  </a:solidFill>
                  <a:latin typeface="Meiryo UI" panose="020B0604030504040204" pitchFamily="50" charset="-128"/>
                  <a:ea typeface="Meiryo UI" panose="020B0604030504040204" pitchFamily="50" charset="-128"/>
                  <a:cs typeface="Meiryo UI" panose="020B0604030504040204" pitchFamily="50" charset="-128"/>
                </a:rPr>
                <a:t>流 域 下 水 道</a:t>
              </a:r>
            </a:p>
          </p:txBody>
        </p:sp>
        <p:sp>
          <p:nvSpPr>
            <p:cNvPr id="15" name="Text Box 987"/>
            <p:cNvSpPr txBox="1">
              <a:spLocks noChangeArrowheads="1"/>
            </p:cNvSpPr>
            <p:nvPr/>
          </p:nvSpPr>
          <p:spPr bwMode="auto">
            <a:xfrm>
              <a:off x="3429000" y="3139829"/>
              <a:ext cx="1774629" cy="21610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FF6600" mc:Ignorable="a14" a14:legacySpreadsheetColorIndex="53"/>
                  </a:solidFill>
                  <a:miter lim="800000"/>
                  <a:headEnd/>
                  <a:tailEnd/>
                </a14:hiddenLine>
              </a:ext>
            </a:extLst>
          </p:spPr>
          <p:txBody>
            <a:bodyPr wrap="square" lIns="36576"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600" b="1" i="0" u="none" strike="noStrike" baseline="0" dirty="0">
                  <a:solidFill>
                    <a:srgbClr val="FF0000"/>
                  </a:solidFill>
                  <a:latin typeface="HG丸ｺﾞｼｯｸM-PRO"/>
                  <a:ea typeface="HG丸ｺﾞｼｯｸM-PRO"/>
                </a:rPr>
                <a:t>流域下水道管渠</a:t>
              </a:r>
            </a:p>
          </p:txBody>
        </p:sp>
      </p:grpSp>
      <p:sp>
        <p:nvSpPr>
          <p:cNvPr id="38" name="Text Box 983"/>
          <p:cNvSpPr txBox="1">
            <a:spLocks noChangeArrowheads="1"/>
          </p:cNvSpPr>
          <p:nvPr/>
        </p:nvSpPr>
        <p:spPr bwMode="auto">
          <a:xfrm>
            <a:off x="323528" y="5445224"/>
            <a:ext cx="8352928" cy="105808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2200"/>
              </a:lnSpc>
              <a:defRPr sz="1000"/>
            </a:pPr>
            <a:r>
              <a:rPr lang="ja-JP" altLang="en-US" sz="1600" b="1" i="0" u="none" strike="noStrike" baseline="0" dirty="0">
                <a:solidFill>
                  <a:srgbClr val="000000"/>
                </a:solidFill>
                <a:latin typeface="HG丸ｺﾞｼｯｸM-PRO"/>
                <a:ea typeface="HG丸ｺﾞｼｯｸM-PRO"/>
              </a:rPr>
              <a:t>・大阪府は流域下水道管渠と水みらいセンターの建設・維持管理を実施（流域下水道）</a:t>
            </a:r>
            <a:endParaRPr lang="en-US" altLang="ja-JP" sz="1600" b="1" i="0" u="none" strike="noStrike" baseline="0" dirty="0">
              <a:solidFill>
                <a:srgbClr val="000000"/>
              </a:solidFill>
              <a:latin typeface="HG丸ｺﾞｼｯｸM-PRO"/>
              <a:ea typeface="HG丸ｺﾞｼｯｸM-PRO"/>
            </a:endParaRPr>
          </a:p>
          <a:p>
            <a:pPr algn="l" rtl="0">
              <a:lnSpc>
                <a:spcPts val="2200"/>
              </a:lnSpc>
              <a:defRPr sz="1000"/>
            </a:pPr>
            <a:r>
              <a:rPr lang="ja-JP" altLang="en-US" sz="1600" b="1" i="0" u="none" strike="noStrike" baseline="0" dirty="0">
                <a:solidFill>
                  <a:srgbClr val="000000"/>
                </a:solidFill>
                <a:latin typeface="HG丸ｺﾞｼｯｸM-PRO"/>
                <a:ea typeface="HG丸ｺﾞｼｯｸM-PRO"/>
              </a:rPr>
              <a:t>・Ａ町・Ｂ市</a:t>
            </a:r>
            <a:r>
              <a:rPr lang="ja-JP" altLang="en-US" sz="1600" b="1" dirty="0">
                <a:solidFill>
                  <a:srgbClr val="000000"/>
                </a:solidFill>
                <a:latin typeface="HG丸ｺﾞｼｯｸM-PRO"/>
                <a:ea typeface="HG丸ｺﾞｼｯｸM-PRO"/>
              </a:rPr>
              <a:t>・</a:t>
            </a:r>
            <a:r>
              <a:rPr lang="ja-JP" altLang="en-US" sz="1600" b="1" i="0" u="none" strike="noStrike" baseline="0" dirty="0">
                <a:solidFill>
                  <a:srgbClr val="000000"/>
                </a:solidFill>
                <a:latin typeface="HG丸ｺﾞｼｯｸM-PRO"/>
                <a:ea typeface="HG丸ｺﾞｼｯｸM-PRO"/>
              </a:rPr>
              <a:t>Ｃ市</a:t>
            </a:r>
            <a:r>
              <a:rPr lang="ja-JP" altLang="en-US" sz="1600" b="1" dirty="0">
                <a:solidFill>
                  <a:srgbClr val="000000"/>
                </a:solidFill>
                <a:latin typeface="HG丸ｺﾞｼｯｸM-PRO"/>
                <a:ea typeface="HG丸ｺﾞｼｯｸM-PRO"/>
              </a:rPr>
              <a:t>・</a:t>
            </a:r>
            <a:r>
              <a:rPr lang="ja-JP" altLang="en-US" sz="1600" b="1" i="0" u="none" strike="noStrike" baseline="0" dirty="0">
                <a:solidFill>
                  <a:srgbClr val="000000"/>
                </a:solidFill>
                <a:latin typeface="HG丸ｺﾞｼｯｸM-PRO"/>
                <a:ea typeface="HG丸ｺﾞｼｯｸM-PRO"/>
              </a:rPr>
              <a:t>Ｄ市は各家庭から流域下水道管渠へ流入する下水管渠の</a:t>
            </a:r>
            <a:endParaRPr lang="en-US" altLang="ja-JP" sz="1600" b="1" i="0" u="none" strike="noStrike" baseline="0" dirty="0">
              <a:solidFill>
                <a:srgbClr val="000000"/>
              </a:solidFill>
              <a:latin typeface="HG丸ｺﾞｼｯｸM-PRO"/>
              <a:ea typeface="HG丸ｺﾞｼｯｸM-PRO"/>
            </a:endParaRPr>
          </a:p>
          <a:p>
            <a:pPr algn="l" rtl="0">
              <a:lnSpc>
                <a:spcPts val="2200"/>
              </a:lnSpc>
              <a:defRPr sz="1000"/>
            </a:pPr>
            <a:r>
              <a:rPr lang="ja-JP" altLang="en-US" sz="1600" b="1" i="0" u="none" strike="noStrike" baseline="0" dirty="0">
                <a:solidFill>
                  <a:srgbClr val="000000"/>
                </a:solidFill>
                <a:latin typeface="HG丸ｺﾞｼｯｸM-PRO"/>
                <a:ea typeface="HG丸ｺﾞｼｯｸM-PRO"/>
              </a:rPr>
              <a:t>　建設・維持管理を実施（流域関連公共下水道）</a:t>
            </a:r>
          </a:p>
          <a:p>
            <a:pPr algn="l" rtl="0">
              <a:lnSpc>
                <a:spcPts val="2200"/>
              </a:lnSpc>
              <a:defRPr sz="1000"/>
            </a:pPr>
            <a:r>
              <a:rPr lang="ja-JP" altLang="en-US" sz="1600" b="1" i="0" u="none" strike="noStrike" baseline="0" dirty="0">
                <a:solidFill>
                  <a:srgbClr val="000000"/>
                </a:solidFill>
                <a:latin typeface="HG丸ｺﾞｼｯｸM-PRO"/>
                <a:ea typeface="HG丸ｺﾞｼｯｸM-PRO"/>
              </a:rPr>
              <a:t>・Ｅ市は単独公共下水道管渠と処理場の建設・維持管理を実施（単独公共下水道）</a:t>
            </a:r>
          </a:p>
        </p:txBody>
      </p:sp>
      <p:pic>
        <p:nvPicPr>
          <p:cNvPr id="39" name="Picture 99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1665" y="1268760"/>
            <a:ext cx="2736799" cy="4032448"/>
          </a:xfrm>
          <a:prstGeom prst="rect">
            <a:avLst/>
          </a:prstGeom>
          <a:noFill/>
          <a:ln w="9525">
            <a:solidFill>
              <a:srgbClr xmlns:mc="http://schemas.openxmlformats.org/markup-compatibility/2006" xmlns:a14="http://schemas.microsoft.com/office/drawing/2010/main" val="FF6600" mc:Ignorable="a14" a14:legacySpreadsheetColorIndex="53"/>
            </a:solidFill>
            <a:miter lim="800000"/>
            <a:headEnd/>
            <a:tailEnd/>
          </a:ln>
          <a:extLst>
            <a:ext uri="{909E8E84-426E-40DD-AFC4-6F175D3DCCD1}">
              <a14:hiddenFill xmlns:a14="http://schemas.microsoft.com/office/drawing/2010/main">
                <a:solidFill>
                  <a:srgbClr val="FFFFFF"/>
                </a:solidFill>
              </a14:hiddenFill>
            </a:ext>
          </a:extLst>
        </p:spPr>
      </p:pic>
      <p:sp>
        <p:nvSpPr>
          <p:cNvPr id="40" name="Text Box 996"/>
          <p:cNvSpPr txBox="1">
            <a:spLocks noChangeArrowheads="1"/>
          </p:cNvSpPr>
          <p:nvPr/>
        </p:nvSpPr>
        <p:spPr bwMode="auto">
          <a:xfrm>
            <a:off x="6201859" y="3914284"/>
            <a:ext cx="774810" cy="28486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800" b="1" i="0" u="none" strike="noStrike" baseline="0" dirty="0">
                <a:solidFill>
                  <a:srgbClr val="000000"/>
                </a:solidFill>
                <a:latin typeface="HG丸ｺﾞｼｯｸM-PRO"/>
                <a:ea typeface="HG丸ｺﾞｼｯｸM-PRO"/>
              </a:rPr>
              <a:t>処理場</a:t>
            </a:r>
          </a:p>
        </p:txBody>
      </p:sp>
      <p:sp>
        <p:nvSpPr>
          <p:cNvPr id="41" name="Text Box 997"/>
          <p:cNvSpPr txBox="1">
            <a:spLocks noChangeArrowheads="1"/>
          </p:cNvSpPr>
          <p:nvPr/>
        </p:nvSpPr>
        <p:spPr bwMode="auto">
          <a:xfrm>
            <a:off x="5940152" y="1036184"/>
            <a:ext cx="2880320" cy="392915"/>
          </a:xfrm>
          <a:prstGeom prst="rect">
            <a:avLst/>
          </a:prstGeom>
          <a:solidFill>
            <a:srgbClr xmlns:mc="http://schemas.openxmlformats.org/markup-compatibility/2006" xmlns:a14="http://schemas.microsoft.com/office/drawing/2010/main" val="FF9900" mc:Ignorable="a14" a14:legacySpreadsheetColorIndex="52"/>
          </a:solidFill>
          <a:ln w="9525">
            <a:solidFill>
              <a:srgbClr xmlns:mc="http://schemas.openxmlformats.org/markup-compatibility/2006" xmlns:a14="http://schemas.microsoft.com/office/drawing/2010/main" val="FF9900" mc:Ignorable="a14" a14:legacySpreadsheetColorIndex="52"/>
            </a:solidFill>
            <a:miter lim="800000"/>
            <a:headEnd/>
            <a:tailEnd/>
          </a:ln>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800" b="1" i="0" u="none" strike="noStrike" baseline="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単独公共下水道　</a:t>
            </a: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1</a:t>
            </a:fld>
            <a:endParaRPr kumimoji="1" lang="ja-JP" altLang="en-US" dirty="0"/>
          </a:p>
        </p:txBody>
      </p:sp>
      <p:sp>
        <p:nvSpPr>
          <p:cNvPr id="18" name="テキスト ボックス 17">
            <a:extLst>
              <a:ext uri="{FF2B5EF4-FFF2-40B4-BE49-F238E27FC236}">
                <a16:creationId xmlns:a16="http://schemas.microsoft.com/office/drawing/2014/main" id="{5A66C54F-F850-46BB-ADD8-BF281D4951FA}"/>
              </a:ext>
            </a:extLst>
          </p:cNvPr>
          <p:cNvSpPr txBox="1"/>
          <p:nvPr/>
        </p:nvSpPr>
        <p:spPr>
          <a:xfrm>
            <a:off x="7295738" y="-14642"/>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82219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itchFamily="50" charset="-128"/>
                <a:ea typeface="Meiryo UI" pitchFamily="50" charset="-128"/>
                <a:cs typeface="Meiryo UI" pitchFamily="50" charset="-128"/>
              </a:rPr>
              <a:t>．施設の現状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１－１ 施設（事業）の概要 </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下水設備</a:t>
            </a:r>
            <a:r>
              <a:rPr lang="en-US" altLang="ja-JP" sz="2400" dirty="0">
                <a:latin typeface="Meiryo UI" pitchFamily="50" charset="-128"/>
                <a:ea typeface="Meiryo UI" pitchFamily="50" charset="-128"/>
                <a:cs typeface="Meiryo UI" pitchFamily="50" charset="-128"/>
              </a:rPr>
              <a:t>》</a:t>
            </a:r>
            <a:endParaRPr kumimoji="1" lang="ja-JP" altLang="en-US" sz="2400" dirty="0">
              <a:latin typeface="Meiryo UI" pitchFamily="50" charset="-128"/>
              <a:ea typeface="Meiryo UI" pitchFamily="50" charset="-128"/>
              <a:cs typeface="Meiryo UI" pitchFamily="50" charset="-128"/>
            </a:endParaRPr>
          </a:p>
        </p:txBody>
      </p:sp>
      <p:sp>
        <p:nvSpPr>
          <p:cNvPr id="27" name="テキスト ボックス 26">
            <a:extLst>
              <a:ext uri="{FF2B5EF4-FFF2-40B4-BE49-F238E27FC236}">
                <a16:creationId xmlns:a16="http://schemas.microsoft.com/office/drawing/2014/main" id="{D309744D-80C6-4434-A45E-55A8749CFD81}"/>
              </a:ext>
            </a:extLst>
          </p:cNvPr>
          <p:cNvSpPr txBox="1"/>
          <p:nvPr/>
        </p:nvSpPr>
        <p:spPr>
          <a:xfrm>
            <a:off x="107504" y="1117117"/>
            <a:ext cx="8928992" cy="369332"/>
          </a:xfrm>
          <a:prstGeom prst="rect">
            <a:avLst/>
          </a:prstGeom>
          <a:noFill/>
          <a:ln w="19050">
            <a:noFill/>
          </a:ln>
        </p:spPr>
        <p:txBody>
          <a:bodyPr wrap="square" rtlCol="0">
            <a:spAutoFit/>
          </a:bodyPr>
          <a:lstStyle/>
          <a:p>
            <a:r>
              <a:rPr lang="ja-JP" altLang="en-US" dirty="0">
                <a:latin typeface="Meiryo UI" pitchFamily="50" charset="-128"/>
                <a:ea typeface="Meiryo UI" pitchFamily="50" charset="-128"/>
                <a:cs typeface="Meiryo UI" pitchFamily="50" charset="-128"/>
              </a:rPr>
              <a:t>①流域下水処理場（水みらいセンター）　</a:t>
            </a:r>
            <a:r>
              <a:rPr lang="en-US" altLang="ja-JP" dirty="0">
                <a:latin typeface="Meiryo UI" pitchFamily="50" charset="-128"/>
                <a:ea typeface="Meiryo UI" pitchFamily="50" charset="-128"/>
                <a:cs typeface="Meiryo UI" pitchFamily="50" charset="-128"/>
              </a:rPr>
              <a:t>14</a:t>
            </a:r>
            <a:r>
              <a:rPr lang="ja-JP" altLang="en-US" dirty="0">
                <a:latin typeface="Meiryo UI" pitchFamily="50" charset="-128"/>
                <a:ea typeface="Meiryo UI" pitchFamily="50" charset="-128"/>
                <a:cs typeface="Meiryo UI" pitchFamily="50" charset="-128"/>
              </a:rPr>
              <a:t>箇所</a:t>
            </a:r>
            <a:endParaRPr kumimoji="1" lang="ja-JP" altLang="en-US" dirty="0">
              <a:latin typeface="Meiryo UI" pitchFamily="50" charset="-128"/>
              <a:ea typeface="Meiryo UI" pitchFamily="50" charset="-128"/>
              <a:cs typeface="Meiryo UI" pitchFamily="50" charset="-128"/>
            </a:endParaRPr>
          </a:p>
        </p:txBody>
      </p:sp>
      <p:pic>
        <p:nvPicPr>
          <p:cNvPr id="10" name="Picture 2" descr="Z:\03計画G\★A)必要ファイル（常用）\002個別課題\【出前　協働　PR】\05　パンフレット関係\その他\パンフ\下水道のしくみ.jpg">
            <a:extLst>
              <a:ext uri="{FF2B5EF4-FFF2-40B4-BE49-F238E27FC236}">
                <a16:creationId xmlns:a16="http://schemas.microsoft.com/office/drawing/2014/main" id="{6402E2C1-91E2-4AC3-A7CB-93A5341BB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18" y="1674664"/>
            <a:ext cx="7938763" cy="483120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49D5F62E-CC6A-4E1E-96E6-B866A51738C6}"/>
              </a:ext>
            </a:extLst>
          </p:cNvPr>
          <p:cNvSpPr txBox="1"/>
          <p:nvPr/>
        </p:nvSpPr>
        <p:spPr>
          <a:xfrm>
            <a:off x="5068299" y="1118891"/>
            <a:ext cx="3400198" cy="461665"/>
          </a:xfrm>
          <a:prstGeom prst="rect">
            <a:avLst/>
          </a:prstGeom>
          <a:solidFill>
            <a:schemeClr val="bg1"/>
          </a:solidFill>
          <a:ln w="19050">
            <a:noFill/>
          </a:ln>
        </p:spPr>
        <p:txBody>
          <a:bodyPr wrap="square" rtlCol="0">
            <a:spAutoFit/>
          </a:bodyPr>
          <a:lstStyle/>
          <a:p>
            <a:r>
              <a:rPr lang="ja-JP" altLang="en-US" sz="1200" dirty="0">
                <a:latin typeface="Meiryo UI" pitchFamily="50" charset="-128"/>
                <a:ea typeface="Meiryo UI" pitchFamily="50" charset="-128"/>
                <a:cs typeface="Meiryo UI" pitchFamily="50" charset="-128"/>
              </a:rPr>
              <a:t>汚水を処理し、処理した水を河川等へ放流する。</a:t>
            </a:r>
            <a:endParaRPr lang="en-US" altLang="ja-JP" sz="1200" dirty="0">
              <a:latin typeface="Meiryo UI" pitchFamily="50" charset="-128"/>
              <a:ea typeface="Meiryo UI" pitchFamily="50" charset="-128"/>
              <a:cs typeface="Meiryo UI" pitchFamily="50" charset="-128"/>
            </a:endParaRPr>
          </a:p>
          <a:p>
            <a:r>
              <a:rPr kumimoji="1" lang="ja-JP" altLang="en-US" sz="1200" dirty="0">
                <a:latin typeface="Meiryo UI" pitchFamily="50" charset="-128"/>
                <a:ea typeface="Meiryo UI" pitchFamily="50" charset="-128"/>
                <a:cs typeface="Meiryo UI" pitchFamily="50" charset="-128"/>
              </a:rPr>
              <a:t>また、汚水の処理に伴い発生した汚泥の処理を行う。</a:t>
            </a:r>
          </a:p>
        </p:txBody>
      </p:sp>
      <p:sp>
        <p:nvSpPr>
          <p:cNvPr id="8" name="スライド番号プレースホルダー 2">
            <a:extLst>
              <a:ext uri="{FF2B5EF4-FFF2-40B4-BE49-F238E27FC236}">
                <a16:creationId xmlns:a16="http://schemas.microsoft.com/office/drawing/2014/main" id="{EB8D4C48-ACB8-4133-A572-6F6CBE7D5C3B}"/>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2</a:t>
            </a:fld>
            <a:endParaRPr kumimoji="1" lang="ja-JP" altLang="en-US" dirty="0"/>
          </a:p>
        </p:txBody>
      </p:sp>
      <p:sp>
        <p:nvSpPr>
          <p:cNvPr id="9" name="テキスト ボックス 8">
            <a:extLst>
              <a:ext uri="{FF2B5EF4-FFF2-40B4-BE49-F238E27FC236}">
                <a16:creationId xmlns:a16="http://schemas.microsoft.com/office/drawing/2014/main" id="{A9FBB1C2-5E93-484B-ABE1-1C073BA7D4DA}"/>
              </a:ext>
            </a:extLst>
          </p:cNvPr>
          <p:cNvSpPr txBox="1"/>
          <p:nvPr/>
        </p:nvSpPr>
        <p:spPr>
          <a:xfrm>
            <a:off x="7271792"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46987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itchFamily="50" charset="-128"/>
                <a:ea typeface="Meiryo UI" pitchFamily="50" charset="-128"/>
                <a:cs typeface="Meiryo UI" pitchFamily="50" charset="-128"/>
              </a:rPr>
              <a:t>．施設の現状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１－１ 施設（事業）の概要 </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下水設備</a:t>
            </a:r>
            <a:r>
              <a:rPr lang="en-US" altLang="ja-JP" sz="2400" dirty="0">
                <a:latin typeface="Meiryo UI" pitchFamily="50" charset="-128"/>
                <a:ea typeface="Meiryo UI" pitchFamily="50" charset="-128"/>
                <a:cs typeface="Meiryo UI" pitchFamily="50" charset="-128"/>
              </a:rPr>
              <a:t>》</a:t>
            </a:r>
            <a:endParaRPr kumimoji="1" lang="ja-JP" altLang="en-US" sz="2400"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73377" y="1011295"/>
            <a:ext cx="8928992" cy="369332"/>
          </a:xfrm>
          <a:prstGeom prst="rect">
            <a:avLst/>
          </a:prstGeom>
          <a:noFill/>
          <a:ln w="19050">
            <a:noFill/>
          </a:ln>
        </p:spPr>
        <p:txBody>
          <a:bodyPr wrap="square" rtlCol="0">
            <a:spAutoFit/>
          </a:bodyPr>
          <a:lstStyle/>
          <a:p>
            <a:r>
              <a:rPr lang="ja-JP" altLang="en-US" dirty="0">
                <a:latin typeface="Meiryo UI" pitchFamily="50" charset="-128"/>
                <a:ea typeface="Meiryo UI" pitchFamily="50" charset="-128"/>
                <a:cs typeface="Meiryo UI" pitchFamily="50" charset="-128"/>
              </a:rPr>
              <a:t>②</a:t>
            </a:r>
            <a:r>
              <a:rPr kumimoji="1" lang="ja-JP" altLang="en-US" dirty="0">
                <a:latin typeface="Meiryo UI" pitchFamily="50" charset="-128"/>
                <a:ea typeface="Meiryo UI" pitchFamily="50" charset="-128"/>
                <a:cs typeface="Meiryo UI" pitchFamily="50" charset="-128"/>
              </a:rPr>
              <a:t>ポンプ場　　</a:t>
            </a:r>
            <a:r>
              <a:rPr kumimoji="1" lang="en-US" altLang="ja-JP" sz="1600" dirty="0">
                <a:latin typeface="Meiryo UI" pitchFamily="50" charset="-128"/>
                <a:ea typeface="Meiryo UI" pitchFamily="50" charset="-128"/>
                <a:cs typeface="Meiryo UI" pitchFamily="50" charset="-128"/>
              </a:rPr>
              <a:t>32</a:t>
            </a:r>
            <a:r>
              <a:rPr kumimoji="1" lang="ja-JP" altLang="en-US" sz="1600" dirty="0">
                <a:latin typeface="Meiryo UI" pitchFamily="50" charset="-128"/>
                <a:ea typeface="Meiryo UI" pitchFamily="50" charset="-128"/>
                <a:cs typeface="Meiryo UI" pitchFamily="50" charset="-128"/>
              </a:rPr>
              <a:t>箇所</a:t>
            </a:r>
            <a:endParaRPr kumimoji="1" lang="ja-JP" altLang="en-US" dirty="0">
              <a:latin typeface="Meiryo UI" pitchFamily="50" charset="-128"/>
              <a:ea typeface="Meiryo UI" pitchFamily="50" charset="-128"/>
              <a:cs typeface="Meiryo UI" pitchFamily="50" charset="-128"/>
            </a:endParaRPr>
          </a:p>
        </p:txBody>
      </p:sp>
      <p:grpSp>
        <p:nvGrpSpPr>
          <p:cNvPr id="2" name="グループ化 1">
            <a:extLst>
              <a:ext uri="{FF2B5EF4-FFF2-40B4-BE49-F238E27FC236}">
                <a16:creationId xmlns:a16="http://schemas.microsoft.com/office/drawing/2014/main" id="{6779384C-4826-4C99-A818-C336ED30CC5A}"/>
              </a:ext>
            </a:extLst>
          </p:cNvPr>
          <p:cNvGrpSpPr/>
          <p:nvPr/>
        </p:nvGrpSpPr>
        <p:grpSpPr>
          <a:xfrm>
            <a:off x="195878" y="4030129"/>
            <a:ext cx="8871268" cy="2776852"/>
            <a:chOff x="1695672" y="1263531"/>
            <a:chExt cx="8871268" cy="2776852"/>
          </a:xfrm>
        </p:grpSpPr>
        <p:pic>
          <p:nvPicPr>
            <p:cNvPr id="9" name="Picture 2" descr="D:\HorinouchiH\Desktop\雨水ポンプ.tif">
              <a:extLst>
                <a:ext uri="{FF2B5EF4-FFF2-40B4-BE49-F238E27FC236}">
                  <a16:creationId xmlns:a16="http://schemas.microsoft.com/office/drawing/2014/main" id="{EF3DA852-B270-4C2B-8A0D-CF4FD28965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611" y="1462938"/>
              <a:ext cx="3462466" cy="2561014"/>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547F1215-7CCD-48C1-B1FA-F0AAD8E9E5C4}"/>
                </a:ext>
              </a:extLst>
            </p:cNvPr>
            <p:cNvSpPr txBox="1"/>
            <p:nvPr/>
          </p:nvSpPr>
          <p:spPr>
            <a:xfrm>
              <a:off x="1695672" y="1396469"/>
              <a:ext cx="1081325" cy="279214"/>
            </a:xfrm>
            <a:prstGeom prst="rect">
              <a:avLst/>
            </a:prstGeom>
            <a:solidFill>
              <a:schemeClr val="lt1"/>
            </a:solidFill>
            <a:ln>
              <a:solidFill>
                <a:schemeClr val="tx1"/>
              </a:solidFill>
            </a:ln>
          </p:spPr>
          <p:txBody>
            <a:bodyPr wrap="none" lIns="63152" tIns="31577" rIns="63152" bIns="31577"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雨水ポンプ場</a:t>
              </a:r>
            </a:p>
          </p:txBody>
        </p:sp>
        <p:pic>
          <p:nvPicPr>
            <p:cNvPr id="12" name="Picture 3" descr="D:\HorinouchiH\Desktop\雨水ポンプ断面2.tif">
              <a:extLst>
                <a:ext uri="{FF2B5EF4-FFF2-40B4-BE49-F238E27FC236}">
                  <a16:creationId xmlns:a16="http://schemas.microsoft.com/office/drawing/2014/main" id="{4A8F6BD2-4BC5-4F59-A472-B48127C89B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3808" y="1263531"/>
              <a:ext cx="4883132" cy="2776852"/>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0171D5B2-5F9C-4938-88FD-87FE91AFA673}"/>
                </a:ext>
              </a:extLst>
            </p:cNvPr>
            <p:cNvSpPr txBox="1"/>
            <p:nvPr/>
          </p:nvSpPr>
          <p:spPr>
            <a:xfrm>
              <a:off x="5872030" y="1503809"/>
              <a:ext cx="1619934" cy="279214"/>
            </a:xfrm>
            <a:prstGeom prst="rect">
              <a:avLst/>
            </a:prstGeom>
            <a:noFill/>
            <a:ln>
              <a:solidFill>
                <a:schemeClr val="tx1"/>
              </a:solidFill>
            </a:ln>
          </p:spPr>
          <p:txBody>
            <a:bodyPr wrap="none" lIns="63152" tIns="31577" rIns="63152" bIns="31577"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雨水ポンプ場断面図</a:t>
              </a:r>
            </a:p>
          </p:txBody>
        </p:sp>
        <p:sp>
          <p:nvSpPr>
            <p:cNvPr id="18" name="角丸四角形 2">
              <a:extLst>
                <a:ext uri="{FF2B5EF4-FFF2-40B4-BE49-F238E27FC236}">
                  <a16:creationId xmlns:a16="http://schemas.microsoft.com/office/drawing/2014/main" id="{42D79C81-5550-4FDC-8DF4-31D35C680EB5}"/>
                </a:ext>
              </a:extLst>
            </p:cNvPr>
            <p:cNvSpPr/>
            <p:nvPr/>
          </p:nvSpPr>
          <p:spPr>
            <a:xfrm>
              <a:off x="3173818" y="2393502"/>
              <a:ext cx="449454" cy="1262910"/>
            </a:xfrm>
            <a:prstGeom prst="roundRect">
              <a:avLst/>
            </a:prstGeom>
            <a:noFill/>
            <a:ln w="19050" cap="rnd"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p>
          </p:txBody>
        </p:sp>
      </p:grpSp>
      <p:grpSp>
        <p:nvGrpSpPr>
          <p:cNvPr id="3" name="グループ化 2">
            <a:extLst>
              <a:ext uri="{FF2B5EF4-FFF2-40B4-BE49-F238E27FC236}">
                <a16:creationId xmlns:a16="http://schemas.microsoft.com/office/drawing/2014/main" id="{D687973B-5D80-492F-97AC-58E27DDEBCD7}"/>
              </a:ext>
            </a:extLst>
          </p:cNvPr>
          <p:cNvGrpSpPr/>
          <p:nvPr/>
        </p:nvGrpSpPr>
        <p:grpSpPr>
          <a:xfrm>
            <a:off x="200912" y="1307643"/>
            <a:ext cx="8842028" cy="2643318"/>
            <a:chOff x="200912" y="4226110"/>
            <a:chExt cx="8842028" cy="2643318"/>
          </a:xfrm>
        </p:grpSpPr>
        <p:pic>
          <p:nvPicPr>
            <p:cNvPr id="13" name="Picture 5" descr="D:\HorinouchiH\Desktop\汚水ポンプ2.tif">
              <a:extLst>
                <a:ext uri="{FF2B5EF4-FFF2-40B4-BE49-F238E27FC236}">
                  <a16:creationId xmlns:a16="http://schemas.microsoft.com/office/drawing/2014/main" id="{1E5A2B77-E521-4D83-B08B-319FD92776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9808" y="4226110"/>
              <a:ext cx="4883132" cy="26433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808B1A67-1A9B-4D05-944D-FC8C2D1B67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36" y="4442298"/>
              <a:ext cx="3531197" cy="233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a:extLst>
                <a:ext uri="{FF2B5EF4-FFF2-40B4-BE49-F238E27FC236}">
                  <a16:creationId xmlns:a16="http://schemas.microsoft.com/office/drawing/2014/main" id="{77320A4A-F8E2-40B7-8913-F6ADAB8001F0}"/>
                </a:ext>
              </a:extLst>
            </p:cNvPr>
            <p:cNvSpPr txBox="1"/>
            <p:nvPr/>
          </p:nvSpPr>
          <p:spPr>
            <a:xfrm>
              <a:off x="200912" y="4261259"/>
              <a:ext cx="1081325" cy="279214"/>
            </a:xfrm>
            <a:prstGeom prst="rect">
              <a:avLst/>
            </a:prstGeom>
            <a:solidFill>
              <a:schemeClr val="lt1"/>
            </a:solidFill>
            <a:ln>
              <a:solidFill>
                <a:schemeClr val="tx1"/>
              </a:solidFill>
            </a:ln>
          </p:spPr>
          <p:txBody>
            <a:bodyPr wrap="none" lIns="63152" tIns="31577" rIns="63152" bIns="31577"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汚水ポンプ場</a:t>
              </a:r>
            </a:p>
          </p:txBody>
        </p:sp>
        <p:sp>
          <p:nvSpPr>
            <p:cNvPr id="17" name="テキスト ボックス 16">
              <a:extLst>
                <a:ext uri="{FF2B5EF4-FFF2-40B4-BE49-F238E27FC236}">
                  <a16:creationId xmlns:a16="http://schemas.microsoft.com/office/drawing/2014/main" id="{5A971EA9-479D-4A14-857F-F167E552105D}"/>
                </a:ext>
              </a:extLst>
            </p:cNvPr>
            <p:cNvSpPr txBox="1"/>
            <p:nvPr/>
          </p:nvSpPr>
          <p:spPr>
            <a:xfrm>
              <a:off x="4348030" y="4368336"/>
              <a:ext cx="1619934" cy="279214"/>
            </a:xfrm>
            <a:prstGeom prst="rect">
              <a:avLst/>
            </a:prstGeom>
            <a:noFill/>
            <a:ln>
              <a:solidFill>
                <a:schemeClr val="tx1"/>
              </a:solidFill>
            </a:ln>
          </p:spPr>
          <p:txBody>
            <a:bodyPr wrap="none" lIns="63152" tIns="31577" rIns="63152" bIns="31577"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汚水ポンプ場断面図</a:t>
              </a:r>
            </a:p>
          </p:txBody>
        </p:sp>
        <p:sp>
          <p:nvSpPr>
            <p:cNvPr id="19" name="角丸四角形 17">
              <a:extLst>
                <a:ext uri="{FF2B5EF4-FFF2-40B4-BE49-F238E27FC236}">
                  <a16:creationId xmlns:a16="http://schemas.microsoft.com/office/drawing/2014/main" id="{A017B3FC-53D8-4B3D-83C0-C509B12A9A40}"/>
                </a:ext>
              </a:extLst>
            </p:cNvPr>
            <p:cNvSpPr/>
            <p:nvPr/>
          </p:nvSpPr>
          <p:spPr>
            <a:xfrm>
              <a:off x="1900922" y="5451073"/>
              <a:ext cx="357664" cy="997034"/>
            </a:xfrm>
            <a:prstGeom prst="roundRect">
              <a:avLst/>
            </a:prstGeom>
            <a:noFill/>
            <a:ln w="22225" cap="rnd"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p>
          </p:txBody>
        </p:sp>
        <p:sp>
          <p:nvSpPr>
            <p:cNvPr id="20" name="テキスト ボックス 19">
              <a:extLst>
                <a:ext uri="{FF2B5EF4-FFF2-40B4-BE49-F238E27FC236}">
                  <a16:creationId xmlns:a16="http://schemas.microsoft.com/office/drawing/2014/main" id="{F0CD3608-F7CA-4FD3-BC04-9BEBD5427537}"/>
                </a:ext>
              </a:extLst>
            </p:cNvPr>
            <p:cNvSpPr txBox="1"/>
            <p:nvPr/>
          </p:nvSpPr>
          <p:spPr>
            <a:xfrm>
              <a:off x="2190396" y="6616214"/>
              <a:ext cx="1813317" cy="205890"/>
            </a:xfrm>
            <a:prstGeom prst="rect">
              <a:avLst/>
            </a:prstGeom>
            <a:noFill/>
          </p:spPr>
          <p:txBody>
            <a:bodyPr wrap="none" rtlCol="0">
              <a:spAutoFit/>
            </a:bodyPr>
            <a:lstStyle/>
            <a:p>
              <a:r>
                <a:rPr lang="ja-JP" altLang="en-US" sz="738" dirty="0"/>
                <a:t>出展：公益財団法人日本下水道協会</a:t>
              </a:r>
              <a:r>
                <a:rPr lang="en-US" altLang="ja-JP" sz="738" dirty="0"/>
                <a:t>HP</a:t>
              </a:r>
              <a:endParaRPr lang="ja-JP" altLang="en-US" sz="738" dirty="0"/>
            </a:p>
          </p:txBody>
        </p:sp>
      </p:grpSp>
      <p:sp>
        <p:nvSpPr>
          <p:cNvPr id="21" name="テキスト ボックス 20">
            <a:extLst>
              <a:ext uri="{FF2B5EF4-FFF2-40B4-BE49-F238E27FC236}">
                <a16:creationId xmlns:a16="http://schemas.microsoft.com/office/drawing/2014/main" id="{F51B1435-CEFD-4317-8511-D543E7CEC007}"/>
              </a:ext>
            </a:extLst>
          </p:cNvPr>
          <p:cNvSpPr txBox="1"/>
          <p:nvPr/>
        </p:nvSpPr>
        <p:spPr>
          <a:xfrm>
            <a:off x="1331455" y="1339747"/>
            <a:ext cx="2459827" cy="461665"/>
          </a:xfrm>
          <a:prstGeom prst="rect">
            <a:avLst/>
          </a:prstGeom>
          <a:solidFill>
            <a:schemeClr val="bg1"/>
          </a:solidFill>
          <a:ln w="19050">
            <a:noFill/>
          </a:ln>
        </p:spPr>
        <p:txBody>
          <a:bodyPr wrap="square" rtlCol="0">
            <a:spAutoFit/>
          </a:bodyPr>
          <a:lstStyle/>
          <a:p>
            <a:r>
              <a:rPr lang="ja-JP" altLang="en-US" sz="1200" dirty="0">
                <a:latin typeface="Meiryo UI" pitchFamily="50" charset="-128"/>
                <a:ea typeface="Meiryo UI" pitchFamily="50" charset="-128"/>
                <a:cs typeface="Meiryo UI" pitchFamily="50" charset="-128"/>
              </a:rPr>
              <a:t>下水道管に流入した汚水を</a:t>
            </a:r>
            <a:endParaRPr lang="en-US" altLang="ja-JP" sz="1200" dirty="0">
              <a:latin typeface="Meiryo UI" pitchFamily="50" charset="-128"/>
              <a:ea typeface="Meiryo UI" pitchFamily="50" charset="-128"/>
              <a:cs typeface="Meiryo UI" pitchFamily="50" charset="-128"/>
            </a:endParaRPr>
          </a:p>
          <a:p>
            <a:r>
              <a:rPr lang="ja-JP" altLang="en-US" sz="1200" dirty="0">
                <a:latin typeface="Meiryo UI" pitchFamily="50" charset="-128"/>
                <a:ea typeface="Meiryo UI" pitchFamily="50" charset="-128"/>
                <a:cs typeface="Meiryo UI" pitchFamily="50" charset="-128"/>
              </a:rPr>
              <a:t>下流のポンプ場や処理場に送水する</a:t>
            </a:r>
            <a:endParaRPr kumimoji="1" lang="ja-JP" altLang="en-US" sz="1200" dirty="0">
              <a:latin typeface="Meiryo UI" pitchFamily="50" charset="-128"/>
              <a:ea typeface="Meiryo UI" pitchFamily="50" charset="-128"/>
              <a:cs typeface="Meiryo UI" pitchFamily="50" charset="-128"/>
            </a:endParaRPr>
          </a:p>
        </p:txBody>
      </p:sp>
      <p:sp>
        <p:nvSpPr>
          <p:cNvPr id="22" name="テキスト ボックス 21">
            <a:extLst>
              <a:ext uri="{FF2B5EF4-FFF2-40B4-BE49-F238E27FC236}">
                <a16:creationId xmlns:a16="http://schemas.microsoft.com/office/drawing/2014/main" id="{73653AC0-2CF1-4C2A-B3B1-B326EE0252D0}"/>
              </a:ext>
            </a:extLst>
          </p:cNvPr>
          <p:cNvSpPr txBox="1"/>
          <p:nvPr/>
        </p:nvSpPr>
        <p:spPr>
          <a:xfrm>
            <a:off x="1331455" y="4163067"/>
            <a:ext cx="2459827" cy="461665"/>
          </a:xfrm>
          <a:prstGeom prst="rect">
            <a:avLst/>
          </a:prstGeom>
          <a:solidFill>
            <a:schemeClr val="bg1"/>
          </a:solidFill>
          <a:ln w="19050">
            <a:noFill/>
          </a:ln>
        </p:spPr>
        <p:txBody>
          <a:bodyPr wrap="square" rtlCol="0">
            <a:spAutoFit/>
          </a:bodyPr>
          <a:lstStyle/>
          <a:p>
            <a:r>
              <a:rPr lang="ja-JP" altLang="en-US" sz="1200" dirty="0">
                <a:latin typeface="Meiryo UI" pitchFamily="50" charset="-128"/>
                <a:ea typeface="Meiryo UI" pitchFamily="50" charset="-128"/>
                <a:cs typeface="Meiryo UI" pitchFamily="50" charset="-128"/>
              </a:rPr>
              <a:t>下水道管に流入した雨水を</a:t>
            </a:r>
            <a:endParaRPr lang="en-US" altLang="ja-JP" sz="1200" dirty="0">
              <a:latin typeface="Meiryo UI" pitchFamily="50" charset="-128"/>
              <a:ea typeface="Meiryo UI" pitchFamily="50" charset="-128"/>
              <a:cs typeface="Meiryo UI" pitchFamily="50" charset="-128"/>
            </a:endParaRPr>
          </a:p>
          <a:p>
            <a:r>
              <a:rPr lang="ja-JP" altLang="en-US" sz="1200" dirty="0">
                <a:latin typeface="Meiryo UI" pitchFamily="50" charset="-128"/>
                <a:ea typeface="Meiryo UI" pitchFamily="50" charset="-128"/>
                <a:cs typeface="Meiryo UI" pitchFamily="50" charset="-128"/>
              </a:rPr>
              <a:t>河川に排水する</a:t>
            </a:r>
            <a:endParaRPr lang="en-US" altLang="ja-JP" sz="1200" dirty="0">
              <a:latin typeface="Meiryo UI" pitchFamily="50" charset="-128"/>
              <a:ea typeface="Meiryo UI" pitchFamily="50" charset="-128"/>
              <a:cs typeface="Meiryo UI" pitchFamily="50" charset="-128"/>
            </a:endParaRPr>
          </a:p>
        </p:txBody>
      </p:sp>
      <p:sp>
        <p:nvSpPr>
          <p:cNvPr id="23" name="スライド番号プレースホルダー 2">
            <a:extLst>
              <a:ext uri="{FF2B5EF4-FFF2-40B4-BE49-F238E27FC236}">
                <a16:creationId xmlns:a16="http://schemas.microsoft.com/office/drawing/2014/main" id="{8D7229BD-BC66-476B-A4E6-29C9DCBC54E5}"/>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3</a:t>
            </a:fld>
            <a:endParaRPr kumimoji="1" lang="ja-JP" altLang="en-US" dirty="0"/>
          </a:p>
        </p:txBody>
      </p:sp>
      <p:sp>
        <p:nvSpPr>
          <p:cNvPr id="24" name="テキスト ボックス 23">
            <a:extLst>
              <a:ext uri="{FF2B5EF4-FFF2-40B4-BE49-F238E27FC236}">
                <a16:creationId xmlns:a16="http://schemas.microsoft.com/office/drawing/2014/main" id="{1508EC01-045E-42F1-8883-DBF2BDBA5E75}"/>
              </a:ext>
            </a:extLst>
          </p:cNvPr>
          <p:cNvSpPr txBox="1"/>
          <p:nvPr/>
        </p:nvSpPr>
        <p:spPr>
          <a:xfrm>
            <a:off x="7271792" y="25599"/>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8748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itchFamily="50" charset="-128"/>
                <a:ea typeface="Meiryo UI" pitchFamily="50" charset="-128"/>
                <a:cs typeface="Meiryo UI" pitchFamily="50" charset="-128"/>
              </a:rPr>
              <a:t>．施設の現状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検証対象施設 </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下水設備</a:t>
            </a:r>
            <a:r>
              <a:rPr lang="en-US" altLang="ja-JP" sz="2400" dirty="0">
                <a:latin typeface="Meiryo UI" pitchFamily="50" charset="-128"/>
                <a:ea typeface="Meiryo UI" pitchFamily="50" charset="-128"/>
                <a:cs typeface="Meiryo UI" pitchFamily="50" charset="-128"/>
              </a:rPr>
              <a:t>》</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mtClean="0"/>
              <a:t>4</a:t>
            </a:fld>
            <a:endParaRPr kumimoji="1" lang="ja-JP" altLang="en-US" dirty="0"/>
          </a:p>
        </p:txBody>
      </p:sp>
      <p:cxnSp>
        <p:nvCxnSpPr>
          <p:cNvPr id="43" name="直線矢印コネクタ 42">
            <a:extLst>
              <a:ext uri="{FF2B5EF4-FFF2-40B4-BE49-F238E27FC236}">
                <a16:creationId xmlns:a16="http://schemas.microsoft.com/office/drawing/2014/main" id="{8B529CEB-38BC-4AAB-9607-6E5AD939D4FA}"/>
              </a:ext>
            </a:extLst>
          </p:cNvPr>
          <p:cNvCxnSpPr/>
          <p:nvPr/>
        </p:nvCxnSpPr>
        <p:spPr>
          <a:xfrm>
            <a:off x="2917732" y="2456372"/>
            <a:ext cx="203820" cy="3224"/>
          </a:xfrm>
          <a:prstGeom prst="straightConnector1">
            <a:avLst/>
          </a:prstGeom>
          <a:ln w="25400">
            <a:tailEnd type="triangle" w="lg" len="med"/>
          </a:ln>
        </p:spPr>
        <p:style>
          <a:lnRef idx="1">
            <a:schemeClr val="dk1"/>
          </a:lnRef>
          <a:fillRef idx="0">
            <a:schemeClr val="dk1"/>
          </a:fillRef>
          <a:effectRef idx="0">
            <a:schemeClr val="dk1"/>
          </a:effectRef>
          <a:fontRef idx="minor">
            <a:schemeClr val="tx1"/>
          </a:fontRef>
        </p:style>
      </p:cxnSp>
      <p:cxnSp>
        <p:nvCxnSpPr>
          <p:cNvPr id="44" name="直線矢印コネクタ 43">
            <a:extLst>
              <a:ext uri="{FF2B5EF4-FFF2-40B4-BE49-F238E27FC236}">
                <a16:creationId xmlns:a16="http://schemas.microsoft.com/office/drawing/2014/main" id="{5E9C35E4-5D42-478D-897F-5F7780511129}"/>
              </a:ext>
            </a:extLst>
          </p:cNvPr>
          <p:cNvCxnSpPr/>
          <p:nvPr/>
        </p:nvCxnSpPr>
        <p:spPr>
          <a:xfrm flipV="1">
            <a:off x="5924912" y="2453148"/>
            <a:ext cx="203820" cy="6448"/>
          </a:xfrm>
          <a:prstGeom prst="straightConnector1">
            <a:avLst/>
          </a:prstGeom>
          <a:ln w="25400">
            <a:tailEnd type="triangle" w="lg" len="med"/>
          </a:ln>
        </p:spPr>
        <p:style>
          <a:lnRef idx="1">
            <a:schemeClr val="dk1"/>
          </a:lnRef>
          <a:fillRef idx="0">
            <a:schemeClr val="dk1"/>
          </a:fillRef>
          <a:effectRef idx="0">
            <a:schemeClr val="dk1"/>
          </a:effectRef>
          <a:fontRef idx="minor">
            <a:schemeClr val="tx1"/>
          </a:fontRef>
        </p:style>
      </p:cxnSp>
      <p:cxnSp>
        <p:nvCxnSpPr>
          <p:cNvPr id="45" name="直線矢印コネクタ 44">
            <a:extLst>
              <a:ext uri="{FF2B5EF4-FFF2-40B4-BE49-F238E27FC236}">
                <a16:creationId xmlns:a16="http://schemas.microsoft.com/office/drawing/2014/main" id="{2FC58A9A-ABB7-4614-8961-CEA7F6B1D806}"/>
              </a:ext>
            </a:extLst>
          </p:cNvPr>
          <p:cNvCxnSpPr/>
          <p:nvPr/>
        </p:nvCxnSpPr>
        <p:spPr>
          <a:xfrm>
            <a:off x="2917732" y="5199180"/>
            <a:ext cx="203820" cy="0"/>
          </a:xfrm>
          <a:prstGeom prst="straightConnector1">
            <a:avLst/>
          </a:prstGeom>
          <a:ln w="25400">
            <a:tailEnd type="triangle" w="lg" len="med"/>
          </a:ln>
        </p:spPr>
        <p:style>
          <a:lnRef idx="1">
            <a:schemeClr val="dk1"/>
          </a:lnRef>
          <a:fillRef idx="0">
            <a:schemeClr val="dk1"/>
          </a:fillRef>
          <a:effectRef idx="0">
            <a:schemeClr val="dk1"/>
          </a:effectRef>
          <a:fontRef idx="minor">
            <a:schemeClr val="tx1"/>
          </a:fontRef>
        </p:style>
      </p:cxnSp>
      <p:cxnSp>
        <p:nvCxnSpPr>
          <p:cNvPr id="46" name="直線矢印コネクタ 45">
            <a:extLst>
              <a:ext uri="{FF2B5EF4-FFF2-40B4-BE49-F238E27FC236}">
                <a16:creationId xmlns:a16="http://schemas.microsoft.com/office/drawing/2014/main" id="{ADA3A5B0-4B7D-45DA-B22B-4D1EDC433C6D}"/>
              </a:ext>
            </a:extLst>
          </p:cNvPr>
          <p:cNvCxnSpPr/>
          <p:nvPr/>
        </p:nvCxnSpPr>
        <p:spPr>
          <a:xfrm>
            <a:off x="5924912" y="5199180"/>
            <a:ext cx="203819" cy="0"/>
          </a:xfrm>
          <a:prstGeom prst="straightConnector1">
            <a:avLst/>
          </a:prstGeom>
          <a:ln w="25400">
            <a:tailEnd type="triangle" w="lg" len="med"/>
          </a:ln>
        </p:spPr>
        <p:style>
          <a:lnRef idx="1">
            <a:schemeClr val="dk1"/>
          </a:lnRef>
          <a:fillRef idx="0">
            <a:schemeClr val="dk1"/>
          </a:fillRef>
          <a:effectRef idx="0">
            <a:schemeClr val="dk1"/>
          </a:effectRef>
          <a:fontRef idx="minor">
            <a:schemeClr val="tx1"/>
          </a:fontRef>
        </p:style>
      </p:cxnSp>
      <p:sp>
        <p:nvSpPr>
          <p:cNvPr id="47" name="Text Box 6">
            <a:extLst>
              <a:ext uri="{FF2B5EF4-FFF2-40B4-BE49-F238E27FC236}">
                <a16:creationId xmlns:a16="http://schemas.microsoft.com/office/drawing/2014/main" id="{6838DB3A-2AA0-4461-9D40-E90B4EDC19C2}"/>
              </a:ext>
            </a:extLst>
          </p:cNvPr>
          <p:cNvSpPr txBox="1">
            <a:spLocks noChangeArrowheads="1"/>
          </p:cNvSpPr>
          <p:nvPr/>
        </p:nvSpPr>
        <p:spPr bwMode="auto">
          <a:xfrm>
            <a:off x="33806" y="3395937"/>
            <a:ext cx="3014700" cy="642484"/>
          </a:xfrm>
          <a:prstGeom prst="rect">
            <a:avLst/>
          </a:prstGeom>
          <a:noFill/>
          <a:ln w="9525">
            <a:noFill/>
            <a:miter lim="800000"/>
            <a:headEnd/>
            <a:tailEnd/>
          </a:ln>
        </p:spPr>
        <p:txBody>
          <a:bodyPr wrap="square">
            <a:spAutoFit/>
          </a:bodyPr>
          <a:lstStyle/>
          <a:p>
            <a:pPr algn="ctr">
              <a:spcBef>
                <a:spcPct val="50000"/>
              </a:spcBef>
            </a:pPr>
            <a:r>
              <a:rPr lang="ja-JP" altLang="en-US" sz="2000" dirty="0">
                <a:solidFill>
                  <a:srgbClr val="000000"/>
                </a:solidFill>
              </a:rPr>
              <a:t>沈砂池施設</a:t>
            </a:r>
            <a:endParaRPr lang="en-US" altLang="ja-JP" sz="2000" dirty="0">
              <a:solidFill>
                <a:srgbClr val="000000"/>
              </a:solidFill>
            </a:endParaRPr>
          </a:p>
          <a:p>
            <a:pPr algn="ctr">
              <a:spcBef>
                <a:spcPct val="50000"/>
              </a:spcBef>
            </a:pPr>
            <a:r>
              <a:rPr lang="ja-JP" altLang="en-US" sz="1000" dirty="0">
                <a:solidFill>
                  <a:srgbClr val="000000"/>
                </a:solidFill>
              </a:rPr>
              <a:t>（汚水中のゴミや砂などを取り除く）</a:t>
            </a:r>
            <a:endParaRPr lang="en-US" altLang="ja-JP" sz="1000" dirty="0">
              <a:solidFill>
                <a:srgbClr val="000000"/>
              </a:solidFill>
            </a:endParaRPr>
          </a:p>
        </p:txBody>
      </p:sp>
      <p:sp>
        <p:nvSpPr>
          <p:cNvPr id="48" name="Text Box 7">
            <a:extLst>
              <a:ext uri="{FF2B5EF4-FFF2-40B4-BE49-F238E27FC236}">
                <a16:creationId xmlns:a16="http://schemas.microsoft.com/office/drawing/2014/main" id="{02147E4E-285B-493B-B576-D63C970CD691}"/>
              </a:ext>
            </a:extLst>
          </p:cNvPr>
          <p:cNvSpPr txBox="1">
            <a:spLocks noChangeArrowheads="1"/>
          </p:cNvSpPr>
          <p:nvPr/>
        </p:nvSpPr>
        <p:spPr bwMode="auto">
          <a:xfrm>
            <a:off x="2927404" y="3405923"/>
            <a:ext cx="3201327" cy="642484"/>
          </a:xfrm>
          <a:prstGeom prst="rect">
            <a:avLst/>
          </a:prstGeom>
          <a:noFill/>
          <a:ln w="9525">
            <a:noFill/>
            <a:miter lim="800000"/>
            <a:headEnd/>
            <a:tailEnd/>
          </a:ln>
        </p:spPr>
        <p:txBody>
          <a:bodyPr wrap="square">
            <a:spAutoFit/>
          </a:bodyPr>
          <a:lstStyle/>
          <a:p>
            <a:pPr algn="ctr">
              <a:spcBef>
                <a:spcPct val="50000"/>
              </a:spcBef>
            </a:pPr>
            <a:r>
              <a:rPr lang="ja-JP" altLang="en-US" sz="2000" dirty="0">
                <a:solidFill>
                  <a:srgbClr val="000000"/>
                </a:solidFill>
              </a:rPr>
              <a:t>汚水ポンプ施設</a:t>
            </a:r>
            <a:endParaRPr lang="en-US" altLang="ja-JP" sz="2000" dirty="0">
              <a:solidFill>
                <a:srgbClr val="000000"/>
              </a:solidFill>
            </a:endParaRPr>
          </a:p>
          <a:p>
            <a:pPr algn="ctr">
              <a:spcBef>
                <a:spcPct val="50000"/>
              </a:spcBef>
            </a:pPr>
            <a:r>
              <a:rPr lang="ja-JP" altLang="en-US" sz="1000" dirty="0">
                <a:solidFill>
                  <a:srgbClr val="000000"/>
                </a:solidFill>
              </a:rPr>
              <a:t>（流入した汚水を水処理施設へ送水）</a:t>
            </a:r>
          </a:p>
        </p:txBody>
      </p:sp>
      <p:sp>
        <p:nvSpPr>
          <p:cNvPr id="49" name="Text Box 6">
            <a:extLst>
              <a:ext uri="{FF2B5EF4-FFF2-40B4-BE49-F238E27FC236}">
                <a16:creationId xmlns:a16="http://schemas.microsoft.com/office/drawing/2014/main" id="{6C6FAEF3-EAFE-47D8-9D26-286D1CA84DE9}"/>
              </a:ext>
            </a:extLst>
          </p:cNvPr>
          <p:cNvSpPr txBox="1">
            <a:spLocks noChangeArrowheads="1"/>
          </p:cNvSpPr>
          <p:nvPr/>
        </p:nvSpPr>
        <p:spPr bwMode="auto">
          <a:xfrm>
            <a:off x="6063719" y="3392177"/>
            <a:ext cx="3015636" cy="642484"/>
          </a:xfrm>
          <a:prstGeom prst="rect">
            <a:avLst/>
          </a:prstGeom>
          <a:noFill/>
          <a:ln w="9525">
            <a:noFill/>
            <a:miter lim="800000"/>
            <a:headEnd/>
            <a:tailEnd/>
          </a:ln>
        </p:spPr>
        <p:txBody>
          <a:bodyPr wrap="square">
            <a:spAutoFit/>
          </a:bodyPr>
          <a:lstStyle/>
          <a:p>
            <a:pPr algn="ctr">
              <a:spcBef>
                <a:spcPct val="50000"/>
              </a:spcBef>
            </a:pPr>
            <a:r>
              <a:rPr lang="ja-JP" altLang="en-US" sz="2000" dirty="0">
                <a:solidFill>
                  <a:srgbClr val="000000"/>
                </a:solidFill>
              </a:rPr>
              <a:t>水処理施設</a:t>
            </a:r>
            <a:endParaRPr lang="en-US" altLang="ja-JP" sz="2000" dirty="0">
              <a:solidFill>
                <a:srgbClr val="000000"/>
              </a:solidFill>
            </a:endParaRPr>
          </a:p>
          <a:p>
            <a:pPr algn="ctr">
              <a:spcBef>
                <a:spcPct val="50000"/>
              </a:spcBef>
            </a:pPr>
            <a:r>
              <a:rPr lang="ja-JP" altLang="en-US" sz="1000" dirty="0">
                <a:solidFill>
                  <a:srgbClr val="000000"/>
                </a:solidFill>
              </a:rPr>
              <a:t>（汚濁物質である有機物を取り除く）</a:t>
            </a:r>
          </a:p>
        </p:txBody>
      </p:sp>
      <p:sp>
        <p:nvSpPr>
          <p:cNvPr id="50" name="Text Box 6">
            <a:extLst>
              <a:ext uri="{FF2B5EF4-FFF2-40B4-BE49-F238E27FC236}">
                <a16:creationId xmlns:a16="http://schemas.microsoft.com/office/drawing/2014/main" id="{DA429F5A-991D-4236-AF06-19EF8A179E13}"/>
              </a:ext>
            </a:extLst>
          </p:cNvPr>
          <p:cNvSpPr txBox="1">
            <a:spLocks noChangeArrowheads="1"/>
          </p:cNvSpPr>
          <p:nvPr/>
        </p:nvSpPr>
        <p:spPr bwMode="auto">
          <a:xfrm>
            <a:off x="104701" y="6129859"/>
            <a:ext cx="2841994" cy="642484"/>
          </a:xfrm>
          <a:prstGeom prst="rect">
            <a:avLst/>
          </a:prstGeom>
          <a:noFill/>
          <a:ln w="9525">
            <a:noFill/>
            <a:miter lim="800000"/>
            <a:headEnd/>
            <a:tailEnd/>
          </a:ln>
        </p:spPr>
        <p:txBody>
          <a:bodyPr wrap="square">
            <a:spAutoFit/>
          </a:bodyPr>
          <a:lstStyle/>
          <a:p>
            <a:pPr algn="ctr">
              <a:spcBef>
                <a:spcPct val="50000"/>
              </a:spcBef>
            </a:pPr>
            <a:r>
              <a:rPr lang="ja-JP" altLang="en-US" sz="2000" dirty="0">
                <a:solidFill>
                  <a:srgbClr val="000000"/>
                </a:solidFill>
              </a:rPr>
              <a:t>砂ろ過施設</a:t>
            </a:r>
            <a:endParaRPr lang="en-US" altLang="ja-JP" sz="2000" dirty="0">
              <a:solidFill>
                <a:srgbClr val="000000"/>
              </a:solidFill>
            </a:endParaRPr>
          </a:p>
          <a:p>
            <a:pPr algn="ctr">
              <a:spcBef>
                <a:spcPct val="50000"/>
              </a:spcBef>
            </a:pPr>
            <a:r>
              <a:rPr lang="ja-JP" altLang="en-US" sz="1000" dirty="0">
                <a:solidFill>
                  <a:srgbClr val="000000"/>
                </a:solidFill>
              </a:rPr>
              <a:t>（浮遊物など細かい粒子を取り除く）</a:t>
            </a:r>
          </a:p>
        </p:txBody>
      </p:sp>
      <p:sp>
        <p:nvSpPr>
          <p:cNvPr id="51" name="Text Box 7">
            <a:extLst>
              <a:ext uri="{FF2B5EF4-FFF2-40B4-BE49-F238E27FC236}">
                <a16:creationId xmlns:a16="http://schemas.microsoft.com/office/drawing/2014/main" id="{7F11EE53-FCD4-42AC-A7CA-ADB09750B8C6}"/>
              </a:ext>
            </a:extLst>
          </p:cNvPr>
          <p:cNvSpPr txBox="1">
            <a:spLocks noChangeArrowheads="1"/>
          </p:cNvSpPr>
          <p:nvPr/>
        </p:nvSpPr>
        <p:spPr bwMode="auto">
          <a:xfrm>
            <a:off x="6523078" y="6129859"/>
            <a:ext cx="2087934" cy="642484"/>
          </a:xfrm>
          <a:prstGeom prst="rect">
            <a:avLst/>
          </a:prstGeom>
          <a:noFill/>
          <a:ln w="9525">
            <a:noFill/>
            <a:miter lim="800000"/>
            <a:headEnd/>
            <a:tailEnd/>
          </a:ln>
        </p:spPr>
        <p:txBody>
          <a:bodyPr wrap="square">
            <a:spAutoFit/>
          </a:bodyPr>
          <a:lstStyle/>
          <a:p>
            <a:pPr algn="ctr">
              <a:spcBef>
                <a:spcPct val="50000"/>
              </a:spcBef>
            </a:pPr>
            <a:r>
              <a:rPr lang="ja-JP" altLang="en-US" sz="2000" dirty="0">
                <a:solidFill>
                  <a:srgbClr val="000000"/>
                </a:solidFill>
              </a:rPr>
              <a:t>処理水放流口</a:t>
            </a:r>
            <a:endParaRPr lang="en-US" altLang="ja-JP" sz="2000" dirty="0">
              <a:solidFill>
                <a:srgbClr val="000000"/>
              </a:solidFill>
            </a:endParaRPr>
          </a:p>
          <a:p>
            <a:pPr algn="ctr">
              <a:spcBef>
                <a:spcPct val="50000"/>
              </a:spcBef>
            </a:pPr>
            <a:r>
              <a:rPr lang="ja-JP" altLang="en-US" sz="1000" dirty="0">
                <a:solidFill>
                  <a:srgbClr val="000000"/>
                </a:solidFill>
              </a:rPr>
              <a:t>（処理水を河川へ放流）</a:t>
            </a:r>
          </a:p>
        </p:txBody>
      </p:sp>
      <p:pic>
        <p:nvPicPr>
          <p:cNvPr id="52" name="図 51">
            <a:extLst>
              <a:ext uri="{FF2B5EF4-FFF2-40B4-BE49-F238E27FC236}">
                <a16:creationId xmlns:a16="http://schemas.microsoft.com/office/drawing/2014/main" id="{694E5E04-0EAC-4062-B9E1-805AD93056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5413" y="1525143"/>
            <a:ext cx="2491488" cy="1868616"/>
          </a:xfrm>
          <a:prstGeom prst="rect">
            <a:avLst/>
          </a:prstGeom>
        </p:spPr>
      </p:pic>
      <p:pic>
        <p:nvPicPr>
          <p:cNvPr id="53" name="図 52">
            <a:extLst>
              <a:ext uri="{FF2B5EF4-FFF2-40B4-BE49-F238E27FC236}">
                <a16:creationId xmlns:a16="http://schemas.microsoft.com/office/drawing/2014/main" id="{5A92D238-467D-465F-B70E-69A7613466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1127" y="1533362"/>
            <a:ext cx="2491875" cy="1868906"/>
          </a:xfrm>
          <a:prstGeom prst="rect">
            <a:avLst/>
          </a:prstGeom>
        </p:spPr>
      </p:pic>
      <p:pic>
        <p:nvPicPr>
          <p:cNvPr id="54" name="図 53">
            <a:extLst>
              <a:ext uri="{FF2B5EF4-FFF2-40B4-BE49-F238E27FC236}">
                <a16:creationId xmlns:a16="http://schemas.microsoft.com/office/drawing/2014/main" id="{95F4C0C6-C7FE-4217-96CE-9FF89BEFD4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5407" y="1525143"/>
            <a:ext cx="2483277" cy="1862458"/>
          </a:xfrm>
          <a:prstGeom prst="rect">
            <a:avLst/>
          </a:prstGeom>
        </p:spPr>
      </p:pic>
      <p:pic>
        <p:nvPicPr>
          <p:cNvPr id="55" name="図 54">
            <a:extLst>
              <a:ext uri="{FF2B5EF4-FFF2-40B4-BE49-F238E27FC236}">
                <a16:creationId xmlns:a16="http://schemas.microsoft.com/office/drawing/2014/main" id="{C19136EA-42CF-45B8-B9BB-F625278ED8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8099" y="4264727"/>
            <a:ext cx="2488586" cy="1864413"/>
          </a:xfrm>
          <a:prstGeom prst="rect">
            <a:avLst/>
          </a:prstGeom>
        </p:spPr>
      </p:pic>
      <p:pic>
        <p:nvPicPr>
          <p:cNvPr id="56" name="図 55">
            <a:extLst>
              <a:ext uri="{FF2B5EF4-FFF2-40B4-BE49-F238E27FC236}">
                <a16:creationId xmlns:a16="http://schemas.microsoft.com/office/drawing/2014/main" id="{3DBA5876-6BE0-4B5F-BE77-20FC159A6F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30826" y="4264727"/>
            <a:ext cx="2486842" cy="1865132"/>
          </a:xfrm>
          <a:prstGeom prst="rect">
            <a:avLst/>
          </a:prstGeom>
        </p:spPr>
      </p:pic>
      <p:cxnSp>
        <p:nvCxnSpPr>
          <p:cNvPr id="57" name="直線矢印コネクタ 56">
            <a:extLst>
              <a:ext uri="{FF2B5EF4-FFF2-40B4-BE49-F238E27FC236}">
                <a16:creationId xmlns:a16="http://schemas.microsoft.com/office/drawing/2014/main" id="{5B9DC03A-4170-4E16-A09B-A887199CCB28}"/>
              </a:ext>
            </a:extLst>
          </p:cNvPr>
          <p:cNvCxnSpPr/>
          <p:nvPr/>
        </p:nvCxnSpPr>
        <p:spPr>
          <a:xfrm>
            <a:off x="8926108" y="2497589"/>
            <a:ext cx="203820" cy="0"/>
          </a:xfrm>
          <a:prstGeom prst="straightConnector1">
            <a:avLst/>
          </a:prstGeom>
          <a:ln w="25400">
            <a:tailEnd type="triangle" w="lg" len="med"/>
          </a:ln>
        </p:spPr>
        <p:style>
          <a:lnRef idx="1">
            <a:schemeClr val="dk1"/>
          </a:lnRef>
          <a:fillRef idx="0">
            <a:schemeClr val="dk1"/>
          </a:fillRef>
          <a:effectRef idx="0">
            <a:schemeClr val="dk1"/>
          </a:effectRef>
          <a:fontRef idx="minor">
            <a:schemeClr val="tx1"/>
          </a:fontRef>
        </p:style>
      </p:cxnSp>
      <p:cxnSp>
        <p:nvCxnSpPr>
          <p:cNvPr id="58" name="直線矢印コネクタ 57">
            <a:extLst>
              <a:ext uri="{FF2B5EF4-FFF2-40B4-BE49-F238E27FC236}">
                <a16:creationId xmlns:a16="http://schemas.microsoft.com/office/drawing/2014/main" id="{D245D704-9E1A-4E13-9E56-907E595E48AD}"/>
              </a:ext>
            </a:extLst>
          </p:cNvPr>
          <p:cNvCxnSpPr/>
          <p:nvPr/>
        </p:nvCxnSpPr>
        <p:spPr>
          <a:xfrm>
            <a:off x="2790" y="5199180"/>
            <a:ext cx="203820" cy="0"/>
          </a:xfrm>
          <a:prstGeom prst="straightConnector1">
            <a:avLst/>
          </a:prstGeom>
          <a:ln w="25400">
            <a:tailEnd type="triangle" w="lg" len="med"/>
          </a:ln>
        </p:spPr>
        <p:style>
          <a:lnRef idx="1">
            <a:schemeClr val="dk1"/>
          </a:lnRef>
          <a:fillRef idx="0">
            <a:schemeClr val="dk1"/>
          </a:fillRef>
          <a:effectRef idx="0">
            <a:schemeClr val="dk1"/>
          </a:effectRef>
          <a:fontRef idx="minor">
            <a:schemeClr val="tx1"/>
          </a:fontRef>
        </p:style>
      </p:cxnSp>
      <p:pic>
        <p:nvPicPr>
          <p:cNvPr id="59" name="図 58">
            <a:extLst>
              <a:ext uri="{FF2B5EF4-FFF2-40B4-BE49-F238E27FC236}">
                <a16:creationId xmlns:a16="http://schemas.microsoft.com/office/drawing/2014/main" id="{354FCADA-E9A4-4396-ACC8-CFAA042609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8649" y="4272728"/>
            <a:ext cx="2475216" cy="1856412"/>
          </a:xfrm>
          <a:prstGeom prst="rect">
            <a:avLst/>
          </a:prstGeom>
        </p:spPr>
      </p:pic>
      <p:sp>
        <p:nvSpPr>
          <p:cNvPr id="60" name="Text Box 7">
            <a:extLst>
              <a:ext uri="{FF2B5EF4-FFF2-40B4-BE49-F238E27FC236}">
                <a16:creationId xmlns:a16="http://schemas.microsoft.com/office/drawing/2014/main" id="{B6E83FAD-F094-4DF4-9956-0250B1C567AE}"/>
              </a:ext>
            </a:extLst>
          </p:cNvPr>
          <p:cNvSpPr txBox="1">
            <a:spLocks noChangeArrowheads="1"/>
          </p:cNvSpPr>
          <p:nvPr/>
        </p:nvSpPr>
        <p:spPr bwMode="auto">
          <a:xfrm>
            <a:off x="3047742" y="6128411"/>
            <a:ext cx="3201327" cy="642484"/>
          </a:xfrm>
          <a:prstGeom prst="rect">
            <a:avLst/>
          </a:prstGeom>
          <a:noFill/>
          <a:ln w="9525">
            <a:noFill/>
            <a:miter lim="800000"/>
            <a:headEnd/>
            <a:tailEnd/>
          </a:ln>
        </p:spPr>
        <p:txBody>
          <a:bodyPr wrap="square">
            <a:spAutoFit/>
          </a:bodyPr>
          <a:lstStyle/>
          <a:p>
            <a:pPr algn="ctr">
              <a:spcBef>
                <a:spcPct val="50000"/>
              </a:spcBef>
            </a:pPr>
            <a:r>
              <a:rPr lang="ja-JP" altLang="en-US" sz="2000" dirty="0">
                <a:solidFill>
                  <a:srgbClr val="000000"/>
                </a:solidFill>
              </a:rPr>
              <a:t>塩素混和池施設</a:t>
            </a:r>
            <a:endParaRPr lang="en-US" altLang="ja-JP" sz="2000" dirty="0">
              <a:solidFill>
                <a:srgbClr val="000000"/>
              </a:solidFill>
            </a:endParaRPr>
          </a:p>
          <a:p>
            <a:pPr algn="ctr">
              <a:spcBef>
                <a:spcPct val="50000"/>
              </a:spcBef>
            </a:pPr>
            <a:r>
              <a:rPr lang="ja-JP" altLang="en-US" sz="1000" dirty="0">
                <a:solidFill>
                  <a:srgbClr val="000000"/>
                </a:solidFill>
              </a:rPr>
              <a:t>（塩素で消毒する）</a:t>
            </a:r>
          </a:p>
        </p:txBody>
      </p:sp>
      <p:sp>
        <p:nvSpPr>
          <p:cNvPr id="61" name="タイトル 2">
            <a:extLst>
              <a:ext uri="{FF2B5EF4-FFF2-40B4-BE49-F238E27FC236}">
                <a16:creationId xmlns:a16="http://schemas.microsoft.com/office/drawing/2014/main" id="{E8C1C374-646F-46BD-8C38-F28622696622}"/>
              </a:ext>
            </a:extLst>
          </p:cNvPr>
          <p:cNvSpPr txBox="1">
            <a:spLocks/>
          </p:cNvSpPr>
          <p:nvPr/>
        </p:nvSpPr>
        <p:spPr>
          <a:xfrm>
            <a:off x="272480" y="1042806"/>
            <a:ext cx="2218877" cy="461665"/>
          </a:xfrm>
          <a:prstGeom prst="rect">
            <a:avLst/>
          </a:prstGeom>
        </p:spPr>
        <p:txBody>
          <a:bodyPr wrap="none">
            <a:sp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主な水処理施設</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A144830C-816A-469D-A06C-39D2D313CDC2}"/>
              </a:ext>
            </a:extLst>
          </p:cNvPr>
          <p:cNvSpPr txBox="1"/>
          <p:nvPr/>
        </p:nvSpPr>
        <p:spPr>
          <a:xfrm>
            <a:off x="7271792" y="9491"/>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3116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itchFamily="50" charset="-128"/>
                <a:ea typeface="Meiryo UI" pitchFamily="50" charset="-128"/>
                <a:cs typeface="Meiryo UI" pitchFamily="50" charset="-128"/>
              </a:rPr>
              <a:t>．施設の現状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検証対象施設 </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下水設備</a:t>
            </a:r>
            <a:r>
              <a:rPr lang="en-US" altLang="ja-JP" sz="2400" dirty="0">
                <a:latin typeface="Meiryo UI" pitchFamily="50" charset="-128"/>
                <a:ea typeface="Meiryo UI" pitchFamily="50" charset="-128"/>
                <a:cs typeface="Meiryo UI" pitchFamily="50" charset="-128"/>
              </a:rPr>
              <a:t>》</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5</a:t>
            </a:fld>
            <a:endParaRPr kumimoji="1" lang="ja-JP" altLang="en-US"/>
          </a:p>
        </p:txBody>
      </p:sp>
      <p:cxnSp>
        <p:nvCxnSpPr>
          <p:cNvPr id="26" name="直線矢印コネクタ 25">
            <a:extLst>
              <a:ext uri="{FF2B5EF4-FFF2-40B4-BE49-F238E27FC236}">
                <a16:creationId xmlns:a16="http://schemas.microsoft.com/office/drawing/2014/main" id="{201600E1-6515-404A-84E2-9B331890C1EE}"/>
              </a:ext>
            </a:extLst>
          </p:cNvPr>
          <p:cNvCxnSpPr/>
          <p:nvPr/>
        </p:nvCxnSpPr>
        <p:spPr>
          <a:xfrm>
            <a:off x="2960773" y="2360617"/>
            <a:ext cx="321553" cy="6544"/>
          </a:xfrm>
          <a:prstGeom prst="straightConnector1">
            <a:avLst/>
          </a:prstGeom>
          <a:ln w="25400">
            <a:tailEnd type="triangle" w="lg" len="med"/>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ECF0FF25-0739-45CD-AFC3-807A52F5FF28}"/>
              </a:ext>
            </a:extLst>
          </p:cNvPr>
          <p:cNvCxnSpPr/>
          <p:nvPr/>
        </p:nvCxnSpPr>
        <p:spPr>
          <a:xfrm>
            <a:off x="6114987" y="2367161"/>
            <a:ext cx="303736" cy="101"/>
          </a:xfrm>
          <a:prstGeom prst="straightConnector1">
            <a:avLst/>
          </a:prstGeom>
          <a:ln w="25400">
            <a:tailEnd type="triangle" w="lg" len="med"/>
          </a:ln>
        </p:spPr>
        <p:style>
          <a:lnRef idx="1">
            <a:schemeClr val="dk1"/>
          </a:lnRef>
          <a:fillRef idx="0">
            <a:schemeClr val="dk1"/>
          </a:fillRef>
          <a:effectRef idx="0">
            <a:schemeClr val="dk1"/>
          </a:effectRef>
          <a:fontRef idx="minor">
            <a:schemeClr val="tx1"/>
          </a:fontRef>
        </p:style>
      </p:cxnSp>
      <p:sp>
        <p:nvSpPr>
          <p:cNvPr id="28" name="Text Box 6">
            <a:extLst>
              <a:ext uri="{FF2B5EF4-FFF2-40B4-BE49-F238E27FC236}">
                <a16:creationId xmlns:a16="http://schemas.microsoft.com/office/drawing/2014/main" id="{A3919A25-B160-4244-B21E-8B700D8E5971}"/>
              </a:ext>
            </a:extLst>
          </p:cNvPr>
          <p:cNvSpPr txBox="1">
            <a:spLocks noChangeArrowheads="1"/>
          </p:cNvSpPr>
          <p:nvPr/>
        </p:nvSpPr>
        <p:spPr bwMode="auto">
          <a:xfrm>
            <a:off x="-563740" y="3246024"/>
            <a:ext cx="4171312" cy="642484"/>
          </a:xfrm>
          <a:prstGeom prst="rect">
            <a:avLst/>
          </a:prstGeom>
          <a:noFill/>
          <a:ln w="9525">
            <a:noFill/>
            <a:miter lim="800000"/>
            <a:headEnd/>
            <a:tailEnd/>
          </a:ln>
        </p:spPr>
        <p:txBody>
          <a:bodyPr wrap="square">
            <a:spAutoFit/>
          </a:bodyPr>
          <a:lstStyle/>
          <a:p>
            <a:pPr algn="ctr">
              <a:spcBef>
                <a:spcPct val="50000"/>
              </a:spcBef>
            </a:pPr>
            <a:r>
              <a:rPr lang="ja-JP" altLang="en-US" sz="2000" dirty="0">
                <a:solidFill>
                  <a:srgbClr val="000000"/>
                </a:solidFill>
              </a:rPr>
              <a:t>濃縮施設</a:t>
            </a:r>
            <a:endParaRPr lang="en-US" altLang="ja-JP" sz="2000" dirty="0">
              <a:solidFill>
                <a:srgbClr val="000000"/>
              </a:solidFill>
            </a:endParaRPr>
          </a:p>
          <a:p>
            <a:pPr algn="ctr">
              <a:spcBef>
                <a:spcPct val="50000"/>
              </a:spcBef>
            </a:pPr>
            <a:r>
              <a:rPr lang="ja-JP" altLang="en-US" sz="1000" dirty="0">
                <a:solidFill>
                  <a:srgbClr val="000000"/>
                </a:solidFill>
              </a:rPr>
              <a:t>（水処理施設で取り除いた汚濁物質（汚泥）を濃縮）</a:t>
            </a:r>
          </a:p>
        </p:txBody>
      </p:sp>
      <p:sp>
        <p:nvSpPr>
          <p:cNvPr id="29" name="Text Box 6">
            <a:extLst>
              <a:ext uri="{FF2B5EF4-FFF2-40B4-BE49-F238E27FC236}">
                <a16:creationId xmlns:a16="http://schemas.microsoft.com/office/drawing/2014/main" id="{B3F42E68-4273-457A-B519-6E4D37429959}"/>
              </a:ext>
            </a:extLst>
          </p:cNvPr>
          <p:cNvSpPr txBox="1">
            <a:spLocks noChangeArrowheads="1"/>
          </p:cNvSpPr>
          <p:nvPr/>
        </p:nvSpPr>
        <p:spPr bwMode="auto">
          <a:xfrm>
            <a:off x="3429820" y="3268522"/>
            <a:ext cx="2510456" cy="642484"/>
          </a:xfrm>
          <a:prstGeom prst="rect">
            <a:avLst/>
          </a:prstGeom>
          <a:noFill/>
          <a:ln w="9525">
            <a:noFill/>
            <a:miter lim="800000"/>
            <a:headEnd/>
            <a:tailEnd/>
          </a:ln>
        </p:spPr>
        <p:txBody>
          <a:bodyPr wrap="square">
            <a:spAutoFit/>
          </a:bodyPr>
          <a:lstStyle/>
          <a:p>
            <a:pPr algn="ctr">
              <a:spcBef>
                <a:spcPct val="50000"/>
              </a:spcBef>
            </a:pPr>
            <a:r>
              <a:rPr lang="ja-JP" altLang="en-US" sz="2000" dirty="0">
                <a:solidFill>
                  <a:srgbClr val="000000"/>
                </a:solidFill>
              </a:rPr>
              <a:t>脱水施設</a:t>
            </a:r>
            <a:endParaRPr lang="en-US" altLang="ja-JP" sz="2000" dirty="0">
              <a:solidFill>
                <a:srgbClr val="000000"/>
              </a:solidFill>
            </a:endParaRPr>
          </a:p>
          <a:p>
            <a:pPr algn="ctr">
              <a:spcBef>
                <a:spcPct val="50000"/>
              </a:spcBef>
            </a:pPr>
            <a:r>
              <a:rPr lang="ja-JP" altLang="en-US" sz="1000" dirty="0">
                <a:solidFill>
                  <a:srgbClr val="000000"/>
                </a:solidFill>
              </a:rPr>
              <a:t>（濃縮した汚泥を脱水）</a:t>
            </a:r>
          </a:p>
        </p:txBody>
      </p:sp>
      <p:sp>
        <p:nvSpPr>
          <p:cNvPr id="30" name="Text Box 6">
            <a:extLst>
              <a:ext uri="{FF2B5EF4-FFF2-40B4-BE49-F238E27FC236}">
                <a16:creationId xmlns:a16="http://schemas.microsoft.com/office/drawing/2014/main" id="{EF8AAA73-373B-4560-AA5E-F5C2D8C7E2A7}"/>
              </a:ext>
            </a:extLst>
          </p:cNvPr>
          <p:cNvSpPr txBox="1">
            <a:spLocks noChangeArrowheads="1"/>
          </p:cNvSpPr>
          <p:nvPr/>
        </p:nvSpPr>
        <p:spPr bwMode="auto">
          <a:xfrm>
            <a:off x="6120005" y="3239792"/>
            <a:ext cx="3538875" cy="861774"/>
          </a:xfrm>
          <a:prstGeom prst="rect">
            <a:avLst/>
          </a:prstGeom>
          <a:noFill/>
          <a:ln w="9525">
            <a:noFill/>
            <a:miter lim="800000"/>
            <a:headEnd/>
            <a:tailEnd/>
          </a:ln>
        </p:spPr>
        <p:txBody>
          <a:bodyPr wrap="square">
            <a:spAutoFit/>
          </a:bodyPr>
          <a:lstStyle/>
          <a:p>
            <a:pPr algn="ctr">
              <a:spcBef>
                <a:spcPct val="50000"/>
              </a:spcBef>
            </a:pPr>
            <a:r>
              <a:rPr lang="ja-JP" altLang="en-US" sz="2000" dirty="0">
                <a:solidFill>
                  <a:srgbClr val="000000"/>
                </a:solidFill>
              </a:rPr>
              <a:t>焼却炉施設</a:t>
            </a:r>
            <a:endParaRPr lang="en-US" altLang="ja-JP" sz="2000" dirty="0">
              <a:solidFill>
                <a:srgbClr val="000000"/>
              </a:solidFill>
            </a:endParaRPr>
          </a:p>
          <a:p>
            <a:pPr algn="ctr">
              <a:spcBef>
                <a:spcPct val="50000"/>
              </a:spcBef>
            </a:pPr>
            <a:r>
              <a:rPr lang="ja-JP" altLang="en-US" sz="1000" dirty="0">
                <a:solidFill>
                  <a:srgbClr val="000000"/>
                </a:solidFill>
              </a:rPr>
              <a:t>（脱水した汚泥を焼却し減容化・安定化）</a:t>
            </a:r>
            <a:endParaRPr lang="en-US" altLang="ja-JP" sz="1000" dirty="0">
              <a:solidFill>
                <a:srgbClr val="000000"/>
              </a:solidFill>
            </a:endParaRPr>
          </a:p>
          <a:p>
            <a:pPr algn="ctr">
              <a:spcBef>
                <a:spcPct val="50000"/>
              </a:spcBef>
            </a:pPr>
            <a:r>
              <a:rPr lang="ja-JP" altLang="en-US" sz="1000" dirty="0">
                <a:solidFill>
                  <a:srgbClr val="000000"/>
                </a:solidFill>
              </a:rPr>
              <a:t>（焼却灰は埋立処分）</a:t>
            </a:r>
          </a:p>
        </p:txBody>
      </p:sp>
      <p:sp>
        <p:nvSpPr>
          <p:cNvPr id="31" name="タイトル 2">
            <a:extLst>
              <a:ext uri="{FF2B5EF4-FFF2-40B4-BE49-F238E27FC236}">
                <a16:creationId xmlns:a16="http://schemas.microsoft.com/office/drawing/2014/main" id="{D9396CE2-442C-4079-8D38-45389599BED2}"/>
              </a:ext>
            </a:extLst>
          </p:cNvPr>
          <p:cNvSpPr txBox="1">
            <a:spLocks/>
          </p:cNvSpPr>
          <p:nvPr/>
        </p:nvSpPr>
        <p:spPr>
          <a:xfrm>
            <a:off x="61352" y="3914646"/>
            <a:ext cx="2513830" cy="830997"/>
          </a:xfrm>
          <a:prstGeom prst="rect">
            <a:avLst/>
          </a:prstGeom>
        </p:spPr>
        <p:txBody>
          <a:bodyPr wrap="none">
            <a:sp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主な雨水排水施設</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矢印コネクタ 31">
            <a:extLst>
              <a:ext uri="{FF2B5EF4-FFF2-40B4-BE49-F238E27FC236}">
                <a16:creationId xmlns:a16="http://schemas.microsoft.com/office/drawing/2014/main" id="{4E965F9B-360D-4DA0-8D21-4816E209D7D7}"/>
              </a:ext>
            </a:extLst>
          </p:cNvPr>
          <p:cNvCxnSpPr/>
          <p:nvPr/>
        </p:nvCxnSpPr>
        <p:spPr>
          <a:xfrm flipV="1">
            <a:off x="2974858" y="5273580"/>
            <a:ext cx="307468" cy="604"/>
          </a:xfrm>
          <a:prstGeom prst="straightConnector1">
            <a:avLst/>
          </a:prstGeom>
          <a:ln w="25400">
            <a:tailEnd type="triangle" w="lg" len="med"/>
          </a:ln>
        </p:spPr>
        <p:style>
          <a:lnRef idx="1">
            <a:schemeClr val="dk1"/>
          </a:lnRef>
          <a:fillRef idx="0">
            <a:schemeClr val="dk1"/>
          </a:fillRef>
          <a:effectRef idx="0">
            <a:schemeClr val="dk1"/>
          </a:effectRef>
          <a:fontRef idx="minor">
            <a:schemeClr val="tx1"/>
          </a:fontRef>
        </p:style>
      </p:cxnSp>
      <p:cxnSp>
        <p:nvCxnSpPr>
          <p:cNvPr id="33" name="直線矢印コネクタ 32">
            <a:extLst>
              <a:ext uri="{FF2B5EF4-FFF2-40B4-BE49-F238E27FC236}">
                <a16:creationId xmlns:a16="http://schemas.microsoft.com/office/drawing/2014/main" id="{7431D230-AF78-4B68-B0BA-3385AA192DEC}"/>
              </a:ext>
            </a:extLst>
          </p:cNvPr>
          <p:cNvCxnSpPr/>
          <p:nvPr/>
        </p:nvCxnSpPr>
        <p:spPr>
          <a:xfrm flipV="1">
            <a:off x="6111255" y="5273351"/>
            <a:ext cx="307468" cy="229"/>
          </a:xfrm>
          <a:prstGeom prst="straightConnector1">
            <a:avLst/>
          </a:prstGeom>
          <a:ln w="25400">
            <a:tailEnd type="triangle" w="lg" len="med"/>
          </a:ln>
        </p:spPr>
        <p:style>
          <a:lnRef idx="1">
            <a:schemeClr val="dk1"/>
          </a:lnRef>
          <a:fillRef idx="0">
            <a:schemeClr val="dk1"/>
          </a:fillRef>
          <a:effectRef idx="0">
            <a:schemeClr val="dk1"/>
          </a:effectRef>
          <a:fontRef idx="minor">
            <a:schemeClr val="tx1"/>
          </a:fontRef>
        </p:style>
      </p:cxnSp>
      <p:sp>
        <p:nvSpPr>
          <p:cNvPr id="34" name="Text Box 6">
            <a:extLst>
              <a:ext uri="{FF2B5EF4-FFF2-40B4-BE49-F238E27FC236}">
                <a16:creationId xmlns:a16="http://schemas.microsoft.com/office/drawing/2014/main" id="{5ED2D454-DD23-4E33-A39E-5F374CAED72F}"/>
              </a:ext>
            </a:extLst>
          </p:cNvPr>
          <p:cNvSpPr txBox="1">
            <a:spLocks noChangeArrowheads="1"/>
          </p:cNvSpPr>
          <p:nvPr/>
        </p:nvSpPr>
        <p:spPr bwMode="auto">
          <a:xfrm>
            <a:off x="66678" y="6216556"/>
            <a:ext cx="3005738" cy="642484"/>
          </a:xfrm>
          <a:prstGeom prst="rect">
            <a:avLst/>
          </a:prstGeom>
          <a:noFill/>
          <a:ln w="9525">
            <a:noFill/>
            <a:miter lim="800000"/>
            <a:headEnd/>
            <a:tailEnd/>
          </a:ln>
        </p:spPr>
        <p:txBody>
          <a:bodyPr wrap="square">
            <a:spAutoFit/>
          </a:bodyPr>
          <a:lstStyle/>
          <a:p>
            <a:pPr algn="ctr">
              <a:spcBef>
                <a:spcPct val="50000"/>
              </a:spcBef>
            </a:pPr>
            <a:r>
              <a:rPr lang="ja-JP" altLang="en-US" sz="2000" dirty="0">
                <a:solidFill>
                  <a:srgbClr val="000000"/>
                </a:solidFill>
              </a:rPr>
              <a:t>雨水沈砂池施設</a:t>
            </a:r>
            <a:endParaRPr lang="en-US" altLang="ja-JP" sz="2000" dirty="0">
              <a:solidFill>
                <a:srgbClr val="000000"/>
              </a:solidFill>
            </a:endParaRPr>
          </a:p>
          <a:p>
            <a:pPr algn="ctr">
              <a:spcBef>
                <a:spcPct val="50000"/>
              </a:spcBef>
            </a:pPr>
            <a:r>
              <a:rPr lang="ja-JP" altLang="en-US" sz="1000" dirty="0">
                <a:solidFill>
                  <a:srgbClr val="000000"/>
                </a:solidFill>
              </a:rPr>
              <a:t>（雨水中のゴミや砂などを取り除く）</a:t>
            </a:r>
          </a:p>
        </p:txBody>
      </p:sp>
      <p:sp>
        <p:nvSpPr>
          <p:cNvPr id="35" name="Text Box 7">
            <a:extLst>
              <a:ext uri="{FF2B5EF4-FFF2-40B4-BE49-F238E27FC236}">
                <a16:creationId xmlns:a16="http://schemas.microsoft.com/office/drawing/2014/main" id="{B17DED4F-A5C1-4E49-908C-F5CEBF81F689}"/>
              </a:ext>
            </a:extLst>
          </p:cNvPr>
          <p:cNvSpPr txBox="1">
            <a:spLocks noChangeArrowheads="1"/>
          </p:cNvSpPr>
          <p:nvPr/>
        </p:nvSpPr>
        <p:spPr bwMode="auto">
          <a:xfrm>
            <a:off x="3240793" y="6213663"/>
            <a:ext cx="2976523" cy="642484"/>
          </a:xfrm>
          <a:prstGeom prst="rect">
            <a:avLst/>
          </a:prstGeom>
          <a:noFill/>
          <a:ln w="9525">
            <a:noFill/>
            <a:miter lim="800000"/>
            <a:headEnd/>
            <a:tailEnd/>
          </a:ln>
        </p:spPr>
        <p:txBody>
          <a:bodyPr wrap="square">
            <a:spAutoFit/>
          </a:bodyPr>
          <a:lstStyle/>
          <a:p>
            <a:pPr algn="ctr">
              <a:spcBef>
                <a:spcPct val="50000"/>
              </a:spcBef>
            </a:pPr>
            <a:r>
              <a:rPr lang="ja-JP" altLang="en-US" sz="2000" dirty="0">
                <a:solidFill>
                  <a:srgbClr val="000000"/>
                </a:solidFill>
              </a:rPr>
              <a:t>雨水ポンプ施設</a:t>
            </a:r>
            <a:endParaRPr lang="en-US" altLang="ja-JP" sz="2000" dirty="0">
              <a:solidFill>
                <a:srgbClr val="000000"/>
              </a:solidFill>
            </a:endParaRPr>
          </a:p>
          <a:p>
            <a:pPr algn="ctr">
              <a:spcBef>
                <a:spcPct val="50000"/>
              </a:spcBef>
            </a:pPr>
            <a:r>
              <a:rPr lang="ja-JP" altLang="en-US" sz="1000" dirty="0">
                <a:solidFill>
                  <a:srgbClr val="000000"/>
                </a:solidFill>
              </a:rPr>
              <a:t>（流入した雨水を放流口へ送水）</a:t>
            </a:r>
          </a:p>
        </p:txBody>
      </p:sp>
      <p:sp>
        <p:nvSpPr>
          <p:cNvPr id="36" name="Text Box 6">
            <a:extLst>
              <a:ext uri="{FF2B5EF4-FFF2-40B4-BE49-F238E27FC236}">
                <a16:creationId xmlns:a16="http://schemas.microsoft.com/office/drawing/2014/main" id="{CFD3AD7E-E85A-4F89-AE0C-7EFDCA3A9FE5}"/>
              </a:ext>
            </a:extLst>
          </p:cNvPr>
          <p:cNvSpPr txBox="1">
            <a:spLocks noChangeArrowheads="1"/>
          </p:cNvSpPr>
          <p:nvPr/>
        </p:nvSpPr>
        <p:spPr bwMode="auto">
          <a:xfrm>
            <a:off x="6585087" y="6216556"/>
            <a:ext cx="2510092" cy="630942"/>
          </a:xfrm>
          <a:prstGeom prst="rect">
            <a:avLst/>
          </a:prstGeom>
          <a:noFill/>
          <a:ln w="9525">
            <a:noFill/>
            <a:miter lim="800000"/>
            <a:headEnd/>
            <a:tailEnd/>
          </a:ln>
        </p:spPr>
        <p:txBody>
          <a:bodyPr wrap="square">
            <a:spAutoFit/>
          </a:bodyPr>
          <a:lstStyle/>
          <a:p>
            <a:pPr algn="ctr">
              <a:spcBef>
                <a:spcPct val="50000"/>
              </a:spcBef>
            </a:pPr>
            <a:r>
              <a:rPr lang="ja-JP" altLang="en-US" sz="2000" dirty="0">
                <a:solidFill>
                  <a:srgbClr val="000000"/>
                </a:solidFill>
              </a:rPr>
              <a:t>放流口</a:t>
            </a:r>
            <a:endParaRPr lang="en-US" altLang="ja-JP" sz="2000" dirty="0">
              <a:solidFill>
                <a:srgbClr val="000000"/>
              </a:solidFill>
            </a:endParaRPr>
          </a:p>
          <a:p>
            <a:pPr algn="ctr">
              <a:spcBef>
                <a:spcPct val="50000"/>
              </a:spcBef>
            </a:pPr>
            <a:r>
              <a:rPr lang="ja-JP" altLang="en-US" sz="1000" dirty="0">
                <a:solidFill>
                  <a:srgbClr val="000000"/>
                </a:solidFill>
              </a:rPr>
              <a:t>（雨水を河川に放流）</a:t>
            </a:r>
          </a:p>
        </p:txBody>
      </p:sp>
      <p:pic>
        <p:nvPicPr>
          <p:cNvPr id="37" name="図 36">
            <a:extLst>
              <a:ext uri="{FF2B5EF4-FFF2-40B4-BE49-F238E27FC236}">
                <a16:creationId xmlns:a16="http://schemas.microsoft.com/office/drawing/2014/main" id="{548F0DA8-8428-4230-A48C-38B87B0505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507" y="4350602"/>
            <a:ext cx="2484081" cy="1863061"/>
          </a:xfrm>
          <a:prstGeom prst="rect">
            <a:avLst/>
          </a:prstGeom>
        </p:spPr>
      </p:pic>
      <p:pic>
        <p:nvPicPr>
          <p:cNvPr id="38" name="図 37">
            <a:extLst>
              <a:ext uri="{FF2B5EF4-FFF2-40B4-BE49-F238E27FC236}">
                <a16:creationId xmlns:a16="http://schemas.microsoft.com/office/drawing/2014/main" id="{91761360-C438-4D95-A43A-D45B743304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9086" y="4360425"/>
            <a:ext cx="2459936" cy="1844952"/>
          </a:xfrm>
          <a:prstGeom prst="rect">
            <a:avLst/>
          </a:prstGeom>
        </p:spPr>
      </p:pic>
      <p:pic>
        <p:nvPicPr>
          <p:cNvPr id="39" name="図 38">
            <a:extLst>
              <a:ext uri="{FF2B5EF4-FFF2-40B4-BE49-F238E27FC236}">
                <a16:creationId xmlns:a16="http://schemas.microsoft.com/office/drawing/2014/main" id="{56E28587-DB56-4350-A5AC-AEA1A80DC5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47" y="1427625"/>
            <a:ext cx="2480459" cy="1860344"/>
          </a:xfrm>
          <a:prstGeom prst="rect">
            <a:avLst/>
          </a:prstGeom>
        </p:spPr>
      </p:pic>
      <p:pic>
        <p:nvPicPr>
          <p:cNvPr id="40" name="図 39">
            <a:extLst>
              <a:ext uri="{FF2B5EF4-FFF2-40B4-BE49-F238E27FC236}">
                <a16:creationId xmlns:a16="http://schemas.microsoft.com/office/drawing/2014/main" id="{8D2569F8-C902-4FFA-A62A-1011D7279F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5087" y="4322808"/>
            <a:ext cx="2510092" cy="1882569"/>
          </a:xfrm>
          <a:prstGeom prst="rect">
            <a:avLst/>
          </a:prstGeom>
        </p:spPr>
      </p:pic>
      <p:pic>
        <p:nvPicPr>
          <p:cNvPr id="41" name="図 40">
            <a:extLst>
              <a:ext uri="{FF2B5EF4-FFF2-40B4-BE49-F238E27FC236}">
                <a16:creationId xmlns:a16="http://schemas.microsoft.com/office/drawing/2014/main" id="{698E4FA5-0013-4171-85DB-2B0914F702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1431" y="1427625"/>
            <a:ext cx="2510456" cy="1882842"/>
          </a:xfrm>
          <a:prstGeom prst="rect">
            <a:avLst/>
          </a:prstGeom>
        </p:spPr>
      </p:pic>
      <p:pic>
        <p:nvPicPr>
          <p:cNvPr id="62" name="図 61">
            <a:extLst>
              <a:ext uri="{FF2B5EF4-FFF2-40B4-BE49-F238E27FC236}">
                <a16:creationId xmlns:a16="http://schemas.microsoft.com/office/drawing/2014/main" id="{CCD0B363-C0DF-48D5-A0C9-7F2CBF977B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3255" y="1429704"/>
            <a:ext cx="2461924" cy="1846443"/>
          </a:xfrm>
          <a:prstGeom prst="rect">
            <a:avLst/>
          </a:prstGeom>
        </p:spPr>
      </p:pic>
      <p:sp>
        <p:nvSpPr>
          <p:cNvPr id="63" name="タイトル 2">
            <a:extLst>
              <a:ext uri="{FF2B5EF4-FFF2-40B4-BE49-F238E27FC236}">
                <a16:creationId xmlns:a16="http://schemas.microsoft.com/office/drawing/2014/main" id="{CFF61E79-635C-4807-A204-888C6C1935CC}"/>
              </a:ext>
            </a:extLst>
          </p:cNvPr>
          <p:cNvSpPr txBox="1">
            <a:spLocks/>
          </p:cNvSpPr>
          <p:nvPr/>
        </p:nvSpPr>
        <p:spPr>
          <a:xfrm>
            <a:off x="272480" y="995032"/>
            <a:ext cx="2513830" cy="461665"/>
          </a:xfrm>
          <a:prstGeom prst="rect">
            <a:avLst/>
          </a:prstGeom>
        </p:spPr>
        <p:txBody>
          <a:bodyPr wrap="none">
            <a:sp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主な汚泥処理施設</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CB0C440B-A91A-4FC9-9D4D-23983F2B98A1}"/>
              </a:ext>
            </a:extLst>
          </p:cNvPr>
          <p:cNvSpPr txBox="1"/>
          <p:nvPr/>
        </p:nvSpPr>
        <p:spPr>
          <a:xfrm>
            <a:off x="7271792" y="10502"/>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95337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itchFamily="50" charset="-128"/>
                <a:ea typeface="Meiryo UI" pitchFamily="50" charset="-128"/>
                <a:cs typeface="Meiryo UI" pitchFamily="50" charset="-128"/>
              </a:rPr>
              <a:t>．施設の現状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施設の施工年次</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下水設備</a:t>
            </a:r>
            <a:r>
              <a:rPr lang="en-US" altLang="ja-JP" sz="2400" dirty="0">
                <a:latin typeface="Meiryo UI" pitchFamily="50" charset="-128"/>
                <a:ea typeface="Meiryo UI" pitchFamily="50" charset="-128"/>
                <a:cs typeface="Meiryo UI" pitchFamily="50" charset="-128"/>
              </a:rPr>
              <a:t>》</a:t>
            </a:r>
            <a:endParaRPr kumimoji="1"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323528" y="1169786"/>
            <a:ext cx="8352928" cy="386353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2200"/>
              </a:lnSpc>
              <a:defRPr sz="1000"/>
            </a:pPr>
            <a:r>
              <a:rPr lang="ja-JP" altLang="en-US" sz="1600" b="1" i="0" u="none" strike="noStrike" baseline="0" dirty="0">
                <a:solidFill>
                  <a:srgbClr val="000000"/>
                </a:solidFill>
                <a:latin typeface="HG丸ｺﾞｼｯｸM-PRO"/>
                <a:ea typeface="HG丸ｺﾞｼｯｸM-PRO"/>
              </a:rPr>
              <a:t>・下水道は、都市機能を支える重要なライフラインであり、</a:t>
            </a:r>
            <a:r>
              <a:rPr lang="en-US" altLang="ja-JP" sz="1600" b="1" i="0" u="none" strike="noStrike" baseline="0" dirty="0">
                <a:solidFill>
                  <a:srgbClr val="000000"/>
                </a:solidFill>
                <a:latin typeface="HG丸ｺﾞｼｯｸM-PRO"/>
                <a:ea typeface="HG丸ｺﾞｼｯｸM-PRO"/>
              </a:rPr>
              <a:t>24</a:t>
            </a:r>
            <a:r>
              <a:rPr lang="ja-JP" altLang="en-US" sz="1600" b="1" i="0" u="none" strike="noStrike" baseline="0" dirty="0">
                <a:solidFill>
                  <a:srgbClr val="000000"/>
                </a:solidFill>
                <a:latin typeface="HG丸ｺﾞｼｯｸM-PRO"/>
                <a:ea typeface="HG丸ｺﾞｼｯｸM-PRO"/>
              </a:rPr>
              <a:t>時間、</a:t>
            </a:r>
            <a:r>
              <a:rPr lang="en-US" altLang="ja-JP" sz="1600" b="1" i="0" u="none" strike="noStrike" baseline="0" dirty="0">
                <a:solidFill>
                  <a:srgbClr val="000000"/>
                </a:solidFill>
                <a:latin typeface="HG丸ｺﾞｼｯｸM-PRO"/>
                <a:ea typeface="HG丸ｺﾞｼｯｸM-PRO"/>
              </a:rPr>
              <a:t>365</a:t>
            </a:r>
            <a:r>
              <a:rPr lang="ja-JP" altLang="en-US" sz="1600" b="1" i="0" u="none" strike="noStrike" baseline="0" dirty="0">
                <a:solidFill>
                  <a:srgbClr val="000000"/>
                </a:solidFill>
                <a:latin typeface="HG丸ｺﾞｼｯｸM-PRO"/>
                <a:ea typeface="HG丸ｺﾞｼｯｸM-PRO"/>
              </a:rPr>
              <a:t>日稼動し続け</a:t>
            </a:r>
            <a:endParaRPr lang="en-US" altLang="ja-JP" sz="1600" b="1" i="0" u="none" strike="noStrike" baseline="0" dirty="0">
              <a:solidFill>
                <a:srgbClr val="000000"/>
              </a:solidFill>
              <a:latin typeface="HG丸ｺﾞｼｯｸM-PRO"/>
              <a:ea typeface="HG丸ｺﾞｼｯｸM-PRO"/>
            </a:endParaRPr>
          </a:p>
          <a:p>
            <a:pPr algn="l" rtl="0">
              <a:lnSpc>
                <a:spcPts val="2200"/>
              </a:lnSpc>
              <a:defRPr sz="1000"/>
            </a:pPr>
            <a:r>
              <a:rPr lang="ja-JP" altLang="en-US" sz="1600" b="1" dirty="0">
                <a:solidFill>
                  <a:srgbClr val="000000"/>
                </a:solidFill>
                <a:latin typeface="HG丸ｺﾞｼｯｸM-PRO"/>
                <a:ea typeface="HG丸ｺﾞｼｯｸM-PRO"/>
              </a:rPr>
              <a:t>　</a:t>
            </a:r>
            <a:r>
              <a:rPr lang="ja-JP" altLang="en-US" sz="1600" b="1" i="0" u="none" strike="noStrike" baseline="0" dirty="0">
                <a:solidFill>
                  <a:srgbClr val="000000"/>
                </a:solidFill>
                <a:latin typeface="HG丸ｺﾞｼｯｸM-PRO"/>
                <a:ea typeface="HG丸ｺﾞｼｯｸM-PRO"/>
              </a:rPr>
              <a:t>ることが必要不可欠である。</a:t>
            </a:r>
          </a:p>
          <a:p>
            <a:pPr algn="l" rtl="0">
              <a:lnSpc>
                <a:spcPts val="2200"/>
              </a:lnSpc>
              <a:defRPr sz="1000"/>
            </a:pPr>
            <a:r>
              <a:rPr lang="ja-JP" altLang="en-US" sz="1600" b="1" i="0" u="none" strike="noStrike" baseline="0" dirty="0">
                <a:solidFill>
                  <a:srgbClr val="000000"/>
                </a:solidFill>
                <a:latin typeface="HG丸ｺﾞｼｯｸM-PRO"/>
                <a:ea typeface="HG丸ｺﾞｼｯｸM-PRO"/>
              </a:rPr>
              <a:t>・大阪府の下水道普及率は全国平均と比べても高い水準であるが、昭和</a:t>
            </a:r>
            <a:r>
              <a:rPr lang="en-US" altLang="ja-JP" sz="1600" b="1" i="0" u="none" strike="noStrike" baseline="0" dirty="0">
                <a:solidFill>
                  <a:srgbClr val="000000"/>
                </a:solidFill>
                <a:latin typeface="HG丸ｺﾞｼｯｸM-PRO"/>
                <a:ea typeface="HG丸ｺﾞｼｯｸM-PRO"/>
              </a:rPr>
              <a:t>40</a:t>
            </a:r>
            <a:r>
              <a:rPr lang="ja-JP" altLang="en-US" sz="1600" b="1" i="0" u="none" strike="noStrike" baseline="0" dirty="0">
                <a:solidFill>
                  <a:srgbClr val="000000"/>
                </a:solidFill>
                <a:latin typeface="HG丸ｺﾞｼｯｸM-PRO"/>
                <a:ea typeface="HG丸ｺﾞｼｯｸM-PRO"/>
              </a:rPr>
              <a:t>年に事業着手</a:t>
            </a:r>
            <a:endParaRPr lang="en-US" altLang="ja-JP" sz="1600" b="1" i="0" u="none" strike="noStrike" baseline="0" dirty="0">
              <a:solidFill>
                <a:srgbClr val="000000"/>
              </a:solidFill>
              <a:latin typeface="HG丸ｺﾞｼｯｸM-PRO"/>
              <a:ea typeface="HG丸ｺﾞｼｯｸM-PRO"/>
            </a:endParaRPr>
          </a:p>
          <a:p>
            <a:pPr algn="l" rtl="0">
              <a:lnSpc>
                <a:spcPts val="2200"/>
              </a:lnSpc>
              <a:defRPr sz="1000"/>
            </a:pPr>
            <a:r>
              <a:rPr lang="ja-JP" altLang="en-US" sz="1600" b="1" dirty="0">
                <a:solidFill>
                  <a:srgbClr val="000000"/>
                </a:solidFill>
                <a:latin typeface="HG丸ｺﾞｼｯｸM-PRO"/>
                <a:ea typeface="HG丸ｺﾞｼｯｸM-PRO"/>
              </a:rPr>
              <a:t>　</a:t>
            </a:r>
            <a:r>
              <a:rPr lang="ja-JP" altLang="en-US" sz="1600" b="1" i="0" u="none" strike="noStrike" baseline="0" dirty="0">
                <a:solidFill>
                  <a:srgbClr val="000000"/>
                </a:solidFill>
                <a:latin typeface="HG丸ｺﾞｼｯｸM-PRO"/>
                <a:ea typeface="HG丸ｺﾞｼｯｸM-PRO"/>
              </a:rPr>
              <a:t>以来、</a:t>
            </a:r>
            <a:r>
              <a:rPr lang="en-US" altLang="ja-JP" sz="1600" b="1" i="0" u="none" strike="noStrike" baseline="0" dirty="0">
                <a:solidFill>
                  <a:srgbClr val="000000"/>
                </a:solidFill>
                <a:latin typeface="HG丸ｺﾞｼｯｸM-PRO"/>
                <a:ea typeface="HG丸ｺﾞｼｯｸM-PRO"/>
              </a:rPr>
              <a:t>60</a:t>
            </a:r>
            <a:r>
              <a:rPr lang="ja-JP" altLang="en-US" sz="1600" b="1" i="0" u="none" strike="noStrike" baseline="0" dirty="0">
                <a:solidFill>
                  <a:srgbClr val="000000"/>
                </a:solidFill>
                <a:latin typeface="HG丸ｺﾞｼｯｸM-PRO"/>
                <a:ea typeface="HG丸ｺﾞｼｯｸM-PRO"/>
              </a:rPr>
              <a:t>年近く経過し、現有施設においては、高齢化した下水道管渠や機械電気設備</a:t>
            </a:r>
            <a:endParaRPr lang="en-US" altLang="ja-JP" sz="1600" b="1" i="0" u="none" strike="noStrike" baseline="0" dirty="0">
              <a:solidFill>
                <a:srgbClr val="000000"/>
              </a:solidFill>
              <a:latin typeface="HG丸ｺﾞｼｯｸM-PRO"/>
              <a:ea typeface="HG丸ｺﾞｼｯｸM-PRO"/>
            </a:endParaRPr>
          </a:p>
          <a:p>
            <a:pPr algn="l" rtl="0">
              <a:lnSpc>
                <a:spcPts val="2200"/>
              </a:lnSpc>
              <a:defRPr sz="1000"/>
            </a:pPr>
            <a:r>
              <a:rPr lang="ja-JP" altLang="en-US" sz="1600" b="1" dirty="0">
                <a:solidFill>
                  <a:srgbClr val="000000"/>
                </a:solidFill>
                <a:latin typeface="HG丸ｺﾞｼｯｸM-PRO"/>
                <a:ea typeface="HG丸ｺﾞｼｯｸM-PRO"/>
              </a:rPr>
              <a:t>　</a:t>
            </a:r>
            <a:r>
              <a:rPr lang="ja-JP" altLang="en-US" sz="1600" b="1" i="0" u="none" strike="noStrike" baseline="0" dirty="0">
                <a:solidFill>
                  <a:srgbClr val="000000"/>
                </a:solidFill>
                <a:latin typeface="HG丸ｺﾞｼｯｸM-PRO"/>
                <a:ea typeface="HG丸ｺﾞｼｯｸM-PRO"/>
              </a:rPr>
              <a:t>が多い。</a:t>
            </a:r>
          </a:p>
          <a:p>
            <a:pPr algn="l" rtl="0">
              <a:lnSpc>
                <a:spcPts val="2200"/>
              </a:lnSpc>
              <a:defRPr sz="1000"/>
            </a:pPr>
            <a:r>
              <a:rPr lang="ja-JP" altLang="en-US" sz="1600" b="1" i="0" u="none" strike="noStrike" baseline="0" dirty="0">
                <a:solidFill>
                  <a:srgbClr val="000000"/>
                </a:solidFill>
                <a:latin typeface="HG丸ｺﾞｼｯｸM-PRO"/>
                <a:ea typeface="HG丸ｺﾞｼｯｸM-PRO"/>
              </a:rPr>
              <a:t>・汚水処理機能が停止すれば、府内下水道利用者</a:t>
            </a:r>
            <a:r>
              <a:rPr lang="en-US" altLang="ja-JP" sz="1600" b="1" i="0" u="none" strike="noStrike" baseline="0" dirty="0">
                <a:solidFill>
                  <a:srgbClr val="000000"/>
                </a:solidFill>
                <a:latin typeface="HG丸ｺﾞｼｯｸM-PRO"/>
                <a:ea typeface="HG丸ｺﾞｼｯｸM-PRO"/>
              </a:rPr>
              <a:t>800</a:t>
            </a:r>
            <a:r>
              <a:rPr lang="ja-JP" altLang="en-US" sz="1600" b="1" i="0" u="none" strike="noStrike" baseline="0" dirty="0">
                <a:solidFill>
                  <a:srgbClr val="000000"/>
                </a:solidFill>
                <a:latin typeface="HG丸ｺﾞｼｯｸM-PRO"/>
                <a:ea typeface="HG丸ｺﾞｼｯｸM-PRO"/>
              </a:rPr>
              <a:t>万人以上の生活に重大な影響を及</a:t>
            </a:r>
            <a:endParaRPr lang="en-US" altLang="ja-JP" sz="1600" b="1" i="0" u="none" strike="noStrike" baseline="0" dirty="0">
              <a:solidFill>
                <a:srgbClr val="000000"/>
              </a:solidFill>
              <a:latin typeface="HG丸ｺﾞｼｯｸM-PRO"/>
              <a:ea typeface="HG丸ｺﾞｼｯｸM-PRO"/>
            </a:endParaRPr>
          </a:p>
          <a:p>
            <a:pPr algn="l" rtl="0">
              <a:lnSpc>
                <a:spcPts val="2200"/>
              </a:lnSpc>
              <a:defRPr sz="1000"/>
            </a:pPr>
            <a:r>
              <a:rPr lang="ja-JP" altLang="en-US" sz="1600" b="1" dirty="0">
                <a:solidFill>
                  <a:srgbClr val="000000"/>
                </a:solidFill>
                <a:latin typeface="HG丸ｺﾞｼｯｸM-PRO"/>
                <a:ea typeface="HG丸ｺﾞｼｯｸM-PRO"/>
              </a:rPr>
              <a:t>　</a:t>
            </a:r>
            <a:r>
              <a:rPr lang="ja-JP" altLang="en-US" sz="1600" b="1" i="0" u="none" strike="noStrike" baseline="0" dirty="0">
                <a:solidFill>
                  <a:srgbClr val="000000"/>
                </a:solidFill>
                <a:latin typeface="HG丸ｺﾞｼｯｸM-PRO"/>
                <a:ea typeface="HG丸ｺﾞｼｯｸM-PRO"/>
              </a:rPr>
              <a:t>ぼす。また、雨水排除施設は、その機能が喪失すれば内水浸水を誘発し、府民の生命</a:t>
            </a:r>
            <a:endParaRPr lang="en-US" altLang="ja-JP" sz="1600" b="1" i="0" u="none" strike="noStrike" baseline="0" dirty="0">
              <a:solidFill>
                <a:srgbClr val="000000"/>
              </a:solidFill>
              <a:latin typeface="HG丸ｺﾞｼｯｸM-PRO"/>
              <a:ea typeface="HG丸ｺﾞｼｯｸM-PRO"/>
            </a:endParaRPr>
          </a:p>
          <a:p>
            <a:pPr algn="l" rtl="0">
              <a:lnSpc>
                <a:spcPts val="2200"/>
              </a:lnSpc>
              <a:defRPr sz="1000"/>
            </a:pPr>
            <a:r>
              <a:rPr lang="ja-JP" altLang="en-US" sz="1600" b="1" dirty="0">
                <a:solidFill>
                  <a:srgbClr val="000000"/>
                </a:solidFill>
                <a:latin typeface="HG丸ｺﾞｼｯｸM-PRO"/>
                <a:ea typeface="HG丸ｺﾞｼｯｸM-PRO"/>
              </a:rPr>
              <a:t>　</a:t>
            </a:r>
            <a:r>
              <a:rPr lang="ja-JP" altLang="en-US" sz="1600" b="1" i="0" u="none" strike="noStrike" baseline="0" dirty="0">
                <a:solidFill>
                  <a:srgbClr val="000000"/>
                </a:solidFill>
                <a:latin typeface="HG丸ｺﾞｼｯｸM-PRO"/>
                <a:ea typeface="HG丸ｺﾞｼｯｸM-PRO"/>
              </a:rPr>
              <a:t>財産に多大な損失を与える。</a:t>
            </a:r>
          </a:p>
          <a:p>
            <a:pPr algn="l" rtl="0">
              <a:lnSpc>
                <a:spcPts val="2200"/>
              </a:lnSpc>
              <a:defRPr sz="1000"/>
            </a:pPr>
            <a:endParaRPr lang="ja-JP" altLang="en-US" sz="1600" b="1" i="0" u="none" strike="noStrike" baseline="0" dirty="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6</a:t>
            </a:fld>
            <a:endParaRPr kumimoji="1" lang="ja-JP" altLang="en-US" dirty="0"/>
          </a:p>
        </p:txBody>
      </p:sp>
      <p:pic>
        <p:nvPicPr>
          <p:cNvPr id="5" name="図 4">
            <a:extLst>
              <a:ext uri="{FF2B5EF4-FFF2-40B4-BE49-F238E27FC236}">
                <a16:creationId xmlns:a16="http://schemas.microsoft.com/office/drawing/2014/main" id="{216F548F-ADA3-4084-B734-C1A6B8436A59}"/>
              </a:ext>
            </a:extLst>
          </p:cNvPr>
          <p:cNvPicPr>
            <a:picLocks noChangeAspect="1"/>
          </p:cNvPicPr>
          <p:nvPr/>
        </p:nvPicPr>
        <p:blipFill>
          <a:blip r:embed="rId3"/>
          <a:stretch>
            <a:fillRect/>
          </a:stretch>
        </p:blipFill>
        <p:spPr>
          <a:xfrm>
            <a:off x="484020" y="4146125"/>
            <a:ext cx="3475021" cy="2255716"/>
          </a:xfrm>
          <a:prstGeom prst="rect">
            <a:avLst/>
          </a:prstGeom>
        </p:spPr>
      </p:pic>
      <p:pic>
        <p:nvPicPr>
          <p:cNvPr id="7" name="図 6">
            <a:extLst>
              <a:ext uri="{FF2B5EF4-FFF2-40B4-BE49-F238E27FC236}">
                <a16:creationId xmlns:a16="http://schemas.microsoft.com/office/drawing/2014/main" id="{8F3D7799-BC7A-4976-9B3F-3B76DF351EE8}"/>
              </a:ext>
            </a:extLst>
          </p:cNvPr>
          <p:cNvPicPr>
            <a:picLocks noChangeAspect="1"/>
          </p:cNvPicPr>
          <p:nvPr/>
        </p:nvPicPr>
        <p:blipFill>
          <a:blip r:embed="rId4"/>
          <a:stretch>
            <a:fillRect/>
          </a:stretch>
        </p:blipFill>
        <p:spPr>
          <a:xfrm>
            <a:off x="4744864" y="4146125"/>
            <a:ext cx="3638251" cy="2255716"/>
          </a:xfrm>
          <a:prstGeom prst="rect">
            <a:avLst/>
          </a:prstGeom>
        </p:spPr>
      </p:pic>
      <p:sp>
        <p:nvSpPr>
          <p:cNvPr id="20" name="テキスト ボックス 17">
            <a:extLst>
              <a:ext uri="{FF2B5EF4-FFF2-40B4-BE49-F238E27FC236}">
                <a16:creationId xmlns:a16="http://schemas.microsoft.com/office/drawing/2014/main" id="{72BC0B0D-F3DC-42A3-A577-98AB594080F5}"/>
              </a:ext>
            </a:extLst>
          </p:cNvPr>
          <p:cNvSpPr txBox="1"/>
          <p:nvPr/>
        </p:nvSpPr>
        <p:spPr>
          <a:xfrm>
            <a:off x="492258" y="3885123"/>
            <a:ext cx="2332355" cy="26924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b="1" kern="100">
                <a:effectLst/>
                <a:latin typeface="游明朝" panose="02020400000000000000" pitchFamily="18" charset="-128"/>
                <a:ea typeface="游ゴシック Light" panose="020B0300000000000000" pitchFamily="50" charset="-128"/>
                <a:cs typeface="Times New Roman" panose="02020603050405020304" pitchFamily="18" charset="0"/>
              </a:rPr>
              <a:t>全国の下水処理場　年度別供用箇所</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1" name="テキスト ボックス 2">
            <a:extLst>
              <a:ext uri="{FF2B5EF4-FFF2-40B4-BE49-F238E27FC236}">
                <a16:creationId xmlns:a16="http://schemas.microsoft.com/office/drawing/2014/main" id="{A5D6FFBE-A7D9-4F16-BEBE-18796236BAC2}"/>
              </a:ext>
            </a:extLst>
          </p:cNvPr>
          <p:cNvSpPr txBox="1"/>
          <p:nvPr/>
        </p:nvSpPr>
        <p:spPr>
          <a:xfrm>
            <a:off x="4744864" y="3885123"/>
            <a:ext cx="2637155" cy="26924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b="1" kern="100">
                <a:effectLst/>
                <a:latin typeface="游明朝" panose="02020400000000000000" pitchFamily="18" charset="-128"/>
                <a:ea typeface="游ゴシック Light" panose="020B0300000000000000" pitchFamily="50" charset="-128"/>
                <a:cs typeface="Times New Roman" panose="02020603050405020304" pitchFamily="18" charset="0"/>
              </a:rPr>
              <a:t>大阪府流域下水道設備　年度別設置数</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418D2FC1-3150-445D-83B6-6DC0761EBDB8}"/>
              </a:ext>
            </a:extLst>
          </p:cNvPr>
          <p:cNvSpPr txBox="1"/>
          <p:nvPr/>
        </p:nvSpPr>
        <p:spPr>
          <a:xfrm>
            <a:off x="7273062"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45828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2">
            <a:extLst>
              <a:ext uri="{FF2B5EF4-FFF2-40B4-BE49-F238E27FC236}">
                <a16:creationId xmlns:a16="http://schemas.microsoft.com/office/drawing/2014/main" id="{82797671-3E4E-46D0-9F22-7B0F4C212BF0}"/>
              </a:ext>
            </a:extLst>
          </p:cNvPr>
          <p:cNvSpPr txBox="1"/>
          <p:nvPr/>
        </p:nvSpPr>
        <p:spPr>
          <a:xfrm>
            <a:off x="7276279" y="5817883"/>
            <a:ext cx="723275" cy="253916"/>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狭山１系</a:t>
            </a:r>
            <a:endParaRPr kumimoji="1"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１．施設の現状</a:t>
            </a:r>
          </a:p>
        </p:txBody>
      </p:sp>
      <p:sp>
        <p:nvSpPr>
          <p:cNvPr id="15" name="テキスト ボックス 14"/>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１－４　施設の健全度</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下水設備</a:t>
            </a:r>
            <a:r>
              <a:rPr lang="en-US" altLang="ja-JP" sz="2400" dirty="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sp>
        <p:nvSpPr>
          <p:cNvPr id="9" name="スライド番号プレースホルダー 1"/>
          <p:cNvSpPr>
            <a:spLocks noGrp="1"/>
          </p:cNvSpPr>
          <p:nvPr>
            <p:ph type="sldNum" sz="quarter" idx="12"/>
          </p:nvPr>
        </p:nvSpPr>
        <p:spPr>
          <a:xfrm>
            <a:off x="8427307" y="6492875"/>
            <a:ext cx="716691" cy="365125"/>
          </a:xfrm>
        </p:spPr>
        <p:txBody>
          <a:bodyPr/>
          <a:lstStyle/>
          <a:p>
            <a:fld id="{682EF9F9-C4E8-46B2-BBF1-33E3162B856A}" type="slidenum">
              <a:rPr kumimoji="1" lang="ja-JP" altLang="en-US" smtClean="0"/>
              <a:t>7</a:t>
            </a:fld>
            <a:endParaRPr kumimoji="1" lang="ja-JP" altLang="en-US" dirty="0"/>
          </a:p>
        </p:txBody>
      </p:sp>
      <p:graphicFrame>
        <p:nvGraphicFramePr>
          <p:cNvPr id="8" name="表 7">
            <a:extLst>
              <a:ext uri="{FF2B5EF4-FFF2-40B4-BE49-F238E27FC236}">
                <a16:creationId xmlns:a16="http://schemas.microsoft.com/office/drawing/2014/main" id="{AF40E8A1-B816-4854-87FA-AC62AED54B41}"/>
              </a:ext>
            </a:extLst>
          </p:cNvPr>
          <p:cNvGraphicFramePr>
            <a:graphicFrameLocks noGrp="1"/>
          </p:cNvGraphicFramePr>
          <p:nvPr>
            <p:extLst>
              <p:ext uri="{D42A27DB-BD31-4B8C-83A1-F6EECF244321}">
                <p14:modId xmlns:p14="http://schemas.microsoft.com/office/powerpoint/2010/main" val="1996926152"/>
              </p:ext>
            </p:extLst>
          </p:nvPr>
        </p:nvGraphicFramePr>
        <p:xfrm>
          <a:off x="4534593" y="1351028"/>
          <a:ext cx="3770507" cy="1690696"/>
        </p:xfrm>
        <a:graphic>
          <a:graphicData uri="http://schemas.openxmlformats.org/drawingml/2006/table">
            <a:tbl>
              <a:tblPr firstRow="1" firstCol="1" bandRow="1">
                <a:tableStyleId>{5C22544A-7EE6-4342-B048-85BDC9FD1C3A}</a:tableStyleId>
              </a:tblPr>
              <a:tblGrid>
                <a:gridCol w="445605">
                  <a:extLst>
                    <a:ext uri="{9D8B030D-6E8A-4147-A177-3AD203B41FA5}">
                      <a16:colId xmlns:a16="http://schemas.microsoft.com/office/drawing/2014/main" val="1457678222"/>
                    </a:ext>
                  </a:extLst>
                </a:gridCol>
                <a:gridCol w="494821">
                  <a:extLst>
                    <a:ext uri="{9D8B030D-6E8A-4147-A177-3AD203B41FA5}">
                      <a16:colId xmlns:a16="http://schemas.microsoft.com/office/drawing/2014/main" val="4018481279"/>
                    </a:ext>
                  </a:extLst>
                </a:gridCol>
                <a:gridCol w="2830081">
                  <a:extLst>
                    <a:ext uri="{9D8B030D-6E8A-4147-A177-3AD203B41FA5}">
                      <a16:colId xmlns:a16="http://schemas.microsoft.com/office/drawing/2014/main" val="2264729833"/>
                    </a:ext>
                  </a:extLst>
                </a:gridCol>
              </a:tblGrid>
              <a:tr h="261603">
                <a:tc>
                  <a:txBody>
                    <a:bodyPr/>
                    <a:lstStyle/>
                    <a:p>
                      <a:pPr algn="ctr">
                        <a:spcAft>
                          <a:spcPts val="0"/>
                        </a:spcAft>
                      </a:pPr>
                      <a:r>
                        <a:rPr lang="ja-JP" altLang="en-US" sz="900" kern="100" dirty="0">
                          <a:effectLst/>
                          <a:latin typeface="+mn-ea"/>
                          <a:ea typeface="+mn-ea"/>
                          <a:cs typeface="Times New Roman" panose="02020603050405020304" pitchFamily="18" charset="0"/>
                        </a:rPr>
                        <a:t>健全度</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altLang="en-US" sz="900" kern="100" dirty="0">
                          <a:effectLst/>
                          <a:latin typeface="+mn-ea"/>
                          <a:ea typeface="+mn-ea"/>
                          <a:cs typeface="Times New Roman" panose="02020603050405020304" pitchFamily="18" charset="0"/>
                        </a:rPr>
                        <a:t>状態</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900" kern="100" dirty="0">
                          <a:effectLst/>
                          <a:latin typeface="+mn-ea"/>
                          <a:ea typeface="+mn-ea"/>
                          <a:cs typeface="Times New Roman" panose="02020603050405020304" pitchFamily="18" charset="0"/>
                        </a:rPr>
                        <a:t>　機械設備の場合</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484352"/>
                  </a:ext>
                </a:extLst>
              </a:tr>
              <a:tr h="261603">
                <a:tc>
                  <a:txBody>
                    <a:bodyPr/>
                    <a:lstStyle/>
                    <a:p>
                      <a:pPr algn="ctr">
                        <a:spcAft>
                          <a:spcPts val="0"/>
                        </a:spcAft>
                      </a:pPr>
                      <a:r>
                        <a:rPr lang="ja-JP" sz="900" kern="100" dirty="0">
                          <a:effectLst/>
                          <a:latin typeface="+mn-ea"/>
                          <a:ea typeface="+mn-ea"/>
                        </a:rPr>
                        <a:t>５</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altLang="en-US" sz="900" kern="100" dirty="0">
                          <a:effectLst/>
                          <a:latin typeface="+mn-ea"/>
                          <a:ea typeface="+mn-ea"/>
                          <a:cs typeface="Times New Roman" panose="02020603050405020304" pitchFamily="18" charset="0"/>
                        </a:rPr>
                        <a:t>良い</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900" kern="0" dirty="0">
                          <a:effectLst/>
                          <a:latin typeface="+mn-ea"/>
                          <a:ea typeface="+mn-ea"/>
                        </a:rPr>
                        <a:t>　</a:t>
                      </a:r>
                      <a:r>
                        <a:rPr lang="ja-JP" sz="900" kern="0" dirty="0">
                          <a:effectLst/>
                          <a:latin typeface="+mn-ea"/>
                          <a:ea typeface="+mn-ea"/>
                        </a:rPr>
                        <a:t>問題なし</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4801008"/>
                  </a:ext>
                </a:extLst>
              </a:tr>
              <a:tr h="261603">
                <a:tc>
                  <a:txBody>
                    <a:bodyPr/>
                    <a:lstStyle/>
                    <a:p>
                      <a:pPr algn="ctr">
                        <a:spcAft>
                          <a:spcPts val="0"/>
                        </a:spcAft>
                      </a:pPr>
                      <a:r>
                        <a:rPr lang="ja-JP" sz="900" kern="100" dirty="0">
                          <a:effectLst/>
                          <a:latin typeface="+mn-ea"/>
                          <a:ea typeface="+mn-ea"/>
                        </a:rPr>
                        <a:t>４</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000"/>
                        </a:lnSpc>
                        <a:spcAft>
                          <a:spcPts val="0"/>
                        </a:spcAft>
                      </a:pP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000"/>
                        </a:lnSpc>
                        <a:spcAft>
                          <a:spcPts val="0"/>
                        </a:spcAft>
                      </a:pPr>
                      <a:r>
                        <a:rPr lang="ja-JP" altLang="en-US" sz="900" kern="0" dirty="0">
                          <a:effectLst/>
                          <a:latin typeface="+mn-ea"/>
                          <a:ea typeface="+mn-ea"/>
                        </a:rPr>
                        <a:t>　</a:t>
                      </a:r>
                      <a:r>
                        <a:rPr lang="ja-JP" sz="900" kern="0" dirty="0">
                          <a:effectLst/>
                          <a:latin typeface="+mn-ea"/>
                          <a:ea typeface="+mn-ea"/>
                        </a:rPr>
                        <a:t>摩耗、発錆等若干の劣化が確認できる</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4488304"/>
                  </a:ext>
                </a:extLst>
              </a:tr>
              <a:tr h="309607">
                <a:tc>
                  <a:txBody>
                    <a:bodyPr/>
                    <a:lstStyle/>
                    <a:p>
                      <a:pPr algn="ctr">
                        <a:spcAft>
                          <a:spcPts val="0"/>
                        </a:spcAft>
                      </a:pPr>
                      <a:r>
                        <a:rPr lang="ja-JP" sz="900" kern="100" dirty="0">
                          <a:effectLst/>
                          <a:latin typeface="+mn-ea"/>
                          <a:ea typeface="+mn-ea"/>
                        </a:rPr>
                        <a:t>３</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900" kern="0" dirty="0">
                          <a:effectLst/>
                          <a:latin typeface="+mn-ea"/>
                          <a:ea typeface="+mn-ea"/>
                        </a:rPr>
                        <a:t>　</a:t>
                      </a:r>
                      <a:r>
                        <a:rPr lang="ja-JP" sz="900" kern="0" dirty="0">
                          <a:effectLst/>
                          <a:latin typeface="+mn-ea"/>
                          <a:ea typeface="+mn-ea"/>
                        </a:rPr>
                        <a:t>主要部品などの摩耗、発錆、腐食等が更に進行し、</a:t>
                      </a:r>
                      <a:r>
                        <a:rPr lang="ja-JP" altLang="en-US" sz="900" kern="0" dirty="0">
                          <a:effectLst/>
                          <a:latin typeface="+mn-ea"/>
                          <a:ea typeface="+mn-ea"/>
                        </a:rPr>
                        <a:t>　</a:t>
                      </a:r>
                      <a:endParaRPr lang="en-US" altLang="ja-JP" sz="900" kern="0" dirty="0">
                        <a:effectLst/>
                        <a:latin typeface="+mn-ea"/>
                        <a:ea typeface="+mn-ea"/>
                      </a:endParaRPr>
                    </a:p>
                    <a:p>
                      <a:pPr algn="just">
                        <a:spcAft>
                          <a:spcPts val="0"/>
                        </a:spcAft>
                      </a:pPr>
                      <a:r>
                        <a:rPr lang="ja-JP" altLang="en-US" sz="900" kern="0" dirty="0">
                          <a:effectLst/>
                          <a:latin typeface="+mn-ea"/>
                          <a:ea typeface="+mn-ea"/>
                        </a:rPr>
                        <a:t>　</a:t>
                      </a:r>
                      <a:r>
                        <a:rPr lang="ja-JP" sz="900" kern="0" dirty="0">
                          <a:effectLst/>
                          <a:latin typeface="+mn-ea"/>
                          <a:ea typeface="+mn-ea"/>
                        </a:rPr>
                        <a:t>大規模補修が必要な状態</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396417"/>
                  </a:ext>
                </a:extLst>
              </a:tr>
              <a:tr h="309607">
                <a:tc>
                  <a:txBody>
                    <a:bodyPr/>
                    <a:lstStyle/>
                    <a:p>
                      <a:pPr algn="ctr">
                        <a:spcAft>
                          <a:spcPts val="0"/>
                        </a:spcAft>
                      </a:pPr>
                      <a:r>
                        <a:rPr lang="ja-JP" sz="900" kern="100" dirty="0">
                          <a:effectLst/>
                          <a:latin typeface="+mn-ea"/>
                          <a:ea typeface="+mn-ea"/>
                        </a:rPr>
                        <a:t>２</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900" kern="0" dirty="0">
                          <a:effectLst/>
                          <a:latin typeface="+mn-ea"/>
                          <a:ea typeface="+mn-ea"/>
                        </a:rPr>
                        <a:t>　</a:t>
                      </a:r>
                      <a:r>
                        <a:rPr lang="ja-JP" sz="900" kern="0" dirty="0">
                          <a:effectLst/>
                          <a:latin typeface="+mn-ea"/>
                          <a:ea typeface="+mn-ea"/>
                        </a:rPr>
                        <a:t>根幹部品などの補修や部分更新では対応できない</a:t>
                      </a:r>
                      <a:endParaRPr lang="en-US" altLang="ja-JP" sz="900" kern="0" dirty="0">
                        <a:effectLst/>
                        <a:latin typeface="+mn-ea"/>
                        <a:ea typeface="+mn-ea"/>
                      </a:endParaRPr>
                    </a:p>
                    <a:p>
                      <a:pPr algn="just">
                        <a:spcAft>
                          <a:spcPts val="0"/>
                        </a:spcAft>
                      </a:pPr>
                      <a:r>
                        <a:rPr lang="ja-JP" altLang="en-US" sz="900" kern="0" dirty="0">
                          <a:effectLst/>
                          <a:latin typeface="+mn-ea"/>
                          <a:ea typeface="+mn-ea"/>
                        </a:rPr>
                        <a:t>　</a:t>
                      </a:r>
                      <a:r>
                        <a:rPr lang="ja-JP" sz="900" kern="0" dirty="0">
                          <a:effectLst/>
                          <a:latin typeface="+mn-ea"/>
                          <a:ea typeface="+mn-ea"/>
                        </a:rPr>
                        <a:t>箇所で腐食、摩耗等の劣化が著しい</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9041947"/>
                  </a:ext>
                </a:extLst>
              </a:tr>
              <a:tr h="286673">
                <a:tc>
                  <a:txBody>
                    <a:bodyPr/>
                    <a:lstStyle/>
                    <a:p>
                      <a:pPr algn="ctr">
                        <a:spcAft>
                          <a:spcPts val="0"/>
                        </a:spcAft>
                      </a:pPr>
                      <a:r>
                        <a:rPr lang="ja-JP" sz="900" kern="100" dirty="0">
                          <a:effectLst/>
                          <a:latin typeface="+mn-ea"/>
                          <a:ea typeface="+mn-ea"/>
                        </a:rPr>
                        <a:t>１</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spcAft>
                          <a:spcPts val="0"/>
                        </a:spcAft>
                      </a:pPr>
                      <a:r>
                        <a:rPr lang="ja-JP" altLang="en-US" sz="900" kern="100" dirty="0">
                          <a:effectLst/>
                          <a:latin typeface="+mn-ea"/>
                          <a:ea typeface="+mn-ea"/>
                          <a:cs typeface="Times New Roman" panose="02020603050405020304" pitchFamily="18" charset="0"/>
                        </a:rPr>
                        <a:t>悪い</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000"/>
                        </a:lnSpc>
                        <a:spcAft>
                          <a:spcPts val="0"/>
                        </a:spcAft>
                      </a:pPr>
                      <a:r>
                        <a:rPr lang="ja-JP" altLang="en-US" sz="900" kern="0" dirty="0">
                          <a:effectLst/>
                          <a:latin typeface="+mn-ea"/>
                          <a:ea typeface="+mn-ea"/>
                        </a:rPr>
                        <a:t>　</a:t>
                      </a:r>
                      <a:r>
                        <a:rPr lang="ja-JP" sz="900" kern="0" dirty="0">
                          <a:effectLst/>
                          <a:latin typeface="+mn-ea"/>
                          <a:ea typeface="+mn-ea"/>
                        </a:rPr>
                        <a:t>動かない（機能停止）又は、主機の仕様変更により</a:t>
                      </a:r>
                      <a:endParaRPr lang="en-US" altLang="ja-JP" sz="900" kern="0" dirty="0">
                        <a:effectLst/>
                        <a:latin typeface="+mn-ea"/>
                        <a:ea typeface="+mn-ea"/>
                      </a:endParaRPr>
                    </a:p>
                    <a:p>
                      <a:pPr algn="just">
                        <a:lnSpc>
                          <a:spcPts val="1000"/>
                        </a:lnSpc>
                        <a:spcAft>
                          <a:spcPts val="0"/>
                        </a:spcAft>
                      </a:pPr>
                      <a:r>
                        <a:rPr lang="ja-JP" altLang="en-US" sz="900" kern="0" dirty="0">
                          <a:effectLst/>
                          <a:latin typeface="+mn-ea"/>
                          <a:ea typeface="+mn-ea"/>
                        </a:rPr>
                        <a:t>　</a:t>
                      </a:r>
                      <a:r>
                        <a:rPr lang="ja-JP" sz="900" kern="0" dirty="0">
                          <a:effectLst/>
                          <a:latin typeface="+mn-ea"/>
                          <a:ea typeface="+mn-ea"/>
                        </a:rPr>
                        <a:t>使用不可</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548127"/>
                  </a:ext>
                </a:extLst>
              </a:tr>
            </a:tbl>
          </a:graphicData>
        </a:graphic>
      </p:graphicFrame>
      <p:graphicFrame>
        <p:nvGraphicFramePr>
          <p:cNvPr id="10" name="表 9">
            <a:extLst>
              <a:ext uri="{FF2B5EF4-FFF2-40B4-BE49-F238E27FC236}">
                <a16:creationId xmlns:a16="http://schemas.microsoft.com/office/drawing/2014/main" id="{6E98DD78-2DC8-4715-876B-C902530063A1}"/>
              </a:ext>
            </a:extLst>
          </p:cNvPr>
          <p:cNvGraphicFramePr>
            <a:graphicFrameLocks noGrp="1"/>
          </p:cNvGraphicFramePr>
          <p:nvPr>
            <p:extLst>
              <p:ext uri="{D42A27DB-BD31-4B8C-83A1-F6EECF244321}">
                <p14:modId xmlns:p14="http://schemas.microsoft.com/office/powerpoint/2010/main" val="1384202488"/>
              </p:ext>
            </p:extLst>
          </p:nvPr>
        </p:nvGraphicFramePr>
        <p:xfrm>
          <a:off x="4538982" y="3180087"/>
          <a:ext cx="3766117" cy="1812220"/>
        </p:xfrm>
        <a:graphic>
          <a:graphicData uri="http://schemas.openxmlformats.org/drawingml/2006/table">
            <a:tbl>
              <a:tblPr firstRow="1" firstCol="1" bandRow="1">
                <a:tableStyleId>{5C22544A-7EE6-4342-B048-85BDC9FD1C3A}</a:tableStyleId>
              </a:tblPr>
              <a:tblGrid>
                <a:gridCol w="445087">
                  <a:extLst>
                    <a:ext uri="{9D8B030D-6E8A-4147-A177-3AD203B41FA5}">
                      <a16:colId xmlns:a16="http://schemas.microsoft.com/office/drawing/2014/main" val="1457678222"/>
                    </a:ext>
                  </a:extLst>
                </a:gridCol>
                <a:gridCol w="502270">
                  <a:extLst>
                    <a:ext uri="{9D8B030D-6E8A-4147-A177-3AD203B41FA5}">
                      <a16:colId xmlns:a16="http://schemas.microsoft.com/office/drawing/2014/main" val="4018481279"/>
                    </a:ext>
                  </a:extLst>
                </a:gridCol>
                <a:gridCol w="2818760">
                  <a:extLst>
                    <a:ext uri="{9D8B030D-6E8A-4147-A177-3AD203B41FA5}">
                      <a16:colId xmlns:a16="http://schemas.microsoft.com/office/drawing/2014/main" val="2264729833"/>
                    </a:ext>
                  </a:extLst>
                </a:gridCol>
              </a:tblGrid>
              <a:tr h="217875">
                <a:tc>
                  <a:txBody>
                    <a:bodyPr/>
                    <a:lstStyle/>
                    <a:p>
                      <a:pPr algn="ctr">
                        <a:spcAft>
                          <a:spcPts val="0"/>
                        </a:spcAft>
                      </a:pPr>
                      <a:r>
                        <a:rPr lang="ja-JP" altLang="en-US" sz="900" kern="100" dirty="0">
                          <a:effectLst/>
                          <a:latin typeface="+mn-ea"/>
                          <a:ea typeface="+mn-ea"/>
                          <a:cs typeface="Times New Roman" panose="02020603050405020304" pitchFamily="18" charset="0"/>
                        </a:rPr>
                        <a:t>健全度</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altLang="en-US" sz="900" kern="100" dirty="0">
                          <a:effectLst/>
                          <a:latin typeface="+mn-ea"/>
                          <a:ea typeface="+mn-ea"/>
                          <a:cs typeface="Times New Roman" panose="02020603050405020304" pitchFamily="18" charset="0"/>
                        </a:rPr>
                        <a:t>状態</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900" kern="100" dirty="0">
                          <a:effectLst/>
                          <a:latin typeface="+mn-ea"/>
                          <a:ea typeface="+mn-ea"/>
                          <a:cs typeface="Times New Roman" panose="02020603050405020304" pitchFamily="18" charset="0"/>
                        </a:rPr>
                        <a:t>　電気設備の場合</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484352"/>
                  </a:ext>
                </a:extLst>
              </a:tr>
              <a:tr h="217875">
                <a:tc>
                  <a:txBody>
                    <a:bodyPr/>
                    <a:lstStyle/>
                    <a:p>
                      <a:pPr algn="ctr">
                        <a:spcAft>
                          <a:spcPts val="0"/>
                        </a:spcAft>
                      </a:pPr>
                      <a:r>
                        <a:rPr lang="ja-JP" sz="900" kern="100" dirty="0">
                          <a:effectLst/>
                          <a:latin typeface="+mn-ea"/>
                          <a:ea typeface="+mn-ea"/>
                        </a:rPr>
                        <a:t>５</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altLang="en-US" sz="900" kern="100" dirty="0">
                          <a:effectLst/>
                          <a:latin typeface="+mn-ea"/>
                          <a:ea typeface="+mn-ea"/>
                          <a:cs typeface="Times New Roman" panose="02020603050405020304" pitchFamily="18" charset="0"/>
                        </a:rPr>
                        <a:t>良い</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lgn="l">
                        <a:lnSpc>
                          <a:spcPts val="900"/>
                        </a:lnSpc>
                      </a:pPr>
                      <a:r>
                        <a:rPr lang="ja-JP" sz="9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処分制限期間を超過していない</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062" marR="580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4801008"/>
                  </a:ext>
                </a:extLst>
              </a:tr>
              <a:tr h="217875">
                <a:tc>
                  <a:txBody>
                    <a:bodyPr/>
                    <a:lstStyle/>
                    <a:p>
                      <a:pPr algn="ctr">
                        <a:spcAft>
                          <a:spcPts val="0"/>
                        </a:spcAft>
                      </a:pPr>
                      <a:r>
                        <a:rPr lang="ja-JP" sz="900" kern="100" dirty="0">
                          <a:effectLst/>
                          <a:latin typeface="+mn-ea"/>
                          <a:ea typeface="+mn-ea"/>
                        </a:rPr>
                        <a:t>４</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000"/>
                        </a:lnSpc>
                        <a:spcAft>
                          <a:spcPts val="0"/>
                        </a:spcAft>
                      </a:pP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900"/>
                        </a:lnSpc>
                      </a:pPr>
                      <a:r>
                        <a:rPr lang="ja-JP" sz="9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標準耐用年数を超過していない</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062" marR="580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4488304"/>
                  </a:ext>
                </a:extLst>
              </a:tr>
              <a:tr h="217875">
                <a:tc>
                  <a:txBody>
                    <a:bodyPr/>
                    <a:lstStyle/>
                    <a:p>
                      <a:pPr algn="ctr">
                        <a:spcAft>
                          <a:spcPts val="0"/>
                        </a:spcAft>
                      </a:pPr>
                      <a:r>
                        <a:rPr lang="ja-JP" sz="900" kern="100" dirty="0">
                          <a:effectLst/>
                          <a:latin typeface="+mn-ea"/>
                          <a:ea typeface="+mn-ea"/>
                        </a:rPr>
                        <a:t>３</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900"/>
                        </a:lnSpc>
                      </a:pPr>
                      <a:r>
                        <a:rPr lang="ja-JP" sz="9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府平均使用年数を超過していない</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062" marR="580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396417"/>
                  </a:ext>
                </a:extLst>
              </a:tr>
              <a:tr h="217875">
                <a:tc>
                  <a:txBody>
                    <a:bodyPr/>
                    <a:lstStyle/>
                    <a:p>
                      <a:pPr algn="ctr">
                        <a:spcAft>
                          <a:spcPts val="0"/>
                        </a:spcAft>
                      </a:pPr>
                      <a:r>
                        <a:rPr lang="ja-JP" sz="900" kern="100" dirty="0">
                          <a:effectLst/>
                          <a:latin typeface="+mn-ea"/>
                          <a:ea typeface="+mn-ea"/>
                        </a:rPr>
                        <a:t>２</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900"/>
                        </a:lnSpc>
                      </a:pPr>
                      <a:r>
                        <a:rPr lang="ja-JP" sz="9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府平均使用年数を超過している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062" marR="580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9041947"/>
                  </a:ext>
                </a:extLst>
              </a:tr>
              <a:tr h="722845">
                <a:tc>
                  <a:txBody>
                    <a:bodyPr/>
                    <a:lstStyle/>
                    <a:p>
                      <a:pPr algn="ctr">
                        <a:spcAft>
                          <a:spcPts val="0"/>
                        </a:spcAft>
                      </a:pPr>
                      <a:r>
                        <a:rPr lang="ja-JP" sz="900" kern="100" dirty="0">
                          <a:effectLst/>
                          <a:latin typeface="+mn-ea"/>
                          <a:ea typeface="+mn-ea"/>
                        </a:rPr>
                        <a:t>１</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spcAft>
                          <a:spcPts val="0"/>
                        </a:spcAft>
                      </a:pPr>
                      <a:r>
                        <a:rPr lang="ja-JP" altLang="en-US" sz="900" kern="100" dirty="0">
                          <a:effectLst/>
                          <a:latin typeface="+mn-ea"/>
                          <a:ea typeface="+mn-ea"/>
                          <a:cs typeface="Times New Roman" panose="02020603050405020304" pitchFamily="18" charset="0"/>
                        </a:rPr>
                        <a:t>悪い</a:t>
                      </a:r>
                      <a:endParaRPr lang="ja-JP" sz="900" kern="100" dirty="0">
                        <a:effectLst/>
                        <a:latin typeface="+mn-ea"/>
                        <a:ea typeface="+mn-ea"/>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lgn="l">
                        <a:lnSpc>
                          <a:spcPts val="900"/>
                        </a:lnSpc>
                      </a:pPr>
                      <a:r>
                        <a:rPr lang="ja-JP" sz="9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・対象機械設備が更新されるために更新必要</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14300" indent="-114300" algn="l">
                        <a:lnSpc>
                          <a:spcPts val="900"/>
                        </a:lnSpc>
                      </a:pPr>
                      <a:r>
                        <a:rPr lang="ja-JP" sz="9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・計画期間内に必要部品の供給が停止される、若しくは既に停止されている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14300" indent="-114300" algn="l">
                        <a:lnSpc>
                          <a:spcPts val="900"/>
                        </a:lnSpc>
                      </a:pPr>
                      <a:r>
                        <a:rPr lang="ja-JP" sz="9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・計画期間内に動作停止する可能性があると予想される、若しくは既に停止している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lnSpc>
                          <a:spcPts val="900"/>
                        </a:lnSpc>
                      </a:pPr>
                      <a:r>
                        <a:rPr lang="ja-JP" sz="9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・ソフト陳腐化等により更新せざるをえない</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062" marR="580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548127"/>
                  </a:ext>
                </a:extLst>
              </a:tr>
            </a:tbl>
          </a:graphicData>
        </a:graphic>
      </p:graphicFrame>
      <p:sp>
        <p:nvSpPr>
          <p:cNvPr id="11" name="テキスト ボックス 10">
            <a:extLst>
              <a:ext uri="{FF2B5EF4-FFF2-40B4-BE49-F238E27FC236}">
                <a16:creationId xmlns:a16="http://schemas.microsoft.com/office/drawing/2014/main" id="{D7F0F6EE-1BE1-42C8-B682-1B76F4494E18}"/>
              </a:ext>
            </a:extLst>
          </p:cNvPr>
          <p:cNvSpPr txBox="1"/>
          <p:nvPr/>
        </p:nvSpPr>
        <p:spPr>
          <a:xfrm>
            <a:off x="18377" y="987854"/>
            <a:ext cx="2207739" cy="369332"/>
          </a:xfrm>
          <a:prstGeom prst="rect">
            <a:avLst/>
          </a:prstGeom>
          <a:noFill/>
          <a:ln w="19050">
            <a:noFill/>
          </a:ln>
        </p:spPr>
        <p:txBody>
          <a:bodyPr wrap="square" rtlCol="0">
            <a:spAutoFit/>
          </a:bodyPr>
          <a:lstStyle/>
          <a:p>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健全度の推移</a:t>
            </a:r>
            <a:r>
              <a:rPr lang="en-US" altLang="ja-JP" dirty="0">
                <a:latin typeface="Meiryo UI" pitchFamily="50" charset="-128"/>
                <a:ea typeface="Meiryo UI" pitchFamily="50" charset="-128"/>
                <a:cs typeface="Meiryo UI" pitchFamily="50" charset="-128"/>
              </a:rPr>
              <a:t>】</a:t>
            </a:r>
            <a:endParaRPr lang="ja-JP" altLang="en-US" dirty="0">
              <a:latin typeface="Meiryo UI" pitchFamily="50" charset="-128"/>
              <a:ea typeface="Meiryo UI" pitchFamily="50" charset="-128"/>
              <a:cs typeface="Meiryo UI" pitchFamily="50" charset="-128"/>
            </a:endParaRPr>
          </a:p>
        </p:txBody>
      </p:sp>
      <p:sp>
        <p:nvSpPr>
          <p:cNvPr id="12" name="テキスト ボックス 11">
            <a:extLst>
              <a:ext uri="{FF2B5EF4-FFF2-40B4-BE49-F238E27FC236}">
                <a16:creationId xmlns:a16="http://schemas.microsoft.com/office/drawing/2014/main" id="{E1ED9033-759C-4EBF-A6C1-550EA45E18FA}"/>
              </a:ext>
            </a:extLst>
          </p:cNvPr>
          <p:cNvSpPr txBox="1"/>
          <p:nvPr/>
        </p:nvSpPr>
        <p:spPr>
          <a:xfrm>
            <a:off x="4564890" y="987854"/>
            <a:ext cx="2207739" cy="369332"/>
          </a:xfrm>
          <a:prstGeom prst="rect">
            <a:avLst/>
          </a:prstGeom>
          <a:noFill/>
          <a:ln w="19050">
            <a:noFill/>
          </a:ln>
        </p:spPr>
        <p:txBody>
          <a:bodyPr wrap="square" rtlCol="0">
            <a:spAutoFit/>
          </a:bodyPr>
          <a:lstStyle/>
          <a:p>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健全度の定義</a:t>
            </a:r>
            <a:r>
              <a:rPr lang="en-US" altLang="ja-JP" dirty="0">
                <a:latin typeface="Meiryo UI" pitchFamily="50" charset="-128"/>
                <a:ea typeface="Meiryo UI" pitchFamily="50" charset="-128"/>
                <a:cs typeface="Meiryo UI" pitchFamily="50" charset="-128"/>
              </a:rPr>
              <a:t>】</a:t>
            </a:r>
            <a:endParaRPr lang="ja-JP" altLang="en-US" dirty="0">
              <a:latin typeface="Meiryo UI" pitchFamily="50" charset="-128"/>
              <a:ea typeface="Meiryo UI" pitchFamily="50" charset="-128"/>
              <a:cs typeface="Meiryo UI" pitchFamily="50" charset="-128"/>
            </a:endParaRPr>
          </a:p>
        </p:txBody>
      </p:sp>
      <p:sp>
        <p:nvSpPr>
          <p:cNvPr id="13" name="テキスト ボックス 12">
            <a:extLst>
              <a:ext uri="{FF2B5EF4-FFF2-40B4-BE49-F238E27FC236}">
                <a16:creationId xmlns:a16="http://schemas.microsoft.com/office/drawing/2014/main" id="{EC1E0C97-4EC4-4A9A-965A-8B7CCEC43707}"/>
              </a:ext>
            </a:extLst>
          </p:cNvPr>
          <p:cNvSpPr txBox="1"/>
          <p:nvPr/>
        </p:nvSpPr>
        <p:spPr>
          <a:xfrm>
            <a:off x="6577" y="4746014"/>
            <a:ext cx="2207739" cy="369332"/>
          </a:xfrm>
          <a:prstGeom prst="rect">
            <a:avLst/>
          </a:prstGeom>
          <a:noFill/>
          <a:ln w="19050">
            <a:noFill/>
          </a:ln>
        </p:spPr>
        <p:txBody>
          <a:bodyPr wrap="square" rtlCol="0">
            <a:spAutoFit/>
          </a:bodyPr>
          <a:lstStyle/>
          <a:p>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老朽化施設の状況</a:t>
            </a:r>
            <a:r>
              <a:rPr lang="en-US" altLang="ja-JP" dirty="0">
                <a:latin typeface="Meiryo UI" pitchFamily="50" charset="-128"/>
                <a:ea typeface="Meiryo UI" pitchFamily="50" charset="-128"/>
                <a:cs typeface="Meiryo UI" pitchFamily="50" charset="-128"/>
              </a:rPr>
              <a:t>】</a:t>
            </a:r>
            <a:endParaRPr lang="ja-JP" altLang="en-US" dirty="0">
              <a:latin typeface="Meiryo UI" pitchFamily="50" charset="-128"/>
              <a:ea typeface="Meiryo UI" pitchFamily="50" charset="-128"/>
              <a:cs typeface="Meiryo UI" pitchFamily="50" charset="-128"/>
            </a:endParaRPr>
          </a:p>
        </p:txBody>
      </p:sp>
      <p:pic>
        <p:nvPicPr>
          <p:cNvPr id="14" name="Picture 2">
            <a:extLst>
              <a:ext uri="{FF2B5EF4-FFF2-40B4-BE49-F238E27FC236}">
                <a16:creationId xmlns:a16="http://schemas.microsoft.com/office/drawing/2014/main" id="{545A4415-6FA1-4901-B333-B489A7E28C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7070" y="5149824"/>
            <a:ext cx="2119285" cy="15900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2">
            <a:extLst>
              <a:ext uri="{FF2B5EF4-FFF2-40B4-BE49-F238E27FC236}">
                <a16:creationId xmlns:a16="http://schemas.microsoft.com/office/drawing/2014/main" id="{008556DA-D27A-4EEE-AE9E-EDC4F1FA101C}"/>
              </a:ext>
            </a:extLst>
          </p:cNvPr>
          <p:cNvSpPr txBox="1"/>
          <p:nvPr/>
        </p:nvSpPr>
        <p:spPr>
          <a:xfrm>
            <a:off x="2398832" y="5141020"/>
            <a:ext cx="1265090" cy="261610"/>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機械</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設備　除塵機</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82E7709B-2A8E-4434-B545-A84576309A15}"/>
              </a:ext>
            </a:extLst>
          </p:cNvPr>
          <p:cNvSpPr txBox="1"/>
          <p:nvPr/>
        </p:nvSpPr>
        <p:spPr>
          <a:xfrm>
            <a:off x="8234360" y="2546277"/>
            <a:ext cx="954107" cy="246221"/>
          </a:xfrm>
          <a:prstGeom prst="rect">
            <a:avLst/>
          </a:prstGeom>
          <a:noFill/>
        </p:spPr>
        <p:txBody>
          <a:bodyPr wrap="none" rtlCol="0">
            <a:spAutoFit/>
          </a:bodyPr>
          <a:lstStyle/>
          <a:p>
            <a:r>
              <a:rPr lang="ja-JP" altLang="en-US" sz="1000" dirty="0">
                <a:solidFill>
                  <a:srgbClr val="FF0000"/>
                </a:solidFill>
              </a:rPr>
              <a:t>限界管理水準</a:t>
            </a:r>
            <a:endParaRPr kumimoji="1" lang="ja-JP" altLang="en-US" sz="1000" dirty="0">
              <a:solidFill>
                <a:srgbClr val="FF0000"/>
              </a:solidFill>
            </a:endParaRPr>
          </a:p>
        </p:txBody>
      </p:sp>
      <p:sp>
        <p:nvSpPr>
          <p:cNvPr id="29" name="テキスト ボックス 28">
            <a:extLst>
              <a:ext uri="{FF2B5EF4-FFF2-40B4-BE49-F238E27FC236}">
                <a16:creationId xmlns:a16="http://schemas.microsoft.com/office/drawing/2014/main" id="{E865E981-5242-4C21-9EFB-F9E0D623C05C}"/>
              </a:ext>
            </a:extLst>
          </p:cNvPr>
          <p:cNvSpPr txBox="1"/>
          <p:nvPr/>
        </p:nvSpPr>
        <p:spPr>
          <a:xfrm>
            <a:off x="8234360" y="2236179"/>
            <a:ext cx="954107" cy="246221"/>
          </a:xfrm>
          <a:prstGeom prst="rect">
            <a:avLst/>
          </a:prstGeom>
          <a:noFill/>
        </p:spPr>
        <p:txBody>
          <a:bodyPr wrap="none" rtlCol="0">
            <a:spAutoFit/>
          </a:bodyPr>
          <a:lstStyle/>
          <a:p>
            <a:r>
              <a:rPr kumimoji="1" lang="ja-JP" altLang="en-US" sz="1000" dirty="0">
                <a:solidFill>
                  <a:srgbClr val="FF0000"/>
                </a:solidFill>
              </a:rPr>
              <a:t>目標管理水準</a:t>
            </a:r>
            <a:endParaRPr kumimoji="1" lang="en-US" altLang="ja-JP" sz="1000" dirty="0">
              <a:solidFill>
                <a:srgbClr val="FF0000"/>
              </a:solidFill>
            </a:endParaRPr>
          </a:p>
        </p:txBody>
      </p:sp>
      <p:cxnSp>
        <p:nvCxnSpPr>
          <p:cNvPr id="31" name="直線コネクタ 30">
            <a:extLst>
              <a:ext uri="{FF2B5EF4-FFF2-40B4-BE49-F238E27FC236}">
                <a16:creationId xmlns:a16="http://schemas.microsoft.com/office/drawing/2014/main" id="{2E2F0EB7-E4A7-484F-8251-6CE1E1305A8E}"/>
              </a:ext>
            </a:extLst>
          </p:cNvPr>
          <p:cNvCxnSpPr/>
          <p:nvPr/>
        </p:nvCxnSpPr>
        <p:spPr>
          <a:xfrm>
            <a:off x="8287388" y="2440455"/>
            <a:ext cx="831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28D89B0F-7C05-4FB4-8CD3-60453C50ADD6}"/>
              </a:ext>
            </a:extLst>
          </p:cNvPr>
          <p:cNvCxnSpPr/>
          <p:nvPr/>
        </p:nvCxnSpPr>
        <p:spPr>
          <a:xfrm>
            <a:off x="8287388" y="2754601"/>
            <a:ext cx="831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34886F4A-327C-406C-89EE-F5A4176E21F7}"/>
              </a:ext>
            </a:extLst>
          </p:cNvPr>
          <p:cNvSpPr txBox="1"/>
          <p:nvPr/>
        </p:nvSpPr>
        <p:spPr>
          <a:xfrm>
            <a:off x="8234360" y="4062040"/>
            <a:ext cx="954107" cy="246221"/>
          </a:xfrm>
          <a:prstGeom prst="rect">
            <a:avLst/>
          </a:prstGeom>
          <a:noFill/>
        </p:spPr>
        <p:txBody>
          <a:bodyPr wrap="none" rtlCol="0">
            <a:spAutoFit/>
          </a:bodyPr>
          <a:lstStyle/>
          <a:p>
            <a:r>
              <a:rPr lang="ja-JP" altLang="en-US" sz="1000" dirty="0">
                <a:solidFill>
                  <a:srgbClr val="FF0000"/>
                </a:solidFill>
              </a:rPr>
              <a:t>限界管理水準</a:t>
            </a:r>
            <a:endParaRPr kumimoji="1" lang="ja-JP" altLang="en-US" sz="1000" dirty="0">
              <a:solidFill>
                <a:srgbClr val="FF0000"/>
              </a:solidFill>
            </a:endParaRPr>
          </a:p>
        </p:txBody>
      </p:sp>
      <p:sp>
        <p:nvSpPr>
          <p:cNvPr id="34" name="テキスト ボックス 33">
            <a:extLst>
              <a:ext uri="{FF2B5EF4-FFF2-40B4-BE49-F238E27FC236}">
                <a16:creationId xmlns:a16="http://schemas.microsoft.com/office/drawing/2014/main" id="{8FCDA97E-2A76-4771-9D43-DC6F15B17AB8}"/>
              </a:ext>
            </a:extLst>
          </p:cNvPr>
          <p:cNvSpPr txBox="1"/>
          <p:nvPr/>
        </p:nvSpPr>
        <p:spPr>
          <a:xfrm>
            <a:off x="8234360" y="3850798"/>
            <a:ext cx="954107" cy="246221"/>
          </a:xfrm>
          <a:prstGeom prst="rect">
            <a:avLst/>
          </a:prstGeom>
          <a:noFill/>
        </p:spPr>
        <p:txBody>
          <a:bodyPr wrap="none" rtlCol="0">
            <a:spAutoFit/>
          </a:bodyPr>
          <a:lstStyle/>
          <a:p>
            <a:r>
              <a:rPr kumimoji="1" lang="ja-JP" altLang="en-US" sz="1000" dirty="0">
                <a:solidFill>
                  <a:srgbClr val="FF0000"/>
                </a:solidFill>
              </a:rPr>
              <a:t>目標管理水準</a:t>
            </a:r>
            <a:endParaRPr kumimoji="1" lang="en-US" altLang="ja-JP" sz="1000" dirty="0">
              <a:solidFill>
                <a:srgbClr val="FF0000"/>
              </a:solidFill>
            </a:endParaRPr>
          </a:p>
        </p:txBody>
      </p:sp>
      <p:cxnSp>
        <p:nvCxnSpPr>
          <p:cNvPr id="35" name="直線コネクタ 34">
            <a:extLst>
              <a:ext uri="{FF2B5EF4-FFF2-40B4-BE49-F238E27FC236}">
                <a16:creationId xmlns:a16="http://schemas.microsoft.com/office/drawing/2014/main" id="{AD59E761-BC36-4B19-A29B-857A389F7C12}"/>
              </a:ext>
            </a:extLst>
          </p:cNvPr>
          <p:cNvCxnSpPr/>
          <p:nvPr/>
        </p:nvCxnSpPr>
        <p:spPr>
          <a:xfrm>
            <a:off x="8287388" y="4055074"/>
            <a:ext cx="831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5668B0A-10D2-4819-BF48-FF259221FDF9}"/>
              </a:ext>
            </a:extLst>
          </p:cNvPr>
          <p:cNvCxnSpPr/>
          <p:nvPr/>
        </p:nvCxnSpPr>
        <p:spPr>
          <a:xfrm>
            <a:off x="8287388" y="4270364"/>
            <a:ext cx="831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8" name="図 37">
            <a:extLst>
              <a:ext uri="{FF2B5EF4-FFF2-40B4-BE49-F238E27FC236}">
                <a16:creationId xmlns:a16="http://schemas.microsoft.com/office/drawing/2014/main" id="{B70CA54B-197D-4E32-B046-01BB359B9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376" y="5149824"/>
            <a:ext cx="2121600" cy="1591200"/>
          </a:xfrm>
          <a:prstGeom prst="rect">
            <a:avLst/>
          </a:prstGeom>
        </p:spPr>
      </p:pic>
      <p:sp>
        <p:nvSpPr>
          <p:cNvPr id="22" name="テキスト ボックス 2">
            <a:extLst>
              <a:ext uri="{FF2B5EF4-FFF2-40B4-BE49-F238E27FC236}">
                <a16:creationId xmlns:a16="http://schemas.microsoft.com/office/drawing/2014/main" id="{45AC62F0-4DA6-453B-A725-86497C4C27C0}"/>
              </a:ext>
            </a:extLst>
          </p:cNvPr>
          <p:cNvSpPr txBox="1"/>
          <p:nvPr/>
        </p:nvSpPr>
        <p:spPr>
          <a:xfrm>
            <a:off x="4636066" y="5141020"/>
            <a:ext cx="1524776" cy="253916"/>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電気</a:t>
            </a:r>
            <a:r>
              <a:rPr kumimoji="1" lang="zh-TW" altLang="en-US" sz="1050" dirty="0">
                <a:latin typeface="Meiryo UI" panose="020B0604030504040204" pitchFamily="50" charset="-128"/>
                <a:ea typeface="Meiryo UI" panose="020B0604030504040204" pitchFamily="50" charset="-128"/>
                <a:cs typeface="Meiryo UI" panose="020B0604030504040204" pitchFamily="50" charset="-128"/>
              </a:rPr>
              <a:t>設備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監視操作卓</a:t>
            </a:r>
            <a:endParaRPr kumimoji="1"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2" name="図 41">
            <a:extLst>
              <a:ext uri="{FF2B5EF4-FFF2-40B4-BE49-F238E27FC236}">
                <a16:creationId xmlns:a16="http://schemas.microsoft.com/office/drawing/2014/main" id="{B05F0D22-BCD6-46AF-B9F8-A635F3131C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045" y="5147146"/>
            <a:ext cx="2121600" cy="1591200"/>
          </a:xfrm>
          <a:prstGeom prst="rect">
            <a:avLst/>
          </a:prstGeom>
        </p:spPr>
      </p:pic>
      <p:sp>
        <p:nvSpPr>
          <p:cNvPr id="18" name="テキスト ボックス 2">
            <a:extLst>
              <a:ext uri="{FF2B5EF4-FFF2-40B4-BE49-F238E27FC236}">
                <a16:creationId xmlns:a16="http://schemas.microsoft.com/office/drawing/2014/main" id="{D596B48E-9AAB-4381-8592-1FC9A79EB501}"/>
              </a:ext>
            </a:extLst>
          </p:cNvPr>
          <p:cNvSpPr txBox="1"/>
          <p:nvPr/>
        </p:nvSpPr>
        <p:spPr>
          <a:xfrm>
            <a:off x="146119" y="5141020"/>
            <a:ext cx="1119217" cy="253916"/>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機械</a:t>
            </a:r>
            <a:r>
              <a:rPr kumimoji="1" lang="zh-TW" altLang="en-US" sz="1050" dirty="0">
                <a:latin typeface="Meiryo UI" panose="020B0604030504040204" pitchFamily="50" charset="-128"/>
                <a:ea typeface="Meiryo UI" panose="020B0604030504040204" pitchFamily="50" charset="-128"/>
                <a:cs typeface="Meiryo UI" panose="020B0604030504040204" pitchFamily="50" charset="-128"/>
              </a:rPr>
              <a:t>設備　</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ゲート</a:t>
            </a:r>
            <a:endParaRPr kumimoji="1"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CB38F1A6-D62E-456E-9942-E946A9519B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7205" y="5141020"/>
            <a:ext cx="2121600" cy="1591200"/>
          </a:xfrm>
          <a:prstGeom prst="rect">
            <a:avLst/>
          </a:prstGeom>
        </p:spPr>
      </p:pic>
      <p:sp>
        <p:nvSpPr>
          <p:cNvPr id="20" name="テキスト ボックス 2">
            <a:extLst>
              <a:ext uri="{FF2B5EF4-FFF2-40B4-BE49-F238E27FC236}">
                <a16:creationId xmlns:a16="http://schemas.microsoft.com/office/drawing/2014/main" id="{A1D19ED8-2380-49DB-8D9F-1A0D58D6A8AF}"/>
              </a:ext>
            </a:extLst>
          </p:cNvPr>
          <p:cNvSpPr txBox="1"/>
          <p:nvPr/>
        </p:nvSpPr>
        <p:spPr>
          <a:xfrm>
            <a:off x="6886610" y="5141020"/>
            <a:ext cx="1217000" cy="253916"/>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電気</a:t>
            </a:r>
            <a:r>
              <a:rPr kumimoji="1" lang="zh-TW" altLang="en-US" sz="1050" dirty="0">
                <a:latin typeface="Meiryo UI" panose="020B0604030504040204" pitchFamily="50" charset="-128"/>
                <a:ea typeface="Meiryo UI" panose="020B0604030504040204" pitchFamily="50" charset="-128"/>
                <a:cs typeface="Meiryo UI" panose="020B0604030504040204" pitchFamily="50" charset="-128"/>
              </a:rPr>
              <a:t>設備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操作盤</a:t>
            </a:r>
            <a:endParaRPr kumimoji="1"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a:extLst>
              <a:ext uri="{FF2B5EF4-FFF2-40B4-BE49-F238E27FC236}">
                <a16:creationId xmlns:a16="http://schemas.microsoft.com/office/drawing/2014/main" id="{9459300F-A861-4DCA-BA97-A3E0A0D6C49C}"/>
              </a:ext>
            </a:extLst>
          </p:cNvPr>
          <p:cNvPicPr>
            <a:picLocks noChangeAspect="1"/>
          </p:cNvPicPr>
          <p:nvPr/>
        </p:nvPicPr>
        <p:blipFill>
          <a:blip r:embed="rId7"/>
          <a:stretch>
            <a:fillRect/>
          </a:stretch>
        </p:blipFill>
        <p:spPr>
          <a:xfrm>
            <a:off x="97695" y="1356363"/>
            <a:ext cx="4335387" cy="3319200"/>
          </a:xfrm>
          <a:prstGeom prst="rect">
            <a:avLst/>
          </a:prstGeom>
          <a:ln>
            <a:solidFill>
              <a:schemeClr val="tx1"/>
            </a:solidFill>
          </a:ln>
        </p:spPr>
      </p:pic>
      <p:sp>
        <p:nvSpPr>
          <p:cNvPr id="30" name="テキスト ボックス 29">
            <a:extLst>
              <a:ext uri="{FF2B5EF4-FFF2-40B4-BE49-F238E27FC236}">
                <a16:creationId xmlns:a16="http://schemas.microsoft.com/office/drawing/2014/main" id="{7CC3E200-6310-48C1-8A8D-2618C642F873}"/>
              </a:ext>
            </a:extLst>
          </p:cNvPr>
          <p:cNvSpPr txBox="1"/>
          <p:nvPr/>
        </p:nvSpPr>
        <p:spPr>
          <a:xfrm>
            <a:off x="7316259" y="5907"/>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36323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a:t>
            </a:r>
            <a:r>
              <a:rPr lang="ja-JP" altLang="en-US" sz="2800" dirty="0">
                <a:solidFill>
                  <a:schemeClr val="bg1"/>
                </a:solidFill>
                <a:latin typeface="Meiryo UI" pitchFamily="50" charset="-128"/>
                <a:ea typeface="Meiryo UI" pitchFamily="50" charset="-128"/>
                <a:cs typeface="Meiryo UI" pitchFamily="50" charset="-128"/>
              </a:rPr>
              <a:t>．</a:t>
            </a:r>
            <a:r>
              <a:rPr kumimoji="1" lang="ja-JP" altLang="en-US" sz="2800" dirty="0">
                <a:solidFill>
                  <a:schemeClr val="bg1"/>
                </a:solidFill>
                <a:latin typeface="Meiryo UI" pitchFamily="50" charset="-128"/>
                <a:ea typeface="Meiryo UI" pitchFamily="50" charset="-128"/>
                <a:cs typeface="Meiryo UI" pitchFamily="50" charset="-128"/>
              </a:rPr>
              <a:t>現計画に基づく点検手法</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２－１ 点検フロー</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下水設備</a:t>
            </a:r>
            <a:r>
              <a:rPr lang="en-US" altLang="ja-JP" sz="2400" dirty="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sp>
        <p:nvSpPr>
          <p:cNvPr id="6" name="スライド番号プレースホルダー 5"/>
          <p:cNvSpPr>
            <a:spLocks noGrp="1"/>
          </p:cNvSpPr>
          <p:nvPr>
            <p:ph type="sldNum" sz="quarter" idx="12"/>
          </p:nvPr>
        </p:nvSpPr>
        <p:spPr/>
        <p:txBody>
          <a:bodyPr/>
          <a:lstStyle/>
          <a:p>
            <a:fld id="{682EF9F9-C4E8-46B2-BBF1-33E3162B856A}" type="slidenum">
              <a:rPr kumimoji="1" lang="ja-JP" altLang="en-US" smtClean="0"/>
              <a:t>8</a:t>
            </a:fld>
            <a:endParaRPr kumimoji="1" lang="ja-JP" altLang="en-US"/>
          </a:p>
        </p:txBody>
      </p:sp>
      <p:pic>
        <p:nvPicPr>
          <p:cNvPr id="28" name="図 27">
            <a:extLst>
              <a:ext uri="{FF2B5EF4-FFF2-40B4-BE49-F238E27FC236}">
                <a16:creationId xmlns:a16="http://schemas.microsoft.com/office/drawing/2014/main" id="{FE370E17-C2B0-4334-A7C1-AFE97160DB4E}"/>
              </a:ext>
            </a:extLst>
          </p:cNvPr>
          <p:cNvPicPr>
            <a:picLocks noChangeAspect="1"/>
          </p:cNvPicPr>
          <p:nvPr/>
        </p:nvPicPr>
        <p:blipFill>
          <a:blip r:embed="rId2"/>
          <a:stretch>
            <a:fillRect/>
          </a:stretch>
        </p:blipFill>
        <p:spPr>
          <a:xfrm>
            <a:off x="-106274" y="1365729"/>
            <a:ext cx="4678274" cy="5570082"/>
          </a:xfrm>
          <a:prstGeom prst="rect">
            <a:avLst/>
          </a:prstGeom>
        </p:spPr>
      </p:pic>
      <p:sp>
        <p:nvSpPr>
          <p:cNvPr id="29" name="テキスト ボックス 28">
            <a:extLst>
              <a:ext uri="{FF2B5EF4-FFF2-40B4-BE49-F238E27FC236}">
                <a16:creationId xmlns:a16="http://schemas.microsoft.com/office/drawing/2014/main" id="{818382C1-244D-4424-AB28-BEE16A399D1B}"/>
              </a:ext>
            </a:extLst>
          </p:cNvPr>
          <p:cNvSpPr txBox="1"/>
          <p:nvPr/>
        </p:nvSpPr>
        <p:spPr>
          <a:xfrm>
            <a:off x="172998" y="1070234"/>
            <a:ext cx="3616409" cy="369332"/>
          </a:xfrm>
          <a:prstGeom prst="rect">
            <a:avLst/>
          </a:prstGeom>
          <a:noFill/>
          <a:ln w="19050">
            <a:noFill/>
          </a:ln>
        </p:spPr>
        <p:txBody>
          <a:bodyPr wrap="square" rtlCol="0">
            <a:spAutoFit/>
          </a:bodyPr>
          <a:lstStyle/>
          <a:p>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点検業務の標準的なフロー</a:t>
            </a:r>
            <a:r>
              <a:rPr lang="en-US" altLang="ja-JP" dirty="0">
                <a:latin typeface="Meiryo UI" pitchFamily="50" charset="-128"/>
                <a:ea typeface="Meiryo UI" pitchFamily="50" charset="-128"/>
                <a:cs typeface="Meiryo UI" pitchFamily="50" charset="-128"/>
              </a:rPr>
              <a:t>】</a:t>
            </a:r>
            <a:endParaRPr lang="ja-JP" altLang="en-US" dirty="0">
              <a:latin typeface="Meiryo UI" pitchFamily="50" charset="-128"/>
              <a:ea typeface="Meiryo UI" pitchFamily="50" charset="-128"/>
              <a:cs typeface="Meiryo UI" pitchFamily="50" charset="-128"/>
            </a:endParaRPr>
          </a:p>
        </p:txBody>
      </p:sp>
      <p:pic>
        <p:nvPicPr>
          <p:cNvPr id="7" name="図 6">
            <a:extLst>
              <a:ext uri="{FF2B5EF4-FFF2-40B4-BE49-F238E27FC236}">
                <a16:creationId xmlns:a16="http://schemas.microsoft.com/office/drawing/2014/main" id="{ECD2CA78-E47A-40D9-A865-61A16728D101}"/>
              </a:ext>
            </a:extLst>
          </p:cNvPr>
          <p:cNvPicPr>
            <a:picLocks noChangeAspect="1"/>
          </p:cNvPicPr>
          <p:nvPr/>
        </p:nvPicPr>
        <p:blipFill>
          <a:blip r:embed="rId3"/>
          <a:stretch>
            <a:fillRect/>
          </a:stretch>
        </p:blipFill>
        <p:spPr>
          <a:xfrm>
            <a:off x="4178683" y="2069690"/>
            <a:ext cx="4860552" cy="4630200"/>
          </a:xfrm>
          <a:prstGeom prst="rect">
            <a:avLst/>
          </a:prstGeom>
        </p:spPr>
      </p:pic>
      <p:sp>
        <p:nvSpPr>
          <p:cNvPr id="30" name="テキスト ボックス 29">
            <a:extLst>
              <a:ext uri="{FF2B5EF4-FFF2-40B4-BE49-F238E27FC236}">
                <a16:creationId xmlns:a16="http://schemas.microsoft.com/office/drawing/2014/main" id="{D9BFC2CF-BD89-453C-BA43-BF722233497F}"/>
              </a:ext>
            </a:extLst>
          </p:cNvPr>
          <p:cNvSpPr txBox="1"/>
          <p:nvPr/>
        </p:nvSpPr>
        <p:spPr>
          <a:xfrm>
            <a:off x="4652474" y="1692926"/>
            <a:ext cx="3616409" cy="369332"/>
          </a:xfrm>
          <a:prstGeom prst="rect">
            <a:avLst/>
          </a:prstGeom>
          <a:noFill/>
          <a:ln w="19050">
            <a:noFill/>
          </a:ln>
        </p:spPr>
        <p:txBody>
          <a:bodyPr wrap="square" rtlCol="0">
            <a:spAutoFit/>
          </a:bodyPr>
          <a:lstStyle/>
          <a:p>
            <a:r>
              <a:rPr lang="ja-JP" altLang="en-US" dirty="0">
                <a:latin typeface="Meiryo UI" pitchFamily="50" charset="-128"/>
                <a:ea typeface="Meiryo UI" pitchFamily="50" charset="-128"/>
                <a:cs typeface="Meiryo UI" pitchFamily="50" charset="-128"/>
              </a:rPr>
              <a:t>（定期点検を含む場合）</a:t>
            </a:r>
          </a:p>
        </p:txBody>
      </p:sp>
      <p:sp>
        <p:nvSpPr>
          <p:cNvPr id="9" name="テキスト ボックス 8">
            <a:extLst>
              <a:ext uri="{FF2B5EF4-FFF2-40B4-BE49-F238E27FC236}">
                <a16:creationId xmlns:a16="http://schemas.microsoft.com/office/drawing/2014/main" id="{38DD9785-F1DC-4F12-AFF0-AFB87865693C}"/>
              </a:ext>
            </a:extLst>
          </p:cNvPr>
          <p:cNvSpPr txBox="1"/>
          <p:nvPr/>
        </p:nvSpPr>
        <p:spPr>
          <a:xfrm>
            <a:off x="7332779" y="-27323"/>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91108322"/>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3" ma:contentTypeDescription="新しいドキュメントを作成します。" ma:contentTypeScope="" ma:versionID="302711bd8cb62e8c937d0b65462d69e6">
  <xsd:schema xmlns:xsd="http://www.w3.org/2001/XMLSchema" xmlns:xs="http://www.w3.org/2001/XMLSchema" xmlns:p="http://schemas.microsoft.com/office/2006/metadata/properties" xmlns:ns2="60b12527-e226-4614-b792-74ec134ea487" targetNamespace="http://schemas.microsoft.com/office/2006/metadata/properties" ma:root="true" ma:fieldsID="8e29ad473b0ef1f8c9140aff6bf289a9" ns2:_="">
    <xsd:import namespace="60b12527-e226-4614-b792-74ec134ea48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8F6551-8ADE-4598-B845-EEE1F9C1814B}"/>
</file>

<file path=customXml/itemProps2.xml><?xml version="1.0" encoding="utf-8"?>
<ds:datastoreItem xmlns:ds="http://schemas.openxmlformats.org/officeDocument/2006/customXml" ds:itemID="{123580F3-5003-4643-A841-F6D2432542D8}">
  <ds:schemaRefs>
    <ds:schemaRef ds:uri="http://schemas.microsoft.com/office/2006/documentManagement/types"/>
    <ds:schemaRef ds:uri="http://purl.org/dc/elements/1.1/"/>
    <ds:schemaRef ds:uri="http://schemas.microsoft.com/sharepoint/v3"/>
    <ds:schemaRef ds:uri="http://purl.org/dc/terms/"/>
    <ds:schemaRef ds:uri="http://schemas.microsoft.com/office/infopath/2007/PartnerControls"/>
    <ds:schemaRef ds:uri="http://schemas.microsoft.com/office/2006/metadata/properties"/>
    <ds:schemaRef ds:uri="http://schemas.openxmlformats.org/package/2006/metadata/core-properties"/>
    <ds:schemaRef ds:uri="4e21aece-359b-4e6f-8f54-c70e1e237c6a"/>
    <ds:schemaRef ds:uri="http://www.w3.org/XML/1998/namespace"/>
    <ds:schemaRef ds:uri="http://purl.org/dc/dcmitype/"/>
  </ds:schemaRefs>
</ds:datastoreItem>
</file>

<file path=customXml/itemProps3.xml><?xml version="1.0" encoding="utf-8"?>
<ds:datastoreItem xmlns:ds="http://schemas.openxmlformats.org/officeDocument/2006/customXml" ds:itemID="{F537A8C2-C6E1-41B4-B797-BE76C7836C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Slipstream</Template>
  <TotalTime>9623</TotalTime>
  <Words>1269</Words>
  <Application>Microsoft Office PowerPoint</Application>
  <PresentationFormat>画面に合わせる (4:3)</PresentationFormat>
  <Paragraphs>214</Paragraphs>
  <Slides>11</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HG丸ｺﾞｼｯｸM-PRO</vt:lpstr>
      <vt:lpstr>Meiryo UI</vt:lpstr>
      <vt:lpstr>游明朝</vt:lpstr>
      <vt:lpstr>Calibri</vt:lpstr>
      <vt:lpstr>Century</vt:lpstr>
      <vt:lpstr>Georgia</vt:lpstr>
      <vt:lpstr>Trebuchet MS</vt:lpstr>
      <vt:lpstr>スリップストリーム</vt:lpstr>
      <vt:lpstr>大阪府都市基盤施設維持管理技術審議会  第１回　設備部会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寧啓 田村</cp:lastModifiedBy>
  <cp:revision>466</cp:revision>
  <cp:lastPrinted>2024-02-13T04:16:31Z</cp:lastPrinted>
  <dcterms:created xsi:type="dcterms:W3CDTF">2013-06-19T04:48:16Z</dcterms:created>
  <dcterms:modified xsi:type="dcterms:W3CDTF">2024-03-13T14:34:56Z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