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4"/>
  </p:sldMasterIdLst>
  <p:notesMasterIdLst>
    <p:notesMasterId r:id="rId9"/>
  </p:notesMasterIdLst>
  <p:handoutMasterIdLst>
    <p:handoutMasterId r:id="rId10"/>
  </p:handoutMasterIdLst>
  <p:sldIdLst>
    <p:sldId id="815" r:id="rId5"/>
    <p:sldId id="832" r:id="rId6"/>
    <p:sldId id="816" r:id="rId7"/>
    <p:sldId id="261" r:id="rId8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田村　寧啓" initials="田村　寧啓" lastIdx="1" clrIdx="0">
    <p:extLst>
      <p:ext uri="{19B8F6BF-5375-455C-9EA6-DF929625EA0E}">
        <p15:presenceInfo xmlns:p15="http://schemas.microsoft.com/office/powerpoint/2012/main" userId="S::TamuraYa@lan.pref.osaka.jp::116a883b-0379-47dc-81c0-df63bd33a57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F397"/>
    <a:srgbClr val="FFFF99"/>
    <a:srgbClr val="F0FFE5"/>
    <a:srgbClr val="FFFFCC"/>
    <a:srgbClr val="99FFCC"/>
    <a:srgbClr val="FDFFEF"/>
    <a:srgbClr val="FBFEDA"/>
    <a:srgbClr val="FFDE75"/>
    <a:srgbClr val="0066CC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27F97BB-C833-4FB7-BDE5-3F7075034690}" styleName="テーマ スタイル 2 - アクセント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12" autoAdjust="0"/>
    <p:restoredTop sz="93447" autoAdjust="0"/>
  </p:normalViewPr>
  <p:slideViewPr>
    <p:cSldViewPr snapToGrid="0">
      <p:cViewPr varScale="1">
        <p:scale>
          <a:sx n="60" d="100"/>
          <a:sy n="60" d="100"/>
        </p:scale>
        <p:origin x="364" y="36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18621" cy="493238"/>
          </a:xfrm>
          <a:prstGeom prst="rect">
            <a:avLst/>
          </a:prstGeom>
        </p:spPr>
        <p:txBody>
          <a:bodyPr vert="horz" lIns="90681" tIns="45341" rIns="90681" bIns="4534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576" y="0"/>
            <a:ext cx="2918621" cy="493238"/>
          </a:xfrm>
          <a:prstGeom prst="rect">
            <a:avLst/>
          </a:prstGeom>
        </p:spPr>
        <p:txBody>
          <a:bodyPr vert="horz" lIns="90681" tIns="45341" rIns="90681" bIns="45341" rtlCol="0"/>
          <a:lstStyle>
            <a:lvl1pPr algn="r">
              <a:defRPr sz="1200"/>
            </a:lvl1pPr>
          </a:lstStyle>
          <a:p>
            <a:fld id="{29472AE3-829E-42FD-BDF5-9930118AE71F}" type="datetimeFigureOut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5" y="9371505"/>
            <a:ext cx="2918621" cy="493237"/>
          </a:xfrm>
          <a:prstGeom prst="rect">
            <a:avLst/>
          </a:prstGeom>
        </p:spPr>
        <p:txBody>
          <a:bodyPr vert="horz" lIns="90681" tIns="45341" rIns="90681" bIns="4534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576" y="9371505"/>
            <a:ext cx="2918621" cy="493237"/>
          </a:xfrm>
          <a:prstGeom prst="rect">
            <a:avLst/>
          </a:prstGeom>
        </p:spPr>
        <p:txBody>
          <a:bodyPr vert="horz" lIns="90681" tIns="45341" rIns="90681" bIns="45341" rtlCol="0" anchor="b"/>
          <a:lstStyle>
            <a:lvl1pPr algn="r">
              <a:defRPr sz="1200"/>
            </a:lvl1pPr>
          </a:lstStyle>
          <a:p>
            <a:fld id="{F590CCD0-FE35-423A-B9FD-933267B7A8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01339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18621" cy="493238"/>
          </a:xfrm>
          <a:prstGeom prst="rect">
            <a:avLst/>
          </a:prstGeom>
        </p:spPr>
        <p:txBody>
          <a:bodyPr vert="horz" lIns="90681" tIns="45341" rIns="90681" bIns="4534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6" y="0"/>
            <a:ext cx="2918621" cy="493238"/>
          </a:xfrm>
          <a:prstGeom prst="rect">
            <a:avLst/>
          </a:prstGeom>
        </p:spPr>
        <p:txBody>
          <a:bodyPr vert="horz" lIns="90681" tIns="45341" rIns="90681" bIns="45341" rtlCol="0"/>
          <a:lstStyle>
            <a:lvl1pPr algn="r">
              <a:defRPr sz="1200"/>
            </a:lvl1pPr>
          </a:lstStyle>
          <a:p>
            <a:fld id="{C66E6DC5-E089-448C-ADA9-C53EA216882B}" type="datetimeFigureOut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81" tIns="45341" rIns="90681" bIns="4534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4" y="4686540"/>
            <a:ext cx="5387982" cy="4439132"/>
          </a:xfrm>
          <a:prstGeom prst="rect">
            <a:avLst/>
          </a:prstGeom>
        </p:spPr>
        <p:txBody>
          <a:bodyPr vert="horz" lIns="90681" tIns="45341" rIns="90681" bIns="4534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371505"/>
            <a:ext cx="2918621" cy="493237"/>
          </a:xfrm>
          <a:prstGeom prst="rect">
            <a:avLst/>
          </a:prstGeom>
        </p:spPr>
        <p:txBody>
          <a:bodyPr vert="horz" lIns="90681" tIns="45341" rIns="90681" bIns="4534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6" y="9371505"/>
            <a:ext cx="2918621" cy="493237"/>
          </a:xfrm>
          <a:prstGeom prst="rect">
            <a:avLst/>
          </a:prstGeom>
        </p:spPr>
        <p:txBody>
          <a:bodyPr vert="horz" lIns="90681" tIns="45341" rIns="90681" bIns="45341" rtlCol="0" anchor="b"/>
          <a:lstStyle>
            <a:lvl1pPr algn="r">
              <a:defRPr sz="1200"/>
            </a:lvl1pPr>
          </a:lstStyle>
          <a:p>
            <a:fld id="{DFCB510D-55C8-4D3D-A366-9F41B467EC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94380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/>
          <a:lstStyle/>
          <a:p>
            <a:fld id="{787F0D35-F295-45B2-9BC6-D58056021A6E}" type="datetime1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F9F9-C4E8-46B2-BBF1-33E3162B8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/>
          <a:lstStyle/>
          <a:p>
            <a:fld id="{2D8FD361-C62D-485D-BADA-E6CD1981A0A1}" type="datetime1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F9F9-C4E8-46B2-BBF1-33E3162B8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/>
          <a:lstStyle/>
          <a:p>
            <a:fld id="{C12DAA09-85D9-4252-901D-A0F063182CBC}" type="datetime1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F9F9-C4E8-46B2-BBF1-33E3162B8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/>
          <a:lstStyle/>
          <a:p>
            <a:fld id="{D92B5D10-1E03-4F19-8313-90F6CBD3AB43}" type="datetime1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F9F9-C4E8-46B2-BBF1-33E3162B8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/>
          <a:lstStyle/>
          <a:p>
            <a:fld id="{D1750DBB-6E4B-46C5-B5D1-93D8B43E9640}" type="datetime1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F9F9-C4E8-46B2-BBF1-33E3162B8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/>
          <a:lstStyle/>
          <a:p>
            <a:fld id="{315FC968-6D22-4EFD-B182-B316B8218BB2}" type="datetime1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F9F9-C4E8-46B2-BBF1-33E3162B8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/>
          <a:lstStyle/>
          <a:p>
            <a:fld id="{AFCCD55C-0FD8-4581-B20A-E3E658D1BDF8}" type="datetime1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F9F9-C4E8-46B2-BBF1-33E3162B8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/>
          <a:lstStyle/>
          <a:p>
            <a:fld id="{29A8DA05-3C1E-4282-946E-3480A0119718}" type="datetime1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F9F9-C4E8-46B2-BBF1-33E3162B8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/>
          <a:lstStyle/>
          <a:p>
            <a:fld id="{932645CE-95F1-4796-B92B-23509574F6D3}" type="datetime1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F9F9-C4E8-46B2-BBF1-33E3162B8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/>
          <a:lstStyle/>
          <a:p>
            <a:fld id="{5125B876-93DE-4A98-8FB9-E01713B06EB7}" type="datetime1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F9F9-C4E8-46B2-BBF1-33E3162B8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/>
          <a:lstStyle/>
          <a:p>
            <a:fld id="{EF407380-A944-47EE-8A1E-8863591BED6D}" type="datetime1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F9F9-C4E8-46B2-BBF1-33E3162B8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600" y="6492875"/>
            <a:ext cx="66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82EF9F9-C4E8-46B2-BBF1-33E3162B856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kumimoji="1"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BBFFF85E-3E4E-4B4E-BF13-8FAD45E4C2F6}"/>
              </a:ext>
            </a:extLst>
          </p:cNvPr>
          <p:cNvSpPr txBox="1">
            <a:spLocks/>
          </p:cNvSpPr>
          <p:nvPr/>
        </p:nvSpPr>
        <p:spPr>
          <a:xfrm>
            <a:off x="930109" y="4366665"/>
            <a:ext cx="7283782" cy="672695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40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《</a:t>
            </a:r>
            <a:r>
              <a:rPr lang="ja-JP" altLang="en-US" sz="40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本日の審議事項</a:t>
            </a:r>
            <a:r>
              <a:rPr lang="en-US" altLang="ja-JP" sz="40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》</a:t>
            </a:r>
            <a:endParaRPr lang="ja-JP" altLang="en-US" sz="40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A2E7FE08-AFAA-E6DC-D2AA-5E9B88EC6A38}"/>
              </a:ext>
            </a:extLst>
          </p:cNvPr>
          <p:cNvSpPr txBox="1">
            <a:spLocks/>
          </p:cNvSpPr>
          <p:nvPr/>
        </p:nvSpPr>
        <p:spPr>
          <a:xfrm>
            <a:off x="0" y="1124744"/>
            <a:ext cx="9144000" cy="2304256"/>
          </a:xfrm>
          <a:prstGeom prst="rect">
            <a:avLst/>
          </a:prstGeom>
        </p:spPr>
        <p:txBody>
          <a:bodyPr>
            <a:normAutofit fontScale="90000"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kumimoji="1"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ja-JP" altLang="en-US" sz="4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大阪府都市基盤施設維持管理技術審議会</a:t>
            </a:r>
            <a:br>
              <a:rPr lang="en-US" altLang="ja-JP" sz="13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</a:br>
            <a:br>
              <a:rPr lang="en-US" altLang="ja-JP" sz="13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</a:br>
            <a:r>
              <a:rPr lang="ja-JP" altLang="en-US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第１回　設備部会</a:t>
            </a:r>
            <a:br>
              <a:rPr lang="en-US" altLang="ja-JP" sz="13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</a:br>
            <a:endParaRPr lang="ja-JP" altLang="en-US" sz="27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0E9F10E-5C53-1E83-7410-769782467CB8}"/>
              </a:ext>
            </a:extLst>
          </p:cNvPr>
          <p:cNvSpPr txBox="1"/>
          <p:nvPr/>
        </p:nvSpPr>
        <p:spPr>
          <a:xfrm>
            <a:off x="6982232" y="187079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資料２</a:t>
            </a:r>
          </a:p>
        </p:txBody>
      </p:sp>
      <p:sp>
        <p:nvSpPr>
          <p:cNvPr id="6" name="サブタイトル 2">
            <a:extLst>
              <a:ext uri="{FF2B5EF4-FFF2-40B4-BE49-F238E27FC236}">
                <a16:creationId xmlns:a16="http://schemas.microsoft.com/office/drawing/2014/main" id="{2CEAAA31-5E57-DA69-9C64-A514D79BD495}"/>
              </a:ext>
            </a:extLst>
          </p:cNvPr>
          <p:cNvSpPr txBox="1">
            <a:spLocks/>
          </p:cNvSpPr>
          <p:nvPr/>
        </p:nvSpPr>
        <p:spPr>
          <a:xfrm>
            <a:off x="0" y="6190456"/>
            <a:ext cx="9144000" cy="55091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None/>
            </a:pPr>
            <a:r>
              <a:rPr lang="ja-JP" altLang="en-US" sz="2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大阪府都市基盤施設維持管理技術審議会　設備部会</a:t>
            </a:r>
          </a:p>
        </p:txBody>
      </p:sp>
    </p:spTree>
    <p:extLst>
      <p:ext uri="{BB962C8B-B14F-4D97-AF65-F5344CB8AC3E}">
        <p14:creationId xmlns:p14="http://schemas.microsoft.com/office/powerpoint/2010/main" val="2665393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902E98BD-7B43-8816-ADE4-19907D40F9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"/>
            <a:ext cx="9144000" cy="609601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lIns="68513" tIns="34256" rIns="68513" bIns="34256" anchor="ctr"/>
          <a:lstStyle/>
          <a:p>
            <a:pPr algn="just">
              <a:lnSpc>
                <a:spcPts val="975"/>
              </a:lnSpc>
              <a:defRPr/>
            </a:pPr>
            <a:r>
              <a:rPr lang="en-US" altLang="ja-JP" sz="2100" kern="100" dirty="0">
                <a:solidFill>
                  <a:schemeClr val="bg1"/>
                </a:solidFill>
                <a:latin typeface="HGSｺﾞｼｯｸM"/>
                <a:ea typeface="ＭＳ 明朝"/>
                <a:cs typeface="Times New Roman"/>
              </a:rPr>
              <a:t> </a:t>
            </a:r>
          </a:p>
          <a:p>
            <a:pPr algn="just">
              <a:lnSpc>
                <a:spcPts val="975"/>
              </a:lnSpc>
              <a:defRPr/>
            </a:pPr>
            <a:endParaRPr lang="en-US" altLang="ja-JP" sz="2100" b="1" kern="100" dirty="0">
              <a:solidFill>
                <a:schemeClr val="bg1"/>
              </a:solidFill>
              <a:latin typeface="HGSｺﾞｼｯｸM"/>
              <a:ea typeface="ＭＳ 明朝"/>
              <a:cs typeface="Times New Roman"/>
            </a:endParaRPr>
          </a:p>
          <a:p>
            <a:pPr algn="just">
              <a:lnSpc>
                <a:spcPts val="975"/>
              </a:lnSpc>
              <a:defRPr/>
            </a:pPr>
            <a:r>
              <a:rPr lang="ja-JP" altLang="en-US" sz="2100" b="1" kern="100" dirty="0">
                <a:solidFill>
                  <a:schemeClr val="bg1"/>
                </a:solidFill>
                <a:latin typeface="Century"/>
                <a:ea typeface="Meiryo UI"/>
                <a:cs typeface="Times New Roman"/>
              </a:rPr>
              <a:t>　</a:t>
            </a:r>
            <a:r>
              <a:rPr lang="ja-JP" altLang="en-US" sz="2800" b="1" kern="100" dirty="0">
                <a:solidFill>
                  <a:schemeClr val="bg1"/>
                </a:solidFill>
                <a:latin typeface="Century"/>
                <a:ea typeface="Meiryo UI"/>
                <a:cs typeface="Times New Roman"/>
              </a:rPr>
              <a:t> 現計画の振り返り及び審議事項</a:t>
            </a:r>
            <a:r>
              <a:rPr lang="ja-JP" altLang="en-US" sz="2100" b="1" kern="100" dirty="0">
                <a:solidFill>
                  <a:schemeClr val="bg1"/>
                </a:solidFill>
                <a:latin typeface="Century"/>
                <a:ea typeface="Meiryo UI"/>
                <a:cs typeface="Times New Roman"/>
              </a:rPr>
              <a:t>　</a:t>
            </a:r>
            <a:endParaRPr lang="en-US" altLang="zh-TW" sz="21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FAB5CE0-ABE3-B98E-7057-7CD0A4113638}"/>
              </a:ext>
            </a:extLst>
          </p:cNvPr>
          <p:cNvSpPr txBox="1"/>
          <p:nvPr/>
        </p:nvSpPr>
        <p:spPr>
          <a:xfrm>
            <a:off x="76200" y="654172"/>
            <a:ext cx="9067800" cy="254557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7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◆現計画の振り返り（現状確認と効果の検証）</a:t>
            </a:r>
            <a:endParaRPr lang="en-US" altLang="ja-JP" sz="17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7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      １．現状の確認</a:t>
            </a:r>
            <a:endParaRPr lang="en-US" altLang="ja-JP" sz="17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7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   　　　　</a:t>
            </a:r>
            <a:r>
              <a:rPr lang="en-US" altLang="ja-JP" sz="1700" dirty="0">
                <a:latin typeface="Meiryo UI" panose="020B0604030504040204" pitchFamily="50" charset="-128"/>
                <a:ea typeface="Meiryo UI" panose="020B0604030504040204" pitchFamily="50" charset="-128"/>
              </a:rPr>
              <a:t>『</a:t>
            </a:r>
            <a:r>
              <a:rPr lang="ja-JP" altLang="en-US" sz="1700" dirty="0">
                <a:latin typeface="Meiryo UI" panose="020B0604030504040204" pitchFamily="50" charset="-128"/>
                <a:ea typeface="Meiryo UI" panose="020B0604030504040204" pitchFamily="50" charset="-128"/>
              </a:rPr>
              <a:t>点検等検証シート</a:t>
            </a:r>
            <a:r>
              <a:rPr lang="en-US" altLang="ja-JP" sz="1700" dirty="0"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  <a:r>
              <a:rPr lang="ja-JP" altLang="en-US" sz="1700" dirty="0">
                <a:latin typeface="Meiryo UI" panose="020B0604030504040204" pitchFamily="50" charset="-128"/>
                <a:ea typeface="Meiryo UI" panose="020B0604030504040204" pitchFamily="50" charset="-128"/>
              </a:rPr>
              <a:t>により、維持管理の現状を確認。</a:t>
            </a:r>
            <a:endParaRPr lang="en-US" altLang="ja-JP" sz="1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7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r>
              <a:rPr lang="ja-JP" altLang="en-US" sz="17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２．効果検証</a:t>
            </a:r>
            <a:endParaRPr lang="en-US" altLang="ja-JP" sz="17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7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事業分野毎に、維持管理の実施状況について、現行動計画との照合を行い</a:t>
            </a:r>
            <a:r>
              <a:rPr lang="en-US" altLang="ja-JP" sz="1700" dirty="0">
                <a:latin typeface="Meiryo UI" panose="020B0604030504040204" pitchFamily="50" charset="-128"/>
                <a:ea typeface="Meiryo UI" panose="020B0604030504040204" pitchFamily="50" charset="-128"/>
              </a:rPr>
              <a:t>『</a:t>
            </a:r>
            <a:r>
              <a:rPr lang="ja-JP" altLang="en-US" sz="1700" dirty="0">
                <a:latin typeface="Meiryo UI" panose="020B0604030504040204" pitchFamily="50" charset="-128"/>
                <a:ea typeface="Meiryo UI" panose="020B0604030504040204" pitchFamily="50" charset="-128"/>
              </a:rPr>
              <a:t>効果検</a:t>
            </a:r>
            <a:endParaRPr lang="en-US" altLang="ja-JP" sz="1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700" dirty="0">
                <a:latin typeface="Meiryo UI" panose="020B0604030504040204" pitchFamily="50" charset="-128"/>
                <a:ea typeface="Meiryo UI" panose="020B0604030504040204" pitchFamily="50" charset="-128"/>
              </a:rPr>
              <a:t>                </a:t>
            </a:r>
            <a:r>
              <a:rPr lang="ja-JP" altLang="en-US" sz="1700" dirty="0">
                <a:latin typeface="Meiryo UI" panose="020B0604030504040204" pitchFamily="50" charset="-128"/>
                <a:ea typeface="Meiryo UI" panose="020B0604030504040204" pitchFamily="50" charset="-128"/>
              </a:rPr>
              <a:t>証シート</a:t>
            </a:r>
            <a:r>
              <a:rPr lang="en-US" altLang="ja-JP" sz="1700" dirty="0"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  <a:r>
              <a:rPr lang="ja-JP" altLang="en-US" sz="1700" dirty="0">
                <a:latin typeface="Meiryo UI" panose="020B0604030504040204" pitchFamily="50" charset="-128"/>
                <a:ea typeface="Meiryo UI" panose="020B0604030504040204" pitchFamily="50" charset="-128"/>
              </a:rPr>
              <a:t>にて、</a:t>
            </a:r>
            <a:r>
              <a:rPr lang="ja-JP" altLang="en-US" sz="1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①実施状況　②実施内容の評価　③</a:t>
            </a:r>
            <a:r>
              <a:rPr lang="ja-JP" altLang="en-US" sz="1700" u="none" strike="noStrike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将来（</a:t>
            </a:r>
            <a:r>
              <a:rPr lang="en-US" altLang="ja-JP" sz="1700" u="none" strike="noStrike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700" u="none" strike="noStrike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年後）の運用</a:t>
            </a:r>
            <a:r>
              <a:rPr lang="ja-JP" altLang="en-US" sz="1700" dirty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endParaRPr lang="en-US" altLang="ja-JP" sz="1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7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              </a:t>
            </a:r>
            <a:r>
              <a:rPr lang="ja-JP" altLang="en-US" sz="17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〇、△、</a:t>
            </a:r>
            <a:r>
              <a:rPr lang="en-US" altLang="ja-JP" sz="17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×</a:t>
            </a:r>
            <a:r>
              <a:rPr lang="ja-JP" altLang="en-US" sz="1700" dirty="0">
                <a:latin typeface="Meiryo UI" panose="020B0604030504040204" pitchFamily="50" charset="-128"/>
                <a:ea typeface="Meiryo UI" panose="020B0604030504040204" pitchFamily="50" charset="-128"/>
              </a:rPr>
              <a:t>の３段階で評価し、〇以外の課題点を抽出。</a:t>
            </a:r>
            <a:endParaRPr lang="en-US" altLang="ja-JP" sz="1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B07A107-FFAD-D58A-8898-F521ADD0C247}"/>
              </a:ext>
            </a:extLst>
          </p:cNvPr>
          <p:cNvSpPr txBox="1"/>
          <p:nvPr/>
        </p:nvSpPr>
        <p:spPr>
          <a:xfrm>
            <a:off x="365760" y="4995333"/>
            <a:ext cx="8412480" cy="1630774"/>
          </a:xfrm>
          <a:prstGeom prst="flowChartAlternateProcess">
            <a:avLst/>
          </a:prstGeom>
          <a:gradFill>
            <a:gsLst>
              <a:gs pos="50000">
                <a:schemeClr val="bg1"/>
              </a:gs>
              <a:gs pos="0">
                <a:schemeClr val="accent5">
                  <a:lumMod val="20000"/>
                  <a:lumOff val="8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5400000" scaled="1"/>
          </a:gradFill>
          <a:ln w="44450" cmpd="dbl">
            <a:solidFill>
              <a:schemeClr val="accent1"/>
            </a:solidFill>
            <a:prstDash val="sysDash"/>
          </a:ln>
        </p:spPr>
        <p:txBody>
          <a:bodyPr wrap="square"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sz="2000" b="1" u="sng" dirty="0">
                <a:solidFill>
                  <a:schemeClr val="accent5">
                    <a:lumMod val="75000"/>
                  </a:schemeClr>
                </a:solidFill>
              </a:rPr>
              <a:t>◆審 議 事 項</a:t>
            </a:r>
            <a:endParaRPr lang="en-US" altLang="ja-JP" sz="2000" b="1" u="sng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2000" b="1" dirty="0">
                <a:solidFill>
                  <a:schemeClr val="accent5">
                    <a:lumMod val="75000"/>
                  </a:schemeClr>
                </a:solidFill>
              </a:rPr>
              <a:t>　〇現計画の振り返りによる課題に対する取組方針（案）</a:t>
            </a:r>
            <a:endParaRPr lang="en-US" altLang="ja-JP" sz="2000" b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2000" b="1" dirty="0">
                <a:solidFill>
                  <a:schemeClr val="accent5">
                    <a:lumMod val="75000"/>
                  </a:schemeClr>
                </a:solidFill>
              </a:rPr>
              <a:t>　〇審議会委員より出された意見に対する取組方針（案）</a:t>
            </a:r>
            <a:endParaRPr lang="en-US" altLang="ja-JP" sz="2000" b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en-US" altLang="ja-JP" sz="1100" b="1" dirty="0"/>
          </a:p>
        </p:txBody>
      </p:sp>
      <p:sp>
        <p:nvSpPr>
          <p:cNvPr id="3" name="スライド番号プレースホルダー 5">
            <a:extLst>
              <a:ext uri="{FF2B5EF4-FFF2-40B4-BE49-F238E27FC236}">
                <a16:creationId xmlns:a16="http://schemas.microsoft.com/office/drawing/2014/main" id="{54F9B335-F75B-765A-0E24-C058AB638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83600" y="6492875"/>
            <a:ext cx="660400" cy="365125"/>
          </a:xfrm>
        </p:spPr>
        <p:txBody>
          <a:bodyPr/>
          <a:lstStyle/>
          <a:p>
            <a:fld id="{682EF9F9-C4E8-46B2-BBF1-33E3162B856A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68CD5FFE-0B87-2E01-3E50-50FD157E0B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758864"/>
              </p:ext>
            </p:extLst>
          </p:nvPr>
        </p:nvGraphicFramePr>
        <p:xfrm>
          <a:off x="2036232" y="3751921"/>
          <a:ext cx="5596467" cy="101151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09273">
                  <a:extLst>
                    <a:ext uri="{9D8B030D-6E8A-4147-A177-3AD203B41FA5}">
                      <a16:colId xmlns:a16="http://schemas.microsoft.com/office/drawing/2014/main" val="51787977"/>
                    </a:ext>
                  </a:extLst>
                </a:gridCol>
                <a:gridCol w="1471462">
                  <a:extLst>
                    <a:ext uri="{9D8B030D-6E8A-4147-A177-3AD203B41FA5}">
                      <a16:colId xmlns:a16="http://schemas.microsoft.com/office/drawing/2014/main" val="3704018938"/>
                    </a:ext>
                  </a:extLst>
                </a:gridCol>
                <a:gridCol w="1583636">
                  <a:extLst>
                    <a:ext uri="{9D8B030D-6E8A-4147-A177-3AD203B41FA5}">
                      <a16:colId xmlns:a16="http://schemas.microsoft.com/office/drawing/2014/main" val="3786043133"/>
                    </a:ext>
                  </a:extLst>
                </a:gridCol>
                <a:gridCol w="1532096">
                  <a:extLst>
                    <a:ext uri="{9D8B030D-6E8A-4147-A177-3AD203B41FA5}">
                      <a16:colId xmlns:a16="http://schemas.microsoft.com/office/drawing/2014/main" val="2370066525"/>
                    </a:ext>
                  </a:extLst>
                </a:gridCol>
              </a:tblGrid>
              <a:tr h="3247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評　価　　　　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①実施状況　</a:t>
                      </a:r>
                      <a:endParaRPr lang="en-US" altLang="ja-JP" sz="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（行動計画通りの取り組み）</a:t>
                      </a:r>
                    </a:p>
                  </a:txBody>
                  <a:tcPr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②実施内容の評価</a:t>
                      </a:r>
                      <a:endParaRPr lang="en-US" altLang="ja-JP" sz="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（行動計画に示された取り組み）</a:t>
                      </a:r>
                    </a:p>
                  </a:txBody>
                  <a:tcPr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800" b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③将来（</a:t>
                      </a:r>
                      <a:r>
                        <a:rPr lang="en-US" altLang="ja-JP" sz="800" b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800" b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年後）の運用</a:t>
                      </a:r>
                      <a:endParaRPr lang="en-US" altLang="ja-JP" sz="800" b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800" b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（行動計画通りの取り組み）</a:t>
                      </a:r>
                      <a:endParaRPr kumimoji="1" lang="ja-JP" altLang="en-US" sz="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5064437"/>
                  </a:ext>
                </a:extLst>
              </a:tr>
              <a:tr h="18558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『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〇　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』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できている。</a:t>
                      </a:r>
                    </a:p>
                  </a:txBody>
                  <a:tcPr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問題なし</a:t>
                      </a:r>
                    </a:p>
                  </a:txBody>
                  <a:tcPr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１０年後も運用が可能。</a:t>
                      </a:r>
                    </a:p>
                  </a:txBody>
                  <a:tcPr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7477030"/>
                  </a:ext>
                </a:extLst>
              </a:tr>
              <a:tr h="15221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『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△　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』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一部できていない。</a:t>
                      </a:r>
                    </a:p>
                  </a:txBody>
                  <a:tcPr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部分的に改善が必要である。</a:t>
                      </a:r>
                    </a:p>
                  </a:txBody>
                  <a:tcPr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部分的に改善が必要である。</a:t>
                      </a:r>
                    </a:p>
                  </a:txBody>
                  <a:tcPr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7024047"/>
                  </a:ext>
                </a:extLst>
              </a:tr>
              <a:tr h="24951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『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』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できていない。</a:t>
                      </a:r>
                    </a:p>
                  </a:txBody>
                  <a:tcPr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全体的に見直しが必要である。</a:t>
                      </a:r>
                    </a:p>
                  </a:txBody>
                  <a:tcPr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全体的に見直しが必要である。</a:t>
                      </a:r>
                    </a:p>
                  </a:txBody>
                  <a:tcPr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554672"/>
                  </a:ext>
                </a:extLst>
              </a:tr>
            </a:tbl>
          </a:graphicData>
        </a:graphic>
      </p:graphicFrame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0D6D172F-BFA4-3154-0E6C-B04CBC6D1539}"/>
              </a:ext>
            </a:extLst>
          </p:cNvPr>
          <p:cNvSpPr txBox="1"/>
          <p:nvPr/>
        </p:nvSpPr>
        <p:spPr>
          <a:xfrm>
            <a:off x="2036232" y="3557367"/>
            <a:ext cx="800101" cy="157215"/>
          </a:xfrm>
          <a:prstGeom prst="roundRect">
            <a:avLst>
              <a:gd name="adj" fmla="val 27098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2">
                <a:lumMod val="75000"/>
              </a:schemeClr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定 義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3507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902D8C32-95C2-46FB-73FE-BEC4ECDABD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"/>
            <a:ext cx="9144000" cy="556377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lIns="68513" tIns="34256" rIns="68513" bIns="34256" anchor="ctr"/>
          <a:lstStyle/>
          <a:p>
            <a:pPr algn="just">
              <a:lnSpc>
                <a:spcPts val="975"/>
              </a:lnSpc>
              <a:defRPr/>
            </a:pPr>
            <a:endParaRPr lang="en-US" altLang="zh-TW" sz="21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3BDA1C14-2FD0-4EDF-B7B0-6BCF389A88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4191151"/>
              </p:ext>
            </p:extLst>
          </p:nvPr>
        </p:nvGraphicFramePr>
        <p:xfrm>
          <a:off x="345439" y="893183"/>
          <a:ext cx="8379461" cy="5599691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097538">
                  <a:extLst>
                    <a:ext uri="{9D8B030D-6E8A-4147-A177-3AD203B41FA5}">
                      <a16:colId xmlns:a16="http://schemas.microsoft.com/office/drawing/2014/main" val="283864346"/>
                    </a:ext>
                  </a:extLst>
                </a:gridCol>
                <a:gridCol w="2237974">
                  <a:extLst>
                    <a:ext uri="{9D8B030D-6E8A-4147-A177-3AD203B41FA5}">
                      <a16:colId xmlns:a16="http://schemas.microsoft.com/office/drawing/2014/main" val="3559103431"/>
                    </a:ext>
                  </a:extLst>
                </a:gridCol>
                <a:gridCol w="5043949">
                  <a:extLst>
                    <a:ext uri="{9D8B030D-6E8A-4147-A177-3AD203B41FA5}">
                      <a16:colId xmlns:a16="http://schemas.microsoft.com/office/drawing/2014/main" val="3161442768"/>
                    </a:ext>
                  </a:extLst>
                </a:gridCol>
              </a:tblGrid>
              <a:tr h="222261">
                <a:tc>
                  <a:txBody>
                    <a:bodyPr/>
                    <a:lstStyle/>
                    <a:p>
                      <a:pPr algn="ctr" font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ja-JP" alt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様　式</a:t>
                      </a:r>
                      <a:endParaRPr lang="ja-JP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326" marR="2326" marT="23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ja-JP" alt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　目</a:t>
                      </a:r>
                      <a:endParaRPr lang="ja-JP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326" marR="2326" marT="23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ja-JP" alt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確認内容</a:t>
                      </a:r>
                      <a:endParaRPr lang="ja-JP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326" marR="2326" marT="23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781899"/>
                  </a:ext>
                </a:extLst>
              </a:tr>
              <a:tr h="554884">
                <a:tc>
                  <a:txBody>
                    <a:bodyPr/>
                    <a:lstStyle/>
                    <a:p>
                      <a:pPr algn="l" fontAlgn="ctr">
                        <a:lnSpc>
                          <a:spcPct val="110000"/>
                        </a:lnSpc>
                      </a:pPr>
                      <a:r>
                        <a:rPr lang="ja-JP" alt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様式１－１</a:t>
                      </a:r>
                      <a:endParaRPr lang="en-US" altLang="ja-JP" sz="12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326" marR="2326" marT="23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10000"/>
                        </a:lnSpc>
                      </a:pPr>
                      <a:r>
                        <a:rPr lang="ja-JP" alt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致命的な不具合</a:t>
                      </a:r>
                      <a:endParaRPr lang="ja-JP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326" marR="2326" marT="23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10000"/>
                        </a:lnSpc>
                      </a:pPr>
                      <a:r>
                        <a:rPr lang="ja-JP" alt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点検の頻度、体制（直営、委託（メンテ、メーカー、指定管理者）、</a:t>
                      </a: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>
                        <a:lnSpc>
                          <a:spcPct val="110000"/>
                        </a:lnSpc>
                      </a:pP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lang="ja-JP" alt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不具合発生の可能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</a:t>
                      </a:r>
                      <a:r>
                        <a:rPr lang="ja-JP" alt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性部位や不可視部分の点検手法の確認など。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326" marR="2326" marT="23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614833"/>
                  </a:ext>
                </a:extLst>
              </a:tr>
              <a:tr h="352615">
                <a:tc>
                  <a:txBody>
                    <a:bodyPr/>
                    <a:lstStyle/>
                    <a:p>
                      <a:pPr algn="l" fontAlgn="ctr">
                        <a:lnSpc>
                          <a:spcPct val="110000"/>
                        </a:lnSpc>
                      </a:pPr>
                      <a:r>
                        <a:rPr lang="ja-JP" alt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様式１－２</a:t>
                      </a:r>
                      <a:endParaRPr lang="en-US" altLang="ja-JP" sz="12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326" marR="2326" marT="23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10000"/>
                        </a:lnSpc>
                      </a:pPr>
                      <a:r>
                        <a:rPr lang="ja-JP" alt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効率的・効果的な点検</a:t>
                      </a:r>
                      <a:endParaRPr lang="ja-JP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326" marR="2326" marT="23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10000"/>
                        </a:lnSpc>
                      </a:pP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lang="ja-JP" alt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予防保全のための取り組み、補修のタイミング、更新時期の見極めの要素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326" marR="2326" marT="23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147659"/>
                  </a:ext>
                </a:extLst>
              </a:tr>
              <a:tr h="346337">
                <a:tc>
                  <a:txBody>
                    <a:bodyPr/>
                    <a:lstStyle/>
                    <a:p>
                      <a:pPr algn="l" fontAlgn="ctr">
                        <a:lnSpc>
                          <a:spcPct val="110000"/>
                        </a:lnSpc>
                      </a:pPr>
                      <a:r>
                        <a:rPr lang="ja-JP" alt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様式１－３</a:t>
                      </a:r>
                      <a:endParaRPr lang="en-US" altLang="ja-JP" sz="12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326" marR="2326" marT="23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10000"/>
                        </a:lnSpc>
                      </a:pPr>
                      <a:r>
                        <a:rPr lang="ja-JP" alt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データ蓄積･活用・管理</a:t>
                      </a:r>
                      <a:endParaRPr lang="ja-JP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326" marR="2326" marT="23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10000"/>
                        </a:lnSpc>
                      </a:pPr>
                      <a:r>
                        <a:rPr lang="ja-JP" alt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データ蓄積、データの活用、データの管理の状況確認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326" marR="2326" marT="23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0259355"/>
                  </a:ext>
                </a:extLst>
              </a:tr>
              <a:tr h="341930">
                <a:tc>
                  <a:txBody>
                    <a:bodyPr/>
                    <a:lstStyle/>
                    <a:p>
                      <a:pPr algn="l" fontAlgn="ctr">
                        <a:lnSpc>
                          <a:spcPct val="110000"/>
                        </a:lnSpc>
                      </a:pPr>
                      <a:r>
                        <a:rPr lang="ja-JP" alt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様式１－４</a:t>
                      </a:r>
                      <a:endParaRPr lang="en-US" altLang="ja-JP" sz="12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326" marR="2326" marT="23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10000"/>
                        </a:lnSpc>
                      </a:pPr>
                      <a:r>
                        <a:rPr lang="ja-JP" alt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点検の重点化</a:t>
                      </a:r>
                      <a:endParaRPr lang="ja-JP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326" marR="2326" marT="23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10000"/>
                        </a:lnSpc>
                      </a:pPr>
                      <a:r>
                        <a:rPr lang="ja-JP" alt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評価の方法（多段階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or</a:t>
                      </a:r>
                      <a:r>
                        <a:rPr lang="ja-JP" alt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２段階）、点検頻度を変更するなどの工夫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326" marR="2326" marT="23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769391"/>
                  </a:ext>
                </a:extLst>
              </a:tr>
              <a:tr h="352615">
                <a:tc>
                  <a:txBody>
                    <a:bodyPr/>
                    <a:lstStyle/>
                    <a:p>
                      <a:pPr algn="l" fontAlgn="ctr">
                        <a:lnSpc>
                          <a:spcPct val="110000"/>
                        </a:lnSpc>
                      </a:pPr>
                      <a:r>
                        <a:rPr lang="ja-JP" alt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様式１－５</a:t>
                      </a:r>
                      <a:endParaRPr lang="en-US" altLang="ja-JP" sz="12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326" marR="2326" marT="23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10000"/>
                        </a:lnSpc>
                      </a:pPr>
                      <a:r>
                        <a:rPr lang="ja-JP" alt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府民協働</a:t>
                      </a:r>
                      <a:endParaRPr lang="ja-JP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326" marR="2326" marT="23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10000"/>
                        </a:lnSpc>
                      </a:pPr>
                      <a:r>
                        <a:rPr lang="ja-JP" alt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府民と協働で実施している取り組み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326" marR="2326" marT="23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5162014"/>
                  </a:ext>
                </a:extLst>
              </a:tr>
              <a:tr h="523581">
                <a:tc>
                  <a:txBody>
                    <a:bodyPr/>
                    <a:lstStyle/>
                    <a:p>
                      <a:pPr algn="l" fontAlgn="ctr">
                        <a:lnSpc>
                          <a:spcPct val="110000"/>
                        </a:lnSpc>
                      </a:pPr>
                      <a:r>
                        <a:rPr lang="ja-JP" alt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様式１－６</a:t>
                      </a:r>
                      <a:endParaRPr lang="en-US" altLang="ja-JP" sz="12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326" marR="2326" marT="23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10000"/>
                        </a:lnSpc>
                      </a:pPr>
                      <a:r>
                        <a:rPr lang="ja-JP" alt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現場での課題</a:t>
                      </a:r>
                      <a:endParaRPr lang="ja-JP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326" marR="2326" marT="23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10000"/>
                        </a:lnSpc>
                      </a:pPr>
                      <a:r>
                        <a:rPr lang="ja-JP" alt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点検の実施における課題やデータ蓄積における課題、データ活用に</a:t>
                      </a: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>
                        <a:lnSpc>
                          <a:spcPct val="110000"/>
                        </a:lnSpc>
                      </a:pP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lang="ja-JP" alt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おける課題など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326" marR="2326" marT="23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138015"/>
                  </a:ext>
                </a:extLst>
              </a:tr>
              <a:tr h="497803">
                <a:tc>
                  <a:txBody>
                    <a:bodyPr/>
                    <a:lstStyle/>
                    <a:p>
                      <a:pPr algn="l" fontAlgn="ctr">
                        <a:lnSpc>
                          <a:spcPct val="110000"/>
                        </a:lnSpc>
                      </a:pPr>
                      <a:r>
                        <a:rPr lang="ja-JP" alt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様式１－７</a:t>
                      </a:r>
                      <a:endParaRPr lang="en-US" altLang="ja-JP" sz="12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326" marR="2326" marT="23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10000"/>
                        </a:lnSpc>
                      </a:pPr>
                      <a:r>
                        <a:rPr lang="ja-JP" alt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点検員</a:t>
                      </a:r>
                      <a:endParaRPr lang="ja-JP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326" marR="2326" marT="23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10000"/>
                        </a:lnSpc>
                      </a:pPr>
                      <a:r>
                        <a:rPr lang="ja-JP" alt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直営点検や委託点検の頻度に応じた実施体制（発注件数、点検人員、</a:t>
                      </a: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>
                        <a:lnSpc>
                          <a:spcPct val="110000"/>
                        </a:lnSpc>
                      </a:pP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lang="ja-JP" alt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発注件数など）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326" marR="2326" marT="23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8764296"/>
                  </a:ext>
                </a:extLst>
              </a:tr>
              <a:tr h="498345">
                <a:tc>
                  <a:txBody>
                    <a:bodyPr/>
                    <a:lstStyle/>
                    <a:p>
                      <a:pPr algn="l" fontAlgn="ctr">
                        <a:lnSpc>
                          <a:spcPct val="110000"/>
                        </a:lnSpc>
                      </a:pPr>
                      <a:r>
                        <a:rPr lang="ja-JP" alt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様式２</a:t>
                      </a:r>
                      <a:endParaRPr lang="en-US" altLang="ja-JP" sz="12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683" marR="2683" marT="2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10000"/>
                        </a:lnSpc>
                      </a:pPr>
                      <a:r>
                        <a:rPr lang="ja-JP" alt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現在の維持管理手法</a:t>
                      </a:r>
                      <a:endParaRPr lang="ja-JP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683" marR="2683" marT="2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0000"/>
                        </a:lnSpc>
                      </a:pPr>
                      <a:r>
                        <a:rPr lang="ja-JP" alt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①現在の維持管理手法（時間計画、状態監視、事後保全）</a:t>
                      </a: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t">
                        <a:lnSpc>
                          <a:spcPct val="110000"/>
                        </a:lnSpc>
                      </a:pP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lang="ja-JP" alt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②今後の維持管理手法と必要となるデータや点検頻度などの要素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683" marR="2683" marT="2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53760"/>
                  </a:ext>
                </a:extLst>
              </a:tr>
              <a:tr h="498345">
                <a:tc>
                  <a:txBody>
                    <a:bodyPr/>
                    <a:lstStyle/>
                    <a:p>
                      <a:pPr algn="l" fontAlgn="ctr">
                        <a:lnSpc>
                          <a:spcPct val="110000"/>
                        </a:lnSpc>
                      </a:pPr>
                      <a:r>
                        <a:rPr lang="ja-JP" alt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様式３</a:t>
                      </a:r>
                      <a:endParaRPr lang="ja-JP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683" marR="2683" marT="2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10000"/>
                        </a:lnSpc>
                      </a:pPr>
                      <a:r>
                        <a:rPr lang="ja-JP" alt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重点化指標</a:t>
                      </a:r>
                      <a:endParaRPr lang="ja-JP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683" marR="2683" marT="2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0000"/>
                        </a:lnSpc>
                      </a:pPr>
                      <a:r>
                        <a:rPr lang="ja-JP" alt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不具合発生確率や社会的影響度の見極めのために考慮すべき内容、</a:t>
                      </a: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t">
                        <a:lnSpc>
                          <a:spcPct val="110000"/>
                        </a:lnSpc>
                      </a:pP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lang="ja-JP" alt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及び重点化指標の活用の状況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683" marR="2683" marT="2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490829"/>
                  </a:ext>
                </a:extLst>
              </a:tr>
              <a:tr h="398614">
                <a:tc>
                  <a:txBody>
                    <a:bodyPr/>
                    <a:lstStyle/>
                    <a:p>
                      <a:pPr algn="l" fontAlgn="ctr">
                        <a:lnSpc>
                          <a:spcPct val="110000"/>
                        </a:lnSpc>
                      </a:pPr>
                      <a:r>
                        <a:rPr lang="ja-JP" alt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様式４</a:t>
                      </a:r>
                      <a:endParaRPr lang="ja-JP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683" marR="2683" marT="2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10000"/>
                        </a:lnSpc>
                      </a:pPr>
                      <a:r>
                        <a:rPr lang="ja-JP" alt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更新時期の見極め</a:t>
                      </a:r>
                      <a:endParaRPr lang="ja-JP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683" marR="2683" marT="2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0000"/>
                        </a:lnSpc>
                      </a:pPr>
                      <a:r>
                        <a:rPr lang="ja-JP" alt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過去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</a:t>
                      </a:r>
                      <a:r>
                        <a:rPr lang="ja-JP" alt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年間の更新について（～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R4</a:t>
                      </a:r>
                      <a:r>
                        <a:rPr lang="ja-JP" alt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末）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683" marR="2683" marT="26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904751"/>
                  </a:ext>
                </a:extLst>
              </a:tr>
              <a:tr h="327390">
                <a:tc>
                  <a:txBody>
                    <a:bodyPr/>
                    <a:lstStyle/>
                    <a:p>
                      <a:pPr algn="l" fontAlgn="ctr">
                        <a:lnSpc>
                          <a:spcPct val="110000"/>
                        </a:lnSpc>
                      </a:pPr>
                      <a:r>
                        <a:rPr lang="ja-JP" alt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様式５－１</a:t>
                      </a:r>
                      <a:endParaRPr lang="en-US" altLang="ja-JP" sz="12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073" marR="4073" marT="4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10000"/>
                        </a:lnSpc>
                      </a:pPr>
                      <a:r>
                        <a:rPr lang="ja-JP" alt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更新要因について</a:t>
                      </a:r>
                      <a:endParaRPr lang="ja-JP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073" marR="4073" marT="4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0000"/>
                        </a:lnSpc>
                      </a:pPr>
                      <a:r>
                        <a:rPr lang="ja-JP" alt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更新要因の整理（物理的、機能的、経済的、社会的要因など）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073" marR="4073" marT="4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1724203"/>
                  </a:ext>
                </a:extLst>
              </a:tr>
              <a:tr h="426567">
                <a:tc>
                  <a:txBody>
                    <a:bodyPr/>
                    <a:lstStyle/>
                    <a:p>
                      <a:pPr algn="l" fontAlgn="ctr">
                        <a:lnSpc>
                          <a:spcPct val="110000"/>
                        </a:lnSpc>
                      </a:pPr>
                      <a:r>
                        <a:rPr lang="ja-JP" alt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様式５－２</a:t>
                      </a:r>
                      <a:endParaRPr lang="en-US" altLang="ja-JP" sz="12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073" marR="4073" marT="4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10000"/>
                        </a:lnSpc>
                      </a:pPr>
                      <a:r>
                        <a:rPr lang="ja-JP" alt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更新見極め要因</a:t>
                      </a:r>
                      <a:endParaRPr lang="ja-JP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073" marR="4073" marT="4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0000"/>
                        </a:lnSpc>
                      </a:pPr>
                      <a:r>
                        <a:rPr lang="ja-JP" alt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不具合発生の確率や社会的影響度などの考慮すべき各要素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073" marR="4073" marT="4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7228646"/>
                  </a:ext>
                </a:extLst>
              </a:tr>
              <a:tr h="258404">
                <a:tc>
                  <a:txBody>
                    <a:bodyPr/>
                    <a:lstStyle/>
                    <a:p>
                      <a:pPr algn="l" fontAlgn="ctr">
                        <a:lnSpc>
                          <a:spcPct val="110000"/>
                        </a:lnSpc>
                      </a:pPr>
                      <a:r>
                        <a:rPr lang="ja-JP" altLang="en-US" sz="1200" b="1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様式５－３</a:t>
                      </a:r>
                      <a:endParaRPr lang="en-US" altLang="ja-JP" sz="12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073" marR="4073" marT="4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10000"/>
                        </a:lnSpc>
                      </a:pPr>
                      <a:r>
                        <a:rPr lang="ja-JP" alt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寿命の考え方</a:t>
                      </a:r>
                      <a:endParaRPr lang="ja-JP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073" marR="4073" marT="4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0000"/>
                        </a:lnSpc>
                      </a:pPr>
                      <a:r>
                        <a:rPr lang="ja-JP" alt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公会計上の耐用年数、工学的な寿命、計画的な寿命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073" marR="4073" marT="4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371902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025EB9B-6434-BF3C-2CA9-DC0A24A5F57C}"/>
              </a:ext>
            </a:extLst>
          </p:cNvPr>
          <p:cNvSpPr txBox="1"/>
          <p:nvPr/>
        </p:nvSpPr>
        <p:spPr>
          <a:xfrm>
            <a:off x="-1" y="22401"/>
            <a:ext cx="831088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 b="1" dirty="0">
                <a:solidFill>
                  <a:schemeClr val="bg1"/>
                </a:solidFill>
              </a:rPr>
              <a:t> 現計画の振り返り（現状確認と効果の検証）</a:t>
            </a:r>
            <a:endParaRPr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6336431-C968-D785-45B1-3C8CC6FC8243}"/>
              </a:ext>
            </a:extLst>
          </p:cNvPr>
          <p:cNvSpPr txBox="1"/>
          <p:nvPr/>
        </p:nvSpPr>
        <p:spPr>
          <a:xfrm>
            <a:off x="99604" y="535714"/>
            <a:ext cx="3557996" cy="3574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975"/>
              </a:lnSpc>
              <a:defRPr/>
            </a:pPr>
            <a:r>
              <a:rPr lang="en-US" altLang="ja-JP" sz="1800" kern="100" dirty="0">
                <a:latin typeface="HGSｺﾞｼｯｸM"/>
                <a:ea typeface="ＭＳ 明朝"/>
                <a:cs typeface="Times New Roman"/>
              </a:rPr>
              <a:t> </a:t>
            </a:r>
            <a:endParaRPr lang="en-US" altLang="ja-JP" sz="1600" b="1" kern="100" dirty="0">
              <a:latin typeface="HGSｺﾞｼｯｸM"/>
              <a:ea typeface="ＭＳ 明朝"/>
              <a:cs typeface="Times New Roman"/>
            </a:endParaRPr>
          </a:p>
          <a:p>
            <a:pPr algn="just">
              <a:lnSpc>
                <a:spcPts val="975"/>
              </a:lnSpc>
              <a:defRPr/>
            </a:pPr>
            <a:r>
              <a:rPr lang="ja-JP" altLang="en-US" sz="1600" b="1" kern="100" dirty="0">
                <a:latin typeface="Century"/>
                <a:ea typeface="Meiryo UI"/>
                <a:cs typeface="Times New Roman"/>
              </a:rPr>
              <a:t>◆点検等検証シートによる現状確認　　</a:t>
            </a:r>
            <a:endParaRPr lang="en-US" altLang="zh-TW" sz="16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" name="スライド番号プレースホルダー 5">
            <a:extLst>
              <a:ext uri="{FF2B5EF4-FFF2-40B4-BE49-F238E27FC236}">
                <a16:creationId xmlns:a16="http://schemas.microsoft.com/office/drawing/2014/main" id="{94DCFA00-EBBC-D30F-697D-1BD2908BD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83600" y="6492875"/>
            <a:ext cx="660400" cy="365125"/>
          </a:xfrm>
        </p:spPr>
        <p:txBody>
          <a:bodyPr/>
          <a:lstStyle/>
          <a:p>
            <a:fld id="{682EF9F9-C4E8-46B2-BBF1-33E3162B856A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30460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>
            <a:extLst>
              <a:ext uri="{FF2B5EF4-FFF2-40B4-BE49-F238E27FC236}">
                <a16:creationId xmlns:a16="http://schemas.microsoft.com/office/drawing/2014/main" id="{84DF80E1-D41C-36E2-957A-26BDAC9EC8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310"/>
            <a:ext cx="9144000" cy="582129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lIns="68513" tIns="34256" rIns="68513" bIns="34256" anchor="ctr"/>
          <a:lstStyle/>
          <a:p>
            <a:pPr algn="just">
              <a:lnSpc>
                <a:spcPts val="975"/>
              </a:lnSpc>
              <a:defRPr/>
            </a:pPr>
            <a:endParaRPr lang="en-US" altLang="ja-JP" sz="2100" b="1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algn="just">
              <a:lnSpc>
                <a:spcPts val="975"/>
              </a:lnSpc>
              <a:defRPr/>
            </a:pPr>
            <a:endParaRPr lang="en-US" altLang="ja-JP" sz="2100" b="1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algn="just">
              <a:lnSpc>
                <a:spcPts val="975"/>
              </a:lnSpc>
              <a:defRPr/>
            </a:pPr>
            <a:r>
              <a:rPr lang="ja-JP" altLang="en-US" sz="28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 </a:t>
            </a:r>
            <a:r>
              <a:rPr lang="ja-JP" altLang="en-US" sz="2800" b="1" dirty="0">
                <a:solidFill>
                  <a:schemeClr val="bg1"/>
                </a:solidFill>
              </a:rPr>
              <a:t>現計画の振り返り（現状確認と効果の検証）</a:t>
            </a:r>
            <a:endParaRPr lang="en-US" altLang="zh-TW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99147661-13E3-4E59-BE5E-B861BD58FBCF}"/>
              </a:ext>
            </a:extLst>
          </p:cNvPr>
          <p:cNvGraphicFramePr>
            <a:graphicFrameLocks noGrp="1"/>
          </p:cNvGraphicFramePr>
          <p:nvPr/>
        </p:nvGraphicFramePr>
        <p:xfrm>
          <a:off x="546100" y="1322220"/>
          <a:ext cx="8293100" cy="38429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0693">
                  <a:extLst>
                    <a:ext uri="{9D8B030D-6E8A-4147-A177-3AD203B41FA5}">
                      <a16:colId xmlns:a16="http://schemas.microsoft.com/office/drawing/2014/main" val="906011750"/>
                    </a:ext>
                  </a:extLst>
                </a:gridCol>
                <a:gridCol w="3102807">
                  <a:extLst>
                    <a:ext uri="{9D8B030D-6E8A-4147-A177-3AD203B41FA5}">
                      <a16:colId xmlns:a16="http://schemas.microsoft.com/office/drawing/2014/main" val="978118648"/>
                    </a:ext>
                  </a:extLst>
                </a:gridCol>
                <a:gridCol w="1608195">
                  <a:extLst>
                    <a:ext uri="{9D8B030D-6E8A-4147-A177-3AD203B41FA5}">
                      <a16:colId xmlns:a16="http://schemas.microsoft.com/office/drawing/2014/main" val="923705334"/>
                    </a:ext>
                  </a:extLst>
                </a:gridCol>
                <a:gridCol w="1454550">
                  <a:extLst>
                    <a:ext uri="{9D8B030D-6E8A-4147-A177-3AD203B41FA5}">
                      <a16:colId xmlns:a16="http://schemas.microsoft.com/office/drawing/2014/main" val="1328048858"/>
                    </a:ext>
                  </a:extLst>
                </a:gridCol>
                <a:gridCol w="1356855">
                  <a:extLst>
                    <a:ext uri="{9D8B030D-6E8A-4147-A177-3AD203B41FA5}">
                      <a16:colId xmlns:a16="http://schemas.microsoft.com/office/drawing/2014/main" val="832510340"/>
                    </a:ext>
                  </a:extLst>
                </a:gridCol>
              </a:tblGrid>
              <a:tr h="15112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NO.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667" marR="1667" marT="166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F6F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項目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667" marR="1667" marT="166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F6F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評価（〇</a:t>
                      </a:r>
                      <a:r>
                        <a:rPr lang="en-US" sz="1300" u="none" strike="noStrike" dirty="0" err="1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or△or</a:t>
                      </a:r>
                      <a:r>
                        <a:rPr 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×）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667" marR="1667" marT="166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F6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3878850"/>
                  </a:ext>
                </a:extLst>
              </a:tr>
              <a:tr h="30056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A.</a:t>
                      </a:r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実施状況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667" marR="1667" marT="166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F6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B.</a:t>
                      </a:r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実施評価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667" marR="1667" marT="166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F6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C.</a:t>
                      </a:r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将来（</a:t>
                      </a:r>
                      <a:r>
                        <a:rPr lang="en-US" altLang="ja-JP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年後）の運用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667" marR="1667" marT="166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F6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449123"/>
                  </a:ext>
                </a:extLst>
              </a:tr>
              <a:tr h="15418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667" marR="1667" marT="166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F6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維持管理業務フロー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667" marR="1667" marT="166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1" i="0" u="none" strike="noStrike" dirty="0">
                        <a:solidFill>
                          <a:srgbClr val="FF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708" marR="4708" marT="470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708" marR="4708" marT="470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708" marR="4708" marT="470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5203362"/>
                  </a:ext>
                </a:extLst>
              </a:tr>
              <a:tr h="15418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667" marR="1667" marT="166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F6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点検業務の充実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667" marR="1667" marT="166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1" i="0" u="none" strike="noStrike" dirty="0">
                        <a:solidFill>
                          <a:srgbClr val="FF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708" marR="4708" marT="470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708" marR="4708" marT="470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708" marR="4708" marT="470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832210"/>
                  </a:ext>
                </a:extLst>
              </a:tr>
              <a:tr h="15418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667" marR="1667" marT="166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F6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点検、診断・評価対策実施のフロー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667" marR="1667" marT="166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1" i="0" u="none" strike="noStrike" dirty="0">
                        <a:solidFill>
                          <a:srgbClr val="FF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708" marR="4708" marT="470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708" marR="4708" marT="470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708" marR="4708" marT="470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9048024"/>
                  </a:ext>
                </a:extLst>
              </a:tr>
              <a:tr h="15418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667" marR="1667" marT="166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F6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定期点検を含む点検業務のフロー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667" marR="1667" marT="166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708" marR="4708" marT="470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708" marR="4708" marT="470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708" marR="4708" marT="470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682260"/>
                  </a:ext>
                </a:extLst>
              </a:tr>
              <a:tr h="15418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⑤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667" marR="1667" marT="166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F6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点検業務の実施主体および実施頻度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667" marR="1667" marT="166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708" marR="4708" marT="470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708" marR="4708" marT="470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708" marR="4708" marT="470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6888674"/>
                  </a:ext>
                </a:extLst>
              </a:tr>
              <a:tr h="15418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⑥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667" marR="1667" marT="166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F6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健全度評価基準および健全度判定要領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667" marR="1667" marT="166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708" marR="4708" marT="470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708" marR="4708" marT="470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708" marR="4708" marT="470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440786"/>
                  </a:ext>
                </a:extLst>
              </a:tr>
              <a:tr h="15418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⑦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667" marR="1667" marT="166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F6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維持管理手法の選定フロー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667" marR="1667" marT="166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708" marR="4708" marT="470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708" marR="4708" marT="470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708" marR="4708" marT="470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692066"/>
                  </a:ext>
                </a:extLst>
              </a:tr>
              <a:tr h="15418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⑧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667" marR="1667" marT="166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F6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zh-TW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維持管理手法</a:t>
                      </a:r>
                      <a:endParaRPr lang="zh-TW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667" marR="1667" marT="166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708" marR="4708" marT="470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708" marR="4708" marT="470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708" marR="4708" marT="470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203492"/>
                  </a:ext>
                </a:extLst>
              </a:tr>
              <a:tr h="15418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⑨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667" marR="1667" marT="166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F6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維持管理水準の設定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667" marR="1667" marT="166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708" marR="4708" marT="470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708" marR="4708" marT="470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708" marR="4708" marT="470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7350216"/>
                  </a:ext>
                </a:extLst>
              </a:tr>
              <a:tr h="15418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⑩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667" marR="1667" marT="166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F6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考慮すべき視点と更新・改築判定フロー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667" marR="1667" marT="166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708" marR="4708" marT="470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708" marR="4708" marT="470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708" marR="4708" marT="470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958371"/>
                  </a:ext>
                </a:extLst>
              </a:tr>
              <a:tr h="15418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⑪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667" marR="1667" marT="166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F6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設備の寿命の考え方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667" marR="1667" marT="166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708" marR="4708" marT="470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708" marR="4708" marT="470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708" marR="4708" marT="470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9310346"/>
                  </a:ext>
                </a:extLst>
              </a:tr>
              <a:tr h="15418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⑫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667" marR="1667" marT="166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F6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重点化指標・優先順位の考え方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667" marR="1667" marT="166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708" marR="4708" marT="470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708" marR="4708" marT="470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708" marR="4708" marT="470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356225"/>
                  </a:ext>
                </a:extLst>
              </a:tr>
              <a:tr h="15418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⑬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667" marR="1667" marT="166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F6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日常的な維持管理の着実な実践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667" marR="1667" marT="166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708" marR="4708" marT="470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708" marR="4708" marT="470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708" marR="4708" marT="470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184715"/>
                  </a:ext>
                </a:extLst>
              </a:tr>
              <a:tr h="15418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⑭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667" marR="1667" marT="166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F6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データの蓄積管理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667" marR="1667" marT="166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1" i="0" u="none" strike="noStrike" dirty="0">
                        <a:solidFill>
                          <a:srgbClr val="FF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708" marR="4708" marT="470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708" marR="4708" marT="470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708" marR="4708" marT="470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8134106"/>
                  </a:ext>
                </a:extLst>
              </a:tr>
              <a:tr h="15418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⑮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667" marR="1667" marT="166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F6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維持管理を見通した新設工事上の工夫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667" marR="1667" marT="166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708" marR="4708" marT="470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708" marR="4708" marT="470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708" marR="4708" marT="470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5992175"/>
                  </a:ext>
                </a:extLst>
              </a:tr>
              <a:tr h="15418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⑯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667" marR="1667" marT="166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F6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新たな技術、材料、工法の活用と促進策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667" marR="1667" marT="166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708" marR="4708" marT="470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708" marR="4708" marT="470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708" marR="4708" marT="470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562332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F84669A-C20C-47F7-AB24-1E4864F82BAE}"/>
              </a:ext>
            </a:extLst>
          </p:cNvPr>
          <p:cNvSpPr txBox="1"/>
          <p:nvPr/>
        </p:nvSpPr>
        <p:spPr>
          <a:xfrm>
            <a:off x="269240" y="977430"/>
            <a:ext cx="469282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Ⅰ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．効率的・効果的な維持管理の推進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</a:p>
        </p:txBody>
      </p:sp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id="{753F57FB-16AF-49DB-83C8-78D598E55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511534"/>
              </p:ext>
            </p:extLst>
          </p:nvPr>
        </p:nvGraphicFramePr>
        <p:xfrm>
          <a:off x="546101" y="5577516"/>
          <a:ext cx="8293100" cy="9972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3792">
                  <a:extLst>
                    <a:ext uri="{9D8B030D-6E8A-4147-A177-3AD203B41FA5}">
                      <a16:colId xmlns:a16="http://schemas.microsoft.com/office/drawing/2014/main" val="1946196381"/>
                    </a:ext>
                  </a:extLst>
                </a:gridCol>
                <a:gridCol w="3175855">
                  <a:extLst>
                    <a:ext uri="{9D8B030D-6E8A-4147-A177-3AD203B41FA5}">
                      <a16:colId xmlns:a16="http://schemas.microsoft.com/office/drawing/2014/main" val="2308660384"/>
                    </a:ext>
                  </a:extLst>
                </a:gridCol>
                <a:gridCol w="1576527">
                  <a:extLst>
                    <a:ext uri="{9D8B030D-6E8A-4147-A177-3AD203B41FA5}">
                      <a16:colId xmlns:a16="http://schemas.microsoft.com/office/drawing/2014/main" val="3809654462"/>
                    </a:ext>
                  </a:extLst>
                </a:gridCol>
                <a:gridCol w="1414685">
                  <a:extLst>
                    <a:ext uri="{9D8B030D-6E8A-4147-A177-3AD203B41FA5}">
                      <a16:colId xmlns:a16="http://schemas.microsoft.com/office/drawing/2014/main" val="3534979346"/>
                    </a:ext>
                  </a:extLst>
                </a:gridCol>
                <a:gridCol w="1412241">
                  <a:extLst>
                    <a:ext uri="{9D8B030D-6E8A-4147-A177-3AD203B41FA5}">
                      <a16:colId xmlns:a16="http://schemas.microsoft.com/office/drawing/2014/main" val="370212885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NO.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667" marR="1667" marT="166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F6F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項目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667" marR="1667" marT="166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F6F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評価（〇</a:t>
                      </a:r>
                      <a:r>
                        <a:rPr lang="en-US" sz="1300" u="none" strike="noStrike" dirty="0" err="1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or△or</a:t>
                      </a:r>
                      <a:r>
                        <a:rPr 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×）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667" marR="1667" marT="166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F6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5340270"/>
                  </a:ext>
                </a:extLst>
              </a:tr>
              <a:tr h="2988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A.</a:t>
                      </a:r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実施状況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667" marR="1667" marT="166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F6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B.</a:t>
                      </a:r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実施評価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667" marR="1667" marT="166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F6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C.</a:t>
                      </a:r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将来（</a:t>
                      </a:r>
                      <a:r>
                        <a:rPr lang="en-US" altLang="ja-JP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年後）の運用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667" marR="1667" marT="166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F6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824194"/>
                  </a:ext>
                </a:extLst>
              </a:tr>
              <a:tr h="15025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⑰</a:t>
                      </a:r>
                    </a:p>
                  </a:txBody>
                  <a:tcPr marL="1667" marR="1667" marT="166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F6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人材育成と確保、技術力の向上と継承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667" marR="1667" marT="166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1667" marR="1667" marT="166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1667" marR="1667" marT="166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1667" marR="1667" marT="166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667760"/>
                  </a:ext>
                </a:extLst>
              </a:tr>
              <a:tr h="15025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⑱</a:t>
                      </a:r>
                    </a:p>
                  </a:txBody>
                  <a:tcPr marL="1667" marR="1667" marT="166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F6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入札契約制度の改善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667" marR="1667" marT="166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1667" marR="1667" marT="166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1667" marR="1667" marT="166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1667" marR="1667" marT="166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692371"/>
                  </a:ext>
                </a:extLst>
              </a:tr>
            </a:tbl>
          </a:graphicData>
        </a:graphic>
      </p:graphicFrame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DF36553-39D7-479E-8773-31776C20BB40}"/>
              </a:ext>
            </a:extLst>
          </p:cNvPr>
          <p:cNvSpPr txBox="1"/>
          <p:nvPr/>
        </p:nvSpPr>
        <p:spPr>
          <a:xfrm>
            <a:off x="269240" y="5227001"/>
            <a:ext cx="377890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Ⅱ．持続可能な維持管理の仕組みづくり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EE82CB3-D714-43A2-B362-AD5B279BBBD6}"/>
              </a:ext>
            </a:extLst>
          </p:cNvPr>
          <p:cNvSpPr txBox="1"/>
          <p:nvPr/>
        </p:nvSpPr>
        <p:spPr>
          <a:xfrm>
            <a:off x="0" y="641229"/>
            <a:ext cx="688007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6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◆大阪府都市基盤施設長寿命化計画　行動計画の効果の検証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5">
            <a:extLst>
              <a:ext uri="{FF2B5EF4-FFF2-40B4-BE49-F238E27FC236}">
                <a16:creationId xmlns:a16="http://schemas.microsoft.com/office/drawing/2014/main" id="{57D45816-40FA-5DD2-2D6F-6AB1C3409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83600" y="6492875"/>
            <a:ext cx="660400" cy="365125"/>
          </a:xfrm>
        </p:spPr>
        <p:txBody>
          <a:bodyPr/>
          <a:lstStyle/>
          <a:p>
            <a:fld id="{682EF9F9-C4E8-46B2-BBF1-33E3162B856A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92053286"/>
      </p:ext>
    </p:extLst>
  </p:cSld>
  <p:clrMapOvr>
    <a:masterClrMapping/>
  </p:clrMapOvr>
</p:sld>
</file>

<file path=ppt/theme/theme1.xml><?xml version="1.0" encoding="utf-8"?>
<a:theme xmlns:a="http://schemas.openxmlformats.org/drawingml/2006/main" name="スリップストリーム">
  <a:themeElements>
    <a:clrScheme name="スリップストリーム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スリップストリーム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スリップストリーム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A392AD875449443AAA7829C2473F989" ma:contentTypeVersion="3" ma:contentTypeDescription="新しいドキュメントを作成します。" ma:contentTypeScope="" ma:versionID="302711bd8cb62e8c937d0b65462d69e6">
  <xsd:schema xmlns:xsd="http://www.w3.org/2001/XMLSchema" xmlns:xs="http://www.w3.org/2001/XMLSchema" xmlns:p="http://schemas.microsoft.com/office/2006/metadata/properties" xmlns:ns2="60b12527-e226-4614-b792-74ec134ea487" targetNamespace="http://schemas.microsoft.com/office/2006/metadata/properties" ma:root="true" ma:fieldsID="8e29ad473b0ef1f8c9140aff6bf289a9" ns2:_="">
    <xsd:import namespace="60b12527-e226-4614-b792-74ec134ea48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b12527-e226-4614-b792-74ec134ea4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B93D179D-7559-4431-A8B1-0CBC5C43DB0E}"/>
</file>

<file path=customXml/itemProps2.xml><?xml version="1.0" encoding="utf-8"?>
<ds:datastoreItem xmlns:ds="http://schemas.openxmlformats.org/officeDocument/2006/customXml" ds:itemID="{F537A8C2-C6E1-41B4-B797-BE76C7836C8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23580F3-5003-4643-A841-F6D2432542D8}">
  <ds:schemaRefs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4e21aece-359b-4e6f-8f54-c70e1e237c6a"/>
    <ds:schemaRef ds:uri="http://purl.org/dc/dcmitype/"/>
    <ds:schemaRef ds:uri="http://schemas.microsoft.com/sharepoint/v3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14152</TotalTime>
  <Words>930</Words>
  <Application>Microsoft Office PowerPoint</Application>
  <PresentationFormat>画面に合わせる (4:3)</PresentationFormat>
  <Paragraphs>146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2" baseType="lpstr">
      <vt:lpstr>HGSｺﾞｼｯｸM</vt:lpstr>
      <vt:lpstr>Meiryo UI</vt:lpstr>
      <vt:lpstr>ＭＳ Ｐ明朝</vt:lpstr>
      <vt:lpstr>Calibri</vt:lpstr>
      <vt:lpstr>Century</vt:lpstr>
      <vt:lpstr>Georgia</vt:lpstr>
      <vt:lpstr>Trebuchet MS</vt:lpstr>
      <vt:lpstr>スリップストリーム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大阪府庁</dc:creator>
  <cp:lastModifiedBy>寧啓 田村</cp:lastModifiedBy>
  <cp:revision>563</cp:revision>
  <cp:lastPrinted>2024-02-09T06:42:17Z</cp:lastPrinted>
  <dcterms:created xsi:type="dcterms:W3CDTF">2013-06-19T04:48:16Z</dcterms:created>
  <dcterms:modified xsi:type="dcterms:W3CDTF">2024-03-13T14:34:08Z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0x0101004A392AD875449443AAA7829C2473F989</vt:lpwstr>
  </property>
</Properties>
</file>