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4"/>
  </p:notesMasterIdLst>
  <p:handoutMasterIdLst>
    <p:handoutMasterId r:id="rId15"/>
  </p:handoutMasterIdLst>
  <p:sldIdLst>
    <p:sldId id="807" r:id="rId5"/>
    <p:sldId id="450" r:id="rId6"/>
    <p:sldId id="808" r:id="rId7"/>
    <p:sldId id="809" r:id="rId8"/>
    <p:sldId id="810" r:id="rId9"/>
    <p:sldId id="811" r:id="rId10"/>
    <p:sldId id="818" r:id="rId11"/>
    <p:sldId id="812" r:id="rId12"/>
    <p:sldId id="819"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BFEDA"/>
    <a:srgbClr val="FFFF99"/>
    <a:srgbClr val="9EF397"/>
    <a:srgbClr val="F0FFE5"/>
    <a:srgbClr val="FFFFCC"/>
    <a:srgbClr val="99FFCC"/>
    <a:srgbClr val="FDFFEF"/>
    <a:srgbClr val="FFDE75"/>
    <a:srgbClr val="0066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3447" autoAdjust="0"/>
  </p:normalViewPr>
  <p:slideViewPr>
    <p:cSldViewPr snapToGrid="0">
      <p:cViewPr varScale="1">
        <p:scale>
          <a:sx n="100" d="100"/>
          <a:sy n="100" d="100"/>
        </p:scale>
        <p:origin x="1234" y="29"/>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2918621" cy="493238"/>
          </a:xfrm>
          <a:prstGeom prst="rect">
            <a:avLst/>
          </a:prstGeom>
        </p:spPr>
        <p:txBody>
          <a:bodyPr vert="horz" lIns="90666" tIns="45334" rIns="90666" bIns="4533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6" y="1"/>
            <a:ext cx="2918621" cy="493238"/>
          </a:xfrm>
          <a:prstGeom prst="rect">
            <a:avLst/>
          </a:prstGeom>
        </p:spPr>
        <p:txBody>
          <a:bodyPr vert="horz" lIns="90666" tIns="45334" rIns="90666" bIns="45334" rtlCol="0"/>
          <a:lstStyle>
            <a:lvl1pPr algn="r">
              <a:defRPr sz="1200"/>
            </a:lvl1pPr>
          </a:lstStyle>
          <a:p>
            <a:fld id="{29472AE3-829E-42FD-BDF5-9930118AE71F}" type="datetimeFigureOut">
              <a:rPr kumimoji="1" lang="ja-JP" altLang="en-US" smtClean="0"/>
              <a:t>2024/3/6</a:t>
            </a:fld>
            <a:endParaRPr kumimoji="1" lang="ja-JP" altLang="en-US"/>
          </a:p>
        </p:txBody>
      </p:sp>
      <p:sp>
        <p:nvSpPr>
          <p:cNvPr id="4" name="フッター プレースホルダー 3"/>
          <p:cNvSpPr>
            <a:spLocks noGrp="1"/>
          </p:cNvSpPr>
          <p:nvPr>
            <p:ph type="ftr" sz="quarter" idx="2"/>
          </p:nvPr>
        </p:nvSpPr>
        <p:spPr>
          <a:xfrm>
            <a:off x="6" y="9371505"/>
            <a:ext cx="2918621" cy="493237"/>
          </a:xfrm>
          <a:prstGeom prst="rect">
            <a:avLst/>
          </a:prstGeom>
        </p:spPr>
        <p:txBody>
          <a:bodyPr vert="horz" lIns="90666" tIns="45334" rIns="90666" bIns="4533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6" y="9371505"/>
            <a:ext cx="2918621" cy="493237"/>
          </a:xfrm>
          <a:prstGeom prst="rect">
            <a:avLst/>
          </a:prstGeom>
        </p:spPr>
        <p:txBody>
          <a:bodyPr vert="horz" lIns="90666" tIns="45334" rIns="90666" bIns="45334"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1"/>
            <a:ext cx="2918621" cy="493238"/>
          </a:xfrm>
          <a:prstGeom prst="rect">
            <a:avLst/>
          </a:prstGeom>
        </p:spPr>
        <p:txBody>
          <a:bodyPr vert="horz" lIns="90666" tIns="45334" rIns="90666" bIns="45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1"/>
            <a:ext cx="2918621" cy="493238"/>
          </a:xfrm>
          <a:prstGeom prst="rect">
            <a:avLst/>
          </a:prstGeom>
        </p:spPr>
        <p:txBody>
          <a:bodyPr vert="horz" lIns="90666" tIns="45334" rIns="90666" bIns="45334" rtlCol="0"/>
          <a:lstStyle>
            <a:lvl1pPr algn="r">
              <a:defRPr sz="1200"/>
            </a:lvl1pPr>
          </a:lstStyle>
          <a:p>
            <a:fld id="{C66E6DC5-E089-448C-ADA9-C53EA216882B}" type="datetimeFigureOut">
              <a:rPr kumimoji="1" lang="ja-JP" altLang="en-US" smtClean="0"/>
              <a:t>2024/3/6</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66" tIns="45334" rIns="90666" bIns="45334" rtlCol="0" anchor="ctr"/>
          <a:lstStyle/>
          <a:p>
            <a:endParaRPr lang="ja-JP" altLang="en-US"/>
          </a:p>
        </p:txBody>
      </p:sp>
      <p:sp>
        <p:nvSpPr>
          <p:cNvPr id="5" name="ノート プレースホルダー 4"/>
          <p:cNvSpPr>
            <a:spLocks noGrp="1"/>
          </p:cNvSpPr>
          <p:nvPr>
            <p:ph type="body" sz="quarter" idx="3"/>
          </p:nvPr>
        </p:nvSpPr>
        <p:spPr>
          <a:xfrm>
            <a:off x="673895" y="4686540"/>
            <a:ext cx="5387982" cy="4439132"/>
          </a:xfrm>
          <a:prstGeom prst="rect">
            <a:avLst/>
          </a:prstGeom>
        </p:spPr>
        <p:txBody>
          <a:bodyPr vert="horz" lIns="90666" tIns="45334" rIns="90666" bIns="45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371505"/>
            <a:ext cx="2918621" cy="493237"/>
          </a:xfrm>
          <a:prstGeom prst="rect">
            <a:avLst/>
          </a:prstGeom>
        </p:spPr>
        <p:txBody>
          <a:bodyPr vert="horz" lIns="90666" tIns="45334" rIns="90666" bIns="45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1505"/>
            <a:ext cx="2918621" cy="493237"/>
          </a:xfrm>
          <a:prstGeom prst="rect">
            <a:avLst/>
          </a:prstGeom>
        </p:spPr>
        <p:txBody>
          <a:bodyPr vert="horz" lIns="90666" tIns="45334" rIns="90666" bIns="45334"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87490E79-5902-4549-8A67-1B34125DF376}" type="slidenum">
              <a:rPr lang="ja-JP" altLang="en-US" smtClean="0"/>
              <a:pPr>
                <a:defRPr/>
              </a:pPr>
              <a:t>3</a:t>
            </a:fld>
            <a:endParaRPr lang="ja-JP" altLang="en-US"/>
          </a:p>
        </p:txBody>
      </p:sp>
    </p:spTree>
    <p:extLst>
      <p:ext uri="{BB962C8B-B14F-4D97-AF65-F5344CB8AC3E}">
        <p14:creationId xmlns:p14="http://schemas.microsoft.com/office/powerpoint/2010/main" val="2158152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第１回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189985" y="4196080"/>
            <a:ext cx="9144000" cy="863600"/>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4000" dirty="0">
                <a:effectLst/>
                <a:latin typeface="Meiryo UI" pitchFamily="50" charset="-128"/>
                <a:ea typeface="Meiryo UI" pitchFamily="50" charset="-128"/>
                <a:cs typeface="Meiryo UI" pitchFamily="50" charset="-128"/>
              </a:rPr>
              <a:t>《</a:t>
            </a:r>
            <a:r>
              <a:rPr lang="ja-JP" altLang="en-US" sz="4000" dirty="0">
                <a:effectLst/>
                <a:latin typeface="Meiryo UI" pitchFamily="50" charset="-128"/>
                <a:ea typeface="Meiryo UI" pitchFamily="50" charset="-128"/>
                <a:cs typeface="Meiryo UI" pitchFamily="50" charset="-128"/>
              </a:rPr>
              <a:t>第１回審議会の報告</a:t>
            </a:r>
            <a:r>
              <a:rPr lang="en-US" altLang="ja-JP" sz="4000" dirty="0">
                <a:effectLst/>
                <a:latin typeface="Meiryo UI" pitchFamily="50" charset="-128"/>
                <a:ea typeface="Meiryo UI" pitchFamily="50" charset="-128"/>
                <a:cs typeface="Meiryo UI" pitchFamily="50" charset="-128"/>
              </a:rPr>
              <a:t>》</a:t>
            </a:r>
            <a:endParaRPr lang="ja-JP" altLang="en-US" sz="4000" dirty="0">
              <a:effectLst/>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0746DC3-E722-3505-EC7E-F2D964D6380A}"/>
              </a:ext>
            </a:extLst>
          </p:cNvPr>
          <p:cNvSpPr txBox="1"/>
          <p:nvPr/>
        </p:nvSpPr>
        <p:spPr>
          <a:xfrm>
            <a:off x="7538720" y="357664"/>
            <a:ext cx="160528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資料１</a:t>
            </a:r>
            <a:r>
              <a:rPr kumimoji="1" lang="en-US" altLang="ja-JP" b="1" dirty="0"/>
              <a:t>】</a:t>
            </a:r>
            <a:endParaRPr kumimoji="1" lang="ja-JP" altLang="en-US" b="1" dirty="0"/>
          </a:p>
        </p:txBody>
      </p:sp>
      <p:sp>
        <p:nvSpPr>
          <p:cNvPr id="2" name="サブタイトル 2">
            <a:extLst>
              <a:ext uri="{FF2B5EF4-FFF2-40B4-BE49-F238E27FC236}">
                <a16:creationId xmlns:a16="http://schemas.microsoft.com/office/drawing/2014/main" id="{30DC83FE-30B9-CAB4-B416-3C85EBCD3D1E}"/>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　大阪府都市基盤施設維持管理技術審議会　設備部会</a:t>
            </a:r>
          </a:p>
        </p:txBody>
      </p:sp>
    </p:spTree>
    <p:extLst>
      <p:ext uri="{BB962C8B-B14F-4D97-AF65-F5344CB8AC3E}">
        <p14:creationId xmlns:p14="http://schemas.microsoft.com/office/powerpoint/2010/main" val="1255779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F923268B-ACA6-493F-925F-98131D56240C}"/>
              </a:ext>
            </a:extLst>
          </p:cNvPr>
          <p:cNvGrpSpPr/>
          <p:nvPr/>
        </p:nvGrpSpPr>
        <p:grpSpPr>
          <a:xfrm>
            <a:off x="106680" y="670560"/>
            <a:ext cx="9262078" cy="5959725"/>
            <a:chOff x="1619534" y="645517"/>
            <a:chExt cx="9327140" cy="5735812"/>
          </a:xfrm>
        </p:grpSpPr>
        <p:sp>
          <p:nvSpPr>
            <p:cNvPr id="23" name="正方形/長方形 22"/>
            <p:cNvSpPr/>
            <p:nvPr/>
          </p:nvSpPr>
          <p:spPr>
            <a:xfrm>
              <a:off x="1619534" y="645517"/>
              <a:ext cx="8953754" cy="57358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grpSp>
          <p:nvGrpSpPr>
            <p:cNvPr id="2" name="グループ化 1">
              <a:extLst>
                <a:ext uri="{FF2B5EF4-FFF2-40B4-BE49-F238E27FC236}">
                  <a16:creationId xmlns:a16="http://schemas.microsoft.com/office/drawing/2014/main" id="{018FBEC2-8F43-405C-BD1F-4D66AFF06CD3}"/>
                </a:ext>
              </a:extLst>
            </p:cNvPr>
            <p:cNvGrpSpPr/>
            <p:nvPr/>
          </p:nvGrpSpPr>
          <p:grpSpPr>
            <a:xfrm>
              <a:off x="1888807" y="801569"/>
              <a:ext cx="9057867" cy="5424666"/>
              <a:chOff x="138568" y="1059036"/>
              <a:chExt cx="9441905" cy="5274350"/>
            </a:xfrm>
          </p:grpSpPr>
          <p:sp>
            <p:nvSpPr>
              <p:cNvPr id="7" name="テキスト ボックス 9"/>
              <p:cNvSpPr txBox="1"/>
              <p:nvPr/>
            </p:nvSpPr>
            <p:spPr>
              <a:xfrm>
                <a:off x="4824522" y="1788932"/>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99900" algn="just"/>
                <a:endParaRPr lang="en-US" altLang="ja-JP" sz="788" kern="100" dirty="0">
                  <a:latin typeface="Meiryo UI" pitchFamily="50" charset="-128"/>
                  <a:ea typeface="Meiryo UI" pitchFamily="50" charset="-128"/>
                  <a:cs typeface="Meiryo UI" pitchFamily="50" charset="-128"/>
                </a:endParaRPr>
              </a:p>
              <a:p>
                <a:pPr indent="99900" algn="just"/>
                <a:r>
                  <a:rPr lang="ja-JP" altLang="en-US" sz="788" kern="100" dirty="0">
                    <a:latin typeface="Meiryo UI" pitchFamily="50" charset="-128"/>
                    <a:ea typeface="Meiryo UI" pitchFamily="50" charset="-128"/>
                    <a:cs typeface="Meiryo UI" pitchFamily="50" charset="-128"/>
                  </a:rPr>
                  <a:t>山口隆司委員（大阪公立大学教授）</a:t>
                </a:r>
                <a:endParaRPr lang="en-US" altLang="ja-JP" sz="788" kern="100" dirty="0">
                  <a:latin typeface="Meiryo UI" pitchFamily="50" charset="-128"/>
                  <a:ea typeface="Meiryo UI" pitchFamily="50" charset="-128"/>
                  <a:cs typeface="Meiryo UI" pitchFamily="50" charset="-128"/>
                </a:endParaRPr>
              </a:p>
            </p:txBody>
          </p:sp>
          <p:sp>
            <p:nvSpPr>
              <p:cNvPr id="8" name="テキスト ボックス 15"/>
              <p:cNvSpPr txBox="1"/>
              <p:nvPr/>
            </p:nvSpPr>
            <p:spPr>
              <a:xfrm>
                <a:off x="4853769" y="4593708"/>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前川晃委員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大阪産業大学教授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12" name="左中かっこ 11"/>
              <p:cNvSpPr/>
              <p:nvPr/>
            </p:nvSpPr>
            <p:spPr>
              <a:xfrm>
                <a:off x="4558908" y="1753926"/>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3" name="左中かっこ 12"/>
              <p:cNvSpPr/>
              <p:nvPr/>
            </p:nvSpPr>
            <p:spPr>
              <a:xfrm>
                <a:off x="4581511" y="4554091"/>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4" name="左中かっこ 13"/>
              <p:cNvSpPr/>
              <p:nvPr/>
            </p:nvSpPr>
            <p:spPr>
              <a:xfrm>
                <a:off x="1770261" y="1878420"/>
                <a:ext cx="425475" cy="4413954"/>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5" name="左中かっこ 14"/>
              <p:cNvSpPr/>
              <p:nvPr/>
            </p:nvSpPr>
            <p:spPr>
              <a:xfrm>
                <a:off x="4572003" y="3133073"/>
                <a:ext cx="360000" cy="972000"/>
              </a:xfrm>
              <a:prstGeom prst="leftBrace">
                <a:avLst/>
              </a:prstGeom>
            </p:spPr>
            <p:style>
              <a:lnRef idx="1">
                <a:schemeClr val="accent1"/>
              </a:lnRef>
              <a:fillRef idx="0">
                <a:schemeClr val="accent1"/>
              </a:fillRef>
              <a:effectRef idx="0">
                <a:schemeClr val="accent1"/>
              </a:effectRef>
              <a:fontRef idx="minor">
                <a:schemeClr val="tx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6" name="正方形/長方形 15"/>
              <p:cNvSpPr/>
              <p:nvPr/>
            </p:nvSpPr>
            <p:spPr>
              <a:xfrm>
                <a:off x="165864" y="1435255"/>
                <a:ext cx="4262120" cy="4898131"/>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テキスト ボックス 39"/>
              <p:cNvSpPr txBox="1"/>
              <p:nvPr/>
            </p:nvSpPr>
            <p:spPr>
              <a:xfrm>
                <a:off x="220456" y="1483197"/>
                <a:ext cx="3703472" cy="32321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≪全体検討部会≫</a:t>
                </a:r>
                <a:r>
                  <a:rPr lang="ja-JP" altLang="en-US" sz="900" b="1" kern="100" dirty="0">
                    <a:latin typeface="Meiryo UI" pitchFamily="50" charset="-128"/>
                    <a:ea typeface="Meiryo UI" pitchFamily="50" charset="-128"/>
                    <a:cs typeface="Meiryo UI" pitchFamily="50" charset="-128"/>
                  </a:rPr>
                  <a:t>事務局：事業調整室</a:t>
                </a:r>
              </a:p>
            </p:txBody>
          </p:sp>
          <p:sp>
            <p:nvSpPr>
              <p:cNvPr id="18" name="角丸四角形 17"/>
              <p:cNvSpPr/>
              <p:nvPr/>
            </p:nvSpPr>
            <p:spPr>
              <a:xfrm>
                <a:off x="4211960" y="1646651"/>
                <a:ext cx="3816423" cy="1150345"/>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9" name="テキスト ボックス 39"/>
              <p:cNvSpPr txBox="1"/>
              <p:nvPr/>
            </p:nvSpPr>
            <p:spPr>
              <a:xfrm>
                <a:off x="4498314" y="1460020"/>
                <a:ext cx="3511019" cy="254994"/>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ja-JP" sz="900" b="1" kern="100" dirty="0">
                    <a:latin typeface="Meiryo UI" pitchFamily="50" charset="-128"/>
                    <a:ea typeface="Meiryo UI" pitchFamily="50" charset="-128"/>
                    <a:cs typeface="Meiryo UI" pitchFamily="50" charset="-128"/>
                  </a:rPr>
                  <a:t>≪道路・</a:t>
                </a:r>
                <a:r>
                  <a:rPr lang="ja-JP" altLang="en-US" sz="900" b="1" kern="100" dirty="0">
                    <a:latin typeface="Meiryo UI" pitchFamily="50" charset="-128"/>
                    <a:ea typeface="Meiryo UI" pitchFamily="50" charset="-128"/>
                    <a:cs typeface="Meiryo UI" pitchFamily="50" charset="-128"/>
                  </a:rPr>
                  <a:t>橋梁等部会</a:t>
                </a:r>
                <a:r>
                  <a:rPr lang="ja-JP" altLang="ja-JP" sz="900" b="1" kern="100" dirty="0">
                    <a:latin typeface="Meiryo UI" pitchFamily="50" charset="-128"/>
                    <a:ea typeface="Meiryo UI" pitchFamily="50" charset="-128"/>
                    <a:cs typeface="Meiryo UI" pitchFamily="50" charset="-128"/>
                  </a:rPr>
                  <a:t>≫</a:t>
                </a:r>
                <a:r>
                  <a:rPr lang="ja-JP" altLang="en-US" sz="788" b="1" kern="100" dirty="0">
                    <a:latin typeface="Meiryo UI" pitchFamily="50" charset="-128"/>
                    <a:ea typeface="Meiryo UI" pitchFamily="50" charset="-128"/>
                    <a:cs typeface="Meiryo UI" pitchFamily="50" charset="-128"/>
                  </a:rPr>
                  <a:t>事務局：道路室・交戦室・公園課</a:t>
                </a:r>
                <a:endParaRPr lang="ja-JP" altLang="ja-JP" sz="788" b="1" kern="100" dirty="0">
                  <a:latin typeface="Meiryo UI" pitchFamily="50" charset="-128"/>
                  <a:ea typeface="Meiryo UI" pitchFamily="50" charset="-128"/>
                  <a:cs typeface="Meiryo UI" pitchFamily="50" charset="-128"/>
                </a:endParaRPr>
              </a:p>
            </p:txBody>
          </p:sp>
          <p:sp>
            <p:nvSpPr>
              <p:cNvPr id="20" name="角丸四角形 19"/>
              <p:cNvSpPr/>
              <p:nvPr/>
            </p:nvSpPr>
            <p:spPr>
              <a:xfrm>
                <a:off x="4211960" y="3024084"/>
                <a:ext cx="3816424" cy="1146602"/>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1" name="角丸四角形 20"/>
              <p:cNvSpPr/>
              <p:nvPr/>
            </p:nvSpPr>
            <p:spPr>
              <a:xfrm>
                <a:off x="4211959" y="4446646"/>
                <a:ext cx="3816425" cy="1117830"/>
              </a:xfrm>
              <a:prstGeom prst="roundRect">
                <a:avLst>
                  <a:gd name="adj" fmla="val 4246"/>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2" name="テキスト ボックス 39"/>
              <p:cNvSpPr txBox="1"/>
              <p:nvPr/>
            </p:nvSpPr>
            <p:spPr>
              <a:xfrm>
                <a:off x="4498314" y="4258806"/>
                <a:ext cx="3511019" cy="264039"/>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≪設備部会≫</a:t>
                </a:r>
                <a:r>
                  <a:rPr lang="ja-JP" altLang="en-US" sz="788" b="1" kern="100" dirty="0">
                    <a:latin typeface="Meiryo UI" pitchFamily="50" charset="-128"/>
                    <a:ea typeface="Meiryo UI" pitchFamily="50" charset="-128"/>
                    <a:cs typeface="Meiryo UI" pitchFamily="50" charset="-128"/>
                  </a:rPr>
                  <a:t>事務局：事業調整室</a:t>
                </a:r>
              </a:p>
            </p:txBody>
          </p:sp>
          <p:sp>
            <p:nvSpPr>
              <p:cNvPr id="24" name="テキスト ボックス 39"/>
              <p:cNvSpPr txBox="1"/>
              <p:nvPr/>
            </p:nvSpPr>
            <p:spPr>
              <a:xfrm>
                <a:off x="138568" y="1059036"/>
                <a:ext cx="6384974" cy="32321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1200" b="1" kern="100" dirty="0">
                    <a:latin typeface="Meiryo UI" pitchFamily="50" charset="-128"/>
                    <a:ea typeface="Meiryo UI" pitchFamily="50" charset="-128"/>
                    <a:cs typeface="Meiryo UI" pitchFamily="50" charset="-128"/>
                  </a:rPr>
                  <a:t>大阪府都市基盤施設維持管理技術審議会　事務局：事業調整室</a:t>
                </a:r>
              </a:p>
            </p:txBody>
          </p:sp>
          <p:sp>
            <p:nvSpPr>
              <p:cNvPr id="28" name="テキスト ボックス 39"/>
              <p:cNvSpPr txBox="1"/>
              <p:nvPr/>
            </p:nvSpPr>
            <p:spPr>
              <a:xfrm>
                <a:off x="4498314" y="2875809"/>
                <a:ext cx="3511019" cy="23384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900" b="1" kern="100" dirty="0">
                    <a:latin typeface="Meiryo UI" pitchFamily="50" charset="-128"/>
                    <a:ea typeface="Meiryo UI" pitchFamily="50" charset="-128"/>
                    <a:cs typeface="Meiryo UI" pitchFamily="50" charset="-128"/>
                  </a:rPr>
                  <a:t>≪河川等部会≫</a:t>
                </a:r>
                <a:r>
                  <a:rPr lang="ja-JP" altLang="en-US" sz="788" b="1" kern="100" dirty="0">
                    <a:latin typeface="Meiryo UI" pitchFamily="50" charset="-128"/>
                    <a:ea typeface="Meiryo UI" pitchFamily="50" charset="-128"/>
                    <a:cs typeface="Meiryo UI" pitchFamily="50" charset="-128"/>
                  </a:rPr>
                  <a:t>事務局：河川室・下水道室・大阪港湾局</a:t>
                </a:r>
              </a:p>
            </p:txBody>
          </p:sp>
          <p:sp>
            <p:nvSpPr>
              <p:cNvPr id="30" name="テキスト ボックス 11"/>
              <p:cNvSpPr txBox="1"/>
              <p:nvPr/>
            </p:nvSpPr>
            <p:spPr>
              <a:xfrm>
                <a:off x="2040931" y="329636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河川等部会長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杉浦邦征委員（京都大学教授）</a:t>
                </a:r>
                <a:endParaRPr lang="en-US" altLang="ja-JP" sz="788" kern="100" dirty="0">
                  <a:latin typeface="Meiryo UI" pitchFamily="50" charset="-128"/>
                  <a:ea typeface="Meiryo UI" pitchFamily="50" charset="-128"/>
                  <a:cs typeface="Meiryo UI" pitchFamily="50" charset="-128"/>
                </a:endParaRPr>
              </a:p>
            </p:txBody>
          </p:sp>
          <p:sp>
            <p:nvSpPr>
              <p:cNvPr id="31" name="テキスト ボックス 13"/>
              <p:cNvSpPr txBox="1"/>
              <p:nvPr/>
            </p:nvSpPr>
            <p:spPr>
              <a:xfrm>
                <a:off x="2040931" y="4745029"/>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設備部会長</a:t>
                </a:r>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川合忠雄委員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大阪公立大学教授</a:t>
                </a:r>
                <a:r>
                  <a:rPr lang="zh-TW" altLang="en-US" sz="788" kern="100" dirty="0">
                    <a:latin typeface="Meiryo UI" pitchFamily="50" charset="-128"/>
                    <a:ea typeface="Meiryo UI" pitchFamily="50" charset="-128"/>
                    <a:cs typeface="Meiryo UI" pitchFamily="50" charset="-128"/>
                  </a:rPr>
                  <a:t>）</a:t>
                </a:r>
                <a:endParaRPr lang="ja-JP" altLang="en-US"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5" name="テキスト ボックス 1"/>
              <p:cNvSpPr txBox="1"/>
              <p:nvPr/>
            </p:nvSpPr>
            <p:spPr>
              <a:xfrm>
                <a:off x="8101250" y="1388012"/>
                <a:ext cx="849590" cy="1440921"/>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a:t>
                </a:r>
                <a:r>
                  <a:rPr lang="ja-JP" altLang="en-US" sz="750" kern="100" dirty="0">
                    <a:latin typeface="Meiryo UI" pitchFamily="50" charset="-128"/>
                    <a:ea typeface="Meiryo UI" pitchFamily="50" charset="-128"/>
                    <a:cs typeface="Meiryo UI" pitchFamily="50" charset="-128"/>
                  </a:rPr>
                  <a:t>　　　　道路・モノレール・公園施設の土木施設（港湾・公園の橋梁・舗装含む）</a:t>
                </a:r>
                <a:endParaRPr lang="en-US" altLang="ja-JP" sz="750" kern="100" dirty="0">
                  <a:latin typeface="Meiryo UI" pitchFamily="50" charset="-128"/>
                  <a:ea typeface="Meiryo UI" pitchFamily="50" charset="-128"/>
                  <a:cs typeface="Meiryo UI" pitchFamily="50" charset="-128"/>
                </a:endParaRPr>
              </a:p>
              <a:p>
                <a:pPr algn="just"/>
                <a:r>
                  <a:rPr lang="ja-JP" altLang="en-US" sz="750" kern="100" dirty="0">
                    <a:latin typeface="Meiryo UI" pitchFamily="50" charset="-128"/>
                    <a:ea typeface="Meiryo UI" pitchFamily="50" charset="-128"/>
                    <a:cs typeface="Meiryo UI" pitchFamily="50" charset="-128"/>
                  </a:rPr>
                  <a:t>の長寿命化</a:t>
                </a:r>
              </a:p>
              <a:p>
                <a:pPr algn="just"/>
                <a:endParaRPr lang="ja-JP" altLang="en-US" sz="750" kern="100" dirty="0">
                  <a:latin typeface="Meiryo UI" pitchFamily="50" charset="-128"/>
                  <a:ea typeface="Meiryo UI" pitchFamily="50" charset="-128"/>
                  <a:cs typeface="Meiryo UI" pitchFamily="50" charset="-128"/>
                </a:endParaRPr>
              </a:p>
            </p:txBody>
          </p:sp>
          <p:sp>
            <p:nvSpPr>
              <p:cNvPr id="36" name="テキスト ボックス 1"/>
              <p:cNvSpPr txBox="1"/>
              <p:nvPr/>
            </p:nvSpPr>
            <p:spPr>
              <a:xfrm>
                <a:off x="8109887" y="2900181"/>
                <a:ext cx="845076" cy="1270506"/>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河川・下水道・港湾・海岸等の土木施設の長寿命化</a:t>
                </a:r>
              </a:p>
            </p:txBody>
          </p:sp>
          <p:sp>
            <p:nvSpPr>
              <p:cNvPr id="37" name="テキスト ボックス 1"/>
              <p:cNvSpPr txBox="1"/>
              <p:nvPr/>
            </p:nvSpPr>
            <p:spPr>
              <a:xfrm>
                <a:off x="8101250" y="4268332"/>
                <a:ext cx="849590" cy="1292257"/>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algn="just"/>
                <a:r>
                  <a:rPr lang="ja-JP" altLang="en-US" sz="750" b="1" kern="100" dirty="0">
                    <a:latin typeface="Meiryo UI" pitchFamily="50" charset="-128"/>
                    <a:ea typeface="Meiryo UI" pitchFamily="50" charset="-128"/>
                    <a:cs typeface="Meiryo UI" pitchFamily="50" charset="-128"/>
                  </a:rPr>
                  <a:t>担任事務　</a:t>
                </a:r>
                <a:r>
                  <a:rPr lang="ja-JP" altLang="en-US" sz="750" kern="100" dirty="0">
                    <a:latin typeface="Meiryo UI" pitchFamily="50" charset="-128"/>
                    <a:ea typeface="Meiryo UI" pitchFamily="50" charset="-128"/>
                    <a:cs typeface="Meiryo UI" pitchFamily="50" charset="-128"/>
                  </a:rPr>
                  <a:t>　　　　　　　　電気・機械設備の長寿命化</a:t>
                </a:r>
              </a:p>
            </p:txBody>
          </p:sp>
          <p:sp>
            <p:nvSpPr>
              <p:cNvPr id="40" name="テキスト ボックス 1"/>
              <p:cNvSpPr txBox="1"/>
              <p:nvPr/>
            </p:nvSpPr>
            <p:spPr>
              <a:xfrm>
                <a:off x="301305" y="2180099"/>
                <a:ext cx="1512000" cy="648833"/>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a:t>
                </a:r>
                <a:endParaRPr lang="en-US" altLang="ja-JP" sz="900" kern="100" dirty="0">
                  <a:latin typeface="Meiryo UI" pitchFamily="50" charset="-128"/>
                  <a:ea typeface="Meiryo UI" pitchFamily="50" charset="-128"/>
                  <a:cs typeface="Meiryo UI" pitchFamily="50" charset="-128"/>
                </a:endParaRPr>
              </a:p>
              <a:p>
                <a:pPr algn="just"/>
                <a:r>
                  <a:rPr lang="ja-JP" altLang="ja-JP" sz="900" kern="100" dirty="0">
                    <a:latin typeface="Meiryo UI" pitchFamily="50" charset="-128"/>
                    <a:ea typeface="Meiryo UI" pitchFamily="50" charset="-128"/>
                    <a:cs typeface="Meiryo UI" pitchFamily="50" charset="-128"/>
                  </a:rPr>
                  <a:t>井上晋</a:t>
                </a:r>
                <a:r>
                  <a:rPr lang="ja-JP" altLang="en-US" sz="900" kern="100" dirty="0">
                    <a:latin typeface="Meiryo UI" pitchFamily="50" charset="-128"/>
                    <a:ea typeface="Meiryo UI" pitchFamily="50" charset="-128"/>
                    <a:cs typeface="Meiryo UI" pitchFamily="50" charset="-128"/>
                  </a:rPr>
                  <a:t>会長</a:t>
                </a:r>
              </a:p>
              <a:p>
                <a:pPr algn="just"/>
                <a:r>
                  <a:rPr lang="ja-JP" altLang="en-US" sz="900" kern="100" dirty="0">
                    <a:latin typeface="Meiryo UI" pitchFamily="50" charset="-128"/>
                    <a:ea typeface="Meiryo UI" pitchFamily="50" charset="-128"/>
                    <a:cs typeface="Meiryo UI" pitchFamily="50" charset="-128"/>
                  </a:rPr>
                  <a:t>大阪工業大学教授</a:t>
                </a:r>
                <a:endParaRPr lang="en-US" altLang="ja-JP" sz="900" kern="100" dirty="0">
                  <a:latin typeface="Meiryo UI" pitchFamily="50" charset="-128"/>
                  <a:ea typeface="Meiryo UI" pitchFamily="50" charset="-128"/>
                  <a:cs typeface="Meiryo UI" pitchFamily="50" charset="-128"/>
                </a:endParaRPr>
              </a:p>
              <a:p>
                <a:pPr algn="just"/>
                <a:endParaRPr lang="en-US" altLang="ja-JP" sz="900" kern="100" dirty="0">
                  <a:latin typeface="Meiryo UI" pitchFamily="50" charset="-128"/>
                  <a:ea typeface="Meiryo UI" pitchFamily="50" charset="-128"/>
                  <a:cs typeface="Meiryo UI" pitchFamily="50" charset="-128"/>
                </a:endParaRPr>
              </a:p>
            </p:txBody>
          </p:sp>
          <p:sp>
            <p:nvSpPr>
              <p:cNvPr id="41" name="テキスト ボックス 1"/>
              <p:cNvSpPr txBox="1"/>
              <p:nvPr/>
            </p:nvSpPr>
            <p:spPr>
              <a:xfrm>
                <a:off x="302102" y="3001472"/>
                <a:ext cx="1512000" cy="648832"/>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r>
                  <a:rPr lang="ja-JP" altLang="en-US" sz="900" kern="100" dirty="0">
                    <a:latin typeface="Meiryo UI" pitchFamily="50" charset="-128"/>
                    <a:ea typeface="Meiryo UI" pitchFamily="50" charset="-128"/>
                    <a:cs typeface="Meiryo UI" pitchFamily="50" charset="-128"/>
                  </a:rPr>
                  <a:t>会長代理</a:t>
                </a:r>
                <a:endParaRPr lang="en-US" altLang="ja-JP" sz="900" kern="100" dirty="0">
                  <a:latin typeface="Meiryo UI" pitchFamily="50" charset="-128"/>
                  <a:ea typeface="Meiryo UI" pitchFamily="50" charset="-128"/>
                  <a:cs typeface="Meiryo UI" pitchFamily="50" charset="-128"/>
                </a:endParaRPr>
              </a:p>
              <a:p>
                <a:pPr algn="just"/>
                <a:r>
                  <a:rPr lang="ja-JP" altLang="en-US" sz="900" kern="100" dirty="0">
                    <a:latin typeface="Meiryo UI" pitchFamily="50" charset="-128"/>
                    <a:ea typeface="Meiryo UI" pitchFamily="50" charset="-128"/>
                    <a:cs typeface="Meiryo UI" pitchFamily="50" charset="-128"/>
                  </a:rPr>
                  <a:t>川合忠雄会長代理</a:t>
                </a:r>
              </a:p>
              <a:p>
                <a:pPr algn="just"/>
                <a:r>
                  <a:rPr lang="ja-JP" altLang="en-US" sz="900" kern="100" dirty="0">
                    <a:latin typeface="Meiryo UI" pitchFamily="50" charset="-128"/>
                    <a:ea typeface="Meiryo UI" pitchFamily="50" charset="-128"/>
                    <a:cs typeface="Meiryo UI" pitchFamily="50" charset="-128"/>
                  </a:rPr>
                  <a:t>大阪公立大学教授</a:t>
                </a:r>
                <a:endParaRPr lang="en-US" altLang="ja-JP" sz="900" kern="100" dirty="0">
                  <a:latin typeface="Meiryo UI" pitchFamily="50" charset="-128"/>
                  <a:ea typeface="Meiryo UI" pitchFamily="50" charset="-128"/>
                  <a:cs typeface="Meiryo UI" pitchFamily="50" charset="-128"/>
                </a:endParaRPr>
              </a:p>
            </p:txBody>
          </p:sp>
          <p:sp>
            <p:nvSpPr>
              <p:cNvPr id="42" name="テキスト ボックス 20"/>
              <p:cNvSpPr txBox="1"/>
              <p:nvPr/>
            </p:nvSpPr>
            <p:spPr>
              <a:xfrm>
                <a:off x="256291" y="4054301"/>
                <a:ext cx="1408093" cy="1582183"/>
              </a:xfrm>
              <a:prstGeom prst="rect">
                <a:avLst/>
              </a:prstGeom>
              <a:solidFill>
                <a:srgbClr val="FFFF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788" b="1" kern="100" dirty="0">
                    <a:latin typeface="Meiryo UI" pitchFamily="50" charset="-128"/>
                    <a:ea typeface="Meiryo UI" pitchFamily="50" charset="-128"/>
                    <a:cs typeface="Meiryo UI" pitchFamily="50" charset="-128"/>
                  </a:rPr>
                  <a:t>担任事務</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b="1" kern="100" dirty="0">
                    <a:latin typeface="Meiryo UI" pitchFamily="50" charset="-128"/>
                    <a:ea typeface="Meiryo UI" pitchFamily="50" charset="-128"/>
                    <a:cs typeface="Meiryo UI" pitchFamily="50" charset="-128"/>
                  </a:rPr>
                  <a:t>（全体検討部会）</a:t>
                </a:r>
                <a:endParaRPr lang="en-US" altLang="ja-JP" sz="788" b="1"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全体の策定方針の調整・検討・とりまとめ・決定（各分野横断的な策定方針（総論））</a:t>
                </a:r>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持続可能な維持管理システム検討など</a:t>
                </a:r>
                <a:endParaRPr lang="en-US" altLang="ja-JP" sz="788" kern="100" dirty="0">
                  <a:latin typeface="Meiryo UI" pitchFamily="50" charset="-128"/>
                  <a:ea typeface="Meiryo UI" pitchFamily="50" charset="-128"/>
                  <a:cs typeface="Meiryo UI" pitchFamily="50" charset="-128"/>
                </a:endParaRPr>
              </a:p>
              <a:p>
                <a:pPr indent="100013" algn="just"/>
                <a:endParaRPr lang="en-US" altLang="ja-JP" sz="1050" b="1" kern="100" dirty="0">
                  <a:latin typeface="Meiryo UI" pitchFamily="50" charset="-128"/>
                  <a:ea typeface="Meiryo UI" pitchFamily="50" charset="-128"/>
                  <a:cs typeface="Meiryo UI" pitchFamily="50" charset="-128"/>
                </a:endParaRPr>
              </a:p>
              <a:p>
                <a:pPr indent="100013" algn="just"/>
                <a:endParaRPr lang="ja-JP" altLang="en-US" sz="1050" kern="100" dirty="0">
                  <a:latin typeface="Meiryo UI" pitchFamily="50" charset="-128"/>
                  <a:ea typeface="Meiryo UI" pitchFamily="50" charset="-128"/>
                  <a:cs typeface="Meiryo UI" pitchFamily="50" charset="-128"/>
                </a:endParaRPr>
              </a:p>
            </p:txBody>
          </p:sp>
          <p:sp>
            <p:nvSpPr>
              <p:cNvPr id="38" name="テキスト ボックス 13"/>
              <p:cNvSpPr txBox="1"/>
              <p:nvPr/>
            </p:nvSpPr>
            <p:spPr>
              <a:xfrm>
                <a:off x="2062590" y="1933823"/>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t" anchorCtr="0" forceAA="0" compatLnSpc="1">
                <a:prstTxWarp prst="textNoShape">
                  <a:avLst/>
                </a:prstTxWarp>
                <a:noAutofit/>
              </a:bodyPr>
              <a:lstStyle/>
              <a:p>
                <a:pPr algn="just"/>
                <a:endParaRPr lang="en-US" altLang="ja-JP" sz="788" kern="100" dirty="0">
                  <a:latin typeface="Meiryo UI" pitchFamily="50" charset="-128"/>
                  <a:ea typeface="Meiryo UI" pitchFamily="50" charset="-128"/>
                  <a:cs typeface="Meiryo UI" pitchFamily="50" charset="-128"/>
                </a:endParaRPr>
              </a:p>
              <a:p>
                <a:pPr algn="just"/>
                <a:r>
                  <a:rPr lang="ja-JP" altLang="en-US" sz="788" kern="100" dirty="0">
                    <a:latin typeface="Meiryo UI" pitchFamily="50" charset="-128"/>
                    <a:ea typeface="Meiryo UI" pitchFamily="50" charset="-128"/>
                    <a:cs typeface="Meiryo UI" pitchFamily="50" charset="-128"/>
                  </a:rPr>
                  <a:t>道路・橋梁等部会長</a:t>
                </a:r>
                <a:endParaRPr lang="en-US" altLang="ja-JP" sz="788" kern="100" dirty="0">
                  <a:latin typeface="Meiryo UI" pitchFamily="50" charset="-128"/>
                  <a:ea typeface="Meiryo UI" pitchFamily="50" charset="-128"/>
                  <a:cs typeface="Meiryo UI" pitchFamily="50" charset="-128"/>
                </a:endParaRPr>
              </a:p>
              <a:p>
                <a:pPr algn="just"/>
                <a:r>
                  <a:rPr lang="zh-TW" altLang="en-US" sz="788" kern="100" dirty="0">
                    <a:latin typeface="Meiryo UI" pitchFamily="50" charset="-128"/>
                    <a:ea typeface="Meiryo UI" pitchFamily="50" charset="-128"/>
                    <a:cs typeface="Meiryo UI" pitchFamily="50" charset="-128"/>
                  </a:rPr>
                  <a:t>鎌田敏郎</a:t>
                </a:r>
                <a:r>
                  <a:rPr lang="ja-JP" altLang="en-US" sz="788" kern="100" dirty="0">
                    <a:latin typeface="Meiryo UI" pitchFamily="50" charset="-128"/>
                    <a:ea typeface="Meiryo UI" pitchFamily="50" charset="-128"/>
                    <a:cs typeface="Meiryo UI" pitchFamily="50" charset="-128"/>
                  </a:rPr>
                  <a:t>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大阪大学教授</a:t>
                </a:r>
                <a:r>
                  <a:rPr lang="zh-TW" altLang="en-US" sz="788" kern="100" dirty="0">
                    <a:latin typeface="Meiryo UI" pitchFamily="50" charset="-128"/>
                    <a:ea typeface="Meiryo UI" pitchFamily="50" charset="-128"/>
                    <a:cs typeface="Meiryo UI" pitchFamily="50" charset="-128"/>
                  </a:rPr>
                  <a:t>）</a:t>
                </a:r>
                <a:endParaRPr lang="en-US" altLang="ja-JP" sz="788" kern="100" dirty="0">
                  <a:latin typeface="Meiryo UI" pitchFamily="50" charset="-128"/>
                  <a:ea typeface="Meiryo UI" pitchFamily="50" charset="-128"/>
                  <a:cs typeface="Meiryo UI" pitchFamily="50" charset="-128"/>
                </a:endParaRPr>
              </a:p>
              <a:p>
                <a:pPr algn="just"/>
                <a:endParaRPr lang="en-US" altLang="ja-JP" sz="788" kern="100" dirty="0">
                  <a:latin typeface="Meiryo UI" pitchFamily="50" charset="-128"/>
                  <a:ea typeface="Meiryo UI" pitchFamily="50" charset="-128"/>
                  <a:cs typeface="Meiryo UI" pitchFamily="50" charset="-128"/>
                </a:endParaRPr>
              </a:p>
            </p:txBody>
          </p:sp>
          <p:sp>
            <p:nvSpPr>
              <p:cNvPr id="39" name="テキスト ボックス 9"/>
              <p:cNvSpPr txBox="1"/>
              <p:nvPr/>
            </p:nvSpPr>
            <p:spPr>
              <a:xfrm>
                <a:off x="4824522" y="2249429"/>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endParaRPr lang="en-US" altLang="zh-TW" sz="788" kern="100" dirty="0">
                  <a:latin typeface="Meiryo UI" pitchFamily="50" charset="-128"/>
                  <a:ea typeface="Meiryo UI" pitchFamily="50" charset="-128"/>
                  <a:cs typeface="Meiryo UI" pitchFamily="50" charset="-128"/>
                </a:endParaRPr>
              </a:p>
              <a:p>
                <a:pPr indent="100013"/>
                <a:r>
                  <a:rPr lang="zh-TW" altLang="en-US" sz="788" kern="100" dirty="0">
                    <a:latin typeface="Meiryo UI" pitchFamily="50" charset="-128"/>
                    <a:ea typeface="Meiryo UI" pitchFamily="50" charset="-128"/>
                    <a:cs typeface="Meiryo UI" pitchFamily="50" charset="-128"/>
                  </a:rPr>
                  <a:t>貝戸清之委員（大阪大学准教授） </a:t>
                </a:r>
                <a:endParaRPr lang="en-US" altLang="zh-TW" sz="788" kern="100" dirty="0">
                  <a:latin typeface="Meiryo UI" pitchFamily="50" charset="-128"/>
                  <a:ea typeface="Meiryo UI" pitchFamily="50" charset="-128"/>
                  <a:cs typeface="Meiryo UI" pitchFamily="50" charset="-128"/>
                </a:endParaRPr>
              </a:p>
            </p:txBody>
          </p:sp>
          <p:sp>
            <p:nvSpPr>
              <p:cNvPr id="43" name="テキスト ボックス 17"/>
              <p:cNvSpPr txBox="1"/>
              <p:nvPr/>
            </p:nvSpPr>
            <p:spPr>
              <a:xfrm>
                <a:off x="4853769" y="316384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山本貴士委員（京都大学教授）</a:t>
                </a:r>
                <a:endParaRPr lang="en-US" altLang="ja-JP" sz="788" kern="100" dirty="0">
                  <a:latin typeface="Meiryo UI" pitchFamily="50" charset="-128"/>
                  <a:ea typeface="Meiryo UI" pitchFamily="50" charset="-128"/>
                  <a:cs typeface="Meiryo UI" pitchFamily="50" charset="-128"/>
                </a:endParaRPr>
              </a:p>
            </p:txBody>
          </p:sp>
          <p:sp>
            <p:nvSpPr>
              <p:cNvPr id="44" name="テキスト ボックス 15"/>
              <p:cNvSpPr txBox="1"/>
              <p:nvPr/>
            </p:nvSpPr>
            <p:spPr>
              <a:xfrm>
                <a:off x="4860032" y="5068711"/>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坂口智也委員</a:t>
                </a:r>
                <a:r>
                  <a:rPr lang="zh-TW" altLang="en-US" sz="788" kern="100" dirty="0">
                    <a:latin typeface="Meiryo UI" pitchFamily="50" charset="-128"/>
                    <a:ea typeface="Meiryo UI" pitchFamily="50" charset="-128"/>
                    <a:cs typeface="Meiryo UI" pitchFamily="50" charset="-128"/>
                  </a:rPr>
                  <a:t>（</a:t>
                </a:r>
                <a:r>
                  <a:rPr lang="ja-JP" altLang="en-US" sz="788" kern="100" dirty="0">
                    <a:latin typeface="Meiryo UI" pitchFamily="50" charset="-128"/>
                    <a:ea typeface="Meiryo UI" pitchFamily="50" charset="-128"/>
                    <a:cs typeface="Meiryo UI" pitchFamily="50" charset="-128"/>
                  </a:rPr>
                  <a:t>大阪大学特任准教授</a:t>
                </a:r>
                <a:r>
                  <a:rPr lang="zh-TW" altLang="en-US" sz="788" kern="100" dirty="0">
                    <a:latin typeface="Meiryo UI" pitchFamily="50" charset="-128"/>
                    <a:ea typeface="Meiryo UI" pitchFamily="50" charset="-128"/>
                    <a:cs typeface="Meiryo UI" pitchFamily="50" charset="-128"/>
                  </a:rPr>
                  <a:t>）</a:t>
                </a:r>
                <a:endParaRPr lang="en-US" altLang="zh-TW" sz="788" kern="100" dirty="0">
                  <a:latin typeface="Meiryo UI" pitchFamily="50" charset="-128"/>
                  <a:ea typeface="Meiryo UI" pitchFamily="50" charset="-128"/>
                  <a:cs typeface="Meiryo UI" pitchFamily="50" charset="-128"/>
                </a:endParaRPr>
              </a:p>
            </p:txBody>
          </p:sp>
          <p:sp>
            <p:nvSpPr>
              <p:cNvPr id="34" name="テキスト ボックス 39"/>
              <p:cNvSpPr txBox="1"/>
              <p:nvPr/>
            </p:nvSpPr>
            <p:spPr>
              <a:xfrm>
                <a:off x="7484377" y="1062998"/>
                <a:ext cx="2096096" cy="32321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r>
                  <a:rPr lang="ja-JP" altLang="en-US" sz="900" b="1" kern="100" dirty="0">
                    <a:latin typeface="Meiryo UI" pitchFamily="50" charset="-128"/>
                    <a:ea typeface="Meiryo UI" pitchFamily="50" charset="-128"/>
                    <a:cs typeface="Meiryo UI" pitchFamily="50" charset="-128"/>
                  </a:rPr>
                  <a:t>（委員数：</a:t>
                </a:r>
                <a:r>
                  <a:rPr lang="en-US" altLang="ja-JP" sz="900" b="1" kern="100" dirty="0">
                    <a:latin typeface="Meiryo UI" pitchFamily="50" charset="-128"/>
                    <a:ea typeface="Meiryo UI" pitchFamily="50" charset="-128"/>
                    <a:cs typeface="Meiryo UI" pitchFamily="50" charset="-128"/>
                  </a:rPr>
                  <a:t>11</a:t>
                </a:r>
                <a:r>
                  <a:rPr lang="ja-JP" altLang="en-US" sz="900" b="1" kern="100" dirty="0">
                    <a:latin typeface="Meiryo UI" pitchFamily="50" charset="-128"/>
                    <a:ea typeface="Meiryo UI" pitchFamily="50" charset="-128"/>
                    <a:cs typeface="Meiryo UI" pitchFamily="50" charset="-128"/>
                  </a:rPr>
                  <a:t>名）</a:t>
                </a:r>
                <a:endParaRPr lang="ja-JP" altLang="en-US" sz="788" b="1" kern="100" dirty="0">
                  <a:latin typeface="Meiryo UI" pitchFamily="50" charset="-128"/>
                  <a:ea typeface="Meiryo UI" pitchFamily="50" charset="-128"/>
                  <a:cs typeface="Meiryo UI" pitchFamily="50" charset="-128"/>
                </a:endParaRPr>
              </a:p>
            </p:txBody>
          </p:sp>
          <p:sp>
            <p:nvSpPr>
              <p:cNvPr id="45" name="テキスト ボックス 15">
                <a:extLst>
                  <a:ext uri="{FF2B5EF4-FFF2-40B4-BE49-F238E27FC236}">
                    <a16:creationId xmlns:a16="http://schemas.microsoft.com/office/drawing/2014/main" id="{91B7C5A3-26DC-4DE5-8DF5-29F68F9EA125}"/>
                  </a:ext>
                </a:extLst>
              </p:cNvPr>
              <p:cNvSpPr txBox="1"/>
              <p:nvPr/>
            </p:nvSpPr>
            <p:spPr>
              <a:xfrm>
                <a:off x="4853769" y="3634836"/>
                <a:ext cx="2952000" cy="432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68580" bIns="34290" numCol="1" spcCol="0" rtlCol="0" fromWordArt="0" anchor="t" anchorCtr="0" forceAA="0" compatLnSpc="1">
                <a:prstTxWarp prst="textNoShape">
                  <a:avLst/>
                </a:prstTxWarp>
                <a:noAutofit/>
              </a:bodyPr>
              <a:lstStyle/>
              <a:p>
                <a:pPr indent="100013" algn="just"/>
                <a:endParaRPr lang="en-US" altLang="ja-JP" sz="788" kern="100" dirty="0">
                  <a:latin typeface="Meiryo UI" pitchFamily="50" charset="-128"/>
                  <a:ea typeface="Meiryo UI" pitchFamily="50" charset="-128"/>
                  <a:cs typeface="Meiryo UI" pitchFamily="50" charset="-128"/>
                </a:endParaRPr>
              </a:p>
              <a:p>
                <a:pPr indent="100013" algn="just"/>
                <a:r>
                  <a:rPr lang="ja-JP" altLang="en-US" sz="788" kern="100" dirty="0">
                    <a:latin typeface="Meiryo UI" pitchFamily="50" charset="-128"/>
                    <a:ea typeface="Meiryo UI" pitchFamily="50" charset="-128"/>
                    <a:cs typeface="Meiryo UI" pitchFamily="50" charset="-128"/>
                  </a:rPr>
                  <a:t>橋本雅和委員（関西大学准教授）</a:t>
                </a:r>
                <a:endParaRPr lang="ja-JP" altLang="ja-JP" sz="788" kern="100" dirty="0">
                  <a:latin typeface="Meiryo UI" pitchFamily="50" charset="-128"/>
                  <a:ea typeface="Meiryo UI" pitchFamily="50" charset="-128"/>
                  <a:cs typeface="Meiryo UI" pitchFamily="50" charset="-128"/>
                </a:endParaRPr>
              </a:p>
              <a:p>
                <a:pPr algn="just"/>
                <a:endParaRPr lang="ja-JP" altLang="en-US" sz="788" kern="100" dirty="0">
                  <a:latin typeface="Meiryo UI" pitchFamily="50" charset="-128"/>
                  <a:ea typeface="Meiryo UI" pitchFamily="50" charset="-128"/>
                  <a:cs typeface="Meiryo UI" pitchFamily="50" charset="-128"/>
                </a:endParaRPr>
              </a:p>
            </p:txBody>
          </p:sp>
          <p:sp>
            <p:nvSpPr>
              <p:cNvPr id="46" name="テキスト ボックス 13">
                <a:extLst>
                  <a:ext uri="{FF2B5EF4-FFF2-40B4-BE49-F238E27FC236}">
                    <a16:creationId xmlns:a16="http://schemas.microsoft.com/office/drawing/2014/main" id="{6C015C19-5CFA-4496-BE0D-D3E866D2A849}"/>
                  </a:ext>
                </a:extLst>
              </p:cNvPr>
              <p:cNvSpPr txBox="1"/>
              <p:nvPr/>
            </p:nvSpPr>
            <p:spPr>
              <a:xfrm>
                <a:off x="2037666" y="5636484"/>
                <a:ext cx="2304000" cy="5760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8580" tIns="34290" rIns="40500" bIns="34290" numCol="1" spcCol="0" rtlCol="0" fromWordArt="0" anchor="ctr" anchorCtr="0" forceAA="0" compatLnSpc="1">
                <a:prstTxWarp prst="textNoShape">
                  <a:avLst/>
                </a:prstTxWarp>
                <a:noAutofit/>
              </a:bodyPr>
              <a:lstStyle/>
              <a:p>
                <a:pPr algn="just"/>
                <a:r>
                  <a:rPr lang="ja-JP" altLang="en-US" sz="788" kern="100" dirty="0">
                    <a:latin typeface="Meiryo UI"/>
                    <a:ea typeface="Meiryo UI"/>
                    <a:cs typeface="Meiryo UI" pitchFamily="50" charset="-128"/>
                  </a:rPr>
                  <a:t>赤津加奈美委員（弁護士）</a:t>
                </a:r>
                <a:endParaRPr lang="en-US" altLang="ja-JP" sz="1200" b="1" kern="100" dirty="0">
                  <a:latin typeface="Meiryo UI"/>
                  <a:ea typeface="Meiryo UI"/>
                  <a:cs typeface="Meiryo UI" pitchFamily="50" charset="-128"/>
                </a:endParaRPr>
              </a:p>
              <a:p>
                <a:pPr algn="just"/>
                <a:endParaRPr lang="en-US" altLang="ja-JP" sz="788" kern="100" dirty="0">
                  <a:latin typeface="Meiryo UI"/>
                  <a:ea typeface="Meiryo UI"/>
                  <a:cs typeface="Meiryo UI" pitchFamily="50" charset="-128"/>
                </a:endParaRPr>
              </a:p>
            </p:txBody>
          </p:sp>
        </p:grpSp>
      </p:grpSp>
      <p:sp>
        <p:nvSpPr>
          <p:cNvPr id="47" name="Rectangle 2">
            <a:extLst>
              <a:ext uri="{FF2B5EF4-FFF2-40B4-BE49-F238E27FC236}">
                <a16:creationId xmlns:a16="http://schemas.microsoft.com/office/drawing/2014/main" id="{A9CE8947-6E15-4BF1-9C96-42614D082A03}"/>
              </a:ext>
            </a:extLst>
          </p:cNvPr>
          <p:cNvSpPr>
            <a:spLocks noChangeArrowheads="1"/>
          </p:cNvSpPr>
          <p:nvPr/>
        </p:nvSpPr>
        <p:spPr bwMode="auto">
          <a:xfrm>
            <a:off x="1570" y="-11822"/>
            <a:ext cx="9142430" cy="60229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600" b="1" dirty="0">
                <a:solidFill>
                  <a:schemeClr val="bg1"/>
                </a:solidFill>
                <a:latin typeface="Meiryo UI" pitchFamily="50" charset="-128"/>
                <a:ea typeface="Meiryo UI" pitchFamily="50" charset="-128"/>
                <a:cs typeface="Meiryo UI" pitchFamily="50" charset="-128"/>
              </a:rPr>
              <a:t>大阪府都市基盤施設維持管理技術審議会部会構成　</a:t>
            </a:r>
            <a:r>
              <a:rPr lang="ja-JP" altLang="en-US" sz="2100" b="1" dirty="0">
                <a:solidFill>
                  <a:schemeClr val="bg1"/>
                </a:solidFill>
                <a:latin typeface="Meiryo UI" pitchFamily="50" charset="-128"/>
                <a:ea typeface="Meiryo UI" pitchFamily="50" charset="-128"/>
                <a:cs typeface="Meiryo UI" pitchFamily="50" charset="-128"/>
              </a:rPr>
              <a:t>　</a:t>
            </a:r>
            <a:r>
              <a:rPr lang="ja-JP" altLang="en-US" sz="1050" b="1" dirty="0">
                <a:solidFill>
                  <a:schemeClr val="bg1"/>
                </a:solidFill>
                <a:latin typeface="Meiryo UI" pitchFamily="50" charset="-128"/>
                <a:ea typeface="Meiryo UI" pitchFamily="50" charset="-128"/>
                <a:cs typeface="Meiryo UI" pitchFamily="50" charset="-128"/>
              </a:rPr>
              <a:t>第</a:t>
            </a:r>
            <a:r>
              <a:rPr lang="en-US" altLang="ja-JP" sz="1050" b="1" dirty="0">
                <a:solidFill>
                  <a:schemeClr val="bg1"/>
                </a:solidFill>
                <a:latin typeface="Meiryo UI" pitchFamily="50" charset="-128"/>
                <a:ea typeface="Meiryo UI" pitchFamily="50" charset="-128"/>
                <a:cs typeface="Meiryo UI" pitchFamily="50" charset="-128"/>
              </a:rPr>
              <a:t>1</a:t>
            </a:r>
            <a:r>
              <a:rPr lang="ja-JP" altLang="en-US" sz="1050" b="1" dirty="0">
                <a:solidFill>
                  <a:schemeClr val="bg1"/>
                </a:solidFill>
                <a:latin typeface="Meiryo UI" pitchFamily="50" charset="-128"/>
                <a:ea typeface="Meiryo UI" pitchFamily="50" charset="-128"/>
                <a:cs typeface="Meiryo UI" pitchFamily="50" charset="-128"/>
              </a:rPr>
              <a:t>回審議会の報告</a:t>
            </a:r>
            <a:endParaRPr lang="en-US" altLang="zh-TW" sz="1050" b="1" dirty="0">
              <a:solidFill>
                <a:schemeClr val="bg1"/>
              </a:solidFill>
              <a:latin typeface="Meiryo UI" pitchFamily="50" charset="-128"/>
              <a:ea typeface="Meiryo UI" pitchFamily="50" charset="-128"/>
              <a:cs typeface="Meiryo UI" pitchFamily="50" charset="-128"/>
            </a:endParaRPr>
          </a:p>
        </p:txBody>
      </p:sp>
      <p:sp>
        <p:nvSpPr>
          <p:cNvPr id="6" name="スライド番号プレースホルダー 3">
            <a:extLst>
              <a:ext uri="{FF2B5EF4-FFF2-40B4-BE49-F238E27FC236}">
                <a16:creationId xmlns:a16="http://schemas.microsoft.com/office/drawing/2014/main" id="{818C2EA2-03FD-AD2E-B2FE-F90C0CD5EA20}"/>
              </a:ext>
            </a:extLst>
          </p:cNvPr>
          <p:cNvSpPr txBox="1">
            <a:spLocks/>
          </p:cNvSpPr>
          <p:nvPr/>
        </p:nvSpPr>
        <p:spPr>
          <a:xfrm>
            <a:off x="8477248" y="6533102"/>
            <a:ext cx="660400" cy="426963"/>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a:t>
            </a:fld>
            <a:endParaRPr lang="ja-JP" altLang="en-US" dirty="0"/>
          </a:p>
        </p:txBody>
      </p:sp>
    </p:spTree>
    <p:extLst>
      <p:ext uri="{BB962C8B-B14F-4D97-AF65-F5344CB8AC3E}">
        <p14:creationId xmlns:p14="http://schemas.microsoft.com/office/powerpoint/2010/main" val="42373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Oval 14">
            <a:extLst>
              <a:ext uri="{FF2B5EF4-FFF2-40B4-BE49-F238E27FC236}">
                <a16:creationId xmlns:a16="http://schemas.microsoft.com/office/drawing/2014/main" id="{B86A0110-07F9-414F-A97E-8436C511DDF7}"/>
              </a:ext>
            </a:extLst>
          </p:cNvPr>
          <p:cNvSpPr>
            <a:spLocks noChangeArrowheads="1"/>
          </p:cNvSpPr>
          <p:nvPr/>
        </p:nvSpPr>
        <p:spPr bwMode="auto">
          <a:xfrm>
            <a:off x="384573" y="763061"/>
            <a:ext cx="5223747" cy="765928"/>
          </a:xfrm>
          <a:prstGeom prst="rect">
            <a:avLst/>
          </a:prstGeom>
          <a:solidFill>
            <a:schemeClr val="bg2">
              <a:lumMod val="75000"/>
              <a:alpha val="67000"/>
            </a:schemeClr>
          </a:solidFill>
          <a:ln w="31750" cmpd="dbl">
            <a:solidFill>
              <a:srgbClr val="0070C0"/>
            </a:solidFill>
            <a:round/>
            <a:headEnd/>
            <a:tailEnd/>
          </a:ln>
          <a:effectLst/>
          <a:scene3d>
            <a:camera prst="orthographicFront"/>
            <a:lightRig rig="threePt" dir="t"/>
          </a:scene3d>
          <a:sp3d>
            <a:bevelT/>
          </a:sp3d>
        </p:spPr>
        <p:txBody>
          <a:bodyPr vert="horz" wrap="square" lIns="0" tIns="0" rIns="0" bIns="0" numCol="1" anchor="ctr" anchorCtr="0" compatLnSpc="1">
            <a:prstTxWarp prst="textNoShape">
              <a:avLst/>
            </a:prstTxWarp>
          </a:bodyPr>
          <a:lstStyle/>
          <a:p>
            <a:pPr eaLnBrk="0" fontAlgn="base" hangingPunct="0">
              <a:lnSpc>
                <a:spcPct val="150000"/>
              </a:lnSpc>
              <a:spcBef>
                <a:spcPct val="0"/>
              </a:spcBef>
              <a:spcAft>
                <a:spcPct val="0"/>
              </a:spcAft>
            </a:pPr>
            <a:r>
              <a:rPr lang="ja-JP" altLang="en-US" sz="1600" b="1" u="dbl" dirty="0">
                <a:latin typeface="Meiryo UI" pitchFamily="50" charset="-128"/>
                <a:ea typeface="Meiryo UI" pitchFamily="50" charset="-128"/>
                <a:cs typeface="Meiryo UI" pitchFamily="50" charset="-128"/>
              </a:rPr>
              <a:t>●審議会諮問</a:t>
            </a:r>
            <a:r>
              <a:rPr lang="ja-JP" altLang="en-US" sz="1600" b="1" u="dbl" dirty="0">
                <a:latin typeface="Meiryo UI" pitchFamily="50" charset="-128"/>
                <a:ea typeface="Meiryo UI" pitchFamily="50" charset="-128"/>
              </a:rPr>
              <a:t>　</a:t>
            </a:r>
            <a:r>
              <a:rPr lang="ja-JP" altLang="en-US" sz="1600" b="1" dirty="0">
                <a:latin typeface="Meiryo UI" pitchFamily="50" charset="-128"/>
                <a:ea typeface="Meiryo UI" pitchFamily="50" charset="-128"/>
              </a:rPr>
              <a:t>　</a:t>
            </a:r>
            <a:endParaRPr lang="en-US" altLang="ja-JP" sz="1600" b="1" dirty="0">
              <a:latin typeface="Meiryo UI" pitchFamily="50" charset="-128"/>
              <a:ea typeface="Meiryo UI" pitchFamily="50" charset="-128"/>
            </a:endParaRPr>
          </a:p>
          <a:p>
            <a:pPr eaLnBrk="0" fontAlgn="base" hangingPunct="0">
              <a:lnSpc>
                <a:spcPct val="150000"/>
              </a:lnSpc>
              <a:spcBef>
                <a:spcPct val="0"/>
              </a:spcBef>
              <a:spcAft>
                <a:spcPct val="0"/>
              </a:spcAft>
            </a:pPr>
            <a:r>
              <a:rPr lang="en-US" altLang="ja-JP" sz="1600" b="1" dirty="0">
                <a:latin typeface="Meiryo UI" pitchFamily="50" charset="-128"/>
                <a:ea typeface="Meiryo UI" pitchFamily="50" charset="-128"/>
              </a:rPr>
              <a:t>  『</a:t>
            </a:r>
            <a:r>
              <a:rPr lang="ja-JP" altLang="ja-JP" sz="1600" b="1"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大阪府都市基盤施設長寿命化計画の見直しについて</a:t>
            </a:r>
            <a:r>
              <a:rPr lang="en-US" altLang="ja-JP" sz="1600" b="1" dirty="0">
                <a:solidFill>
                  <a:schemeClr val="tx1">
                    <a:lumMod val="95000"/>
                    <a:lumOff val="5000"/>
                  </a:schemeClr>
                </a:solidFill>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600" b="1" dirty="0">
              <a:latin typeface="ＭＳ ゴシック" panose="020B0609070205080204" pitchFamily="49" charset="-128"/>
              <a:ea typeface="ＭＳ ゴシック" panose="020B0609070205080204" pitchFamily="49" charset="-128"/>
            </a:endParaRPr>
          </a:p>
        </p:txBody>
      </p:sp>
      <p:sp>
        <p:nvSpPr>
          <p:cNvPr id="50" name="正方形/長方形 49">
            <a:extLst>
              <a:ext uri="{FF2B5EF4-FFF2-40B4-BE49-F238E27FC236}">
                <a16:creationId xmlns:a16="http://schemas.microsoft.com/office/drawing/2014/main" id="{66085F7F-5517-42B2-B429-F104CFBB37CC}"/>
              </a:ext>
            </a:extLst>
          </p:cNvPr>
          <p:cNvSpPr/>
          <p:nvPr/>
        </p:nvSpPr>
        <p:spPr>
          <a:xfrm>
            <a:off x="478215" y="1805941"/>
            <a:ext cx="8080890" cy="4206240"/>
          </a:xfrm>
          <a:prstGeom prst="rect">
            <a:avLst/>
          </a:prstGeom>
          <a:solidFill>
            <a:schemeClr val="bg1">
              <a:alpha val="51000"/>
            </a:schemeClr>
          </a:solidFill>
          <a:ln w="31750" cmpd="db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8" name="四角形: 角を丸くする 47">
            <a:extLst>
              <a:ext uri="{FF2B5EF4-FFF2-40B4-BE49-F238E27FC236}">
                <a16:creationId xmlns:a16="http://schemas.microsoft.com/office/drawing/2014/main" id="{73209C1C-92AD-48B5-8F28-EDD76AC509D2}"/>
              </a:ext>
            </a:extLst>
          </p:cNvPr>
          <p:cNvSpPr/>
          <p:nvPr/>
        </p:nvSpPr>
        <p:spPr>
          <a:xfrm>
            <a:off x="4917128" y="2548784"/>
            <a:ext cx="3580360" cy="1866859"/>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50" b="1" u="sng" dirty="0">
                <a:solidFill>
                  <a:schemeClr val="tx1">
                    <a:lumMod val="95000"/>
                    <a:lumOff val="5000"/>
                  </a:schemeClr>
                </a:solidFill>
                <a:latin typeface="Meiryo UI" panose="020B0604030504040204" pitchFamily="50" charset="-128"/>
                <a:ea typeface="Meiryo UI" panose="020B0604030504040204" pitchFamily="50" charset="-128"/>
              </a:rPr>
              <a:t>各分野部会</a:t>
            </a:r>
            <a:endParaRPr lang="en-US" altLang="ja-JP" sz="1050" b="1" u="sng" dirty="0">
              <a:solidFill>
                <a:schemeClr val="tx1">
                  <a:lumMod val="95000"/>
                  <a:lumOff val="5000"/>
                </a:schemeClr>
              </a:solidFill>
              <a:latin typeface="Meiryo UI" panose="020B0604030504040204" pitchFamily="50" charset="-128"/>
              <a:ea typeface="Meiryo UI" panose="020B0604030504040204" pitchFamily="50" charset="-128"/>
            </a:endParaRPr>
          </a:p>
          <a:p>
            <a:pPr algn="ctr">
              <a:lnSpc>
                <a:spcPct val="50000"/>
              </a:lnSpc>
            </a:pP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・行動計画の取組結果の検証と課題整理</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・課題を踏まえた取組方針</a:t>
            </a:r>
            <a:r>
              <a:rPr lang="ja-JP" altLang="en-US" sz="1050" dirty="0">
                <a:solidFill>
                  <a:schemeClr val="tx1"/>
                </a:solidFill>
                <a:latin typeface="Meiryo UI" panose="020B0604030504040204" pitchFamily="50" charset="-128"/>
                <a:ea typeface="Meiryo UI" panose="020B0604030504040204" pitchFamily="50" charset="-128"/>
              </a:rPr>
              <a:t>の作成</a:t>
            </a:r>
            <a:endParaRPr lang="en-US" altLang="ja-JP" sz="1050" dirty="0">
              <a:solidFill>
                <a:schemeClr val="tx1"/>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・適切な維持管理手法（予防保全、事後保全）の</a:t>
            </a:r>
            <a:r>
              <a:rPr lang="en-US" altLang="ja-JP" sz="1050" dirty="0">
                <a:solidFill>
                  <a:srgbClr val="000000"/>
                </a:solidFill>
                <a:latin typeface="Meiryo UI" panose="020B0604030504040204" pitchFamily="50" charset="-128"/>
                <a:ea typeface="Meiryo UI" panose="020B0604030504040204" pitchFamily="50" charset="-128"/>
              </a:rPr>
              <a:t> </a:t>
            </a:r>
            <a:r>
              <a:rPr lang="ja-JP" altLang="en-US" sz="1050" dirty="0">
                <a:solidFill>
                  <a:srgbClr val="000000"/>
                </a:solidFill>
                <a:latin typeface="Meiryo UI" panose="020B0604030504040204" pitchFamily="50" charset="-128"/>
                <a:ea typeface="Meiryo UI" panose="020B0604030504040204" pitchFamily="50" charset="-128"/>
              </a:rPr>
              <a:t>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・目標管理水準及び最適な補修時期の検討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・更新の考え方、更新フローの妥当性の検討</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・個々の施設の課題に応じた取組の妥当性の検討</a:t>
            </a:r>
            <a:endParaRPr lang="en-US" altLang="ja-JP" sz="1050" dirty="0">
              <a:solidFill>
                <a:schemeClr val="tx1"/>
              </a:solidFill>
              <a:latin typeface="Meiryo UI" panose="020B0604030504040204" pitchFamily="50" charset="-128"/>
              <a:ea typeface="Meiryo UI" panose="020B0604030504040204" pitchFamily="50" charset="-128"/>
            </a:endParaRPr>
          </a:p>
          <a:p>
            <a:pPr>
              <a:spcBef>
                <a:spcPct val="0"/>
              </a:spcBef>
              <a:spcAft>
                <a:spcPts val="225"/>
              </a:spcAft>
              <a:defRPr/>
            </a:pPr>
            <a:r>
              <a:rPr lang="ja-JP" altLang="en-US" sz="105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・各分野の検討</a:t>
            </a:r>
            <a:r>
              <a:rPr lang="ja-JP" altLang="en-US" sz="105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成果とりまとめ</a:t>
            </a: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49" name="四角形: 角を丸くする 48">
            <a:extLst>
              <a:ext uri="{FF2B5EF4-FFF2-40B4-BE49-F238E27FC236}">
                <a16:creationId xmlns:a16="http://schemas.microsoft.com/office/drawing/2014/main" id="{078A8EDB-7280-46F8-BA84-B77E77823B76}"/>
              </a:ext>
            </a:extLst>
          </p:cNvPr>
          <p:cNvSpPr/>
          <p:nvPr/>
        </p:nvSpPr>
        <p:spPr>
          <a:xfrm>
            <a:off x="539833" y="2632500"/>
            <a:ext cx="3247307" cy="1634700"/>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r>
              <a:rPr lang="ja-JP" altLang="en-US" sz="1050" b="1" u="sng" dirty="0">
                <a:solidFill>
                  <a:schemeClr val="tx1">
                    <a:lumMod val="95000"/>
                    <a:lumOff val="5000"/>
                  </a:schemeClr>
                </a:solidFill>
                <a:latin typeface="Meiryo UI" panose="020B0604030504040204" pitchFamily="50" charset="-128"/>
                <a:ea typeface="Meiryo UI" panose="020B0604030504040204" pitchFamily="50" charset="-128"/>
              </a:rPr>
              <a:t>全体検討部会</a:t>
            </a:r>
            <a:endParaRPr lang="en-US" altLang="ja-JP" sz="1050" b="1" u="sng" dirty="0">
              <a:solidFill>
                <a:schemeClr val="tx1">
                  <a:lumMod val="95000"/>
                  <a:lumOff val="5000"/>
                </a:schemeClr>
              </a:solidFill>
              <a:latin typeface="Meiryo UI" panose="020B0604030504040204" pitchFamily="50" charset="-128"/>
              <a:ea typeface="Meiryo UI" panose="020B0604030504040204" pitchFamily="50" charset="-128"/>
            </a:endParaRPr>
          </a:p>
          <a:p>
            <a:pPr algn="ctr">
              <a:lnSpc>
                <a:spcPct val="50000"/>
              </a:lnSpc>
              <a:spcAft>
                <a:spcPts val="225"/>
              </a:spcAft>
            </a:pPr>
            <a:endParaRPr lang="en-US" altLang="ja-JP" sz="1050" u="sng" dirty="0">
              <a:solidFill>
                <a:schemeClr val="tx1">
                  <a:lumMod val="95000"/>
                  <a:lumOff val="5000"/>
                </a:schemeClr>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・各部会での検証結果、課題等を踏まえた全体の取組方</a:t>
            </a: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r>
              <a:rPr lang="en-US" altLang="ja-JP" sz="1050" dirty="0">
                <a:solidFill>
                  <a:srgbClr val="000000"/>
                </a:solidFill>
                <a:latin typeface="Meiryo UI" panose="020B0604030504040204" pitchFamily="50" charset="-128"/>
                <a:ea typeface="Meiryo UI" panose="020B0604030504040204" pitchFamily="50" charset="-128"/>
              </a:rPr>
              <a:t>  </a:t>
            </a:r>
            <a:r>
              <a:rPr lang="ja-JP" altLang="en-US" sz="1050" dirty="0">
                <a:solidFill>
                  <a:srgbClr val="000000"/>
                </a:solidFill>
                <a:latin typeface="Meiryo UI" panose="020B0604030504040204" pitchFamily="50" charset="-128"/>
                <a:ea typeface="Meiryo UI" panose="020B0604030504040204" pitchFamily="50" charset="-128"/>
              </a:rPr>
              <a:t>針の策定</a:t>
            </a: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endParaRPr lang="en-US" altLang="ja-JP" sz="1050" dirty="0">
              <a:solidFill>
                <a:srgbClr val="000000"/>
              </a:solidFill>
              <a:latin typeface="Meiryo UI" panose="020B0604030504040204" pitchFamily="50" charset="-128"/>
              <a:ea typeface="Meiryo UI" panose="020B0604030504040204" pitchFamily="50" charset="-128"/>
            </a:endParaRPr>
          </a:p>
          <a:p>
            <a:pPr>
              <a:spcAft>
                <a:spcPts val="225"/>
              </a:spcAft>
              <a:defRPr/>
            </a:pPr>
            <a:r>
              <a:rPr lang="ja-JP" altLang="en-US" sz="1050" dirty="0">
                <a:solidFill>
                  <a:srgbClr val="000000"/>
                </a:solidFill>
                <a:latin typeface="Meiryo UI" panose="020B0604030504040204" pitchFamily="50" charset="-128"/>
                <a:ea typeface="Meiryo UI" panose="020B0604030504040204" pitchFamily="50" charset="-128"/>
              </a:rPr>
              <a:t>・全体成果とりまとめ</a:t>
            </a:r>
            <a:endParaRPr lang="en-US" altLang="ja-JP" sz="105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52" name="矢印: 左右 51">
            <a:extLst>
              <a:ext uri="{FF2B5EF4-FFF2-40B4-BE49-F238E27FC236}">
                <a16:creationId xmlns:a16="http://schemas.microsoft.com/office/drawing/2014/main" id="{1ECA57C0-A262-4C9A-AD5B-EF66244715F3}"/>
              </a:ext>
            </a:extLst>
          </p:cNvPr>
          <p:cNvSpPr/>
          <p:nvPr/>
        </p:nvSpPr>
        <p:spPr>
          <a:xfrm>
            <a:off x="3848759" y="3473592"/>
            <a:ext cx="1006752" cy="729701"/>
          </a:xfrm>
          <a:prstGeom prst="lef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3" name="二等辺三角形 52">
            <a:extLst>
              <a:ext uri="{FF2B5EF4-FFF2-40B4-BE49-F238E27FC236}">
                <a16:creationId xmlns:a16="http://schemas.microsoft.com/office/drawing/2014/main" id="{5349DCB0-955E-4242-9B94-3EF4FD323C1C}"/>
              </a:ext>
            </a:extLst>
          </p:cNvPr>
          <p:cNvSpPr/>
          <p:nvPr/>
        </p:nvSpPr>
        <p:spPr>
          <a:xfrm rot="10800000">
            <a:off x="2125465" y="4716018"/>
            <a:ext cx="4487415" cy="325764"/>
          </a:xfrm>
          <a:prstGeom prst="triangle">
            <a:avLst>
              <a:gd name="adj" fmla="val 48936"/>
            </a:avLst>
          </a:prstGeom>
          <a:solidFill>
            <a:srgbClr val="00B0F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4" name="テキスト ボックス 53">
            <a:extLst>
              <a:ext uri="{FF2B5EF4-FFF2-40B4-BE49-F238E27FC236}">
                <a16:creationId xmlns:a16="http://schemas.microsoft.com/office/drawing/2014/main" id="{34B80982-2BBC-4AEA-9444-7EB4F3D99E78}"/>
              </a:ext>
            </a:extLst>
          </p:cNvPr>
          <p:cNvSpPr txBox="1"/>
          <p:nvPr/>
        </p:nvSpPr>
        <p:spPr>
          <a:xfrm>
            <a:off x="1977599" y="5242203"/>
            <a:ext cx="4614649" cy="477972"/>
          </a:xfrm>
          <a:prstGeom prst="rect">
            <a:avLst/>
          </a:prstGeom>
          <a:noFill/>
          <a:ln w="28575" cmpd="dbl">
            <a:solidFill>
              <a:schemeClr val="accent1">
                <a:shade val="50000"/>
              </a:schemeClr>
            </a:solidFill>
            <a:prstDash val="solid"/>
          </a:ln>
        </p:spPr>
        <p:txBody>
          <a:bodyPr wrap="square" tIns="81000" bIns="81000" rtlCol="0" anchor="ctr">
            <a:spAutoFit/>
          </a:bodyPr>
          <a:lstStyle/>
          <a:p>
            <a:pPr algn="ct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050" dirty="0">
                <a:latin typeface="Meiryo UI" panose="020B0604030504040204" pitchFamily="50" charset="-128"/>
                <a:ea typeface="Meiryo UI" panose="020B0604030504040204" pitchFamily="50" charset="-128"/>
                <a:cs typeface="Times New Roman" panose="02020603050405020304" pitchFamily="18" charset="0"/>
              </a:rPr>
              <a:t>大阪府都市基盤施設長寿命化計画の見直しについて</a:t>
            </a:r>
            <a:r>
              <a:rPr lang="en-US" altLang="ja-JP" sz="105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dirty="0">
                <a:latin typeface="Meiryo UI" panose="020B0604030504040204" pitchFamily="50" charset="-128"/>
                <a:ea typeface="Meiryo UI" panose="020B0604030504040204" pitchFamily="50" charset="-128"/>
                <a:cs typeface="Times New Roman" panose="02020603050405020304" pitchFamily="18" charset="0"/>
              </a:rPr>
              <a:t>に対する答申</a:t>
            </a:r>
            <a:endParaRPr lang="ja-JP" altLang="en-US" sz="1050" dirty="0">
              <a:latin typeface="Meiryo UI" panose="020B0604030504040204" pitchFamily="50" charset="-128"/>
              <a:ea typeface="Meiryo UI" panose="020B0604030504040204" pitchFamily="50" charset="-128"/>
            </a:endParaRPr>
          </a:p>
        </p:txBody>
      </p:sp>
      <p:sp>
        <p:nvSpPr>
          <p:cNvPr id="71" name="Oval 14">
            <a:extLst>
              <a:ext uri="{FF2B5EF4-FFF2-40B4-BE49-F238E27FC236}">
                <a16:creationId xmlns:a16="http://schemas.microsoft.com/office/drawing/2014/main" id="{89431EFF-A0C9-47B8-824F-81BA540A8BD2}"/>
              </a:ext>
            </a:extLst>
          </p:cNvPr>
          <p:cNvSpPr>
            <a:spLocks noChangeArrowheads="1"/>
          </p:cNvSpPr>
          <p:nvPr/>
        </p:nvSpPr>
        <p:spPr bwMode="auto">
          <a:xfrm>
            <a:off x="539194" y="1860976"/>
            <a:ext cx="2127908" cy="494572"/>
          </a:xfrm>
          <a:prstGeom prst="rect">
            <a:avLst/>
          </a:prstGeom>
          <a:noFill/>
          <a:ln w="254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ＭＳ ゴシック" panose="020B0609070205080204" pitchFamily="49" charset="-128"/>
                <a:ea typeface="ＭＳ ゴシック" panose="020B0609070205080204" pitchFamily="49" charset="-128"/>
              </a:rPr>
              <a:t>都市基盤施設技術審議会</a:t>
            </a:r>
            <a:endParaRPr kumimoji="0" lang="en-US" altLang="ja-JP" sz="1200" b="1" dirty="0">
              <a:latin typeface="ＭＳ ゴシック" panose="020B0609070205080204" pitchFamily="49" charset="-128"/>
              <a:ea typeface="ＭＳ ゴシック" panose="020B0609070205080204" pitchFamily="49" charset="-128"/>
            </a:endParaRPr>
          </a:p>
        </p:txBody>
      </p:sp>
      <p:sp>
        <p:nvSpPr>
          <p:cNvPr id="76" name="Rectangle 2">
            <a:extLst>
              <a:ext uri="{FF2B5EF4-FFF2-40B4-BE49-F238E27FC236}">
                <a16:creationId xmlns:a16="http://schemas.microsoft.com/office/drawing/2014/main" id="{2155AB1B-58C0-4CC6-8B17-77FAE5BF568B}"/>
              </a:ext>
            </a:extLst>
          </p:cNvPr>
          <p:cNvSpPr>
            <a:spLocks noChangeArrowheads="1"/>
          </p:cNvSpPr>
          <p:nvPr/>
        </p:nvSpPr>
        <p:spPr bwMode="auto">
          <a:xfrm>
            <a:off x="1570" y="-1"/>
            <a:ext cx="9142430" cy="562641"/>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審議会諮問内容及び役割について　　　　</a:t>
            </a:r>
            <a:r>
              <a:rPr lang="ja-JP" altLang="en-US" sz="2100" b="1" dirty="0">
                <a:solidFill>
                  <a:schemeClr val="bg1"/>
                </a:solidFill>
                <a:latin typeface="Meiryo UI" pitchFamily="50" charset="-128"/>
                <a:ea typeface="Meiryo UI" pitchFamily="50" charset="-128"/>
                <a:cs typeface="Meiryo UI" pitchFamily="50" charset="-128"/>
              </a:rPr>
              <a:t>　　　　　　　  　</a:t>
            </a:r>
            <a:r>
              <a:rPr lang="ja-JP" altLang="en-US" sz="1050" b="1" dirty="0">
                <a:solidFill>
                  <a:schemeClr val="bg1"/>
                </a:solidFill>
                <a:latin typeface="Meiryo UI" pitchFamily="50" charset="-128"/>
                <a:ea typeface="Meiryo UI" pitchFamily="50" charset="-128"/>
                <a:cs typeface="Meiryo UI" pitchFamily="50" charset="-128"/>
              </a:rPr>
              <a:t>第</a:t>
            </a:r>
            <a:r>
              <a:rPr lang="en-US" altLang="ja-JP" sz="1050" b="1" dirty="0">
                <a:solidFill>
                  <a:schemeClr val="bg1"/>
                </a:solidFill>
                <a:latin typeface="Meiryo UI" pitchFamily="50" charset="-128"/>
                <a:ea typeface="Meiryo UI" pitchFamily="50" charset="-128"/>
                <a:cs typeface="Meiryo UI" pitchFamily="50" charset="-128"/>
              </a:rPr>
              <a:t>1</a:t>
            </a:r>
            <a:r>
              <a:rPr lang="ja-JP" altLang="en-US" sz="1050" b="1" dirty="0">
                <a:solidFill>
                  <a:schemeClr val="bg1"/>
                </a:solidFill>
                <a:latin typeface="Meiryo UI" pitchFamily="50" charset="-128"/>
                <a:ea typeface="Meiryo UI" pitchFamily="50" charset="-128"/>
                <a:cs typeface="Meiryo UI" pitchFamily="50" charset="-128"/>
              </a:rPr>
              <a:t>回審議会の報告</a:t>
            </a:r>
            <a:endParaRPr lang="en-US" altLang="zh-TW" sz="1050" b="1" dirty="0">
              <a:solidFill>
                <a:schemeClr val="bg1"/>
              </a:solidFill>
              <a:latin typeface="Meiryo UI" pitchFamily="50" charset="-128"/>
              <a:ea typeface="Meiryo UI" pitchFamily="50" charset="-128"/>
              <a:cs typeface="Meiryo UI" pitchFamily="50" charset="-128"/>
            </a:endParaRPr>
          </a:p>
        </p:txBody>
      </p:sp>
      <p:sp>
        <p:nvSpPr>
          <p:cNvPr id="4" name="スライド番号プレースホルダー 3">
            <a:extLst>
              <a:ext uri="{FF2B5EF4-FFF2-40B4-BE49-F238E27FC236}">
                <a16:creationId xmlns:a16="http://schemas.microsoft.com/office/drawing/2014/main" id="{ADAF6504-F9E3-D89A-88CF-914C480E8631}"/>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2</a:t>
            </a:fld>
            <a:endParaRPr lang="ja-JP" altLang="en-US" dirty="0"/>
          </a:p>
        </p:txBody>
      </p:sp>
    </p:spTree>
    <p:extLst>
      <p:ext uri="{BB962C8B-B14F-4D97-AF65-F5344CB8AC3E}">
        <p14:creationId xmlns:p14="http://schemas.microsoft.com/office/powerpoint/2010/main" val="208637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442CE127-3DA1-4B60-8D0B-3336883E8EBE}"/>
              </a:ext>
            </a:extLst>
          </p:cNvPr>
          <p:cNvSpPr>
            <a:spLocks noChangeArrowheads="1"/>
          </p:cNvSpPr>
          <p:nvPr/>
        </p:nvSpPr>
        <p:spPr bwMode="auto">
          <a:xfrm>
            <a:off x="0" y="14676"/>
            <a:ext cx="9144000" cy="590110"/>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a:solidFill>
                <a:schemeClr val="bg1"/>
              </a:solidFill>
              <a:latin typeface="Meiryo UI" pitchFamily="50" charset="-128"/>
              <a:ea typeface="Meiryo UI" pitchFamily="50" charset="-128"/>
              <a:cs typeface="Meiryo UI" pitchFamily="50" charset="-128"/>
            </a:endParaRPr>
          </a:p>
        </p:txBody>
      </p:sp>
      <p:sp>
        <p:nvSpPr>
          <p:cNvPr id="10" name="正方形/長方形 9">
            <a:extLst>
              <a:ext uri="{FF2B5EF4-FFF2-40B4-BE49-F238E27FC236}">
                <a16:creationId xmlns:a16="http://schemas.microsoft.com/office/drawing/2014/main" id="{79AA0BD8-9358-49FF-86A5-327FD062769E}"/>
              </a:ext>
            </a:extLst>
          </p:cNvPr>
          <p:cNvSpPr/>
          <p:nvPr/>
        </p:nvSpPr>
        <p:spPr>
          <a:xfrm>
            <a:off x="0" y="81811"/>
            <a:ext cx="7381875" cy="523220"/>
          </a:xfrm>
          <a:prstGeom prst="rect">
            <a:avLst/>
          </a:prstGeom>
        </p:spPr>
        <p:txBody>
          <a:bodyPr wrap="square">
            <a:spAutoFit/>
          </a:bodyPr>
          <a:lstStyle/>
          <a:p>
            <a:pPr>
              <a:defRPr/>
            </a:pPr>
            <a:r>
              <a:rPr lang="ja-JP" altLang="en-US" b="1" dirty="0">
                <a:solidFill>
                  <a:schemeClr val="bg1"/>
                </a:solidFill>
                <a:latin typeface="Meiryo UI" pitchFamily="50" charset="-128"/>
                <a:ea typeface="Meiryo UI" pitchFamily="50" charset="-128"/>
                <a:cs typeface="Meiryo UI" pitchFamily="50" charset="-128"/>
              </a:rPr>
              <a:t>  </a:t>
            </a:r>
            <a:r>
              <a:rPr lang="zh-TW" altLang="en-US" sz="2800" b="1" dirty="0">
                <a:solidFill>
                  <a:schemeClr val="bg1"/>
                </a:solidFill>
                <a:latin typeface="Meiryo UI" pitchFamily="50" charset="-128"/>
                <a:ea typeface="Meiryo UI" pitchFamily="50" charset="-128"/>
                <a:cs typeface="Meiryo UI" pitchFamily="50" charset="-128"/>
              </a:rPr>
              <a:t>大阪府都市基盤施設長寿命化計画</a:t>
            </a:r>
            <a:r>
              <a:rPr lang="ja-JP" altLang="en-US" sz="2800" b="1" dirty="0">
                <a:solidFill>
                  <a:schemeClr val="bg1"/>
                </a:solidFill>
                <a:latin typeface="Meiryo UI" pitchFamily="50" charset="-128"/>
                <a:ea typeface="Meiryo UI" pitchFamily="50" charset="-128"/>
                <a:cs typeface="Meiryo UI" pitchFamily="50" charset="-128"/>
              </a:rPr>
              <a:t>の概要</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13" name="グループ化 12">
            <a:extLst>
              <a:ext uri="{FF2B5EF4-FFF2-40B4-BE49-F238E27FC236}">
                <a16:creationId xmlns:a16="http://schemas.microsoft.com/office/drawing/2014/main" id="{F4C14B5A-CEE2-4B07-A161-FC634ED7CAE1}"/>
              </a:ext>
            </a:extLst>
          </p:cNvPr>
          <p:cNvGrpSpPr/>
          <p:nvPr/>
        </p:nvGrpSpPr>
        <p:grpSpPr>
          <a:xfrm>
            <a:off x="244584" y="883920"/>
            <a:ext cx="4561096" cy="5684520"/>
            <a:chOff x="220429" y="844198"/>
            <a:chExt cx="6112647" cy="5795995"/>
          </a:xfrm>
          <a:solidFill>
            <a:schemeClr val="bg1"/>
          </a:solidFill>
        </p:grpSpPr>
        <p:sp>
          <p:nvSpPr>
            <p:cNvPr id="5127" name="テキスト ボックス 6">
              <a:extLst>
                <a:ext uri="{FF2B5EF4-FFF2-40B4-BE49-F238E27FC236}">
                  <a16:creationId xmlns:a16="http://schemas.microsoft.com/office/drawing/2014/main" id="{2B498B14-09B9-447B-BD25-E521C2E72059}"/>
                </a:ext>
              </a:extLst>
            </p:cNvPr>
            <p:cNvSpPr txBox="1">
              <a:spLocks noChangeArrowheads="1"/>
            </p:cNvSpPr>
            <p:nvPr/>
          </p:nvSpPr>
          <p:spPr bwMode="auto">
            <a:xfrm>
              <a:off x="220429" y="1155129"/>
              <a:ext cx="1303403" cy="281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050" b="1">
                  <a:solidFill>
                    <a:srgbClr val="000000"/>
                  </a:solidFill>
                  <a:latin typeface="Meiryo UI" panose="020B0604030504040204" pitchFamily="50" charset="-128"/>
                  <a:ea typeface="Meiryo UI" panose="020B0604030504040204" pitchFamily="50" charset="-128"/>
                </a:rPr>
                <a:t>【</a:t>
              </a:r>
              <a:r>
                <a:rPr lang="ja-JP" altLang="en-US" sz="1050" b="1">
                  <a:solidFill>
                    <a:srgbClr val="000000"/>
                  </a:solidFill>
                  <a:latin typeface="Meiryo UI" panose="020B0604030504040204" pitchFamily="50" charset="-128"/>
                  <a:ea typeface="Meiryo UI" panose="020B0604030504040204" pitchFamily="50" charset="-128"/>
                </a:rPr>
                <a:t>目　的</a:t>
              </a:r>
              <a:r>
                <a:rPr lang="en-US" altLang="ja-JP" sz="1050" b="1">
                  <a:solidFill>
                    <a:srgbClr val="000000"/>
                  </a:solidFill>
                  <a:latin typeface="Meiryo UI" panose="020B0604030504040204" pitchFamily="50" charset="-128"/>
                  <a:ea typeface="Meiryo UI" panose="020B0604030504040204" pitchFamily="50" charset="-128"/>
                </a:rPr>
                <a:t>】</a:t>
              </a:r>
              <a:endParaRPr lang="ja-JP" altLang="en-US" sz="900">
                <a:solidFill>
                  <a:srgbClr val="000000"/>
                </a:solidFill>
                <a:latin typeface="Meiryo UI" panose="020B0604030504040204" pitchFamily="50" charset="-128"/>
                <a:ea typeface="Meiryo UI" panose="020B0604030504040204" pitchFamily="50" charset="-128"/>
              </a:endParaRPr>
            </a:p>
          </p:txBody>
        </p:sp>
        <p:sp>
          <p:nvSpPr>
            <p:cNvPr id="5" name="角丸四角形 8">
              <a:extLst>
                <a:ext uri="{FF2B5EF4-FFF2-40B4-BE49-F238E27FC236}">
                  <a16:creationId xmlns:a16="http://schemas.microsoft.com/office/drawing/2014/main" id="{ACBC8838-561C-404A-83CE-48EB5426D0C5}"/>
                </a:ext>
              </a:extLst>
            </p:cNvPr>
            <p:cNvSpPr/>
            <p:nvPr/>
          </p:nvSpPr>
          <p:spPr>
            <a:xfrm>
              <a:off x="234797" y="983059"/>
              <a:ext cx="6098279" cy="5657134"/>
            </a:xfrm>
            <a:prstGeom prst="roundRect">
              <a:avLst>
                <a:gd name="adj" fmla="val 277"/>
              </a:avLst>
            </a:pr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8980" tIns="24490" rIns="48980" bIns="24490" anchor="ctr"/>
            <a:lstStyle/>
            <a:p>
              <a:pPr algn="ctr">
                <a:defRPr/>
              </a:pPr>
              <a:endParaRPr lang="ja-JP" altLang="en-US" sz="1350">
                <a:solidFill>
                  <a:prstClr val="white"/>
                </a:solidFill>
              </a:endParaRPr>
            </a:p>
          </p:txBody>
        </p:sp>
        <p:sp>
          <p:nvSpPr>
            <p:cNvPr id="5129" name="テキスト ボックス 8">
              <a:extLst>
                <a:ext uri="{FF2B5EF4-FFF2-40B4-BE49-F238E27FC236}">
                  <a16:creationId xmlns:a16="http://schemas.microsoft.com/office/drawing/2014/main" id="{D37B9ECD-2B72-45F2-A66E-031EAEE80503}"/>
                </a:ext>
              </a:extLst>
            </p:cNvPr>
            <p:cNvSpPr txBox="1">
              <a:spLocks noChangeArrowheads="1"/>
            </p:cNvSpPr>
            <p:nvPr/>
          </p:nvSpPr>
          <p:spPr bwMode="auto">
            <a:xfrm>
              <a:off x="292269" y="844198"/>
              <a:ext cx="1510715" cy="238715"/>
            </a:xfrm>
            <a:prstGeom prst="rect">
              <a:avLst/>
            </a:prstGeom>
            <a:grpFill/>
            <a:ln w="19050">
              <a:solidFill>
                <a:schemeClr val="tx1"/>
              </a:solidFill>
              <a:miter lim="800000"/>
              <a:headEnd/>
              <a:tailEnd/>
            </a:ln>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200" b="1">
                  <a:solidFill>
                    <a:srgbClr val="000000"/>
                  </a:solidFill>
                  <a:latin typeface="Meiryo UI" panose="020B0604030504040204" pitchFamily="50" charset="-128"/>
                  <a:ea typeface="Meiryo UI" panose="020B0604030504040204" pitchFamily="50" charset="-128"/>
                </a:rPr>
                <a:t>計画の概要</a:t>
              </a:r>
            </a:p>
          </p:txBody>
        </p:sp>
        <p:sp>
          <p:nvSpPr>
            <p:cNvPr id="7" name="テキスト ボックス 6">
              <a:extLst>
                <a:ext uri="{FF2B5EF4-FFF2-40B4-BE49-F238E27FC236}">
                  <a16:creationId xmlns:a16="http://schemas.microsoft.com/office/drawing/2014/main" id="{AC0D5549-4808-44B3-B74E-A824A7EBA789}"/>
                </a:ext>
              </a:extLst>
            </p:cNvPr>
            <p:cNvSpPr txBox="1"/>
            <p:nvPr/>
          </p:nvSpPr>
          <p:spPr>
            <a:xfrm>
              <a:off x="352875" y="5269365"/>
              <a:ext cx="5895072" cy="1190090"/>
            </a:xfrm>
            <a:prstGeom prst="rect">
              <a:avLst/>
            </a:prstGeom>
            <a:grpFill/>
            <a:ln>
              <a:solidFill>
                <a:schemeClr val="tx1"/>
              </a:solidFill>
              <a:prstDash val="dash"/>
            </a:ln>
          </p:spPr>
          <p:txBody>
            <a:bodyPr lIns="48980" tIns="24490" rIns="48980" bIns="24490">
              <a:spAutoFit/>
            </a:bodyPr>
            <a:lstStyle/>
            <a:p>
              <a:pPr>
                <a:defRPr/>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１）人材の育成と確保、技術力向上と継承の仕組みを構築する</a:t>
              </a: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２）地域が一体となった維持管理を実践する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・地域維持管理連携プラットフォームの構築</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３）維持管理業務の改善を図る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83CE8894-FA00-4F55-9911-7B342F6E82B1}"/>
                </a:ext>
              </a:extLst>
            </p:cNvPr>
            <p:cNvSpPr txBox="1"/>
            <p:nvPr/>
          </p:nvSpPr>
          <p:spPr>
            <a:xfrm>
              <a:off x="385204" y="3452580"/>
              <a:ext cx="5913546" cy="1379227"/>
            </a:xfrm>
            <a:prstGeom prst="rect">
              <a:avLst/>
            </a:prstGeom>
            <a:grpFill/>
            <a:ln>
              <a:solidFill>
                <a:schemeClr val="tx1"/>
              </a:solidFill>
              <a:prstDash val="dash"/>
            </a:ln>
          </p:spPr>
          <p:txBody>
            <a:bodyPr lIns="48980" tIns="24490" rIns="48980" bIns="24490">
              <a:spAutoFit/>
            </a:bodyPr>
            <a:lstStyle/>
            <a:p>
              <a:pPr>
                <a:defRPr/>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取組ポイント</a:t>
              </a:r>
              <a:endPar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１）致命的な不具合を見逃さない</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・点検の充実、非破壊検査など新技術の導入</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２）予防保全をレベルアップする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・点検データ蓄積などにより、予防保全を高度化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３）更新時期をしっかり見極める</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・各施設の更新判定フローを設定</a:t>
              </a:r>
            </a:p>
          </p:txBody>
        </p:sp>
        <p:sp>
          <p:nvSpPr>
            <p:cNvPr id="5132" name="テキスト ボックス 14">
              <a:extLst>
                <a:ext uri="{FF2B5EF4-FFF2-40B4-BE49-F238E27FC236}">
                  <a16:creationId xmlns:a16="http://schemas.microsoft.com/office/drawing/2014/main" id="{4352AE41-EBAB-4369-A07E-26B57543A3FC}"/>
                </a:ext>
              </a:extLst>
            </p:cNvPr>
            <p:cNvSpPr txBox="1">
              <a:spLocks noChangeArrowheads="1"/>
            </p:cNvSpPr>
            <p:nvPr/>
          </p:nvSpPr>
          <p:spPr bwMode="auto">
            <a:xfrm>
              <a:off x="285597" y="1315000"/>
              <a:ext cx="5996675" cy="156836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48980" tIns="24490" rIns="48980" bIns="24490">
              <a:spAutoFit/>
            </a:bodyPr>
            <a:lstStyle>
              <a:lvl1pPr marL="171450" indent="-17145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 typeface="Meiryo UI" panose="020B0604030504040204" pitchFamily="50" charset="-128"/>
                <a:buChar char="○"/>
              </a:pPr>
              <a:r>
                <a:rPr lang="ja-JP" altLang="en-US" sz="1100" dirty="0">
                  <a:solidFill>
                    <a:srgbClr val="000000"/>
                  </a:solidFill>
                  <a:latin typeface="Meiryo UI" panose="020B0604030504040204" pitchFamily="50" charset="-128"/>
                  <a:ea typeface="Meiryo UI" panose="020B0604030504040204" pitchFamily="50" charset="-128"/>
                </a:rPr>
                <a:t>高度経済成長期に集中的に整備された都市基盤施設について、これまでの点検、補修などで蓄積されたデータを活用し、最新の専門的な知見に基づき、より一層、戦略的な維持管理を推進するため、「大阪府都市基盤施設長寿命化計画」を策定特に、施設毎に更新時期の見極めの考え方を明確化し、将来の更新時期を平準化</a:t>
              </a:r>
              <a:endParaRPr lang="en-US" altLang="ja-JP" sz="1100" dirty="0">
                <a:solidFill>
                  <a:srgbClr val="000000"/>
                </a:solidFill>
                <a:latin typeface="Meiryo UI" panose="020B0604030504040204" pitchFamily="50" charset="-128"/>
                <a:ea typeface="Meiryo UI" panose="020B0604030504040204" pitchFamily="50" charset="-128"/>
              </a:endParaRPr>
            </a:p>
            <a:p>
              <a:pPr>
                <a:spcBef>
                  <a:spcPct val="0"/>
                </a:spcBef>
                <a:buFont typeface="Meiryo UI" panose="020B0604030504040204" pitchFamily="50" charset="-128"/>
                <a:buChar char="○"/>
              </a:pPr>
              <a:r>
                <a:rPr lang="ja-JP" altLang="en-US" sz="1100" dirty="0">
                  <a:solidFill>
                    <a:srgbClr val="000000"/>
                  </a:solidFill>
                  <a:latin typeface="Meiryo UI" panose="020B0604030504040204" pitchFamily="50" charset="-128"/>
                  <a:ea typeface="Meiryo UI" panose="020B0604030504040204" pitchFamily="50" charset="-128"/>
                </a:rPr>
                <a:t>「効率的・効果的な維持管理の推進」や「持続可能な維持管理の仕組みの構築」に向け、今後</a:t>
              </a:r>
              <a:r>
                <a:rPr lang="en-US" altLang="ja-JP" sz="1100" dirty="0">
                  <a:solidFill>
                    <a:srgbClr val="000000"/>
                  </a:solidFill>
                  <a:latin typeface="Meiryo UI" panose="020B0604030504040204" pitchFamily="50" charset="-128"/>
                  <a:ea typeface="Meiryo UI" panose="020B0604030504040204" pitchFamily="50" charset="-128"/>
                </a:rPr>
                <a:t>10</a:t>
              </a:r>
              <a:r>
                <a:rPr lang="ja-JP" altLang="en-US" sz="1100" dirty="0">
                  <a:solidFill>
                    <a:srgbClr val="000000"/>
                  </a:solidFill>
                  <a:latin typeface="Meiryo UI" panose="020B0604030504040204" pitchFamily="50" charset="-128"/>
                  <a:ea typeface="Meiryo UI" panose="020B0604030504040204" pitchFamily="50" charset="-128"/>
                </a:rPr>
                <a:t>年を見通した「基本方針」と、分野・施設毎の対応方針を定めた「行動計画」で構成</a:t>
              </a:r>
            </a:p>
          </p:txBody>
        </p:sp>
        <p:sp>
          <p:nvSpPr>
            <p:cNvPr id="5133" name="テキスト ボックス 15">
              <a:extLst>
                <a:ext uri="{FF2B5EF4-FFF2-40B4-BE49-F238E27FC236}">
                  <a16:creationId xmlns:a16="http://schemas.microsoft.com/office/drawing/2014/main" id="{C521FEC4-6B57-4367-879D-2B17E1B17C61}"/>
                </a:ext>
              </a:extLst>
            </p:cNvPr>
            <p:cNvSpPr txBox="1">
              <a:spLocks noChangeArrowheads="1"/>
            </p:cNvSpPr>
            <p:nvPr/>
          </p:nvSpPr>
          <p:spPr bwMode="auto">
            <a:xfrm>
              <a:off x="302074" y="2901242"/>
              <a:ext cx="1395769"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200" b="1" dirty="0">
                  <a:solidFill>
                    <a:srgbClr val="000000"/>
                  </a:solidFill>
                  <a:latin typeface="Meiryo UI" panose="020B0604030504040204" pitchFamily="50" charset="-128"/>
                  <a:ea typeface="Meiryo UI" panose="020B0604030504040204" pitchFamily="50" charset="-128"/>
                </a:rPr>
                <a:t>【</a:t>
              </a:r>
              <a:r>
                <a:rPr lang="ja-JP" altLang="en-US" sz="1200" b="1" dirty="0">
                  <a:solidFill>
                    <a:srgbClr val="000000"/>
                  </a:solidFill>
                  <a:latin typeface="Meiryo UI" panose="020B0604030504040204" pitchFamily="50" charset="-128"/>
                  <a:ea typeface="Meiryo UI" panose="020B0604030504040204" pitchFamily="50" charset="-128"/>
                </a:rPr>
                <a:t>基本方針</a:t>
              </a:r>
              <a:r>
                <a:rPr lang="en-US" altLang="ja-JP" sz="1200" b="1" dirty="0">
                  <a:solidFill>
                    <a:srgbClr val="000000"/>
                  </a:solidFill>
                  <a:latin typeface="Meiryo UI" panose="020B0604030504040204" pitchFamily="50" charset="-128"/>
                  <a:ea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5134" name="テキスト ボックス 16">
              <a:extLst>
                <a:ext uri="{FF2B5EF4-FFF2-40B4-BE49-F238E27FC236}">
                  <a16:creationId xmlns:a16="http://schemas.microsoft.com/office/drawing/2014/main" id="{01DA19B3-DE72-46D3-800F-DF29029A76C3}"/>
                </a:ext>
              </a:extLst>
            </p:cNvPr>
            <p:cNvSpPr txBox="1">
              <a:spLocks noChangeArrowheads="1"/>
            </p:cNvSpPr>
            <p:nvPr/>
          </p:nvSpPr>
          <p:spPr bwMode="auto">
            <a:xfrm>
              <a:off x="292269" y="3181397"/>
              <a:ext cx="4441830"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dirty="0">
                  <a:solidFill>
                    <a:srgbClr val="000000"/>
                  </a:solidFill>
                  <a:latin typeface="Meiryo UI" panose="020B0604030504040204" pitchFamily="50" charset="-128"/>
                  <a:ea typeface="Meiryo UI" panose="020B0604030504040204" pitchFamily="50" charset="-128"/>
                </a:rPr>
                <a:t>Ⅰ.</a:t>
              </a:r>
              <a:r>
                <a:rPr lang="ja-JP" altLang="en-US" sz="1100" b="1" dirty="0">
                  <a:solidFill>
                    <a:srgbClr val="000000"/>
                  </a:solidFill>
                  <a:latin typeface="Meiryo UI" panose="020B0604030504040204" pitchFamily="50" charset="-128"/>
                  <a:ea typeface="Meiryo UI" panose="020B0604030504040204" pitchFamily="50" charset="-128"/>
                </a:rPr>
                <a:t>効率的・効果的な維持管理の推進</a:t>
              </a:r>
              <a:r>
                <a:rPr lang="ja-JP" altLang="en-US" sz="1100" dirty="0">
                  <a:solidFill>
                    <a:srgbClr val="000000"/>
                  </a:solidFill>
                  <a:latin typeface="Meiryo UI" panose="020B0604030504040204" pitchFamily="50" charset="-128"/>
                  <a:ea typeface="Meiryo UI" panose="020B0604030504040204" pitchFamily="50" charset="-128"/>
                </a:rPr>
                <a:t>　　　　</a:t>
              </a:r>
            </a:p>
          </p:txBody>
        </p:sp>
        <p:sp>
          <p:nvSpPr>
            <p:cNvPr id="5135" name="テキスト ボックス 17">
              <a:extLst>
                <a:ext uri="{FF2B5EF4-FFF2-40B4-BE49-F238E27FC236}">
                  <a16:creationId xmlns:a16="http://schemas.microsoft.com/office/drawing/2014/main" id="{6B62EDB9-62BA-4599-AD99-547B869930CA}"/>
                </a:ext>
              </a:extLst>
            </p:cNvPr>
            <p:cNvSpPr txBox="1">
              <a:spLocks noChangeArrowheads="1"/>
            </p:cNvSpPr>
            <p:nvPr/>
          </p:nvSpPr>
          <p:spPr bwMode="auto">
            <a:xfrm>
              <a:off x="302074" y="4966427"/>
              <a:ext cx="4577301" cy="2443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lIns="48980" tIns="24490" rIns="48980" bIns="2449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b="1" dirty="0">
                  <a:solidFill>
                    <a:srgbClr val="000000"/>
                  </a:solidFill>
                  <a:latin typeface="Meiryo UI" panose="020B0604030504040204" pitchFamily="50" charset="-128"/>
                  <a:ea typeface="Meiryo UI" panose="020B0604030504040204" pitchFamily="50" charset="-128"/>
                </a:rPr>
                <a:t>Ⅱ.</a:t>
              </a:r>
              <a:r>
                <a:rPr lang="ja-JP" altLang="en-US" sz="1100" b="1" dirty="0">
                  <a:solidFill>
                    <a:srgbClr val="000000"/>
                  </a:solidFill>
                  <a:latin typeface="Meiryo UI" panose="020B0604030504040204" pitchFamily="50" charset="-128"/>
                  <a:ea typeface="Meiryo UI" panose="020B0604030504040204" pitchFamily="50" charset="-128"/>
                </a:rPr>
                <a:t>持続可能な維持管理の仕組みの構築</a:t>
              </a:r>
              <a:r>
                <a:rPr lang="ja-JP" altLang="en-US" sz="1100" dirty="0">
                  <a:solidFill>
                    <a:srgbClr val="000000"/>
                  </a:solidFill>
                  <a:latin typeface="Meiryo UI" panose="020B0604030504040204" pitchFamily="50" charset="-128"/>
                  <a:ea typeface="Meiryo UI" panose="020B0604030504040204" pitchFamily="50" charset="-128"/>
                </a:rPr>
                <a:t>　　　　　　　　　　　　　　　　　　　　　　　　　　　　　　　</a:t>
              </a:r>
            </a:p>
          </p:txBody>
        </p:sp>
      </p:grpSp>
      <p:sp>
        <p:nvSpPr>
          <p:cNvPr id="5126" name="正方形/長方形 11">
            <a:extLst>
              <a:ext uri="{FF2B5EF4-FFF2-40B4-BE49-F238E27FC236}">
                <a16:creationId xmlns:a16="http://schemas.microsoft.com/office/drawing/2014/main" id="{404B7316-76EE-4141-8D8D-B24C41B8FF82}"/>
              </a:ext>
            </a:extLst>
          </p:cNvPr>
          <p:cNvSpPr>
            <a:spLocks noChangeArrowheads="1"/>
          </p:cNvSpPr>
          <p:nvPr/>
        </p:nvSpPr>
        <p:spPr bwMode="auto">
          <a:xfrm>
            <a:off x="6983413" y="325570"/>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
            <a:extLst>
              <a:ext uri="{FF2B5EF4-FFF2-40B4-BE49-F238E27FC236}">
                <a16:creationId xmlns:a16="http://schemas.microsoft.com/office/drawing/2014/main" id="{0A29A201-339B-4342-83AE-D1A95ED420F0}"/>
              </a:ext>
            </a:extLst>
          </p:cNvPr>
          <p:cNvSpPr txBox="1">
            <a:spLocks noChangeArrowheads="1"/>
          </p:cNvSpPr>
          <p:nvPr/>
        </p:nvSpPr>
        <p:spPr bwMode="auto">
          <a:xfrm>
            <a:off x="4930156" y="4369344"/>
            <a:ext cx="4073203" cy="1037597"/>
          </a:xfrm>
          <a:prstGeom prst="rect">
            <a:avLst/>
          </a:prstGeom>
          <a:solidFill>
            <a:schemeClr val="bg1"/>
          </a:solidFill>
          <a:ln w="9525" cap="flat" cmpd="sng" algn="ctr">
            <a:solidFill>
              <a:schemeClr val="tx1"/>
            </a:solidFill>
            <a:prstDash val="dash"/>
            <a:headEnd/>
            <a:tailEnd/>
          </a:ln>
          <a:effectLst/>
        </p:spPr>
        <p:txBody>
          <a:bodyPr/>
          <a:lstStyle/>
          <a:p>
            <a:pPr algn="just">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H27.2.19</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3.20  </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「大阪府都市基盤施設長寿命化計（案）」</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についてパブリックコメント  </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defRPr/>
            </a:pPr>
            <a:endParaRPr lang="ja-JP"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H27.3.31</a:t>
            </a:r>
            <a:r>
              <a:rPr lang="ja-JP" altLang="en-US" sz="1100"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u="sng" kern="100"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100" u="sng" kern="100" dirty="0">
                <a:latin typeface="Meiryo UI" panose="020B0604030504040204" pitchFamily="50" charset="-128"/>
                <a:ea typeface="Meiryo UI" panose="020B0604030504040204" pitchFamily="50" charset="-128"/>
                <a:cs typeface="Meiryo UI" panose="020B0604030504040204" pitchFamily="50" charset="-128"/>
              </a:rPr>
              <a:t>」　策定　</a:t>
            </a:r>
            <a:endParaRPr lang="en-US" altLang="ja-JP" sz="1100" u="sng"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3" name="角丸四角形 147">
            <a:extLst>
              <a:ext uri="{FF2B5EF4-FFF2-40B4-BE49-F238E27FC236}">
                <a16:creationId xmlns:a16="http://schemas.microsoft.com/office/drawing/2014/main" id="{CD435DB1-20EE-463C-AB2C-1358BA6A03F7}"/>
              </a:ext>
            </a:extLst>
          </p:cNvPr>
          <p:cNvSpPr/>
          <p:nvPr/>
        </p:nvSpPr>
        <p:spPr>
          <a:xfrm>
            <a:off x="4905928" y="1423189"/>
            <a:ext cx="4154970" cy="4605508"/>
          </a:xfrm>
          <a:prstGeom prst="roundRect">
            <a:avLst>
              <a:gd name="adj" fmla="val 1416"/>
            </a:avLst>
          </a:prstGeom>
          <a:no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anchor="ctr"/>
          <a:lstStyle/>
          <a:p>
            <a:pPr>
              <a:lnSpc>
                <a:spcPts val="1125"/>
              </a:lnSpc>
              <a:defRPr/>
            </a:pPr>
            <a:endParaRPr lang="ja-JP" altLang="ja-JP" sz="1200" kern="100">
              <a:solidFill>
                <a:prstClr val="black"/>
              </a:solidFill>
              <a:latin typeface="Meiryo UI" panose="020B0604030504040204" pitchFamily="50" charset="-128"/>
              <a:ea typeface="Meiryo UI" panose="020B0604030504040204" pitchFamily="50" charset="-128"/>
              <a:cs typeface="Times New Roman"/>
            </a:endParaRPr>
          </a:p>
        </p:txBody>
      </p:sp>
      <p:sp>
        <p:nvSpPr>
          <p:cNvPr id="24" name="テキスト ボックス 2">
            <a:extLst>
              <a:ext uri="{FF2B5EF4-FFF2-40B4-BE49-F238E27FC236}">
                <a16:creationId xmlns:a16="http://schemas.microsoft.com/office/drawing/2014/main" id="{C5FDC7FD-A48E-4BA8-B324-1E642C40B6F7}"/>
              </a:ext>
            </a:extLst>
          </p:cNvPr>
          <p:cNvSpPr txBox="1">
            <a:spLocks noChangeArrowheads="1"/>
          </p:cNvSpPr>
          <p:nvPr/>
        </p:nvSpPr>
        <p:spPr bwMode="auto">
          <a:xfrm>
            <a:off x="4930156" y="1917600"/>
            <a:ext cx="4086831" cy="1663282"/>
          </a:xfrm>
          <a:prstGeom prst="rect">
            <a:avLst/>
          </a:prstGeom>
          <a:solidFill>
            <a:schemeClr val="bg1"/>
          </a:solidFill>
          <a:ln w="9525" cap="flat" cmpd="sng" algn="ctr">
            <a:solidFill>
              <a:schemeClr val="tx1"/>
            </a:solidFill>
            <a:prstDash val="solid"/>
            <a:headEnd/>
            <a:tailEnd/>
          </a:ln>
          <a:effectLst/>
        </p:spPr>
        <p:txBody>
          <a:bodyPr/>
          <a:lstStyle/>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H25.12.4:</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大阪府都市基盤施設維持管理技術審議会へ諮問</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「都市基盤施設の効率的・効果的な維持管理・更新</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　　　　　　　　　　に関する長寿命化計画について」</a:t>
            </a:r>
            <a:endParaRPr lang="en-US" altLang="ja-JP"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endPar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ts val="1650"/>
              </a:lnSpc>
              <a:defRPr/>
            </a:pP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en-US" altLang="ja-JP"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1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kern="100" dirty="0">
                <a:solidFill>
                  <a:prstClr val="black"/>
                </a:solidFill>
                <a:latin typeface="Meiryo UI" panose="020B0604030504040204" pitchFamily="50" charset="-128"/>
                <a:ea typeface="Meiryo UI" panose="020B0604030504040204" pitchFamily="50" charset="-128"/>
                <a:cs typeface="Times New Roman"/>
              </a:rPr>
              <a:t>大阪府都市基盤施設維持管理技術審議会より</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a:endParaRPr>
          </a:p>
          <a:p>
            <a:pPr algn="just">
              <a:lnSpc>
                <a:spcPts val="1650"/>
              </a:lnSpc>
              <a:defRPr/>
            </a:pPr>
            <a:r>
              <a:rPr lang="ja-JP" altLang="en-US" sz="1100" kern="100" dirty="0">
                <a:solidFill>
                  <a:prstClr val="black"/>
                </a:solidFill>
                <a:latin typeface="Meiryo UI" panose="020B0604030504040204" pitchFamily="50" charset="-128"/>
                <a:ea typeface="Meiryo UI" panose="020B0604030504040204" pitchFamily="50" charset="-128"/>
                <a:cs typeface="Times New Roman"/>
              </a:rPr>
              <a:t>　　　　　　　　　　「答申」</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a:endParaRPr>
          </a:p>
        </p:txBody>
      </p:sp>
      <p:sp>
        <p:nvSpPr>
          <p:cNvPr id="25" name="二等辺三角形 24">
            <a:extLst>
              <a:ext uri="{FF2B5EF4-FFF2-40B4-BE49-F238E27FC236}">
                <a16:creationId xmlns:a16="http://schemas.microsoft.com/office/drawing/2014/main" id="{A23D3CF1-C721-4DF4-A877-F927F8855BA8}"/>
              </a:ext>
            </a:extLst>
          </p:cNvPr>
          <p:cNvSpPr/>
          <p:nvPr/>
        </p:nvSpPr>
        <p:spPr>
          <a:xfrm rot="10800000">
            <a:off x="4943784" y="3781376"/>
            <a:ext cx="4083802" cy="428488"/>
          </a:xfrm>
          <a:prstGeom prst="triangle">
            <a:avLst/>
          </a:prstGeom>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a:latin typeface="Meiryo UI" panose="020B0604030504040204" pitchFamily="50" charset="-128"/>
              <a:ea typeface="Meiryo UI" panose="020B0604030504040204" pitchFamily="50" charset="-128"/>
            </a:endParaRPr>
          </a:p>
        </p:txBody>
      </p:sp>
      <p:sp>
        <p:nvSpPr>
          <p:cNvPr id="5144" name="テキスト ボックス 19">
            <a:extLst>
              <a:ext uri="{FF2B5EF4-FFF2-40B4-BE49-F238E27FC236}">
                <a16:creationId xmlns:a16="http://schemas.microsoft.com/office/drawing/2014/main" id="{9CBB94E9-5E32-4497-B4C7-8F9B2BAC05F3}"/>
              </a:ext>
            </a:extLst>
          </p:cNvPr>
          <p:cNvSpPr txBox="1">
            <a:spLocks noChangeArrowheads="1"/>
          </p:cNvSpPr>
          <p:nvPr/>
        </p:nvSpPr>
        <p:spPr bwMode="auto">
          <a:xfrm>
            <a:off x="5087588" y="1326859"/>
            <a:ext cx="960003" cy="276999"/>
          </a:xfrm>
          <a:prstGeom prst="rect">
            <a:avLst/>
          </a:prstGeom>
          <a:solidFill>
            <a:schemeClr val="bg1"/>
          </a:solidFill>
          <a:ln w="19050">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FontTx/>
              <a:buNone/>
            </a:pPr>
            <a:r>
              <a:rPr lang="ja-JP" altLang="en-US" sz="1200" b="1" dirty="0">
                <a:latin typeface="Meiryo UI" panose="020B0604030504040204" pitchFamily="50" charset="-128"/>
                <a:ea typeface="Meiryo UI" panose="020B0604030504040204" pitchFamily="50" charset="-128"/>
              </a:rPr>
              <a:t>策定経緯</a:t>
            </a:r>
          </a:p>
        </p:txBody>
      </p:sp>
      <p:sp>
        <p:nvSpPr>
          <p:cNvPr id="4" name="スライド番号プレースホルダー 3">
            <a:extLst>
              <a:ext uri="{FF2B5EF4-FFF2-40B4-BE49-F238E27FC236}">
                <a16:creationId xmlns:a16="http://schemas.microsoft.com/office/drawing/2014/main" id="{DC4D6B30-F80F-6D38-591D-4A7356221BDF}"/>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3</a:t>
            </a:fld>
            <a:endParaRPr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DC77FED-ABAF-47C6-8CB1-8B7F3B35DF1A}"/>
              </a:ext>
            </a:extLst>
          </p:cNvPr>
          <p:cNvSpPr>
            <a:spLocks noChangeArrowheads="1"/>
          </p:cNvSpPr>
          <p:nvPr/>
        </p:nvSpPr>
        <p:spPr bwMode="auto">
          <a:xfrm>
            <a:off x="-12538" y="-66656"/>
            <a:ext cx="9156538" cy="545664"/>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lgn="just">
              <a:lnSpc>
                <a:spcPts val="975"/>
              </a:lnSpc>
              <a:defRPr/>
            </a:pPr>
            <a:endParaRPr lang="en-US" altLang="ja-JP" sz="2100" b="1" kern="100" dirty="0">
              <a:solidFill>
                <a:schemeClr val="bg1"/>
              </a:solidFill>
              <a:latin typeface="HGSｺﾞｼｯｸM"/>
              <a:ea typeface="ＭＳ 明朝"/>
              <a:cs typeface="Times New Roman"/>
            </a:endParaRPr>
          </a:p>
          <a:p>
            <a:pPr algn="just">
              <a:lnSpc>
                <a:spcPts val="975"/>
              </a:lnSpc>
              <a:defRPr/>
            </a:pPr>
            <a:endParaRPr lang="en-US" altLang="ja-JP" sz="2100" b="1" kern="100" dirty="0">
              <a:solidFill>
                <a:schemeClr val="bg1"/>
              </a:solidFill>
              <a:latin typeface="HGSｺﾞｼｯｸM"/>
              <a:ea typeface="ＭＳ 明朝"/>
              <a:cs typeface="Times New Roman"/>
            </a:endParaRPr>
          </a:p>
          <a:p>
            <a:pPr algn="just">
              <a:lnSpc>
                <a:spcPts val="975"/>
              </a:lnSpc>
              <a:defRPr/>
            </a:pPr>
            <a:r>
              <a:rPr lang="ja-JP" altLang="en-US" sz="2100" b="1" kern="100" dirty="0">
                <a:solidFill>
                  <a:schemeClr val="bg1"/>
                </a:solidFill>
                <a:latin typeface="Century"/>
                <a:ea typeface="Meiryo UI"/>
                <a:cs typeface="Times New Roman"/>
              </a:rPr>
              <a:t>　</a:t>
            </a:r>
            <a:r>
              <a:rPr lang="ja-JP" altLang="en-US" sz="2800" b="1" kern="100" dirty="0">
                <a:solidFill>
                  <a:schemeClr val="bg1"/>
                </a:solidFill>
                <a:latin typeface="Century"/>
                <a:ea typeface="Meiryo UI"/>
                <a:cs typeface="Times New Roman"/>
              </a:rPr>
              <a:t>現計画の構成及び目次　</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24" name="グループ化 23">
            <a:extLst>
              <a:ext uri="{FF2B5EF4-FFF2-40B4-BE49-F238E27FC236}">
                <a16:creationId xmlns:a16="http://schemas.microsoft.com/office/drawing/2014/main" id="{E19CE80E-2718-4656-9295-4C8896B10F03}"/>
              </a:ext>
            </a:extLst>
          </p:cNvPr>
          <p:cNvGrpSpPr/>
          <p:nvPr/>
        </p:nvGrpSpPr>
        <p:grpSpPr>
          <a:xfrm>
            <a:off x="4803863" y="757536"/>
            <a:ext cx="4131858" cy="5856625"/>
            <a:chOff x="3584556" y="408611"/>
            <a:chExt cx="5313382" cy="7560640"/>
          </a:xfrm>
        </p:grpSpPr>
        <p:pic>
          <p:nvPicPr>
            <p:cNvPr id="25" name="図 24">
              <a:extLst>
                <a:ext uri="{FF2B5EF4-FFF2-40B4-BE49-F238E27FC236}">
                  <a16:creationId xmlns:a16="http://schemas.microsoft.com/office/drawing/2014/main" id="{813CA836-10C9-438F-8D43-26224A532D3E}"/>
                </a:ext>
              </a:extLst>
            </p:cNvPr>
            <p:cNvPicPr>
              <a:picLocks noChangeAspect="1"/>
            </p:cNvPicPr>
            <p:nvPr/>
          </p:nvPicPr>
          <p:blipFill>
            <a:blip r:embed="rId2"/>
            <a:stretch>
              <a:fillRect/>
            </a:stretch>
          </p:blipFill>
          <p:spPr>
            <a:xfrm>
              <a:off x="3592512" y="408611"/>
              <a:ext cx="5305426" cy="5787400"/>
            </a:xfrm>
            <a:prstGeom prst="rect">
              <a:avLst/>
            </a:prstGeom>
          </p:spPr>
        </p:pic>
        <p:pic>
          <p:nvPicPr>
            <p:cNvPr id="26" name="図 25">
              <a:extLst>
                <a:ext uri="{FF2B5EF4-FFF2-40B4-BE49-F238E27FC236}">
                  <a16:creationId xmlns:a16="http://schemas.microsoft.com/office/drawing/2014/main" id="{4903210F-7FC9-4614-B6A6-B0D8C258EB12}"/>
                </a:ext>
              </a:extLst>
            </p:cNvPr>
            <p:cNvPicPr>
              <a:picLocks noChangeAspect="1"/>
            </p:cNvPicPr>
            <p:nvPr/>
          </p:nvPicPr>
          <p:blipFill>
            <a:blip r:embed="rId3"/>
            <a:stretch>
              <a:fillRect/>
            </a:stretch>
          </p:blipFill>
          <p:spPr>
            <a:xfrm>
              <a:off x="3584556" y="5867994"/>
              <a:ext cx="5288163" cy="2101257"/>
            </a:xfrm>
            <a:prstGeom prst="rect">
              <a:avLst/>
            </a:prstGeom>
          </p:spPr>
        </p:pic>
      </p:grpSp>
      <p:grpSp>
        <p:nvGrpSpPr>
          <p:cNvPr id="27" name="グループ化 26">
            <a:extLst>
              <a:ext uri="{FF2B5EF4-FFF2-40B4-BE49-F238E27FC236}">
                <a16:creationId xmlns:a16="http://schemas.microsoft.com/office/drawing/2014/main" id="{3FC1BF9C-7E99-4C77-B7E1-B784AC7D42A0}"/>
              </a:ext>
            </a:extLst>
          </p:cNvPr>
          <p:cNvGrpSpPr/>
          <p:nvPr/>
        </p:nvGrpSpPr>
        <p:grpSpPr>
          <a:xfrm>
            <a:off x="0" y="873760"/>
            <a:ext cx="4663440" cy="5354320"/>
            <a:chOff x="6458286" y="844198"/>
            <a:chExt cx="5494814" cy="3266284"/>
          </a:xfrm>
          <a:solidFill>
            <a:schemeClr val="bg1"/>
          </a:solidFill>
        </p:grpSpPr>
        <p:sp>
          <p:nvSpPr>
            <p:cNvPr id="28" name="角丸四角形 147">
              <a:extLst>
                <a:ext uri="{FF2B5EF4-FFF2-40B4-BE49-F238E27FC236}">
                  <a16:creationId xmlns:a16="http://schemas.microsoft.com/office/drawing/2014/main" id="{D053310E-F58D-4D01-89E9-10A02CF3167F}"/>
                </a:ext>
              </a:extLst>
            </p:cNvPr>
            <p:cNvSpPr/>
            <p:nvPr/>
          </p:nvSpPr>
          <p:spPr>
            <a:xfrm>
              <a:off x="6458286" y="975512"/>
              <a:ext cx="5494814" cy="3134970"/>
            </a:xfrm>
            <a:prstGeom prst="roundRect">
              <a:avLst>
                <a:gd name="adj" fmla="val 1416"/>
              </a:avLst>
            </a:prstGeom>
            <a:grpFill/>
            <a:ln>
              <a:solidFill>
                <a:schemeClr val="tx1"/>
              </a:solidFill>
            </a:ln>
            <a:effectLst/>
          </p:spPr>
          <p:style>
            <a:lnRef idx="1">
              <a:schemeClr val="accent3"/>
            </a:lnRef>
            <a:fillRef idx="2">
              <a:schemeClr val="accent3"/>
            </a:fillRef>
            <a:effectRef idx="1">
              <a:schemeClr val="accent3"/>
            </a:effectRef>
            <a:fontRef idx="minor">
              <a:schemeClr val="dk1"/>
            </a:fontRef>
          </p:style>
          <p:txBody>
            <a:bodyPr anchor="ctr"/>
            <a:lstStyle/>
            <a:p>
              <a:pPr>
                <a:lnSpc>
                  <a:spcPts val="1125"/>
                </a:lnSpc>
                <a:defRPr/>
              </a:pPr>
              <a:endParaRPr lang="ja-JP" altLang="ja-JP" sz="1500" kern="100">
                <a:solidFill>
                  <a:prstClr val="black"/>
                </a:solidFill>
                <a:ea typeface="HG明朝B"/>
                <a:cs typeface="Times New Roman"/>
              </a:endParaRPr>
            </a:p>
          </p:txBody>
        </p:sp>
        <p:sp>
          <p:nvSpPr>
            <p:cNvPr id="29" name="テキスト ボックス 8">
              <a:extLst>
                <a:ext uri="{FF2B5EF4-FFF2-40B4-BE49-F238E27FC236}">
                  <a16:creationId xmlns:a16="http://schemas.microsoft.com/office/drawing/2014/main" id="{F8E1932D-5C39-4F00-ADA5-800EACE5B6F1}"/>
                </a:ext>
              </a:extLst>
            </p:cNvPr>
            <p:cNvSpPr txBox="1">
              <a:spLocks noChangeArrowheads="1"/>
            </p:cNvSpPr>
            <p:nvPr/>
          </p:nvSpPr>
          <p:spPr bwMode="auto">
            <a:xfrm>
              <a:off x="6507549" y="844198"/>
              <a:ext cx="1627712" cy="221543"/>
            </a:xfrm>
            <a:prstGeom prst="rect">
              <a:avLst/>
            </a:prstGeom>
            <a:grpFill/>
            <a:ln w="19050">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00" b="1">
                  <a:latin typeface="Meiryo UI" panose="020B0604030504040204" pitchFamily="50" charset="-128"/>
                  <a:ea typeface="Meiryo UI" panose="020B0604030504040204" pitchFamily="50" charset="-128"/>
                </a:rPr>
                <a:t>計画の構成</a:t>
              </a:r>
            </a:p>
          </p:txBody>
        </p:sp>
        <p:pic>
          <p:nvPicPr>
            <p:cNvPr id="30" name="図 2">
              <a:extLst>
                <a:ext uri="{FF2B5EF4-FFF2-40B4-BE49-F238E27FC236}">
                  <a16:creationId xmlns:a16="http://schemas.microsoft.com/office/drawing/2014/main" id="{3F5FBA59-A845-40EB-AB4C-FDE0A45DE53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7548" y="1195881"/>
              <a:ext cx="5390132" cy="282102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1" name="正方形/長方形 11">
            <a:extLst>
              <a:ext uri="{FF2B5EF4-FFF2-40B4-BE49-F238E27FC236}">
                <a16:creationId xmlns:a16="http://schemas.microsoft.com/office/drawing/2014/main" id="{55FA6268-67EF-4EFF-843B-72D2A4F07A94}"/>
              </a:ext>
            </a:extLst>
          </p:cNvPr>
          <p:cNvSpPr>
            <a:spLocks noChangeArrowheads="1"/>
          </p:cNvSpPr>
          <p:nvPr/>
        </p:nvSpPr>
        <p:spPr bwMode="auto">
          <a:xfrm>
            <a:off x="6983413" y="211872"/>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8E000369-BBC8-13CC-36F3-CFD3C7DE1093}"/>
              </a:ext>
            </a:extLst>
          </p:cNvPr>
          <p:cNvSpPr txBox="1">
            <a:spLocks/>
          </p:cNvSpPr>
          <p:nvPr/>
        </p:nvSpPr>
        <p:spPr>
          <a:xfrm>
            <a:off x="8483600" y="65309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4</a:t>
            </a:fld>
            <a:endParaRPr lang="ja-JP" altLang="en-US" dirty="0"/>
          </a:p>
        </p:txBody>
      </p:sp>
    </p:spTree>
    <p:extLst>
      <p:ext uri="{BB962C8B-B14F-4D97-AF65-F5344CB8AC3E}">
        <p14:creationId xmlns:p14="http://schemas.microsoft.com/office/powerpoint/2010/main" val="562025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id="{E7D5A218-6788-4D3A-A05F-FCC3A26E6C83}"/>
              </a:ext>
            </a:extLst>
          </p:cNvPr>
          <p:cNvGrpSpPr/>
          <p:nvPr/>
        </p:nvGrpSpPr>
        <p:grpSpPr>
          <a:xfrm>
            <a:off x="124382" y="3672401"/>
            <a:ext cx="3944878" cy="2819262"/>
            <a:chOff x="6767296" y="1290690"/>
            <a:chExt cx="3089581" cy="3925226"/>
          </a:xfrm>
          <a:solidFill>
            <a:schemeClr val="bg1"/>
          </a:solidFill>
        </p:grpSpPr>
        <p:sp>
          <p:nvSpPr>
            <p:cNvPr id="16" name="四角形: 角を丸くする 15">
              <a:extLst>
                <a:ext uri="{FF2B5EF4-FFF2-40B4-BE49-F238E27FC236}">
                  <a16:creationId xmlns:a16="http://schemas.microsoft.com/office/drawing/2014/main" id="{567913D1-6373-496B-BDF3-5D0FBF6EEC0F}"/>
                </a:ext>
              </a:extLst>
            </p:cNvPr>
            <p:cNvSpPr/>
            <p:nvPr/>
          </p:nvSpPr>
          <p:spPr>
            <a:xfrm>
              <a:off x="6767296" y="1481880"/>
              <a:ext cx="3089581" cy="3734036"/>
            </a:xfrm>
            <a:prstGeom prst="roundRect">
              <a:avLst>
                <a:gd name="adj" fmla="val 1459"/>
              </a:avLst>
            </a:prstGeom>
            <a:grp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7" name="Oval 14">
              <a:extLst>
                <a:ext uri="{FF2B5EF4-FFF2-40B4-BE49-F238E27FC236}">
                  <a16:creationId xmlns:a16="http://schemas.microsoft.com/office/drawing/2014/main" id="{233728E4-5D23-409E-B650-87CE40A9D531}"/>
                </a:ext>
              </a:extLst>
            </p:cNvPr>
            <p:cNvSpPr>
              <a:spLocks noChangeArrowheads="1"/>
            </p:cNvSpPr>
            <p:nvPr/>
          </p:nvSpPr>
          <p:spPr bwMode="auto">
            <a:xfrm>
              <a:off x="7575187" y="1290690"/>
              <a:ext cx="1675783" cy="485836"/>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見直しのポイント</a:t>
              </a:r>
              <a:endParaRPr kumimoji="0" lang="ja-JP" altLang="ja-JP" sz="105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E890304E-AD00-410B-B607-E8B7213517C1}"/>
                </a:ext>
              </a:extLst>
            </p:cNvPr>
            <p:cNvSpPr txBox="1"/>
            <p:nvPr/>
          </p:nvSpPr>
          <p:spPr>
            <a:xfrm>
              <a:off x="6821739" y="1966029"/>
              <a:ext cx="2980694" cy="2428244"/>
            </a:xfrm>
            <a:prstGeom prst="rect">
              <a:avLst/>
            </a:prstGeom>
            <a:grpFill/>
          </p:spPr>
          <p:txBody>
            <a:bodyPr wrap="square" rtlCol="0">
              <a:spAutoFit/>
            </a:bodyPr>
            <a:lstStyle/>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〇目標維持管理水準の最適化　　　　</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〇点検データのさらなる活用</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〇更新の考え方・更新フローの充実　　　</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〇インフラＤＸの推進、新技術の実装</a:t>
              </a:r>
              <a:endParaRPr lang="en-US" altLang="ja-JP" sz="1050" dirty="0">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050" dirty="0">
                  <a:latin typeface="Meiryo UI" panose="020B0604030504040204" pitchFamily="50" charset="-128"/>
                  <a:ea typeface="Meiryo UI" panose="020B0604030504040204" pitchFamily="50" charset="-128"/>
                </a:rPr>
                <a:t>〇社会情勢の変化（災害の頻発）に伴う新たな維持需要の増加</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〇人材育成・技術の継承の推進　　　　　</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〇市町村を含めた土木事務所単位での維持管理の充実</a:t>
              </a:r>
              <a:endParaRPr lang="en-US" altLang="ja-JP" sz="1050" dirty="0">
                <a:latin typeface="Meiryo UI" panose="020B0604030504040204" pitchFamily="50" charset="-128"/>
                <a:ea typeface="Meiryo UI" panose="020B0604030504040204" pitchFamily="50" charset="-128"/>
              </a:endParaRPr>
            </a:p>
            <a:p>
              <a:pPr>
                <a:spcAft>
                  <a:spcPts val="375"/>
                </a:spcAft>
              </a:pPr>
              <a:r>
                <a:rPr lang="ja-JP" altLang="en-US" sz="1050" dirty="0">
                  <a:latin typeface="Meiryo UI" panose="020B0604030504040204" pitchFamily="50" charset="-128"/>
                  <a:ea typeface="Meiryo UI" panose="020B0604030504040204" pitchFamily="50" charset="-128"/>
                </a:rPr>
                <a:t>〇官民連携の推進　　　     　　</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endParaRPr>
            </a:p>
          </p:txBody>
        </p:sp>
      </p:grpSp>
      <p:grpSp>
        <p:nvGrpSpPr>
          <p:cNvPr id="45" name="グループ化 44">
            <a:extLst>
              <a:ext uri="{FF2B5EF4-FFF2-40B4-BE49-F238E27FC236}">
                <a16:creationId xmlns:a16="http://schemas.microsoft.com/office/drawing/2014/main" id="{1DE59E2E-5731-4396-A977-6D7004463A4F}"/>
              </a:ext>
            </a:extLst>
          </p:cNvPr>
          <p:cNvGrpSpPr/>
          <p:nvPr/>
        </p:nvGrpSpPr>
        <p:grpSpPr>
          <a:xfrm>
            <a:off x="4057454" y="611210"/>
            <a:ext cx="5048446" cy="3236119"/>
            <a:chOff x="6091557" y="91197"/>
            <a:chExt cx="6042747" cy="6532193"/>
          </a:xfrm>
          <a:solidFill>
            <a:schemeClr val="bg1"/>
          </a:solidFill>
        </p:grpSpPr>
        <p:sp>
          <p:nvSpPr>
            <p:cNvPr id="8" name="正方形/長方形 7">
              <a:extLst>
                <a:ext uri="{FF2B5EF4-FFF2-40B4-BE49-F238E27FC236}">
                  <a16:creationId xmlns:a16="http://schemas.microsoft.com/office/drawing/2014/main" id="{CF443D01-B5D1-4423-B818-CE1DD2B7AB75}"/>
                </a:ext>
              </a:extLst>
            </p:cNvPr>
            <p:cNvSpPr/>
            <p:nvPr/>
          </p:nvSpPr>
          <p:spPr>
            <a:xfrm>
              <a:off x="6158307" y="415183"/>
              <a:ext cx="5975997" cy="5511812"/>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正方形/長方形 8">
              <a:extLst>
                <a:ext uri="{FF2B5EF4-FFF2-40B4-BE49-F238E27FC236}">
                  <a16:creationId xmlns:a16="http://schemas.microsoft.com/office/drawing/2014/main" id="{CCBBFA39-E1F9-41D4-B63C-55AD278ED18C}"/>
                </a:ext>
              </a:extLst>
            </p:cNvPr>
            <p:cNvSpPr/>
            <p:nvPr/>
          </p:nvSpPr>
          <p:spPr>
            <a:xfrm>
              <a:off x="6224510" y="873885"/>
              <a:ext cx="2688734" cy="432671"/>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tx1"/>
                  </a:solidFill>
                  <a:latin typeface="Meiryo UI" panose="020B0604030504040204" pitchFamily="50" charset="-128"/>
                  <a:ea typeface="Meiryo UI" panose="020B0604030504040204" pitchFamily="50" charset="-128"/>
                </a:rPr>
                <a:t>Ⅰ</a:t>
              </a:r>
              <a:r>
                <a:rPr lang="ja-JP" altLang="en-US" sz="1050" b="1" dirty="0">
                  <a:solidFill>
                    <a:schemeClr val="tx1"/>
                  </a:solidFill>
                  <a:latin typeface="Meiryo UI" panose="020B0604030504040204" pitchFamily="50" charset="-128"/>
                  <a:ea typeface="Meiryo UI" panose="020B0604030504040204" pitchFamily="50" charset="-128"/>
                </a:rPr>
                <a:t>効率的・効果的な維持管理の推進</a:t>
              </a:r>
            </a:p>
          </p:txBody>
        </p:sp>
        <p:sp>
          <p:nvSpPr>
            <p:cNvPr id="10" name="テキスト ボックス 9">
              <a:extLst>
                <a:ext uri="{FF2B5EF4-FFF2-40B4-BE49-F238E27FC236}">
                  <a16:creationId xmlns:a16="http://schemas.microsoft.com/office/drawing/2014/main" id="{FC1F319F-AFE8-4931-8484-2BAA42DAEECB}"/>
                </a:ext>
              </a:extLst>
            </p:cNvPr>
            <p:cNvSpPr txBox="1"/>
            <p:nvPr/>
          </p:nvSpPr>
          <p:spPr>
            <a:xfrm>
              <a:off x="6091557" y="1306556"/>
              <a:ext cx="4140415" cy="4519631"/>
            </a:xfrm>
            <a:prstGeom prst="rect">
              <a:avLst/>
            </a:prstGeom>
            <a:noFill/>
          </p:spPr>
          <p:txBody>
            <a:bodyPr wrap="square" rtlCol="0">
              <a:spAutoFit/>
            </a:bodyPr>
            <a:lstStyle/>
            <a:p>
              <a:pPr marL="134541" indent="-134541"/>
              <a:r>
                <a:rPr lang="ja-JP" altLang="en-US" sz="13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計画的維持管理　</a:t>
              </a:r>
              <a:endParaRPr lang="en-US" altLang="ja-JP" sz="1050" b="1" u="sng"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→点検手法の検証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・点検頻度、新技術の活用</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→点検データを活用した</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・予防保全の取組状況の確認、検証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・目標管理水準の妥当性の検証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・施設の更新フローの妥当性の検証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b="1" dirty="0">
                  <a:latin typeface="Meiryo UI" panose="020B0604030504040204" pitchFamily="50" charset="-128"/>
                  <a:ea typeface="Meiryo UI" panose="020B0604030504040204" pitchFamily="50" charset="-128"/>
                </a:rPr>
                <a:t>　</a:t>
              </a:r>
              <a:r>
                <a:rPr lang="ja-JP" altLang="en-US" sz="1050" b="1" u="sng" dirty="0">
                  <a:latin typeface="Meiryo UI" panose="020B0604030504040204" pitchFamily="50" charset="-128"/>
                  <a:ea typeface="Meiryo UI" panose="020B0604030504040204" pitchFamily="50" charset="-128"/>
                </a:rPr>
                <a:t>日常的維持管理</a:t>
              </a:r>
              <a:endParaRPr lang="en-US" altLang="ja-JP" sz="1050" b="1" u="sng"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→苦情要望内容の分析とパトロール頻</a:t>
              </a:r>
              <a:endParaRPr lang="en-US" altLang="ja-JP" sz="1050" dirty="0">
                <a:latin typeface="Meiryo UI" panose="020B0604030504040204" pitchFamily="50" charset="-128"/>
                <a:ea typeface="Meiryo UI" panose="020B0604030504040204" pitchFamily="50" charset="-128"/>
              </a:endParaRPr>
            </a:p>
            <a:p>
              <a:pPr marL="134541" indent="-134541"/>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度、パトロール種別の検証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→地域や企業と連携した維持管理</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4B6071AC-B0B7-42D8-94F1-C934CA044695}"/>
                </a:ext>
              </a:extLst>
            </p:cNvPr>
            <p:cNvSpPr/>
            <p:nvPr/>
          </p:nvSpPr>
          <p:spPr>
            <a:xfrm>
              <a:off x="9213055" y="926738"/>
              <a:ext cx="2768563" cy="313857"/>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b="1" dirty="0">
                  <a:solidFill>
                    <a:schemeClr val="tx1"/>
                  </a:solidFill>
                  <a:latin typeface="Meiryo UI" panose="020B0604030504040204" pitchFamily="50" charset="-128"/>
                  <a:ea typeface="Meiryo UI" panose="020B0604030504040204" pitchFamily="50" charset="-128"/>
                </a:rPr>
                <a:t>Ⅱ</a:t>
              </a:r>
              <a:r>
                <a:rPr lang="ja-JP" altLang="en-US" sz="1050" b="1" dirty="0">
                  <a:solidFill>
                    <a:schemeClr val="tx1"/>
                  </a:solidFill>
                  <a:latin typeface="Meiryo UI" panose="020B0604030504040204" pitchFamily="50" charset="-128"/>
                  <a:ea typeface="Meiryo UI" panose="020B0604030504040204" pitchFamily="50" charset="-128"/>
                </a:rPr>
                <a:t>持続可能な維持管理の仕組みづくり</a:t>
              </a:r>
            </a:p>
          </p:txBody>
        </p:sp>
        <p:sp>
          <p:nvSpPr>
            <p:cNvPr id="12" name="テキスト ボックス 11">
              <a:extLst>
                <a:ext uri="{FF2B5EF4-FFF2-40B4-BE49-F238E27FC236}">
                  <a16:creationId xmlns:a16="http://schemas.microsoft.com/office/drawing/2014/main" id="{EF5E50E4-AD83-45D3-B9FB-E96F829D722B}"/>
                </a:ext>
              </a:extLst>
            </p:cNvPr>
            <p:cNvSpPr txBox="1"/>
            <p:nvPr/>
          </p:nvSpPr>
          <p:spPr>
            <a:xfrm>
              <a:off x="8983621" y="1697781"/>
              <a:ext cx="2951278" cy="4925609"/>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→人材育成プランの実施状況と検証</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→マイスター制度の検証</a:t>
              </a:r>
            </a:p>
            <a:p>
              <a:r>
                <a:rPr lang="ja-JP" altLang="en-US" sz="1050" dirty="0">
                  <a:latin typeface="Meiryo UI" panose="020B0604030504040204" pitchFamily="50" charset="-128"/>
                  <a:ea typeface="Meiryo UI" panose="020B0604030504040204" pitchFamily="50" charset="-128"/>
                </a:rPr>
                <a:t>     →地域における維持管理連携の実施</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状況と検証</a:t>
              </a:r>
            </a:p>
            <a:p>
              <a:r>
                <a:rPr lang="ja-JP" altLang="en-US" sz="1050" dirty="0">
                  <a:latin typeface="Meiryo UI" panose="020B0604030504040204" pitchFamily="50" charset="-128"/>
                  <a:ea typeface="Meiryo UI" panose="020B0604030504040204" pitchFamily="50" charset="-128"/>
                </a:rPr>
                <a:t>     →新技術の導入フローの検証</a:t>
              </a:r>
              <a:endParaRPr lang="en-US" altLang="ja-JP" sz="1050" dirty="0">
                <a:latin typeface="Meiryo UI" panose="020B0604030504040204" pitchFamily="50" charset="-128"/>
                <a:ea typeface="Meiryo UI" panose="020B0604030504040204" pitchFamily="50" charset="-128"/>
              </a:endParaRPr>
            </a:p>
            <a:p>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→維持管理業務の発注方法の検証</a:t>
              </a:r>
              <a:endParaRPr lang="en-US" altLang="ja-JP" sz="1050" dirty="0">
                <a:latin typeface="Meiryo UI" panose="020B0604030504040204" pitchFamily="50" charset="-128"/>
                <a:ea typeface="Meiryo UI" panose="020B0604030504040204" pitchFamily="50" charset="-128"/>
              </a:endParaRPr>
            </a:p>
            <a:p>
              <a:pPr marL="134541" indent="-134541"/>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など</a:t>
              </a:r>
              <a:endParaRPr lang="en-US" altLang="ja-JP" sz="1050" dirty="0">
                <a:latin typeface="Meiryo UI" panose="020B0604030504040204" pitchFamily="50" charset="-128"/>
                <a:ea typeface="Meiryo UI" panose="020B0604030504040204" pitchFamily="50" charset="-128"/>
              </a:endParaRPr>
            </a:p>
          </p:txBody>
        </p:sp>
        <p:cxnSp>
          <p:nvCxnSpPr>
            <p:cNvPr id="14" name="直線コネクタ 13">
              <a:extLst>
                <a:ext uri="{FF2B5EF4-FFF2-40B4-BE49-F238E27FC236}">
                  <a16:creationId xmlns:a16="http://schemas.microsoft.com/office/drawing/2014/main" id="{8EACC9B7-E222-42D6-8D52-BF1E503F10D7}"/>
                </a:ext>
              </a:extLst>
            </p:cNvPr>
            <p:cNvCxnSpPr>
              <a:cxnSpLocks/>
              <a:endCxn id="8" idx="2"/>
            </p:cNvCxnSpPr>
            <p:nvPr/>
          </p:nvCxnSpPr>
          <p:spPr>
            <a:xfrm>
              <a:off x="9135976" y="443377"/>
              <a:ext cx="10329" cy="5483617"/>
            </a:xfrm>
            <a:prstGeom prst="line">
              <a:avLst/>
            </a:prstGeom>
            <a:grpFill/>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9" name="Oval 14">
              <a:extLst>
                <a:ext uri="{FF2B5EF4-FFF2-40B4-BE49-F238E27FC236}">
                  <a16:creationId xmlns:a16="http://schemas.microsoft.com/office/drawing/2014/main" id="{965B0ABE-23F6-451E-8584-EFB7F99E0F0A}"/>
                </a:ext>
              </a:extLst>
            </p:cNvPr>
            <p:cNvSpPr>
              <a:spLocks noChangeArrowheads="1"/>
            </p:cNvSpPr>
            <p:nvPr/>
          </p:nvSpPr>
          <p:spPr bwMode="auto">
            <a:xfrm>
              <a:off x="7948029" y="91197"/>
              <a:ext cx="2396552" cy="649491"/>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現計画の主な検証項目</a:t>
              </a:r>
              <a:endParaRPr kumimoji="0" lang="ja-JP" altLang="ja-JP" sz="1050" dirty="0">
                <a:latin typeface="ＭＳ ゴシック" panose="020B0609070205080204" pitchFamily="49" charset="-128"/>
                <a:ea typeface="ＭＳ ゴシック" panose="020B0609070205080204" pitchFamily="49" charset="-128"/>
              </a:endParaRPr>
            </a:p>
          </p:txBody>
        </p:sp>
      </p:grpSp>
      <p:grpSp>
        <p:nvGrpSpPr>
          <p:cNvPr id="50" name="グループ化 49">
            <a:extLst>
              <a:ext uri="{FF2B5EF4-FFF2-40B4-BE49-F238E27FC236}">
                <a16:creationId xmlns:a16="http://schemas.microsoft.com/office/drawing/2014/main" id="{7A011857-7E1F-40C7-8782-F0CBD15BB753}"/>
              </a:ext>
            </a:extLst>
          </p:cNvPr>
          <p:cNvGrpSpPr/>
          <p:nvPr/>
        </p:nvGrpSpPr>
        <p:grpSpPr>
          <a:xfrm>
            <a:off x="89472" y="599133"/>
            <a:ext cx="3944878" cy="2956084"/>
            <a:chOff x="114531" y="240465"/>
            <a:chExt cx="5917036" cy="3188534"/>
          </a:xfrm>
        </p:grpSpPr>
        <p:sp>
          <p:nvSpPr>
            <p:cNvPr id="25" name="四角形: 角を丸くする 24">
              <a:extLst>
                <a:ext uri="{FF2B5EF4-FFF2-40B4-BE49-F238E27FC236}">
                  <a16:creationId xmlns:a16="http://schemas.microsoft.com/office/drawing/2014/main" id="{3159ED11-8C68-407B-A8E0-727BC4956BC1}"/>
                </a:ext>
              </a:extLst>
            </p:cNvPr>
            <p:cNvSpPr/>
            <p:nvPr/>
          </p:nvSpPr>
          <p:spPr>
            <a:xfrm>
              <a:off x="114531" y="415508"/>
              <a:ext cx="5917036" cy="3013491"/>
            </a:xfrm>
            <a:prstGeom prst="roundRect">
              <a:avLst>
                <a:gd name="adj" fmla="val 1459"/>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26" name="四角形: 角を丸くする 25">
              <a:extLst>
                <a:ext uri="{FF2B5EF4-FFF2-40B4-BE49-F238E27FC236}">
                  <a16:creationId xmlns:a16="http://schemas.microsoft.com/office/drawing/2014/main" id="{8B10CD87-1497-4045-8357-FCE4D8C18818}"/>
                </a:ext>
              </a:extLst>
            </p:cNvPr>
            <p:cNvSpPr/>
            <p:nvPr/>
          </p:nvSpPr>
          <p:spPr>
            <a:xfrm>
              <a:off x="223607" y="685711"/>
              <a:ext cx="4621548" cy="2604631"/>
            </a:xfrm>
            <a:prstGeom prst="roundRect">
              <a:avLst>
                <a:gd name="adj" fmla="val 6901"/>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latin typeface="Meiryo UI" panose="020B0604030504040204" pitchFamily="50" charset="-128"/>
                <a:ea typeface="Meiryo UI" panose="020B0604030504040204" pitchFamily="50" charset="-128"/>
              </a:endParaRPr>
            </a:p>
          </p:txBody>
        </p:sp>
        <p:sp>
          <p:nvSpPr>
            <p:cNvPr id="27" name="Oval 14">
              <a:extLst>
                <a:ext uri="{FF2B5EF4-FFF2-40B4-BE49-F238E27FC236}">
                  <a16:creationId xmlns:a16="http://schemas.microsoft.com/office/drawing/2014/main" id="{AE4B43C3-D357-47AF-A0AE-E3B106BB981A}"/>
                </a:ext>
              </a:extLst>
            </p:cNvPr>
            <p:cNvSpPr>
              <a:spLocks noChangeArrowheads="1"/>
            </p:cNvSpPr>
            <p:nvPr/>
          </p:nvSpPr>
          <p:spPr bwMode="auto">
            <a:xfrm>
              <a:off x="1783881" y="240465"/>
              <a:ext cx="2233140" cy="345268"/>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計画見直しの進め方</a:t>
              </a:r>
              <a:endParaRPr kumimoji="0" lang="en-US" altLang="ja-JP" sz="1200" b="1" dirty="0">
                <a:latin typeface="Meiryo UI" panose="020B0604030504040204" pitchFamily="50" charset="-128"/>
                <a:ea typeface="Meiryo UI" panose="020B0604030504040204" pitchFamily="50" charset="-128"/>
              </a:endParaRPr>
            </a:p>
          </p:txBody>
        </p:sp>
        <p:sp>
          <p:nvSpPr>
            <p:cNvPr id="28" name="四角形: 角を丸くする 27">
              <a:extLst>
                <a:ext uri="{FF2B5EF4-FFF2-40B4-BE49-F238E27FC236}">
                  <a16:creationId xmlns:a16="http://schemas.microsoft.com/office/drawing/2014/main" id="{1BED0ACA-36CF-4838-823A-374BC1197A59}"/>
                </a:ext>
              </a:extLst>
            </p:cNvPr>
            <p:cNvSpPr/>
            <p:nvPr/>
          </p:nvSpPr>
          <p:spPr>
            <a:xfrm>
              <a:off x="5427636" y="661017"/>
              <a:ext cx="482392" cy="2563098"/>
            </a:xfrm>
            <a:prstGeom prst="roundRect">
              <a:avLst>
                <a:gd name="adj" fmla="val 25884"/>
              </a:avLst>
            </a:prstGeom>
            <a:ln w="38100" cmpd="thickThi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50" b="1" dirty="0">
                  <a:latin typeface="Meiryo UI" panose="020B0604030504040204" pitchFamily="50" charset="-128"/>
                  <a:ea typeface="Meiryo UI" panose="020B0604030504040204" pitchFamily="50" charset="-128"/>
                </a:rPr>
                <a:t>次期長寿命化計画</a:t>
              </a:r>
            </a:p>
          </p:txBody>
        </p:sp>
        <p:sp>
          <p:nvSpPr>
            <p:cNvPr id="29" name="矢印: ストライプ 28">
              <a:extLst>
                <a:ext uri="{FF2B5EF4-FFF2-40B4-BE49-F238E27FC236}">
                  <a16:creationId xmlns:a16="http://schemas.microsoft.com/office/drawing/2014/main" id="{6041A47E-B0B4-469A-B0CD-FB25DC47021B}"/>
                </a:ext>
              </a:extLst>
            </p:cNvPr>
            <p:cNvSpPr/>
            <p:nvPr/>
          </p:nvSpPr>
          <p:spPr>
            <a:xfrm>
              <a:off x="4901938" y="1075320"/>
              <a:ext cx="433896" cy="1719386"/>
            </a:xfrm>
            <a:prstGeom prst="striped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EC74C90B-1FDA-4D76-B6FC-9775B9A710E2}"/>
                </a:ext>
              </a:extLst>
            </p:cNvPr>
            <p:cNvGrpSpPr/>
            <p:nvPr/>
          </p:nvGrpSpPr>
          <p:grpSpPr>
            <a:xfrm>
              <a:off x="295356" y="728537"/>
              <a:ext cx="4451422" cy="2518977"/>
              <a:chOff x="785628" y="4595697"/>
              <a:chExt cx="8166452" cy="1936397"/>
            </a:xfrm>
          </p:grpSpPr>
          <p:sp>
            <p:nvSpPr>
              <p:cNvPr id="31" name="四角形: 角を丸くする 30">
                <a:extLst>
                  <a:ext uri="{FF2B5EF4-FFF2-40B4-BE49-F238E27FC236}">
                    <a16:creationId xmlns:a16="http://schemas.microsoft.com/office/drawing/2014/main" id="{BAC4BFCB-D47B-40E5-BEF1-FF609EC5BAF2}"/>
                  </a:ext>
                </a:extLst>
              </p:cNvPr>
              <p:cNvSpPr/>
              <p:nvPr/>
            </p:nvSpPr>
            <p:spPr>
              <a:xfrm>
                <a:off x="785628"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現計画の振り返り（検証）</a:t>
                </a:r>
              </a:p>
            </p:txBody>
          </p:sp>
          <p:sp>
            <p:nvSpPr>
              <p:cNvPr id="32" name="四角形: 角を丸くする 31">
                <a:extLst>
                  <a:ext uri="{FF2B5EF4-FFF2-40B4-BE49-F238E27FC236}">
                    <a16:creationId xmlns:a16="http://schemas.microsoft.com/office/drawing/2014/main" id="{49471B26-60A5-4F75-9494-F23EC75831FC}"/>
                  </a:ext>
                </a:extLst>
              </p:cNvPr>
              <p:cNvSpPr/>
              <p:nvPr/>
            </p:nvSpPr>
            <p:spPr>
              <a:xfrm>
                <a:off x="2212044"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社会情勢の変化を</a:t>
                </a:r>
                <a:endParaRPr lang="en-US" altLang="ja-JP" sz="825" b="1" dirty="0">
                  <a:solidFill>
                    <a:schemeClr val="bg1"/>
                  </a:solidFill>
                  <a:latin typeface="Meiryo UI" panose="020B0604030504040204" pitchFamily="50" charset="-128"/>
                  <a:ea typeface="Meiryo UI" panose="020B0604030504040204" pitchFamily="50" charset="-128"/>
                </a:endParaRPr>
              </a:p>
              <a:p>
                <a:pPr algn="ctr"/>
                <a:r>
                  <a:rPr lang="ja-JP" altLang="en-US" sz="825" b="1" dirty="0">
                    <a:solidFill>
                      <a:schemeClr val="bg1"/>
                    </a:solidFill>
                    <a:latin typeface="Meiryo UI" panose="020B0604030504040204" pitchFamily="50" charset="-128"/>
                    <a:ea typeface="Meiryo UI" panose="020B0604030504040204" pitchFamily="50" charset="-128"/>
                  </a:rPr>
                  <a:t>踏まえた課題整理</a:t>
                </a:r>
              </a:p>
            </p:txBody>
          </p:sp>
          <p:sp>
            <p:nvSpPr>
              <p:cNvPr id="33" name="四角形: 角を丸くする 32">
                <a:extLst>
                  <a:ext uri="{FF2B5EF4-FFF2-40B4-BE49-F238E27FC236}">
                    <a16:creationId xmlns:a16="http://schemas.microsoft.com/office/drawing/2014/main" id="{27F5BF43-83C7-4C06-B05C-88BF1A1BB82E}"/>
                  </a:ext>
                </a:extLst>
              </p:cNvPr>
              <p:cNvSpPr/>
              <p:nvPr/>
            </p:nvSpPr>
            <p:spPr>
              <a:xfrm>
                <a:off x="6558751"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効率的・効果的な</a:t>
                </a:r>
                <a:endParaRPr lang="en-US" altLang="ja-JP" sz="825" b="1" dirty="0">
                  <a:solidFill>
                    <a:schemeClr val="bg1"/>
                  </a:solidFill>
                  <a:latin typeface="Meiryo UI" panose="020B0604030504040204" pitchFamily="50" charset="-128"/>
                  <a:ea typeface="Meiryo UI" panose="020B0604030504040204" pitchFamily="50" charset="-128"/>
                </a:endParaRPr>
              </a:p>
              <a:p>
                <a:pPr algn="ctr"/>
                <a:r>
                  <a:rPr lang="ja-JP" altLang="en-US" sz="825" b="1" dirty="0">
                    <a:solidFill>
                      <a:schemeClr val="bg1"/>
                    </a:solidFill>
                    <a:latin typeface="Meiryo UI" panose="020B0604030504040204" pitchFamily="50" charset="-128"/>
                    <a:ea typeface="Meiryo UI" panose="020B0604030504040204" pitchFamily="50" charset="-128"/>
                  </a:rPr>
                  <a:t>維持管理の推進方法</a:t>
                </a:r>
              </a:p>
            </p:txBody>
          </p:sp>
          <p:sp>
            <p:nvSpPr>
              <p:cNvPr id="34" name="四角形: 角を丸くする 33">
                <a:extLst>
                  <a:ext uri="{FF2B5EF4-FFF2-40B4-BE49-F238E27FC236}">
                    <a16:creationId xmlns:a16="http://schemas.microsoft.com/office/drawing/2014/main" id="{4DCCED33-B1A8-47E8-AED6-8F44D50D6033}"/>
                  </a:ext>
                </a:extLst>
              </p:cNvPr>
              <p:cNvSpPr/>
              <p:nvPr/>
            </p:nvSpPr>
            <p:spPr>
              <a:xfrm>
                <a:off x="5132335"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持続可能な維持管理の仕組</a:t>
                </a:r>
              </a:p>
            </p:txBody>
          </p:sp>
          <p:sp>
            <p:nvSpPr>
              <p:cNvPr id="35" name="四角形: 角を丸くする 34">
                <a:extLst>
                  <a:ext uri="{FF2B5EF4-FFF2-40B4-BE49-F238E27FC236}">
                    <a16:creationId xmlns:a16="http://schemas.microsoft.com/office/drawing/2014/main" id="{0922ECB1-C62A-4C14-BC93-176A2E650620}"/>
                  </a:ext>
                </a:extLst>
              </p:cNvPr>
              <p:cNvSpPr/>
              <p:nvPr/>
            </p:nvSpPr>
            <p:spPr>
              <a:xfrm>
                <a:off x="3638460" y="4595697"/>
                <a:ext cx="899456" cy="1936397"/>
              </a:xfrm>
              <a:prstGeom prst="roundRect">
                <a:avLst>
                  <a:gd name="adj" fmla="val 50000"/>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今後の取組の方向性</a:t>
                </a:r>
              </a:p>
            </p:txBody>
          </p:sp>
          <p:sp>
            <p:nvSpPr>
              <p:cNvPr id="36" name="四角形: 角を丸くする 35">
                <a:extLst>
                  <a:ext uri="{FF2B5EF4-FFF2-40B4-BE49-F238E27FC236}">
                    <a16:creationId xmlns:a16="http://schemas.microsoft.com/office/drawing/2014/main" id="{C563FE66-1287-4264-86CA-09E004A01B34}"/>
                  </a:ext>
                </a:extLst>
              </p:cNvPr>
              <p:cNvSpPr/>
              <p:nvPr/>
            </p:nvSpPr>
            <p:spPr>
              <a:xfrm>
                <a:off x="8052624" y="4595697"/>
                <a:ext cx="899456" cy="1936397"/>
              </a:xfrm>
              <a:prstGeom prst="roundRect">
                <a:avLst>
                  <a:gd name="adj" fmla="val 50000"/>
                </a:avLst>
              </a:prstGeom>
              <a:solidFill>
                <a:schemeClr val="accent1">
                  <a:lumMod val="60000"/>
                  <a:lumOff val="40000"/>
                </a:schemeClr>
              </a:solidFill>
              <a:ln w="12700" cmpd="thickThi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825" b="1" dirty="0">
                    <a:solidFill>
                      <a:schemeClr val="bg1"/>
                    </a:solidFill>
                    <a:latin typeface="Meiryo UI" panose="020B0604030504040204" pitchFamily="50" charset="-128"/>
                    <a:ea typeface="Meiryo UI" panose="020B0604030504040204" pitchFamily="50" charset="-128"/>
                  </a:rPr>
                  <a:t>次期長寿命化計画（案）</a:t>
                </a:r>
              </a:p>
            </p:txBody>
          </p:sp>
          <p:sp>
            <p:nvSpPr>
              <p:cNvPr id="37" name="二等辺三角形 36">
                <a:extLst>
                  <a:ext uri="{FF2B5EF4-FFF2-40B4-BE49-F238E27FC236}">
                    <a16:creationId xmlns:a16="http://schemas.microsoft.com/office/drawing/2014/main" id="{F243941D-A1FA-44C4-953C-644035375037}"/>
                  </a:ext>
                </a:extLst>
              </p:cNvPr>
              <p:cNvSpPr/>
              <p:nvPr/>
            </p:nvSpPr>
            <p:spPr>
              <a:xfrm rot="5400000">
                <a:off x="4618364" y="5376508"/>
                <a:ext cx="433522" cy="374773"/>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38" name="楕円 37">
                <a:extLst>
                  <a:ext uri="{FF2B5EF4-FFF2-40B4-BE49-F238E27FC236}">
                    <a16:creationId xmlns:a16="http://schemas.microsoft.com/office/drawing/2014/main" id="{93A7CF9B-C79D-4B61-BE15-38FF9C47A517}"/>
                  </a:ext>
                </a:extLst>
              </p:cNvPr>
              <p:cNvSpPr/>
              <p:nvPr/>
            </p:nvSpPr>
            <p:spPr>
              <a:xfrm>
                <a:off x="3221323"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39" name="楕円 38">
                <a:extLst>
                  <a:ext uri="{FF2B5EF4-FFF2-40B4-BE49-F238E27FC236}">
                    <a16:creationId xmlns:a16="http://schemas.microsoft.com/office/drawing/2014/main" id="{0C3B9086-749D-4C2A-9D09-31A62FDF91E1}"/>
                  </a:ext>
                </a:extLst>
              </p:cNvPr>
              <p:cNvSpPr/>
              <p:nvPr/>
            </p:nvSpPr>
            <p:spPr>
              <a:xfrm>
                <a:off x="1794907"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0" name="二等辺三角形 39">
                <a:extLst>
                  <a:ext uri="{FF2B5EF4-FFF2-40B4-BE49-F238E27FC236}">
                    <a16:creationId xmlns:a16="http://schemas.microsoft.com/office/drawing/2014/main" id="{F5831CAA-E36D-46E7-98D3-3122F1E34907}"/>
                  </a:ext>
                </a:extLst>
              </p:cNvPr>
              <p:cNvSpPr/>
              <p:nvPr/>
            </p:nvSpPr>
            <p:spPr>
              <a:xfrm rot="5400000">
                <a:off x="7538655" y="5376508"/>
                <a:ext cx="433522" cy="374773"/>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sp>
            <p:nvSpPr>
              <p:cNvPr id="41" name="楕円 40">
                <a:extLst>
                  <a:ext uri="{FF2B5EF4-FFF2-40B4-BE49-F238E27FC236}">
                    <a16:creationId xmlns:a16="http://schemas.microsoft.com/office/drawing/2014/main" id="{78FDA946-6035-4274-B3B5-C07D26DC7C4C}"/>
                  </a:ext>
                </a:extLst>
              </p:cNvPr>
              <p:cNvSpPr/>
              <p:nvPr/>
            </p:nvSpPr>
            <p:spPr>
              <a:xfrm>
                <a:off x="6141614" y="5504065"/>
                <a:ext cx="307314" cy="11966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latin typeface="Meiryo UI" panose="020B0604030504040204" pitchFamily="50" charset="-128"/>
                  <a:ea typeface="Meiryo UI" panose="020B0604030504040204" pitchFamily="50" charset="-128"/>
                </a:endParaRPr>
              </a:p>
            </p:txBody>
          </p:sp>
        </p:grpSp>
      </p:grpSp>
      <p:sp>
        <p:nvSpPr>
          <p:cNvPr id="49" name="Rectangle 2">
            <a:extLst>
              <a:ext uri="{FF2B5EF4-FFF2-40B4-BE49-F238E27FC236}">
                <a16:creationId xmlns:a16="http://schemas.microsoft.com/office/drawing/2014/main" id="{EC17F3E7-185F-4897-A927-49AF064A7C13}"/>
              </a:ext>
            </a:extLst>
          </p:cNvPr>
          <p:cNvSpPr>
            <a:spLocks noChangeArrowheads="1"/>
          </p:cNvSpPr>
          <p:nvPr/>
        </p:nvSpPr>
        <p:spPr bwMode="auto">
          <a:xfrm>
            <a:off x="1570" y="-22585"/>
            <a:ext cx="9142430" cy="581773"/>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長寿命化計画の見直しの進め方　　　　　　　　　　　　　　　　　</a:t>
            </a:r>
            <a:endParaRPr lang="en-US" altLang="zh-TW" sz="2800" b="1" dirty="0">
              <a:solidFill>
                <a:schemeClr val="bg1"/>
              </a:solidFill>
              <a:latin typeface="Meiryo UI" pitchFamily="50" charset="-128"/>
              <a:ea typeface="Meiryo UI" pitchFamily="50" charset="-128"/>
              <a:cs typeface="Meiryo UI" pitchFamily="50" charset="-128"/>
            </a:endParaRPr>
          </a:p>
        </p:txBody>
      </p:sp>
      <p:grpSp>
        <p:nvGrpSpPr>
          <p:cNvPr id="56" name="グループ化 55">
            <a:extLst>
              <a:ext uri="{FF2B5EF4-FFF2-40B4-BE49-F238E27FC236}">
                <a16:creationId xmlns:a16="http://schemas.microsoft.com/office/drawing/2014/main" id="{AC7F0806-E881-456F-9513-DBB96F7F34A6}"/>
              </a:ext>
            </a:extLst>
          </p:cNvPr>
          <p:cNvGrpSpPr/>
          <p:nvPr/>
        </p:nvGrpSpPr>
        <p:grpSpPr>
          <a:xfrm>
            <a:off x="4083341" y="3662832"/>
            <a:ext cx="5022559" cy="2828831"/>
            <a:chOff x="6680982" y="1117934"/>
            <a:chExt cx="3078517" cy="7179821"/>
          </a:xfrm>
          <a:solidFill>
            <a:schemeClr val="bg1"/>
          </a:solidFill>
        </p:grpSpPr>
        <p:sp>
          <p:nvSpPr>
            <p:cNvPr id="57" name="四角形: 角を丸くする 56">
              <a:extLst>
                <a:ext uri="{FF2B5EF4-FFF2-40B4-BE49-F238E27FC236}">
                  <a16:creationId xmlns:a16="http://schemas.microsoft.com/office/drawing/2014/main" id="{939A14A6-E44C-41C9-ADE8-FA82DBF68FED}"/>
                </a:ext>
              </a:extLst>
            </p:cNvPr>
            <p:cNvSpPr/>
            <p:nvPr/>
          </p:nvSpPr>
          <p:spPr>
            <a:xfrm>
              <a:off x="6725674" y="1436325"/>
              <a:ext cx="3033825" cy="6861430"/>
            </a:xfrm>
            <a:prstGeom prst="roundRect">
              <a:avLst>
                <a:gd name="adj" fmla="val 1459"/>
              </a:avLst>
            </a:prstGeom>
            <a:grp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58" name="Oval 14">
              <a:extLst>
                <a:ext uri="{FF2B5EF4-FFF2-40B4-BE49-F238E27FC236}">
                  <a16:creationId xmlns:a16="http://schemas.microsoft.com/office/drawing/2014/main" id="{530971ED-6F13-4CCA-91BE-521E715AE633}"/>
                </a:ext>
              </a:extLst>
            </p:cNvPr>
            <p:cNvSpPr>
              <a:spLocks noChangeArrowheads="1"/>
            </p:cNvSpPr>
            <p:nvPr/>
          </p:nvSpPr>
          <p:spPr bwMode="auto">
            <a:xfrm>
              <a:off x="7404695" y="1117934"/>
              <a:ext cx="1675783" cy="793805"/>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課題認識・論点</a:t>
              </a:r>
              <a:endParaRPr kumimoji="0" lang="ja-JP" altLang="ja-JP" sz="1200" b="1"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6F9402C5-B79C-4C8B-BFF9-CCE40D48C008}"/>
                </a:ext>
              </a:extLst>
            </p:cNvPr>
            <p:cNvSpPr txBox="1"/>
            <p:nvPr/>
          </p:nvSpPr>
          <p:spPr>
            <a:xfrm>
              <a:off x="6680982" y="1911741"/>
              <a:ext cx="3059630" cy="6386014"/>
            </a:xfrm>
            <a:prstGeom prst="rect">
              <a:avLst/>
            </a:prstGeom>
            <a:noFill/>
          </p:spPr>
          <p:txBody>
            <a:bodyPr wrap="square" rtlCol="0">
              <a:spAutoFit/>
            </a:bodyPr>
            <a:lstStyle/>
            <a:p>
              <a:pPr marL="133350" indent="-133350">
                <a:tabLst>
                  <a:tab pos="470297" algn="l"/>
                </a:tabLst>
              </a:pPr>
              <a:r>
                <a:rPr lang="ja-JP" altLang="en-US" sz="825" b="1"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〇目標維持管理水準の最適化</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〇点検データのさらなる活用</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〇更新の考え方・更新フローの充実</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例）全橋梁の目標管理水準</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健全度</a:t>
              </a:r>
              <a:r>
                <a:rPr lang="en-US" altLang="ja-JP" sz="1050" dirty="0">
                  <a:latin typeface="Meiryo UI" panose="020B0604030504040204" pitchFamily="50" charset="-128"/>
                  <a:ea typeface="Meiryo UI" panose="020B0604030504040204" pitchFamily="50" charset="-128"/>
                </a:rPr>
                <a:t>Ⅰ)</a:t>
              </a:r>
              <a:r>
                <a:rPr lang="ja-JP" altLang="en-US" sz="1050" dirty="0">
                  <a:latin typeface="Meiryo UI" panose="020B0604030504040204" pitchFamily="50" charset="-128"/>
                  <a:ea typeface="Meiryo UI" panose="020B0604030504040204" pitchFamily="50" charset="-128"/>
                </a:rPr>
                <a:t>の妥当性</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例）２巡目の法定点検結果による劣化曲線の精緻化と</a:t>
              </a:r>
              <a:r>
                <a:rPr lang="en-US" altLang="ja-JP" sz="1050" dirty="0">
                  <a:latin typeface="Meiryo UI" panose="020B0604030504040204" pitchFamily="50" charset="-128"/>
                  <a:ea typeface="Meiryo UI" panose="020B0604030504040204" pitchFamily="50" charset="-128"/>
                </a:rPr>
                <a:t>LCC</a:t>
              </a:r>
              <a:r>
                <a:rPr lang="ja-JP" altLang="en-US" sz="1050" dirty="0">
                  <a:latin typeface="Meiryo UI" panose="020B0604030504040204" pitchFamily="50" charset="-128"/>
                  <a:ea typeface="Meiryo UI" panose="020B0604030504040204" pitchFamily="50" charset="-128"/>
                </a:rPr>
                <a:t>の最小化と更新の総合</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的な判定手法</a:t>
              </a: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〇インフラＤＸの推進、新技術の実装</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例）道路台帳の３次元データ化、新技術の標準化に向けた取組</a:t>
              </a:r>
              <a:endParaRPr lang="en-US" altLang="ja-JP" sz="1050"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b="1" dirty="0">
                  <a:latin typeface="Meiryo UI" panose="020B0604030504040204" pitchFamily="50" charset="-128"/>
                  <a:ea typeface="Meiryo UI" panose="020B0604030504040204" pitchFamily="50" charset="-128"/>
                </a:rPr>
                <a:t> 〇社会情勢の変化（災害の頻発）に伴う新たな維持需要の増加</a:t>
              </a:r>
              <a:endParaRPr lang="en-US" altLang="ja-JP" sz="1050" b="1" dirty="0">
                <a:latin typeface="Meiryo UI" panose="020B0604030504040204" pitchFamily="50" charset="-128"/>
                <a:ea typeface="Meiryo UI" panose="020B0604030504040204" pitchFamily="50" charset="-128"/>
              </a:endParaRPr>
            </a:p>
            <a:p>
              <a:pPr marL="133350" indent="-133350">
                <a:tabLst>
                  <a:tab pos="470297" algn="l"/>
                </a:tabLst>
              </a:pPr>
              <a:r>
                <a:rPr lang="ja-JP" altLang="en-US" sz="1050" dirty="0">
                  <a:latin typeface="Meiryo UI" panose="020B0604030504040204" pitchFamily="50" charset="-128"/>
                  <a:ea typeface="Meiryo UI" panose="020B0604030504040204" pitchFamily="50" charset="-128"/>
                </a:rPr>
                <a:t>　　例）河川維持管理における「点」から上下流も見た「面」の考え方の導入</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〇人材育成・技術の継承の推進</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例）人材育成プラン、マイスター制度</a:t>
              </a:r>
              <a:endParaRPr lang="en-US" altLang="ja-JP" sz="1050"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〇市町村を含めた土木事務所単位での維持管理の充実</a:t>
              </a:r>
              <a:endParaRPr lang="en-US" altLang="ja-JP" sz="1050" b="1" dirty="0">
                <a:latin typeface="Meiryo UI" panose="020B0604030504040204" pitchFamily="50" charset="-128"/>
                <a:ea typeface="Meiryo UI" panose="020B0604030504040204" pitchFamily="50" charset="-128"/>
              </a:endParaRPr>
            </a:p>
            <a:p>
              <a:r>
                <a:rPr lang="ja-JP" altLang="en-US" sz="1050" b="1" dirty="0">
                  <a:latin typeface="Meiryo UI" panose="020B0604030504040204" pitchFamily="50" charset="-128"/>
                  <a:ea typeface="Meiryo UI" panose="020B0604030504040204" pitchFamily="50" charset="-128"/>
                </a:rPr>
                <a:t> 〇官民連携の推進</a:t>
              </a:r>
              <a:endParaRPr lang="en-US" altLang="ja-JP" sz="1050" b="1"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例）群マネ、包括管理委託の取組</a:t>
              </a:r>
              <a:endParaRPr lang="en-US" altLang="ja-JP" sz="1050" dirty="0">
                <a:latin typeface="Meiryo UI" panose="020B0604030504040204" pitchFamily="50" charset="-128"/>
                <a:ea typeface="Meiryo UI" panose="020B0604030504040204" pitchFamily="50" charset="-128"/>
              </a:endParaRPr>
            </a:p>
          </p:txBody>
        </p:sp>
      </p:grpSp>
      <p:sp>
        <p:nvSpPr>
          <p:cNvPr id="43" name="正方形/長方形 11">
            <a:extLst>
              <a:ext uri="{FF2B5EF4-FFF2-40B4-BE49-F238E27FC236}">
                <a16:creationId xmlns:a16="http://schemas.microsoft.com/office/drawing/2014/main" id="{4581EA55-B5D4-4988-A9D8-6987F08BF1B6}"/>
              </a:ext>
            </a:extLst>
          </p:cNvPr>
          <p:cNvSpPr>
            <a:spLocks noChangeArrowheads="1"/>
          </p:cNvSpPr>
          <p:nvPr/>
        </p:nvSpPr>
        <p:spPr bwMode="auto">
          <a:xfrm>
            <a:off x="6914499" y="298964"/>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16C6BE42-39EA-2EEF-5407-A4CA85D3F5A6}"/>
              </a:ext>
            </a:extLst>
          </p:cNvPr>
          <p:cNvSpPr txBox="1">
            <a:spLocks/>
          </p:cNvSpPr>
          <p:nvPr/>
        </p:nvSpPr>
        <p:spPr>
          <a:xfrm>
            <a:off x="8483600" y="64928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5</a:t>
            </a:fld>
            <a:endParaRPr lang="ja-JP" altLang="en-US" dirty="0"/>
          </a:p>
        </p:txBody>
      </p:sp>
    </p:spTree>
    <p:extLst>
      <p:ext uri="{BB962C8B-B14F-4D97-AF65-F5344CB8AC3E}">
        <p14:creationId xmlns:p14="http://schemas.microsoft.com/office/powerpoint/2010/main" val="248124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26FB6BC8-9474-4462-8FDB-5CD943C242AB}"/>
              </a:ext>
            </a:extLst>
          </p:cNvPr>
          <p:cNvSpPr>
            <a:spLocks noChangeArrowheads="1"/>
          </p:cNvSpPr>
          <p:nvPr/>
        </p:nvSpPr>
        <p:spPr bwMode="auto">
          <a:xfrm>
            <a:off x="4763" y="-19050"/>
            <a:ext cx="9144000" cy="636588"/>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91350" tIns="45674" rIns="91350" bIns="45674" anchor="ctr"/>
          <a:lstStyle/>
          <a:p>
            <a:pPr>
              <a:defRPr/>
            </a:pP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設備の維持管理上の課題（審議会提示）　</a:t>
            </a:r>
            <a:endParaRPr lang="en-US" altLang="zh-TW"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四角形: 角を丸くする 10">
            <a:extLst>
              <a:ext uri="{FF2B5EF4-FFF2-40B4-BE49-F238E27FC236}">
                <a16:creationId xmlns:a16="http://schemas.microsoft.com/office/drawing/2014/main" id="{609378BA-E334-4655-9FC6-AADBCFBC1693}"/>
              </a:ext>
            </a:extLst>
          </p:cNvPr>
          <p:cNvSpPr/>
          <p:nvPr/>
        </p:nvSpPr>
        <p:spPr>
          <a:xfrm>
            <a:off x="111800" y="2284810"/>
            <a:ext cx="2414588"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u="sng" dirty="0">
                <a:solidFill>
                  <a:srgbClr val="FF0000"/>
                </a:solidFill>
                <a:uFill>
                  <a:solidFill>
                    <a:srgbClr val="FF0000"/>
                  </a:solidFill>
                </a:uFill>
                <a:latin typeface="Meiryo UI" panose="020B0604030504040204" pitchFamily="50" charset="-128"/>
                <a:ea typeface="Meiryo UI" panose="020B0604030504040204" pitchFamily="50" charset="-128"/>
              </a:rPr>
              <a:t>１．目標寿命の設定</a:t>
            </a:r>
          </a:p>
        </p:txBody>
      </p:sp>
      <p:sp>
        <p:nvSpPr>
          <p:cNvPr id="13" name="四角形: 角を丸くする 12">
            <a:extLst>
              <a:ext uri="{FF2B5EF4-FFF2-40B4-BE49-F238E27FC236}">
                <a16:creationId xmlns:a16="http://schemas.microsoft.com/office/drawing/2014/main" id="{6E18F73F-B792-485A-B96D-54935E429351}"/>
              </a:ext>
            </a:extLst>
          </p:cNvPr>
          <p:cNvSpPr/>
          <p:nvPr/>
        </p:nvSpPr>
        <p:spPr>
          <a:xfrm>
            <a:off x="0" y="4670425"/>
            <a:ext cx="2414588" cy="7366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u="sng" dirty="0">
                <a:solidFill>
                  <a:srgbClr val="FF0000"/>
                </a:solidFill>
                <a:latin typeface="Meiryo UI" panose="020B0604030504040204" pitchFamily="50" charset="-128"/>
                <a:ea typeface="Meiryo UI" panose="020B0604030504040204" pitchFamily="50" charset="-128"/>
              </a:rPr>
              <a:t>２．技術者の減少</a:t>
            </a:r>
          </a:p>
        </p:txBody>
      </p:sp>
      <p:graphicFrame>
        <p:nvGraphicFramePr>
          <p:cNvPr id="14" name="表 4">
            <a:extLst>
              <a:ext uri="{FF2B5EF4-FFF2-40B4-BE49-F238E27FC236}">
                <a16:creationId xmlns:a16="http://schemas.microsoft.com/office/drawing/2014/main" id="{4BB0F2E0-20FC-47FC-BC03-D64B1F091592}"/>
              </a:ext>
            </a:extLst>
          </p:cNvPr>
          <p:cNvGraphicFramePr>
            <a:graphicFrameLocks noGrp="1"/>
          </p:cNvGraphicFramePr>
          <p:nvPr>
            <p:extLst>
              <p:ext uri="{D42A27DB-BD31-4B8C-83A1-F6EECF244321}">
                <p14:modId xmlns:p14="http://schemas.microsoft.com/office/powerpoint/2010/main" val="2536780155"/>
              </p:ext>
            </p:extLst>
          </p:nvPr>
        </p:nvGraphicFramePr>
        <p:xfrm>
          <a:off x="212725" y="5233988"/>
          <a:ext cx="8535988" cy="1420812"/>
        </p:xfrm>
        <a:graphic>
          <a:graphicData uri="http://schemas.openxmlformats.org/drawingml/2006/table">
            <a:tbl>
              <a:tblPr firstRow="1" bandRow="1">
                <a:tableStyleId>{5C22544A-7EE6-4342-B048-85BDC9FD1C3A}</a:tableStyleId>
              </a:tblPr>
              <a:tblGrid>
                <a:gridCol w="4325054">
                  <a:extLst>
                    <a:ext uri="{9D8B030D-6E8A-4147-A177-3AD203B41FA5}">
                      <a16:colId xmlns:a16="http://schemas.microsoft.com/office/drawing/2014/main" val="20000"/>
                    </a:ext>
                  </a:extLst>
                </a:gridCol>
                <a:gridCol w="4210934">
                  <a:extLst>
                    <a:ext uri="{9D8B030D-6E8A-4147-A177-3AD203B41FA5}">
                      <a16:colId xmlns:a16="http://schemas.microsoft.com/office/drawing/2014/main" val="20001"/>
                    </a:ext>
                  </a:extLst>
                </a:gridCol>
              </a:tblGrid>
              <a:tr h="304343">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課題となっている事項</a:t>
                      </a:r>
                      <a:endParaRPr kumimoji="1" lang="en-US" altLang="ja-JP" sz="1200" b="1">
                        <a:solidFill>
                          <a:schemeClr val="bg1"/>
                        </a:solidFill>
                        <a:latin typeface="Meiryo UI" panose="020B0604030504040204" pitchFamily="50" charset="-128"/>
                        <a:ea typeface="Meiryo UI" panose="020B0604030504040204" pitchFamily="50" charset="-128"/>
                      </a:endParaRPr>
                    </a:p>
                  </a:txBody>
                  <a:tcPr marL="91443" marR="91443" marT="45600" marB="45600" anchor="ctr"/>
                </a:tc>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1" lang="ja-JP" altLang="en-US" sz="1200" b="1">
                          <a:solidFill>
                            <a:schemeClr val="bg1"/>
                          </a:solidFill>
                          <a:latin typeface="Meiryo UI" panose="020B0604030504040204" pitchFamily="50" charset="-128"/>
                          <a:ea typeface="Meiryo UI" panose="020B0604030504040204" pitchFamily="50" charset="-128"/>
                        </a:rPr>
                        <a:t>課題解決の方策（案）</a:t>
                      </a:r>
                    </a:p>
                  </a:txBody>
                  <a:tcPr marL="91443" marR="91443" marT="45600" marB="45600" anchor="ctr"/>
                </a:tc>
                <a:extLst>
                  <a:ext uri="{0D108BD9-81ED-4DB2-BD59-A6C34878D82A}">
                    <a16:rowId xmlns:a16="http://schemas.microsoft.com/office/drawing/2014/main" val="10000"/>
                  </a:ext>
                </a:extLst>
              </a:tr>
              <a:tr h="111646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大阪府都市整備部内では、５０代以上の熟練技術者が全体の約４割以上を占め、将来的な技術者の不足が懸念される。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また、産業別の就労者数では建設業における就業者数に減少傾向がみられ担い手不足が懸念されている。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デジタル技術等を活用した点検手法の検討が必要である。</a:t>
                      </a:r>
                    </a:p>
                  </a:txBody>
                  <a:tcPr marL="91443" marR="91443" marT="45600" marB="45600" anchor="ctr"/>
                </a:tc>
                <a:tc>
                  <a:txBody>
                    <a:bodyPr/>
                    <a:lstStyle/>
                    <a:p>
                      <a:pPr algn="l"/>
                      <a:r>
                        <a:rPr kumimoji="1" lang="ja-JP" altLang="en-US" sz="1200" b="0" dirty="0">
                          <a:solidFill>
                            <a:schemeClr val="tx1"/>
                          </a:solidFill>
                          <a:latin typeface="Meiryo UI" panose="020B0604030504040204" pitchFamily="50" charset="-128"/>
                          <a:ea typeface="Meiryo UI" panose="020B0604030504040204" pitchFamily="50" charset="-128"/>
                        </a:rPr>
                        <a:t>国、民間等のデジタル技術の活用や新技術の導入事例などを参考に、より効率的、効果的な点検手法の検討を行う。</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91443" marR="91443" marT="45600" marB="45600" anchor="ctr"/>
                </a:tc>
                <a:extLst>
                  <a:ext uri="{0D108BD9-81ED-4DB2-BD59-A6C34878D82A}">
                    <a16:rowId xmlns:a16="http://schemas.microsoft.com/office/drawing/2014/main" val="10001"/>
                  </a:ext>
                </a:extLst>
              </a:tr>
            </a:tbl>
          </a:graphicData>
        </a:graphic>
      </p:graphicFrame>
      <p:graphicFrame>
        <p:nvGraphicFramePr>
          <p:cNvPr id="12" name="表 11">
            <a:extLst>
              <a:ext uri="{FF2B5EF4-FFF2-40B4-BE49-F238E27FC236}">
                <a16:creationId xmlns:a16="http://schemas.microsoft.com/office/drawing/2014/main" id="{23A8B3F6-FA21-4C12-8079-A9568A892DCE}"/>
              </a:ext>
            </a:extLst>
          </p:cNvPr>
          <p:cNvGraphicFramePr>
            <a:graphicFrameLocks noGrp="1"/>
          </p:cNvGraphicFramePr>
          <p:nvPr>
            <p:extLst>
              <p:ext uri="{D42A27DB-BD31-4B8C-83A1-F6EECF244321}">
                <p14:modId xmlns:p14="http://schemas.microsoft.com/office/powerpoint/2010/main" val="811205974"/>
              </p:ext>
            </p:extLst>
          </p:nvPr>
        </p:nvGraphicFramePr>
        <p:xfrm>
          <a:off x="212725" y="3719910"/>
          <a:ext cx="8535988" cy="1089025"/>
        </p:xfrm>
        <a:graphic>
          <a:graphicData uri="http://schemas.openxmlformats.org/drawingml/2006/table">
            <a:tbl>
              <a:tblPr firstRow="1" bandRow="1">
                <a:tableStyleId>{69012ECD-51FC-41F1-AA8D-1B2483CD663E}</a:tableStyleId>
              </a:tblPr>
              <a:tblGrid>
                <a:gridCol w="1465060">
                  <a:extLst>
                    <a:ext uri="{9D8B030D-6E8A-4147-A177-3AD203B41FA5}">
                      <a16:colId xmlns:a16="http://schemas.microsoft.com/office/drawing/2014/main" val="20000"/>
                    </a:ext>
                  </a:extLst>
                </a:gridCol>
                <a:gridCol w="7070928">
                  <a:extLst>
                    <a:ext uri="{9D8B030D-6E8A-4147-A177-3AD203B41FA5}">
                      <a16:colId xmlns:a16="http://schemas.microsoft.com/office/drawing/2014/main" val="20001"/>
                    </a:ext>
                  </a:extLst>
                </a:gridCol>
              </a:tblGrid>
              <a:tr h="29638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cap="none" normalizeH="0" baseline="0">
                          <a:ln>
                            <a:noFill/>
                          </a:ln>
                          <a:solidFill>
                            <a:schemeClr val="bg1"/>
                          </a:solidFill>
                          <a:effectLst/>
                          <a:latin typeface="Meiryo UI" panose="020B0604030504040204" pitchFamily="50" charset="-128"/>
                          <a:ea typeface="Meiryo UI" panose="020B0604030504040204" pitchFamily="50" charset="-128"/>
                        </a:rPr>
                        <a:t>　</a:t>
                      </a:r>
                      <a:r>
                        <a:rPr kumimoji="1" lang="ja-JP" altLang="en-US" sz="12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◎機械・電気別（詳細）</a:t>
                      </a:r>
                      <a:endParaRPr kumimoji="1" lang="en-US" altLang="ja-JP" sz="12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L="91437" marR="91437" marT="45796" marB="45796"/>
                </a:tc>
                <a:tc hMerge="1">
                  <a:txBody>
                    <a:bodyPr/>
                    <a:lstStyle/>
                    <a:p>
                      <a:endParaRPr kumimoji="1" lang="ja-JP" altLang="en-US"/>
                    </a:p>
                  </a:txBody>
                  <a:tcPr/>
                </a:tc>
                <a:extLst>
                  <a:ext uri="{0D108BD9-81ED-4DB2-BD59-A6C34878D82A}">
                    <a16:rowId xmlns:a16="http://schemas.microsoft.com/office/drawing/2014/main" val="10000"/>
                  </a:ext>
                </a:extLst>
              </a:tr>
              <a:tr h="396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eiryo UI" panose="020B0604030504040204" pitchFamily="50" charset="-128"/>
                          <a:ea typeface="Meiryo UI" panose="020B0604030504040204" pitchFamily="50" charset="-128"/>
                        </a:rPr>
                        <a:t>機械設備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37" marR="91437" marT="45796" marB="45796" anchor="ctr">
                    <a:lnR w="12700" cap="flat" cmpd="sng" algn="ctr">
                      <a:solidFill>
                        <a:schemeClr val="tx2">
                          <a:lumMod val="20000"/>
                          <a:lumOff val="80000"/>
                        </a:schemeClr>
                      </a:solidFill>
                      <a:prstDash val="solid"/>
                      <a:round/>
                      <a:headEnd type="none" w="med" len="med"/>
                      <a:tailEnd type="none" w="med" len="med"/>
                    </a:ln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水門（ゲート）設備にステンレス製のものが増えてきている。</a:t>
                      </a:r>
                      <a:endParaRPr kumimoji="1" lang="en-US" altLang="ja-JP"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1437" marR="91437" marT="45796" marB="45796" anchor="ctr">
                    <a:lnL w="12700" cap="flat" cmpd="sng" algn="ctr">
                      <a:solidFill>
                        <a:schemeClr val="tx2">
                          <a:lumMod val="20000"/>
                          <a:lumOff val="80000"/>
                        </a:schemeClr>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10001"/>
                  </a:ext>
                </a:extLst>
              </a:tr>
              <a:tr h="39632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a:solidFill>
                            <a:schemeClr val="tx1"/>
                          </a:solidFill>
                          <a:latin typeface="Meiryo UI" panose="020B0604030504040204" pitchFamily="50" charset="-128"/>
                          <a:ea typeface="Meiryo UI" panose="020B0604030504040204" pitchFamily="50" charset="-128"/>
                        </a:rPr>
                        <a:t>電気設備</a:t>
                      </a:r>
                      <a:endParaRPr kumimoji="1" lang="en-US" altLang="ja-JP" sz="1200">
                        <a:solidFill>
                          <a:schemeClr val="tx1"/>
                        </a:solidFill>
                        <a:latin typeface="Meiryo UI" panose="020B0604030504040204" pitchFamily="50" charset="-128"/>
                        <a:ea typeface="Meiryo UI" panose="020B0604030504040204" pitchFamily="50" charset="-128"/>
                      </a:endParaRPr>
                    </a:p>
                  </a:txBody>
                  <a:tcPr marL="91437" marR="91437" marT="45796" marB="45796" anchor="ctr">
                    <a:lnR w="12700" cap="flat" cmpd="sng" algn="ctr">
                      <a:solidFill>
                        <a:schemeClr val="tx2">
                          <a:lumMod val="20000"/>
                          <a:lumOff val="80000"/>
                        </a:schemeClr>
                      </a:solidFill>
                      <a:prstDash val="solid"/>
                      <a:round/>
                      <a:headEnd type="none" w="med" len="med"/>
                      <a:tailEnd type="none" w="med" len="med"/>
                    </a:ln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受変電設備、自家発電設備、監視制御設備等の代表的な設備のみの設定となっている。</a:t>
                      </a:r>
                      <a:endPar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1437" marR="91437" marT="45796" marB="45796" anchor="ctr">
                    <a:lnL w="12700" cap="flat" cmpd="sng" algn="ctr">
                      <a:solidFill>
                        <a:schemeClr val="tx2">
                          <a:lumMod val="20000"/>
                          <a:lumOff val="80000"/>
                        </a:schemeClr>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10002"/>
                  </a:ext>
                </a:extLst>
              </a:tr>
            </a:tbl>
          </a:graphicData>
        </a:graphic>
      </p:graphicFrame>
      <p:graphicFrame>
        <p:nvGraphicFramePr>
          <p:cNvPr id="15" name="表 14">
            <a:extLst>
              <a:ext uri="{FF2B5EF4-FFF2-40B4-BE49-F238E27FC236}">
                <a16:creationId xmlns:a16="http://schemas.microsoft.com/office/drawing/2014/main" id="{2237B3E9-5009-49C0-B4CE-F709B3D9F980}"/>
              </a:ext>
            </a:extLst>
          </p:cNvPr>
          <p:cNvGraphicFramePr>
            <a:graphicFrameLocks noGrp="1"/>
          </p:cNvGraphicFramePr>
          <p:nvPr>
            <p:extLst>
              <p:ext uri="{D42A27DB-BD31-4B8C-83A1-F6EECF244321}">
                <p14:modId xmlns:p14="http://schemas.microsoft.com/office/powerpoint/2010/main" val="3740865116"/>
              </p:ext>
            </p:extLst>
          </p:nvPr>
        </p:nvGraphicFramePr>
        <p:xfrm>
          <a:off x="212725" y="2761060"/>
          <a:ext cx="8535988" cy="898525"/>
        </p:xfrm>
        <a:graphic>
          <a:graphicData uri="http://schemas.openxmlformats.org/drawingml/2006/table">
            <a:tbl>
              <a:tblPr firstRow="1" bandRow="1">
                <a:tableStyleId>{5C22544A-7EE6-4342-B048-85BDC9FD1C3A}</a:tableStyleId>
              </a:tblPr>
              <a:tblGrid>
                <a:gridCol w="4297163">
                  <a:extLst>
                    <a:ext uri="{9D8B030D-6E8A-4147-A177-3AD203B41FA5}">
                      <a16:colId xmlns:a16="http://schemas.microsoft.com/office/drawing/2014/main" val="20000"/>
                    </a:ext>
                  </a:extLst>
                </a:gridCol>
                <a:gridCol w="4238825">
                  <a:extLst>
                    <a:ext uri="{9D8B030D-6E8A-4147-A177-3AD203B41FA5}">
                      <a16:colId xmlns:a16="http://schemas.microsoft.com/office/drawing/2014/main" val="20001"/>
                    </a:ext>
                  </a:extLst>
                </a:gridCol>
              </a:tblGrid>
              <a:tr h="359410">
                <a:tc>
                  <a:txBody>
                    <a:bodyPr/>
                    <a:lstStyle>
                      <a:lvl1pPr defTabSz="912813">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2813" rtl="0" eaLnBrk="1" fontAlgn="base" latinLnBrk="0" hangingPunct="1">
                        <a:lnSpc>
                          <a:spcPct val="100000"/>
                        </a:lnSpc>
                        <a:spcBef>
                          <a:spcPct val="0"/>
                        </a:spcBef>
                        <a:spcAft>
                          <a:spcPct val="0"/>
                        </a:spcAft>
                        <a:buClrTx/>
                        <a:buSzTx/>
                        <a:buFontTx/>
                        <a:buNone/>
                        <a:tabLst/>
                      </a:pPr>
                      <a:r>
                        <a:rPr kumimoji="1" lang="ja-JP" altLang="en-US" sz="12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課題となっている事項</a:t>
                      </a:r>
                      <a:endParaRPr kumimoji="1" lang="en-US"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L="91456" marR="91456" marT="45591" marB="45591" anchor="ctr" horzOverflow="overflow"/>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課題解決の方策（案）</a:t>
                      </a:r>
                      <a:endParaRPr kumimoji="1"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L="91456" marR="91456" marT="45591" marB="45591" anchor="ctr" horzOverflow="overflow"/>
                </a:tc>
                <a:extLst>
                  <a:ext uri="{0D108BD9-81ED-4DB2-BD59-A6C34878D82A}">
                    <a16:rowId xmlns:a16="http://schemas.microsoft.com/office/drawing/2014/main" val="10000"/>
                  </a:ext>
                </a:extLst>
              </a:tr>
              <a:tr h="539115">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目標寿命は、多種多様な設備に</a:t>
                      </a:r>
                      <a:r>
                        <a:rPr kumimoji="1" lang="ja-JP" altLang="en-US" sz="1200" b="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まで対応できて</a:t>
                      </a:r>
                      <a:r>
                        <a:rPr kumimoji="1" lang="ja-JP" altLang="ja-JP" sz="1200" b="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いない。</a:t>
                      </a:r>
                      <a:endPar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1456" marR="91456" marT="45591" marB="45591" anchor="ctr" horzOverflow="overflow"/>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rPr>
                        <a:t>設備の追加検討や、目標寿命の再設定等の検討を行う。</a:t>
                      </a:r>
                      <a:endParaRPr kumimoji="1" lang="ja-JP" altLang="en-US" sz="1200" b="0" i="0" u="none" strike="noStrike" cap="none" normalizeH="0" baseline="0" dirty="0">
                        <a:ln>
                          <a:noFill/>
                        </a:ln>
                        <a:solidFill>
                          <a:srgbClr val="000000"/>
                        </a:solidFill>
                        <a:effectLst/>
                        <a:latin typeface="Meiryo UI" panose="020B0604030504040204" pitchFamily="50" charset="-128"/>
                        <a:ea typeface="Meiryo UI" panose="020B0604030504040204" pitchFamily="50" charset="-128"/>
                      </a:endParaRPr>
                    </a:p>
                  </a:txBody>
                  <a:tcPr marL="91456" marR="91456" marT="45591" marB="45591" anchor="ctr" horzOverflow="overflow"/>
                </a:tc>
                <a:extLst>
                  <a:ext uri="{0D108BD9-81ED-4DB2-BD59-A6C34878D82A}">
                    <a16:rowId xmlns:a16="http://schemas.microsoft.com/office/drawing/2014/main" val="10001"/>
                  </a:ext>
                </a:extLst>
              </a:tr>
            </a:tbl>
          </a:graphicData>
        </a:graphic>
      </p:graphicFrame>
      <p:sp>
        <p:nvSpPr>
          <p:cNvPr id="6" name="正方形/長方形 11">
            <a:extLst>
              <a:ext uri="{FF2B5EF4-FFF2-40B4-BE49-F238E27FC236}">
                <a16:creationId xmlns:a16="http://schemas.microsoft.com/office/drawing/2014/main" id="{1356B87F-41C0-A249-FCFC-D9D110F545A3}"/>
              </a:ext>
            </a:extLst>
          </p:cNvPr>
          <p:cNvSpPr>
            <a:spLocks noChangeArrowheads="1"/>
          </p:cNvSpPr>
          <p:nvPr/>
        </p:nvSpPr>
        <p:spPr bwMode="auto">
          <a:xfrm>
            <a:off x="6783546" y="321931"/>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7" name="フローチャート: 代替処理 6">
            <a:extLst>
              <a:ext uri="{FF2B5EF4-FFF2-40B4-BE49-F238E27FC236}">
                <a16:creationId xmlns:a16="http://schemas.microsoft.com/office/drawing/2014/main" id="{879FF59D-158B-A9FB-84D9-588A7BE97085}"/>
              </a:ext>
            </a:extLst>
          </p:cNvPr>
          <p:cNvSpPr/>
          <p:nvPr/>
        </p:nvSpPr>
        <p:spPr>
          <a:xfrm>
            <a:off x="203082" y="773322"/>
            <a:ext cx="8545632" cy="1420811"/>
          </a:xfrm>
          <a:prstGeom prst="flowChartAlternateProcess">
            <a:avLst/>
          </a:prstGeom>
          <a:gradFill>
            <a:gsLst>
              <a:gs pos="15000">
                <a:srgbClr val="FFFFCC"/>
              </a:gs>
              <a:gs pos="60000">
                <a:schemeClr val="bg2">
                  <a:tint val="95000"/>
                  <a:shade val="100000"/>
                  <a:satMod val="130000"/>
                  <a:lumMod val="130000"/>
                </a:schemeClr>
              </a:gs>
              <a:gs pos="100000">
                <a:srgbClr val="FBFEDA"/>
              </a:gs>
            </a:gsLst>
            <a:path path="circle">
              <a:fillToRect l="20000" t="10000" r="20000" b="60000"/>
            </a:path>
          </a:gradFill>
          <a:ln w="31750" cmpd="dbl">
            <a:solidFill>
              <a:schemeClr val="bg2">
                <a:lumMod val="50000"/>
              </a:schemeClr>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bg2">
                    <a:lumMod val="25000"/>
                  </a:schemeClr>
                </a:solidFill>
                <a:latin typeface="Meiryo UI" panose="020B0604030504040204" pitchFamily="50" charset="-128"/>
                <a:ea typeface="Meiryo UI" panose="020B0604030504040204" pitchFamily="50" charset="-128"/>
              </a:rPr>
              <a:t>【</a:t>
            </a:r>
            <a:r>
              <a:rPr kumimoji="1" lang="ja-JP" altLang="en-US" sz="2000" dirty="0">
                <a:solidFill>
                  <a:schemeClr val="bg2">
                    <a:lumMod val="25000"/>
                  </a:schemeClr>
                </a:solidFill>
                <a:latin typeface="Meiryo UI" panose="020B0604030504040204" pitchFamily="50" charset="-128"/>
                <a:ea typeface="Meiryo UI" panose="020B0604030504040204" pitchFamily="50" charset="-128"/>
              </a:rPr>
              <a:t>課題の整理</a:t>
            </a:r>
            <a:r>
              <a:rPr kumimoji="1" lang="en-US" altLang="ja-JP" sz="2000" dirty="0">
                <a:solidFill>
                  <a:schemeClr val="bg2">
                    <a:lumMod val="25000"/>
                  </a:schemeClr>
                </a:solidFill>
                <a:latin typeface="Meiryo UI" panose="020B0604030504040204" pitchFamily="50" charset="-128"/>
                <a:ea typeface="Meiryo UI" panose="020B0604030504040204" pitchFamily="50" charset="-128"/>
              </a:rPr>
              <a:t>】</a:t>
            </a:r>
          </a:p>
          <a:p>
            <a:endParaRPr kumimoji="1" lang="en-US" altLang="ja-JP" sz="800" dirty="0">
              <a:solidFill>
                <a:schemeClr val="bg2">
                  <a:lumMod val="25000"/>
                </a:schemeClr>
              </a:solidFill>
              <a:latin typeface="Meiryo UI" panose="020B0604030504040204" pitchFamily="50" charset="-128"/>
              <a:ea typeface="Meiryo UI" panose="020B0604030504040204" pitchFamily="50" charset="-128"/>
            </a:endParaRPr>
          </a:p>
          <a:p>
            <a:r>
              <a:rPr lang="ja-JP" altLang="en-US" sz="1600" dirty="0">
                <a:solidFill>
                  <a:schemeClr val="bg2">
                    <a:lumMod val="25000"/>
                  </a:schemeClr>
                </a:solidFill>
                <a:latin typeface="Meiryo UI" panose="020B0604030504040204" pitchFamily="50" charset="-128"/>
                <a:ea typeface="Meiryo UI" panose="020B0604030504040204" pitchFamily="50" charset="-128"/>
              </a:rPr>
              <a:t>　</a:t>
            </a:r>
            <a:r>
              <a:rPr kumimoji="1" lang="ja-JP" altLang="en-US" sz="1600" dirty="0">
                <a:solidFill>
                  <a:schemeClr val="bg2">
                    <a:lumMod val="25000"/>
                  </a:schemeClr>
                </a:solidFill>
                <a:latin typeface="Meiryo UI" panose="020B0604030504040204" pitchFamily="50" charset="-128"/>
                <a:ea typeface="Meiryo UI" panose="020B0604030504040204" pitchFamily="50" charset="-128"/>
              </a:rPr>
              <a:t>各事業分野に共通する課題は、次の通り。</a:t>
            </a:r>
            <a:endParaRPr kumimoji="1" lang="en-US" altLang="ja-JP" sz="1600" dirty="0">
              <a:solidFill>
                <a:schemeClr val="bg2">
                  <a:lumMod val="25000"/>
                </a:schemeClr>
              </a:solidFill>
              <a:latin typeface="Meiryo UI" panose="020B0604030504040204" pitchFamily="50" charset="-128"/>
              <a:ea typeface="Meiryo UI" panose="020B0604030504040204" pitchFamily="50" charset="-128"/>
            </a:endParaRPr>
          </a:p>
          <a:p>
            <a:r>
              <a:rPr lang="ja-JP" altLang="en-US" sz="1600" dirty="0">
                <a:solidFill>
                  <a:schemeClr val="bg2">
                    <a:lumMod val="25000"/>
                  </a:schemeClr>
                </a:solidFill>
                <a:latin typeface="Meiryo UI" panose="020B0604030504040204" pitchFamily="50" charset="-128"/>
                <a:ea typeface="Meiryo UI" panose="020B0604030504040204" pitchFamily="50" charset="-128"/>
              </a:rPr>
              <a:t>　事業分野毎に現計画の振り返り（効果検証など）を行い、他の課題の抽出とともに、取組方針案</a:t>
            </a:r>
            <a:endParaRPr lang="en-US" altLang="ja-JP" sz="1600" dirty="0">
              <a:solidFill>
                <a:schemeClr val="bg2">
                  <a:lumMod val="25000"/>
                </a:schemeClr>
              </a:solidFill>
              <a:latin typeface="Meiryo UI" panose="020B0604030504040204" pitchFamily="50" charset="-128"/>
              <a:ea typeface="Meiryo UI" panose="020B0604030504040204" pitchFamily="50" charset="-128"/>
            </a:endParaRPr>
          </a:p>
          <a:p>
            <a:r>
              <a:rPr lang="ja-JP" altLang="en-US" sz="1600" dirty="0">
                <a:solidFill>
                  <a:schemeClr val="bg2">
                    <a:lumMod val="25000"/>
                  </a:schemeClr>
                </a:solidFill>
                <a:latin typeface="Meiryo UI" panose="020B0604030504040204" pitchFamily="50" charset="-128"/>
                <a:ea typeface="Meiryo UI" panose="020B0604030504040204" pitchFamily="50" charset="-128"/>
              </a:rPr>
              <a:t>　を整理。</a:t>
            </a:r>
            <a:endParaRPr kumimoji="1" lang="ja-JP" altLang="en-US" sz="1600" dirty="0">
              <a:solidFill>
                <a:schemeClr val="bg2">
                  <a:lumMod val="25000"/>
                </a:schemeClr>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8E9D35DF-F8DA-428D-C6C0-3F32F5386318}"/>
              </a:ext>
            </a:extLst>
          </p:cNvPr>
          <p:cNvSpPr txBox="1">
            <a:spLocks/>
          </p:cNvSpPr>
          <p:nvPr/>
        </p:nvSpPr>
        <p:spPr>
          <a:xfrm>
            <a:off x="8583076" y="6554386"/>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6</a:t>
            </a:fld>
            <a:endParaRPr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E60483E5-62B4-4269-9DEB-6368E409F658}"/>
              </a:ext>
            </a:extLst>
          </p:cNvPr>
          <p:cNvSpPr/>
          <p:nvPr/>
        </p:nvSpPr>
        <p:spPr>
          <a:xfrm>
            <a:off x="78576" y="916769"/>
            <a:ext cx="4787126" cy="4983163"/>
          </a:xfrm>
          <a:prstGeom prst="roundRect">
            <a:avLst>
              <a:gd name="adj" fmla="val 1459"/>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2" name="Rectangle 2">
            <a:extLst>
              <a:ext uri="{FF2B5EF4-FFF2-40B4-BE49-F238E27FC236}">
                <a16:creationId xmlns:a16="http://schemas.microsoft.com/office/drawing/2014/main" id="{2C705ACD-6786-4528-8D8C-A73EA9B50EE0}"/>
              </a:ext>
            </a:extLst>
          </p:cNvPr>
          <p:cNvSpPr>
            <a:spLocks noChangeArrowheads="1"/>
          </p:cNvSpPr>
          <p:nvPr/>
        </p:nvSpPr>
        <p:spPr bwMode="auto">
          <a:xfrm>
            <a:off x="1570" y="-3023"/>
            <a:ext cx="9142430" cy="607645"/>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第１回審議会　委員からの意見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6" name="テキスト ボックス 5">
            <a:extLst>
              <a:ext uri="{FF2B5EF4-FFF2-40B4-BE49-F238E27FC236}">
                <a16:creationId xmlns:a16="http://schemas.microsoft.com/office/drawing/2014/main" id="{D305338A-0AD7-4A5C-BD57-75A0C70C00C4}"/>
              </a:ext>
            </a:extLst>
          </p:cNvPr>
          <p:cNvSpPr txBox="1"/>
          <p:nvPr/>
        </p:nvSpPr>
        <p:spPr>
          <a:xfrm>
            <a:off x="76377" y="958068"/>
            <a:ext cx="4787125" cy="5168411"/>
          </a:xfrm>
          <a:prstGeom prst="rect">
            <a:avLst/>
          </a:prstGeom>
          <a:noFill/>
        </p:spPr>
        <p:txBody>
          <a:bodyPr wrap="square" rtlCol="0">
            <a:noAutofit/>
          </a:bodyPr>
          <a:lstStyle/>
          <a:p>
            <a:pPr marL="133350" indent="-133350">
              <a:spcAft>
                <a:spcPts val="375"/>
              </a:spcAft>
              <a:tabLst>
                <a:tab pos="470297" algn="l"/>
              </a:tabLst>
            </a:pPr>
            <a:endParaRPr lang="en-US" altLang="ja-JP" sz="1125"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endParaRPr lang="en-US" altLang="ja-JP" sz="105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〇目標管理水準の見直し（最適化）が必要</a:t>
            </a: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管理手法が</a:t>
            </a:r>
            <a:r>
              <a:rPr lang="ja-JP" altLang="ja-JP" sz="1200" u="sng" dirty="0">
                <a:solidFill>
                  <a:schemeClr val="accent6"/>
                </a:solidFill>
                <a:latin typeface="Meiryo UI" panose="020B0604030504040204" pitchFamily="50" charset="-128"/>
                <a:ea typeface="Meiryo UI" panose="020B0604030504040204" pitchFamily="50" charset="-128"/>
                <a:cs typeface="Times New Roman" panose="02020603050405020304" pitchFamily="18" charset="0"/>
              </a:rPr>
              <a:t>時間計画型の施設については、耐用年数で更新するのではなく、部品の交換等で対応できるのであれば、使い続けることも選択肢の一つ</a:t>
            </a:r>
            <a:endParaRPr lang="en-US" altLang="ja-JP" sz="1200" u="sng" dirty="0">
              <a:solidFill>
                <a:schemeClr val="accent6"/>
              </a:solidFill>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〇健全度の低下予測として、</a:t>
            </a:r>
            <a:r>
              <a:rPr lang="ja-JP" altLang="en-US" sz="1200" u="sng"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デジタル技術の活用やデータの分析</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が必要</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2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蓄積されたデータ</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を今後、どのように活用していくかを考えることが重要</a:t>
            </a:r>
            <a:endParaRPr lang="en-US" altLang="ja-JP" sz="12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〇府民（利用者）から情報を収集する方法の検討が必要</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目標管理水準</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健全度の確認にあたり、言葉と数値の定義の整合性</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が必要</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200" u="sng"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デジタル技術の活用等により、</a:t>
            </a:r>
            <a:r>
              <a:rPr lang="ja-JP" altLang="en-US" sz="1200" u="sng"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施設を</a:t>
            </a:r>
            <a:r>
              <a:rPr lang="ja-JP" altLang="ja-JP" sz="1200" u="sng" dirty="0">
                <a:solidFill>
                  <a:srgbClr val="FF0000"/>
                </a:solidFill>
                <a:latin typeface="Meiryo UI" panose="020B0604030504040204" pitchFamily="50" charset="-128"/>
                <a:ea typeface="Meiryo UI" panose="020B0604030504040204" pitchFamily="50" charset="-128"/>
                <a:cs typeface="Times New Roman" panose="02020603050405020304" pitchFamily="18" charset="0"/>
              </a:rPr>
              <a:t>定量的に評価できれば</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効果的に強靭化を図ることができる。</a:t>
            </a: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〇</a:t>
            </a:r>
            <a:r>
              <a:rPr lang="ja-JP" altLang="en-US" sz="1200" u="sng" dirty="0">
                <a:solidFill>
                  <a:srgbClr val="FF0000"/>
                </a:solidFill>
                <a:latin typeface="Meiryo UI" panose="020B0604030504040204" pitchFamily="50" charset="-128"/>
                <a:ea typeface="Meiryo UI" panose="020B0604030504040204" pitchFamily="50" charset="-128"/>
              </a:rPr>
              <a:t>蓄積データの分析が、劣化モードの明確化につながり、管理水準の最適化や判断基準の定量化につながる。</a:t>
            </a:r>
            <a:endParaRPr lang="en-US" altLang="ja-JP" sz="1200" u="sng" dirty="0">
              <a:solidFill>
                <a:srgbClr val="FF0000"/>
              </a:solidFill>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〇</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人材育成や技術継承について、社会情勢の変化等を踏まえた新たな取組や制度化も検討することが望ましい。</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〇新技術の導入検討では、</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これまでの点検方法、評価とのデータの整合性、継承性に留意する必要がある。</a:t>
            </a:r>
            <a:endParaRPr lang="en-US" altLang="ja-JP" sz="1200" dirty="0">
              <a:latin typeface="Meiryo UI" panose="020B0604030504040204" pitchFamily="50" charset="-128"/>
              <a:ea typeface="Meiryo UI" panose="020B0604030504040204" pitchFamily="50" charset="-128"/>
            </a:endParaRPr>
          </a:p>
          <a:p>
            <a:pPr marL="133350" indent="-133350">
              <a:lnSpc>
                <a:spcPct val="110000"/>
              </a:lnSpc>
              <a:spcAft>
                <a:spcPts val="375"/>
              </a:spcAft>
              <a:tabLst>
                <a:tab pos="470297" algn="l"/>
              </a:tabLst>
            </a:pPr>
            <a:r>
              <a:rPr lang="ja-JP" altLang="en-US" sz="1200" dirty="0">
                <a:latin typeface="Meiryo UI" panose="020B0604030504040204" pitchFamily="50" charset="-128"/>
                <a:ea typeface="Meiryo UI" panose="020B0604030504040204" pitchFamily="50" charset="-128"/>
              </a:rPr>
              <a:t>〇市町村の人</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員や技術力の不足が懸念される。群マネもあり、市町村技術者が交流することや、府で蓄積された情報を地域維持管理連携プラットフォームなどで共有しながら進めていただけるとよい。</a:t>
            </a:r>
            <a:endParaRPr lang="en-US" altLang="ja-JP" sz="1200" dirty="0">
              <a:latin typeface="Meiryo UI" panose="020B0604030504040204" pitchFamily="50" charset="-128"/>
              <a:ea typeface="Meiryo UI" panose="020B0604030504040204" pitchFamily="50" charset="-128"/>
            </a:endParaRPr>
          </a:p>
        </p:txBody>
      </p:sp>
      <p:sp>
        <p:nvSpPr>
          <p:cNvPr id="5" name="Oval 14">
            <a:extLst>
              <a:ext uri="{FF2B5EF4-FFF2-40B4-BE49-F238E27FC236}">
                <a16:creationId xmlns:a16="http://schemas.microsoft.com/office/drawing/2014/main" id="{0AFDABC7-B408-4E2D-92D4-2E4C72883581}"/>
              </a:ext>
            </a:extLst>
          </p:cNvPr>
          <p:cNvSpPr>
            <a:spLocks noChangeArrowheads="1"/>
          </p:cNvSpPr>
          <p:nvPr/>
        </p:nvSpPr>
        <p:spPr bwMode="auto">
          <a:xfrm>
            <a:off x="778978" y="731521"/>
            <a:ext cx="3064619" cy="439802"/>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審議会委員からの意見</a:t>
            </a:r>
            <a:endParaRPr kumimoji="0" lang="ja-JP" altLang="ja-JP" sz="1050" dirty="0">
              <a:latin typeface="Meiryo UI" panose="020B0604030504040204" pitchFamily="50" charset="-128"/>
              <a:ea typeface="Meiryo UI" panose="020B0604030504040204" pitchFamily="50" charset="-128"/>
            </a:endParaRPr>
          </a:p>
        </p:txBody>
      </p:sp>
      <p:sp>
        <p:nvSpPr>
          <p:cNvPr id="7" name="矢印: 右 6">
            <a:extLst>
              <a:ext uri="{FF2B5EF4-FFF2-40B4-BE49-F238E27FC236}">
                <a16:creationId xmlns:a16="http://schemas.microsoft.com/office/drawing/2014/main" id="{7FC420AF-EC0C-42FB-BB39-330FD1B6DC5B}"/>
              </a:ext>
            </a:extLst>
          </p:cNvPr>
          <p:cNvSpPr/>
          <p:nvPr/>
        </p:nvSpPr>
        <p:spPr>
          <a:xfrm>
            <a:off x="4932395" y="2812022"/>
            <a:ext cx="504041" cy="7387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8" name="四角形: 角を丸くする 7">
            <a:extLst>
              <a:ext uri="{FF2B5EF4-FFF2-40B4-BE49-F238E27FC236}">
                <a16:creationId xmlns:a16="http://schemas.microsoft.com/office/drawing/2014/main" id="{9D520823-E428-4820-A614-DED3BF3BBF22}"/>
              </a:ext>
            </a:extLst>
          </p:cNvPr>
          <p:cNvSpPr/>
          <p:nvPr/>
        </p:nvSpPr>
        <p:spPr>
          <a:xfrm>
            <a:off x="5481754" y="951423"/>
            <a:ext cx="3585869" cy="3270057"/>
          </a:xfrm>
          <a:prstGeom prst="roundRect">
            <a:avLst>
              <a:gd name="adj" fmla="val 1459"/>
            </a:avLst>
          </a:prstGeom>
          <a:solidFill>
            <a:schemeClr val="bg1"/>
          </a:solidFill>
          <a:ln w="381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9" name="Oval 14">
            <a:extLst>
              <a:ext uri="{FF2B5EF4-FFF2-40B4-BE49-F238E27FC236}">
                <a16:creationId xmlns:a16="http://schemas.microsoft.com/office/drawing/2014/main" id="{9BF7589F-C892-4252-A3E7-AE2230229D91}"/>
              </a:ext>
            </a:extLst>
          </p:cNvPr>
          <p:cNvSpPr>
            <a:spLocks noChangeArrowheads="1"/>
          </p:cNvSpPr>
          <p:nvPr/>
        </p:nvSpPr>
        <p:spPr bwMode="auto">
          <a:xfrm>
            <a:off x="5826916" y="738167"/>
            <a:ext cx="2852171" cy="439802"/>
          </a:xfrm>
          <a:prstGeom prst="roundRect">
            <a:avLst>
              <a:gd name="adj" fmla="val 28051"/>
            </a:avLst>
          </a:prstGeom>
          <a:solidFill>
            <a:schemeClr val="accent1">
              <a:lumMod val="40000"/>
              <a:lumOff val="60000"/>
            </a:schemeClr>
          </a:solidFill>
          <a:ln w="12700">
            <a:solidFill>
              <a:schemeClr val="tx1"/>
            </a:solidFill>
            <a:round/>
            <a:headEnd/>
            <a:tailEnd/>
          </a:ln>
          <a:effectLst/>
          <a:scene3d>
            <a:camera prst="orthographicFront"/>
            <a:lightRig rig="threePt" dir="t"/>
          </a:scene3d>
          <a:sp3d>
            <a:bevelT/>
          </a:sp3d>
        </p:spPr>
        <p:txBody>
          <a:bodyPr vert="horz" wrap="square" lIns="55721" tIns="6668" rIns="55721" bIns="6668" numCol="1" anchor="ctr" anchorCtr="0" compatLnSpc="1">
            <a:prstTxWarp prst="textNoShape">
              <a:avLst/>
            </a:prstTxWarp>
          </a:bodyPr>
          <a:lstStyle/>
          <a:p>
            <a:pPr algn="ctr" defTabSz="685800" eaLnBrk="0" fontAlgn="base" hangingPunct="0">
              <a:spcBef>
                <a:spcPct val="0"/>
              </a:spcBef>
              <a:spcAft>
                <a:spcPct val="0"/>
              </a:spcAft>
            </a:pPr>
            <a:r>
              <a:rPr kumimoji="0" lang="ja-JP" altLang="en-US" sz="1200" b="1" dirty="0">
                <a:latin typeface="Meiryo UI" panose="020B0604030504040204" pitchFamily="50" charset="-128"/>
                <a:ea typeface="Meiryo UI" panose="020B0604030504040204" pitchFamily="50" charset="-128"/>
              </a:rPr>
              <a:t>設備部会への意見の反映</a:t>
            </a:r>
            <a:endParaRPr kumimoji="0" lang="ja-JP" altLang="ja-JP" sz="1050" dirty="0">
              <a:latin typeface="Meiryo UI" panose="020B0604030504040204" pitchFamily="50" charset="-128"/>
              <a:ea typeface="Meiryo UI" panose="020B0604030504040204" pitchFamily="50" charset="-128"/>
            </a:endParaRPr>
          </a:p>
        </p:txBody>
      </p:sp>
      <p:sp>
        <p:nvSpPr>
          <p:cNvPr id="11" name="正方形/長方形 11">
            <a:extLst>
              <a:ext uri="{FF2B5EF4-FFF2-40B4-BE49-F238E27FC236}">
                <a16:creationId xmlns:a16="http://schemas.microsoft.com/office/drawing/2014/main" id="{17A24209-F33F-4D51-9026-D6CC71C19CDB}"/>
              </a:ext>
            </a:extLst>
          </p:cNvPr>
          <p:cNvSpPr>
            <a:spLocks noChangeArrowheads="1"/>
          </p:cNvSpPr>
          <p:nvPr/>
        </p:nvSpPr>
        <p:spPr bwMode="auto">
          <a:xfrm>
            <a:off x="6983413" y="283733"/>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0FA2FC57-AF80-493C-BE8D-AD07E0AD1684}"/>
              </a:ext>
            </a:extLst>
          </p:cNvPr>
          <p:cNvSpPr/>
          <p:nvPr/>
        </p:nvSpPr>
        <p:spPr>
          <a:xfrm>
            <a:off x="5618736" y="1504334"/>
            <a:ext cx="3339972" cy="5181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spcAft>
                <a:spcPts val="375"/>
              </a:spcAft>
              <a:tabLst>
                <a:tab pos="470297" algn="l"/>
              </a:tabLst>
            </a:pPr>
            <a:r>
              <a:rPr lang="ja-JP" altLang="en-US" sz="1200" dirty="0">
                <a:solidFill>
                  <a:schemeClr val="tx1"/>
                </a:solidFill>
                <a:latin typeface="Meiryo UI" panose="020B0604030504040204" pitchFamily="50" charset="-128"/>
                <a:ea typeface="Meiryo UI" panose="020B0604030504040204" pitchFamily="50" charset="-128"/>
              </a:rPr>
              <a:t>〇時間計画型の施設について、部品交換等で対</a:t>
            </a:r>
            <a:endParaRPr lang="en-US" altLang="ja-JP" sz="1200" dirty="0">
              <a:solidFill>
                <a:schemeClr val="tx1"/>
              </a:solidFill>
              <a:latin typeface="Meiryo UI" panose="020B0604030504040204" pitchFamily="50" charset="-128"/>
              <a:ea typeface="Meiryo UI" panose="020B0604030504040204" pitchFamily="50" charset="-128"/>
            </a:endParaRPr>
          </a:p>
          <a:p>
            <a:pPr marL="133350" indent="-133350">
              <a:spcAft>
                <a:spcPts val="375"/>
              </a:spcAft>
              <a:tabLst>
                <a:tab pos="470297" algn="l"/>
              </a:tabLst>
            </a:pPr>
            <a:r>
              <a:rPr lang="ja-JP" altLang="en-US" sz="1200" dirty="0">
                <a:solidFill>
                  <a:schemeClr val="tx1"/>
                </a:solidFill>
                <a:latin typeface="Meiryo UI" panose="020B0604030504040204" pitchFamily="50" charset="-128"/>
                <a:ea typeface="Meiryo UI" panose="020B0604030504040204" pitchFamily="50" charset="-128"/>
              </a:rPr>
              <a:t>　 応可能な場合は、継続使用可能であるかを検討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020FA5B6-7C78-40CA-ACC7-7B8EDB7E3BCD}"/>
              </a:ext>
            </a:extLst>
          </p:cNvPr>
          <p:cNvSpPr/>
          <p:nvPr/>
        </p:nvSpPr>
        <p:spPr>
          <a:xfrm>
            <a:off x="5593080" y="2145234"/>
            <a:ext cx="3337560" cy="5181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spcAft>
                <a:spcPts val="375"/>
              </a:spcAft>
              <a:tabLst>
                <a:tab pos="470297" algn="l"/>
              </a:tabLst>
            </a:pPr>
            <a:r>
              <a:rPr lang="ja-JP" altLang="en-US" sz="1200" dirty="0">
                <a:solidFill>
                  <a:schemeClr val="tx1"/>
                </a:solidFill>
                <a:latin typeface="Meiryo UI" panose="020B0604030504040204" pitchFamily="50" charset="-128"/>
                <a:ea typeface="Meiryo UI" panose="020B0604030504040204" pitchFamily="50" charset="-128"/>
              </a:rPr>
              <a:t>〇デジタル技術の活用方法を検討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F6B3F8D7-3618-403A-A5AD-4D371E2A859E}"/>
              </a:ext>
            </a:extLst>
          </p:cNvPr>
          <p:cNvSpPr/>
          <p:nvPr/>
        </p:nvSpPr>
        <p:spPr>
          <a:xfrm>
            <a:off x="5618736" y="2777296"/>
            <a:ext cx="3311904" cy="5181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spcAft>
                <a:spcPts val="375"/>
              </a:spcAft>
              <a:tabLst>
                <a:tab pos="470297" algn="l"/>
              </a:tabLst>
            </a:pPr>
            <a:r>
              <a:rPr lang="ja-JP" altLang="en-US" sz="1200" dirty="0">
                <a:solidFill>
                  <a:schemeClr val="tx1"/>
                </a:solidFill>
                <a:latin typeface="Meiryo UI" panose="020B0604030504040204" pitchFamily="50" charset="-128"/>
                <a:ea typeface="Meiryo UI" panose="020B0604030504040204" pitchFamily="50" charset="-128"/>
              </a:rPr>
              <a:t>〇これからの維持管理を見据えた蓄積データの活用方法を検討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5522D125-D182-4EAD-B1DE-8B84E67A5CCF}"/>
              </a:ext>
            </a:extLst>
          </p:cNvPr>
          <p:cNvSpPr/>
          <p:nvPr/>
        </p:nvSpPr>
        <p:spPr>
          <a:xfrm>
            <a:off x="5618736" y="3429000"/>
            <a:ext cx="3311904" cy="51816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3350" indent="-133350">
              <a:spcAft>
                <a:spcPts val="375"/>
              </a:spcAft>
              <a:tabLst>
                <a:tab pos="470297" algn="l"/>
              </a:tabLst>
            </a:pPr>
            <a:r>
              <a:rPr lang="ja-JP" altLang="en-US" sz="1200" dirty="0">
                <a:solidFill>
                  <a:schemeClr val="tx1"/>
                </a:solidFill>
                <a:latin typeface="Meiryo UI" panose="020B0604030504040204" pitchFamily="50" charset="-128"/>
                <a:ea typeface="Meiryo UI" panose="020B0604030504040204" pitchFamily="50" charset="-128"/>
              </a:rPr>
              <a:t>〇蓄積データの分析による判断基準等の定量化を検討</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3">
            <a:extLst>
              <a:ext uri="{FF2B5EF4-FFF2-40B4-BE49-F238E27FC236}">
                <a16:creationId xmlns:a16="http://schemas.microsoft.com/office/drawing/2014/main" id="{8ADA7269-CB5F-164B-0646-F7762EDC21FA}"/>
              </a:ext>
            </a:extLst>
          </p:cNvPr>
          <p:cNvSpPr txBox="1">
            <a:spLocks/>
          </p:cNvSpPr>
          <p:nvPr/>
        </p:nvSpPr>
        <p:spPr>
          <a:xfrm>
            <a:off x="8483600" y="6492875"/>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7</a:t>
            </a:fld>
            <a:endParaRPr lang="ja-JP" altLang="en-US" dirty="0"/>
          </a:p>
        </p:txBody>
      </p:sp>
    </p:spTree>
    <p:extLst>
      <p:ext uri="{BB962C8B-B14F-4D97-AF65-F5344CB8AC3E}">
        <p14:creationId xmlns:p14="http://schemas.microsoft.com/office/powerpoint/2010/main" val="171338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88F9A76-0588-4E86-B321-A89FABE2326F}"/>
              </a:ext>
            </a:extLst>
          </p:cNvPr>
          <p:cNvSpPr>
            <a:spLocks noGrp="1"/>
          </p:cNvSpPr>
          <p:nvPr>
            <p:ph type="sldNum" sz="quarter" idx="12"/>
          </p:nvPr>
        </p:nvSpPr>
        <p:spPr/>
        <p:txBody>
          <a:bodyPr/>
          <a:lstStyle/>
          <a:p>
            <a:fld id="{682EF9F9-C4E8-46B2-BBF1-33E3162B856A}" type="slidenum">
              <a:rPr kumimoji="1" lang="ja-JP" altLang="en-US" smtClean="0"/>
              <a:t>8</a:t>
            </a:fld>
            <a:endParaRPr kumimoji="1" lang="ja-JP" altLang="en-US"/>
          </a:p>
        </p:txBody>
      </p:sp>
      <p:graphicFrame>
        <p:nvGraphicFramePr>
          <p:cNvPr id="3" name="表 13">
            <a:extLst>
              <a:ext uri="{FF2B5EF4-FFF2-40B4-BE49-F238E27FC236}">
                <a16:creationId xmlns:a16="http://schemas.microsoft.com/office/drawing/2014/main" id="{3D3C0E38-5CC5-4A5A-8B4D-215AA1DB1EA1}"/>
              </a:ext>
            </a:extLst>
          </p:cNvPr>
          <p:cNvGraphicFramePr>
            <a:graphicFrameLocks noGrp="1"/>
          </p:cNvGraphicFramePr>
          <p:nvPr>
            <p:extLst>
              <p:ext uri="{D42A27DB-BD31-4B8C-83A1-F6EECF244321}">
                <p14:modId xmlns:p14="http://schemas.microsoft.com/office/powerpoint/2010/main" val="3289628973"/>
              </p:ext>
            </p:extLst>
          </p:nvPr>
        </p:nvGraphicFramePr>
        <p:xfrm>
          <a:off x="549433" y="4369662"/>
          <a:ext cx="8336120" cy="1839573"/>
        </p:xfrm>
        <a:graphic>
          <a:graphicData uri="http://schemas.openxmlformats.org/drawingml/2006/table">
            <a:tbl>
              <a:tblPr firstRow="1" bandRow="1">
                <a:tableStyleId>{21E4AEA4-8DFA-4A89-87EB-49C32662AFE0}</a:tableStyleId>
              </a:tblPr>
              <a:tblGrid>
                <a:gridCol w="4107792">
                  <a:extLst>
                    <a:ext uri="{9D8B030D-6E8A-4147-A177-3AD203B41FA5}">
                      <a16:colId xmlns:a16="http://schemas.microsoft.com/office/drawing/2014/main" val="3005738805"/>
                    </a:ext>
                  </a:extLst>
                </a:gridCol>
                <a:gridCol w="4228328">
                  <a:extLst>
                    <a:ext uri="{9D8B030D-6E8A-4147-A177-3AD203B41FA5}">
                      <a16:colId xmlns:a16="http://schemas.microsoft.com/office/drawing/2014/main" val="2171672254"/>
                    </a:ext>
                  </a:extLst>
                </a:gridCol>
              </a:tblGrid>
              <a:tr h="21675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設備部会　スケジュール</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議論の視点</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385627">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R6.3/11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各分野の取組方針（たたき台）作成</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現計画の効果検証から得た課題と取組方針の策定</a:t>
                      </a:r>
                      <a:endParaRPr lang="en-US" altLang="ja-JP" sz="1050" dirty="0">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latin typeface="Meiryo UI" panose="020B0604030504040204" pitchFamily="50" charset="-128"/>
                          <a:ea typeface="Meiryo UI" panose="020B0604030504040204" pitchFamily="50" charset="-128"/>
                        </a:rPr>
                        <a:t>審議会委員からの意見に対する取り組方針の策定</a:t>
                      </a:r>
                      <a:endParaRPr lang="en-US" altLang="ja-JP"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4053888"/>
                  </a:ext>
                </a:extLst>
              </a:tr>
              <a:tr h="730961">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R6.6/</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中旬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回設備部会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kern="100" dirty="0">
                          <a:latin typeface="Meiryo UI" panose="020B0604030504040204" pitchFamily="50" charset="-128"/>
                          <a:ea typeface="Meiryo UI" panose="020B0604030504040204" pitchFamily="50" charset="-128"/>
                        </a:rPr>
                        <a:t>行動計画素案（中間とりまとめ）</a:t>
                      </a:r>
                      <a:endParaRPr lang="en-US" altLang="ja-JP" sz="1050" kern="100" dirty="0">
                        <a:latin typeface="Meiryo UI" panose="020B0604030504040204" pitchFamily="50" charset="-128"/>
                        <a:ea typeface="Meiryo UI" panose="020B0604030504040204" pitchFamily="50" charset="-128"/>
                      </a:endParaRPr>
                    </a:p>
                    <a:p>
                      <a:pPr marL="0" indent="0">
                        <a:spcBef>
                          <a:spcPct val="0"/>
                        </a:spcBef>
                        <a:buFont typeface="Wingdings" panose="05000000000000000000" pitchFamily="2" charset="2"/>
                        <a:buNone/>
                        <a:defRPr/>
                      </a:pPr>
                      <a:r>
                        <a:rPr lang="ja-JP" altLang="en-US" sz="1050" kern="100" dirty="0">
                          <a:effectLst/>
                          <a:latin typeface="Meiryo UI" panose="020B0604030504040204" pitchFamily="50" charset="-128"/>
                          <a:ea typeface="Meiryo UI" panose="020B0604030504040204" pitchFamily="50" charset="-128"/>
                        </a:rPr>
                        <a:t>   〇目標寿命の設定案（設備分類の細分化と追加）（全事業共通）</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〇機械設備の健全度の定義見直し案（下水道）</a:t>
                      </a:r>
                      <a:endParaRPr lang="en-US" altLang="ja-JP" sz="1050" kern="100" dirty="0">
                        <a:effectLst/>
                        <a:latin typeface="Meiryo UI" panose="020B0604030504040204" pitchFamily="50" charset="-128"/>
                        <a:ea typeface="Meiryo UI" panose="020B0604030504040204" pitchFamily="50" charset="-128"/>
                      </a:endParaRPr>
                    </a:p>
                    <a:p>
                      <a:pPr>
                        <a:spcBef>
                          <a:spcPct val="0"/>
                        </a:spcBef>
                        <a:buNone/>
                        <a:defRPr/>
                      </a:pPr>
                      <a:r>
                        <a:rPr lang="ja-JP" altLang="en-US" sz="1050" kern="100" dirty="0">
                          <a:effectLst/>
                          <a:latin typeface="Meiryo UI" panose="020B0604030504040204" pitchFamily="50" charset="-128"/>
                          <a:ea typeface="Meiryo UI" panose="020B0604030504040204" pitchFamily="50" charset="-128"/>
                        </a:rPr>
                        <a:t>　</a:t>
                      </a:r>
                      <a:r>
                        <a:rPr lang="en-US" altLang="ja-JP" sz="1050" kern="100" dirty="0">
                          <a:effectLst/>
                          <a:latin typeface="Meiryo UI" panose="020B0604030504040204" pitchFamily="50" charset="-128"/>
                          <a:ea typeface="Meiryo UI" panose="020B0604030504040204" pitchFamily="50" charset="-128"/>
                        </a:rPr>
                        <a:t> </a:t>
                      </a:r>
                      <a:r>
                        <a:rPr lang="ja-JP" altLang="en-US" sz="1050" kern="100" dirty="0">
                          <a:effectLst/>
                          <a:latin typeface="Meiryo UI" panose="020B0604030504040204" pitchFamily="50" charset="-128"/>
                          <a:ea typeface="Meiryo UI" panose="020B0604030504040204" pitchFamily="50" charset="-128"/>
                        </a:rPr>
                        <a:t>〇改築判定フロー（下水道）</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3328167"/>
                  </a:ext>
                </a:extLst>
              </a:tr>
              <a:tr h="445113">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R6.10/</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回部会</a:t>
                      </a:r>
                      <a:endParaRPr lang="en-US" altLang="ja-JP" sz="1050" b="1"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dirty="0">
                          <a:solidFill>
                            <a:schemeClr val="dk1">
                              <a:hueOff val="0"/>
                              <a:satOff val="0"/>
                              <a:lumOff val="0"/>
                              <a:alphaOff val="0"/>
                            </a:schemeClr>
                          </a:solidFill>
                          <a:latin typeface="Meiryo UI" panose="020B0604030504040204" pitchFamily="50" charset="-128"/>
                          <a:ea typeface="Meiryo UI" panose="020B0604030504040204" pitchFamily="50" charset="-128"/>
                        </a:rPr>
                        <a:t>各分野の最終とりまとめ</a:t>
                      </a:r>
                      <a:endParaRPr lang="en-US" altLang="ja-JP" sz="1050" dirty="0">
                        <a:solidFill>
                          <a:schemeClr val="dk1">
                            <a:hueOff val="0"/>
                            <a:satOff val="0"/>
                            <a:lumOff val="0"/>
                            <a:alphaOff val="0"/>
                          </a:schemeClr>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行動計画の最終とりまとめ</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516131"/>
                  </a:ext>
                </a:extLst>
              </a:tr>
            </a:tbl>
          </a:graphicData>
        </a:graphic>
      </p:graphicFrame>
      <p:graphicFrame>
        <p:nvGraphicFramePr>
          <p:cNvPr id="6" name="表 13">
            <a:extLst>
              <a:ext uri="{FF2B5EF4-FFF2-40B4-BE49-F238E27FC236}">
                <a16:creationId xmlns:a16="http://schemas.microsoft.com/office/drawing/2014/main" id="{EE3AFF69-2F77-45C0-B684-02C6063934B3}"/>
              </a:ext>
            </a:extLst>
          </p:cNvPr>
          <p:cNvGraphicFramePr>
            <a:graphicFrameLocks noGrp="1"/>
          </p:cNvGraphicFramePr>
          <p:nvPr>
            <p:extLst>
              <p:ext uri="{D42A27DB-BD31-4B8C-83A1-F6EECF244321}">
                <p14:modId xmlns:p14="http://schemas.microsoft.com/office/powerpoint/2010/main" val="2798113316"/>
              </p:ext>
            </p:extLst>
          </p:nvPr>
        </p:nvGraphicFramePr>
        <p:xfrm>
          <a:off x="549434" y="742887"/>
          <a:ext cx="8336119" cy="3325799"/>
        </p:xfrm>
        <a:graphic>
          <a:graphicData uri="http://schemas.openxmlformats.org/drawingml/2006/table">
            <a:tbl>
              <a:tblPr firstRow="1" bandRow="1">
                <a:tableStyleId>{21E4AEA4-8DFA-4A89-87EB-49C32662AFE0}</a:tableStyleId>
              </a:tblPr>
              <a:tblGrid>
                <a:gridCol w="4144486">
                  <a:extLst>
                    <a:ext uri="{9D8B030D-6E8A-4147-A177-3AD203B41FA5}">
                      <a16:colId xmlns:a16="http://schemas.microsoft.com/office/drawing/2014/main" val="1374943750"/>
                    </a:ext>
                  </a:extLst>
                </a:gridCol>
                <a:gridCol w="4191633">
                  <a:extLst>
                    <a:ext uri="{9D8B030D-6E8A-4147-A177-3AD203B41FA5}">
                      <a16:colId xmlns:a16="http://schemas.microsoft.com/office/drawing/2014/main" val="3202297147"/>
                    </a:ext>
                  </a:extLst>
                </a:gridCol>
              </a:tblGrid>
              <a:tr h="232432">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審議会・全体検討部会　　スケジュール</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議論の視点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3094800"/>
                  </a:ext>
                </a:extLst>
              </a:tr>
              <a:tr h="840903">
                <a:tc>
                  <a:txBody>
                    <a:bodyPr/>
                    <a:lstStyle/>
                    <a:p>
                      <a:pPr eaLnBrk="1" hangingPunct="1">
                        <a:spcBef>
                          <a:spcPct val="0"/>
                        </a:spcBef>
                        <a:buFontTx/>
                        <a:buNone/>
                        <a:defRPr/>
                      </a:pPr>
                      <a:r>
                        <a:rPr lang="ja-JP" altLang="en-US" sz="1050" b="1" dirty="0">
                          <a:solidFill>
                            <a:srgbClr val="558ED5"/>
                          </a:solidFill>
                          <a:latin typeface="Meiryo UI" panose="020B0604030504040204" pitchFamily="50" charset="-128"/>
                          <a:ea typeface="Meiryo UI" panose="020B0604030504040204" pitchFamily="50" charset="-128"/>
                        </a:rPr>
                        <a:t>◆</a:t>
                      </a:r>
                      <a:r>
                        <a:rPr lang="en-US" altLang="ja-JP" sz="1050" b="1" dirty="0">
                          <a:solidFill>
                            <a:srgbClr val="558ED5"/>
                          </a:solidFill>
                          <a:latin typeface="Meiryo UI" panose="020B0604030504040204" pitchFamily="50" charset="-128"/>
                          <a:ea typeface="Meiryo UI" panose="020B0604030504040204" pitchFamily="50" charset="-128"/>
                        </a:rPr>
                        <a:t>R6.1/17</a:t>
                      </a:r>
                      <a:r>
                        <a:rPr lang="ja-JP" altLang="en-US" sz="1050" b="1" dirty="0">
                          <a:solidFill>
                            <a:srgbClr val="558ED5"/>
                          </a:solidFill>
                          <a:latin typeface="Meiryo UI" panose="020B0604030504040204" pitchFamily="50" charset="-128"/>
                          <a:ea typeface="Meiryo UI" panose="020B0604030504040204" pitchFamily="50" charset="-128"/>
                        </a:rPr>
                        <a:t>　　第</a:t>
                      </a:r>
                      <a:r>
                        <a:rPr lang="en-US" altLang="ja-JP" sz="1050" b="1" dirty="0">
                          <a:solidFill>
                            <a:srgbClr val="558ED5"/>
                          </a:solidFill>
                          <a:latin typeface="Meiryo UI" panose="020B0604030504040204" pitchFamily="50" charset="-128"/>
                          <a:ea typeface="Meiryo UI" panose="020B0604030504040204" pitchFamily="50" charset="-128"/>
                        </a:rPr>
                        <a:t>1</a:t>
                      </a:r>
                      <a:r>
                        <a:rPr lang="ja-JP" altLang="en-US" sz="1050" b="1" dirty="0">
                          <a:solidFill>
                            <a:srgbClr val="558ED5"/>
                          </a:solidFill>
                          <a:latin typeface="Meiryo UI" panose="020B0604030504040204" pitchFamily="50" charset="-128"/>
                          <a:ea typeface="Meiryo UI" panose="020B0604030504040204" pitchFamily="50" charset="-128"/>
                        </a:rPr>
                        <a:t>回審議会：諮問</a:t>
                      </a:r>
                      <a:r>
                        <a:rPr lang="ja-JP" altLang="en-US" sz="1050" dirty="0">
                          <a:solidFill>
                            <a:srgbClr val="558ED5"/>
                          </a:solidFill>
                          <a:latin typeface="Meiryo UI" panose="020B0604030504040204" pitchFamily="50" charset="-128"/>
                          <a:ea typeface="Meiryo UI" panose="020B0604030504040204" pitchFamily="50" charset="-128"/>
                        </a:rPr>
                        <a:t> </a:t>
                      </a:r>
                      <a:endParaRPr lang="en-US" altLang="ja-JP" sz="1050" dirty="0">
                        <a:solidFill>
                          <a:srgbClr val="558ED5"/>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長寿命化計画の見直しについて</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Wingdings" panose="05000000000000000000" pitchFamily="2" charset="2"/>
                        <a:buNone/>
                        <a:defRPr/>
                      </a:pPr>
                      <a:r>
                        <a:rPr lang="ja-JP" altLang="en-US" sz="1050" dirty="0">
                          <a:solidFill>
                            <a:srgbClr val="000000"/>
                          </a:solidFill>
                          <a:latin typeface="Meiryo UI" panose="020B0604030504040204" pitchFamily="50" charset="-128"/>
                          <a:ea typeface="Meiryo UI" panose="020B0604030504040204" pitchFamily="50" charset="-128"/>
                        </a:rPr>
                        <a:t>　・　現計画の検証</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社会情勢をの変化を踏まえた課題整理</a:t>
                      </a:r>
                      <a:endParaRPr lang="en-US" altLang="ja-JP" sz="1050" dirty="0">
                        <a:solidFill>
                          <a:srgbClr val="000000"/>
                        </a:solidFill>
                        <a:latin typeface="Meiryo UI" panose="020B0604030504040204" pitchFamily="50" charset="-128"/>
                        <a:ea typeface="Meiryo UI" panose="020B0604030504040204" pitchFamily="50" charset="-128"/>
                      </a:endParaRPr>
                    </a:p>
                    <a:p>
                      <a:pPr eaLnBrk="1" hangingPunct="1">
                        <a:spcBef>
                          <a:spcPct val="0"/>
                        </a:spcBef>
                        <a:buFont typeface="Arial" panose="020B0604020202020204" pitchFamily="34" charset="0"/>
                        <a:buNone/>
                        <a:defRPr/>
                      </a:pPr>
                      <a:r>
                        <a:rPr lang="ja-JP" altLang="en-US" sz="1050" dirty="0">
                          <a:solidFill>
                            <a:srgbClr val="000000"/>
                          </a:solidFill>
                          <a:latin typeface="Meiryo UI" panose="020B0604030504040204" pitchFamily="50" charset="-128"/>
                          <a:ea typeface="Meiryo UI" panose="020B0604030504040204" pitchFamily="50" charset="-128"/>
                        </a:rPr>
                        <a:t>　・　今後の取組の方向性</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府のこれまでの取組に対して検証すべき事項や課題と捉えられる事項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社会情勢の変化を踏まえて考慮すべき事項</a:t>
                      </a: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今後の取組の方向性に必要な視点、検討事項</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4775480"/>
                  </a:ext>
                </a:extLst>
              </a:tr>
              <a:tr h="388109">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５</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/14</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a:lnSpc>
                          <a:spcPct val="90000"/>
                        </a:lnSpc>
                        <a:spcAft>
                          <a:spcPct val="15000"/>
                        </a:spcAft>
                        <a:buFont typeface="Wingdings" panose="05000000000000000000" pitchFamily="2" charset="2"/>
                        <a:buChar char="p"/>
                        <a:defRPr/>
                      </a:pPr>
                      <a:r>
                        <a:rPr lang="ja-JP" altLang="en-US" sz="1050" dirty="0">
                          <a:solidFill>
                            <a:srgbClr val="000000"/>
                          </a:solidFill>
                          <a:latin typeface="Meiryo UI" panose="020B0604030504040204" pitchFamily="50" charset="-128"/>
                          <a:ea typeface="Meiryo UI" panose="020B0604030504040204" pitchFamily="50" charset="-128"/>
                        </a:rPr>
                        <a:t>全体の取組方針のとりまとめ・策定</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各部会での検証結果、課題等を踏まえた全体の取組方針の策定</a:t>
                      </a:r>
                      <a:endParaRPr lang="en-US" altLang="ja-JP" sz="1050" dirty="0">
                        <a:solidFill>
                          <a:srgbClr val="FF0000"/>
                        </a:solidFill>
                        <a:latin typeface="Meiryo UI" panose="020B0604030504040204" pitchFamily="50" charset="-128"/>
                        <a:ea typeface="Meiryo UI" panose="020B0604030504040204" pitchFamily="50" charset="-128"/>
                      </a:endParaRPr>
                    </a:p>
                    <a:p>
                      <a:pPr marL="136922" indent="-136922">
                        <a:spcBef>
                          <a:spcPct val="0"/>
                        </a:spcBef>
                        <a:buFont typeface="Wingdings" panose="05000000000000000000" pitchFamily="2" charset="2"/>
                        <a:buChar char="Ø"/>
                        <a:defRPr/>
                      </a:pPr>
                      <a:r>
                        <a:rPr lang="ja-JP" altLang="en-US" sz="1050" dirty="0">
                          <a:solidFill>
                            <a:srgbClr val="000000"/>
                          </a:solidFill>
                          <a:latin typeface="Meiryo UI" panose="020B0604030504040204" pitchFamily="50" charset="-128"/>
                          <a:ea typeface="Meiryo UI" panose="020B0604030504040204" pitchFamily="50" charset="-128"/>
                        </a:rPr>
                        <a:t>持続可能な維持管理の仕組みづくりの取組方針の策定</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4341247"/>
                  </a:ext>
                </a:extLst>
              </a:tr>
              <a:tr h="946555">
                <a:tc>
                  <a:txBody>
                    <a:bodyPr/>
                    <a:lstStyle/>
                    <a:p>
                      <a:pPr marL="0" lvl="1" defTabSz="766744">
                        <a:lnSpc>
                          <a:spcPct val="90000"/>
                        </a:lnSpc>
                        <a:spcAft>
                          <a:spcPct val="15000"/>
                        </a:spcAft>
                        <a:defRPr/>
                      </a:pPr>
                      <a:r>
                        <a:rPr lang="ja-JP" altLang="en-US" sz="1050"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R6.7/</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初旬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2</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r>
                        <a:rPr lang="ja-JP" altLang="en-US" sz="1050" dirty="0">
                          <a:solidFill>
                            <a:schemeClr val="accent6">
                              <a:lumMod val="75000"/>
                            </a:schemeClr>
                          </a:solidFill>
                          <a:latin typeface="Meiryo UI" panose="020B0604030504040204" pitchFamily="50" charset="-128"/>
                          <a:ea typeface="Meiryo UI" panose="020B0604030504040204" pitchFamily="50" charset="-128"/>
                        </a:rPr>
                        <a:t>　</a:t>
                      </a:r>
                      <a:endParaRPr lang="en-US" altLang="ja-JP" sz="1050" dirty="0">
                        <a:solidFill>
                          <a:schemeClr val="accent6">
                            <a:lumMod val="75000"/>
                          </a:schemeClr>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defRPr/>
                      </a:pPr>
                      <a:r>
                        <a:rPr lang="ja-JP" altLang="en-US" sz="1050" dirty="0">
                          <a:latin typeface="Meiryo UI" panose="020B0604030504040204" pitchFamily="50" charset="-128"/>
                          <a:ea typeface="Meiryo UI" panose="020B0604030504040204" pitchFamily="50" charset="-128"/>
                        </a:rPr>
                        <a:t>取組方針に基づいた具体的な取組</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None/>
                        <a:defRPr/>
                      </a:pPr>
                      <a:r>
                        <a:rPr lang="ja-JP" altLang="en-US" sz="1050" dirty="0">
                          <a:latin typeface="Meiryo UI" panose="020B0604030504040204" pitchFamily="50" charset="-128"/>
                          <a:ea typeface="Meiryo UI" panose="020B0604030504040204" pitchFamily="50" charset="-128"/>
                        </a:rPr>
                        <a:t>　 内容の検討</a:t>
                      </a:r>
                      <a:endParaRPr lang="en-US" altLang="ja-JP" sz="105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endParaRPr lang="ja-JP" altLang="en-US" sz="600" dirty="0">
                        <a:latin typeface="Meiryo UI" panose="020B0604030504040204" pitchFamily="50" charset="-128"/>
                        <a:ea typeface="Meiryo UI" panose="020B0604030504040204" pitchFamily="50" charset="-128"/>
                      </a:endParaRPr>
                    </a:p>
                    <a:p>
                      <a:pPr marL="0" lvl="1" defTabSz="766744">
                        <a:lnSpc>
                          <a:spcPct val="90000"/>
                        </a:lnSpc>
                        <a:spcAft>
                          <a:spcPct val="15000"/>
                        </a:spcAft>
                        <a:defRPr/>
                      </a:pPr>
                      <a:r>
                        <a:rPr lang="ja-JP" altLang="en-US" sz="1050"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R6.7/</a:t>
                      </a:r>
                      <a:r>
                        <a:rPr lang="ja-JP" altLang="en-US" sz="1050" b="1" dirty="0">
                          <a:solidFill>
                            <a:schemeClr val="accent1"/>
                          </a:solidFill>
                          <a:latin typeface="Meiryo UI" panose="020B0604030504040204" pitchFamily="50" charset="-128"/>
                          <a:ea typeface="Meiryo UI" panose="020B0604030504040204" pitchFamily="50" charset="-128"/>
                        </a:rPr>
                        <a:t>下旬　第</a:t>
                      </a:r>
                      <a:r>
                        <a:rPr lang="en-US" altLang="ja-JP" sz="1050" b="1" dirty="0">
                          <a:solidFill>
                            <a:schemeClr val="accent1"/>
                          </a:solidFill>
                          <a:latin typeface="Meiryo UI" panose="020B0604030504040204" pitchFamily="50" charset="-128"/>
                          <a:ea typeface="Meiryo UI" panose="020B0604030504040204" pitchFamily="50" charset="-128"/>
                        </a:rPr>
                        <a:t>2</a:t>
                      </a:r>
                      <a:r>
                        <a:rPr lang="ja-JP" altLang="en-US" sz="1050" b="1" dirty="0">
                          <a:solidFill>
                            <a:schemeClr val="accent1"/>
                          </a:solidFill>
                          <a:latin typeface="Meiryo UI" panose="020B0604030504040204" pitchFamily="50" charset="-128"/>
                          <a:ea typeface="Meiryo UI" panose="020B0604030504040204" pitchFamily="50" charset="-128"/>
                        </a:rPr>
                        <a:t>回審議会：中間とりまとめ</a:t>
                      </a:r>
                      <a:r>
                        <a:rPr lang="ja-JP" altLang="en-US" sz="1050" dirty="0">
                          <a:solidFill>
                            <a:schemeClr val="accent1"/>
                          </a:solidFill>
                          <a:latin typeface="Meiryo UI" panose="020B0604030504040204" pitchFamily="50" charset="-128"/>
                          <a:ea typeface="Meiryo UI" panose="020B0604030504040204" pitchFamily="50" charset="-128"/>
                        </a:rPr>
                        <a:t>　</a:t>
                      </a:r>
                      <a:endParaRPr lang="en-US" altLang="ja-JP" sz="1050" dirty="0">
                        <a:solidFill>
                          <a:schemeClr val="accent1"/>
                        </a:solidFill>
                        <a:latin typeface="Meiryo UI" panose="020B0604030504040204" pitchFamily="50" charset="-128"/>
                        <a:ea typeface="Meiryo UI" panose="020B0604030504040204" pitchFamily="50" charset="-128"/>
                      </a:endParaRPr>
                    </a:p>
                    <a:p>
                      <a:pPr marL="0" lvl="1" defTabSz="766744">
                        <a:lnSpc>
                          <a:spcPct val="90000"/>
                        </a:lnSpc>
                        <a:spcAft>
                          <a:spcPct val="15000"/>
                        </a:spcAft>
                        <a:buFont typeface="Wingdings" panose="05000000000000000000" pitchFamily="2" charset="2"/>
                        <a:buChar char="p"/>
                        <a:tabLst>
                          <a:tab pos="0" algn="l"/>
                        </a:tabLst>
                        <a:defRPr/>
                      </a:pPr>
                      <a:r>
                        <a:rPr lang="ja-JP" altLang="en-US" sz="1050" dirty="0">
                          <a:latin typeface="Meiryo UI" panose="020B0604030504040204" pitchFamily="50" charset="-128"/>
                          <a:ea typeface="Meiryo UI" panose="020B0604030504040204" pitchFamily="50" charset="-128"/>
                        </a:rPr>
                        <a:t>取組方針に基づいた具体的な取組内容の検討</a:t>
                      </a:r>
                      <a:endParaRPr lang="ja-JP" altLang="en-US" sz="1050" dirty="0">
                        <a:latin typeface="Meiryo UI" pitchFamily="50" charset="-128"/>
                        <a:ea typeface="Meiryo UI" pitchFamily="50" charset="-128"/>
                        <a:cs typeface="Meiryo UI"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indent="-171450">
                        <a:buFont typeface="Wingdings" panose="05000000000000000000" pitchFamily="2" charset="2"/>
                        <a:buChar char="Ø"/>
                      </a:pPr>
                      <a:r>
                        <a:rPr kumimoji="1" lang="ja-JP" altLang="en-US" sz="1050" dirty="0">
                          <a:latin typeface="Meiryo UI" panose="020B0604030504040204" pitchFamily="50" charset="-128"/>
                          <a:ea typeface="Meiryo UI" panose="020B0604030504040204" pitchFamily="50" charset="-128"/>
                        </a:rPr>
                        <a:t>中間とりまとめ内容の精査</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4253980"/>
                  </a:ext>
                </a:extLst>
              </a:tr>
              <a:tr h="0">
                <a:tc>
                  <a:txBody>
                    <a:bodyPr/>
                    <a:lstStyle/>
                    <a:p>
                      <a:pPr marL="0" lvl="1">
                        <a:lnSpc>
                          <a:spcPct val="90000"/>
                        </a:lnSpc>
                        <a:spcAft>
                          <a:spcPct val="15000"/>
                        </a:spcAft>
                        <a:defRPr/>
                      </a:pPr>
                      <a:r>
                        <a:rPr lang="ja-JP" altLang="en-US" sz="1050" b="1" dirty="0">
                          <a:solidFill>
                            <a:schemeClr val="accent6">
                              <a:lumMod val="75000"/>
                            </a:schemeClr>
                          </a:solidFill>
                          <a:latin typeface="Meiryo UI" panose="020B0604030504040204" pitchFamily="50" charset="-128"/>
                          <a:ea typeface="Meiryo UI" panose="020B0604030504040204" pitchFamily="50" charset="-128"/>
                        </a:rPr>
                        <a:t>◆</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R6.11/</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下旬　第</a:t>
                      </a:r>
                      <a:r>
                        <a:rPr lang="en-US" altLang="ja-JP" sz="1050" b="1" dirty="0">
                          <a:solidFill>
                            <a:schemeClr val="accent6">
                              <a:lumMod val="75000"/>
                            </a:schemeClr>
                          </a:solidFill>
                          <a:latin typeface="Meiryo UI" panose="020B0604030504040204" pitchFamily="50" charset="-128"/>
                          <a:ea typeface="Meiryo UI" panose="020B0604030504040204" pitchFamily="50" charset="-128"/>
                        </a:rPr>
                        <a:t>3</a:t>
                      </a:r>
                      <a:r>
                        <a:rPr lang="ja-JP" altLang="en-US" sz="1050" b="1" dirty="0">
                          <a:solidFill>
                            <a:schemeClr val="accent6">
                              <a:lumMod val="75000"/>
                            </a:schemeClr>
                          </a:solidFill>
                          <a:latin typeface="Meiryo UI" panose="020B0604030504040204" pitchFamily="50" charset="-128"/>
                          <a:ea typeface="Meiryo UI" panose="020B0604030504040204" pitchFamily="50" charset="-128"/>
                        </a:rPr>
                        <a:t>回全体検討部会</a:t>
                      </a:r>
                      <a:endParaRPr lang="en-US" altLang="ja-JP" sz="1050" b="0" dirty="0">
                        <a:solidFill>
                          <a:schemeClr val="accent6">
                            <a:lumMod val="75000"/>
                          </a:schemeClr>
                        </a:solidFill>
                        <a:latin typeface="Meiryo UI" panose="020B0604030504040204" pitchFamily="50" charset="-128"/>
                        <a:ea typeface="Meiryo UI" panose="020B0604030504040204" pitchFamily="50" charset="-128"/>
                      </a:endParaRPr>
                    </a:p>
                    <a:p>
                      <a:pPr marL="171450" lvl="1" indent="-171450">
                        <a:lnSpc>
                          <a:spcPct val="90000"/>
                        </a:lnSpc>
                        <a:spcAft>
                          <a:spcPct val="15000"/>
                        </a:spcAft>
                        <a:buFont typeface="Wingdings" panose="05000000000000000000" pitchFamily="2" charset="2"/>
                        <a:buChar char="p"/>
                        <a:defRPr/>
                      </a:pPr>
                      <a:r>
                        <a:rPr lang="ja-JP" altLang="en-US" sz="1050" b="0" dirty="0">
                          <a:solidFill>
                            <a:schemeClr val="dk1">
                              <a:hueOff val="0"/>
                              <a:satOff val="0"/>
                              <a:lumOff val="0"/>
                              <a:alphaOff val="0"/>
                            </a:schemeClr>
                          </a:solidFill>
                          <a:latin typeface="Meiryo UI" panose="020B0604030504040204" pitchFamily="50" charset="-128"/>
                          <a:ea typeface="Meiryo UI" panose="020B0604030504040204" pitchFamily="50" charset="-128"/>
                        </a:rPr>
                        <a:t>最終とりまとめ</a:t>
                      </a:r>
                      <a:endParaRPr kumimoji="1" lang="ja-JP" altLang="en-US" sz="1050" b="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最終とりまとめ内容の精査</a:t>
                      </a:r>
                      <a:endParaRPr lang="en-US" altLang="ja-JP" sz="1050" dirty="0">
                        <a:solidFill>
                          <a:srgbClr val="000000"/>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444632"/>
                  </a:ext>
                </a:extLst>
              </a:tr>
              <a:tr h="3642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accent1"/>
                          </a:solidFill>
                          <a:latin typeface="Meiryo UI" panose="020B0604030504040204" pitchFamily="50" charset="-128"/>
                          <a:ea typeface="Meiryo UI" panose="020B0604030504040204" pitchFamily="50" charset="-128"/>
                        </a:rPr>
                        <a:t>◆</a:t>
                      </a:r>
                      <a:r>
                        <a:rPr lang="en-US" altLang="ja-JP" sz="1050" b="1" dirty="0">
                          <a:solidFill>
                            <a:schemeClr val="accent1"/>
                          </a:solidFill>
                          <a:latin typeface="Meiryo UI" panose="020B0604030504040204" pitchFamily="50" charset="-128"/>
                          <a:ea typeface="Meiryo UI" panose="020B0604030504040204" pitchFamily="50" charset="-128"/>
                        </a:rPr>
                        <a:t>R7.1/</a:t>
                      </a:r>
                      <a:r>
                        <a:rPr lang="ja-JP" altLang="en-US" sz="1050" b="1" dirty="0">
                          <a:solidFill>
                            <a:schemeClr val="accent1"/>
                          </a:solidFill>
                          <a:latin typeface="Meiryo UI" panose="020B0604030504040204" pitchFamily="50" charset="-128"/>
                          <a:ea typeface="Meiryo UI" panose="020B0604030504040204" pitchFamily="50" charset="-128"/>
                        </a:rPr>
                        <a:t>中旬　第</a:t>
                      </a:r>
                      <a:r>
                        <a:rPr lang="en-US" altLang="ja-JP" sz="1050" b="1" dirty="0">
                          <a:solidFill>
                            <a:schemeClr val="accent1"/>
                          </a:solidFill>
                          <a:latin typeface="Meiryo UI" panose="020B0604030504040204" pitchFamily="50" charset="-128"/>
                          <a:ea typeface="Meiryo UI" panose="020B0604030504040204" pitchFamily="50" charset="-128"/>
                        </a:rPr>
                        <a:t>3</a:t>
                      </a:r>
                      <a:r>
                        <a:rPr lang="ja-JP" altLang="en-US" sz="1050" b="1" dirty="0">
                          <a:solidFill>
                            <a:schemeClr val="accent1"/>
                          </a:solidFill>
                          <a:latin typeface="Meiryo UI" panose="020B0604030504040204" pitchFamily="50" charset="-128"/>
                          <a:ea typeface="Meiryo UI" panose="020B0604030504040204" pitchFamily="50" charset="-128"/>
                        </a:rPr>
                        <a:t>回審議会：</a:t>
                      </a:r>
                      <a:r>
                        <a:rPr lang="en-US" altLang="ja-JP" sz="1050" b="1" dirty="0">
                          <a:solidFill>
                            <a:schemeClr val="accent1"/>
                          </a:solidFill>
                          <a:latin typeface="Meiryo UI" panose="020B0604030504040204" pitchFamily="50" charset="-128"/>
                          <a:ea typeface="Meiryo UI" panose="020B0604030504040204" pitchFamily="50" charset="-128"/>
                        </a:rPr>
                        <a:t>   </a:t>
                      </a:r>
                      <a:r>
                        <a:rPr lang="ja-JP" altLang="en-US" sz="1050" b="1" dirty="0">
                          <a:solidFill>
                            <a:schemeClr val="accent1"/>
                          </a:solidFill>
                          <a:latin typeface="Meiryo UI" panose="020B0604030504040204" pitchFamily="50" charset="-128"/>
                          <a:ea typeface="Meiryo UI" panose="020B0604030504040204" pitchFamily="50" charset="-128"/>
                        </a:rPr>
                        <a:t>答申</a:t>
                      </a:r>
                      <a:endParaRPr kumimoji="1" lang="en-US" altLang="ja-JP" sz="1050" b="1" dirty="0">
                        <a:solidFill>
                          <a:schemeClr val="accent1"/>
                        </a:solidFill>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050" dirty="0">
                          <a:solidFill>
                            <a:srgbClr val="000000"/>
                          </a:solidFill>
                          <a:latin typeface="Meiryo UI" panose="020B0604030504040204" pitchFamily="50" charset="-128"/>
                          <a:ea typeface="Meiryo UI" panose="020B0604030504040204" pitchFamily="50" charset="-128"/>
                        </a:rPr>
                        <a:t>答申</a:t>
                      </a:r>
                      <a:endParaRPr kumimoji="1" lang="ja-JP" altLang="en-US" sz="1050" dirty="0">
                        <a:latin typeface="Meiryo UI" panose="020B0604030504040204" pitchFamily="50" charset="-128"/>
                        <a:ea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0525172"/>
                  </a:ext>
                </a:extLst>
              </a:tr>
            </a:tbl>
          </a:graphicData>
        </a:graphic>
      </p:graphicFrame>
      <p:sp>
        <p:nvSpPr>
          <p:cNvPr id="9" name="Rectangle 2">
            <a:extLst>
              <a:ext uri="{FF2B5EF4-FFF2-40B4-BE49-F238E27FC236}">
                <a16:creationId xmlns:a16="http://schemas.microsoft.com/office/drawing/2014/main" id="{D9BAA162-F062-456E-B3BD-706058E64C4D}"/>
              </a:ext>
            </a:extLst>
          </p:cNvPr>
          <p:cNvSpPr>
            <a:spLocks noChangeArrowheads="1"/>
          </p:cNvSpPr>
          <p:nvPr/>
        </p:nvSpPr>
        <p:spPr bwMode="auto">
          <a:xfrm>
            <a:off x="4760" y="-86110"/>
            <a:ext cx="9139240" cy="521597"/>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0" name="正方形/長方形 4">
            <a:extLst>
              <a:ext uri="{FF2B5EF4-FFF2-40B4-BE49-F238E27FC236}">
                <a16:creationId xmlns:a16="http://schemas.microsoft.com/office/drawing/2014/main" id="{E51B5851-53D8-422B-8189-DE7B1A71B862}"/>
              </a:ext>
            </a:extLst>
          </p:cNvPr>
          <p:cNvSpPr>
            <a:spLocks noChangeArrowheads="1"/>
          </p:cNvSpPr>
          <p:nvPr/>
        </p:nvSpPr>
        <p:spPr bwMode="auto">
          <a:xfrm>
            <a:off x="104721" y="-34047"/>
            <a:ext cx="852837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2600" b="1" dirty="0">
                <a:solidFill>
                  <a:schemeClr val="bg1"/>
                </a:solidFill>
                <a:latin typeface="Meiryo UI" panose="020B0604030504040204" pitchFamily="50" charset="-128"/>
                <a:ea typeface="Meiryo UI" panose="020B0604030504040204" pitchFamily="50" charset="-128"/>
              </a:rPr>
              <a:t>大阪府都市基盤施設維持管理技術審議会スケジュール</a:t>
            </a:r>
            <a:endParaRPr lang="en-US" altLang="zh-TW" sz="2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1">
            <a:extLst>
              <a:ext uri="{FF2B5EF4-FFF2-40B4-BE49-F238E27FC236}">
                <a16:creationId xmlns:a16="http://schemas.microsoft.com/office/drawing/2014/main" id="{792005CD-B7B3-439E-9142-3ACE2126DB14}"/>
              </a:ext>
            </a:extLst>
          </p:cNvPr>
          <p:cNvSpPr>
            <a:spLocks noChangeArrowheads="1"/>
          </p:cNvSpPr>
          <p:nvPr/>
        </p:nvSpPr>
        <p:spPr bwMode="auto">
          <a:xfrm>
            <a:off x="6978653" y="204805"/>
            <a:ext cx="21605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900" b="1" dirty="0">
                <a:solidFill>
                  <a:schemeClr val="bg1"/>
                </a:solidFill>
                <a:latin typeface="Meiryo UI" pitchFamily="50" charset="-128"/>
                <a:ea typeface="Meiryo UI" pitchFamily="50" charset="-128"/>
                <a:cs typeface="Meiryo UI" pitchFamily="50" charset="-128"/>
              </a:rPr>
              <a:t>第</a:t>
            </a:r>
            <a:r>
              <a:rPr lang="en-US" altLang="ja-JP" sz="900" b="1" dirty="0">
                <a:solidFill>
                  <a:schemeClr val="bg1"/>
                </a:solidFill>
                <a:latin typeface="Meiryo UI" pitchFamily="50" charset="-128"/>
                <a:ea typeface="Meiryo UI" pitchFamily="50" charset="-128"/>
                <a:cs typeface="Meiryo UI" pitchFamily="50" charset="-128"/>
              </a:rPr>
              <a:t>1</a:t>
            </a:r>
            <a:r>
              <a:rPr lang="ja-JP" altLang="en-US" sz="900" b="1" dirty="0">
                <a:solidFill>
                  <a:schemeClr val="bg1"/>
                </a:solidFill>
                <a:latin typeface="Meiryo UI" pitchFamily="50" charset="-128"/>
                <a:ea typeface="Meiryo UI" pitchFamily="50" charset="-128"/>
                <a:cs typeface="Meiryo UI" pitchFamily="50" charset="-128"/>
              </a:rPr>
              <a:t>回審議会の報告</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6CD2195D-8E0C-4418-B8C6-3952CEE4D0A5}"/>
              </a:ext>
            </a:extLst>
          </p:cNvPr>
          <p:cNvSpPr/>
          <p:nvPr/>
        </p:nvSpPr>
        <p:spPr>
          <a:xfrm>
            <a:off x="-317606" y="362091"/>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〇審議会・全体検討部会スケジュール</a:t>
            </a:r>
          </a:p>
        </p:txBody>
      </p:sp>
      <p:sp>
        <p:nvSpPr>
          <p:cNvPr id="13" name="四角形: 角を丸くする 12">
            <a:extLst>
              <a:ext uri="{FF2B5EF4-FFF2-40B4-BE49-F238E27FC236}">
                <a16:creationId xmlns:a16="http://schemas.microsoft.com/office/drawing/2014/main" id="{EEC9D712-C342-47A7-BD6E-DCC9B00D362E}"/>
              </a:ext>
            </a:extLst>
          </p:cNvPr>
          <p:cNvSpPr/>
          <p:nvPr/>
        </p:nvSpPr>
        <p:spPr>
          <a:xfrm>
            <a:off x="-792480" y="4013036"/>
            <a:ext cx="4130040" cy="4762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rgbClr val="FF0000"/>
                </a:solidFill>
                <a:uFill>
                  <a:solidFill>
                    <a:srgbClr val="FF0000"/>
                  </a:solidFill>
                </a:uFill>
                <a:latin typeface="Meiryo UI" panose="020B0604030504040204" pitchFamily="50" charset="-128"/>
                <a:ea typeface="Meiryo UI" panose="020B0604030504040204" pitchFamily="50" charset="-128"/>
              </a:rPr>
              <a:t>〇設備部会スケジュール</a:t>
            </a:r>
          </a:p>
        </p:txBody>
      </p:sp>
    </p:spTree>
    <p:extLst>
      <p:ext uri="{BB962C8B-B14F-4D97-AF65-F5344CB8AC3E}">
        <p14:creationId xmlns:p14="http://schemas.microsoft.com/office/powerpoint/2010/main" val="4227184425"/>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3" ma:contentTypeDescription="新しいドキュメントを作成します。" ma:contentTypeScope="" ma:versionID="302711bd8cb62e8c937d0b65462d69e6">
  <xsd:schema xmlns:xsd="http://www.w3.org/2001/XMLSchema" xmlns:xs="http://www.w3.org/2001/XMLSchema" xmlns:p="http://schemas.microsoft.com/office/2006/metadata/properties" xmlns:ns2="60b12527-e226-4614-b792-74ec134ea487" targetNamespace="http://schemas.microsoft.com/office/2006/metadata/properties" ma:root="true" ma:fieldsID="8e29ad473b0ef1f8c9140aff6bf289a9" ns2:_="">
    <xsd:import namespace="60b12527-e226-4614-b792-74ec134ea4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2.xml><?xml version="1.0" encoding="utf-8"?>
<ds:datastoreItem xmlns:ds="http://schemas.openxmlformats.org/officeDocument/2006/customXml" ds:itemID="{123580F3-5003-4643-A841-F6D2432542D8}">
  <ds:schemaRefs>
    <ds:schemaRef ds:uri="http://www.w3.org/XML/1998/namespace"/>
    <ds:schemaRef ds:uri="http://purl.org/dc/elements/1.1/"/>
    <ds:schemaRef ds:uri="http://schemas.microsoft.com/office/2006/documentManagement/types"/>
    <ds:schemaRef ds:uri="http://purl.org/dc/terms/"/>
    <ds:schemaRef ds:uri="http://purl.org/dc/dcmitype/"/>
    <ds:schemaRef ds:uri="http://schemas.microsoft.com/office/infopath/2007/PartnerControls"/>
    <ds:schemaRef ds:uri="http://schemas.openxmlformats.org/package/2006/metadata/core-properties"/>
    <ds:schemaRef ds:uri="4e21aece-359b-4e6f-8f54-c70e1e237c6a"/>
    <ds:schemaRef ds:uri="http://schemas.microsoft.com/sharepoint/v3"/>
    <ds:schemaRef ds:uri="http://schemas.microsoft.com/office/2006/metadata/properties"/>
  </ds:schemaRefs>
</ds:datastoreItem>
</file>

<file path=customXml/itemProps3.xml><?xml version="1.0" encoding="utf-8"?>
<ds:datastoreItem xmlns:ds="http://schemas.openxmlformats.org/officeDocument/2006/customXml" ds:itemID="{0DB53C05-2CEE-445B-85E1-1F522BC8A489}"/>
</file>

<file path=docProps/app.xml><?xml version="1.0" encoding="utf-8"?>
<Properties xmlns="http://schemas.openxmlformats.org/officeDocument/2006/extended-properties" xmlns:vt="http://schemas.openxmlformats.org/officeDocument/2006/docPropsVTypes">
  <Template>Slipstream</Template>
  <TotalTime>14245</TotalTime>
  <Words>2505</Words>
  <Application>Microsoft Office PowerPoint</Application>
  <PresentationFormat>画面に合わせる (4:3)</PresentationFormat>
  <Paragraphs>266</Paragraphs>
  <Slides>9</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HGSｺﾞｼｯｸM</vt:lpstr>
      <vt:lpstr>Meiryo UI</vt:lpstr>
      <vt:lpstr>ＭＳ ゴシック</vt:lpstr>
      <vt:lpstr>Arial</vt:lpstr>
      <vt:lpstr>Calibri</vt:lpstr>
      <vt:lpstr>Century</vt:lpstr>
      <vt:lpstr>Georgia</vt:lpstr>
      <vt:lpstr>Trebuchet MS</vt:lpstr>
      <vt:lpstr>Wingdings</vt:lpstr>
      <vt:lpstr>スリップストリーム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田村　寧啓</cp:lastModifiedBy>
  <cp:revision>567</cp:revision>
  <cp:lastPrinted>2024-03-05T07:27:35Z</cp:lastPrinted>
  <dcterms:created xsi:type="dcterms:W3CDTF">2013-06-19T04:48:16Z</dcterms:created>
  <dcterms:modified xsi:type="dcterms:W3CDTF">2024-03-06T05:58:00Z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