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59"/>
  </p:notesMasterIdLst>
  <p:sldIdLst>
    <p:sldId id="1208" r:id="rId6"/>
    <p:sldId id="828" r:id="rId7"/>
    <p:sldId id="450" r:id="rId8"/>
    <p:sldId id="834" r:id="rId9"/>
    <p:sldId id="902" r:id="rId10"/>
    <p:sldId id="880" r:id="rId11"/>
    <p:sldId id="830" r:id="rId12"/>
    <p:sldId id="882" r:id="rId13"/>
    <p:sldId id="1209" r:id="rId14"/>
    <p:sldId id="807" r:id="rId15"/>
    <p:sldId id="1217" r:id="rId16"/>
    <p:sldId id="808" r:id="rId17"/>
    <p:sldId id="844" r:id="rId18"/>
    <p:sldId id="784" r:id="rId19"/>
    <p:sldId id="733" r:id="rId20"/>
    <p:sldId id="1221" r:id="rId21"/>
    <p:sldId id="903" r:id="rId22"/>
    <p:sldId id="811" r:id="rId23"/>
    <p:sldId id="860" r:id="rId24"/>
    <p:sldId id="895" r:id="rId25"/>
    <p:sldId id="1210" r:id="rId26"/>
    <p:sldId id="1213" r:id="rId27"/>
    <p:sldId id="782" r:id="rId28"/>
    <p:sldId id="898" r:id="rId29"/>
    <p:sldId id="862" r:id="rId30"/>
    <p:sldId id="1218" r:id="rId31"/>
    <p:sldId id="785" r:id="rId32"/>
    <p:sldId id="786" r:id="rId33"/>
    <p:sldId id="884" r:id="rId34"/>
    <p:sldId id="890" r:id="rId35"/>
    <p:sldId id="899" r:id="rId36"/>
    <p:sldId id="900" r:id="rId37"/>
    <p:sldId id="1219" r:id="rId38"/>
    <p:sldId id="904" r:id="rId39"/>
    <p:sldId id="905" r:id="rId40"/>
    <p:sldId id="885" r:id="rId41"/>
    <p:sldId id="906" r:id="rId42"/>
    <p:sldId id="875" r:id="rId43"/>
    <p:sldId id="1211" r:id="rId44"/>
    <p:sldId id="1220" r:id="rId45"/>
    <p:sldId id="1212" r:id="rId46"/>
    <p:sldId id="825" r:id="rId47"/>
    <p:sldId id="891" r:id="rId48"/>
    <p:sldId id="1214" r:id="rId49"/>
    <p:sldId id="1215" r:id="rId50"/>
    <p:sldId id="1216" r:id="rId51"/>
    <p:sldId id="852" r:id="rId52"/>
    <p:sldId id="867" r:id="rId53"/>
    <p:sldId id="864" r:id="rId54"/>
    <p:sldId id="1207" r:id="rId55"/>
    <p:sldId id="1202" r:id="rId56"/>
    <p:sldId id="1204" r:id="rId57"/>
    <p:sldId id="908" r:id="rId58"/>
  </p:sldIdLst>
  <p:sldSz cx="9144000" cy="6858000" type="screen4x3"/>
  <p:notesSz cx="6807200" cy="9939338"/>
  <p:defaultTextStyle>
    <a:defPPr>
      <a:defRPr lang="ja-JP"/>
    </a:defPPr>
    <a:lvl1pPr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Calibri" panose="020F050202020403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Calibri" panose="020F0502020204030204" pitchFamily="34" charset="0"/>
        <a:ea typeface="ＭＳ Ｐゴシック" panose="020B0600070205080204" pitchFamily="50" charset="-128"/>
        <a:cs typeface="+mn-cs"/>
      </a:defRPr>
    </a:lvl9pPr>
  </p:defaultTextStyle>
  <p:extLst>
    <p:ext uri="{521415D9-36F7-43E2-AB2F-B90AF26B5E84}">
      <p14:sectionLst xmlns:p14="http://schemas.microsoft.com/office/powerpoint/2010/main">
        <p14:section name="（２）道路施設管理の状況" id="{BE6BA8F2-D1BC-49D6-8DD0-15EAC50C3197}">
          <p14:sldIdLst>
            <p14:sldId id="1208"/>
            <p14:sldId id="828"/>
            <p14:sldId id="450"/>
            <p14:sldId id="834"/>
            <p14:sldId id="902"/>
            <p14:sldId id="880"/>
            <p14:sldId id="830"/>
            <p14:sldId id="882"/>
            <p14:sldId id="1209"/>
          </p14:sldIdLst>
        </p14:section>
        <p14:section name="（３）現計画の振り返りと検証" id="{3CC7C51A-2141-4533-BEBA-8884955CB764}">
          <p14:sldIdLst>
            <p14:sldId id="807"/>
            <p14:sldId id="1217"/>
            <p14:sldId id="808"/>
            <p14:sldId id="844"/>
            <p14:sldId id="784"/>
            <p14:sldId id="733"/>
            <p14:sldId id="1221"/>
            <p14:sldId id="903"/>
            <p14:sldId id="811"/>
            <p14:sldId id="860"/>
            <p14:sldId id="895"/>
            <p14:sldId id="1210"/>
            <p14:sldId id="1213"/>
            <p14:sldId id="782"/>
            <p14:sldId id="898"/>
            <p14:sldId id="862"/>
            <p14:sldId id="1218"/>
            <p14:sldId id="785"/>
            <p14:sldId id="786"/>
            <p14:sldId id="884"/>
            <p14:sldId id="890"/>
            <p14:sldId id="899"/>
            <p14:sldId id="900"/>
            <p14:sldId id="1219"/>
            <p14:sldId id="904"/>
            <p14:sldId id="905"/>
            <p14:sldId id="885"/>
            <p14:sldId id="906"/>
            <p14:sldId id="875"/>
            <p14:sldId id="1211"/>
            <p14:sldId id="1220"/>
            <p14:sldId id="1212"/>
            <p14:sldId id="825"/>
            <p14:sldId id="891"/>
            <p14:sldId id="1214"/>
            <p14:sldId id="1215"/>
            <p14:sldId id="1216"/>
            <p14:sldId id="852"/>
            <p14:sldId id="867"/>
            <p14:sldId id="864"/>
            <p14:sldId id="1207"/>
            <p14:sldId id="1202"/>
            <p14:sldId id="1204"/>
            <p14:sldId id="908"/>
          </p14:sldIdLst>
        </p14:section>
        <p14:section name="（４）課題認識・論点" id="{8BAE53E4-FFEF-4D9E-841D-14B3EE8C5CF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川崎　智也" initials="川崎　智也" lastIdx="32" clrIdx="0">
    <p:extLst>
      <p:ext uri="{19B8F6BF-5375-455C-9EA6-DF929625EA0E}">
        <p15:presenceInfo xmlns:p15="http://schemas.microsoft.com/office/powerpoint/2012/main" userId="S::KawasakiTo@lan.pref.osaka.jp::ac20898f-31f7-43dc-a338-5a251daa840d" providerId="AD"/>
      </p:ext>
    </p:extLst>
  </p:cmAuthor>
  <p:cmAuthor id="2" name="Misaki Kira(吉良　美咲)" initials="美吉" lastIdx="11" clrIdx="1">
    <p:extLst>
      <p:ext uri="{19B8F6BF-5375-455C-9EA6-DF929625EA0E}">
        <p15:presenceInfo xmlns:p15="http://schemas.microsoft.com/office/powerpoint/2012/main" userId="S::a8109@n-koei.co.jp::6c03237f-84d9-4ec8-87b1-1a2bbe98347a" providerId="AD"/>
      </p:ext>
    </p:extLst>
  </p:cmAuthor>
  <p:cmAuthor id="3" name="Akari Suzuki(鈴木　彩莉)" initials="彩鈴" lastIdx="10" clrIdx="2">
    <p:extLst>
      <p:ext uri="{19B8F6BF-5375-455C-9EA6-DF929625EA0E}">
        <p15:presenceInfo xmlns:p15="http://schemas.microsoft.com/office/powerpoint/2012/main" userId="S::a8882@n-koei.co.jp::93a08ebf-c7a1-4401-bd86-7755db2e36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CFF"/>
    <a:srgbClr val="E2EFDA"/>
    <a:srgbClr val="FFFF99"/>
    <a:srgbClr val="FFFFCC"/>
    <a:srgbClr val="FFCC66"/>
    <a:srgbClr val="4F81BD"/>
    <a:srgbClr val="CCFFFF"/>
    <a:srgbClr val="D0D8E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50E5DD-3647-443E-A68D-C1BE66BA3BF6}" v="423" dt="2024-03-04T09:30:08.963"/>
    <p1510:client id="{1D5F34AC-404A-444F-880F-A4918A072C1E}" v="27" dt="2024-03-04T02:14:31.465"/>
    <p1510:client id="{4D261591-86F4-42F5-BE0D-2E4C0D54BB98}" v="126" dt="2024-03-04T07:21:57.993"/>
    <p1510:client id="{B6F6880A-BEC0-4289-A1F4-9D3C7517A222}" v="188" dt="2024-03-04T01:58:57.130"/>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135" autoAdjust="0"/>
  </p:normalViewPr>
  <p:slideViewPr>
    <p:cSldViewPr snapToGrid="0">
      <p:cViewPr varScale="1">
        <p:scale>
          <a:sx n="107" d="100"/>
          <a:sy n="107" d="100"/>
        </p:scale>
        <p:origin x="173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杉田　裕人" userId="S::sugitahi@lan.pref.osaka.jp::e87e39bf-f2f7-43ca-a4b1-75db5010733e" providerId="AD" clId="Web-{1D5F34AC-404A-444F-880F-A4918A072C1E}"/>
    <pc:docChg chg="modSld">
      <pc:chgData name="杉田　裕人" userId="S::sugitahi@lan.pref.osaka.jp::e87e39bf-f2f7-43ca-a4b1-75db5010733e" providerId="AD" clId="Web-{1D5F34AC-404A-444F-880F-A4918A072C1E}" dt="2024-03-04T02:14:30.824" v="15" actId="20577"/>
      <pc:docMkLst>
        <pc:docMk/>
      </pc:docMkLst>
      <pc:sldChg chg="modSp">
        <pc:chgData name="杉田　裕人" userId="S::sugitahi@lan.pref.osaka.jp::e87e39bf-f2f7-43ca-a4b1-75db5010733e" providerId="AD" clId="Web-{1D5F34AC-404A-444F-880F-A4918A072C1E}" dt="2024-03-04T02:14:30.824" v="15" actId="20577"/>
        <pc:sldMkLst>
          <pc:docMk/>
          <pc:sldMk cId="1111683393" sldId="894"/>
        </pc:sldMkLst>
        <pc:spChg chg="mod">
          <ac:chgData name="杉田　裕人" userId="S::sugitahi@lan.pref.osaka.jp::e87e39bf-f2f7-43ca-a4b1-75db5010733e" providerId="AD" clId="Web-{1D5F34AC-404A-444F-880F-A4918A072C1E}" dt="2024-03-04T02:14:30.824" v="15" actId="20577"/>
          <ac:spMkLst>
            <pc:docMk/>
            <pc:sldMk cId="1111683393" sldId="894"/>
            <ac:spMk id="7" creationId="{CA366AC0-2F8C-DA99-466C-8918B676E485}"/>
          </ac:spMkLst>
        </pc:spChg>
        <pc:spChg chg="mod">
          <ac:chgData name="杉田　裕人" userId="S::sugitahi@lan.pref.osaka.jp::e87e39bf-f2f7-43ca-a4b1-75db5010733e" providerId="AD" clId="Web-{1D5F34AC-404A-444F-880F-A4918A072C1E}" dt="2024-03-04T02:13:49.714" v="6" actId="20577"/>
          <ac:spMkLst>
            <pc:docMk/>
            <pc:sldMk cId="1111683393" sldId="894"/>
            <ac:spMk id="14" creationId="{A54DD1A3-745E-E116-CF82-BB6D9DB71CE5}"/>
          </ac:spMkLst>
        </pc:spChg>
      </pc:sldChg>
    </pc:docChg>
  </pc:docChgLst>
  <pc:docChgLst>
    <pc:chgData name="川崎　智也" userId="S::kawasakito@lan.pref.osaka.jp::ac20898f-31f7-43dc-a338-5a251daa840d" providerId="AD" clId="Web-{1750E5DD-3647-443E-A68D-C1BE66BA3BF6}"/>
    <pc:docChg chg="modSld sldOrd">
      <pc:chgData name="川崎　智也" userId="S::kawasakito@lan.pref.osaka.jp::ac20898f-31f7-43dc-a338-5a251daa840d" providerId="AD" clId="Web-{1750E5DD-3647-443E-A68D-C1BE66BA3BF6}" dt="2024-03-04T09:30:08.963" v="246" actId="1076"/>
      <pc:docMkLst>
        <pc:docMk/>
      </pc:docMkLst>
      <pc:sldChg chg="modSp">
        <pc:chgData name="川崎　智也" userId="S::kawasakito@lan.pref.osaka.jp::ac20898f-31f7-43dc-a338-5a251daa840d" providerId="AD" clId="Web-{1750E5DD-3647-443E-A68D-C1BE66BA3BF6}" dt="2024-03-04T09:19:41.131" v="204" actId="1076"/>
        <pc:sldMkLst>
          <pc:docMk/>
          <pc:sldMk cId="81589254" sldId="782"/>
        </pc:sldMkLst>
        <pc:spChg chg="mod">
          <ac:chgData name="川崎　智也" userId="S::kawasakito@lan.pref.osaka.jp::ac20898f-31f7-43dc-a338-5a251daa840d" providerId="AD" clId="Web-{1750E5DD-3647-443E-A68D-C1BE66BA3BF6}" dt="2024-03-04T09:19:41.131" v="204" actId="1076"/>
          <ac:spMkLst>
            <pc:docMk/>
            <pc:sldMk cId="81589254" sldId="782"/>
            <ac:spMk id="12" creationId="{AC4DBB9B-4DA6-4519-8470-1CC2CEE9AA7F}"/>
          </ac:spMkLst>
        </pc:spChg>
      </pc:sldChg>
      <pc:sldChg chg="modSp">
        <pc:chgData name="川崎　智也" userId="S::kawasakito@lan.pref.osaka.jp::ac20898f-31f7-43dc-a338-5a251daa840d" providerId="AD" clId="Web-{1750E5DD-3647-443E-A68D-C1BE66BA3BF6}" dt="2024-03-04T09:22:50.200" v="229" actId="1076"/>
        <pc:sldMkLst>
          <pc:docMk/>
          <pc:sldMk cId="3138567351" sldId="786"/>
        </pc:sldMkLst>
        <pc:spChg chg="mod">
          <ac:chgData name="川崎　智也" userId="S::kawasakito@lan.pref.osaka.jp::ac20898f-31f7-43dc-a338-5a251daa840d" providerId="AD" clId="Web-{1750E5DD-3647-443E-A68D-C1BE66BA3BF6}" dt="2024-03-04T09:21:15.384" v="215" actId="1076"/>
          <ac:spMkLst>
            <pc:docMk/>
            <pc:sldMk cId="3138567351" sldId="786"/>
            <ac:spMk id="6" creationId="{0A583665-962F-7CD8-43AE-C5BB82120144}"/>
          </ac:spMkLst>
        </pc:spChg>
        <pc:spChg chg="mod">
          <ac:chgData name="川崎　智也" userId="S::kawasakito@lan.pref.osaka.jp::ac20898f-31f7-43dc-a338-5a251daa840d" providerId="AD" clId="Web-{1750E5DD-3647-443E-A68D-C1BE66BA3BF6}" dt="2024-03-04T09:21:26.603" v="221" actId="20577"/>
          <ac:spMkLst>
            <pc:docMk/>
            <pc:sldMk cId="3138567351" sldId="786"/>
            <ac:spMk id="8" creationId="{60AE31AE-4120-B53E-4071-5A6217B36610}"/>
          </ac:spMkLst>
        </pc:spChg>
        <pc:spChg chg="mod">
          <ac:chgData name="川崎　智也" userId="S::kawasakito@lan.pref.osaka.jp::ac20898f-31f7-43dc-a338-5a251daa840d" providerId="AD" clId="Web-{1750E5DD-3647-443E-A68D-C1BE66BA3BF6}" dt="2024-03-04T09:20:53.899" v="210" actId="20577"/>
          <ac:spMkLst>
            <pc:docMk/>
            <pc:sldMk cId="3138567351" sldId="786"/>
            <ac:spMk id="10" creationId="{FE08199E-951B-7535-85F1-ECB7CBDBD9DD}"/>
          </ac:spMkLst>
        </pc:spChg>
        <pc:spChg chg="mod">
          <ac:chgData name="川崎　智也" userId="S::kawasakito@lan.pref.osaka.jp::ac20898f-31f7-43dc-a338-5a251daa840d" providerId="AD" clId="Web-{1750E5DD-3647-443E-A68D-C1BE66BA3BF6}" dt="2024-03-04T09:22:35.512" v="225" actId="1076"/>
          <ac:spMkLst>
            <pc:docMk/>
            <pc:sldMk cId="3138567351" sldId="786"/>
            <ac:spMk id="22" creationId="{67A549F1-6373-4B7B-AC14-ACBADD64676F}"/>
          </ac:spMkLst>
        </pc:spChg>
        <pc:spChg chg="mod">
          <ac:chgData name="川崎　智也" userId="S::kawasakito@lan.pref.osaka.jp::ac20898f-31f7-43dc-a338-5a251daa840d" providerId="AD" clId="Web-{1750E5DD-3647-443E-A68D-C1BE66BA3BF6}" dt="2024-03-04T09:22:46.903" v="228" actId="20577"/>
          <ac:spMkLst>
            <pc:docMk/>
            <pc:sldMk cId="3138567351" sldId="786"/>
            <ac:spMk id="23" creationId="{ADDB9058-9979-4B10-97E0-54048238D7B5}"/>
          </ac:spMkLst>
        </pc:spChg>
        <pc:graphicFrameChg chg="mod modGraphic">
          <ac:chgData name="川崎　智也" userId="S::kawasakito@lan.pref.osaka.jp::ac20898f-31f7-43dc-a338-5a251daa840d" providerId="AD" clId="Web-{1750E5DD-3647-443E-A68D-C1BE66BA3BF6}" dt="2024-03-04T09:22:38.574" v="226" actId="1076"/>
          <ac:graphicFrameMkLst>
            <pc:docMk/>
            <pc:sldMk cId="3138567351" sldId="786"/>
            <ac:graphicFrameMk id="15" creationId="{AD9B2978-23A2-4E0F-B9BC-BF5551CBA58E}"/>
          </ac:graphicFrameMkLst>
        </pc:graphicFrameChg>
        <pc:graphicFrameChg chg="mod modGraphic">
          <ac:chgData name="川崎　智也" userId="S::kawasakito@lan.pref.osaka.jp::ac20898f-31f7-43dc-a338-5a251daa840d" providerId="AD" clId="Web-{1750E5DD-3647-443E-A68D-C1BE66BA3BF6}" dt="2024-03-04T09:22:50.200" v="229" actId="1076"/>
          <ac:graphicFrameMkLst>
            <pc:docMk/>
            <pc:sldMk cId="3138567351" sldId="786"/>
            <ac:graphicFrameMk id="20" creationId="{54E59B20-B030-4751-AC47-966977A9DC80}"/>
          </ac:graphicFrameMkLst>
        </pc:graphicFrameChg>
        <pc:picChg chg="mod">
          <ac:chgData name="川崎　智也" userId="S::kawasakito@lan.pref.osaka.jp::ac20898f-31f7-43dc-a338-5a251daa840d" providerId="AD" clId="Web-{1750E5DD-3647-443E-A68D-C1BE66BA3BF6}" dt="2024-03-04T09:21:20.963" v="217" actId="1076"/>
          <ac:picMkLst>
            <pc:docMk/>
            <pc:sldMk cId="3138567351" sldId="786"/>
            <ac:picMk id="16" creationId="{A5B829C1-CEB6-8DB0-43E3-BA83396125D7}"/>
          </ac:picMkLst>
        </pc:picChg>
      </pc:sldChg>
      <pc:sldChg chg="modSp">
        <pc:chgData name="川崎　智也" userId="S::kawasakito@lan.pref.osaka.jp::ac20898f-31f7-43dc-a338-5a251daa840d" providerId="AD" clId="Web-{1750E5DD-3647-443E-A68D-C1BE66BA3BF6}" dt="2024-03-04T09:27:50.272" v="239"/>
        <pc:sldMkLst>
          <pc:docMk/>
          <pc:sldMk cId="3090667869" sldId="808"/>
        </pc:sldMkLst>
        <pc:graphicFrameChg chg="mod modGraphic">
          <ac:chgData name="川崎　智也" userId="S::kawasakito@lan.pref.osaka.jp::ac20898f-31f7-43dc-a338-5a251daa840d" providerId="AD" clId="Web-{1750E5DD-3647-443E-A68D-C1BE66BA3BF6}" dt="2024-03-04T09:27:50.272" v="239"/>
          <ac:graphicFrameMkLst>
            <pc:docMk/>
            <pc:sldMk cId="3090667869" sldId="808"/>
            <ac:graphicFrameMk id="13" creationId="{6F616784-A8CA-018F-2FBB-A12B4B82E06C}"/>
          </ac:graphicFrameMkLst>
        </pc:graphicFrameChg>
      </pc:sldChg>
      <pc:sldChg chg="modSp">
        <pc:chgData name="川崎　智也" userId="S::kawasakito@lan.pref.osaka.jp::ac20898f-31f7-43dc-a338-5a251daa840d" providerId="AD" clId="Web-{1750E5DD-3647-443E-A68D-C1BE66BA3BF6}" dt="2024-03-04T09:27:18.318" v="231"/>
        <pc:sldMkLst>
          <pc:docMk/>
          <pc:sldMk cId="2677220925" sldId="813"/>
        </pc:sldMkLst>
        <pc:graphicFrameChg chg="mod modGraphic">
          <ac:chgData name="川崎　智也" userId="S::kawasakito@lan.pref.osaka.jp::ac20898f-31f7-43dc-a338-5a251daa840d" providerId="AD" clId="Web-{1750E5DD-3647-443E-A68D-C1BE66BA3BF6}" dt="2024-03-04T09:27:18.318" v="231"/>
          <ac:graphicFrameMkLst>
            <pc:docMk/>
            <pc:sldMk cId="2677220925" sldId="813"/>
            <ac:graphicFrameMk id="4" creationId="{01667DCC-B6FA-1FF2-8A10-2F632084A218}"/>
          </ac:graphicFrameMkLst>
        </pc:graphicFrameChg>
      </pc:sldChg>
      <pc:sldChg chg="ord">
        <pc:chgData name="川崎　智也" userId="S::kawasakito@lan.pref.osaka.jp::ac20898f-31f7-43dc-a338-5a251daa840d" providerId="AD" clId="Web-{1750E5DD-3647-443E-A68D-C1BE66BA3BF6}" dt="2024-03-04T09:28:20.554" v="240"/>
        <pc:sldMkLst>
          <pc:docMk/>
          <pc:sldMk cId="3415002914" sldId="864"/>
        </pc:sldMkLst>
      </pc:sldChg>
      <pc:sldChg chg="modSp">
        <pc:chgData name="川崎　智也" userId="S::kawasakito@lan.pref.osaka.jp::ac20898f-31f7-43dc-a338-5a251daa840d" providerId="AD" clId="Web-{1750E5DD-3647-443E-A68D-C1BE66BA3BF6}" dt="2024-03-04T09:27:31.302" v="235"/>
        <pc:sldMkLst>
          <pc:docMk/>
          <pc:sldMk cId="928758799" sldId="866"/>
        </pc:sldMkLst>
        <pc:graphicFrameChg chg="mod modGraphic">
          <ac:chgData name="川崎　智也" userId="S::kawasakito@lan.pref.osaka.jp::ac20898f-31f7-43dc-a338-5a251daa840d" providerId="AD" clId="Web-{1750E5DD-3647-443E-A68D-C1BE66BA3BF6}" dt="2024-03-04T09:27:31.302" v="235"/>
          <ac:graphicFrameMkLst>
            <pc:docMk/>
            <pc:sldMk cId="928758799" sldId="866"/>
            <ac:graphicFrameMk id="7" creationId="{18C055BA-4DEF-8D54-4193-7188131D6680}"/>
          </ac:graphicFrameMkLst>
        </pc:graphicFrameChg>
      </pc:sldChg>
      <pc:sldChg chg="addSp modSp">
        <pc:chgData name="川崎　智也" userId="S::kawasakito@lan.pref.osaka.jp::ac20898f-31f7-43dc-a338-5a251daa840d" providerId="AD" clId="Web-{1750E5DD-3647-443E-A68D-C1BE66BA3BF6}" dt="2024-03-04T09:19:14.818" v="202" actId="14100"/>
        <pc:sldMkLst>
          <pc:docMk/>
          <pc:sldMk cId="1111683393" sldId="894"/>
        </pc:sldMkLst>
        <pc:spChg chg="add mod">
          <ac:chgData name="川崎　智也" userId="S::kawasakito@lan.pref.osaka.jp::ac20898f-31f7-43dc-a338-5a251daa840d" providerId="AD" clId="Web-{1750E5DD-3647-443E-A68D-C1BE66BA3BF6}" dt="2024-03-04T09:19:14.818" v="202" actId="14100"/>
          <ac:spMkLst>
            <pc:docMk/>
            <pc:sldMk cId="1111683393" sldId="894"/>
            <ac:spMk id="4" creationId="{6AD46DFB-5003-2A1F-77FE-0382D637D021}"/>
          </ac:spMkLst>
        </pc:spChg>
        <pc:spChg chg="mod">
          <ac:chgData name="川崎　智也" userId="S::kawasakito@lan.pref.osaka.jp::ac20898f-31f7-43dc-a338-5a251daa840d" providerId="AD" clId="Web-{1750E5DD-3647-443E-A68D-C1BE66BA3BF6}" dt="2024-03-04T09:17:25.455" v="182" actId="1076"/>
          <ac:spMkLst>
            <pc:docMk/>
            <pc:sldMk cId="1111683393" sldId="894"/>
            <ac:spMk id="7" creationId="{CA366AC0-2F8C-DA99-466C-8918B676E485}"/>
          </ac:spMkLst>
        </pc:spChg>
        <pc:spChg chg="mod">
          <ac:chgData name="川崎　智也" userId="S::kawasakito@lan.pref.osaka.jp::ac20898f-31f7-43dc-a338-5a251daa840d" providerId="AD" clId="Web-{1750E5DD-3647-443E-A68D-C1BE66BA3BF6}" dt="2024-03-04T09:18:43.973" v="194" actId="1076"/>
          <ac:spMkLst>
            <pc:docMk/>
            <pc:sldMk cId="1111683393" sldId="894"/>
            <ac:spMk id="8" creationId="{ADB42349-5CC5-1655-4C96-96F0F2080C99}"/>
          </ac:spMkLst>
        </pc:spChg>
        <pc:spChg chg="mod">
          <ac:chgData name="川崎　智也" userId="S::kawasakito@lan.pref.osaka.jp::ac20898f-31f7-43dc-a338-5a251daa840d" providerId="AD" clId="Web-{1750E5DD-3647-443E-A68D-C1BE66BA3BF6}" dt="2024-03-04T09:17:20.627" v="181" actId="1076"/>
          <ac:spMkLst>
            <pc:docMk/>
            <pc:sldMk cId="1111683393" sldId="894"/>
            <ac:spMk id="14" creationId="{A54DD1A3-745E-E116-CF82-BB6D9DB71CE5}"/>
          </ac:spMkLst>
        </pc:spChg>
        <pc:spChg chg="mod">
          <ac:chgData name="川崎　智也" userId="S::kawasakito@lan.pref.osaka.jp::ac20898f-31f7-43dc-a338-5a251daa840d" providerId="AD" clId="Web-{1750E5DD-3647-443E-A68D-C1BE66BA3BF6}" dt="2024-03-04T08:48:28.734" v="56" actId="1076"/>
          <ac:spMkLst>
            <pc:docMk/>
            <pc:sldMk cId="1111683393" sldId="894"/>
            <ac:spMk id="15" creationId="{06CF7864-2D3F-5EF3-83EF-2621EC6D2142}"/>
          </ac:spMkLst>
        </pc:spChg>
        <pc:spChg chg="mod">
          <ac:chgData name="川崎　智也" userId="S::kawasakito@lan.pref.osaka.jp::ac20898f-31f7-43dc-a338-5a251daa840d" providerId="AD" clId="Web-{1750E5DD-3647-443E-A68D-C1BE66BA3BF6}" dt="2024-03-04T08:48:25.390" v="55" actId="1076"/>
          <ac:spMkLst>
            <pc:docMk/>
            <pc:sldMk cId="1111683393" sldId="894"/>
            <ac:spMk id="16" creationId="{DE49AF40-31C3-0BA4-99CF-FDB33DC4EDA0}"/>
          </ac:spMkLst>
        </pc:spChg>
        <pc:spChg chg="mod">
          <ac:chgData name="川崎　智也" userId="S::kawasakito@lan.pref.osaka.jp::ac20898f-31f7-43dc-a338-5a251daa840d" providerId="AD" clId="Web-{1750E5DD-3647-443E-A68D-C1BE66BA3BF6}" dt="2024-03-04T09:18:38.973" v="193" actId="1076"/>
          <ac:spMkLst>
            <pc:docMk/>
            <pc:sldMk cId="1111683393" sldId="894"/>
            <ac:spMk id="17" creationId="{E76BB503-CBBB-C0AB-BC5F-8F1FEA505E76}"/>
          </ac:spMkLst>
        </pc:spChg>
        <pc:spChg chg="mod">
          <ac:chgData name="川崎　智也" userId="S::kawasakito@lan.pref.osaka.jp::ac20898f-31f7-43dc-a338-5a251daa840d" providerId="AD" clId="Web-{1750E5DD-3647-443E-A68D-C1BE66BA3BF6}" dt="2024-03-04T09:17:53.597" v="190" actId="1076"/>
          <ac:spMkLst>
            <pc:docMk/>
            <pc:sldMk cId="1111683393" sldId="894"/>
            <ac:spMk id="18" creationId="{25B548C4-1583-C1BE-F9FF-C964F26611AE}"/>
          </ac:spMkLst>
        </pc:spChg>
        <pc:spChg chg="mod">
          <ac:chgData name="川崎　智也" userId="S::kawasakito@lan.pref.osaka.jp::ac20898f-31f7-43dc-a338-5a251daa840d" providerId="AD" clId="Web-{1750E5DD-3647-443E-A68D-C1BE66BA3BF6}" dt="2024-03-04T09:18:02.722" v="192" actId="1076"/>
          <ac:spMkLst>
            <pc:docMk/>
            <pc:sldMk cId="1111683393" sldId="894"/>
            <ac:spMk id="20" creationId="{EE89BBF9-C84A-D6B9-8600-E91FD4CE57C3}"/>
          </ac:spMkLst>
        </pc:spChg>
        <pc:spChg chg="mod">
          <ac:chgData name="川崎　智也" userId="S::kawasakito@lan.pref.osaka.jp::ac20898f-31f7-43dc-a338-5a251daa840d" providerId="AD" clId="Web-{1750E5DD-3647-443E-A68D-C1BE66BA3BF6}" dt="2024-03-04T09:17:49.597" v="189" actId="1076"/>
          <ac:spMkLst>
            <pc:docMk/>
            <pc:sldMk cId="1111683393" sldId="894"/>
            <ac:spMk id="24" creationId="{FBC835D9-2899-4DCA-944B-FCE93DA9C7C3}"/>
          </ac:spMkLst>
        </pc:spChg>
        <pc:graphicFrameChg chg="mod modGraphic">
          <ac:chgData name="川崎　智也" userId="S::kawasakito@lan.pref.osaka.jp::ac20898f-31f7-43dc-a338-5a251daa840d" providerId="AD" clId="Web-{1750E5DD-3647-443E-A68D-C1BE66BA3BF6}" dt="2024-03-04T08:48:21.421" v="54" actId="1076"/>
          <ac:graphicFrameMkLst>
            <pc:docMk/>
            <pc:sldMk cId="1111683393" sldId="894"/>
            <ac:graphicFrameMk id="11" creationId="{2AF71FCF-0478-D2AB-9E13-5D491140CDE5}"/>
          </ac:graphicFrameMkLst>
        </pc:graphicFrameChg>
        <pc:picChg chg="mod">
          <ac:chgData name="川崎　智也" userId="S::kawasakito@lan.pref.osaka.jp::ac20898f-31f7-43dc-a338-5a251daa840d" providerId="AD" clId="Web-{1750E5DD-3647-443E-A68D-C1BE66BA3BF6}" dt="2024-03-04T09:17:57.988" v="191" actId="1076"/>
          <ac:picMkLst>
            <pc:docMk/>
            <pc:sldMk cId="1111683393" sldId="894"/>
            <ac:picMk id="2" creationId="{0B3EAF9B-F751-3A6F-F881-0F8C56E8C880}"/>
          </ac:picMkLst>
        </pc:picChg>
        <pc:picChg chg="mod">
          <ac:chgData name="川崎　智也" userId="S::kawasakito@lan.pref.osaka.jp::ac20898f-31f7-43dc-a338-5a251daa840d" providerId="AD" clId="Web-{1750E5DD-3647-443E-A68D-C1BE66BA3BF6}" dt="2024-03-04T09:17:38.674" v="186" actId="1076"/>
          <ac:picMkLst>
            <pc:docMk/>
            <pc:sldMk cId="1111683393" sldId="894"/>
            <ac:picMk id="13" creationId="{38DBBD25-663E-0D17-405A-92A717DB271D}"/>
          </ac:picMkLst>
        </pc:picChg>
        <pc:picChg chg="mod">
          <ac:chgData name="川崎　智也" userId="S::kawasakito@lan.pref.osaka.jp::ac20898f-31f7-43dc-a338-5a251daa840d" providerId="AD" clId="Web-{1750E5DD-3647-443E-A68D-C1BE66BA3BF6}" dt="2024-03-04T09:17:46.925" v="188" actId="1076"/>
          <ac:picMkLst>
            <pc:docMk/>
            <pc:sldMk cId="1111683393" sldId="894"/>
            <ac:picMk id="19" creationId="{C12FDAEC-E947-514B-6B5A-DFCD0998B0B3}"/>
          </ac:picMkLst>
        </pc:picChg>
      </pc:sldChg>
      <pc:sldChg chg="modSp">
        <pc:chgData name="川崎　智也" userId="S::kawasakito@lan.pref.osaka.jp::ac20898f-31f7-43dc-a338-5a251daa840d" providerId="AD" clId="Web-{1750E5DD-3647-443E-A68D-C1BE66BA3BF6}" dt="2024-03-04T09:19:28.553" v="203" actId="1076"/>
        <pc:sldMkLst>
          <pc:docMk/>
          <pc:sldMk cId="1635574011" sldId="896"/>
        </pc:sldMkLst>
        <pc:spChg chg="mod">
          <ac:chgData name="川崎　智也" userId="S::kawasakito@lan.pref.osaka.jp::ac20898f-31f7-43dc-a338-5a251daa840d" providerId="AD" clId="Web-{1750E5DD-3647-443E-A68D-C1BE66BA3BF6}" dt="2024-03-04T09:19:28.553" v="203" actId="1076"/>
          <ac:spMkLst>
            <pc:docMk/>
            <pc:sldMk cId="1635574011" sldId="896"/>
            <ac:spMk id="15" creationId="{82804F9C-84AC-435C-81F6-BE078F7BDE6A}"/>
          </ac:spMkLst>
        </pc:spChg>
      </pc:sldChg>
      <pc:sldChg chg="modSp">
        <pc:chgData name="川崎　智也" userId="S::kawasakito@lan.pref.osaka.jp::ac20898f-31f7-43dc-a338-5a251daa840d" providerId="AD" clId="Web-{1750E5DD-3647-443E-A68D-C1BE66BA3BF6}" dt="2024-03-04T09:30:08.963" v="246" actId="1076"/>
        <pc:sldMkLst>
          <pc:docMk/>
          <pc:sldMk cId="2795526962" sldId="1204"/>
        </pc:sldMkLst>
        <pc:spChg chg="mod">
          <ac:chgData name="川崎　智也" userId="S::kawasakito@lan.pref.osaka.jp::ac20898f-31f7-43dc-a338-5a251daa840d" providerId="AD" clId="Web-{1750E5DD-3647-443E-A68D-C1BE66BA3BF6}" dt="2024-03-04T09:30:08.963" v="246" actId="1076"/>
          <ac:spMkLst>
            <pc:docMk/>
            <pc:sldMk cId="2795526962" sldId="1204"/>
            <ac:spMk id="27" creationId="{AD51689B-A156-4059-9C31-3C402695BBB4}"/>
          </ac:spMkLst>
        </pc:spChg>
      </pc:sldChg>
    </pc:docChg>
  </pc:docChgLst>
  <pc:docChgLst>
    <pc:chgData name="川崎　智也" userId="S::kawasakito@lan.pref.osaka.jp::ac20898f-31f7-43dc-a338-5a251daa840d" providerId="AD" clId="Web-{4D261591-86F4-42F5-BE0D-2E4C0D54BB98}"/>
    <pc:docChg chg="modSld">
      <pc:chgData name="川崎　智也" userId="S::kawasakito@lan.pref.osaka.jp::ac20898f-31f7-43dc-a338-5a251daa840d" providerId="AD" clId="Web-{4D261591-86F4-42F5-BE0D-2E4C0D54BB98}" dt="2024-03-04T07:21:57.993" v="113" actId="20577"/>
      <pc:docMkLst>
        <pc:docMk/>
      </pc:docMkLst>
      <pc:sldChg chg="modSp">
        <pc:chgData name="川崎　智也" userId="S::kawasakito@lan.pref.osaka.jp::ac20898f-31f7-43dc-a338-5a251daa840d" providerId="AD" clId="Web-{4D261591-86F4-42F5-BE0D-2E4C0D54BB98}" dt="2024-03-04T07:21:12.914" v="105"/>
        <pc:sldMkLst>
          <pc:docMk/>
          <pc:sldMk cId="3090667869" sldId="808"/>
        </pc:sldMkLst>
        <pc:graphicFrameChg chg="mod modGraphic">
          <ac:chgData name="川崎　智也" userId="S::kawasakito@lan.pref.osaka.jp::ac20898f-31f7-43dc-a338-5a251daa840d" providerId="AD" clId="Web-{4D261591-86F4-42F5-BE0D-2E4C0D54BB98}" dt="2024-03-04T07:21:12.914" v="105"/>
          <ac:graphicFrameMkLst>
            <pc:docMk/>
            <pc:sldMk cId="3090667869" sldId="808"/>
            <ac:graphicFrameMk id="13" creationId="{6F616784-A8CA-018F-2FBB-A12B4B82E06C}"/>
          </ac:graphicFrameMkLst>
        </pc:graphicFrameChg>
      </pc:sldChg>
      <pc:sldChg chg="modSp">
        <pc:chgData name="川崎　智也" userId="S::kawasakito@lan.pref.osaka.jp::ac20898f-31f7-43dc-a338-5a251daa840d" providerId="AD" clId="Web-{4D261591-86F4-42F5-BE0D-2E4C0D54BB98}" dt="2024-03-04T07:21:57.993" v="113" actId="20577"/>
        <pc:sldMkLst>
          <pc:docMk/>
          <pc:sldMk cId="1111683393" sldId="894"/>
        </pc:sldMkLst>
        <pc:spChg chg="mod">
          <ac:chgData name="川崎　智也" userId="S::kawasakito@lan.pref.osaka.jp::ac20898f-31f7-43dc-a338-5a251daa840d" providerId="AD" clId="Web-{4D261591-86F4-42F5-BE0D-2E4C0D54BB98}" dt="2024-03-04T07:21:57.993" v="113" actId="20577"/>
          <ac:spMkLst>
            <pc:docMk/>
            <pc:sldMk cId="1111683393" sldId="894"/>
            <ac:spMk id="14" creationId="{A54DD1A3-745E-E116-CF82-BB6D9DB71CE5}"/>
          </ac:spMkLst>
        </pc:spChg>
      </pc:sldChg>
    </pc:docChg>
  </pc:docChgLst>
  <pc:docChgLst>
    <pc:chgData name="杉田　裕人" userId="S::sugitahi@lan.pref.osaka.jp::e87e39bf-f2f7-43ca-a4b1-75db5010733e" providerId="AD" clId="Web-{B6F6880A-BEC0-4289-A1F4-9D3C7517A222}"/>
    <pc:docChg chg="modSld">
      <pc:chgData name="杉田　裕人" userId="S::sugitahi@lan.pref.osaka.jp::e87e39bf-f2f7-43ca-a4b1-75db5010733e" providerId="AD" clId="Web-{B6F6880A-BEC0-4289-A1F4-9D3C7517A222}" dt="2024-03-04T01:58:57.130" v="187"/>
      <pc:docMkLst>
        <pc:docMk/>
      </pc:docMkLst>
      <pc:sldChg chg="modSp">
        <pc:chgData name="杉田　裕人" userId="S::sugitahi@lan.pref.osaka.jp::e87e39bf-f2f7-43ca-a4b1-75db5010733e" providerId="AD" clId="Web-{B6F6880A-BEC0-4289-A1F4-9D3C7517A222}" dt="2024-03-04T01:14:21.499" v="1"/>
        <pc:sldMkLst>
          <pc:docMk/>
          <pc:sldMk cId="3090667869" sldId="808"/>
        </pc:sldMkLst>
        <pc:graphicFrameChg chg="mod modGraphic">
          <ac:chgData name="杉田　裕人" userId="S::sugitahi@lan.pref.osaka.jp::e87e39bf-f2f7-43ca-a4b1-75db5010733e" providerId="AD" clId="Web-{B6F6880A-BEC0-4289-A1F4-9D3C7517A222}" dt="2024-03-04T01:14:21.499" v="1"/>
          <ac:graphicFrameMkLst>
            <pc:docMk/>
            <pc:sldMk cId="3090667869" sldId="808"/>
            <ac:graphicFrameMk id="13" creationId="{6F616784-A8CA-018F-2FBB-A12B4B82E06C}"/>
          </ac:graphicFrameMkLst>
        </pc:graphicFrameChg>
      </pc:sldChg>
      <pc:sldChg chg="modSp">
        <pc:chgData name="杉田　裕人" userId="S::sugitahi@lan.pref.osaka.jp::e87e39bf-f2f7-43ca-a4b1-75db5010733e" providerId="AD" clId="Web-{B6F6880A-BEC0-4289-A1F4-9D3C7517A222}" dt="2024-03-04T01:58:57.130" v="187"/>
        <pc:sldMkLst>
          <pc:docMk/>
          <pc:sldMk cId="2677220925" sldId="813"/>
        </pc:sldMkLst>
        <pc:graphicFrameChg chg="mod modGraphic">
          <ac:chgData name="杉田　裕人" userId="S::sugitahi@lan.pref.osaka.jp::e87e39bf-f2f7-43ca-a4b1-75db5010733e" providerId="AD" clId="Web-{B6F6880A-BEC0-4289-A1F4-9D3C7517A222}" dt="2024-03-04T01:58:57.130" v="187"/>
          <ac:graphicFrameMkLst>
            <pc:docMk/>
            <pc:sldMk cId="2677220925" sldId="813"/>
            <ac:graphicFrameMk id="4" creationId="{01667DCC-B6FA-1FF2-8A10-2F632084A218}"/>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64DE4DCB-8404-F07D-CBEE-98C969467104}"/>
              </a:ext>
            </a:extLst>
          </p:cNvPr>
          <p:cNvSpPr>
            <a:spLocks noGrp="1"/>
          </p:cNvSpPr>
          <p:nvPr>
            <p:ph type="hdr" sz="quarter"/>
          </p:nvPr>
        </p:nvSpPr>
        <p:spPr>
          <a:xfrm>
            <a:off x="1" y="0"/>
            <a:ext cx="2949575" cy="496888"/>
          </a:xfrm>
          <a:prstGeom prst="rect">
            <a:avLst/>
          </a:prstGeom>
        </p:spPr>
        <p:txBody>
          <a:bodyPr vert="horz" lIns="91432" tIns="45716" rIns="91432" bIns="45716" rtlCol="0"/>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3" name="日付プレースホルダー 2">
            <a:extLst>
              <a:ext uri="{FF2B5EF4-FFF2-40B4-BE49-F238E27FC236}">
                <a16:creationId xmlns:a16="http://schemas.microsoft.com/office/drawing/2014/main" id="{EDA6A10C-F1BC-0222-EB9B-CCAEB51B5937}"/>
              </a:ext>
            </a:extLst>
          </p:cNvPr>
          <p:cNvSpPr>
            <a:spLocks noGrp="1"/>
          </p:cNvSpPr>
          <p:nvPr>
            <p:ph type="dt" idx="1"/>
          </p:nvPr>
        </p:nvSpPr>
        <p:spPr>
          <a:xfrm>
            <a:off x="3856039" y="0"/>
            <a:ext cx="2949575" cy="496888"/>
          </a:xfrm>
          <a:prstGeom prst="rect">
            <a:avLst/>
          </a:prstGeom>
        </p:spPr>
        <p:txBody>
          <a:bodyPr vert="horz" lIns="91432" tIns="45716" rIns="91432" bIns="45716" rtlCol="0"/>
          <a:lstStyle>
            <a:lvl1pPr algn="r" eaLnBrk="1" fontAlgn="auto" hangingPunct="1">
              <a:spcBef>
                <a:spcPts val="0"/>
              </a:spcBef>
              <a:spcAft>
                <a:spcPts val="0"/>
              </a:spcAft>
              <a:defRPr sz="1200">
                <a:latin typeface="+mn-lt"/>
                <a:ea typeface="+mn-ea"/>
              </a:defRPr>
            </a:lvl1pPr>
          </a:lstStyle>
          <a:p>
            <a:pPr>
              <a:defRPr/>
            </a:pPr>
            <a:fld id="{B83C3124-5547-4232-8843-7ED10DAEBC8D}" type="datetimeFigureOut">
              <a:rPr lang="ja-JP" altLang="en-US"/>
              <a:pPr>
                <a:defRPr/>
              </a:pPr>
              <a:t>2024/3/14</a:t>
            </a:fld>
            <a:endParaRPr lang="ja-JP" altLang="en-US"/>
          </a:p>
        </p:txBody>
      </p:sp>
      <p:sp>
        <p:nvSpPr>
          <p:cNvPr id="4" name="スライド イメージ プレースホルダー 3">
            <a:extLst>
              <a:ext uri="{FF2B5EF4-FFF2-40B4-BE49-F238E27FC236}">
                <a16:creationId xmlns:a16="http://schemas.microsoft.com/office/drawing/2014/main" id="{858476AE-B3FF-9A2A-2A08-286AA9068F01}"/>
              </a:ext>
            </a:extLst>
          </p:cNvPr>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32" tIns="45716" rIns="91432" bIns="45716"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6E8F4F2B-1B0C-4975-7FEA-DC127DF49225}"/>
              </a:ext>
            </a:extLst>
          </p:cNvPr>
          <p:cNvSpPr>
            <a:spLocks noGrp="1"/>
          </p:cNvSpPr>
          <p:nvPr>
            <p:ph type="body" sz="quarter" idx="3"/>
          </p:nvPr>
        </p:nvSpPr>
        <p:spPr>
          <a:xfrm>
            <a:off x="681038" y="4721226"/>
            <a:ext cx="5445125" cy="4471988"/>
          </a:xfrm>
          <a:prstGeom prst="rect">
            <a:avLst/>
          </a:prstGeom>
        </p:spPr>
        <p:txBody>
          <a:bodyPr vert="horz" lIns="91432" tIns="45716" rIns="91432" bIns="45716"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5933F950-4AC7-8CBF-A2B9-19559A243E77}"/>
              </a:ext>
            </a:extLst>
          </p:cNvPr>
          <p:cNvSpPr>
            <a:spLocks noGrp="1"/>
          </p:cNvSpPr>
          <p:nvPr>
            <p:ph type="ftr" sz="quarter" idx="4"/>
          </p:nvPr>
        </p:nvSpPr>
        <p:spPr>
          <a:xfrm>
            <a:off x="1" y="9440863"/>
            <a:ext cx="2949575" cy="496887"/>
          </a:xfrm>
          <a:prstGeom prst="rect">
            <a:avLst/>
          </a:prstGeom>
        </p:spPr>
        <p:txBody>
          <a:bodyPr vert="horz" lIns="91432" tIns="45716" rIns="91432" bIns="45716" rtlCol="0" anchor="b"/>
          <a:lstStyle>
            <a:lvl1pPr algn="l" eaLnBrk="1" fontAlgn="auto" hangingPunct="1">
              <a:spcBef>
                <a:spcPts val="0"/>
              </a:spcBef>
              <a:spcAft>
                <a:spcPts val="0"/>
              </a:spcAft>
              <a:defRPr sz="1200">
                <a:latin typeface="+mn-lt"/>
                <a:ea typeface="+mn-ea"/>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8F7E41A2-CF1A-2138-BE55-4418322BECE7}"/>
              </a:ext>
            </a:extLst>
          </p:cNvPr>
          <p:cNvSpPr>
            <a:spLocks noGrp="1"/>
          </p:cNvSpPr>
          <p:nvPr>
            <p:ph type="sldNum" sz="quarter" idx="5"/>
          </p:nvPr>
        </p:nvSpPr>
        <p:spPr>
          <a:xfrm>
            <a:off x="3856039" y="9440863"/>
            <a:ext cx="2949575" cy="496887"/>
          </a:xfrm>
          <a:prstGeom prst="rect">
            <a:avLst/>
          </a:prstGeom>
        </p:spPr>
        <p:txBody>
          <a:bodyPr vert="horz" wrap="square" lIns="91432" tIns="45716" rIns="91432" bIns="45716" numCol="1" anchor="b" anchorCtr="0" compatLnSpc="1">
            <a:prstTxWarp prst="textNoShape">
              <a:avLst/>
            </a:prstTxWarp>
          </a:bodyPr>
          <a:lstStyle>
            <a:lvl1pPr algn="r" eaLnBrk="1" hangingPunct="1">
              <a:defRPr sz="1200"/>
            </a:lvl1pPr>
          </a:lstStyle>
          <a:p>
            <a:pPr>
              <a:defRPr/>
            </a:pPr>
            <a:fld id="{A2F291AB-A61E-4810-9005-833F70172113}"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1</a:t>
            </a:fld>
            <a:endParaRPr kumimoji="1" lang="ja-JP" altLang="en-US"/>
          </a:p>
        </p:txBody>
      </p:sp>
    </p:spTree>
    <p:extLst>
      <p:ext uri="{BB962C8B-B14F-4D97-AF65-F5344CB8AC3E}">
        <p14:creationId xmlns:p14="http://schemas.microsoft.com/office/powerpoint/2010/main" val="1700181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ー 1">
            <a:extLst>
              <a:ext uri="{FF2B5EF4-FFF2-40B4-BE49-F238E27FC236}">
                <a16:creationId xmlns:a16="http://schemas.microsoft.com/office/drawing/2014/main" id="{D4274390-C9E6-4D7D-A241-9D67C6E25281}"/>
              </a:ext>
            </a:extLst>
          </p:cNvPr>
          <p:cNvSpPr>
            <a:spLocks noGrp="1" noRot="1" noChangeAspect="1" noTextEdit="1"/>
          </p:cNvSpPr>
          <p:nvPr>
            <p:ph type="sldImg"/>
          </p:nvPr>
        </p:nvSpPr>
        <p:spPr bwMode="auto">
          <a:xfrm>
            <a:off x="922338" y="746125"/>
            <a:ext cx="4962525"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ノート プレースホルダー 2">
            <a:extLst>
              <a:ext uri="{FF2B5EF4-FFF2-40B4-BE49-F238E27FC236}">
                <a16:creationId xmlns:a16="http://schemas.microsoft.com/office/drawing/2014/main" id="{7E0DF8B2-28AA-461B-BB4E-0E146C6BC02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4100" name="スライド番号プレースホルダー 3">
            <a:extLst>
              <a:ext uri="{FF2B5EF4-FFF2-40B4-BE49-F238E27FC236}">
                <a16:creationId xmlns:a16="http://schemas.microsoft.com/office/drawing/2014/main" id="{CA16FBFD-35C5-4659-9128-1B3AAD6023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fld id="{44BF6041-645D-400D-8E75-7413CC645DB9}" type="slidenum">
              <a:rPr lang="ja-JP" altLang="en-US" smtClean="0"/>
              <a:pPr/>
              <a:t>4</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8</a:t>
            </a:fld>
            <a:endParaRPr kumimoji="1" lang="ja-JP" altLang="en-US"/>
          </a:p>
        </p:txBody>
      </p:sp>
    </p:spTree>
    <p:extLst>
      <p:ext uri="{BB962C8B-B14F-4D97-AF65-F5344CB8AC3E}">
        <p14:creationId xmlns:p14="http://schemas.microsoft.com/office/powerpoint/2010/main" val="2404792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9</a:t>
            </a:fld>
            <a:endParaRPr lang="ja-JP" altLang="en-US"/>
          </a:p>
        </p:txBody>
      </p:sp>
    </p:spTree>
    <p:extLst>
      <p:ext uri="{BB962C8B-B14F-4D97-AF65-F5344CB8AC3E}">
        <p14:creationId xmlns:p14="http://schemas.microsoft.com/office/powerpoint/2010/main" val="1357321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38</a:t>
            </a:fld>
            <a:endParaRPr lang="ja-JP" altLang="en-US"/>
          </a:p>
        </p:txBody>
      </p:sp>
    </p:spTree>
    <p:extLst>
      <p:ext uri="{BB962C8B-B14F-4D97-AF65-F5344CB8AC3E}">
        <p14:creationId xmlns:p14="http://schemas.microsoft.com/office/powerpoint/2010/main" val="1913895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43</a:t>
            </a:fld>
            <a:endParaRPr kumimoji="1" lang="ja-JP" altLang="en-US"/>
          </a:p>
        </p:txBody>
      </p:sp>
    </p:spTree>
    <p:extLst>
      <p:ext uri="{BB962C8B-B14F-4D97-AF65-F5344CB8AC3E}">
        <p14:creationId xmlns:p14="http://schemas.microsoft.com/office/powerpoint/2010/main" val="34149466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A2F291AB-A61E-4810-9005-833F70172113}" type="slidenum">
              <a:rPr lang="ja-JP" altLang="en-US" smtClean="0"/>
              <a:pPr>
                <a:defRPr/>
              </a:pPr>
              <a:t>48</a:t>
            </a:fld>
            <a:endParaRPr lang="ja-JP" altLang="en-US"/>
          </a:p>
        </p:txBody>
      </p:sp>
    </p:spTree>
    <p:extLst>
      <p:ext uri="{BB962C8B-B14F-4D97-AF65-F5344CB8AC3E}">
        <p14:creationId xmlns:p14="http://schemas.microsoft.com/office/powerpoint/2010/main" val="277123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2C9D8128-0D49-4FB7-BD1C-395F2D4B64DE}" type="slidenum">
              <a:rPr kumimoji="1" lang="ja-JP" altLang="en-US" smtClean="0"/>
              <a:t>50</a:t>
            </a:fld>
            <a:endParaRPr kumimoji="1" lang="ja-JP" altLang="en-US"/>
          </a:p>
        </p:txBody>
      </p:sp>
    </p:spTree>
    <p:extLst>
      <p:ext uri="{BB962C8B-B14F-4D97-AF65-F5344CB8AC3E}">
        <p14:creationId xmlns:p14="http://schemas.microsoft.com/office/powerpoint/2010/main" val="1441849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9"/>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035670FA-D282-9AAA-57F0-7D7FCA9063CC}"/>
              </a:ext>
            </a:extLst>
          </p:cNvPr>
          <p:cNvSpPr>
            <a:spLocks noGrp="1"/>
          </p:cNvSpPr>
          <p:nvPr>
            <p:ph type="dt" sz="half" idx="10"/>
          </p:nvPr>
        </p:nvSpPr>
        <p:spPr/>
        <p:txBody>
          <a:bodyPr/>
          <a:lstStyle>
            <a:lvl1pPr>
              <a:defRPr/>
            </a:lvl1pPr>
          </a:lstStyle>
          <a:p>
            <a:pPr>
              <a:defRPr/>
            </a:pPr>
            <a:fld id="{C31AB433-0850-4C30-86C9-92F1B9847C76}" type="datetime1">
              <a:rPr lang="ja-JP" altLang="en-US"/>
              <a:pPr>
                <a:defRPr/>
              </a:pPr>
              <a:t>2024/3/14</a:t>
            </a:fld>
            <a:endParaRPr lang="ja-JP" altLang="en-US"/>
          </a:p>
        </p:txBody>
      </p:sp>
      <p:sp>
        <p:nvSpPr>
          <p:cNvPr id="5" name="フッター プレースホルダー 4">
            <a:extLst>
              <a:ext uri="{FF2B5EF4-FFF2-40B4-BE49-F238E27FC236}">
                <a16:creationId xmlns:a16="http://schemas.microsoft.com/office/drawing/2014/main" id="{32962049-CF00-A780-7746-89CAA7E848F1}"/>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9EA2FAF5-EA77-1F01-EBBF-650CACBE37AC}"/>
              </a:ext>
            </a:extLst>
          </p:cNvPr>
          <p:cNvSpPr>
            <a:spLocks noGrp="1"/>
          </p:cNvSpPr>
          <p:nvPr>
            <p:ph type="sldNum" sz="quarter" idx="12"/>
          </p:nvPr>
        </p:nvSpPr>
        <p:spPr/>
        <p:txBody>
          <a:bodyPr/>
          <a:lstStyle>
            <a:lvl1pPr>
              <a:defRPr/>
            </a:lvl1pPr>
          </a:lstStyle>
          <a:p>
            <a:pPr>
              <a:defRPr/>
            </a:pPr>
            <a:fld id="{6A0BA487-71F3-4D0D-B4CF-FC113D8A2DC6}" type="slidenum">
              <a:rPr lang="ja-JP" altLang="en-US"/>
              <a:pPr>
                <a:defRPr/>
              </a:pPr>
              <a:t>‹#›</a:t>
            </a:fld>
            <a:endParaRPr lang="ja-JP" altLang="en-US"/>
          </a:p>
        </p:txBody>
      </p:sp>
    </p:spTree>
    <p:extLst>
      <p:ext uri="{BB962C8B-B14F-4D97-AF65-F5344CB8AC3E}">
        <p14:creationId xmlns:p14="http://schemas.microsoft.com/office/powerpoint/2010/main" val="41177672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01509E0-2724-EC2E-A416-60F89F0174CA}"/>
              </a:ext>
            </a:extLst>
          </p:cNvPr>
          <p:cNvSpPr>
            <a:spLocks noGrp="1"/>
          </p:cNvSpPr>
          <p:nvPr>
            <p:ph type="dt" sz="half" idx="10"/>
          </p:nvPr>
        </p:nvSpPr>
        <p:spPr/>
        <p:txBody>
          <a:bodyPr/>
          <a:lstStyle>
            <a:lvl1pPr>
              <a:defRPr/>
            </a:lvl1pPr>
          </a:lstStyle>
          <a:p>
            <a:pPr>
              <a:defRPr/>
            </a:pPr>
            <a:fld id="{91F3CDC1-B5EF-44C3-BD21-7D59F2F99E81}" type="datetime1">
              <a:rPr lang="ja-JP" altLang="en-US"/>
              <a:pPr>
                <a:defRPr/>
              </a:pPr>
              <a:t>2024/3/14</a:t>
            </a:fld>
            <a:endParaRPr lang="ja-JP" altLang="en-US"/>
          </a:p>
        </p:txBody>
      </p:sp>
      <p:sp>
        <p:nvSpPr>
          <p:cNvPr id="5" name="フッター プレースホルダー 4">
            <a:extLst>
              <a:ext uri="{FF2B5EF4-FFF2-40B4-BE49-F238E27FC236}">
                <a16:creationId xmlns:a16="http://schemas.microsoft.com/office/drawing/2014/main" id="{41FEE748-14C4-47C9-1725-01490E1E2F0D}"/>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5F064BC4-C5A9-8777-051F-96CAA03B4658}"/>
              </a:ext>
            </a:extLst>
          </p:cNvPr>
          <p:cNvSpPr>
            <a:spLocks noGrp="1"/>
          </p:cNvSpPr>
          <p:nvPr>
            <p:ph type="sldNum" sz="quarter" idx="12"/>
          </p:nvPr>
        </p:nvSpPr>
        <p:spPr/>
        <p:txBody>
          <a:bodyPr/>
          <a:lstStyle>
            <a:lvl1pPr>
              <a:defRPr/>
            </a:lvl1pPr>
          </a:lstStyle>
          <a:p>
            <a:pPr>
              <a:defRPr/>
            </a:pPr>
            <a:fld id="{A8EB3A81-B687-4193-9AF0-07B65A01A014}" type="slidenum">
              <a:rPr lang="ja-JP" altLang="en-US"/>
              <a:pPr>
                <a:defRPr/>
              </a:pPr>
              <a:t>‹#›</a:t>
            </a:fld>
            <a:endParaRPr lang="ja-JP" altLang="en-US"/>
          </a:p>
        </p:txBody>
      </p:sp>
    </p:spTree>
    <p:extLst>
      <p:ext uri="{BB962C8B-B14F-4D97-AF65-F5344CB8AC3E}">
        <p14:creationId xmlns:p14="http://schemas.microsoft.com/office/powerpoint/2010/main" val="19838001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2"/>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42"/>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74141EF-1F0B-30DD-C31F-C8EDBCE696DD}"/>
              </a:ext>
            </a:extLst>
          </p:cNvPr>
          <p:cNvSpPr>
            <a:spLocks noGrp="1"/>
          </p:cNvSpPr>
          <p:nvPr>
            <p:ph type="dt" sz="half" idx="10"/>
          </p:nvPr>
        </p:nvSpPr>
        <p:spPr/>
        <p:txBody>
          <a:bodyPr/>
          <a:lstStyle>
            <a:lvl1pPr>
              <a:defRPr/>
            </a:lvl1pPr>
          </a:lstStyle>
          <a:p>
            <a:pPr>
              <a:defRPr/>
            </a:pPr>
            <a:fld id="{A66E3E5E-7F34-48CC-9CB7-169B4B68838F}" type="datetime1">
              <a:rPr lang="ja-JP" altLang="en-US"/>
              <a:pPr>
                <a:defRPr/>
              </a:pPr>
              <a:t>2024/3/14</a:t>
            </a:fld>
            <a:endParaRPr lang="ja-JP" altLang="en-US"/>
          </a:p>
        </p:txBody>
      </p:sp>
      <p:sp>
        <p:nvSpPr>
          <p:cNvPr id="5" name="フッター プレースホルダー 4">
            <a:extLst>
              <a:ext uri="{FF2B5EF4-FFF2-40B4-BE49-F238E27FC236}">
                <a16:creationId xmlns:a16="http://schemas.microsoft.com/office/drawing/2014/main" id="{40F72300-E7E4-4670-32F0-6392E6DE5262}"/>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F8BA28F8-576E-EDEA-2379-D17EEA2BCD9A}"/>
              </a:ext>
            </a:extLst>
          </p:cNvPr>
          <p:cNvSpPr>
            <a:spLocks noGrp="1"/>
          </p:cNvSpPr>
          <p:nvPr>
            <p:ph type="sldNum" sz="quarter" idx="12"/>
          </p:nvPr>
        </p:nvSpPr>
        <p:spPr/>
        <p:txBody>
          <a:bodyPr/>
          <a:lstStyle>
            <a:lvl1pPr>
              <a:defRPr/>
            </a:lvl1pPr>
          </a:lstStyle>
          <a:p>
            <a:pPr>
              <a:defRPr/>
            </a:pPr>
            <a:fld id="{AF314E8B-4D29-4894-80E8-9CC0AAFD7BE7}" type="slidenum">
              <a:rPr lang="ja-JP" altLang="en-US"/>
              <a:pPr>
                <a:defRPr/>
              </a:pPr>
              <a:t>‹#›</a:t>
            </a:fld>
            <a:endParaRPr lang="ja-JP" altLang="en-US"/>
          </a:p>
        </p:txBody>
      </p:sp>
    </p:spTree>
    <p:extLst>
      <p:ext uri="{BB962C8B-B14F-4D97-AF65-F5344CB8AC3E}">
        <p14:creationId xmlns:p14="http://schemas.microsoft.com/office/powerpoint/2010/main" val="37841636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13D54E69-E3AE-5EDB-5B39-FC2E6C31127A}"/>
              </a:ext>
            </a:extLst>
          </p:cNvPr>
          <p:cNvSpPr>
            <a:spLocks noGrp="1"/>
          </p:cNvSpPr>
          <p:nvPr>
            <p:ph type="dt" sz="half" idx="10"/>
          </p:nvPr>
        </p:nvSpPr>
        <p:spPr/>
        <p:txBody>
          <a:bodyPr/>
          <a:lstStyle>
            <a:lvl1pPr>
              <a:defRPr/>
            </a:lvl1pPr>
          </a:lstStyle>
          <a:p>
            <a:pPr>
              <a:defRPr/>
            </a:pPr>
            <a:fld id="{69D52A6F-1A01-4FD2-9FDE-5A34BF108C3E}" type="datetime1">
              <a:rPr lang="ja-JP" altLang="en-US"/>
              <a:pPr>
                <a:defRPr/>
              </a:pPr>
              <a:t>2024/3/14</a:t>
            </a:fld>
            <a:endParaRPr lang="ja-JP" altLang="en-US"/>
          </a:p>
        </p:txBody>
      </p:sp>
      <p:sp>
        <p:nvSpPr>
          <p:cNvPr id="5" name="フッター プレースホルダー 4">
            <a:extLst>
              <a:ext uri="{FF2B5EF4-FFF2-40B4-BE49-F238E27FC236}">
                <a16:creationId xmlns:a16="http://schemas.microsoft.com/office/drawing/2014/main" id="{DDC42A12-2877-494B-37EA-7ECA17E5BC5F}"/>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DB53007A-E8A2-31B2-9C02-1D73AF05678C}"/>
              </a:ext>
            </a:extLst>
          </p:cNvPr>
          <p:cNvSpPr>
            <a:spLocks noGrp="1"/>
          </p:cNvSpPr>
          <p:nvPr>
            <p:ph type="sldNum" sz="quarter" idx="12"/>
          </p:nvPr>
        </p:nvSpPr>
        <p:spPr/>
        <p:txBody>
          <a:bodyPr/>
          <a:lstStyle>
            <a:lvl1pPr>
              <a:defRPr/>
            </a:lvl1pPr>
          </a:lstStyle>
          <a:p>
            <a:pPr>
              <a:defRPr/>
            </a:pPr>
            <a:fld id="{A6163430-3252-479E-A236-4BFB50326DC9}" type="slidenum">
              <a:rPr lang="ja-JP" altLang="en-US"/>
              <a:pPr>
                <a:defRPr/>
              </a:pPr>
              <a:t>‹#›</a:t>
            </a:fld>
            <a:endParaRPr lang="ja-JP" altLang="en-US"/>
          </a:p>
        </p:txBody>
      </p:sp>
    </p:spTree>
    <p:extLst>
      <p:ext uri="{BB962C8B-B14F-4D97-AF65-F5344CB8AC3E}">
        <p14:creationId xmlns:p14="http://schemas.microsoft.com/office/powerpoint/2010/main" val="355933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4"/>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2B5D6B43-0348-8AFD-C3C6-0139D4D7164F}"/>
              </a:ext>
            </a:extLst>
          </p:cNvPr>
          <p:cNvSpPr>
            <a:spLocks noGrp="1"/>
          </p:cNvSpPr>
          <p:nvPr>
            <p:ph type="dt" sz="half" idx="10"/>
          </p:nvPr>
        </p:nvSpPr>
        <p:spPr/>
        <p:txBody>
          <a:bodyPr/>
          <a:lstStyle>
            <a:lvl1pPr>
              <a:defRPr/>
            </a:lvl1pPr>
          </a:lstStyle>
          <a:p>
            <a:pPr>
              <a:defRPr/>
            </a:pPr>
            <a:fld id="{ADA8628B-1958-4C8E-A4FD-E5FD73B9A5E1}" type="datetime1">
              <a:rPr lang="ja-JP" altLang="en-US"/>
              <a:pPr>
                <a:defRPr/>
              </a:pPr>
              <a:t>2024/3/14</a:t>
            </a:fld>
            <a:endParaRPr lang="ja-JP" altLang="en-US"/>
          </a:p>
        </p:txBody>
      </p:sp>
      <p:sp>
        <p:nvSpPr>
          <p:cNvPr id="5" name="フッター プレースホルダー 4">
            <a:extLst>
              <a:ext uri="{FF2B5EF4-FFF2-40B4-BE49-F238E27FC236}">
                <a16:creationId xmlns:a16="http://schemas.microsoft.com/office/drawing/2014/main" id="{8F182F04-5E9C-86D6-9981-442180766FD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187B2A11-F02B-B690-9608-4F26DE694BEC}"/>
              </a:ext>
            </a:extLst>
          </p:cNvPr>
          <p:cNvSpPr>
            <a:spLocks noGrp="1"/>
          </p:cNvSpPr>
          <p:nvPr>
            <p:ph type="sldNum" sz="quarter" idx="12"/>
          </p:nvPr>
        </p:nvSpPr>
        <p:spPr/>
        <p:txBody>
          <a:bodyPr/>
          <a:lstStyle>
            <a:lvl1pPr>
              <a:defRPr/>
            </a:lvl1pPr>
          </a:lstStyle>
          <a:p>
            <a:pPr>
              <a:defRPr/>
            </a:pPr>
            <a:fld id="{DF0A3F35-4CB7-4667-918C-E2A7EE04C9E1}" type="slidenum">
              <a:rPr lang="ja-JP" altLang="en-US"/>
              <a:pPr>
                <a:defRPr/>
              </a:pPr>
              <a:t>‹#›</a:t>
            </a:fld>
            <a:endParaRPr lang="ja-JP" altLang="en-US"/>
          </a:p>
        </p:txBody>
      </p:sp>
    </p:spTree>
    <p:extLst>
      <p:ext uri="{BB962C8B-B14F-4D97-AF65-F5344CB8AC3E}">
        <p14:creationId xmlns:p14="http://schemas.microsoft.com/office/powerpoint/2010/main" val="3354978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ED8663C8-15B6-94BA-F15C-F5B12D234707}"/>
              </a:ext>
            </a:extLst>
          </p:cNvPr>
          <p:cNvSpPr>
            <a:spLocks noGrp="1"/>
          </p:cNvSpPr>
          <p:nvPr>
            <p:ph type="dt" sz="half" idx="10"/>
          </p:nvPr>
        </p:nvSpPr>
        <p:spPr/>
        <p:txBody>
          <a:bodyPr/>
          <a:lstStyle>
            <a:lvl1pPr>
              <a:defRPr/>
            </a:lvl1pPr>
          </a:lstStyle>
          <a:p>
            <a:pPr>
              <a:defRPr/>
            </a:pPr>
            <a:fld id="{57D68BF6-DDDD-46FB-A836-AFEB357049C0}" type="datetime1">
              <a:rPr lang="ja-JP" altLang="en-US"/>
              <a:pPr>
                <a:defRPr/>
              </a:pPr>
              <a:t>2024/3/14</a:t>
            </a:fld>
            <a:endParaRPr lang="ja-JP" altLang="en-US"/>
          </a:p>
        </p:txBody>
      </p:sp>
      <p:sp>
        <p:nvSpPr>
          <p:cNvPr id="6" name="フッター プレースホルダー 4">
            <a:extLst>
              <a:ext uri="{FF2B5EF4-FFF2-40B4-BE49-F238E27FC236}">
                <a16:creationId xmlns:a16="http://schemas.microsoft.com/office/drawing/2014/main" id="{3E8191D0-2930-171B-AC87-E53A7D41C207}"/>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EE559E5D-077E-D750-572B-CFCE33B4A42D}"/>
              </a:ext>
            </a:extLst>
          </p:cNvPr>
          <p:cNvSpPr>
            <a:spLocks noGrp="1"/>
          </p:cNvSpPr>
          <p:nvPr>
            <p:ph type="sldNum" sz="quarter" idx="12"/>
          </p:nvPr>
        </p:nvSpPr>
        <p:spPr/>
        <p:txBody>
          <a:bodyPr/>
          <a:lstStyle>
            <a:lvl1pPr>
              <a:defRPr/>
            </a:lvl1pPr>
          </a:lstStyle>
          <a:p>
            <a:pPr>
              <a:defRPr/>
            </a:pPr>
            <a:fld id="{B0F8F548-887D-4A01-A8CD-54ED8D58FA92}" type="slidenum">
              <a:rPr lang="ja-JP" altLang="en-US"/>
              <a:pPr>
                <a:defRPr/>
              </a:pPr>
              <a:t>‹#›</a:t>
            </a:fld>
            <a:endParaRPr lang="ja-JP" altLang="en-US"/>
          </a:p>
        </p:txBody>
      </p:sp>
    </p:spTree>
    <p:extLst>
      <p:ext uri="{BB962C8B-B14F-4D97-AF65-F5344CB8AC3E}">
        <p14:creationId xmlns:p14="http://schemas.microsoft.com/office/powerpoint/2010/main" val="3881999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5D585C62-34A4-9942-EEC5-883EAAB5226C}"/>
              </a:ext>
            </a:extLst>
          </p:cNvPr>
          <p:cNvSpPr>
            <a:spLocks noGrp="1"/>
          </p:cNvSpPr>
          <p:nvPr>
            <p:ph type="dt" sz="half" idx="10"/>
          </p:nvPr>
        </p:nvSpPr>
        <p:spPr/>
        <p:txBody>
          <a:bodyPr/>
          <a:lstStyle>
            <a:lvl1pPr>
              <a:defRPr/>
            </a:lvl1pPr>
          </a:lstStyle>
          <a:p>
            <a:pPr>
              <a:defRPr/>
            </a:pPr>
            <a:fld id="{C61EB61A-10A5-406E-BAAB-1CB7BF484101}" type="datetime1">
              <a:rPr lang="ja-JP" altLang="en-US"/>
              <a:pPr>
                <a:defRPr/>
              </a:pPr>
              <a:t>2024/3/14</a:t>
            </a:fld>
            <a:endParaRPr lang="ja-JP" altLang="en-US"/>
          </a:p>
        </p:txBody>
      </p:sp>
      <p:sp>
        <p:nvSpPr>
          <p:cNvPr id="8" name="フッター プレースホルダー 4">
            <a:extLst>
              <a:ext uri="{FF2B5EF4-FFF2-40B4-BE49-F238E27FC236}">
                <a16:creationId xmlns:a16="http://schemas.microsoft.com/office/drawing/2014/main" id="{CEA22F04-2F38-A5D7-3E0D-722FEF5F2492}"/>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89663619-0A66-E7FF-C0F5-CB3B7C9B2EF7}"/>
              </a:ext>
            </a:extLst>
          </p:cNvPr>
          <p:cNvSpPr>
            <a:spLocks noGrp="1"/>
          </p:cNvSpPr>
          <p:nvPr>
            <p:ph type="sldNum" sz="quarter" idx="12"/>
          </p:nvPr>
        </p:nvSpPr>
        <p:spPr/>
        <p:txBody>
          <a:bodyPr/>
          <a:lstStyle>
            <a:lvl1pPr>
              <a:defRPr/>
            </a:lvl1pPr>
          </a:lstStyle>
          <a:p>
            <a:pPr>
              <a:defRPr/>
            </a:pPr>
            <a:fld id="{B588F459-450F-4125-A52C-4DBF783E63F3}" type="slidenum">
              <a:rPr lang="ja-JP" altLang="en-US"/>
              <a:pPr>
                <a:defRPr/>
              </a:pPr>
              <a:t>‹#›</a:t>
            </a:fld>
            <a:endParaRPr lang="ja-JP" altLang="en-US"/>
          </a:p>
        </p:txBody>
      </p:sp>
    </p:spTree>
    <p:extLst>
      <p:ext uri="{BB962C8B-B14F-4D97-AF65-F5344CB8AC3E}">
        <p14:creationId xmlns:p14="http://schemas.microsoft.com/office/powerpoint/2010/main" val="137139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7E25270E-2FC4-35C1-A243-1D059AF0C170}"/>
              </a:ext>
            </a:extLst>
          </p:cNvPr>
          <p:cNvSpPr>
            <a:spLocks noGrp="1"/>
          </p:cNvSpPr>
          <p:nvPr>
            <p:ph type="dt" sz="half" idx="10"/>
          </p:nvPr>
        </p:nvSpPr>
        <p:spPr/>
        <p:txBody>
          <a:bodyPr/>
          <a:lstStyle>
            <a:lvl1pPr>
              <a:defRPr/>
            </a:lvl1pPr>
          </a:lstStyle>
          <a:p>
            <a:pPr>
              <a:defRPr/>
            </a:pPr>
            <a:fld id="{D8820D9B-2DFB-453B-9E66-71EA59E71A0E}" type="datetime1">
              <a:rPr lang="ja-JP" altLang="en-US"/>
              <a:pPr>
                <a:defRPr/>
              </a:pPr>
              <a:t>2024/3/14</a:t>
            </a:fld>
            <a:endParaRPr lang="ja-JP" altLang="en-US"/>
          </a:p>
        </p:txBody>
      </p:sp>
      <p:sp>
        <p:nvSpPr>
          <p:cNvPr id="4" name="フッター プレースホルダー 4">
            <a:extLst>
              <a:ext uri="{FF2B5EF4-FFF2-40B4-BE49-F238E27FC236}">
                <a16:creationId xmlns:a16="http://schemas.microsoft.com/office/drawing/2014/main" id="{51A74775-4C58-2FE5-D89F-D261E79DEAEB}"/>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C0865F17-5CA8-DDB3-1A86-8577AB095149}"/>
              </a:ext>
            </a:extLst>
          </p:cNvPr>
          <p:cNvSpPr>
            <a:spLocks noGrp="1"/>
          </p:cNvSpPr>
          <p:nvPr>
            <p:ph type="sldNum" sz="quarter" idx="12"/>
          </p:nvPr>
        </p:nvSpPr>
        <p:spPr>
          <a:xfrm>
            <a:off x="6974904" y="6520259"/>
            <a:ext cx="2133600" cy="365125"/>
          </a:xfrm>
        </p:spPr>
        <p:txBody>
          <a:bodyPr/>
          <a:lstStyle>
            <a:lvl1pPr>
              <a:defRPr>
                <a:latin typeface="Meiryo UI" panose="020B0604030504040204" pitchFamily="50" charset="-128"/>
                <a:ea typeface="Meiryo UI" panose="020B0604030504040204" pitchFamily="50" charset="-128"/>
              </a:defRPr>
            </a:lvl1pPr>
          </a:lstStyle>
          <a:p>
            <a:pPr>
              <a:defRPr/>
            </a:pPr>
            <a:fld id="{B1242370-49B6-497A-A9CB-F1C57C2E283E}" type="slidenum">
              <a:rPr lang="ja-JP" altLang="en-US" smtClean="0"/>
              <a:pPr>
                <a:defRPr/>
              </a:pPr>
              <a:t>‹#›</a:t>
            </a:fld>
            <a:endParaRPr lang="ja-JP" altLang="en-US"/>
          </a:p>
        </p:txBody>
      </p:sp>
    </p:spTree>
    <p:extLst>
      <p:ext uri="{BB962C8B-B14F-4D97-AF65-F5344CB8AC3E}">
        <p14:creationId xmlns:p14="http://schemas.microsoft.com/office/powerpoint/2010/main" val="3170692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3CC80A71-F3E8-016F-AD51-520D13D57555}"/>
              </a:ext>
            </a:extLst>
          </p:cNvPr>
          <p:cNvSpPr>
            <a:spLocks noGrp="1"/>
          </p:cNvSpPr>
          <p:nvPr>
            <p:ph type="dt" sz="half" idx="10"/>
          </p:nvPr>
        </p:nvSpPr>
        <p:spPr/>
        <p:txBody>
          <a:bodyPr/>
          <a:lstStyle>
            <a:lvl1pPr>
              <a:defRPr/>
            </a:lvl1pPr>
          </a:lstStyle>
          <a:p>
            <a:pPr>
              <a:defRPr/>
            </a:pPr>
            <a:fld id="{3FDA3A5E-8BA7-4B95-A0FB-D075B7A3CDB3}" type="datetime1">
              <a:rPr lang="ja-JP" altLang="en-US"/>
              <a:pPr>
                <a:defRPr/>
              </a:pPr>
              <a:t>2024/3/14</a:t>
            </a:fld>
            <a:endParaRPr lang="ja-JP" altLang="en-US"/>
          </a:p>
        </p:txBody>
      </p:sp>
      <p:sp>
        <p:nvSpPr>
          <p:cNvPr id="3" name="フッター プレースホルダー 4">
            <a:extLst>
              <a:ext uri="{FF2B5EF4-FFF2-40B4-BE49-F238E27FC236}">
                <a16:creationId xmlns:a16="http://schemas.microsoft.com/office/drawing/2014/main" id="{CA35F404-8A72-C872-7E19-474220D3DFAF}"/>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F7E634F6-CFEC-2CC5-EDDF-464F0829F9AC}"/>
              </a:ext>
            </a:extLst>
          </p:cNvPr>
          <p:cNvSpPr>
            <a:spLocks noGrp="1"/>
          </p:cNvSpPr>
          <p:nvPr>
            <p:ph type="sldNum" sz="quarter" idx="12"/>
          </p:nvPr>
        </p:nvSpPr>
        <p:spPr>
          <a:xfrm>
            <a:off x="6974904" y="6520259"/>
            <a:ext cx="2133600" cy="365125"/>
          </a:xfrm>
        </p:spPr>
        <p:txBody>
          <a:bodyPr/>
          <a:lstStyle>
            <a:lvl1pPr>
              <a:defRPr>
                <a:latin typeface="Meiryo UI" panose="020B0604030504040204" pitchFamily="50" charset="-128"/>
                <a:ea typeface="Meiryo UI" panose="020B0604030504040204" pitchFamily="50" charset="-128"/>
              </a:defRPr>
            </a:lvl1pPr>
          </a:lstStyle>
          <a:p>
            <a:pPr>
              <a:defRPr/>
            </a:pPr>
            <a:fld id="{ACFF681C-E49F-4E85-8694-E4DDC777B265}" type="slidenum">
              <a:rPr lang="ja-JP" altLang="en-US" smtClean="0"/>
              <a:pPr>
                <a:defRPr/>
              </a:pPr>
              <a:t>‹#›</a:t>
            </a:fld>
            <a:endParaRPr lang="ja-JP" altLang="en-US"/>
          </a:p>
        </p:txBody>
      </p:sp>
    </p:spTree>
    <p:extLst>
      <p:ext uri="{BB962C8B-B14F-4D97-AF65-F5344CB8AC3E}">
        <p14:creationId xmlns:p14="http://schemas.microsoft.com/office/powerpoint/2010/main" val="1665027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4CEA096E-DDA2-9AB7-135F-1A2BBEDF40E3}"/>
              </a:ext>
            </a:extLst>
          </p:cNvPr>
          <p:cNvSpPr>
            <a:spLocks noGrp="1"/>
          </p:cNvSpPr>
          <p:nvPr>
            <p:ph type="dt" sz="half" idx="10"/>
          </p:nvPr>
        </p:nvSpPr>
        <p:spPr/>
        <p:txBody>
          <a:bodyPr/>
          <a:lstStyle>
            <a:lvl1pPr>
              <a:defRPr/>
            </a:lvl1pPr>
          </a:lstStyle>
          <a:p>
            <a:pPr>
              <a:defRPr/>
            </a:pPr>
            <a:fld id="{E6F53715-721F-4983-8706-A9184CDC5344}" type="datetime1">
              <a:rPr lang="ja-JP" altLang="en-US"/>
              <a:pPr>
                <a:defRPr/>
              </a:pPr>
              <a:t>2024/3/14</a:t>
            </a:fld>
            <a:endParaRPr lang="ja-JP" altLang="en-US"/>
          </a:p>
        </p:txBody>
      </p:sp>
      <p:sp>
        <p:nvSpPr>
          <p:cNvPr id="6" name="フッター プレースホルダー 4">
            <a:extLst>
              <a:ext uri="{FF2B5EF4-FFF2-40B4-BE49-F238E27FC236}">
                <a16:creationId xmlns:a16="http://schemas.microsoft.com/office/drawing/2014/main" id="{32FD0281-9651-2D8E-0150-10F7580DAA24}"/>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35C14C71-9EBD-EFB1-96DD-1CD9A59FF498}"/>
              </a:ext>
            </a:extLst>
          </p:cNvPr>
          <p:cNvSpPr>
            <a:spLocks noGrp="1"/>
          </p:cNvSpPr>
          <p:nvPr>
            <p:ph type="sldNum" sz="quarter" idx="12"/>
          </p:nvPr>
        </p:nvSpPr>
        <p:spPr/>
        <p:txBody>
          <a:bodyPr/>
          <a:lstStyle>
            <a:lvl1pPr>
              <a:defRPr/>
            </a:lvl1pPr>
          </a:lstStyle>
          <a:p>
            <a:pPr>
              <a:defRPr/>
            </a:pPr>
            <a:fld id="{A4A0D9F0-731D-47B3-8076-DD3BDD81910E}" type="slidenum">
              <a:rPr lang="ja-JP" altLang="en-US"/>
              <a:pPr>
                <a:defRPr/>
              </a:pPr>
              <a:t>‹#›</a:t>
            </a:fld>
            <a:endParaRPr lang="ja-JP" altLang="en-US"/>
          </a:p>
        </p:txBody>
      </p:sp>
    </p:spTree>
    <p:extLst>
      <p:ext uri="{BB962C8B-B14F-4D97-AF65-F5344CB8AC3E}">
        <p14:creationId xmlns:p14="http://schemas.microsoft.com/office/powerpoint/2010/main" val="1943772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CAA15732-57D6-F5CC-70A6-834228B44919}"/>
              </a:ext>
            </a:extLst>
          </p:cNvPr>
          <p:cNvSpPr>
            <a:spLocks noGrp="1"/>
          </p:cNvSpPr>
          <p:nvPr>
            <p:ph type="dt" sz="half" idx="10"/>
          </p:nvPr>
        </p:nvSpPr>
        <p:spPr/>
        <p:txBody>
          <a:bodyPr/>
          <a:lstStyle>
            <a:lvl1pPr>
              <a:defRPr/>
            </a:lvl1pPr>
          </a:lstStyle>
          <a:p>
            <a:pPr>
              <a:defRPr/>
            </a:pPr>
            <a:fld id="{A1FE19C1-7403-4048-B29C-1C5E4EA4A3F9}" type="datetime1">
              <a:rPr lang="ja-JP" altLang="en-US"/>
              <a:pPr>
                <a:defRPr/>
              </a:pPr>
              <a:t>2024/3/14</a:t>
            </a:fld>
            <a:endParaRPr lang="ja-JP" altLang="en-US"/>
          </a:p>
        </p:txBody>
      </p:sp>
      <p:sp>
        <p:nvSpPr>
          <p:cNvPr id="6" name="フッター プレースホルダー 4">
            <a:extLst>
              <a:ext uri="{FF2B5EF4-FFF2-40B4-BE49-F238E27FC236}">
                <a16:creationId xmlns:a16="http://schemas.microsoft.com/office/drawing/2014/main" id="{043BCDD4-F913-2B53-04AA-F5DDC01B6F2A}"/>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D3749C99-281F-79E4-06AC-5AED96CC1531}"/>
              </a:ext>
            </a:extLst>
          </p:cNvPr>
          <p:cNvSpPr>
            <a:spLocks noGrp="1"/>
          </p:cNvSpPr>
          <p:nvPr>
            <p:ph type="sldNum" sz="quarter" idx="12"/>
          </p:nvPr>
        </p:nvSpPr>
        <p:spPr/>
        <p:txBody>
          <a:bodyPr/>
          <a:lstStyle>
            <a:lvl1pPr>
              <a:defRPr/>
            </a:lvl1pPr>
          </a:lstStyle>
          <a:p>
            <a:pPr>
              <a:defRPr/>
            </a:pPr>
            <a:fld id="{1674B3DF-4ED8-4BE4-A895-64D166A3C6C1}" type="slidenum">
              <a:rPr lang="ja-JP" altLang="en-US"/>
              <a:pPr>
                <a:defRPr/>
              </a:pPr>
              <a:t>‹#›</a:t>
            </a:fld>
            <a:endParaRPr lang="ja-JP" altLang="en-US"/>
          </a:p>
        </p:txBody>
      </p:sp>
    </p:spTree>
    <p:extLst>
      <p:ext uri="{BB962C8B-B14F-4D97-AF65-F5344CB8AC3E}">
        <p14:creationId xmlns:p14="http://schemas.microsoft.com/office/powerpoint/2010/main" val="1307925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117CF7A8-F57F-0DF0-4ECB-0973A1A36A3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2F267F18-809B-B9E5-E9DE-A5E963C4668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BBB18025-9E5D-0B6F-107E-11030668ACD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ea typeface="+mn-ea"/>
              </a:defRPr>
            </a:lvl1pPr>
          </a:lstStyle>
          <a:p>
            <a:pPr>
              <a:defRPr/>
            </a:pPr>
            <a:fld id="{D115126C-C6B6-44CB-BD7E-AD1E11C93313}" type="datetime1">
              <a:rPr lang="ja-JP" altLang="en-US"/>
              <a:pPr>
                <a:defRPr/>
              </a:pPr>
              <a:t>2024/3/14</a:t>
            </a:fld>
            <a:endParaRPr lang="ja-JP" altLang="en-US"/>
          </a:p>
        </p:txBody>
      </p:sp>
      <p:sp>
        <p:nvSpPr>
          <p:cNvPr id="5" name="フッター プレースホルダー 4">
            <a:extLst>
              <a:ext uri="{FF2B5EF4-FFF2-40B4-BE49-F238E27FC236}">
                <a16:creationId xmlns:a16="http://schemas.microsoft.com/office/drawing/2014/main" id="{CBD744BC-CB31-1877-BFEA-C22A5FE1979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D852F5D7-87CD-4988-AB1A-77EFB8E285CD}"/>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415B2F6-E8BA-49C2-A468-9CBE428CAC00}"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189"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377"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566"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754"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1313" indent="-341313"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6.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6.xml"/><Relationship Id="rId5" Type="http://schemas.openxmlformats.org/officeDocument/2006/relationships/image" Target="../media/image22.emf"/><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41.emf"/></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6.xml"/><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6.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 Id="rId4" Type="http://schemas.openxmlformats.org/officeDocument/2006/relationships/image" Target="../media/image57.emf"/></Relationships>
</file>

<file path=ppt/slides/_rels/slide35.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6.xml"/><Relationship Id="rId5" Type="http://schemas.openxmlformats.org/officeDocument/2006/relationships/image" Target="../media/image61.emf"/><Relationship Id="rId4" Type="http://schemas.openxmlformats.org/officeDocument/2006/relationships/image" Target="../media/image60.emf"/></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emf"/></Relationships>
</file>

<file path=ppt/slides/_rels/slide38.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emf"/></Relationships>
</file>

<file path=ppt/slides/_rels/slide3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png"/><Relationship Id="rId1" Type="http://schemas.openxmlformats.org/officeDocument/2006/relationships/slideLayout" Target="../slideLayouts/slideLayout6.xml"/><Relationship Id="rId5" Type="http://schemas.openxmlformats.org/officeDocument/2006/relationships/image" Target="../media/image77.emf"/><Relationship Id="rId4" Type="http://schemas.openxmlformats.org/officeDocument/2006/relationships/image" Target="../media/image7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78.emf"/><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404664"/>
            <a:ext cx="9144000" cy="1758056"/>
          </a:xfrm>
        </p:spPr>
        <p:txBody>
          <a:bodyPr>
            <a:normAutofit fontScale="90000"/>
          </a:bodyPr>
          <a:lstStyle/>
          <a:p>
            <a:pPr>
              <a:spcAft>
                <a:spcPts val="600"/>
              </a:spcAft>
            </a:pPr>
            <a:r>
              <a:rPr kumimoji="1" lang="ja-JP" altLang="en-US" sz="4000" b="1" dirty="0">
                <a:latin typeface="BIZ UDゴシック" panose="020B0400000000000000" pitchFamily="49" charset="-128"/>
                <a:ea typeface="BIZ UDゴシック" panose="020B0400000000000000" pitchFamily="49" charset="-128"/>
                <a:cs typeface="Meiryo UI" pitchFamily="50" charset="-128"/>
              </a:rPr>
              <a:t>大阪府都市基盤施設</a:t>
            </a:r>
            <a:r>
              <a:rPr lang="ja-JP" altLang="en-US" sz="4000" b="1" dirty="0">
                <a:latin typeface="BIZ UDゴシック" panose="020B0400000000000000" pitchFamily="49" charset="-128"/>
                <a:ea typeface="BIZ UDゴシック" panose="020B0400000000000000" pitchFamily="49" charset="-128"/>
                <a:cs typeface="Meiryo UI" pitchFamily="50" charset="-128"/>
              </a:rPr>
              <a:t>維持管理技術審議会</a:t>
            </a:r>
            <a:br>
              <a:rPr kumimoji="1" lang="en-US" altLang="ja-JP" sz="4000" b="1" dirty="0">
                <a:latin typeface="BIZ UDゴシック" panose="020B0400000000000000" pitchFamily="49" charset="-128"/>
                <a:ea typeface="BIZ UDゴシック" panose="020B0400000000000000" pitchFamily="49" charset="-128"/>
                <a:cs typeface="Meiryo UI" pitchFamily="50" charset="-128"/>
              </a:rPr>
            </a:br>
            <a:r>
              <a:rPr kumimoji="1" lang="ja-JP" altLang="en-US" b="1" dirty="0">
                <a:latin typeface="BIZ UDゴシック" panose="020B0400000000000000" pitchFamily="49" charset="-128"/>
                <a:ea typeface="BIZ UDゴシック" panose="020B0400000000000000" pitchFamily="49" charset="-128"/>
                <a:cs typeface="Meiryo UI" pitchFamily="50" charset="-128"/>
              </a:rPr>
              <a:t>第１回　</a:t>
            </a:r>
            <a:r>
              <a:rPr lang="ja-JP" altLang="en-US" b="1" dirty="0">
                <a:latin typeface="BIZ UDゴシック" panose="020B0400000000000000" pitchFamily="49" charset="-128"/>
                <a:ea typeface="BIZ UDゴシック" panose="020B0400000000000000" pitchFamily="49" charset="-128"/>
                <a:cs typeface="Meiryo UI" pitchFamily="50" charset="-128"/>
              </a:rPr>
              <a:t>道路・橋梁等</a:t>
            </a:r>
            <a:r>
              <a:rPr kumimoji="1" lang="ja-JP" altLang="en-US" b="1" dirty="0">
                <a:latin typeface="BIZ UDゴシック" panose="020B0400000000000000" pitchFamily="49" charset="-128"/>
                <a:ea typeface="BIZ UDゴシック" panose="020B0400000000000000" pitchFamily="49" charset="-128"/>
                <a:cs typeface="Meiryo UI" pitchFamily="50" charset="-128"/>
              </a:rPr>
              <a:t>部会</a:t>
            </a:r>
            <a:br>
              <a:rPr kumimoji="1" lang="en-US" altLang="ja-JP" b="1" dirty="0">
                <a:latin typeface="BIZ UDゴシック" panose="020B0400000000000000" pitchFamily="49" charset="-128"/>
                <a:ea typeface="BIZ UDゴシック" panose="020B0400000000000000" pitchFamily="49" charset="-128"/>
                <a:cs typeface="Meiryo UI" pitchFamily="50" charset="-128"/>
              </a:rPr>
            </a:br>
            <a:r>
              <a:rPr kumimoji="1" lang="ja-JP" altLang="en-US" sz="2700" b="1" dirty="0">
                <a:latin typeface="BIZ UDゴシック" panose="020B0400000000000000" pitchFamily="49" charset="-128"/>
                <a:ea typeface="BIZ UDゴシック" panose="020B0400000000000000" pitchFamily="49" charset="-128"/>
                <a:cs typeface="Meiryo UI" pitchFamily="50" charset="-128"/>
              </a:rPr>
              <a:t>～</a:t>
            </a:r>
            <a:r>
              <a:rPr lang="ja-JP" altLang="en-US" sz="2700" b="1" dirty="0">
                <a:latin typeface="BIZ UDゴシック" panose="020B0400000000000000" pitchFamily="49" charset="-128"/>
                <a:ea typeface="BIZ UDゴシック" panose="020B0400000000000000" pitchFamily="49" charset="-128"/>
                <a:cs typeface="Meiryo UI" pitchFamily="50" charset="-128"/>
              </a:rPr>
              <a:t>戦略的な維持管理の推進について～</a:t>
            </a:r>
            <a:endParaRPr kumimoji="1" lang="ja-JP" altLang="en-US" sz="2700" b="1" dirty="0">
              <a:latin typeface="BIZ UDゴシック" panose="020B0400000000000000" pitchFamily="49" charset="-128"/>
              <a:ea typeface="BIZ UDゴシック" panose="020B0400000000000000" pitchFamily="49" charset="-128"/>
              <a:cs typeface="Meiryo UI" pitchFamily="50" charset="-128"/>
            </a:endParaRPr>
          </a:p>
        </p:txBody>
      </p:sp>
      <p:sp>
        <p:nvSpPr>
          <p:cNvPr id="4" name="コンテンツ プレースホルダー 2"/>
          <p:cNvSpPr txBox="1">
            <a:spLocks/>
          </p:cNvSpPr>
          <p:nvPr/>
        </p:nvSpPr>
        <p:spPr>
          <a:xfrm>
            <a:off x="1115616" y="2178205"/>
            <a:ext cx="7128792" cy="3780653"/>
          </a:xfrm>
          <a:prstGeom prst="rect">
            <a:avLst/>
          </a:prstGeom>
          <a:gradFill>
            <a:gsLst>
              <a:gs pos="0">
                <a:srgbClr val="FFFF99"/>
              </a:gs>
              <a:gs pos="100000">
                <a:schemeClr val="bg1"/>
              </a:gs>
            </a:gsLst>
            <a:lin ang="5400000" scaled="1"/>
          </a:gradFill>
          <a:ln w="12700">
            <a:solidFill>
              <a:schemeClr val="tx1"/>
            </a:solidFill>
          </a:ln>
        </p:spPr>
        <p:txBody>
          <a:bodyPr anchor="ctr" anchorCtr="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2200"/>
              </a:lnSpc>
              <a:spcBef>
                <a:spcPts val="0"/>
              </a:spcBef>
              <a:buNone/>
            </a:pPr>
            <a:r>
              <a:rPr lang="ja-JP" altLang="en-US" sz="1600" b="1" dirty="0">
                <a:latin typeface="BIZ UDゴシック" panose="020B0400000000000000" pitchFamily="49" charset="-128"/>
                <a:ea typeface="BIZ UDゴシック" panose="020B0400000000000000" pitchFamily="49" charset="-128"/>
                <a:cs typeface="Meiryo UI" panose="020B0604030504040204" pitchFamily="50" charset="-128"/>
              </a:rPr>
              <a:t>（１）資料１：</a:t>
            </a:r>
            <a:r>
              <a:rPr lang="ja-JP" altLang="en-US" sz="1600" b="1" dirty="0">
                <a:effectLst/>
                <a:latin typeface="BIZ UDゴシック" panose="020B0400000000000000" pitchFamily="49" charset="-128"/>
                <a:ea typeface="BIZ UDゴシック" panose="020B0400000000000000" pitchFamily="49" charset="-128"/>
                <a:cs typeface="Meiryo UI" pitchFamily="50" charset="-128"/>
              </a:rPr>
              <a:t>第１回審議会の概要</a:t>
            </a:r>
            <a:endParaRPr lang="en-US" altLang="ja-JP" sz="1600" b="1"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2200"/>
              </a:lnSpc>
              <a:spcBef>
                <a:spcPts val="600"/>
              </a:spcBef>
              <a:buNone/>
            </a:pPr>
            <a:r>
              <a:rPr lang="ja-JP" altLang="en-US" sz="1600" b="1" dirty="0">
                <a:latin typeface="BIZ UDゴシック" panose="020B0400000000000000" pitchFamily="49" charset="-128"/>
                <a:ea typeface="BIZ UDゴシック" panose="020B0400000000000000" pitchFamily="49" charset="-128"/>
                <a:cs typeface="Meiryo UI" panose="020B0604030504040204" pitchFamily="50" charset="-128"/>
              </a:rPr>
              <a:t>（２）資料２：現計画の振返りと検証</a:t>
            </a:r>
            <a:endParaRPr lang="en-US" altLang="ja-JP" sz="1600" b="1"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2200"/>
              </a:lnSpc>
              <a:spcBef>
                <a:spcPts val="600"/>
              </a:spcBef>
              <a:buNone/>
            </a:pPr>
            <a:r>
              <a:rPr lang="ja-JP" altLang="en-US" sz="1600" b="1" dirty="0">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400" b="1" dirty="0">
                <a:latin typeface="BIZ UDゴシック" panose="020B0400000000000000" pitchFamily="49" charset="-128"/>
                <a:ea typeface="BIZ UDゴシック" panose="020B0400000000000000" pitchFamily="49" charset="-128"/>
                <a:cs typeface="Meiryo UI" panose="020B0604030504040204" pitchFamily="50" charset="-128"/>
              </a:rPr>
              <a:t>１）</a:t>
            </a:r>
            <a:r>
              <a:rPr lang="zh-TW" altLang="en-US" sz="1600" dirty="0">
                <a:latin typeface="BIZ UDゴシック" panose="020B0400000000000000" pitchFamily="49" charset="-128"/>
                <a:ea typeface="BIZ UDゴシック" panose="020B0400000000000000" pitchFamily="49" charset="-128"/>
                <a:cs typeface="Meiryo UI" panose="020B0604030504040204" pitchFamily="50" charset="-128"/>
              </a:rPr>
              <a:t>管理施設</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192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　　　２）現計画における取組み内容に対する実行状況</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192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　　　３）各施設の維持管理手法</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192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　　　４）橋梁における維持管理の取組状況</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192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　　　５）トンネルにおける維持管理の取組状況</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192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　　　６）舗装における維持管理の取組状況</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192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　　　７）その他施設等の維持管理の取組状況</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192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　　  ８）日常的な維持管理の取組状況</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2200"/>
              </a:lnSpc>
              <a:spcBef>
                <a:spcPts val="600"/>
              </a:spcBef>
              <a:buNone/>
            </a:pPr>
            <a:r>
              <a:rPr lang="ja-JP" altLang="en-US" sz="1600" b="1" dirty="0">
                <a:latin typeface="BIZ UDゴシック" panose="020B0400000000000000" pitchFamily="49" charset="-128"/>
                <a:ea typeface="BIZ UDゴシック" panose="020B0400000000000000" pitchFamily="49" charset="-128"/>
                <a:cs typeface="Meiryo UI" panose="020B0604030504040204" pitchFamily="50" charset="-128"/>
              </a:rPr>
              <a:t>（３）資料３：課題認識・論点</a:t>
            </a:r>
            <a:endParaRPr lang="en-US" altLang="ja-JP" sz="1600" b="1"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2200"/>
              </a:lnSpc>
              <a:spcBef>
                <a:spcPts val="600"/>
              </a:spcBef>
              <a:buNone/>
            </a:pPr>
            <a:r>
              <a:rPr lang="ja-JP" altLang="en-US" sz="1600" b="1" dirty="0">
                <a:latin typeface="BIZ UDゴシック" panose="020B0400000000000000" pitchFamily="49" charset="-128"/>
                <a:ea typeface="BIZ UDゴシック" panose="020B0400000000000000" pitchFamily="49" charset="-128"/>
                <a:cs typeface="Meiryo UI" panose="020B0604030504040204" pitchFamily="50" charset="-128"/>
              </a:rPr>
              <a:t>（４）資料４：第１回審議会　委員からの意見　　　　　　　　　　　　　　　　</a:t>
            </a:r>
            <a:endParaRPr lang="en-US" altLang="ja-JP" sz="1600" b="1"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2200"/>
              </a:lnSpc>
              <a:spcBef>
                <a:spcPts val="600"/>
              </a:spcBef>
              <a:buNone/>
            </a:pP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テキスト ボックス 4"/>
          <p:cNvSpPr txBox="1"/>
          <p:nvPr/>
        </p:nvSpPr>
        <p:spPr>
          <a:xfrm>
            <a:off x="7956376" y="116632"/>
            <a:ext cx="1008112" cy="369332"/>
          </a:xfrm>
          <a:prstGeom prst="rect">
            <a:avLst/>
          </a:prstGeom>
          <a:noFill/>
        </p:spPr>
        <p:txBody>
          <a:bodyPr wrap="square" rtlCol="0">
            <a:spAutoFit/>
          </a:bodyPr>
          <a:lstStyle/>
          <a:p>
            <a:r>
              <a:rPr kumimoji="1" lang="ja-JP" altLang="en-US" b="1">
                <a:latin typeface="BIZ UDゴシック" panose="020B0400000000000000" pitchFamily="49" charset="-128"/>
                <a:ea typeface="BIZ UDゴシック" panose="020B0400000000000000" pitchFamily="49" charset="-128"/>
                <a:cs typeface="Meiryo UI" pitchFamily="50" charset="-128"/>
              </a:rPr>
              <a:t>資料１</a:t>
            </a:r>
          </a:p>
        </p:txBody>
      </p:sp>
      <p:sp>
        <p:nvSpPr>
          <p:cNvPr id="7" name="サブタイトル 2"/>
          <p:cNvSpPr>
            <a:spLocks noGrp="1"/>
          </p:cNvSpPr>
          <p:nvPr>
            <p:ph type="subTitle" idx="1"/>
          </p:nvPr>
        </p:nvSpPr>
        <p:spPr>
          <a:xfrm>
            <a:off x="0" y="6190456"/>
            <a:ext cx="9144000" cy="550912"/>
          </a:xfrm>
        </p:spPr>
        <p:txBody>
          <a:bodyPr>
            <a:normAutofit/>
          </a:bodyPr>
          <a:lstStyle/>
          <a:p>
            <a:r>
              <a:rPr kumimoji="1" lang="ja-JP" altLang="en-US" sz="2400" b="1">
                <a:latin typeface="BIZ UDゴシック" panose="020B0400000000000000" pitchFamily="49" charset="-128"/>
                <a:ea typeface="BIZ UDゴシック" panose="020B0400000000000000" pitchFamily="49" charset="-128"/>
                <a:cs typeface="Meiryo UI" pitchFamily="50" charset="-128"/>
              </a:rPr>
              <a:t>大阪府都市基盤施設維持管理技術審議会　</a:t>
            </a:r>
            <a:r>
              <a:rPr lang="ja-JP" altLang="en-US" sz="2400" b="1">
                <a:latin typeface="BIZ UDゴシック" panose="020B0400000000000000" pitchFamily="49" charset="-128"/>
                <a:ea typeface="BIZ UDゴシック" panose="020B0400000000000000" pitchFamily="49" charset="-128"/>
                <a:cs typeface="Meiryo UI" pitchFamily="50" charset="-128"/>
              </a:rPr>
              <a:t>道路・橋梁等</a:t>
            </a:r>
            <a:r>
              <a:rPr kumimoji="1" lang="ja-JP" altLang="en-US" sz="2400" b="1">
                <a:latin typeface="BIZ UDゴシック" panose="020B0400000000000000" pitchFamily="49" charset="-128"/>
                <a:ea typeface="BIZ UDゴシック" panose="020B0400000000000000" pitchFamily="49" charset="-128"/>
                <a:cs typeface="Meiryo UI" pitchFamily="50" charset="-128"/>
              </a:rPr>
              <a:t>部会</a:t>
            </a:r>
          </a:p>
        </p:txBody>
      </p:sp>
    </p:spTree>
    <p:extLst>
      <p:ext uri="{BB962C8B-B14F-4D97-AF65-F5344CB8AC3E}">
        <p14:creationId xmlns:p14="http://schemas.microsoft.com/office/powerpoint/2010/main" val="21563215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59E4A-DF97-634D-913E-4938A75B763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706A132-7019-E55E-DA15-67E802E1B26E}"/>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10</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5019707C-FC10-D7C0-69E0-1E7570A77F1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1402AC31-6143-79EF-D068-8893BB44AE62}"/>
              </a:ext>
            </a:extLst>
          </p:cNvPr>
          <p:cNvSpPr>
            <a:spLocks noChangeArrowheads="1"/>
          </p:cNvSpPr>
          <p:nvPr/>
        </p:nvSpPr>
        <p:spPr bwMode="auto">
          <a:xfrm>
            <a:off x="60324" y="60325"/>
            <a:ext cx="65278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２）現計画における取組内容に対する実行状況</a:t>
            </a:r>
          </a:p>
        </p:txBody>
      </p:sp>
      <p:graphicFrame>
        <p:nvGraphicFramePr>
          <p:cNvPr id="13" name="表 12">
            <a:extLst>
              <a:ext uri="{FF2B5EF4-FFF2-40B4-BE49-F238E27FC236}">
                <a16:creationId xmlns:a16="http://schemas.microsoft.com/office/drawing/2014/main" id="{6F616784-A8CA-018F-2FBB-A12B4B82E06C}"/>
              </a:ext>
            </a:extLst>
          </p:cNvPr>
          <p:cNvGraphicFramePr>
            <a:graphicFrameLocks noGrp="1"/>
          </p:cNvGraphicFramePr>
          <p:nvPr>
            <p:extLst>
              <p:ext uri="{D42A27DB-BD31-4B8C-83A1-F6EECF244321}">
                <p14:modId xmlns:p14="http://schemas.microsoft.com/office/powerpoint/2010/main" val="223301716"/>
              </p:ext>
            </p:extLst>
          </p:nvPr>
        </p:nvGraphicFramePr>
        <p:xfrm>
          <a:off x="119919" y="643625"/>
          <a:ext cx="8904161" cy="5524842"/>
        </p:xfrm>
        <a:graphic>
          <a:graphicData uri="http://schemas.openxmlformats.org/drawingml/2006/table">
            <a:tbl>
              <a:tblPr firstRow="1" bandRow="1">
                <a:tableStyleId>{5C22544A-7EE6-4342-B048-85BDC9FD1C3A}</a:tableStyleId>
              </a:tblPr>
              <a:tblGrid>
                <a:gridCol w="1282150">
                  <a:extLst>
                    <a:ext uri="{9D8B030D-6E8A-4147-A177-3AD203B41FA5}">
                      <a16:colId xmlns:a16="http://schemas.microsoft.com/office/drawing/2014/main" val="333661929"/>
                    </a:ext>
                  </a:extLst>
                </a:gridCol>
                <a:gridCol w="1302742">
                  <a:extLst>
                    <a:ext uri="{9D8B030D-6E8A-4147-A177-3AD203B41FA5}">
                      <a16:colId xmlns:a16="http://schemas.microsoft.com/office/drawing/2014/main" val="1726360541"/>
                    </a:ext>
                  </a:extLst>
                </a:gridCol>
                <a:gridCol w="739732">
                  <a:extLst>
                    <a:ext uri="{9D8B030D-6E8A-4147-A177-3AD203B41FA5}">
                      <a16:colId xmlns:a16="http://schemas.microsoft.com/office/drawing/2014/main" val="3905885065"/>
                    </a:ext>
                  </a:extLst>
                </a:gridCol>
                <a:gridCol w="739732">
                  <a:extLst>
                    <a:ext uri="{9D8B030D-6E8A-4147-A177-3AD203B41FA5}">
                      <a16:colId xmlns:a16="http://schemas.microsoft.com/office/drawing/2014/main" val="3392293566"/>
                    </a:ext>
                  </a:extLst>
                </a:gridCol>
                <a:gridCol w="739732">
                  <a:extLst>
                    <a:ext uri="{9D8B030D-6E8A-4147-A177-3AD203B41FA5}">
                      <a16:colId xmlns:a16="http://schemas.microsoft.com/office/drawing/2014/main" val="498076697"/>
                    </a:ext>
                  </a:extLst>
                </a:gridCol>
                <a:gridCol w="791558">
                  <a:extLst>
                    <a:ext uri="{9D8B030D-6E8A-4147-A177-3AD203B41FA5}">
                      <a16:colId xmlns:a16="http://schemas.microsoft.com/office/drawing/2014/main" val="3141612089"/>
                    </a:ext>
                  </a:extLst>
                </a:gridCol>
                <a:gridCol w="3308515">
                  <a:extLst>
                    <a:ext uri="{9D8B030D-6E8A-4147-A177-3AD203B41FA5}">
                      <a16:colId xmlns:a16="http://schemas.microsoft.com/office/drawing/2014/main" val="1436738021"/>
                    </a:ext>
                  </a:extLst>
                </a:gridCol>
              </a:tblGrid>
              <a:tr h="326859">
                <a:tc rowSpan="2">
                  <a:txBody>
                    <a:bodyPr/>
                    <a:lstStyle/>
                    <a:p>
                      <a:pPr algn="ctr">
                        <a:lnSpc>
                          <a:spcPct val="100000"/>
                        </a:lnSpc>
                        <a:spcAft>
                          <a:spcPts val="600"/>
                        </a:spcAft>
                      </a:pPr>
                      <a:r>
                        <a:rPr kumimoji="1" lang="ja-JP" altLang="en-US" sz="1400">
                          <a:latin typeface="BIZ UDゴシック" panose="020B0400000000000000" pitchFamily="49" charset="-128"/>
                          <a:ea typeface="BIZ UDゴシック" panose="020B0400000000000000" pitchFamily="49" charset="-128"/>
                        </a:rPr>
                        <a:t>取組の観点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ct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取組内容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5">
                  <a:txBody>
                    <a:bodyPr/>
                    <a:lstStyle/>
                    <a:p>
                      <a:pPr algn="ctr">
                        <a:lnSpc>
                          <a:spcPct val="100000"/>
                        </a:lnSpc>
                        <a:spcAft>
                          <a:spcPts val="600"/>
                        </a:spcAft>
                      </a:pPr>
                      <a:r>
                        <a:rPr kumimoji="1" lang="ja-JP" altLang="en-US" sz="1400">
                          <a:latin typeface="BIZ UDゴシック" panose="020B0400000000000000" pitchFamily="49" charset="-128"/>
                          <a:ea typeface="BIZ UDゴシック" panose="020B0400000000000000" pitchFamily="49" charset="-128"/>
                        </a:rPr>
                        <a:t>評  価</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636896257"/>
                  </a:ext>
                </a:extLst>
              </a:tr>
              <a:tr h="194403">
                <a:tc vMerge="1">
                  <a:txBody>
                    <a:bodyPr/>
                    <a:lstStyle/>
                    <a:p>
                      <a:endParaRPr kumimoji="1" lang="ja-JP" altLang="en-US" sz="160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600">
                        <a:latin typeface="BIZ UDゴシック" panose="020B0400000000000000" pitchFamily="49" charset="-128"/>
                        <a:ea typeface="BIZ UDゴシック" panose="020B0400000000000000" pitchFamily="49" charset="-128"/>
                      </a:endParaRPr>
                    </a:p>
                  </a:txBody>
                  <a:tcPr/>
                </a:tc>
                <a:tc>
                  <a:txBody>
                    <a:bodyPr/>
                    <a:lstStyle/>
                    <a:p>
                      <a:pPr algn="ctr">
                        <a:lnSpc>
                          <a:spcPct val="100000"/>
                        </a:lnSpc>
                        <a:spcAft>
                          <a:spcPts val="600"/>
                        </a:spcAft>
                      </a:pPr>
                      <a:r>
                        <a:rPr kumimoji="1" lang="ja-JP" altLang="en-US" sz="1400" b="1">
                          <a:solidFill>
                            <a:schemeClr val="bg1"/>
                          </a:solidFill>
                          <a:latin typeface="BIZ UDゴシック" panose="020B0400000000000000" pitchFamily="49" charset="-128"/>
                          <a:ea typeface="BIZ UDゴシック" panose="020B0400000000000000" pitchFamily="49" charset="-128"/>
                        </a:rPr>
                        <a:t>橋梁</a:t>
                      </a:r>
                      <a:endParaRPr kumimoji="1" lang="en-US" altLang="ja-JP" sz="14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00000"/>
                        </a:lnSpc>
                        <a:spcAft>
                          <a:spcPts val="600"/>
                        </a:spcAft>
                      </a:pPr>
                      <a:r>
                        <a:rPr kumimoji="1" lang="ja-JP" altLang="en-US" sz="1400" b="1">
                          <a:solidFill>
                            <a:schemeClr val="bg1"/>
                          </a:solidFill>
                          <a:latin typeface="BIZ UDゴシック" panose="020B0400000000000000" pitchFamily="49" charset="-128"/>
                          <a:ea typeface="BIZ UDゴシック" panose="020B0400000000000000" pitchFamily="49" charset="-128"/>
                        </a:rPr>
                        <a:t>ﾄﾝﾈﾙ</a:t>
                      </a:r>
                      <a:endParaRPr kumimoji="1" lang="en-US" altLang="ja-JP" sz="14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00000"/>
                        </a:lnSpc>
                        <a:spcAft>
                          <a:spcPts val="600"/>
                        </a:spcAft>
                      </a:pPr>
                      <a:r>
                        <a:rPr kumimoji="1" lang="ja-JP" altLang="en-US" sz="1400" b="1">
                          <a:solidFill>
                            <a:schemeClr val="bg1"/>
                          </a:solidFill>
                          <a:latin typeface="BIZ UDゴシック" panose="020B0400000000000000" pitchFamily="49" charset="-128"/>
                          <a:ea typeface="BIZ UDゴシック" panose="020B0400000000000000" pitchFamily="49" charset="-128"/>
                        </a:rPr>
                        <a:t>舗装</a:t>
                      </a:r>
                      <a:endParaRPr kumimoji="1" lang="en-US" altLang="ja-JP" sz="14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00000"/>
                        </a:lnSpc>
                        <a:spcAft>
                          <a:spcPts val="600"/>
                        </a:spcAft>
                      </a:pPr>
                      <a:r>
                        <a:rPr kumimoji="1" lang="ja-JP" altLang="en-US" sz="1200" b="1">
                          <a:solidFill>
                            <a:schemeClr val="bg1"/>
                          </a:solidFill>
                          <a:latin typeface="BIZ UDゴシック" panose="020B0400000000000000" pitchFamily="49" charset="-128"/>
                          <a:ea typeface="BIZ UDゴシック" panose="020B0400000000000000" pitchFamily="49" charset="-128"/>
                        </a:rPr>
                        <a:t>その他</a:t>
                      </a:r>
                      <a:r>
                        <a:rPr kumimoji="1" lang="en-US" altLang="ja-JP" sz="1200" b="1" baseline="30000">
                          <a:solidFill>
                            <a:schemeClr val="bg1"/>
                          </a:solidFill>
                          <a:latin typeface="BIZ UDゴシック" panose="020B0400000000000000" pitchFamily="49" charset="-128"/>
                          <a:ea typeface="BIZ UDゴシック" panose="020B0400000000000000" pitchFamily="49" charset="-128"/>
                        </a:rPr>
                        <a:t>※</a:t>
                      </a:r>
                      <a:endParaRPr kumimoji="1" lang="ja-JP" altLang="en-US" sz="1200" b="1" baseline="30000">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ct val="100000"/>
                        </a:lnSpc>
                        <a:spcAft>
                          <a:spcPts val="600"/>
                        </a:spcAft>
                      </a:pPr>
                      <a:r>
                        <a:rPr kumimoji="1" lang="ja-JP" altLang="en-US" sz="1400" b="1">
                          <a:solidFill>
                            <a:schemeClr val="bg1"/>
                          </a:solidFill>
                          <a:latin typeface="BIZ UDゴシック" panose="020B0400000000000000" pitchFamily="49" charset="-128"/>
                          <a:ea typeface="BIZ UDゴシック" panose="020B0400000000000000" pitchFamily="49" charset="-128"/>
                        </a:rPr>
                        <a:t>概  要</a:t>
                      </a:r>
                      <a:endParaRPr kumimoji="1" lang="en-US" altLang="ja-JP" sz="14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1852591717"/>
                  </a:ext>
                </a:extLst>
              </a:tr>
              <a:tr h="864000">
                <a:tc rowSpan="3">
                  <a:txBody>
                    <a:bodyPr/>
                    <a:lstStyle/>
                    <a:p>
                      <a:pPr marL="180000" indent="-180000">
                        <a:lnSpc>
                          <a:spcPct val="100000"/>
                        </a:lnSpc>
                        <a:spcAft>
                          <a:spcPts val="600"/>
                        </a:spcAft>
                      </a:pPr>
                      <a:r>
                        <a:rPr kumimoji="1" lang="ja-JP" altLang="en-US" sz="1400">
                          <a:latin typeface="BIZ UDゴシック" panose="020B0400000000000000" pitchFamily="49" charset="-128"/>
                          <a:ea typeface="BIZ UDゴシック" panose="020B0400000000000000" pitchFamily="49" charset="-128"/>
                        </a:rPr>
                        <a:t>①点検業務の充実</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定期点検の</a:t>
                      </a:r>
                      <a:endParaRPr kumimoji="1" lang="en-US" altLang="ja-JP" sz="1400" dirty="0">
                        <a:latin typeface="BIZ UDゴシック" panose="020B0400000000000000" pitchFamily="49" charset="-128"/>
                        <a:ea typeface="BIZ UDゴシック" panose="020B0400000000000000" pitchFamily="49" charset="-128"/>
                      </a:endParaRPr>
                    </a:p>
                    <a:p>
                      <a:pP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実施</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80000" indent="-180000" algn="l">
                        <a:lnSpc>
                          <a:spcPts val="1800"/>
                        </a:lnSpc>
                        <a:spcAft>
                          <a:spcPts val="600"/>
                        </a:spcAft>
                      </a:pPr>
                      <a:r>
                        <a:rPr kumimoji="1" lang="ja-JP" altLang="en-US" sz="1200" dirty="0">
                          <a:latin typeface="BIZ UDゴシック" panose="020B0400000000000000" pitchFamily="49" charset="-128"/>
                          <a:ea typeface="BIZ UDゴシック" panose="020B0400000000000000" pitchFamily="49" charset="-128"/>
                        </a:rPr>
                        <a:t>・定期点検を法定外の施設（舗装、道路防災、標識・照明など）にも拡大</a:t>
                      </a:r>
                      <a:endParaRPr kumimoji="1" lang="en-US" altLang="ja-JP" sz="1200" dirty="0">
                        <a:latin typeface="BIZ UDゴシック" panose="020B0400000000000000" pitchFamily="49" charset="-128"/>
                        <a:ea typeface="BIZ UDゴシック" panose="020B0400000000000000" pitchFamily="49" charset="-128"/>
                      </a:endParaRPr>
                    </a:p>
                    <a:p>
                      <a:pPr marL="180000" indent="-180000" algn="l">
                        <a:lnSpc>
                          <a:spcPts val="1800"/>
                        </a:lnSpc>
                        <a:spcAft>
                          <a:spcPts val="600"/>
                        </a:spcAft>
                      </a:pPr>
                      <a:r>
                        <a:rPr kumimoji="1" lang="ja-JP" altLang="en-US" sz="1200" dirty="0">
                          <a:latin typeface="BIZ UDゴシック" panose="020B0400000000000000" pitchFamily="49" charset="-128"/>
                          <a:ea typeface="BIZ UDゴシック" panose="020B0400000000000000" pitchFamily="49" charset="-128"/>
                        </a:rPr>
                        <a:t>・ロボットカメラなどの新技術を活用</a:t>
                      </a:r>
                      <a:endParaRPr kumimoji="1" lang="en-US" altLang="ja-JP" sz="1200" dirty="0">
                        <a:latin typeface="BIZ UDゴシック" panose="020B0400000000000000" pitchFamily="49" charset="-128"/>
                        <a:ea typeface="BIZ UDゴシック" panose="020B0400000000000000" pitchFamily="49" charset="-128"/>
                      </a:endParaRPr>
                    </a:p>
                    <a:p>
                      <a:pPr marL="180000" indent="-180000" algn="l">
                        <a:lnSpc>
                          <a:spcPts val="1800"/>
                        </a:lnSpc>
                        <a:spcAft>
                          <a:spcPts val="600"/>
                        </a:spcAft>
                      </a:pPr>
                      <a:r>
                        <a:rPr kumimoji="1" lang="ja-JP" altLang="en-US" sz="1200" dirty="0">
                          <a:latin typeface="BIZ UDゴシック" panose="020B0400000000000000" pitchFamily="49" charset="-128"/>
                          <a:ea typeface="BIZ UDゴシック" panose="020B0400000000000000" pitchFamily="49" charset="-128"/>
                        </a:rPr>
                        <a:t>・その他（照明）は施設数が膨大のため一部実施できていない</a:t>
                      </a:r>
                      <a:endParaRPr kumimoji="1" lang="en-US" altLang="ja-JP" sz="1200" dirty="0">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46112378"/>
                  </a:ext>
                </a:extLst>
              </a:tr>
              <a:tr h="1585842">
                <a:tc vMerge="1">
                  <a:txBody>
                    <a:bodyPr/>
                    <a:lstStyle/>
                    <a:p>
                      <a:endParaRPr kumimoji="1" lang="ja-JP" altLang="en-US"/>
                    </a:p>
                  </a:txBody>
                  <a:tcPr/>
                </a:tc>
                <a:tc>
                  <a:txBody>
                    <a:bodyPr/>
                    <a:lstStyle/>
                    <a:p>
                      <a:pP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不可視部分への点検の導入</a:t>
                      </a:r>
                      <a:endParaRPr kumimoji="1" lang="en-US" altLang="ja-JP" sz="1400" dirty="0">
                        <a:latin typeface="BIZ UDゴシック" panose="020B0400000000000000" pitchFamily="49" charset="-128"/>
                        <a:ea typeface="BIZ UDゴシック" panose="020B0400000000000000" pitchFamily="49" charset="-128"/>
                      </a:endParaRPr>
                    </a:p>
                    <a:p>
                      <a:pPr>
                        <a:lnSpc>
                          <a:spcPct val="100000"/>
                        </a:lnSpc>
                        <a:spcAft>
                          <a:spcPts val="600"/>
                        </a:spcAft>
                      </a:pPr>
                      <a:endParaRPr kumimoji="1" lang="ja-JP" altLang="en-US" sz="1400" dirty="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〇</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〇</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〇</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a:t>
                      </a:r>
                      <a:endParaRPr kumimoji="1" lang="en-US" altLang="ja-JP" sz="1400" dirty="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80000" indent="-180000" algn="l">
                        <a:lnSpc>
                          <a:spcPts val="1800"/>
                        </a:lnSpc>
                        <a:spcAft>
                          <a:spcPts val="600"/>
                        </a:spcAft>
                      </a:pPr>
                      <a:r>
                        <a:rPr kumimoji="1" lang="ja-JP" altLang="en-US" sz="1200" dirty="0">
                          <a:latin typeface="BIZ UDゴシック" panose="020B0400000000000000" pitchFamily="49" charset="-128"/>
                          <a:ea typeface="BIZ UDゴシック" panose="020B0400000000000000" pitchFamily="49" charset="-128"/>
                        </a:rPr>
                        <a:t>・非破壊調査により、致命的な不具合を見逃さない取組を実施</a:t>
                      </a:r>
                      <a:endParaRPr kumimoji="1" lang="en-US" altLang="ja-JP" sz="1200" dirty="0">
                        <a:latin typeface="BIZ UDゴシック" panose="020B0400000000000000" pitchFamily="49" charset="-128"/>
                        <a:ea typeface="BIZ UDゴシック" panose="020B0400000000000000" pitchFamily="49" charset="-128"/>
                      </a:endParaRPr>
                    </a:p>
                    <a:p>
                      <a:pPr marL="180000" indent="-180000" algn="l">
                        <a:lnSpc>
                          <a:spcPts val="1800"/>
                        </a:lnSpc>
                        <a:spcAft>
                          <a:spcPts val="600"/>
                        </a:spcAft>
                      </a:pPr>
                      <a:r>
                        <a:rPr kumimoji="1" lang="ja-JP" altLang="en-US" sz="1200" dirty="0">
                          <a:latin typeface="BIZ UDゴシック" panose="020B0400000000000000" pitchFamily="49" charset="-128"/>
                          <a:ea typeface="BIZ UDゴシック" panose="020B0400000000000000" pitchFamily="49" charset="-128"/>
                        </a:rPr>
                        <a:t>　　・箱型内部の小型カメラ調査（橋梁）</a:t>
                      </a:r>
                      <a:endParaRPr kumimoji="1" lang="en-US" altLang="ja-JP" sz="1200" dirty="0">
                        <a:latin typeface="BIZ UDゴシック" panose="020B0400000000000000" pitchFamily="49" charset="-128"/>
                        <a:ea typeface="BIZ UDゴシック" panose="020B0400000000000000" pitchFamily="49" charset="-128"/>
                      </a:endParaRPr>
                    </a:p>
                    <a:p>
                      <a:pPr marL="180000" indent="-180000" algn="l">
                        <a:lnSpc>
                          <a:spcPts val="1800"/>
                        </a:lnSpc>
                        <a:spcAft>
                          <a:spcPts val="600"/>
                        </a:spcAft>
                      </a:pPr>
                      <a:r>
                        <a:rPr kumimoji="1" lang="ja-JP" altLang="en-US" sz="1200" dirty="0">
                          <a:latin typeface="BIZ UDゴシック" panose="020B0400000000000000" pitchFamily="49" charset="-128"/>
                          <a:ea typeface="BIZ UDゴシック" panose="020B0400000000000000" pitchFamily="49" charset="-128"/>
                        </a:rPr>
                        <a:t>　　・背面空洞調査（トンネル）</a:t>
                      </a:r>
                      <a:endParaRPr kumimoji="1" lang="en-US" altLang="ja-JP" sz="1200" dirty="0">
                        <a:latin typeface="BIZ UDゴシック" panose="020B0400000000000000" pitchFamily="49" charset="-128"/>
                        <a:ea typeface="BIZ UDゴシック" panose="020B0400000000000000" pitchFamily="49" charset="-128"/>
                      </a:endParaRPr>
                    </a:p>
                    <a:p>
                      <a:pPr marL="180000" indent="-180000" algn="l">
                        <a:lnSpc>
                          <a:spcPts val="1800"/>
                        </a:lnSpc>
                        <a:spcAft>
                          <a:spcPts val="600"/>
                        </a:spcAft>
                      </a:pPr>
                      <a:r>
                        <a:rPr kumimoji="1" lang="ja-JP" altLang="en-US" sz="1200" dirty="0">
                          <a:latin typeface="BIZ UDゴシック" panose="020B0400000000000000" pitchFamily="49" charset="-128"/>
                          <a:ea typeface="BIZ UDゴシック" panose="020B0400000000000000" pitchFamily="49" charset="-128"/>
                        </a:rPr>
                        <a:t>　　・路面下の空洞調査（舗装）</a:t>
                      </a:r>
                      <a:endParaRPr kumimoji="1" lang="en-US" altLang="ja-JP" sz="1200" dirty="0">
                        <a:latin typeface="BIZ UDゴシック" panose="020B0400000000000000" pitchFamily="49" charset="-128"/>
                        <a:ea typeface="BIZ UDゴシック" panose="020B0400000000000000" pitchFamily="49" charset="-128"/>
                      </a:endParaRPr>
                    </a:p>
                    <a:p>
                      <a:pPr marL="180000" indent="-180000" algn="l">
                        <a:lnSpc>
                          <a:spcPts val="1800"/>
                        </a:lnSpc>
                        <a:spcAft>
                          <a:spcPts val="600"/>
                        </a:spcAft>
                      </a:pPr>
                      <a:r>
                        <a:rPr kumimoji="1" lang="ja-JP" altLang="en-US" sz="1200" dirty="0">
                          <a:latin typeface="BIZ UDゴシック" panose="020B0400000000000000" pitchFamily="49" charset="-128"/>
                          <a:ea typeface="BIZ UDゴシック" panose="020B0400000000000000" pitchFamily="49" charset="-128"/>
                        </a:rPr>
                        <a:t>　　・超音波探傷による腐食調査</a:t>
                      </a:r>
                      <a:br>
                        <a:rPr kumimoji="1" lang="en-US" altLang="ja-JP" sz="1200" dirty="0">
                          <a:latin typeface="BIZ UDゴシック" panose="020B0400000000000000" pitchFamily="49" charset="-128"/>
                          <a:ea typeface="BIZ UDゴシック" panose="020B0400000000000000" pitchFamily="49" charset="-128"/>
                        </a:rPr>
                      </a:br>
                      <a:r>
                        <a:rPr kumimoji="1" lang="ja-JP" altLang="en-US" sz="1200" dirty="0">
                          <a:latin typeface="BIZ UDゴシック" panose="020B0400000000000000" pitchFamily="49" charset="-128"/>
                          <a:ea typeface="BIZ UDゴシック" panose="020B0400000000000000" pitchFamily="49" charset="-128"/>
                        </a:rPr>
                        <a:t>　　</a:t>
                      </a:r>
                      <a:r>
                        <a:rPr kumimoji="1" lang="en-US" altLang="ja-JP" sz="1200" dirty="0">
                          <a:latin typeface="BIZ UDゴシック" panose="020B0400000000000000" pitchFamily="49" charset="-128"/>
                          <a:ea typeface="BIZ UDゴシック" panose="020B0400000000000000" pitchFamily="49" charset="-128"/>
                        </a:rPr>
                        <a:t>(</a:t>
                      </a:r>
                      <a:r>
                        <a:rPr kumimoji="1" lang="ja-JP" altLang="en-US" sz="1200" dirty="0">
                          <a:latin typeface="BIZ UDゴシック" panose="020B0400000000000000" pitchFamily="49" charset="-128"/>
                          <a:ea typeface="BIZ UDゴシック" panose="020B0400000000000000" pitchFamily="49" charset="-128"/>
                        </a:rPr>
                        <a:t>標識・照明の柱基部</a:t>
                      </a:r>
                      <a:r>
                        <a:rPr kumimoji="1" lang="en-US" altLang="ja-JP" sz="1200" dirty="0">
                          <a:latin typeface="BIZ UDゴシック" panose="020B0400000000000000" pitchFamily="49" charset="-128"/>
                          <a:ea typeface="BIZ UDゴシック" panose="020B0400000000000000" pitchFamily="49" charset="-128"/>
                        </a:rPr>
                        <a:t>)</a:t>
                      </a:r>
                    </a:p>
                    <a:p>
                      <a:pPr marL="180000" indent="-180000" algn="l">
                        <a:lnSpc>
                          <a:spcPts val="1800"/>
                        </a:lnSpc>
                        <a:spcAft>
                          <a:spcPts val="600"/>
                        </a:spcAft>
                      </a:pPr>
                      <a:r>
                        <a:rPr kumimoji="1" lang="ja-JP" altLang="en-US" sz="1200" dirty="0">
                          <a:latin typeface="BIZ UDゴシック" panose="020B0400000000000000" pitchFamily="49" charset="-128"/>
                          <a:ea typeface="BIZ UDゴシック" panose="020B0400000000000000" pitchFamily="49" charset="-128"/>
                        </a:rPr>
                        <a:t>・その他（照明）は施設数が膨大のため一部実施できていない</a:t>
                      </a:r>
                      <a:endParaRPr kumimoji="1" lang="en-US" altLang="ja-JP" sz="1200" dirty="0">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8710973"/>
                  </a:ext>
                </a:extLst>
              </a:tr>
              <a:tr h="1044000">
                <a:tc vMerge="1">
                  <a:txBody>
                    <a:bodyPr/>
                    <a:lstStyle/>
                    <a:p>
                      <a:endParaRPr kumimoji="1" lang="ja-JP" altLang="en-US"/>
                    </a:p>
                  </a:txBody>
                  <a:tcPr>
                    <a:lnT w="12700" cap="flat" cmpd="sng" algn="ctr">
                      <a:solidFill>
                        <a:schemeClr val="bg1"/>
                      </a:solidFill>
                      <a:prstDash val="solid"/>
                      <a:round/>
                      <a:headEnd type="none" w="med" len="med"/>
                      <a:tailEnd type="none" w="med" len="med"/>
                    </a:lnT>
                  </a:tcPr>
                </a:tc>
                <a:tc>
                  <a:txBody>
                    <a:bodyPr/>
                    <a:lstStyle/>
                    <a:p>
                      <a:pPr marL="0" marR="0" lvl="0" indent="0" algn="l" defTabSz="914377" rtl="0" eaLnBrk="1" fontAlgn="auto" latinLnBrk="0" hangingPunct="1">
                        <a:lnSpc>
                          <a:spcPct val="100000"/>
                        </a:lnSpc>
                        <a:spcBef>
                          <a:spcPts val="0"/>
                        </a:spcBef>
                        <a:spcAft>
                          <a:spcPts val="60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中間点検の実施（施設状態に応じた高頻度化）</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kumimoji="1" lang="en-US" altLang="ja-JP" sz="1400" dirty="0">
                          <a:latin typeface="BIZ UDゴシック" panose="020B0400000000000000" pitchFamily="49" charset="-128"/>
                          <a:ea typeface="BIZ UDゴシック" panose="020B0400000000000000" pitchFamily="49" charset="-128"/>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ct val="100000"/>
                        </a:lnSpc>
                        <a:spcAft>
                          <a:spcPts val="600"/>
                        </a:spcAft>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dirty="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80000" marR="0" lvl="0" indent="-180000" algn="l" defTabSz="914377" rtl="0" eaLnBrk="1" fontAlgn="auto" latinLnBrk="0" hangingPunct="1">
                        <a:lnSpc>
                          <a:spcPts val="1800"/>
                        </a:lnSpc>
                        <a:spcBef>
                          <a:spcPts val="0"/>
                        </a:spcBef>
                        <a:spcAft>
                          <a:spcPts val="60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・補修が必要な橋梁は概ね</a:t>
                      </a:r>
                      <a:r>
                        <a:rPr kumimoji="1" lang="en-US" altLang="ja-JP" sz="1200" dirty="0">
                          <a:latin typeface="BIZ UDゴシック" panose="020B0400000000000000" pitchFamily="49" charset="-128"/>
                          <a:ea typeface="BIZ UDゴシック" panose="020B0400000000000000" pitchFamily="49" charset="-128"/>
                        </a:rPr>
                        <a:t>3</a:t>
                      </a:r>
                      <a:r>
                        <a:rPr kumimoji="1" lang="ja-JP" altLang="en-US" sz="1200" dirty="0">
                          <a:latin typeface="BIZ UDゴシック" panose="020B0400000000000000" pitchFamily="49" charset="-128"/>
                          <a:ea typeface="BIZ UDゴシック" panose="020B0400000000000000" pitchFamily="49" charset="-128"/>
                        </a:rPr>
                        <a:t>年以内に補修工事に着手</a:t>
                      </a:r>
                      <a:endParaRPr kumimoji="1" lang="en-US" altLang="ja-JP" sz="1200" dirty="0">
                        <a:latin typeface="BIZ UDゴシック" panose="020B0400000000000000" pitchFamily="49" charset="-128"/>
                        <a:ea typeface="BIZ UDゴシック" panose="020B0400000000000000" pitchFamily="49" charset="-128"/>
                      </a:endParaRPr>
                    </a:p>
                    <a:p>
                      <a:pPr marL="180000" marR="0" lvl="0" indent="-180000" algn="l" defTabSz="914377" rtl="0" eaLnBrk="1" fontAlgn="auto" latinLnBrk="0" hangingPunct="1">
                        <a:lnSpc>
                          <a:spcPts val="1800"/>
                        </a:lnSpc>
                        <a:spcBef>
                          <a:spcPts val="0"/>
                        </a:spcBef>
                        <a:spcAft>
                          <a:spcPts val="600"/>
                        </a:spcAft>
                        <a:buClrTx/>
                        <a:buSzTx/>
                        <a:buFontTx/>
                        <a:buNone/>
                        <a:tabLst/>
                        <a:defRPr/>
                      </a:pPr>
                      <a:r>
                        <a:rPr kumimoji="1" lang="ja-JP" altLang="en-US" sz="1200" dirty="0">
                          <a:latin typeface="BIZ UDゴシック" panose="020B0400000000000000" pitchFamily="49" charset="-128"/>
                          <a:ea typeface="BIZ UDゴシック" panose="020B0400000000000000" pitchFamily="49" charset="-128"/>
                        </a:rPr>
                        <a:t>・評価が良くない橋梁は、職員による直営点検で補完</a:t>
                      </a:r>
                      <a:endParaRPr kumimoji="1" lang="en-US" altLang="ja-JP" sz="1200" dirty="0">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89091872"/>
                  </a:ext>
                </a:extLst>
              </a:tr>
            </a:tbl>
          </a:graphicData>
        </a:graphic>
      </p:graphicFrame>
      <p:sp>
        <p:nvSpPr>
          <p:cNvPr id="2" name="テキスト ボックス 1">
            <a:extLst>
              <a:ext uri="{FF2B5EF4-FFF2-40B4-BE49-F238E27FC236}">
                <a16:creationId xmlns:a16="http://schemas.microsoft.com/office/drawing/2014/main" id="{2C7F32F1-270B-B7B8-95E8-0A34B91F13B8}"/>
              </a:ext>
            </a:extLst>
          </p:cNvPr>
          <p:cNvSpPr txBox="1"/>
          <p:nvPr/>
        </p:nvSpPr>
        <p:spPr>
          <a:xfrm>
            <a:off x="60324" y="6257923"/>
            <a:ext cx="7680027" cy="461665"/>
          </a:xfrm>
          <a:prstGeom prst="rect">
            <a:avLst/>
          </a:prstGeom>
          <a:noFill/>
        </p:spPr>
        <p:txBody>
          <a:bodyPr wrap="square">
            <a:spAutoFit/>
          </a:bodyPr>
          <a:lstStyle/>
          <a:p>
            <a:pPr eaLnBrk="1" hangingPunct="1">
              <a:spcBef>
                <a:spcPct val="0"/>
              </a:spcBef>
              <a:buFont typeface="Arial" panose="020B0604020202020204" pitchFamily="34" charset="0"/>
              <a:buNone/>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その他：コンクリート構造物、横断歩道橋、道路法面、標識・照明</a:t>
            </a:r>
            <a:endParaRPr lang="en-US" altLang="ja-JP" sz="1200" dirty="0">
              <a:latin typeface="BIZ UDゴシック" panose="020B0400000000000000" pitchFamily="49" charset="-128"/>
              <a:ea typeface="BIZ UDゴシック" panose="020B0400000000000000" pitchFamily="49" charset="-128"/>
            </a:endParaRPr>
          </a:p>
          <a:p>
            <a:pPr eaLnBrk="1" hangingPunct="1"/>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凡例</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〇：概ね計画通り実施できている　△：一部実施できていない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：実施できていない</a:t>
            </a:r>
          </a:p>
        </p:txBody>
      </p:sp>
    </p:spTree>
    <p:extLst>
      <p:ext uri="{BB962C8B-B14F-4D97-AF65-F5344CB8AC3E}">
        <p14:creationId xmlns:p14="http://schemas.microsoft.com/office/powerpoint/2010/main" val="3058244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59E4A-DF97-634D-913E-4938A75B763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706A132-7019-E55E-DA15-67E802E1B26E}"/>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11</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5019707C-FC10-D7C0-69E0-1E7570A77F1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1402AC31-6143-79EF-D068-8893BB44AE62}"/>
              </a:ext>
            </a:extLst>
          </p:cNvPr>
          <p:cNvSpPr>
            <a:spLocks noChangeArrowheads="1"/>
          </p:cNvSpPr>
          <p:nvPr/>
        </p:nvSpPr>
        <p:spPr bwMode="auto">
          <a:xfrm>
            <a:off x="60324" y="60326"/>
            <a:ext cx="6311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２）現計画における取組内容に対する実行状況</a:t>
            </a:r>
          </a:p>
        </p:txBody>
      </p:sp>
      <p:graphicFrame>
        <p:nvGraphicFramePr>
          <p:cNvPr id="13" name="表 12">
            <a:extLst>
              <a:ext uri="{FF2B5EF4-FFF2-40B4-BE49-F238E27FC236}">
                <a16:creationId xmlns:a16="http://schemas.microsoft.com/office/drawing/2014/main" id="{6F616784-A8CA-018F-2FBB-A12B4B82E06C}"/>
              </a:ext>
            </a:extLst>
          </p:cNvPr>
          <p:cNvGraphicFramePr>
            <a:graphicFrameLocks noGrp="1"/>
          </p:cNvGraphicFramePr>
          <p:nvPr>
            <p:extLst>
              <p:ext uri="{D42A27DB-BD31-4B8C-83A1-F6EECF244321}">
                <p14:modId xmlns:p14="http://schemas.microsoft.com/office/powerpoint/2010/main" val="1036627948"/>
              </p:ext>
            </p:extLst>
          </p:nvPr>
        </p:nvGraphicFramePr>
        <p:xfrm>
          <a:off x="60327" y="600077"/>
          <a:ext cx="9035249" cy="5292388"/>
        </p:xfrm>
        <a:graphic>
          <a:graphicData uri="http://schemas.openxmlformats.org/drawingml/2006/table">
            <a:tbl>
              <a:tblPr firstRow="1" bandRow="1">
                <a:tableStyleId>{5C22544A-7EE6-4342-B048-85BDC9FD1C3A}</a:tableStyleId>
              </a:tblPr>
              <a:tblGrid>
                <a:gridCol w="1177475">
                  <a:extLst>
                    <a:ext uri="{9D8B030D-6E8A-4147-A177-3AD203B41FA5}">
                      <a16:colId xmlns:a16="http://schemas.microsoft.com/office/drawing/2014/main" val="333661929"/>
                    </a:ext>
                  </a:extLst>
                </a:gridCol>
                <a:gridCol w="1311967">
                  <a:extLst>
                    <a:ext uri="{9D8B030D-6E8A-4147-A177-3AD203B41FA5}">
                      <a16:colId xmlns:a16="http://schemas.microsoft.com/office/drawing/2014/main" val="1726360541"/>
                    </a:ext>
                  </a:extLst>
                </a:gridCol>
                <a:gridCol w="563759">
                  <a:extLst>
                    <a:ext uri="{9D8B030D-6E8A-4147-A177-3AD203B41FA5}">
                      <a16:colId xmlns:a16="http://schemas.microsoft.com/office/drawing/2014/main" val="3905885065"/>
                    </a:ext>
                  </a:extLst>
                </a:gridCol>
                <a:gridCol w="679340">
                  <a:extLst>
                    <a:ext uri="{9D8B030D-6E8A-4147-A177-3AD203B41FA5}">
                      <a16:colId xmlns:a16="http://schemas.microsoft.com/office/drawing/2014/main" val="3392293566"/>
                    </a:ext>
                  </a:extLst>
                </a:gridCol>
                <a:gridCol w="679340">
                  <a:extLst>
                    <a:ext uri="{9D8B030D-6E8A-4147-A177-3AD203B41FA5}">
                      <a16:colId xmlns:a16="http://schemas.microsoft.com/office/drawing/2014/main" val="498076697"/>
                    </a:ext>
                  </a:extLst>
                </a:gridCol>
                <a:gridCol w="792480">
                  <a:extLst>
                    <a:ext uri="{9D8B030D-6E8A-4147-A177-3AD203B41FA5}">
                      <a16:colId xmlns:a16="http://schemas.microsoft.com/office/drawing/2014/main" val="624709410"/>
                    </a:ext>
                  </a:extLst>
                </a:gridCol>
                <a:gridCol w="792480">
                  <a:extLst>
                    <a:ext uri="{9D8B030D-6E8A-4147-A177-3AD203B41FA5}">
                      <a16:colId xmlns:a16="http://schemas.microsoft.com/office/drawing/2014/main" val="3141612089"/>
                    </a:ext>
                  </a:extLst>
                </a:gridCol>
                <a:gridCol w="3038408">
                  <a:extLst>
                    <a:ext uri="{9D8B030D-6E8A-4147-A177-3AD203B41FA5}">
                      <a16:colId xmlns:a16="http://schemas.microsoft.com/office/drawing/2014/main" val="1436738021"/>
                    </a:ext>
                  </a:extLst>
                </a:gridCol>
              </a:tblGrid>
              <a:tr h="0">
                <a:tc rowSpan="2">
                  <a:txBody>
                    <a:bodyPr/>
                    <a:lstStyle/>
                    <a:p>
                      <a:pPr algn="ctr">
                        <a:lnSpc>
                          <a:spcPts val="2200"/>
                        </a:lnSpc>
                      </a:pPr>
                      <a:r>
                        <a:rPr kumimoji="1" lang="ja-JP" altLang="en-US" sz="1400">
                          <a:latin typeface="BIZ UDゴシック" panose="020B0400000000000000" pitchFamily="49" charset="-128"/>
                          <a:ea typeface="BIZ UDゴシック" panose="020B0400000000000000" pitchFamily="49" charset="-128"/>
                        </a:rPr>
                        <a:t>取組の観点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取組内容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6">
                  <a:txBody>
                    <a:bodyPr/>
                    <a:lstStyle/>
                    <a:p>
                      <a:pPr algn="ctr">
                        <a:lnSpc>
                          <a:spcPts val="2200"/>
                        </a:lnSpc>
                      </a:pPr>
                      <a:r>
                        <a:rPr kumimoji="1" lang="ja-JP" altLang="en-US" sz="1400">
                          <a:latin typeface="BIZ UDゴシック" panose="020B0400000000000000" pitchFamily="49" charset="-128"/>
                          <a:ea typeface="BIZ UDゴシック" panose="020B0400000000000000" pitchFamily="49" charset="-128"/>
                        </a:rPr>
                        <a:t>評  価</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a:p>
                  </a:txBody>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636896257"/>
                  </a:ext>
                </a:extLst>
              </a:tr>
              <a:tr h="126078">
                <a:tc vMerge="1">
                  <a:txBody>
                    <a:bodyPr/>
                    <a:lstStyle/>
                    <a:p>
                      <a:endParaRPr kumimoji="1" lang="ja-JP" altLang="en-US" sz="160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600">
                        <a:latin typeface="BIZ UDゴシック" panose="020B0400000000000000" pitchFamily="49" charset="-128"/>
                        <a:ea typeface="BIZ UDゴシック" panose="020B0400000000000000" pitchFamily="49" charset="-128"/>
                      </a:endParaRPr>
                    </a:p>
                  </a:txBody>
                  <a:tcPr/>
                </a:tc>
                <a:tc>
                  <a:txBody>
                    <a:bodyPr/>
                    <a:lstStyle/>
                    <a:p>
                      <a:pPr algn="ctr">
                        <a:lnSpc>
                          <a:spcPts val="2200"/>
                        </a:lnSpc>
                      </a:pPr>
                      <a:r>
                        <a:rPr kumimoji="1" lang="ja-JP" altLang="en-US" sz="1400" b="1">
                          <a:solidFill>
                            <a:schemeClr val="bg1"/>
                          </a:solidFill>
                          <a:latin typeface="BIZ UDゴシック" panose="020B0400000000000000" pitchFamily="49" charset="-128"/>
                          <a:ea typeface="BIZ UDゴシック" panose="020B0400000000000000" pitchFamily="49" charset="-128"/>
                        </a:rPr>
                        <a:t>橋梁</a:t>
                      </a:r>
                      <a:endParaRPr kumimoji="1" lang="en-US" altLang="ja-JP" sz="14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ts val="2200"/>
                        </a:lnSpc>
                      </a:pPr>
                      <a:r>
                        <a:rPr kumimoji="1" lang="ja-JP" altLang="en-US" sz="1400" b="1">
                          <a:solidFill>
                            <a:schemeClr val="bg1"/>
                          </a:solidFill>
                          <a:latin typeface="BIZ UDゴシック" panose="020B0400000000000000" pitchFamily="49" charset="-128"/>
                          <a:ea typeface="BIZ UDゴシック" panose="020B0400000000000000" pitchFamily="49" charset="-128"/>
                        </a:rPr>
                        <a:t>ﾄﾝﾈﾙ</a:t>
                      </a:r>
                      <a:endParaRPr kumimoji="1" lang="en-US" altLang="ja-JP" sz="14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ts val="2200"/>
                        </a:lnSpc>
                      </a:pPr>
                      <a:r>
                        <a:rPr kumimoji="1" lang="ja-JP" altLang="en-US" sz="1400" b="1" dirty="0">
                          <a:solidFill>
                            <a:schemeClr val="bg1"/>
                          </a:solidFill>
                          <a:latin typeface="BIZ UDゴシック" panose="020B0400000000000000" pitchFamily="49" charset="-128"/>
                          <a:ea typeface="BIZ UDゴシック" panose="020B0400000000000000" pitchFamily="49" charset="-128"/>
                        </a:rPr>
                        <a:t>舗装</a:t>
                      </a:r>
                      <a:endParaRPr kumimoji="1" lang="en-US" altLang="ja-JP" sz="1400" b="1" dirty="0">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200" b="1">
                          <a:solidFill>
                            <a:schemeClr val="bg1"/>
                          </a:solidFill>
                          <a:latin typeface="BIZ UDゴシック" panose="020B0400000000000000" pitchFamily="49" charset="-128"/>
                          <a:ea typeface="BIZ UDゴシック"/>
                        </a:rPr>
                        <a:t>その他</a:t>
                      </a:r>
                      <a:r>
                        <a:rPr kumimoji="1" lang="en-US" altLang="ja-JP" sz="1200" b="1" baseline="30000" dirty="0">
                          <a:solidFill>
                            <a:schemeClr val="bg1"/>
                          </a:solidFill>
                          <a:latin typeface="BIZ UDゴシック" panose="020B0400000000000000" pitchFamily="49" charset="-128"/>
                          <a:ea typeface="BIZ UDゴシック"/>
                        </a:rPr>
                        <a:t>※</a:t>
                      </a:r>
                      <a:endParaRPr kumimoji="1" lang="ja-JP" altLang="en-US" sz="1200" b="1" baseline="30000" dirty="0">
                        <a:solidFill>
                          <a:schemeClr val="bg1"/>
                        </a:solidFill>
                        <a:latin typeface="BIZ UDゴシック" panose="020B0400000000000000" pitchFamily="49" charset="-128"/>
                        <a:ea typeface="BIZ UDゴシック"/>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200" b="1">
                          <a:solidFill>
                            <a:schemeClr val="bg1"/>
                          </a:solidFill>
                          <a:latin typeface="BIZ UDゴシック" panose="020B0400000000000000" pitchFamily="49" charset="-128"/>
                          <a:ea typeface="BIZ UDゴシック" panose="020B0400000000000000" pitchFamily="49" charset="-128"/>
                        </a:rPr>
                        <a:t>日常管理</a:t>
                      </a:r>
                      <a:endParaRPr kumimoji="1" lang="en-US" altLang="ja-JP" sz="12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ts val="2200"/>
                        </a:lnSpc>
                      </a:pPr>
                      <a:r>
                        <a:rPr kumimoji="1" lang="ja-JP" altLang="en-US" sz="1400" b="1">
                          <a:solidFill>
                            <a:schemeClr val="bg1"/>
                          </a:solidFill>
                          <a:latin typeface="BIZ UDゴシック" panose="020B0400000000000000" pitchFamily="49" charset="-128"/>
                          <a:ea typeface="BIZ UDゴシック" panose="020B0400000000000000" pitchFamily="49" charset="-128"/>
                        </a:rPr>
                        <a:t>概  要</a:t>
                      </a:r>
                      <a:endParaRPr kumimoji="1" lang="en-US" altLang="ja-JP" sz="14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1852591717"/>
                  </a:ext>
                </a:extLst>
              </a:tr>
              <a:tr h="777452">
                <a:tc rowSpan="4">
                  <a:txBody>
                    <a:bodyPr/>
                    <a:lstStyle/>
                    <a:p>
                      <a:pPr marL="179705" indent="-179705">
                        <a:lnSpc>
                          <a:spcPts val="1800"/>
                        </a:lnSpc>
                      </a:pPr>
                      <a:r>
                        <a:rPr kumimoji="1" lang="ja-JP" altLang="en-US" sz="1400">
                          <a:latin typeface="BIZ UDゴシック" panose="020B0400000000000000" pitchFamily="49" charset="-128"/>
                          <a:ea typeface="BIZ UDゴシック" panose="020B0400000000000000" pitchFamily="49" charset="-128"/>
                        </a:rPr>
                        <a:t>②予防保全の推進とレベルアップ、更新時期の見極め</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800"/>
                        </a:lnSpc>
                      </a:pPr>
                      <a:r>
                        <a:rPr kumimoji="1" lang="ja-JP" altLang="en-US" sz="1400" dirty="0">
                          <a:latin typeface="BIZ UDゴシック" panose="020B0400000000000000" pitchFamily="49" charset="-128"/>
                          <a:ea typeface="BIZ UDゴシック" panose="020B0400000000000000" pitchFamily="49" charset="-128"/>
                        </a:rPr>
                        <a:t>重点化指標に基づく補修の実施</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〇</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〇</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9705" indent="-179705" algn="l" defTabSz="914377" rtl="0" eaLnBrk="1" latinLnBrk="0" hangingPunct="1">
                        <a:lnSpc>
                          <a:spcPts val="1800"/>
                        </a:lnSpc>
                      </a:pPr>
                      <a:r>
                        <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rPr>
                        <a:t>・舗装は管理水準を下回る区間を優先</a:t>
                      </a:r>
                    </a:p>
                    <a:p>
                      <a:pPr marL="179705" indent="-179705" algn="l" defTabSz="914377" rtl="0" eaLnBrk="1" latinLnBrk="0" hangingPunct="1">
                        <a:lnSpc>
                          <a:spcPts val="1800"/>
                        </a:lnSpc>
                      </a:pPr>
                      <a:r>
                        <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rPr>
                        <a:t>　（</a:t>
                      </a:r>
                      <a:r>
                        <a:rPr kumimoji="1" lang="en-US" altLang="ja-JP" sz="1200" kern="1200" dirty="0">
                          <a:solidFill>
                            <a:schemeClr val="dk1"/>
                          </a:solidFill>
                          <a:latin typeface="BIZ UDゴシック" panose="020B0400000000000000" pitchFamily="49" charset="-128"/>
                          <a:ea typeface="BIZ UDゴシック" panose="020B0400000000000000" pitchFamily="49" charset="-128"/>
                          <a:cs typeface="+mn-cs"/>
                        </a:rPr>
                        <a:t>MCI</a:t>
                      </a:r>
                      <a:r>
                        <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rPr>
                        <a:t>３未満を優先）</a:t>
                      </a:r>
                    </a:p>
                    <a:p>
                      <a:pPr marL="179705" indent="-179705" algn="l" defTabSz="914377" rtl="0" eaLnBrk="1" latinLnBrk="0" hangingPunct="1">
                        <a:lnSpc>
                          <a:spcPts val="1800"/>
                        </a:lnSpc>
                      </a:pPr>
                      <a:r>
                        <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rPr>
                        <a:t>　社会的影響度の評価に基づく補修が一部実施できていない</a:t>
                      </a:r>
                      <a:endParaRPr kumimoji="1" lang="en-US" altLang="ja-JP" sz="1200" kern="1200" dirty="0">
                        <a:solidFill>
                          <a:schemeClr val="dk1"/>
                        </a:solidFill>
                        <a:latin typeface="BIZ UDゴシック" panose="020B0400000000000000" pitchFamily="49" charset="-128"/>
                        <a:ea typeface="BIZ UDゴシック" panose="020B0400000000000000" pitchFamily="49" charset="-128"/>
                        <a:cs typeface="+mn-cs"/>
                      </a:endParaRPr>
                    </a:p>
                    <a:p>
                      <a:pPr marL="179705" indent="-179705" algn="l" defTabSz="914377" rtl="0" eaLnBrk="1" latinLnBrk="0" hangingPunct="1">
                        <a:lnSpc>
                          <a:spcPts val="1800"/>
                        </a:lnSpc>
                      </a:pPr>
                      <a:endParaRPr kumimoji="1" lang="en-US" altLang="ja-JP" sz="1200" kern="1200" dirty="0">
                        <a:solidFill>
                          <a:schemeClr val="dk1"/>
                        </a:solidFill>
                        <a:latin typeface="BIZ UDゴシック" panose="020B0400000000000000" pitchFamily="49" charset="-128"/>
                        <a:ea typeface="BIZ UDゴシック" panose="020B0400000000000000" pitchFamily="49" charset="-128"/>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846112378"/>
                  </a:ext>
                </a:extLst>
              </a:tr>
              <a:tr h="777452">
                <a:tc vMerge="1">
                  <a:txBody>
                    <a:bodyPr/>
                    <a:lstStyle/>
                    <a:p>
                      <a:endParaRPr kumimoji="1" lang="ja-JP" altLang="en-US" sz="14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800"/>
                        </a:lnSpc>
                      </a:pPr>
                      <a:r>
                        <a:rPr kumimoji="1" lang="ja-JP" altLang="en-US" sz="1400" dirty="0">
                          <a:latin typeface="BIZ UDゴシック" panose="020B0400000000000000" pitchFamily="49" charset="-128"/>
                          <a:ea typeface="BIZ UDゴシック" panose="020B0400000000000000" pitchFamily="49" charset="-128"/>
                        </a:rPr>
                        <a:t>目標管理水準の保持</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a:cs typeface="+mn-cs"/>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9705" indent="-179705" algn="l" defTabSz="914377" rtl="0" eaLnBrk="1" latinLnBrk="0" hangingPunct="1">
                        <a:lnSpc>
                          <a:spcPts val="1800"/>
                        </a:lnSpc>
                      </a:pPr>
                      <a:r>
                        <a:rPr kumimoji="1" lang="ja-JP" altLang="en-US" sz="1200" kern="1200" dirty="0">
                          <a:solidFill>
                            <a:schemeClr val="dk1"/>
                          </a:solidFill>
                          <a:latin typeface="BIZ UDゴシック" panose="020B0400000000000000" pitchFamily="49" charset="-128"/>
                          <a:ea typeface="BIZ UDゴシック"/>
                          <a:cs typeface="+mn-cs"/>
                        </a:rPr>
                        <a:t>・早期措置段階（</a:t>
                      </a:r>
                      <a:r>
                        <a:rPr kumimoji="1" lang="en-US" altLang="ja-JP" sz="1200" kern="1200" dirty="0">
                          <a:solidFill>
                            <a:schemeClr val="dk1"/>
                          </a:solidFill>
                          <a:latin typeface="BIZ UDゴシック" panose="020B0400000000000000" pitchFamily="49" charset="-128"/>
                          <a:ea typeface="BIZ UDゴシック"/>
                          <a:cs typeface="+mn-cs"/>
                        </a:rPr>
                        <a:t>Ⅲ</a:t>
                      </a:r>
                      <a:r>
                        <a:rPr kumimoji="1" lang="ja-JP" altLang="en-US" sz="1200" kern="1200" dirty="0">
                          <a:solidFill>
                            <a:schemeClr val="dk1"/>
                          </a:solidFill>
                          <a:latin typeface="BIZ UDゴシック" panose="020B0400000000000000" pitchFamily="49" charset="-128"/>
                          <a:ea typeface="BIZ UDゴシック"/>
                          <a:cs typeface="+mn-cs"/>
                        </a:rPr>
                        <a:t>判定）の割合は減少傾向（舗装以外）にあるが、目標管理水準は保持できていない</a:t>
                      </a:r>
                      <a:endParaRPr kumimoji="1" lang="en-US" altLang="ja-JP" sz="1200" kern="1200" dirty="0">
                        <a:solidFill>
                          <a:schemeClr val="dk1"/>
                        </a:solidFill>
                        <a:latin typeface="BIZ UDゴシック" panose="020B0400000000000000" pitchFamily="49" charset="-128"/>
                        <a:ea typeface="BIZ UDゴシック"/>
                        <a:cs typeface="+mn-cs"/>
                      </a:endParaRPr>
                    </a:p>
                    <a:p>
                      <a:pPr marL="179705" indent="-179705" algn="l" defTabSz="914377" rtl="0" eaLnBrk="1" latinLnBrk="0" hangingPunct="1">
                        <a:lnSpc>
                          <a:spcPts val="1800"/>
                        </a:lnSpc>
                      </a:pPr>
                      <a:r>
                        <a:rPr kumimoji="1" lang="ja-JP" altLang="en-US" sz="1200" kern="1200" dirty="0">
                          <a:solidFill>
                            <a:schemeClr val="dk1"/>
                          </a:solidFill>
                          <a:latin typeface="BIZ UDゴシック" panose="020B0400000000000000" pitchFamily="49" charset="-128"/>
                          <a:ea typeface="BIZ UDゴシック"/>
                          <a:cs typeface="+mn-cs"/>
                        </a:rPr>
                        <a:t>・橋梁は健全度</a:t>
                      </a:r>
                      <a:r>
                        <a:rPr kumimoji="1" lang="en-US" altLang="ja-JP" sz="1200" kern="1200" dirty="0">
                          <a:solidFill>
                            <a:schemeClr val="dk1"/>
                          </a:solidFill>
                          <a:latin typeface="BIZ UDゴシック" panose="020B0400000000000000" pitchFamily="49" charset="-128"/>
                          <a:ea typeface="BIZ UDゴシック"/>
                          <a:cs typeface="+mn-cs"/>
                        </a:rPr>
                        <a:t>70</a:t>
                      </a:r>
                      <a:r>
                        <a:rPr kumimoji="1" lang="ja-JP" altLang="en-US" sz="1200" kern="1200" dirty="0">
                          <a:solidFill>
                            <a:schemeClr val="dk1"/>
                          </a:solidFill>
                          <a:latin typeface="BIZ UDゴシック" panose="020B0400000000000000" pitchFamily="49" charset="-128"/>
                          <a:ea typeface="BIZ UDゴシック"/>
                          <a:cs typeface="+mn-cs"/>
                        </a:rPr>
                        <a:t>点未満、トンネルはランク</a:t>
                      </a:r>
                      <a:r>
                        <a:rPr kumimoji="1" lang="en-US" altLang="ja-JP" sz="1200" kern="1200" dirty="0">
                          <a:solidFill>
                            <a:schemeClr val="dk1"/>
                          </a:solidFill>
                          <a:latin typeface="BIZ UDゴシック" panose="020B0400000000000000" pitchFamily="49" charset="-128"/>
                          <a:ea typeface="BIZ UDゴシック"/>
                          <a:cs typeface="+mn-cs"/>
                        </a:rPr>
                        <a:t>B(</a:t>
                      </a:r>
                      <a:r>
                        <a:rPr kumimoji="1" lang="en-US" altLang="ja-JP" sz="1200" kern="1200" dirty="0" err="1">
                          <a:solidFill>
                            <a:schemeClr val="dk1"/>
                          </a:solidFill>
                          <a:latin typeface="BIZ UDゴシック" panose="020B0400000000000000" pitchFamily="49" charset="-128"/>
                          <a:ea typeface="BIZ UDゴシック"/>
                          <a:cs typeface="+mn-cs"/>
                        </a:rPr>
                        <a:t>Ⅱb</a:t>
                      </a:r>
                      <a:r>
                        <a:rPr kumimoji="1" lang="en-US" altLang="ja-JP" sz="1200" kern="1200" dirty="0">
                          <a:solidFill>
                            <a:schemeClr val="dk1"/>
                          </a:solidFill>
                          <a:latin typeface="BIZ UDゴシック" panose="020B0400000000000000" pitchFamily="49" charset="-128"/>
                          <a:ea typeface="BIZ UDゴシック"/>
                          <a:cs typeface="+mn-cs"/>
                        </a:rPr>
                        <a:t>)</a:t>
                      </a:r>
                      <a:r>
                        <a:rPr kumimoji="1" lang="ja-JP" altLang="en-US" sz="1200" kern="1200" dirty="0">
                          <a:solidFill>
                            <a:schemeClr val="dk1"/>
                          </a:solidFill>
                          <a:latin typeface="BIZ UDゴシック" panose="020B0400000000000000" pitchFamily="49" charset="-128"/>
                          <a:ea typeface="BIZ UDゴシック"/>
                          <a:cs typeface="+mn-cs"/>
                        </a:rPr>
                        <a:t>未満、舗装は</a:t>
                      </a:r>
                      <a:r>
                        <a:rPr kumimoji="1" lang="en-US" altLang="ja-JP" sz="1200" kern="1200" dirty="0">
                          <a:solidFill>
                            <a:schemeClr val="dk1"/>
                          </a:solidFill>
                          <a:latin typeface="BIZ UDゴシック" panose="020B0400000000000000" pitchFamily="49" charset="-128"/>
                          <a:ea typeface="BIZ UDゴシック"/>
                          <a:cs typeface="+mn-cs"/>
                        </a:rPr>
                        <a:t>MCI3</a:t>
                      </a:r>
                      <a:r>
                        <a:rPr kumimoji="1" lang="ja-JP" altLang="en-US" sz="1200" kern="1200" dirty="0">
                          <a:solidFill>
                            <a:schemeClr val="dk1"/>
                          </a:solidFill>
                          <a:latin typeface="BIZ UDゴシック" panose="020B0400000000000000" pitchFamily="49" charset="-128"/>
                          <a:ea typeface="BIZ UDゴシック"/>
                          <a:cs typeface="+mn-cs"/>
                        </a:rPr>
                        <a:t>～</a:t>
                      </a:r>
                      <a:r>
                        <a:rPr kumimoji="1" lang="en-US" altLang="ja-JP" sz="1200" kern="1200" dirty="0">
                          <a:solidFill>
                            <a:schemeClr val="dk1"/>
                          </a:solidFill>
                          <a:latin typeface="BIZ UDゴシック" panose="020B0400000000000000" pitchFamily="49" charset="-128"/>
                          <a:ea typeface="BIZ UDゴシック"/>
                          <a:cs typeface="+mn-cs"/>
                        </a:rPr>
                        <a:t>5</a:t>
                      </a:r>
                      <a:r>
                        <a:rPr kumimoji="1" lang="ja-JP" altLang="en-US" sz="1200" kern="1200" dirty="0">
                          <a:solidFill>
                            <a:schemeClr val="dk1"/>
                          </a:solidFill>
                          <a:latin typeface="BIZ UDゴシック" panose="020B0400000000000000" pitchFamily="49" charset="-128"/>
                          <a:ea typeface="BIZ UDゴシック"/>
                          <a:cs typeface="+mn-cs"/>
                        </a:rPr>
                        <a:t>未満（路線の重要度に応じて異なる）の施設が現存</a:t>
                      </a:r>
                      <a:endParaRPr kumimoji="1" lang="en-US" altLang="ja-JP" sz="1200" kern="1200" dirty="0">
                        <a:solidFill>
                          <a:schemeClr val="dk1"/>
                        </a:solidFill>
                        <a:latin typeface="BIZ UDゴシック" panose="020B0400000000000000" pitchFamily="49" charset="-128"/>
                        <a:ea typeface="BIZ UDゴシック"/>
                        <a:cs typeface="+mn-cs"/>
                      </a:endParaRPr>
                    </a:p>
                    <a:p>
                      <a:pPr marL="179705" indent="-179705" algn="l" defTabSz="914377" rtl="0" eaLnBrk="1" latinLnBrk="0" hangingPunct="1">
                        <a:lnSpc>
                          <a:spcPts val="1800"/>
                        </a:lnSpc>
                      </a:pPr>
                      <a:endParaRPr kumimoji="1" lang="en-US" altLang="ja-JP" sz="1200" kern="1200" dirty="0">
                        <a:solidFill>
                          <a:schemeClr val="dk1"/>
                        </a:solidFill>
                        <a:latin typeface="BIZ UDゴシック" panose="020B0400000000000000" pitchFamily="49" charset="-128"/>
                        <a:ea typeface="BIZ UDゴシック"/>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8710973"/>
                  </a:ext>
                </a:extLst>
              </a:tr>
              <a:tr h="777452">
                <a:tc vMerge="1">
                  <a:txBody>
                    <a:bodyPr/>
                    <a:lstStyle/>
                    <a:p>
                      <a:endParaRPr kumimoji="1" lang="ja-JP" altLang="en-US" sz="14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377" rtl="0" eaLnBrk="1" fontAlgn="auto" latinLnBrk="0" hangingPunct="1">
                        <a:lnSpc>
                          <a:spcPts val="18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点検、補修・補強履歴などの蓄積</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9705" indent="-179705" algn="l" defTabSz="914377" rtl="0" eaLnBrk="1" latinLnBrk="0" hangingPunct="1">
                        <a:lnSpc>
                          <a:spcPts val="1800"/>
                        </a:lnSpc>
                      </a:pPr>
                      <a:r>
                        <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rPr>
                        <a:t>・全般的に点検記録は概ね蓄積できているが、補修・補強履歴の蓄積が限定的</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36120427"/>
                  </a:ext>
                </a:extLst>
              </a:tr>
              <a:tr h="777452">
                <a:tc vMerge="1">
                  <a:txBody>
                    <a:bodyPr/>
                    <a:lstStyle/>
                    <a:p>
                      <a:endParaRPr kumimoji="1" lang="ja-JP" altLang="en-US" sz="14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800"/>
                        </a:lnSpc>
                      </a:pPr>
                      <a:r>
                        <a:rPr kumimoji="1" lang="ja-JP" altLang="en-US" sz="1400" dirty="0">
                          <a:latin typeface="BIZ UDゴシック" panose="020B0400000000000000" pitchFamily="49" charset="-128"/>
                          <a:ea typeface="BIZ UDゴシック" panose="020B0400000000000000" pitchFamily="49" charset="-128"/>
                        </a:rPr>
                        <a:t>更新対象施設の抽出</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a:latin typeface="BIZ UDゴシック" panose="020B0400000000000000" pitchFamily="49" charset="-128"/>
                          <a:ea typeface="BIZ UDゴシック" panose="020B0400000000000000" pitchFamily="49" charset="-128"/>
                        </a:rPr>
                        <a:t>〇</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9705" indent="-179705" algn="l" rtl="0" eaLnBrk="1" latinLnBrk="0" hangingPunct="1">
                        <a:lnSpc>
                          <a:spcPts val="1800"/>
                        </a:lnSpc>
                      </a:pPr>
                      <a:r>
                        <a:rPr kumimoji="1" lang="ja-JP" altLang="en-US" sz="1200" kern="1200" dirty="0">
                          <a:solidFill>
                            <a:schemeClr val="dk1"/>
                          </a:solidFill>
                          <a:latin typeface="BIZ UDゴシック" panose="020B0400000000000000" pitchFamily="49" charset="-128"/>
                          <a:ea typeface="BIZ UDゴシック"/>
                          <a:cs typeface="+mn-cs"/>
                        </a:rPr>
                        <a:t>・</a:t>
                      </a:r>
                      <a:r>
                        <a:rPr kumimoji="1" lang="ja-JP" altLang="en-US" sz="1200" kern="1200" dirty="0">
                          <a:solidFill>
                            <a:schemeClr val="tx1"/>
                          </a:solidFill>
                          <a:latin typeface="BIZ UDゴシック" panose="020B0400000000000000" pitchFamily="49" charset="-128"/>
                          <a:ea typeface="BIZ UDゴシック"/>
                          <a:cs typeface="+mn-cs"/>
                        </a:rPr>
                        <a:t>更新判定フロー</a:t>
                      </a:r>
                      <a:r>
                        <a:rPr lang="ja-JP" altLang="en-US" sz="1200" kern="1200" dirty="0">
                          <a:solidFill>
                            <a:schemeClr val="tx1"/>
                          </a:solidFill>
                          <a:latin typeface="BIZ UDゴシック" panose="020B0400000000000000" pitchFamily="49" charset="-128"/>
                          <a:ea typeface="BIZ UDゴシック"/>
                          <a:cs typeface="+mn-cs"/>
                        </a:rPr>
                        <a:t>を活用し、更新対象橋梁を把握している</a:t>
                      </a:r>
                      <a:endParaRPr kumimoji="1" lang="ja-JP" altLang="en-US" sz="1200" kern="1200" dirty="0">
                        <a:solidFill>
                          <a:schemeClr val="tx1"/>
                        </a:solidFill>
                        <a:ea typeface="BIZ UDゴシック"/>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53199590"/>
                  </a:ext>
                </a:extLst>
              </a:tr>
            </a:tbl>
          </a:graphicData>
        </a:graphic>
      </p:graphicFrame>
      <p:sp>
        <p:nvSpPr>
          <p:cNvPr id="4" name="テキスト ボックス 3">
            <a:extLst>
              <a:ext uri="{FF2B5EF4-FFF2-40B4-BE49-F238E27FC236}">
                <a16:creationId xmlns:a16="http://schemas.microsoft.com/office/drawing/2014/main" id="{FDB969DC-5C33-3E4C-BCE0-835EDE51FC25}"/>
              </a:ext>
            </a:extLst>
          </p:cNvPr>
          <p:cNvSpPr txBox="1"/>
          <p:nvPr/>
        </p:nvSpPr>
        <p:spPr>
          <a:xfrm>
            <a:off x="60324" y="5973429"/>
            <a:ext cx="7680027" cy="461665"/>
          </a:xfrm>
          <a:prstGeom prst="rect">
            <a:avLst/>
          </a:prstGeom>
          <a:noFill/>
        </p:spPr>
        <p:txBody>
          <a:bodyPr wrap="square">
            <a:spAutoFit/>
          </a:bodyPr>
          <a:lstStyle/>
          <a:p>
            <a:pPr eaLnBrk="1" hangingPunct="1">
              <a:spcBef>
                <a:spcPct val="0"/>
              </a:spcBef>
              <a:buFont typeface="Arial" panose="020B0604020202020204" pitchFamily="34" charset="0"/>
              <a:buNone/>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その他：コンクリート構造物、横断歩道橋、道路法面、標識・照明</a:t>
            </a:r>
            <a:endParaRPr lang="en-US" altLang="ja-JP" sz="1200" dirty="0">
              <a:latin typeface="BIZ UDゴシック" panose="020B0400000000000000" pitchFamily="49" charset="-128"/>
              <a:ea typeface="BIZ UDゴシック" panose="020B0400000000000000" pitchFamily="49" charset="-128"/>
            </a:endParaRPr>
          </a:p>
          <a:p>
            <a:pPr eaLnBrk="1" hangingPunct="1"/>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凡例</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〇：概ね計画通り実施できている　△：一部実施できていない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：実施できていない</a:t>
            </a:r>
          </a:p>
        </p:txBody>
      </p:sp>
    </p:spTree>
    <p:extLst>
      <p:ext uri="{BB962C8B-B14F-4D97-AF65-F5344CB8AC3E}">
        <p14:creationId xmlns:p14="http://schemas.microsoft.com/office/powerpoint/2010/main" val="915060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59E4A-DF97-634D-913E-4938A75B763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706A132-7019-E55E-DA15-67E802E1B26E}"/>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12</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5019707C-FC10-D7C0-69E0-1E7570A77F1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1402AC31-6143-79EF-D068-8893BB44AE62}"/>
              </a:ext>
            </a:extLst>
          </p:cNvPr>
          <p:cNvSpPr>
            <a:spLocks noChangeArrowheads="1"/>
          </p:cNvSpPr>
          <p:nvPr/>
        </p:nvSpPr>
        <p:spPr bwMode="auto">
          <a:xfrm>
            <a:off x="60324" y="60326"/>
            <a:ext cx="6311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２）現計画における取組内容に対する実行状況</a:t>
            </a:r>
          </a:p>
        </p:txBody>
      </p:sp>
      <p:graphicFrame>
        <p:nvGraphicFramePr>
          <p:cNvPr id="13" name="表 12">
            <a:extLst>
              <a:ext uri="{FF2B5EF4-FFF2-40B4-BE49-F238E27FC236}">
                <a16:creationId xmlns:a16="http://schemas.microsoft.com/office/drawing/2014/main" id="{6F616784-A8CA-018F-2FBB-A12B4B82E06C}"/>
              </a:ext>
            </a:extLst>
          </p:cNvPr>
          <p:cNvGraphicFramePr>
            <a:graphicFrameLocks noGrp="1"/>
          </p:cNvGraphicFramePr>
          <p:nvPr>
            <p:extLst>
              <p:ext uri="{D42A27DB-BD31-4B8C-83A1-F6EECF244321}">
                <p14:modId xmlns:p14="http://schemas.microsoft.com/office/powerpoint/2010/main" val="623586091"/>
              </p:ext>
            </p:extLst>
          </p:nvPr>
        </p:nvGraphicFramePr>
        <p:xfrm>
          <a:off x="60327" y="600077"/>
          <a:ext cx="9035249" cy="3107945"/>
        </p:xfrm>
        <a:graphic>
          <a:graphicData uri="http://schemas.openxmlformats.org/drawingml/2006/table">
            <a:tbl>
              <a:tblPr firstRow="1" bandRow="1">
                <a:tableStyleId>{5C22544A-7EE6-4342-B048-85BDC9FD1C3A}</a:tableStyleId>
              </a:tblPr>
              <a:tblGrid>
                <a:gridCol w="1177475">
                  <a:extLst>
                    <a:ext uri="{9D8B030D-6E8A-4147-A177-3AD203B41FA5}">
                      <a16:colId xmlns:a16="http://schemas.microsoft.com/office/drawing/2014/main" val="333661929"/>
                    </a:ext>
                  </a:extLst>
                </a:gridCol>
                <a:gridCol w="1311967">
                  <a:extLst>
                    <a:ext uri="{9D8B030D-6E8A-4147-A177-3AD203B41FA5}">
                      <a16:colId xmlns:a16="http://schemas.microsoft.com/office/drawing/2014/main" val="1726360541"/>
                    </a:ext>
                  </a:extLst>
                </a:gridCol>
                <a:gridCol w="563759">
                  <a:extLst>
                    <a:ext uri="{9D8B030D-6E8A-4147-A177-3AD203B41FA5}">
                      <a16:colId xmlns:a16="http://schemas.microsoft.com/office/drawing/2014/main" val="3905885065"/>
                    </a:ext>
                  </a:extLst>
                </a:gridCol>
                <a:gridCol w="679340">
                  <a:extLst>
                    <a:ext uri="{9D8B030D-6E8A-4147-A177-3AD203B41FA5}">
                      <a16:colId xmlns:a16="http://schemas.microsoft.com/office/drawing/2014/main" val="3392293566"/>
                    </a:ext>
                  </a:extLst>
                </a:gridCol>
                <a:gridCol w="679340">
                  <a:extLst>
                    <a:ext uri="{9D8B030D-6E8A-4147-A177-3AD203B41FA5}">
                      <a16:colId xmlns:a16="http://schemas.microsoft.com/office/drawing/2014/main" val="498076697"/>
                    </a:ext>
                  </a:extLst>
                </a:gridCol>
                <a:gridCol w="792480">
                  <a:extLst>
                    <a:ext uri="{9D8B030D-6E8A-4147-A177-3AD203B41FA5}">
                      <a16:colId xmlns:a16="http://schemas.microsoft.com/office/drawing/2014/main" val="624709410"/>
                    </a:ext>
                  </a:extLst>
                </a:gridCol>
                <a:gridCol w="792480">
                  <a:extLst>
                    <a:ext uri="{9D8B030D-6E8A-4147-A177-3AD203B41FA5}">
                      <a16:colId xmlns:a16="http://schemas.microsoft.com/office/drawing/2014/main" val="3141612089"/>
                    </a:ext>
                  </a:extLst>
                </a:gridCol>
                <a:gridCol w="3038408">
                  <a:extLst>
                    <a:ext uri="{9D8B030D-6E8A-4147-A177-3AD203B41FA5}">
                      <a16:colId xmlns:a16="http://schemas.microsoft.com/office/drawing/2014/main" val="1436738021"/>
                    </a:ext>
                  </a:extLst>
                </a:gridCol>
              </a:tblGrid>
              <a:tr h="0">
                <a:tc rowSpan="2">
                  <a:txBody>
                    <a:bodyPr/>
                    <a:lstStyle/>
                    <a:p>
                      <a:pPr algn="ctr">
                        <a:lnSpc>
                          <a:spcPts val="2200"/>
                        </a:lnSpc>
                      </a:pPr>
                      <a:r>
                        <a:rPr kumimoji="1" lang="ja-JP" altLang="en-US" sz="1400">
                          <a:latin typeface="BIZ UDゴシック" panose="020B0400000000000000" pitchFamily="49" charset="-128"/>
                          <a:ea typeface="BIZ UDゴシック" panose="020B0400000000000000" pitchFamily="49" charset="-128"/>
                        </a:rPr>
                        <a:t>取組の観点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a:txBody>
                    <a:bodyPr/>
                    <a:lstStyle/>
                    <a:p>
                      <a:pPr algn="ctr">
                        <a:lnSpc>
                          <a:spcPts val="2200"/>
                        </a:lnSpc>
                      </a:pPr>
                      <a:r>
                        <a:rPr kumimoji="1" lang="ja-JP" altLang="en-US" sz="1400" dirty="0">
                          <a:latin typeface="BIZ UDゴシック" panose="020B0400000000000000" pitchFamily="49" charset="-128"/>
                          <a:ea typeface="BIZ UDゴシック" panose="020B0400000000000000" pitchFamily="49" charset="-128"/>
                        </a:rPr>
                        <a:t>取組内容</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gridSpan="6">
                  <a:txBody>
                    <a:bodyPr/>
                    <a:lstStyle/>
                    <a:p>
                      <a:pPr algn="ctr">
                        <a:lnSpc>
                          <a:spcPts val="2200"/>
                        </a:lnSpc>
                      </a:pPr>
                      <a:r>
                        <a:rPr kumimoji="1" lang="ja-JP" altLang="en-US" sz="1400">
                          <a:latin typeface="BIZ UDゴシック" panose="020B0400000000000000" pitchFamily="49" charset="-128"/>
                          <a:ea typeface="BIZ UDゴシック" panose="020B0400000000000000" pitchFamily="49" charset="-128"/>
                        </a:rPr>
                        <a:t>評  価</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a:p>
                  </a:txBody>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tc hMerge="1">
                  <a:txBody>
                    <a:bodyPr/>
                    <a:lstStyle/>
                    <a:p>
                      <a:endParaRPr kumimoji="1" lang="ja-JP" altLang="en-US">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636896257"/>
                  </a:ext>
                </a:extLst>
              </a:tr>
              <a:tr h="126078">
                <a:tc vMerge="1">
                  <a:txBody>
                    <a:bodyPr/>
                    <a:lstStyle/>
                    <a:p>
                      <a:endParaRPr kumimoji="1" lang="ja-JP" altLang="en-US" sz="1600">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sz="1600">
                        <a:latin typeface="BIZ UDゴシック" panose="020B0400000000000000" pitchFamily="49" charset="-128"/>
                        <a:ea typeface="BIZ UDゴシック" panose="020B0400000000000000" pitchFamily="49" charset="-128"/>
                      </a:endParaRPr>
                    </a:p>
                  </a:txBody>
                  <a:tcPr/>
                </a:tc>
                <a:tc>
                  <a:txBody>
                    <a:bodyPr/>
                    <a:lstStyle/>
                    <a:p>
                      <a:pPr algn="ctr">
                        <a:lnSpc>
                          <a:spcPts val="2200"/>
                        </a:lnSpc>
                      </a:pPr>
                      <a:r>
                        <a:rPr kumimoji="1" lang="ja-JP" altLang="en-US" sz="1400" b="1">
                          <a:solidFill>
                            <a:schemeClr val="bg1"/>
                          </a:solidFill>
                          <a:latin typeface="BIZ UDゴシック" panose="020B0400000000000000" pitchFamily="49" charset="-128"/>
                          <a:ea typeface="BIZ UDゴシック" panose="020B0400000000000000" pitchFamily="49" charset="-128"/>
                        </a:rPr>
                        <a:t>橋梁</a:t>
                      </a:r>
                      <a:endParaRPr kumimoji="1" lang="en-US" altLang="ja-JP" sz="14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ts val="2200"/>
                        </a:lnSpc>
                      </a:pPr>
                      <a:r>
                        <a:rPr kumimoji="1" lang="ja-JP" altLang="en-US" sz="1400" b="1">
                          <a:solidFill>
                            <a:schemeClr val="bg1"/>
                          </a:solidFill>
                          <a:latin typeface="BIZ UDゴシック" panose="020B0400000000000000" pitchFamily="49" charset="-128"/>
                          <a:ea typeface="BIZ UDゴシック" panose="020B0400000000000000" pitchFamily="49" charset="-128"/>
                        </a:rPr>
                        <a:t>ﾄﾝﾈﾙ</a:t>
                      </a:r>
                      <a:endParaRPr kumimoji="1" lang="en-US" altLang="ja-JP" sz="14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ts val="2200"/>
                        </a:lnSpc>
                      </a:pPr>
                      <a:r>
                        <a:rPr kumimoji="1" lang="ja-JP" altLang="en-US" sz="1400" b="1" dirty="0">
                          <a:solidFill>
                            <a:schemeClr val="bg1"/>
                          </a:solidFill>
                          <a:latin typeface="BIZ UDゴシック" panose="020B0400000000000000" pitchFamily="49" charset="-128"/>
                          <a:ea typeface="BIZ UDゴシック" panose="020B0400000000000000" pitchFamily="49" charset="-128"/>
                        </a:rPr>
                        <a:t>舗装</a:t>
                      </a:r>
                      <a:endParaRPr kumimoji="1" lang="en-US" altLang="ja-JP" sz="1400" b="1" dirty="0">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200" b="1">
                          <a:solidFill>
                            <a:schemeClr val="bg1"/>
                          </a:solidFill>
                          <a:latin typeface="BIZ UDゴシック" panose="020B0400000000000000" pitchFamily="49" charset="-128"/>
                          <a:ea typeface="BIZ UDゴシック"/>
                        </a:rPr>
                        <a:t>その他</a:t>
                      </a:r>
                      <a:r>
                        <a:rPr kumimoji="1" lang="en-US" altLang="ja-JP" sz="1200" b="1" baseline="30000" dirty="0">
                          <a:solidFill>
                            <a:schemeClr val="bg1"/>
                          </a:solidFill>
                          <a:latin typeface="BIZ UDゴシック" panose="020B0400000000000000" pitchFamily="49" charset="-128"/>
                          <a:ea typeface="BIZ UDゴシック"/>
                        </a:rPr>
                        <a:t>※</a:t>
                      </a:r>
                      <a:endParaRPr kumimoji="1" lang="ja-JP" altLang="en-US" sz="1200" b="1" baseline="30000" dirty="0">
                        <a:solidFill>
                          <a:schemeClr val="bg1"/>
                        </a:solidFill>
                        <a:latin typeface="BIZ UDゴシック" panose="020B0400000000000000" pitchFamily="49" charset="-128"/>
                        <a:ea typeface="BIZ UDゴシック"/>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200" b="1">
                          <a:solidFill>
                            <a:schemeClr val="bg1"/>
                          </a:solidFill>
                          <a:latin typeface="BIZ UDゴシック" panose="020B0400000000000000" pitchFamily="49" charset="-128"/>
                          <a:ea typeface="BIZ UDゴシック" panose="020B0400000000000000" pitchFamily="49" charset="-128"/>
                        </a:rPr>
                        <a:t>日常管理</a:t>
                      </a:r>
                      <a:endParaRPr kumimoji="1" lang="en-US" altLang="ja-JP" sz="12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tc>
                  <a:txBody>
                    <a:bodyPr/>
                    <a:lstStyle/>
                    <a:p>
                      <a:pPr algn="ctr">
                        <a:lnSpc>
                          <a:spcPts val="2200"/>
                        </a:lnSpc>
                      </a:pPr>
                      <a:r>
                        <a:rPr kumimoji="1" lang="ja-JP" altLang="en-US" sz="1400" b="1">
                          <a:solidFill>
                            <a:schemeClr val="bg1"/>
                          </a:solidFill>
                          <a:latin typeface="BIZ UDゴシック" panose="020B0400000000000000" pitchFamily="49" charset="-128"/>
                          <a:ea typeface="BIZ UDゴシック" panose="020B0400000000000000" pitchFamily="49" charset="-128"/>
                        </a:rPr>
                        <a:t>概  要</a:t>
                      </a:r>
                      <a:endParaRPr kumimoji="1" lang="en-US" altLang="ja-JP" sz="1400" b="1">
                        <a:solidFill>
                          <a:schemeClr val="bg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1852591717"/>
                  </a:ext>
                </a:extLst>
              </a:tr>
              <a:tr h="539112">
                <a:tc rowSpan="3">
                  <a:txBody>
                    <a:bodyPr/>
                    <a:lstStyle/>
                    <a:p>
                      <a:pPr marL="0" marR="0" lvl="0" indent="0" algn="l" defTabSz="914377" rtl="0" eaLnBrk="1" fontAlgn="auto" latinLnBrk="0" hangingPunct="1">
                        <a:lnSpc>
                          <a:spcPts val="1800"/>
                        </a:lnSpc>
                        <a:spcBef>
                          <a:spcPts val="0"/>
                        </a:spcBef>
                        <a:spcAft>
                          <a:spcPts val="0"/>
                        </a:spcAft>
                        <a:buClrTx/>
                        <a:buSzTx/>
                        <a:buFontTx/>
                        <a:buNone/>
                        <a:tabLst/>
                        <a:defRPr/>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③日常維持</a:t>
                      </a:r>
                      <a:endParaRPr kumimoji="1" lang="en-US" altLang="ja-JP" sz="1400" kern="1200">
                        <a:solidFill>
                          <a:schemeClr val="dk1"/>
                        </a:solidFill>
                        <a:latin typeface="BIZ UDゴシック" panose="020B0400000000000000" pitchFamily="49" charset="-128"/>
                        <a:ea typeface="BIZ UDゴシック" panose="020B0400000000000000" pitchFamily="49" charset="-128"/>
                        <a:cs typeface="+mn-cs"/>
                      </a:endParaRPr>
                    </a:p>
                    <a:p>
                      <a:pPr marL="0" marR="0" lvl="0" indent="0" algn="l" defTabSz="914377" rtl="0" eaLnBrk="1" fontAlgn="auto" latinLnBrk="0" hangingPunct="1">
                        <a:lnSpc>
                          <a:spcPts val="1800"/>
                        </a:lnSpc>
                        <a:spcBef>
                          <a:spcPts val="0"/>
                        </a:spcBef>
                        <a:spcAft>
                          <a:spcPts val="0"/>
                        </a:spcAft>
                        <a:buClrTx/>
                        <a:buSzTx/>
                        <a:buFontTx/>
                        <a:buNone/>
                        <a:tabLst/>
                        <a:defRPr/>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  管理の着</a:t>
                      </a:r>
                      <a:endParaRPr kumimoji="1" lang="en-US" altLang="ja-JP" sz="1400" kern="1200">
                        <a:solidFill>
                          <a:schemeClr val="dk1"/>
                        </a:solidFill>
                        <a:latin typeface="BIZ UDゴシック" panose="020B0400000000000000" pitchFamily="49" charset="-128"/>
                        <a:ea typeface="BIZ UDゴシック" panose="020B0400000000000000" pitchFamily="49" charset="-128"/>
                        <a:cs typeface="+mn-cs"/>
                      </a:endParaRPr>
                    </a:p>
                    <a:p>
                      <a:pPr marL="0" marR="0" lvl="0" indent="0" algn="l" rtl="0" eaLnBrk="1" fontAlgn="auto" latinLnBrk="0" hangingPunct="1">
                        <a:lnSpc>
                          <a:spcPts val="1800"/>
                        </a:lnSpc>
                        <a:spcBef>
                          <a:spcPts val="0"/>
                        </a:spcBef>
                        <a:spcAft>
                          <a:spcPts val="0"/>
                        </a:spcAft>
                        <a:buClrTx/>
                        <a:buSzTx/>
                        <a:buFontTx/>
                        <a:buNone/>
                      </a:pPr>
                      <a:r>
                        <a:rPr lang="en-US" altLang="ja-JP" sz="1400" kern="1200" dirty="0">
                          <a:solidFill>
                            <a:schemeClr val="dk1"/>
                          </a:solidFill>
                          <a:latin typeface="BIZ UDゴシック" panose="020B0400000000000000" pitchFamily="49" charset="-128"/>
                          <a:ea typeface="BIZ UDゴシック"/>
                          <a:cs typeface="+mn-cs"/>
                        </a:rPr>
                        <a:t> </a:t>
                      </a:r>
                      <a:r>
                        <a:rPr kumimoji="1" lang="en-US" altLang="ja-JP" sz="1400" kern="1200" dirty="0">
                          <a:solidFill>
                            <a:schemeClr val="dk1"/>
                          </a:solidFill>
                          <a:latin typeface="BIZ UDゴシック" panose="020B0400000000000000" pitchFamily="49" charset="-128"/>
                          <a:ea typeface="BIZ UDゴシック"/>
                          <a:cs typeface="+mn-cs"/>
                        </a:rPr>
                        <a:t> </a:t>
                      </a:r>
                      <a:r>
                        <a:rPr kumimoji="1" lang="ja-JP" altLang="en-US" sz="1400" kern="1200">
                          <a:solidFill>
                            <a:schemeClr val="dk1"/>
                          </a:solidFill>
                          <a:latin typeface="BIZ UDゴシック" panose="020B0400000000000000" pitchFamily="49" charset="-128"/>
                          <a:ea typeface="BIZ UDゴシック"/>
                          <a:cs typeface="+mn-cs"/>
                        </a:rPr>
                        <a:t>実な実践</a:t>
                      </a:r>
                    </a:p>
                    <a:p>
                      <a:pPr>
                        <a:lnSpc>
                          <a:spcPts val="1800"/>
                        </a:lnSpc>
                      </a:pPr>
                      <a:endParaRPr kumimoji="1" lang="ja-JP" altLang="en-US" sz="14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nSpc>
                          <a:spcPts val="1800"/>
                        </a:lnSpc>
                      </a:pPr>
                      <a:r>
                        <a:rPr kumimoji="1" lang="ja-JP" altLang="en-US" sz="1400" dirty="0">
                          <a:latin typeface="BIZ UDゴシック" panose="020B0400000000000000" pitchFamily="49" charset="-128"/>
                          <a:ea typeface="BIZ UDゴシック" panose="020B0400000000000000" pitchFamily="49" charset="-128"/>
                        </a:rPr>
                        <a:t>パトロールの実施</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lnSpc>
                          <a:spcPts val="2200"/>
                        </a:lnSpc>
                      </a:pPr>
                      <a:r>
                        <a:rPr lang="ja-JP" altLang="en-US" sz="1400">
                          <a:latin typeface="BIZ UDゴシック" panose="020B0400000000000000" pitchFamily="49" charset="-128"/>
                          <a:ea typeface="BIZ UDゴシック" panose="020B0400000000000000" pitchFamily="49" charset="-128"/>
                        </a:rPr>
                        <a:t>〇</a:t>
                      </a:r>
                      <a:endParaRPr kumimoji="1" lang="ja-JP" altLang="en-US" sz="14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82245" marR="0" lvl="0" indent="-182245" algn="l" defTabSz="914377" rtl="0" eaLnBrk="1" fontAlgn="auto" latinLnBrk="0" hangingPunct="1">
                        <a:lnSpc>
                          <a:spcPts val="1800"/>
                        </a:lnSpc>
                        <a:spcBef>
                          <a:spcPts val="0"/>
                        </a:spcBef>
                        <a:spcAft>
                          <a:spcPts val="0"/>
                        </a:spcAft>
                        <a:buClrTx/>
                        <a:buSzTx/>
                        <a:buFontTx/>
                        <a:buNone/>
                        <a:tabLst/>
                        <a:defRPr/>
                      </a:pPr>
                      <a:r>
                        <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rPr>
                        <a:t>・日常ﾊﾟﾄﾛｰﾙ、夜間ﾊﾟﾄﾛｰﾙ、徒歩ﾊﾟﾄﾛｰﾙは計画とおり実施できている</a:t>
                      </a:r>
                      <a:endParaRPr kumimoji="1" lang="en-US" altLang="ja-JP" sz="1200" kern="1200" dirty="0">
                        <a:solidFill>
                          <a:schemeClr val="dk1"/>
                        </a:solidFill>
                        <a:latin typeface="BIZ UDゴシック" panose="020B0400000000000000" pitchFamily="49" charset="-128"/>
                        <a:ea typeface="BIZ UDゴシック" panose="020B0400000000000000" pitchFamily="49" charset="-128"/>
                        <a:cs typeface="+mn-cs"/>
                      </a:endParaRPr>
                    </a:p>
                    <a:p>
                      <a:pPr marL="182245" marR="0" lvl="0" indent="-182245" algn="l" defTabSz="914377" rtl="0" eaLnBrk="1" fontAlgn="auto" latinLnBrk="0" hangingPunct="1">
                        <a:lnSpc>
                          <a:spcPts val="1800"/>
                        </a:lnSpc>
                        <a:spcBef>
                          <a:spcPts val="0"/>
                        </a:spcBef>
                        <a:spcAft>
                          <a:spcPts val="0"/>
                        </a:spcAft>
                        <a:buClrTx/>
                        <a:buSzTx/>
                        <a:buFontTx/>
                        <a:buNone/>
                        <a:tabLst/>
                        <a:defRPr/>
                      </a:pPr>
                      <a:endPar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4045955819"/>
                  </a:ext>
                </a:extLst>
              </a:tr>
              <a:tr h="777452">
                <a:tc vMerge="1">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③日常維持管理の着実な実践</a:t>
                      </a:r>
                    </a:p>
                    <a:p>
                      <a:endParaRPr kumimoji="1" lang="ja-JP" altLang="en-US" sz="14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377" rtl="0" eaLnBrk="1" fontAlgn="auto" latinLnBrk="0" hangingPunct="1">
                        <a:lnSpc>
                          <a:spcPts val="18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維持管理作業の計画的推進</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9705" indent="-179705" algn="l" defTabSz="914377" rtl="0" eaLnBrk="1" latinLnBrk="0" hangingPunct="1">
                        <a:lnSpc>
                          <a:spcPts val="1800"/>
                        </a:lnSpc>
                      </a:pPr>
                      <a:r>
                        <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rPr>
                        <a:t>・安全に関わる補修は単価契約や直営作業により実施できているが、除草・剪定等の要望対応は不十分</a:t>
                      </a:r>
                      <a:endParaRPr kumimoji="1" lang="en-US" altLang="ja-JP" sz="1200" kern="1200" dirty="0">
                        <a:solidFill>
                          <a:schemeClr val="dk1"/>
                        </a:solidFill>
                        <a:latin typeface="BIZ UDゴシック" panose="020B0400000000000000" pitchFamily="49" charset="-128"/>
                        <a:ea typeface="BIZ UDゴシック" panose="020B0400000000000000" pitchFamily="49" charset="-128"/>
                        <a:cs typeface="+mn-cs"/>
                      </a:endParaRPr>
                    </a:p>
                    <a:p>
                      <a:pPr marL="179705" indent="-179705" algn="l" defTabSz="914377" rtl="0" eaLnBrk="1" latinLnBrk="0" hangingPunct="1">
                        <a:lnSpc>
                          <a:spcPts val="1800"/>
                        </a:lnSpc>
                      </a:pPr>
                      <a:endPar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689091872"/>
                  </a:ext>
                </a:extLst>
              </a:tr>
              <a:tr h="539112">
                <a:tc vMerge="1">
                  <a:txBody>
                    <a:bodyPr/>
                    <a:lstStyle/>
                    <a:p>
                      <a:pPr>
                        <a:lnSpc>
                          <a:spcPts val="1800"/>
                        </a:lnSpc>
                      </a:pPr>
                      <a:endParaRPr kumimoji="1" lang="ja-JP" altLang="en-US" sz="12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l" defTabSz="914377" rtl="0" eaLnBrk="1" fontAlgn="auto" latinLnBrk="0" hangingPunct="1">
                        <a:lnSpc>
                          <a:spcPts val="1800"/>
                        </a:lnSpc>
                        <a:spcBef>
                          <a:spcPts val="0"/>
                        </a:spcBef>
                        <a:spcAft>
                          <a:spcPts val="0"/>
                        </a:spcAft>
                        <a:buClrTx/>
                        <a:buSzTx/>
                        <a:buFontTx/>
                        <a:buNone/>
                        <a:tabLst/>
                        <a:defRPr/>
                      </a:pPr>
                      <a:r>
                        <a:rPr kumimoji="1" lang="ja-JP" altLang="en-US" sz="1400" kern="1200" dirty="0">
                          <a:solidFill>
                            <a:schemeClr val="dk1"/>
                          </a:solidFill>
                          <a:latin typeface="BIZ UDゴシック" panose="020B0400000000000000" pitchFamily="49" charset="-128"/>
                          <a:ea typeface="BIZ UDゴシック" panose="020B0400000000000000" pitchFamily="49" charset="-128"/>
                          <a:cs typeface="+mn-cs"/>
                        </a:rPr>
                        <a:t>府民協働の取組の実施</a:t>
                      </a:r>
                      <a:endParaRPr kumimoji="1" lang="ja-JP" altLang="en-US" sz="1400" dirty="0">
                        <a:latin typeface="BIZ UDゴシック" panose="020B0400000000000000" pitchFamily="49" charset="-128"/>
                        <a:ea typeface="BIZ UDゴシック" panose="020B0400000000000000" pitchFamily="49" charset="-128"/>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a:latin typeface="BIZ UDゴシック" panose="020B0400000000000000" pitchFamily="49" charset="-128"/>
                          <a:ea typeface="BIZ UDゴシック" panose="020B0400000000000000" pitchFamily="49" charset="-128"/>
                        </a:rPr>
                        <a:t>〇</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marL="179705" indent="-179705" algn="l" defTabSz="914377" rtl="0" eaLnBrk="1" latinLnBrk="0" hangingPunct="1">
                        <a:lnSpc>
                          <a:spcPts val="1800"/>
                        </a:lnSpc>
                      </a:pPr>
                      <a:r>
                        <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rPr>
                        <a:t>・府民協働（アドプトプログラム等）は実施</a:t>
                      </a:r>
                      <a:endParaRPr kumimoji="1" lang="en-US" altLang="ja-JP" sz="1200" kern="1200" dirty="0">
                        <a:solidFill>
                          <a:schemeClr val="dk1"/>
                        </a:solidFill>
                        <a:latin typeface="BIZ UDゴシック" panose="020B0400000000000000" pitchFamily="49" charset="-128"/>
                        <a:ea typeface="BIZ UDゴシック" panose="020B0400000000000000" pitchFamily="49" charset="-128"/>
                        <a:cs typeface="+mn-cs"/>
                      </a:endParaRPr>
                    </a:p>
                    <a:p>
                      <a:pPr marL="179705" indent="-179705" algn="l" defTabSz="914377" rtl="0" eaLnBrk="1" latinLnBrk="0" hangingPunct="1">
                        <a:lnSpc>
                          <a:spcPts val="1800"/>
                        </a:lnSpc>
                      </a:pPr>
                      <a:endParaRPr kumimoji="1" lang="ja-JP" altLang="en-US" sz="1200" kern="1200" dirty="0">
                        <a:solidFill>
                          <a:schemeClr val="dk1"/>
                        </a:solidFill>
                        <a:latin typeface="BIZ UDゴシック" panose="020B0400000000000000" pitchFamily="49" charset="-128"/>
                        <a:ea typeface="BIZ UDゴシック" panose="020B0400000000000000" pitchFamily="49" charset="-128"/>
                        <a:cs typeface="+mn-cs"/>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433747624"/>
                  </a:ext>
                </a:extLst>
              </a:tr>
            </a:tbl>
          </a:graphicData>
        </a:graphic>
      </p:graphicFrame>
      <p:sp>
        <p:nvSpPr>
          <p:cNvPr id="4" name="テキスト ボックス 3">
            <a:extLst>
              <a:ext uri="{FF2B5EF4-FFF2-40B4-BE49-F238E27FC236}">
                <a16:creationId xmlns:a16="http://schemas.microsoft.com/office/drawing/2014/main" id="{FDB969DC-5C33-3E4C-BCE0-835EDE51FC25}"/>
              </a:ext>
            </a:extLst>
          </p:cNvPr>
          <p:cNvSpPr txBox="1"/>
          <p:nvPr/>
        </p:nvSpPr>
        <p:spPr>
          <a:xfrm>
            <a:off x="60324" y="3788986"/>
            <a:ext cx="7680027" cy="461665"/>
          </a:xfrm>
          <a:prstGeom prst="rect">
            <a:avLst/>
          </a:prstGeom>
          <a:noFill/>
        </p:spPr>
        <p:txBody>
          <a:bodyPr wrap="square">
            <a:spAutoFit/>
          </a:bodyPr>
          <a:lstStyle/>
          <a:p>
            <a:pPr eaLnBrk="1" hangingPunct="1">
              <a:spcBef>
                <a:spcPct val="0"/>
              </a:spcBef>
              <a:buFont typeface="Arial" panose="020B0604020202020204" pitchFamily="34" charset="0"/>
              <a:buNone/>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その他：コンクリート構造物、横断歩道橋、道路法面、標識・照明</a:t>
            </a:r>
            <a:endParaRPr lang="en-US" altLang="ja-JP" sz="1200" dirty="0">
              <a:latin typeface="BIZ UDゴシック" panose="020B0400000000000000" pitchFamily="49" charset="-128"/>
              <a:ea typeface="BIZ UDゴシック" panose="020B0400000000000000" pitchFamily="49" charset="-128"/>
            </a:endParaRPr>
          </a:p>
          <a:p>
            <a:pPr eaLnBrk="1" hangingPunct="1"/>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凡例</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〇：概ね計画通り実施できている　△：一部実施できていない　</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：実施できていない</a:t>
            </a:r>
          </a:p>
        </p:txBody>
      </p:sp>
    </p:spTree>
    <p:extLst>
      <p:ext uri="{BB962C8B-B14F-4D97-AF65-F5344CB8AC3E}">
        <p14:creationId xmlns:p14="http://schemas.microsoft.com/office/powerpoint/2010/main" val="3090667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59E4A-DF97-634D-913E-4938A75B763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5706A132-7019-E55E-DA15-67E802E1B26E}"/>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13</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5019707C-FC10-D7C0-69E0-1E7570A77F1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1402AC31-6143-79EF-D068-8893BB44AE62}"/>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３）各施設の維持管理手法</a:t>
            </a:r>
          </a:p>
        </p:txBody>
      </p:sp>
      <p:graphicFrame>
        <p:nvGraphicFramePr>
          <p:cNvPr id="7" name="表 6">
            <a:extLst>
              <a:ext uri="{FF2B5EF4-FFF2-40B4-BE49-F238E27FC236}">
                <a16:creationId xmlns:a16="http://schemas.microsoft.com/office/drawing/2014/main" id="{DF0F305D-7F41-4B8E-8E2B-498E69AD2B5B}"/>
              </a:ext>
            </a:extLst>
          </p:cNvPr>
          <p:cNvGraphicFramePr>
            <a:graphicFrameLocks noGrp="1"/>
          </p:cNvGraphicFramePr>
          <p:nvPr>
            <p:extLst>
              <p:ext uri="{D42A27DB-BD31-4B8C-83A1-F6EECF244321}">
                <p14:modId xmlns:p14="http://schemas.microsoft.com/office/powerpoint/2010/main" val="393275977"/>
              </p:ext>
            </p:extLst>
          </p:nvPr>
        </p:nvGraphicFramePr>
        <p:xfrm>
          <a:off x="545272" y="1085202"/>
          <a:ext cx="4112875" cy="1908000"/>
        </p:xfrm>
        <a:graphic>
          <a:graphicData uri="http://schemas.openxmlformats.org/drawingml/2006/table">
            <a:tbl>
              <a:tblPr firstRow="1" firstCol="1" bandRow="1">
                <a:tableStyleId>{5C22544A-7EE6-4342-B048-85BDC9FD1C3A}</a:tableStyleId>
              </a:tblPr>
              <a:tblGrid>
                <a:gridCol w="1412875">
                  <a:extLst>
                    <a:ext uri="{9D8B030D-6E8A-4147-A177-3AD203B41FA5}">
                      <a16:colId xmlns:a16="http://schemas.microsoft.com/office/drawing/2014/main" val="2592978565"/>
                    </a:ext>
                  </a:extLst>
                </a:gridCol>
                <a:gridCol w="2700000">
                  <a:extLst>
                    <a:ext uri="{9D8B030D-6E8A-4147-A177-3AD203B41FA5}">
                      <a16:colId xmlns:a16="http://schemas.microsoft.com/office/drawing/2014/main" val="2191240340"/>
                    </a:ext>
                  </a:extLst>
                </a:gridCol>
              </a:tblGrid>
              <a:tr h="288000">
                <a:tc>
                  <a:txBody>
                    <a:bodyPr/>
                    <a:lstStyle/>
                    <a:p>
                      <a:pPr marL="0" indent="0" algn="ctr">
                        <a:lnSpc>
                          <a:spcPts val="1500"/>
                        </a:lnSpc>
                      </a:pPr>
                      <a:r>
                        <a:rPr lang="ja-JP" altLang="en-US" sz="1200" kern="100">
                          <a:effectLst/>
                          <a:latin typeface="BIZ UDゴシック" panose="020B0400000000000000" pitchFamily="49" charset="-128"/>
                          <a:ea typeface="BIZ UDゴシック" panose="020B0400000000000000" pitchFamily="49" charset="-128"/>
                        </a:rPr>
                        <a:t>維持管理手法区分</a:t>
                      </a:r>
                      <a:endParaRPr lang="ja-JP" sz="1200" kern="10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tc>
                  <a:txBody>
                    <a:bodyPr/>
                    <a:lstStyle/>
                    <a:p>
                      <a:pPr marL="0" indent="0" algn="ctr">
                        <a:lnSpc>
                          <a:spcPts val="1500"/>
                        </a:lnSpc>
                      </a:pPr>
                      <a:r>
                        <a:rPr lang="ja-JP" sz="1200" kern="100">
                          <a:effectLst/>
                          <a:latin typeface="BIZ UDゴシック" panose="020B0400000000000000" pitchFamily="49" charset="-128"/>
                          <a:ea typeface="BIZ UDゴシック" panose="020B0400000000000000" pitchFamily="49" charset="-128"/>
                        </a:rPr>
                        <a:t>定義</a:t>
                      </a:r>
                      <a:endParaRPr lang="ja-JP" sz="1200" kern="10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4211921865"/>
                  </a:ext>
                </a:extLst>
              </a:tr>
              <a:tr h="612000">
                <a:tc>
                  <a:txBody>
                    <a:bodyPr/>
                    <a:lstStyle/>
                    <a:p>
                      <a:pPr marL="0" indent="0" algn="ctr">
                        <a:lnSpc>
                          <a:spcPts val="1500"/>
                        </a:lnSpc>
                      </a:pPr>
                      <a:r>
                        <a:rPr lang="ja-JP" sz="1200" kern="100">
                          <a:effectLst/>
                          <a:latin typeface="BIZ UDゴシック" panose="020B0400000000000000" pitchFamily="49" charset="-128"/>
                          <a:ea typeface="BIZ UDゴシック" panose="020B0400000000000000" pitchFamily="49" charset="-128"/>
                        </a:rPr>
                        <a:t>時間計画型</a:t>
                      </a:r>
                      <a:endParaRPr lang="ja-JP" sz="1200" kern="10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tc>
                  <a:txBody>
                    <a:bodyPr/>
                    <a:lstStyle/>
                    <a:p>
                      <a:pPr marL="0" indent="0" algn="just">
                        <a:lnSpc>
                          <a:spcPts val="1500"/>
                        </a:lnSpc>
                      </a:pPr>
                      <a:r>
                        <a:rPr lang="ja-JP" sz="1200" kern="100">
                          <a:effectLst/>
                          <a:latin typeface="BIZ UDゴシック" panose="020B0400000000000000" pitchFamily="49" charset="-128"/>
                          <a:ea typeface="BIZ UDゴシック" panose="020B0400000000000000" pitchFamily="49" charset="-128"/>
                        </a:rPr>
                        <a:t>常に限界管理水準を下回らないように定期的に補修、交換・部分更新を行う。</a:t>
                      </a:r>
                      <a:endParaRPr lang="ja-JP" sz="1200" kern="10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246238851"/>
                  </a:ext>
                </a:extLst>
              </a:tr>
              <a:tr h="504000">
                <a:tc>
                  <a:txBody>
                    <a:bodyPr/>
                    <a:lstStyle/>
                    <a:p>
                      <a:pPr marL="0" indent="0" algn="ctr">
                        <a:lnSpc>
                          <a:spcPts val="1500"/>
                        </a:lnSpc>
                      </a:pPr>
                      <a:r>
                        <a:rPr lang="ja-JP" sz="1200" kern="100">
                          <a:effectLst/>
                          <a:latin typeface="BIZ UDゴシック" panose="020B0400000000000000" pitchFamily="49" charset="-128"/>
                          <a:ea typeface="BIZ UDゴシック" panose="020B0400000000000000" pitchFamily="49" charset="-128"/>
                        </a:rPr>
                        <a:t>状態監視型</a:t>
                      </a:r>
                      <a:endParaRPr lang="ja-JP" sz="1200" kern="10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tc>
                  <a:txBody>
                    <a:bodyPr/>
                    <a:lstStyle/>
                    <a:p>
                      <a:pPr marL="0" indent="0" algn="just">
                        <a:lnSpc>
                          <a:spcPts val="1500"/>
                        </a:lnSpc>
                      </a:pPr>
                      <a:r>
                        <a:rPr lang="ja-JP" sz="1200" kern="100">
                          <a:effectLst/>
                          <a:latin typeface="BIZ UDゴシック" panose="020B0400000000000000" pitchFamily="49" charset="-128"/>
                          <a:ea typeface="BIZ UDゴシック" panose="020B0400000000000000" pitchFamily="49" charset="-128"/>
                        </a:rPr>
                        <a:t>劣化や変状を評価し、必要と認められた場合に補修や部分更新を行う。</a:t>
                      </a:r>
                      <a:endParaRPr lang="ja-JP" sz="1200" kern="10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376459955"/>
                  </a:ext>
                </a:extLst>
              </a:tr>
              <a:tr h="504000">
                <a:tc>
                  <a:txBody>
                    <a:bodyPr/>
                    <a:lstStyle/>
                    <a:p>
                      <a:pPr marL="0" indent="0" algn="ctr">
                        <a:lnSpc>
                          <a:spcPts val="1500"/>
                        </a:lnSpc>
                      </a:pPr>
                      <a:r>
                        <a:rPr lang="ja-JP" sz="1200" kern="100">
                          <a:effectLst/>
                          <a:latin typeface="BIZ UDゴシック" panose="020B0400000000000000" pitchFamily="49" charset="-128"/>
                          <a:ea typeface="BIZ UDゴシック" panose="020B0400000000000000" pitchFamily="49" charset="-128"/>
                        </a:rPr>
                        <a:t>予測計画型</a:t>
                      </a:r>
                      <a:endParaRPr lang="ja-JP" sz="1200" kern="10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tc>
                  <a:txBody>
                    <a:bodyPr/>
                    <a:lstStyle/>
                    <a:p>
                      <a:pPr marL="0" indent="0" algn="just">
                        <a:lnSpc>
                          <a:spcPts val="1500"/>
                        </a:lnSpc>
                      </a:pPr>
                      <a:r>
                        <a:rPr lang="ja-JP" sz="1200" kern="100">
                          <a:effectLst/>
                          <a:latin typeface="BIZ UDゴシック" panose="020B0400000000000000" pitchFamily="49" charset="-128"/>
                          <a:ea typeface="BIZ UDゴシック" panose="020B0400000000000000" pitchFamily="49" charset="-128"/>
                        </a:rPr>
                        <a:t>劣化を予測し、最適な補修タイミングで修繕を行う。</a:t>
                      </a:r>
                      <a:endParaRPr lang="ja-JP" sz="1200" kern="100">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68580" marR="68580" marT="0" marB="0" anchor="ctr"/>
                </a:tc>
                <a:extLst>
                  <a:ext uri="{0D108BD9-81ED-4DB2-BD59-A6C34878D82A}">
                    <a16:rowId xmlns:a16="http://schemas.microsoft.com/office/drawing/2014/main" val="1718140309"/>
                  </a:ext>
                </a:extLst>
              </a:tr>
            </a:tbl>
          </a:graphicData>
        </a:graphic>
      </p:graphicFrame>
      <p:sp>
        <p:nvSpPr>
          <p:cNvPr id="8" name="Text Box 5">
            <a:extLst>
              <a:ext uri="{FF2B5EF4-FFF2-40B4-BE49-F238E27FC236}">
                <a16:creationId xmlns:a16="http://schemas.microsoft.com/office/drawing/2014/main" id="{8746FCD5-DB45-4788-8F75-7A0AE975DD87}"/>
              </a:ext>
            </a:extLst>
          </p:cNvPr>
          <p:cNvSpPr txBox="1">
            <a:spLocks noChangeArrowheads="1"/>
          </p:cNvSpPr>
          <p:nvPr/>
        </p:nvSpPr>
        <p:spPr bwMode="auto">
          <a:xfrm>
            <a:off x="123773" y="680332"/>
            <a:ext cx="399593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◇維持管理手法、維持管理水準の区分</a:t>
            </a:r>
          </a:p>
        </p:txBody>
      </p:sp>
      <p:pic>
        <p:nvPicPr>
          <p:cNvPr id="11" name="図 275">
            <a:extLst>
              <a:ext uri="{FF2B5EF4-FFF2-40B4-BE49-F238E27FC236}">
                <a16:creationId xmlns:a16="http://schemas.microsoft.com/office/drawing/2014/main" id="{6DD3B417-B748-4DC6-8CCF-A26F1174A8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4551" y="938142"/>
            <a:ext cx="3349816" cy="1546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5">
            <a:extLst>
              <a:ext uri="{FF2B5EF4-FFF2-40B4-BE49-F238E27FC236}">
                <a16:creationId xmlns:a16="http://schemas.microsoft.com/office/drawing/2014/main" id="{05044586-537F-4A1E-866A-EB18D794B59C}"/>
              </a:ext>
            </a:extLst>
          </p:cNvPr>
          <p:cNvSpPr txBox="1">
            <a:spLocks noChangeArrowheads="1"/>
          </p:cNvSpPr>
          <p:nvPr/>
        </p:nvSpPr>
        <p:spPr bwMode="auto">
          <a:xfrm>
            <a:off x="4842260" y="2396687"/>
            <a:ext cx="4140000" cy="883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indent="-457200" eaLnBrk="1" hangingPunct="1">
              <a:lnSpc>
                <a:spcPts val="1600"/>
              </a:lnSpc>
              <a:spcBef>
                <a:spcPts val="0"/>
              </a:spcBef>
              <a:buFont typeface="Arial" panose="020B0604020202020204" pitchFamily="34" charset="0"/>
              <a:buNone/>
            </a:pPr>
            <a:r>
              <a:rPr lang="ja-JP" altLang="en-US" sz="1100">
                <a:latin typeface="BIZ UDゴシック" panose="020B0400000000000000" pitchFamily="49" charset="-128"/>
                <a:ea typeface="BIZ UDゴシック" panose="020B0400000000000000" pitchFamily="49" charset="-128"/>
              </a:rPr>
              <a:t>限界管理水準：これを超えると更新の検討等が必要</a:t>
            </a:r>
            <a:endParaRPr lang="en-US" altLang="ja-JP" sz="1100">
              <a:latin typeface="BIZ UDゴシック" panose="020B0400000000000000" pitchFamily="49" charset="-128"/>
              <a:ea typeface="BIZ UDゴシック" panose="020B0400000000000000" pitchFamily="49" charset="-128"/>
            </a:endParaRPr>
          </a:p>
          <a:p>
            <a:pPr indent="-457200" eaLnBrk="1" hangingPunct="1">
              <a:lnSpc>
                <a:spcPts val="1600"/>
              </a:lnSpc>
              <a:spcBef>
                <a:spcPts val="0"/>
              </a:spcBef>
              <a:buFont typeface="Arial" panose="020B0604020202020204" pitchFamily="34" charset="0"/>
              <a:buNone/>
            </a:pPr>
            <a:r>
              <a:rPr lang="ja-JP" altLang="en-US" sz="1100">
                <a:latin typeface="BIZ UDゴシック" panose="020B0400000000000000" pitchFamily="49" charset="-128"/>
                <a:ea typeface="BIZ UDゴシック" panose="020B0400000000000000" pitchFamily="49" charset="-128"/>
              </a:rPr>
              <a:t>目標管理水準：</a:t>
            </a:r>
            <a:r>
              <a:rPr lang="ja-JP" altLang="ja-JP" sz="1100" kern="100">
                <a:effectLst/>
                <a:latin typeface="BIZ UDゴシック" panose="020B0400000000000000" pitchFamily="49" charset="-128"/>
                <a:ea typeface="BIZ UDゴシック" panose="020B0400000000000000" pitchFamily="49" charset="-128"/>
              </a:rPr>
              <a:t>下回ると補修等の対策を実施</a:t>
            </a:r>
            <a:endParaRPr lang="en-US" altLang="ja-JP" sz="1100" kern="100">
              <a:effectLst/>
              <a:latin typeface="BIZ UDゴシック" panose="020B0400000000000000" pitchFamily="49" charset="-128"/>
              <a:ea typeface="BIZ UDゴシック" panose="020B0400000000000000" pitchFamily="49" charset="-128"/>
            </a:endParaRPr>
          </a:p>
          <a:p>
            <a:pPr marL="1080000" indent="-1080000" eaLnBrk="1" hangingPunct="1">
              <a:lnSpc>
                <a:spcPts val="1600"/>
              </a:lnSpc>
              <a:spcBef>
                <a:spcPts val="0"/>
              </a:spcBef>
              <a:buFont typeface="Arial" panose="020B0604020202020204" pitchFamily="34" charset="0"/>
              <a:buNone/>
            </a:pPr>
            <a:r>
              <a:rPr lang="en-US" altLang="ja-JP" sz="1100" kern="100">
                <a:latin typeface="BIZ UDゴシック" panose="020B0400000000000000" pitchFamily="49" charset="-128"/>
                <a:ea typeface="BIZ UDゴシック" panose="020B0400000000000000" pitchFamily="49" charset="-128"/>
              </a:rPr>
              <a:t>              </a:t>
            </a:r>
            <a:r>
              <a:rPr lang="ja-JP" altLang="en-US" sz="1100" kern="100">
                <a:latin typeface="BIZ UDゴシック" panose="020B0400000000000000" pitchFamily="49" charset="-128"/>
                <a:ea typeface="BIZ UDゴシック" panose="020B0400000000000000" pitchFamily="49" charset="-128"/>
              </a:rPr>
              <a:t>予測計画型の場合、ＬＣＣ最小化となる</a:t>
            </a:r>
            <a:endParaRPr lang="en-US" altLang="ja-JP" sz="1100" kern="100">
              <a:latin typeface="BIZ UDゴシック" panose="020B0400000000000000" pitchFamily="49" charset="-128"/>
              <a:ea typeface="BIZ UDゴシック" panose="020B0400000000000000" pitchFamily="49" charset="-128"/>
            </a:endParaRPr>
          </a:p>
          <a:p>
            <a:pPr marL="1080000" indent="-1080000" eaLnBrk="1" hangingPunct="1">
              <a:lnSpc>
                <a:spcPts val="1600"/>
              </a:lnSpc>
              <a:spcBef>
                <a:spcPts val="0"/>
              </a:spcBef>
              <a:buFont typeface="Arial" panose="020B0604020202020204" pitchFamily="34" charset="0"/>
              <a:buNone/>
            </a:pPr>
            <a:r>
              <a:rPr lang="ja-JP" altLang="en-US" sz="1100" kern="100">
                <a:latin typeface="BIZ UDゴシック" panose="020B0400000000000000" pitchFamily="49" charset="-128"/>
                <a:ea typeface="BIZ UDゴシック" panose="020B0400000000000000" pitchFamily="49" charset="-128"/>
              </a:rPr>
              <a:t>　　　　　　　最適なタイミングで補修等を行う水準</a:t>
            </a:r>
            <a:endParaRPr lang="ja-JP" altLang="en-US" sz="1100">
              <a:latin typeface="BIZ UDゴシック" panose="020B0400000000000000" pitchFamily="49" charset="-128"/>
              <a:ea typeface="BIZ UDゴシック" panose="020B0400000000000000" pitchFamily="49" charset="-128"/>
            </a:endParaRPr>
          </a:p>
        </p:txBody>
      </p:sp>
      <p:sp>
        <p:nvSpPr>
          <p:cNvPr id="14" name="Text Box 5">
            <a:extLst>
              <a:ext uri="{FF2B5EF4-FFF2-40B4-BE49-F238E27FC236}">
                <a16:creationId xmlns:a16="http://schemas.microsoft.com/office/drawing/2014/main" id="{C739493B-13C8-4B87-9C02-9E65B0DD63C6}"/>
              </a:ext>
            </a:extLst>
          </p:cNvPr>
          <p:cNvSpPr txBox="1">
            <a:spLocks noChangeArrowheads="1"/>
          </p:cNvSpPr>
          <p:nvPr/>
        </p:nvSpPr>
        <p:spPr bwMode="auto">
          <a:xfrm>
            <a:off x="5940152" y="615156"/>
            <a:ext cx="1944216"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200">
                <a:latin typeface="BIZ UDゴシック" panose="020B0400000000000000" pitchFamily="49" charset="-128"/>
                <a:ea typeface="BIZ UDゴシック" panose="020B0400000000000000" pitchFamily="49" charset="-128"/>
              </a:rPr>
              <a:t>【</a:t>
            </a:r>
            <a:r>
              <a:rPr lang="ja-JP" altLang="en-US" sz="1200">
                <a:latin typeface="BIZ UDゴシック" panose="020B0400000000000000" pitchFamily="49" charset="-128"/>
                <a:ea typeface="BIZ UDゴシック" panose="020B0400000000000000" pitchFamily="49" charset="-128"/>
              </a:rPr>
              <a:t>予測計画型の場合</a:t>
            </a:r>
            <a:r>
              <a:rPr lang="en-US" altLang="ja-JP" sz="1200">
                <a:latin typeface="BIZ UDゴシック" panose="020B0400000000000000" pitchFamily="49" charset="-128"/>
                <a:ea typeface="BIZ UDゴシック" panose="020B0400000000000000" pitchFamily="49" charset="-128"/>
              </a:rPr>
              <a:t>】</a:t>
            </a:r>
            <a:endParaRPr lang="ja-JP" altLang="en-US" sz="1200">
              <a:latin typeface="BIZ UDゴシック" panose="020B0400000000000000" pitchFamily="49" charset="-128"/>
              <a:ea typeface="BIZ UDゴシック" panose="020B0400000000000000" pitchFamily="49" charset="-128"/>
            </a:endParaRPr>
          </a:p>
        </p:txBody>
      </p:sp>
      <p:graphicFrame>
        <p:nvGraphicFramePr>
          <p:cNvPr id="4" name="表 3">
            <a:extLst>
              <a:ext uri="{FF2B5EF4-FFF2-40B4-BE49-F238E27FC236}">
                <a16:creationId xmlns:a16="http://schemas.microsoft.com/office/drawing/2014/main" id="{E97705ED-55E2-A60B-216D-7FB7F0D82357}"/>
              </a:ext>
            </a:extLst>
          </p:cNvPr>
          <p:cNvGraphicFramePr>
            <a:graphicFrameLocks noGrp="1"/>
          </p:cNvGraphicFramePr>
          <p:nvPr>
            <p:extLst>
              <p:ext uri="{D42A27DB-BD31-4B8C-83A1-F6EECF244321}">
                <p14:modId xmlns:p14="http://schemas.microsoft.com/office/powerpoint/2010/main" val="2030558567"/>
              </p:ext>
            </p:extLst>
          </p:nvPr>
        </p:nvGraphicFramePr>
        <p:xfrm>
          <a:off x="545272" y="3702640"/>
          <a:ext cx="8059312" cy="2966720"/>
        </p:xfrm>
        <a:graphic>
          <a:graphicData uri="http://schemas.openxmlformats.org/drawingml/2006/table">
            <a:tbl>
              <a:tblPr firstRow="1" bandRow="1">
                <a:tableStyleId>{5C22544A-7EE6-4342-B048-85BDC9FD1C3A}</a:tableStyleId>
              </a:tblPr>
              <a:tblGrid>
                <a:gridCol w="1002912">
                  <a:extLst>
                    <a:ext uri="{9D8B030D-6E8A-4147-A177-3AD203B41FA5}">
                      <a16:colId xmlns:a16="http://schemas.microsoft.com/office/drawing/2014/main" val="375362775"/>
                    </a:ext>
                  </a:extLst>
                </a:gridCol>
                <a:gridCol w="1296144">
                  <a:extLst>
                    <a:ext uri="{9D8B030D-6E8A-4147-A177-3AD203B41FA5}">
                      <a16:colId xmlns:a16="http://schemas.microsoft.com/office/drawing/2014/main" val="2097438483"/>
                    </a:ext>
                  </a:extLst>
                </a:gridCol>
                <a:gridCol w="2304256">
                  <a:extLst>
                    <a:ext uri="{9D8B030D-6E8A-4147-A177-3AD203B41FA5}">
                      <a16:colId xmlns:a16="http://schemas.microsoft.com/office/drawing/2014/main" val="3658702406"/>
                    </a:ext>
                  </a:extLst>
                </a:gridCol>
                <a:gridCol w="1728000">
                  <a:extLst>
                    <a:ext uri="{9D8B030D-6E8A-4147-A177-3AD203B41FA5}">
                      <a16:colId xmlns:a16="http://schemas.microsoft.com/office/drawing/2014/main" val="1430967724"/>
                    </a:ext>
                  </a:extLst>
                </a:gridCol>
                <a:gridCol w="1728000">
                  <a:extLst>
                    <a:ext uri="{9D8B030D-6E8A-4147-A177-3AD203B41FA5}">
                      <a16:colId xmlns:a16="http://schemas.microsoft.com/office/drawing/2014/main" val="1221868956"/>
                    </a:ext>
                  </a:extLst>
                </a:gridCol>
              </a:tblGrid>
              <a:tr h="370840">
                <a:tc gridSpan="2">
                  <a:txBody>
                    <a:bodyPr/>
                    <a:lstStyle/>
                    <a:p>
                      <a:pPr algn="ctr"/>
                      <a:r>
                        <a:rPr kumimoji="1" lang="ja-JP" altLang="en-US" sz="1400">
                          <a:latin typeface="BIZ UDゴシック" panose="020B0400000000000000" pitchFamily="49" charset="-128"/>
                          <a:ea typeface="BIZ UDゴシック" panose="020B0400000000000000" pitchFamily="49" charset="-128"/>
                        </a:rPr>
                        <a:t>施設区分</a:t>
                      </a:r>
                    </a:p>
                  </a:txBody>
                  <a:tcPr anchor="ctr"/>
                </a:tc>
                <a:tc hMerge="1">
                  <a:txBody>
                    <a:bodyPr/>
                    <a:lstStyle/>
                    <a:p>
                      <a:endParaRPr kumimoji="1" lang="ja-JP" altLang="en-US"/>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維持管理手法</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目標管理水準</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限界管理水準</a:t>
                      </a:r>
                    </a:p>
                  </a:txBody>
                  <a:tcPr anchor="ctr"/>
                </a:tc>
                <a:extLst>
                  <a:ext uri="{0D108BD9-81ED-4DB2-BD59-A6C34878D82A}">
                    <a16:rowId xmlns:a16="http://schemas.microsoft.com/office/drawing/2014/main" val="1358598461"/>
                  </a:ext>
                </a:extLst>
              </a:tr>
              <a:tr h="370840">
                <a:tc>
                  <a:txBody>
                    <a:bodyPr/>
                    <a:lstStyle/>
                    <a:p>
                      <a:r>
                        <a:rPr kumimoji="1" lang="ja-JP" altLang="en-US" sz="1400">
                          <a:latin typeface="BIZ UDゴシック" panose="020B0400000000000000" pitchFamily="49" charset="-128"/>
                          <a:ea typeface="BIZ UDゴシック" panose="020B0400000000000000" pitchFamily="49" charset="-128"/>
                        </a:rPr>
                        <a:t>橋梁</a:t>
                      </a:r>
                    </a:p>
                  </a:txBody>
                  <a:tcPr/>
                </a:tc>
                <a:tc>
                  <a:txBody>
                    <a:bodyPr/>
                    <a:lstStyle/>
                    <a:p>
                      <a:endParaRPr kumimoji="1" lang="ja-JP" altLang="en-US" sz="140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予測計画</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健全度７０</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健全度０</a:t>
                      </a:r>
                    </a:p>
                  </a:txBody>
                  <a:tcPr anchor="ctr"/>
                </a:tc>
                <a:extLst>
                  <a:ext uri="{0D108BD9-81ED-4DB2-BD59-A6C34878D82A}">
                    <a16:rowId xmlns:a16="http://schemas.microsoft.com/office/drawing/2014/main" val="1110344668"/>
                  </a:ext>
                </a:extLst>
              </a:tr>
              <a:tr h="370840">
                <a:tc>
                  <a:txBody>
                    <a:bodyPr/>
                    <a:lstStyle/>
                    <a:p>
                      <a:r>
                        <a:rPr kumimoji="1" lang="ja-JP" altLang="en-US" sz="1400">
                          <a:latin typeface="BIZ UDゴシック" panose="020B0400000000000000" pitchFamily="49" charset="-128"/>
                          <a:ea typeface="BIZ UDゴシック" panose="020B0400000000000000" pitchFamily="49" charset="-128"/>
                        </a:rPr>
                        <a:t>トンネル</a:t>
                      </a:r>
                    </a:p>
                  </a:txBody>
                  <a:tcPr/>
                </a:tc>
                <a:tc>
                  <a:txBody>
                    <a:bodyPr/>
                    <a:lstStyle/>
                    <a:p>
                      <a:endParaRPr kumimoji="1" lang="ja-JP" altLang="en-US" sz="140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状態監視</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Ｂランク</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ＡＡランク</a:t>
                      </a:r>
                    </a:p>
                  </a:txBody>
                  <a:tcPr anchor="ctr"/>
                </a:tc>
                <a:extLst>
                  <a:ext uri="{0D108BD9-81ED-4DB2-BD59-A6C34878D82A}">
                    <a16:rowId xmlns:a16="http://schemas.microsoft.com/office/drawing/2014/main" val="631417034"/>
                  </a:ext>
                </a:extLst>
              </a:tr>
              <a:tr h="370840">
                <a:tc>
                  <a:txBody>
                    <a:bodyPr/>
                    <a:lstStyle/>
                    <a:p>
                      <a:r>
                        <a:rPr kumimoji="1" lang="ja-JP" altLang="en-US" sz="1400">
                          <a:latin typeface="BIZ UDゴシック" panose="020B0400000000000000" pitchFamily="49" charset="-128"/>
                          <a:ea typeface="BIZ UDゴシック" panose="020B0400000000000000" pitchFamily="49" charset="-128"/>
                        </a:rPr>
                        <a:t>舗装</a:t>
                      </a:r>
                    </a:p>
                  </a:txBody>
                  <a:tcPr/>
                </a:tc>
                <a:tc>
                  <a:txBody>
                    <a:bodyPr/>
                    <a:lstStyle/>
                    <a:p>
                      <a:endParaRPr kumimoji="1" lang="ja-JP" altLang="en-US" sz="1400">
                        <a:latin typeface="BIZ UDゴシック" panose="020B0400000000000000" pitchFamily="49" charset="-128"/>
                        <a:ea typeface="BIZ UDゴシック" panose="020B0400000000000000" pitchFamily="49" charset="-128"/>
                      </a:endParaRP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予測計画</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ＭＣＩ３～５</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ＭＣＩ３</a:t>
                      </a:r>
                    </a:p>
                  </a:txBody>
                  <a:tcPr anchor="ctr"/>
                </a:tc>
                <a:extLst>
                  <a:ext uri="{0D108BD9-81ED-4DB2-BD59-A6C34878D82A}">
                    <a16:rowId xmlns:a16="http://schemas.microsoft.com/office/drawing/2014/main" val="731935910"/>
                  </a:ext>
                </a:extLst>
              </a:tr>
              <a:tr h="370840">
                <a:tc rowSpan="4">
                  <a:txBody>
                    <a:bodyPr/>
                    <a:lstStyle/>
                    <a:p>
                      <a:r>
                        <a:rPr kumimoji="1" lang="ja-JP" altLang="en-US" sz="1400">
                          <a:latin typeface="BIZ UDゴシック" panose="020B0400000000000000" pitchFamily="49" charset="-128"/>
                          <a:ea typeface="BIZ UDゴシック" panose="020B0400000000000000" pitchFamily="49" charset="-128"/>
                        </a:rPr>
                        <a:t>その他</a:t>
                      </a:r>
                    </a:p>
                  </a:txBody>
                  <a:tcPr/>
                </a:tc>
                <a:tc>
                  <a:txBody>
                    <a:bodyPr/>
                    <a:lstStyle/>
                    <a:p>
                      <a:r>
                        <a:rPr kumimoji="1" lang="ja-JP" altLang="en-US" sz="1400">
                          <a:latin typeface="BIZ UDゴシック" panose="020B0400000000000000" pitchFamily="49" charset="-128"/>
                          <a:ea typeface="BIZ UDゴシック" panose="020B0400000000000000" pitchFamily="49" charset="-128"/>
                        </a:rPr>
                        <a:t>Ｃｏ構造物</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状態監視</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Ｂランク</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ＡＡランク</a:t>
                      </a:r>
                    </a:p>
                  </a:txBody>
                  <a:tcPr anchor="ctr"/>
                </a:tc>
                <a:extLst>
                  <a:ext uri="{0D108BD9-81ED-4DB2-BD59-A6C34878D82A}">
                    <a16:rowId xmlns:a16="http://schemas.microsoft.com/office/drawing/2014/main" val="259654457"/>
                  </a:ext>
                </a:extLst>
              </a:tr>
              <a:tr h="370840">
                <a:tc vMerge="1">
                  <a:txBody>
                    <a:bodyPr/>
                    <a:lstStyle/>
                    <a:p>
                      <a:endParaRPr kumimoji="1" lang="ja-JP" altLang="en-US"/>
                    </a:p>
                  </a:txBody>
                  <a:tcPr/>
                </a:tc>
                <a:tc>
                  <a:txBody>
                    <a:bodyPr/>
                    <a:lstStyle/>
                    <a:p>
                      <a:r>
                        <a:rPr kumimoji="1" lang="ja-JP" altLang="en-US" sz="1400">
                          <a:latin typeface="BIZ UDゴシック" panose="020B0400000000000000" pitchFamily="49" charset="-128"/>
                          <a:ea typeface="BIZ UDゴシック" panose="020B0400000000000000" pitchFamily="49" charset="-128"/>
                        </a:rPr>
                        <a:t>横断歩道橋</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状態監視＋時間計画</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ランク２</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ランク１</a:t>
                      </a:r>
                    </a:p>
                  </a:txBody>
                  <a:tcPr anchor="ctr"/>
                </a:tc>
                <a:extLst>
                  <a:ext uri="{0D108BD9-81ED-4DB2-BD59-A6C34878D82A}">
                    <a16:rowId xmlns:a16="http://schemas.microsoft.com/office/drawing/2014/main" val="2367791693"/>
                  </a:ext>
                </a:extLst>
              </a:tr>
              <a:tr h="370840">
                <a:tc vMerge="1">
                  <a:txBody>
                    <a:bodyPr/>
                    <a:lstStyle/>
                    <a:p>
                      <a:endParaRPr kumimoji="1" lang="ja-JP" altLang="en-US"/>
                    </a:p>
                  </a:txBody>
                  <a:tcPr/>
                </a:tc>
                <a:tc>
                  <a:txBody>
                    <a:bodyPr/>
                    <a:lstStyle/>
                    <a:p>
                      <a:r>
                        <a:rPr kumimoji="1" lang="ja-JP" altLang="en-US" sz="1400">
                          <a:latin typeface="BIZ UDゴシック" panose="020B0400000000000000" pitchFamily="49" charset="-128"/>
                          <a:ea typeface="BIZ UDゴシック" panose="020B0400000000000000" pitchFamily="49" charset="-128"/>
                        </a:rPr>
                        <a:t>道路法面</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状態監視</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要対策無</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a:t>
                      </a:r>
                    </a:p>
                  </a:txBody>
                  <a:tcPr anchor="ctr"/>
                </a:tc>
                <a:extLst>
                  <a:ext uri="{0D108BD9-81ED-4DB2-BD59-A6C34878D82A}">
                    <a16:rowId xmlns:a16="http://schemas.microsoft.com/office/drawing/2014/main" val="2850969370"/>
                  </a:ext>
                </a:extLst>
              </a:tr>
              <a:tr h="370840">
                <a:tc vMerge="1">
                  <a:txBody>
                    <a:bodyPr/>
                    <a:lstStyle/>
                    <a:p>
                      <a:endParaRPr kumimoji="1" lang="ja-JP" altLang="en-US"/>
                    </a:p>
                  </a:txBody>
                  <a:tcPr/>
                </a:tc>
                <a:tc>
                  <a:txBody>
                    <a:bodyPr/>
                    <a:lstStyle/>
                    <a:p>
                      <a:r>
                        <a:rPr kumimoji="1" lang="ja-JP" altLang="en-US" sz="1400">
                          <a:latin typeface="BIZ UDゴシック" panose="020B0400000000000000" pitchFamily="49" charset="-128"/>
                          <a:ea typeface="BIZ UDゴシック" panose="020B0400000000000000" pitchFamily="49" charset="-128"/>
                        </a:rPr>
                        <a:t>標識・照明</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状態監視</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不具合無</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a:t>
                      </a:r>
                    </a:p>
                  </a:txBody>
                  <a:tcPr anchor="ctr"/>
                </a:tc>
                <a:extLst>
                  <a:ext uri="{0D108BD9-81ED-4DB2-BD59-A6C34878D82A}">
                    <a16:rowId xmlns:a16="http://schemas.microsoft.com/office/drawing/2014/main" val="2700730428"/>
                  </a:ext>
                </a:extLst>
              </a:tr>
            </a:tbl>
          </a:graphicData>
        </a:graphic>
      </p:graphicFrame>
      <p:sp>
        <p:nvSpPr>
          <p:cNvPr id="9" name="Text Box 5">
            <a:extLst>
              <a:ext uri="{FF2B5EF4-FFF2-40B4-BE49-F238E27FC236}">
                <a16:creationId xmlns:a16="http://schemas.microsoft.com/office/drawing/2014/main" id="{0BD18909-B365-9EE6-F0BA-F7D0FDF6A23D}"/>
              </a:ext>
            </a:extLst>
          </p:cNvPr>
          <p:cNvSpPr txBox="1">
            <a:spLocks noChangeArrowheads="1"/>
          </p:cNvSpPr>
          <p:nvPr/>
        </p:nvSpPr>
        <p:spPr bwMode="auto">
          <a:xfrm>
            <a:off x="161740" y="3306470"/>
            <a:ext cx="50583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◇施設の維持管理手法、維持管理水準の区分</a:t>
            </a:r>
          </a:p>
        </p:txBody>
      </p:sp>
    </p:spTree>
    <p:extLst>
      <p:ext uri="{BB962C8B-B14F-4D97-AF65-F5344CB8AC3E}">
        <p14:creationId xmlns:p14="http://schemas.microsoft.com/office/powerpoint/2010/main" val="3887608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90862-7862-EA2E-DD78-284A30A5CFD9}"/>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8257AE2D-DB72-AA1C-8289-76D5FBFA3758}"/>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14</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0235BF7E-4AB4-6D8A-8EDB-9391464EF0D0}"/>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E05FF8CC-671A-CA25-75BF-2C765205B22B}"/>
              </a:ext>
            </a:extLst>
          </p:cNvPr>
          <p:cNvSpPr>
            <a:spLocks noChangeArrowheads="1"/>
          </p:cNvSpPr>
          <p:nvPr/>
        </p:nvSpPr>
        <p:spPr bwMode="auto">
          <a:xfrm>
            <a:off x="60324" y="60325"/>
            <a:ext cx="8184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３</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各施設の維持管理手法</a:t>
            </a:r>
          </a:p>
        </p:txBody>
      </p:sp>
      <p:pic>
        <p:nvPicPr>
          <p:cNvPr id="9" name="図 8">
            <a:extLst>
              <a:ext uri="{FF2B5EF4-FFF2-40B4-BE49-F238E27FC236}">
                <a16:creationId xmlns:a16="http://schemas.microsoft.com/office/drawing/2014/main" id="{50DF7671-212A-4068-A2E4-764B023DF7DD}"/>
              </a:ext>
            </a:extLst>
          </p:cNvPr>
          <p:cNvPicPr>
            <a:picLocks noChangeAspect="1"/>
          </p:cNvPicPr>
          <p:nvPr/>
        </p:nvPicPr>
        <p:blipFill rotWithShape="1">
          <a:blip r:embed="rId2"/>
          <a:srcRect t="4178"/>
          <a:stretch/>
        </p:blipFill>
        <p:spPr>
          <a:xfrm>
            <a:off x="467544" y="1428839"/>
            <a:ext cx="7991573" cy="4587951"/>
          </a:xfrm>
          <a:prstGeom prst="rect">
            <a:avLst/>
          </a:prstGeom>
        </p:spPr>
      </p:pic>
      <p:sp>
        <p:nvSpPr>
          <p:cNvPr id="10" name="Text Box 5">
            <a:extLst>
              <a:ext uri="{FF2B5EF4-FFF2-40B4-BE49-F238E27FC236}">
                <a16:creationId xmlns:a16="http://schemas.microsoft.com/office/drawing/2014/main" id="{45D07737-8590-6998-D0E1-AE532F85EF22}"/>
              </a:ext>
            </a:extLst>
          </p:cNvPr>
          <p:cNvSpPr txBox="1">
            <a:spLocks noChangeArrowheads="1"/>
          </p:cNvSpPr>
          <p:nvPr/>
        </p:nvSpPr>
        <p:spPr bwMode="auto">
          <a:xfrm>
            <a:off x="179512" y="703134"/>
            <a:ext cx="50760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重点化指標（社会的影響度）</a:t>
            </a:r>
            <a:endParaRPr lang="en-US" altLang="ja-JP" sz="1600">
              <a:latin typeface="BIZ UDゴシック" panose="020B0400000000000000" pitchFamily="49" charset="-128"/>
              <a:ea typeface="BIZ UDゴシック" panose="020B0400000000000000" pitchFamily="49" charset="-128"/>
            </a:endParaRPr>
          </a:p>
        </p:txBody>
      </p:sp>
      <p:sp>
        <p:nvSpPr>
          <p:cNvPr id="4" name="コンテンツ プレースホルダー 2">
            <a:extLst>
              <a:ext uri="{FF2B5EF4-FFF2-40B4-BE49-F238E27FC236}">
                <a16:creationId xmlns:a16="http://schemas.microsoft.com/office/drawing/2014/main" id="{41928599-1161-739F-7A68-70B0856B43AD}"/>
              </a:ext>
            </a:extLst>
          </p:cNvPr>
          <p:cNvSpPr txBox="1">
            <a:spLocks/>
          </p:cNvSpPr>
          <p:nvPr/>
        </p:nvSpPr>
        <p:spPr>
          <a:xfrm>
            <a:off x="378319" y="996839"/>
            <a:ext cx="8730185" cy="432000"/>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2500"/>
              </a:lnSpc>
              <a:spcBef>
                <a:spcPts val="0"/>
              </a:spcBef>
              <a:buNone/>
            </a:pPr>
            <a:r>
              <a:rPr lang="ja-JP" altLang="en-US" sz="1600" dirty="0">
                <a:latin typeface="BIZ UDゴシック" panose="020B0400000000000000" pitchFamily="49" charset="-128"/>
                <a:ea typeface="BIZ UDゴシック" panose="020B0400000000000000" pitchFamily="49" charset="-128"/>
              </a:rPr>
              <a:t>社会的影響度は、</a:t>
            </a:r>
            <a:r>
              <a:rPr lang="ja-JP" altLang="en-US" sz="1600" dirty="0">
                <a:solidFill>
                  <a:srgbClr val="FF0000"/>
                </a:solidFill>
                <a:latin typeface="BIZ UDゴシック" panose="020B0400000000000000" pitchFamily="49" charset="-128"/>
                <a:ea typeface="BIZ UDゴシック" panose="020B0400000000000000" pitchFamily="49" charset="-128"/>
              </a:rPr>
              <a:t>利用者</a:t>
            </a:r>
            <a:r>
              <a:rPr lang="ja-JP" altLang="en-US" sz="1600" dirty="0">
                <a:latin typeface="BIZ UDゴシック" panose="020B0400000000000000" pitchFamily="49" charset="-128"/>
                <a:ea typeface="BIZ UDゴシック" panose="020B0400000000000000" pitchFamily="49" charset="-128"/>
              </a:rPr>
              <a:t>、</a:t>
            </a:r>
            <a:r>
              <a:rPr lang="ja-JP" altLang="en-US" sz="1600" dirty="0">
                <a:solidFill>
                  <a:srgbClr val="FF0000"/>
                </a:solidFill>
                <a:latin typeface="BIZ UDゴシック" panose="020B0400000000000000" pitchFamily="49" charset="-128"/>
                <a:ea typeface="BIZ UDゴシック" panose="020B0400000000000000" pitchFamily="49" charset="-128"/>
              </a:rPr>
              <a:t>代替性</a:t>
            </a:r>
            <a:r>
              <a:rPr lang="ja-JP" altLang="en-US" sz="1600" dirty="0">
                <a:latin typeface="BIZ UDゴシック" panose="020B0400000000000000" pitchFamily="49" charset="-128"/>
                <a:ea typeface="BIZ UDゴシック" panose="020B0400000000000000" pitchFamily="49" charset="-128"/>
              </a:rPr>
              <a:t>、</a:t>
            </a:r>
            <a:r>
              <a:rPr lang="ja-JP" altLang="en-US" sz="1600" dirty="0">
                <a:solidFill>
                  <a:srgbClr val="FF0000"/>
                </a:solidFill>
                <a:latin typeface="BIZ UDゴシック" panose="020B0400000000000000" pitchFamily="49" charset="-128"/>
                <a:ea typeface="BIZ UDゴシック" panose="020B0400000000000000" pitchFamily="49" charset="-128"/>
              </a:rPr>
              <a:t>防災</a:t>
            </a:r>
            <a:r>
              <a:rPr lang="ja-JP" altLang="en-US" sz="1600" dirty="0">
                <a:latin typeface="BIZ UDゴシック" panose="020B0400000000000000" pitchFamily="49" charset="-128"/>
                <a:ea typeface="BIZ UDゴシック" panose="020B0400000000000000" pitchFamily="49" charset="-128"/>
              </a:rPr>
              <a:t>の観点から項目を設定</a:t>
            </a:r>
            <a:endParaRPr lang="en-US" altLang="ja-JP" sz="160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4589058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0000000-0008-0000-0200-000005000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52104" y="3755319"/>
            <a:ext cx="3744416" cy="2808313"/>
          </a:xfrm>
          <a:prstGeom prst="rect">
            <a:avLst/>
          </a:prstGeom>
          <a:ln w="19050">
            <a:solidFill>
              <a:schemeClr val="bg1">
                <a:lumMod val="85000"/>
              </a:schemeClr>
            </a:solidFill>
          </a:ln>
        </p:spPr>
      </p:pic>
      <p:sp>
        <p:nvSpPr>
          <p:cNvPr id="3" name="スライド番号プレースホルダー 2"/>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15</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4" y="60325"/>
            <a:ext cx="7103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４</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8" name="コンテンツ プレースホルダー 2">
            <a:extLst>
              <a:ext uri="{FF2B5EF4-FFF2-40B4-BE49-F238E27FC236}">
                <a16:creationId xmlns:a16="http://schemas.microsoft.com/office/drawing/2014/main" id="{181123A1-21D2-9B3E-FDFD-7611364582AB}"/>
              </a:ext>
            </a:extLst>
          </p:cNvPr>
          <p:cNvSpPr txBox="1">
            <a:spLocks/>
          </p:cNvSpPr>
          <p:nvPr/>
        </p:nvSpPr>
        <p:spPr>
          <a:xfrm>
            <a:off x="308479" y="1153616"/>
            <a:ext cx="8288041" cy="2486908"/>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26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平成</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26</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年度以降、</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5</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年に</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1</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回の定期点検（近接目視）を実施</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a:lnSpc>
                <a:spcPts val="2600"/>
              </a:lnSpc>
              <a:spcBef>
                <a:spcPts val="60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致命的な不具合を見逃さないため、各土木事務所で下記取組を実施</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1033200" lvl="2" indent="-285750">
              <a:lnSpc>
                <a:spcPts val="2600"/>
              </a:lnSpc>
              <a:spcBef>
                <a:spcPts val="0"/>
              </a:spcBef>
              <a:buFont typeface="Wingdings" panose="05000000000000000000" pitchFamily="2" charset="2"/>
              <a:buChar char="l"/>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亀裂が発生しやすい箇所に着目した定期点検</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1033200" lvl="2" indent="-285750">
              <a:lnSpc>
                <a:spcPts val="2600"/>
              </a:lnSpc>
              <a:spcBef>
                <a:spcPts val="0"/>
              </a:spcBef>
              <a:buFont typeface="Wingdings" panose="05000000000000000000" pitchFamily="2" charset="2"/>
              <a:buChar char="l"/>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磁粉探傷試験など非破壊による詳細調査</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1033200" lvl="2" indent="-285750">
              <a:lnSpc>
                <a:spcPts val="2600"/>
              </a:lnSpc>
              <a:spcBef>
                <a:spcPts val="0"/>
              </a:spcBef>
              <a:buFont typeface="Wingdings" panose="05000000000000000000" pitchFamily="2" charset="2"/>
              <a:buChar char="l"/>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照明等の基部の板厚調査　など</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a:lnSpc>
                <a:spcPts val="2600"/>
              </a:lnSpc>
              <a:spcBef>
                <a:spcPts val="60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補修が必要な橋梁は概ね点検後</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3</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年以内に補修工事に着手</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2500"/>
              </a:lnSpc>
              <a:spcBef>
                <a:spcPts val="600"/>
              </a:spcBef>
              <a:buNone/>
            </a:pP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a:lnSpc>
                <a:spcPts val="2500"/>
              </a:lnSpc>
              <a:spcBef>
                <a:spcPts val="600"/>
              </a:spcBef>
              <a:buFont typeface="Wingdings" panose="05000000000000000000" pitchFamily="2" charset="2"/>
              <a:buChar char="Ø"/>
            </a:pP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 name="コンテンツ プレースホルダー 2">
            <a:extLst>
              <a:ext uri="{FF2B5EF4-FFF2-40B4-BE49-F238E27FC236}">
                <a16:creationId xmlns:a16="http://schemas.microsoft.com/office/drawing/2014/main" id="{EA20EC33-BAFA-3490-6C7E-3245238A051D}"/>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a:latin typeface="BIZ UDゴシック" panose="020B0400000000000000" pitchFamily="49" charset="-128"/>
                <a:ea typeface="BIZ UDゴシック" panose="020B0400000000000000" pitchFamily="49" charset="-128"/>
                <a:cs typeface="Meiryo UI" panose="020B0604030504040204" pitchFamily="50" charset="-128"/>
              </a:rPr>
              <a:t>4-1</a:t>
            </a:r>
            <a:r>
              <a:rPr lang="ja-JP" altLang="en-US" sz="2000">
                <a:latin typeface="BIZ UDゴシック" panose="020B0400000000000000" pitchFamily="49" charset="-128"/>
                <a:ea typeface="BIZ UDゴシック" panose="020B0400000000000000" pitchFamily="49" charset="-128"/>
                <a:cs typeface="Meiryo UI" panose="020B0604030504040204" pitchFamily="50" charset="-128"/>
              </a:rPr>
              <a:t>　点検・診断の取組状況</a:t>
            </a:r>
            <a:endParaRPr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15" name="図 14">
            <a:extLst>
              <a:ext uri="{FF2B5EF4-FFF2-40B4-BE49-F238E27FC236}">
                <a16:creationId xmlns:a16="http://schemas.microsoft.com/office/drawing/2014/main" id="{B4D7F9FC-E3E4-F9CD-9FDA-2FC7792BF3F1}"/>
              </a:ext>
            </a:extLst>
          </p:cNvPr>
          <p:cNvPicPr>
            <a:picLocks noChangeAspect="1"/>
          </p:cNvPicPr>
          <p:nvPr/>
        </p:nvPicPr>
        <p:blipFill>
          <a:blip r:embed="rId3"/>
          <a:stretch>
            <a:fillRect/>
          </a:stretch>
        </p:blipFill>
        <p:spPr>
          <a:xfrm>
            <a:off x="731829" y="3771021"/>
            <a:ext cx="3720670" cy="2792611"/>
          </a:xfrm>
          <a:prstGeom prst="rect">
            <a:avLst/>
          </a:prstGeom>
          <a:ln w="19050">
            <a:solidFill>
              <a:schemeClr val="bg2">
                <a:lumMod val="90000"/>
              </a:schemeClr>
            </a:solidFill>
          </a:ln>
        </p:spPr>
      </p:pic>
    </p:spTree>
    <p:extLst>
      <p:ext uri="{BB962C8B-B14F-4D97-AF65-F5344CB8AC3E}">
        <p14:creationId xmlns:p14="http://schemas.microsoft.com/office/powerpoint/2010/main" val="38829553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E4232-1147-F150-1317-B52C9E444028}"/>
            </a:ext>
          </a:extLst>
        </p:cNvPr>
        <p:cNvGrpSpPr/>
        <p:nvPr/>
      </p:nvGrpSpPr>
      <p:grpSpPr>
        <a:xfrm>
          <a:off x="0" y="0"/>
          <a:ext cx="0" cy="0"/>
          <a:chOff x="0" y="0"/>
          <a:chExt cx="0" cy="0"/>
        </a:xfrm>
      </p:grpSpPr>
      <p:pic>
        <p:nvPicPr>
          <p:cNvPr id="13" name="図 12">
            <a:extLst>
              <a:ext uri="{FF2B5EF4-FFF2-40B4-BE49-F238E27FC236}">
                <a16:creationId xmlns:a16="http://schemas.microsoft.com/office/drawing/2014/main" id="{BE0A6158-53ED-4940-AD0C-A0B729526CBF}"/>
              </a:ext>
            </a:extLst>
          </p:cNvPr>
          <p:cNvPicPr>
            <a:picLocks noChangeAspect="1"/>
          </p:cNvPicPr>
          <p:nvPr/>
        </p:nvPicPr>
        <p:blipFill>
          <a:blip r:embed="rId2"/>
          <a:stretch>
            <a:fillRect/>
          </a:stretch>
        </p:blipFill>
        <p:spPr>
          <a:xfrm>
            <a:off x="4963926" y="4508328"/>
            <a:ext cx="4086795" cy="1667108"/>
          </a:xfrm>
          <a:prstGeom prst="rect">
            <a:avLst/>
          </a:prstGeom>
        </p:spPr>
      </p:pic>
      <p:pic>
        <p:nvPicPr>
          <p:cNvPr id="9" name="図 8">
            <a:extLst>
              <a:ext uri="{FF2B5EF4-FFF2-40B4-BE49-F238E27FC236}">
                <a16:creationId xmlns:a16="http://schemas.microsoft.com/office/drawing/2014/main" id="{023865F9-6104-4CF3-BF1E-8B7579791A8A}"/>
              </a:ext>
            </a:extLst>
          </p:cNvPr>
          <p:cNvPicPr>
            <a:picLocks noChangeAspect="1"/>
          </p:cNvPicPr>
          <p:nvPr/>
        </p:nvPicPr>
        <p:blipFill>
          <a:blip r:embed="rId3"/>
          <a:stretch>
            <a:fillRect/>
          </a:stretch>
        </p:blipFill>
        <p:spPr>
          <a:xfrm>
            <a:off x="4995088" y="2513002"/>
            <a:ext cx="3724795" cy="1657581"/>
          </a:xfrm>
          <a:prstGeom prst="rect">
            <a:avLst/>
          </a:prstGeom>
        </p:spPr>
      </p:pic>
      <p:sp>
        <p:nvSpPr>
          <p:cNvPr id="3" name="スライド番号プレースホルダー 2">
            <a:extLst>
              <a:ext uri="{FF2B5EF4-FFF2-40B4-BE49-F238E27FC236}">
                <a16:creationId xmlns:a16="http://schemas.microsoft.com/office/drawing/2014/main" id="{B3000253-9895-442F-1F78-6AB722EE1F31}"/>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16</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A2D30F8F-E9AE-8020-BEFC-CD54CB678139}"/>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41B6FD72-5B38-AAD7-6084-D943E30CA8D5}"/>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４</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10" name="コンテンツ プレースホルダー 2">
            <a:extLst>
              <a:ext uri="{FF2B5EF4-FFF2-40B4-BE49-F238E27FC236}">
                <a16:creationId xmlns:a16="http://schemas.microsoft.com/office/drawing/2014/main" id="{EC1F93FA-9506-E456-6C1C-55F099C7F2BD}"/>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4-2</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目標管理水準への対応状況［健全性の状況］</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4" name="コンテンツ プレースホルダー 2">
            <a:extLst>
              <a:ext uri="{FF2B5EF4-FFF2-40B4-BE49-F238E27FC236}">
                <a16:creationId xmlns:a16="http://schemas.microsoft.com/office/drawing/2014/main" id="{A54DD1A3-745E-E116-CF82-BB6D9DB71CE5}"/>
              </a:ext>
            </a:extLst>
          </p:cNvPr>
          <p:cNvSpPr txBox="1">
            <a:spLocks/>
          </p:cNvSpPr>
          <p:nvPr/>
        </p:nvSpPr>
        <p:spPr>
          <a:xfrm>
            <a:off x="198979" y="965540"/>
            <a:ext cx="8851742" cy="1966678"/>
          </a:xfrm>
          <a:prstGeom prst="rect">
            <a:avLst/>
          </a:prstGeom>
          <a:noFill/>
          <a:ln w="12700">
            <a:noFill/>
          </a:ln>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21310" indent="-285750">
              <a:lnSpc>
                <a:spcPts val="30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a:cs typeface="Meiryo UI" panose="020B0604030504040204" pitchFamily="50" charset="-128"/>
              </a:rPr>
              <a:t>法定点検結果による</a:t>
            </a:r>
            <a:r>
              <a:rPr lang="en-US" altLang="ja-JP" sz="1800" dirty="0">
                <a:latin typeface="BIZ UDゴシック" panose="020B0400000000000000" pitchFamily="49" charset="-128"/>
                <a:ea typeface="BIZ UDゴシック"/>
                <a:cs typeface="Meiryo UI" panose="020B0604030504040204" pitchFamily="50" charset="-128"/>
              </a:rPr>
              <a:t>Ⅲ</a:t>
            </a:r>
            <a:r>
              <a:rPr lang="ja-JP" altLang="en-US" sz="1800" dirty="0">
                <a:latin typeface="BIZ UDゴシック" panose="020B0400000000000000" pitchFamily="49" charset="-128"/>
                <a:ea typeface="BIZ UDゴシック"/>
                <a:cs typeface="Meiryo UI" panose="020B0604030504040204" pitchFamily="50" charset="-128"/>
              </a:rPr>
              <a:t>判定の割合は</a:t>
            </a:r>
            <a:r>
              <a:rPr lang="en-US" altLang="ja-JP" sz="1800" dirty="0">
                <a:latin typeface="BIZ UDゴシック" panose="020B0400000000000000" pitchFamily="49" charset="-128"/>
                <a:ea typeface="BIZ UDゴシック"/>
                <a:cs typeface="Meiryo UI" panose="020B0604030504040204" pitchFamily="50" charset="-128"/>
              </a:rPr>
              <a:t>22</a:t>
            </a:r>
            <a:r>
              <a:rPr lang="ja-JP" altLang="en-US" sz="1800" dirty="0">
                <a:latin typeface="BIZ UDゴシック" panose="020B0400000000000000" pitchFamily="49" charset="-128"/>
                <a:ea typeface="BIZ UDゴシック"/>
                <a:cs typeface="Meiryo UI" panose="020B0604030504040204" pitchFamily="50" charset="-128"/>
              </a:rPr>
              <a:t>％から</a:t>
            </a:r>
            <a:r>
              <a:rPr lang="en-US" altLang="ja-JP" sz="1800" dirty="0">
                <a:latin typeface="BIZ UDゴシック" panose="020B0400000000000000" pitchFamily="49" charset="-128"/>
                <a:ea typeface="BIZ UDゴシック"/>
                <a:cs typeface="Meiryo UI" panose="020B0604030504040204" pitchFamily="50" charset="-128"/>
              </a:rPr>
              <a:t>4</a:t>
            </a:r>
            <a:r>
              <a:rPr lang="ja-JP" altLang="en-US" sz="1800" dirty="0">
                <a:latin typeface="BIZ UDゴシック" panose="020B0400000000000000" pitchFamily="49" charset="-128"/>
                <a:ea typeface="BIZ UDゴシック"/>
                <a:cs typeface="Meiryo UI" panose="020B0604030504040204" pitchFamily="50" charset="-128"/>
              </a:rPr>
              <a:t>％</a:t>
            </a:r>
            <a:endParaRPr lang="en-US" altLang="ja-JP" sz="1800" dirty="0">
              <a:latin typeface="BIZ UDゴシック" panose="020B0400000000000000" pitchFamily="49" charset="-128"/>
              <a:ea typeface="BIZ UDゴシック"/>
              <a:cs typeface="Meiryo UI" panose="020B0604030504040204" pitchFamily="50" charset="-128"/>
            </a:endParaRPr>
          </a:p>
          <a:p>
            <a:pPr marL="321310" indent="-285750">
              <a:lnSpc>
                <a:spcPts val="30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措置が必要な橋梁割合は</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23</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％現存</a:t>
            </a:r>
            <a:endParaRPr lang="en-US" altLang="ja-JP" sz="1800" dirty="0">
              <a:latin typeface="BIZ UDゴシック" panose="020B0400000000000000" pitchFamily="49" charset="-128"/>
              <a:ea typeface="BIZ UDゴシック"/>
              <a:cs typeface="Meiryo UI" panose="020B0604030504040204" pitchFamily="50" charset="-128"/>
            </a:endParaRPr>
          </a:p>
          <a:p>
            <a:pPr marL="321310" indent="-285750">
              <a:lnSpc>
                <a:spcPts val="30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a:cs typeface="Meiryo UI" panose="020B0604030504040204" pitchFamily="50" charset="-128"/>
              </a:rPr>
              <a:t>他の自治体との比較では、</a:t>
            </a:r>
            <a:r>
              <a:rPr lang="en-US" altLang="ja-JP" sz="1800" dirty="0">
                <a:latin typeface="BIZ UDゴシック" panose="020B0400000000000000" pitchFamily="49" charset="-128"/>
                <a:ea typeface="BIZ UDゴシック"/>
                <a:cs typeface="Meiryo UI" panose="020B0604030504040204" pitchFamily="50" charset="-128"/>
              </a:rPr>
              <a:t>Ⅰ</a:t>
            </a:r>
            <a:r>
              <a:rPr lang="ja-JP" altLang="en-US" sz="1800" dirty="0">
                <a:latin typeface="BIZ UDゴシック" panose="020B0400000000000000" pitchFamily="49" charset="-128"/>
                <a:ea typeface="BIZ UDゴシック"/>
                <a:cs typeface="Meiryo UI" panose="020B0604030504040204" pitchFamily="50" charset="-128"/>
              </a:rPr>
              <a:t>判定の割合が高い</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 name="テキスト ボックス 19">
            <a:extLst>
              <a:ext uri="{FF2B5EF4-FFF2-40B4-BE49-F238E27FC236}">
                <a16:creationId xmlns:a16="http://schemas.microsoft.com/office/drawing/2014/main" id="{EE89BBF9-C84A-D6B9-8600-E91FD4CE57C3}"/>
              </a:ext>
            </a:extLst>
          </p:cNvPr>
          <p:cNvSpPr txBox="1"/>
          <p:nvPr/>
        </p:nvSpPr>
        <p:spPr>
          <a:xfrm>
            <a:off x="5435457" y="6404843"/>
            <a:ext cx="3078893" cy="230832"/>
          </a:xfrm>
          <a:prstGeom prst="rect">
            <a:avLst/>
          </a:prstGeom>
          <a:solidFill>
            <a:srgbClr val="FFFFCC"/>
          </a:solidFill>
          <a:ln>
            <a:solidFill>
              <a:schemeClr val="tx1"/>
            </a:solidFill>
          </a:ln>
        </p:spPr>
        <p:txBody>
          <a:bodyPr wrap="square" lIns="91440" tIns="45720" rIns="91440" bIns="45720" ancho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900" dirty="0">
                <a:latin typeface="BIZ UDゴシック" panose="020B0400000000000000" pitchFamily="49" charset="-128"/>
                <a:ea typeface="BIZ UDゴシック"/>
              </a:rPr>
              <a:t>※2</a:t>
            </a:r>
            <a:r>
              <a:rPr lang="ja-JP" altLang="en-US" sz="900" dirty="0">
                <a:latin typeface="BIZ UDゴシック" panose="020B0400000000000000" pitchFamily="49" charset="-128"/>
                <a:ea typeface="BIZ UDゴシック"/>
              </a:rPr>
              <a:t>　道路メンテナンス年報（平成</a:t>
            </a:r>
            <a:r>
              <a:rPr lang="en-US" altLang="ja-JP" sz="900" dirty="0">
                <a:latin typeface="BIZ UDゴシック" panose="020B0400000000000000" pitchFamily="49" charset="-128"/>
                <a:ea typeface="BIZ UDゴシック"/>
              </a:rPr>
              <a:t>30</a:t>
            </a:r>
            <a:r>
              <a:rPr lang="ja-JP" altLang="en-US" sz="900" dirty="0">
                <a:latin typeface="BIZ UDゴシック" panose="020B0400000000000000" pitchFamily="49" charset="-128"/>
                <a:ea typeface="BIZ UDゴシック"/>
              </a:rPr>
              <a:t>年度、令和</a:t>
            </a:r>
            <a:r>
              <a:rPr lang="en-US" altLang="ja-JP" sz="900" dirty="0">
                <a:latin typeface="BIZ UDゴシック" panose="020B0400000000000000" pitchFamily="49" charset="-128"/>
                <a:ea typeface="BIZ UDゴシック"/>
              </a:rPr>
              <a:t>4</a:t>
            </a:r>
            <a:r>
              <a:rPr lang="ja-JP" altLang="en-US" sz="900" dirty="0">
                <a:latin typeface="BIZ UDゴシック" panose="020B0400000000000000" pitchFamily="49" charset="-128"/>
                <a:ea typeface="BIZ UDゴシック"/>
              </a:rPr>
              <a:t>年度）</a:t>
            </a:r>
            <a:endParaRPr lang="en-US" altLang="ja-JP" sz="900" dirty="0">
              <a:latin typeface="BIZ UDゴシック" panose="020B0400000000000000" pitchFamily="49" charset="-128"/>
              <a:ea typeface="BIZ UDゴシック"/>
            </a:endParaRPr>
          </a:p>
        </p:txBody>
      </p:sp>
      <p:sp>
        <p:nvSpPr>
          <p:cNvPr id="8" name="Text Box 5">
            <a:extLst>
              <a:ext uri="{FF2B5EF4-FFF2-40B4-BE49-F238E27FC236}">
                <a16:creationId xmlns:a16="http://schemas.microsoft.com/office/drawing/2014/main" id="{ADB42349-5CC5-1655-4C96-96F0F2080C99}"/>
              </a:ext>
            </a:extLst>
          </p:cNvPr>
          <p:cNvSpPr txBox="1">
            <a:spLocks noChangeArrowheads="1"/>
          </p:cNvSpPr>
          <p:nvPr/>
        </p:nvSpPr>
        <p:spPr bwMode="auto">
          <a:xfrm>
            <a:off x="4075708" y="2946192"/>
            <a:ext cx="992583" cy="28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BIZ UDゴシック" panose="020B0400000000000000" pitchFamily="49" charset="-128"/>
                <a:ea typeface="BIZ UDゴシック" panose="020B0400000000000000" pitchFamily="49" charset="-128"/>
              </a:rPr>
              <a:t>平成</a:t>
            </a:r>
            <a:r>
              <a:rPr lang="en-US" altLang="ja-JP" sz="1200" dirty="0">
                <a:latin typeface="BIZ UDゴシック" panose="020B0400000000000000" pitchFamily="49" charset="-128"/>
                <a:ea typeface="BIZ UDゴシック" panose="020B0400000000000000" pitchFamily="49" charset="-128"/>
              </a:rPr>
              <a:t>30</a:t>
            </a:r>
            <a:r>
              <a:rPr lang="ja-JP" altLang="en-US" sz="1200" dirty="0">
                <a:latin typeface="BIZ UDゴシック" panose="020B0400000000000000" pitchFamily="49" charset="-128"/>
                <a:ea typeface="BIZ UDゴシック" panose="020B0400000000000000" pitchFamily="49" charset="-128"/>
              </a:rPr>
              <a:t>年度</a:t>
            </a:r>
          </a:p>
        </p:txBody>
      </p:sp>
      <p:graphicFrame>
        <p:nvGraphicFramePr>
          <p:cNvPr id="11" name="表 10">
            <a:extLst>
              <a:ext uri="{FF2B5EF4-FFF2-40B4-BE49-F238E27FC236}">
                <a16:creationId xmlns:a16="http://schemas.microsoft.com/office/drawing/2014/main" id="{2AF71FCF-0478-D2AB-9E13-5D491140CDE5}"/>
              </a:ext>
            </a:extLst>
          </p:cNvPr>
          <p:cNvGraphicFramePr>
            <a:graphicFrameLocks noGrp="1"/>
          </p:cNvGraphicFramePr>
          <p:nvPr/>
        </p:nvGraphicFramePr>
        <p:xfrm>
          <a:off x="332974" y="5498937"/>
          <a:ext cx="2109698" cy="1282700"/>
        </p:xfrm>
        <a:graphic>
          <a:graphicData uri="http://schemas.openxmlformats.org/drawingml/2006/table">
            <a:tbl>
              <a:tblPr firstRow="1" bandRow="1">
                <a:tableStyleId>{5C22544A-7EE6-4342-B048-85BDC9FD1C3A}</a:tableStyleId>
              </a:tblPr>
              <a:tblGrid>
                <a:gridCol w="782630">
                  <a:extLst>
                    <a:ext uri="{9D8B030D-6E8A-4147-A177-3AD203B41FA5}">
                      <a16:colId xmlns:a16="http://schemas.microsoft.com/office/drawing/2014/main" val="3986132076"/>
                    </a:ext>
                  </a:extLst>
                </a:gridCol>
                <a:gridCol w="1327068">
                  <a:extLst>
                    <a:ext uri="{9D8B030D-6E8A-4147-A177-3AD203B41FA5}">
                      <a16:colId xmlns:a16="http://schemas.microsoft.com/office/drawing/2014/main" val="1747234920"/>
                    </a:ext>
                  </a:extLst>
                </a:gridCol>
              </a:tblGrid>
              <a:tr h="234899">
                <a:tc>
                  <a:txBody>
                    <a:bodyPr/>
                    <a:lstStyle/>
                    <a:p>
                      <a:pPr algn="ctr">
                        <a:lnSpc>
                          <a:spcPts val="1320"/>
                        </a:lnSpc>
                      </a:pPr>
                      <a:r>
                        <a:rPr kumimoji="1" lang="ja-JP" altLang="en-US" sz="1400">
                          <a:solidFill>
                            <a:schemeClr val="tx1"/>
                          </a:solidFill>
                          <a:latin typeface="BIZ UDゴシック" panose="020B0400000000000000" pitchFamily="49" charset="-128"/>
                          <a:ea typeface="BIZ UDゴシック" panose="020B0400000000000000" pitchFamily="49" charset="-128"/>
                        </a:rPr>
                        <a:t>健全性</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320"/>
                        </a:lnSpc>
                      </a:pPr>
                      <a:r>
                        <a:rPr kumimoji="1" lang="ja-JP" altLang="en-US" sz="1400">
                          <a:solidFill>
                            <a:schemeClr val="tx1"/>
                          </a:solidFill>
                          <a:latin typeface="BIZ UDゴシック" panose="020B0400000000000000" pitchFamily="49" charset="-128"/>
                          <a:ea typeface="BIZ UDゴシック" panose="020B0400000000000000" pitchFamily="49" charset="-128"/>
                        </a:rPr>
                        <a:t>区分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21764046"/>
                  </a:ext>
                </a:extLst>
              </a:tr>
              <a:tr h="234899">
                <a:tc>
                  <a:txBody>
                    <a:bodyPr/>
                    <a:lstStyle/>
                    <a:p>
                      <a:pPr algn="ctr">
                        <a:lnSpc>
                          <a:spcPts val="1320"/>
                        </a:lnSpc>
                      </a:pPr>
                      <a:r>
                        <a:rPr kumimoji="1" lang="en-US" altLang="ja-JP" sz="1400">
                          <a:latin typeface="BIZ UDゴシック" panose="020B0400000000000000" pitchFamily="49" charset="-128"/>
                          <a:ea typeface="BIZ UDゴシック" panose="020B0400000000000000" pitchFamily="49" charset="-128"/>
                        </a:rPr>
                        <a:t>Ⅰ</a:t>
                      </a:r>
                      <a:endParaRPr kumimoji="1" lang="ja-JP" altLang="en-US" sz="14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ts val="1320"/>
                        </a:lnSpc>
                      </a:pPr>
                      <a:r>
                        <a:rPr kumimoji="1" lang="ja-JP" altLang="en-US" sz="1400">
                          <a:latin typeface="BIZ UDゴシック" panose="020B0400000000000000" pitchFamily="49" charset="-128"/>
                          <a:ea typeface="BIZ UDゴシック" panose="020B0400000000000000" pitchFamily="49" charset="-128"/>
                        </a:rPr>
                        <a:t>健全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987880271"/>
                  </a:ext>
                </a:extLst>
              </a:tr>
              <a:tr h="234899">
                <a:tc>
                  <a:txBody>
                    <a:bodyPr/>
                    <a:lstStyle/>
                    <a:p>
                      <a:pPr algn="ctr">
                        <a:lnSpc>
                          <a:spcPts val="1320"/>
                        </a:lnSpc>
                      </a:pPr>
                      <a:r>
                        <a:rPr kumimoji="1" lang="en-US" altLang="ja-JP" sz="1400">
                          <a:latin typeface="BIZ UDゴシック" panose="020B0400000000000000" pitchFamily="49" charset="-128"/>
                          <a:ea typeface="BIZ UDゴシック" panose="020B0400000000000000" pitchFamily="49" charset="-128"/>
                        </a:rPr>
                        <a:t>Ⅱ</a:t>
                      </a:r>
                      <a:endParaRPr kumimoji="1" lang="ja-JP" altLang="en-US" sz="14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lnSpc>
                          <a:spcPts val="1320"/>
                        </a:lnSpc>
                      </a:pPr>
                      <a:r>
                        <a:rPr kumimoji="1" lang="ja-JP" altLang="en-US" sz="1400">
                          <a:latin typeface="BIZ UDゴシック" panose="020B0400000000000000" pitchFamily="49" charset="-128"/>
                          <a:ea typeface="BIZ UDゴシック" panose="020B0400000000000000" pitchFamily="49" charset="-128"/>
                        </a:rPr>
                        <a:t>予防保全段階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898416378"/>
                  </a:ext>
                </a:extLst>
              </a:tr>
              <a:tr h="234899">
                <a:tc>
                  <a:txBody>
                    <a:bodyPr/>
                    <a:lstStyle/>
                    <a:p>
                      <a:pPr algn="ctr">
                        <a:lnSpc>
                          <a:spcPts val="1320"/>
                        </a:lnSpc>
                      </a:pPr>
                      <a:r>
                        <a:rPr kumimoji="1" lang="en-US" altLang="ja-JP" sz="1400">
                          <a:latin typeface="BIZ UDゴシック" panose="020B0400000000000000" pitchFamily="49" charset="-128"/>
                          <a:ea typeface="BIZ UDゴシック" panose="020B0400000000000000" pitchFamily="49" charset="-128"/>
                        </a:rPr>
                        <a:t>Ⅲ</a:t>
                      </a:r>
                      <a:endParaRPr kumimoji="1" lang="ja-JP" altLang="en-US" sz="14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ts val="1320"/>
                        </a:lnSpc>
                      </a:pPr>
                      <a:r>
                        <a:rPr kumimoji="1" lang="ja-JP" altLang="en-US" sz="1400">
                          <a:latin typeface="BIZ UDゴシック" panose="020B0400000000000000" pitchFamily="49" charset="-128"/>
                          <a:ea typeface="BIZ UDゴシック" panose="020B0400000000000000" pitchFamily="49" charset="-128"/>
                        </a:rPr>
                        <a:t>早期措置段階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17984785"/>
                  </a:ext>
                </a:extLst>
              </a:tr>
              <a:tr h="234899">
                <a:tc>
                  <a:txBody>
                    <a:bodyPr/>
                    <a:lstStyle/>
                    <a:p>
                      <a:pPr algn="ctr">
                        <a:lnSpc>
                          <a:spcPts val="1320"/>
                        </a:lnSpc>
                      </a:pPr>
                      <a:r>
                        <a:rPr kumimoji="1" lang="en-US" altLang="ja-JP" sz="1400">
                          <a:latin typeface="BIZ UDゴシック" panose="020B0400000000000000" pitchFamily="49" charset="-128"/>
                          <a:ea typeface="BIZ UDゴシック" panose="020B0400000000000000" pitchFamily="49" charset="-128"/>
                        </a:rPr>
                        <a:t>Ⅳ</a:t>
                      </a:r>
                      <a:endParaRPr kumimoji="1" lang="ja-JP" altLang="en-US" sz="14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lnSpc>
                          <a:spcPts val="1320"/>
                        </a:lnSpc>
                      </a:pPr>
                      <a:r>
                        <a:rPr kumimoji="1" lang="ja-JP" altLang="en-US" sz="1400">
                          <a:latin typeface="BIZ UDゴシック" panose="020B0400000000000000" pitchFamily="49" charset="-128"/>
                          <a:ea typeface="BIZ UDゴシック" panose="020B0400000000000000" pitchFamily="49" charset="-128"/>
                        </a:rPr>
                        <a:t>緊急措置段階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846899442"/>
                  </a:ext>
                </a:extLst>
              </a:tr>
            </a:tbl>
          </a:graphicData>
        </a:graphic>
      </p:graphicFrame>
      <p:sp>
        <p:nvSpPr>
          <p:cNvPr id="16" name="テキスト ボックス 15">
            <a:extLst>
              <a:ext uri="{FF2B5EF4-FFF2-40B4-BE49-F238E27FC236}">
                <a16:creationId xmlns:a16="http://schemas.microsoft.com/office/drawing/2014/main" id="{DE49AF40-31C3-0BA4-99CF-FDB33DC4EDA0}"/>
              </a:ext>
            </a:extLst>
          </p:cNvPr>
          <p:cNvSpPr txBox="1"/>
          <p:nvPr/>
        </p:nvSpPr>
        <p:spPr>
          <a:xfrm>
            <a:off x="2531509" y="6522170"/>
            <a:ext cx="2428870" cy="307777"/>
          </a:xfrm>
          <a:prstGeom prst="rect">
            <a:avLst/>
          </a:prstGeom>
          <a:noFill/>
        </p:spPr>
        <p:txBody>
          <a:bodyPr wrap="none" rtlCol="0">
            <a:spAutoFit/>
          </a:bodyPr>
          <a:lstStyle/>
          <a:p>
            <a:r>
              <a:rPr lang="ja-JP" altLang="en-US" sz="1400">
                <a:solidFill>
                  <a:srgbClr val="FF0000"/>
                </a:solidFill>
                <a:latin typeface="BIZ UDゴシック" panose="020B0400000000000000" pitchFamily="49" charset="-128"/>
                <a:ea typeface="BIZ UDゴシック" panose="020B0400000000000000" pitchFamily="49" charset="-128"/>
              </a:rPr>
              <a:t>←</a:t>
            </a:r>
            <a:r>
              <a:rPr lang="ja-JP" altLang="en-US" sz="900">
                <a:solidFill>
                  <a:srgbClr val="FF0000"/>
                </a:solidFill>
                <a:latin typeface="BIZ UDゴシック" panose="020B0400000000000000" pitchFamily="49" charset="-128"/>
                <a:ea typeface="BIZ UDゴシック" panose="020B0400000000000000" pitchFamily="49" charset="-128"/>
              </a:rPr>
              <a:t> </a:t>
            </a:r>
            <a:r>
              <a:rPr lang="ja-JP" altLang="en-US" sz="1400">
                <a:solidFill>
                  <a:srgbClr val="FF0000"/>
                </a:solidFill>
                <a:latin typeface="BIZ UDゴシック" panose="020B0400000000000000" pitchFamily="49" charset="-128"/>
                <a:ea typeface="BIZ UDゴシック" panose="020B0400000000000000" pitchFamily="49" charset="-128"/>
              </a:rPr>
              <a:t>通行止め等の</a:t>
            </a:r>
            <a:r>
              <a:rPr kumimoji="1" lang="ja-JP" altLang="en-US" sz="1400">
                <a:solidFill>
                  <a:srgbClr val="FF0000"/>
                </a:solidFill>
                <a:latin typeface="BIZ UDゴシック" panose="020B0400000000000000" pitchFamily="49" charset="-128"/>
                <a:ea typeface="BIZ UDゴシック" panose="020B0400000000000000" pitchFamily="49" charset="-128"/>
              </a:rPr>
              <a:t>措置が必要</a:t>
            </a:r>
          </a:p>
        </p:txBody>
      </p:sp>
      <p:sp>
        <p:nvSpPr>
          <p:cNvPr id="7" name="Text Box 5">
            <a:extLst>
              <a:ext uri="{FF2B5EF4-FFF2-40B4-BE49-F238E27FC236}">
                <a16:creationId xmlns:a16="http://schemas.microsoft.com/office/drawing/2014/main" id="{CA366AC0-2F8C-DA99-466C-8918B676E485}"/>
              </a:ext>
            </a:extLst>
          </p:cNvPr>
          <p:cNvSpPr txBox="1">
            <a:spLocks noChangeArrowheads="1"/>
          </p:cNvSpPr>
          <p:nvPr/>
        </p:nvSpPr>
        <p:spPr bwMode="auto">
          <a:xfrm>
            <a:off x="-37785" y="2211099"/>
            <a:ext cx="4830148"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400">
                <a:latin typeface="BIZ UDゴシック" panose="020B0400000000000000" pitchFamily="49" charset="-128"/>
                <a:ea typeface="BIZ UDゴシック"/>
              </a:rPr>
              <a:t>◇法定点検結果（累積）に基づく健全性割合</a:t>
            </a:r>
            <a:r>
              <a:rPr lang="en-US" altLang="ja-JP" sz="1200" baseline="30000">
                <a:latin typeface="BIZ UDゴシック" panose="020B0400000000000000" pitchFamily="49" charset="-128"/>
                <a:ea typeface="Calibri"/>
              </a:rPr>
              <a:t>（※1）</a:t>
            </a:r>
            <a:endParaRPr lang="ja-JP" sz="1200">
              <a:latin typeface="BIZ UDゴシック" panose="020B0400000000000000" pitchFamily="49" charset="-128"/>
              <a:ea typeface="BIZ UDゴシック"/>
            </a:endParaRPr>
          </a:p>
          <a:p>
            <a:pPr>
              <a:spcBef>
                <a:spcPts val="600"/>
              </a:spcBef>
              <a:buFont typeface="Arial" panose="020B0604020202020204" pitchFamily="34" charset="0"/>
              <a:buNone/>
            </a:pPr>
            <a:endParaRPr lang="ja-JP" altLang="en-US" sz="1400">
              <a:latin typeface="BIZ UDゴシック" panose="020B0400000000000000" pitchFamily="49" charset="-128"/>
              <a:ea typeface="BIZ UDゴシック"/>
            </a:endParaRPr>
          </a:p>
        </p:txBody>
      </p:sp>
      <p:sp>
        <p:nvSpPr>
          <p:cNvPr id="15" name="テキスト ボックス 14">
            <a:extLst>
              <a:ext uri="{FF2B5EF4-FFF2-40B4-BE49-F238E27FC236}">
                <a16:creationId xmlns:a16="http://schemas.microsoft.com/office/drawing/2014/main" id="{06CF7864-2D3F-5EF3-83EF-2621EC6D2142}"/>
              </a:ext>
            </a:extLst>
          </p:cNvPr>
          <p:cNvSpPr txBox="1"/>
          <p:nvPr/>
        </p:nvSpPr>
        <p:spPr>
          <a:xfrm>
            <a:off x="2531509" y="6253883"/>
            <a:ext cx="2159566" cy="307777"/>
          </a:xfrm>
          <a:prstGeom prst="rect">
            <a:avLst/>
          </a:prstGeom>
          <a:noFill/>
        </p:spPr>
        <p:txBody>
          <a:bodyPr wrap="none" rtlCol="0">
            <a:spAutoFit/>
          </a:bodyPr>
          <a:lstStyle/>
          <a:p>
            <a:r>
              <a:rPr kumimoji="1" lang="ja-JP" altLang="en-US" sz="1400">
                <a:solidFill>
                  <a:srgbClr val="FF0000"/>
                </a:solidFill>
                <a:latin typeface="BIZ UDゴシック" panose="020B0400000000000000" pitchFamily="49" charset="-128"/>
                <a:ea typeface="BIZ UDゴシック" panose="020B0400000000000000" pitchFamily="49" charset="-128"/>
              </a:rPr>
              <a:t>←</a:t>
            </a:r>
            <a:r>
              <a:rPr kumimoji="1" lang="ja-JP" altLang="en-US" sz="900">
                <a:solidFill>
                  <a:srgbClr val="FF0000"/>
                </a:solidFill>
                <a:latin typeface="BIZ UDゴシック" panose="020B0400000000000000" pitchFamily="49" charset="-128"/>
                <a:ea typeface="BIZ UDゴシック" panose="020B0400000000000000" pitchFamily="49" charset="-128"/>
              </a:rPr>
              <a:t> </a:t>
            </a:r>
            <a:r>
              <a:rPr kumimoji="1" lang="en-US" altLang="ja-JP" sz="1400">
                <a:solidFill>
                  <a:srgbClr val="FF0000"/>
                </a:solidFill>
                <a:latin typeface="BIZ UDゴシック" panose="020B0400000000000000" pitchFamily="49" charset="-128"/>
                <a:ea typeface="BIZ UDゴシック" panose="020B0400000000000000" pitchFamily="49" charset="-128"/>
              </a:rPr>
              <a:t>5</a:t>
            </a:r>
            <a:r>
              <a:rPr kumimoji="1" lang="ja-JP" altLang="en-US" sz="1400">
                <a:solidFill>
                  <a:srgbClr val="FF0000"/>
                </a:solidFill>
                <a:latin typeface="BIZ UDゴシック" panose="020B0400000000000000" pitchFamily="49" charset="-128"/>
                <a:ea typeface="BIZ UDゴシック" panose="020B0400000000000000" pitchFamily="49" charset="-128"/>
              </a:rPr>
              <a:t>年以内の措置が必要</a:t>
            </a:r>
          </a:p>
        </p:txBody>
      </p:sp>
      <p:sp>
        <p:nvSpPr>
          <p:cNvPr id="18" name="Text Box 5">
            <a:extLst>
              <a:ext uri="{FF2B5EF4-FFF2-40B4-BE49-F238E27FC236}">
                <a16:creationId xmlns:a16="http://schemas.microsoft.com/office/drawing/2014/main" id="{25B548C4-1583-C1BE-F9FF-C964F26611AE}"/>
              </a:ext>
            </a:extLst>
          </p:cNvPr>
          <p:cNvSpPr txBox="1">
            <a:spLocks noChangeArrowheads="1"/>
          </p:cNvSpPr>
          <p:nvPr/>
        </p:nvSpPr>
        <p:spPr bwMode="auto">
          <a:xfrm>
            <a:off x="4314535" y="4225732"/>
            <a:ext cx="46423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400" dirty="0">
                <a:latin typeface="BIZ UDゴシック" panose="020B0400000000000000" pitchFamily="49" charset="-128"/>
                <a:ea typeface="BIZ UDゴシック"/>
              </a:rPr>
              <a:t>【</a:t>
            </a:r>
            <a:r>
              <a:rPr lang="ja-JP" altLang="en-US" sz="1400" dirty="0">
                <a:latin typeface="BIZ UDゴシック" panose="020B0400000000000000" pitchFamily="49" charset="-128"/>
                <a:ea typeface="BIZ UDゴシック"/>
              </a:rPr>
              <a:t>他自治体（都道府県・政令市等）</a:t>
            </a:r>
            <a:r>
              <a:rPr lang="en-US" altLang="ja-JP" sz="1400" dirty="0">
                <a:latin typeface="BIZ UDゴシック" panose="020B0400000000000000" pitchFamily="49" charset="-128"/>
                <a:ea typeface="BIZ UDゴシック"/>
              </a:rPr>
              <a:t>】</a:t>
            </a:r>
            <a:r>
              <a:rPr lang="en-US" altLang="ja-JP" sz="1400" baseline="30000" dirty="0">
                <a:latin typeface="BIZ UDゴシック" panose="020B0400000000000000" pitchFamily="49" charset="-128"/>
                <a:ea typeface="BIZ UDゴシック"/>
              </a:rPr>
              <a:t>※2</a:t>
            </a:r>
            <a:endParaRPr lang="ja-JP" altLang="en-US" sz="1400" baseline="30000" dirty="0">
              <a:latin typeface="BIZ UDゴシック" panose="020B0400000000000000" pitchFamily="49" charset="-128"/>
              <a:ea typeface="BIZ UDゴシック" panose="020B0400000000000000" pitchFamily="49" charset="-128"/>
            </a:endParaRPr>
          </a:p>
        </p:txBody>
      </p:sp>
      <p:sp>
        <p:nvSpPr>
          <p:cNvPr id="17" name="Text Box 5">
            <a:extLst>
              <a:ext uri="{FF2B5EF4-FFF2-40B4-BE49-F238E27FC236}">
                <a16:creationId xmlns:a16="http://schemas.microsoft.com/office/drawing/2014/main" id="{E76BB503-CBBB-C0AB-BC5F-8F1FEA505E76}"/>
              </a:ext>
            </a:extLst>
          </p:cNvPr>
          <p:cNvSpPr txBox="1">
            <a:spLocks noChangeArrowheads="1"/>
          </p:cNvSpPr>
          <p:nvPr/>
        </p:nvSpPr>
        <p:spPr bwMode="auto">
          <a:xfrm>
            <a:off x="4280474" y="2553388"/>
            <a:ext cx="41343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大阪府</a:t>
            </a:r>
            <a:r>
              <a:rPr lang="en-US" altLang="ja-JP" sz="1400" dirty="0">
                <a:latin typeface="BIZ UDゴシック" panose="020B0400000000000000" pitchFamily="49" charset="-128"/>
                <a:ea typeface="BIZ UDゴシック" panose="020B0400000000000000" pitchFamily="49" charset="-128"/>
              </a:rPr>
              <a:t>】</a:t>
            </a:r>
            <a:endParaRPr lang="ja-JP" altLang="en-US" sz="1400" dirty="0">
              <a:latin typeface="BIZ UDゴシック" panose="020B0400000000000000" pitchFamily="49" charset="-128"/>
              <a:ea typeface="BIZ UDゴシック" panose="020B0400000000000000" pitchFamily="49" charset="-128"/>
            </a:endParaRPr>
          </a:p>
        </p:txBody>
      </p:sp>
      <p:sp>
        <p:nvSpPr>
          <p:cNvPr id="4" name="テキスト ボックス 3">
            <a:extLst>
              <a:ext uri="{FF2B5EF4-FFF2-40B4-BE49-F238E27FC236}">
                <a16:creationId xmlns:a16="http://schemas.microsoft.com/office/drawing/2014/main" id="{6AD46DFB-5003-2A1F-77FE-0382D637D021}"/>
              </a:ext>
            </a:extLst>
          </p:cNvPr>
          <p:cNvSpPr txBox="1"/>
          <p:nvPr/>
        </p:nvSpPr>
        <p:spPr>
          <a:xfrm>
            <a:off x="796730" y="5050908"/>
            <a:ext cx="2946644" cy="338554"/>
          </a:xfrm>
          <a:prstGeom prst="rect">
            <a:avLst/>
          </a:prstGeom>
          <a:solidFill>
            <a:srgbClr val="FFFFCC"/>
          </a:solidFill>
          <a:ln>
            <a:solidFill>
              <a:schemeClr val="tx1"/>
            </a:solidFill>
          </a:ln>
        </p:spPr>
        <p:txBody>
          <a:bodyPr wrap="square" lIns="91440" tIns="45720" rIns="91440" bIns="45720" anchor="t">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800" dirty="0">
                <a:latin typeface="BIZ UDゴシック" panose="020B0400000000000000" pitchFamily="49" charset="-128"/>
                <a:ea typeface="BIZ UDゴシック"/>
              </a:rPr>
              <a:t>※1</a:t>
            </a:r>
            <a:r>
              <a:rPr lang="ja-JP" altLang="en-US" sz="800">
                <a:latin typeface="BIZ UDゴシック" panose="020B0400000000000000" pitchFamily="49" charset="-128"/>
                <a:ea typeface="BIZ UDゴシック"/>
              </a:rPr>
              <a:t>　定期点検に関する省令・告示　</a:t>
            </a:r>
            <a:endParaRPr lang="en-US" altLang="ja-JP" sz="800" dirty="0">
              <a:latin typeface="BIZ UDゴシック" panose="020B0400000000000000" pitchFamily="49" charset="-128"/>
              <a:ea typeface="BIZ UDゴシック"/>
            </a:endParaRPr>
          </a:p>
          <a:p>
            <a:r>
              <a:rPr lang="ja-JP" altLang="en-US" sz="800">
                <a:latin typeface="BIZ UDゴシック" panose="020B0400000000000000" pitchFamily="49" charset="-128"/>
                <a:ea typeface="BIZ UDゴシック"/>
              </a:rPr>
              <a:t>　　　公布〔H26.3.31〕：5年に1回、近接目視による点検</a:t>
            </a:r>
          </a:p>
        </p:txBody>
      </p:sp>
      <p:sp>
        <p:nvSpPr>
          <p:cNvPr id="26" name="Text Box 5">
            <a:extLst>
              <a:ext uri="{FF2B5EF4-FFF2-40B4-BE49-F238E27FC236}">
                <a16:creationId xmlns:a16="http://schemas.microsoft.com/office/drawing/2014/main" id="{D21C3F32-DCB1-45EC-B597-A81B6AA5220A}"/>
              </a:ext>
            </a:extLst>
          </p:cNvPr>
          <p:cNvSpPr txBox="1">
            <a:spLocks noChangeArrowheads="1"/>
          </p:cNvSpPr>
          <p:nvPr/>
        </p:nvSpPr>
        <p:spPr bwMode="auto">
          <a:xfrm>
            <a:off x="4254133" y="2195240"/>
            <a:ext cx="47631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◇健全性割合の比較</a:t>
            </a:r>
          </a:p>
        </p:txBody>
      </p:sp>
      <p:sp>
        <p:nvSpPr>
          <p:cNvPr id="29" name="Text Box 5">
            <a:extLst>
              <a:ext uri="{FF2B5EF4-FFF2-40B4-BE49-F238E27FC236}">
                <a16:creationId xmlns:a16="http://schemas.microsoft.com/office/drawing/2014/main" id="{D8D00625-7DDD-4968-B942-D951E1F21A05}"/>
              </a:ext>
            </a:extLst>
          </p:cNvPr>
          <p:cNvSpPr txBox="1">
            <a:spLocks noChangeArrowheads="1"/>
          </p:cNvSpPr>
          <p:nvPr/>
        </p:nvSpPr>
        <p:spPr bwMode="auto">
          <a:xfrm>
            <a:off x="4142939" y="4910517"/>
            <a:ext cx="992583" cy="28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BIZ UDゴシック" panose="020B0400000000000000" pitchFamily="49" charset="-128"/>
                <a:ea typeface="BIZ UDゴシック" panose="020B0400000000000000" pitchFamily="49" charset="-128"/>
              </a:rPr>
              <a:t>平成</a:t>
            </a:r>
            <a:r>
              <a:rPr lang="en-US" altLang="ja-JP" sz="1200" dirty="0">
                <a:latin typeface="BIZ UDゴシック" panose="020B0400000000000000" pitchFamily="49" charset="-128"/>
                <a:ea typeface="BIZ UDゴシック" panose="020B0400000000000000" pitchFamily="49" charset="-128"/>
              </a:rPr>
              <a:t>30</a:t>
            </a:r>
            <a:r>
              <a:rPr lang="ja-JP" altLang="en-US" sz="1200" dirty="0">
                <a:latin typeface="BIZ UDゴシック" panose="020B0400000000000000" pitchFamily="49" charset="-128"/>
                <a:ea typeface="BIZ UDゴシック" panose="020B0400000000000000" pitchFamily="49" charset="-128"/>
              </a:rPr>
              <a:t>年度</a:t>
            </a:r>
          </a:p>
        </p:txBody>
      </p:sp>
      <p:sp>
        <p:nvSpPr>
          <p:cNvPr id="30" name="Text Box 5">
            <a:extLst>
              <a:ext uri="{FF2B5EF4-FFF2-40B4-BE49-F238E27FC236}">
                <a16:creationId xmlns:a16="http://schemas.microsoft.com/office/drawing/2014/main" id="{5B0B4482-D425-47E0-9146-0A7F741F1183}"/>
              </a:ext>
            </a:extLst>
          </p:cNvPr>
          <p:cNvSpPr txBox="1">
            <a:spLocks noChangeArrowheads="1"/>
          </p:cNvSpPr>
          <p:nvPr/>
        </p:nvSpPr>
        <p:spPr bwMode="auto">
          <a:xfrm>
            <a:off x="4075708" y="3501898"/>
            <a:ext cx="992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BIZ UDゴシック" panose="020B0400000000000000" pitchFamily="49" charset="-128"/>
                <a:ea typeface="BIZ UDゴシック" panose="020B0400000000000000" pitchFamily="49" charset="-128"/>
              </a:rPr>
              <a:t>令和</a:t>
            </a:r>
            <a:r>
              <a:rPr lang="en-US" altLang="ja-JP" sz="1200" dirty="0">
                <a:latin typeface="BIZ UDゴシック" panose="020B0400000000000000" pitchFamily="49" charset="-128"/>
                <a:ea typeface="BIZ UDゴシック" panose="020B0400000000000000" pitchFamily="49" charset="-128"/>
              </a:rPr>
              <a:t>4</a:t>
            </a:r>
            <a:r>
              <a:rPr lang="ja-JP" altLang="en-US" sz="1200" dirty="0">
                <a:latin typeface="BIZ UDゴシック" panose="020B0400000000000000" pitchFamily="49" charset="-128"/>
                <a:ea typeface="BIZ UDゴシック" panose="020B0400000000000000" pitchFamily="49" charset="-128"/>
              </a:rPr>
              <a:t>年度</a:t>
            </a:r>
          </a:p>
        </p:txBody>
      </p:sp>
      <p:sp>
        <p:nvSpPr>
          <p:cNvPr id="31" name="Text Box 5">
            <a:extLst>
              <a:ext uri="{FF2B5EF4-FFF2-40B4-BE49-F238E27FC236}">
                <a16:creationId xmlns:a16="http://schemas.microsoft.com/office/drawing/2014/main" id="{49BF300F-8E74-4A88-BD2D-86AFB1006845}"/>
              </a:ext>
            </a:extLst>
          </p:cNvPr>
          <p:cNvSpPr txBox="1">
            <a:spLocks noChangeArrowheads="1"/>
          </p:cNvSpPr>
          <p:nvPr/>
        </p:nvSpPr>
        <p:spPr bwMode="auto">
          <a:xfrm>
            <a:off x="4152895" y="5462145"/>
            <a:ext cx="992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BIZ UDゴシック" panose="020B0400000000000000" pitchFamily="49" charset="-128"/>
                <a:ea typeface="BIZ UDゴシック" panose="020B0400000000000000" pitchFamily="49" charset="-128"/>
              </a:rPr>
              <a:t>令和</a:t>
            </a:r>
            <a:r>
              <a:rPr lang="en-US" altLang="ja-JP" sz="1200" dirty="0">
                <a:latin typeface="BIZ UDゴシック" panose="020B0400000000000000" pitchFamily="49" charset="-128"/>
                <a:ea typeface="BIZ UDゴシック" panose="020B0400000000000000" pitchFamily="49" charset="-128"/>
              </a:rPr>
              <a:t>4</a:t>
            </a:r>
            <a:r>
              <a:rPr lang="ja-JP" altLang="en-US" sz="1200" dirty="0">
                <a:latin typeface="BIZ UDゴシック" panose="020B0400000000000000" pitchFamily="49" charset="-128"/>
                <a:ea typeface="BIZ UDゴシック" panose="020B0400000000000000" pitchFamily="49" charset="-128"/>
              </a:rPr>
              <a:t>年度</a:t>
            </a:r>
          </a:p>
        </p:txBody>
      </p:sp>
      <p:pic>
        <p:nvPicPr>
          <p:cNvPr id="2" name="図 1">
            <a:extLst>
              <a:ext uri="{FF2B5EF4-FFF2-40B4-BE49-F238E27FC236}">
                <a16:creationId xmlns:a16="http://schemas.microsoft.com/office/drawing/2014/main" id="{E6595C20-DF7E-C543-D0C8-BAB5308B8B72}"/>
              </a:ext>
            </a:extLst>
          </p:cNvPr>
          <p:cNvPicPr>
            <a:picLocks noChangeAspect="1"/>
          </p:cNvPicPr>
          <p:nvPr/>
        </p:nvPicPr>
        <p:blipFill>
          <a:blip r:embed="rId4"/>
          <a:stretch>
            <a:fillRect/>
          </a:stretch>
        </p:blipFill>
        <p:spPr>
          <a:xfrm>
            <a:off x="424116" y="2526741"/>
            <a:ext cx="3500782" cy="2350800"/>
          </a:xfrm>
          <a:prstGeom prst="rect">
            <a:avLst/>
          </a:prstGeom>
        </p:spPr>
      </p:pic>
    </p:spTree>
    <p:extLst>
      <p:ext uri="{BB962C8B-B14F-4D97-AF65-F5344CB8AC3E}">
        <p14:creationId xmlns:p14="http://schemas.microsoft.com/office/powerpoint/2010/main" val="2897550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015D0-27B1-23E0-6175-4EA3D9751F64}"/>
            </a:ext>
          </a:extLst>
        </p:cNvPr>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10B207E8-5CE5-3EC7-7984-952CB3DFF9AB}"/>
              </a:ext>
            </a:extLst>
          </p:cNvPr>
          <p:cNvSpPr txBox="1">
            <a:spLocks/>
          </p:cNvSpPr>
          <p:nvPr/>
        </p:nvSpPr>
        <p:spPr>
          <a:xfrm>
            <a:off x="179512" y="1175271"/>
            <a:ext cx="8730185" cy="1960534"/>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◇目標管理水準（健全度が</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70</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）を下回る事例</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諸元</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　　　　　　　　　　　　　 </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上部工の健全度・健全性</a:t>
            </a:r>
            <a:r>
              <a:rPr lang="en-US" altLang="ja-JP" sz="1800" dirty="0">
                <a:latin typeface="BIZ UDゴシック" panose="020B0400000000000000" pitchFamily="49" charset="-128"/>
                <a:ea typeface="BIZ UDゴシック" panose="020B0400000000000000" pitchFamily="49" charset="-128"/>
              </a:rPr>
              <a:t>】</a:t>
            </a: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橋梁名：中内橋</a:t>
            </a:r>
            <a:endParaRPr lang="en-US" altLang="ja-JP" sz="1800" dirty="0">
              <a:latin typeface="BIZ UDゴシック" panose="020B0400000000000000" pitchFamily="49" charset="-128"/>
              <a:ea typeface="BIZ UDゴシック" panose="020B0400000000000000" pitchFamily="49"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橋種：</a:t>
            </a:r>
            <a:r>
              <a:rPr lang="en-US" altLang="ja-JP" sz="1800" dirty="0">
                <a:latin typeface="BIZ UDゴシック" panose="020B0400000000000000" pitchFamily="49" charset="-128"/>
                <a:ea typeface="BIZ UDゴシック" panose="020B0400000000000000" pitchFamily="49" charset="-128"/>
              </a:rPr>
              <a:t>RC</a:t>
            </a:r>
            <a:r>
              <a:rPr lang="ja-JP" altLang="en-US" sz="1800" dirty="0">
                <a:latin typeface="BIZ UDゴシック" panose="020B0400000000000000" pitchFamily="49" charset="-128"/>
                <a:ea typeface="BIZ UDゴシック" panose="020B0400000000000000" pitchFamily="49" charset="-128"/>
              </a:rPr>
              <a:t>橋（</a:t>
            </a:r>
            <a:r>
              <a:rPr lang="en-US" altLang="ja-JP" sz="1800" dirty="0">
                <a:latin typeface="BIZ UDゴシック" panose="020B0400000000000000" pitchFamily="49" charset="-128"/>
                <a:ea typeface="BIZ UDゴシック" panose="020B0400000000000000" pitchFamily="49" charset="-128"/>
              </a:rPr>
              <a:t>RCT</a:t>
            </a:r>
            <a:r>
              <a:rPr lang="ja-JP" altLang="en-US" sz="1800" dirty="0">
                <a:latin typeface="BIZ UDゴシック" panose="020B0400000000000000" pitchFamily="49" charset="-128"/>
                <a:ea typeface="BIZ UDゴシック" panose="020B0400000000000000" pitchFamily="49" charset="-128"/>
              </a:rPr>
              <a:t>桁）</a:t>
            </a:r>
            <a:endParaRPr lang="en-US" altLang="ja-JP" sz="1800" dirty="0">
              <a:latin typeface="BIZ UDゴシック" panose="020B0400000000000000" pitchFamily="49" charset="-128"/>
              <a:ea typeface="BIZ UDゴシック" panose="020B0400000000000000" pitchFamily="49"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交差物：河川</a:t>
            </a:r>
            <a:endParaRPr lang="en-US" altLang="ja-JP" sz="1800" dirty="0">
              <a:latin typeface="BIZ UDゴシック" panose="020B0400000000000000" pitchFamily="49" charset="-128"/>
              <a:ea typeface="BIZ UDゴシック" panose="020B0400000000000000" pitchFamily="49" charset="-128"/>
            </a:endParaRPr>
          </a:p>
          <a:p>
            <a:pPr marL="36000" indent="0">
              <a:lnSpc>
                <a:spcPts val="2400"/>
              </a:lnSpc>
              <a:spcBef>
                <a:spcPts val="0"/>
              </a:spcBef>
              <a:buNone/>
            </a:pP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70F81B3A-B49F-E0A5-AA42-EEC48DB681C1}"/>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17</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48A322E8-3D2B-4A8A-A269-9EF513D467D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D77BE775-A769-A533-F476-375151E69012}"/>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４</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10" name="コンテンツ プレースホルダー 2">
            <a:extLst>
              <a:ext uri="{FF2B5EF4-FFF2-40B4-BE49-F238E27FC236}">
                <a16:creationId xmlns:a16="http://schemas.microsoft.com/office/drawing/2014/main" id="{49C03967-9D7C-B7F9-7C06-18978E15C1D3}"/>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4-3</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目標管理水準への対応状況［点検結果の状況］</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graphicFrame>
        <p:nvGraphicFramePr>
          <p:cNvPr id="11" name="表 10">
            <a:extLst>
              <a:ext uri="{FF2B5EF4-FFF2-40B4-BE49-F238E27FC236}">
                <a16:creationId xmlns:a16="http://schemas.microsoft.com/office/drawing/2014/main" id="{E6DE703E-9EFA-4C8C-B75E-8B3556BD0B78}"/>
              </a:ext>
            </a:extLst>
          </p:cNvPr>
          <p:cNvGraphicFramePr>
            <a:graphicFrameLocks noGrp="1"/>
          </p:cNvGraphicFramePr>
          <p:nvPr/>
        </p:nvGraphicFramePr>
        <p:xfrm>
          <a:off x="4788024" y="1967359"/>
          <a:ext cx="3528000" cy="1317625"/>
        </p:xfrm>
        <a:graphic>
          <a:graphicData uri="http://schemas.openxmlformats.org/drawingml/2006/table">
            <a:tbl>
              <a:tblPr/>
              <a:tblGrid>
                <a:gridCol w="1332000">
                  <a:extLst>
                    <a:ext uri="{9D8B030D-6E8A-4147-A177-3AD203B41FA5}">
                      <a16:colId xmlns:a16="http://schemas.microsoft.com/office/drawing/2014/main" val="3253901587"/>
                    </a:ext>
                  </a:extLst>
                </a:gridCol>
                <a:gridCol w="1116000">
                  <a:extLst>
                    <a:ext uri="{9D8B030D-6E8A-4147-A177-3AD203B41FA5}">
                      <a16:colId xmlns:a16="http://schemas.microsoft.com/office/drawing/2014/main" val="2593229048"/>
                    </a:ext>
                  </a:extLst>
                </a:gridCol>
                <a:gridCol w="1080000">
                  <a:extLst>
                    <a:ext uri="{9D8B030D-6E8A-4147-A177-3AD203B41FA5}">
                      <a16:colId xmlns:a16="http://schemas.microsoft.com/office/drawing/2014/main" val="2154669846"/>
                    </a:ext>
                  </a:extLst>
                </a:gridCol>
              </a:tblGrid>
              <a:tr h="0">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健全度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健全性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98687025"/>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主部材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69.00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kumimoji="1" lang="en-US" altLang="ja-JP" sz="1600" b="0" i="0" u="none" strike="noStrike" kern="1200">
                          <a:solidFill>
                            <a:schemeClr val="tx1"/>
                          </a:solidFill>
                          <a:effectLst/>
                          <a:latin typeface="BIZ UDPゴシック" panose="020B0400000000000000" pitchFamily="50" charset="-128"/>
                          <a:ea typeface="BIZ UDPゴシック" panose="020B0400000000000000" pitchFamily="50" charset="-128"/>
                          <a:cs typeface="+mn-cs"/>
                        </a:rPr>
                        <a:t>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825754323"/>
                  </a:ext>
                </a:extLst>
              </a:tr>
              <a:tr h="152400">
                <a:tc>
                  <a:txBody>
                    <a:bodyPr/>
                    <a:lstStyle/>
                    <a:p>
                      <a:pPr marL="36000" algn="l"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2</a:t>
                      </a: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次部材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dirty="0">
                          <a:solidFill>
                            <a:schemeClr val="tx1"/>
                          </a:solidFill>
                          <a:effectLst/>
                          <a:latin typeface="BIZ UDPゴシック" panose="020B0400000000000000" pitchFamily="50" charset="-128"/>
                          <a:ea typeface="BIZ UDPゴシック" panose="020B0400000000000000" pitchFamily="50" charset="-128"/>
                        </a:rPr>
                        <a:t>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55223588"/>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床版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97922057"/>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上部工 全体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69.00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dirty="0">
                          <a:solidFill>
                            <a:schemeClr val="tx1"/>
                          </a:solidFill>
                          <a:effectLst/>
                          <a:latin typeface="BIZ UDPゴシック" panose="020B0400000000000000" pitchFamily="50" charset="-128"/>
                          <a:ea typeface="BIZ UDPゴシック" panose="020B0400000000000000" pitchFamily="50" charset="-128"/>
                        </a:rPr>
                        <a:t>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976476532"/>
                  </a:ext>
                </a:extLst>
              </a:tr>
            </a:tbl>
          </a:graphicData>
        </a:graphic>
      </p:graphicFrame>
      <p:sp>
        <p:nvSpPr>
          <p:cNvPr id="20" name="Text Box 5">
            <a:extLst>
              <a:ext uri="{FF2B5EF4-FFF2-40B4-BE49-F238E27FC236}">
                <a16:creationId xmlns:a16="http://schemas.microsoft.com/office/drawing/2014/main" id="{7BA46416-37FA-E6D4-1FE6-F300EBF3D7CD}"/>
              </a:ext>
            </a:extLst>
          </p:cNvPr>
          <p:cNvSpPr txBox="1">
            <a:spLocks noChangeArrowheads="1"/>
          </p:cNvSpPr>
          <p:nvPr/>
        </p:nvSpPr>
        <p:spPr bwMode="auto">
          <a:xfrm>
            <a:off x="179512" y="3388016"/>
            <a:ext cx="41044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a:latin typeface="BIZ UDゴシック" panose="020B0400000000000000" pitchFamily="49" charset="-128"/>
                <a:ea typeface="BIZ UDゴシック" panose="020B0400000000000000" pitchFamily="49" charset="-128"/>
              </a:rPr>
              <a:t>◇上部工の主な損傷状況</a:t>
            </a:r>
            <a:endParaRPr lang="en-US" altLang="ja-JP" sz="1800">
              <a:latin typeface="BIZ UDゴシック" panose="020B0400000000000000" pitchFamily="49" charset="-128"/>
              <a:ea typeface="BIZ UDゴシック" panose="020B0400000000000000" pitchFamily="49" charset="-128"/>
            </a:endParaRPr>
          </a:p>
        </p:txBody>
      </p:sp>
      <p:sp>
        <p:nvSpPr>
          <p:cNvPr id="22" name="Text Box 5">
            <a:extLst>
              <a:ext uri="{FF2B5EF4-FFF2-40B4-BE49-F238E27FC236}">
                <a16:creationId xmlns:a16="http://schemas.microsoft.com/office/drawing/2014/main" id="{E2D48317-C2EB-1334-8639-85F6D6F1A56F}"/>
              </a:ext>
            </a:extLst>
          </p:cNvPr>
          <p:cNvSpPr txBox="1">
            <a:spLocks noChangeArrowheads="1"/>
          </p:cNvSpPr>
          <p:nvPr/>
        </p:nvSpPr>
        <p:spPr bwMode="auto">
          <a:xfrm>
            <a:off x="274864" y="5877272"/>
            <a:ext cx="279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主部材</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ひびわれ（</a:t>
            </a:r>
            <a:r>
              <a:rPr lang="en-US" altLang="ja-JP" sz="1600">
                <a:latin typeface="BIZ UDゴシック" panose="020B0400000000000000" pitchFamily="49" charset="-128"/>
                <a:ea typeface="BIZ UDゴシック" panose="020B0400000000000000" pitchFamily="49" charset="-128"/>
              </a:rPr>
              <a:t>D</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sp>
        <p:nvSpPr>
          <p:cNvPr id="24" name="Text Box 5">
            <a:extLst>
              <a:ext uri="{FF2B5EF4-FFF2-40B4-BE49-F238E27FC236}">
                <a16:creationId xmlns:a16="http://schemas.microsoft.com/office/drawing/2014/main" id="{32383A7A-9FFE-244B-B889-D3F53F32CA76}"/>
              </a:ext>
            </a:extLst>
          </p:cNvPr>
          <p:cNvSpPr txBox="1">
            <a:spLocks noChangeArrowheads="1"/>
          </p:cNvSpPr>
          <p:nvPr/>
        </p:nvSpPr>
        <p:spPr bwMode="auto">
          <a:xfrm>
            <a:off x="3204473" y="5877271"/>
            <a:ext cx="279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主部材</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剥離・鉄筋露出（</a:t>
            </a:r>
            <a:r>
              <a:rPr lang="en-US" altLang="ja-JP" sz="1600">
                <a:latin typeface="BIZ UDゴシック" panose="020B0400000000000000" pitchFamily="49" charset="-128"/>
                <a:ea typeface="BIZ UDゴシック" panose="020B0400000000000000" pitchFamily="49" charset="-128"/>
              </a:rPr>
              <a:t>E</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sp>
        <p:nvSpPr>
          <p:cNvPr id="25" name="Text Box 5">
            <a:extLst>
              <a:ext uri="{FF2B5EF4-FFF2-40B4-BE49-F238E27FC236}">
                <a16:creationId xmlns:a16="http://schemas.microsoft.com/office/drawing/2014/main" id="{DC6DE412-0E4C-CA7B-5067-C782DE4DDAAA}"/>
              </a:ext>
            </a:extLst>
          </p:cNvPr>
          <p:cNvSpPr txBox="1">
            <a:spLocks noChangeArrowheads="1"/>
          </p:cNvSpPr>
          <p:nvPr/>
        </p:nvSpPr>
        <p:spPr bwMode="auto">
          <a:xfrm>
            <a:off x="5998472" y="5877271"/>
            <a:ext cx="30636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床版</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漏水・滞水・土砂詰（</a:t>
            </a:r>
            <a:r>
              <a:rPr lang="en-US" altLang="ja-JP" sz="1600">
                <a:latin typeface="BIZ UDゴシック" panose="020B0400000000000000" pitchFamily="49" charset="-128"/>
                <a:ea typeface="BIZ UDゴシック" panose="020B0400000000000000" pitchFamily="49" charset="-128"/>
              </a:rPr>
              <a:t>E</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pic>
        <p:nvPicPr>
          <p:cNvPr id="2" name="図 1">
            <a:extLst>
              <a:ext uri="{FF2B5EF4-FFF2-40B4-BE49-F238E27FC236}">
                <a16:creationId xmlns:a16="http://schemas.microsoft.com/office/drawing/2014/main" id="{00000000-0008-0000-1500-0000070000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3781771"/>
            <a:ext cx="2816777" cy="2095500"/>
          </a:xfrm>
          <a:prstGeom prst="rect">
            <a:avLst/>
          </a:prstGeom>
          <a:ln w="19050">
            <a:solidFill>
              <a:schemeClr val="bg2">
                <a:lumMod val="90000"/>
              </a:schemeClr>
            </a:solidFill>
          </a:ln>
        </p:spPr>
      </p:pic>
      <p:pic>
        <p:nvPicPr>
          <p:cNvPr id="7" name="図 6">
            <a:extLst>
              <a:ext uri="{FF2B5EF4-FFF2-40B4-BE49-F238E27FC236}">
                <a16:creationId xmlns:a16="http://schemas.microsoft.com/office/drawing/2014/main" id="{00000000-0008-0000-1600-000007000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4473" y="3781771"/>
            <a:ext cx="2794000" cy="2095500"/>
          </a:xfrm>
          <a:prstGeom prst="rect">
            <a:avLst/>
          </a:prstGeom>
          <a:ln w="19050">
            <a:solidFill>
              <a:schemeClr val="bg2">
                <a:lumMod val="90000"/>
              </a:schemeClr>
            </a:solidFill>
          </a:ln>
        </p:spPr>
      </p:pic>
      <p:pic>
        <p:nvPicPr>
          <p:cNvPr id="9" name="図 8">
            <a:extLst>
              <a:ext uri="{FF2B5EF4-FFF2-40B4-BE49-F238E27FC236}">
                <a16:creationId xmlns:a16="http://schemas.microsoft.com/office/drawing/2014/main" id="{00000000-0008-0000-1700-0000050000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4082" y="3781771"/>
            <a:ext cx="2816777" cy="2095500"/>
          </a:xfrm>
          <a:prstGeom prst="rect">
            <a:avLst/>
          </a:prstGeom>
          <a:ln w="19050">
            <a:solidFill>
              <a:schemeClr val="bg2">
                <a:lumMod val="90000"/>
              </a:schemeClr>
            </a:solidFill>
          </a:ln>
        </p:spPr>
      </p:pic>
    </p:spTree>
    <p:extLst>
      <p:ext uri="{BB962C8B-B14F-4D97-AF65-F5344CB8AC3E}">
        <p14:creationId xmlns:p14="http://schemas.microsoft.com/office/powerpoint/2010/main" val="464782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AF6E7-0BC7-AE29-0F7E-195E51E85905}"/>
            </a:ext>
          </a:extLst>
        </p:cNvPr>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047E8106-62CF-0EF1-B2DB-42A68867E789}"/>
              </a:ext>
            </a:extLst>
          </p:cNvPr>
          <p:cNvSpPr txBox="1">
            <a:spLocks/>
          </p:cNvSpPr>
          <p:nvPr/>
        </p:nvSpPr>
        <p:spPr>
          <a:xfrm>
            <a:off x="179512" y="1175271"/>
            <a:ext cx="8730185" cy="1960534"/>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◇目標管理水準（健全度が</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70</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）を下回る事例</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諸元</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　　　　　　　　　　　　　 </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上部工の健全度・健全性</a:t>
            </a:r>
            <a:r>
              <a:rPr lang="en-US" altLang="ja-JP" sz="1800" dirty="0">
                <a:latin typeface="BIZ UDゴシック" panose="020B0400000000000000" pitchFamily="49" charset="-128"/>
                <a:ea typeface="BIZ UDゴシック" panose="020B0400000000000000" pitchFamily="49" charset="-128"/>
              </a:rPr>
              <a:t>】</a:t>
            </a: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橋梁名：寺田橋</a:t>
            </a:r>
            <a:endParaRPr lang="en-US" altLang="ja-JP" sz="1800" dirty="0">
              <a:latin typeface="BIZ UDゴシック" panose="020B0400000000000000" pitchFamily="49" charset="-128"/>
              <a:ea typeface="BIZ UDゴシック" panose="020B0400000000000000" pitchFamily="49"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橋種：鋼橋（</a:t>
            </a:r>
            <a:r>
              <a:rPr lang="en-US" altLang="ja-JP" sz="1800" dirty="0">
                <a:latin typeface="BIZ UDゴシック" panose="020B0400000000000000" pitchFamily="49" charset="-128"/>
                <a:ea typeface="BIZ UDゴシック" panose="020B0400000000000000" pitchFamily="49" charset="-128"/>
              </a:rPr>
              <a:t>Ⅰ</a:t>
            </a:r>
            <a:r>
              <a:rPr lang="ja-JP" altLang="en-US" sz="1800" dirty="0">
                <a:latin typeface="BIZ UDゴシック" panose="020B0400000000000000" pitchFamily="49" charset="-128"/>
                <a:ea typeface="BIZ UDゴシック" panose="020B0400000000000000" pitchFamily="49" charset="-128"/>
              </a:rPr>
              <a:t>桁）</a:t>
            </a:r>
            <a:endParaRPr lang="en-US" altLang="ja-JP" sz="1800" dirty="0">
              <a:latin typeface="BIZ UDゴシック" panose="020B0400000000000000" pitchFamily="49" charset="-128"/>
              <a:ea typeface="BIZ UDゴシック" panose="020B0400000000000000" pitchFamily="49"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交差物：河川</a:t>
            </a:r>
            <a:endParaRPr lang="en-US" altLang="ja-JP" sz="1800" dirty="0">
              <a:latin typeface="BIZ UDゴシック" panose="020B0400000000000000" pitchFamily="49" charset="-128"/>
              <a:ea typeface="BIZ UDゴシック" panose="020B0400000000000000" pitchFamily="49" charset="-128"/>
            </a:endParaRPr>
          </a:p>
          <a:p>
            <a:pPr marL="36000" indent="0">
              <a:lnSpc>
                <a:spcPts val="2400"/>
              </a:lnSpc>
              <a:spcBef>
                <a:spcPts val="0"/>
              </a:spcBef>
              <a:buNone/>
            </a:pP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7C9A9ADA-063C-848B-568E-7BDB0FBDD57D}"/>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18</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7302611C-5583-60D7-80EE-B3824647D5FF}"/>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325D5E35-518E-7752-C03D-E8FB8F57F8D0}"/>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４</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10" name="コンテンツ プレースホルダー 2">
            <a:extLst>
              <a:ext uri="{FF2B5EF4-FFF2-40B4-BE49-F238E27FC236}">
                <a16:creationId xmlns:a16="http://schemas.microsoft.com/office/drawing/2014/main" id="{17AB12D6-9340-057C-DACC-9212626BE3CA}"/>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4-3</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目標管理水準への対応状況［点検結果の状況］</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graphicFrame>
        <p:nvGraphicFramePr>
          <p:cNvPr id="11" name="表 10">
            <a:extLst>
              <a:ext uri="{FF2B5EF4-FFF2-40B4-BE49-F238E27FC236}">
                <a16:creationId xmlns:a16="http://schemas.microsoft.com/office/drawing/2014/main" id="{51675B0D-5F63-7E97-1289-3D25BE8AA78F}"/>
              </a:ext>
            </a:extLst>
          </p:cNvPr>
          <p:cNvGraphicFramePr>
            <a:graphicFrameLocks noGrp="1"/>
          </p:cNvGraphicFramePr>
          <p:nvPr>
            <p:extLst>
              <p:ext uri="{D42A27DB-BD31-4B8C-83A1-F6EECF244321}">
                <p14:modId xmlns:p14="http://schemas.microsoft.com/office/powerpoint/2010/main" val="3332719800"/>
              </p:ext>
            </p:extLst>
          </p:nvPr>
        </p:nvGraphicFramePr>
        <p:xfrm>
          <a:off x="4788024" y="1967359"/>
          <a:ext cx="3528000" cy="1317625"/>
        </p:xfrm>
        <a:graphic>
          <a:graphicData uri="http://schemas.openxmlformats.org/drawingml/2006/table">
            <a:tbl>
              <a:tblPr/>
              <a:tblGrid>
                <a:gridCol w="1332000">
                  <a:extLst>
                    <a:ext uri="{9D8B030D-6E8A-4147-A177-3AD203B41FA5}">
                      <a16:colId xmlns:a16="http://schemas.microsoft.com/office/drawing/2014/main" val="3253901587"/>
                    </a:ext>
                  </a:extLst>
                </a:gridCol>
                <a:gridCol w="1116000">
                  <a:extLst>
                    <a:ext uri="{9D8B030D-6E8A-4147-A177-3AD203B41FA5}">
                      <a16:colId xmlns:a16="http://schemas.microsoft.com/office/drawing/2014/main" val="2593229048"/>
                    </a:ext>
                  </a:extLst>
                </a:gridCol>
                <a:gridCol w="1080000">
                  <a:extLst>
                    <a:ext uri="{9D8B030D-6E8A-4147-A177-3AD203B41FA5}">
                      <a16:colId xmlns:a16="http://schemas.microsoft.com/office/drawing/2014/main" val="2154669846"/>
                    </a:ext>
                  </a:extLst>
                </a:gridCol>
              </a:tblGrid>
              <a:tr h="0">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健全度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健全性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98687025"/>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主部材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69.85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2825754323"/>
                  </a:ext>
                </a:extLst>
              </a:tr>
              <a:tr h="152400">
                <a:tc>
                  <a:txBody>
                    <a:bodyPr/>
                    <a:lstStyle/>
                    <a:p>
                      <a:pPr marL="36000" algn="l"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2</a:t>
                      </a: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次部材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100.00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55223588"/>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床版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90.25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97922057"/>
                  </a:ext>
                </a:extLst>
              </a:tr>
              <a:tr h="152400">
                <a:tc>
                  <a:txBody>
                    <a:bodyPr/>
                    <a:lstStyle/>
                    <a:p>
                      <a:pPr marL="36000" algn="l" fontAlgn="ctr">
                        <a:lnSpc>
                          <a:spcPts val="2000"/>
                        </a:lnSpc>
                      </a:pPr>
                      <a:r>
                        <a:rPr lang="ja-JP" altLang="en-US" sz="1600" b="0" i="0" u="none" strike="noStrike" dirty="0">
                          <a:solidFill>
                            <a:schemeClr val="tx1"/>
                          </a:solidFill>
                          <a:effectLst/>
                          <a:latin typeface="BIZ UDPゴシック" panose="020B0400000000000000" pitchFamily="50" charset="-128"/>
                          <a:ea typeface="BIZ UDPゴシック" panose="020B0400000000000000" pitchFamily="50" charset="-128"/>
                        </a:rPr>
                        <a:t>上部工 全体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62.05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dirty="0">
                          <a:solidFill>
                            <a:schemeClr val="tx1"/>
                          </a:solidFill>
                          <a:effectLst/>
                          <a:latin typeface="BIZ UDPゴシック" panose="020B0400000000000000" pitchFamily="50" charset="-128"/>
                          <a:ea typeface="BIZ UDPゴシック" panose="020B0400000000000000" pitchFamily="50" charset="-128"/>
                        </a:rPr>
                        <a:t>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extLst>
                  <a:ext uri="{0D108BD9-81ED-4DB2-BD59-A6C34878D82A}">
                    <a16:rowId xmlns:a16="http://schemas.microsoft.com/office/drawing/2014/main" val="3976476532"/>
                  </a:ext>
                </a:extLst>
              </a:tr>
            </a:tbl>
          </a:graphicData>
        </a:graphic>
      </p:graphicFrame>
      <p:sp>
        <p:nvSpPr>
          <p:cNvPr id="20" name="Text Box 5">
            <a:extLst>
              <a:ext uri="{FF2B5EF4-FFF2-40B4-BE49-F238E27FC236}">
                <a16:creationId xmlns:a16="http://schemas.microsoft.com/office/drawing/2014/main" id="{2BB9836B-B076-38D0-6752-EC661A9FACD9}"/>
              </a:ext>
            </a:extLst>
          </p:cNvPr>
          <p:cNvSpPr txBox="1">
            <a:spLocks noChangeArrowheads="1"/>
          </p:cNvSpPr>
          <p:nvPr/>
        </p:nvSpPr>
        <p:spPr bwMode="auto">
          <a:xfrm>
            <a:off x="179512" y="3388016"/>
            <a:ext cx="41044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a:latin typeface="BIZ UDゴシック" panose="020B0400000000000000" pitchFamily="49" charset="-128"/>
                <a:ea typeface="BIZ UDゴシック" panose="020B0400000000000000" pitchFamily="49" charset="-128"/>
              </a:rPr>
              <a:t>◇上部工の主な損傷状況</a:t>
            </a:r>
            <a:endParaRPr lang="en-US" altLang="ja-JP" sz="1800">
              <a:latin typeface="BIZ UDゴシック" panose="020B0400000000000000" pitchFamily="49" charset="-128"/>
              <a:ea typeface="BIZ UDゴシック" panose="020B0400000000000000" pitchFamily="49" charset="-128"/>
            </a:endParaRPr>
          </a:p>
        </p:txBody>
      </p:sp>
      <p:sp>
        <p:nvSpPr>
          <p:cNvPr id="22" name="Text Box 5">
            <a:extLst>
              <a:ext uri="{FF2B5EF4-FFF2-40B4-BE49-F238E27FC236}">
                <a16:creationId xmlns:a16="http://schemas.microsoft.com/office/drawing/2014/main" id="{35869E6B-2CE7-FB82-FE48-8AFDFAAE589F}"/>
              </a:ext>
            </a:extLst>
          </p:cNvPr>
          <p:cNvSpPr txBox="1">
            <a:spLocks noChangeArrowheads="1"/>
          </p:cNvSpPr>
          <p:nvPr/>
        </p:nvSpPr>
        <p:spPr bwMode="auto">
          <a:xfrm>
            <a:off x="251520" y="5877272"/>
            <a:ext cx="279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主部材</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腐食（</a:t>
            </a:r>
            <a:r>
              <a:rPr lang="en-US" altLang="ja-JP" sz="1600">
                <a:latin typeface="BIZ UDゴシック" panose="020B0400000000000000" pitchFamily="49" charset="-128"/>
                <a:ea typeface="BIZ UDゴシック" panose="020B0400000000000000" pitchFamily="49" charset="-128"/>
              </a:rPr>
              <a:t>C</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sp>
        <p:nvSpPr>
          <p:cNvPr id="24" name="Text Box 5">
            <a:extLst>
              <a:ext uri="{FF2B5EF4-FFF2-40B4-BE49-F238E27FC236}">
                <a16:creationId xmlns:a16="http://schemas.microsoft.com/office/drawing/2014/main" id="{50A43AB7-92A7-A6AE-E89F-25BB44A9AADD}"/>
              </a:ext>
            </a:extLst>
          </p:cNvPr>
          <p:cNvSpPr txBox="1">
            <a:spLocks noChangeArrowheads="1"/>
          </p:cNvSpPr>
          <p:nvPr/>
        </p:nvSpPr>
        <p:spPr bwMode="auto">
          <a:xfrm>
            <a:off x="3181129" y="5877271"/>
            <a:ext cx="279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主部材</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腐食（</a:t>
            </a:r>
            <a:r>
              <a:rPr lang="en-US" altLang="ja-JP" sz="1600">
                <a:latin typeface="BIZ UDゴシック" panose="020B0400000000000000" pitchFamily="49" charset="-128"/>
                <a:ea typeface="BIZ UDゴシック" panose="020B0400000000000000" pitchFamily="49" charset="-128"/>
              </a:rPr>
              <a:t>C</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sp>
        <p:nvSpPr>
          <p:cNvPr id="25" name="Text Box 5">
            <a:extLst>
              <a:ext uri="{FF2B5EF4-FFF2-40B4-BE49-F238E27FC236}">
                <a16:creationId xmlns:a16="http://schemas.microsoft.com/office/drawing/2014/main" id="{D50D4D93-6053-8E0C-D6F8-B3526BA64FB2}"/>
              </a:ext>
            </a:extLst>
          </p:cNvPr>
          <p:cNvSpPr txBox="1">
            <a:spLocks noChangeArrowheads="1"/>
          </p:cNvSpPr>
          <p:nvPr/>
        </p:nvSpPr>
        <p:spPr bwMode="auto">
          <a:xfrm>
            <a:off x="5975128" y="5877271"/>
            <a:ext cx="30636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床版</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床版ひびわれ・遊離石灰（</a:t>
            </a:r>
            <a:r>
              <a:rPr lang="en-US" altLang="ja-JP" sz="1600">
                <a:latin typeface="BIZ UDゴシック" panose="020B0400000000000000" pitchFamily="49" charset="-128"/>
                <a:ea typeface="BIZ UDゴシック" panose="020B0400000000000000" pitchFamily="49" charset="-128"/>
              </a:rPr>
              <a:t>B</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1BE85DBB-1F45-B517-2DB1-0C7A1232F01C}"/>
              </a:ext>
            </a:extLst>
          </p:cNvPr>
          <p:cNvPicPr>
            <a:picLocks noChangeAspect="1"/>
          </p:cNvPicPr>
          <p:nvPr/>
        </p:nvPicPr>
        <p:blipFill>
          <a:blip r:embed="rId2"/>
          <a:stretch>
            <a:fillRect/>
          </a:stretch>
        </p:blipFill>
        <p:spPr>
          <a:xfrm>
            <a:off x="3148181" y="3782071"/>
            <a:ext cx="2847637" cy="2095200"/>
          </a:xfrm>
          <a:prstGeom prst="rect">
            <a:avLst/>
          </a:prstGeom>
          <a:ln w="19050">
            <a:solidFill>
              <a:schemeClr val="bg2">
                <a:lumMod val="90000"/>
              </a:schemeClr>
            </a:solidFill>
          </a:ln>
        </p:spPr>
      </p:pic>
      <p:pic>
        <p:nvPicPr>
          <p:cNvPr id="13" name="図 12">
            <a:extLst>
              <a:ext uri="{FF2B5EF4-FFF2-40B4-BE49-F238E27FC236}">
                <a16:creationId xmlns:a16="http://schemas.microsoft.com/office/drawing/2014/main" id="{00FDF4E6-6641-B2CA-27F0-852A3436E5C2}"/>
              </a:ext>
            </a:extLst>
          </p:cNvPr>
          <p:cNvPicPr>
            <a:picLocks noChangeAspect="1"/>
          </p:cNvPicPr>
          <p:nvPr/>
        </p:nvPicPr>
        <p:blipFill>
          <a:blip r:embed="rId3"/>
          <a:stretch>
            <a:fillRect/>
          </a:stretch>
        </p:blipFill>
        <p:spPr>
          <a:xfrm>
            <a:off x="6078408" y="3782819"/>
            <a:ext cx="2857092" cy="2095200"/>
          </a:xfrm>
          <a:prstGeom prst="rect">
            <a:avLst/>
          </a:prstGeom>
          <a:ln w="19050">
            <a:solidFill>
              <a:schemeClr val="bg2">
                <a:lumMod val="90000"/>
              </a:schemeClr>
            </a:solidFill>
          </a:ln>
        </p:spPr>
      </p:pic>
      <p:pic>
        <p:nvPicPr>
          <p:cNvPr id="15" name="図 14">
            <a:extLst>
              <a:ext uri="{FF2B5EF4-FFF2-40B4-BE49-F238E27FC236}">
                <a16:creationId xmlns:a16="http://schemas.microsoft.com/office/drawing/2014/main" id="{8384E632-912B-79B1-918D-1511F9B9033D}"/>
              </a:ext>
            </a:extLst>
          </p:cNvPr>
          <p:cNvPicPr>
            <a:picLocks noChangeAspect="1"/>
          </p:cNvPicPr>
          <p:nvPr/>
        </p:nvPicPr>
        <p:blipFill>
          <a:blip r:embed="rId4"/>
          <a:stretch>
            <a:fillRect/>
          </a:stretch>
        </p:blipFill>
        <p:spPr>
          <a:xfrm>
            <a:off x="232433" y="3782071"/>
            <a:ext cx="2832174" cy="2095200"/>
          </a:xfrm>
          <a:prstGeom prst="rect">
            <a:avLst/>
          </a:prstGeom>
          <a:ln w="19050">
            <a:solidFill>
              <a:schemeClr val="bg2">
                <a:lumMod val="90000"/>
              </a:schemeClr>
            </a:solidFill>
          </a:ln>
        </p:spPr>
      </p:pic>
    </p:spTree>
    <p:extLst>
      <p:ext uri="{BB962C8B-B14F-4D97-AF65-F5344CB8AC3E}">
        <p14:creationId xmlns:p14="http://schemas.microsoft.com/office/powerpoint/2010/main" val="22259839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EFD50-07A7-327F-25F0-682DBD869520}"/>
            </a:ext>
          </a:extLst>
        </p:cNvPr>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71C83179-D90E-037B-9B55-E40C14FDD34C}"/>
              </a:ext>
            </a:extLst>
          </p:cNvPr>
          <p:cNvSpPr txBox="1">
            <a:spLocks/>
          </p:cNvSpPr>
          <p:nvPr/>
        </p:nvSpPr>
        <p:spPr>
          <a:xfrm>
            <a:off x="179512" y="1175271"/>
            <a:ext cx="8730185" cy="1960534"/>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◇目標管理水準（健全度が</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40</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）を下回る事例</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諸元</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　　　　　　　　　　　　　 </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上部工の健全度・健全性</a:t>
            </a:r>
            <a:r>
              <a:rPr lang="en-US" altLang="ja-JP" sz="1800" dirty="0">
                <a:latin typeface="BIZ UDゴシック" panose="020B0400000000000000" pitchFamily="49" charset="-128"/>
                <a:ea typeface="BIZ UDゴシック" panose="020B0400000000000000" pitchFamily="49" charset="-128"/>
              </a:rPr>
              <a:t>】</a:t>
            </a: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橋梁名：大正橋</a:t>
            </a:r>
            <a:endParaRPr lang="en-US" altLang="ja-JP" sz="1800" dirty="0">
              <a:latin typeface="BIZ UDゴシック" panose="020B0400000000000000" pitchFamily="49" charset="-128"/>
              <a:ea typeface="BIZ UDゴシック" panose="020B0400000000000000" pitchFamily="49"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橋種：</a:t>
            </a:r>
            <a:r>
              <a:rPr lang="en-US" altLang="ja-JP" sz="1800" dirty="0">
                <a:latin typeface="BIZ UDゴシック" panose="020B0400000000000000" pitchFamily="49" charset="-128"/>
                <a:ea typeface="BIZ UDゴシック" panose="020B0400000000000000" pitchFamily="49" charset="-128"/>
              </a:rPr>
              <a:t>PC</a:t>
            </a:r>
            <a:r>
              <a:rPr lang="ja-JP" altLang="en-US" sz="1800" dirty="0">
                <a:latin typeface="BIZ UDゴシック" panose="020B0400000000000000" pitchFamily="49" charset="-128"/>
                <a:ea typeface="BIZ UDゴシック" panose="020B0400000000000000" pitchFamily="49" charset="-128"/>
              </a:rPr>
              <a:t>橋（ポステン桁）</a:t>
            </a:r>
            <a:endParaRPr lang="en-US" altLang="ja-JP" sz="1800" dirty="0">
              <a:latin typeface="BIZ UDゴシック" panose="020B0400000000000000" pitchFamily="49" charset="-128"/>
              <a:ea typeface="BIZ UDゴシック" panose="020B0400000000000000" pitchFamily="49"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交差物：河川</a:t>
            </a:r>
            <a:endParaRPr lang="en-US" altLang="ja-JP" sz="1800" dirty="0">
              <a:latin typeface="BIZ UDゴシック" panose="020B0400000000000000" pitchFamily="49" charset="-128"/>
              <a:ea typeface="BIZ UDゴシック" panose="020B0400000000000000" pitchFamily="49" charset="-128"/>
            </a:endParaRPr>
          </a:p>
          <a:p>
            <a:pPr marL="36000" indent="0">
              <a:lnSpc>
                <a:spcPts val="2400"/>
              </a:lnSpc>
              <a:spcBef>
                <a:spcPts val="0"/>
              </a:spcBef>
              <a:buNone/>
            </a:pP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9F84D96A-AEB5-127F-949E-3A4D06C7E608}"/>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19</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EB66C128-B657-6124-AE45-5B31593570B1}"/>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4506E648-93D9-F1B9-DCC4-DC0DB1DFCFCE}"/>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４</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10" name="コンテンツ プレースホルダー 2">
            <a:extLst>
              <a:ext uri="{FF2B5EF4-FFF2-40B4-BE49-F238E27FC236}">
                <a16:creationId xmlns:a16="http://schemas.microsoft.com/office/drawing/2014/main" id="{9154F484-72DA-7BE8-1026-B94710CD5A4F}"/>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4-3</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目標管理水準への対応状況［点検結果の状況］</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graphicFrame>
        <p:nvGraphicFramePr>
          <p:cNvPr id="11" name="表 10">
            <a:extLst>
              <a:ext uri="{FF2B5EF4-FFF2-40B4-BE49-F238E27FC236}">
                <a16:creationId xmlns:a16="http://schemas.microsoft.com/office/drawing/2014/main" id="{A2CCF2AE-939D-2354-0048-78A8F6EB074C}"/>
              </a:ext>
            </a:extLst>
          </p:cNvPr>
          <p:cNvGraphicFramePr>
            <a:graphicFrameLocks noGrp="1"/>
          </p:cNvGraphicFramePr>
          <p:nvPr>
            <p:extLst>
              <p:ext uri="{D42A27DB-BD31-4B8C-83A1-F6EECF244321}">
                <p14:modId xmlns:p14="http://schemas.microsoft.com/office/powerpoint/2010/main" val="2946663709"/>
              </p:ext>
            </p:extLst>
          </p:nvPr>
        </p:nvGraphicFramePr>
        <p:xfrm>
          <a:off x="4788024" y="1967359"/>
          <a:ext cx="3528000" cy="1317625"/>
        </p:xfrm>
        <a:graphic>
          <a:graphicData uri="http://schemas.openxmlformats.org/drawingml/2006/table">
            <a:tbl>
              <a:tblPr/>
              <a:tblGrid>
                <a:gridCol w="1332000">
                  <a:extLst>
                    <a:ext uri="{9D8B030D-6E8A-4147-A177-3AD203B41FA5}">
                      <a16:colId xmlns:a16="http://schemas.microsoft.com/office/drawing/2014/main" val="3253901587"/>
                    </a:ext>
                  </a:extLst>
                </a:gridCol>
                <a:gridCol w="1116000">
                  <a:extLst>
                    <a:ext uri="{9D8B030D-6E8A-4147-A177-3AD203B41FA5}">
                      <a16:colId xmlns:a16="http://schemas.microsoft.com/office/drawing/2014/main" val="2593229048"/>
                    </a:ext>
                  </a:extLst>
                </a:gridCol>
                <a:gridCol w="1080000">
                  <a:extLst>
                    <a:ext uri="{9D8B030D-6E8A-4147-A177-3AD203B41FA5}">
                      <a16:colId xmlns:a16="http://schemas.microsoft.com/office/drawing/2014/main" val="2154669846"/>
                    </a:ext>
                  </a:extLst>
                </a:gridCol>
              </a:tblGrid>
              <a:tr h="0">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健全度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健全性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98687025"/>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主部材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47.00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25754323"/>
                  </a:ext>
                </a:extLst>
              </a:tr>
              <a:tr h="152400">
                <a:tc>
                  <a:txBody>
                    <a:bodyPr/>
                    <a:lstStyle/>
                    <a:p>
                      <a:pPr marL="36000" algn="l"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2</a:t>
                      </a: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次部材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78.50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55223588"/>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床版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92.20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97922057"/>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上部工 全体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36.46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ctr"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Ⅲ</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3976476532"/>
                  </a:ext>
                </a:extLst>
              </a:tr>
            </a:tbl>
          </a:graphicData>
        </a:graphic>
      </p:graphicFrame>
      <p:sp>
        <p:nvSpPr>
          <p:cNvPr id="20" name="Text Box 5">
            <a:extLst>
              <a:ext uri="{FF2B5EF4-FFF2-40B4-BE49-F238E27FC236}">
                <a16:creationId xmlns:a16="http://schemas.microsoft.com/office/drawing/2014/main" id="{50CB9A69-C85B-23D8-D829-2F3B18522E1F}"/>
              </a:ext>
            </a:extLst>
          </p:cNvPr>
          <p:cNvSpPr txBox="1">
            <a:spLocks noChangeArrowheads="1"/>
          </p:cNvSpPr>
          <p:nvPr/>
        </p:nvSpPr>
        <p:spPr bwMode="auto">
          <a:xfrm>
            <a:off x="179512" y="3388016"/>
            <a:ext cx="41044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a:latin typeface="BIZ UDゴシック" panose="020B0400000000000000" pitchFamily="49" charset="-128"/>
                <a:ea typeface="BIZ UDゴシック" panose="020B0400000000000000" pitchFamily="49" charset="-128"/>
              </a:rPr>
              <a:t>◇上部工の主な損傷状況</a:t>
            </a:r>
            <a:endParaRPr lang="en-US" altLang="ja-JP" sz="1800">
              <a:latin typeface="BIZ UDゴシック" panose="020B0400000000000000" pitchFamily="49" charset="-128"/>
              <a:ea typeface="BIZ UDゴシック" panose="020B0400000000000000" pitchFamily="49" charset="-128"/>
            </a:endParaRPr>
          </a:p>
        </p:txBody>
      </p:sp>
      <p:sp>
        <p:nvSpPr>
          <p:cNvPr id="22" name="Text Box 5">
            <a:extLst>
              <a:ext uri="{FF2B5EF4-FFF2-40B4-BE49-F238E27FC236}">
                <a16:creationId xmlns:a16="http://schemas.microsoft.com/office/drawing/2014/main" id="{B7D56185-EF99-DFAE-7242-B110C0389962}"/>
              </a:ext>
            </a:extLst>
          </p:cNvPr>
          <p:cNvSpPr txBox="1">
            <a:spLocks noChangeArrowheads="1"/>
          </p:cNvSpPr>
          <p:nvPr/>
        </p:nvSpPr>
        <p:spPr bwMode="auto">
          <a:xfrm>
            <a:off x="251520" y="5877272"/>
            <a:ext cx="279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主部材</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ひびわれ（</a:t>
            </a:r>
            <a:r>
              <a:rPr lang="en-US" altLang="ja-JP" sz="1600">
                <a:latin typeface="BIZ UDゴシック" panose="020B0400000000000000" pitchFamily="49" charset="-128"/>
                <a:ea typeface="BIZ UDゴシック" panose="020B0400000000000000" pitchFamily="49" charset="-128"/>
              </a:rPr>
              <a:t>C</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sp>
        <p:nvSpPr>
          <p:cNvPr id="24" name="Text Box 5">
            <a:extLst>
              <a:ext uri="{FF2B5EF4-FFF2-40B4-BE49-F238E27FC236}">
                <a16:creationId xmlns:a16="http://schemas.microsoft.com/office/drawing/2014/main" id="{37E03797-EE3F-A66B-B2C6-1017982B155A}"/>
              </a:ext>
            </a:extLst>
          </p:cNvPr>
          <p:cNvSpPr txBox="1">
            <a:spLocks noChangeArrowheads="1"/>
          </p:cNvSpPr>
          <p:nvPr/>
        </p:nvSpPr>
        <p:spPr bwMode="auto">
          <a:xfrm>
            <a:off x="3181129" y="5877271"/>
            <a:ext cx="2794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主部材</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剥離・鉄筋露出（</a:t>
            </a:r>
            <a:r>
              <a:rPr lang="en-US" altLang="ja-JP" sz="1600">
                <a:latin typeface="BIZ UDゴシック" panose="020B0400000000000000" pitchFamily="49" charset="-128"/>
                <a:ea typeface="BIZ UDゴシック" panose="020B0400000000000000" pitchFamily="49" charset="-128"/>
              </a:rPr>
              <a:t>E</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sp>
        <p:nvSpPr>
          <p:cNvPr id="25" name="Text Box 5">
            <a:extLst>
              <a:ext uri="{FF2B5EF4-FFF2-40B4-BE49-F238E27FC236}">
                <a16:creationId xmlns:a16="http://schemas.microsoft.com/office/drawing/2014/main" id="{ABF52A0A-7C92-2F63-DCE1-8BA054ACBD43}"/>
              </a:ext>
            </a:extLst>
          </p:cNvPr>
          <p:cNvSpPr txBox="1">
            <a:spLocks noChangeArrowheads="1"/>
          </p:cNvSpPr>
          <p:nvPr/>
        </p:nvSpPr>
        <p:spPr bwMode="auto">
          <a:xfrm>
            <a:off x="5975128" y="5877271"/>
            <a:ext cx="306365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床版</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床版ひびわれ・遊離石灰（</a:t>
            </a:r>
            <a:r>
              <a:rPr lang="en-US" altLang="ja-JP" sz="1600">
                <a:latin typeface="BIZ UDゴシック" panose="020B0400000000000000" pitchFamily="49" charset="-128"/>
                <a:ea typeface="BIZ UDゴシック" panose="020B0400000000000000" pitchFamily="49" charset="-128"/>
              </a:rPr>
              <a:t>B</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pic>
        <p:nvPicPr>
          <p:cNvPr id="2" name="図 1">
            <a:extLst>
              <a:ext uri="{FF2B5EF4-FFF2-40B4-BE49-F238E27FC236}">
                <a16:creationId xmlns:a16="http://schemas.microsoft.com/office/drawing/2014/main" id="{348F6056-6B68-2BC6-09B3-B69A2A5C1A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1951" y="3788989"/>
            <a:ext cx="2816777" cy="2095500"/>
          </a:xfrm>
          <a:prstGeom prst="rect">
            <a:avLst/>
          </a:prstGeom>
          <a:ln w="19050">
            <a:solidFill>
              <a:schemeClr val="bg2">
                <a:lumMod val="90000"/>
              </a:schemeClr>
            </a:solidFill>
          </a:ln>
        </p:spPr>
      </p:pic>
      <p:pic>
        <p:nvPicPr>
          <p:cNvPr id="7" name="図 6">
            <a:extLst>
              <a:ext uri="{FF2B5EF4-FFF2-40B4-BE49-F238E27FC236}">
                <a16:creationId xmlns:a16="http://schemas.microsoft.com/office/drawing/2014/main" id="{C53B824A-AB30-C0E4-451A-F3741E36D0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0318" y="3782887"/>
            <a:ext cx="2816777" cy="2095500"/>
          </a:xfrm>
          <a:prstGeom prst="rect">
            <a:avLst/>
          </a:prstGeom>
          <a:ln w="19050">
            <a:solidFill>
              <a:schemeClr val="bg2">
                <a:lumMod val="90000"/>
              </a:schemeClr>
            </a:solidFill>
          </a:ln>
        </p:spPr>
      </p:pic>
      <p:pic>
        <p:nvPicPr>
          <p:cNvPr id="9" name="図 8">
            <a:extLst>
              <a:ext uri="{FF2B5EF4-FFF2-40B4-BE49-F238E27FC236}">
                <a16:creationId xmlns:a16="http://schemas.microsoft.com/office/drawing/2014/main" id="{EA91EE44-F839-32AF-B92B-2BAD6F892F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0366" y="3781771"/>
            <a:ext cx="2816777" cy="2095500"/>
          </a:xfrm>
          <a:prstGeom prst="rect">
            <a:avLst/>
          </a:prstGeom>
          <a:ln w="19050">
            <a:solidFill>
              <a:schemeClr val="bg2">
                <a:lumMod val="90000"/>
              </a:schemeClr>
            </a:solidFill>
          </a:ln>
        </p:spPr>
      </p:pic>
    </p:spTree>
    <p:extLst>
      <p:ext uri="{BB962C8B-B14F-4D97-AF65-F5344CB8AC3E}">
        <p14:creationId xmlns:p14="http://schemas.microsoft.com/office/powerpoint/2010/main" val="14297267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Oval 14">
            <a:extLst>
              <a:ext uri="{FF2B5EF4-FFF2-40B4-BE49-F238E27FC236}">
                <a16:creationId xmlns:a16="http://schemas.microsoft.com/office/drawing/2014/main" id="{B86A0110-07F9-414F-A97E-8436C511DDF7}"/>
              </a:ext>
            </a:extLst>
          </p:cNvPr>
          <p:cNvSpPr>
            <a:spLocks noChangeArrowheads="1"/>
          </p:cNvSpPr>
          <p:nvPr/>
        </p:nvSpPr>
        <p:spPr bwMode="auto">
          <a:xfrm>
            <a:off x="384573" y="763061"/>
            <a:ext cx="8507907" cy="937747"/>
          </a:xfrm>
          <a:prstGeom prst="rect">
            <a:avLst/>
          </a:prstGeom>
          <a:solidFill>
            <a:schemeClr val="bg2">
              <a:lumMod val="75000"/>
              <a:alpha val="67000"/>
            </a:schemeClr>
          </a:solidFill>
          <a:ln w="31750" cmpd="dbl">
            <a:solidFill>
              <a:srgbClr val="0070C0"/>
            </a:solidFill>
            <a:round/>
            <a:headEnd/>
            <a:tailEnd/>
          </a:ln>
          <a:effectLst/>
          <a:scene3d>
            <a:camera prst="orthographicFront"/>
            <a:lightRig rig="threePt" dir="t"/>
          </a:scene3d>
          <a:sp3d>
            <a:bevelT/>
          </a:sp3d>
        </p:spPr>
        <p:txBody>
          <a:bodyPr vert="horz" wrap="square" lIns="0" tIns="0" rIns="0" bIns="0" numCol="1" anchor="ctr" anchorCtr="0" compatLnSpc="1">
            <a:prstTxWarp prst="textNoShape">
              <a:avLst/>
            </a:prstTxWarp>
          </a:bodyPr>
          <a:lstStyle/>
          <a:p>
            <a:pPr eaLnBrk="0" fontAlgn="base" hangingPunct="0">
              <a:lnSpc>
                <a:spcPct val="150000"/>
              </a:lnSpc>
              <a:spcBef>
                <a:spcPct val="0"/>
              </a:spcBef>
              <a:spcAft>
                <a:spcPct val="0"/>
              </a:spcAft>
            </a:pPr>
            <a:r>
              <a:rPr lang="ja-JP" altLang="en-US" sz="1600" b="1" u="dbl">
                <a:latin typeface="Meiryo UI" pitchFamily="50" charset="-128"/>
                <a:ea typeface="Meiryo UI" pitchFamily="50" charset="-128"/>
                <a:cs typeface="Meiryo UI" pitchFamily="50" charset="-128"/>
              </a:rPr>
              <a:t>    </a:t>
            </a:r>
            <a:r>
              <a:rPr lang="ja-JP" altLang="en-US" sz="1600" b="1" u="dbl">
                <a:latin typeface="BIZ UDゴシック" panose="020B0400000000000000" pitchFamily="49" charset="-128"/>
                <a:ea typeface="BIZ UDゴシック" panose="020B0400000000000000" pitchFamily="49" charset="-128"/>
                <a:cs typeface="Meiryo UI" pitchFamily="50" charset="-128"/>
              </a:rPr>
              <a:t>審議会諮問</a:t>
            </a:r>
            <a:r>
              <a:rPr lang="ja-JP" altLang="en-US" sz="1600" b="1" u="dbl">
                <a:latin typeface="BIZ UDゴシック" panose="020B0400000000000000" pitchFamily="49" charset="-128"/>
                <a:ea typeface="BIZ UDゴシック" panose="020B0400000000000000" pitchFamily="49" charset="-128"/>
              </a:rPr>
              <a:t>　</a:t>
            </a:r>
            <a:r>
              <a:rPr lang="ja-JP" altLang="en-US" sz="1600" b="1">
                <a:latin typeface="BIZ UDゴシック" panose="020B0400000000000000" pitchFamily="49" charset="-128"/>
                <a:ea typeface="BIZ UDゴシック" panose="020B0400000000000000" pitchFamily="49" charset="-128"/>
              </a:rPr>
              <a:t>　</a:t>
            </a:r>
            <a:endParaRPr lang="en-US" altLang="ja-JP" sz="1600" b="1">
              <a:latin typeface="BIZ UDゴシック" panose="020B0400000000000000" pitchFamily="49" charset="-128"/>
              <a:ea typeface="BIZ UDゴシック" panose="020B0400000000000000" pitchFamily="49" charset="-128"/>
            </a:endParaRPr>
          </a:p>
          <a:p>
            <a:pPr eaLnBrk="0" fontAlgn="base" hangingPunct="0">
              <a:lnSpc>
                <a:spcPct val="150000"/>
              </a:lnSpc>
              <a:spcBef>
                <a:spcPct val="0"/>
              </a:spcBef>
              <a:spcAft>
                <a:spcPct val="0"/>
              </a:spcAft>
            </a:pPr>
            <a:r>
              <a:rPr lang="en-US" altLang="ja-JP" sz="1600" b="1">
                <a:latin typeface="BIZ UDゴシック" panose="020B0400000000000000" pitchFamily="49" charset="-128"/>
                <a:ea typeface="BIZ UDゴシック" panose="020B0400000000000000" pitchFamily="49" charset="-128"/>
              </a:rPr>
              <a:t>  『</a:t>
            </a:r>
            <a:r>
              <a:rPr lang="ja-JP" altLang="ja-JP" sz="1600" b="1">
                <a:solidFill>
                  <a:schemeClr val="tx1">
                    <a:lumMod val="95000"/>
                    <a:lumOff val="5000"/>
                  </a:schemeClr>
                </a:solidFill>
                <a:latin typeface="BIZ UDゴシック" panose="020B0400000000000000" pitchFamily="49" charset="-128"/>
                <a:ea typeface="BIZ UDゴシック" panose="020B0400000000000000" pitchFamily="49" charset="-128"/>
                <a:cs typeface="Times New Roman" panose="02020603050405020304" pitchFamily="18" charset="0"/>
              </a:rPr>
              <a:t>大阪府都市基盤施設長寿命化計画の見直しについて</a:t>
            </a:r>
            <a:r>
              <a:rPr lang="en-US" altLang="ja-JP" sz="1600" b="1">
                <a:solidFill>
                  <a:schemeClr val="tx1">
                    <a:lumMod val="95000"/>
                    <a:lumOff val="5000"/>
                  </a:schemeClr>
                </a:solidFill>
                <a:latin typeface="BIZ UDゴシック" panose="020B0400000000000000" pitchFamily="49" charset="-128"/>
                <a:ea typeface="BIZ UDゴシック" panose="020B0400000000000000" pitchFamily="49" charset="-128"/>
                <a:cs typeface="Times New Roman" panose="02020603050405020304" pitchFamily="18" charset="0"/>
              </a:rPr>
              <a:t>』</a:t>
            </a:r>
            <a:endParaRPr kumimoji="0" lang="en-US" altLang="ja-JP" sz="1600" b="1">
              <a:latin typeface="BIZ UDゴシック" panose="020B0400000000000000" pitchFamily="49" charset="-128"/>
              <a:ea typeface="BIZ UDゴシック" panose="020B0400000000000000" pitchFamily="49" charset="-128"/>
            </a:endParaRPr>
          </a:p>
        </p:txBody>
      </p:sp>
      <p:sp>
        <p:nvSpPr>
          <p:cNvPr id="48" name="四角形: 角を丸くする 47">
            <a:extLst>
              <a:ext uri="{FF2B5EF4-FFF2-40B4-BE49-F238E27FC236}">
                <a16:creationId xmlns:a16="http://schemas.microsoft.com/office/drawing/2014/main" id="{73209C1C-92AD-48B5-8F28-EDD76AC509D2}"/>
              </a:ext>
            </a:extLst>
          </p:cNvPr>
          <p:cNvSpPr/>
          <p:nvPr/>
        </p:nvSpPr>
        <p:spPr>
          <a:xfrm>
            <a:off x="4427984" y="1964656"/>
            <a:ext cx="4464496" cy="2904503"/>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sz="1600" b="1" u="sng" dirty="0">
                <a:solidFill>
                  <a:schemeClr val="tx1">
                    <a:lumMod val="95000"/>
                    <a:lumOff val="5000"/>
                  </a:schemeClr>
                </a:solidFill>
                <a:latin typeface="BIZ UDゴシック" panose="020B0400000000000000" pitchFamily="49" charset="-128"/>
                <a:ea typeface="BIZ UDゴシック" panose="020B0400000000000000" pitchFamily="49" charset="-128"/>
              </a:rPr>
              <a:t>各分野部会</a:t>
            </a:r>
            <a:endParaRPr lang="en-US" altLang="ja-JP" sz="1600" b="1" u="sng" dirty="0">
              <a:solidFill>
                <a:schemeClr val="tx1">
                  <a:lumMod val="95000"/>
                  <a:lumOff val="5000"/>
                </a:schemeClr>
              </a:solidFill>
              <a:latin typeface="BIZ UDゴシック" panose="020B0400000000000000" pitchFamily="49" charset="-128"/>
              <a:ea typeface="BIZ UDゴシック" panose="020B0400000000000000" pitchFamily="49" charset="-128"/>
            </a:endParaRPr>
          </a:p>
          <a:p>
            <a:pPr algn="ctr">
              <a:lnSpc>
                <a:spcPct val="50000"/>
              </a:lnSpc>
            </a:pPr>
            <a:endParaRPr lang="en-US" altLang="ja-JP" sz="1400" dirty="0">
              <a:solidFill>
                <a:schemeClr val="tx1">
                  <a:lumMod val="95000"/>
                  <a:lumOff val="5000"/>
                </a:schemeClr>
              </a:solidFill>
              <a:latin typeface="BIZ UDゴシック" panose="020B0400000000000000" pitchFamily="49" charset="-128"/>
              <a:ea typeface="BIZ UDゴシック" panose="020B0400000000000000" pitchFamily="49" charset="-128"/>
            </a:endParaRPr>
          </a:p>
          <a:p>
            <a:pPr>
              <a:lnSpc>
                <a:spcPts val="2500"/>
              </a:lnSpc>
              <a:spcBef>
                <a:spcPct val="0"/>
              </a:spcBef>
              <a:spcAft>
                <a:spcPts val="225"/>
              </a:spcAft>
              <a:defRPr/>
            </a:pPr>
            <a:r>
              <a:rPr lang="ja-JP" altLang="en-US" sz="1400" dirty="0">
                <a:solidFill>
                  <a:srgbClr val="000000"/>
                </a:solidFill>
                <a:latin typeface="BIZ UDゴシック" panose="020B0400000000000000" pitchFamily="49" charset="-128"/>
                <a:ea typeface="BIZ UDゴシック" panose="020B0400000000000000" pitchFamily="49" charset="-128"/>
              </a:rPr>
              <a:t>・現計画の取組結果の検証と課題整理</a:t>
            </a:r>
            <a:endParaRPr lang="en-US" altLang="ja-JP" sz="1400" dirty="0">
              <a:solidFill>
                <a:srgbClr val="000000"/>
              </a:solidFill>
              <a:latin typeface="BIZ UDゴシック" panose="020B0400000000000000" pitchFamily="49" charset="-128"/>
              <a:ea typeface="BIZ UDゴシック" panose="020B0400000000000000" pitchFamily="49" charset="-128"/>
            </a:endParaRPr>
          </a:p>
          <a:p>
            <a:pPr>
              <a:lnSpc>
                <a:spcPts val="2500"/>
              </a:lnSpc>
              <a:spcBef>
                <a:spcPct val="0"/>
              </a:spcBef>
              <a:spcAft>
                <a:spcPts val="225"/>
              </a:spcAft>
              <a:defRPr/>
            </a:pPr>
            <a:r>
              <a:rPr lang="ja-JP" altLang="en-US" sz="1400" dirty="0">
                <a:solidFill>
                  <a:srgbClr val="000000"/>
                </a:solidFill>
                <a:latin typeface="BIZ UDゴシック" panose="020B0400000000000000" pitchFamily="49" charset="-128"/>
                <a:ea typeface="BIZ UDゴシック" panose="020B0400000000000000" pitchFamily="49" charset="-128"/>
              </a:rPr>
              <a:t>・課題を踏まえた検討の方向性を整理</a:t>
            </a:r>
            <a:endParaRPr lang="en-US" altLang="ja-JP" sz="1400" dirty="0">
              <a:solidFill>
                <a:schemeClr val="tx1"/>
              </a:solidFill>
              <a:latin typeface="BIZ UDゴシック" panose="020B0400000000000000" pitchFamily="49" charset="-128"/>
              <a:ea typeface="BIZ UDゴシック" panose="020B0400000000000000" pitchFamily="49" charset="-128"/>
            </a:endParaRPr>
          </a:p>
          <a:p>
            <a:pPr>
              <a:lnSpc>
                <a:spcPts val="2500"/>
              </a:lnSpc>
              <a:spcBef>
                <a:spcPct val="0"/>
              </a:spcBef>
              <a:spcAft>
                <a:spcPts val="225"/>
              </a:spcAft>
              <a:defRPr/>
            </a:pPr>
            <a:r>
              <a:rPr lang="ja-JP" altLang="en-US" sz="1400" dirty="0">
                <a:solidFill>
                  <a:srgbClr val="000000"/>
                </a:solidFill>
                <a:latin typeface="BIZ UDゴシック" panose="020B0400000000000000" pitchFamily="49" charset="-128"/>
                <a:ea typeface="BIZ UDゴシック" panose="020B0400000000000000" pitchFamily="49" charset="-128"/>
              </a:rPr>
              <a:t>・適切な維持管理手法の検討</a:t>
            </a:r>
            <a:endParaRPr lang="en-US" altLang="ja-JP" sz="1400" dirty="0">
              <a:solidFill>
                <a:srgbClr val="000000"/>
              </a:solidFill>
              <a:latin typeface="BIZ UDゴシック" panose="020B0400000000000000" pitchFamily="49" charset="-128"/>
              <a:ea typeface="BIZ UDゴシック" panose="020B0400000000000000" pitchFamily="49" charset="-128"/>
            </a:endParaRPr>
          </a:p>
          <a:p>
            <a:pPr>
              <a:lnSpc>
                <a:spcPts val="2500"/>
              </a:lnSpc>
              <a:spcBef>
                <a:spcPct val="0"/>
              </a:spcBef>
              <a:spcAft>
                <a:spcPts val="225"/>
              </a:spcAft>
              <a:defRPr/>
            </a:pPr>
            <a:r>
              <a:rPr lang="ja-JP" altLang="en-US" sz="1400" dirty="0">
                <a:solidFill>
                  <a:srgbClr val="000000"/>
                </a:solidFill>
                <a:latin typeface="BIZ UDゴシック" panose="020B0400000000000000" pitchFamily="49" charset="-128"/>
                <a:ea typeface="BIZ UDゴシック" panose="020B0400000000000000" pitchFamily="49" charset="-128"/>
              </a:rPr>
              <a:t>・目標管理水準及び最適な補修時期の検討</a:t>
            </a:r>
            <a:endParaRPr lang="en-US" altLang="ja-JP" sz="1400" dirty="0">
              <a:solidFill>
                <a:srgbClr val="000000"/>
              </a:solidFill>
              <a:latin typeface="BIZ UDゴシック" panose="020B0400000000000000" pitchFamily="49" charset="-128"/>
              <a:ea typeface="BIZ UDゴシック" panose="020B0400000000000000" pitchFamily="49" charset="-128"/>
            </a:endParaRPr>
          </a:p>
          <a:p>
            <a:pPr>
              <a:lnSpc>
                <a:spcPts val="2500"/>
              </a:lnSpc>
              <a:spcBef>
                <a:spcPct val="0"/>
              </a:spcBef>
              <a:spcAft>
                <a:spcPts val="225"/>
              </a:spcAft>
              <a:defRPr/>
            </a:pPr>
            <a:r>
              <a:rPr lang="ja-JP" altLang="en-US" sz="1400" dirty="0">
                <a:solidFill>
                  <a:srgbClr val="000000"/>
                </a:solidFill>
                <a:latin typeface="BIZ UDゴシック" panose="020B0400000000000000" pitchFamily="49" charset="-128"/>
                <a:ea typeface="BIZ UDゴシック" panose="020B0400000000000000" pitchFamily="49" charset="-128"/>
              </a:rPr>
              <a:t>・更新の考え方、更新フローの妥当性の検討</a:t>
            </a:r>
            <a:endParaRPr lang="en-US" altLang="ja-JP" sz="1400" dirty="0">
              <a:solidFill>
                <a:srgbClr val="000000"/>
              </a:solidFill>
              <a:latin typeface="BIZ UDゴシック" panose="020B0400000000000000" pitchFamily="49" charset="-128"/>
              <a:ea typeface="BIZ UDゴシック" panose="020B0400000000000000" pitchFamily="49" charset="-128"/>
            </a:endParaRPr>
          </a:p>
          <a:p>
            <a:pPr>
              <a:lnSpc>
                <a:spcPts val="2500"/>
              </a:lnSpc>
              <a:spcBef>
                <a:spcPct val="0"/>
              </a:spcBef>
              <a:spcAft>
                <a:spcPts val="225"/>
              </a:spcAft>
              <a:defRPr/>
            </a:pPr>
            <a:r>
              <a:rPr lang="ja-JP" altLang="en-US" sz="1400" kern="1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・各分野の検討成果とりまとめ</a:t>
            </a:r>
            <a:endParaRPr lang="en-US" altLang="ja-JP" sz="1400" dirty="0">
              <a:solidFill>
                <a:schemeClr val="tx1">
                  <a:lumMod val="95000"/>
                  <a:lumOff val="5000"/>
                </a:schemeClr>
              </a:solidFill>
              <a:latin typeface="BIZ UDゴシック" panose="020B0400000000000000" pitchFamily="49" charset="-128"/>
              <a:ea typeface="BIZ UDゴシック" panose="020B0400000000000000" pitchFamily="49" charset="-128"/>
            </a:endParaRPr>
          </a:p>
        </p:txBody>
      </p:sp>
      <p:sp>
        <p:nvSpPr>
          <p:cNvPr id="49" name="四角形: 角を丸くする 48">
            <a:extLst>
              <a:ext uri="{FF2B5EF4-FFF2-40B4-BE49-F238E27FC236}">
                <a16:creationId xmlns:a16="http://schemas.microsoft.com/office/drawing/2014/main" id="{078A8EDB-7280-46F8-BA84-B77E77823B76}"/>
              </a:ext>
            </a:extLst>
          </p:cNvPr>
          <p:cNvSpPr/>
          <p:nvPr/>
        </p:nvSpPr>
        <p:spPr>
          <a:xfrm>
            <a:off x="286114" y="1982794"/>
            <a:ext cx="3025350" cy="2892411"/>
          </a:xfrm>
          <a:prstGeom prst="roundRect">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ja-JP" altLang="en-US" sz="1600" b="1" u="sng" dirty="0">
                <a:solidFill>
                  <a:schemeClr val="tx1">
                    <a:lumMod val="95000"/>
                    <a:lumOff val="5000"/>
                  </a:schemeClr>
                </a:solidFill>
                <a:latin typeface="Meiryo UI" panose="020B0604030504040204" pitchFamily="50" charset="-128"/>
                <a:ea typeface="Meiryo UI" panose="020B0604030504040204" pitchFamily="50" charset="-128"/>
              </a:rPr>
              <a:t>全体検討部会</a:t>
            </a:r>
            <a:endParaRPr lang="en-US" altLang="ja-JP" sz="1600" b="1" u="sng" dirty="0">
              <a:solidFill>
                <a:schemeClr val="tx1">
                  <a:lumMod val="95000"/>
                  <a:lumOff val="5000"/>
                </a:schemeClr>
              </a:solidFill>
              <a:latin typeface="Meiryo UI" panose="020B0604030504040204" pitchFamily="50" charset="-128"/>
              <a:ea typeface="Meiryo UI" panose="020B0604030504040204" pitchFamily="50" charset="-128"/>
            </a:endParaRPr>
          </a:p>
          <a:p>
            <a:pPr algn="ctr">
              <a:lnSpc>
                <a:spcPct val="50000"/>
              </a:lnSpc>
              <a:spcAft>
                <a:spcPts val="225"/>
              </a:spcAft>
            </a:pPr>
            <a:endParaRPr lang="en-US" altLang="ja-JP" sz="1400" u="sng" dirty="0">
              <a:solidFill>
                <a:schemeClr val="tx1">
                  <a:lumMod val="95000"/>
                  <a:lumOff val="5000"/>
                </a:schemeClr>
              </a:solidFill>
              <a:latin typeface="Meiryo UI" panose="020B0604030504040204" pitchFamily="50" charset="-128"/>
              <a:ea typeface="Meiryo UI" panose="020B0604030504040204" pitchFamily="50" charset="-128"/>
            </a:endParaRPr>
          </a:p>
          <a:p>
            <a:pPr>
              <a:lnSpc>
                <a:spcPts val="2500"/>
              </a:lnSpc>
              <a:spcAft>
                <a:spcPts val="225"/>
              </a:spcAft>
              <a:defRPr/>
            </a:pPr>
            <a:r>
              <a:rPr lang="ja-JP" altLang="en-US" sz="1400" dirty="0">
                <a:solidFill>
                  <a:srgbClr val="000000"/>
                </a:solidFill>
                <a:latin typeface="BIZ UDゴシック" panose="020B0400000000000000" pitchFamily="49" charset="-128"/>
                <a:ea typeface="BIZ UDゴシック" panose="020B0400000000000000" pitchFamily="49" charset="-128"/>
              </a:rPr>
              <a:t>・各部会での検証結果、課題等を</a:t>
            </a:r>
            <a:endParaRPr lang="en-US" altLang="ja-JP" sz="1400" dirty="0">
              <a:solidFill>
                <a:srgbClr val="000000"/>
              </a:solidFill>
              <a:latin typeface="BIZ UDゴシック" panose="020B0400000000000000" pitchFamily="49" charset="-128"/>
              <a:ea typeface="BIZ UDゴシック" panose="020B0400000000000000" pitchFamily="49" charset="-128"/>
            </a:endParaRPr>
          </a:p>
          <a:p>
            <a:pPr>
              <a:lnSpc>
                <a:spcPts val="2500"/>
              </a:lnSpc>
              <a:spcAft>
                <a:spcPts val="225"/>
              </a:spcAft>
              <a:defRPr/>
            </a:pPr>
            <a:r>
              <a:rPr lang="ja-JP" altLang="en-US" sz="1400" dirty="0">
                <a:solidFill>
                  <a:srgbClr val="000000"/>
                </a:solidFill>
                <a:latin typeface="BIZ UDゴシック" panose="020B0400000000000000" pitchFamily="49" charset="-128"/>
                <a:ea typeface="BIZ UDゴシック" panose="020B0400000000000000" pitchFamily="49" charset="-128"/>
              </a:rPr>
              <a:t>　踏まえた全体の取組方針の策定</a:t>
            </a:r>
            <a:endParaRPr lang="en-US" altLang="ja-JP" sz="1400" dirty="0">
              <a:solidFill>
                <a:srgbClr val="000000"/>
              </a:solidFill>
              <a:latin typeface="BIZ UDゴシック" panose="020B0400000000000000" pitchFamily="49" charset="-128"/>
              <a:ea typeface="BIZ UDゴシック" panose="020B0400000000000000" pitchFamily="49" charset="-128"/>
            </a:endParaRPr>
          </a:p>
          <a:p>
            <a:pPr>
              <a:lnSpc>
                <a:spcPts val="2500"/>
              </a:lnSpc>
              <a:spcAft>
                <a:spcPts val="225"/>
              </a:spcAft>
              <a:defRPr/>
            </a:pPr>
            <a:r>
              <a:rPr lang="ja-JP" altLang="en-US" sz="1400" dirty="0">
                <a:solidFill>
                  <a:srgbClr val="000000"/>
                </a:solidFill>
                <a:latin typeface="BIZ UDゴシック" panose="020B0400000000000000" pitchFamily="49" charset="-128"/>
                <a:ea typeface="BIZ UDゴシック" panose="020B0400000000000000" pitchFamily="49" charset="-128"/>
              </a:rPr>
              <a:t>・持続可能な維持管理の仕組み</a:t>
            </a:r>
            <a:endParaRPr lang="en-US" altLang="ja-JP" sz="1400" dirty="0">
              <a:solidFill>
                <a:srgbClr val="000000"/>
              </a:solidFill>
              <a:latin typeface="BIZ UDゴシック" panose="020B0400000000000000" pitchFamily="49" charset="-128"/>
              <a:ea typeface="BIZ UDゴシック" panose="020B0400000000000000" pitchFamily="49" charset="-128"/>
            </a:endParaRPr>
          </a:p>
          <a:p>
            <a:pPr>
              <a:lnSpc>
                <a:spcPts val="2500"/>
              </a:lnSpc>
              <a:spcAft>
                <a:spcPts val="225"/>
              </a:spcAft>
              <a:defRPr/>
            </a:pPr>
            <a:r>
              <a:rPr lang="ja-JP" altLang="en-US" sz="1400" dirty="0">
                <a:solidFill>
                  <a:srgbClr val="000000"/>
                </a:solidFill>
                <a:latin typeface="BIZ UDゴシック" panose="020B0400000000000000" pitchFamily="49" charset="-128"/>
                <a:ea typeface="BIZ UDゴシック" panose="020B0400000000000000" pitchFamily="49" charset="-128"/>
              </a:rPr>
              <a:t>　づくりの取組方針の策定</a:t>
            </a:r>
            <a:endParaRPr lang="en-US" altLang="ja-JP" sz="1400" dirty="0">
              <a:solidFill>
                <a:srgbClr val="000000"/>
              </a:solidFill>
              <a:latin typeface="BIZ UDゴシック" panose="020B0400000000000000" pitchFamily="49" charset="-128"/>
              <a:ea typeface="BIZ UDゴシック" panose="020B0400000000000000" pitchFamily="49" charset="-128"/>
            </a:endParaRPr>
          </a:p>
          <a:p>
            <a:pPr>
              <a:lnSpc>
                <a:spcPts val="2500"/>
              </a:lnSpc>
              <a:spcAft>
                <a:spcPts val="225"/>
              </a:spcAft>
              <a:defRPr/>
            </a:pPr>
            <a:r>
              <a:rPr lang="ja-JP" altLang="en-US" sz="1400" dirty="0">
                <a:solidFill>
                  <a:srgbClr val="000000"/>
                </a:solidFill>
                <a:latin typeface="BIZ UDゴシック" panose="020B0400000000000000" pitchFamily="49" charset="-128"/>
                <a:ea typeface="BIZ UDゴシック" panose="020B0400000000000000" pitchFamily="49" charset="-128"/>
              </a:rPr>
              <a:t>・全体成果とりまとめ</a:t>
            </a:r>
            <a:endParaRPr lang="en-US" altLang="ja-JP" sz="1400" dirty="0">
              <a:solidFill>
                <a:schemeClr val="tx1">
                  <a:lumMod val="95000"/>
                  <a:lumOff val="5000"/>
                </a:schemeClr>
              </a:solidFill>
              <a:latin typeface="BIZ UDゴシック" panose="020B0400000000000000" pitchFamily="49" charset="-128"/>
              <a:ea typeface="BIZ UDゴシック" panose="020B0400000000000000" pitchFamily="49" charset="-128"/>
            </a:endParaRPr>
          </a:p>
        </p:txBody>
      </p:sp>
      <p:sp>
        <p:nvSpPr>
          <p:cNvPr id="52" name="矢印: 左右 51">
            <a:extLst>
              <a:ext uri="{FF2B5EF4-FFF2-40B4-BE49-F238E27FC236}">
                <a16:creationId xmlns:a16="http://schemas.microsoft.com/office/drawing/2014/main" id="{1ECA57C0-A262-4C9A-AD5B-EF66244715F3}"/>
              </a:ext>
            </a:extLst>
          </p:cNvPr>
          <p:cNvSpPr/>
          <p:nvPr/>
        </p:nvSpPr>
        <p:spPr>
          <a:xfrm>
            <a:off x="3366348" y="3267682"/>
            <a:ext cx="1006752" cy="729701"/>
          </a:xfrm>
          <a:prstGeom prst="leftRightArrow">
            <a:avLst/>
          </a:prstGeom>
          <a:no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3" name="二等辺三角形 52">
            <a:extLst>
              <a:ext uri="{FF2B5EF4-FFF2-40B4-BE49-F238E27FC236}">
                <a16:creationId xmlns:a16="http://schemas.microsoft.com/office/drawing/2014/main" id="{5349DCB0-955E-4242-9B94-3EF4FD323C1C}"/>
              </a:ext>
            </a:extLst>
          </p:cNvPr>
          <p:cNvSpPr/>
          <p:nvPr/>
        </p:nvSpPr>
        <p:spPr>
          <a:xfrm rot="10800000">
            <a:off x="2229967" y="5211421"/>
            <a:ext cx="4487415" cy="325764"/>
          </a:xfrm>
          <a:prstGeom prst="triangle">
            <a:avLst>
              <a:gd name="adj" fmla="val 48936"/>
            </a:avLst>
          </a:prstGeom>
          <a:solidFill>
            <a:srgbClr val="00B0F0"/>
          </a:solidFill>
          <a:ln>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54" name="テキスト ボックス 53">
            <a:extLst>
              <a:ext uri="{FF2B5EF4-FFF2-40B4-BE49-F238E27FC236}">
                <a16:creationId xmlns:a16="http://schemas.microsoft.com/office/drawing/2014/main" id="{34B80982-2BBC-4AEA-9444-7EB4F3D99E78}"/>
              </a:ext>
            </a:extLst>
          </p:cNvPr>
          <p:cNvSpPr txBox="1"/>
          <p:nvPr/>
        </p:nvSpPr>
        <p:spPr>
          <a:xfrm>
            <a:off x="1556293" y="5834129"/>
            <a:ext cx="5834761" cy="379026"/>
          </a:xfrm>
          <a:prstGeom prst="rect">
            <a:avLst/>
          </a:prstGeom>
          <a:noFill/>
          <a:ln w="28575" cmpd="dbl">
            <a:solidFill>
              <a:schemeClr val="accent1">
                <a:shade val="50000"/>
              </a:schemeClr>
            </a:solidFill>
            <a:prstDash val="solid"/>
          </a:ln>
        </p:spPr>
        <p:txBody>
          <a:bodyPr wrap="square" tIns="81000" bIns="81000" rtlCol="0" anchor="ctr">
            <a:spAutoFit/>
          </a:bodyPr>
          <a:lstStyle/>
          <a:p>
            <a:pPr algn="ctr"/>
            <a:r>
              <a:rPr lang="en-US" altLang="ja-JP" sz="140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ja-JP" sz="1400">
                <a:latin typeface="BIZ UDゴシック" panose="020B0400000000000000" pitchFamily="49" charset="-128"/>
                <a:ea typeface="BIZ UDゴシック" panose="020B0400000000000000" pitchFamily="49" charset="-128"/>
                <a:cs typeface="Times New Roman" panose="02020603050405020304" pitchFamily="18" charset="0"/>
              </a:rPr>
              <a:t>大阪府都市基盤施設長寿命化計画の見直しについて</a:t>
            </a:r>
            <a:r>
              <a:rPr lang="en-US" altLang="ja-JP" sz="1400">
                <a:latin typeface="BIZ UDゴシック" panose="020B0400000000000000" pitchFamily="49" charset="-128"/>
                <a:ea typeface="BIZ UDゴシック" panose="020B0400000000000000" pitchFamily="49" charset="-128"/>
                <a:cs typeface="Times New Roman" panose="02020603050405020304" pitchFamily="18" charset="0"/>
              </a:rPr>
              <a:t>』</a:t>
            </a:r>
            <a:r>
              <a:rPr lang="ja-JP" altLang="en-US" sz="1400">
                <a:latin typeface="BIZ UDゴシック" panose="020B0400000000000000" pitchFamily="49" charset="-128"/>
                <a:ea typeface="BIZ UDゴシック" panose="020B0400000000000000" pitchFamily="49" charset="-128"/>
                <a:cs typeface="Times New Roman" panose="02020603050405020304" pitchFamily="18" charset="0"/>
              </a:rPr>
              <a:t>に対する答申</a:t>
            </a:r>
            <a:endParaRPr lang="ja-JP" altLang="en-US" sz="1400">
              <a:latin typeface="BIZ UDゴシック" panose="020B0400000000000000" pitchFamily="49" charset="-128"/>
              <a:ea typeface="BIZ UDゴシック" panose="020B0400000000000000" pitchFamily="49" charset="-128"/>
            </a:endParaRPr>
          </a:p>
        </p:txBody>
      </p:sp>
      <p:sp>
        <p:nvSpPr>
          <p:cNvPr id="76" name="Rectangle 2">
            <a:extLst>
              <a:ext uri="{FF2B5EF4-FFF2-40B4-BE49-F238E27FC236}">
                <a16:creationId xmlns:a16="http://schemas.microsoft.com/office/drawing/2014/main" id="{2155AB1B-58C0-4CC6-8B17-77FAE5BF568B}"/>
              </a:ext>
            </a:extLst>
          </p:cNvPr>
          <p:cNvSpPr>
            <a:spLocks noChangeArrowheads="1"/>
          </p:cNvSpPr>
          <p:nvPr/>
        </p:nvSpPr>
        <p:spPr bwMode="auto">
          <a:xfrm>
            <a:off x="1570" y="-1"/>
            <a:ext cx="9142430" cy="56264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68513" tIns="34256" rIns="68513" bIns="34256" anchor="ctr"/>
          <a:lstStyle/>
          <a:p>
            <a:pPr>
              <a:defRPr/>
            </a:pPr>
            <a:r>
              <a:rPr lang="ja-JP" altLang="en-US" sz="2000" b="1">
                <a:solidFill>
                  <a:schemeClr val="bg1"/>
                </a:solidFill>
                <a:latin typeface="Meiryo UI" pitchFamily="50" charset="-128"/>
                <a:ea typeface="Meiryo UI" pitchFamily="50" charset="-128"/>
                <a:cs typeface="Meiryo UI" pitchFamily="50" charset="-128"/>
              </a:rPr>
              <a:t>　</a:t>
            </a:r>
            <a:r>
              <a:rPr lang="ja-JP" altLang="en-US" sz="2000" b="1">
                <a:solidFill>
                  <a:schemeClr val="bg1"/>
                </a:solidFill>
                <a:latin typeface="BIZ UDゴシック" panose="020B0400000000000000" pitchFamily="49" charset="-128"/>
                <a:ea typeface="BIZ UDゴシック" panose="020B0400000000000000" pitchFamily="49" charset="-128"/>
                <a:cs typeface="Meiryo UI" pitchFamily="50" charset="-128"/>
              </a:rPr>
              <a:t>審議会諮問内容及び役割について　　　　　　　　　　　  　</a:t>
            </a:r>
            <a:endParaRPr lang="en-US" altLang="zh-TW" sz="20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4" name="スライド番号プレースホルダー 3">
            <a:extLst>
              <a:ext uri="{FF2B5EF4-FFF2-40B4-BE49-F238E27FC236}">
                <a16:creationId xmlns:a16="http://schemas.microsoft.com/office/drawing/2014/main" id="{ADAF6504-F9E3-D89A-88CF-914C480E8631}"/>
              </a:ext>
            </a:extLst>
          </p:cNvPr>
          <p:cNvSpPr txBox="1">
            <a:spLocks/>
          </p:cNvSpPr>
          <p:nvPr/>
        </p:nvSpPr>
        <p:spPr>
          <a:xfrm>
            <a:off x="8483600" y="6530975"/>
            <a:ext cx="6604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2</a:t>
            </a:fld>
            <a:endParaRPr lang="ja-JP" altLang="en-US"/>
          </a:p>
        </p:txBody>
      </p:sp>
    </p:spTree>
    <p:extLst>
      <p:ext uri="{BB962C8B-B14F-4D97-AF65-F5344CB8AC3E}">
        <p14:creationId xmlns:p14="http://schemas.microsoft.com/office/powerpoint/2010/main" val="2086371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0DECD-2109-F55A-CA54-A486284D3F8D}"/>
            </a:ext>
          </a:extLst>
        </p:cNvPr>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501092DE-AB4F-6A3C-00D1-BAB8CD090414}"/>
              </a:ext>
            </a:extLst>
          </p:cNvPr>
          <p:cNvSpPr txBox="1">
            <a:spLocks/>
          </p:cNvSpPr>
          <p:nvPr/>
        </p:nvSpPr>
        <p:spPr>
          <a:xfrm>
            <a:off x="207573" y="1184501"/>
            <a:ext cx="5732579" cy="484422"/>
          </a:xfrm>
          <a:prstGeom prst="rect">
            <a:avLst/>
          </a:prstGeom>
          <a:noFill/>
          <a:ln w="12700">
            <a:noFill/>
          </a:ln>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7200" dirty="0">
                <a:latin typeface="BIZ UDゴシック" panose="020B0400000000000000" pitchFamily="49" charset="-128"/>
                <a:ea typeface="BIZ UDゴシック" panose="020B0400000000000000" pitchFamily="49" charset="-128"/>
                <a:cs typeface="Meiryo UI" panose="020B0604030504040204" pitchFamily="50" charset="-128"/>
              </a:rPr>
              <a:t>◇点検結果の概要（主桁　</a:t>
            </a:r>
            <a:r>
              <a:rPr lang="en-US" altLang="ja-JP" sz="7200" dirty="0">
                <a:latin typeface="BIZ UDゴシック" panose="020B0400000000000000" pitchFamily="49" charset="-128"/>
                <a:ea typeface="BIZ UDゴシック" panose="020B0400000000000000" pitchFamily="49" charset="-128"/>
                <a:cs typeface="Meiryo UI" panose="020B0604030504040204" pitchFamily="50" charset="-128"/>
              </a:rPr>
              <a:t>Ⅲ</a:t>
            </a:r>
            <a:r>
              <a:rPr lang="ja-JP" altLang="en-US" sz="7200" dirty="0">
                <a:latin typeface="BIZ UDゴシック" panose="020B0400000000000000" pitchFamily="49" charset="-128"/>
                <a:ea typeface="BIZ UDゴシック" panose="020B0400000000000000" pitchFamily="49" charset="-128"/>
                <a:cs typeface="Meiryo UI" panose="020B0604030504040204" pitchFamily="50" charset="-128"/>
              </a:rPr>
              <a:t>判定）</a:t>
            </a:r>
            <a:endParaRPr lang="en-US" altLang="ja-JP" sz="7200" dirty="0">
              <a:latin typeface="BIZ UDゴシック" panose="020B0400000000000000" pitchFamily="49" charset="-128"/>
              <a:ea typeface="BIZ UDゴシック" panose="020B0400000000000000" pitchFamily="49" charset="-128"/>
              <a:cs typeface="Meiryo UI" panose="020B0604030504040204" pitchFamily="50"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EE9434AA-5F41-51CF-19F5-A884719C83B2}"/>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20</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6882A43D-D8BA-1271-66FE-E278575C31C7}"/>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523EB985-007A-5126-2F82-DF6E0E8516A1}"/>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４</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10" name="コンテンツ プレースホルダー 2">
            <a:extLst>
              <a:ext uri="{FF2B5EF4-FFF2-40B4-BE49-F238E27FC236}">
                <a16:creationId xmlns:a16="http://schemas.microsoft.com/office/drawing/2014/main" id="{F6B9FA84-18F6-E84D-714A-CDAF2B01505D}"/>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4-3</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目標管理水準への対応状況［点検結果の状況］</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7" name="コンテンツ プレースホルダー 2">
            <a:extLst>
              <a:ext uri="{FF2B5EF4-FFF2-40B4-BE49-F238E27FC236}">
                <a16:creationId xmlns:a16="http://schemas.microsoft.com/office/drawing/2014/main" id="{ED141B7D-6BC1-4015-8D48-3F23F531A33E}"/>
              </a:ext>
            </a:extLst>
          </p:cNvPr>
          <p:cNvSpPr txBox="1">
            <a:spLocks/>
          </p:cNvSpPr>
          <p:nvPr/>
        </p:nvSpPr>
        <p:spPr>
          <a:xfrm>
            <a:off x="6415879" y="1737577"/>
            <a:ext cx="2806478" cy="2367531"/>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◇損傷の考察</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6000" indent="0">
              <a:lnSpc>
                <a:spcPts val="240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・腐食が全体の８割</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6000" indent="0">
              <a:lnSpc>
                <a:spcPts val="240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・その他は、亀裂や破断</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6000" indent="0">
              <a:lnSpc>
                <a:spcPts val="2400"/>
              </a:lnSpc>
              <a:spcBef>
                <a:spcPts val="0"/>
              </a:spcBef>
              <a:buNone/>
            </a:pP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6000" indent="0">
              <a:lnSpc>
                <a:spcPts val="2400"/>
              </a:lnSpc>
              <a:spcBef>
                <a:spcPts val="0"/>
              </a:spcBef>
              <a:buNone/>
            </a:pP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6000" indent="0">
              <a:lnSpc>
                <a:spcPts val="2400"/>
              </a:lnSpc>
              <a:spcBef>
                <a:spcPts val="0"/>
              </a:spcBef>
              <a:buNone/>
            </a:pP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9" name="コンテンツ プレースホルダー 2">
            <a:extLst>
              <a:ext uri="{FF2B5EF4-FFF2-40B4-BE49-F238E27FC236}">
                <a16:creationId xmlns:a16="http://schemas.microsoft.com/office/drawing/2014/main" id="{B17CC2AF-962E-4087-8A55-35D745809B34}"/>
              </a:ext>
            </a:extLst>
          </p:cNvPr>
          <p:cNvSpPr txBox="1">
            <a:spLocks/>
          </p:cNvSpPr>
          <p:nvPr/>
        </p:nvSpPr>
        <p:spPr>
          <a:xfrm>
            <a:off x="6415879" y="4105108"/>
            <a:ext cx="3096345" cy="2367531"/>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◇損傷の考察</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180000" indent="-540000">
              <a:lnSpc>
                <a:spcPts val="240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・剥離・鉄筋露出、ひびわれが</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180000" indent="-540000">
              <a:lnSpc>
                <a:spcPts val="240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　全体の７割</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6000" indent="0">
              <a:lnSpc>
                <a:spcPts val="2400"/>
              </a:lnSpc>
              <a:spcBef>
                <a:spcPts val="0"/>
              </a:spcBef>
              <a:buNone/>
            </a:pP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12" name="図 11">
            <a:extLst>
              <a:ext uri="{FF2B5EF4-FFF2-40B4-BE49-F238E27FC236}">
                <a16:creationId xmlns:a16="http://schemas.microsoft.com/office/drawing/2014/main" id="{8721F7B6-0480-B495-C336-2BC47B13F0C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88623" y="1817436"/>
            <a:ext cx="2567396" cy="1925547"/>
          </a:xfrm>
          <a:prstGeom prst="rect">
            <a:avLst/>
          </a:prstGeom>
          <a:ln w="19050">
            <a:solidFill>
              <a:schemeClr val="bg2">
                <a:lumMod val="90000"/>
              </a:schemeClr>
            </a:solidFill>
          </a:ln>
        </p:spPr>
      </p:pic>
      <p:pic>
        <p:nvPicPr>
          <p:cNvPr id="13" name="図 12">
            <a:extLst>
              <a:ext uri="{FF2B5EF4-FFF2-40B4-BE49-F238E27FC236}">
                <a16:creationId xmlns:a16="http://schemas.microsoft.com/office/drawing/2014/main" id="{8E8D8EF1-A6E5-2233-BCA5-C7D80DD3C951}"/>
              </a:ext>
            </a:extLst>
          </p:cNvPr>
          <p:cNvPicPr>
            <a:picLocks noChangeAspect="1"/>
          </p:cNvPicPr>
          <p:nvPr/>
        </p:nvPicPr>
        <p:blipFill rotWithShape="1">
          <a:blip r:embed="rId3"/>
          <a:srcRect l="19751" t="3069" r="19766" b="10625"/>
          <a:stretch/>
        </p:blipFill>
        <p:spPr>
          <a:xfrm>
            <a:off x="1099589" y="1546209"/>
            <a:ext cx="2109923" cy="2367532"/>
          </a:xfrm>
          <a:prstGeom prst="rect">
            <a:avLst/>
          </a:prstGeom>
        </p:spPr>
      </p:pic>
      <p:pic>
        <p:nvPicPr>
          <p:cNvPr id="15" name="図 14">
            <a:extLst>
              <a:ext uri="{FF2B5EF4-FFF2-40B4-BE49-F238E27FC236}">
                <a16:creationId xmlns:a16="http://schemas.microsoft.com/office/drawing/2014/main" id="{04AC239B-6276-4EFE-9657-C42152F0A30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88623" y="4189503"/>
            <a:ext cx="2567396" cy="1925547"/>
          </a:xfrm>
          <a:prstGeom prst="rect">
            <a:avLst/>
          </a:prstGeom>
          <a:ln w="19050">
            <a:solidFill>
              <a:schemeClr val="bg2">
                <a:lumMod val="90000"/>
              </a:schemeClr>
            </a:solidFill>
          </a:ln>
        </p:spPr>
      </p:pic>
      <p:pic>
        <p:nvPicPr>
          <p:cNvPr id="16" name="図 15">
            <a:extLst>
              <a:ext uri="{FF2B5EF4-FFF2-40B4-BE49-F238E27FC236}">
                <a16:creationId xmlns:a16="http://schemas.microsoft.com/office/drawing/2014/main" id="{697DB4D0-4085-0A97-5EAC-C5BDFB6E49E2}"/>
              </a:ext>
            </a:extLst>
          </p:cNvPr>
          <p:cNvPicPr>
            <a:picLocks noChangeAspect="1"/>
          </p:cNvPicPr>
          <p:nvPr/>
        </p:nvPicPr>
        <p:blipFill rotWithShape="1">
          <a:blip r:embed="rId5"/>
          <a:srcRect l="18157" t="7469" r="19839"/>
          <a:stretch/>
        </p:blipFill>
        <p:spPr>
          <a:xfrm>
            <a:off x="819045" y="4105108"/>
            <a:ext cx="2806478" cy="2538300"/>
          </a:xfrm>
          <a:prstGeom prst="rect">
            <a:avLst/>
          </a:prstGeom>
        </p:spPr>
      </p:pic>
      <p:sp>
        <p:nvSpPr>
          <p:cNvPr id="14" name="テキスト ボックス 13">
            <a:extLst>
              <a:ext uri="{FF2B5EF4-FFF2-40B4-BE49-F238E27FC236}">
                <a16:creationId xmlns:a16="http://schemas.microsoft.com/office/drawing/2014/main" id="{B2C21872-28CE-4FA5-9B7B-BFF8277B5265}"/>
              </a:ext>
            </a:extLst>
          </p:cNvPr>
          <p:cNvSpPr txBox="1"/>
          <p:nvPr/>
        </p:nvSpPr>
        <p:spPr>
          <a:xfrm>
            <a:off x="281625" y="1683718"/>
            <a:ext cx="784189" cy="307777"/>
          </a:xfrm>
          <a:prstGeom prst="rect">
            <a:avLst/>
          </a:prstGeom>
          <a:solidFill>
            <a:schemeClr val="bg1"/>
          </a:solidFill>
          <a:ln>
            <a:solidFill>
              <a:schemeClr val="tx1"/>
            </a:solidFill>
          </a:ln>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鋼　　橋</a:t>
            </a:r>
          </a:p>
        </p:txBody>
      </p:sp>
      <p:sp>
        <p:nvSpPr>
          <p:cNvPr id="18" name="テキスト ボックス 17">
            <a:extLst>
              <a:ext uri="{FF2B5EF4-FFF2-40B4-BE49-F238E27FC236}">
                <a16:creationId xmlns:a16="http://schemas.microsoft.com/office/drawing/2014/main" id="{AAB9915B-E1E1-4358-830B-6E78870F8CA7}"/>
              </a:ext>
            </a:extLst>
          </p:cNvPr>
          <p:cNvSpPr txBox="1"/>
          <p:nvPr/>
        </p:nvSpPr>
        <p:spPr>
          <a:xfrm>
            <a:off x="282860" y="4105108"/>
            <a:ext cx="830677" cy="523220"/>
          </a:xfrm>
          <a:prstGeom prst="rect">
            <a:avLst/>
          </a:prstGeom>
          <a:solidFill>
            <a:schemeClr val="bg1"/>
          </a:solidFill>
          <a:ln>
            <a:solidFill>
              <a:schemeClr val="tx1"/>
            </a:solidFill>
          </a:ln>
        </p:spPr>
        <p:txBody>
          <a:bodyPr wrap="none" rtlCol="0">
            <a:spAutoFit/>
          </a:bodyPr>
          <a:lstStyle/>
          <a:p>
            <a:r>
              <a:rPr kumimoji="1" lang="ja-JP" altLang="en-US" sz="1400" b="1" dirty="0">
                <a:latin typeface="BIZ UDPゴシック" panose="020B0400000000000000" pitchFamily="50" charset="-128"/>
                <a:ea typeface="BIZ UDPゴシック" panose="020B0400000000000000" pitchFamily="50" charset="-128"/>
              </a:rPr>
              <a:t>コンク</a:t>
            </a:r>
            <a:endParaRPr kumimoji="1" lang="en-US" altLang="ja-JP" sz="1400" b="1" dirty="0">
              <a:latin typeface="BIZ UDPゴシック" panose="020B0400000000000000" pitchFamily="50" charset="-128"/>
              <a:ea typeface="BIZ UDPゴシック" panose="020B0400000000000000" pitchFamily="50" charset="-128"/>
            </a:endParaRPr>
          </a:p>
          <a:p>
            <a:r>
              <a:rPr kumimoji="1" lang="ja-JP" altLang="en-US" sz="1400" b="1" dirty="0">
                <a:latin typeface="BIZ UDPゴシック" panose="020B0400000000000000" pitchFamily="50" charset="-128"/>
                <a:ea typeface="BIZ UDPゴシック" panose="020B0400000000000000" pitchFamily="50" charset="-128"/>
              </a:rPr>
              <a:t>リート橋</a:t>
            </a:r>
          </a:p>
        </p:txBody>
      </p:sp>
    </p:spTree>
    <p:extLst>
      <p:ext uri="{BB962C8B-B14F-4D97-AF65-F5344CB8AC3E}">
        <p14:creationId xmlns:p14="http://schemas.microsoft.com/office/powerpoint/2010/main" val="3610404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4E4232-1147-F150-1317-B52C9E444028}"/>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3000253-9895-442F-1F78-6AB722EE1F31}"/>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21</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A2D30F8F-E9AE-8020-BEFC-CD54CB678139}"/>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41B6FD72-5B38-AAD7-6084-D943E30CA8D5}"/>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４</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10" name="コンテンツ プレースホルダー 2">
            <a:extLst>
              <a:ext uri="{FF2B5EF4-FFF2-40B4-BE49-F238E27FC236}">
                <a16:creationId xmlns:a16="http://schemas.microsoft.com/office/drawing/2014/main" id="{EC1F93FA-9506-E456-6C1C-55F099C7F2BD}"/>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a:latin typeface="BIZ UDゴシック" panose="020B0400000000000000" pitchFamily="49" charset="-128"/>
                <a:ea typeface="BIZ UDゴシック" panose="020B0400000000000000" pitchFamily="49" charset="-128"/>
                <a:cs typeface="Meiryo UI" panose="020B0604030504040204" pitchFamily="50" charset="-128"/>
              </a:rPr>
              <a:t>4-4</a:t>
            </a:r>
            <a:r>
              <a:rPr lang="ja-JP" altLang="en-US" sz="200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目標管理水準への対応状況［事業の進捗状況］</a:t>
            </a:r>
          </a:p>
        </p:txBody>
      </p:sp>
      <p:graphicFrame>
        <p:nvGraphicFramePr>
          <p:cNvPr id="2" name="表 1">
            <a:extLst>
              <a:ext uri="{FF2B5EF4-FFF2-40B4-BE49-F238E27FC236}">
                <a16:creationId xmlns:a16="http://schemas.microsoft.com/office/drawing/2014/main" id="{48A3B47A-1D88-C559-F641-104D0C34E93F}"/>
              </a:ext>
            </a:extLst>
          </p:cNvPr>
          <p:cNvGraphicFramePr>
            <a:graphicFrameLocks noGrp="1"/>
          </p:cNvGraphicFramePr>
          <p:nvPr>
            <p:extLst>
              <p:ext uri="{D42A27DB-BD31-4B8C-83A1-F6EECF244321}">
                <p14:modId xmlns:p14="http://schemas.microsoft.com/office/powerpoint/2010/main" val="3913994742"/>
              </p:ext>
            </p:extLst>
          </p:nvPr>
        </p:nvGraphicFramePr>
        <p:xfrm>
          <a:off x="848444" y="1149155"/>
          <a:ext cx="7447112" cy="564852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1648130724"/>
                    </a:ext>
                  </a:extLst>
                </a:gridCol>
                <a:gridCol w="607112">
                  <a:extLst>
                    <a:ext uri="{9D8B030D-6E8A-4147-A177-3AD203B41FA5}">
                      <a16:colId xmlns:a16="http://schemas.microsoft.com/office/drawing/2014/main" val="27689640"/>
                    </a:ext>
                  </a:extLst>
                </a:gridCol>
                <a:gridCol w="1728000">
                  <a:extLst>
                    <a:ext uri="{9D8B030D-6E8A-4147-A177-3AD203B41FA5}">
                      <a16:colId xmlns:a16="http://schemas.microsoft.com/office/drawing/2014/main" val="1820578844"/>
                    </a:ext>
                  </a:extLst>
                </a:gridCol>
                <a:gridCol w="1476000">
                  <a:extLst>
                    <a:ext uri="{9D8B030D-6E8A-4147-A177-3AD203B41FA5}">
                      <a16:colId xmlns:a16="http://schemas.microsoft.com/office/drawing/2014/main" val="2380619007"/>
                    </a:ext>
                  </a:extLst>
                </a:gridCol>
                <a:gridCol w="1476000">
                  <a:extLst>
                    <a:ext uri="{9D8B030D-6E8A-4147-A177-3AD203B41FA5}">
                      <a16:colId xmlns:a16="http://schemas.microsoft.com/office/drawing/2014/main" val="2106696689"/>
                    </a:ext>
                  </a:extLst>
                </a:gridCol>
              </a:tblGrid>
              <a:tr h="370840">
                <a:tc rowSpan="2">
                  <a:txBody>
                    <a:bodyPr/>
                    <a:lstStyle/>
                    <a:p>
                      <a:pPr algn="ctr"/>
                      <a:r>
                        <a:rPr kumimoji="1" lang="ja-JP" altLang="en-US" sz="1600">
                          <a:latin typeface="BIZ UDゴシック" panose="020B0400000000000000" pitchFamily="49" charset="-128"/>
                          <a:ea typeface="BIZ UDゴシック" panose="020B0400000000000000" pitchFamily="49" charset="-128"/>
                        </a:rPr>
                        <a:t>損傷写真</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gridSpan="2">
                  <a:txBody>
                    <a:bodyPr/>
                    <a:lstStyle/>
                    <a:p>
                      <a:pPr algn="ctr"/>
                      <a:r>
                        <a:rPr kumimoji="1" lang="ja-JP" altLang="en-US" sz="1600">
                          <a:latin typeface="BIZ UDゴシック" panose="020B0400000000000000" pitchFamily="49" charset="-128"/>
                          <a:ea typeface="BIZ UDゴシック" panose="020B0400000000000000" pitchFamily="49" charset="-128"/>
                        </a:rPr>
                        <a:t>区分</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ja-JP" altLang="en-US" sz="1600">
                          <a:latin typeface="BIZ UDゴシック" panose="020B0400000000000000" pitchFamily="49" charset="-128"/>
                          <a:ea typeface="BIZ UDゴシック" panose="020B0400000000000000" pitchFamily="49" charset="-128"/>
                        </a:rPr>
                        <a:t>施設数</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839103084"/>
                  </a:ext>
                </a:extLst>
              </a:tr>
              <a:tr h="370840">
                <a:tc vMerge="1">
                  <a:txBody>
                    <a:bodyPr/>
                    <a:lstStyle/>
                    <a:p>
                      <a:endParaRPr kumimoji="1" lang="ja-JP" altLang="en-US">
                        <a:latin typeface="BIZ UDゴシック" panose="020B0400000000000000" pitchFamily="49" charset="-128"/>
                        <a:ea typeface="BIZ UDゴシック" panose="020B0400000000000000" pitchFamily="49" charset="-128"/>
                      </a:endParaRPr>
                    </a:p>
                  </a:txBody>
                  <a:tcPr>
                    <a:solidFill>
                      <a:schemeClr val="accent1"/>
                    </a:solidFill>
                  </a:tcPr>
                </a:tc>
                <a:tc gridSpan="2" vMerge="1">
                  <a:txBody>
                    <a:bodyPr/>
                    <a:lstStyle/>
                    <a:p>
                      <a:endParaRPr kumimoji="1" lang="ja-JP" altLang="en-US" b="1">
                        <a:solidFill>
                          <a:schemeClr val="bg1"/>
                        </a:solidFill>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vMerge="1">
                  <a:txBody>
                    <a:bodyPr/>
                    <a:lstStyle/>
                    <a:p>
                      <a:endParaRPr kumimoji="1" lang="ja-JP" altLang="en-US" b="1">
                        <a:solidFill>
                          <a:schemeClr val="bg1"/>
                        </a:solidFill>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600" b="0" dirty="0">
                          <a:solidFill>
                            <a:schemeClr val="bg1"/>
                          </a:solidFill>
                          <a:latin typeface="BIZ UDゴシック" panose="020B0400000000000000" pitchFamily="49" charset="-128"/>
                          <a:ea typeface="BIZ UDゴシック" panose="020B0400000000000000" pitchFamily="49" charset="-128"/>
                        </a:rPr>
                        <a:t>計画策定時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600" b="0" dirty="0">
                          <a:solidFill>
                            <a:schemeClr val="bg1"/>
                          </a:solidFill>
                          <a:latin typeface="BIZ UDゴシック" panose="020B0400000000000000" pitchFamily="49" charset="-128"/>
                          <a:ea typeface="BIZ UDゴシック" panose="020B0400000000000000" pitchFamily="49" charset="-128"/>
                        </a:rPr>
                        <a:t>現　　在</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868097570"/>
                  </a:ext>
                </a:extLst>
              </a:tr>
              <a:tr h="1512000">
                <a:tc>
                  <a:txBody>
                    <a:bodyPr/>
                    <a:lstStyle/>
                    <a:p>
                      <a:endParaRPr kumimoji="1" lang="ja-JP" altLang="en-US" sz="1600">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a:latin typeface="BIZ UDゴシック" panose="020B0400000000000000" pitchFamily="49" charset="-128"/>
                          <a:ea typeface="BIZ UDゴシック" panose="020B0400000000000000" pitchFamily="49" charset="-128"/>
                        </a:rPr>
                        <a:t>Ⅰ</a:t>
                      </a:r>
                      <a:endParaRPr kumimoji="1" lang="ja-JP" altLang="en-US" sz="16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600" dirty="0">
                          <a:latin typeface="BIZ UDゴシック" panose="020B0400000000000000" pitchFamily="49" charset="-128"/>
                          <a:ea typeface="BIZ UDゴシック" panose="020B0400000000000000" pitchFamily="49" charset="-128"/>
                        </a:rPr>
                        <a:t>健全</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800" b="0" dirty="0">
                          <a:solidFill>
                            <a:schemeClr val="tx1"/>
                          </a:solidFill>
                          <a:latin typeface="BIZ UDゴシック" panose="020B0400000000000000" pitchFamily="49" charset="-128"/>
                          <a:ea typeface="BIZ UDゴシック" panose="020B0400000000000000" pitchFamily="49" charset="-128"/>
                        </a:rPr>
                        <a:t>2,015</a:t>
                      </a:r>
                      <a:r>
                        <a:rPr kumimoji="1" lang="ja-JP" altLang="en-US" sz="1800" b="0" dirty="0">
                          <a:solidFill>
                            <a:schemeClr val="tx1"/>
                          </a:solidFill>
                          <a:latin typeface="BIZ UDゴシック" panose="020B0400000000000000" pitchFamily="49" charset="-128"/>
                          <a:ea typeface="BIZ UDゴシック" panose="020B0400000000000000" pitchFamily="49" charset="-128"/>
                        </a:rPr>
                        <a:t>　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800" b="0">
                          <a:solidFill>
                            <a:schemeClr val="tx1"/>
                          </a:solidFill>
                          <a:latin typeface="BIZ UDゴシック" panose="020B0400000000000000" pitchFamily="49" charset="-128"/>
                          <a:ea typeface="BIZ UDゴシック" panose="020B0400000000000000" pitchFamily="49" charset="-128"/>
                        </a:rPr>
                        <a:t>1,846</a:t>
                      </a:r>
                      <a:r>
                        <a:rPr kumimoji="1" lang="ja-JP" altLang="en-US" sz="1800" b="0">
                          <a:solidFill>
                            <a:schemeClr val="tx1"/>
                          </a:solidFill>
                          <a:latin typeface="BIZ UDゴシック" panose="020B0400000000000000" pitchFamily="49" charset="-128"/>
                          <a:ea typeface="BIZ UDゴシック" panose="020B0400000000000000" pitchFamily="49" charset="-128"/>
                        </a:rPr>
                        <a:t>　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83322596"/>
                  </a:ext>
                </a:extLst>
              </a:tr>
              <a:tr h="1512000">
                <a:tc>
                  <a:txBody>
                    <a:bodyPr/>
                    <a:lstStyle/>
                    <a:p>
                      <a:endParaRPr kumimoji="1" lang="ja-JP" altLang="en-US" sz="1600">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a:latin typeface="BIZ UDゴシック" panose="020B0400000000000000" pitchFamily="49" charset="-128"/>
                          <a:ea typeface="BIZ UDゴシック" panose="020B0400000000000000" pitchFamily="49" charset="-128"/>
                        </a:rPr>
                        <a:t>Ⅱ</a:t>
                      </a:r>
                      <a:endParaRPr kumimoji="1" lang="ja-JP" altLang="en-US" sz="16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600">
                          <a:latin typeface="BIZ UDゴシック" panose="020B0400000000000000" pitchFamily="49" charset="-128"/>
                          <a:ea typeface="BIZ UDゴシック" panose="020B0400000000000000" pitchFamily="49" charset="-128"/>
                        </a:rPr>
                        <a:t>予防保全段階</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800" b="0" dirty="0">
                          <a:solidFill>
                            <a:schemeClr val="tx1"/>
                          </a:solidFill>
                          <a:latin typeface="BIZ UDゴシック" panose="020B0400000000000000" pitchFamily="49" charset="-128"/>
                          <a:ea typeface="BIZ UDゴシック" panose="020B0400000000000000" pitchFamily="49" charset="-128"/>
                        </a:rPr>
                        <a:t>143</a:t>
                      </a:r>
                      <a:r>
                        <a:rPr kumimoji="1" lang="ja-JP" altLang="en-US" sz="1800" b="0" dirty="0">
                          <a:solidFill>
                            <a:schemeClr val="tx1"/>
                          </a:solidFill>
                          <a:latin typeface="BIZ UDゴシック" panose="020B0400000000000000" pitchFamily="49" charset="-128"/>
                          <a:ea typeface="BIZ UDゴシック" panose="020B0400000000000000" pitchFamily="49" charset="-128"/>
                        </a:rPr>
                        <a:t>　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800" b="0">
                          <a:solidFill>
                            <a:schemeClr val="tx1"/>
                          </a:solidFill>
                          <a:latin typeface="BIZ UDゴシック" panose="020B0400000000000000" pitchFamily="49" charset="-128"/>
                          <a:ea typeface="BIZ UDゴシック" panose="020B0400000000000000" pitchFamily="49" charset="-128"/>
                        </a:rPr>
                        <a:t>442</a:t>
                      </a:r>
                      <a:r>
                        <a:rPr kumimoji="1" lang="ja-JP" altLang="en-US" sz="1800" b="0">
                          <a:solidFill>
                            <a:schemeClr val="tx1"/>
                          </a:solidFill>
                          <a:latin typeface="BIZ UDゴシック" panose="020B0400000000000000" pitchFamily="49" charset="-128"/>
                          <a:ea typeface="BIZ UDゴシック" panose="020B0400000000000000" pitchFamily="49" charset="-128"/>
                        </a:rPr>
                        <a:t>　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82485033"/>
                  </a:ext>
                </a:extLst>
              </a:tr>
              <a:tr h="1512000">
                <a:tc>
                  <a:txBody>
                    <a:bodyPr/>
                    <a:lstStyle/>
                    <a:p>
                      <a:endParaRPr kumimoji="1" lang="ja-JP" altLang="en-US" sz="1600">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a:latin typeface="BIZ UDゴシック" panose="020B0400000000000000" pitchFamily="49" charset="-128"/>
                          <a:ea typeface="BIZ UDゴシック" panose="020B0400000000000000" pitchFamily="49" charset="-128"/>
                        </a:rPr>
                        <a:t>Ⅲ</a:t>
                      </a:r>
                      <a:endParaRPr kumimoji="1" lang="ja-JP" altLang="en-US" sz="16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600">
                          <a:latin typeface="BIZ UDゴシック" panose="020B0400000000000000" pitchFamily="49" charset="-128"/>
                          <a:ea typeface="BIZ UDゴシック" panose="020B0400000000000000" pitchFamily="49" charset="-128"/>
                        </a:rPr>
                        <a:t>早期措置段階</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800" b="0" dirty="0">
                          <a:solidFill>
                            <a:schemeClr val="tx1"/>
                          </a:solidFill>
                          <a:latin typeface="BIZ UDゴシック" panose="020B0400000000000000" pitchFamily="49" charset="-128"/>
                          <a:ea typeface="BIZ UDゴシック" panose="020B0400000000000000" pitchFamily="49" charset="-128"/>
                        </a:rPr>
                        <a:t>51</a:t>
                      </a:r>
                      <a:r>
                        <a:rPr kumimoji="1" lang="ja-JP" altLang="en-US" sz="1800" b="0" dirty="0">
                          <a:solidFill>
                            <a:schemeClr val="tx1"/>
                          </a:solidFill>
                          <a:latin typeface="BIZ UDゴシック" panose="020B0400000000000000" pitchFamily="49" charset="-128"/>
                          <a:ea typeface="BIZ UDゴシック" panose="020B0400000000000000" pitchFamily="49" charset="-128"/>
                        </a:rPr>
                        <a:t>　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800" b="0">
                          <a:solidFill>
                            <a:schemeClr val="tx1"/>
                          </a:solidFill>
                          <a:latin typeface="BIZ UDゴシック" panose="020B0400000000000000" pitchFamily="49" charset="-128"/>
                          <a:ea typeface="BIZ UDゴシック" panose="020B0400000000000000" pitchFamily="49" charset="-128"/>
                        </a:rPr>
                        <a:t>92</a:t>
                      </a:r>
                      <a:r>
                        <a:rPr kumimoji="1" lang="ja-JP" altLang="en-US" sz="1800" b="0">
                          <a:solidFill>
                            <a:schemeClr val="tx1"/>
                          </a:solidFill>
                          <a:latin typeface="BIZ UDゴシック" panose="020B0400000000000000" pitchFamily="49" charset="-128"/>
                          <a:ea typeface="BIZ UDゴシック" panose="020B0400000000000000" pitchFamily="49" charset="-128"/>
                        </a:rPr>
                        <a:t>　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39890704"/>
                  </a:ext>
                </a:extLst>
              </a:tr>
              <a:tr h="370840">
                <a:tc>
                  <a:txBody>
                    <a:bodyPr/>
                    <a:lstStyle/>
                    <a:p>
                      <a:pPr algn="ctr"/>
                      <a:r>
                        <a:rPr kumimoji="1" lang="ja-JP" altLang="en-US" sz="160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a:latin typeface="BIZ UDゴシック" panose="020B0400000000000000" pitchFamily="49" charset="-128"/>
                          <a:ea typeface="BIZ UDゴシック" panose="020B0400000000000000" pitchFamily="49" charset="-128"/>
                        </a:rPr>
                        <a:t>Ⅳ</a:t>
                      </a:r>
                      <a:endParaRPr kumimoji="1" lang="ja-JP" altLang="en-US" sz="16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600">
                          <a:latin typeface="BIZ UDゴシック" panose="020B0400000000000000" pitchFamily="49" charset="-128"/>
                          <a:ea typeface="BIZ UDゴシック" panose="020B0400000000000000" pitchFamily="49" charset="-128"/>
                        </a:rPr>
                        <a:t>緊急措置段階</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800" b="0">
                          <a:solidFill>
                            <a:schemeClr val="tx1"/>
                          </a:solidFill>
                          <a:latin typeface="BIZ UDゴシック" panose="020B0400000000000000" pitchFamily="49" charset="-128"/>
                          <a:ea typeface="BIZ UDゴシック" panose="020B0400000000000000" pitchFamily="49" charset="-128"/>
                        </a:rPr>
                        <a:t>0</a:t>
                      </a:r>
                      <a:r>
                        <a:rPr kumimoji="1" lang="ja-JP" altLang="en-US" sz="1800" b="0">
                          <a:solidFill>
                            <a:schemeClr val="tx1"/>
                          </a:solidFill>
                          <a:latin typeface="BIZ UDゴシック" panose="020B0400000000000000" pitchFamily="49" charset="-128"/>
                          <a:ea typeface="BIZ UDゴシック" panose="020B0400000000000000" pitchFamily="49" charset="-128"/>
                        </a:rPr>
                        <a:t>　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en-US" altLang="ja-JP" sz="1800" b="0" dirty="0">
                          <a:solidFill>
                            <a:schemeClr val="tx1"/>
                          </a:solidFill>
                          <a:latin typeface="BIZ UDゴシック" panose="020B0400000000000000" pitchFamily="49" charset="-128"/>
                          <a:ea typeface="BIZ UDゴシック" panose="020B0400000000000000" pitchFamily="49" charset="-128"/>
                        </a:rPr>
                        <a:t>0</a:t>
                      </a:r>
                      <a:r>
                        <a:rPr kumimoji="1" lang="ja-JP" altLang="en-US" sz="1800" b="0" dirty="0">
                          <a:solidFill>
                            <a:schemeClr val="tx1"/>
                          </a:solidFill>
                          <a:latin typeface="BIZ UDゴシック" panose="020B0400000000000000" pitchFamily="49" charset="-128"/>
                          <a:ea typeface="BIZ UDゴシック" panose="020B0400000000000000" pitchFamily="49" charset="-128"/>
                        </a:rPr>
                        <a:t>　橋</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69922043"/>
                  </a:ext>
                </a:extLst>
              </a:tr>
            </a:tbl>
          </a:graphicData>
        </a:graphic>
      </p:graphicFrame>
      <p:pic>
        <p:nvPicPr>
          <p:cNvPr id="8" name="図 7" descr="石の壁&#10;&#10;中程度の精度で自動的に生成された説明">
            <a:extLst>
              <a:ext uri="{FF2B5EF4-FFF2-40B4-BE49-F238E27FC236}">
                <a16:creationId xmlns:a16="http://schemas.microsoft.com/office/drawing/2014/main" id="{F7A43F5C-F20C-4B21-A5E1-85CD7F8F938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auto">
          <a:xfrm>
            <a:off x="971600" y="3429000"/>
            <a:ext cx="1922780" cy="1446530"/>
          </a:xfrm>
          <a:prstGeom prst="rect">
            <a:avLst/>
          </a:prstGeom>
          <a:noFill/>
          <a:ln w="19050">
            <a:solidFill>
              <a:schemeClr val="bg2">
                <a:lumMod val="90000"/>
              </a:schemeClr>
            </a:solidFill>
          </a:ln>
        </p:spPr>
      </p:pic>
      <p:pic>
        <p:nvPicPr>
          <p:cNvPr id="12" name="図 11">
            <a:extLst>
              <a:ext uri="{FF2B5EF4-FFF2-40B4-BE49-F238E27FC236}">
                <a16:creationId xmlns:a16="http://schemas.microsoft.com/office/drawing/2014/main" id="{FB67987C-5605-25F1-0EE4-DE32C414CD79}"/>
              </a:ext>
            </a:extLst>
          </p:cNvPr>
          <p:cNvPicPr>
            <a:picLocks noChangeAspect="1"/>
          </p:cNvPicPr>
          <p:nvPr/>
        </p:nvPicPr>
        <p:blipFill rotWithShape="1">
          <a:blip r:embed="rId3"/>
          <a:srcRect l="5726" r="5726"/>
          <a:stretch/>
        </p:blipFill>
        <p:spPr>
          <a:xfrm>
            <a:off x="964780" y="1918782"/>
            <a:ext cx="1929600" cy="1447200"/>
          </a:xfrm>
          <a:prstGeom prst="rect">
            <a:avLst/>
          </a:prstGeom>
          <a:ln w="19050">
            <a:solidFill>
              <a:schemeClr val="bg2">
                <a:lumMod val="90000"/>
              </a:schemeClr>
            </a:solidFill>
          </a:ln>
        </p:spPr>
      </p:pic>
      <p:pic>
        <p:nvPicPr>
          <p:cNvPr id="4" name="図 3">
            <a:extLst>
              <a:ext uri="{FF2B5EF4-FFF2-40B4-BE49-F238E27FC236}">
                <a16:creationId xmlns:a16="http://schemas.microsoft.com/office/drawing/2014/main" id="{99E622F0-F45B-4E50-B4B4-7003E0401C9C}"/>
              </a:ext>
            </a:extLst>
          </p:cNvPr>
          <p:cNvPicPr>
            <a:picLocks noChangeAspect="1"/>
          </p:cNvPicPr>
          <p:nvPr/>
        </p:nvPicPr>
        <p:blipFill rotWithShape="1">
          <a:blip r:embed="rId4">
            <a:extLst>
              <a:ext uri="{28A0092B-C50C-407E-A947-70E740481C1C}">
                <a14:useLocalDpi xmlns:a14="http://schemas.microsoft.com/office/drawing/2010/main"/>
              </a:ext>
            </a:extLst>
          </a:blip>
          <a:srcRect l="10116" t="5762" r="12324" b="16677"/>
          <a:stretch/>
        </p:blipFill>
        <p:spPr>
          <a:xfrm>
            <a:off x="971980" y="4950688"/>
            <a:ext cx="1922400" cy="1441800"/>
          </a:xfrm>
          <a:prstGeom prst="rect">
            <a:avLst/>
          </a:prstGeom>
          <a:ln w="19050">
            <a:solidFill>
              <a:schemeClr val="bg2">
                <a:lumMod val="90000"/>
              </a:schemeClr>
            </a:solidFill>
          </a:ln>
        </p:spPr>
      </p:pic>
    </p:spTree>
    <p:extLst>
      <p:ext uri="{BB962C8B-B14F-4D97-AF65-F5344CB8AC3E}">
        <p14:creationId xmlns:p14="http://schemas.microsoft.com/office/powerpoint/2010/main" val="9544667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22</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dirty="0">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4" y="60325"/>
            <a:ext cx="8184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４</a:t>
            </a:r>
            <a:r>
              <a:rPr lang="en-US" altLang="ja-JP" b="1" dirty="0">
                <a:solidFill>
                  <a:schemeClr val="bg1"/>
                </a:solidFill>
                <a:latin typeface="BIZ UDゴシック" panose="020B0400000000000000" pitchFamily="49" charset="-128"/>
                <a:ea typeface="BIZ UDゴシック" panose="020B0400000000000000" pitchFamily="49" charset="-128"/>
              </a:rPr>
              <a:t>)</a:t>
            </a:r>
            <a:r>
              <a:rPr lang="ja-JP" altLang="en-US" b="1" dirty="0">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2" name="コンテンツ プレースホルダー 2">
            <a:extLst>
              <a:ext uri="{FF2B5EF4-FFF2-40B4-BE49-F238E27FC236}">
                <a16:creationId xmlns:a16="http://schemas.microsoft.com/office/drawing/2014/main" id="{C68F2D35-7FFC-5762-8F4E-09F10994511F}"/>
              </a:ext>
            </a:extLst>
          </p:cNvPr>
          <p:cNvSpPr txBox="1">
            <a:spLocks/>
          </p:cNvSpPr>
          <p:nvPr/>
        </p:nvSpPr>
        <p:spPr>
          <a:xfrm>
            <a:off x="60324" y="1070282"/>
            <a:ext cx="9405653" cy="402431"/>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2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◇重点化指標（社会的影響度）に基づいた事業進捗状況</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F7A49898-6E69-325E-8160-7B2DA44D10FD}"/>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4-4</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目標管理水準への対応状況［事業の進捗状況］</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1" name="図 20">
            <a:extLst>
              <a:ext uri="{FF2B5EF4-FFF2-40B4-BE49-F238E27FC236}">
                <a16:creationId xmlns:a16="http://schemas.microsoft.com/office/drawing/2014/main" id="{D2BE1CC9-2AEB-BE2F-FB7D-05C21FE37BE3}"/>
              </a:ext>
            </a:extLst>
          </p:cNvPr>
          <p:cNvPicPr>
            <a:picLocks noChangeAspect="1"/>
          </p:cNvPicPr>
          <p:nvPr/>
        </p:nvPicPr>
        <p:blipFill rotWithShape="1">
          <a:blip r:embed="rId2"/>
          <a:srcRect l="31252" t="20761" r="31037" b="17913"/>
          <a:stretch/>
        </p:blipFill>
        <p:spPr>
          <a:xfrm>
            <a:off x="5087385" y="4993862"/>
            <a:ext cx="1513854" cy="1479368"/>
          </a:xfrm>
          <a:prstGeom prst="rect">
            <a:avLst/>
          </a:prstGeom>
        </p:spPr>
      </p:pic>
      <p:pic>
        <p:nvPicPr>
          <p:cNvPr id="23" name="図 22">
            <a:extLst>
              <a:ext uri="{FF2B5EF4-FFF2-40B4-BE49-F238E27FC236}">
                <a16:creationId xmlns:a16="http://schemas.microsoft.com/office/drawing/2014/main" id="{A990CF8E-9C9E-08BD-AB4B-17C15F8B92FC}"/>
              </a:ext>
            </a:extLst>
          </p:cNvPr>
          <p:cNvPicPr>
            <a:picLocks noChangeAspect="1"/>
          </p:cNvPicPr>
          <p:nvPr/>
        </p:nvPicPr>
        <p:blipFill rotWithShape="1">
          <a:blip r:embed="rId3"/>
          <a:srcRect l="29500" t="20213" r="29573" b="18730"/>
          <a:stretch/>
        </p:blipFill>
        <p:spPr>
          <a:xfrm>
            <a:off x="6676035" y="4979111"/>
            <a:ext cx="1651093" cy="1479368"/>
          </a:xfrm>
          <a:prstGeom prst="rect">
            <a:avLst/>
          </a:prstGeom>
        </p:spPr>
      </p:pic>
      <p:pic>
        <p:nvPicPr>
          <p:cNvPr id="24" name="図 23">
            <a:extLst>
              <a:ext uri="{FF2B5EF4-FFF2-40B4-BE49-F238E27FC236}">
                <a16:creationId xmlns:a16="http://schemas.microsoft.com/office/drawing/2014/main" id="{D0AE3649-95F6-2688-DEBA-2DE6262950ED}"/>
              </a:ext>
            </a:extLst>
          </p:cNvPr>
          <p:cNvPicPr>
            <a:picLocks noChangeAspect="1"/>
          </p:cNvPicPr>
          <p:nvPr/>
        </p:nvPicPr>
        <p:blipFill rotWithShape="1">
          <a:blip r:embed="rId2"/>
          <a:srcRect l="11095" t="82681" r="10999" b="8640"/>
          <a:stretch/>
        </p:blipFill>
        <p:spPr>
          <a:xfrm>
            <a:off x="4890948" y="6428802"/>
            <a:ext cx="3570174" cy="239025"/>
          </a:xfrm>
          <a:prstGeom prst="rect">
            <a:avLst/>
          </a:prstGeom>
        </p:spPr>
      </p:pic>
      <p:sp>
        <p:nvSpPr>
          <p:cNvPr id="28" name="コンテンツ プレースホルダー 2">
            <a:extLst>
              <a:ext uri="{FF2B5EF4-FFF2-40B4-BE49-F238E27FC236}">
                <a16:creationId xmlns:a16="http://schemas.microsoft.com/office/drawing/2014/main" id="{AF95F7EA-6FDF-3A7A-AB15-75BFDCDA3832}"/>
              </a:ext>
            </a:extLst>
          </p:cNvPr>
          <p:cNvSpPr txBox="1">
            <a:spLocks/>
          </p:cNvSpPr>
          <p:nvPr/>
        </p:nvSpPr>
        <p:spPr>
          <a:xfrm>
            <a:off x="5077648" y="4738257"/>
            <a:ext cx="1525028" cy="365125"/>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gn="ctr">
              <a:lnSpc>
                <a:spcPts val="220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鋼橋</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9" name="コンテンツ プレースホルダー 2">
            <a:extLst>
              <a:ext uri="{FF2B5EF4-FFF2-40B4-BE49-F238E27FC236}">
                <a16:creationId xmlns:a16="http://schemas.microsoft.com/office/drawing/2014/main" id="{C536B8EB-D510-DB24-A3EA-45ECA71F0EEE}"/>
              </a:ext>
            </a:extLst>
          </p:cNvPr>
          <p:cNvSpPr txBox="1">
            <a:spLocks/>
          </p:cNvSpPr>
          <p:nvPr/>
        </p:nvSpPr>
        <p:spPr>
          <a:xfrm>
            <a:off x="6537869" y="4711611"/>
            <a:ext cx="1869580" cy="365125"/>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gn="ctr">
              <a:lnSpc>
                <a:spcPts val="220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コンクリート橋</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7" name="コンテンツ プレースホルダー 2">
            <a:extLst>
              <a:ext uri="{FF2B5EF4-FFF2-40B4-BE49-F238E27FC236}">
                <a16:creationId xmlns:a16="http://schemas.microsoft.com/office/drawing/2014/main" id="{0E04CBD9-7F51-0A22-EFB2-F2F2E76AE803}"/>
              </a:ext>
            </a:extLst>
          </p:cNvPr>
          <p:cNvSpPr txBox="1">
            <a:spLocks/>
          </p:cNvSpPr>
          <p:nvPr/>
        </p:nvSpPr>
        <p:spPr>
          <a:xfrm>
            <a:off x="4402809" y="4659093"/>
            <a:ext cx="1372737" cy="334769"/>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2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◇補修内容</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14" name="図 13">
            <a:extLst>
              <a:ext uri="{FF2B5EF4-FFF2-40B4-BE49-F238E27FC236}">
                <a16:creationId xmlns:a16="http://schemas.microsoft.com/office/drawing/2014/main" id="{C86C357C-B7BD-4DC0-9583-D353EAB6DDA9}"/>
              </a:ext>
            </a:extLst>
          </p:cNvPr>
          <p:cNvPicPr>
            <a:picLocks noChangeAspect="1"/>
          </p:cNvPicPr>
          <p:nvPr/>
        </p:nvPicPr>
        <p:blipFill>
          <a:blip r:embed="rId4"/>
          <a:stretch>
            <a:fillRect/>
          </a:stretch>
        </p:blipFill>
        <p:spPr>
          <a:xfrm>
            <a:off x="49074" y="1753475"/>
            <a:ext cx="4343998" cy="4362098"/>
          </a:xfrm>
          <a:prstGeom prst="rect">
            <a:avLst/>
          </a:prstGeom>
          <a:ln w="12700">
            <a:noFill/>
          </a:ln>
        </p:spPr>
      </p:pic>
      <p:sp>
        <p:nvSpPr>
          <p:cNvPr id="26" name="コンテンツ プレースホルダー 2">
            <a:extLst>
              <a:ext uri="{FF2B5EF4-FFF2-40B4-BE49-F238E27FC236}">
                <a16:creationId xmlns:a16="http://schemas.microsoft.com/office/drawing/2014/main" id="{621C15F0-4573-44D2-8AAB-C62D4A79E7DA}"/>
              </a:ext>
            </a:extLst>
          </p:cNvPr>
          <p:cNvSpPr txBox="1">
            <a:spLocks/>
          </p:cNvSpPr>
          <p:nvPr/>
        </p:nvSpPr>
        <p:spPr>
          <a:xfrm>
            <a:off x="3937222" y="6551159"/>
            <a:ext cx="4892696" cy="365125"/>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gn="r">
              <a:lnSpc>
                <a:spcPts val="2200"/>
              </a:lnSpc>
              <a:spcBef>
                <a:spcPts val="0"/>
              </a:spcBef>
              <a:buNone/>
            </a:pPr>
            <a:r>
              <a:rPr lang="en-US" altLang="ja-JP" sz="10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000" dirty="0">
                <a:latin typeface="BIZ UDゴシック" panose="020B0400000000000000" pitchFamily="49" charset="-128"/>
                <a:ea typeface="BIZ UDゴシック" panose="020B0400000000000000" pitchFamily="49" charset="-128"/>
                <a:cs typeface="Meiryo UI" panose="020B0604030504040204" pitchFamily="50" charset="-128"/>
              </a:rPr>
              <a:t>補修内容の件数に対する割合を示す</a:t>
            </a:r>
            <a:r>
              <a:rPr lang="en-US" altLang="ja-JP" sz="1000" dirty="0">
                <a:latin typeface="BIZ UDゴシック" panose="020B0400000000000000" pitchFamily="49" charset="-128"/>
                <a:ea typeface="BIZ UDゴシック" panose="020B0400000000000000" pitchFamily="49" charset="-128"/>
                <a:cs typeface="Meiryo UI" panose="020B0604030504040204" pitchFamily="50" charset="-128"/>
              </a:rPr>
              <a:t>(1</a:t>
            </a:r>
            <a:r>
              <a:rPr lang="ja-JP" altLang="en-US" sz="1000" dirty="0">
                <a:latin typeface="BIZ UDゴシック" panose="020B0400000000000000" pitchFamily="49" charset="-128"/>
                <a:ea typeface="BIZ UDゴシック" panose="020B0400000000000000" pitchFamily="49" charset="-128"/>
                <a:cs typeface="Meiryo UI" panose="020B0604030504040204" pitchFamily="50" charset="-128"/>
              </a:rPr>
              <a:t>橋で複数の補修実施を考慮</a:t>
            </a:r>
            <a:r>
              <a:rPr lang="en-US" altLang="ja-JP" sz="1000" dirty="0">
                <a:latin typeface="BIZ UDゴシック" panose="020B0400000000000000" pitchFamily="49" charset="-128"/>
                <a:ea typeface="BIZ UDゴシック" panose="020B0400000000000000" pitchFamily="49" charset="-128"/>
                <a:cs typeface="Meiryo UI" panose="020B0604030504040204" pitchFamily="50" charset="-128"/>
              </a:rPr>
              <a:t>)</a:t>
            </a:r>
          </a:p>
        </p:txBody>
      </p:sp>
      <p:pic>
        <p:nvPicPr>
          <p:cNvPr id="7" name="図 6">
            <a:extLst>
              <a:ext uri="{FF2B5EF4-FFF2-40B4-BE49-F238E27FC236}">
                <a16:creationId xmlns:a16="http://schemas.microsoft.com/office/drawing/2014/main" id="{BFCF5D7C-E0C4-4B92-8A43-AB3156097938}"/>
              </a:ext>
            </a:extLst>
          </p:cNvPr>
          <p:cNvPicPr>
            <a:picLocks noChangeAspect="1"/>
          </p:cNvPicPr>
          <p:nvPr/>
        </p:nvPicPr>
        <p:blipFill>
          <a:blip r:embed="rId5"/>
          <a:stretch>
            <a:fillRect/>
          </a:stretch>
        </p:blipFill>
        <p:spPr>
          <a:xfrm>
            <a:off x="4572000" y="1413258"/>
            <a:ext cx="4056335" cy="3252773"/>
          </a:xfrm>
          <a:prstGeom prst="rect">
            <a:avLst/>
          </a:prstGeom>
        </p:spPr>
      </p:pic>
    </p:spTree>
    <p:extLst>
      <p:ext uri="{BB962C8B-B14F-4D97-AF65-F5344CB8AC3E}">
        <p14:creationId xmlns:p14="http://schemas.microsoft.com/office/powerpoint/2010/main" val="8767181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98BB7-3184-B285-250B-AE7DAE8499A0}"/>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46F95AB1-C0F3-6810-E448-DB78F0B8CDDE}"/>
              </a:ext>
            </a:extLst>
          </p:cNvPr>
          <p:cNvSpPr>
            <a:spLocks noGrp="1"/>
          </p:cNvSpPr>
          <p:nvPr>
            <p:ph type="sldNum" sz="quarter" idx="12"/>
          </p:nvPr>
        </p:nvSpPr>
        <p:spPr>
          <a:xfrm>
            <a:off x="7016608" y="6551949"/>
            <a:ext cx="2133600" cy="365125"/>
          </a:xfrm>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23</a:t>
            </a:fld>
            <a:endParaRPr lang="ja-JP" altLang="en-US" dirty="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3F757A9F-2EF7-ECF5-6FCB-16539F4E30D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BC0F139A-EA29-1B20-0A9C-80E778AA7988}"/>
              </a:ext>
            </a:extLst>
          </p:cNvPr>
          <p:cNvSpPr>
            <a:spLocks noChangeArrowheads="1"/>
          </p:cNvSpPr>
          <p:nvPr/>
        </p:nvSpPr>
        <p:spPr bwMode="auto">
          <a:xfrm>
            <a:off x="60324" y="60325"/>
            <a:ext cx="8184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４</a:t>
            </a:r>
            <a:r>
              <a:rPr lang="en-US" altLang="ja-JP" b="1" dirty="0">
                <a:solidFill>
                  <a:schemeClr val="bg1"/>
                </a:solidFill>
                <a:latin typeface="BIZ UDゴシック" panose="020B0400000000000000" pitchFamily="49" charset="-128"/>
                <a:ea typeface="BIZ UDゴシック" panose="020B0400000000000000" pitchFamily="49" charset="-128"/>
              </a:rPr>
              <a:t>)</a:t>
            </a:r>
            <a:r>
              <a:rPr lang="ja-JP" altLang="en-US" b="1" dirty="0">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8" name="コンテンツ プレースホルダー 2">
            <a:extLst>
              <a:ext uri="{FF2B5EF4-FFF2-40B4-BE49-F238E27FC236}">
                <a16:creationId xmlns:a16="http://schemas.microsoft.com/office/drawing/2014/main" id="{EFE50B4A-A4DB-C0F9-86AC-17D083C8F98F}"/>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4-5</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a:t>
            </a:r>
            <a:r>
              <a:rPr lang="ja-JP" altLang="ja-JP" sz="2000" dirty="0">
                <a:effectLst/>
                <a:ea typeface="BIZ UDゴシック" panose="020B0400000000000000" pitchFamily="49" charset="-128"/>
                <a:cs typeface="Times New Roman" panose="02020603050405020304" pitchFamily="18" charset="0"/>
              </a:rPr>
              <a:t>劣化予測式</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コンテンツ プレースホルダー 2">
            <a:extLst>
              <a:ext uri="{FF2B5EF4-FFF2-40B4-BE49-F238E27FC236}">
                <a16:creationId xmlns:a16="http://schemas.microsoft.com/office/drawing/2014/main" id="{FC1B7AEC-748B-9670-5264-23BF7C064921}"/>
              </a:ext>
            </a:extLst>
          </p:cNvPr>
          <p:cNvSpPr txBox="1">
            <a:spLocks/>
          </p:cNvSpPr>
          <p:nvPr/>
        </p:nvSpPr>
        <p:spPr>
          <a:xfrm>
            <a:off x="110795" y="1057518"/>
            <a:ext cx="8730185" cy="1208536"/>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800">
                <a:latin typeface="BIZ UDゴシック" panose="020B0400000000000000" pitchFamily="49" charset="-128"/>
                <a:ea typeface="BIZ UDゴシック" panose="020B0400000000000000" pitchFamily="49" charset="-128"/>
                <a:cs typeface="Meiryo UI" panose="020B0604030504040204" pitchFamily="50" charset="-128"/>
              </a:rPr>
              <a:t>◇劣化予測式の算出方法</a:t>
            </a:r>
            <a:endParaRPr lang="en-US" altLang="ja-JP" sz="18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1" name="コンテンツ プレースホルダー 2">
            <a:extLst>
              <a:ext uri="{FF2B5EF4-FFF2-40B4-BE49-F238E27FC236}">
                <a16:creationId xmlns:a16="http://schemas.microsoft.com/office/drawing/2014/main" id="{573866C5-C122-34D0-D1A6-DA13467029F9}"/>
              </a:ext>
            </a:extLst>
          </p:cNvPr>
          <p:cNvSpPr txBox="1">
            <a:spLocks/>
          </p:cNvSpPr>
          <p:nvPr/>
        </p:nvSpPr>
        <p:spPr>
          <a:xfrm>
            <a:off x="303020" y="1412776"/>
            <a:ext cx="8606677" cy="3179171"/>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21750" indent="-285750">
              <a:lnSpc>
                <a:spcPts val="2400"/>
              </a:lnSpc>
              <a:spcBef>
                <a:spcPts val="0"/>
              </a:spcBef>
              <a:buFont typeface="Wingdings" panose="05000000000000000000" pitchFamily="2" charset="2"/>
              <a:buChar char="Ø"/>
            </a:pPr>
            <a:r>
              <a:rPr lang="ja-JP" altLang="en-US" sz="1800" u="sng"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多段階指数ハザードモデル</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を用いて、過去の点検データ（</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2</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回分）から算出</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21750" indent="-285750">
              <a:lnSpc>
                <a:spcPts val="24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健全度の推移をハザード関数でモデル化し、</a:t>
            </a:r>
            <a:r>
              <a:rPr lang="ja-JP" altLang="en-US" sz="1800" u="sng"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次のランクへの推移確率</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を過去の点検結果から最尤推定法によって推定</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21750" indent="-285750">
              <a:lnSpc>
                <a:spcPts val="24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次のランクへ推移する時の確率密度関数は、指数関数を用いる</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21750" indent="-285750">
              <a:lnSpc>
                <a:spcPts val="24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算出された確率推移行列から、平均劣化曲線（期待値パス）を算出</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6000" indent="0">
              <a:lnSpc>
                <a:spcPts val="2400"/>
              </a:lnSpc>
              <a:spcBef>
                <a:spcPts val="0"/>
              </a:spcBef>
              <a:buNone/>
            </a:pP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点検データは、</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2</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回目の点検で健全度が回復している場合は除外</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4" name="コンテンツ プレースホルダー 2">
            <a:extLst>
              <a:ext uri="{FF2B5EF4-FFF2-40B4-BE49-F238E27FC236}">
                <a16:creationId xmlns:a16="http://schemas.microsoft.com/office/drawing/2014/main" id="{9C3E9E38-061B-D6B3-980A-EDB42A0F763D}"/>
              </a:ext>
            </a:extLst>
          </p:cNvPr>
          <p:cNvSpPr txBox="1">
            <a:spLocks/>
          </p:cNvSpPr>
          <p:nvPr/>
        </p:nvSpPr>
        <p:spPr>
          <a:xfrm>
            <a:off x="60324" y="3383411"/>
            <a:ext cx="8730185" cy="1208536"/>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800">
                <a:latin typeface="BIZ UDゴシック" panose="020B0400000000000000" pitchFamily="49" charset="-128"/>
                <a:ea typeface="BIZ UDゴシック" panose="020B0400000000000000" pitchFamily="49" charset="-128"/>
                <a:cs typeface="Meiryo UI" panose="020B0604030504040204" pitchFamily="50" charset="-128"/>
              </a:rPr>
              <a:t>◇確率推移行列と損傷確率推移図　　　　　◇平均劣化曲線</a:t>
            </a:r>
            <a:endParaRPr lang="en-US" altLang="ja-JP" sz="180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1" name="図 20">
            <a:extLst>
              <a:ext uri="{FF2B5EF4-FFF2-40B4-BE49-F238E27FC236}">
                <a16:creationId xmlns:a16="http://schemas.microsoft.com/office/drawing/2014/main" id="{44186E03-5EF1-CFAB-E3C2-C126062912C0}"/>
              </a:ext>
            </a:extLst>
          </p:cNvPr>
          <p:cNvPicPr>
            <a:picLocks noChangeAspect="1"/>
          </p:cNvPicPr>
          <p:nvPr/>
        </p:nvPicPr>
        <p:blipFill>
          <a:blip r:embed="rId2"/>
          <a:stretch>
            <a:fillRect/>
          </a:stretch>
        </p:blipFill>
        <p:spPr>
          <a:xfrm>
            <a:off x="611560" y="3747756"/>
            <a:ext cx="3900074" cy="2993612"/>
          </a:xfrm>
          <a:prstGeom prst="rect">
            <a:avLst/>
          </a:prstGeom>
        </p:spPr>
      </p:pic>
      <p:sp>
        <p:nvSpPr>
          <p:cNvPr id="12" name="テキスト ボックス 11">
            <a:extLst>
              <a:ext uri="{FF2B5EF4-FFF2-40B4-BE49-F238E27FC236}">
                <a16:creationId xmlns:a16="http://schemas.microsoft.com/office/drawing/2014/main" id="{AC4DBB9B-4DA6-4519-8470-1CC2CEE9AA7F}"/>
              </a:ext>
            </a:extLst>
          </p:cNvPr>
          <p:cNvSpPr txBox="1"/>
          <p:nvPr/>
        </p:nvSpPr>
        <p:spPr>
          <a:xfrm>
            <a:off x="6253449" y="6397565"/>
            <a:ext cx="3205786" cy="400110"/>
          </a:xfrm>
          <a:prstGeom prst="rect">
            <a:avLst/>
          </a:prstGeom>
          <a:noFill/>
        </p:spPr>
        <p:txBody>
          <a:bodyPr wrap="square">
            <a:spAutoFit/>
          </a:bodyPr>
          <a:lstStyle/>
          <a:p>
            <a:pPr algn="l"/>
            <a:r>
              <a:rPr lang="ja-JP" altLang="en-US" sz="1000" b="0" i="0" dirty="0">
                <a:solidFill>
                  <a:srgbClr val="333333"/>
                </a:solidFill>
                <a:effectLst/>
                <a:latin typeface="BIZ UDゴシック" panose="020B0400000000000000" pitchFamily="49" charset="-128"/>
                <a:ea typeface="BIZ UDゴシック" panose="020B0400000000000000" pitchFamily="49" charset="-128"/>
              </a:rPr>
              <a:t>最尤推定法（さいゆうすいていほう）</a:t>
            </a:r>
            <a:endParaRPr lang="en-US" altLang="ja-JP" sz="1000" b="0" i="0" dirty="0">
              <a:solidFill>
                <a:srgbClr val="333333"/>
              </a:solidFill>
              <a:effectLst/>
              <a:latin typeface="BIZ UDゴシック" panose="020B0400000000000000" pitchFamily="49" charset="-128"/>
              <a:ea typeface="BIZ UDゴシック" panose="020B0400000000000000" pitchFamily="49" charset="-128"/>
            </a:endParaRPr>
          </a:p>
          <a:p>
            <a:pPr algn="l"/>
            <a:r>
              <a:rPr lang="ja-JP" altLang="en-US" sz="1000" b="0" i="0" dirty="0">
                <a:solidFill>
                  <a:srgbClr val="333333"/>
                </a:solidFill>
                <a:effectLst/>
                <a:latin typeface="BIZ UDゴシック" panose="020B0400000000000000" pitchFamily="49" charset="-128"/>
                <a:ea typeface="BIZ UDゴシック" panose="020B0400000000000000" pitchFamily="49" charset="-128"/>
              </a:rPr>
              <a:t>　　</a:t>
            </a:r>
            <a:r>
              <a:rPr lang="en-US" altLang="ja-JP" sz="1000" b="0" i="0" dirty="0">
                <a:solidFill>
                  <a:srgbClr val="333333"/>
                </a:solidFill>
                <a:effectLst/>
                <a:latin typeface="BIZ UDゴシック" panose="020B0400000000000000" pitchFamily="49" charset="-128"/>
                <a:ea typeface="BIZ UDゴシック" panose="020B0400000000000000" pitchFamily="49" charset="-128"/>
              </a:rPr>
              <a:t>…</a:t>
            </a:r>
            <a:r>
              <a:rPr lang="ja-JP" altLang="en-US" sz="1000" b="0" i="0" dirty="0">
                <a:solidFill>
                  <a:srgbClr val="333333"/>
                </a:solidFill>
                <a:effectLst/>
                <a:latin typeface="BIZ UDゴシック" panose="020B0400000000000000" pitchFamily="49" charset="-128"/>
                <a:ea typeface="BIZ UDゴシック" panose="020B0400000000000000" pitchFamily="49" charset="-128"/>
              </a:rPr>
              <a:t>最も出現しやすい状態を探る手法</a:t>
            </a:r>
          </a:p>
        </p:txBody>
      </p:sp>
      <p:pic>
        <p:nvPicPr>
          <p:cNvPr id="4" name="図 3">
            <a:extLst>
              <a:ext uri="{FF2B5EF4-FFF2-40B4-BE49-F238E27FC236}">
                <a16:creationId xmlns:a16="http://schemas.microsoft.com/office/drawing/2014/main" id="{E7B10A30-22D9-46B5-89AE-0344D95D4BEC}"/>
              </a:ext>
            </a:extLst>
          </p:cNvPr>
          <p:cNvPicPr>
            <a:picLocks noChangeAspect="1"/>
          </p:cNvPicPr>
          <p:nvPr/>
        </p:nvPicPr>
        <p:blipFill>
          <a:blip r:embed="rId3"/>
          <a:stretch>
            <a:fillRect/>
          </a:stretch>
        </p:blipFill>
        <p:spPr>
          <a:xfrm>
            <a:off x="4703859" y="4111193"/>
            <a:ext cx="4000918" cy="1936750"/>
          </a:xfrm>
          <a:prstGeom prst="rect">
            <a:avLst/>
          </a:prstGeom>
        </p:spPr>
      </p:pic>
    </p:spTree>
    <p:extLst>
      <p:ext uri="{BB962C8B-B14F-4D97-AF65-F5344CB8AC3E}">
        <p14:creationId xmlns:p14="http://schemas.microsoft.com/office/powerpoint/2010/main" val="81589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98BB7-3184-B285-250B-AE7DAE8499A0}"/>
            </a:ext>
          </a:extLst>
        </p:cNvPr>
        <p:cNvGrpSpPr/>
        <p:nvPr/>
      </p:nvGrpSpPr>
      <p:grpSpPr>
        <a:xfrm>
          <a:off x="0" y="0"/>
          <a:ext cx="0" cy="0"/>
          <a:chOff x="0" y="0"/>
          <a:chExt cx="0" cy="0"/>
        </a:xfrm>
      </p:grpSpPr>
      <p:pic>
        <p:nvPicPr>
          <p:cNvPr id="4" name="図 3">
            <a:extLst>
              <a:ext uri="{FF2B5EF4-FFF2-40B4-BE49-F238E27FC236}">
                <a16:creationId xmlns:a16="http://schemas.microsoft.com/office/drawing/2014/main" id="{CCC54AE6-F29A-054C-794A-624F021C1BC0}"/>
              </a:ext>
            </a:extLst>
          </p:cNvPr>
          <p:cNvPicPr>
            <a:picLocks noChangeAspect="1"/>
          </p:cNvPicPr>
          <p:nvPr/>
        </p:nvPicPr>
        <p:blipFill>
          <a:blip r:embed="rId2"/>
          <a:stretch>
            <a:fillRect/>
          </a:stretch>
        </p:blipFill>
        <p:spPr>
          <a:xfrm>
            <a:off x="4588393" y="3442320"/>
            <a:ext cx="4376693" cy="2988000"/>
          </a:xfrm>
          <a:prstGeom prst="rect">
            <a:avLst/>
          </a:prstGeom>
        </p:spPr>
      </p:pic>
      <p:pic>
        <p:nvPicPr>
          <p:cNvPr id="7" name="図 6">
            <a:extLst>
              <a:ext uri="{FF2B5EF4-FFF2-40B4-BE49-F238E27FC236}">
                <a16:creationId xmlns:a16="http://schemas.microsoft.com/office/drawing/2014/main" id="{A18A50D7-2024-B746-FAA6-1F30B6679624}"/>
              </a:ext>
            </a:extLst>
          </p:cNvPr>
          <p:cNvPicPr>
            <a:picLocks noChangeAspect="1"/>
          </p:cNvPicPr>
          <p:nvPr/>
        </p:nvPicPr>
        <p:blipFill>
          <a:blip r:embed="rId3"/>
          <a:stretch>
            <a:fillRect/>
          </a:stretch>
        </p:blipFill>
        <p:spPr>
          <a:xfrm>
            <a:off x="197294" y="3442320"/>
            <a:ext cx="4374706" cy="2988000"/>
          </a:xfrm>
          <a:prstGeom prst="rect">
            <a:avLst/>
          </a:prstGeom>
        </p:spPr>
      </p:pic>
      <p:sp>
        <p:nvSpPr>
          <p:cNvPr id="3" name="スライド番号プレースホルダー 2">
            <a:extLst>
              <a:ext uri="{FF2B5EF4-FFF2-40B4-BE49-F238E27FC236}">
                <a16:creationId xmlns:a16="http://schemas.microsoft.com/office/drawing/2014/main" id="{46F95AB1-C0F3-6810-E448-DB78F0B8CDDE}"/>
              </a:ext>
            </a:extLst>
          </p:cNvPr>
          <p:cNvSpPr>
            <a:spLocks noGrp="1"/>
          </p:cNvSpPr>
          <p:nvPr>
            <p:ph type="sldNum" sz="quarter" idx="12"/>
          </p:nvPr>
        </p:nvSpPr>
        <p:spPr>
          <a:xfrm>
            <a:off x="7016608" y="6551949"/>
            <a:ext cx="2133600" cy="365125"/>
          </a:xfrm>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24</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3F757A9F-2EF7-ECF5-6FCB-16539F4E30DC}"/>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BC0F139A-EA29-1B20-0A9C-80E778AA7988}"/>
              </a:ext>
            </a:extLst>
          </p:cNvPr>
          <p:cNvSpPr>
            <a:spLocks noChangeArrowheads="1"/>
          </p:cNvSpPr>
          <p:nvPr/>
        </p:nvSpPr>
        <p:spPr bwMode="auto">
          <a:xfrm>
            <a:off x="60324" y="60325"/>
            <a:ext cx="8184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４</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8" name="コンテンツ プレースホルダー 2">
            <a:extLst>
              <a:ext uri="{FF2B5EF4-FFF2-40B4-BE49-F238E27FC236}">
                <a16:creationId xmlns:a16="http://schemas.microsoft.com/office/drawing/2014/main" id="{EFE50B4A-A4DB-C0F9-86AC-17D083C8F98F}"/>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4-5</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a:t>
            </a:r>
            <a:r>
              <a:rPr lang="ja-JP" altLang="ja-JP" sz="2000" dirty="0">
                <a:effectLst/>
                <a:ea typeface="BIZ UDゴシック" panose="020B0400000000000000" pitchFamily="49" charset="-128"/>
                <a:cs typeface="Times New Roman" panose="02020603050405020304" pitchFamily="18" charset="0"/>
              </a:rPr>
              <a:t>劣化予測式</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コンテンツ プレースホルダー 2">
            <a:extLst>
              <a:ext uri="{FF2B5EF4-FFF2-40B4-BE49-F238E27FC236}">
                <a16:creationId xmlns:a16="http://schemas.microsoft.com/office/drawing/2014/main" id="{FC1B7AEC-748B-9670-5264-23BF7C064921}"/>
              </a:ext>
            </a:extLst>
          </p:cNvPr>
          <p:cNvSpPr txBox="1">
            <a:spLocks/>
          </p:cNvSpPr>
          <p:nvPr/>
        </p:nvSpPr>
        <p:spPr>
          <a:xfrm>
            <a:off x="110795" y="1066227"/>
            <a:ext cx="8730185" cy="1208536"/>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◇劣化予測式を、点検結果に基づき作成</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9" name="Text Box 5">
            <a:extLst>
              <a:ext uri="{FF2B5EF4-FFF2-40B4-BE49-F238E27FC236}">
                <a16:creationId xmlns:a16="http://schemas.microsoft.com/office/drawing/2014/main" id="{8CF8C4C7-CA11-B1E8-E576-E62EE2F6E372}"/>
              </a:ext>
            </a:extLst>
          </p:cNvPr>
          <p:cNvSpPr txBox="1">
            <a:spLocks noChangeArrowheads="1"/>
          </p:cNvSpPr>
          <p:nvPr/>
        </p:nvSpPr>
        <p:spPr bwMode="auto">
          <a:xfrm>
            <a:off x="234303" y="1484784"/>
            <a:ext cx="50760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主部材</a:t>
            </a:r>
            <a:r>
              <a:rPr lang="en-US" altLang="ja-JP" sz="1800" dirty="0">
                <a:latin typeface="BIZ UDゴシック" panose="020B0400000000000000" pitchFamily="49" charset="-128"/>
                <a:ea typeface="BIZ UDゴシック" panose="020B0400000000000000" pitchFamily="49" charset="-128"/>
              </a:rPr>
              <a:t>】</a:t>
            </a:r>
          </a:p>
        </p:txBody>
      </p:sp>
      <p:sp>
        <p:nvSpPr>
          <p:cNvPr id="13" name="フリーフォーム: 図形 12">
            <a:extLst>
              <a:ext uri="{FF2B5EF4-FFF2-40B4-BE49-F238E27FC236}">
                <a16:creationId xmlns:a16="http://schemas.microsoft.com/office/drawing/2014/main" id="{E4DA3B06-C34C-6409-75F1-6E2E40D7ACB1}"/>
              </a:ext>
            </a:extLst>
          </p:cNvPr>
          <p:cNvSpPr/>
          <p:nvPr/>
        </p:nvSpPr>
        <p:spPr>
          <a:xfrm>
            <a:off x="595563" y="4034099"/>
            <a:ext cx="1281432" cy="813951"/>
          </a:xfrm>
          <a:custGeom>
            <a:avLst/>
            <a:gdLst>
              <a:gd name="connsiteX0" fmla="*/ 0 w 1120775"/>
              <a:gd name="connsiteY0" fmla="*/ 0 h 669925"/>
              <a:gd name="connsiteX1" fmla="*/ 333375 w 1120775"/>
              <a:gd name="connsiteY1" fmla="*/ 177800 h 669925"/>
              <a:gd name="connsiteX2" fmla="*/ 822325 w 1120775"/>
              <a:gd name="connsiteY2" fmla="*/ 342900 h 669925"/>
              <a:gd name="connsiteX3" fmla="*/ 1028700 w 1120775"/>
              <a:gd name="connsiteY3" fmla="*/ 498475 h 669925"/>
              <a:gd name="connsiteX4" fmla="*/ 1120775 w 1120775"/>
              <a:gd name="connsiteY4" fmla="*/ 669925 h 669925"/>
              <a:gd name="connsiteX0" fmla="*/ 0 w 1113632"/>
              <a:gd name="connsiteY0" fmla="*/ 0 h 658019"/>
              <a:gd name="connsiteX1" fmla="*/ 326232 w 1113632"/>
              <a:gd name="connsiteY1" fmla="*/ 165894 h 658019"/>
              <a:gd name="connsiteX2" fmla="*/ 815182 w 1113632"/>
              <a:gd name="connsiteY2" fmla="*/ 330994 h 658019"/>
              <a:gd name="connsiteX3" fmla="*/ 1021557 w 1113632"/>
              <a:gd name="connsiteY3" fmla="*/ 486569 h 658019"/>
              <a:gd name="connsiteX4" fmla="*/ 1113632 w 1113632"/>
              <a:gd name="connsiteY4" fmla="*/ 658019 h 658019"/>
              <a:gd name="connsiteX0" fmla="*/ 0 w 1107125"/>
              <a:gd name="connsiteY0" fmla="*/ 0 h 651808"/>
              <a:gd name="connsiteX1" fmla="*/ 319725 w 1107125"/>
              <a:gd name="connsiteY1" fmla="*/ 159683 h 651808"/>
              <a:gd name="connsiteX2" fmla="*/ 808675 w 1107125"/>
              <a:gd name="connsiteY2" fmla="*/ 324783 h 651808"/>
              <a:gd name="connsiteX3" fmla="*/ 1015050 w 1107125"/>
              <a:gd name="connsiteY3" fmla="*/ 480358 h 651808"/>
              <a:gd name="connsiteX4" fmla="*/ 1107125 w 1107125"/>
              <a:gd name="connsiteY4" fmla="*/ 651808 h 651808"/>
              <a:gd name="connsiteX0" fmla="*/ 0 w 1103058"/>
              <a:gd name="connsiteY0" fmla="*/ 0 h 669276"/>
              <a:gd name="connsiteX1" fmla="*/ 315658 w 1103058"/>
              <a:gd name="connsiteY1" fmla="*/ 177151 h 669276"/>
              <a:gd name="connsiteX2" fmla="*/ 804608 w 1103058"/>
              <a:gd name="connsiteY2" fmla="*/ 342251 h 669276"/>
              <a:gd name="connsiteX3" fmla="*/ 1010983 w 1103058"/>
              <a:gd name="connsiteY3" fmla="*/ 497826 h 669276"/>
              <a:gd name="connsiteX4" fmla="*/ 1103058 w 1103058"/>
              <a:gd name="connsiteY4" fmla="*/ 669276 h 669276"/>
              <a:gd name="connsiteX0" fmla="*/ 0 w 1103058"/>
              <a:gd name="connsiteY0" fmla="*/ 0 h 669276"/>
              <a:gd name="connsiteX1" fmla="*/ 325826 w 1103058"/>
              <a:gd name="connsiteY1" fmla="*/ 163564 h 669276"/>
              <a:gd name="connsiteX2" fmla="*/ 804608 w 1103058"/>
              <a:gd name="connsiteY2" fmla="*/ 342251 h 669276"/>
              <a:gd name="connsiteX3" fmla="*/ 1010983 w 1103058"/>
              <a:gd name="connsiteY3" fmla="*/ 497826 h 669276"/>
              <a:gd name="connsiteX4" fmla="*/ 1103058 w 1103058"/>
              <a:gd name="connsiteY4" fmla="*/ 669276 h 669276"/>
              <a:gd name="connsiteX0" fmla="*/ 0 w 1103058"/>
              <a:gd name="connsiteY0" fmla="*/ 0 h 669276"/>
              <a:gd name="connsiteX1" fmla="*/ 325826 w 1103058"/>
              <a:gd name="connsiteY1" fmla="*/ 163564 h 669276"/>
              <a:gd name="connsiteX2" fmla="*/ 806641 w 1103058"/>
              <a:gd name="connsiteY2" fmla="*/ 324782 h 669276"/>
              <a:gd name="connsiteX3" fmla="*/ 1010983 w 1103058"/>
              <a:gd name="connsiteY3" fmla="*/ 497826 h 669276"/>
              <a:gd name="connsiteX4" fmla="*/ 1103058 w 1103058"/>
              <a:gd name="connsiteY4" fmla="*/ 669276 h 669276"/>
              <a:gd name="connsiteX0" fmla="*/ 0 w 1103058"/>
              <a:gd name="connsiteY0" fmla="*/ 0 h 669276"/>
              <a:gd name="connsiteX1" fmla="*/ 325826 w 1103058"/>
              <a:gd name="connsiteY1" fmla="*/ 163564 h 669276"/>
              <a:gd name="connsiteX2" fmla="*/ 806641 w 1103058"/>
              <a:gd name="connsiteY2" fmla="*/ 324782 h 669276"/>
              <a:gd name="connsiteX3" fmla="*/ 1017084 w 1103058"/>
              <a:gd name="connsiteY3" fmla="*/ 497826 h 669276"/>
              <a:gd name="connsiteX4" fmla="*/ 1103058 w 1103058"/>
              <a:gd name="connsiteY4" fmla="*/ 669276 h 669276"/>
              <a:gd name="connsiteX0" fmla="*/ 0 w 1109159"/>
              <a:gd name="connsiteY0" fmla="*/ 0 h 669276"/>
              <a:gd name="connsiteX1" fmla="*/ 325826 w 1109159"/>
              <a:gd name="connsiteY1" fmla="*/ 163564 h 669276"/>
              <a:gd name="connsiteX2" fmla="*/ 806641 w 1109159"/>
              <a:gd name="connsiteY2" fmla="*/ 324782 h 669276"/>
              <a:gd name="connsiteX3" fmla="*/ 1017084 w 1109159"/>
              <a:gd name="connsiteY3" fmla="*/ 497826 h 669276"/>
              <a:gd name="connsiteX4" fmla="*/ 1109159 w 1109159"/>
              <a:gd name="connsiteY4" fmla="*/ 669276 h 669276"/>
              <a:gd name="connsiteX0" fmla="*/ 0 w 1102871"/>
              <a:gd name="connsiteY0" fmla="*/ 0 h 665394"/>
              <a:gd name="connsiteX1" fmla="*/ 319538 w 1102871"/>
              <a:gd name="connsiteY1" fmla="*/ 159682 h 665394"/>
              <a:gd name="connsiteX2" fmla="*/ 800353 w 1102871"/>
              <a:gd name="connsiteY2" fmla="*/ 320900 h 665394"/>
              <a:gd name="connsiteX3" fmla="*/ 1010796 w 1102871"/>
              <a:gd name="connsiteY3" fmla="*/ 493944 h 665394"/>
              <a:gd name="connsiteX4" fmla="*/ 1102871 w 1102871"/>
              <a:gd name="connsiteY4" fmla="*/ 665394 h 665394"/>
              <a:gd name="connsiteX0" fmla="*/ 0 w 1102871"/>
              <a:gd name="connsiteY0" fmla="*/ 0 h 665394"/>
              <a:gd name="connsiteX1" fmla="*/ 327923 w 1102871"/>
              <a:gd name="connsiteY1" fmla="*/ 163563 h 665394"/>
              <a:gd name="connsiteX2" fmla="*/ 800353 w 1102871"/>
              <a:gd name="connsiteY2" fmla="*/ 320900 h 665394"/>
              <a:gd name="connsiteX3" fmla="*/ 1010796 w 1102871"/>
              <a:gd name="connsiteY3" fmla="*/ 493944 h 665394"/>
              <a:gd name="connsiteX4" fmla="*/ 1102871 w 1102871"/>
              <a:gd name="connsiteY4" fmla="*/ 665394 h 665394"/>
              <a:gd name="connsiteX0" fmla="*/ 0 w 1102871"/>
              <a:gd name="connsiteY0" fmla="*/ 0 h 665394"/>
              <a:gd name="connsiteX1" fmla="*/ 327923 w 1102871"/>
              <a:gd name="connsiteY1" fmla="*/ 163563 h 665394"/>
              <a:gd name="connsiteX2" fmla="*/ 821315 w 1102871"/>
              <a:gd name="connsiteY2" fmla="*/ 330605 h 665394"/>
              <a:gd name="connsiteX3" fmla="*/ 1010796 w 1102871"/>
              <a:gd name="connsiteY3" fmla="*/ 493944 h 665394"/>
              <a:gd name="connsiteX4" fmla="*/ 1102871 w 1102871"/>
              <a:gd name="connsiteY4" fmla="*/ 665394 h 665394"/>
              <a:gd name="connsiteX0" fmla="*/ 0 w 1102871"/>
              <a:gd name="connsiteY0" fmla="*/ 0 h 665394"/>
              <a:gd name="connsiteX1" fmla="*/ 327923 w 1102871"/>
              <a:gd name="connsiteY1" fmla="*/ 163563 h 665394"/>
              <a:gd name="connsiteX2" fmla="*/ 821315 w 1102871"/>
              <a:gd name="connsiteY2" fmla="*/ 330605 h 665394"/>
              <a:gd name="connsiteX3" fmla="*/ 1031758 w 1102871"/>
              <a:gd name="connsiteY3" fmla="*/ 497826 h 665394"/>
              <a:gd name="connsiteX4" fmla="*/ 1102871 w 1102871"/>
              <a:gd name="connsiteY4" fmla="*/ 665394 h 665394"/>
              <a:gd name="connsiteX0" fmla="*/ 0 w 1128025"/>
              <a:gd name="connsiteY0" fmla="*/ 0 h 663453"/>
              <a:gd name="connsiteX1" fmla="*/ 327923 w 1128025"/>
              <a:gd name="connsiteY1" fmla="*/ 163563 h 663453"/>
              <a:gd name="connsiteX2" fmla="*/ 821315 w 1128025"/>
              <a:gd name="connsiteY2" fmla="*/ 330605 h 663453"/>
              <a:gd name="connsiteX3" fmla="*/ 1031758 w 1128025"/>
              <a:gd name="connsiteY3" fmla="*/ 497826 h 663453"/>
              <a:gd name="connsiteX4" fmla="*/ 1128025 w 1128025"/>
              <a:gd name="connsiteY4" fmla="*/ 663453 h 6634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025" h="663453">
                <a:moveTo>
                  <a:pt x="0" y="0"/>
                </a:moveTo>
                <a:lnTo>
                  <a:pt x="327923" y="163563"/>
                </a:lnTo>
                <a:lnTo>
                  <a:pt x="821315" y="330605"/>
                </a:lnTo>
                <a:lnTo>
                  <a:pt x="1031758" y="497826"/>
                </a:lnTo>
                <a:lnTo>
                  <a:pt x="1128025" y="663453"/>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コンテンツ プレースホルダー 2">
            <a:extLst>
              <a:ext uri="{FF2B5EF4-FFF2-40B4-BE49-F238E27FC236}">
                <a16:creationId xmlns:a16="http://schemas.microsoft.com/office/drawing/2014/main" id="{573866C5-C122-34D0-D1A6-DA13467029F9}"/>
              </a:ext>
            </a:extLst>
          </p:cNvPr>
          <p:cNvSpPr txBox="1">
            <a:spLocks/>
          </p:cNvSpPr>
          <p:nvPr/>
        </p:nvSpPr>
        <p:spPr>
          <a:xfrm>
            <a:off x="303020" y="1860984"/>
            <a:ext cx="8606677" cy="1296000"/>
          </a:xfrm>
          <a:prstGeom prst="rect">
            <a:avLst/>
          </a:prstGeom>
          <a:no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800" u="sng" dirty="0">
                <a:latin typeface="BIZ UDゴシック" panose="020B0400000000000000" pitchFamily="49" charset="-128"/>
                <a:ea typeface="BIZ UDゴシック" panose="020B0400000000000000" pitchFamily="49" charset="-128"/>
                <a:cs typeface="Meiryo UI" panose="020B0604030504040204" pitchFamily="50" charset="-128"/>
              </a:rPr>
              <a:t>劣化予測式の設定方法</a:t>
            </a:r>
            <a:endParaRPr lang="en-US" altLang="ja-JP" sz="1800" u="sng" dirty="0">
              <a:latin typeface="BIZ UDゴシック" panose="020B0400000000000000" pitchFamily="49" charset="-128"/>
              <a:ea typeface="BIZ UDゴシック" panose="020B0400000000000000" pitchFamily="49" charset="-128"/>
              <a:cs typeface="Meiryo UI" panose="020B0604030504040204" pitchFamily="50" charset="-128"/>
            </a:endParaRPr>
          </a:p>
          <a:p>
            <a:pPr marL="321750" indent="-285750">
              <a:lnSpc>
                <a:spcPts val="24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各健全度の平均経過年数を算出</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21750" indent="-285750">
              <a:lnSpc>
                <a:spcPts val="24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各健全度の平均経過年数を用いて最小二乗法による二次式（</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y</a:t>
            </a:r>
            <a:r>
              <a:rPr lang="en-US" altLang="ja-JP" sz="1200" dirty="0">
                <a:latin typeface="BIZ UDゴシック" panose="020B0400000000000000" pitchFamily="49" charset="-128"/>
                <a:ea typeface="BIZ UDゴシック" panose="020B0400000000000000" pitchFamily="49" charset="-128"/>
                <a:cs typeface="Meiryo UI" panose="020B0604030504040204" pitchFamily="50" charset="-128"/>
              </a:rPr>
              <a:t> </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200" dirty="0">
                <a:latin typeface="BIZ UDゴシック" panose="020B0400000000000000" pitchFamily="49" charset="-128"/>
                <a:ea typeface="BIZ UDゴシック" panose="020B0400000000000000" pitchFamily="49" charset="-128"/>
                <a:cs typeface="Meiryo UI" panose="020B0604030504040204" pitchFamily="50" charset="-128"/>
              </a:rPr>
              <a:t> </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100</a:t>
            </a:r>
            <a:r>
              <a:rPr lang="en-US" altLang="ja-JP" sz="1200" dirty="0">
                <a:latin typeface="BIZ UDゴシック" panose="020B0400000000000000" pitchFamily="49" charset="-128"/>
                <a:ea typeface="BIZ UDゴシック" panose="020B0400000000000000" pitchFamily="49" charset="-128"/>
                <a:cs typeface="Meiryo UI" panose="020B0604030504040204" pitchFamily="50" charset="-128"/>
              </a:rPr>
              <a:t> </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200" dirty="0">
                <a:latin typeface="BIZ UDゴシック" panose="020B0400000000000000" pitchFamily="49" charset="-128"/>
                <a:ea typeface="BIZ UDゴシック" panose="020B0400000000000000" pitchFamily="49" charset="-128"/>
                <a:cs typeface="Meiryo UI" panose="020B0604030504040204" pitchFamily="50" charset="-128"/>
              </a:rPr>
              <a:t> </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ax</a:t>
            </a:r>
            <a:r>
              <a:rPr lang="en-US" altLang="ja-JP" sz="1800" baseline="30000" dirty="0">
                <a:latin typeface="BIZ UDゴシック" panose="020B0400000000000000" pitchFamily="49" charset="-128"/>
                <a:ea typeface="BIZ UDゴシック" panose="020B0400000000000000" pitchFamily="49" charset="-128"/>
                <a:cs typeface="Meiryo UI" panose="020B0604030504040204" pitchFamily="50" charset="-128"/>
              </a:rPr>
              <a:t>2</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）を作成</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5" name="フリーフォーム: 図形 14">
            <a:extLst>
              <a:ext uri="{FF2B5EF4-FFF2-40B4-BE49-F238E27FC236}">
                <a16:creationId xmlns:a16="http://schemas.microsoft.com/office/drawing/2014/main" id="{D43571A1-36D7-9522-5F6B-E094CBAE98DA}"/>
              </a:ext>
            </a:extLst>
          </p:cNvPr>
          <p:cNvSpPr/>
          <p:nvPr/>
        </p:nvSpPr>
        <p:spPr>
          <a:xfrm>
            <a:off x="5017053" y="4032172"/>
            <a:ext cx="876525" cy="816812"/>
          </a:xfrm>
          <a:custGeom>
            <a:avLst/>
            <a:gdLst>
              <a:gd name="connsiteX0" fmla="*/ 0 w 774700"/>
              <a:gd name="connsiteY0" fmla="*/ 0 h 657225"/>
              <a:gd name="connsiteX1" fmla="*/ 304800 w 774700"/>
              <a:gd name="connsiteY1" fmla="*/ 165100 h 657225"/>
              <a:gd name="connsiteX2" fmla="*/ 425450 w 774700"/>
              <a:gd name="connsiteY2" fmla="*/ 330200 h 657225"/>
              <a:gd name="connsiteX3" fmla="*/ 679450 w 774700"/>
              <a:gd name="connsiteY3" fmla="*/ 492125 h 657225"/>
              <a:gd name="connsiteX4" fmla="*/ 774700 w 774700"/>
              <a:gd name="connsiteY4" fmla="*/ 657225 h 657225"/>
              <a:gd name="connsiteX0" fmla="*/ 0 w 798040"/>
              <a:gd name="connsiteY0" fmla="*/ 0 h 670796"/>
              <a:gd name="connsiteX1" fmla="*/ 328140 w 798040"/>
              <a:gd name="connsiteY1" fmla="*/ 178671 h 670796"/>
              <a:gd name="connsiteX2" fmla="*/ 448790 w 798040"/>
              <a:gd name="connsiteY2" fmla="*/ 343771 h 670796"/>
              <a:gd name="connsiteX3" fmla="*/ 702790 w 798040"/>
              <a:gd name="connsiteY3" fmla="*/ 505696 h 670796"/>
              <a:gd name="connsiteX4" fmla="*/ 798040 w 798040"/>
              <a:gd name="connsiteY4" fmla="*/ 670796 h 670796"/>
              <a:gd name="connsiteX0" fmla="*/ 0 w 798040"/>
              <a:gd name="connsiteY0" fmla="*/ 0 h 670796"/>
              <a:gd name="connsiteX1" fmla="*/ 315409 w 798040"/>
              <a:gd name="connsiteY1" fmla="*/ 163162 h 670796"/>
              <a:gd name="connsiteX2" fmla="*/ 448790 w 798040"/>
              <a:gd name="connsiteY2" fmla="*/ 343771 h 670796"/>
              <a:gd name="connsiteX3" fmla="*/ 702790 w 798040"/>
              <a:gd name="connsiteY3" fmla="*/ 505696 h 670796"/>
              <a:gd name="connsiteX4" fmla="*/ 798040 w 798040"/>
              <a:gd name="connsiteY4" fmla="*/ 670796 h 670796"/>
              <a:gd name="connsiteX0" fmla="*/ 0 w 798040"/>
              <a:gd name="connsiteY0" fmla="*/ 0 h 670796"/>
              <a:gd name="connsiteX1" fmla="*/ 315409 w 798040"/>
              <a:gd name="connsiteY1" fmla="*/ 163162 h 670796"/>
              <a:gd name="connsiteX2" fmla="*/ 438181 w 798040"/>
              <a:gd name="connsiteY2" fmla="*/ 326323 h 670796"/>
              <a:gd name="connsiteX3" fmla="*/ 702790 w 798040"/>
              <a:gd name="connsiteY3" fmla="*/ 505696 h 670796"/>
              <a:gd name="connsiteX4" fmla="*/ 798040 w 798040"/>
              <a:gd name="connsiteY4" fmla="*/ 670796 h 670796"/>
              <a:gd name="connsiteX0" fmla="*/ 0 w 798040"/>
              <a:gd name="connsiteY0" fmla="*/ 0 h 670796"/>
              <a:gd name="connsiteX1" fmla="*/ 315409 w 798040"/>
              <a:gd name="connsiteY1" fmla="*/ 163162 h 670796"/>
              <a:gd name="connsiteX2" fmla="*/ 438181 w 798040"/>
              <a:gd name="connsiteY2" fmla="*/ 326323 h 670796"/>
              <a:gd name="connsiteX3" fmla="*/ 698546 w 798040"/>
              <a:gd name="connsiteY3" fmla="*/ 492127 h 670796"/>
              <a:gd name="connsiteX4" fmla="*/ 798040 w 798040"/>
              <a:gd name="connsiteY4" fmla="*/ 670796 h 670796"/>
              <a:gd name="connsiteX0" fmla="*/ 0 w 795917"/>
              <a:gd name="connsiteY0" fmla="*/ 0 h 663042"/>
              <a:gd name="connsiteX1" fmla="*/ 315409 w 795917"/>
              <a:gd name="connsiteY1" fmla="*/ 163162 h 663042"/>
              <a:gd name="connsiteX2" fmla="*/ 438181 w 795917"/>
              <a:gd name="connsiteY2" fmla="*/ 326323 h 663042"/>
              <a:gd name="connsiteX3" fmla="*/ 698546 w 795917"/>
              <a:gd name="connsiteY3" fmla="*/ 492127 h 663042"/>
              <a:gd name="connsiteX4" fmla="*/ 795917 w 795917"/>
              <a:gd name="connsiteY4" fmla="*/ 663042 h 663042"/>
              <a:gd name="connsiteX0" fmla="*/ 0 w 795917"/>
              <a:gd name="connsiteY0" fmla="*/ 0 h 663042"/>
              <a:gd name="connsiteX1" fmla="*/ 315409 w 795917"/>
              <a:gd name="connsiteY1" fmla="*/ 163162 h 663042"/>
              <a:gd name="connsiteX2" fmla="*/ 425450 w 795917"/>
              <a:gd name="connsiteY2" fmla="*/ 326323 h 663042"/>
              <a:gd name="connsiteX3" fmla="*/ 698546 w 795917"/>
              <a:gd name="connsiteY3" fmla="*/ 492127 h 663042"/>
              <a:gd name="connsiteX4" fmla="*/ 795917 w 795917"/>
              <a:gd name="connsiteY4" fmla="*/ 663042 h 663042"/>
              <a:gd name="connsiteX0" fmla="*/ 0 w 795917"/>
              <a:gd name="connsiteY0" fmla="*/ 0 h 663042"/>
              <a:gd name="connsiteX1" fmla="*/ 315409 w 795917"/>
              <a:gd name="connsiteY1" fmla="*/ 163162 h 663042"/>
              <a:gd name="connsiteX2" fmla="*/ 436060 w 795917"/>
              <a:gd name="connsiteY2" fmla="*/ 337955 h 663042"/>
              <a:gd name="connsiteX3" fmla="*/ 698546 w 795917"/>
              <a:gd name="connsiteY3" fmla="*/ 492127 h 663042"/>
              <a:gd name="connsiteX4" fmla="*/ 795917 w 795917"/>
              <a:gd name="connsiteY4" fmla="*/ 663042 h 663042"/>
              <a:gd name="connsiteX0" fmla="*/ 0 w 795917"/>
              <a:gd name="connsiteY0" fmla="*/ 0 h 663042"/>
              <a:gd name="connsiteX1" fmla="*/ 315409 w 795917"/>
              <a:gd name="connsiteY1" fmla="*/ 163162 h 663042"/>
              <a:gd name="connsiteX2" fmla="*/ 436060 w 795917"/>
              <a:gd name="connsiteY2" fmla="*/ 337955 h 663042"/>
              <a:gd name="connsiteX3" fmla="*/ 692180 w 795917"/>
              <a:gd name="connsiteY3" fmla="*/ 501820 h 663042"/>
              <a:gd name="connsiteX4" fmla="*/ 795917 w 795917"/>
              <a:gd name="connsiteY4" fmla="*/ 663042 h 663042"/>
              <a:gd name="connsiteX0" fmla="*/ 0 w 793795"/>
              <a:gd name="connsiteY0" fmla="*/ 0 h 651410"/>
              <a:gd name="connsiteX1" fmla="*/ 313287 w 793795"/>
              <a:gd name="connsiteY1" fmla="*/ 151530 h 651410"/>
              <a:gd name="connsiteX2" fmla="*/ 433938 w 793795"/>
              <a:gd name="connsiteY2" fmla="*/ 326323 h 651410"/>
              <a:gd name="connsiteX3" fmla="*/ 690058 w 793795"/>
              <a:gd name="connsiteY3" fmla="*/ 490188 h 651410"/>
              <a:gd name="connsiteX4" fmla="*/ 793795 w 793795"/>
              <a:gd name="connsiteY4" fmla="*/ 651410 h 651410"/>
              <a:gd name="connsiteX0" fmla="*/ 0 w 793795"/>
              <a:gd name="connsiteY0" fmla="*/ 0 h 651410"/>
              <a:gd name="connsiteX1" fmla="*/ 306921 w 793795"/>
              <a:gd name="connsiteY1" fmla="*/ 159284 h 651410"/>
              <a:gd name="connsiteX2" fmla="*/ 433938 w 793795"/>
              <a:gd name="connsiteY2" fmla="*/ 326323 h 651410"/>
              <a:gd name="connsiteX3" fmla="*/ 690058 w 793795"/>
              <a:gd name="connsiteY3" fmla="*/ 490188 h 651410"/>
              <a:gd name="connsiteX4" fmla="*/ 793795 w 793795"/>
              <a:gd name="connsiteY4" fmla="*/ 651410 h 651410"/>
              <a:gd name="connsiteX0" fmla="*/ 0 w 793795"/>
              <a:gd name="connsiteY0" fmla="*/ 0 h 668857"/>
              <a:gd name="connsiteX1" fmla="*/ 306921 w 793795"/>
              <a:gd name="connsiteY1" fmla="*/ 159284 h 668857"/>
              <a:gd name="connsiteX2" fmla="*/ 433938 w 793795"/>
              <a:gd name="connsiteY2" fmla="*/ 326323 h 668857"/>
              <a:gd name="connsiteX3" fmla="*/ 690058 w 793795"/>
              <a:gd name="connsiteY3" fmla="*/ 490188 h 668857"/>
              <a:gd name="connsiteX4" fmla="*/ 793795 w 793795"/>
              <a:gd name="connsiteY4" fmla="*/ 668857 h 668857"/>
              <a:gd name="connsiteX0" fmla="*/ 0 w 793795"/>
              <a:gd name="connsiteY0" fmla="*/ 0 h 668857"/>
              <a:gd name="connsiteX1" fmla="*/ 306921 w 793795"/>
              <a:gd name="connsiteY1" fmla="*/ 159284 h 668857"/>
              <a:gd name="connsiteX2" fmla="*/ 433938 w 793795"/>
              <a:gd name="connsiteY2" fmla="*/ 326323 h 668857"/>
              <a:gd name="connsiteX3" fmla="*/ 707033 w 793795"/>
              <a:gd name="connsiteY3" fmla="*/ 501820 h 668857"/>
              <a:gd name="connsiteX4" fmla="*/ 793795 w 793795"/>
              <a:gd name="connsiteY4" fmla="*/ 668857 h 668857"/>
              <a:gd name="connsiteX0" fmla="*/ 0 w 793795"/>
              <a:gd name="connsiteY0" fmla="*/ 0 h 668857"/>
              <a:gd name="connsiteX1" fmla="*/ 306921 w 793795"/>
              <a:gd name="connsiteY1" fmla="*/ 159284 h 668857"/>
              <a:gd name="connsiteX2" fmla="*/ 444547 w 793795"/>
              <a:gd name="connsiteY2" fmla="*/ 337954 h 668857"/>
              <a:gd name="connsiteX3" fmla="*/ 707033 w 793795"/>
              <a:gd name="connsiteY3" fmla="*/ 501820 h 668857"/>
              <a:gd name="connsiteX4" fmla="*/ 793795 w 793795"/>
              <a:gd name="connsiteY4" fmla="*/ 668857 h 668857"/>
              <a:gd name="connsiteX0" fmla="*/ 0 w 793795"/>
              <a:gd name="connsiteY0" fmla="*/ 0 h 668857"/>
              <a:gd name="connsiteX1" fmla="*/ 332384 w 793795"/>
              <a:gd name="connsiteY1" fmla="*/ 170916 h 668857"/>
              <a:gd name="connsiteX2" fmla="*/ 444547 w 793795"/>
              <a:gd name="connsiteY2" fmla="*/ 337954 h 668857"/>
              <a:gd name="connsiteX3" fmla="*/ 707033 w 793795"/>
              <a:gd name="connsiteY3" fmla="*/ 501820 h 668857"/>
              <a:gd name="connsiteX4" fmla="*/ 793795 w 793795"/>
              <a:gd name="connsiteY4" fmla="*/ 668857 h 668857"/>
              <a:gd name="connsiteX0" fmla="*/ 0 w 781063"/>
              <a:gd name="connsiteY0" fmla="*/ 0 h 664980"/>
              <a:gd name="connsiteX1" fmla="*/ 319652 w 781063"/>
              <a:gd name="connsiteY1" fmla="*/ 167039 h 664980"/>
              <a:gd name="connsiteX2" fmla="*/ 431815 w 781063"/>
              <a:gd name="connsiteY2" fmla="*/ 334077 h 664980"/>
              <a:gd name="connsiteX3" fmla="*/ 694301 w 781063"/>
              <a:gd name="connsiteY3" fmla="*/ 497943 h 664980"/>
              <a:gd name="connsiteX4" fmla="*/ 781063 w 781063"/>
              <a:gd name="connsiteY4" fmla="*/ 664980 h 664980"/>
              <a:gd name="connsiteX0" fmla="*/ 0 w 781063"/>
              <a:gd name="connsiteY0" fmla="*/ 0 h 664980"/>
              <a:gd name="connsiteX1" fmla="*/ 313287 w 781063"/>
              <a:gd name="connsiteY1" fmla="*/ 167039 h 664980"/>
              <a:gd name="connsiteX2" fmla="*/ 431815 w 781063"/>
              <a:gd name="connsiteY2" fmla="*/ 334077 h 664980"/>
              <a:gd name="connsiteX3" fmla="*/ 694301 w 781063"/>
              <a:gd name="connsiteY3" fmla="*/ 497943 h 664980"/>
              <a:gd name="connsiteX4" fmla="*/ 781063 w 781063"/>
              <a:gd name="connsiteY4" fmla="*/ 664980 h 664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63" h="664980">
                <a:moveTo>
                  <a:pt x="0" y="0"/>
                </a:moveTo>
                <a:lnTo>
                  <a:pt x="313287" y="167039"/>
                </a:lnTo>
                <a:lnTo>
                  <a:pt x="431815" y="334077"/>
                </a:lnTo>
                <a:lnTo>
                  <a:pt x="694301" y="497943"/>
                </a:lnTo>
                <a:lnTo>
                  <a:pt x="781063" y="664980"/>
                </a:lnTo>
              </a:path>
            </a:pathLst>
          </a:cu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14815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76856-C34B-A025-C4AA-06D4549EA3B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5490C31-A42B-4337-65CA-9DC8A7CFFDAC}"/>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25</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2D3DC279-51BB-FFBF-A399-78F1881205FE}"/>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6A76F56F-B932-025D-5CE7-E90DD4693FE5}"/>
              </a:ext>
            </a:extLst>
          </p:cNvPr>
          <p:cNvSpPr>
            <a:spLocks noChangeArrowheads="1"/>
          </p:cNvSpPr>
          <p:nvPr/>
        </p:nvSpPr>
        <p:spPr bwMode="auto">
          <a:xfrm>
            <a:off x="60324" y="60325"/>
            <a:ext cx="8184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４</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橋梁における維持管理の取組状況</a:t>
            </a:r>
          </a:p>
        </p:txBody>
      </p:sp>
      <p:sp>
        <p:nvSpPr>
          <p:cNvPr id="8" name="コンテンツ プレースホルダー 2">
            <a:extLst>
              <a:ext uri="{FF2B5EF4-FFF2-40B4-BE49-F238E27FC236}">
                <a16:creationId xmlns:a16="http://schemas.microsoft.com/office/drawing/2014/main" id="{6B9DE7E7-8EB9-3248-453F-4CB6C5A0F96C}"/>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a:latin typeface="BIZ UDゴシック" panose="020B0400000000000000" pitchFamily="49" charset="-128"/>
                <a:ea typeface="BIZ UDゴシック" panose="020B0400000000000000" pitchFamily="49" charset="-128"/>
                <a:cs typeface="Meiryo UI" panose="020B0604030504040204" pitchFamily="50" charset="-128"/>
              </a:rPr>
              <a:t>4-5</a:t>
            </a:r>
            <a:r>
              <a:rPr lang="ja-JP" altLang="en-US" sz="200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a:t>
            </a:r>
            <a:r>
              <a:rPr lang="ja-JP" altLang="ja-JP" sz="2000">
                <a:effectLst/>
                <a:ea typeface="BIZ UDゴシック" panose="020B0400000000000000" pitchFamily="49" charset="-128"/>
                <a:cs typeface="Times New Roman" panose="02020603050405020304" pitchFamily="18" charset="0"/>
              </a:rPr>
              <a:t>劣化予測式</a:t>
            </a:r>
            <a:r>
              <a:rPr lang="ja-JP" altLang="en-US" sz="2000">
                <a:latin typeface="BIZ UDゴシック" panose="020B0400000000000000" pitchFamily="49" charset="-128"/>
                <a:ea typeface="BIZ UDゴシック" panose="020B0400000000000000" pitchFamily="49" charset="-128"/>
                <a:cs typeface="Meiryo UI" panose="020B0604030504040204" pitchFamily="50" charset="-128"/>
              </a:rPr>
              <a:t>］</a:t>
            </a:r>
            <a:endParaRPr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コンテンツ プレースホルダー 2">
            <a:extLst>
              <a:ext uri="{FF2B5EF4-FFF2-40B4-BE49-F238E27FC236}">
                <a16:creationId xmlns:a16="http://schemas.microsoft.com/office/drawing/2014/main" id="{D8CFD7FD-6FDF-9217-DBF2-53BAC2E2FA54}"/>
              </a:ext>
            </a:extLst>
          </p:cNvPr>
          <p:cNvSpPr txBox="1">
            <a:spLocks/>
          </p:cNvSpPr>
          <p:nvPr/>
        </p:nvSpPr>
        <p:spPr>
          <a:xfrm>
            <a:off x="110795" y="1057518"/>
            <a:ext cx="8730185" cy="1208536"/>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800">
                <a:latin typeface="BIZ UDゴシック" panose="020B0400000000000000" pitchFamily="49" charset="-128"/>
                <a:ea typeface="BIZ UDゴシック" panose="020B0400000000000000" pitchFamily="49" charset="-128"/>
                <a:cs typeface="Meiryo UI" panose="020B0604030504040204" pitchFamily="50" charset="-128"/>
              </a:rPr>
              <a:t>◇架設年度からの経過年数が長く、健全（健全度が高い）である橋梁の例</a:t>
            </a:r>
            <a:endParaRPr lang="en-US" altLang="ja-JP" sz="18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4059D309-A2CA-37A3-411F-D1CF68161147}"/>
              </a:ext>
            </a:extLst>
          </p:cNvPr>
          <p:cNvSpPr txBox="1">
            <a:spLocks/>
          </p:cNvSpPr>
          <p:nvPr/>
        </p:nvSpPr>
        <p:spPr>
          <a:xfrm>
            <a:off x="179512" y="1468466"/>
            <a:ext cx="8730185" cy="1960534"/>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諸元</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　　　　　　　　　　　　　 </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上部工の健全度・健全性</a:t>
            </a:r>
            <a:r>
              <a:rPr lang="en-US" altLang="ja-JP" sz="1800" dirty="0">
                <a:latin typeface="BIZ UDゴシック" panose="020B0400000000000000" pitchFamily="49" charset="-128"/>
                <a:ea typeface="BIZ UDゴシック" panose="020B0400000000000000" pitchFamily="49" charset="-128"/>
              </a:rPr>
              <a:t>】</a:t>
            </a: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橋梁名：ムメイキョウ２８号橋</a:t>
            </a:r>
            <a:endParaRPr lang="en-US" altLang="ja-JP" sz="1800" dirty="0">
              <a:latin typeface="BIZ UDゴシック" panose="020B0400000000000000" pitchFamily="49" charset="-128"/>
              <a:ea typeface="BIZ UDゴシック" panose="020B0400000000000000" pitchFamily="49"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橋種：</a:t>
            </a:r>
            <a:r>
              <a:rPr lang="en-US" altLang="ja-JP" sz="1800" dirty="0">
                <a:latin typeface="BIZ UDゴシック" panose="020B0400000000000000" pitchFamily="49" charset="-128"/>
                <a:ea typeface="BIZ UDゴシック" panose="020B0400000000000000" pitchFamily="49" charset="-128"/>
              </a:rPr>
              <a:t>RC</a:t>
            </a:r>
            <a:r>
              <a:rPr lang="ja-JP" altLang="en-US" sz="1800" dirty="0">
                <a:latin typeface="BIZ UDゴシック" panose="020B0400000000000000" pitchFamily="49" charset="-128"/>
                <a:ea typeface="BIZ UDゴシック" panose="020B0400000000000000" pitchFamily="49" charset="-128"/>
              </a:rPr>
              <a:t>橋（</a:t>
            </a:r>
            <a:r>
              <a:rPr lang="en-US" altLang="ja-JP" sz="1800" dirty="0">
                <a:latin typeface="BIZ UDゴシック" panose="020B0400000000000000" pitchFamily="49" charset="-128"/>
                <a:ea typeface="BIZ UDゴシック" panose="020B0400000000000000" pitchFamily="49" charset="-128"/>
              </a:rPr>
              <a:t>RC</a:t>
            </a:r>
            <a:r>
              <a:rPr lang="ja-JP" altLang="en-US" sz="1800" dirty="0">
                <a:latin typeface="BIZ UDゴシック" panose="020B0400000000000000" pitchFamily="49" charset="-128"/>
                <a:ea typeface="BIZ UDゴシック" panose="020B0400000000000000" pitchFamily="49" charset="-128"/>
              </a:rPr>
              <a:t>床版橋）</a:t>
            </a:r>
            <a:endParaRPr lang="en-US" altLang="ja-JP" sz="1800" dirty="0">
              <a:latin typeface="BIZ UDゴシック" panose="020B0400000000000000" pitchFamily="49" charset="-128"/>
              <a:ea typeface="BIZ UDゴシック" panose="020B0400000000000000" pitchFamily="49" charset="-128"/>
            </a:endParaRPr>
          </a:p>
          <a:p>
            <a:pPr eaLnBrk="1" hangingPunct="1">
              <a:spcBef>
                <a:spcPts val="600"/>
              </a:spcBef>
              <a:buFont typeface="Arial" panose="020B0604020202020204" pitchFamily="34" charset="0"/>
              <a:buNone/>
            </a:pPr>
            <a:r>
              <a:rPr lang="en-US" altLang="ja-JP" sz="1800" dirty="0">
                <a:latin typeface="BIZ UDゴシック" panose="020B0400000000000000" pitchFamily="49" charset="-128"/>
                <a:ea typeface="BIZ UDゴシック" panose="020B0400000000000000" pitchFamily="49" charset="-128"/>
              </a:rPr>
              <a:t>    </a:t>
            </a:r>
            <a:r>
              <a:rPr lang="ja-JP" altLang="en-US" sz="1800" dirty="0">
                <a:latin typeface="BIZ UDゴシック" panose="020B0400000000000000" pitchFamily="49" charset="-128"/>
                <a:ea typeface="BIZ UDゴシック" panose="020B0400000000000000" pitchFamily="49" charset="-128"/>
              </a:rPr>
              <a:t>経過年数：</a:t>
            </a:r>
            <a:r>
              <a:rPr lang="en-US" altLang="ja-JP" sz="1800" dirty="0">
                <a:latin typeface="BIZ UDゴシック" panose="020B0400000000000000" pitchFamily="49" charset="-128"/>
                <a:ea typeface="BIZ UDゴシック" panose="020B0400000000000000" pitchFamily="49" charset="-128"/>
              </a:rPr>
              <a:t>97</a:t>
            </a:r>
            <a:r>
              <a:rPr lang="ja-JP" altLang="en-US" sz="1800" dirty="0">
                <a:latin typeface="BIZ UDゴシック" panose="020B0400000000000000" pitchFamily="49" charset="-128"/>
                <a:ea typeface="BIZ UDゴシック" panose="020B0400000000000000" pitchFamily="49" charset="-128"/>
              </a:rPr>
              <a:t>年</a:t>
            </a:r>
            <a:endParaRPr lang="en-US" altLang="ja-JP" sz="1800" dirty="0">
              <a:latin typeface="BIZ UDゴシック" panose="020B0400000000000000" pitchFamily="49" charset="-128"/>
              <a:ea typeface="BIZ UDゴシック" panose="020B0400000000000000" pitchFamily="49"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交差物：河川</a:t>
            </a:r>
            <a:endParaRPr lang="en-US" altLang="ja-JP" sz="1800" dirty="0">
              <a:latin typeface="BIZ UDゴシック" panose="020B0400000000000000" pitchFamily="49" charset="-128"/>
              <a:ea typeface="BIZ UDゴシック" panose="020B0400000000000000" pitchFamily="49" charset="-128"/>
            </a:endParaRPr>
          </a:p>
          <a:p>
            <a:pPr marL="36000" indent="0">
              <a:lnSpc>
                <a:spcPts val="2400"/>
              </a:lnSpc>
              <a:spcBef>
                <a:spcPts val="0"/>
              </a:spcBef>
              <a:buNone/>
            </a:pP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graphicFrame>
        <p:nvGraphicFramePr>
          <p:cNvPr id="9" name="表 8">
            <a:extLst>
              <a:ext uri="{FF2B5EF4-FFF2-40B4-BE49-F238E27FC236}">
                <a16:creationId xmlns:a16="http://schemas.microsoft.com/office/drawing/2014/main" id="{669C759D-6527-83F2-A40E-1563E3803563}"/>
              </a:ext>
            </a:extLst>
          </p:cNvPr>
          <p:cNvGraphicFramePr>
            <a:graphicFrameLocks noGrp="1"/>
          </p:cNvGraphicFramePr>
          <p:nvPr>
            <p:extLst>
              <p:ext uri="{D42A27DB-BD31-4B8C-83A1-F6EECF244321}">
                <p14:modId xmlns:p14="http://schemas.microsoft.com/office/powerpoint/2010/main" val="1590643367"/>
              </p:ext>
            </p:extLst>
          </p:nvPr>
        </p:nvGraphicFramePr>
        <p:xfrm>
          <a:off x="4788024" y="1916832"/>
          <a:ext cx="3528000" cy="1317625"/>
        </p:xfrm>
        <a:graphic>
          <a:graphicData uri="http://schemas.openxmlformats.org/drawingml/2006/table">
            <a:tbl>
              <a:tblPr/>
              <a:tblGrid>
                <a:gridCol w="1332000">
                  <a:extLst>
                    <a:ext uri="{9D8B030D-6E8A-4147-A177-3AD203B41FA5}">
                      <a16:colId xmlns:a16="http://schemas.microsoft.com/office/drawing/2014/main" val="3253901587"/>
                    </a:ext>
                  </a:extLst>
                </a:gridCol>
                <a:gridCol w="1116000">
                  <a:extLst>
                    <a:ext uri="{9D8B030D-6E8A-4147-A177-3AD203B41FA5}">
                      <a16:colId xmlns:a16="http://schemas.microsoft.com/office/drawing/2014/main" val="2593229048"/>
                    </a:ext>
                  </a:extLst>
                </a:gridCol>
                <a:gridCol w="1080000">
                  <a:extLst>
                    <a:ext uri="{9D8B030D-6E8A-4147-A177-3AD203B41FA5}">
                      <a16:colId xmlns:a16="http://schemas.microsoft.com/office/drawing/2014/main" val="2154669846"/>
                    </a:ext>
                  </a:extLst>
                </a:gridCol>
              </a:tblGrid>
              <a:tr h="0">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健全度</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marL="36000" algn="ctr"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健全性</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298687025"/>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主部材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kumimoji="1" lang="en-US" altLang="ja-JP"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100.00</a:t>
                      </a:r>
                      <a:endPar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marR="0" lvl="0" indent="0" algn="ctr" defTabSz="914377" rtl="0" eaLnBrk="1" fontAlgn="ctr" latinLnBrk="0" hangingPunct="1">
                        <a:lnSpc>
                          <a:spcPts val="2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2825754323"/>
                  </a:ext>
                </a:extLst>
              </a:tr>
              <a:tr h="152400">
                <a:tc>
                  <a:txBody>
                    <a:bodyPr/>
                    <a:lstStyle/>
                    <a:p>
                      <a:pPr marL="36000" algn="l" fontAlgn="ctr">
                        <a:lnSpc>
                          <a:spcPts val="2000"/>
                        </a:lnSpc>
                      </a:pPr>
                      <a:r>
                        <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rPr>
                        <a:t>2</a:t>
                      </a: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次部材</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kumimoji="1" lang="en-US" altLang="ja-JP"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100.00</a:t>
                      </a:r>
                      <a:endPar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marR="0" lvl="0" indent="0" algn="ctr" defTabSz="914377" rtl="0" eaLnBrk="1" fontAlgn="ctr" latinLnBrk="0" hangingPunct="1">
                        <a:lnSpc>
                          <a:spcPts val="2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255223588"/>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床版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kumimoji="1" lang="en-US" altLang="ja-JP"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100.00</a:t>
                      </a:r>
                      <a:endPar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marR="0" lvl="0" indent="0" algn="ctr" defTabSz="914377" rtl="0" eaLnBrk="1" fontAlgn="ctr" latinLnBrk="0" hangingPunct="1">
                        <a:lnSpc>
                          <a:spcPts val="2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497922057"/>
                  </a:ext>
                </a:extLst>
              </a:tr>
              <a:tr h="152400">
                <a:tc>
                  <a:txBody>
                    <a:bodyPr/>
                    <a:lstStyle/>
                    <a:p>
                      <a:pPr marL="36000" algn="l" fontAlgn="ctr">
                        <a:lnSpc>
                          <a:spcPts val="2000"/>
                        </a:lnSpc>
                      </a:pPr>
                      <a:r>
                        <a:rPr lang="ja-JP" altLang="en-US" sz="1600" b="0" i="0" u="none" strike="noStrike">
                          <a:solidFill>
                            <a:schemeClr val="tx1"/>
                          </a:solidFill>
                          <a:effectLst/>
                          <a:latin typeface="BIZ UDPゴシック" panose="020B0400000000000000" pitchFamily="50" charset="-128"/>
                          <a:ea typeface="BIZ UDPゴシック" panose="020B0400000000000000" pitchFamily="50" charset="-128"/>
                        </a:rPr>
                        <a:t>上部工 全体</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algn="r" fontAlgn="ctr">
                        <a:lnSpc>
                          <a:spcPts val="2000"/>
                        </a:lnSpc>
                      </a:pPr>
                      <a:r>
                        <a:rPr kumimoji="1" lang="en-US" altLang="ja-JP"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100.00</a:t>
                      </a:r>
                      <a:endParaRPr lang="en-US" altLang="ja-JP" sz="1600" b="0" i="0" u="none" strike="noStrike">
                        <a:solidFill>
                          <a:schemeClr val="tx1"/>
                        </a:solidFill>
                        <a:effectLst/>
                        <a:latin typeface="BIZ UDPゴシック" panose="020B0400000000000000" pitchFamily="50" charset="-128"/>
                        <a:ea typeface="BIZ UDPゴシック" panose="020B04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36000" marR="0" lvl="0" indent="0" algn="ctr" defTabSz="914377" rtl="0" eaLnBrk="1" fontAlgn="ctr" latinLnBrk="0" hangingPunct="1">
                        <a:lnSpc>
                          <a:spcPts val="2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extLst>
                  <a:ext uri="{0D108BD9-81ED-4DB2-BD59-A6C34878D82A}">
                    <a16:rowId xmlns:a16="http://schemas.microsoft.com/office/drawing/2014/main" val="3976476532"/>
                  </a:ext>
                </a:extLst>
              </a:tr>
            </a:tbl>
          </a:graphicData>
        </a:graphic>
      </p:graphicFrame>
      <p:pic>
        <p:nvPicPr>
          <p:cNvPr id="10" name="図 9">
            <a:extLst>
              <a:ext uri="{FF2B5EF4-FFF2-40B4-BE49-F238E27FC236}">
                <a16:creationId xmlns:a16="http://schemas.microsoft.com/office/drawing/2014/main" id="{6CF143EF-F739-7A81-A7FC-D733451F71CF}"/>
              </a:ext>
            </a:extLst>
          </p:cNvPr>
          <p:cNvPicPr>
            <a:picLocks noChangeAspect="1"/>
          </p:cNvPicPr>
          <p:nvPr/>
        </p:nvPicPr>
        <p:blipFill>
          <a:blip r:embed="rId2"/>
          <a:stretch>
            <a:fillRect/>
          </a:stretch>
        </p:blipFill>
        <p:spPr>
          <a:xfrm>
            <a:off x="923033" y="3645024"/>
            <a:ext cx="3082496" cy="2268000"/>
          </a:xfrm>
          <a:prstGeom prst="rect">
            <a:avLst/>
          </a:prstGeom>
          <a:ln w="19050">
            <a:solidFill>
              <a:schemeClr val="bg2">
                <a:lumMod val="90000"/>
              </a:schemeClr>
            </a:solidFill>
          </a:ln>
        </p:spPr>
      </p:pic>
      <p:sp>
        <p:nvSpPr>
          <p:cNvPr id="11" name="Text Box 5">
            <a:extLst>
              <a:ext uri="{FF2B5EF4-FFF2-40B4-BE49-F238E27FC236}">
                <a16:creationId xmlns:a16="http://schemas.microsoft.com/office/drawing/2014/main" id="{55068575-BC03-323C-2067-A17101114422}"/>
              </a:ext>
            </a:extLst>
          </p:cNvPr>
          <p:cNvSpPr txBox="1">
            <a:spLocks noChangeArrowheads="1"/>
          </p:cNvSpPr>
          <p:nvPr/>
        </p:nvSpPr>
        <p:spPr bwMode="auto">
          <a:xfrm>
            <a:off x="899592" y="5940569"/>
            <a:ext cx="312937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主部材（主桁）</a:t>
            </a:r>
            <a:endParaRPr lang="en-US" altLang="ja-JP" sz="1600">
              <a:latin typeface="BIZ UDゴシック" panose="020B0400000000000000" pitchFamily="49" charset="-128"/>
              <a:ea typeface="BIZ UDゴシック" panose="020B0400000000000000" pitchFamily="49" charset="-128"/>
            </a:endParaRPr>
          </a:p>
        </p:txBody>
      </p:sp>
      <p:sp>
        <p:nvSpPr>
          <p:cNvPr id="12" name="コンテンツ プレースホルダー 2">
            <a:extLst>
              <a:ext uri="{FF2B5EF4-FFF2-40B4-BE49-F238E27FC236}">
                <a16:creationId xmlns:a16="http://schemas.microsoft.com/office/drawing/2014/main" id="{C5D748B9-B145-0203-8D72-953B304A26D1}"/>
              </a:ext>
            </a:extLst>
          </p:cNvPr>
          <p:cNvSpPr txBox="1">
            <a:spLocks/>
          </p:cNvSpPr>
          <p:nvPr/>
        </p:nvSpPr>
        <p:spPr>
          <a:xfrm>
            <a:off x="4283968" y="3645024"/>
            <a:ext cx="4557012" cy="3024336"/>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主部材の損傷状況</a:t>
            </a:r>
            <a:r>
              <a:rPr lang="en-US" altLang="ja-JP" sz="1600" dirty="0">
                <a:latin typeface="BIZ UDゴシック" panose="020B0400000000000000" pitchFamily="49" charset="-128"/>
                <a:ea typeface="BIZ UDゴシック" panose="020B0400000000000000" pitchFamily="49" charset="-128"/>
              </a:rPr>
              <a:t>】</a:t>
            </a:r>
          </a:p>
          <a:p>
            <a:pPr marL="468000" indent="-216000">
              <a:lnSpc>
                <a:spcPts val="2400"/>
              </a:lnSpc>
              <a:spcBef>
                <a:spcPts val="0"/>
              </a:spcBef>
            </a:pPr>
            <a:r>
              <a:rPr lang="ja-JP" altLang="en-US" sz="1600" dirty="0">
                <a:latin typeface="BIZ UDゴシック" panose="020B0400000000000000" pitchFamily="49" charset="-128"/>
                <a:ea typeface="BIZ UDゴシック" panose="020B0400000000000000" pitchFamily="49" charset="-128"/>
              </a:rPr>
              <a:t>保護塗装工が施工されておりコンクリート表面の状態を目視確認できないが、保護塗装に変状は確認されていない</a:t>
            </a:r>
            <a:endParaRPr lang="en-US" altLang="ja-JP" sz="1600" dirty="0">
              <a:latin typeface="BIZ UDゴシック" panose="020B0400000000000000" pitchFamily="49" charset="-128"/>
              <a:ea typeface="BIZ UDゴシック" panose="020B0400000000000000" pitchFamily="49" charset="-128"/>
            </a:endParaRPr>
          </a:p>
          <a:p>
            <a:pPr marL="36000" indent="0">
              <a:lnSpc>
                <a:spcPts val="2400"/>
              </a:lnSpc>
              <a:spcBef>
                <a:spcPts val="0"/>
              </a:spcBef>
              <a:buNone/>
            </a:pP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6000" indent="0">
              <a:lnSpc>
                <a:spcPts val="2400"/>
              </a:lnSpc>
              <a:spcBef>
                <a:spcPts val="0"/>
              </a:spcBef>
              <a:buNone/>
            </a:pPr>
            <a:r>
              <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補修履歴</a:t>
            </a:r>
            <a:r>
              <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rPr>
              <a:t>】</a:t>
            </a:r>
          </a:p>
          <a:p>
            <a:pPr marL="468000" indent="-216000">
              <a:lnSpc>
                <a:spcPts val="2400"/>
              </a:lnSpc>
              <a:spcBef>
                <a:spcPts val="0"/>
              </a:spcBef>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令和</a:t>
            </a:r>
            <a:r>
              <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rPr>
              <a:t>2</a:t>
            </a: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年に下部工の補修工事</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252000" indent="0">
              <a:lnSpc>
                <a:spcPts val="24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（断面修復工）を実施</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252000" indent="0">
              <a:lnSpc>
                <a:spcPts val="24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u="sng" dirty="0">
                <a:latin typeface="BIZ UDゴシック" panose="020B0400000000000000" pitchFamily="49" charset="-128"/>
                <a:ea typeface="BIZ UDゴシック" panose="020B0400000000000000" pitchFamily="49" charset="-128"/>
                <a:cs typeface="Meiryo UI" panose="020B0604030504040204" pitchFamily="50" charset="-128"/>
              </a:rPr>
              <a:t>上部工の補修履歴なし</a:t>
            </a:r>
            <a:endParaRPr lang="en-US" altLang="ja-JP" sz="1600" u="sng" dirty="0">
              <a:latin typeface="BIZ UDゴシック" panose="020B0400000000000000" pitchFamily="49" charset="-128"/>
              <a:ea typeface="BIZ UDゴシック" panose="020B0400000000000000" pitchFamily="49" charset="-128"/>
              <a:cs typeface="Meiryo UI" panose="020B0604030504040204" pitchFamily="50" charset="-128"/>
            </a:endParaRPr>
          </a:p>
          <a:p>
            <a:pPr marL="252000" indent="0">
              <a:lnSpc>
                <a:spcPts val="2400"/>
              </a:lnSpc>
              <a:spcBef>
                <a:spcPts val="0"/>
              </a:spcBef>
              <a:buNone/>
            </a:pP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252000" indent="0">
              <a:lnSpc>
                <a:spcPts val="2400"/>
              </a:lnSpc>
              <a:spcBef>
                <a:spcPts val="0"/>
              </a:spcBef>
              <a:buNone/>
            </a:pP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4289782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76856-C34B-A025-C4AA-06D4549EA3B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5490C31-A42B-4337-65CA-9DC8A7CFFDAC}"/>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26</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2D3DC279-51BB-FFBF-A399-78F1881205FE}"/>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6A76F56F-B932-025D-5CE7-E90DD4693FE5}"/>
              </a:ext>
            </a:extLst>
          </p:cNvPr>
          <p:cNvSpPr>
            <a:spLocks noChangeArrowheads="1"/>
          </p:cNvSpPr>
          <p:nvPr/>
        </p:nvSpPr>
        <p:spPr bwMode="auto">
          <a:xfrm>
            <a:off x="60324" y="60325"/>
            <a:ext cx="8184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４</a:t>
            </a:r>
            <a:r>
              <a:rPr lang="en-US" altLang="ja-JP" b="1" dirty="0">
                <a:solidFill>
                  <a:schemeClr val="bg1"/>
                </a:solidFill>
                <a:latin typeface="BIZ UDゴシック" panose="020B0400000000000000" pitchFamily="49" charset="-128"/>
                <a:ea typeface="BIZ UDゴシック" panose="020B0400000000000000" pitchFamily="49" charset="-128"/>
              </a:rPr>
              <a:t>)</a:t>
            </a:r>
            <a:r>
              <a:rPr lang="ja-JP" altLang="en-US" b="1" dirty="0">
                <a:solidFill>
                  <a:schemeClr val="bg1"/>
                </a:solidFill>
                <a:latin typeface="BIZ UDゴシック" panose="020B0400000000000000" pitchFamily="49" charset="-128"/>
                <a:ea typeface="BIZ UDゴシック" panose="020B0400000000000000" pitchFamily="49" charset="-128"/>
              </a:rPr>
              <a:t> 橋梁における維持管理の取組状況（まとめ）</a:t>
            </a:r>
            <a:br>
              <a:rPr lang="en-US" altLang="ja-JP" b="1" dirty="0">
                <a:solidFill>
                  <a:schemeClr val="bg1"/>
                </a:solidFill>
                <a:latin typeface="BIZ UDゴシック" panose="020B0400000000000000" pitchFamily="49" charset="-128"/>
                <a:ea typeface="BIZ UDゴシック" panose="020B0400000000000000" pitchFamily="49" charset="-128"/>
              </a:rPr>
            </a:br>
            <a:endParaRPr lang="ja-JP" altLang="en-US" b="1"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2" name="表 3">
            <a:extLst>
              <a:ext uri="{FF2B5EF4-FFF2-40B4-BE49-F238E27FC236}">
                <a16:creationId xmlns:a16="http://schemas.microsoft.com/office/drawing/2014/main" id="{53000FD0-9568-4427-809C-A79334BC2089}"/>
              </a:ext>
            </a:extLst>
          </p:cNvPr>
          <p:cNvGraphicFramePr>
            <a:graphicFrameLocks noGrp="1"/>
          </p:cNvGraphicFramePr>
          <p:nvPr>
            <p:extLst>
              <p:ext uri="{D42A27DB-BD31-4B8C-83A1-F6EECF244321}">
                <p14:modId xmlns:p14="http://schemas.microsoft.com/office/powerpoint/2010/main" val="1375159382"/>
              </p:ext>
            </p:extLst>
          </p:nvPr>
        </p:nvGraphicFramePr>
        <p:xfrm>
          <a:off x="259556" y="674152"/>
          <a:ext cx="8624888" cy="5846107"/>
        </p:xfrm>
        <a:graphic>
          <a:graphicData uri="http://schemas.openxmlformats.org/drawingml/2006/table">
            <a:tbl>
              <a:tblPr firstRow="1" bandRow="1">
                <a:tableStyleId>{5C22544A-7EE6-4342-B048-85BDC9FD1C3A}</a:tableStyleId>
              </a:tblPr>
              <a:tblGrid>
                <a:gridCol w="1652078">
                  <a:extLst>
                    <a:ext uri="{9D8B030D-6E8A-4147-A177-3AD203B41FA5}">
                      <a16:colId xmlns:a16="http://schemas.microsoft.com/office/drawing/2014/main" val="269892639"/>
                    </a:ext>
                  </a:extLst>
                </a:gridCol>
                <a:gridCol w="6972810">
                  <a:extLst>
                    <a:ext uri="{9D8B030D-6E8A-4147-A177-3AD203B41FA5}">
                      <a16:colId xmlns:a16="http://schemas.microsoft.com/office/drawing/2014/main" val="3574831878"/>
                    </a:ext>
                  </a:extLst>
                </a:gridCol>
              </a:tblGrid>
              <a:tr h="744884">
                <a:tc>
                  <a:txBody>
                    <a:bodyPr/>
                    <a:lstStyle/>
                    <a:p>
                      <a:pPr algn="ctr"/>
                      <a:r>
                        <a:rPr kumimoji="1" lang="ja-JP" altLang="en-US" sz="1600" dirty="0">
                          <a:latin typeface="BIZ UDゴシック" panose="020B0400000000000000" pitchFamily="49" charset="-128"/>
                          <a:ea typeface="BIZ UDゴシック" panose="020B0400000000000000" pitchFamily="49" charset="-128"/>
                        </a:rPr>
                        <a:t>項　　目</a:t>
                      </a:r>
                    </a:p>
                  </a:txBody>
                  <a:tcPr anchor="ctr"/>
                </a:tc>
                <a:tc>
                  <a:txBody>
                    <a:bodyPr/>
                    <a:lstStyle/>
                    <a:p>
                      <a:pPr algn="ctr"/>
                      <a:r>
                        <a:rPr kumimoji="1" lang="ja-JP" altLang="en-US" sz="1600" dirty="0">
                          <a:latin typeface="BIZ UDゴシック" panose="020B0400000000000000" pitchFamily="49" charset="-128"/>
                          <a:ea typeface="BIZ UDゴシック" panose="020B0400000000000000" pitchFamily="49" charset="-128"/>
                        </a:rPr>
                        <a:t>ま　と　め</a:t>
                      </a:r>
                    </a:p>
                  </a:txBody>
                  <a:tcPr anchor="ctr"/>
                </a:tc>
                <a:extLst>
                  <a:ext uri="{0D108BD9-81ED-4DB2-BD59-A6C34878D82A}">
                    <a16:rowId xmlns:a16="http://schemas.microsoft.com/office/drawing/2014/main" val="4136799010"/>
                  </a:ext>
                </a:extLst>
              </a:tr>
              <a:tr h="901103">
                <a:tc>
                  <a:txBody>
                    <a:bodyPr/>
                    <a:lstStyle/>
                    <a:p>
                      <a:r>
                        <a:rPr kumimoji="1" lang="ja-JP" altLang="en-US" sz="1600" dirty="0">
                          <a:latin typeface="BIZ UDゴシック" panose="020B0400000000000000" pitchFamily="49" charset="-128"/>
                          <a:ea typeface="BIZ UDゴシック" panose="020B0400000000000000" pitchFamily="49" charset="-128"/>
                        </a:rPr>
                        <a:t>点検・診断の</a:t>
                      </a:r>
                      <a:endParaRPr kumimoji="1" lang="en-US" altLang="ja-JP" sz="1600" dirty="0">
                        <a:latin typeface="BIZ UDゴシック" panose="020B0400000000000000" pitchFamily="49" charset="-128"/>
                        <a:ea typeface="BIZ UDゴシック" panose="020B0400000000000000" pitchFamily="49" charset="-128"/>
                      </a:endParaRPr>
                    </a:p>
                    <a:p>
                      <a:r>
                        <a:rPr kumimoji="1" lang="ja-JP" altLang="en-US" sz="1600" dirty="0">
                          <a:latin typeface="BIZ UDゴシック" panose="020B0400000000000000" pitchFamily="49" charset="-128"/>
                          <a:ea typeface="BIZ UDゴシック" panose="020B0400000000000000" pitchFamily="49" charset="-128"/>
                        </a:rPr>
                        <a:t>取組状況</a:t>
                      </a:r>
                    </a:p>
                  </a:txBody>
                  <a:tcPr/>
                </a:tc>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・定期点検（近接目視）は確実に実施</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・点検結果が良くない橋梁は、職員による直営点検を実施</a:t>
                      </a:r>
                    </a:p>
                  </a:txBody>
                  <a:tcPr/>
                </a:tc>
                <a:extLst>
                  <a:ext uri="{0D108BD9-81ED-4DB2-BD59-A6C34878D82A}">
                    <a16:rowId xmlns:a16="http://schemas.microsoft.com/office/drawing/2014/main" val="3593606784"/>
                  </a:ext>
                </a:extLst>
              </a:tr>
              <a:tr h="966807">
                <a:tc>
                  <a:txBody>
                    <a:bodyPr/>
                    <a:lstStyle/>
                    <a:p>
                      <a:r>
                        <a:rPr kumimoji="1" lang="ja-JP" altLang="en-US" sz="1600" dirty="0">
                          <a:latin typeface="BIZ UDゴシック" panose="020B0400000000000000" pitchFamily="49" charset="-128"/>
                          <a:ea typeface="BIZ UDゴシック" panose="020B0400000000000000" pitchFamily="49" charset="-128"/>
                        </a:rPr>
                        <a:t>健全性の状況</a:t>
                      </a:r>
                    </a:p>
                  </a:txBody>
                  <a:tcPr/>
                </a:tc>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・令和４年度末時点</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Ⅰ</a:t>
                      </a:r>
                      <a:r>
                        <a:rPr kumimoji="1" lang="ja-JP" altLang="en-US" sz="1600" dirty="0">
                          <a:latin typeface="BIZ UDゴシック" panose="020B0400000000000000" pitchFamily="49" charset="-128"/>
                          <a:ea typeface="BIZ UDゴシック" panose="020B0400000000000000" pitchFamily="49" charset="-128"/>
                        </a:rPr>
                        <a:t>判定　７７％　　</a:t>
                      </a:r>
                      <a:r>
                        <a:rPr kumimoji="1" lang="en-US" altLang="ja-JP" sz="1600" dirty="0">
                          <a:latin typeface="BIZ UDゴシック" panose="020B0400000000000000" pitchFamily="49" charset="-128"/>
                          <a:ea typeface="BIZ UDゴシック" panose="020B0400000000000000" pitchFamily="49" charset="-128"/>
                        </a:rPr>
                        <a:t>Ⅱ</a:t>
                      </a:r>
                      <a:r>
                        <a:rPr kumimoji="1" lang="ja-JP" altLang="en-US" sz="1600" dirty="0">
                          <a:latin typeface="BIZ UDゴシック" panose="020B0400000000000000" pitchFamily="49" charset="-128"/>
                          <a:ea typeface="BIZ UDゴシック" panose="020B0400000000000000" pitchFamily="49" charset="-128"/>
                        </a:rPr>
                        <a:t>判定　１９％　　</a:t>
                      </a:r>
                      <a:r>
                        <a:rPr kumimoji="1" lang="en-US" altLang="ja-JP" sz="1600" dirty="0">
                          <a:latin typeface="BIZ UDゴシック" panose="020B0400000000000000" pitchFamily="49" charset="-128"/>
                          <a:ea typeface="BIZ UDゴシック" panose="020B0400000000000000" pitchFamily="49" charset="-128"/>
                        </a:rPr>
                        <a:t>Ⅲ</a:t>
                      </a:r>
                      <a:r>
                        <a:rPr kumimoji="1" lang="ja-JP" altLang="en-US" sz="1600" dirty="0">
                          <a:latin typeface="BIZ UDゴシック" panose="020B0400000000000000" pitchFamily="49" charset="-128"/>
                          <a:ea typeface="BIZ UDゴシック" panose="020B0400000000000000" pitchFamily="49" charset="-128"/>
                        </a:rPr>
                        <a:t>判定　４％</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・他の自治体と比較すると、</a:t>
                      </a:r>
                      <a:r>
                        <a:rPr kumimoji="1" lang="en-US" altLang="ja-JP" sz="1600" dirty="0">
                          <a:latin typeface="BIZ UDゴシック" panose="020B0400000000000000" pitchFamily="49" charset="-128"/>
                          <a:ea typeface="BIZ UDゴシック" panose="020B0400000000000000" pitchFamily="49" charset="-128"/>
                        </a:rPr>
                        <a:t>Ⅰ</a:t>
                      </a:r>
                      <a:r>
                        <a:rPr kumimoji="1" lang="ja-JP" altLang="en-US" sz="1600" dirty="0">
                          <a:latin typeface="BIZ UDゴシック" panose="020B0400000000000000" pitchFamily="49" charset="-128"/>
                          <a:ea typeface="BIZ UDゴシック" panose="020B0400000000000000" pitchFamily="49" charset="-128"/>
                        </a:rPr>
                        <a:t>判定の割合が高い</a:t>
                      </a:r>
                    </a:p>
                  </a:txBody>
                  <a:tcPr/>
                </a:tc>
                <a:extLst>
                  <a:ext uri="{0D108BD9-81ED-4DB2-BD59-A6C34878D82A}">
                    <a16:rowId xmlns:a16="http://schemas.microsoft.com/office/drawing/2014/main" val="1634791329"/>
                  </a:ext>
                </a:extLst>
              </a:tr>
              <a:tr h="1275671">
                <a:tc>
                  <a:txBody>
                    <a:bodyPr/>
                    <a:lstStyle/>
                    <a:p>
                      <a:r>
                        <a:rPr kumimoji="1" lang="ja-JP" altLang="en-US" sz="1600" dirty="0">
                          <a:latin typeface="BIZ UDゴシック" panose="020B0400000000000000" pitchFamily="49" charset="-128"/>
                          <a:ea typeface="BIZ UDゴシック" panose="020B0400000000000000" pitchFamily="49" charset="-128"/>
                        </a:rPr>
                        <a:t>点検結果の状況</a:t>
                      </a:r>
                    </a:p>
                  </a:txBody>
                  <a:tcPr/>
                </a:tc>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・鋼橋　　</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腐食</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全体の８割　　</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亀裂</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全体の１割</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・コンクリート橋　</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剥離・鉄筋露出</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全体の４割　　</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ひび割れ</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全体の３割</a:t>
                      </a:r>
                    </a:p>
                  </a:txBody>
                  <a:tcPr/>
                </a:tc>
                <a:extLst>
                  <a:ext uri="{0D108BD9-81ED-4DB2-BD59-A6C34878D82A}">
                    <a16:rowId xmlns:a16="http://schemas.microsoft.com/office/drawing/2014/main" val="3711082026"/>
                  </a:ext>
                </a:extLst>
              </a:tr>
              <a:tr h="966807">
                <a:tc>
                  <a:txBody>
                    <a:bodyPr/>
                    <a:lstStyle/>
                    <a:p>
                      <a:r>
                        <a:rPr kumimoji="1" lang="ja-JP" altLang="en-US" sz="1600" dirty="0">
                          <a:latin typeface="BIZ UDゴシック" panose="020B0400000000000000" pitchFamily="49" charset="-128"/>
                          <a:ea typeface="BIZ UDゴシック" panose="020B0400000000000000" pitchFamily="49" charset="-128"/>
                        </a:rPr>
                        <a:t>事業の進捗状況</a:t>
                      </a:r>
                    </a:p>
                  </a:txBody>
                  <a:tcPr/>
                </a:tc>
                <a:tc>
                  <a:txBody>
                    <a:bodyPr/>
                    <a:lstStyle/>
                    <a:p>
                      <a:pPr>
                        <a:lnSpc>
                          <a:spcPts val="2500"/>
                        </a:lnSpc>
                      </a:pPr>
                      <a:r>
                        <a:rPr kumimoji="1" lang="ja-JP" altLang="en-US" sz="1600" dirty="0">
                          <a:solidFill>
                            <a:schemeClr val="tx1"/>
                          </a:solidFill>
                          <a:latin typeface="BIZ UDゴシック" panose="020B0400000000000000" pitchFamily="49" charset="-128"/>
                          <a:ea typeface="BIZ UDゴシック" panose="020B0400000000000000" pitchFamily="49" charset="-128"/>
                        </a:rPr>
                        <a:t>・最重点の進捗　１００％</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solidFill>
                            <a:schemeClr val="tx1"/>
                          </a:solidFill>
                          <a:latin typeface="BIZ UDゴシック" panose="020B0400000000000000" pitchFamily="49" charset="-128"/>
                          <a:ea typeface="BIZ UDゴシック" panose="020B0400000000000000" pitchFamily="49" charset="-128"/>
                        </a:rPr>
                        <a:t>・重　点の進捗　　８７％</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・標　準の進捗　　７１％</a:t>
                      </a:r>
                    </a:p>
                  </a:txBody>
                  <a:tcPr/>
                </a:tc>
                <a:extLst>
                  <a:ext uri="{0D108BD9-81ED-4DB2-BD59-A6C34878D82A}">
                    <a16:rowId xmlns:a16="http://schemas.microsoft.com/office/drawing/2014/main" val="921247537"/>
                  </a:ext>
                </a:extLst>
              </a:tr>
              <a:tr h="901103">
                <a:tc>
                  <a:txBody>
                    <a:bodyPr/>
                    <a:lstStyle/>
                    <a:p>
                      <a:r>
                        <a:rPr kumimoji="1" lang="ja-JP" altLang="en-US" sz="1600" dirty="0">
                          <a:latin typeface="BIZ UDゴシック" panose="020B0400000000000000" pitchFamily="49" charset="-128"/>
                          <a:ea typeface="BIZ UDゴシック" panose="020B0400000000000000" pitchFamily="49" charset="-128"/>
                        </a:rPr>
                        <a:t>劣化予測式</a:t>
                      </a:r>
                    </a:p>
                  </a:txBody>
                  <a:tcPr/>
                </a:tc>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・次のランクへの推移確率を過去の点検結果から最尤推定法によって推定</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・確率推移行列から、平均劣化曲線（期待値パス）を算出</a:t>
                      </a:r>
                      <a:endParaRPr kumimoji="1" lang="en-US" altLang="ja-JP" sz="16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690536740"/>
                  </a:ext>
                </a:extLst>
              </a:tr>
            </a:tbl>
          </a:graphicData>
        </a:graphic>
      </p:graphicFrame>
    </p:spTree>
    <p:extLst>
      <p:ext uri="{BB962C8B-B14F-4D97-AF65-F5344CB8AC3E}">
        <p14:creationId xmlns:p14="http://schemas.microsoft.com/office/powerpoint/2010/main" val="186597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BB0338-9E9D-6013-06FF-6C4AFDE87BFD}"/>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BE42C6C8-61D5-3EA4-0BAB-28D909CC1772}"/>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27</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CA221AA0-EDD5-841F-8532-F5E612BB8C7B}"/>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133A3934-17AE-966A-C126-991351712DAE}"/>
              </a:ext>
            </a:extLst>
          </p:cNvPr>
          <p:cNvSpPr>
            <a:spLocks noChangeArrowheads="1"/>
          </p:cNvSpPr>
          <p:nvPr/>
        </p:nvSpPr>
        <p:spPr bwMode="auto">
          <a:xfrm>
            <a:off x="60324" y="60325"/>
            <a:ext cx="7103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５</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トンネルにおける維持管理の取組状況</a:t>
            </a:r>
          </a:p>
        </p:txBody>
      </p:sp>
      <p:sp>
        <p:nvSpPr>
          <p:cNvPr id="4" name="コンテンツ プレースホルダー 2">
            <a:extLst>
              <a:ext uri="{FF2B5EF4-FFF2-40B4-BE49-F238E27FC236}">
                <a16:creationId xmlns:a16="http://schemas.microsoft.com/office/drawing/2014/main" id="{2802B107-1ACA-1B84-3603-6AD6A6BC749F}"/>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a:latin typeface="BIZ UDゴシック" panose="020B0400000000000000" pitchFamily="49" charset="-128"/>
                <a:ea typeface="BIZ UDゴシック" panose="020B0400000000000000" pitchFamily="49" charset="-128"/>
                <a:cs typeface="Meiryo UI" panose="020B0604030504040204" pitchFamily="50" charset="-128"/>
              </a:rPr>
              <a:t>5-1</a:t>
            </a:r>
            <a:r>
              <a:rPr lang="ja-JP" altLang="en-US" sz="2000">
                <a:latin typeface="BIZ UDゴシック" panose="020B0400000000000000" pitchFamily="49" charset="-128"/>
                <a:ea typeface="BIZ UDゴシック" panose="020B0400000000000000" pitchFamily="49" charset="-128"/>
                <a:cs typeface="Meiryo UI" panose="020B0604030504040204" pitchFamily="50" charset="-128"/>
              </a:rPr>
              <a:t>　点検・診断の取組状況</a:t>
            </a:r>
            <a:endParaRPr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コンテンツ プレースホルダー 2">
            <a:extLst>
              <a:ext uri="{FF2B5EF4-FFF2-40B4-BE49-F238E27FC236}">
                <a16:creationId xmlns:a16="http://schemas.microsoft.com/office/drawing/2014/main" id="{1CB70164-B409-A5F6-8B8D-3C5E8BC98731}"/>
              </a:ext>
            </a:extLst>
          </p:cNvPr>
          <p:cNvSpPr txBox="1">
            <a:spLocks/>
          </p:cNvSpPr>
          <p:nvPr/>
        </p:nvSpPr>
        <p:spPr>
          <a:xfrm>
            <a:off x="206907" y="1071376"/>
            <a:ext cx="8730185" cy="3744416"/>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lnSpc>
                <a:spcPts val="3000"/>
              </a:lnSpc>
              <a:spcBef>
                <a:spcPts val="30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平成</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26</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年度以降、</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5</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年に</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1</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回の定期点検（近接目視）を実施</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a:lnSpc>
                <a:spcPts val="3000"/>
              </a:lnSpc>
              <a:spcBef>
                <a:spcPts val="30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「走行型画像計測」と「レーザ計測」を一体化した点検を活用</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a:lnSpc>
                <a:spcPts val="3000"/>
              </a:lnSpc>
              <a:spcBef>
                <a:spcPts val="30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変状展開図より、覆工のカラー画像、ひび割れ等の変状を正確に記録</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a:lnSpc>
                <a:spcPts val="3000"/>
              </a:lnSpc>
              <a:spcBef>
                <a:spcPts val="30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変形コンター図より、覆工の変形状況が評価可能であり、過去点検との比較により経時的な変形を把握</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8" name="図 7">
            <a:extLst>
              <a:ext uri="{FF2B5EF4-FFF2-40B4-BE49-F238E27FC236}">
                <a16:creationId xmlns:a16="http://schemas.microsoft.com/office/drawing/2014/main" id="{9E1DACE8-DEF2-7BA3-C460-E6478922B003}"/>
              </a:ext>
            </a:extLst>
          </p:cNvPr>
          <p:cNvPicPr>
            <a:picLocks noChangeAspect="1"/>
          </p:cNvPicPr>
          <p:nvPr/>
        </p:nvPicPr>
        <p:blipFill>
          <a:blip r:embed="rId2"/>
          <a:stretch>
            <a:fillRect/>
          </a:stretch>
        </p:blipFill>
        <p:spPr>
          <a:xfrm>
            <a:off x="8216168" y="5584835"/>
            <a:ext cx="744488" cy="807203"/>
          </a:xfrm>
          <a:prstGeom prst="rect">
            <a:avLst/>
          </a:prstGeom>
        </p:spPr>
      </p:pic>
      <p:pic>
        <p:nvPicPr>
          <p:cNvPr id="18" name="図 17">
            <a:extLst>
              <a:ext uri="{FF2B5EF4-FFF2-40B4-BE49-F238E27FC236}">
                <a16:creationId xmlns:a16="http://schemas.microsoft.com/office/drawing/2014/main" id="{D079AA21-F96D-CB54-C9BC-A69C35FC0E61}"/>
              </a:ext>
            </a:extLst>
          </p:cNvPr>
          <p:cNvPicPr>
            <a:picLocks noChangeAspect="1"/>
          </p:cNvPicPr>
          <p:nvPr/>
        </p:nvPicPr>
        <p:blipFill rotWithShape="1">
          <a:blip r:embed="rId3"/>
          <a:srcRect l="49611" r="1821"/>
          <a:stretch/>
        </p:blipFill>
        <p:spPr>
          <a:xfrm>
            <a:off x="219725" y="3736578"/>
            <a:ext cx="4257867" cy="1800000"/>
          </a:xfrm>
          <a:prstGeom prst="rect">
            <a:avLst/>
          </a:prstGeom>
        </p:spPr>
      </p:pic>
      <p:pic>
        <p:nvPicPr>
          <p:cNvPr id="20" name="図 19">
            <a:extLst>
              <a:ext uri="{FF2B5EF4-FFF2-40B4-BE49-F238E27FC236}">
                <a16:creationId xmlns:a16="http://schemas.microsoft.com/office/drawing/2014/main" id="{026D5A30-9F3C-B578-72BE-CE8B376424DE}"/>
              </a:ext>
            </a:extLst>
          </p:cNvPr>
          <p:cNvPicPr>
            <a:picLocks noChangeAspect="1"/>
          </p:cNvPicPr>
          <p:nvPr/>
        </p:nvPicPr>
        <p:blipFill rotWithShape="1">
          <a:blip r:embed="rId4"/>
          <a:srcRect l="49612"/>
          <a:stretch/>
        </p:blipFill>
        <p:spPr>
          <a:xfrm>
            <a:off x="4666409" y="3736578"/>
            <a:ext cx="4294247" cy="1800000"/>
          </a:xfrm>
          <a:prstGeom prst="rect">
            <a:avLst/>
          </a:prstGeom>
        </p:spPr>
      </p:pic>
      <p:pic>
        <p:nvPicPr>
          <p:cNvPr id="22" name="図 21">
            <a:extLst>
              <a:ext uri="{FF2B5EF4-FFF2-40B4-BE49-F238E27FC236}">
                <a16:creationId xmlns:a16="http://schemas.microsoft.com/office/drawing/2014/main" id="{797F0240-EE6C-D223-1DD3-102F95A6E920}"/>
              </a:ext>
            </a:extLst>
          </p:cNvPr>
          <p:cNvPicPr>
            <a:picLocks noChangeAspect="1"/>
          </p:cNvPicPr>
          <p:nvPr/>
        </p:nvPicPr>
        <p:blipFill rotWithShape="1">
          <a:blip r:embed="rId5"/>
          <a:srcRect b="39849"/>
          <a:stretch/>
        </p:blipFill>
        <p:spPr>
          <a:xfrm>
            <a:off x="3004642" y="5553376"/>
            <a:ext cx="1471246" cy="1260000"/>
          </a:xfrm>
          <a:prstGeom prst="rect">
            <a:avLst/>
          </a:prstGeom>
          <a:ln w="12700">
            <a:solidFill>
              <a:schemeClr val="tx1"/>
            </a:solidFill>
          </a:ln>
        </p:spPr>
      </p:pic>
      <p:sp>
        <p:nvSpPr>
          <p:cNvPr id="23" name="コンテンツ プレースホルダー 2">
            <a:extLst>
              <a:ext uri="{FF2B5EF4-FFF2-40B4-BE49-F238E27FC236}">
                <a16:creationId xmlns:a16="http://schemas.microsoft.com/office/drawing/2014/main" id="{BA78F31B-8F4F-183A-C8A9-F4450E3BE875}"/>
              </a:ext>
            </a:extLst>
          </p:cNvPr>
          <p:cNvSpPr txBox="1">
            <a:spLocks/>
          </p:cNvSpPr>
          <p:nvPr/>
        </p:nvSpPr>
        <p:spPr>
          <a:xfrm>
            <a:off x="42080" y="3356992"/>
            <a:ext cx="9066423" cy="1208536"/>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◇変状展開図　　　　　　　　　　　　　 ◇変形コンター図</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7" name="コンテンツ プレースホルダー 2">
            <a:extLst>
              <a:ext uri="{FF2B5EF4-FFF2-40B4-BE49-F238E27FC236}">
                <a16:creationId xmlns:a16="http://schemas.microsoft.com/office/drawing/2014/main" id="{4B0BC650-74B9-098F-B518-8F9A930C1EC6}"/>
              </a:ext>
            </a:extLst>
          </p:cNvPr>
          <p:cNvSpPr txBox="1">
            <a:spLocks/>
          </p:cNvSpPr>
          <p:nvPr/>
        </p:nvSpPr>
        <p:spPr>
          <a:xfrm>
            <a:off x="6983760" y="6385858"/>
            <a:ext cx="2160240" cy="499526"/>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1200"/>
              </a:lnSpc>
              <a:spcBef>
                <a:spcPts val="0"/>
              </a:spcBef>
              <a:buNone/>
            </a:pPr>
            <a:r>
              <a:rPr lang="en-US" altLang="ja-JP" sz="8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800">
                <a:latin typeface="BIZ UDゴシック" panose="020B0400000000000000" pitchFamily="49" charset="-128"/>
                <a:ea typeface="BIZ UDゴシック" panose="020B0400000000000000" pitchFamily="49" charset="-128"/>
                <a:cs typeface="Meiryo UI" panose="020B0604030504040204" pitchFamily="50" charset="-128"/>
              </a:rPr>
              <a:t>赤が内側への変位、青が外側への変位</a:t>
            </a:r>
            <a:endParaRPr lang="en-US" altLang="ja-JP" sz="800">
              <a:latin typeface="BIZ UDゴシック" panose="020B0400000000000000" pitchFamily="49" charset="-128"/>
              <a:ea typeface="BIZ UDゴシック" panose="020B0400000000000000" pitchFamily="49" charset="-128"/>
              <a:cs typeface="Meiryo UI" panose="020B0604030504040204" pitchFamily="50" charset="-128"/>
            </a:endParaRPr>
          </a:p>
        </p:txBody>
      </p:sp>
    </p:spTree>
    <p:extLst>
      <p:ext uri="{BB962C8B-B14F-4D97-AF65-F5344CB8AC3E}">
        <p14:creationId xmlns:p14="http://schemas.microsoft.com/office/powerpoint/2010/main" val="72781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BED3C-31A2-644C-594C-61C3FCE615B5}"/>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B268746F-DD72-4F33-81F6-DB258094918D}"/>
              </a:ext>
            </a:extLst>
          </p:cNvPr>
          <p:cNvPicPr>
            <a:picLocks noChangeAspect="1"/>
          </p:cNvPicPr>
          <p:nvPr/>
        </p:nvPicPr>
        <p:blipFill>
          <a:blip r:embed="rId2"/>
          <a:stretch>
            <a:fillRect/>
          </a:stretch>
        </p:blipFill>
        <p:spPr>
          <a:xfrm>
            <a:off x="5307643" y="4667848"/>
            <a:ext cx="3772426" cy="1590897"/>
          </a:xfrm>
          <a:prstGeom prst="rect">
            <a:avLst/>
          </a:prstGeom>
        </p:spPr>
      </p:pic>
      <p:pic>
        <p:nvPicPr>
          <p:cNvPr id="14" name="図 13">
            <a:extLst>
              <a:ext uri="{FF2B5EF4-FFF2-40B4-BE49-F238E27FC236}">
                <a16:creationId xmlns:a16="http://schemas.microsoft.com/office/drawing/2014/main" id="{F9D05165-139B-42D7-8E79-CEE2F67202EE}"/>
              </a:ext>
            </a:extLst>
          </p:cNvPr>
          <p:cNvPicPr>
            <a:picLocks noChangeAspect="1"/>
          </p:cNvPicPr>
          <p:nvPr/>
        </p:nvPicPr>
        <p:blipFill>
          <a:blip r:embed="rId3"/>
          <a:stretch>
            <a:fillRect/>
          </a:stretch>
        </p:blipFill>
        <p:spPr>
          <a:xfrm>
            <a:off x="5270639" y="2189771"/>
            <a:ext cx="3639058" cy="1743318"/>
          </a:xfrm>
          <a:prstGeom prst="rect">
            <a:avLst/>
          </a:prstGeom>
        </p:spPr>
      </p:pic>
      <p:sp>
        <p:nvSpPr>
          <p:cNvPr id="3" name="スライド番号プレースホルダー 2">
            <a:extLst>
              <a:ext uri="{FF2B5EF4-FFF2-40B4-BE49-F238E27FC236}">
                <a16:creationId xmlns:a16="http://schemas.microsoft.com/office/drawing/2014/main" id="{E26B7F47-F186-996C-6AF3-1CCD0E295DB5}"/>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28</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E7D815FD-5CEE-BF79-7DD1-0AF2F844ADA9}"/>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4" name="コンテンツ プレースホルダー 2">
            <a:extLst>
              <a:ext uri="{FF2B5EF4-FFF2-40B4-BE49-F238E27FC236}">
                <a16:creationId xmlns:a16="http://schemas.microsoft.com/office/drawing/2014/main" id="{2CCE8F33-1816-F6DB-189C-79EAF8CFC25A}"/>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5-2</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目標管理水準への対応状況［健全性の状況］</a:t>
            </a:r>
          </a:p>
          <a:p>
            <a:pPr marL="0" indent="0">
              <a:buNone/>
            </a:pP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正方形/長方形 22">
            <a:extLst>
              <a:ext uri="{FF2B5EF4-FFF2-40B4-BE49-F238E27FC236}">
                <a16:creationId xmlns:a16="http://schemas.microsoft.com/office/drawing/2014/main" id="{EC76A8D4-0428-9F05-4EC3-44DE8A5E2E96}"/>
              </a:ext>
            </a:extLst>
          </p:cNvPr>
          <p:cNvSpPr>
            <a:spLocks noChangeArrowheads="1"/>
          </p:cNvSpPr>
          <p:nvPr/>
        </p:nvSpPr>
        <p:spPr bwMode="auto">
          <a:xfrm>
            <a:off x="60324" y="60325"/>
            <a:ext cx="7680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５）トンネルにおける維持管理の取組状況</a:t>
            </a:r>
          </a:p>
        </p:txBody>
      </p:sp>
      <p:sp>
        <p:nvSpPr>
          <p:cNvPr id="6" name="コンテンツ プレースホルダー 2">
            <a:extLst>
              <a:ext uri="{FF2B5EF4-FFF2-40B4-BE49-F238E27FC236}">
                <a16:creationId xmlns:a16="http://schemas.microsoft.com/office/drawing/2014/main" id="{0A583665-962F-7CD8-43AE-C5BB82120144}"/>
              </a:ext>
            </a:extLst>
          </p:cNvPr>
          <p:cNvSpPr txBox="1">
            <a:spLocks/>
          </p:cNvSpPr>
          <p:nvPr/>
        </p:nvSpPr>
        <p:spPr>
          <a:xfrm>
            <a:off x="179512" y="996058"/>
            <a:ext cx="8730185" cy="1548602"/>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21750" indent="-285750">
              <a:lnSpc>
                <a:spcPts val="28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法定点検結果による</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Ⅲ</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判定の割合は</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41</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％から</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22</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a:t>
            </a:r>
          </a:p>
          <a:p>
            <a:pPr marL="321750" indent="-285750">
              <a:lnSpc>
                <a:spcPts val="28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他の自治体との比較では、</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Ⅲ</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判定の割合が低い</a:t>
            </a:r>
          </a:p>
        </p:txBody>
      </p:sp>
      <p:sp>
        <p:nvSpPr>
          <p:cNvPr id="8" name="Text Box 5">
            <a:extLst>
              <a:ext uri="{FF2B5EF4-FFF2-40B4-BE49-F238E27FC236}">
                <a16:creationId xmlns:a16="http://schemas.microsoft.com/office/drawing/2014/main" id="{60AE31AE-4120-B53E-4071-5A6217B36610}"/>
              </a:ext>
            </a:extLst>
          </p:cNvPr>
          <p:cNvSpPr txBox="1">
            <a:spLocks noChangeArrowheads="1"/>
          </p:cNvSpPr>
          <p:nvPr/>
        </p:nvSpPr>
        <p:spPr bwMode="auto">
          <a:xfrm>
            <a:off x="0" y="1710907"/>
            <a:ext cx="4830148"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None/>
            </a:pPr>
            <a:r>
              <a:rPr lang="ja-JP" altLang="en-US" sz="1400">
                <a:latin typeface="BIZ UDゴシック" panose="020B0400000000000000" pitchFamily="49" charset="-128"/>
                <a:ea typeface="BIZ UDゴシック"/>
              </a:rPr>
              <a:t>◇</a:t>
            </a:r>
            <a:r>
              <a:rPr lang="ja-JP" sz="1400">
                <a:latin typeface="BIZ UDゴシック" panose="020B0400000000000000" pitchFamily="49" charset="-128"/>
                <a:ea typeface="BIZ UDゴシック"/>
              </a:rPr>
              <a:t>法定点検結果に基づく健全性割合</a:t>
            </a:r>
            <a:endParaRPr lang="ja-JP" altLang="en-US" sz="1200" baseline="30000">
              <a:latin typeface="BIZ UDゴシック" panose="020B0400000000000000" pitchFamily="49" charset="-128"/>
              <a:ea typeface="BIZ UDゴシック"/>
            </a:endParaRPr>
          </a:p>
          <a:p>
            <a:pPr>
              <a:spcBef>
                <a:spcPts val="600"/>
              </a:spcBef>
              <a:buFont typeface="Arial" panose="020B0604020202020204" pitchFamily="34" charset="0"/>
              <a:buNone/>
            </a:pPr>
            <a:endParaRPr lang="ja-JP" altLang="en-US" sz="1600" dirty="0">
              <a:latin typeface="BIZ UDゴシック" panose="020B0400000000000000" pitchFamily="49" charset="-128"/>
              <a:ea typeface="BIZ UDゴシック" panose="020B0400000000000000" pitchFamily="49" charset="-128"/>
            </a:endParaRPr>
          </a:p>
        </p:txBody>
      </p:sp>
      <p:sp>
        <p:nvSpPr>
          <p:cNvPr id="10" name="Text Box 5">
            <a:extLst>
              <a:ext uri="{FF2B5EF4-FFF2-40B4-BE49-F238E27FC236}">
                <a16:creationId xmlns:a16="http://schemas.microsoft.com/office/drawing/2014/main" id="{FE08199E-951B-7535-85F1-ECB7CBDBD9DD}"/>
              </a:ext>
            </a:extLst>
          </p:cNvPr>
          <p:cNvSpPr txBox="1">
            <a:spLocks noChangeArrowheads="1"/>
          </p:cNvSpPr>
          <p:nvPr/>
        </p:nvSpPr>
        <p:spPr bwMode="auto">
          <a:xfrm>
            <a:off x="4380804" y="1772816"/>
            <a:ext cx="476319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400" dirty="0">
                <a:latin typeface="BIZ UDゴシック" panose="020B0400000000000000" pitchFamily="49" charset="-128"/>
                <a:ea typeface="BIZ UDゴシック"/>
              </a:rPr>
              <a:t>◇健全性割合の比較</a:t>
            </a:r>
          </a:p>
        </p:txBody>
      </p:sp>
      <p:sp>
        <p:nvSpPr>
          <p:cNvPr id="11" name="Text Box 5">
            <a:extLst>
              <a:ext uri="{FF2B5EF4-FFF2-40B4-BE49-F238E27FC236}">
                <a16:creationId xmlns:a16="http://schemas.microsoft.com/office/drawing/2014/main" id="{CF2B3827-4D9A-B17F-9DB9-E4CB7CED5F83}"/>
              </a:ext>
            </a:extLst>
          </p:cNvPr>
          <p:cNvSpPr txBox="1">
            <a:spLocks noChangeArrowheads="1"/>
          </p:cNvSpPr>
          <p:nvPr/>
        </p:nvSpPr>
        <p:spPr bwMode="auto">
          <a:xfrm>
            <a:off x="4267304" y="2071414"/>
            <a:ext cx="4134341"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大阪府</a:t>
            </a:r>
            <a:r>
              <a:rPr lang="en-US" altLang="ja-JP" sz="1400" dirty="0">
                <a:latin typeface="BIZ UDゴシック" panose="020B0400000000000000" pitchFamily="49" charset="-128"/>
                <a:ea typeface="BIZ UDゴシック" panose="020B0400000000000000" pitchFamily="49" charset="-128"/>
              </a:rPr>
              <a:t>】</a:t>
            </a:r>
            <a:endParaRPr lang="ja-JP" altLang="en-US" sz="1400" dirty="0">
              <a:latin typeface="BIZ UDゴシック" panose="020B0400000000000000" pitchFamily="49" charset="-128"/>
              <a:ea typeface="BIZ UDゴシック" panose="020B0400000000000000" pitchFamily="49" charset="-128"/>
            </a:endParaRPr>
          </a:p>
        </p:txBody>
      </p:sp>
      <p:sp>
        <p:nvSpPr>
          <p:cNvPr id="13" name="Text Box 5">
            <a:extLst>
              <a:ext uri="{FF2B5EF4-FFF2-40B4-BE49-F238E27FC236}">
                <a16:creationId xmlns:a16="http://schemas.microsoft.com/office/drawing/2014/main" id="{79308769-C6B3-751D-C3DF-8E15D5C453E1}"/>
              </a:ext>
            </a:extLst>
          </p:cNvPr>
          <p:cNvSpPr txBox="1">
            <a:spLocks noChangeArrowheads="1"/>
          </p:cNvSpPr>
          <p:nvPr/>
        </p:nvSpPr>
        <p:spPr bwMode="auto">
          <a:xfrm>
            <a:off x="4267304" y="4268111"/>
            <a:ext cx="4642393"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en-US" altLang="ja-JP" sz="1400" dirty="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他自治体（都道府県・政令市等）</a:t>
            </a:r>
            <a:r>
              <a:rPr lang="en-US" altLang="ja-JP" sz="1400" dirty="0">
                <a:latin typeface="BIZ UDゴシック" panose="020B0400000000000000" pitchFamily="49" charset="-128"/>
                <a:ea typeface="BIZ UDゴシック" panose="020B0400000000000000" pitchFamily="49" charset="-128"/>
              </a:rPr>
              <a:t>】</a:t>
            </a:r>
            <a:r>
              <a:rPr lang="en-US" altLang="ja-JP" sz="1400" baseline="30000" dirty="0">
                <a:latin typeface="BIZ UDゴシック" panose="020B0400000000000000" pitchFamily="49" charset="-128"/>
                <a:ea typeface="BIZ UDゴシック" panose="020B0400000000000000" pitchFamily="49" charset="-128"/>
              </a:rPr>
              <a:t>※1</a:t>
            </a:r>
            <a:endParaRPr lang="ja-JP" altLang="en-US" sz="1400" baseline="30000" dirty="0">
              <a:latin typeface="BIZ UDゴシック" panose="020B0400000000000000" pitchFamily="49" charset="-128"/>
              <a:ea typeface="BIZ UDゴシック" panose="020B0400000000000000" pitchFamily="49" charset="-128"/>
            </a:endParaRPr>
          </a:p>
        </p:txBody>
      </p:sp>
      <p:sp>
        <p:nvSpPr>
          <p:cNvPr id="19" name="テキスト ボックス 18">
            <a:extLst>
              <a:ext uri="{FF2B5EF4-FFF2-40B4-BE49-F238E27FC236}">
                <a16:creationId xmlns:a16="http://schemas.microsoft.com/office/drawing/2014/main" id="{4637EACE-FF37-921B-2D71-E2BD5AFD3CD3}"/>
              </a:ext>
            </a:extLst>
          </p:cNvPr>
          <p:cNvSpPr txBox="1"/>
          <p:nvPr/>
        </p:nvSpPr>
        <p:spPr>
          <a:xfrm>
            <a:off x="5705908" y="6406907"/>
            <a:ext cx="3060000" cy="230832"/>
          </a:xfrm>
          <a:prstGeom prst="rect">
            <a:avLst/>
          </a:prstGeom>
          <a:solidFill>
            <a:srgbClr val="FFFFCC"/>
          </a:solidFill>
          <a:ln>
            <a:solidFill>
              <a:schemeClr val="tx1"/>
            </a:solidFill>
          </a:ln>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en-US" altLang="ja-JP" sz="900" dirty="0">
                <a:latin typeface="BIZ UDゴシック" panose="020B0400000000000000" pitchFamily="49" charset="-128"/>
                <a:ea typeface="BIZ UDゴシック" panose="020B0400000000000000" pitchFamily="49" charset="-128"/>
              </a:rPr>
              <a:t>※1</a:t>
            </a:r>
            <a:r>
              <a:rPr lang="ja-JP" altLang="en-US" sz="900" dirty="0">
                <a:latin typeface="BIZ UDゴシック" panose="020B0400000000000000" pitchFamily="49" charset="-128"/>
                <a:ea typeface="BIZ UDゴシック" panose="020B0400000000000000" pitchFamily="49" charset="-128"/>
              </a:rPr>
              <a:t>　道路メンテナンス年報（平成</a:t>
            </a:r>
            <a:r>
              <a:rPr lang="en-US" altLang="ja-JP" sz="900" dirty="0">
                <a:latin typeface="BIZ UDゴシック" panose="020B0400000000000000" pitchFamily="49" charset="-128"/>
                <a:ea typeface="BIZ UDゴシック" panose="020B0400000000000000" pitchFamily="49" charset="-128"/>
              </a:rPr>
              <a:t>30</a:t>
            </a:r>
            <a:r>
              <a:rPr lang="ja-JP" altLang="en-US" sz="900" dirty="0">
                <a:latin typeface="BIZ UDゴシック" panose="020B0400000000000000" pitchFamily="49" charset="-128"/>
                <a:ea typeface="BIZ UDゴシック" panose="020B0400000000000000" pitchFamily="49" charset="-128"/>
              </a:rPr>
              <a:t>年度、令和</a:t>
            </a:r>
            <a:r>
              <a:rPr lang="en-US" altLang="ja-JP" sz="900" dirty="0">
                <a:latin typeface="BIZ UDゴシック" panose="020B0400000000000000" pitchFamily="49" charset="-128"/>
                <a:ea typeface="BIZ UDゴシック" panose="020B0400000000000000" pitchFamily="49" charset="-128"/>
              </a:rPr>
              <a:t>4</a:t>
            </a:r>
            <a:r>
              <a:rPr lang="ja-JP" altLang="en-US" sz="900" dirty="0">
                <a:latin typeface="BIZ UDゴシック" panose="020B0400000000000000" pitchFamily="49" charset="-128"/>
                <a:ea typeface="BIZ UDゴシック" panose="020B0400000000000000" pitchFamily="49" charset="-128"/>
              </a:rPr>
              <a:t>年度）</a:t>
            </a:r>
            <a:endParaRPr lang="en-US" altLang="ja-JP" sz="900" dirty="0">
              <a:latin typeface="BIZ UDゴシック" panose="020B0400000000000000" pitchFamily="49" charset="-128"/>
              <a:ea typeface="BIZ UDゴシック" panose="020B0400000000000000" pitchFamily="49" charset="-128"/>
            </a:endParaRPr>
          </a:p>
        </p:txBody>
      </p:sp>
      <p:graphicFrame>
        <p:nvGraphicFramePr>
          <p:cNvPr id="15" name="表 14">
            <a:extLst>
              <a:ext uri="{FF2B5EF4-FFF2-40B4-BE49-F238E27FC236}">
                <a16:creationId xmlns:a16="http://schemas.microsoft.com/office/drawing/2014/main" id="{AD9B2978-23A2-4E0F-B9BC-BF5551CBA58E}"/>
              </a:ext>
            </a:extLst>
          </p:cNvPr>
          <p:cNvGraphicFramePr>
            <a:graphicFrameLocks noGrp="1"/>
          </p:cNvGraphicFramePr>
          <p:nvPr>
            <p:extLst>
              <p:ext uri="{D42A27DB-BD31-4B8C-83A1-F6EECF244321}">
                <p14:modId xmlns:p14="http://schemas.microsoft.com/office/powerpoint/2010/main" val="4102007922"/>
              </p:ext>
            </p:extLst>
          </p:nvPr>
        </p:nvGraphicFramePr>
        <p:xfrm>
          <a:off x="86817" y="5129536"/>
          <a:ext cx="1862513" cy="1544320"/>
        </p:xfrm>
        <a:graphic>
          <a:graphicData uri="http://schemas.openxmlformats.org/drawingml/2006/table">
            <a:tbl>
              <a:tblPr firstRow="1" bandRow="1">
                <a:tableStyleId>{5C22544A-7EE6-4342-B048-85BDC9FD1C3A}</a:tableStyleId>
              </a:tblPr>
              <a:tblGrid>
                <a:gridCol w="951078">
                  <a:extLst>
                    <a:ext uri="{9D8B030D-6E8A-4147-A177-3AD203B41FA5}">
                      <a16:colId xmlns:a16="http://schemas.microsoft.com/office/drawing/2014/main" val="3986132076"/>
                    </a:ext>
                  </a:extLst>
                </a:gridCol>
                <a:gridCol w="911435">
                  <a:extLst>
                    <a:ext uri="{9D8B030D-6E8A-4147-A177-3AD203B41FA5}">
                      <a16:colId xmlns:a16="http://schemas.microsoft.com/office/drawing/2014/main" val="3868874808"/>
                    </a:ext>
                  </a:extLst>
                </a:gridCol>
              </a:tblGrid>
              <a:tr h="394970">
                <a:tc>
                  <a:txBody>
                    <a:bodyPr/>
                    <a:lstStyle/>
                    <a:p>
                      <a:pPr algn="ctr">
                        <a:lnSpc>
                          <a:spcPts val="1320"/>
                        </a:lnSpc>
                      </a:pPr>
                      <a:r>
                        <a:rPr kumimoji="1" lang="ja-JP" altLang="en-US" sz="800">
                          <a:solidFill>
                            <a:schemeClr val="tx1"/>
                          </a:solidFill>
                          <a:latin typeface="BIZ UDゴシック" panose="020B0400000000000000" pitchFamily="49" charset="-128"/>
                          <a:ea typeface="BIZ UDゴシック" panose="020B0400000000000000" pitchFamily="49" charset="-128"/>
                        </a:rPr>
                        <a:t>対策区分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320"/>
                        </a:lnSpc>
                      </a:pPr>
                      <a:r>
                        <a:rPr kumimoji="1" lang="ja-JP" altLang="en-US" sz="800">
                          <a:solidFill>
                            <a:schemeClr val="tx1"/>
                          </a:solidFill>
                          <a:latin typeface="BIZ UDゴシック" panose="020B0400000000000000" pitchFamily="49" charset="-128"/>
                          <a:ea typeface="BIZ UDゴシック" panose="020B0400000000000000" pitchFamily="49" charset="-128"/>
                        </a:rPr>
                        <a:t>健全性</a:t>
                      </a:r>
                      <a:endParaRPr kumimoji="1" lang="en-US" altLang="ja-JP" sz="800">
                        <a:solidFill>
                          <a:schemeClr val="tx1"/>
                        </a:solidFill>
                        <a:latin typeface="BIZ UDゴシック" panose="020B0400000000000000" pitchFamily="49" charset="-128"/>
                        <a:ea typeface="BIZ UDゴシック" panose="020B0400000000000000" pitchFamily="49" charset="-128"/>
                      </a:endParaRPr>
                    </a:p>
                    <a:p>
                      <a:pPr algn="ctr">
                        <a:lnSpc>
                          <a:spcPts val="1320"/>
                        </a:lnSpc>
                      </a:pPr>
                      <a:r>
                        <a:rPr kumimoji="1" lang="ja-JP" altLang="en-US" sz="800">
                          <a:solidFill>
                            <a:schemeClr val="tx1"/>
                          </a:solidFill>
                          <a:latin typeface="BIZ UDゴシック" panose="020B0400000000000000" pitchFamily="49" charset="-128"/>
                          <a:ea typeface="BIZ UDゴシック" panose="020B0400000000000000" pitchFamily="49" charset="-128"/>
                        </a:rPr>
                        <a:t>判定区分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21764046"/>
                  </a:ext>
                </a:extLst>
              </a:tr>
              <a:tr h="229870">
                <a:tc>
                  <a:txBody>
                    <a:bodyPr/>
                    <a:lstStyle/>
                    <a:p>
                      <a:pPr algn="ctr">
                        <a:lnSpc>
                          <a:spcPts val="1320"/>
                        </a:lnSpc>
                      </a:pPr>
                      <a:r>
                        <a:rPr kumimoji="1" lang="en-US" altLang="ja-JP" sz="800">
                          <a:latin typeface="BIZ UDゴシック" panose="020B0400000000000000" pitchFamily="49" charset="-128"/>
                          <a:ea typeface="BIZ UDゴシック" panose="020B0400000000000000" pitchFamily="49" charset="-128"/>
                        </a:rPr>
                        <a:t>S</a:t>
                      </a:r>
                      <a:endParaRPr kumimoji="1" lang="ja-JP" altLang="en-US" sz="8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rowSpan="2">
                  <a:txBody>
                    <a:bodyPr/>
                    <a:lstStyle/>
                    <a:p>
                      <a:pPr algn="ctr">
                        <a:lnSpc>
                          <a:spcPts val="1320"/>
                        </a:lnSpc>
                      </a:pPr>
                      <a:r>
                        <a:rPr kumimoji="1" lang="en-US" altLang="ja-JP" sz="800" dirty="0">
                          <a:latin typeface="BIZ UDゴシック" panose="020B0400000000000000" pitchFamily="49" charset="-128"/>
                          <a:ea typeface="BIZ UDゴシック" panose="020B0400000000000000" pitchFamily="49" charset="-128"/>
                        </a:rPr>
                        <a:t>Ⅰ</a:t>
                      </a:r>
                      <a:endParaRPr kumimoji="1" lang="ja-JP" altLang="en-US" sz="8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987880271"/>
                  </a:ext>
                </a:extLst>
              </a:tr>
              <a:tr h="229870">
                <a:tc>
                  <a:txBody>
                    <a:bodyPr/>
                    <a:lstStyle/>
                    <a:p>
                      <a:pPr algn="ctr">
                        <a:lnSpc>
                          <a:spcPts val="1320"/>
                        </a:lnSpc>
                      </a:pPr>
                      <a:r>
                        <a:rPr kumimoji="1" lang="en-US" altLang="ja-JP" sz="800">
                          <a:latin typeface="BIZ UDゴシック" panose="020B0400000000000000" pitchFamily="49" charset="-128"/>
                          <a:ea typeface="BIZ UDゴシック" panose="020B0400000000000000" pitchFamily="49" charset="-128"/>
                        </a:rPr>
                        <a:t>B</a:t>
                      </a:r>
                      <a:endParaRPr kumimoji="1" lang="ja-JP" altLang="en-US" sz="8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pPr algn="ctr">
                        <a:lnSpc>
                          <a:spcPts val="1320"/>
                        </a:lnSpc>
                      </a:pPr>
                      <a:endParaRPr kumimoji="1" lang="ja-JP" altLang="en-US" sz="14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2336296441"/>
                  </a:ext>
                </a:extLst>
              </a:tr>
              <a:tr h="229870">
                <a:tc>
                  <a:txBody>
                    <a:bodyPr/>
                    <a:lstStyle/>
                    <a:p>
                      <a:pPr algn="ctr">
                        <a:lnSpc>
                          <a:spcPts val="1320"/>
                        </a:lnSpc>
                      </a:pPr>
                      <a:r>
                        <a:rPr kumimoji="1" lang="ja-JP" altLang="en-US" sz="800">
                          <a:latin typeface="BIZ UDゴシック" panose="020B0400000000000000" pitchFamily="49" charset="-128"/>
                          <a:ea typeface="BIZ UDゴシック" panose="020B0400000000000000" pitchFamily="49"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a:txBody>
                    <a:bodyPr/>
                    <a:lstStyle/>
                    <a:p>
                      <a:pPr algn="ctr">
                        <a:lnSpc>
                          <a:spcPts val="1320"/>
                        </a:lnSpc>
                      </a:pPr>
                      <a:r>
                        <a:rPr kumimoji="1" lang="en-US" altLang="ja-JP" sz="800" dirty="0">
                          <a:latin typeface="BIZ UDゴシック" panose="020B0400000000000000" pitchFamily="49" charset="-128"/>
                          <a:ea typeface="BIZ UDゴシック" panose="020B0400000000000000" pitchFamily="49" charset="-128"/>
                        </a:rPr>
                        <a:t>Ⅱ</a:t>
                      </a:r>
                      <a:endParaRPr kumimoji="1" lang="ja-JP" altLang="en-US" sz="800" dirty="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898416378"/>
                  </a:ext>
                </a:extLst>
              </a:tr>
              <a:tr h="229870">
                <a:tc>
                  <a:txBody>
                    <a:bodyPr/>
                    <a:lstStyle/>
                    <a:p>
                      <a:pPr algn="ctr">
                        <a:lnSpc>
                          <a:spcPts val="1320"/>
                        </a:lnSpc>
                      </a:pPr>
                      <a:r>
                        <a:rPr kumimoji="1" lang="en-US" altLang="ja-JP" sz="800">
                          <a:latin typeface="BIZ UDゴシック" panose="020B0400000000000000" pitchFamily="49" charset="-128"/>
                          <a:ea typeface="BIZ UDゴシック" panose="020B0400000000000000" pitchFamily="49" charset="-128"/>
                        </a:rPr>
                        <a:t>A</a:t>
                      </a:r>
                      <a:endParaRPr kumimoji="1" lang="ja-JP" altLang="en-US" sz="8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ts val="1320"/>
                        </a:lnSpc>
                      </a:pPr>
                      <a:r>
                        <a:rPr kumimoji="1" lang="en-US" altLang="ja-JP" sz="800">
                          <a:latin typeface="BIZ UDゴシック" panose="020B0400000000000000" pitchFamily="49" charset="-128"/>
                          <a:ea typeface="BIZ UDゴシック" panose="020B0400000000000000" pitchFamily="49" charset="-128"/>
                        </a:rPr>
                        <a:t>Ⅲ</a:t>
                      </a:r>
                      <a:endParaRPr kumimoji="1" lang="ja-JP" altLang="en-US" sz="8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17984785"/>
                  </a:ext>
                </a:extLst>
              </a:tr>
              <a:tr h="229870">
                <a:tc>
                  <a:txBody>
                    <a:bodyPr/>
                    <a:lstStyle/>
                    <a:p>
                      <a:pPr algn="ctr">
                        <a:lnSpc>
                          <a:spcPts val="1320"/>
                        </a:lnSpc>
                      </a:pPr>
                      <a:r>
                        <a:rPr kumimoji="1" lang="en-US" altLang="ja-JP" sz="800">
                          <a:latin typeface="BIZ UDゴシック" panose="020B0400000000000000" pitchFamily="49" charset="-128"/>
                          <a:ea typeface="BIZ UDゴシック" panose="020B0400000000000000" pitchFamily="49" charset="-128"/>
                        </a:rPr>
                        <a:t>AA</a:t>
                      </a:r>
                      <a:endParaRPr kumimoji="1" lang="ja-JP" altLang="en-US" sz="8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lnSpc>
                          <a:spcPts val="1320"/>
                        </a:lnSpc>
                      </a:pPr>
                      <a:r>
                        <a:rPr kumimoji="1" lang="en-US" altLang="ja-JP" sz="800" dirty="0">
                          <a:latin typeface="BIZ UDゴシック" panose="020B0400000000000000" pitchFamily="49" charset="-128"/>
                          <a:ea typeface="BIZ UDゴシック" panose="020B0400000000000000" pitchFamily="49" charset="-128"/>
                        </a:rPr>
                        <a:t>Ⅳ</a:t>
                      </a:r>
                      <a:endParaRPr kumimoji="1" lang="ja-JP" altLang="en-US" sz="800" dirty="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846899442"/>
                  </a:ext>
                </a:extLst>
              </a:tr>
            </a:tbl>
          </a:graphicData>
        </a:graphic>
      </p:graphicFrame>
      <p:graphicFrame>
        <p:nvGraphicFramePr>
          <p:cNvPr id="20" name="表 19">
            <a:extLst>
              <a:ext uri="{FF2B5EF4-FFF2-40B4-BE49-F238E27FC236}">
                <a16:creationId xmlns:a16="http://schemas.microsoft.com/office/drawing/2014/main" id="{54E59B20-B030-4751-AC47-966977A9DC80}"/>
              </a:ext>
            </a:extLst>
          </p:cNvPr>
          <p:cNvGraphicFramePr>
            <a:graphicFrameLocks noGrp="1"/>
          </p:cNvGraphicFramePr>
          <p:nvPr>
            <p:extLst>
              <p:ext uri="{D42A27DB-BD31-4B8C-83A1-F6EECF244321}">
                <p14:modId xmlns:p14="http://schemas.microsoft.com/office/powerpoint/2010/main" val="1058583354"/>
              </p:ext>
            </p:extLst>
          </p:nvPr>
        </p:nvGraphicFramePr>
        <p:xfrm>
          <a:off x="2385428" y="5158501"/>
          <a:ext cx="1862513" cy="1544320"/>
        </p:xfrm>
        <a:graphic>
          <a:graphicData uri="http://schemas.openxmlformats.org/drawingml/2006/table">
            <a:tbl>
              <a:tblPr firstRow="1" bandRow="1">
                <a:tableStyleId>{5C22544A-7EE6-4342-B048-85BDC9FD1C3A}</a:tableStyleId>
              </a:tblPr>
              <a:tblGrid>
                <a:gridCol w="929300">
                  <a:extLst>
                    <a:ext uri="{9D8B030D-6E8A-4147-A177-3AD203B41FA5}">
                      <a16:colId xmlns:a16="http://schemas.microsoft.com/office/drawing/2014/main" val="3986132076"/>
                    </a:ext>
                  </a:extLst>
                </a:gridCol>
                <a:gridCol w="933213">
                  <a:extLst>
                    <a:ext uri="{9D8B030D-6E8A-4147-A177-3AD203B41FA5}">
                      <a16:colId xmlns:a16="http://schemas.microsoft.com/office/drawing/2014/main" val="3868874808"/>
                    </a:ext>
                  </a:extLst>
                </a:gridCol>
              </a:tblGrid>
              <a:tr h="390973">
                <a:tc>
                  <a:txBody>
                    <a:bodyPr/>
                    <a:lstStyle/>
                    <a:p>
                      <a:pPr algn="ctr">
                        <a:lnSpc>
                          <a:spcPts val="1320"/>
                        </a:lnSpc>
                      </a:pPr>
                      <a:r>
                        <a:rPr kumimoji="1" lang="ja-JP" altLang="en-US" sz="800" dirty="0">
                          <a:solidFill>
                            <a:schemeClr val="tx1"/>
                          </a:solidFill>
                          <a:latin typeface="BIZ UDゴシック" panose="020B0400000000000000" pitchFamily="49" charset="-128"/>
                          <a:ea typeface="BIZ UDゴシック" panose="020B0400000000000000" pitchFamily="49" charset="-128"/>
                        </a:rPr>
                        <a:t>対策区分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lnSpc>
                          <a:spcPts val="1320"/>
                        </a:lnSpc>
                      </a:pPr>
                      <a:r>
                        <a:rPr kumimoji="1" lang="ja-JP" altLang="en-US" sz="800">
                          <a:solidFill>
                            <a:schemeClr val="tx1"/>
                          </a:solidFill>
                          <a:latin typeface="BIZ UDゴシック" panose="020B0400000000000000" pitchFamily="49" charset="-128"/>
                          <a:ea typeface="BIZ UDゴシック" panose="020B0400000000000000" pitchFamily="49" charset="-128"/>
                        </a:rPr>
                        <a:t>健全性</a:t>
                      </a:r>
                      <a:endParaRPr kumimoji="1" lang="en-US" altLang="ja-JP" sz="800">
                        <a:solidFill>
                          <a:schemeClr val="tx1"/>
                        </a:solidFill>
                        <a:latin typeface="BIZ UDゴシック" panose="020B0400000000000000" pitchFamily="49" charset="-128"/>
                        <a:ea typeface="BIZ UDゴシック" panose="020B0400000000000000" pitchFamily="49" charset="-128"/>
                      </a:endParaRPr>
                    </a:p>
                    <a:p>
                      <a:pPr algn="ctr">
                        <a:lnSpc>
                          <a:spcPts val="1320"/>
                        </a:lnSpc>
                      </a:pPr>
                      <a:r>
                        <a:rPr kumimoji="1" lang="ja-JP" altLang="en-US" sz="800">
                          <a:solidFill>
                            <a:schemeClr val="tx1"/>
                          </a:solidFill>
                          <a:latin typeface="BIZ UDゴシック" panose="020B0400000000000000" pitchFamily="49" charset="-128"/>
                          <a:ea typeface="BIZ UDゴシック" panose="020B0400000000000000" pitchFamily="49" charset="-128"/>
                        </a:rPr>
                        <a:t>判定区分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021764046"/>
                  </a:ext>
                </a:extLst>
              </a:tr>
              <a:tr h="227544">
                <a:tc>
                  <a:txBody>
                    <a:bodyPr/>
                    <a:lstStyle/>
                    <a:p>
                      <a:pPr algn="ctr">
                        <a:lnSpc>
                          <a:spcPts val="1320"/>
                        </a:lnSpc>
                      </a:pPr>
                      <a:r>
                        <a:rPr kumimoji="1" lang="en-US" altLang="ja-JP" sz="800">
                          <a:latin typeface="BIZ UDゴシック" panose="020B0400000000000000" pitchFamily="49" charset="-128"/>
                          <a:ea typeface="BIZ UDゴシック" panose="020B0400000000000000" pitchFamily="49" charset="-128"/>
                        </a:rPr>
                        <a:t>Ⅰ</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algn="ctr">
                        <a:lnSpc>
                          <a:spcPts val="1320"/>
                        </a:lnSpc>
                      </a:pPr>
                      <a:r>
                        <a:rPr kumimoji="1" lang="en-US" altLang="ja-JP" sz="800" dirty="0">
                          <a:latin typeface="BIZ UDゴシック" panose="020B0400000000000000" pitchFamily="49" charset="-128"/>
                          <a:ea typeface="BIZ UDゴシック" panose="020B0400000000000000" pitchFamily="49" charset="-128"/>
                        </a:rPr>
                        <a:t>Ⅰ</a:t>
                      </a:r>
                      <a:endParaRPr kumimoji="1" lang="ja-JP" altLang="en-US" sz="8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extLst>
                  <a:ext uri="{0D108BD9-81ED-4DB2-BD59-A6C34878D82A}">
                    <a16:rowId xmlns:a16="http://schemas.microsoft.com/office/drawing/2014/main" val="1987880271"/>
                  </a:ext>
                </a:extLst>
              </a:tr>
              <a:tr h="227544">
                <a:tc>
                  <a:txBody>
                    <a:bodyPr/>
                    <a:lstStyle/>
                    <a:p>
                      <a:pPr algn="ctr">
                        <a:lnSpc>
                          <a:spcPts val="1320"/>
                        </a:lnSpc>
                      </a:pPr>
                      <a:r>
                        <a:rPr kumimoji="1" lang="en-US" altLang="ja-JP" sz="800" dirty="0" err="1">
                          <a:latin typeface="BIZ UDゴシック" panose="020B0400000000000000" pitchFamily="49" charset="-128"/>
                          <a:ea typeface="BIZ UDゴシック" panose="020B0400000000000000" pitchFamily="49" charset="-128"/>
                        </a:rPr>
                        <a:t>Ⅱb</a:t>
                      </a:r>
                      <a:endParaRPr kumimoji="1" lang="ja-JP" altLang="en-US" sz="800" dirty="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rowSpan="2">
                  <a:txBody>
                    <a:bodyPr/>
                    <a:lstStyle/>
                    <a:p>
                      <a:pPr algn="ctr">
                        <a:lnSpc>
                          <a:spcPts val="1320"/>
                        </a:lnSpc>
                      </a:pPr>
                      <a:r>
                        <a:rPr kumimoji="1" lang="en-US" altLang="ja-JP" sz="800" dirty="0">
                          <a:latin typeface="BIZ UDゴシック" panose="020B0400000000000000" pitchFamily="49" charset="-128"/>
                          <a:ea typeface="BIZ UDゴシック" panose="020B0400000000000000" pitchFamily="49" charset="-128"/>
                        </a:rPr>
                        <a:t>Ⅱ</a:t>
                      </a:r>
                      <a:endParaRPr kumimoji="1" lang="ja-JP" altLang="en-US" sz="800" dirty="0">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2336296441"/>
                  </a:ext>
                </a:extLst>
              </a:tr>
              <a:tr h="227544">
                <a:tc>
                  <a:txBody>
                    <a:bodyPr/>
                    <a:lstStyle/>
                    <a:p>
                      <a:pPr algn="ctr">
                        <a:lnSpc>
                          <a:spcPts val="1320"/>
                        </a:lnSpc>
                      </a:pPr>
                      <a:r>
                        <a:rPr kumimoji="1" lang="en-US" altLang="ja-JP" sz="800" err="1">
                          <a:latin typeface="BIZ UDゴシック" panose="020B0400000000000000" pitchFamily="49" charset="-128"/>
                          <a:ea typeface="BIZ UDゴシック" panose="020B0400000000000000" pitchFamily="49" charset="-128"/>
                        </a:rPr>
                        <a:t>Ⅱa</a:t>
                      </a:r>
                      <a:endParaRPr kumimoji="1" lang="ja-JP" altLang="en-US" sz="8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tc vMerge="1">
                  <a:txBody>
                    <a:bodyPr/>
                    <a:lstStyle/>
                    <a:p>
                      <a:pPr algn="ctr">
                        <a:lnSpc>
                          <a:spcPts val="1320"/>
                        </a:lnSpc>
                      </a:pPr>
                      <a:r>
                        <a:rPr kumimoji="1" lang="en-US" altLang="ja-JP" sz="1400">
                          <a:latin typeface="BIZ UDゴシック" panose="020B0400000000000000" pitchFamily="49" charset="-128"/>
                          <a:ea typeface="BIZ UDゴシック" panose="020B0400000000000000" pitchFamily="49" charset="-128"/>
                        </a:rPr>
                        <a:t>Ⅱ</a:t>
                      </a:r>
                      <a:endParaRPr kumimoji="1" lang="ja-JP" altLang="en-US" sz="14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99"/>
                    </a:solidFill>
                  </a:tcPr>
                </a:tc>
                <a:extLst>
                  <a:ext uri="{0D108BD9-81ED-4DB2-BD59-A6C34878D82A}">
                    <a16:rowId xmlns:a16="http://schemas.microsoft.com/office/drawing/2014/main" val="3898416378"/>
                  </a:ext>
                </a:extLst>
              </a:tr>
              <a:tr h="227544">
                <a:tc>
                  <a:txBody>
                    <a:bodyPr/>
                    <a:lstStyle/>
                    <a:p>
                      <a:pPr algn="ctr">
                        <a:lnSpc>
                          <a:spcPts val="1320"/>
                        </a:lnSpc>
                      </a:pPr>
                      <a:r>
                        <a:rPr kumimoji="1" lang="en-US" altLang="ja-JP" sz="800">
                          <a:latin typeface="BIZ UDゴシック" panose="020B0400000000000000" pitchFamily="49" charset="-128"/>
                          <a:ea typeface="BIZ UDゴシック" panose="020B0400000000000000" pitchFamily="49" charset="-128"/>
                        </a:rPr>
                        <a:t>Ⅲ</a:t>
                      </a:r>
                      <a:endParaRPr kumimoji="1" lang="ja-JP" altLang="en-US" sz="8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a:lnSpc>
                          <a:spcPts val="1320"/>
                        </a:lnSpc>
                      </a:pPr>
                      <a:r>
                        <a:rPr kumimoji="1" lang="en-US" altLang="ja-JP" sz="800">
                          <a:latin typeface="BIZ UDゴシック" panose="020B0400000000000000" pitchFamily="49" charset="-128"/>
                          <a:ea typeface="BIZ UDゴシック" panose="020B0400000000000000" pitchFamily="49" charset="-128"/>
                        </a:rPr>
                        <a:t>Ⅲ</a:t>
                      </a:r>
                      <a:endParaRPr kumimoji="1" lang="ja-JP" altLang="en-US" sz="8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117984785"/>
                  </a:ext>
                </a:extLst>
              </a:tr>
              <a:tr h="227544">
                <a:tc>
                  <a:txBody>
                    <a:bodyPr/>
                    <a:lstStyle/>
                    <a:p>
                      <a:pPr algn="ctr">
                        <a:lnSpc>
                          <a:spcPts val="1320"/>
                        </a:lnSpc>
                      </a:pPr>
                      <a:r>
                        <a:rPr kumimoji="1" lang="en-US" altLang="ja-JP" sz="800">
                          <a:latin typeface="BIZ UDゴシック" panose="020B0400000000000000" pitchFamily="49" charset="-128"/>
                          <a:ea typeface="BIZ UDゴシック" panose="020B0400000000000000" pitchFamily="49" charset="-128"/>
                        </a:rPr>
                        <a:t>Ⅳ</a:t>
                      </a:r>
                      <a:endParaRPr kumimoji="1" lang="ja-JP" altLang="en-US" sz="80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algn="ctr">
                        <a:lnSpc>
                          <a:spcPts val="1320"/>
                        </a:lnSpc>
                      </a:pPr>
                      <a:r>
                        <a:rPr kumimoji="1" lang="en-US" altLang="ja-JP" sz="800" dirty="0">
                          <a:latin typeface="BIZ UDゴシック" panose="020B0400000000000000" pitchFamily="49" charset="-128"/>
                          <a:ea typeface="BIZ UDゴシック" panose="020B0400000000000000" pitchFamily="49" charset="-128"/>
                        </a:rPr>
                        <a:t>Ⅳ</a:t>
                      </a:r>
                      <a:endParaRPr kumimoji="1" lang="ja-JP" altLang="en-US" sz="800" dirty="0">
                        <a:latin typeface="BIZ UDゴシック" panose="020B0400000000000000" pitchFamily="49" charset="-128"/>
                        <a:ea typeface="BIZ UDゴシック" panose="020B0400000000000000" pitchFamily="49"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extLst>
                  <a:ext uri="{0D108BD9-81ED-4DB2-BD59-A6C34878D82A}">
                    <a16:rowId xmlns:a16="http://schemas.microsoft.com/office/drawing/2014/main" val="1846899442"/>
                  </a:ext>
                </a:extLst>
              </a:tr>
            </a:tbl>
          </a:graphicData>
        </a:graphic>
      </p:graphicFrame>
      <p:sp>
        <p:nvSpPr>
          <p:cNvPr id="21" name="二等辺三角形 20">
            <a:extLst>
              <a:ext uri="{FF2B5EF4-FFF2-40B4-BE49-F238E27FC236}">
                <a16:creationId xmlns:a16="http://schemas.microsoft.com/office/drawing/2014/main" id="{C135669E-B149-4CFA-BDCD-ADE00CEDB4B1}"/>
              </a:ext>
            </a:extLst>
          </p:cNvPr>
          <p:cNvSpPr/>
          <p:nvPr/>
        </p:nvSpPr>
        <p:spPr>
          <a:xfrm rot="5400000">
            <a:off x="1983933" y="5847871"/>
            <a:ext cx="360000" cy="25751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Text Box 5">
            <a:extLst>
              <a:ext uri="{FF2B5EF4-FFF2-40B4-BE49-F238E27FC236}">
                <a16:creationId xmlns:a16="http://schemas.microsoft.com/office/drawing/2014/main" id="{67A549F1-6373-4B7B-AC14-ACBADD64676F}"/>
              </a:ext>
            </a:extLst>
          </p:cNvPr>
          <p:cNvSpPr txBox="1">
            <a:spLocks noChangeArrowheads="1"/>
          </p:cNvSpPr>
          <p:nvPr/>
        </p:nvSpPr>
        <p:spPr bwMode="auto">
          <a:xfrm>
            <a:off x="-20011" y="4860695"/>
            <a:ext cx="332233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100" dirty="0">
                <a:latin typeface="BIZ UDゴシック" panose="020B0400000000000000" pitchFamily="49" charset="-128"/>
                <a:ea typeface="BIZ UDゴシック" panose="020B0400000000000000" pitchFamily="49" charset="-128"/>
              </a:rPr>
              <a:t>府トンネル点検マニュアル（</a:t>
            </a:r>
            <a:r>
              <a:rPr lang="en-US" altLang="ja-JP" sz="1100" dirty="0">
                <a:latin typeface="BIZ UDゴシック" panose="020B0400000000000000" pitchFamily="49" charset="-128"/>
                <a:ea typeface="BIZ UDゴシック" panose="020B0400000000000000" pitchFamily="49" charset="-128"/>
              </a:rPr>
              <a:t>H21.9</a:t>
            </a:r>
            <a:r>
              <a:rPr lang="ja-JP" altLang="en-US" sz="1100" dirty="0">
                <a:latin typeface="BIZ UDゴシック" panose="020B0400000000000000" pitchFamily="49" charset="-128"/>
                <a:ea typeface="BIZ UDゴシック" panose="020B0400000000000000" pitchFamily="49" charset="-128"/>
              </a:rPr>
              <a:t>）</a:t>
            </a:r>
          </a:p>
        </p:txBody>
      </p:sp>
      <p:sp>
        <p:nvSpPr>
          <p:cNvPr id="23" name="Text Box 5">
            <a:extLst>
              <a:ext uri="{FF2B5EF4-FFF2-40B4-BE49-F238E27FC236}">
                <a16:creationId xmlns:a16="http://schemas.microsoft.com/office/drawing/2014/main" id="{ADDB9058-9979-4B10-97E0-54048238D7B5}"/>
              </a:ext>
            </a:extLst>
          </p:cNvPr>
          <p:cNvSpPr txBox="1">
            <a:spLocks noChangeArrowheads="1"/>
          </p:cNvSpPr>
          <p:nvPr/>
        </p:nvSpPr>
        <p:spPr bwMode="auto">
          <a:xfrm>
            <a:off x="2374534" y="4868702"/>
            <a:ext cx="245383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BIZ UDゴシック" panose="020B0400000000000000" pitchFamily="49" charset="-128"/>
                <a:ea typeface="BIZ UDゴシック"/>
              </a:rPr>
              <a:t>府トンネル点検要領（</a:t>
            </a:r>
            <a:r>
              <a:rPr lang="en-US" altLang="ja-JP" sz="1200" dirty="0">
                <a:latin typeface="BIZ UDゴシック" panose="020B0400000000000000" pitchFamily="49" charset="-128"/>
                <a:ea typeface="BIZ UDゴシック"/>
              </a:rPr>
              <a:t>H28.4</a:t>
            </a:r>
            <a:r>
              <a:rPr lang="ja-JP" altLang="en-US" sz="1200" dirty="0">
                <a:latin typeface="BIZ UDゴシック" panose="020B0400000000000000" pitchFamily="49" charset="-128"/>
                <a:ea typeface="BIZ UDゴシック"/>
              </a:rPr>
              <a:t>）</a:t>
            </a:r>
          </a:p>
        </p:txBody>
      </p:sp>
      <p:pic>
        <p:nvPicPr>
          <p:cNvPr id="27" name="図 26">
            <a:extLst>
              <a:ext uri="{FF2B5EF4-FFF2-40B4-BE49-F238E27FC236}">
                <a16:creationId xmlns:a16="http://schemas.microsoft.com/office/drawing/2014/main" id="{5E0D6612-6A53-FD9D-67F0-A447E8222B1F}"/>
              </a:ext>
            </a:extLst>
          </p:cNvPr>
          <p:cNvPicPr>
            <a:picLocks noChangeAspect="1"/>
          </p:cNvPicPr>
          <p:nvPr/>
        </p:nvPicPr>
        <p:blipFill>
          <a:blip r:embed="rId4"/>
          <a:stretch>
            <a:fillRect/>
          </a:stretch>
        </p:blipFill>
        <p:spPr>
          <a:xfrm>
            <a:off x="415768" y="2026378"/>
            <a:ext cx="3728780" cy="2880000"/>
          </a:xfrm>
          <a:prstGeom prst="rect">
            <a:avLst/>
          </a:prstGeom>
        </p:spPr>
      </p:pic>
      <p:sp>
        <p:nvSpPr>
          <p:cNvPr id="26" name="Text Box 5">
            <a:extLst>
              <a:ext uri="{FF2B5EF4-FFF2-40B4-BE49-F238E27FC236}">
                <a16:creationId xmlns:a16="http://schemas.microsoft.com/office/drawing/2014/main" id="{1B6B1FA2-CA49-4F65-87B9-F5C6C0BC8A91}"/>
              </a:ext>
            </a:extLst>
          </p:cNvPr>
          <p:cNvSpPr txBox="1">
            <a:spLocks noChangeArrowheads="1"/>
          </p:cNvSpPr>
          <p:nvPr/>
        </p:nvSpPr>
        <p:spPr bwMode="auto">
          <a:xfrm>
            <a:off x="4463192" y="2686580"/>
            <a:ext cx="992583" cy="28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BIZ UDゴシック" panose="020B0400000000000000" pitchFamily="49" charset="-128"/>
                <a:ea typeface="BIZ UDゴシック" panose="020B0400000000000000" pitchFamily="49" charset="-128"/>
              </a:rPr>
              <a:t>平成</a:t>
            </a:r>
            <a:r>
              <a:rPr lang="en-US" altLang="ja-JP" sz="1200" dirty="0">
                <a:latin typeface="BIZ UDゴシック" panose="020B0400000000000000" pitchFamily="49" charset="-128"/>
                <a:ea typeface="BIZ UDゴシック" panose="020B0400000000000000" pitchFamily="49" charset="-128"/>
              </a:rPr>
              <a:t>30</a:t>
            </a:r>
            <a:r>
              <a:rPr lang="ja-JP" altLang="en-US" sz="1200" dirty="0">
                <a:latin typeface="BIZ UDゴシック" panose="020B0400000000000000" pitchFamily="49" charset="-128"/>
                <a:ea typeface="BIZ UDゴシック" panose="020B0400000000000000" pitchFamily="49" charset="-128"/>
              </a:rPr>
              <a:t>年度</a:t>
            </a:r>
          </a:p>
        </p:txBody>
      </p:sp>
      <p:sp>
        <p:nvSpPr>
          <p:cNvPr id="28" name="Text Box 5">
            <a:extLst>
              <a:ext uri="{FF2B5EF4-FFF2-40B4-BE49-F238E27FC236}">
                <a16:creationId xmlns:a16="http://schemas.microsoft.com/office/drawing/2014/main" id="{6E71191D-C297-4A7E-8807-B464DD5D2712}"/>
              </a:ext>
            </a:extLst>
          </p:cNvPr>
          <p:cNvSpPr txBox="1">
            <a:spLocks noChangeArrowheads="1"/>
          </p:cNvSpPr>
          <p:nvPr/>
        </p:nvSpPr>
        <p:spPr bwMode="auto">
          <a:xfrm>
            <a:off x="4503162" y="3195796"/>
            <a:ext cx="992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BIZ UDゴシック" panose="020B0400000000000000" pitchFamily="49" charset="-128"/>
                <a:ea typeface="BIZ UDゴシック" panose="020B0400000000000000" pitchFamily="49" charset="-128"/>
              </a:rPr>
              <a:t>令和</a:t>
            </a:r>
            <a:r>
              <a:rPr lang="en-US" altLang="ja-JP" sz="1200" dirty="0">
                <a:latin typeface="BIZ UDゴシック" panose="020B0400000000000000" pitchFamily="49" charset="-128"/>
                <a:ea typeface="BIZ UDゴシック" panose="020B0400000000000000" pitchFamily="49" charset="-128"/>
              </a:rPr>
              <a:t>4</a:t>
            </a:r>
            <a:r>
              <a:rPr lang="ja-JP" altLang="en-US" sz="1200" dirty="0">
                <a:latin typeface="BIZ UDゴシック" panose="020B0400000000000000" pitchFamily="49" charset="-128"/>
                <a:ea typeface="BIZ UDゴシック" panose="020B0400000000000000" pitchFamily="49" charset="-128"/>
              </a:rPr>
              <a:t>年度</a:t>
            </a:r>
          </a:p>
        </p:txBody>
      </p:sp>
      <p:sp>
        <p:nvSpPr>
          <p:cNvPr id="29" name="Text Box 5">
            <a:extLst>
              <a:ext uri="{FF2B5EF4-FFF2-40B4-BE49-F238E27FC236}">
                <a16:creationId xmlns:a16="http://schemas.microsoft.com/office/drawing/2014/main" id="{2ADE0714-C353-4755-AE7B-B3A4E5401CAA}"/>
              </a:ext>
            </a:extLst>
          </p:cNvPr>
          <p:cNvSpPr txBox="1">
            <a:spLocks noChangeArrowheads="1"/>
          </p:cNvSpPr>
          <p:nvPr/>
        </p:nvSpPr>
        <p:spPr bwMode="auto">
          <a:xfrm>
            <a:off x="4472492" y="5059697"/>
            <a:ext cx="992583" cy="28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BIZ UDゴシック" panose="020B0400000000000000" pitchFamily="49" charset="-128"/>
                <a:ea typeface="BIZ UDゴシック" panose="020B0400000000000000" pitchFamily="49" charset="-128"/>
              </a:rPr>
              <a:t>平成</a:t>
            </a:r>
            <a:r>
              <a:rPr lang="en-US" altLang="ja-JP" sz="1200" dirty="0">
                <a:latin typeface="BIZ UDゴシック" panose="020B0400000000000000" pitchFamily="49" charset="-128"/>
                <a:ea typeface="BIZ UDゴシック" panose="020B0400000000000000" pitchFamily="49" charset="-128"/>
              </a:rPr>
              <a:t>30</a:t>
            </a:r>
            <a:r>
              <a:rPr lang="ja-JP" altLang="en-US" sz="1200" dirty="0">
                <a:latin typeface="BIZ UDゴシック" panose="020B0400000000000000" pitchFamily="49" charset="-128"/>
                <a:ea typeface="BIZ UDゴシック" panose="020B0400000000000000" pitchFamily="49" charset="-128"/>
              </a:rPr>
              <a:t>年度</a:t>
            </a:r>
          </a:p>
        </p:txBody>
      </p:sp>
      <p:sp>
        <p:nvSpPr>
          <p:cNvPr id="30" name="Text Box 5">
            <a:extLst>
              <a:ext uri="{FF2B5EF4-FFF2-40B4-BE49-F238E27FC236}">
                <a16:creationId xmlns:a16="http://schemas.microsoft.com/office/drawing/2014/main" id="{E9C4FD89-F47C-41C3-9213-C1A085ED6357}"/>
              </a:ext>
            </a:extLst>
          </p:cNvPr>
          <p:cNvSpPr txBox="1">
            <a:spLocks noChangeArrowheads="1"/>
          </p:cNvSpPr>
          <p:nvPr/>
        </p:nvSpPr>
        <p:spPr bwMode="auto">
          <a:xfrm>
            <a:off x="4548081" y="5561254"/>
            <a:ext cx="9925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200" dirty="0">
                <a:latin typeface="BIZ UDゴシック" panose="020B0400000000000000" pitchFamily="49" charset="-128"/>
                <a:ea typeface="BIZ UDゴシック" panose="020B0400000000000000" pitchFamily="49" charset="-128"/>
              </a:rPr>
              <a:t>令和</a:t>
            </a:r>
            <a:r>
              <a:rPr lang="en-US" altLang="ja-JP" sz="1200" dirty="0">
                <a:latin typeface="BIZ UDゴシック" panose="020B0400000000000000" pitchFamily="49" charset="-128"/>
                <a:ea typeface="BIZ UDゴシック" panose="020B0400000000000000" pitchFamily="49" charset="-128"/>
              </a:rPr>
              <a:t>4</a:t>
            </a:r>
            <a:r>
              <a:rPr lang="ja-JP" altLang="en-US" sz="1200" dirty="0">
                <a:latin typeface="BIZ UDゴシック" panose="020B0400000000000000" pitchFamily="49" charset="-128"/>
                <a:ea typeface="BIZ UDゴシック" panose="020B0400000000000000" pitchFamily="49" charset="-128"/>
              </a:rPr>
              <a:t>年度</a:t>
            </a:r>
          </a:p>
        </p:txBody>
      </p:sp>
    </p:spTree>
    <p:extLst>
      <p:ext uri="{BB962C8B-B14F-4D97-AF65-F5344CB8AC3E}">
        <p14:creationId xmlns:p14="http://schemas.microsoft.com/office/powerpoint/2010/main" val="3138567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9F239-8068-72D9-36A6-3A1A6230BF13}"/>
            </a:ext>
          </a:extLst>
        </p:cNvPr>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4D83B549-C8F1-A26F-DFEA-D6372F94E8E2}"/>
              </a:ext>
            </a:extLst>
          </p:cNvPr>
          <p:cNvSpPr txBox="1">
            <a:spLocks/>
          </p:cNvSpPr>
          <p:nvPr/>
        </p:nvSpPr>
        <p:spPr>
          <a:xfrm>
            <a:off x="179512" y="1175271"/>
            <a:ext cx="8730185" cy="1960534"/>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◇目標管理水準（健全性</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Ⅰ</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）を下回る事例</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5A479D3A-C230-F96B-0B09-32C3CC87CCDE}"/>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29</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67E2D73B-AF58-D249-B692-27A32CC19855}"/>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87024E54-702D-10C3-7949-3343BF33F734}"/>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５）トンネルにおける維持管理の取組状況</a:t>
            </a:r>
          </a:p>
        </p:txBody>
      </p:sp>
      <p:sp>
        <p:nvSpPr>
          <p:cNvPr id="10" name="コンテンツ プレースホルダー 2">
            <a:extLst>
              <a:ext uri="{FF2B5EF4-FFF2-40B4-BE49-F238E27FC236}">
                <a16:creationId xmlns:a16="http://schemas.microsoft.com/office/drawing/2014/main" id="{F50E4EF7-DE72-12A7-B562-F22B530476BA}"/>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5-3</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目標管理水準への対応状況［点検結果の状況］</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 name="Text Box 5">
            <a:extLst>
              <a:ext uri="{FF2B5EF4-FFF2-40B4-BE49-F238E27FC236}">
                <a16:creationId xmlns:a16="http://schemas.microsoft.com/office/drawing/2014/main" id="{74706E8A-C1B8-F7D5-44DF-DC22B1968CB4}"/>
              </a:ext>
            </a:extLst>
          </p:cNvPr>
          <p:cNvSpPr txBox="1">
            <a:spLocks noChangeArrowheads="1"/>
          </p:cNvSpPr>
          <p:nvPr/>
        </p:nvSpPr>
        <p:spPr bwMode="auto">
          <a:xfrm>
            <a:off x="179512" y="3388016"/>
            <a:ext cx="410445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a:latin typeface="BIZ UDゴシック" panose="020B0400000000000000" pitchFamily="49" charset="-128"/>
                <a:ea typeface="BIZ UDゴシック" panose="020B0400000000000000" pitchFamily="49" charset="-128"/>
              </a:rPr>
              <a:t>◇主な損傷状況</a:t>
            </a:r>
            <a:endParaRPr lang="en-US" altLang="ja-JP" sz="1800">
              <a:latin typeface="BIZ UDゴシック" panose="020B0400000000000000" pitchFamily="49" charset="-128"/>
              <a:ea typeface="BIZ UDゴシック" panose="020B0400000000000000" pitchFamily="49" charset="-128"/>
            </a:endParaRPr>
          </a:p>
        </p:txBody>
      </p:sp>
      <p:pic>
        <p:nvPicPr>
          <p:cNvPr id="7" name="図 6">
            <a:extLst>
              <a:ext uri="{FF2B5EF4-FFF2-40B4-BE49-F238E27FC236}">
                <a16:creationId xmlns:a16="http://schemas.microsoft.com/office/drawing/2014/main" id="{00223ABB-0479-8529-38A4-2F3191C56143}"/>
              </a:ext>
            </a:extLst>
          </p:cNvPr>
          <p:cNvPicPr>
            <a:picLocks noChangeAspect="1"/>
          </p:cNvPicPr>
          <p:nvPr/>
        </p:nvPicPr>
        <p:blipFill>
          <a:blip r:embed="rId2"/>
          <a:stretch>
            <a:fillRect/>
          </a:stretch>
        </p:blipFill>
        <p:spPr>
          <a:xfrm>
            <a:off x="1115616" y="3846458"/>
            <a:ext cx="2708975" cy="2052000"/>
          </a:xfrm>
          <a:prstGeom prst="rect">
            <a:avLst/>
          </a:prstGeom>
          <a:ln w="19050">
            <a:solidFill>
              <a:schemeClr val="bg2">
                <a:lumMod val="90000"/>
              </a:schemeClr>
            </a:solidFill>
          </a:ln>
        </p:spPr>
      </p:pic>
      <p:pic>
        <p:nvPicPr>
          <p:cNvPr id="12" name="図 11">
            <a:extLst>
              <a:ext uri="{FF2B5EF4-FFF2-40B4-BE49-F238E27FC236}">
                <a16:creationId xmlns:a16="http://schemas.microsoft.com/office/drawing/2014/main" id="{D7FFBE7F-AAAA-B133-2328-077FECAB2150}"/>
              </a:ext>
            </a:extLst>
          </p:cNvPr>
          <p:cNvPicPr>
            <a:picLocks noChangeAspect="1"/>
          </p:cNvPicPr>
          <p:nvPr/>
        </p:nvPicPr>
        <p:blipFill>
          <a:blip r:embed="rId3"/>
          <a:stretch>
            <a:fillRect/>
          </a:stretch>
        </p:blipFill>
        <p:spPr>
          <a:xfrm>
            <a:off x="5292080" y="3846458"/>
            <a:ext cx="2705290" cy="2052000"/>
          </a:xfrm>
          <a:prstGeom prst="rect">
            <a:avLst/>
          </a:prstGeom>
          <a:ln w="19050">
            <a:solidFill>
              <a:schemeClr val="bg2">
                <a:lumMod val="90000"/>
              </a:schemeClr>
            </a:solidFill>
          </a:ln>
        </p:spPr>
      </p:pic>
      <p:sp>
        <p:nvSpPr>
          <p:cNvPr id="13" name="コンテンツ プレースホルダー 2">
            <a:extLst>
              <a:ext uri="{FF2B5EF4-FFF2-40B4-BE49-F238E27FC236}">
                <a16:creationId xmlns:a16="http://schemas.microsoft.com/office/drawing/2014/main" id="{CA22B6FB-B2BE-B19E-4BFA-1ADE6C82FB94}"/>
              </a:ext>
            </a:extLst>
          </p:cNvPr>
          <p:cNvSpPr txBox="1">
            <a:spLocks/>
          </p:cNvSpPr>
          <p:nvPr/>
        </p:nvSpPr>
        <p:spPr>
          <a:xfrm>
            <a:off x="179512" y="1540474"/>
            <a:ext cx="8730185" cy="1960534"/>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諸元</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　　　　　　　　　　　　　 </a:t>
            </a: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上部工の健全度・健全性</a:t>
            </a:r>
            <a:r>
              <a:rPr lang="en-US" altLang="ja-JP" sz="1800" dirty="0">
                <a:latin typeface="BIZ UDゴシック" panose="020B0400000000000000" pitchFamily="49" charset="-128"/>
                <a:ea typeface="BIZ UDゴシック" panose="020B0400000000000000" pitchFamily="49" charset="-128"/>
              </a:rPr>
              <a:t>】</a:t>
            </a: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施設名：新磐船トンネル　　　　　　 トンネルの健全性：</a:t>
            </a:r>
            <a:r>
              <a:rPr lang="en-US" altLang="ja-JP" sz="1800" dirty="0">
                <a:latin typeface="BIZ UDゴシック" panose="020B0400000000000000" pitchFamily="49" charset="-128"/>
                <a:ea typeface="BIZ UDゴシック" panose="020B0400000000000000" pitchFamily="49" charset="-128"/>
              </a:rPr>
              <a:t>Ⅲ</a:t>
            </a: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延長：</a:t>
            </a:r>
            <a:r>
              <a:rPr lang="en-US" altLang="ja-JP" sz="1800" dirty="0">
                <a:latin typeface="BIZ UDゴシック" panose="020B0400000000000000" pitchFamily="49" charset="-128"/>
                <a:ea typeface="BIZ UDゴシック" panose="020B0400000000000000" pitchFamily="49" charset="-128"/>
              </a:rPr>
              <a:t>203</a:t>
            </a:r>
            <a:r>
              <a:rPr lang="ja-JP" altLang="en-US" sz="1800" dirty="0">
                <a:latin typeface="BIZ UDゴシック" panose="020B0400000000000000" pitchFamily="49" charset="-128"/>
                <a:ea typeface="BIZ UDゴシック" panose="020B0400000000000000" pitchFamily="49" charset="-128"/>
              </a:rPr>
              <a:t>ｍ</a:t>
            </a:r>
            <a:endParaRPr lang="en-US" altLang="ja-JP" sz="1800" dirty="0">
              <a:latin typeface="BIZ UDゴシック" panose="020B0400000000000000" pitchFamily="49" charset="-128"/>
              <a:ea typeface="BIZ UDゴシック" panose="020B0400000000000000" pitchFamily="49" charset="-128"/>
            </a:endParaRPr>
          </a:p>
          <a:p>
            <a:pPr eaLnBrk="1" hangingPunct="1">
              <a:spcBef>
                <a:spcPts val="600"/>
              </a:spcBef>
              <a:buFont typeface="Arial" panose="020B0604020202020204" pitchFamily="34" charset="0"/>
              <a:buNone/>
            </a:pPr>
            <a:r>
              <a:rPr lang="ja-JP" altLang="en-US" sz="1800" dirty="0">
                <a:latin typeface="BIZ UDゴシック" panose="020B0400000000000000" pitchFamily="49" charset="-128"/>
                <a:ea typeface="BIZ UDゴシック" panose="020B0400000000000000" pitchFamily="49" charset="-128"/>
              </a:rPr>
              <a:t>　　分類：</a:t>
            </a:r>
            <a:r>
              <a:rPr lang="en-US" altLang="ja-JP" sz="1800" dirty="0">
                <a:latin typeface="BIZ UDゴシック" panose="020B0400000000000000" pitchFamily="49" charset="-128"/>
                <a:ea typeface="BIZ UDゴシック" panose="020B0400000000000000" pitchFamily="49" charset="-128"/>
              </a:rPr>
              <a:t>NATM</a:t>
            </a:r>
            <a:r>
              <a:rPr lang="ja-JP" altLang="en-US" sz="1800" dirty="0">
                <a:latin typeface="BIZ UDゴシック" panose="020B0400000000000000" pitchFamily="49" charset="-128"/>
                <a:ea typeface="BIZ UDゴシック" panose="020B0400000000000000" pitchFamily="49" charset="-128"/>
              </a:rPr>
              <a:t>工法</a:t>
            </a:r>
            <a:endParaRPr lang="en-US" altLang="ja-JP" sz="1800" dirty="0">
              <a:latin typeface="BIZ UDゴシック" panose="020B0400000000000000" pitchFamily="49" charset="-128"/>
              <a:ea typeface="BIZ UDゴシック" panose="020B0400000000000000" pitchFamily="49" charset="-128"/>
            </a:endParaRPr>
          </a:p>
          <a:p>
            <a:pPr marL="36000" indent="0">
              <a:lnSpc>
                <a:spcPts val="2400"/>
              </a:lnSpc>
              <a:spcBef>
                <a:spcPts val="0"/>
              </a:spcBef>
              <a:buNone/>
            </a:pP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15" name="図 14">
            <a:extLst>
              <a:ext uri="{FF2B5EF4-FFF2-40B4-BE49-F238E27FC236}">
                <a16:creationId xmlns:a16="http://schemas.microsoft.com/office/drawing/2014/main" id="{3BFD5AE3-783F-55AA-C1D9-A79CBEAD2DC5}"/>
              </a:ext>
            </a:extLst>
          </p:cNvPr>
          <p:cNvPicPr>
            <a:picLocks noChangeAspect="1"/>
          </p:cNvPicPr>
          <p:nvPr/>
        </p:nvPicPr>
        <p:blipFill rotWithShape="1">
          <a:blip r:embed="rId4"/>
          <a:srcRect r="19676"/>
          <a:stretch/>
        </p:blipFill>
        <p:spPr>
          <a:xfrm>
            <a:off x="4608710" y="2313008"/>
            <a:ext cx="4072030" cy="1188000"/>
          </a:xfrm>
          <a:prstGeom prst="rect">
            <a:avLst/>
          </a:prstGeom>
        </p:spPr>
      </p:pic>
      <p:sp>
        <p:nvSpPr>
          <p:cNvPr id="16" name="Text Box 5">
            <a:extLst>
              <a:ext uri="{FF2B5EF4-FFF2-40B4-BE49-F238E27FC236}">
                <a16:creationId xmlns:a16="http://schemas.microsoft.com/office/drawing/2014/main" id="{942FFFE1-DBE3-004D-3C45-B82EBCE19442}"/>
              </a:ext>
            </a:extLst>
          </p:cNvPr>
          <p:cNvSpPr txBox="1">
            <a:spLocks noChangeArrowheads="1"/>
          </p:cNvSpPr>
          <p:nvPr/>
        </p:nvSpPr>
        <p:spPr bwMode="auto">
          <a:xfrm>
            <a:off x="899592" y="5877272"/>
            <a:ext cx="31293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アーチ（右側）</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材料劣化　うき・はく離（</a:t>
            </a:r>
            <a:r>
              <a:rPr lang="en-US" altLang="ja-JP" sz="1600">
                <a:latin typeface="BIZ UDゴシック" panose="020B0400000000000000" pitchFamily="49" charset="-128"/>
                <a:ea typeface="BIZ UDゴシック" panose="020B0400000000000000" pitchFamily="49" charset="-128"/>
              </a:rPr>
              <a:t>Ⅲ</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sp>
        <p:nvSpPr>
          <p:cNvPr id="18" name="Text Box 5">
            <a:extLst>
              <a:ext uri="{FF2B5EF4-FFF2-40B4-BE49-F238E27FC236}">
                <a16:creationId xmlns:a16="http://schemas.microsoft.com/office/drawing/2014/main" id="{C0B1A224-96BA-851F-C3A0-E951FBFC19FA}"/>
              </a:ext>
            </a:extLst>
          </p:cNvPr>
          <p:cNvSpPr txBox="1">
            <a:spLocks noChangeArrowheads="1"/>
          </p:cNvSpPr>
          <p:nvPr/>
        </p:nvSpPr>
        <p:spPr bwMode="auto">
          <a:xfrm>
            <a:off x="5080036" y="5877271"/>
            <a:ext cx="312937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アーチ（右側）</a:t>
            </a:r>
            <a:endParaRPr lang="en-US" altLang="ja-JP" sz="1600">
              <a:latin typeface="BIZ UDゴシック" panose="020B0400000000000000" pitchFamily="49" charset="-128"/>
              <a:ea typeface="BIZ UDゴシック" panose="020B0400000000000000" pitchFamily="49" charset="-128"/>
            </a:endParaRPr>
          </a:p>
          <a:p>
            <a:pPr algn="ctr" eaLnBrk="1" hangingPunct="1">
              <a:spcBef>
                <a:spcPts val="0"/>
              </a:spcBef>
              <a:buFont typeface="Arial" panose="020B0604020202020204" pitchFamily="34" charset="0"/>
              <a:buNone/>
            </a:pPr>
            <a:r>
              <a:rPr lang="ja-JP" altLang="en-US" sz="1600">
                <a:latin typeface="BIZ UDゴシック" panose="020B0400000000000000" pitchFamily="49" charset="-128"/>
                <a:ea typeface="BIZ UDゴシック" panose="020B0400000000000000" pitchFamily="49" charset="-128"/>
              </a:rPr>
              <a:t>材料劣化　鋼材露出（</a:t>
            </a:r>
            <a:r>
              <a:rPr lang="en-US" altLang="ja-JP" sz="1600" err="1">
                <a:latin typeface="BIZ UDゴシック" panose="020B0400000000000000" pitchFamily="49" charset="-128"/>
                <a:ea typeface="BIZ UDゴシック" panose="020B0400000000000000" pitchFamily="49" charset="-128"/>
              </a:rPr>
              <a:t>Ⅱb</a:t>
            </a:r>
            <a:r>
              <a:rPr lang="ja-JP" altLang="en-US" sz="1600">
                <a:latin typeface="BIZ UDゴシック" panose="020B0400000000000000" pitchFamily="49" charset="-128"/>
                <a:ea typeface="BIZ UDゴシック" panose="020B0400000000000000" pitchFamily="49" charset="-128"/>
              </a:rPr>
              <a:t>）</a:t>
            </a:r>
            <a:endParaRPr lang="en-US" altLang="ja-JP" sz="160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094764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a:extLst>
              <a:ext uri="{FF2B5EF4-FFF2-40B4-BE49-F238E27FC236}">
                <a16:creationId xmlns:a16="http://schemas.microsoft.com/office/drawing/2014/main" id="{F923268B-ACA6-493F-925F-98131D56240C}"/>
              </a:ext>
            </a:extLst>
          </p:cNvPr>
          <p:cNvGrpSpPr/>
          <p:nvPr/>
        </p:nvGrpSpPr>
        <p:grpSpPr>
          <a:xfrm>
            <a:off x="106680" y="670560"/>
            <a:ext cx="9262078" cy="5959725"/>
            <a:chOff x="1619534" y="645517"/>
            <a:chExt cx="9327140" cy="5735812"/>
          </a:xfrm>
          <a:noFill/>
        </p:grpSpPr>
        <p:sp>
          <p:nvSpPr>
            <p:cNvPr id="23" name="正方形/長方形 22"/>
            <p:cNvSpPr/>
            <p:nvPr/>
          </p:nvSpPr>
          <p:spPr>
            <a:xfrm>
              <a:off x="1619534" y="645517"/>
              <a:ext cx="8953754" cy="573581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grpSp>
          <p:nvGrpSpPr>
            <p:cNvPr id="2" name="グループ化 1">
              <a:extLst>
                <a:ext uri="{FF2B5EF4-FFF2-40B4-BE49-F238E27FC236}">
                  <a16:creationId xmlns:a16="http://schemas.microsoft.com/office/drawing/2014/main" id="{018FBEC2-8F43-405C-BD1F-4D66AFF06CD3}"/>
                </a:ext>
              </a:extLst>
            </p:cNvPr>
            <p:cNvGrpSpPr/>
            <p:nvPr/>
          </p:nvGrpSpPr>
          <p:grpSpPr>
            <a:xfrm>
              <a:off x="1888807" y="801569"/>
              <a:ext cx="9057867" cy="5424666"/>
              <a:chOff x="138568" y="1059036"/>
              <a:chExt cx="9441905" cy="5274350"/>
            </a:xfrm>
            <a:grpFill/>
          </p:grpSpPr>
          <p:sp>
            <p:nvSpPr>
              <p:cNvPr id="7" name="テキスト ボックス 9"/>
              <p:cNvSpPr txBox="1"/>
              <p:nvPr/>
            </p:nvSpPr>
            <p:spPr>
              <a:xfrm>
                <a:off x="4824522" y="1788932"/>
                <a:ext cx="2952000" cy="432000"/>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indent="99900" algn="just"/>
                <a:r>
                  <a:rPr lang="ja-JP" altLang="en-US" sz="788" kern="100" dirty="0">
                    <a:latin typeface="Meiryo UI" pitchFamily="50" charset="-128"/>
                    <a:ea typeface="Meiryo UI" pitchFamily="50" charset="-128"/>
                    <a:cs typeface="Meiryo UI" pitchFamily="50" charset="-128"/>
                  </a:rPr>
                  <a:t>山口隆司委員（大阪公立大学教授）</a:t>
                </a:r>
                <a:endParaRPr lang="en-US" altLang="ja-JP" sz="788" kern="100" dirty="0">
                  <a:latin typeface="Meiryo UI" pitchFamily="50" charset="-128"/>
                  <a:ea typeface="Meiryo UI" pitchFamily="50" charset="-128"/>
                  <a:cs typeface="Meiryo UI" pitchFamily="50" charset="-128"/>
                </a:endParaRPr>
              </a:p>
            </p:txBody>
          </p:sp>
          <p:sp>
            <p:nvSpPr>
              <p:cNvPr id="8" name="テキスト ボックス 15"/>
              <p:cNvSpPr txBox="1"/>
              <p:nvPr/>
            </p:nvSpPr>
            <p:spPr>
              <a:xfrm>
                <a:off x="4853769" y="4593708"/>
                <a:ext cx="2952000" cy="43200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indent="100013" algn="just"/>
                <a:r>
                  <a:rPr lang="ja-JP" altLang="en-US" sz="788" kern="100">
                    <a:latin typeface="Meiryo UI" pitchFamily="50" charset="-128"/>
                    <a:ea typeface="Meiryo UI" pitchFamily="50" charset="-128"/>
                    <a:cs typeface="Meiryo UI" pitchFamily="50" charset="-128"/>
                  </a:rPr>
                  <a:t>前川晃委員</a:t>
                </a:r>
                <a:r>
                  <a:rPr lang="zh-TW" altLang="en-US" sz="788" kern="100">
                    <a:latin typeface="Meiryo UI" pitchFamily="50" charset="-128"/>
                    <a:ea typeface="Meiryo UI" pitchFamily="50" charset="-128"/>
                    <a:cs typeface="Meiryo UI" pitchFamily="50" charset="-128"/>
                  </a:rPr>
                  <a:t>（</a:t>
                </a:r>
                <a:r>
                  <a:rPr lang="ja-JP" altLang="en-US" sz="788" kern="100">
                    <a:latin typeface="Meiryo UI" pitchFamily="50" charset="-128"/>
                    <a:ea typeface="Meiryo UI" pitchFamily="50" charset="-128"/>
                    <a:cs typeface="Meiryo UI" pitchFamily="50" charset="-128"/>
                  </a:rPr>
                  <a:t>大阪産業大学教授</a:t>
                </a:r>
                <a:r>
                  <a:rPr lang="zh-TW" altLang="en-US" sz="788" kern="100">
                    <a:latin typeface="Meiryo UI" pitchFamily="50" charset="-128"/>
                    <a:ea typeface="Meiryo UI" pitchFamily="50" charset="-128"/>
                    <a:cs typeface="Meiryo UI" pitchFamily="50" charset="-128"/>
                  </a:rPr>
                  <a:t>）</a:t>
                </a:r>
                <a:endParaRPr lang="en-US" altLang="zh-TW" sz="788" kern="100">
                  <a:latin typeface="Meiryo UI" pitchFamily="50" charset="-128"/>
                  <a:ea typeface="Meiryo UI" pitchFamily="50" charset="-128"/>
                  <a:cs typeface="Meiryo UI" pitchFamily="50" charset="-128"/>
                </a:endParaRPr>
              </a:p>
            </p:txBody>
          </p:sp>
          <p:sp>
            <p:nvSpPr>
              <p:cNvPr id="12" name="左中かっこ 11"/>
              <p:cNvSpPr/>
              <p:nvPr/>
            </p:nvSpPr>
            <p:spPr>
              <a:xfrm>
                <a:off x="4558908" y="1753926"/>
                <a:ext cx="360000" cy="972000"/>
              </a:xfrm>
              <a:prstGeom prst="leftBrace">
                <a:avLst/>
              </a:prstGeom>
              <a:grpFill/>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sz="1350"/>
              </a:p>
            </p:txBody>
          </p:sp>
          <p:sp>
            <p:nvSpPr>
              <p:cNvPr id="13" name="左中かっこ 12"/>
              <p:cNvSpPr/>
              <p:nvPr/>
            </p:nvSpPr>
            <p:spPr>
              <a:xfrm>
                <a:off x="4581511" y="4554091"/>
                <a:ext cx="360000" cy="972000"/>
              </a:xfrm>
              <a:prstGeom prst="leftBrace">
                <a:avLst/>
              </a:prstGeom>
              <a:grpFill/>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sz="1350"/>
              </a:p>
            </p:txBody>
          </p:sp>
          <p:sp>
            <p:nvSpPr>
              <p:cNvPr id="14" name="左中かっこ 13"/>
              <p:cNvSpPr/>
              <p:nvPr/>
            </p:nvSpPr>
            <p:spPr>
              <a:xfrm>
                <a:off x="1770261" y="1878420"/>
                <a:ext cx="425475" cy="4413954"/>
              </a:xfrm>
              <a:prstGeom prst="leftBrace">
                <a:avLst/>
              </a:prstGeom>
              <a:grpFill/>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sz="1350"/>
              </a:p>
            </p:txBody>
          </p:sp>
          <p:sp>
            <p:nvSpPr>
              <p:cNvPr id="15" name="左中かっこ 14"/>
              <p:cNvSpPr/>
              <p:nvPr/>
            </p:nvSpPr>
            <p:spPr>
              <a:xfrm>
                <a:off x="4572003" y="3133073"/>
                <a:ext cx="360000" cy="972000"/>
              </a:xfrm>
              <a:prstGeom prst="leftBrace">
                <a:avLst/>
              </a:prstGeom>
              <a:grpFill/>
            </p:spPr>
            <p:style>
              <a:lnRef idx="1">
                <a:schemeClr val="accent1"/>
              </a:lnRef>
              <a:fillRef idx="0">
                <a:schemeClr val="accent1"/>
              </a:fillRef>
              <a:effectRef idx="0">
                <a:schemeClr val="accent1"/>
              </a:effectRef>
              <a:fontRef idx="minor">
                <a:schemeClr val="tx1"/>
              </a:fontRef>
            </p:style>
            <p:txBody>
              <a:bodyPr rot="0" spcFirstLastPara="0" vert="horz" wrap="square" lIns="68580" tIns="34290" rIns="68580" bIns="34290" numCol="1" spcCol="0" rtlCol="0" fromWordArt="0" anchor="ctr" anchorCtr="0" forceAA="0" compatLnSpc="1">
                <a:prstTxWarp prst="textNoShape">
                  <a:avLst/>
                </a:prstTxWarp>
                <a:noAutofit/>
              </a:bodyPr>
              <a:lstStyle/>
              <a:p>
                <a:endParaRPr lang="ja-JP" altLang="en-US" sz="1350"/>
              </a:p>
            </p:txBody>
          </p:sp>
          <p:sp>
            <p:nvSpPr>
              <p:cNvPr id="16" name="正方形/長方形 15"/>
              <p:cNvSpPr/>
              <p:nvPr/>
            </p:nvSpPr>
            <p:spPr>
              <a:xfrm>
                <a:off x="165864" y="1435255"/>
                <a:ext cx="4262120" cy="4898131"/>
              </a:xfrm>
              <a:prstGeom prst="rect">
                <a:avLst/>
              </a:prstGeom>
              <a:grp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7" name="テキスト ボックス 39"/>
              <p:cNvSpPr txBox="1"/>
              <p:nvPr/>
            </p:nvSpPr>
            <p:spPr>
              <a:xfrm>
                <a:off x="220456" y="1483197"/>
                <a:ext cx="3703472" cy="323215"/>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indent="100013" algn="just"/>
                <a:r>
                  <a:rPr lang="ja-JP" altLang="en-US" sz="1200" b="1" kern="100">
                    <a:latin typeface="Meiryo UI" pitchFamily="50" charset="-128"/>
                    <a:ea typeface="Meiryo UI" pitchFamily="50" charset="-128"/>
                    <a:cs typeface="Meiryo UI" pitchFamily="50" charset="-128"/>
                  </a:rPr>
                  <a:t>≪全体検討部会≫</a:t>
                </a:r>
                <a:r>
                  <a:rPr lang="ja-JP" altLang="en-US" sz="900" b="1" kern="100">
                    <a:latin typeface="Meiryo UI" pitchFamily="50" charset="-128"/>
                    <a:ea typeface="Meiryo UI" pitchFamily="50" charset="-128"/>
                    <a:cs typeface="Meiryo UI" pitchFamily="50" charset="-128"/>
                  </a:rPr>
                  <a:t>事務局：事業調整室</a:t>
                </a:r>
              </a:p>
            </p:txBody>
          </p:sp>
          <p:sp>
            <p:nvSpPr>
              <p:cNvPr id="18" name="角丸四角形 17"/>
              <p:cNvSpPr/>
              <p:nvPr/>
            </p:nvSpPr>
            <p:spPr>
              <a:xfrm>
                <a:off x="4211960" y="1646651"/>
                <a:ext cx="3816423" cy="1150345"/>
              </a:xfrm>
              <a:prstGeom prst="roundRect">
                <a:avLst>
                  <a:gd name="adj" fmla="val 4246"/>
                </a:avLst>
              </a:pr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19" name="テキスト ボックス 39"/>
              <p:cNvSpPr txBox="1"/>
              <p:nvPr/>
            </p:nvSpPr>
            <p:spPr>
              <a:xfrm>
                <a:off x="4498314" y="1460020"/>
                <a:ext cx="3511019" cy="254994"/>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just"/>
                <a:r>
                  <a:rPr lang="ja-JP" altLang="ja-JP" sz="900" b="1" kern="100">
                    <a:latin typeface="Meiryo UI" pitchFamily="50" charset="-128"/>
                    <a:ea typeface="Meiryo UI" pitchFamily="50" charset="-128"/>
                    <a:cs typeface="Meiryo UI" pitchFamily="50" charset="-128"/>
                  </a:rPr>
                  <a:t>≪道路・</a:t>
                </a:r>
                <a:r>
                  <a:rPr lang="ja-JP" altLang="en-US" sz="900" b="1" kern="100">
                    <a:latin typeface="Meiryo UI" pitchFamily="50" charset="-128"/>
                    <a:ea typeface="Meiryo UI" pitchFamily="50" charset="-128"/>
                    <a:cs typeface="Meiryo UI" pitchFamily="50" charset="-128"/>
                  </a:rPr>
                  <a:t>橋梁等部会</a:t>
                </a:r>
                <a:r>
                  <a:rPr lang="ja-JP" altLang="ja-JP" sz="900" b="1" kern="100">
                    <a:latin typeface="Meiryo UI" pitchFamily="50" charset="-128"/>
                    <a:ea typeface="Meiryo UI" pitchFamily="50" charset="-128"/>
                    <a:cs typeface="Meiryo UI" pitchFamily="50" charset="-128"/>
                  </a:rPr>
                  <a:t>≫</a:t>
                </a:r>
                <a:r>
                  <a:rPr lang="ja-JP" altLang="en-US" sz="788" b="1" kern="100">
                    <a:latin typeface="Meiryo UI" pitchFamily="50" charset="-128"/>
                    <a:ea typeface="Meiryo UI" pitchFamily="50" charset="-128"/>
                    <a:cs typeface="Meiryo UI" pitchFamily="50" charset="-128"/>
                  </a:rPr>
                  <a:t>事務局：道路室・交戦室・公園課</a:t>
                </a:r>
                <a:endParaRPr lang="ja-JP" altLang="ja-JP" sz="788" b="1" kern="100">
                  <a:latin typeface="Meiryo UI" pitchFamily="50" charset="-128"/>
                  <a:ea typeface="Meiryo UI" pitchFamily="50" charset="-128"/>
                  <a:cs typeface="Meiryo UI" pitchFamily="50" charset="-128"/>
                </a:endParaRPr>
              </a:p>
            </p:txBody>
          </p:sp>
          <p:sp>
            <p:nvSpPr>
              <p:cNvPr id="20" name="角丸四角形 19"/>
              <p:cNvSpPr/>
              <p:nvPr/>
            </p:nvSpPr>
            <p:spPr>
              <a:xfrm>
                <a:off x="4211960" y="3024084"/>
                <a:ext cx="3816424" cy="1146602"/>
              </a:xfrm>
              <a:prstGeom prst="roundRect">
                <a:avLst>
                  <a:gd name="adj" fmla="val 4246"/>
                </a:avLst>
              </a:pr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1" name="角丸四角形 20"/>
              <p:cNvSpPr/>
              <p:nvPr/>
            </p:nvSpPr>
            <p:spPr>
              <a:xfrm>
                <a:off x="4211959" y="4446646"/>
                <a:ext cx="3816425" cy="1117830"/>
              </a:xfrm>
              <a:prstGeom prst="roundRect">
                <a:avLst>
                  <a:gd name="adj" fmla="val 4246"/>
                </a:avLst>
              </a:prstGeom>
              <a:grp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2" name="テキスト ボックス 39"/>
              <p:cNvSpPr txBox="1"/>
              <p:nvPr/>
            </p:nvSpPr>
            <p:spPr>
              <a:xfrm>
                <a:off x="4498314" y="4258806"/>
                <a:ext cx="3511019" cy="264039"/>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just"/>
                <a:r>
                  <a:rPr lang="ja-JP" altLang="en-US" sz="900" b="1" kern="100">
                    <a:latin typeface="Meiryo UI" pitchFamily="50" charset="-128"/>
                    <a:ea typeface="Meiryo UI" pitchFamily="50" charset="-128"/>
                    <a:cs typeface="Meiryo UI" pitchFamily="50" charset="-128"/>
                  </a:rPr>
                  <a:t>≪設備部会≫</a:t>
                </a:r>
                <a:r>
                  <a:rPr lang="ja-JP" altLang="en-US" sz="788" b="1" kern="100">
                    <a:latin typeface="Meiryo UI" pitchFamily="50" charset="-128"/>
                    <a:ea typeface="Meiryo UI" pitchFamily="50" charset="-128"/>
                    <a:cs typeface="Meiryo UI" pitchFamily="50" charset="-128"/>
                  </a:rPr>
                  <a:t>事務局：事業調整室</a:t>
                </a:r>
              </a:p>
            </p:txBody>
          </p:sp>
          <p:sp>
            <p:nvSpPr>
              <p:cNvPr id="24" name="テキスト ボックス 39"/>
              <p:cNvSpPr txBox="1"/>
              <p:nvPr/>
            </p:nvSpPr>
            <p:spPr>
              <a:xfrm>
                <a:off x="138568" y="1059036"/>
                <a:ext cx="6384974" cy="323215"/>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indent="100013" algn="just"/>
                <a:r>
                  <a:rPr lang="ja-JP" altLang="en-US" sz="1400" b="1" kern="100">
                    <a:latin typeface="BIZ UDゴシック" panose="020B0400000000000000" pitchFamily="49" charset="-128"/>
                    <a:ea typeface="BIZ UDゴシック" panose="020B0400000000000000" pitchFamily="49" charset="-128"/>
                    <a:cs typeface="Meiryo UI" pitchFamily="50" charset="-128"/>
                  </a:rPr>
                  <a:t>大阪府都市基盤施設維持管理技術審議会　事務局：事業調整室</a:t>
                </a:r>
              </a:p>
            </p:txBody>
          </p:sp>
          <p:sp>
            <p:nvSpPr>
              <p:cNvPr id="28" name="テキスト ボックス 39"/>
              <p:cNvSpPr txBox="1"/>
              <p:nvPr/>
            </p:nvSpPr>
            <p:spPr>
              <a:xfrm>
                <a:off x="4498314" y="2875809"/>
                <a:ext cx="3511019" cy="23384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just"/>
                <a:r>
                  <a:rPr lang="ja-JP" altLang="en-US" sz="900" b="1" kern="100">
                    <a:latin typeface="Meiryo UI" pitchFamily="50" charset="-128"/>
                    <a:ea typeface="Meiryo UI" pitchFamily="50" charset="-128"/>
                    <a:cs typeface="Meiryo UI" pitchFamily="50" charset="-128"/>
                  </a:rPr>
                  <a:t>≪河川等部会≫</a:t>
                </a:r>
                <a:r>
                  <a:rPr lang="ja-JP" altLang="en-US" sz="788" b="1" kern="100">
                    <a:latin typeface="Meiryo UI" pitchFamily="50" charset="-128"/>
                    <a:ea typeface="Meiryo UI" pitchFamily="50" charset="-128"/>
                    <a:cs typeface="Meiryo UI" pitchFamily="50" charset="-128"/>
                  </a:rPr>
                  <a:t>事務局：河川室・下水道室・大阪港湾局</a:t>
                </a:r>
              </a:p>
            </p:txBody>
          </p:sp>
          <p:sp>
            <p:nvSpPr>
              <p:cNvPr id="30" name="テキスト ボックス 11"/>
              <p:cNvSpPr txBox="1"/>
              <p:nvPr/>
            </p:nvSpPr>
            <p:spPr>
              <a:xfrm>
                <a:off x="2040931" y="3296364"/>
                <a:ext cx="2304000" cy="57600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just"/>
                <a:r>
                  <a:rPr lang="ja-JP" altLang="en-US" sz="788" kern="100">
                    <a:latin typeface="Meiryo UI" pitchFamily="50" charset="-128"/>
                    <a:ea typeface="Meiryo UI" pitchFamily="50" charset="-128"/>
                    <a:cs typeface="Meiryo UI" pitchFamily="50" charset="-128"/>
                  </a:rPr>
                  <a:t>河川等部会長</a:t>
                </a:r>
                <a:endParaRPr lang="en-US" altLang="ja-JP" sz="788" kern="100">
                  <a:latin typeface="Meiryo UI" pitchFamily="50" charset="-128"/>
                  <a:ea typeface="Meiryo UI" pitchFamily="50" charset="-128"/>
                  <a:cs typeface="Meiryo UI" pitchFamily="50" charset="-128"/>
                </a:endParaRPr>
              </a:p>
              <a:p>
                <a:pPr algn="just"/>
                <a:r>
                  <a:rPr lang="ja-JP" altLang="en-US" sz="788" kern="100">
                    <a:latin typeface="Meiryo UI" pitchFamily="50" charset="-128"/>
                    <a:ea typeface="Meiryo UI" pitchFamily="50" charset="-128"/>
                    <a:cs typeface="Meiryo UI" pitchFamily="50" charset="-128"/>
                  </a:rPr>
                  <a:t>杉浦邦征委員（京都大学教授）</a:t>
                </a:r>
                <a:endParaRPr lang="en-US" altLang="ja-JP" sz="788" kern="100">
                  <a:latin typeface="Meiryo UI" pitchFamily="50" charset="-128"/>
                  <a:ea typeface="Meiryo UI" pitchFamily="50" charset="-128"/>
                  <a:cs typeface="Meiryo UI" pitchFamily="50" charset="-128"/>
                </a:endParaRPr>
              </a:p>
            </p:txBody>
          </p:sp>
          <p:sp>
            <p:nvSpPr>
              <p:cNvPr id="31" name="テキスト ボックス 13"/>
              <p:cNvSpPr txBox="1"/>
              <p:nvPr/>
            </p:nvSpPr>
            <p:spPr>
              <a:xfrm>
                <a:off x="2040931" y="4745029"/>
                <a:ext cx="2304000" cy="57600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40500" bIns="34290" numCol="1" spcCol="0" rtlCol="0" fromWordArt="0" anchor="t" anchorCtr="0" forceAA="0" compatLnSpc="1">
                <a:prstTxWarp prst="textNoShape">
                  <a:avLst/>
                </a:prstTxWarp>
                <a:noAutofit/>
              </a:bodyPr>
              <a:lstStyle/>
              <a:p>
                <a:pPr algn="just"/>
                <a:r>
                  <a:rPr lang="ja-JP" altLang="en-US" sz="788" kern="100">
                    <a:latin typeface="Meiryo UI" pitchFamily="50" charset="-128"/>
                    <a:ea typeface="Meiryo UI" pitchFamily="50" charset="-128"/>
                    <a:cs typeface="Meiryo UI" pitchFamily="50" charset="-128"/>
                  </a:rPr>
                  <a:t>設備部会長</a:t>
                </a:r>
                <a:endParaRPr lang="en-US" altLang="ja-JP" sz="788" kern="100">
                  <a:latin typeface="Meiryo UI" pitchFamily="50" charset="-128"/>
                  <a:ea typeface="Meiryo UI" pitchFamily="50" charset="-128"/>
                  <a:cs typeface="Meiryo UI" pitchFamily="50" charset="-128"/>
                </a:endParaRPr>
              </a:p>
              <a:p>
                <a:pPr algn="just"/>
                <a:r>
                  <a:rPr lang="ja-JP" altLang="en-US" sz="788" kern="100">
                    <a:latin typeface="Meiryo UI" pitchFamily="50" charset="-128"/>
                    <a:ea typeface="Meiryo UI" pitchFamily="50" charset="-128"/>
                    <a:cs typeface="Meiryo UI" pitchFamily="50" charset="-128"/>
                  </a:rPr>
                  <a:t>川合忠雄委員</a:t>
                </a:r>
                <a:r>
                  <a:rPr lang="zh-TW" altLang="en-US" sz="788" kern="100">
                    <a:latin typeface="Meiryo UI" pitchFamily="50" charset="-128"/>
                    <a:ea typeface="Meiryo UI" pitchFamily="50" charset="-128"/>
                    <a:cs typeface="Meiryo UI" pitchFamily="50" charset="-128"/>
                  </a:rPr>
                  <a:t>（</a:t>
                </a:r>
                <a:r>
                  <a:rPr lang="ja-JP" altLang="en-US" sz="788" kern="100">
                    <a:latin typeface="Meiryo UI" pitchFamily="50" charset="-128"/>
                    <a:ea typeface="Meiryo UI" pitchFamily="50" charset="-128"/>
                    <a:cs typeface="Meiryo UI" pitchFamily="50" charset="-128"/>
                  </a:rPr>
                  <a:t>大阪公立大学教授</a:t>
                </a:r>
                <a:r>
                  <a:rPr lang="zh-TW" altLang="en-US" sz="788" kern="100">
                    <a:latin typeface="Meiryo UI" pitchFamily="50" charset="-128"/>
                    <a:ea typeface="Meiryo UI" pitchFamily="50" charset="-128"/>
                    <a:cs typeface="Meiryo UI" pitchFamily="50" charset="-128"/>
                  </a:rPr>
                  <a:t>）</a:t>
                </a:r>
                <a:endParaRPr lang="en-US" altLang="zh-TW" sz="788" kern="100">
                  <a:latin typeface="Meiryo UI" pitchFamily="50" charset="-128"/>
                  <a:ea typeface="Meiryo UI" pitchFamily="50" charset="-128"/>
                  <a:cs typeface="Meiryo UI" pitchFamily="50" charset="-128"/>
                </a:endParaRPr>
              </a:p>
              <a:p>
                <a:pPr algn="just"/>
                <a:endParaRPr lang="en-US" altLang="ja-JP" sz="788" kern="100">
                  <a:latin typeface="Meiryo UI" pitchFamily="50" charset="-128"/>
                  <a:ea typeface="Meiryo UI" pitchFamily="50" charset="-128"/>
                  <a:cs typeface="Meiryo UI" pitchFamily="50" charset="-128"/>
                </a:endParaRPr>
              </a:p>
            </p:txBody>
          </p:sp>
          <p:sp>
            <p:nvSpPr>
              <p:cNvPr id="35" name="テキスト ボックス 1"/>
              <p:cNvSpPr txBox="1"/>
              <p:nvPr/>
            </p:nvSpPr>
            <p:spPr>
              <a:xfrm>
                <a:off x="8101250" y="1388012"/>
                <a:ext cx="849590" cy="1440921"/>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just"/>
                <a:r>
                  <a:rPr lang="ja-JP" altLang="en-US" sz="750" b="1" kern="100">
                    <a:latin typeface="Meiryo UI" pitchFamily="50" charset="-128"/>
                    <a:ea typeface="Meiryo UI" pitchFamily="50" charset="-128"/>
                    <a:cs typeface="Meiryo UI" pitchFamily="50" charset="-128"/>
                  </a:rPr>
                  <a:t>担任事務</a:t>
                </a:r>
                <a:r>
                  <a:rPr lang="ja-JP" altLang="en-US" sz="750" kern="100">
                    <a:latin typeface="Meiryo UI" pitchFamily="50" charset="-128"/>
                    <a:ea typeface="Meiryo UI" pitchFamily="50" charset="-128"/>
                    <a:cs typeface="Meiryo UI" pitchFamily="50" charset="-128"/>
                  </a:rPr>
                  <a:t>　　　　道路・モノレール・公園施設の土木施設（港湾・公園の橋梁・舗装含む）</a:t>
                </a:r>
                <a:endParaRPr lang="en-US" altLang="ja-JP" sz="750" kern="100">
                  <a:latin typeface="Meiryo UI" pitchFamily="50" charset="-128"/>
                  <a:ea typeface="Meiryo UI" pitchFamily="50" charset="-128"/>
                  <a:cs typeface="Meiryo UI" pitchFamily="50" charset="-128"/>
                </a:endParaRPr>
              </a:p>
              <a:p>
                <a:pPr algn="just"/>
                <a:r>
                  <a:rPr lang="ja-JP" altLang="en-US" sz="750" kern="100">
                    <a:latin typeface="Meiryo UI" pitchFamily="50" charset="-128"/>
                    <a:ea typeface="Meiryo UI" pitchFamily="50" charset="-128"/>
                    <a:cs typeface="Meiryo UI" pitchFamily="50" charset="-128"/>
                  </a:rPr>
                  <a:t>の長寿命化</a:t>
                </a:r>
              </a:p>
              <a:p>
                <a:pPr algn="just"/>
                <a:endParaRPr lang="ja-JP" altLang="en-US" sz="750" kern="100">
                  <a:latin typeface="Meiryo UI" pitchFamily="50" charset="-128"/>
                  <a:ea typeface="Meiryo UI" pitchFamily="50" charset="-128"/>
                  <a:cs typeface="Meiryo UI" pitchFamily="50" charset="-128"/>
                </a:endParaRPr>
              </a:p>
            </p:txBody>
          </p:sp>
          <p:sp>
            <p:nvSpPr>
              <p:cNvPr id="36" name="テキスト ボックス 1"/>
              <p:cNvSpPr txBox="1"/>
              <p:nvPr/>
            </p:nvSpPr>
            <p:spPr>
              <a:xfrm>
                <a:off x="8109887" y="2900181"/>
                <a:ext cx="845076" cy="1270506"/>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just"/>
                <a:r>
                  <a:rPr lang="ja-JP" altLang="en-US" sz="750" b="1" kern="100">
                    <a:latin typeface="Meiryo UI" pitchFamily="50" charset="-128"/>
                    <a:ea typeface="Meiryo UI" pitchFamily="50" charset="-128"/>
                    <a:cs typeface="Meiryo UI" pitchFamily="50" charset="-128"/>
                  </a:rPr>
                  <a:t>担任事務　</a:t>
                </a:r>
                <a:r>
                  <a:rPr lang="ja-JP" altLang="en-US" sz="750" kern="100">
                    <a:latin typeface="Meiryo UI" pitchFamily="50" charset="-128"/>
                    <a:ea typeface="Meiryo UI" pitchFamily="50" charset="-128"/>
                    <a:cs typeface="Meiryo UI" pitchFamily="50" charset="-128"/>
                  </a:rPr>
                  <a:t>　　　　　　　　河川・下水道・港湾・海岸等の土木施設の長寿命化</a:t>
                </a:r>
              </a:p>
            </p:txBody>
          </p:sp>
          <p:sp>
            <p:nvSpPr>
              <p:cNvPr id="37" name="テキスト ボックス 1"/>
              <p:cNvSpPr txBox="1"/>
              <p:nvPr/>
            </p:nvSpPr>
            <p:spPr>
              <a:xfrm>
                <a:off x="8101250" y="4268332"/>
                <a:ext cx="849590" cy="1292257"/>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algn="just"/>
                <a:r>
                  <a:rPr lang="ja-JP" altLang="en-US" sz="750" b="1" kern="100">
                    <a:latin typeface="Meiryo UI" pitchFamily="50" charset="-128"/>
                    <a:ea typeface="Meiryo UI" pitchFamily="50" charset="-128"/>
                    <a:cs typeface="Meiryo UI" pitchFamily="50" charset="-128"/>
                  </a:rPr>
                  <a:t>担任事務　</a:t>
                </a:r>
                <a:r>
                  <a:rPr lang="ja-JP" altLang="en-US" sz="750" kern="100">
                    <a:latin typeface="Meiryo UI" pitchFamily="50" charset="-128"/>
                    <a:ea typeface="Meiryo UI" pitchFamily="50" charset="-128"/>
                    <a:cs typeface="Meiryo UI" pitchFamily="50" charset="-128"/>
                  </a:rPr>
                  <a:t>　　　　　　　　電気・機械設備の長寿命化</a:t>
                </a:r>
              </a:p>
            </p:txBody>
          </p:sp>
          <p:sp>
            <p:nvSpPr>
              <p:cNvPr id="40" name="テキスト ボックス 1"/>
              <p:cNvSpPr txBox="1"/>
              <p:nvPr/>
            </p:nvSpPr>
            <p:spPr>
              <a:xfrm>
                <a:off x="301305" y="2180099"/>
                <a:ext cx="1512000" cy="648833"/>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ja-JP" altLang="en-US" sz="900" kern="100">
                    <a:latin typeface="Meiryo UI" pitchFamily="50" charset="-128"/>
                    <a:ea typeface="Meiryo UI" pitchFamily="50" charset="-128"/>
                    <a:cs typeface="Meiryo UI" pitchFamily="50" charset="-128"/>
                  </a:rPr>
                  <a:t>会長</a:t>
                </a:r>
                <a:endParaRPr lang="en-US" altLang="ja-JP" sz="900" kern="100">
                  <a:latin typeface="Meiryo UI" pitchFamily="50" charset="-128"/>
                  <a:ea typeface="Meiryo UI" pitchFamily="50" charset="-128"/>
                  <a:cs typeface="Meiryo UI" pitchFamily="50" charset="-128"/>
                </a:endParaRPr>
              </a:p>
              <a:p>
                <a:pPr algn="just"/>
                <a:r>
                  <a:rPr lang="ja-JP" altLang="ja-JP" sz="900" kern="100">
                    <a:latin typeface="Meiryo UI" pitchFamily="50" charset="-128"/>
                    <a:ea typeface="Meiryo UI" pitchFamily="50" charset="-128"/>
                    <a:cs typeface="Meiryo UI" pitchFamily="50" charset="-128"/>
                  </a:rPr>
                  <a:t>井上晋</a:t>
                </a:r>
                <a:r>
                  <a:rPr lang="ja-JP" altLang="en-US" sz="900" kern="100">
                    <a:latin typeface="Meiryo UI" pitchFamily="50" charset="-128"/>
                    <a:ea typeface="Meiryo UI" pitchFamily="50" charset="-128"/>
                    <a:cs typeface="Meiryo UI" pitchFamily="50" charset="-128"/>
                  </a:rPr>
                  <a:t>会長</a:t>
                </a:r>
              </a:p>
              <a:p>
                <a:pPr algn="just"/>
                <a:r>
                  <a:rPr lang="ja-JP" altLang="en-US" sz="900" kern="100">
                    <a:latin typeface="Meiryo UI" pitchFamily="50" charset="-128"/>
                    <a:ea typeface="Meiryo UI" pitchFamily="50" charset="-128"/>
                    <a:cs typeface="Meiryo UI" pitchFamily="50" charset="-128"/>
                  </a:rPr>
                  <a:t>大阪工業大学教授</a:t>
                </a:r>
                <a:endParaRPr lang="en-US" altLang="ja-JP" sz="900" kern="100">
                  <a:latin typeface="Meiryo UI" pitchFamily="50" charset="-128"/>
                  <a:ea typeface="Meiryo UI" pitchFamily="50" charset="-128"/>
                  <a:cs typeface="Meiryo UI" pitchFamily="50" charset="-128"/>
                </a:endParaRPr>
              </a:p>
              <a:p>
                <a:pPr algn="just"/>
                <a:endParaRPr lang="en-US" altLang="ja-JP" sz="900" kern="100">
                  <a:latin typeface="Meiryo UI" pitchFamily="50" charset="-128"/>
                  <a:ea typeface="Meiryo UI" pitchFamily="50" charset="-128"/>
                  <a:cs typeface="Meiryo UI" pitchFamily="50" charset="-128"/>
                </a:endParaRPr>
              </a:p>
            </p:txBody>
          </p:sp>
          <p:sp>
            <p:nvSpPr>
              <p:cNvPr id="41" name="テキスト ボックス 1"/>
              <p:cNvSpPr txBox="1"/>
              <p:nvPr/>
            </p:nvSpPr>
            <p:spPr>
              <a:xfrm>
                <a:off x="302102" y="3001472"/>
                <a:ext cx="1512000" cy="648832"/>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just"/>
                <a:r>
                  <a:rPr lang="ja-JP" altLang="en-US" sz="900" kern="100">
                    <a:latin typeface="Meiryo UI" pitchFamily="50" charset="-128"/>
                    <a:ea typeface="Meiryo UI" pitchFamily="50" charset="-128"/>
                    <a:cs typeface="Meiryo UI" pitchFamily="50" charset="-128"/>
                  </a:rPr>
                  <a:t>会長代理</a:t>
                </a:r>
                <a:endParaRPr lang="en-US" altLang="ja-JP" sz="900" kern="100">
                  <a:latin typeface="Meiryo UI" pitchFamily="50" charset="-128"/>
                  <a:ea typeface="Meiryo UI" pitchFamily="50" charset="-128"/>
                  <a:cs typeface="Meiryo UI" pitchFamily="50" charset="-128"/>
                </a:endParaRPr>
              </a:p>
              <a:p>
                <a:pPr algn="just"/>
                <a:r>
                  <a:rPr lang="ja-JP" altLang="en-US" sz="900" kern="100">
                    <a:latin typeface="Meiryo UI" pitchFamily="50" charset="-128"/>
                    <a:ea typeface="Meiryo UI" pitchFamily="50" charset="-128"/>
                    <a:cs typeface="Meiryo UI" pitchFamily="50" charset="-128"/>
                  </a:rPr>
                  <a:t>川合忠雄会長代理</a:t>
                </a:r>
              </a:p>
              <a:p>
                <a:pPr algn="just"/>
                <a:r>
                  <a:rPr lang="ja-JP" altLang="en-US" sz="900" kern="100">
                    <a:latin typeface="Meiryo UI" pitchFamily="50" charset="-128"/>
                    <a:ea typeface="Meiryo UI" pitchFamily="50" charset="-128"/>
                    <a:cs typeface="Meiryo UI" pitchFamily="50" charset="-128"/>
                  </a:rPr>
                  <a:t>大阪公立大学教授</a:t>
                </a:r>
                <a:endParaRPr lang="en-US" altLang="ja-JP" sz="900" kern="100">
                  <a:latin typeface="Meiryo UI" pitchFamily="50" charset="-128"/>
                  <a:ea typeface="Meiryo UI" pitchFamily="50" charset="-128"/>
                  <a:cs typeface="Meiryo UI" pitchFamily="50" charset="-128"/>
                </a:endParaRPr>
              </a:p>
            </p:txBody>
          </p:sp>
          <p:sp>
            <p:nvSpPr>
              <p:cNvPr id="42" name="テキスト ボックス 20"/>
              <p:cNvSpPr txBox="1"/>
              <p:nvPr/>
            </p:nvSpPr>
            <p:spPr>
              <a:xfrm>
                <a:off x="256291" y="4054301"/>
                <a:ext cx="1408093" cy="1582183"/>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indent="100013" algn="just"/>
                <a:r>
                  <a:rPr lang="ja-JP" altLang="en-US" sz="788" b="1" kern="100">
                    <a:latin typeface="Meiryo UI" pitchFamily="50" charset="-128"/>
                    <a:ea typeface="Meiryo UI" pitchFamily="50" charset="-128"/>
                    <a:cs typeface="Meiryo UI" pitchFamily="50" charset="-128"/>
                  </a:rPr>
                  <a:t>担任事務</a:t>
                </a:r>
                <a:endParaRPr lang="en-US" altLang="ja-JP" sz="788" b="1" kern="100">
                  <a:latin typeface="Meiryo UI" pitchFamily="50" charset="-128"/>
                  <a:ea typeface="Meiryo UI" pitchFamily="50" charset="-128"/>
                  <a:cs typeface="Meiryo UI" pitchFamily="50" charset="-128"/>
                </a:endParaRPr>
              </a:p>
              <a:p>
                <a:pPr indent="100013" algn="just"/>
                <a:r>
                  <a:rPr lang="ja-JP" altLang="en-US" sz="788" b="1" kern="100">
                    <a:latin typeface="Meiryo UI" pitchFamily="50" charset="-128"/>
                    <a:ea typeface="Meiryo UI" pitchFamily="50" charset="-128"/>
                    <a:cs typeface="Meiryo UI" pitchFamily="50" charset="-128"/>
                  </a:rPr>
                  <a:t>（全体検討部会）</a:t>
                </a:r>
                <a:endParaRPr lang="en-US" altLang="ja-JP" sz="788" b="1" kern="100">
                  <a:latin typeface="Meiryo UI" pitchFamily="50" charset="-128"/>
                  <a:ea typeface="Meiryo UI" pitchFamily="50" charset="-128"/>
                  <a:cs typeface="Meiryo UI" pitchFamily="50" charset="-128"/>
                </a:endParaRPr>
              </a:p>
              <a:p>
                <a:pPr indent="100013" algn="just"/>
                <a:r>
                  <a:rPr lang="ja-JP" altLang="en-US" sz="788" kern="100">
                    <a:latin typeface="Meiryo UI" pitchFamily="50" charset="-128"/>
                    <a:ea typeface="Meiryo UI" pitchFamily="50" charset="-128"/>
                    <a:cs typeface="Meiryo UI" pitchFamily="50" charset="-128"/>
                  </a:rPr>
                  <a:t>全体の策定方針の調整・検討・とりまとめ・決定（各分野横断的な策定方針（総論））</a:t>
                </a:r>
                <a:endParaRPr lang="en-US" altLang="ja-JP" sz="788" kern="100">
                  <a:latin typeface="Meiryo UI" pitchFamily="50" charset="-128"/>
                  <a:ea typeface="Meiryo UI" pitchFamily="50" charset="-128"/>
                  <a:cs typeface="Meiryo UI" pitchFamily="50" charset="-128"/>
                </a:endParaRPr>
              </a:p>
              <a:p>
                <a:pPr indent="100013" algn="just"/>
                <a:r>
                  <a:rPr lang="ja-JP" altLang="en-US" sz="788" kern="100">
                    <a:latin typeface="Meiryo UI" pitchFamily="50" charset="-128"/>
                    <a:ea typeface="Meiryo UI" pitchFamily="50" charset="-128"/>
                    <a:cs typeface="Meiryo UI" pitchFamily="50" charset="-128"/>
                  </a:rPr>
                  <a:t>持続可能な維持管理システム検討など</a:t>
                </a:r>
                <a:endParaRPr lang="en-US" altLang="ja-JP" sz="788" kern="100">
                  <a:latin typeface="Meiryo UI" pitchFamily="50" charset="-128"/>
                  <a:ea typeface="Meiryo UI" pitchFamily="50" charset="-128"/>
                  <a:cs typeface="Meiryo UI" pitchFamily="50" charset="-128"/>
                </a:endParaRPr>
              </a:p>
              <a:p>
                <a:pPr indent="100013" algn="just"/>
                <a:endParaRPr lang="en-US" altLang="ja-JP" sz="1050" b="1" kern="100">
                  <a:latin typeface="Meiryo UI" pitchFamily="50" charset="-128"/>
                  <a:ea typeface="Meiryo UI" pitchFamily="50" charset="-128"/>
                  <a:cs typeface="Meiryo UI" pitchFamily="50" charset="-128"/>
                </a:endParaRPr>
              </a:p>
              <a:p>
                <a:pPr indent="100013" algn="just"/>
                <a:endParaRPr lang="ja-JP" altLang="en-US" sz="1050" kern="100">
                  <a:latin typeface="Meiryo UI" pitchFamily="50" charset="-128"/>
                  <a:ea typeface="Meiryo UI" pitchFamily="50" charset="-128"/>
                  <a:cs typeface="Meiryo UI" pitchFamily="50" charset="-128"/>
                </a:endParaRPr>
              </a:p>
            </p:txBody>
          </p:sp>
          <p:sp>
            <p:nvSpPr>
              <p:cNvPr id="38" name="テキスト ボックス 13"/>
              <p:cNvSpPr txBox="1"/>
              <p:nvPr/>
            </p:nvSpPr>
            <p:spPr>
              <a:xfrm>
                <a:off x="2062590" y="1933823"/>
                <a:ext cx="2304000" cy="576000"/>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40500" bIns="34290" numCol="1" spcCol="0" rtlCol="0" fromWordArt="0" anchor="t" anchorCtr="0" forceAA="0" compatLnSpc="1">
                <a:prstTxWarp prst="textNoShape">
                  <a:avLst/>
                </a:prstTxWarp>
                <a:noAutofit/>
              </a:bodyPr>
              <a:lstStyle/>
              <a:p>
                <a:pPr algn="just"/>
                <a:r>
                  <a:rPr lang="ja-JP" altLang="en-US" sz="788" kern="100">
                    <a:latin typeface="Meiryo UI" pitchFamily="50" charset="-128"/>
                    <a:ea typeface="Meiryo UI" pitchFamily="50" charset="-128"/>
                    <a:cs typeface="Meiryo UI" pitchFamily="50" charset="-128"/>
                  </a:rPr>
                  <a:t>道路・橋梁等部会長</a:t>
                </a:r>
                <a:endParaRPr lang="en-US" altLang="ja-JP" sz="788" kern="100">
                  <a:latin typeface="Meiryo UI" pitchFamily="50" charset="-128"/>
                  <a:ea typeface="Meiryo UI" pitchFamily="50" charset="-128"/>
                  <a:cs typeface="Meiryo UI" pitchFamily="50" charset="-128"/>
                </a:endParaRPr>
              </a:p>
              <a:p>
                <a:pPr algn="just"/>
                <a:r>
                  <a:rPr lang="zh-TW" altLang="en-US" sz="788" kern="100">
                    <a:latin typeface="Meiryo UI" pitchFamily="50" charset="-128"/>
                    <a:ea typeface="Meiryo UI" pitchFamily="50" charset="-128"/>
                    <a:cs typeface="Meiryo UI" pitchFamily="50" charset="-128"/>
                  </a:rPr>
                  <a:t>鎌田敏郎</a:t>
                </a:r>
                <a:r>
                  <a:rPr lang="ja-JP" altLang="en-US" sz="788" kern="100">
                    <a:latin typeface="Meiryo UI" pitchFamily="50" charset="-128"/>
                    <a:ea typeface="Meiryo UI" pitchFamily="50" charset="-128"/>
                    <a:cs typeface="Meiryo UI" pitchFamily="50" charset="-128"/>
                  </a:rPr>
                  <a:t>委員</a:t>
                </a:r>
                <a:r>
                  <a:rPr lang="zh-TW" altLang="en-US" sz="788" kern="100">
                    <a:latin typeface="Meiryo UI" pitchFamily="50" charset="-128"/>
                    <a:ea typeface="Meiryo UI" pitchFamily="50" charset="-128"/>
                    <a:cs typeface="Meiryo UI" pitchFamily="50" charset="-128"/>
                  </a:rPr>
                  <a:t>（</a:t>
                </a:r>
                <a:r>
                  <a:rPr lang="ja-JP" altLang="en-US" sz="788" kern="100">
                    <a:latin typeface="Meiryo UI" pitchFamily="50" charset="-128"/>
                    <a:ea typeface="Meiryo UI" pitchFamily="50" charset="-128"/>
                    <a:cs typeface="Meiryo UI" pitchFamily="50" charset="-128"/>
                  </a:rPr>
                  <a:t>大阪大学教授</a:t>
                </a:r>
                <a:r>
                  <a:rPr lang="zh-TW" altLang="en-US" sz="788" kern="100">
                    <a:latin typeface="Meiryo UI" pitchFamily="50" charset="-128"/>
                    <a:ea typeface="Meiryo UI" pitchFamily="50" charset="-128"/>
                    <a:cs typeface="Meiryo UI" pitchFamily="50" charset="-128"/>
                  </a:rPr>
                  <a:t>）</a:t>
                </a:r>
                <a:endParaRPr lang="en-US" altLang="zh-TW" sz="788" kern="100">
                  <a:latin typeface="Meiryo UI" pitchFamily="50" charset="-128"/>
                  <a:ea typeface="Meiryo UI" pitchFamily="50" charset="-128"/>
                  <a:cs typeface="Meiryo UI" pitchFamily="50" charset="-128"/>
                </a:endParaRPr>
              </a:p>
              <a:p>
                <a:pPr algn="just"/>
                <a:endParaRPr lang="en-US" altLang="ja-JP" sz="788" kern="100">
                  <a:latin typeface="Meiryo UI" pitchFamily="50" charset="-128"/>
                  <a:ea typeface="Meiryo UI" pitchFamily="50" charset="-128"/>
                  <a:cs typeface="Meiryo UI" pitchFamily="50" charset="-128"/>
                </a:endParaRPr>
              </a:p>
            </p:txBody>
          </p:sp>
          <p:sp>
            <p:nvSpPr>
              <p:cNvPr id="39" name="テキスト ボックス 9"/>
              <p:cNvSpPr txBox="1"/>
              <p:nvPr/>
            </p:nvSpPr>
            <p:spPr>
              <a:xfrm>
                <a:off x="4824522" y="2249429"/>
                <a:ext cx="2952000" cy="432000"/>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indent="100013"/>
                <a:r>
                  <a:rPr lang="zh-TW" altLang="en-US" sz="788" kern="100" dirty="0">
                    <a:latin typeface="Meiryo UI" pitchFamily="50" charset="-128"/>
                    <a:ea typeface="Meiryo UI" pitchFamily="50" charset="-128"/>
                    <a:cs typeface="Meiryo UI" pitchFamily="50" charset="-128"/>
                  </a:rPr>
                  <a:t>貝戸清之委員（大阪大学准教授） </a:t>
                </a:r>
                <a:endParaRPr lang="en-US" altLang="zh-TW" sz="788" kern="100" dirty="0">
                  <a:latin typeface="Meiryo UI" pitchFamily="50" charset="-128"/>
                  <a:ea typeface="Meiryo UI" pitchFamily="50" charset="-128"/>
                  <a:cs typeface="Meiryo UI" pitchFamily="50" charset="-128"/>
                </a:endParaRPr>
              </a:p>
            </p:txBody>
          </p:sp>
          <p:sp>
            <p:nvSpPr>
              <p:cNvPr id="43" name="テキスト ボックス 17"/>
              <p:cNvSpPr txBox="1"/>
              <p:nvPr/>
            </p:nvSpPr>
            <p:spPr>
              <a:xfrm>
                <a:off x="4853769" y="3163841"/>
                <a:ext cx="2952000" cy="43200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indent="100013" algn="just"/>
                <a:r>
                  <a:rPr lang="ja-JP" altLang="en-US" sz="788" kern="100">
                    <a:latin typeface="Meiryo UI" pitchFamily="50" charset="-128"/>
                    <a:ea typeface="Meiryo UI" pitchFamily="50" charset="-128"/>
                    <a:cs typeface="Meiryo UI" pitchFamily="50" charset="-128"/>
                  </a:rPr>
                  <a:t>山本貴士委員（京都大学教授）</a:t>
                </a:r>
                <a:endParaRPr lang="en-US" altLang="ja-JP" sz="788" kern="100">
                  <a:latin typeface="Meiryo UI" pitchFamily="50" charset="-128"/>
                  <a:ea typeface="Meiryo UI" pitchFamily="50" charset="-128"/>
                  <a:cs typeface="Meiryo UI" pitchFamily="50" charset="-128"/>
                </a:endParaRPr>
              </a:p>
            </p:txBody>
          </p:sp>
          <p:sp>
            <p:nvSpPr>
              <p:cNvPr id="44" name="テキスト ボックス 15"/>
              <p:cNvSpPr txBox="1"/>
              <p:nvPr/>
            </p:nvSpPr>
            <p:spPr>
              <a:xfrm>
                <a:off x="4860032" y="5068711"/>
                <a:ext cx="2952000" cy="43200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indent="100013" algn="just"/>
                <a:r>
                  <a:rPr lang="ja-JP" altLang="en-US" sz="788" kern="100">
                    <a:latin typeface="Meiryo UI" pitchFamily="50" charset="-128"/>
                    <a:ea typeface="Meiryo UI" pitchFamily="50" charset="-128"/>
                    <a:cs typeface="Meiryo UI" pitchFamily="50" charset="-128"/>
                  </a:rPr>
                  <a:t>坂口智也委員</a:t>
                </a:r>
                <a:r>
                  <a:rPr lang="zh-TW" altLang="en-US" sz="788" kern="100">
                    <a:latin typeface="Meiryo UI" pitchFamily="50" charset="-128"/>
                    <a:ea typeface="Meiryo UI" pitchFamily="50" charset="-128"/>
                    <a:cs typeface="Meiryo UI" pitchFamily="50" charset="-128"/>
                  </a:rPr>
                  <a:t>（</a:t>
                </a:r>
                <a:r>
                  <a:rPr lang="ja-JP" altLang="en-US" sz="788" kern="100">
                    <a:latin typeface="Meiryo UI" pitchFamily="50" charset="-128"/>
                    <a:ea typeface="Meiryo UI" pitchFamily="50" charset="-128"/>
                    <a:cs typeface="Meiryo UI" pitchFamily="50" charset="-128"/>
                  </a:rPr>
                  <a:t>大阪大学特任准教授</a:t>
                </a:r>
                <a:r>
                  <a:rPr lang="zh-TW" altLang="en-US" sz="788" kern="100">
                    <a:latin typeface="Meiryo UI" pitchFamily="50" charset="-128"/>
                    <a:ea typeface="Meiryo UI" pitchFamily="50" charset="-128"/>
                    <a:cs typeface="Meiryo UI" pitchFamily="50" charset="-128"/>
                  </a:rPr>
                  <a:t>）</a:t>
                </a:r>
                <a:endParaRPr lang="en-US" altLang="zh-TW" sz="788" kern="100">
                  <a:latin typeface="Meiryo UI" pitchFamily="50" charset="-128"/>
                  <a:ea typeface="Meiryo UI" pitchFamily="50" charset="-128"/>
                  <a:cs typeface="Meiryo UI" pitchFamily="50" charset="-128"/>
                </a:endParaRPr>
              </a:p>
            </p:txBody>
          </p:sp>
          <p:sp>
            <p:nvSpPr>
              <p:cNvPr id="34" name="テキスト ボックス 39"/>
              <p:cNvSpPr txBox="1"/>
              <p:nvPr/>
            </p:nvSpPr>
            <p:spPr>
              <a:xfrm>
                <a:off x="7484377" y="1062998"/>
                <a:ext cx="2096096" cy="323215"/>
              </a:xfrm>
              <a:prstGeom prst="rect">
                <a:avLst/>
              </a:prstGeom>
              <a:grp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indent="100013" algn="just"/>
                <a:r>
                  <a:rPr lang="ja-JP" altLang="en-US" sz="900" b="1" kern="100">
                    <a:latin typeface="Meiryo UI" pitchFamily="50" charset="-128"/>
                    <a:ea typeface="Meiryo UI" pitchFamily="50" charset="-128"/>
                    <a:cs typeface="Meiryo UI" pitchFamily="50" charset="-128"/>
                  </a:rPr>
                  <a:t>（委員数：</a:t>
                </a:r>
                <a:r>
                  <a:rPr lang="en-US" altLang="ja-JP" sz="900" b="1" kern="100">
                    <a:latin typeface="Meiryo UI" pitchFamily="50" charset="-128"/>
                    <a:ea typeface="Meiryo UI" pitchFamily="50" charset="-128"/>
                    <a:cs typeface="Meiryo UI" pitchFamily="50" charset="-128"/>
                  </a:rPr>
                  <a:t>11</a:t>
                </a:r>
                <a:r>
                  <a:rPr lang="ja-JP" altLang="en-US" sz="900" b="1" kern="100">
                    <a:latin typeface="Meiryo UI" pitchFamily="50" charset="-128"/>
                    <a:ea typeface="Meiryo UI" pitchFamily="50" charset="-128"/>
                    <a:cs typeface="Meiryo UI" pitchFamily="50" charset="-128"/>
                  </a:rPr>
                  <a:t>名）</a:t>
                </a:r>
                <a:endParaRPr lang="ja-JP" altLang="en-US" sz="788" b="1" kern="100">
                  <a:latin typeface="Meiryo UI" pitchFamily="50" charset="-128"/>
                  <a:ea typeface="Meiryo UI" pitchFamily="50" charset="-128"/>
                  <a:cs typeface="Meiryo UI" pitchFamily="50" charset="-128"/>
                </a:endParaRPr>
              </a:p>
            </p:txBody>
          </p:sp>
          <p:sp>
            <p:nvSpPr>
              <p:cNvPr id="45" name="テキスト ボックス 15">
                <a:extLst>
                  <a:ext uri="{FF2B5EF4-FFF2-40B4-BE49-F238E27FC236}">
                    <a16:creationId xmlns:a16="http://schemas.microsoft.com/office/drawing/2014/main" id="{91B7C5A3-26DC-4DE5-8DF5-29F68F9EA125}"/>
                  </a:ext>
                </a:extLst>
              </p:cNvPr>
              <p:cNvSpPr txBox="1"/>
              <p:nvPr/>
            </p:nvSpPr>
            <p:spPr>
              <a:xfrm>
                <a:off x="4853769" y="3634836"/>
                <a:ext cx="2952000" cy="43200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68580" bIns="34290" numCol="1" spcCol="0" rtlCol="0" fromWordArt="0" anchor="t" anchorCtr="0" forceAA="0" compatLnSpc="1">
                <a:prstTxWarp prst="textNoShape">
                  <a:avLst/>
                </a:prstTxWarp>
                <a:noAutofit/>
              </a:bodyPr>
              <a:lstStyle/>
              <a:p>
                <a:pPr indent="100013" algn="just"/>
                <a:r>
                  <a:rPr lang="ja-JP" altLang="en-US" sz="788" kern="100">
                    <a:latin typeface="Meiryo UI" pitchFamily="50" charset="-128"/>
                    <a:ea typeface="Meiryo UI" pitchFamily="50" charset="-128"/>
                    <a:cs typeface="Meiryo UI" pitchFamily="50" charset="-128"/>
                  </a:rPr>
                  <a:t>橋本雅和委員（関西大学准教授）</a:t>
                </a:r>
                <a:endParaRPr lang="en-US" altLang="ja-JP" sz="788" kern="100">
                  <a:latin typeface="Meiryo UI" pitchFamily="50" charset="-128"/>
                  <a:ea typeface="Meiryo UI" pitchFamily="50" charset="-128"/>
                  <a:cs typeface="Meiryo UI" pitchFamily="50" charset="-128"/>
                </a:endParaRPr>
              </a:p>
              <a:p>
                <a:pPr algn="just"/>
                <a:endParaRPr lang="ja-JP" altLang="en-US" sz="788" kern="100">
                  <a:latin typeface="Meiryo UI" pitchFamily="50" charset="-128"/>
                  <a:ea typeface="Meiryo UI" pitchFamily="50" charset="-128"/>
                  <a:cs typeface="Meiryo UI" pitchFamily="50" charset="-128"/>
                </a:endParaRPr>
              </a:p>
            </p:txBody>
          </p:sp>
          <p:sp>
            <p:nvSpPr>
              <p:cNvPr id="46" name="テキスト ボックス 13">
                <a:extLst>
                  <a:ext uri="{FF2B5EF4-FFF2-40B4-BE49-F238E27FC236}">
                    <a16:creationId xmlns:a16="http://schemas.microsoft.com/office/drawing/2014/main" id="{6C015C19-5CFA-4496-BE0D-D3E866D2A849}"/>
                  </a:ext>
                </a:extLst>
              </p:cNvPr>
              <p:cNvSpPr txBox="1"/>
              <p:nvPr/>
            </p:nvSpPr>
            <p:spPr>
              <a:xfrm>
                <a:off x="2037666" y="5636484"/>
                <a:ext cx="2304000" cy="576000"/>
              </a:xfrm>
              <a:prstGeom prst="rect">
                <a:avLst/>
              </a:prstGeom>
              <a:grp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8580" tIns="34290" rIns="40500" bIns="34290" numCol="1" spcCol="0" rtlCol="0" fromWordArt="0" anchor="ctr" anchorCtr="0" forceAA="0" compatLnSpc="1">
                <a:prstTxWarp prst="textNoShape">
                  <a:avLst/>
                </a:prstTxWarp>
                <a:noAutofit/>
              </a:bodyPr>
              <a:lstStyle/>
              <a:p>
                <a:pPr algn="just"/>
                <a:r>
                  <a:rPr lang="ja-JP" altLang="en-US" sz="788" kern="100">
                    <a:latin typeface="Meiryo UI"/>
                    <a:ea typeface="Meiryo UI"/>
                    <a:cs typeface="Meiryo UI" pitchFamily="50" charset="-128"/>
                  </a:rPr>
                  <a:t>赤津加奈美委員（弁護士）</a:t>
                </a:r>
              </a:p>
            </p:txBody>
          </p:sp>
        </p:grpSp>
      </p:grpSp>
      <p:sp>
        <p:nvSpPr>
          <p:cNvPr id="47" name="Rectangle 2">
            <a:extLst>
              <a:ext uri="{FF2B5EF4-FFF2-40B4-BE49-F238E27FC236}">
                <a16:creationId xmlns:a16="http://schemas.microsoft.com/office/drawing/2014/main" id="{A9CE8947-6E15-4BF1-9C96-42614D082A03}"/>
              </a:ext>
            </a:extLst>
          </p:cNvPr>
          <p:cNvSpPr>
            <a:spLocks noChangeArrowheads="1"/>
          </p:cNvSpPr>
          <p:nvPr/>
        </p:nvSpPr>
        <p:spPr bwMode="auto">
          <a:xfrm>
            <a:off x="1570" y="-11822"/>
            <a:ext cx="9142430" cy="602290"/>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68513" tIns="34256" rIns="68513" bIns="34256" anchor="ctr"/>
          <a:lstStyle/>
          <a:p>
            <a:pPr>
              <a:defRPr/>
            </a:pPr>
            <a:r>
              <a:rPr lang="ja-JP" altLang="en-US" sz="2100" b="1">
                <a:solidFill>
                  <a:schemeClr val="bg1"/>
                </a:solidFill>
                <a:latin typeface="Meiryo UI" pitchFamily="50" charset="-128"/>
                <a:ea typeface="Meiryo UI" pitchFamily="50" charset="-128"/>
                <a:cs typeface="Meiryo UI" pitchFamily="50" charset="-128"/>
              </a:rPr>
              <a:t>　</a:t>
            </a:r>
            <a:r>
              <a:rPr lang="ja-JP" altLang="en-US" sz="2000" b="1">
                <a:solidFill>
                  <a:schemeClr val="bg1"/>
                </a:solidFill>
                <a:latin typeface="BIZ UDゴシック" panose="020B0400000000000000" pitchFamily="49" charset="-128"/>
                <a:ea typeface="BIZ UDゴシック" panose="020B0400000000000000" pitchFamily="49" charset="-128"/>
                <a:cs typeface="Meiryo UI" pitchFamily="50" charset="-128"/>
              </a:rPr>
              <a:t>大阪府都市基盤施設維持管理技術審議会部会構成　</a:t>
            </a:r>
            <a:r>
              <a:rPr lang="ja-JP" altLang="en-US" sz="2000" b="1">
                <a:solidFill>
                  <a:schemeClr val="bg1"/>
                </a:solidFill>
                <a:latin typeface="Meiryo UI" pitchFamily="50" charset="-128"/>
                <a:ea typeface="Meiryo UI" pitchFamily="50" charset="-128"/>
                <a:cs typeface="Meiryo UI" pitchFamily="50" charset="-128"/>
              </a:rPr>
              <a:t>　</a:t>
            </a:r>
            <a:endParaRPr lang="en-US" altLang="zh-TW" sz="2000" b="1">
              <a:solidFill>
                <a:schemeClr val="bg1"/>
              </a:solidFill>
              <a:latin typeface="Meiryo UI" pitchFamily="50" charset="-128"/>
              <a:ea typeface="Meiryo UI" pitchFamily="50" charset="-128"/>
              <a:cs typeface="Meiryo UI" pitchFamily="50" charset="-128"/>
            </a:endParaRPr>
          </a:p>
        </p:txBody>
      </p:sp>
      <p:sp>
        <p:nvSpPr>
          <p:cNvPr id="6" name="スライド番号プレースホルダー 3">
            <a:extLst>
              <a:ext uri="{FF2B5EF4-FFF2-40B4-BE49-F238E27FC236}">
                <a16:creationId xmlns:a16="http://schemas.microsoft.com/office/drawing/2014/main" id="{818C2EA2-03FD-AD2E-B2FE-F90C0CD5EA20}"/>
              </a:ext>
            </a:extLst>
          </p:cNvPr>
          <p:cNvSpPr txBox="1">
            <a:spLocks/>
          </p:cNvSpPr>
          <p:nvPr/>
        </p:nvSpPr>
        <p:spPr>
          <a:xfrm>
            <a:off x="8477248" y="6533102"/>
            <a:ext cx="660400" cy="426963"/>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3</a:t>
            </a:fld>
            <a:endParaRPr lang="ja-JP" altLang="en-US"/>
          </a:p>
        </p:txBody>
      </p:sp>
    </p:spTree>
    <p:extLst>
      <p:ext uri="{BB962C8B-B14F-4D97-AF65-F5344CB8AC3E}">
        <p14:creationId xmlns:p14="http://schemas.microsoft.com/office/powerpoint/2010/main" val="423736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0DECD-2109-F55A-CA54-A486284D3F8D}"/>
            </a:ext>
          </a:extLst>
        </p:cNvPr>
        <p:cNvGrpSpPr/>
        <p:nvPr/>
      </p:nvGrpSpPr>
      <p:grpSpPr>
        <a:xfrm>
          <a:off x="0" y="0"/>
          <a:ext cx="0" cy="0"/>
          <a:chOff x="0" y="0"/>
          <a:chExt cx="0" cy="0"/>
        </a:xfrm>
      </p:grpSpPr>
      <p:sp>
        <p:nvSpPr>
          <p:cNvPr id="17" name="コンテンツ プレースホルダー 2">
            <a:extLst>
              <a:ext uri="{FF2B5EF4-FFF2-40B4-BE49-F238E27FC236}">
                <a16:creationId xmlns:a16="http://schemas.microsoft.com/office/drawing/2014/main" id="{501092DE-AB4F-6A3C-00D1-BAB8CD090414}"/>
              </a:ext>
            </a:extLst>
          </p:cNvPr>
          <p:cNvSpPr txBox="1">
            <a:spLocks/>
          </p:cNvSpPr>
          <p:nvPr/>
        </p:nvSpPr>
        <p:spPr>
          <a:xfrm>
            <a:off x="207573" y="1184501"/>
            <a:ext cx="4868483" cy="484422"/>
          </a:xfrm>
          <a:prstGeom prst="rect">
            <a:avLst/>
          </a:prstGeom>
          <a:noFill/>
          <a:ln w="12700">
            <a:noFill/>
          </a:ln>
        </p:spPr>
        <p:txBody>
          <a:bodyPr>
            <a:normAutofit fontScale="25000" lnSpcReduction="2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7200">
                <a:latin typeface="BIZ UDゴシック" panose="020B0400000000000000" pitchFamily="49" charset="-128"/>
                <a:ea typeface="BIZ UDゴシック" panose="020B0400000000000000" pitchFamily="49" charset="-128"/>
                <a:cs typeface="Meiryo UI" panose="020B0604030504040204" pitchFamily="50" charset="-128"/>
              </a:rPr>
              <a:t>◇点検結果の概要（覆工・坑門（アーチ））</a:t>
            </a:r>
            <a:endParaRPr lang="en-US" altLang="ja-JP" sz="7200">
              <a:latin typeface="BIZ UDゴシック" panose="020B0400000000000000" pitchFamily="49" charset="-128"/>
              <a:ea typeface="BIZ UDゴシック" panose="020B0400000000000000" pitchFamily="49" charset="-128"/>
              <a:cs typeface="Meiryo UI" panose="020B0604030504040204" pitchFamily="50" charset="-128"/>
            </a:endParaRPr>
          </a:p>
          <a:p>
            <a:pPr eaLnBrk="1" hangingPunct="1">
              <a:spcBef>
                <a:spcPts val="600"/>
              </a:spcBef>
              <a:buFont typeface="Arial" panose="020B0604020202020204" pitchFamily="34" charset="0"/>
              <a:buNone/>
            </a:pPr>
            <a:r>
              <a:rPr lang="ja-JP" altLang="en-US" sz="1800">
                <a:latin typeface="BIZ UDゴシック" panose="020B0400000000000000" pitchFamily="49" charset="-128"/>
                <a:ea typeface="BIZ UDゴシック" panose="020B0400000000000000" pitchFamily="49" charset="-128"/>
              </a:rPr>
              <a:t>　</a:t>
            </a:r>
            <a:endParaRPr lang="en-US" altLang="ja-JP" sz="18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スライド番号プレースホルダー 2">
            <a:extLst>
              <a:ext uri="{FF2B5EF4-FFF2-40B4-BE49-F238E27FC236}">
                <a16:creationId xmlns:a16="http://schemas.microsoft.com/office/drawing/2014/main" id="{EE9434AA-5F41-51CF-19F5-A884719C83B2}"/>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30</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6882A43D-D8BA-1271-66FE-E278575C31C7}"/>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523EB985-007A-5126-2F82-DF6E0E8516A1}"/>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５</a:t>
            </a:r>
            <a:r>
              <a:rPr lang="en-US" altLang="ja-JP" b="1">
                <a:solidFill>
                  <a:schemeClr val="bg1"/>
                </a:solidFill>
                <a:latin typeface="BIZ UDゴシック" panose="020B0400000000000000" pitchFamily="49" charset="-128"/>
                <a:ea typeface="BIZ UDゴシック" panose="020B0400000000000000" pitchFamily="49" charset="-128"/>
              </a:rPr>
              <a:t>)</a:t>
            </a:r>
            <a:r>
              <a:rPr lang="ja-JP" altLang="en-US" b="1">
                <a:solidFill>
                  <a:schemeClr val="bg1"/>
                </a:solidFill>
                <a:latin typeface="BIZ UDゴシック" panose="020B0400000000000000" pitchFamily="49" charset="-128"/>
                <a:ea typeface="BIZ UDゴシック" panose="020B0400000000000000" pitchFamily="49" charset="-128"/>
              </a:rPr>
              <a:t> トンネルにおける維持管理の取組状況</a:t>
            </a:r>
          </a:p>
        </p:txBody>
      </p:sp>
      <p:sp>
        <p:nvSpPr>
          <p:cNvPr id="10" name="コンテンツ プレースホルダー 2">
            <a:extLst>
              <a:ext uri="{FF2B5EF4-FFF2-40B4-BE49-F238E27FC236}">
                <a16:creationId xmlns:a16="http://schemas.microsoft.com/office/drawing/2014/main" id="{F6B9FA84-18F6-E84D-714A-CDAF2B01505D}"/>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5-3</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目標管理水準への対応状況［点検結果の状況］</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7" name="コンテンツ プレースホルダー 2">
            <a:extLst>
              <a:ext uri="{FF2B5EF4-FFF2-40B4-BE49-F238E27FC236}">
                <a16:creationId xmlns:a16="http://schemas.microsoft.com/office/drawing/2014/main" id="{ED141B7D-6BC1-4015-8D48-3F23F531A33E}"/>
              </a:ext>
            </a:extLst>
          </p:cNvPr>
          <p:cNvSpPr txBox="1">
            <a:spLocks/>
          </p:cNvSpPr>
          <p:nvPr/>
        </p:nvSpPr>
        <p:spPr>
          <a:xfrm>
            <a:off x="6315966" y="1830276"/>
            <a:ext cx="2664296" cy="3328059"/>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40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◇損傷の考察などを記載</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180000" indent="-540000">
              <a:lnSpc>
                <a:spcPts val="2400"/>
              </a:lnSpc>
              <a:spcBef>
                <a:spcPts val="0"/>
              </a:spcBef>
              <a:buNone/>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・うき、はく離、ひび割れが全体の６割</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180000" indent="-540000">
              <a:lnSpc>
                <a:spcPts val="2400"/>
              </a:lnSpc>
              <a:spcBef>
                <a:spcPts val="0"/>
              </a:spcBef>
              <a:buNone/>
            </a:pP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 name="図 1">
            <a:extLst>
              <a:ext uri="{FF2B5EF4-FFF2-40B4-BE49-F238E27FC236}">
                <a16:creationId xmlns:a16="http://schemas.microsoft.com/office/drawing/2014/main" id="{427BA486-3E65-4565-0BF5-6B71B10C1926}"/>
              </a:ext>
            </a:extLst>
          </p:cNvPr>
          <p:cNvPicPr>
            <a:picLocks noChangeAspect="1"/>
          </p:cNvPicPr>
          <p:nvPr/>
        </p:nvPicPr>
        <p:blipFill rotWithShape="1">
          <a:blip r:embed="rId2"/>
          <a:srcRect l="20145" t="5418" r="18933" b="28560"/>
          <a:stretch/>
        </p:blipFill>
        <p:spPr>
          <a:xfrm>
            <a:off x="966269" y="1704976"/>
            <a:ext cx="2462242" cy="2088000"/>
          </a:xfrm>
          <a:prstGeom prst="rect">
            <a:avLst/>
          </a:prstGeom>
        </p:spPr>
      </p:pic>
      <p:pic>
        <p:nvPicPr>
          <p:cNvPr id="7" name="図 6">
            <a:extLst>
              <a:ext uri="{FF2B5EF4-FFF2-40B4-BE49-F238E27FC236}">
                <a16:creationId xmlns:a16="http://schemas.microsoft.com/office/drawing/2014/main" id="{E58A0167-AA9B-649A-4D51-BE36FDB1C108}"/>
              </a:ext>
            </a:extLst>
          </p:cNvPr>
          <p:cNvPicPr>
            <a:picLocks noChangeAspect="1"/>
          </p:cNvPicPr>
          <p:nvPr/>
        </p:nvPicPr>
        <p:blipFill rotWithShape="1">
          <a:blip r:embed="rId3"/>
          <a:srcRect l="15500" t="5255" r="15149" b="7510"/>
          <a:stretch/>
        </p:blipFill>
        <p:spPr>
          <a:xfrm>
            <a:off x="807556" y="3966821"/>
            <a:ext cx="2779668" cy="2736000"/>
          </a:xfrm>
          <a:prstGeom prst="rect">
            <a:avLst/>
          </a:prstGeom>
        </p:spPr>
      </p:pic>
      <p:sp>
        <p:nvSpPr>
          <p:cNvPr id="8" name="テキスト ボックス 7">
            <a:extLst>
              <a:ext uri="{FF2B5EF4-FFF2-40B4-BE49-F238E27FC236}">
                <a16:creationId xmlns:a16="http://schemas.microsoft.com/office/drawing/2014/main" id="{4FCA3D50-8C2A-8D28-F35C-3E0809B6C4F3}"/>
              </a:ext>
            </a:extLst>
          </p:cNvPr>
          <p:cNvSpPr txBox="1"/>
          <p:nvPr/>
        </p:nvSpPr>
        <p:spPr>
          <a:xfrm>
            <a:off x="349754" y="4050010"/>
            <a:ext cx="723275" cy="307777"/>
          </a:xfrm>
          <a:prstGeom prst="rect">
            <a:avLst/>
          </a:prstGeom>
          <a:solidFill>
            <a:schemeClr val="bg1"/>
          </a:solidFill>
          <a:ln>
            <a:solidFill>
              <a:schemeClr val="tx1"/>
            </a:solidFill>
          </a:ln>
        </p:spPr>
        <p:txBody>
          <a:bodyPr wrap="none" rtlCol="0">
            <a:spAutoFit/>
          </a:bodyPr>
          <a:lstStyle/>
          <a:p>
            <a:r>
              <a:rPr lang="en-US" altLang="ja-JP" sz="1400" b="1">
                <a:latin typeface="BIZ UDPゴシック" panose="020B0400000000000000" pitchFamily="50" charset="-128"/>
                <a:ea typeface="BIZ UDPゴシック" panose="020B0400000000000000" pitchFamily="50" charset="-128"/>
              </a:rPr>
              <a:t>Ⅱ</a:t>
            </a:r>
            <a:r>
              <a:rPr kumimoji="1" lang="ja-JP" altLang="en-US" sz="1400" b="1">
                <a:latin typeface="BIZ UDPゴシック" panose="020B0400000000000000" pitchFamily="50" charset="-128"/>
                <a:ea typeface="BIZ UDPゴシック" panose="020B0400000000000000" pitchFamily="50" charset="-128"/>
              </a:rPr>
              <a:t>判定</a:t>
            </a:r>
          </a:p>
        </p:txBody>
      </p:sp>
      <p:sp>
        <p:nvSpPr>
          <p:cNvPr id="9" name="テキスト ボックス 8">
            <a:extLst>
              <a:ext uri="{FF2B5EF4-FFF2-40B4-BE49-F238E27FC236}">
                <a16:creationId xmlns:a16="http://schemas.microsoft.com/office/drawing/2014/main" id="{261AF140-FB7E-DE3B-74AC-B95D518DF90F}"/>
              </a:ext>
            </a:extLst>
          </p:cNvPr>
          <p:cNvSpPr txBox="1"/>
          <p:nvPr/>
        </p:nvSpPr>
        <p:spPr>
          <a:xfrm>
            <a:off x="349755" y="1631685"/>
            <a:ext cx="723275" cy="307777"/>
          </a:xfrm>
          <a:prstGeom prst="rect">
            <a:avLst/>
          </a:prstGeom>
          <a:solidFill>
            <a:schemeClr val="bg1"/>
          </a:solidFill>
          <a:ln>
            <a:solidFill>
              <a:schemeClr val="tx1"/>
            </a:solidFill>
          </a:ln>
        </p:spPr>
        <p:txBody>
          <a:bodyPr wrap="none" rtlCol="0">
            <a:spAutoFit/>
          </a:bodyPr>
          <a:lstStyle/>
          <a:p>
            <a:r>
              <a:rPr kumimoji="1" lang="en-US" altLang="ja-JP" sz="1400" b="1" dirty="0">
                <a:latin typeface="BIZ UDPゴシック" panose="020B0400000000000000" pitchFamily="50" charset="-128"/>
                <a:ea typeface="BIZ UDPゴシック" panose="020B0400000000000000" pitchFamily="50" charset="-128"/>
              </a:rPr>
              <a:t>Ⅲ</a:t>
            </a:r>
            <a:r>
              <a:rPr kumimoji="1" lang="ja-JP" altLang="en-US" sz="1400" b="1" dirty="0">
                <a:latin typeface="BIZ UDPゴシック" panose="020B0400000000000000" pitchFamily="50" charset="-128"/>
                <a:ea typeface="BIZ UDPゴシック" panose="020B0400000000000000" pitchFamily="50" charset="-128"/>
              </a:rPr>
              <a:t>判定</a:t>
            </a:r>
          </a:p>
        </p:txBody>
      </p:sp>
      <p:pic>
        <p:nvPicPr>
          <p:cNvPr id="11" name="図 10">
            <a:extLst>
              <a:ext uri="{FF2B5EF4-FFF2-40B4-BE49-F238E27FC236}">
                <a16:creationId xmlns:a16="http://schemas.microsoft.com/office/drawing/2014/main" id="{00000000-0008-0000-2900-000003000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1501" y="1850374"/>
            <a:ext cx="2505389" cy="1942601"/>
          </a:xfrm>
          <a:prstGeom prst="rect">
            <a:avLst/>
          </a:prstGeom>
          <a:ln w="19050">
            <a:solidFill>
              <a:schemeClr val="bg2">
                <a:lumMod val="90000"/>
              </a:schemeClr>
            </a:solidFill>
          </a:ln>
        </p:spPr>
      </p:pic>
      <p:pic>
        <p:nvPicPr>
          <p:cNvPr id="12" name="図 11">
            <a:extLst>
              <a:ext uri="{FF2B5EF4-FFF2-40B4-BE49-F238E27FC236}">
                <a16:creationId xmlns:a16="http://schemas.microsoft.com/office/drawing/2014/main" id="{00000000-0008-0000-0F00-000003000000}"/>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3711501" y="4203898"/>
            <a:ext cx="2535843" cy="1942601"/>
          </a:xfrm>
          <a:prstGeom prst="rect">
            <a:avLst/>
          </a:prstGeom>
          <a:ln w="19050">
            <a:solidFill>
              <a:schemeClr val="bg2">
                <a:lumMod val="90000"/>
              </a:schemeClr>
            </a:solidFill>
          </a:ln>
        </p:spPr>
      </p:pic>
    </p:spTree>
    <p:extLst>
      <p:ext uri="{BB962C8B-B14F-4D97-AF65-F5344CB8AC3E}">
        <p14:creationId xmlns:p14="http://schemas.microsoft.com/office/powerpoint/2010/main" val="3793423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BED3C-31A2-644C-594C-61C3FCE615B5}"/>
            </a:ext>
          </a:extLst>
        </p:cNvPr>
        <p:cNvGrpSpPr/>
        <p:nvPr/>
      </p:nvGrpSpPr>
      <p:grpSpPr>
        <a:xfrm>
          <a:off x="0" y="0"/>
          <a:ext cx="0" cy="0"/>
          <a:chOff x="0" y="0"/>
          <a:chExt cx="0" cy="0"/>
        </a:xfrm>
      </p:grpSpPr>
      <p:graphicFrame>
        <p:nvGraphicFramePr>
          <p:cNvPr id="6" name="表 5">
            <a:extLst>
              <a:ext uri="{FF2B5EF4-FFF2-40B4-BE49-F238E27FC236}">
                <a16:creationId xmlns:a16="http://schemas.microsoft.com/office/drawing/2014/main" id="{24F59484-713F-39A0-81C2-47BB8A4A6EB9}"/>
              </a:ext>
            </a:extLst>
          </p:cNvPr>
          <p:cNvGraphicFramePr>
            <a:graphicFrameLocks noGrp="1"/>
          </p:cNvGraphicFramePr>
          <p:nvPr>
            <p:extLst>
              <p:ext uri="{D42A27DB-BD31-4B8C-83A1-F6EECF244321}">
                <p14:modId xmlns:p14="http://schemas.microsoft.com/office/powerpoint/2010/main" val="1779628174"/>
              </p:ext>
            </p:extLst>
          </p:nvPr>
        </p:nvGraphicFramePr>
        <p:xfrm>
          <a:off x="848444" y="1149155"/>
          <a:ext cx="7447112" cy="5648520"/>
        </p:xfrm>
        <a:graphic>
          <a:graphicData uri="http://schemas.openxmlformats.org/drawingml/2006/table">
            <a:tbl>
              <a:tblPr firstRow="1" bandRow="1">
                <a:tableStyleId>{5C22544A-7EE6-4342-B048-85BDC9FD1C3A}</a:tableStyleId>
              </a:tblPr>
              <a:tblGrid>
                <a:gridCol w="2160000">
                  <a:extLst>
                    <a:ext uri="{9D8B030D-6E8A-4147-A177-3AD203B41FA5}">
                      <a16:colId xmlns:a16="http://schemas.microsoft.com/office/drawing/2014/main" val="1648130724"/>
                    </a:ext>
                  </a:extLst>
                </a:gridCol>
                <a:gridCol w="607112">
                  <a:extLst>
                    <a:ext uri="{9D8B030D-6E8A-4147-A177-3AD203B41FA5}">
                      <a16:colId xmlns:a16="http://schemas.microsoft.com/office/drawing/2014/main" val="27689640"/>
                    </a:ext>
                  </a:extLst>
                </a:gridCol>
                <a:gridCol w="1728000">
                  <a:extLst>
                    <a:ext uri="{9D8B030D-6E8A-4147-A177-3AD203B41FA5}">
                      <a16:colId xmlns:a16="http://schemas.microsoft.com/office/drawing/2014/main" val="1820578844"/>
                    </a:ext>
                  </a:extLst>
                </a:gridCol>
                <a:gridCol w="1476000">
                  <a:extLst>
                    <a:ext uri="{9D8B030D-6E8A-4147-A177-3AD203B41FA5}">
                      <a16:colId xmlns:a16="http://schemas.microsoft.com/office/drawing/2014/main" val="2380619007"/>
                    </a:ext>
                  </a:extLst>
                </a:gridCol>
                <a:gridCol w="1476000">
                  <a:extLst>
                    <a:ext uri="{9D8B030D-6E8A-4147-A177-3AD203B41FA5}">
                      <a16:colId xmlns:a16="http://schemas.microsoft.com/office/drawing/2014/main" val="2106696689"/>
                    </a:ext>
                  </a:extLst>
                </a:gridCol>
              </a:tblGrid>
              <a:tr h="370840">
                <a:tc rowSpan="2">
                  <a:txBody>
                    <a:bodyPr/>
                    <a:lstStyle/>
                    <a:p>
                      <a:pPr algn="ctr"/>
                      <a:r>
                        <a:rPr kumimoji="1" lang="ja-JP" altLang="en-US" sz="1600">
                          <a:latin typeface="BIZ UDゴシック" panose="020B0400000000000000" pitchFamily="49" charset="-128"/>
                          <a:ea typeface="BIZ UDゴシック" panose="020B0400000000000000" pitchFamily="49" charset="-128"/>
                        </a:rPr>
                        <a:t>損傷写真</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gridSpan="2">
                  <a:txBody>
                    <a:bodyPr/>
                    <a:lstStyle/>
                    <a:p>
                      <a:pPr algn="ctr"/>
                      <a:r>
                        <a:rPr kumimoji="1" lang="ja-JP" altLang="en-US" sz="1600">
                          <a:latin typeface="BIZ UDゴシック" panose="020B0400000000000000" pitchFamily="49" charset="-128"/>
                          <a:ea typeface="BIZ UDゴシック" panose="020B0400000000000000" pitchFamily="49" charset="-128"/>
                        </a:rPr>
                        <a:t>区分</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rowSpan="2" hMerge="1">
                  <a:txBody>
                    <a:bodyPr/>
                    <a:lstStyle/>
                    <a:p>
                      <a:endParaRPr kumimoji="1" lang="ja-JP" altLang="en-US"/>
                    </a:p>
                  </a:txBody>
                  <a:tcPr/>
                </a:tc>
                <a:tc gridSpan="2">
                  <a:txBody>
                    <a:bodyPr/>
                    <a:lstStyle/>
                    <a:p>
                      <a:pPr algn="ctr"/>
                      <a:r>
                        <a:rPr kumimoji="1" lang="ja-JP" altLang="en-US" sz="1600">
                          <a:latin typeface="BIZ UDゴシック" panose="020B0400000000000000" pitchFamily="49" charset="-128"/>
                          <a:ea typeface="BIZ UDゴシック" panose="020B0400000000000000" pitchFamily="49" charset="-128"/>
                        </a:rPr>
                        <a:t>施設数</a:t>
                      </a:r>
                    </a:p>
                  </a:txBody>
                  <a:tcP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hMerge="1">
                  <a:txBody>
                    <a:bodyPr/>
                    <a:lstStyle/>
                    <a:p>
                      <a:endParaRPr kumimoji="1" lang="ja-JP" altLang="en-US"/>
                    </a:p>
                  </a:txBody>
                  <a:tcPr/>
                </a:tc>
                <a:extLst>
                  <a:ext uri="{0D108BD9-81ED-4DB2-BD59-A6C34878D82A}">
                    <a16:rowId xmlns:a16="http://schemas.microsoft.com/office/drawing/2014/main" val="1839103084"/>
                  </a:ext>
                </a:extLst>
              </a:tr>
              <a:tr h="370840">
                <a:tc vMerge="1">
                  <a:txBody>
                    <a:bodyPr/>
                    <a:lstStyle/>
                    <a:p>
                      <a:endParaRPr kumimoji="1" lang="ja-JP" altLang="en-US">
                        <a:latin typeface="BIZ UDゴシック" panose="020B0400000000000000" pitchFamily="49" charset="-128"/>
                        <a:ea typeface="BIZ UDゴシック" panose="020B0400000000000000" pitchFamily="49" charset="-128"/>
                      </a:endParaRPr>
                    </a:p>
                  </a:txBody>
                  <a:tcPr>
                    <a:solidFill>
                      <a:schemeClr val="accent1"/>
                    </a:solidFill>
                  </a:tcPr>
                </a:tc>
                <a:tc gridSpan="2" vMerge="1">
                  <a:txBody>
                    <a:bodyPr/>
                    <a:lstStyle/>
                    <a:p>
                      <a:endParaRPr kumimoji="1" lang="ja-JP" altLang="en-US" b="1">
                        <a:solidFill>
                          <a:schemeClr val="bg1"/>
                        </a:solidFill>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vMerge="1">
                  <a:txBody>
                    <a:bodyPr/>
                    <a:lstStyle/>
                    <a:p>
                      <a:endParaRPr kumimoji="1" lang="ja-JP" altLang="en-US" b="1">
                        <a:solidFill>
                          <a:schemeClr val="bg1"/>
                        </a:solidFill>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600" b="1" dirty="0">
                          <a:solidFill>
                            <a:schemeClr val="bg1"/>
                          </a:solidFill>
                          <a:latin typeface="BIZ UDゴシック" panose="020B0400000000000000" pitchFamily="49" charset="-128"/>
                          <a:ea typeface="BIZ UDゴシック" panose="020B0400000000000000" pitchFamily="49" charset="-128"/>
                        </a:rPr>
                        <a:t>計画策定時</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algn="ctr"/>
                      <a:r>
                        <a:rPr kumimoji="1" lang="ja-JP" altLang="en-US" sz="1600" b="1" dirty="0">
                          <a:solidFill>
                            <a:schemeClr val="bg1"/>
                          </a:solidFill>
                          <a:latin typeface="BIZ UDゴシック" panose="020B0400000000000000" pitchFamily="49" charset="-128"/>
                          <a:ea typeface="BIZ UDゴシック" panose="020B0400000000000000" pitchFamily="49" charset="-128"/>
                        </a:rPr>
                        <a:t>現　　在</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2868097570"/>
                  </a:ext>
                </a:extLst>
              </a:tr>
              <a:tr h="1512000">
                <a:tc>
                  <a:txBody>
                    <a:bodyPr/>
                    <a:lstStyle/>
                    <a:p>
                      <a:pPr algn="ctr"/>
                      <a:endParaRPr kumimoji="1" lang="ja-JP" altLang="en-US" sz="16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a:latin typeface="BIZ UDゴシック" panose="020B0400000000000000" pitchFamily="49" charset="-128"/>
                          <a:ea typeface="BIZ UDゴシック" panose="020B0400000000000000" pitchFamily="49" charset="-128"/>
                        </a:rPr>
                        <a:t>Ⅰ</a:t>
                      </a:r>
                      <a:endParaRPr kumimoji="1" lang="ja-JP" altLang="en-US" sz="16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600">
                          <a:latin typeface="BIZ UDゴシック" panose="020B0400000000000000" pitchFamily="49" charset="-128"/>
                          <a:ea typeface="BIZ UDゴシック" panose="020B0400000000000000" pitchFamily="49" charset="-128"/>
                        </a:rPr>
                        <a:t>健全</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ja-JP" altLang="en-US" sz="1600">
                          <a:solidFill>
                            <a:schemeClr val="tx1"/>
                          </a:solidFill>
                          <a:latin typeface="BIZ UDゴシック" panose="020B0400000000000000" pitchFamily="49" charset="-128"/>
                          <a:ea typeface="BIZ UDゴシック" panose="020B0400000000000000" pitchFamily="49" charset="-128"/>
                        </a:rPr>
                        <a:t>９箇所</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ja-JP" altLang="en-US" sz="1600">
                          <a:solidFill>
                            <a:schemeClr val="tx1"/>
                          </a:solidFill>
                          <a:latin typeface="BIZ UDゴシック" panose="020B0400000000000000" pitchFamily="49" charset="-128"/>
                          <a:ea typeface="BIZ UDゴシック" panose="020B0400000000000000" pitchFamily="49" charset="-128"/>
                        </a:rPr>
                        <a:t>０箇所</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383322596"/>
                  </a:ext>
                </a:extLst>
              </a:tr>
              <a:tr h="1512000">
                <a:tc>
                  <a:txBody>
                    <a:bodyPr/>
                    <a:lstStyle/>
                    <a:p>
                      <a:endParaRPr kumimoji="1" lang="ja-JP" altLang="en-US" sz="1600">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a:latin typeface="BIZ UDゴシック" panose="020B0400000000000000" pitchFamily="49" charset="-128"/>
                          <a:ea typeface="BIZ UDゴシック" panose="020B0400000000000000" pitchFamily="49" charset="-128"/>
                        </a:rPr>
                        <a:t>Ⅱ</a:t>
                      </a:r>
                      <a:endParaRPr kumimoji="1" lang="ja-JP" altLang="en-US" sz="16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600">
                          <a:latin typeface="BIZ UDゴシック" panose="020B0400000000000000" pitchFamily="49" charset="-128"/>
                          <a:ea typeface="BIZ UDゴシック" panose="020B0400000000000000" pitchFamily="49" charset="-128"/>
                        </a:rPr>
                        <a:t>予防保全段階</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ja-JP" altLang="en-US" sz="1600" dirty="0">
                          <a:solidFill>
                            <a:schemeClr val="tx1"/>
                          </a:solidFill>
                          <a:latin typeface="BIZ UDゴシック" panose="020B0400000000000000" pitchFamily="49" charset="-128"/>
                          <a:ea typeface="BIZ UDゴシック" panose="020B0400000000000000" pitchFamily="49" charset="-128"/>
                        </a:rPr>
                        <a:t>１３箇所</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ja-JP" altLang="en-US" sz="1600">
                          <a:solidFill>
                            <a:schemeClr val="tx1"/>
                          </a:solidFill>
                          <a:latin typeface="BIZ UDゴシック" panose="020B0400000000000000" pitchFamily="49" charset="-128"/>
                          <a:ea typeface="BIZ UDゴシック" panose="020B0400000000000000" pitchFamily="49" charset="-128"/>
                        </a:rPr>
                        <a:t>３１箇所</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2282485033"/>
                  </a:ext>
                </a:extLst>
              </a:tr>
              <a:tr h="1512000">
                <a:tc>
                  <a:txBody>
                    <a:bodyPr/>
                    <a:lstStyle/>
                    <a:p>
                      <a:endParaRPr kumimoji="1" lang="ja-JP" altLang="en-US" sz="1600">
                        <a:latin typeface="BIZ UDゴシック" panose="020B0400000000000000" pitchFamily="49" charset="-128"/>
                        <a:ea typeface="BIZ UDゴシック" panose="020B0400000000000000" pitchFamily="49"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a:latin typeface="BIZ UDゴシック" panose="020B0400000000000000" pitchFamily="49" charset="-128"/>
                          <a:ea typeface="BIZ UDゴシック" panose="020B0400000000000000" pitchFamily="49" charset="-128"/>
                        </a:rPr>
                        <a:t>Ⅲ</a:t>
                      </a:r>
                      <a:endParaRPr kumimoji="1" lang="ja-JP" altLang="en-US" sz="16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600">
                          <a:latin typeface="BIZ UDゴシック" panose="020B0400000000000000" pitchFamily="49" charset="-128"/>
                          <a:ea typeface="BIZ UDゴシック" panose="020B0400000000000000" pitchFamily="49" charset="-128"/>
                        </a:rPr>
                        <a:t>早期措置段階</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ja-JP" altLang="en-US" sz="1600">
                          <a:solidFill>
                            <a:schemeClr val="tx1"/>
                          </a:solidFill>
                          <a:latin typeface="BIZ UDゴシック" panose="020B0400000000000000" pitchFamily="49" charset="-128"/>
                          <a:ea typeface="BIZ UDゴシック" panose="020B0400000000000000" pitchFamily="49" charset="-128"/>
                        </a:rPr>
                        <a:t>１１箇所</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ja-JP" altLang="en-US" sz="1600">
                          <a:solidFill>
                            <a:schemeClr val="tx1"/>
                          </a:solidFill>
                          <a:latin typeface="BIZ UDゴシック" panose="020B0400000000000000" pitchFamily="49" charset="-128"/>
                          <a:ea typeface="BIZ UDゴシック" panose="020B0400000000000000" pitchFamily="49" charset="-128"/>
                        </a:rPr>
                        <a:t>９箇所</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339890704"/>
                  </a:ext>
                </a:extLst>
              </a:tr>
              <a:tr h="370840">
                <a:tc>
                  <a:txBody>
                    <a:bodyPr/>
                    <a:lstStyle/>
                    <a:p>
                      <a:pPr algn="ctr"/>
                      <a:r>
                        <a:rPr kumimoji="1" lang="ja-JP" altLang="en-US" sz="1600">
                          <a:latin typeface="BIZ UDゴシック" panose="020B0400000000000000" pitchFamily="49" charset="-128"/>
                          <a:ea typeface="BIZ UDゴシック" panose="020B0400000000000000" pitchFamily="49" charset="-128"/>
                        </a:rPr>
                        <a: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en-US" altLang="ja-JP" sz="1600">
                          <a:latin typeface="BIZ UDゴシック" panose="020B0400000000000000" pitchFamily="49" charset="-128"/>
                          <a:ea typeface="BIZ UDゴシック" panose="020B0400000000000000" pitchFamily="49" charset="-128"/>
                        </a:rPr>
                        <a:t>Ⅳ</a:t>
                      </a:r>
                      <a:endParaRPr kumimoji="1" lang="ja-JP" altLang="en-US" sz="1600">
                        <a:latin typeface="BIZ UDゴシック" panose="020B0400000000000000" pitchFamily="49" charset="-128"/>
                        <a:ea typeface="BIZ UDゴシック" panose="020B0400000000000000" pitchFamily="49" charset="-128"/>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kumimoji="1" lang="ja-JP" altLang="en-US" sz="1600">
                          <a:latin typeface="BIZ UDゴシック" panose="020B0400000000000000" pitchFamily="49" charset="-128"/>
                          <a:ea typeface="BIZ UDゴシック" panose="020B0400000000000000" pitchFamily="49" charset="-128"/>
                        </a:rPr>
                        <a:t>緊急措置段階</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ja-JP" altLang="en-US" sz="1600">
                          <a:solidFill>
                            <a:schemeClr val="tx1"/>
                          </a:solidFill>
                          <a:latin typeface="BIZ UDゴシック" panose="020B0400000000000000" pitchFamily="49" charset="-128"/>
                          <a:ea typeface="BIZ UDゴシック" panose="020B0400000000000000" pitchFamily="49" charset="-128"/>
                        </a:rPr>
                        <a:t>１箇所</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r"/>
                      <a:r>
                        <a:rPr kumimoji="1" lang="ja-JP" altLang="en-US" sz="1600" dirty="0">
                          <a:solidFill>
                            <a:schemeClr val="tx1"/>
                          </a:solidFill>
                          <a:latin typeface="BIZ UDゴシック" panose="020B0400000000000000" pitchFamily="49" charset="-128"/>
                          <a:ea typeface="BIZ UDゴシック" panose="020B0400000000000000" pitchFamily="49" charset="-128"/>
                        </a:rPr>
                        <a:t>０箇所</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269922043"/>
                  </a:ext>
                </a:extLst>
              </a:tr>
            </a:tbl>
          </a:graphicData>
        </a:graphic>
      </p:graphicFrame>
      <p:sp>
        <p:nvSpPr>
          <p:cNvPr id="3" name="スライド番号プレースホルダー 2">
            <a:extLst>
              <a:ext uri="{FF2B5EF4-FFF2-40B4-BE49-F238E27FC236}">
                <a16:creationId xmlns:a16="http://schemas.microsoft.com/office/drawing/2014/main" id="{E26B7F47-F186-996C-6AF3-1CCD0E295DB5}"/>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31</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E7D815FD-5CEE-BF79-7DD1-0AF2F844ADA9}"/>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4" name="コンテンツ プレースホルダー 2">
            <a:extLst>
              <a:ext uri="{FF2B5EF4-FFF2-40B4-BE49-F238E27FC236}">
                <a16:creationId xmlns:a16="http://schemas.microsoft.com/office/drawing/2014/main" id="{2CCE8F33-1816-F6DB-189C-79EAF8CFC25A}"/>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5-4</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目標管理水準への対応状況［事業の進捗状況］</a:t>
            </a:r>
          </a:p>
        </p:txBody>
      </p:sp>
      <p:sp>
        <p:nvSpPr>
          <p:cNvPr id="2" name="正方形/長方形 22">
            <a:extLst>
              <a:ext uri="{FF2B5EF4-FFF2-40B4-BE49-F238E27FC236}">
                <a16:creationId xmlns:a16="http://schemas.microsoft.com/office/drawing/2014/main" id="{EC76A8D4-0428-9F05-4EC3-44DE8A5E2E96}"/>
              </a:ext>
            </a:extLst>
          </p:cNvPr>
          <p:cNvSpPr>
            <a:spLocks noChangeArrowheads="1"/>
          </p:cNvSpPr>
          <p:nvPr/>
        </p:nvSpPr>
        <p:spPr bwMode="auto">
          <a:xfrm>
            <a:off x="60324" y="60325"/>
            <a:ext cx="7680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５）トンネルにおける維持管理の取組状況</a:t>
            </a:r>
          </a:p>
        </p:txBody>
      </p:sp>
      <p:pic>
        <p:nvPicPr>
          <p:cNvPr id="11" name="図 10">
            <a:extLst>
              <a:ext uri="{FF2B5EF4-FFF2-40B4-BE49-F238E27FC236}">
                <a16:creationId xmlns:a16="http://schemas.microsoft.com/office/drawing/2014/main" id="{00000000-0008-0000-1300-000003000000}"/>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1006186" y="3447292"/>
            <a:ext cx="1872000" cy="1404000"/>
          </a:xfrm>
          <a:prstGeom prst="rect">
            <a:avLst/>
          </a:prstGeom>
        </p:spPr>
      </p:pic>
      <p:pic>
        <p:nvPicPr>
          <p:cNvPr id="12" name="図 11">
            <a:extLst>
              <a:ext uri="{FF2B5EF4-FFF2-40B4-BE49-F238E27FC236}">
                <a16:creationId xmlns:a16="http://schemas.microsoft.com/office/drawing/2014/main" id="{00000000-0008-0000-0900-00000500000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006186" y="1952992"/>
            <a:ext cx="1872000" cy="1404000"/>
          </a:xfrm>
          <a:prstGeom prst="rect">
            <a:avLst/>
          </a:prstGeom>
        </p:spPr>
      </p:pic>
      <p:pic>
        <p:nvPicPr>
          <p:cNvPr id="15" name="図 14">
            <a:extLst>
              <a:ext uri="{FF2B5EF4-FFF2-40B4-BE49-F238E27FC236}">
                <a16:creationId xmlns:a16="http://schemas.microsoft.com/office/drawing/2014/main" id="{3151E115-5533-ABCB-D4AB-E88030128528}"/>
              </a:ext>
            </a:extLst>
          </p:cNvPr>
          <p:cNvPicPr>
            <a:picLocks noChangeAspect="1"/>
          </p:cNvPicPr>
          <p:nvPr/>
        </p:nvPicPr>
        <p:blipFill>
          <a:blip r:embed="rId4"/>
          <a:stretch>
            <a:fillRect/>
          </a:stretch>
        </p:blipFill>
        <p:spPr>
          <a:xfrm>
            <a:off x="1014441" y="4968232"/>
            <a:ext cx="1855490" cy="1404000"/>
          </a:xfrm>
          <a:prstGeom prst="rect">
            <a:avLst/>
          </a:prstGeom>
        </p:spPr>
      </p:pic>
    </p:spTree>
    <p:extLst>
      <p:ext uri="{BB962C8B-B14F-4D97-AF65-F5344CB8AC3E}">
        <p14:creationId xmlns:p14="http://schemas.microsoft.com/office/powerpoint/2010/main" val="18506037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32</a:t>
            </a:fld>
            <a:endParaRPr lang="ja-JP" altLang="en-US" dirty="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4" y="60325"/>
            <a:ext cx="81840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５）トンネルにおける維持管理の取組状況</a:t>
            </a:r>
          </a:p>
        </p:txBody>
      </p:sp>
      <p:sp>
        <p:nvSpPr>
          <p:cNvPr id="2" name="コンテンツ プレースホルダー 2">
            <a:extLst>
              <a:ext uri="{FF2B5EF4-FFF2-40B4-BE49-F238E27FC236}">
                <a16:creationId xmlns:a16="http://schemas.microsoft.com/office/drawing/2014/main" id="{C68F2D35-7FFC-5762-8F4E-09F10994511F}"/>
              </a:ext>
            </a:extLst>
          </p:cNvPr>
          <p:cNvSpPr txBox="1">
            <a:spLocks/>
          </p:cNvSpPr>
          <p:nvPr/>
        </p:nvSpPr>
        <p:spPr>
          <a:xfrm>
            <a:off x="206907" y="1021021"/>
            <a:ext cx="9405653" cy="679787"/>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2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◇重点化指標（社会的影響度）に基づいた事業進捗状況</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 name="コンテンツ プレースホルダー 2">
            <a:extLst>
              <a:ext uri="{FF2B5EF4-FFF2-40B4-BE49-F238E27FC236}">
                <a16:creationId xmlns:a16="http://schemas.microsoft.com/office/drawing/2014/main" id="{F7A49898-6E69-325E-8160-7B2DA44D10FD}"/>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5-4</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目標管理水準への対応状況［事業の進捗状況］</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6" name="図 25">
            <a:extLst>
              <a:ext uri="{FF2B5EF4-FFF2-40B4-BE49-F238E27FC236}">
                <a16:creationId xmlns:a16="http://schemas.microsoft.com/office/drawing/2014/main" id="{6EC09BB9-DA69-1D21-E0B4-B88DA1CF2D19}"/>
              </a:ext>
            </a:extLst>
          </p:cNvPr>
          <p:cNvPicPr>
            <a:picLocks noChangeAspect="1"/>
          </p:cNvPicPr>
          <p:nvPr/>
        </p:nvPicPr>
        <p:blipFill rotWithShape="1">
          <a:blip r:embed="rId2"/>
          <a:srcRect l="6270" t="7824" r="659" b="8946"/>
          <a:stretch/>
        </p:blipFill>
        <p:spPr>
          <a:xfrm>
            <a:off x="5336069" y="4724325"/>
            <a:ext cx="3199277" cy="1978495"/>
          </a:xfrm>
          <a:prstGeom prst="rect">
            <a:avLst/>
          </a:prstGeom>
        </p:spPr>
      </p:pic>
      <p:pic>
        <p:nvPicPr>
          <p:cNvPr id="12" name="図 11">
            <a:extLst>
              <a:ext uri="{FF2B5EF4-FFF2-40B4-BE49-F238E27FC236}">
                <a16:creationId xmlns:a16="http://schemas.microsoft.com/office/drawing/2014/main" id="{08CB51BA-F205-45B7-B4A5-1F2393D38277}"/>
              </a:ext>
            </a:extLst>
          </p:cNvPr>
          <p:cNvPicPr>
            <a:picLocks noChangeAspect="1"/>
          </p:cNvPicPr>
          <p:nvPr/>
        </p:nvPicPr>
        <p:blipFill>
          <a:blip r:embed="rId3"/>
          <a:stretch>
            <a:fillRect/>
          </a:stretch>
        </p:blipFill>
        <p:spPr>
          <a:xfrm>
            <a:off x="188076" y="2292412"/>
            <a:ext cx="4382539" cy="3878547"/>
          </a:xfrm>
          <a:prstGeom prst="rect">
            <a:avLst/>
          </a:prstGeom>
          <a:ln w="12700">
            <a:noFill/>
          </a:ln>
        </p:spPr>
      </p:pic>
      <p:pic>
        <p:nvPicPr>
          <p:cNvPr id="9" name="図 8">
            <a:extLst>
              <a:ext uri="{FF2B5EF4-FFF2-40B4-BE49-F238E27FC236}">
                <a16:creationId xmlns:a16="http://schemas.microsoft.com/office/drawing/2014/main" id="{8AC22E9B-E19C-143E-C581-A360B28B0F5C}"/>
              </a:ext>
            </a:extLst>
          </p:cNvPr>
          <p:cNvPicPr>
            <a:picLocks noChangeAspect="1"/>
          </p:cNvPicPr>
          <p:nvPr/>
        </p:nvPicPr>
        <p:blipFill rotWithShape="1">
          <a:blip r:embed="rId4"/>
          <a:srcRect r="20406"/>
          <a:stretch/>
        </p:blipFill>
        <p:spPr>
          <a:xfrm>
            <a:off x="4350281" y="1318652"/>
            <a:ext cx="4513742" cy="3405673"/>
          </a:xfrm>
          <a:prstGeom prst="rect">
            <a:avLst/>
          </a:prstGeom>
        </p:spPr>
      </p:pic>
      <p:sp>
        <p:nvSpPr>
          <p:cNvPr id="25" name="コンテンツ プレースホルダー 2">
            <a:extLst>
              <a:ext uri="{FF2B5EF4-FFF2-40B4-BE49-F238E27FC236}">
                <a16:creationId xmlns:a16="http://schemas.microsoft.com/office/drawing/2014/main" id="{A90A17E8-6253-791F-020A-05F6153BE68D}"/>
              </a:ext>
            </a:extLst>
          </p:cNvPr>
          <p:cNvSpPr txBox="1">
            <a:spLocks/>
          </p:cNvSpPr>
          <p:nvPr/>
        </p:nvSpPr>
        <p:spPr>
          <a:xfrm>
            <a:off x="4730708" y="4427215"/>
            <a:ext cx="4077061" cy="365125"/>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22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◇補修実施施設の補修内容</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8" name="コンテンツ プレースホルダー 2">
            <a:extLst>
              <a:ext uri="{FF2B5EF4-FFF2-40B4-BE49-F238E27FC236}">
                <a16:creationId xmlns:a16="http://schemas.microsoft.com/office/drawing/2014/main" id="{A97FA0B6-B45B-4122-A95F-F69D5EFC493A}"/>
              </a:ext>
            </a:extLst>
          </p:cNvPr>
          <p:cNvSpPr txBox="1">
            <a:spLocks/>
          </p:cNvSpPr>
          <p:nvPr/>
        </p:nvSpPr>
        <p:spPr>
          <a:xfrm>
            <a:off x="3937222" y="6551159"/>
            <a:ext cx="4892696" cy="365125"/>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gn="r">
              <a:lnSpc>
                <a:spcPts val="2200"/>
              </a:lnSpc>
              <a:spcBef>
                <a:spcPts val="0"/>
              </a:spcBef>
              <a:buNone/>
            </a:pPr>
            <a:r>
              <a:rPr lang="en-US" altLang="ja-JP" sz="10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000" dirty="0">
                <a:latin typeface="BIZ UDゴシック" panose="020B0400000000000000" pitchFamily="49" charset="-128"/>
                <a:ea typeface="BIZ UDゴシック" panose="020B0400000000000000" pitchFamily="49" charset="-128"/>
                <a:cs typeface="Meiryo UI" panose="020B0604030504040204" pitchFamily="50" charset="-128"/>
              </a:rPr>
              <a:t>補修内容の件数に対する割合を示す</a:t>
            </a:r>
            <a:r>
              <a:rPr lang="en-US" altLang="ja-JP" sz="1000" dirty="0">
                <a:latin typeface="BIZ UDゴシック" panose="020B0400000000000000" pitchFamily="49" charset="-128"/>
                <a:ea typeface="BIZ UDゴシック" panose="020B0400000000000000" pitchFamily="49" charset="-128"/>
                <a:cs typeface="Meiryo UI" panose="020B0604030504040204" pitchFamily="50" charset="-128"/>
              </a:rPr>
              <a:t>(1</a:t>
            </a:r>
            <a:r>
              <a:rPr lang="ja-JP" altLang="en-US" sz="1000" dirty="0">
                <a:latin typeface="BIZ UDゴシック" panose="020B0400000000000000" pitchFamily="49" charset="-128"/>
                <a:ea typeface="BIZ UDゴシック" panose="020B0400000000000000" pitchFamily="49" charset="-128"/>
                <a:cs typeface="Meiryo UI" panose="020B0604030504040204" pitchFamily="50" charset="-128"/>
              </a:rPr>
              <a:t>橋で複数の補修実施を考慮</a:t>
            </a:r>
            <a:r>
              <a:rPr lang="en-US" altLang="ja-JP" sz="1000" dirty="0">
                <a:latin typeface="BIZ UDゴシック" panose="020B0400000000000000" pitchFamily="49" charset="-128"/>
                <a:ea typeface="BIZ UDゴシック" panose="020B0400000000000000" pitchFamily="49" charset="-128"/>
                <a:cs typeface="Meiryo UI" panose="020B0604030504040204" pitchFamily="50" charset="-128"/>
              </a:rPr>
              <a:t>)</a:t>
            </a:r>
          </a:p>
        </p:txBody>
      </p:sp>
    </p:spTree>
    <p:extLst>
      <p:ext uri="{BB962C8B-B14F-4D97-AF65-F5344CB8AC3E}">
        <p14:creationId xmlns:p14="http://schemas.microsoft.com/office/powerpoint/2010/main" val="32830118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76856-C34B-A025-C4AA-06D4549EA3B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5490C31-A42B-4337-65CA-9DC8A7CFFDAC}"/>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33</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2D3DC279-51BB-FFBF-A399-78F1881205FE}"/>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6A76F56F-B932-025D-5CE7-E90DD4693FE5}"/>
              </a:ext>
            </a:extLst>
          </p:cNvPr>
          <p:cNvSpPr>
            <a:spLocks noChangeArrowheads="1"/>
          </p:cNvSpPr>
          <p:nvPr/>
        </p:nvSpPr>
        <p:spPr bwMode="auto">
          <a:xfrm>
            <a:off x="60324" y="60325"/>
            <a:ext cx="8184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５</a:t>
            </a:r>
            <a:r>
              <a:rPr lang="en-US" altLang="ja-JP" b="1" dirty="0">
                <a:solidFill>
                  <a:schemeClr val="bg1"/>
                </a:solidFill>
                <a:latin typeface="BIZ UDゴシック" panose="020B0400000000000000" pitchFamily="49" charset="-128"/>
                <a:ea typeface="BIZ UDゴシック" panose="020B0400000000000000" pitchFamily="49" charset="-128"/>
              </a:rPr>
              <a:t>)</a:t>
            </a:r>
            <a:r>
              <a:rPr lang="ja-JP" altLang="en-US" b="1" dirty="0">
                <a:solidFill>
                  <a:schemeClr val="bg1"/>
                </a:solidFill>
                <a:latin typeface="BIZ UDゴシック" panose="020B0400000000000000" pitchFamily="49" charset="-128"/>
                <a:ea typeface="BIZ UDゴシック" panose="020B0400000000000000" pitchFamily="49" charset="-128"/>
              </a:rPr>
              <a:t> トンネルにおける維持管理の取組状況（まとめ）</a:t>
            </a:r>
            <a:br>
              <a:rPr lang="en-US" altLang="ja-JP" b="1" dirty="0">
                <a:solidFill>
                  <a:schemeClr val="bg1"/>
                </a:solidFill>
                <a:latin typeface="BIZ UDゴシック" panose="020B0400000000000000" pitchFamily="49" charset="-128"/>
                <a:ea typeface="BIZ UDゴシック" panose="020B0400000000000000" pitchFamily="49" charset="-128"/>
              </a:rPr>
            </a:br>
            <a:endParaRPr lang="ja-JP" altLang="en-US" b="1"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2" name="表 3">
            <a:extLst>
              <a:ext uri="{FF2B5EF4-FFF2-40B4-BE49-F238E27FC236}">
                <a16:creationId xmlns:a16="http://schemas.microsoft.com/office/drawing/2014/main" id="{53000FD0-9568-4427-809C-A79334BC2089}"/>
              </a:ext>
            </a:extLst>
          </p:cNvPr>
          <p:cNvGraphicFramePr>
            <a:graphicFrameLocks noGrp="1"/>
          </p:cNvGraphicFramePr>
          <p:nvPr>
            <p:extLst>
              <p:ext uri="{D42A27DB-BD31-4B8C-83A1-F6EECF244321}">
                <p14:modId xmlns:p14="http://schemas.microsoft.com/office/powerpoint/2010/main" val="4148476492"/>
              </p:ext>
            </p:extLst>
          </p:nvPr>
        </p:nvGraphicFramePr>
        <p:xfrm>
          <a:off x="233362" y="706657"/>
          <a:ext cx="8596313" cy="5858024"/>
        </p:xfrm>
        <a:graphic>
          <a:graphicData uri="http://schemas.openxmlformats.org/drawingml/2006/table">
            <a:tbl>
              <a:tblPr firstRow="1" bandRow="1">
                <a:tableStyleId>{5C22544A-7EE6-4342-B048-85BDC9FD1C3A}</a:tableStyleId>
              </a:tblPr>
              <a:tblGrid>
                <a:gridCol w="2424113">
                  <a:extLst>
                    <a:ext uri="{9D8B030D-6E8A-4147-A177-3AD203B41FA5}">
                      <a16:colId xmlns:a16="http://schemas.microsoft.com/office/drawing/2014/main" val="269892639"/>
                    </a:ext>
                  </a:extLst>
                </a:gridCol>
                <a:gridCol w="6172200">
                  <a:extLst>
                    <a:ext uri="{9D8B030D-6E8A-4147-A177-3AD203B41FA5}">
                      <a16:colId xmlns:a16="http://schemas.microsoft.com/office/drawing/2014/main" val="3574831878"/>
                    </a:ext>
                  </a:extLst>
                </a:gridCol>
              </a:tblGrid>
              <a:tr h="670121">
                <a:tc>
                  <a:txBody>
                    <a:bodyPr/>
                    <a:lstStyle/>
                    <a:p>
                      <a:pPr algn="ctr"/>
                      <a:r>
                        <a:rPr kumimoji="1" lang="ja-JP" altLang="en-US" sz="1600" dirty="0">
                          <a:latin typeface="BIZ UDゴシック" panose="020B0400000000000000" pitchFamily="49" charset="-128"/>
                          <a:ea typeface="BIZ UDゴシック" panose="020B0400000000000000" pitchFamily="49" charset="-128"/>
                        </a:rPr>
                        <a:t>項　　目</a:t>
                      </a:r>
                    </a:p>
                  </a:txBody>
                  <a:tcPr anchor="ctr"/>
                </a:tc>
                <a:tc>
                  <a:txBody>
                    <a:bodyPr/>
                    <a:lstStyle/>
                    <a:p>
                      <a:pPr algn="ctr"/>
                      <a:r>
                        <a:rPr kumimoji="1" lang="ja-JP" altLang="en-US" sz="1600" dirty="0">
                          <a:latin typeface="BIZ UDゴシック" panose="020B0400000000000000" pitchFamily="49" charset="-128"/>
                          <a:ea typeface="BIZ UDゴシック" panose="020B0400000000000000" pitchFamily="49" charset="-128"/>
                        </a:rPr>
                        <a:t>ま　と　め</a:t>
                      </a:r>
                    </a:p>
                  </a:txBody>
                  <a:tcPr anchor="ctr"/>
                </a:tc>
                <a:extLst>
                  <a:ext uri="{0D108BD9-81ED-4DB2-BD59-A6C34878D82A}">
                    <a16:rowId xmlns:a16="http://schemas.microsoft.com/office/drawing/2014/main" val="4136799010"/>
                  </a:ext>
                </a:extLst>
              </a:tr>
              <a:tr h="960309">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点検・診断の取組状況</a:t>
                      </a:r>
                    </a:p>
                  </a:txBody>
                  <a:tcPr/>
                </a:tc>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・定期点検は確実に実施</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・「走行型画像計測」と「レーザ計測」を活用した点検を実施</a:t>
                      </a:r>
                    </a:p>
                    <a:p>
                      <a:pPr>
                        <a:lnSpc>
                          <a:spcPts val="2500"/>
                        </a:lnSpc>
                      </a:pPr>
                      <a:endParaRPr kumimoji="1" lang="ja-JP" altLang="en-US" sz="16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593606784"/>
                  </a:ext>
                </a:extLst>
              </a:tr>
              <a:tr h="960309">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健全性の状況</a:t>
                      </a:r>
                    </a:p>
                  </a:txBody>
                  <a:tcPr/>
                </a:tc>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a:t>
                      </a:r>
                      <a:r>
                        <a:rPr kumimoji="1" lang="ja-JP" altLang="en-US" sz="1600" dirty="0">
                          <a:solidFill>
                            <a:schemeClr val="tx1"/>
                          </a:solidFill>
                          <a:latin typeface="BIZ UDゴシック" panose="020B0400000000000000" pitchFamily="49" charset="-128"/>
                          <a:ea typeface="BIZ UDゴシック" panose="020B0400000000000000" pitchFamily="49" charset="-128"/>
                        </a:rPr>
                        <a:t>令和４年度末時点</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solidFill>
                            <a:schemeClr val="tx1"/>
                          </a:solidFill>
                          <a:latin typeface="BIZ UDゴシック" panose="020B0400000000000000" pitchFamily="49" charset="-128"/>
                          <a:ea typeface="BIZ UDゴシック" panose="020B0400000000000000" pitchFamily="49" charset="-128"/>
                        </a:rPr>
                        <a:t>　</a:t>
                      </a:r>
                      <a:r>
                        <a:rPr kumimoji="1" lang="en-US" altLang="ja-JP" sz="1600" dirty="0">
                          <a:solidFill>
                            <a:schemeClr val="tx1"/>
                          </a:solidFill>
                          <a:latin typeface="BIZ UDゴシック" panose="020B0400000000000000" pitchFamily="49" charset="-128"/>
                          <a:ea typeface="BIZ UDゴシック" panose="020B0400000000000000" pitchFamily="49" charset="-128"/>
                        </a:rPr>
                        <a:t>Ⅰ</a:t>
                      </a:r>
                      <a:r>
                        <a:rPr kumimoji="1" lang="ja-JP" altLang="en-US" sz="1600" dirty="0">
                          <a:solidFill>
                            <a:schemeClr val="tx1"/>
                          </a:solidFill>
                          <a:latin typeface="BIZ UDゴシック" panose="020B0400000000000000" pitchFamily="49" charset="-128"/>
                          <a:ea typeface="BIZ UDゴシック" panose="020B0400000000000000" pitchFamily="49" charset="-128"/>
                        </a:rPr>
                        <a:t>判定　０％　　</a:t>
                      </a:r>
                      <a:r>
                        <a:rPr kumimoji="1" lang="en-US" altLang="ja-JP" sz="1600" dirty="0">
                          <a:solidFill>
                            <a:schemeClr val="tx1"/>
                          </a:solidFill>
                          <a:latin typeface="BIZ UDゴシック" panose="020B0400000000000000" pitchFamily="49" charset="-128"/>
                          <a:ea typeface="BIZ UDゴシック" panose="020B0400000000000000" pitchFamily="49" charset="-128"/>
                        </a:rPr>
                        <a:t>Ⅱ</a:t>
                      </a:r>
                      <a:r>
                        <a:rPr kumimoji="1" lang="ja-JP" altLang="en-US" sz="1600" dirty="0">
                          <a:solidFill>
                            <a:schemeClr val="tx1"/>
                          </a:solidFill>
                          <a:latin typeface="BIZ UDゴシック" panose="020B0400000000000000" pitchFamily="49" charset="-128"/>
                          <a:ea typeface="BIZ UDゴシック" panose="020B0400000000000000" pitchFamily="49" charset="-128"/>
                        </a:rPr>
                        <a:t>判定　７８％　　</a:t>
                      </a:r>
                      <a:r>
                        <a:rPr kumimoji="1" lang="en-US" altLang="ja-JP" sz="1600" dirty="0">
                          <a:solidFill>
                            <a:schemeClr val="tx1"/>
                          </a:solidFill>
                          <a:latin typeface="BIZ UDゴシック" panose="020B0400000000000000" pitchFamily="49" charset="-128"/>
                          <a:ea typeface="BIZ UDゴシック" panose="020B0400000000000000" pitchFamily="49" charset="-128"/>
                        </a:rPr>
                        <a:t>Ⅲ</a:t>
                      </a:r>
                      <a:r>
                        <a:rPr kumimoji="1" lang="ja-JP" altLang="en-US" sz="1600" dirty="0">
                          <a:solidFill>
                            <a:schemeClr val="tx1"/>
                          </a:solidFill>
                          <a:latin typeface="BIZ UDゴシック" panose="020B0400000000000000" pitchFamily="49" charset="-128"/>
                          <a:ea typeface="BIZ UDゴシック" panose="020B0400000000000000" pitchFamily="49" charset="-128"/>
                        </a:rPr>
                        <a:t>判定　２２％</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solidFill>
                            <a:schemeClr val="tx1"/>
                          </a:solidFill>
                          <a:latin typeface="BIZ UDゴシック" panose="020B0400000000000000" pitchFamily="49" charset="-128"/>
                          <a:ea typeface="BIZ UDゴシック" panose="020B0400000000000000" pitchFamily="49" charset="-128"/>
                        </a:rPr>
                        <a:t>・他の自治体と比較すると、</a:t>
                      </a:r>
                      <a:r>
                        <a:rPr kumimoji="1" lang="en-US" altLang="ja-JP" sz="1600" dirty="0">
                          <a:solidFill>
                            <a:schemeClr val="tx1"/>
                          </a:solidFill>
                          <a:latin typeface="BIZ UDゴシック" panose="020B0400000000000000" pitchFamily="49" charset="-128"/>
                          <a:ea typeface="BIZ UDゴシック" panose="020B0400000000000000" pitchFamily="49" charset="-128"/>
                        </a:rPr>
                        <a:t>Ⅰ</a:t>
                      </a:r>
                      <a:r>
                        <a:rPr kumimoji="1" lang="ja-JP" altLang="en-US" sz="1600" dirty="0">
                          <a:solidFill>
                            <a:schemeClr val="tx1"/>
                          </a:solidFill>
                          <a:latin typeface="BIZ UDゴシック" panose="020B0400000000000000" pitchFamily="49" charset="-128"/>
                          <a:ea typeface="BIZ UDゴシック" panose="020B0400000000000000" pitchFamily="49" charset="-128"/>
                        </a:rPr>
                        <a:t>判定の割合が高い</a:t>
                      </a:r>
                    </a:p>
                  </a:txBody>
                  <a:tcPr/>
                </a:tc>
                <a:extLst>
                  <a:ext uri="{0D108BD9-81ED-4DB2-BD59-A6C34878D82A}">
                    <a16:rowId xmlns:a16="http://schemas.microsoft.com/office/drawing/2014/main" val="1634791329"/>
                  </a:ext>
                </a:extLst>
              </a:tr>
              <a:tr h="1267098">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点検結果の状況</a:t>
                      </a:r>
                    </a:p>
                  </a:txBody>
                  <a:tcPr/>
                </a:tc>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うき剥離</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　　全体の３～４割程度</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ひび割れ</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　　全体の２～３割程度</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漏　　水</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　　全体の１～２割程度　</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　　</a:t>
                      </a:r>
                    </a:p>
                  </a:txBody>
                  <a:tcPr/>
                </a:tc>
                <a:extLst>
                  <a:ext uri="{0D108BD9-81ED-4DB2-BD59-A6C34878D82A}">
                    <a16:rowId xmlns:a16="http://schemas.microsoft.com/office/drawing/2014/main" val="3711082026"/>
                  </a:ext>
                </a:extLst>
              </a:tr>
              <a:tr h="960309">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事業の進捗状況</a:t>
                      </a:r>
                    </a:p>
                  </a:txBody>
                  <a:tcPr/>
                </a:tc>
                <a:tc>
                  <a:txBody>
                    <a:bodyPr/>
                    <a:lstStyle/>
                    <a:p>
                      <a:pPr>
                        <a:lnSpc>
                          <a:spcPts val="2500"/>
                        </a:lnSpc>
                      </a:pPr>
                      <a:r>
                        <a:rPr kumimoji="1" lang="ja-JP" altLang="en-US" sz="1600" dirty="0">
                          <a:solidFill>
                            <a:schemeClr val="tx1"/>
                          </a:solidFill>
                          <a:latin typeface="BIZ UDゴシック" panose="020B0400000000000000" pitchFamily="49" charset="-128"/>
                          <a:ea typeface="BIZ UDゴシック" panose="020B0400000000000000" pitchFamily="49" charset="-128"/>
                        </a:rPr>
                        <a:t>・最重点の進捗　１００％</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solidFill>
                            <a:schemeClr val="tx1"/>
                          </a:solidFill>
                          <a:latin typeface="BIZ UDゴシック" panose="020B0400000000000000" pitchFamily="49" charset="-128"/>
                          <a:ea typeface="BIZ UDゴシック" panose="020B0400000000000000" pitchFamily="49" charset="-128"/>
                        </a:rPr>
                        <a:t>・重　点の進捗　１００％</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solidFill>
                            <a:schemeClr val="tx1"/>
                          </a:solidFill>
                          <a:latin typeface="BIZ UDゴシック" panose="020B0400000000000000" pitchFamily="49" charset="-128"/>
                          <a:ea typeface="BIZ UDゴシック" panose="020B0400000000000000" pitchFamily="49" charset="-128"/>
                        </a:rPr>
                        <a:t>・標　準の進捗　  ６８％</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921247537"/>
                  </a:ext>
                </a:extLst>
              </a:tr>
              <a:tr h="895047">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劣化予測式</a:t>
                      </a:r>
                    </a:p>
                  </a:txBody>
                  <a:tcPr/>
                </a:tc>
                <a:tc>
                  <a:txBody>
                    <a:bodyPr/>
                    <a:lstStyle/>
                    <a:p>
                      <a:pPr algn="ctr">
                        <a:lnSpc>
                          <a:spcPts val="2500"/>
                        </a:lnSpc>
                      </a:pPr>
                      <a:r>
                        <a:rPr kumimoji="1" lang="en-US" altLang="ja-JP" sz="1600" dirty="0">
                          <a:solidFill>
                            <a:schemeClr val="tx1"/>
                          </a:solidFill>
                          <a:latin typeface="BIZ UDゴシック" panose="020B0400000000000000" pitchFamily="49" charset="-128"/>
                          <a:ea typeface="BIZ UDゴシック" panose="020B0400000000000000" pitchFamily="49" charset="-128"/>
                        </a:rPr>
                        <a:t>―</a:t>
                      </a:r>
                    </a:p>
                  </a:txBody>
                  <a:tcPr anchor="ctr"/>
                </a:tc>
                <a:extLst>
                  <a:ext uri="{0D108BD9-81ED-4DB2-BD59-A6C34878D82A}">
                    <a16:rowId xmlns:a16="http://schemas.microsoft.com/office/drawing/2014/main" val="690536740"/>
                  </a:ext>
                </a:extLst>
              </a:tr>
            </a:tbl>
          </a:graphicData>
        </a:graphic>
      </p:graphicFrame>
    </p:spTree>
    <p:extLst>
      <p:ext uri="{BB962C8B-B14F-4D97-AF65-F5344CB8AC3E}">
        <p14:creationId xmlns:p14="http://schemas.microsoft.com/office/powerpoint/2010/main" val="587837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6E0747-7FE4-71F9-060E-FAA4555E89F8}"/>
            </a:ext>
          </a:extLst>
        </p:cNvPr>
        <p:cNvGrpSpPr/>
        <p:nvPr/>
      </p:nvGrpSpPr>
      <p:grpSpPr>
        <a:xfrm>
          <a:off x="0" y="0"/>
          <a:ext cx="0" cy="0"/>
          <a:chOff x="0" y="0"/>
          <a:chExt cx="0" cy="0"/>
        </a:xfrm>
      </p:grpSpPr>
      <p:pic>
        <p:nvPicPr>
          <p:cNvPr id="2" name="図 1">
            <a:extLst>
              <a:ext uri="{FF2B5EF4-FFF2-40B4-BE49-F238E27FC236}">
                <a16:creationId xmlns:a16="http://schemas.microsoft.com/office/drawing/2014/main" id="{6433543A-2759-7936-B994-C3F7A945C7BF}"/>
              </a:ext>
            </a:extLst>
          </p:cNvPr>
          <p:cNvPicPr>
            <a:picLocks noChangeAspect="1"/>
          </p:cNvPicPr>
          <p:nvPr/>
        </p:nvPicPr>
        <p:blipFill>
          <a:blip r:embed="rId2"/>
          <a:stretch>
            <a:fillRect/>
          </a:stretch>
        </p:blipFill>
        <p:spPr>
          <a:xfrm>
            <a:off x="4499992" y="2852936"/>
            <a:ext cx="4680000" cy="2704308"/>
          </a:xfrm>
          <a:prstGeom prst="rect">
            <a:avLst/>
          </a:prstGeom>
        </p:spPr>
      </p:pic>
      <p:pic>
        <p:nvPicPr>
          <p:cNvPr id="9" name="図 8">
            <a:extLst>
              <a:ext uri="{FF2B5EF4-FFF2-40B4-BE49-F238E27FC236}">
                <a16:creationId xmlns:a16="http://schemas.microsoft.com/office/drawing/2014/main" id="{091604D7-B5CC-6476-5592-3EC8E601FEE9}"/>
              </a:ext>
            </a:extLst>
          </p:cNvPr>
          <p:cNvPicPr>
            <a:picLocks noChangeAspect="1"/>
          </p:cNvPicPr>
          <p:nvPr/>
        </p:nvPicPr>
        <p:blipFill>
          <a:blip r:embed="rId3"/>
          <a:stretch>
            <a:fillRect/>
          </a:stretch>
        </p:blipFill>
        <p:spPr>
          <a:xfrm>
            <a:off x="72000" y="2818373"/>
            <a:ext cx="4500000" cy="2735884"/>
          </a:xfrm>
          <a:prstGeom prst="rect">
            <a:avLst/>
          </a:prstGeom>
        </p:spPr>
      </p:pic>
      <p:sp>
        <p:nvSpPr>
          <p:cNvPr id="3" name="スライド番号プレースホルダー 2">
            <a:extLst>
              <a:ext uri="{FF2B5EF4-FFF2-40B4-BE49-F238E27FC236}">
                <a16:creationId xmlns:a16="http://schemas.microsoft.com/office/drawing/2014/main" id="{89CC405D-8F50-5F54-6977-6FAEA27CB365}"/>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34</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8BE298FF-F327-A7A4-F508-08299A769D17}"/>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2C79AFFB-9B69-4ED6-1B84-D725ECB52A91}"/>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６）舗装における維持管理の取組状況</a:t>
            </a:r>
          </a:p>
        </p:txBody>
      </p:sp>
      <p:sp>
        <p:nvSpPr>
          <p:cNvPr id="4" name="コンテンツ プレースホルダー 2">
            <a:extLst>
              <a:ext uri="{FF2B5EF4-FFF2-40B4-BE49-F238E27FC236}">
                <a16:creationId xmlns:a16="http://schemas.microsoft.com/office/drawing/2014/main" id="{A8AB7277-2834-6AE9-143C-466746A09C9E}"/>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a:latin typeface="BIZ UDゴシック" panose="020B0400000000000000" pitchFamily="49" charset="-128"/>
                <a:ea typeface="BIZ UDゴシック" panose="020B0400000000000000" pitchFamily="49" charset="-128"/>
                <a:cs typeface="Meiryo UI" panose="020B0604030504040204" pitchFamily="50" charset="-128"/>
              </a:rPr>
              <a:t>6-1</a:t>
            </a:r>
            <a:r>
              <a:rPr lang="ja-JP" altLang="en-US" sz="2000">
                <a:latin typeface="BIZ UDゴシック" panose="020B0400000000000000" pitchFamily="49" charset="-128"/>
                <a:ea typeface="BIZ UDゴシック" panose="020B0400000000000000" pitchFamily="49" charset="-128"/>
                <a:cs typeface="Meiryo UI" panose="020B0604030504040204" pitchFamily="50" charset="-128"/>
              </a:rPr>
              <a:t>　点検・診断の取組状況</a:t>
            </a:r>
            <a:endParaRPr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3" name="Text Box 5">
            <a:extLst>
              <a:ext uri="{FF2B5EF4-FFF2-40B4-BE49-F238E27FC236}">
                <a16:creationId xmlns:a16="http://schemas.microsoft.com/office/drawing/2014/main" id="{F1409BF0-C7B3-0E92-165C-571171C85E78}"/>
              </a:ext>
            </a:extLst>
          </p:cNvPr>
          <p:cNvSpPr txBox="1">
            <a:spLocks noChangeArrowheads="1"/>
          </p:cNvSpPr>
          <p:nvPr/>
        </p:nvSpPr>
        <p:spPr bwMode="auto">
          <a:xfrm>
            <a:off x="71000" y="1090108"/>
            <a:ext cx="8928992" cy="1157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marL="285750" indent="-285750" algn="l" eaLnBrk="1" hangingPunct="1">
              <a:lnSpc>
                <a:spcPts val="2500"/>
              </a:lnSpc>
              <a:spcBef>
                <a:spcPts val="600"/>
              </a:spcBef>
              <a:buFont typeface="Wingdings" panose="05000000000000000000" pitchFamily="2" charset="2"/>
              <a:buChar char="Ø"/>
            </a:pPr>
            <a:r>
              <a:rPr kumimoji="1"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重要路線は３年に</a:t>
            </a: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１回、山間部等の路線は１０年に１回、路面性状調査を実施</a:t>
            </a:r>
            <a:endPar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lgn="l" eaLnBrk="1" hangingPunct="1">
              <a:lnSpc>
                <a:spcPts val="2500"/>
              </a:lnSpc>
              <a:spcBef>
                <a:spcPts val="600"/>
              </a:spcBef>
              <a:buFont typeface="Wingdings" panose="05000000000000000000" pitchFamily="2" charset="2"/>
              <a:buChar char="Ø"/>
            </a:pP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劣化予測式から将来のＭＣＩを予測</a:t>
            </a:r>
            <a:endPar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algn="l" eaLnBrk="1" hangingPunct="1">
              <a:lnSpc>
                <a:spcPts val="2500"/>
              </a:lnSpc>
              <a:spcBef>
                <a:spcPts val="600"/>
              </a:spcBef>
              <a:buFont typeface="Wingdings" panose="05000000000000000000" pitchFamily="2" charset="2"/>
              <a:buChar char="Ø"/>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令和７年にはＭＣＩ</a:t>
            </a: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５以上が全体の５割程度（減少傾向）</a:t>
            </a:r>
            <a:endPar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6" name="Text Box 5">
            <a:extLst>
              <a:ext uri="{FF2B5EF4-FFF2-40B4-BE49-F238E27FC236}">
                <a16:creationId xmlns:a16="http://schemas.microsoft.com/office/drawing/2014/main" id="{9A823F4F-90F5-2A22-B6AC-5B1AE6BD4412}"/>
              </a:ext>
            </a:extLst>
          </p:cNvPr>
          <p:cNvSpPr txBox="1">
            <a:spLocks noChangeArrowheads="1"/>
          </p:cNvSpPr>
          <p:nvPr/>
        </p:nvSpPr>
        <p:spPr bwMode="auto">
          <a:xfrm>
            <a:off x="107504" y="2442374"/>
            <a:ext cx="345638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l" eaLnBrk="1" hangingPunct="1">
              <a:spcBef>
                <a:spcPts val="600"/>
              </a:spcBef>
            </a:pP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◇年度ごとの調査延長</a:t>
            </a:r>
          </a:p>
        </p:txBody>
      </p:sp>
      <p:sp>
        <p:nvSpPr>
          <p:cNvPr id="17" name="Text Box 5">
            <a:extLst>
              <a:ext uri="{FF2B5EF4-FFF2-40B4-BE49-F238E27FC236}">
                <a16:creationId xmlns:a16="http://schemas.microsoft.com/office/drawing/2014/main" id="{FD8E0B44-1398-672E-6E05-4CEA9F65D009}"/>
              </a:ext>
            </a:extLst>
          </p:cNvPr>
          <p:cNvSpPr txBox="1">
            <a:spLocks noChangeArrowheads="1"/>
          </p:cNvSpPr>
          <p:nvPr/>
        </p:nvSpPr>
        <p:spPr bwMode="auto">
          <a:xfrm>
            <a:off x="4723340" y="2442374"/>
            <a:ext cx="409713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l" eaLnBrk="1" hangingPunct="1">
              <a:spcBef>
                <a:spcPts val="600"/>
              </a:spcBef>
            </a:pP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◇ＭＣＩ区分ごとの延長割合</a:t>
            </a:r>
          </a:p>
        </p:txBody>
      </p:sp>
      <p:sp>
        <p:nvSpPr>
          <p:cNvPr id="19" name="Text Box 5">
            <a:extLst>
              <a:ext uri="{FF2B5EF4-FFF2-40B4-BE49-F238E27FC236}">
                <a16:creationId xmlns:a16="http://schemas.microsoft.com/office/drawing/2014/main" id="{B0A8BC05-EA70-65CE-BBF6-2A653006FDB3}"/>
              </a:ext>
            </a:extLst>
          </p:cNvPr>
          <p:cNvSpPr txBox="1">
            <a:spLocks noChangeArrowheads="1"/>
          </p:cNvSpPr>
          <p:nvPr/>
        </p:nvSpPr>
        <p:spPr bwMode="auto">
          <a:xfrm>
            <a:off x="5292080" y="5682734"/>
            <a:ext cx="40989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ts val="600"/>
              </a:spcBef>
            </a:pPr>
            <a:r>
              <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rPr>
              <a:t>※R5</a:t>
            </a: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rPr>
              <a:t>R7</a:t>
            </a: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は、劣化予測式による予測値</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12" name="図 11">
            <a:extLst>
              <a:ext uri="{FF2B5EF4-FFF2-40B4-BE49-F238E27FC236}">
                <a16:creationId xmlns:a16="http://schemas.microsoft.com/office/drawing/2014/main" id="{40151176-EE0D-D04E-E268-8470F56EAB1D}"/>
              </a:ext>
            </a:extLst>
          </p:cNvPr>
          <p:cNvPicPr>
            <a:picLocks noChangeAspect="1"/>
          </p:cNvPicPr>
          <p:nvPr/>
        </p:nvPicPr>
        <p:blipFill>
          <a:blip r:embed="rId4"/>
          <a:stretch>
            <a:fillRect/>
          </a:stretch>
        </p:blipFill>
        <p:spPr>
          <a:xfrm>
            <a:off x="3017112" y="5336392"/>
            <a:ext cx="1584000" cy="229218"/>
          </a:xfrm>
          <a:prstGeom prst="rect">
            <a:avLst/>
          </a:prstGeom>
        </p:spPr>
      </p:pic>
    </p:spTree>
    <p:extLst>
      <p:ext uri="{BB962C8B-B14F-4D97-AF65-F5344CB8AC3E}">
        <p14:creationId xmlns:p14="http://schemas.microsoft.com/office/powerpoint/2010/main" val="17643965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A0BAB-FE87-F8DF-83CA-2D40DB070E62}"/>
            </a:ext>
          </a:extLst>
        </p:cNvPr>
        <p:cNvGrpSpPr/>
        <p:nvPr/>
      </p:nvGrpSpPr>
      <p:grpSpPr>
        <a:xfrm>
          <a:off x="0" y="0"/>
          <a:ext cx="0" cy="0"/>
          <a:chOff x="0" y="0"/>
          <a:chExt cx="0" cy="0"/>
        </a:xfrm>
      </p:grpSpPr>
      <p:pic>
        <p:nvPicPr>
          <p:cNvPr id="8" name="図 7">
            <a:extLst>
              <a:ext uri="{FF2B5EF4-FFF2-40B4-BE49-F238E27FC236}">
                <a16:creationId xmlns:a16="http://schemas.microsoft.com/office/drawing/2014/main" id="{75EE4D94-8B6E-09EE-91E9-2233449457CF}"/>
              </a:ext>
            </a:extLst>
          </p:cNvPr>
          <p:cNvPicPr>
            <a:picLocks noChangeAspect="1"/>
          </p:cNvPicPr>
          <p:nvPr/>
        </p:nvPicPr>
        <p:blipFill>
          <a:blip r:embed="rId2"/>
          <a:stretch>
            <a:fillRect/>
          </a:stretch>
        </p:blipFill>
        <p:spPr>
          <a:xfrm>
            <a:off x="0" y="3147368"/>
            <a:ext cx="3024000" cy="2657896"/>
          </a:xfrm>
          <a:prstGeom prst="rect">
            <a:avLst/>
          </a:prstGeom>
        </p:spPr>
      </p:pic>
      <p:pic>
        <p:nvPicPr>
          <p:cNvPr id="11" name="図 10">
            <a:extLst>
              <a:ext uri="{FF2B5EF4-FFF2-40B4-BE49-F238E27FC236}">
                <a16:creationId xmlns:a16="http://schemas.microsoft.com/office/drawing/2014/main" id="{54D43215-E878-8665-46C3-3379290F7EE1}"/>
              </a:ext>
            </a:extLst>
          </p:cNvPr>
          <p:cNvPicPr>
            <a:picLocks noChangeAspect="1"/>
          </p:cNvPicPr>
          <p:nvPr/>
        </p:nvPicPr>
        <p:blipFill>
          <a:blip r:embed="rId3"/>
          <a:stretch>
            <a:fillRect/>
          </a:stretch>
        </p:blipFill>
        <p:spPr>
          <a:xfrm>
            <a:off x="3024000" y="3135715"/>
            <a:ext cx="3024000" cy="2669549"/>
          </a:xfrm>
          <a:prstGeom prst="rect">
            <a:avLst/>
          </a:prstGeom>
        </p:spPr>
      </p:pic>
      <p:pic>
        <p:nvPicPr>
          <p:cNvPr id="15" name="図 14">
            <a:extLst>
              <a:ext uri="{FF2B5EF4-FFF2-40B4-BE49-F238E27FC236}">
                <a16:creationId xmlns:a16="http://schemas.microsoft.com/office/drawing/2014/main" id="{D75E7A3B-E178-36FF-F400-66DD3D194199}"/>
              </a:ext>
            </a:extLst>
          </p:cNvPr>
          <p:cNvPicPr>
            <a:picLocks noChangeAspect="1"/>
          </p:cNvPicPr>
          <p:nvPr/>
        </p:nvPicPr>
        <p:blipFill>
          <a:blip r:embed="rId4"/>
          <a:stretch>
            <a:fillRect/>
          </a:stretch>
        </p:blipFill>
        <p:spPr>
          <a:xfrm>
            <a:off x="6120000" y="3135715"/>
            <a:ext cx="3024000" cy="2648185"/>
          </a:xfrm>
          <a:prstGeom prst="rect">
            <a:avLst/>
          </a:prstGeom>
        </p:spPr>
      </p:pic>
      <p:sp>
        <p:nvSpPr>
          <p:cNvPr id="3" name="スライド番号プレースホルダー 2">
            <a:extLst>
              <a:ext uri="{FF2B5EF4-FFF2-40B4-BE49-F238E27FC236}">
                <a16:creationId xmlns:a16="http://schemas.microsoft.com/office/drawing/2014/main" id="{A98A7BC4-C740-CA9F-1B89-2007EC831496}"/>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35</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133B88CF-B7F8-DE49-AA00-6F261D18E1F1}"/>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4" name="コンテンツ プレースホルダー 2">
            <a:extLst>
              <a:ext uri="{FF2B5EF4-FFF2-40B4-BE49-F238E27FC236}">
                <a16:creationId xmlns:a16="http://schemas.microsoft.com/office/drawing/2014/main" id="{DD3F2342-22E3-384C-4334-41773F17788E}"/>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6-2</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目標管理水準への対応状況［健全性の状況］</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Text Box 5">
            <a:extLst>
              <a:ext uri="{FF2B5EF4-FFF2-40B4-BE49-F238E27FC236}">
                <a16:creationId xmlns:a16="http://schemas.microsoft.com/office/drawing/2014/main" id="{BE434E4A-F016-0EEE-0E7A-8600738E5556}"/>
              </a:ext>
            </a:extLst>
          </p:cNvPr>
          <p:cNvSpPr txBox="1">
            <a:spLocks noChangeArrowheads="1"/>
          </p:cNvSpPr>
          <p:nvPr/>
        </p:nvSpPr>
        <p:spPr bwMode="auto">
          <a:xfrm>
            <a:off x="119039" y="1047456"/>
            <a:ext cx="8802193" cy="75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pPr marL="285750" indent="-285750">
              <a:lnSpc>
                <a:spcPts val="2500"/>
              </a:lnSpc>
              <a:buFont typeface="Wingdings" panose="05000000000000000000" pitchFamily="2" charset="2"/>
              <a:buChar char="Ø"/>
            </a:pPr>
            <a:r>
              <a:rPr lang="ja-JP" altLang="en-US" sz="1600" dirty="0"/>
              <a:t>目標管理水準は路線の重要度（大～小）に応じて設定</a:t>
            </a:r>
            <a:endParaRPr lang="en-US" altLang="ja-JP" sz="1600" dirty="0"/>
          </a:p>
          <a:p>
            <a:pPr marL="285750" indent="-285750">
              <a:lnSpc>
                <a:spcPts val="2500"/>
              </a:lnSpc>
              <a:buFont typeface="Wingdings" panose="05000000000000000000" pitchFamily="2" charset="2"/>
              <a:buChar char="Ø"/>
            </a:pPr>
            <a:r>
              <a:rPr lang="ja-JP" altLang="en-US" sz="1600" dirty="0"/>
              <a:t>重要度ごとにおける</a:t>
            </a: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ＭＣＩ</a:t>
            </a:r>
            <a:r>
              <a:rPr lang="ja-JP" altLang="en-US" sz="1600" dirty="0"/>
              <a:t>区分の割合は全体の傾向と概ね一致</a:t>
            </a:r>
            <a:endParaRPr lang="en-US" altLang="ja-JP" sz="1600" dirty="0"/>
          </a:p>
        </p:txBody>
      </p:sp>
      <p:sp>
        <p:nvSpPr>
          <p:cNvPr id="12" name="Text Box 5">
            <a:extLst>
              <a:ext uri="{FF2B5EF4-FFF2-40B4-BE49-F238E27FC236}">
                <a16:creationId xmlns:a16="http://schemas.microsoft.com/office/drawing/2014/main" id="{F8F8C568-CF93-4A5B-AC73-3CCDD8137728}"/>
              </a:ext>
            </a:extLst>
          </p:cNvPr>
          <p:cNvSpPr txBox="1">
            <a:spLocks noChangeArrowheads="1"/>
          </p:cNvSpPr>
          <p:nvPr/>
        </p:nvSpPr>
        <p:spPr bwMode="auto">
          <a:xfrm>
            <a:off x="107504" y="2245796"/>
            <a:ext cx="39241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l" eaLnBrk="1" hangingPunct="1">
              <a:spcBef>
                <a:spcPts val="600"/>
              </a:spcBef>
            </a:pP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重要度ごとの</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MCI</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区分の延長割合</a:t>
            </a:r>
          </a:p>
        </p:txBody>
      </p:sp>
      <p:sp>
        <p:nvSpPr>
          <p:cNvPr id="2" name="正方形/長方形 22">
            <a:extLst>
              <a:ext uri="{FF2B5EF4-FFF2-40B4-BE49-F238E27FC236}">
                <a16:creationId xmlns:a16="http://schemas.microsoft.com/office/drawing/2014/main" id="{B46503AE-DCC3-24E9-E78E-56B47FF07104}"/>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６）舗装における維持管理の取組状況</a:t>
            </a:r>
          </a:p>
        </p:txBody>
      </p:sp>
      <p:sp>
        <p:nvSpPr>
          <p:cNvPr id="7" name="Text Box 5">
            <a:extLst>
              <a:ext uri="{FF2B5EF4-FFF2-40B4-BE49-F238E27FC236}">
                <a16:creationId xmlns:a16="http://schemas.microsoft.com/office/drawing/2014/main" id="{51708522-7C8D-F4C7-B571-8CE3DF508354}"/>
              </a:ext>
            </a:extLst>
          </p:cNvPr>
          <p:cNvSpPr txBox="1">
            <a:spLocks noChangeArrowheads="1"/>
          </p:cNvSpPr>
          <p:nvPr/>
        </p:nvSpPr>
        <p:spPr bwMode="auto">
          <a:xfrm>
            <a:off x="250855" y="2542267"/>
            <a:ext cx="28253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ts val="600"/>
              </a:spcBef>
            </a:pPr>
            <a:r>
              <a:rPr lang="ja-JP" altLang="en-US" sz="1400">
                <a:latin typeface="BIZ UDゴシック" panose="020B0400000000000000" pitchFamily="49" charset="-128"/>
                <a:ea typeface="BIZ UDゴシック" panose="020B0400000000000000" pitchFamily="49" charset="-128"/>
                <a:cs typeface="Meiryo UI" panose="020B0604030504040204" pitchFamily="50" charset="-128"/>
              </a:rPr>
              <a:t>重要度 大</a:t>
            </a:r>
            <a:endParaRPr lang="en-US" altLang="ja-JP" sz="1400">
              <a:latin typeface="BIZ UDゴシック" panose="020B0400000000000000" pitchFamily="49" charset="-128"/>
              <a:ea typeface="BIZ UDゴシック" panose="020B0400000000000000" pitchFamily="49" charset="-128"/>
              <a:cs typeface="Meiryo UI" panose="020B0604030504040204" pitchFamily="50" charset="-128"/>
            </a:endParaRPr>
          </a:p>
          <a:p>
            <a:pPr algn="ctr" eaLnBrk="1" hangingPunct="1">
              <a:spcBef>
                <a:spcPts val="600"/>
              </a:spcBef>
            </a:pPr>
            <a:r>
              <a:rPr lang="en-US" altLang="ja-JP" sz="14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a:latin typeface="BIZ UDゴシック" panose="020B0400000000000000" pitchFamily="49" charset="-128"/>
                <a:ea typeface="BIZ UDゴシック" panose="020B0400000000000000" pitchFamily="49" charset="-128"/>
                <a:cs typeface="Meiryo UI" panose="020B0604030504040204" pitchFamily="50" charset="-128"/>
              </a:rPr>
              <a:t>目標管理水準：ＭＣＩ５</a:t>
            </a:r>
            <a:r>
              <a:rPr lang="en-US" altLang="ja-JP" sz="1400">
                <a:latin typeface="BIZ UDゴシック" panose="020B0400000000000000" pitchFamily="49" charset="-128"/>
                <a:ea typeface="BIZ UDゴシック" panose="020B0400000000000000" pitchFamily="49" charset="-128"/>
                <a:cs typeface="Meiryo UI" panose="020B0604030504040204" pitchFamily="50" charset="-128"/>
              </a:rPr>
              <a:t>)</a:t>
            </a:r>
            <a:endParaRPr lang="ja-JP" altLang="en-US" sz="14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0" name="Text Box 5">
            <a:extLst>
              <a:ext uri="{FF2B5EF4-FFF2-40B4-BE49-F238E27FC236}">
                <a16:creationId xmlns:a16="http://schemas.microsoft.com/office/drawing/2014/main" id="{6A9BD2A8-4F8F-65E5-9556-46B01059B638}"/>
              </a:ext>
            </a:extLst>
          </p:cNvPr>
          <p:cNvSpPr txBox="1">
            <a:spLocks noChangeArrowheads="1"/>
          </p:cNvSpPr>
          <p:nvPr/>
        </p:nvSpPr>
        <p:spPr bwMode="auto">
          <a:xfrm>
            <a:off x="3159325" y="2492896"/>
            <a:ext cx="28253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ts val="600"/>
              </a:spcBef>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重要度 中</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eaLnBrk="1" hangingPunct="1">
              <a:spcBef>
                <a:spcPts val="600"/>
              </a:spcBef>
            </a:pPr>
            <a:r>
              <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目標管理水準：ＭＣＩ４</a:t>
            </a:r>
            <a:r>
              <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rPr>
              <a:t>)</a:t>
            </a:r>
            <a:endPar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1" name="Text Box 5">
            <a:extLst>
              <a:ext uri="{FF2B5EF4-FFF2-40B4-BE49-F238E27FC236}">
                <a16:creationId xmlns:a16="http://schemas.microsoft.com/office/drawing/2014/main" id="{03B12BD1-C7B2-91B2-7906-81E36F6E41EE}"/>
              </a:ext>
            </a:extLst>
          </p:cNvPr>
          <p:cNvSpPr txBox="1">
            <a:spLocks noChangeArrowheads="1"/>
          </p:cNvSpPr>
          <p:nvPr/>
        </p:nvSpPr>
        <p:spPr bwMode="auto">
          <a:xfrm>
            <a:off x="6067795" y="2492896"/>
            <a:ext cx="28253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ts val="600"/>
              </a:spcBef>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重要度 小</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eaLnBrk="1" hangingPunct="1">
              <a:spcBef>
                <a:spcPts val="600"/>
              </a:spcBef>
            </a:pPr>
            <a:r>
              <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目標管理水準：ＭＣＩ３</a:t>
            </a:r>
            <a:r>
              <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rPr>
              <a:t>)</a:t>
            </a:r>
            <a:endPar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6" name="Text Box 5">
            <a:extLst>
              <a:ext uri="{FF2B5EF4-FFF2-40B4-BE49-F238E27FC236}">
                <a16:creationId xmlns:a16="http://schemas.microsoft.com/office/drawing/2014/main" id="{EE53E03D-3814-F677-1769-AB2B75FA2544}"/>
              </a:ext>
            </a:extLst>
          </p:cNvPr>
          <p:cNvSpPr txBox="1">
            <a:spLocks noChangeArrowheads="1"/>
          </p:cNvSpPr>
          <p:nvPr/>
        </p:nvSpPr>
        <p:spPr bwMode="auto">
          <a:xfrm>
            <a:off x="5292080" y="6135493"/>
            <a:ext cx="40989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eaLnBrk="1" hangingPunct="1">
              <a:spcBef>
                <a:spcPts val="600"/>
              </a:spcBef>
            </a:pP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※R5</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R7</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は、劣化予測式による予測値</a:t>
            </a:r>
            <a:endParaRPr lang="en-US" altLang="ja-JP" sz="160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17" name="図 16">
            <a:extLst>
              <a:ext uri="{FF2B5EF4-FFF2-40B4-BE49-F238E27FC236}">
                <a16:creationId xmlns:a16="http://schemas.microsoft.com/office/drawing/2014/main" id="{3B8EF4E2-6555-E8E8-3D96-082A151B9BBE}"/>
              </a:ext>
            </a:extLst>
          </p:cNvPr>
          <p:cNvPicPr>
            <a:picLocks noChangeAspect="1"/>
          </p:cNvPicPr>
          <p:nvPr/>
        </p:nvPicPr>
        <p:blipFill>
          <a:blip r:embed="rId5"/>
          <a:stretch>
            <a:fillRect/>
          </a:stretch>
        </p:blipFill>
        <p:spPr>
          <a:xfrm>
            <a:off x="4356480" y="5854268"/>
            <a:ext cx="4536000" cy="167020"/>
          </a:xfrm>
          <a:prstGeom prst="rect">
            <a:avLst/>
          </a:prstGeom>
        </p:spPr>
      </p:pic>
    </p:spTree>
    <p:extLst>
      <p:ext uri="{BB962C8B-B14F-4D97-AF65-F5344CB8AC3E}">
        <p14:creationId xmlns:p14="http://schemas.microsoft.com/office/powerpoint/2010/main" val="2753619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36</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4" name="コンテンツ プレースホルダー 2">
            <a:extLst>
              <a:ext uri="{FF2B5EF4-FFF2-40B4-BE49-F238E27FC236}">
                <a16:creationId xmlns:a16="http://schemas.microsoft.com/office/drawing/2014/main" id="{D3744FBA-83DC-FE83-68BC-C707F8C14FB1}"/>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a:latin typeface="BIZ UDゴシック" panose="020B0400000000000000" pitchFamily="49" charset="-128"/>
                <a:ea typeface="BIZ UDゴシック" panose="020B0400000000000000" pitchFamily="49" charset="-128"/>
                <a:cs typeface="Meiryo UI" panose="020B0604030504040204" pitchFamily="50" charset="-128"/>
              </a:rPr>
              <a:t>6-3</a:t>
            </a:r>
            <a:r>
              <a:rPr lang="ja-JP" altLang="en-US" sz="200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目標管理水準への対応状況［事業の進捗状況］</a:t>
            </a:r>
            <a:endParaRPr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buNone/>
            </a:pPr>
            <a:endParaRPr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2" name="正方形/長方形 22">
            <a:extLst>
              <a:ext uri="{FF2B5EF4-FFF2-40B4-BE49-F238E27FC236}">
                <a16:creationId xmlns:a16="http://schemas.microsoft.com/office/drawing/2014/main" id="{EF46F9A7-0F88-7306-3CA2-14B223D380D5}"/>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６）舗装における維持管理の取組状況</a:t>
            </a:r>
          </a:p>
        </p:txBody>
      </p:sp>
      <p:graphicFrame>
        <p:nvGraphicFramePr>
          <p:cNvPr id="6" name="表 5">
            <a:extLst>
              <a:ext uri="{FF2B5EF4-FFF2-40B4-BE49-F238E27FC236}">
                <a16:creationId xmlns:a16="http://schemas.microsoft.com/office/drawing/2014/main" id="{C6CB8F85-5DA8-B672-C7B6-86D0914803E7}"/>
              </a:ext>
            </a:extLst>
          </p:cNvPr>
          <p:cNvGraphicFramePr>
            <a:graphicFrameLocks noGrp="1"/>
          </p:cNvGraphicFramePr>
          <p:nvPr>
            <p:extLst>
              <p:ext uri="{D42A27DB-BD31-4B8C-83A1-F6EECF244321}">
                <p14:modId xmlns:p14="http://schemas.microsoft.com/office/powerpoint/2010/main" val="3861983014"/>
              </p:ext>
            </p:extLst>
          </p:nvPr>
        </p:nvGraphicFramePr>
        <p:xfrm>
          <a:off x="107504" y="1369247"/>
          <a:ext cx="9001001" cy="5428428"/>
        </p:xfrm>
        <a:graphic>
          <a:graphicData uri="http://schemas.openxmlformats.org/drawingml/2006/table">
            <a:tbl>
              <a:tblPr firstRow="1" bandRow="1">
                <a:tableStyleId>{5C22544A-7EE6-4342-B048-85BDC9FD1C3A}</a:tableStyleId>
              </a:tblPr>
              <a:tblGrid>
                <a:gridCol w="1844673">
                  <a:extLst>
                    <a:ext uri="{9D8B030D-6E8A-4147-A177-3AD203B41FA5}">
                      <a16:colId xmlns:a16="http://schemas.microsoft.com/office/drawing/2014/main" val="1953285078"/>
                    </a:ext>
                  </a:extLst>
                </a:gridCol>
                <a:gridCol w="3817876">
                  <a:extLst>
                    <a:ext uri="{9D8B030D-6E8A-4147-A177-3AD203B41FA5}">
                      <a16:colId xmlns:a16="http://schemas.microsoft.com/office/drawing/2014/main" val="3793765599"/>
                    </a:ext>
                  </a:extLst>
                </a:gridCol>
                <a:gridCol w="1669226">
                  <a:extLst>
                    <a:ext uri="{9D8B030D-6E8A-4147-A177-3AD203B41FA5}">
                      <a16:colId xmlns:a16="http://schemas.microsoft.com/office/drawing/2014/main" val="1186932893"/>
                    </a:ext>
                  </a:extLst>
                </a:gridCol>
                <a:gridCol w="1669226">
                  <a:extLst>
                    <a:ext uri="{9D8B030D-6E8A-4147-A177-3AD203B41FA5}">
                      <a16:colId xmlns:a16="http://schemas.microsoft.com/office/drawing/2014/main" val="3828941879"/>
                    </a:ext>
                  </a:extLst>
                </a:gridCol>
              </a:tblGrid>
              <a:tr h="530580">
                <a:tc>
                  <a:txBody>
                    <a:bodyPr/>
                    <a:lstStyle/>
                    <a:p>
                      <a:pPr algn="ctr"/>
                      <a:r>
                        <a:rPr kumimoji="1" lang="ja-JP" altLang="en-US" sz="1400">
                          <a:latin typeface="BIZ UDゴシック" panose="020B0400000000000000" pitchFamily="49" charset="-128"/>
                          <a:ea typeface="BIZ UDゴシック" panose="020B0400000000000000" pitchFamily="49" charset="-128"/>
                        </a:rPr>
                        <a:t>損傷事例写真</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損傷の状態</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計画策定時</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計１，５３０</a:t>
                      </a:r>
                      <a:r>
                        <a:rPr kumimoji="1" lang="en-US" altLang="ja-JP" sz="1400" dirty="0">
                          <a:latin typeface="BIZ UDゴシック" panose="020B0400000000000000" pitchFamily="49" charset="-128"/>
                          <a:ea typeface="BIZ UDゴシック" panose="020B0400000000000000" pitchFamily="49" charset="-128"/>
                        </a:rPr>
                        <a:t>km)</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現　　在</a:t>
                      </a:r>
                      <a:br>
                        <a:rPr kumimoji="1" lang="en-US" altLang="ja-JP" sz="1400" dirty="0">
                          <a:latin typeface="BIZ UDゴシック" panose="020B0400000000000000" pitchFamily="49" charset="-128"/>
                          <a:ea typeface="BIZ UDゴシック" panose="020B0400000000000000" pitchFamily="49" charset="-128"/>
                        </a:rPr>
                      </a:br>
                      <a:r>
                        <a:rPr kumimoji="1" lang="en-US" altLang="ja-JP" sz="1400" dirty="0">
                          <a:latin typeface="BIZ UDゴシック" panose="020B0400000000000000" pitchFamily="49" charset="-128"/>
                          <a:ea typeface="BIZ UDゴシック" panose="020B0400000000000000" pitchFamily="49" charset="-128"/>
                        </a:rPr>
                        <a:t>(</a:t>
                      </a:r>
                      <a:r>
                        <a:rPr kumimoji="1" lang="ja-JP" altLang="en-US" sz="1400" dirty="0">
                          <a:latin typeface="BIZ UDゴシック" panose="020B0400000000000000" pitchFamily="49" charset="-128"/>
                          <a:ea typeface="BIZ UDゴシック" panose="020B0400000000000000" pitchFamily="49" charset="-128"/>
                        </a:rPr>
                        <a:t>計１，５７５</a:t>
                      </a:r>
                      <a:r>
                        <a:rPr kumimoji="1" lang="en-US" altLang="ja-JP" sz="1400" dirty="0">
                          <a:latin typeface="BIZ UDゴシック" panose="020B0400000000000000" pitchFamily="49" charset="-128"/>
                          <a:ea typeface="BIZ UDゴシック" panose="020B0400000000000000" pitchFamily="49" charset="-128"/>
                        </a:rPr>
                        <a:t>km)</a:t>
                      </a:r>
                      <a:endParaRPr kumimoji="1" lang="ja-JP" altLang="en-US" sz="1400" dirty="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827086340"/>
                  </a:ext>
                </a:extLst>
              </a:tr>
              <a:tr h="1216475">
                <a:tc>
                  <a:txBody>
                    <a:bodyPr/>
                    <a:lstStyle/>
                    <a:p>
                      <a:pPr algn="ctr"/>
                      <a:endParaRPr kumimoji="1" lang="ja-JP" altLang="en-US" sz="1400" kern="1200">
                        <a:solidFill>
                          <a:schemeClr val="dk1"/>
                        </a:solidFill>
                        <a:latin typeface="BIZ UDゴシック" panose="020B0400000000000000" pitchFamily="49" charset="-128"/>
                        <a:ea typeface="BIZ UDゴシック" panose="020B0400000000000000" pitchFamily="49"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М</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ＣＩ</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５</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比較的健全な状態</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快適に走行でき沿道における騒音・振動が少ない状態（高速道路並の管理）</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７７％</a:t>
                      </a:r>
                      <a:br>
                        <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１，１７８ </a:t>
                      </a:r>
                      <a:r>
                        <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km)</a:t>
                      </a:r>
                      <a:endPar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txBody>
                  <a:tcPr anchor="ctr"/>
                </a:tc>
                <a:tc>
                  <a:txBody>
                    <a:bodyPr/>
                    <a:lstStyle/>
                    <a:p>
                      <a:pPr marL="0" algn="ctr" defTabSz="914377" rtl="0" eaLnBrk="1" latinLnBrk="0" hangingPunct="1"/>
                      <a:r>
                        <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rPr>
                        <a:t>６６％</a:t>
                      </a:r>
                      <a:endPar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endParaRPr>
                    </a:p>
                    <a:p>
                      <a:pPr marL="0" algn="ctr" defTabSz="914377" rtl="0" eaLnBrk="1" latinLnBrk="0" hangingPunct="1"/>
                      <a:r>
                        <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rPr>
                        <a:t>(</a:t>
                      </a:r>
                      <a:r>
                        <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rPr>
                        <a:t>１，０３９ </a:t>
                      </a:r>
                      <a:r>
                        <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rPr>
                        <a:t>km)</a:t>
                      </a:r>
                      <a:endPar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endParaRPr>
                    </a:p>
                  </a:txBody>
                  <a:tcPr anchor="ctr"/>
                </a:tc>
                <a:extLst>
                  <a:ext uri="{0D108BD9-81ED-4DB2-BD59-A6C34878D82A}">
                    <a16:rowId xmlns:a16="http://schemas.microsoft.com/office/drawing/2014/main" val="318267269"/>
                  </a:ext>
                </a:extLst>
              </a:tr>
              <a:tr h="1216475">
                <a:tc>
                  <a:txBody>
                    <a:bodyPr/>
                    <a:lstStyle/>
                    <a:p>
                      <a:pPr algn="ctr"/>
                      <a:endParaRPr kumimoji="1" lang="ja-JP" altLang="en-US" sz="1400" kern="1200">
                        <a:solidFill>
                          <a:schemeClr val="dk1"/>
                        </a:solidFill>
                        <a:latin typeface="BIZ UDゴシック" panose="020B0400000000000000" pitchFamily="49" charset="-128"/>
                        <a:ea typeface="BIZ UDゴシック" panose="020B0400000000000000" pitchFamily="49"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　 ４≦</a:t>
                      </a:r>
                      <a:r>
                        <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М</a:t>
                      </a: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ＣＩ＜５</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わだち掘れ２０～２５ｍｍ程度</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ひび割れ率２０～３０％程度</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時速６０</a:t>
                      </a:r>
                      <a:r>
                        <a:rPr kumimoji="1" lang="en-US" altLang="ja-JP"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km</a:t>
                      </a: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程度でも安全に走行できる状態（幹線道路の管理）</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１３％</a:t>
                      </a:r>
                      <a:br>
                        <a:rPr kumimoji="1" lang="en-US" altLang="ja-JP"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１９９ </a:t>
                      </a:r>
                      <a:r>
                        <a:rPr kumimoji="1" lang="en-US" altLang="ja-JP"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km)</a:t>
                      </a:r>
                    </a:p>
                  </a:txBody>
                  <a:tcPr anchor="ctr"/>
                </a:tc>
                <a:tc>
                  <a:txBody>
                    <a:bodyPr/>
                    <a:lstStyle/>
                    <a:p>
                      <a:pPr marL="0" algn="ctr" defTabSz="914377" rtl="0" eaLnBrk="1" latinLnBrk="0" hangingPunct="1"/>
                      <a:r>
                        <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rPr>
                        <a:t>１９％</a:t>
                      </a:r>
                      <a:endPar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endParaRPr>
                    </a:p>
                    <a:p>
                      <a:pPr marL="0" algn="ctr" defTabSz="914377" rtl="0" eaLnBrk="1" latinLnBrk="0" hangingPunct="1"/>
                      <a:r>
                        <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rPr>
                        <a:t>(</a:t>
                      </a:r>
                      <a:r>
                        <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rPr>
                        <a:t>２９９ </a:t>
                      </a:r>
                      <a:r>
                        <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rPr>
                        <a:t>km)</a:t>
                      </a:r>
                      <a:endPar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endParaRPr>
                    </a:p>
                  </a:txBody>
                  <a:tcPr anchor="ctr"/>
                </a:tc>
                <a:extLst>
                  <a:ext uri="{0D108BD9-81ED-4DB2-BD59-A6C34878D82A}">
                    <a16:rowId xmlns:a16="http://schemas.microsoft.com/office/drawing/2014/main" val="697852511"/>
                  </a:ext>
                </a:extLst>
              </a:tr>
              <a:tr h="1216475">
                <a:tc>
                  <a:txBody>
                    <a:bodyPr/>
                    <a:lstStyle/>
                    <a:p>
                      <a:pPr algn="ctr"/>
                      <a:endParaRPr kumimoji="1" lang="ja-JP" altLang="en-US" sz="1400" kern="1200">
                        <a:solidFill>
                          <a:schemeClr val="dk1"/>
                        </a:solidFill>
                        <a:latin typeface="BIZ UDゴシック" panose="020B0400000000000000" pitchFamily="49" charset="-128"/>
                        <a:ea typeface="BIZ UDゴシック" panose="020B0400000000000000" pitchFamily="49"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　 ３≦</a:t>
                      </a:r>
                      <a:r>
                        <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М</a:t>
                      </a: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ＣＩ＜４</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わだち掘れ２５～３０ｍｍ程度</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ひび割れ率３０～４０％程度</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道路を安全に供用できる最低限度</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７％</a:t>
                      </a:r>
                      <a:br>
                        <a:rPr kumimoji="1" lang="en-US" altLang="ja-JP"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１０７ </a:t>
                      </a:r>
                      <a:r>
                        <a:rPr kumimoji="1" lang="en-US" altLang="ja-JP"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km)</a:t>
                      </a:r>
                      <a:endPar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txBody>
                  <a:tcPr anchor="ctr"/>
                </a:tc>
                <a:tc>
                  <a:txBody>
                    <a:bodyPr/>
                    <a:lstStyle/>
                    <a:p>
                      <a:pPr marL="0" algn="ctr" defTabSz="914377" rtl="0" eaLnBrk="1" latinLnBrk="0" hangingPunct="1"/>
                      <a:r>
                        <a:rPr kumimoji="1" lang="ja-JP" altLang="en-US" sz="1400" kern="1200">
                          <a:solidFill>
                            <a:schemeClr val="tx1"/>
                          </a:solidFill>
                          <a:latin typeface="BIZ UDゴシック" panose="020B0400000000000000" pitchFamily="49" charset="-128"/>
                          <a:ea typeface="BIZ UDゴシック" panose="020B0400000000000000" pitchFamily="49" charset="-128"/>
                          <a:cs typeface="+mn-cs"/>
                        </a:rPr>
                        <a:t>１０％</a:t>
                      </a:r>
                      <a:endParaRPr kumimoji="1" lang="en-US" altLang="ja-JP" sz="1400" kern="1200">
                        <a:solidFill>
                          <a:schemeClr val="tx1"/>
                        </a:solidFill>
                        <a:latin typeface="BIZ UDゴシック" panose="020B0400000000000000" pitchFamily="49" charset="-128"/>
                        <a:ea typeface="BIZ UDゴシック" panose="020B0400000000000000" pitchFamily="49" charset="-128"/>
                        <a:cs typeface="+mn-cs"/>
                      </a:endParaRPr>
                    </a:p>
                    <a:p>
                      <a:pPr marL="0" algn="ctr" defTabSz="914377" rtl="0" eaLnBrk="1" latinLnBrk="0" hangingPunct="1"/>
                      <a:r>
                        <a:rPr kumimoji="1" lang="en-US" altLang="ja-JP" sz="1400" kern="1200">
                          <a:solidFill>
                            <a:schemeClr val="tx1"/>
                          </a:solidFill>
                          <a:latin typeface="BIZ UDゴシック" panose="020B0400000000000000" pitchFamily="49" charset="-128"/>
                          <a:ea typeface="BIZ UDゴシック" panose="020B0400000000000000" pitchFamily="49" charset="-128"/>
                          <a:cs typeface="+mn-cs"/>
                        </a:rPr>
                        <a:t>(</a:t>
                      </a:r>
                      <a:r>
                        <a:rPr kumimoji="1" lang="ja-JP" altLang="en-US" sz="1400" kern="1200">
                          <a:solidFill>
                            <a:schemeClr val="tx1"/>
                          </a:solidFill>
                          <a:latin typeface="BIZ UDゴシック" panose="020B0400000000000000" pitchFamily="49" charset="-128"/>
                          <a:ea typeface="BIZ UDゴシック" panose="020B0400000000000000" pitchFamily="49" charset="-128"/>
                          <a:cs typeface="+mn-cs"/>
                        </a:rPr>
                        <a:t>１５８ </a:t>
                      </a:r>
                      <a:r>
                        <a:rPr kumimoji="1" lang="en-US" altLang="ja-JP" sz="1400" kern="1200">
                          <a:solidFill>
                            <a:schemeClr val="tx1"/>
                          </a:solidFill>
                          <a:latin typeface="BIZ UDゴシック" panose="020B0400000000000000" pitchFamily="49" charset="-128"/>
                          <a:ea typeface="BIZ UDゴシック" panose="020B0400000000000000" pitchFamily="49" charset="-128"/>
                          <a:cs typeface="+mn-cs"/>
                        </a:rPr>
                        <a:t>km)</a:t>
                      </a:r>
                      <a:endParaRPr kumimoji="1" lang="ja-JP" altLang="en-US" sz="1400" kern="1200">
                        <a:solidFill>
                          <a:schemeClr val="tx1"/>
                        </a:solidFill>
                        <a:latin typeface="BIZ UDゴシック" panose="020B0400000000000000" pitchFamily="49" charset="-128"/>
                        <a:ea typeface="BIZ UDゴシック" panose="020B0400000000000000" pitchFamily="49" charset="-128"/>
                        <a:cs typeface="+mn-cs"/>
                      </a:endParaRPr>
                    </a:p>
                  </a:txBody>
                  <a:tcPr anchor="ctr"/>
                </a:tc>
                <a:extLst>
                  <a:ext uri="{0D108BD9-81ED-4DB2-BD59-A6C34878D82A}">
                    <a16:rowId xmlns:a16="http://schemas.microsoft.com/office/drawing/2014/main" val="2350225200"/>
                  </a:ext>
                </a:extLst>
              </a:tr>
              <a:tr h="1248423">
                <a:tc>
                  <a:txBody>
                    <a:bodyPr/>
                    <a:lstStyle/>
                    <a:p>
                      <a:pPr algn="ctr"/>
                      <a:endParaRPr kumimoji="1" lang="ja-JP" altLang="en-US" sz="1400" kern="1200">
                        <a:solidFill>
                          <a:schemeClr val="dk1"/>
                        </a:solidFill>
                        <a:latin typeface="BIZ UDゴシック" panose="020B0400000000000000" pitchFamily="49" charset="-128"/>
                        <a:ea typeface="BIZ UDゴシック" panose="020B0400000000000000" pitchFamily="49"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М</a:t>
                      </a: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ＣＩ＜３</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わだち掘れ３０ｍｍ程度</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ひび割れ率４０％程度</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穴ぼこなどが発生しやすい状態</a:t>
                      </a:r>
                    </a:p>
                    <a:p>
                      <a:pPr marL="285750" marR="0" lvl="0" indent="-285750"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安全を確保することが困難であり早急な補修が必要</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a:t>
                      </a:r>
                      <a:br>
                        <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４６ </a:t>
                      </a:r>
                      <a:r>
                        <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km)</a:t>
                      </a:r>
                      <a:endPar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txBody>
                  <a:tcPr anchor="ctr"/>
                </a:tc>
                <a:tc>
                  <a:txBody>
                    <a:bodyPr/>
                    <a:lstStyle/>
                    <a:p>
                      <a:pPr marL="0" algn="ctr" defTabSz="914377" rtl="0" eaLnBrk="1" latinLnBrk="0" hangingPunct="1"/>
                      <a:r>
                        <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rPr>
                        <a:t>５％</a:t>
                      </a:r>
                      <a:endPar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endParaRPr>
                    </a:p>
                    <a:p>
                      <a:pPr marL="0" algn="ctr" defTabSz="914377" rtl="0" eaLnBrk="1" latinLnBrk="0" hangingPunct="1"/>
                      <a:r>
                        <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rPr>
                        <a:t>(</a:t>
                      </a:r>
                      <a:r>
                        <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rPr>
                        <a:t>７９ </a:t>
                      </a:r>
                      <a:r>
                        <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rPr>
                        <a:t>km)</a:t>
                      </a:r>
                      <a:endPar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endParaRPr>
                    </a:p>
                  </a:txBody>
                  <a:tcPr anchor="ctr"/>
                </a:tc>
                <a:extLst>
                  <a:ext uri="{0D108BD9-81ED-4DB2-BD59-A6C34878D82A}">
                    <a16:rowId xmlns:a16="http://schemas.microsoft.com/office/drawing/2014/main" val="1898907704"/>
                  </a:ext>
                </a:extLst>
              </a:tr>
            </a:tbl>
          </a:graphicData>
        </a:graphic>
      </p:graphicFrame>
      <p:sp>
        <p:nvSpPr>
          <p:cNvPr id="7" name="Text Box 5">
            <a:extLst>
              <a:ext uri="{FF2B5EF4-FFF2-40B4-BE49-F238E27FC236}">
                <a16:creationId xmlns:a16="http://schemas.microsoft.com/office/drawing/2014/main" id="{71542929-0519-F4FC-33E8-1795D13BE815}"/>
              </a:ext>
            </a:extLst>
          </p:cNvPr>
          <p:cNvSpPr txBox="1">
            <a:spLocks noChangeArrowheads="1"/>
          </p:cNvSpPr>
          <p:nvPr/>
        </p:nvSpPr>
        <p:spPr bwMode="auto">
          <a:xfrm>
            <a:off x="107504" y="1030642"/>
            <a:ext cx="88021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l" eaLnBrk="1" hangingPunct="1">
              <a:spcBef>
                <a:spcPts val="600"/>
              </a:spcBef>
            </a:pP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М</a:t>
            </a: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ＣＩ区分ごとの延長割合</a:t>
            </a:r>
            <a:endPar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2058" name="Picture 4">
            <a:extLst>
              <a:ext uri="{FF2B5EF4-FFF2-40B4-BE49-F238E27FC236}">
                <a16:creationId xmlns:a16="http://schemas.microsoft.com/office/drawing/2014/main" id="{30ED4D80-865A-DEC4-8F6B-F2644AA725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896" y="1934075"/>
            <a:ext cx="1473120" cy="1116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a:extLst>
              <a:ext uri="{FF2B5EF4-FFF2-40B4-BE49-F238E27FC236}">
                <a16:creationId xmlns:a16="http://schemas.microsoft.com/office/drawing/2014/main" id="{2082568C-5D5F-BA20-B3C5-EA1591AE65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35" y="3140968"/>
            <a:ext cx="1494000" cy="1116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CAC88125-DE2B-A2CC-3FC2-E27C8BECC6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0835" y="4300176"/>
            <a:ext cx="1482048" cy="1116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CF14C698-2423-48F3-4B03-9E420EC4B8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427" y="5586821"/>
            <a:ext cx="1518492" cy="111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323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FB4D9D77-80C7-0563-464C-75201A3A6C2D}"/>
              </a:ext>
            </a:extLst>
          </p:cNvPr>
          <p:cNvPicPr>
            <a:picLocks noChangeAspect="1"/>
          </p:cNvPicPr>
          <p:nvPr/>
        </p:nvPicPr>
        <p:blipFill>
          <a:blip r:embed="rId2"/>
          <a:stretch>
            <a:fillRect/>
          </a:stretch>
        </p:blipFill>
        <p:spPr>
          <a:xfrm>
            <a:off x="88870" y="2320717"/>
            <a:ext cx="2988000" cy="2274393"/>
          </a:xfrm>
          <a:prstGeom prst="rect">
            <a:avLst/>
          </a:prstGeom>
        </p:spPr>
      </p:pic>
      <p:pic>
        <p:nvPicPr>
          <p:cNvPr id="11" name="図 10">
            <a:extLst>
              <a:ext uri="{FF2B5EF4-FFF2-40B4-BE49-F238E27FC236}">
                <a16:creationId xmlns:a16="http://schemas.microsoft.com/office/drawing/2014/main" id="{C6277C34-893D-0E8B-B552-2FB7D56B2536}"/>
              </a:ext>
            </a:extLst>
          </p:cNvPr>
          <p:cNvPicPr>
            <a:picLocks noChangeAspect="1"/>
          </p:cNvPicPr>
          <p:nvPr/>
        </p:nvPicPr>
        <p:blipFill>
          <a:blip r:embed="rId3"/>
          <a:stretch>
            <a:fillRect/>
          </a:stretch>
        </p:blipFill>
        <p:spPr>
          <a:xfrm>
            <a:off x="3076870" y="2304218"/>
            <a:ext cx="2988000" cy="2267989"/>
          </a:xfrm>
          <a:prstGeom prst="rect">
            <a:avLst/>
          </a:prstGeom>
        </p:spPr>
      </p:pic>
      <p:pic>
        <p:nvPicPr>
          <p:cNvPr id="14" name="図 13">
            <a:extLst>
              <a:ext uri="{FF2B5EF4-FFF2-40B4-BE49-F238E27FC236}">
                <a16:creationId xmlns:a16="http://schemas.microsoft.com/office/drawing/2014/main" id="{31A89841-6D64-CDBC-4B60-AFCD97036ED0}"/>
              </a:ext>
            </a:extLst>
          </p:cNvPr>
          <p:cNvPicPr>
            <a:picLocks noChangeAspect="1"/>
          </p:cNvPicPr>
          <p:nvPr/>
        </p:nvPicPr>
        <p:blipFill>
          <a:blip r:embed="rId4"/>
          <a:stretch>
            <a:fillRect/>
          </a:stretch>
        </p:blipFill>
        <p:spPr>
          <a:xfrm>
            <a:off x="6135312" y="2305341"/>
            <a:ext cx="2988000" cy="2275787"/>
          </a:xfrm>
          <a:prstGeom prst="rect">
            <a:avLst/>
          </a:prstGeom>
        </p:spPr>
      </p:pic>
      <p:sp>
        <p:nvSpPr>
          <p:cNvPr id="4" name="コンテンツ プレースホルダー 2">
            <a:extLst>
              <a:ext uri="{FF2B5EF4-FFF2-40B4-BE49-F238E27FC236}">
                <a16:creationId xmlns:a16="http://schemas.microsoft.com/office/drawing/2014/main" id="{D3744FBA-83DC-FE83-68BC-C707F8C14FB1}"/>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a:latin typeface="BIZ UDゴシック" panose="020B0400000000000000" pitchFamily="49" charset="-128"/>
                <a:ea typeface="BIZ UDゴシック" panose="020B0400000000000000" pitchFamily="49" charset="-128"/>
                <a:cs typeface="Meiryo UI" panose="020B0604030504040204" pitchFamily="50" charset="-128"/>
              </a:rPr>
              <a:t>6-3</a:t>
            </a:r>
            <a:r>
              <a:rPr lang="ja-JP" altLang="en-US" sz="200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目標管理水準への対応状況［事業の進捗状況］</a:t>
            </a:r>
            <a:endParaRPr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37</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2" name="Text Box 5">
            <a:extLst>
              <a:ext uri="{FF2B5EF4-FFF2-40B4-BE49-F238E27FC236}">
                <a16:creationId xmlns:a16="http://schemas.microsoft.com/office/drawing/2014/main" id="{192B682A-E1C8-D8F9-8D71-8B4E8655990E}"/>
              </a:ext>
            </a:extLst>
          </p:cNvPr>
          <p:cNvSpPr txBox="1">
            <a:spLocks noChangeArrowheads="1"/>
          </p:cNvSpPr>
          <p:nvPr/>
        </p:nvSpPr>
        <p:spPr bwMode="auto">
          <a:xfrm>
            <a:off x="107504" y="1029918"/>
            <a:ext cx="88021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ja-JP" altLang="en-US" dirty="0"/>
              <a:t>◇重要度に応じた修繕実績の状況</a:t>
            </a:r>
            <a:endParaRPr lang="en-US" altLang="ja-JP" dirty="0"/>
          </a:p>
        </p:txBody>
      </p:sp>
      <p:sp>
        <p:nvSpPr>
          <p:cNvPr id="13" name="正方形/長方形 22">
            <a:extLst>
              <a:ext uri="{FF2B5EF4-FFF2-40B4-BE49-F238E27FC236}">
                <a16:creationId xmlns:a16="http://schemas.microsoft.com/office/drawing/2014/main" id="{B75860AB-11D6-C878-350F-4B78D395318F}"/>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６）舗装における維持管理の取組状況</a:t>
            </a:r>
          </a:p>
        </p:txBody>
      </p:sp>
      <p:graphicFrame>
        <p:nvGraphicFramePr>
          <p:cNvPr id="27" name="表 26">
            <a:extLst>
              <a:ext uri="{FF2B5EF4-FFF2-40B4-BE49-F238E27FC236}">
                <a16:creationId xmlns:a16="http://schemas.microsoft.com/office/drawing/2014/main" id="{2B5A719E-E467-D972-53FC-CD83CAEC920C}"/>
              </a:ext>
            </a:extLst>
          </p:cNvPr>
          <p:cNvGraphicFramePr>
            <a:graphicFrameLocks noGrp="1"/>
          </p:cNvGraphicFramePr>
          <p:nvPr/>
        </p:nvGraphicFramePr>
        <p:xfrm>
          <a:off x="1451544" y="4797152"/>
          <a:ext cx="6238652" cy="1584000"/>
        </p:xfrm>
        <a:graphic>
          <a:graphicData uri="http://schemas.openxmlformats.org/drawingml/2006/table">
            <a:tbl>
              <a:tblPr firstRow="1" bandRow="1">
                <a:tableStyleId>{5C22544A-7EE6-4342-B048-85BDC9FD1C3A}</a:tableStyleId>
              </a:tblPr>
              <a:tblGrid>
                <a:gridCol w="982652">
                  <a:extLst>
                    <a:ext uri="{9D8B030D-6E8A-4147-A177-3AD203B41FA5}">
                      <a16:colId xmlns:a16="http://schemas.microsoft.com/office/drawing/2014/main" val="1953285078"/>
                    </a:ext>
                  </a:extLst>
                </a:gridCol>
                <a:gridCol w="1476000">
                  <a:extLst>
                    <a:ext uri="{9D8B030D-6E8A-4147-A177-3AD203B41FA5}">
                      <a16:colId xmlns:a16="http://schemas.microsoft.com/office/drawing/2014/main" val="3793765599"/>
                    </a:ext>
                  </a:extLst>
                </a:gridCol>
                <a:gridCol w="1620000">
                  <a:extLst>
                    <a:ext uri="{9D8B030D-6E8A-4147-A177-3AD203B41FA5}">
                      <a16:colId xmlns:a16="http://schemas.microsoft.com/office/drawing/2014/main" val="1186932893"/>
                    </a:ext>
                  </a:extLst>
                </a:gridCol>
                <a:gridCol w="2160000">
                  <a:extLst>
                    <a:ext uri="{9D8B030D-6E8A-4147-A177-3AD203B41FA5}">
                      <a16:colId xmlns:a16="http://schemas.microsoft.com/office/drawing/2014/main" val="3828941879"/>
                    </a:ext>
                  </a:extLst>
                </a:gridCol>
              </a:tblGrid>
              <a:tr h="316800">
                <a:tc>
                  <a:txBody>
                    <a:bodyPr/>
                    <a:lstStyle/>
                    <a:p>
                      <a:pPr algn="ctr"/>
                      <a:r>
                        <a:rPr kumimoji="1" lang="ja-JP" altLang="en-US" sz="1400">
                          <a:latin typeface="BIZ UDゴシック" panose="020B0400000000000000" pitchFamily="49" charset="-128"/>
                          <a:ea typeface="BIZ UDゴシック" panose="020B0400000000000000" pitchFamily="49" charset="-128"/>
                        </a:rPr>
                        <a:t>重要度</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管理延長（</a:t>
                      </a:r>
                      <a:r>
                        <a:rPr kumimoji="1" lang="en-US" altLang="ja-JP" sz="1400">
                          <a:latin typeface="BIZ UDゴシック" panose="020B0400000000000000" pitchFamily="49" charset="-128"/>
                          <a:ea typeface="BIZ UDゴシック" panose="020B0400000000000000" pitchFamily="49" charset="-128"/>
                        </a:rPr>
                        <a:t>km</a:t>
                      </a:r>
                      <a:r>
                        <a:rPr kumimoji="1" lang="ja-JP" altLang="en-US" sz="1400">
                          <a:latin typeface="BIZ UDゴシック" panose="020B0400000000000000" pitchFamily="49" charset="-128"/>
                          <a:ea typeface="BIZ UDゴシック" panose="020B0400000000000000" pitchFamily="49" charset="-128"/>
                        </a:rPr>
                        <a:t>）</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管理面積（万</a:t>
                      </a:r>
                      <a:r>
                        <a:rPr kumimoji="1" lang="en-US" altLang="ja-JP" sz="1400">
                          <a:latin typeface="BIZ UDゴシック" panose="020B0400000000000000" pitchFamily="49" charset="-128"/>
                          <a:ea typeface="BIZ UDゴシック" panose="020B0400000000000000" pitchFamily="49" charset="-128"/>
                        </a:rPr>
                        <a:t>m2</a:t>
                      </a:r>
                      <a:r>
                        <a:rPr kumimoji="1" lang="ja-JP" altLang="en-US" sz="1400">
                          <a:latin typeface="BIZ UDゴシック" panose="020B0400000000000000" pitchFamily="49" charset="-128"/>
                          <a:ea typeface="BIZ UDゴシック" panose="020B0400000000000000" pitchFamily="49" charset="-128"/>
                        </a:rPr>
                        <a:t>）</a:t>
                      </a:r>
                    </a:p>
                  </a:txBody>
                  <a:tcPr anchor="ctr"/>
                </a:tc>
                <a:tc>
                  <a:txBody>
                    <a:bodyPr/>
                    <a:lstStyle/>
                    <a:p>
                      <a:pPr algn="ctr"/>
                      <a:r>
                        <a:rPr kumimoji="1" lang="ja-JP" altLang="en-US" sz="1400">
                          <a:latin typeface="BIZ UDゴシック" panose="020B0400000000000000" pitchFamily="49" charset="-128"/>
                          <a:ea typeface="BIZ UDゴシック" panose="020B0400000000000000" pitchFamily="49" charset="-128"/>
                        </a:rPr>
                        <a:t>目標管理水準</a:t>
                      </a:r>
                      <a:r>
                        <a:rPr kumimoji="1" lang="ja-JP" altLang="en-US" sz="1400" kern="1200">
                          <a:solidFill>
                            <a:schemeClr val="bg1"/>
                          </a:solidFill>
                          <a:latin typeface="BIZ UDゴシック" panose="020B0400000000000000" pitchFamily="49" charset="-128"/>
                          <a:ea typeface="BIZ UDゴシック" panose="020B0400000000000000" pitchFamily="49" charset="-128"/>
                          <a:cs typeface="+mn-cs"/>
                        </a:rPr>
                        <a:t>（</a:t>
                      </a:r>
                      <a:r>
                        <a:rPr kumimoji="1" lang="en-US" altLang="ja-JP" sz="1400" kern="1200">
                          <a:solidFill>
                            <a:schemeClr val="bg1"/>
                          </a:solidFill>
                          <a:latin typeface="BIZ UDゴシック" panose="020B0400000000000000" pitchFamily="49" charset="-128"/>
                          <a:ea typeface="BIZ UDゴシック" panose="020B0400000000000000" pitchFamily="49" charset="-128"/>
                          <a:cs typeface="+mn-cs"/>
                        </a:rPr>
                        <a:t>MCI</a:t>
                      </a:r>
                      <a:r>
                        <a:rPr kumimoji="1" lang="ja-JP" altLang="en-US" sz="1400" kern="1200">
                          <a:solidFill>
                            <a:schemeClr val="bg1"/>
                          </a:solidFill>
                          <a:latin typeface="BIZ UDゴシック" panose="020B0400000000000000" pitchFamily="49" charset="-128"/>
                          <a:ea typeface="BIZ UDゴシック" panose="020B0400000000000000" pitchFamily="49" charset="-128"/>
                          <a:cs typeface="+mn-cs"/>
                        </a:rPr>
                        <a:t>値）</a:t>
                      </a:r>
                      <a:endParaRPr kumimoji="1" lang="ja-JP" altLang="en-US" sz="140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827086340"/>
                  </a:ext>
                </a:extLst>
              </a:tr>
              <a:tr h="316800">
                <a:tc>
                  <a:txBody>
                    <a:bodyPr/>
                    <a:lstStyle/>
                    <a:p>
                      <a:pPr algn="ct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大</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　２００</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　３２０</a:t>
                      </a:r>
                    </a:p>
                  </a:txBody>
                  <a:tcPr anchor="ctr"/>
                </a:tc>
                <a:tc>
                  <a:txBody>
                    <a:bodyPr/>
                    <a:lstStyle/>
                    <a:p>
                      <a:pPr marL="0" algn="ctr" defTabSz="914377" rtl="0" eaLnBrk="1" latinLnBrk="0" hangingPunct="1"/>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５．０</a:t>
                      </a:r>
                    </a:p>
                  </a:txBody>
                  <a:tcPr anchor="ctr"/>
                </a:tc>
                <a:extLst>
                  <a:ext uri="{0D108BD9-81ED-4DB2-BD59-A6C34878D82A}">
                    <a16:rowId xmlns:a16="http://schemas.microsoft.com/office/drawing/2014/main" val="318267269"/>
                  </a:ext>
                </a:extLst>
              </a:tr>
              <a:tr h="316800">
                <a:tc>
                  <a:txBody>
                    <a:bodyPr/>
                    <a:lstStyle/>
                    <a:p>
                      <a:pPr algn="ct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中</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　４６０</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　４５０</a:t>
                      </a:r>
                    </a:p>
                  </a:txBody>
                  <a:tcPr anchor="ctr"/>
                </a:tc>
                <a:tc>
                  <a:txBody>
                    <a:bodyPr/>
                    <a:lstStyle/>
                    <a:p>
                      <a:pPr marL="0" algn="ctr" defTabSz="914377" rtl="0" eaLnBrk="1" latinLnBrk="0" hangingPunct="1"/>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４．０</a:t>
                      </a:r>
                    </a:p>
                  </a:txBody>
                  <a:tcPr anchor="ctr"/>
                </a:tc>
                <a:extLst>
                  <a:ext uri="{0D108BD9-81ED-4DB2-BD59-A6C34878D82A}">
                    <a16:rowId xmlns:a16="http://schemas.microsoft.com/office/drawing/2014/main" val="697852511"/>
                  </a:ext>
                </a:extLst>
              </a:tr>
              <a:tr h="316800">
                <a:tc>
                  <a:txBody>
                    <a:bodyPr/>
                    <a:lstStyle/>
                    <a:p>
                      <a:pPr algn="ct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小</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　８４０</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　５４０</a:t>
                      </a:r>
                    </a:p>
                  </a:txBody>
                  <a:tcPr anchor="ctr"/>
                </a:tc>
                <a:tc>
                  <a:txBody>
                    <a:bodyPr/>
                    <a:lstStyle/>
                    <a:p>
                      <a:pPr marL="0" algn="ctr" defTabSz="914377" rtl="0" eaLnBrk="1" latinLnBrk="0" hangingPunct="1"/>
                      <a:r>
                        <a:rPr kumimoji="1" lang="ja-JP" altLang="en-US" sz="1400" kern="1200" dirty="0">
                          <a:solidFill>
                            <a:schemeClr val="dk1"/>
                          </a:solidFill>
                          <a:latin typeface="BIZ UDゴシック" panose="020B0400000000000000" pitchFamily="49" charset="-128"/>
                          <a:ea typeface="BIZ UDゴシック" panose="020B0400000000000000" pitchFamily="49" charset="-128"/>
                          <a:cs typeface="+mn-cs"/>
                        </a:rPr>
                        <a:t>３．０</a:t>
                      </a:r>
                    </a:p>
                  </a:txBody>
                  <a:tcPr anchor="ctr"/>
                </a:tc>
                <a:extLst>
                  <a:ext uri="{0D108BD9-81ED-4DB2-BD59-A6C34878D82A}">
                    <a16:rowId xmlns:a16="http://schemas.microsoft.com/office/drawing/2014/main" val="2350225200"/>
                  </a:ext>
                </a:extLst>
              </a:tr>
              <a:tr h="316800">
                <a:tc>
                  <a:txBody>
                    <a:bodyPr/>
                    <a:lstStyle/>
                    <a:p>
                      <a:pPr algn="ct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計</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約１，５００</a:t>
                      </a:r>
                    </a:p>
                  </a:txBody>
                  <a:tcPr anchor="ct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約１，３１０</a:t>
                      </a:r>
                    </a:p>
                  </a:txBody>
                  <a:tcPr anchor="ctr"/>
                </a:tc>
                <a:tc>
                  <a:txBody>
                    <a:bodyPr/>
                    <a:lstStyle/>
                    <a:p>
                      <a:pPr marL="0" algn="ctr" defTabSz="914377" rtl="0" eaLnBrk="1" latinLnBrk="0" hangingPunct="1"/>
                      <a:r>
                        <a:rPr kumimoji="1" lang="ja-JP" altLang="en-US" sz="1400" kern="1200" dirty="0">
                          <a:solidFill>
                            <a:schemeClr val="dk1"/>
                          </a:solidFill>
                          <a:latin typeface="BIZ UDゴシック" panose="020B0400000000000000" pitchFamily="49" charset="-128"/>
                          <a:ea typeface="BIZ UDゴシック" panose="020B0400000000000000" pitchFamily="49" charset="-128"/>
                          <a:cs typeface="+mn-cs"/>
                        </a:rPr>
                        <a:t>ー</a:t>
                      </a:r>
                    </a:p>
                  </a:txBody>
                  <a:tcPr anchor="ctr"/>
                </a:tc>
                <a:extLst>
                  <a:ext uri="{0D108BD9-81ED-4DB2-BD59-A6C34878D82A}">
                    <a16:rowId xmlns:a16="http://schemas.microsoft.com/office/drawing/2014/main" val="1898907704"/>
                  </a:ext>
                </a:extLst>
              </a:tr>
            </a:tbl>
          </a:graphicData>
        </a:graphic>
      </p:graphicFrame>
      <p:sp>
        <p:nvSpPr>
          <p:cNvPr id="28" name="テキスト ボックス 27">
            <a:extLst>
              <a:ext uri="{FF2B5EF4-FFF2-40B4-BE49-F238E27FC236}">
                <a16:creationId xmlns:a16="http://schemas.microsoft.com/office/drawing/2014/main" id="{79477924-E026-5E4D-019A-7F64680C74E9}"/>
              </a:ext>
            </a:extLst>
          </p:cNvPr>
          <p:cNvSpPr txBox="1"/>
          <p:nvPr/>
        </p:nvSpPr>
        <p:spPr>
          <a:xfrm>
            <a:off x="5661298" y="6377553"/>
            <a:ext cx="3024336" cy="507831"/>
          </a:xfrm>
          <a:prstGeom prst="rect">
            <a:avLst/>
          </a:prstGeom>
          <a:noFill/>
        </p:spPr>
        <p:txBody>
          <a:bodyPr wrap="square">
            <a:spAutoFit/>
          </a:bodyPr>
          <a:lstStyle/>
          <a:p>
            <a:pPr eaLnBrk="1" hangingPunct="1">
              <a:spcBef>
                <a:spcPts val="600"/>
              </a:spcBef>
            </a:pPr>
            <a:r>
              <a:rPr lang="en-US" altLang="ja-JP" sz="11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100" dirty="0">
                <a:latin typeface="BIZ UDゴシック" panose="020B0400000000000000" pitchFamily="49" charset="-128"/>
                <a:ea typeface="BIZ UDゴシック" panose="020B0400000000000000" pitchFamily="49" charset="-128"/>
                <a:cs typeface="Meiryo UI" panose="020B0604030504040204" pitchFamily="50" charset="-128"/>
              </a:rPr>
              <a:t>計画策定時の値を記載</a:t>
            </a:r>
            <a:endParaRPr lang="en-US" altLang="ja-JP" sz="1100" dirty="0">
              <a:latin typeface="BIZ UDゴシック" panose="020B0400000000000000" pitchFamily="49" charset="-128"/>
              <a:ea typeface="BIZ UDゴシック" panose="020B0400000000000000" pitchFamily="49" charset="-128"/>
              <a:cs typeface="Meiryo UI" panose="020B0604030504040204" pitchFamily="50" charset="-128"/>
            </a:endParaRPr>
          </a:p>
          <a:p>
            <a:pPr eaLnBrk="1" hangingPunct="1">
              <a:spcBef>
                <a:spcPts val="600"/>
              </a:spcBef>
            </a:pPr>
            <a:r>
              <a:rPr lang="en-US" altLang="ja-JP" sz="11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100" dirty="0">
                <a:latin typeface="BIZ UDゴシック" panose="020B0400000000000000" pitchFamily="49" charset="-128"/>
                <a:ea typeface="BIZ UDゴシック" panose="020B0400000000000000" pitchFamily="49" charset="-128"/>
                <a:cs typeface="Meiryo UI" panose="020B0604030504040204" pitchFamily="50" charset="-128"/>
              </a:rPr>
              <a:t>管理延長および管理面積は橋梁部分を除く</a:t>
            </a:r>
          </a:p>
        </p:txBody>
      </p:sp>
      <p:sp>
        <p:nvSpPr>
          <p:cNvPr id="7" name="Text Box 5">
            <a:extLst>
              <a:ext uri="{FF2B5EF4-FFF2-40B4-BE49-F238E27FC236}">
                <a16:creationId xmlns:a16="http://schemas.microsoft.com/office/drawing/2014/main" id="{0291A954-0C1A-7887-31F7-3D72DC2F6B01}"/>
              </a:ext>
            </a:extLst>
          </p:cNvPr>
          <p:cNvSpPr txBox="1">
            <a:spLocks noChangeArrowheads="1"/>
          </p:cNvSpPr>
          <p:nvPr/>
        </p:nvSpPr>
        <p:spPr bwMode="auto">
          <a:xfrm>
            <a:off x="-123801" y="1438187"/>
            <a:ext cx="46958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ja-JP" altLang="en-US" dirty="0"/>
              <a:t>　</a:t>
            </a:r>
            <a:r>
              <a:rPr lang="en-US" altLang="ja-JP" dirty="0"/>
              <a:t>【</a:t>
            </a:r>
            <a:r>
              <a:rPr lang="ja-JP" altLang="en-US" dirty="0"/>
              <a:t>補修必要面積と工事実施面積の比較</a:t>
            </a:r>
            <a:r>
              <a:rPr lang="en-US" altLang="ja-JP" dirty="0"/>
              <a:t>】</a:t>
            </a:r>
            <a:endParaRPr lang="ja-JP" altLang="en-US" dirty="0"/>
          </a:p>
        </p:txBody>
      </p:sp>
      <p:sp>
        <p:nvSpPr>
          <p:cNvPr id="34" name="Text Box 5">
            <a:extLst>
              <a:ext uri="{FF2B5EF4-FFF2-40B4-BE49-F238E27FC236}">
                <a16:creationId xmlns:a16="http://schemas.microsoft.com/office/drawing/2014/main" id="{25A84600-48BE-3F87-0ACA-FBD69B68C406}"/>
              </a:ext>
            </a:extLst>
          </p:cNvPr>
          <p:cNvSpPr txBox="1">
            <a:spLocks noChangeArrowheads="1"/>
          </p:cNvSpPr>
          <p:nvPr/>
        </p:nvSpPr>
        <p:spPr bwMode="auto">
          <a:xfrm>
            <a:off x="251520" y="1739654"/>
            <a:ext cx="28253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ts val="600"/>
              </a:spcBef>
            </a:pPr>
            <a:r>
              <a:rPr lang="ja-JP" altLang="en-US" sz="1400">
                <a:latin typeface="BIZ UDゴシック" panose="020B0400000000000000" pitchFamily="49" charset="-128"/>
                <a:ea typeface="BIZ UDゴシック" panose="020B0400000000000000" pitchFamily="49" charset="-128"/>
                <a:cs typeface="Meiryo UI" panose="020B0604030504040204" pitchFamily="50" charset="-128"/>
              </a:rPr>
              <a:t>重要度 大</a:t>
            </a:r>
            <a:endParaRPr lang="en-US" altLang="ja-JP" sz="1400">
              <a:latin typeface="BIZ UDゴシック" panose="020B0400000000000000" pitchFamily="49" charset="-128"/>
              <a:ea typeface="BIZ UDゴシック" panose="020B0400000000000000" pitchFamily="49" charset="-128"/>
              <a:cs typeface="Meiryo UI" panose="020B0604030504040204" pitchFamily="50" charset="-128"/>
            </a:endParaRPr>
          </a:p>
          <a:p>
            <a:pPr algn="ctr" eaLnBrk="1" hangingPunct="1">
              <a:spcBef>
                <a:spcPts val="600"/>
              </a:spcBef>
            </a:pPr>
            <a:r>
              <a:rPr lang="en-US" altLang="ja-JP" sz="14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a:latin typeface="BIZ UDゴシック" panose="020B0400000000000000" pitchFamily="49" charset="-128"/>
                <a:ea typeface="BIZ UDゴシック" panose="020B0400000000000000" pitchFamily="49" charset="-128"/>
                <a:cs typeface="Meiryo UI" panose="020B0604030504040204" pitchFamily="50" charset="-128"/>
              </a:rPr>
              <a:t>目標管理水準：</a:t>
            </a:r>
            <a:r>
              <a:rPr lang="en-US" altLang="ja-JP" sz="1400">
                <a:latin typeface="BIZ UDゴシック" panose="020B0400000000000000" pitchFamily="49" charset="-128"/>
                <a:ea typeface="BIZ UDゴシック" panose="020B0400000000000000" pitchFamily="49" charset="-128"/>
                <a:cs typeface="Meiryo UI" panose="020B0604030504040204" pitchFamily="50" charset="-128"/>
              </a:rPr>
              <a:t>MCI</a:t>
            </a:r>
            <a:r>
              <a:rPr lang="ja-JP" altLang="en-US" sz="1400">
                <a:latin typeface="BIZ UDゴシック" panose="020B0400000000000000" pitchFamily="49" charset="-128"/>
                <a:ea typeface="BIZ UDゴシック" panose="020B0400000000000000" pitchFamily="49" charset="-128"/>
                <a:cs typeface="Meiryo UI" panose="020B0604030504040204" pitchFamily="50" charset="-128"/>
              </a:rPr>
              <a:t>５</a:t>
            </a:r>
            <a:r>
              <a:rPr lang="en-US" altLang="ja-JP" sz="1400">
                <a:latin typeface="BIZ UDゴシック" panose="020B0400000000000000" pitchFamily="49" charset="-128"/>
                <a:ea typeface="BIZ UDゴシック" panose="020B0400000000000000" pitchFamily="49" charset="-128"/>
                <a:cs typeface="Meiryo UI" panose="020B0604030504040204" pitchFamily="50" charset="-128"/>
              </a:rPr>
              <a:t>)</a:t>
            </a:r>
            <a:endParaRPr lang="ja-JP" altLang="en-US" sz="14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5" name="Text Box 5">
            <a:extLst>
              <a:ext uri="{FF2B5EF4-FFF2-40B4-BE49-F238E27FC236}">
                <a16:creationId xmlns:a16="http://schemas.microsoft.com/office/drawing/2014/main" id="{54285672-ECB5-0B69-5C18-B13B202F8DE4}"/>
              </a:ext>
            </a:extLst>
          </p:cNvPr>
          <p:cNvSpPr txBox="1">
            <a:spLocks noChangeArrowheads="1"/>
          </p:cNvSpPr>
          <p:nvPr/>
        </p:nvSpPr>
        <p:spPr bwMode="auto">
          <a:xfrm>
            <a:off x="3202114" y="1720553"/>
            <a:ext cx="28253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ts val="600"/>
              </a:spcBef>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重要度 中</a:t>
            </a:r>
            <a:endPar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algn="ctr" eaLnBrk="1" hangingPunct="1">
              <a:spcBef>
                <a:spcPts val="600"/>
              </a:spcBef>
            </a:pPr>
            <a:r>
              <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目標管理水準：</a:t>
            </a:r>
            <a:r>
              <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rPr>
              <a:t>MCI</a:t>
            </a: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４</a:t>
            </a:r>
            <a:r>
              <a:rPr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rPr>
              <a:t>)</a:t>
            </a:r>
            <a:endPar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6" name="Text Box 5">
            <a:extLst>
              <a:ext uri="{FF2B5EF4-FFF2-40B4-BE49-F238E27FC236}">
                <a16:creationId xmlns:a16="http://schemas.microsoft.com/office/drawing/2014/main" id="{998EB588-2698-5E28-25EE-9D9A8EC291CF}"/>
              </a:ext>
            </a:extLst>
          </p:cNvPr>
          <p:cNvSpPr txBox="1">
            <a:spLocks noChangeArrowheads="1"/>
          </p:cNvSpPr>
          <p:nvPr/>
        </p:nvSpPr>
        <p:spPr bwMode="auto">
          <a:xfrm>
            <a:off x="6181772" y="1700808"/>
            <a:ext cx="2825350" cy="600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ts val="600"/>
              </a:spcBef>
            </a:pPr>
            <a:r>
              <a:rPr lang="ja-JP" altLang="en-US" sz="1400">
                <a:latin typeface="BIZ UDゴシック" panose="020B0400000000000000" pitchFamily="49" charset="-128"/>
                <a:ea typeface="BIZ UDゴシック" panose="020B0400000000000000" pitchFamily="49" charset="-128"/>
                <a:cs typeface="Meiryo UI" panose="020B0604030504040204" pitchFamily="50" charset="-128"/>
              </a:rPr>
              <a:t>重要度 小</a:t>
            </a:r>
            <a:endParaRPr lang="en-US" altLang="ja-JP" sz="1400">
              <a:latin typeface="BIZ UDゴシック" panose="020B0400000000000000" pitchFamily="49" charset="-128"/>
              <a:ea typeface="BIZ UDゴシック" panose="020B0400000000000000" pitchFamily="49" charset="-128"/>
              <a:cs typeface="Meiryo UI" panose="020B0604030504040204" pitchFamily="50" charset="-128"/>
            </a:endParaRPr>
          </a:p>
          <a:p>
            <a:pPr algn="ctr" eaLnBrk="1" hangingPunct="1">
              <a:spcBef>
                <a:spcPts val="600"/>
              </a:spcBef>
            </a:pPr>
            <a:r>
              <a:rPr lang="en-US" altLang="ja-JP" sz="14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400">
                <a:latin typeface="BIZ UDゴシック" panose="020B0400000000000000" pitchFamily="49" charset="-128"/>
                <a:ea typeface="BIZ UDゴシック" panose="020B0400000000000000" pitchFamily="49" charset="-128"/>
                <a:cs typeface="Meiryo UI" panose="020B0604030504040204" pitchFamily="50" charset="-128"/>
              </a:rPr>
              <a:t>目標管理水準：</a:t>
            </a:r>
            <a:r>
              <a:rPr lang="en-US" altLang="ja-JP" sz="1400">
                <a:latin typeface="BIZ UDゴシック" panose="020B0400000000000000" pitchFamily="49" charset="-128"/>
                <a:ea typeface="BIZ UDゴシック" panose="020B0400000000000000" pitchFamily="49" charset="-128"/>
                <a:cs typeface="Meiryo UI" panose="020B0604030504040204" pitchFamily="50" charset="-128"/>
              </a:rPr>
              <a:t>MCI</a:t>
            </a:r>
            <a:r>
              <a:rPr lang="ja-JP" altLang="en-US" sz="1400">
                <a:latin typeface="BIZ UDゴシック" panose="020B0400000000000000" pitchFamily="49" charset="-128"/>
                <a:ea typeface="BIZ UDゴシック" panose="020B0400000000000000" pitchFamily="49" charset="-128"/>
                <a:cs typeface="Meiryo UI" panose="020B0604030504040204" pitchFamily="50" charset="-128"/>
              </a:rPr>
              <a:t>３</a:t>
            </a:r>
            <a:r>
              <a:rPr lang="en-US" altLang="ja-JP" sz="1400">
                <a:latin typeface="BIZ UDゴシック" panose="020B0400000000000000" pitchFamily="49" charset="-128"/>
                <a:ea typeface="BIZ UDゴシック" panose="020B0400000000000000" pitchFamily="49" charset="-128"/>
                <a:cs typeface="Meiryo UI" panose="020B0604030504040204" pitchFamily="50" charset="-128"/>
              </a:rPr>
              <a:t>)</a:t>
            </a:r>
            <a:endParaRPr lang="ja-JP" altLang="en-US" sz="14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7" name="テキスト ボックス 16">
            <a:extLst>
              <a:ext uri="{FF2B5EF4-FFF2-40B4-BE49-F238E27FC236}">
                <a16:creationId xmlns:a16="http://schemas.microsoft.com/office/drawing/2014/main" id="{1D73B294-0741-41EA-8214-CD3D799F58BD}"/>
              </a:ext>
            </a:extLst>
          </p:cNvPr>
          <p:cNvSpPr txBox="1"/>
          <p:nvPr/>
        </p:nvSpPr>
        <p:spPr>
          <a:xfrm>
            <a:off x="5076056" y="4556436"/>
            <a:ext cx="4044811" cy="261610"/>
          </a:xfrm>
          <a:prstGeom prst="rect">
            <a:avLst/>
          </a:prstGeom>
          <a:noFill/>
        </p:spPr>
        <p:txBody>
          <a:bodyPr wrap="square">
            <a:spAutoFit/>
          </a:bodyPr>
          <a:lstStyle/>
          <a:p>
            <a:pPr eaLnBrk="1" hangingPunct="1">
              <a:spcBef>
                <a:spcPts val="600"/>
              </a:spcBef>
            </a:pPr>
            <a:r>
              <a:rPr lang="en-US" altLang="ja-JP" sz="11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100">
                <a:latin typeface="BIZ UDゴシック" panose="020B0400000000000000" pitchFamily="49" charset="-128"/>
                <a:ea typeface="BIZ UDゴシック" panose="020B0400000000000000" pitchFamily="49" charset="-128"/>
                <a:cs typeface="Meiryo UI" panose="020B0604030504040204" pitchFamily="50" charset="-128"/>
              </a:rPr>
              <a:t>単価契約、直営作業による日常維持管理の修繕箇所は除く</a:t>
            </a:r>
          </a:p>
        </p:txBody>
      </p:sp>
      <p:pic>
        <p:nvPicPr>
          <p:cNvPr id="12" name="図 11">
            <a:extLst>
              <a:ext uri="{FF2B5EF4-FFF2-40B4-BE49-F238E27FC236}">
                <a16:creationId xmlns:a16="http://schemas.microsoft.com/office/drawing/2014/main" id="{EF440FF4-1718-4B0D-678F-A79E6A1D0990}"/>
              </a:ext>
            </a:extLst>
          </p:cNvPr>
          <p:cNvPicPr>
            <a:picLocks noChangeAspect="1"/>
          </p:cNvPicPr>
          <p:nvPr/>
        </p:nvPicPr>
        <p:blipFill>
          <a:blip r:embed="rId5"/>
          <a:stretch>
            <a:fillRect/>
          </a:stretch>
        </p:blipFill>
        <p:spPr>
          <a:xfrm>
            <a:off x="5892349" y="1348950"/>
            <a:ext cx="2952000" cy="185689"/>
          </a:xfrm>
          <a:prstGeom prst="rect">
            <a:avLst/>
          </a:prstGeom>
        </p:spPr>
      </p:pic>
    </p:spTree>
    <p:extLst>
      <p:ext uri="{BB962C8B-B14F-4D97-AF65-F5344CB8AC3E}">
        <p14:creationId xmlns:p14="http://schemas.microsoft.com/office/powerpoint/2010/main" val="3766488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38</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2" name="コンテンツ プレースホルダー 2">
            <a:extLst>
              <a:ext uri="{FF2B5EF4-FFF2-40B4-BE49-F238E27FC236}">
                <a16:creationId xmlns:a16="http://schemas.microsoft.com/office/drawing/2014/main" id="{A0FBC035-AF22-8050-669C-ABA4580BC1B2}"/>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a:latin typeface="BIZ UDゴシック" panose="020B0400000000000000" pitchFamily="49" charset="-128"/>
                <a:ea typeface="BIZ UDゴシック" panose="020B0400000000000000" pitchFamily="49" charset="-128"/>
                <a:cs typeface="Meiryo UI" panose="020B0604030504040204" pitchFamily="50" charset="-128"/>
              </a:rPr>
              <a:t>6-4</a:t>
            </a:r>
            <a:r>
              <a:rPr lang="ja-JP" altLang="en-US" sz="200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目標管理水準への対応状況［劣化予測式］</a:t>
            </a:r>
            <a:endParaRPr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 name="Text Box 5">
            <a:extLst>
              <a:ext uri="{FF2B5EF4-FFF2-40B4-BE49-F238E27FC236}">
                <a16:creationId xmlns:a16="http://schemas.microsoft.com/office/drawing/2014/main" id="{62F63E79-DE37-043C-78FE-471BF9B0ADAD}"/>
              </a:ext>
            </a:extLst>
          </p:cNvPr>
          <p:cNvSpPr txBox="1">
            <a:spLocks noChangeArrowheads="1"/>
          </p:cNvSpPr>
          <p:nvPr/>
        </p:nvSpPr>
        <p:spPr bwMode="auto">
          <a:xfrm>
            <a:off x="107504" y="1053674"/>
            <a:ext cx="88021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ja-JP" altLang="en-US" dirty="0">
                <a:solidFill>
                  <a:schemeClr val="tx1"/>
                </a:solidFill>
              </a:rPr>
              <a:t>◇ＭＣＩの劣化予測式（</a:t>
            </a:r>
            <a:r>
              <a:rPr lang="zh-CN" altLang="en-US" dirty="0">
                <a:solidFill>
                  <a:schemeClr val="tx1"/>
                </a:solidFill>
              </a:rPr>
              <a:t>大阪府舗装点検要領</a:t>
            </a:r>
            <a:r>
              <a:rPr lang="ja-JP" altLang="en-US" dirty="0">
                <a:solidFill>
                  <a:schemeClr val="tx1"/>
                </a:solidFill>
              </a:rPr>
              <a:t>に記載）</a:t>
            </a:r>
            <a:endParaRPr lang="en-US" altLang="ja-JP" dirty="0">
              <a:solidFill>
                <a:schemeClr val="tx1"/>
              </a:solidFill>
            </a:endParaRPr>
          </a:p>
        </p:txBody>
      </p:sp>
      <p:sp>
        <p:nvSpPr>
          <p:cNvPr id="8" name="正方形/長方形 22">
            <a:extLst>
              <a:ext uri="{FF2B5EF4-FFF2-40B4-BE49-F238E27FC236}">
                <a16:creationId xmlns:a16="http://schemas.microsoft.com/office/drawing/2014/main" id="{9BF596F7-7EC2-EF7A-76D2-D5A8C78658C5}"/>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６）舗装における維持管理の取組状況</a:t>
            </a:r>
          </a:p>
        </p:txBody>
      </p:sp>
      <p:sp>
        <p:nvSpPr>
          <p:cNvPr id="10" name="Text Box 5">
            <a:extLst>
              <a:ext uri="{FF2B5EF4-FFF2-40B4-BE49-F238E27FC236}">
                <a16:creationId xmlns:a16="http://schemas.microsoft.com/office/drawing/2014/main" id="{1CC4BF5C-9D0B-A8B1-E4FE-1820565E79EC}"/>
              </a:ext>
            </a:extLst>
          </p:cNvPr>
          <p:cNvSpPr txBox="1">
            <a:spLocks noChangeArrowheads="1"/>
          </p:cNvSpPr>
          <p:nvPr/>
        </p:nvSpPr>
        <p:spPr bwMode="auto">
          <a:xfrm>
            <a:off x="107504" y="1484784"/>
            <a:ext cx="460851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en-US" altLang="ja-JP" dirty="0"/>
              <a:t>【</a:t>
            </a:r>
            <a:r>
              <a:rPr lang="ja-JP" altLang="en-US" dirty="0"/>
              <a:t>劣化予測式</a:t>
            </a:r>
            <a:r>
              <a:rPr lang="en-US" altLang="ja-JP" dirty="0"/>
              <a:t>】</a:t>
            </a:r>
          </a:p>
        </p:txBody>
      </p:sp>
      <p:sp>
        <p:nvSpPr>
          <p:cNvPr id="6" name="Text Box 5">
            <a:extLst>
              <a:ext uri="{FF2B5EF4-FFF2-40B4-BE49-F238E27FC236}">
                <a16:creationId xmlns:a16="http://schemas.microsoft.com/office/drawing/2014/main" id="{D65B8C61-21EF-0ED0-76F8-7720F3733891}"/>
              </a:ext>
            </a:extLst>
          </p:cNvPr>
          <p:cNvSpPr txBox="1">
            <a:spLocks noChangeArrowheads="1"/>
          </p:cNvSpPr>
          <p:nvPr/>
        </p:nvSpPr>
        <p:spPr bwMode="auto">
          <a:xfrm>
            <a:off x="4868584" y="1484784"/>
            <a:ext cx="4176024" cy="232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en-US" altLang="ja-JP" sz="1200" dirty="0"/>
              <a:t>【</a:t>
            </a:r>
            <a:r>
              <a:rPr lang="ja-JP" altLang="en-US" sz="1200" dirty="0"/>
              <a:t>アスファルト舗装</a:t>
            </a:r>
            <a:r>
              <a:rPr lang="en-US" altLang="ja-JP" sz="1200" dirty="0"/>
              <a:t>】</a:t>
            </a:r>
          </a:p>
          <a:p>
            <a:r>
              <a:rPr lang="en-US" altLang="ja-JP" sz="1200" dirty="0"/>
              <a:t>MCI</a:t>
            </a:r>
            <a:r>
              <a:rPr lang="ja-JP" altLang="en-US" sz="1200" dirty="0"/>
              <a:t>＝</a:t>
            </a:r>
            <a:r>
              <a:rPr lang="en-US" altLang="ja-JP" sz="1200" dirty="0"/>
              <a:t>10</a:t>
            </a:r>
            <a:r>
              <a:rPr lang="ja-JP" altLang="en-US" sz="1200" dirty="0"/>
              <a:t>－</a:t>
            </a:r>
            <a:r>
              <a:rPr lang="en-US" altLang="ja-JP" sz="1200" dirty="0"/>
              <a:t>1.48 C</a:t>
            </a:r>
            <a:r>
              <a:rPr lang="en-US" altLang="ja-JP" sz="1200" baseline="30000" dirty="0"/>
              <a:t>0.3</a:t>
            </a:r>
            <a:r>
              <a:rPr lang="ja-JP" altLang="en-US" sz="1200" dirty="0"/>
              <a:t>－</a:t>
            </a:r>
            <a:r>
              <a:rPr lang="en-US" altLang="ja-JP" sz="1200" dirty="0"/>
              <a:t>0.29D</a:t>
            </a:r>
            <a:r>
              <a:rPr lang="en-US" altLang="ja-JP" sz="1200" baseline="30000" dirty="0"/>
              <a:t>0.7</a:t>
            </a:r>
            <a:r>
              <a:rPr lang="ja-JP" altLang="en-US" sz="1200" dirty="0"/>
              <a:t>－</a:t>
            </a:r>
            <a:r>
              <a:rPr lang="en-US" altLang="ja-JP" sz="1200" dirty="0"/>
              <a:t>0.47σ</a:t>
            </a:r>
            <a:r>
              <a:rPr lang="en-US" altLang="ja-JP" sz="1200" baseline="30000" dirty="0"/>
              <a:t>0.2</a:t>
            </a:r>
            <a:r>
              <a:rPr lang="en-US" altLang="ja-JP" sz="1200" dirty="0"/>
              <a:t> (1</a:t>
            </a:r>
            <a:r>
              <a:rPr lang="ja-JP" altLang="en-US" sz="1200" dirty="0"/>
              <a:t>式</a:t>
            </a:r>
            <a:r>
              <a:rPr lang="en-US" altLang="ja-JP" sz="1200" dirty="0"/>
              <a:t>)</a:t>
            </a:r>
          </a:p>
          <a:p>
            <a:r>
              <a:rPr lang="en-US" altLang="ja-JP" sz="1200" dirty="0"/>
              <a:t>MCI</a:t>
            </a:r>
            <a:r>
              <a:rPr lang="ja-JP" altLang="en-US" sz="1200" baseline="-25000" dirty="0"/>
              <a:t>０</a:t>
            </a:r>
            <a:r>
              <a:rPr lang="ja-JP" altLang="en-US" sz="1200" dirty="0"/>
              <a:t>＝</a:t>
            </a:r>
            <a:r>
              <a:rPr lang="en-US" altLang="ja-JP" sz="1200" dirty="0"/>
              <a:t>10</a:t>
            </a:r>
            <a:r>
              <a:rPr lang="ja-JP" altLang="en-US" sz="1200" dirty="0"/>
              <a:t>－</a:t>
            </a:r>
            <a:r>
              <a:rPr lang="en-US" altLang="ja-JP" sz="1200" dirty="0"/>
              <a:t>1.51 C</a:t>
            </a:r>
            <a:r>
              <a:rPr lang="en-US" altLang="ja-JP" sz="1200" baseline="30000" dirty="0"/>
              <a:t>0.3</a:t>
            </a:r>
            <a:r>
              <a:rPr lang="en-US" altLang="ja-JP" sz="1200" dirty="0"/>
              <a:t> </a:t>
            </a:r>
            <a:r>
              <a:rPr lang="ja-JP" altLang="en-US" sz="1200" dirty="0"/>
              <a:t>－ </a:t>
            </a:r>
            <a:r>
              <a:rPr lang="en-US" altLang="ja-JP" sz="1200" dirty="0"/>
              <a:t>0.30D</a:t>
            </a:r>
            <a:r>
              <a:rPr lang="en-US" altLang="ja-JP" sz="1200" baseline="30000" dirty="0"/>
              <a:t>0.7</a:t>
            </a:r>
            <a:r>
              <a:rPr lang="en-US" altLang="ja-JP" sz="1200" dirty="0"/>
              <a:t> (2</a:t>
            </a:r>
            <a:r>
              <a:rPr lang="ja-JP" altLang="en-US" sz="1200" dirty="0"/>
              <a:t>式</a:t>
            </a:r>
            <a:r>
              <a:rPr lang="en-US" altLang="ja-JP" sz="1200" dirty="0"/>
              <a:t>)</a:t>
            </a:r>
          </a:p>
          <a:p>
            <a:r>
              <a:rPr lang="en-US" altLang="ja-JP" sz="1200" dirty="0"/>
              <a:t>MCI</a:t>
            </a:r>
            <a:r>
              <a:rPr lang="ja-JP" altLang="en-US" sz="1200" baseline="-25000" dirty="0"/>
              <a:t>１</a:t>
            </a:r>
            <a:r>
              <a:rPr lang="ja-JP" altLang="en-US" sz="1200" dirty="0"/>
              <a:t>＝</a:t>
            </a:r>
            <a:r>
              <a:rPr lang="en-US" altLang="ja-JP" sz="1200" dirty="0"/>
              <a:t>10</a:t>
            </a:r>
            <a:r>
              <a:rPr lang="ja-JP" altLang="en-US" sz="1200" dirty="0"/>
              <a:t>－</a:t>
            </a:r>
            <a:r>
              <a:rPr lang="en-US" altLang="ja-JP" sz="1200" dirty="0"/>
              <a:t>2.23 C</a:t>
            </a:r>
            <a:r>
              <a:rPr lang="en-US" altLang="ja-JP" sz="1200" baseline="30000" dirty="0"/>
              <a:t>0.3</a:t>
            </a:r>
            <a:r>
              <a:rPr lang="en-US" altLang="ja-JP" sz="1200" dirty="0"/>
              <a:t> (3</a:t>
            </a:r>
            <a:r>
              <a:rPr lang="ja-JP" altLang="en-US" sz="1200" dirty="0"/>
              <a:t>式</a:t>
            </a:r>
            <a:r>
              <a:rPr lang="en-US" altLang="ja-JP" sz="1200" dirty="0"/>
              <a:t>)</a:t>
            </a:r>
          </a:p>
          <a:p>
            <a:r>
              <a:rPr lang="en-US" altLang="ja-JP" sz="1200" dirty="0"/>
              <a:t>MCI</a:t>
            </a:r>
            <a:r>
              <a:rPr lang="ja-JP" altLang="en-US" sz="1200" baseline="-25000" dirty="0"/>
              <a:t>２</a:t>
            </a:r>
            <a:r>
              <a:rPr lang="ja-JP" altLang="en-US" sz="1200" dirty="0"/>
              <a:t>＝</a:t>
            </a:r>
            <a:r>
              <a:rPr lang="en-US" altLang="ja-JP" sz="1200" dirty="0"/>
              <a:t>10</a:t>
            </a:r>
            <a:r>
              <a:rPr lang="ja-JP" altLang="en-US" sz="1200" dirty="0"/>
              <a:t>－</a:t>
            </a:r>
            <a:r>
              <a:rPr lang="en-US" altLang="ja-JP" sz="1200" dirty="0"/>
              <a:t>0.54 D</a:t>
            </a:r>
            <a:r>
              <a:rPr lang="en-US" altLang="ja-JP" sz="1200" baseline="30000" dirty="0"/>
              <a:t>0.7</a:t>
            </a:r>
            <a:r>
              <a:rPr lang="en-US" altLang="ja-JP" sz="1200" dirty="0"/>
              <a:t> (4</a:t>
            </a:r>
            <a:r>
              <a:rPr lang="ja-JP" altLang="en-US" sz="1200" dirty="0"/>
              <a:t>式</a:t>
            </a:r>
            <a:r>
              <a:rPr lang="en-US" altLang="ja-JP" sz="1200" dirty="0"/>
              <a:t>)</a:t>
            </a:r>
          </a:p>
          <a:p>
            <a:r>
              <a:rPr lang="ja-JP" altLang="en-US" sz="1200" dirty="0"/>
              <a:t>　</a:t>
            </a:r>
            <a:r>
              <a:rPr lang="en-US" altLang="ja-JP" sz="1200" dirty="0"/>
              <a:t>C</a:t>
            </a:r>
            <a:r>
              <a:rPr lang="ja-JP" altLang="en-US" sz="1200" dirty="0"/>
              <a:t>：ひび割れ率（％）、</a:t>
            </a:r>
            <a:r>
              <a:rPr lang="en-US" altLang="ja-JP" sz="1200" dirty="0"/>
              <a:t>D</a:t>
            </a:r>
            <a:r>
              <a:rPr lang="ja-JP" altLang="en-US" sz="1200" dirty="0"/>
              <a:t>：わだち掘れ量（㎜）</a:t>
            </a:r>
            <a:endParaRPr lang="en-US" altLang="ja-JP" sz="1200" dirty="0"/>
          </a:p>
          <a:p>
            <a:r>
              <a:rPr lang="ja-JP" altLang="en-US" sz="1200" dirty="0"/>
              <a:t>　</a:t>
            </a:r>
            <a:r>
              <a:rPr lang="en-US" altLang="ja-JP" sz="1200" dirty="0"/>
              <a:t>σ</a:t>
            </a:r>
            <a:r>
              <a:rPr lang="ja-JP" altLang="en-US" sz="1200" dirty="0"/>
              <a:t>：平たん性（㎜）</a:t>
            </a:r>
            <a:br>
              <a:rPr lang="en-US" altLang="ja-JP" sz="1200" dirty="0"/>
            </a:br>
            <a:endParaRPr lang="en-US" altLang="ja-JP" sz="1200" dirty="0"/>
          </a:p>
          <a:p>
            <a:endParaRPr lang="en-US" altLang="ja-JP" sz="1400" b="1" dirty="0"/>
          </a:p>
        </p:txBody>
      </p:sp>
      <p:pic>
        <p:nvPicPr>
          <p:cNvPr id="22" name="図 21">
            <a:extLst>
              <a:ext uri="{FF2B5EF4-FFF2-40B4-BE49-F238E27FC236}">
                <a16:creationId xmlns:a16="http://schemas.microsoft.com/office/drawing/2014/main" id="{AF81EDC5-73E4-7522-892C-00ED4A722C53}"/>
              </a:ext>
            </a:extLst>
          </p:cNvPr>
          <p:cNvPicPr>
            <a:picLocks noChangeAspect="1"/>
          </p:cNvPicPr>
          <p:nvPr/>
        </p:nvPicPr>
        <p:blipFill>
          <a:blip r:embed="rId3"/>
          <a:stretch>
            <a:fillRect/>
          </a:stretch>
        </p:blipFill>
        <p:spPr>
          <a:xfrm>
            <a:off x="332592" y="2002193"/>
            <a:ext cx="3960000" cy="1079467"/>
          </a:xfrm>
          <a:prstGeom prst="rect">
            <a:avLst/>
          </a:prstGeom>
        </p:spPr>
      </p:pic>
      <p:pic>
        <p:nvPicPr>
          <p:cNvPr id="24" name="図 23">
            <a:extLst>
              <a:ext uri="{FF2B5EF4-FFF2-40B4-BE49-F238E27FC236}">
                <a16:creationId xmlns:a16="http://schemas.microsoft.com/office/drawing/2014/main" id="{A7FF42C5-686D-FDDC-9595-CD01BCA1B6B1}"/>
              </a:ext>
            </a:extLst>
          </p:cNvPr>
          <p:cNvPicPr>
            <a:picLocks noChangeAspect="1"/>
          </p:cNvPicPr>
          <p:nvPr/>
        </p:nvPicPr>
        <p:blipFill>
          <a:blip r:embed="rId4"/>
          <a:stretch>
            <a:fillRect/>
          </a:stretch>
        </p:blipFill>
        <p:spPr>
          <a:xfrm>
            <a:off x="332592" y="3318216"/>
            <a:ext cx="3960000" cy="1396267"/>
          </a:xfrm>
          <a:prstGeom prst="rect">
            <a:avLst/>
          </a:prstGeom>
        </p:spPr>
      </p:pic>
      <p:pic>
        <p:nvPicPr>
          <p:cNvPr id="25" name="図 24">
            <a:extLst>
              <a:ext uri="{FF2B5EF4-FFF2-40B4-BE49-F238E27FC236}">
                <a16:creationId xmlns:a16="http://schemas.microsoft.com/office/drawing/2014/main" id="{B1500742-E6D0-0881-6FD1-F7F22DFA34F4}"/>
              </a:ext>
            </a:extLst>
          </p:cNvPr>
          <p:cNvPicPr>
            <a:picLocks noChangeAspect="1"/>
          </p:cNvPicPr>
          <p:nvPr/>
        </p:nvPicPr>
        <p:blipFill>
          <a:blip r:embed="rId5"/>
          <a:stretch>
            <a:fillRect/>
          </a:stretch>
        </p:blipFill>
        <p:spPr>
          <a:xfrm>
            <a:off x="332592" y="4951040"/>
            <a:ext cx="3132000" cy="939010"/>
          </a:xfrm>
          <a:prstGeom prst="rect">
            <a:avLst/>
          </a:prstGeom>
        </p:spPr>
      </p:pic>
      <p:pic>
        <p:nvPicPr>
          <p:cNvPr id="9" name="図 8">
            <a:extLst>
              <a:ext uri="{FF2B5EF4-FFF2-40B4-BE49-F238E27FC236}">
                <a16:creationId xmlns:a16="http://schemas.microsoft.com/office/drawing/2014/main" id="{EC0CC966-75AF-AA7F-7B0E-2612E12F63D9}"/>
              </a:ext>
            </a:extLst>
          </p:cNvPr>
          <p:cNvPicPr>
            <a:picLocks noChangeAspect="1"/>
          </p:cNvPicPr>
          <p:nvPr/>
        </p:nvPicPr>
        <p:blipFill>
          <a:blip r:embed="rId6"/>
          <a:stretch>
            <a:fillRect/>
          </a:stretch>
        </p:blipFill>
        <p:spPr>
          <a:xfrm>
            <a:off x="4508600" y="3773359"/>
            <a:ext cx="4320000" cy="3084641"/>
          </a:xfrm>
          <a:prstGeom prst="rect">
            <a:avLst/>
          </a:prstGeom>
        </p:spPr>
      </p:pic>
      <p:sp>
        <p:nvSpPr>
          <p:cNvPr id="12" name="Text Box 5">
            <a:extLst>
              <a:ext uri="{FF2B5EF4-FFF2-40B4-BE49-F238E27FC236}">
                <a16:creationId xmlns:a16="http://schemas.microsoft.com/office/drawing/2014/main" id="{4EEA4622-8717-C0B5-D450-323498F747C9}"/>
              </a:ext>
            </a:extLst>
          </p:cNvPr>
          <p:cNvSpPr txBox="1">
            <a:spLocks noChangeArrowheads="1"/>
          </p:cNvSpPr>
          <p:nvPr/>
        </p:nvSpPr>
        <p:spPr bwMode="auto">
          <a:xfrm>
            <a:off x="4851410" y="3318216"/>
            <a:ext cx="417602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en-US" altLang="ja-JP" sz="1400" dirty="0"/>
              <a:t>※4</a:t>
            </a:r>
            <a:r>
              <a:rPr lang="ja-JP" altLang="en-US" sz="1400" dirty="0"/>
              <a:t>式のうち最小値を採用</a:t>
            </a:r>
            <a:endParaRPr lang="en-US" altLang="ja-JP" sz="1400" dirty="0"/>
          </a:p>
        </p:txBody>
      </p:sp>
    </p:spTree>
    <p:extLst>
      <p:ext uri="{BB962C8B-B14F-4D97-AF65-F5344CB8AC3E}">
        <p14:creationId xmlns:p14="http://schemas.microsoft.com/office/powerpoint/2010/main" val="2139208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2030-D9AF-5904-55E7-3F7BB08B1123}"/>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22754FAF-640B-B692-E1B5-08D60DFD5150}"/>
              </a:ext>
            </a:extLst>
          </p:cNvPr>
          <p:cNvPicPr>
            <a:picLocks noChangeAspect="1"/>
          </p:cNvPicPr>
          <p:nvPr/>
        </p:nvPicPr>
        <p:blipFill>
          <a:blip r:embed="rId2"/>
          <a:stretch>
            <a:fillRect/>
          </a:stretch>
        </p:blipFill>
        <p:spPr>
          <a:xfrm>
            <a:off x="1682584" y="1407101"/>
            <a:ext cx="5652032" cy="1886664"/>
          </a:xfrm>
          <a:prstGeom prst="rect">
            <a:avLst/>
          </a:prstGeom>
        </p:spPr>
      </p:pic>
      <p:sp>
        <p:nvSpPr>
          <p:cNvPr id="3" name="スライド番号プレースホルダー 2">
            <a:extLst>
              <a:ext uri="{FF2B5EF4-FFF2-40B4-BE49-F238E27FC236}">
                <a16:creationId xmlns:a16="http://schemas.microsoft.com/office/drawing/2014/main" id="{8B38B178-F24F-3DE4-6656-BBB35752212B}"/>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39</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F8F5B733-666C-0355-E037-748D969C52D2}"/>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2" name="コンテンツ プレースホルダー 2">
            <a:extLst>
              <a:ext uri="{FF2B5EF4-FFF2-40B4-BE49-F238E27FC236}">
                <a16:creationId xmlns:a16="http://schemas.microsoft.com/office/drawing/2014/main" id="{D9F86A30-AD56-BE78-06EC-EF34EE471539}"/>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6-4</a:t>
            </a:r>
            <a:r>
              <a:rPr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　目標管理水準への対応状況［劣化予測式］</a:t>
            </a:r>
            <a:endParaRPr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4" name="Text Box 5">
            <a:extLst>
              <a:ext uri="{FF2B5EF4-FFF2-40B4-BE49-F238E27FC236}">
                <a16:creationId xmlns:a16="http://schemas.microsoft.com/office/drawing/2014/main" id="{500A700A-88C4-2513-10FF-8F66B3174026}"/>
              </a:ext>
            </a:extLst>
          </p:cNvPr>
          <p:cNvSpPr txBox="1">
            <a:spLocks noChangeArrowheads="1"/>
          </p:cNvSpPr>
          <p:nvPr/>
        </p:nvSpPr>
        <p:spPr bwMode="auto">
          <a:xfrm>
            <a:off x="107504" y="1053674"/>
            <a:ext cx="88021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ja-JP" altLang="en-US" dirty="0">
                <a:solidFill>
                  <a:schemeClr val="tx1"/>
                </a:solidFill>
              </a:rPr>
              <a:t>◇劣化予測と実際の劣化を比較</a:t>
            </a:r>
          </a:p>
        </p:txBody>
      </p:sp>
      <p:sp>
        <p:nvSpPr>
          <p:cNvPr id="9" name="Text Box 5">
            <a:extLst>
              <a:ext uri="{FF2B5EF4-FFF2-40B4-BE49-F238E27FC236}">
                <a16:creationId xmlns:a16="http://schemas.microsoft.com/office/drawing/2014/main" id="{F4FCD173-91B4-A652-21BD-BFD5CCCC1188}"/>
              </a:ext>
            </a:extLst>
          </p:cNvPr>
          <p:cNvSpPr txBox="1">
            <a:spLocks noChangeArrowheads="1"/>
          </p:cNvSpPr>
          <p:nvPr/>
        </p:nvSpPr>
        <p:spPr bwMode="auto">
          <a:xfrm>
            <a:off x="229251" y="3181132"/>
            <a:ext cx="392415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ja-JP" altLang="en-US" dirty="0"/>
              <a:t>◇劣化進行程度（実績）</a:t>
            </a:r>
          </a:p>
        </p:txBody>
      </p:sp>
      <p:sp>
        <p:nvSpPr>
          <p:cNvPr id="8" name="正方形/長方形 22">
            <a:extLst>
              <a:ext uri="{FF2B5EF4-FFF2-40B4-BE49-F238E27FC236}">
                <a16:creationId xmlns:a16="http://schemas.microsoft.com/office/drawing/2014/main" id="{5BC1C20B-5383-477E-89DD-4B4521EFA6C6}"/>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６）舗装における維持管理の取組状況</a:t>
            </a:r>
          </a:p>
        </p:txBody>
      </p:sp>
      <p:sp>
        <p:nvSpPr>
          <p:cNvPr id="18" name="Text Box 5">
            <a:extLst>
              <a:ext uri="{FF2B5EF4-FFF2-40B4-BE49-F238E27FC236}">
                <a16:creationId xmlns:a16="http://schemas.microsoft.com/office/drawing/2014/main" id="{75CF177E-9CCB-5C2D-0D68-3427D6222A40}"/>
              </a:ext>
            </a:extLst>
          </p:cNvPr>
          <p:cNvSpPr txBox="1">
            <a:spLocks noChangeArrowheads="1"/>
          </p:cNvSpPr>
          <p:nvPr/>
        </p:nvSpPr>
        <p:spPr bwMode="auto">
          <a:xfrm>
            <a:off x="326241" y="3488947"/>
            <a:ext cx="28253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ts val="600"/>
              </a:spcBef>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大型車交通量 Ｎ４以下</a:t>
            </a:r>
          </a:p>
        </p:txBody>
      </p:sp>
      <p:sp>
        <p:nvSpPr>
          <p:cNvPr id="19" name="Text Box 5">
            <a:extLst>
              <a:ext uri="{FF2B5EF4-FFF2-40B4-BE49-F238E27FC236}">
                <a16:creationId xmlns:a16="http://schemas.microsoft.com/office/drawing/2014/main" id="{8AC74011-64F7-F18B-54F0-C04E1E99853B}"/>
              </a:ext>
            </a:extLst>
          </p:cNvPr>
          <p:cNvSpPr txBox="1">
            <a:spLocks noChangeArrowheads="1"/>
          </p:cNvSpPr>
          <p:nvPr/>
        </p:nvSpPr>
        <p:spPr bwMode="auto">
          <a:xfrm>
            <a:off x="3268009" y="3464611"/>
            <a:ext cx="28253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ts val="600"/>
              </a:spcBef>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大型車交通量 Ｎ５</a:t>
            </a:r>
          </a:p>
        </p:txBody>
      </p:sp>
      <p:sp>
        <p:nvSpPr>
          <p:cNvPr id="20" name="Text Box 5">
            <a:extLst>
              <a:ext uri="{FF2B5EF4-FFF2-40B4-BE49-F238E27FC236}">
                <a16:creationId xmlns:a16="http://schemas.microsoft.com/office/drawing/2014/main" id="{29FBB237-900D-F0BA-3FBD-DF19D80B57CD}"/>
              </a:ext>
            </a:extLst>
          </p:cNvPr>
          <p:cNvSpPr txBox="1">
            <a:spLocks noChangeArrowheads="1"/>
          </p:cNvSpPr>
          <p:nvPr/>
        </p:nvSpPr>
        <p:spPr bwMode="auto">
          <a:xfrm>
            <a:off x="6137611" y="3474487"/>
            <a:ext cx="282535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ctr" eaLnBrk="1" hangingPunct="1">
              <a:spcBef>
                <a:spcPts val="600"/>
              </a:spcBef>
            </a:pP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大型車交通量 Ｎ６以上</a:t>
            </a:r>
          </a:p>
        </p:txBody>
      </p:sp>
      <p:pic>
        <p:nvPicPr>
          <p:cNvPr id="33" name="図 32">
            <a:extLst>
              <a:ext uri="{FF2B5EF4-FFF2-40B4-BE49-F238E27FC236}">
                <a16:creationId xmlns:a16="http://schemas.microsoft.com/office/drawing/2014/main" id="{D0B33072-5905-1034-75FE-40F0DE709B7B}"/>
              </a:ext>
            </a:extLst>
          </p:cNvPr>
          <p:cNvPicPr>
            <a:picLocks noChangeAspect="1"/>
          </p:cNvPicPr>
          <p:nvPr/>
        </p:nvPicPr>
        <p:blipFill>
          <a:blip r:embed="rId3"/>
          <a:stretch>
            <a:fillRect/>
          </a:stretch>
        </p:blipFill>
        <p:spPr>
          <a:xfrm>
            <a:off x="54675" y="3774558"/>
            <a:ext cx="3060000" cy="3093626"/>
          </a:xfrm>
          <a:prstGeom prst="rect">
            <a:avLst/>
          </a:prstGeom>
        </p:spPr>
      </p:pic>
      <p:pic>
        <p:nvPicPr>
          <p:cNvPr id="34" name="図 33">
            <a:extLst>
              <a:ext uri="{FF2B5EF4-FFF2-40B4-BE49-F238E27FC236}">
                <a16:creationId xmlns:a16="http://schemas.microsoft.com/office/drawing/2014/main" id="{7CA8C294-8374-436D-A839-A6896B0B8BA3}"/>
              </a:ext>
            </a:extLst>
          </p:cNvPr>
          <p:cNvPicPr>
            <a:picLocks noChangeAspect="1"/>
          </p:cNvPicPr>
          <p:nvPr/>
        </p:nvPicPr>
        <p:blipFill>
          <a:blip r:embed="rId4"/>
          <a:stretch>
            <a:fillRect/>
          </a:stretch>
        </p:blipFill>
        <p:spPr>
          <a:xfrm>
            <a:off x="2953858" y="3762512"/>
            <a:ext cx="3060000" cy="3095796"/>
          </a:xfrm>
          <a:prstGeom prst="rect">
            <a:avLst/>
          </a:prstGeom>
        </p:spPr>
      </p:pic>
      <p:pic>
        <p:nvPicPr>
          <p:cNvPr id="35" name="図 34">
            <a:extLst>
              <a:ext uri="{FF2B5EF4-FFF2-40B4-BE49-F238E27FC236}">
                <a16:creationId xmlns:a16="http://schemas.microsoft.com/office/drawing/2014/main" id="{5908742B-9688-A06C-8DAB-CF92BDFFAE3E}"/>
              </a:ext>
            </a:extLst>
          </p:cNvPr>
          <p:cNvPicPr>
            <a:picLocks noChangeAspect="1"/>
          </p:cNvPicPr>
          <p:nvPr/>
        </p:nvPicPr>
        <p:blipFill>
          <a:blip r:embed="rId5"/>
          <a:stretch>
            <a:fillRect/>
          </a:stretch>
        </p:blipFill>
        <p:spPr>
          <a:xfrm>
            <a:off x="5824048" y="3782264"/>
            <a:ext cx="3060000" cy="3095796"/>
          </a:xfrm>
          <a:prstGeom prst="rect">
            <a:avLst/>
          </a:prstGeom>
        </p:spPr>
      </p:pic>
    </p:spTree>
    <p:extLst>
      <p:ext uri="{BB962C8B-B14F-4D97-AF65-F5344CB8AC3E}">
        <p14:creationId xmlns:p14="http://schemas.microsoft.com/office/powerpoint/2010/main" val="2981854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山形 24">
            <a:extLst>
              <a:ext uri="{FF2B5EF4-FFF2-40B4-BE49-F238E27FC236}">
                <a16:creationId xmlns:a16="http://schemas.microsoft.com/office/drawing/2014/main" id="{2B01F302-DC0C-4706-926D-84BA4D124C3E}"/>
              </a:ext>
            </a:extLst>
          </p:cNvPr>
          <p:cNvSpPr/>
          <p:nvPr/>
        </p:nvSpPr>
        <p:spPr bwMode="auto">
          <a:xfrm rot="5400000">
            <a:off x="-193990" y="1258483"/>
            <a:ext cx="1531972" cy="9345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26" name="山形 4">
            <a:extLst>
              <a:ext uri="{FF2B5EF4-FFF2-40B4-BE49-F238E27FC236}">
                <a16:creationId xmlns:a16="http://schemas.microsoft.com/office/drawing/2014/main" id="{B3F866BF-C0D2-45DC-8144-9C8827D85946}"/>
              </a:ext>
            </a:extLst>
          </p:cNvPr>
          <p:cNvSpPr/>
          <p:nvPr/>
        </p:nvSpPr>
        <p:spPr bwMode="auto">
          <a:xfrm>
            <a:off x="112582" y="1642598"/>
            <a:ext cx="936137" cy="599667"/>
          </a:xfrm>
          <a:prstGeom prst="rect">
            <a:avLst/>
          </a:prstGeom>
        </p:spPr>
        <p:style>
          <a:lnRef idx="0">
            <a:scrgbClr r="0" g="0" b="0"/>
          </a:lnRef>
          <a:fillRef idx="0">
            <a:scrgbClr r="0" g="0" b="0"/>
          </a:fillRef>
          <a:effectRef idx="0">
            <a:scrgbClr r="0" g="0" b="0"/>
          </a:effectRef>
          <a:fontRef idx="minor">
            <a:schemeClr val="lt1"/>
          </a:fontRef>
        </p:style>
        <p:txBody>
          <a:bodyPr lIns="10478" tIns="10478" rIns="10478" bIns="10478" spcCol="1270" anchor="ctr"/>
          <a:lstStyle/>
          <a:p>
            <a:pPr algn="ctr" defTabSz="733407">
              <a:lnSpc>
                <a:spcPct val="90000"/>
              </a:lnSpc>
              <a:spcAft>
                <a:spcPct val="35000"/>
              </a:spcAft>
              <a:defRPr/>
            </a:pPr>
            <a:r>
              <a:rPr lang="en-US" altLang="ja-JP" sz="1650"/>
              <a:t>R6</a:t>
            </a:r>
          </a:p>
          <a:p>
            <a:pPr algn="ctr" defTabSz="733407">
              <a:lnSpc>
                <a:spcPct val="90000"/>
              </a:lnSpc>
              <a:spcAft>
                <a:spcPct val="35000"/>
              </a:spcAft>
              <a:defRPr/>
            </a:pPr>
            <a:r>
              <a:rPr lang="en-US" altLang="ja-JP" sz="1650"/>
              <a:t>1</a:t>
            </a:r>
            <a:r>
              <a:rPr lang="ja-JP" altLang="en-US" sz="1650"/>
              <a:t>月</a:t>
            </a:r>
          </a:p>
        </p:txBody>
      </p:sp>
      <p:sp>
        <p:nvSpPr>
          <p:cNvPr id="23" name="片側の 2 つの角を丸めた四角形 22">
            <a:extLst>
              <a:ext uri="{FF2B5EF4-FFF2-40B4-BE49-F238E27FC236}">
                <a16:creationId xmlns:a16="http://schemas.microsoft.com/office/drawing/2014/main" id="{BA9911A3-0ADB-4228-8C85-CD2C582530DD}"/>
              </a:ext>
            </a:extLst>
          </p:cNvPr>
          <p:cNvSpPr/>
          <p:nvPr/>
        </p:nvSpPr>
        <p:spPr bwMode="auto">
          <a:xfrm rot="5400000">
            <a:off x="2892909" y="-868426"/>
            <a:ext cx="1174919" cy="4748915"/>
          </a:xfrm>
          <a:prstGeom prst="round2SameRect">
            <a:avLst>
              <a:gd name="adj1" fmla="val 11098"/>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endParaRPr lang="ja-JP" altLang="en-US" sz="1350"/>
          </a:p>
        </p:txBody>
      </p:sp>
      <p:sp>
        <p:nvSpPr>
          <p:cNvPr id="21" name="山形 20">
            <a:extLst>
              <a:ext uri="{FF2B5EF4-FFF2-40B4-BE49-F238E27FC236}">
                <a16:creationId xmlns:a16="http://schemas.microsoft.com/office/drawing/2014/main" id="{0B5B6A50-6A51-4CB3-BD7B-DE189B411935}"/>
              </a:ext>
            </a:extLst>
          </p:cNvPr>
          <p:cNvSpPr/>
          <p:nvPr/>
        </p:nvSpPr>
        <p:spPr bwMode="auto">
          <a:xfrm rot="5400000">
            <a:off x="107370" y="2162560"/>
            <a:ext cx="929253" cy="9345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22" name="山形 8">
            <a:extLst>
              <a:ext uri="{FF2B5EF4-FFF2-40B4-BE49-F238E27FC236}">
                <a16:creationId xmlns:a16="http://schemas.microsoft.com/office/drawing/2014/main" id="{EA737017-AF58-4644-9C1E-A6BF3864BD23}"/>
              </a:ext>
            </a:extLst>
          </p:cNvPr>
          <p:cNvSpPr/>
          <p:nvPr/>
        </p:nvSpPr>
        <p:spPr bwMode="auto">
          <a:xfrm>
            <a:off x="122174" y="2545149"/>
            <a:ext cx="936137" cy="492856"/>
          </a:xfrm>
          <a:prstGeom prst="rect">
            <a:avLst/>
          </a:prstGeom>
        </p:spPr>
        <p:style>
          <a:lnRef idx="0">
            <a:scrgbClr r="0" g="0" b="0"/>
          </a:lnRef>
          <a:fillRef idx="0">
            <a:scrgbClr r="0" g="0" b="0"/>
          </a:fillRef>
          <a:effectRef idx="0">
            <a:scrgbClr r="0" g="0" b="0"/>
          </a:effectRef>
          <a:fontRef idx="minor">
            <a:schemeClr val="lt1"/>
          </a:fontRef>
        </p:style>
        <p:txBody>
          <a:bodyPr lIns="10478" tIns="10478" rIns="10478" bIns="10478" spcCol="1270" anchor="ctr"/>
          <a:lstStyle/>
          <a:p>
            <a:pPr algn="ctr" defTabSz="733407">
              <a:lnSpc>
                <a:spcPct val="90000"/>
              </a:lnSpc>
              <a:spcAft>
                <a:spcPct val="35000"/>
              </a:spcAft>
              <a:defRPr/>
            </a:pPr>
            <a:r>
              <a:rPr lang="en-US" altLang="ja-JP" sz="1650"/>
              <a:t>3</a:t>
            </a:r>
            <a:r>
              <a:rPr lang="ja-JP" altLang="en-US" sz="1650"/>
              <a:t>月</a:t>
            </a:r>
          </a:p>
        </p:txBody>
      </p:sp>
      <p:sp>
        <p:nvSpPr>
          <p:cNvPr id="19" name="片側の 2 つの角を丸めた四角形 18">
            <a:extLst>
              <a:ext uri="{FF2B5EF4-FFF2-40B4-BE49-F238E27FC236}">
                <a16:creationId xmlns:a16="http://schemas.microsoft.com/office/drawing/2014/main" id="{BC44FADE-A92B-48E2-84D3-9A5733E8996D}"/>
              </a:ext>
            </a:extLst>
          </p:cNvPr>
          <p:cNvSpPr/>
          <p:nvPr/>
        </p:nvSpPr>
        <p:spPr bwMode="auto">
          <a:xfrm rot="5400000">
            <a:off x="3213611" y="67205"/>
            <a:ext cx="563805" cy="4718623"/>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endParaRPr lang="ja-JP" altLang="en-US" sz="1350"/>
          </a:p>
        </p:txBody>
      </p:sp>
      <p:sp>
        <p:nvSpPr>
          <p:cNvPr id="17" name="山形 16">
            <a:extLst>
              <a:ext uri="{FF2B5EF4-FFF2-40B4-BE49-F238E27FC236}">
                <a16:creationId xmlns:a16="http://schemas.microsoft.com/office/drawing/2014/main" id="{858CC713-CBEE-42DD-80DD-625D6CD60EF9}"/>
              </a:ext>
            </a:extLst>
          </p:cNvPr>
          <p:cNvSpPr/>
          <p:nvPr/>
        </p:nvSpPr>
        <p:spPr bwMode="auto">
          <a:xfrm rot="5400000">
            <a:off x="-215352" y="3890605"/>
            <a:ext cx="1574696" cy="9345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18" name="山形 12">
            <a:extLst>
              <a:ext uri="{FF2B5EF4-FFF2-40B4-BE49-F238E27FC236}">
                <a16:creationId xmlns:a16="http://schemas.microsoft.com/office/drawing/2014/main" id="{E6ABEEC9-9E9C-4761-A450-FD426811D6F7}"/>
              </a:ext>
            </a:extLst>
          </p:cNvPr>
          <p:cNvSpPr/>
          <p:nvPr/>
        </p:nvSpPr>
        <p:spPr bwMode="auto">
          <a:xfrm>
            <a:off x="122174" y="3918430"/>
            <a:ext cx="936137" cy="923151"/>
          </a:xfrm>
          <a:prstGeom prst="rect">
            <a:avLst/>
          </a:prstGeom>
        </p:spPr>
        <p:style>
          <a:lnRef idx="0">
            <a:scrgbClr r="0" g="0" b="0"/>
          </a:lnRef>
          <a:fillRef idx="0">
            <a:scrgbClr r="0" g="0" b="0"/>
          </a:fillRef>
          <a:effectRef idx="0">
            <a:scrgbClr r="0" g="0" b="0"/>
          </a:effectRef>
          <a:fontRef idx="minor">
            <a:schemeClr val="lt1"/>
          </a:fontRef>
        </p:style>
        <p:txBody>
          <a:bodyPr lIns="10478" tIns="10478" rIns="10478" bIns="10478" spcCol="1270" anchor="ctr"/>
          <a:lstStyle/>
          <a:p>
            <a:pPr algn="ctr" defTabSz="733407">
              <a:lnSpc>
                <a:spcPct val="90000"/>
              </a:lnSpc>
              <a:spcAft>
                <a:spcPct val="35000"/>
              </a:spcAft>
              <a:defRPr/>
            </a:pPr>
            <a:r>
              <a:rPr lang="en-US" altLang="ja-JP" sz="1650"/>
              <a:t>6</a:t>
            </a:r>
            <a:r>
              <a:rPr lang="ja-JP" altLang="en-US" sz="1650"/>
              <a:t>月</a:t>
            </a:r>
          </a:p>
        </p:txBody>
      </p:sp>
      <p:sp>
        <p:nvSpPr>
          <p:cNvPr id="15" name="片側の 2 つの角を丸めた四角形 14">
            <a:extLst>
              <a:ext uri="{FF2B5EF4-FFF2-40B4-BE49-F238E27FC236}">
                <a16:creationId xmlns:a16="http://schemas.microsoft.com/office/drawing/2014/main" id="{4AA0F956-E434-4C54-8633-E0BF99EFD85C}"/>
              </a:ext>
            </a:extLst>
          </p:cNvPr>
          <p:cNvSpPr/>
          <p:nvPr/>
        </p:nvSpPr>
        <p:spPr bwMode="auto">
          <a:xfrm rot="5400000">
            <a:off x="2901685" y="1840754"/>
            <a:ext cx="1133720" cy="4748915"/>
          </a:xfrm>
          <a:prstGeom prst="round2SameRect">
            <a:avLst>
              <a:gd name="adj1" fmla="val 10347"/>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6" name="山形 16">
            <a:extLst>
              <a:ext uri="{FF2B5EF4-FFF2-40B4-BE49-F238E27FC236}">
                <a16:creationId xmlns:a16="http://schemas.microsoft.com/office/drawing/2014/main" id="{E9564A3A-EC44-4262-BB22-784EA4E1CED5}"/>
              </a:ext>
            </a:extLst>
          </p:cNvPr>
          <p:cNvSpPr/>
          <p:nvPr/>
        </p:nvSpPr>
        <p:spPr bwMode="auto">
          <a:xfrm rot="5400000">
            <a:off x="-77261" y="4996097"/>
            <a:ext cx="1298514" cy="9345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7" name="山形 12">
            <a:extLst>
              <a:ext uri="{FF2B5EF4-FFF2-40B4-BE49-F238E27FC236}">
                <a16:creationId xmlns:a16="http://schemas.microsoft.com/office/drawing/2014/main" id="{64C4A353-F893-4C81-942D-FB79E78BE9A3}"/>
              </a:ext>
            </a:extLst>
          </p:cNvPr>
          <p:cNvSpPr/>
          <p:nvPr/>
        </p:nvSpPr>
        <p:spPr bwMode="auto">
          <a:xfrm>
            <a:off x="122174" y="5085720"/>
            <a:ext cx="936137" cy="724787"/>
          </a:xfrm>
          <a:prstGeom prst="rect">
            <a:avLst/>
          </a:prstGeom>
        </p:spPr>
        <p:style>
          <a:lnRef idx="0">
            <a:scrgbClr r="0" g="0" b="0"/>
          </a:lnRef>
          <a:fillRef idx="0">
            <a:scrgbClr r="0" g="0" b="0"/>
          </a:fillRef>
          <a:effectRef idx="0">
            <a:scrgbClr r="0" g="0" b="0"/>
          </a:effectRef>
          <a:fontRef idx="minor">
            <a:schemeClr val="lt1"/>
          </a:fontRef>
        </p:style>
        <p:txBody>
          <a:bodyPr lIns="10478" tIns="10478" rIns="10478" bIns="10478" spcCol="1270" anchor="ctr"/>
          <a:lstStyle/>
          <a:p>
            <a:pPr algn="ctr" defTabSz="733407">
              <a:lnSpc>
                <a:spcPct val="90000"/>
              </a:lnSpc>
              <a:spcAft>
                <a:spcPct val="35000"/>
              </a:spcAft>
              <a:defRPr/>
            </a:pPr>
            <a:r>
              <a:rPr lang="en-US" altLang="ja-JP" sz="1650"/>
              <a:t>7</a:t>
            </a:r>
            <a:r>
              <a:rPr lang="ja-JP" altLang="en-US" sz="1650"/>
              <a:t>月</a:t>
            </a:r>
          </a:p>
        </p:txBody>
      </p:sp>
      <p:sp>
        <p:nvSpPr>
          <p:cNvPr id="3" name="片側の 2 つの角を丸めた四角形 14">
            <a:extLst>
              <a:ext uri="{FF2B5EF4-FFF2-40B4-BE49-F238E27FC236}">
                <a16:creationId xmlns:a16="http://schemas.microsoft.com/office/drawing/2014/main" id="{96055263-FB8B-46D6-8469-3E12D5DFC836}"/>
              </a:ext>
            </a:extLst>
          </p:cNvPr>
          <p:cNvSpPr/>
          <p:nvPr/>
        </p:nvSpPr>
        <p:spPr bwMode="auto">
          <a:xfrm rot="5400000">
            <a:off x="2966610" y="2943957"/>
            <a:ext cx="1011649" cy="4748915"/>
          </a:xfrm>
          <a:prstGeom prst="round2SameRect">
            <a:avLst>
              <a:gd name="adj1" fmla="val 10347"/>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10" name="山形 16">
            <a:extLst>
              <a:ext uri="{FF2B5EF4-FFF2-40B4-BE49-F238E27FC236}">
                <a16:creationId xmlns:a16="http://schemas.microsoft.com/office/drawing/2014/main" id="{B86C1DE1-7B6B-4231-9839-6CEBB48491C7}"/>
              </a:ext>
            </a:extLst>
          </p:cNvPr>
          <p:cNvSpPr/>
          <p:nvPr/>
        </p:nvSpPr>
        <p:spPr bwMode="auto">
          <a:xfrm rot="5400000">
            <a:off x="71511" y="5807096"/>
            <a:ext cx="1000970" cy="9345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27" name="山形 12">
            <a:extLst>
              <a:ext uri="{FF2B5EF4-FFF2-40B4-BE49-F238E27FC236}">
                <a16:creationId xmlns:a16="http://schemas.microsoft.com/office/drawing/2014/main" id="{691A286A-EC80-4990-885E-CC871C582A74}"/>
              </a:ext>
            </a:extLst>
          </p:cNvPr>
          <p:cNvSpPr/>
          <p:nvPr/>
        </p:nvSpPr>
        <p:spPr bwMode="auto">
          <a:xfrm>
            <a:off x="157080" y="6156880"/>
            <a:ext cx="901231" cy="387571"/>
          </a:xfrm>
          <a:prstGeom prst="rect">
            <a:avLst/>
          </a:prstGeom>
        </p:spPr>
        <p:style>
          <a:lnRef idx="0">
            <a:scrgbClr r="0" g="0" b="0"/>
          </a:lnRef>
          <a:fillRef idx="0">
            <a:scrgbClr r="0" g="0" b="0"/>
          </a:fillRef>
          <a:effectRef idx="0">
            <a:scrgbClr r="0" g="0" b="0"/>
          </a:effectRef>
          <a:fontRef idx="minor">
            <a:schemeClr val="lt1"/>
          </a:fontRef>
        </p:style>
        <p:txBody>
          <a:bodyPr lIns="10478" tIns="10478" rIns="10478" bIns="10478" spcCol="1270" anchor="ctr"/>
          <a:lstStyle/>
          <a:p>
            <a:pPr algn="ctr" defTabSz="733407">
              <a:lnSpc>
                <a:spcPct val="90000"/>
              </a:lnSpc>
              <a:spcAft>
                <a:spcPct val="35000"/>
              </a:spcAft>
              <a:defRPr/>
            </a:pPr>
            <a:r>
              <a:rPr lang="en-US" altLang="ja-JP" sz="1650"/>
              <a:t>10</a:t>
            </a:r>
            <a:r>
              <a:rPr lang="ja-JP" altLang="en-US" sz="1650"/>
              <a:t>月～</a:t>
            </a:r>
          </a:p>
        </p:txBody>
      </p:sp>
      <p:sp>
        <p:nvSpPr>
          <p:cNvPr id="29" name="片側の 2 つの角を丸めた四角形 18">
            <a:extLst>
              <a:ext uri="{FF2B5EF4-FFF2-40B4-BE49-F238E27FC236}">
                <a16:creationId xmlns:a16="http://schemas.microsoft.com/office/drawing/2014/main" id="{F1CFEFC7-66FB-4C43-B5E2-CC5DAFA02A2A}"/>
              </a:ext>
            </a:extLst>
          </p:cNvPr>
          <p:cNvSpPr/>
          <p:nvPr/>
        </p:nvSpPr>
        <p:spPr bwMode="auto">
          <a:xfrm rot="5400000">
            <a:off x="3054318" y="3898391"/>
            <a:ext cx="794978" cy="4748915"/>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2" name="Rectangle 2">
            <a:extLst>
              <a:ext uri="{FF2B5EF4-FFF2-40B4-BE49-F238E27FC236}">
                <a16:creationId xmlns:a16="http://schemas.microsoft.com/office/drawing/2014/main" id="{44B323C8-D7E8-4EFC-BA10-F17F51A00130}"/>
              </a:ext>
            </a:extLst>
          </p:cNvPr>
          <p:cNvSpPr>
            <a:spLocks noChangeArrowheads="1"/>
          </p:cNvSpPr>
          <p:nvPr/>
        </p:nvSpPr>
        <p:spPr bwMode="auto">
          <a:xfrm>
            <a:off x="0" y="-79686"/>
            <a:ext cx="9139240" cy="521597"/>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68513" tIns="34256" rIns="68513" bIns="34256" anchor="ctr"/>
          <a:lstStyle/>
          <a:p>
            <a:pPr>
              <a:defRPr/>
            </a:pPr>
            <a:endParaRPr lang="en-US" altLang="zh-TW" sz="2100" b="1">
              <a:solidFill>
                <a:schemeClr val="bg1"/>
              </a:solidFill>
              <a:latin typeface="Meiryo UI" pitchFamily="50" charset="-128"/>
              <a:ea typeface="Meiryo UI" pitchFamily="50" charset="-128"/>
              <a:cs typeface="Meiryo UI" pitchFamily="50" charset="-128"/>
            </a:endParaRPr>
          </a:p>
        </p:txBody>
      </p:sp>
      <p:sp>
        <p:nvSpPr>
          <p:cNvPr id="3090" name="正方形/長方形 4">
            <a:extLst>
              <a:ext uri="{FF2B5EF4-FFF2-40B4-BE49-F238E27FC236}">
                <a16:creationId xmlns:a16="http://schemas.microsoft.com/office/drawing/2014/main" id="{C87F0419-957C-4808-AA64-4CFB02816F11}"/>
              </a:ext>
            </a:extLst>
          </p:cNvPr>
          <p:cNvSpPr>
            <a:spLocks noChangeArrowheads="1"/>
          </p:cNvSpPr>
          <p:nvPr/>
        </p:nvSpPr>
        <p:spPr bwMode="auto">
          <a:xfrm>
            <a:off x="104721" y="-34047"/>
            <a:ext cx="85283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000" b="1" dirty="0">
                <a:solidFill>
                  <a:schemeClr val="bg1"/>
                </a:solidFill>
                <a:latin typeface="BIZ UDゴシック" panose="020B0400000000000000" pitchFamily="49" charset="-128"/>
                <a:ea typeface="BIZ UDゴシック" panose="020B0400000000000000" pitchFamily="49" charset="-128"/>
              </a:rPr>
              <a:t>大阪府都市基盤施設維持管理技術審議会スケジュール</a:t>
            </a:r>
            <a:endParaRPr lang="en-US" altLang="zh-TW" sz="2000" b="1" dirty="0">
              <a:solidFill>
                <a:schemeClr val="bg1"/>
              </a:solidFill>
              <a:latin typeface="BIZ UDゴシック" panose="020B0400000000000000" pitchFamily="49" charset="-128"/>
              <a:ea typeface="BIZ UDゴシック" panose="020B0400000000000000" pitchFamily="49" charset="-128"/>
            </a:endParaRPr>
          </a:p>
        </p:txBody>
      </p:sp>
      <p:sp>
        <p:nvSpPr>
          <p:cNvPr id="9" name="片側の 2 つの角を丸めた四角形 22">
            <a:extLst>
              <a:ext uri="{FF2B5EF4-FFF2-40B4-BE49-F238E27FC236}">
                <a16:creationId xmlns:a16="http://schemas.microsoft.com/office/drawing/2014/main" id="{95C9837C-1616-42C9-9458-EC61A9D7E126}"/>
              </a:ext>
            </a:extLst>
          </p:cNvPr>
          <p:cNvSpPr/>
          <p:nvPr/>
        </p:nvSpPr>
        <p:spPr bwMode="auto">
          <a:xfrm rot="5400000">
            <a:off x="6900055" y="-52197"/>
            <a:ext cx="1174919" cy="3201908"/>
          </a:xfrm>
          <a:prstGeom prst="round2SameRect">
            <a:avLst>
              <a:gd name="adj1" fmla="val 11098"/>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30" name="片側の 2 つの角を丸めた四角形 22">
            <a:extLst>
              <a:ext uri="{FF2B5EF4-FFF2-40B4-BE49-F238E27FC236}">
                <a16:creationId xmlns:a16="http://schemas.microsoft.com/office/drawing/2014/main" id="{22F17C3F-15BB-4007-830C-E4E321FA41F9}"/>
              </a:ext>
            </a:extLst>
          </p:cNvPr>
          <p:cNvSpPr/>
          <p:nvPr/>
        </p:nvSpPr>
        <p:spPr bwMode="auto">
          <a:xfrm rot="5400000">
            <a:off x="7211332" y="840437"/>
            <a:ext cx="552364" cy="3201908"/>
          </a:xfrm>
          <a:prstGeom prst="round2SameRect">
            <a:avLst>
              <a:gd name="adj1" fmla="val 11098"/>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39" name="テキスト ボックス 3">
            <a:extLst>
              <a:ext uri="{FF2B5EF4-FFF2-40B4-BE49-F238E27FC236}">
                <a16:creationId xmlns:a16="http://schemas.microsoft.com/office/drawing/2014/main" id="{C3E80C6B-EF4A-498B-9DC0-6C414B721A52}"/>
              </a:ext>
            </a:extLst>
          </p:cNvPr>
          <p:cNvSpPr txBox="1">
            <a:spLocks noChangeArrowheads="1"/>
          </p:cNvSpPr>
          <p:nvPr/>
        </p:nvSpPr>
        <p:spPr bwMode="auto">
          <a:xfrm>
            <a:off x="87983" y="569046"/>
            <a:ext cx="5738282" cy="298406"/>
          </a:xfrm>
          <a:prstGeom prst="rect">
            <a:avLst/>
          </a:prstGeom>
          <a:solidFill>
            <a:schemeClr val="accent1">
              <a:lumMod val="75000"/>
            </a:schemeClr>
          </a:solidFill>
          <a:ln w="12700">
            <a:solidFill>
              <a:srgbClr val="000000"/>
            </a:solidFill>
            <a:miter lim="800000"/>
            <a:headEnd/>
            <a:tailEnd/>
          </a:ln>
        </p:spPr>
        <p:txBody>
          <a:bodyPr lIns="48980" tIns="24490" rIns="48980" bIns="24490" anchor="ctr" anchorCtr="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defRPr/>
            </a:pPr>
            <a:r>
              <a:rPr lang="ja-JP" altLang="en-US" sz="1400">
                <a:solidFill>
                  <a:schemeClr val="bg1"/>
                </a:solidFill>
                <a:latin typeface="Meiryo UI" panose="020B0604030504040204" pitchFamily="50" charset="-128"/>
                <a:ea typeface="Meiryo UI" panose="020B0604030504040204" pitchFamily="50" charset="-128"/>
              </a:rPr>
              <a:t>審議会・部会のスケジュール</a:t>
            </a:r>
            <a:endParaRPr lang="en-US" altLang="ja-JP" sz="1400">
              <a:solidFill>
                <a:schemeClr val="bg1"/>
              </a:solidFill>
              <a:latin typeface="Meiryo UI" panose="020B0604030504040204" pitchFamily="50" charset="-128"/>
              <a:ea typeface="Meiryo UI" panose="020B0604030504040204" pitchFamily="50" charset="-128"/>
            </a:endParaRPr>
          </a:p>
        </p:txBody>
      </p:sp>
      <p:sp>
        <p:nvSpPr>
          <p:cNvPr id="40" name="テキスト ボックス 3">
            <a:extLst>
              <a:ext uri="{FF2B5EF4-FFF2-40B4-BE49-F238E27FC236}">
                <a16:creationId xmlns:a16="http://schemas.microsoft.com/office/drawing/2014/main" id="{5DF270BE-B9B1-4174-A301-C10E03FB9AA6}"/>
              </a:ext>
            </a:extLst>
          </p:cNvPr>
          <p:cNvSpPr txBox="1">
            <a:spLocks noChangeArrowheads="1"/>
          </p:cNvSpPr>
          <p:nvPr/>
        </p:nvSpPr>
        <p:spPr bwMode="auto">
          <a:xfrm>
            <a:off x="5876759" y="555716"/>
            <a:ext cx="3201909" cy="326790"/>
          </a:xfrm>
          <a:prstGeom prst="rect">
            <a:avLst/>
          </a:prstGeom>
          <a:solidFill>
            <a:schemeClr val="accent1">
              <a:lumMod val="75000"/>
            </a:schemeClr>
          </a:solidFill>
          <a:ln w="12700">
            <a:solidFill>
              <a:srgbClr val="000000"/>
            </a:solidFill>
            <a:miter lim="800000"/>
            <a:headEnd/>
            <a:tailEnd/>
          </a:ln>
        </p:spPr>
        <p:txBody>
          <a:bodyPr lIns="48980" tIns="24490" rIns="48980" bIns="24490" anchor="ctr" anchorCtr="0">
            <a:no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defRPr/>
            </a:pPr>
            <a:r>
              <a:rPr lang="ja-JP" altLang="en-US" sz="1400">
                <a:solidFill>
                  <a:schemeClr val="bg1"/>
                </a:solidFill>
                <a:latin typeface="Meiryo UI" panose="020B0604030504040204" pitchFamily="50" charset="-128"/>
                <a:ea typeface="Meiryo UI" panose="020B0604030504040204" pitchFamily="50" charset="-128"/>
              </a:rPr>
              <a:t>議論の視点</a:t>
            </a:r>
            <a:endParaRPr lang="en-US" altLang="ja-JP" sz="1400">
              <a:solidFill>
                <a:schemeClr val="bg1"/>
              </a:solidFill>
              <a:latin typeface="Meiryo UI" panose="020B0604030504040204" pitchFamily="50" charset="-128"/>
              <a:ea typeface="Meiryo UI" panose="020B0604030504040204" pitchFamily="50" charset="-128"/>
            </a:endParaRPr>
          </a:p>
        </p:txBody>
      </p:sp>
      <p:sp>
        <p:nvSpPr>
          <p:cNvPr id="3095" name="スライド番号プレースホルダー 2">
            <a:extLst>
              <a:ext uri="{FF2B5EF4-FFF2-40B4-BE49-F238E27FC236}">
                <a16:creationId xmlns:a16="http://schemas.microsoft.com/office/drawing/2014/main" id="{CFA8FF8E-0586-44D0-B456-0662DC70F8EB}"/>
              </a:ext>
            </a:extLst>
          </p:cNvPr>
          <p:cNvSpPr txBox="1">
            <a:spLocks noChangeArrowheads="1"/>
          </p:cNvSpPr>
          <p:nvPr/>
        </p:nvSpPr>
        <p:spPr bwMode="auto">
          <a:xfrm>
            <a:off x="7011511" y="7116650"/>
            <a:ext cx="2132489" cy="3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r" eaLnBrk="1" hangingPunct="1">
              <a:spcBef>
                <a:spcPct val="0"/>
              </a:spcBef>
              <a:buFontTx/>
              <a:buNone/>
            </a:pPr>
            <a:fld id="{C5AF5100-70EF-40CA-89C2-534383296523}" type="slidenum">
              <a:rPr lang="ja-JP" altLang="en-US" sz="900">
                <a:solidFill>
                  <a:srgbClr val="898989"/>
                </a:solidFill>
                <a:latin typeface="Meiryo UI" panose="020B0604030504040204" pitchFamily="50" charset="-128"/>
                <a:ea typeface="Meiryo UI" panose="020B0604030504040204" pitchFamily="50" charset="-128"/>
              </a:rPr>
              <a:pPr algn="r" eaLnBrk="1" hangingPunct="1">
                <a:spcBef>
                  <a:spcPct val="0"/>
                </a:spcBef>
                <a:buFontTx/>
                <a:buNone/>
              </a:pPr>
              <a:t>4</a:t>
            </a:fld>
            <a:endParaRPr lang="ja-JP" altLang="en-US" sz="900">
              <a:solidFill>
                <a:srgbClr val="898989"/>
              </a:solidFill>
              <a:latin typeface="Meiryo UI" panose="020B0604030504040204" pitchFamily="50" charset="-128"/>
              <a:ea typeface="Meiryo UI" panose="020B0604030504040204" pitchFamily="50" charset="-128"/>
            </a:endParaRPr>
          </a:p>
        </p:txBody>
      </p:sp>
      <p:sp>
        <p:nvSpPr>
          <p:cNvPr id="28" name="片側の 2 つの角を丸めた四角形 22">
            <a:extLst>
              <a:ext uri="{FF2B5EF4-FFF2-40B4-BE49-F238E27FC236}">
                <a16:creationId xmlns:a16="http://schemas.microsoft.com/office/drawing/2014/main" id="{57BEEDBD-B8EA-4D2C-BE97-B548A63FE8CF}"/>
              </a:ext>
            </a:extLst>
          </p:cNvPr>
          <p:cNvSpPr/>
          <p:nvPr/>
        </p:nvSpPr>
        <p:spPr bwMode="auto">
          <a:xfrm rot="5400000">
            <a:off x="6990471" y="3708679"/>
            <a:ext cx="994086" cy="3201908"/>
          </a:xfrm>
          <a:prstGeom prst="round2SameRect">
            <a:avLst>
              <a:gd name="adj1" fmla="val 11098"/>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36" name="片側の 2 つの角を丸めた四角形 22">
            <a:extLst>
              <a:ext uri="{FF2B5EF4-FFF2-40B4-BE49-F238E27FC236}">
                <a16:creationId xmlns:a16="http://schemas.microsoft.com/office/drawing/2014/main" id="{8F629276-D9C9-48D9-8EC0-B2B5BFD9697E}"/>
              </a:ext>
            </a:extLst>
          </p:cNvPr>
          <p:cNvSpPr/>
          <p:nvPr/>
        </p:nvSpPr>
        <p:spPr bwMode="auto">
          <a:xfrm rot="5400000">
            <a:off x="7080224" y="4654752"/>
            <a:ext cx="794978" cy="3201908"/>
          </a:xfrm>
          <a:prstGeom prst="round2SameRect">
            <a:avLst>
              <a:gd name="adj1" fmla="val 11098"/>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54" name="山形 20">
            <a:extLst>
              <a:ext uri="{FF2B5EF4-FFF2-40B4-BE49-F238E27FC236}">
                <a16:creationId xmlns:a16="http://schemas.microsoft.com/office/drawing/2014/main" id="{B2805B57-81C0-4DD2-A3CC-46B99CFF6AC1}"/>
              </a:ext>
            </a:extLst>
          </p:cNvPr>
          <p:cNvSpPr/>
          <p:nvPr/>
        </p:nvSpPr>
        <p:spPr bwMode="auto">
          <a:xfrm rot="5400000">
            <a:off x="-8597" y="2859882"/>
            <a:ext cx="1161186" cy="934550"/>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ja-JP" altLang="en-US"/>
          </a:p>
        </p:txBody>
      </p:sp>
      <p:sp>
        <p:nvSpPr>
          <p:cNvPr id="55" name="山形 8">
            <a:extLst>
              <a:ext uri="{FF2B5EF4-FFF2-40B4-BE49-F238E27FC236}">
                <a16:creationId xmlns:a16="http://schemas.microsoft.com/office/drawing/2014/main" id="{15FFD77B-4CAB-43A7-A83E-D1A12E60C23B}"/>
              </a:ext>
            </a:extLst>
          </p:cNvPr>
          <p:cNvSpPr/>
          <p:nvPr/>
        </p:nvSpPr>
        <p:spPr bwMode="auto">
          <a:xfrm>
            <a:off x="122174" y="3245523"/>
            <a:ext cx="936137" cy="433347"/>
          </a:xfrm>
          <a:prstGeom prst="rect">
            <a:avLst/>
          </a:prstGeom>
        </p:spPr>
        <p:style>
          <a:lnRef idx="0">
            <a:scrgbClr r="0" g="0" b="0"/>
          </a:lnRef>
          <a:fillRef idx="0">
            <a:scrgbClr r="0" g="0" b="0"/>
          </a:fillRef>
          <a:effectRef idx="0">
            <a:scrgbClr r="0" g="0" b="0"/>
          </a:effectRef>
          <a:fontRef idx="minor">
            <a:schemeClr val="lt1"/>
          </a:fontRef>
        </p:style>
        <p:txBody>
          <a:bodyPr lIns="10478" tIns="10478" rIns="10478" bIns="10478" spcCol="1270" anchor="ctr"/>
          <a:lstStyle/>
          <a:p>
            <a:pPr algn="ctr" defTabSz="733407">
              <a:lnSpc>
                <a:spcPct val="90000"/>
              </a:lnSpc>
              <a:spcAft>
                <a:spcPct val="35000"/>
              </a:spcAft>
              <a:defRPr/>
            </a:pPr>
            <a:r>
              <a:rPr lang="en-US" altLang="ja-JP" sz="1650"/>
              <a:t>4</a:t>
            </a:r>
            <a:r>
              <a:rPr lang="ja-JP" altLang="en-US" sz="1650"/>
              <a:t>月</a:t>
            </a:r>
          </a:p>
        </p:txBody>
      </p:sp>
      <p:sp>
        <p:nvSpPr>
          <p:cNvPr id="57" name="片側の 2 つの角を丸めた四角形 18">
            <a:extLst>
              <a:ext uri="{FF2B5EF4-FFF2-40B4-BE49-F238E27FC236}">
                <a16:creationId xmlns:a16="http://schemas.microsoft.com/office/drawing/2014/main" id="{3A869735-5B4F-4FE8-AF36-F32D5788CF23}"/>
              </a:ext>
            </a:extLst>
          </p:cNvPr>
          <p:cNvSpPr/>
          <p:nvPr/>
        </p:nvSpPr>
        <p:spPr bwMode="auto">
          <a:xfrm rot="5400000">
            <a:off x="3085868" y="795550"/>
            <a:ext cx="783667" cy="4710112"/>
          </a:xfrm>
          <a:prstGeom prst="round2Same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endParaRPr lang="ja-JP" altLang="en-US" sz="1200">
              <a:latin typeface="Meiryo UI" panose="020B0604030504040204" pitchFamily="50" charset="-128"/>
              <a:ea typeface="Meiryo UI" panose="020B0604030504040204" pitchFamily="50" charset="-128"/>
            </a:endParaRPr>
          </a:p>
        </p:txBody>
      </p:sp>
      <p:sp>
        <p:nvSpPr>
          <p:cNvPr id="60" name="片側の 2 つの角を丸めた四角形 22">
            <a:extLst>
              <a:ext uri="{FF2B5EF4-FFF2-40B4-BE49-F238E27FC236}">
                <a16:creationId xmlns:a16="http://schemas.microsoft.com/office/drawing/2014/main" id="{5220B7AB-138B-48D6-8730-FB959A2CA7CE}"/>
              </a:ext>
            </a:extLst>
          </p:cNvPr>
          <p:cNvSpPr/>
          <p:nvPr/>
        </p:nvSpPr>
        <p:spPr bwMode="auto">
          <a:xfrm rot="5400000">
            <a:off x="7076292" y="1558359"/>
            <a:ext cx="822444" cy="3201908"/>
          </a:xfrm>
          <a:prstGeom prst="round2SameRect">
            <a:avLst>
              <a:gd name="adj1" fmla="val 11098"/>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12" name="片側の 2 つの角を丸めた四角形 22">
            <a:extLst>
              <a:ext uri="{FF2B5EF4-FFF2-40B4-BE49-F238E27FC236}">
                <a16:creationId xmlns:a16="http://schemas.microsoft.com/office/drawing/2014/main" id="{63C35081-C6A2-4CCE-85D0-B02BC83FEA6B}"/>
              </a:ext>
            </a:extLst>
          </p:cNvPr>
          <p:cNvSpPr/>
          <p:nvPr/>
        </p:nvSpPr>
        <p:spPr bwMode="auto">
          <a:xfrm rot="5400000">
            <a:off x="6920655" y="2614259"/>
            <a:ext cx="1133720" cy="3201908"/>
          </a:xfrm>
          <a:prstGeom prst="round2SameRect">
            <a:avLst>
              <a:gd name="adj1" fmla="val 11098"/>
              <a:gd name="adj2" fmla="val 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ja-JP" altLang="en-US"/>
          </a:p>
        </p:txBody>
      </p:sp>
      <p:sp>
        <p:nvSpPr>
          <p:cNvPr id="24" name="片側の 2 つの角を丸めた四角形 6">
            <a:extLst>
              <a:ext uri="{FF2B5EF4-FFF2-40B4-BE49-F238E27FC236}">
                <a16:creationId xmlns:a16="http://schemas.microsoft.com/office/drawing/2014/main" id="{474CC3AE-0227-42C5-9504-26BDD6C5711C}"/>
              </a:ext>
            </a:extLst>
          </p:cNvPr>
          <p:cNvSpPr/>
          <p:nvPr/>
        </p:nvSpPr>
        <p:spPr bwMode="auto">
          <a:xfrm>
            <a:off x="1105911" y="970453"/>
            <a:ext cx="4683861" cy="117491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9525" rIns="9525" bIns="9525"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284163" indent="-103188">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buFontTx/>
              <a:buNone/>
              <a:defRPr/>
            </a:pPr>
            <a:r>
              <a:rPr lang="ja-JP" altLang="en-US" sz="1200" b="1" dirty="0">
                <a:solidFill>
                  <a:schemeClr val="accent6">
                    <a:lumMod val="75000"/>
                  </a:schemeClr>
                </a:solidFill>
                <a:latin typeface="Meiryo UI" panose="020B0604030504040204" pitchFamily="50" charset="-128"/>
                <a:ea typeface="Meiryo UI" panose="020B0604030504040204" pitchFamily="50" charset="-128"/>
              </a:rPr>
              <a:t>◆</a:t>
            </a:r>
            <a:r>
              <a:rPr lang="en-US" altLang="ja-JP" sz="1200" b="1" dirty="0">
                <a:solidFill>
                  <a:schemeClr val="accent6">
                    <a:lumMod val="75000"/>
                  </a:schemeClr>
                </a:solidFill>
                <a:latin typeface="Meiryo UI" panose="020B0604030504040204" pitchFamily="50" charset="-128"/>
                <a:ea typeface="Meiryo UI" panose="020B0604030504040204" pitchFamily="50" charset="-128"/>
              </a:rPr>
              <a:t>1/17</a:t>
            </a:r>
            <a:r>
              <a:rPr lang="ja-JP" altLang="en-US" sz="1200" b="1" dirty="0">
                <a:solidFill>
                  <a:schemeClr val="accent6">
                    <a:lumMod val="75000"/>
                  </a:schemeClr>
                </a:solidFill>
                <a:latin typeface="Meiryo UI" panose="020B0604030504040204" pitchFamily="50" charset="-128"/>
                <a:ea typeface="Meiryo UI" panose="020B0604030504040204" pitchFamily="50" charset="-128"/>
              </a:rPr>
              <a:t>　　第</a:t>
            </a:r>
            <a:r>
              <a:rPr lang="en-US" altLang="ja-JP" sz="1200" b="1" dirty="0">
                <a:solidFill>
                  <a:schemeClr val="accent6">
                    <a:lumMod val="75000"/>
                  </a:schemeClr>
                </a:solidFill>
                <a:latin typeface="Meiryo UI" panose="020B0604030504040204" pitchFamily="50" charset="-128"/>
                <a:ea typeface="Meiryo UI" panose="020B0604030504040204" pitchFamily="50" charset="-128"/>
              </a:rPr>
              <a:t>1</a:t>
            </a:r>
            <a:r>
              <a:rPr lang="ja-JP" altLang="en-US" sz="1200" b="1" dirty="0">
                <a:solidFill>
                  <a:schemeClr val="accent6">
                    <a:lumMod val="75000"/>
                  </a:schemeClr>
                </a:solidFill>
                <a:latin typeface="Meiryo UI" panose="020B0604030504040204" pitchFamily="50" charset="-128"/>
                <a:ea typeface="Meiryo UI" panose="020B0604030504040204" pitchFamily="50" charset="-128"/>
              </a:rPr>
              <a:t>回審議会：諮問</a:t>
            </a:r>
            <a:r>
              <a:rPr lang="ja-JP" altLang="en-US" sz="1200" dirty="0">
                <a:solidFill>
                  <a:schemeClr val="accent6">
                    <a:lumMod val="75000"/>
                  </a:schemeClr>
                </a:solidFill>
                <a:latin typeface="Meiryo UI" panose="020B0604030504040204" pitchFamily="50" charset="-128"/>
                <a:ea typeface="Meiryo UI" panose="020B0604030504040204" pitchFamily="50" charset="-128"/>
              </a:rPr>
              <a:t> </a:t>
            </a:r>
            <a:endParaRPr lang="en-US" altLang="ja-JP" sz="1200" dirty="0">
              <a:solidFill>
                <a:schemeClr val="accent6">
                  <a:lumMod val="75000"/>
                </a:schemeClr>
              </a:solidFill>
              <a:latin typeface="Meiryo UI" panose="020B0604030504040204" pitchFamily="50" charset="-128"/>
              <a:ea typeface="Meiryo UI" panose="020B0604030504040204" pitchFamily="50" charset="-128"/>
            </a:endParaRPr>
          </a:p>
          <a:p>
            <a:pPr eaLnBrk="1" hangingPunct="1">
              <a:spcBef>
                <a:spcPct val="0"/>
              </a:spcBef>
              <a:buFont typeface="Wingdings" panose="05000000000000000000" pitchFamily="2" charset="2"/>
              <a:buChar char="p"/>
              <a:defRPr/>
            </a:pPr>
            <a:r>
              <a:rPr lang="ja-JP" altLang="en-US" sz="1200" dirty="0">
                <a:solidFill>
                  <a:srgbClr val="000000"/>
                </a:solidFill>
                <a:latin typeface="Meiryo UI" panose="020B0604030504040204" pitchFamily="50" charset="-128"/>
                <a:ea typeface="Meiryo UI" panose="020B0604030504040204" pitchFamily="50" charset="-128"/>
              </a:rPr>
              <a:t>長寿命化計画の見直しについて</a:t>
            </a:r>
            <a:endParaRPr lang="en-US" altLang="ja-JP" sz="12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 typeface="Arial" panose="020B0604020202020204" pitchFamily="34" charset="0"/>
              <a:buNone/>
              <a:defRPr/>
            </a:pPr>
            <a:r>
              <a:rPr lang="ja-JP" altLang="en-US" sz="1200" dirty="0">
                <a:solidFill>
                  <a:srgbClr val="000000"/>
                </a:solidFill>
                <a:latin typeface="Meiryo UI" panose="020B0604030504040204" pitchFamily="50" charset="-128"/>
                <a:ea typeface="Meiryo UI" panose="020B0604030504040204" pitchFamily="50" charset="-128"/>
              </a:rPr>
              <a:t>　・　現計画の検証</a:t>
            </a:r>
            <a:endParaRPr lang="en-US" altLang="ja-JP" sz="12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 typeface="Arial" panose="020B0604020202020204" pitchFamily="34" charset="0"/>
              <a:buNone/>
              <a:defRPr/>
            </a:pPr>
            <a:r>
              <a:rPr lang="ja-JP" altLang="en-US" sz="1200" dirty="0">
                <a:solidFill>
                  <a:srgbClr val="000000"/>
                </a:solidFill>
                <a:latin typeface="Meiryo UI" panose="020B0604030504040204" pitchFamily="50" charset="-128"/>
                <a:ea typeface="Meiryo UI" panose="020B0604030504040204" pitchFamily="50" charset="-128"/>
              </a:rPr>
              <a:t>　・　社会情勢をの変化を踏まえた課題整理</a:t>
            </a:r>
            <a:endParaRPr lang="en-US" altLang="ja-JP" sz="1200" dirty="0">
              <a:solidFill>
                <a:srgbClr val="000000"/>
              </a:solidFill>
              <a:latin typeface="Meiryo UI" panose="020B0604030504040204" pitchFamily="50" charset="-128"/>
              <a:ea typeface="Meiryo UI" panose="020B0604030504040204" pitchFamily="50" charset="-128"/>
            </a:endParaRPr>
          </a:p>
          <a:p>
            <a:pPr eaLnBrk="1" hangingPunct="1">
              <a:spcBef>
                <a:spcPct val="0"/>
              </a:spcBef>
              <a:buFont typeface="Arial" panose="020B0604020202020204" pitchFamily="34" charset="0"/>
              <a:buNone/>
              <a:defRPr/>
            </a:pPr>
            <a:r>
              <a:rPr lang="ja-JP" altLang="en-US" sz="1200" dirty="0">
                <a:solidFill>
                  <a:srgbClr val="000000"/>
                </a:solidFill>
                <a:latin typeface="Meiryo UI" panose="020B0604030504040204" pitchFamily="50" charset="-128"/>
                <a:ea typeface="Meiryo UI" panose="020B0604030504040204" pitchFamily="50" charset="-128"/>
              </a:rPr>
              <a:t>　・　今後の取組の方向性</a:t>
            </a:r>
            <a:endParaRPr lang="en-US" altLang="ja-JP" sz="1200" dirty="0">
              <a:solidFill>
                <a:srgbClr val="000000"/>
              </a:solidFill>
              <a:latin typeface="Meiryo UI" panose="020B0604030504040204" pitchFamily="50" charset="-128"/>
              <a:ea typeface="Meiryo UI" panose="020B0604030504040204" pitchFamily="50" charset="-128"/>
            </a:endParaRPr>
          </a:p>
        </p:txBody>
      </p:sp>
      <p:sp>
        <p:nvSpPr>
          <p:cNvPr id="20" name="片側の 2 つの角を丸めた四角形 10">
            <a:extLst>
              <a:ext uri="{FF2B5EF4-FFF2-40B4-BE49-F238E27FC236}">
                <a16:creationId xmlns:a16="http://schemas.microsoft.com/office/drawing/2014/main" id="{BD410111-A26B-44C2-AB4A-DC66E6827604}"/>
              </a:ext>
            </a:extLst>
          </p:cNvPr>
          <p:cNvSpPr/>
          <p:nvPr/>
        </p:nvSpPr>
        <p:spPr bwMode="auto">
          <a:xfrm>
            <a:off x="1105911" y="2206407"/>
            <a:ext cx="4641021" cy="49743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9525" rIns="9525" bIns="9525" anchor="ctr"/>
          <a:lstStyle>
            <a:lvl1pPr marL="342900" indent="-342900" defTabSz="889000">
              <a:defRPr kumimoji="1">
                <a:solidFill>
                  <a:schemeClr val="tx1"/>
                </a:solidFill>
                <a:latin typeface="Calibri" panose="020F0502020204030204" pitchFamily="34" charset="0"/>
                <a:ea typeface="ＭＳ Ｐゴシック" panose="020B0600070205080204" pitchFamily="50" charset="-128"/>
              </a:defRPr>
            </a:lvl1pPr>
            <a:lvl2pPr defTabSz="8890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8890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8890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8890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lvl="1">
              <a:lnSpc>
                <a:spcPct val="90000"/>
              </a:lnSpc>
              <a:spcAft>
                <a:spcPct val="15000"/>
              </a:spcAft>
              <a:defRPr/>
            </a:pPr>
            <a:r>
              <a:rPr lang="ja-JP" altLang="en-US" sz="1200" b="1" dirty="0">
                <a:solidFill>
                  <a:schemeClr val="accent6">
                    <a:lumMod val="75000"/>
                  </a:schemeClr>
                </a:solidFill>
                <a:latin typeface="Meiryo UI" panose="020B0604030504040204" pitchFamily="50" charset="-128"/>
                <a:ea typeface="Meiryo UI" panose="020B0604030504040204" pitchFamily="50" charset="-128"/>
              </a:rPr>
              <a:t>◆</a:t>
            </a:r>
            <a:r>
              <a:rPr lang="en-US" altLang="ja-JP" sz="1200" b="1" dirty="0">
                <a:solidFill>
                  <a:schemeClr val="accent6">
                    <a:lumMod val="75000"/>
                  </a:schemeClr>
                </a:solidFill>
                <a:latin typeface="Meiryo UI" panose="020B0604030504040204" pitchFamily="50" charset="-128"/>
                <a:ea typeface="Meiryo UI" panose="020B0604030504040204" pitchFamily="50" charset="-128"/>
              </a:rPr>
              <a:t>3/15</a:t>
            </a:r>
            <a:r>
              <a:rPr lang="ja-JP" altLang="en-US" sz="1200" b="1" dirty="0">
                <a:solidFill>
                  <a:schemeClr val="accent6">
                    <a:lumMod val="75000"/>
                  </a:schemeClr>
                </a:solidFill>
                <a:latin typeface="Meiryo UI" panose="020B0604030504040204" pitchFamily="50" charset="-128"/>
                <a:ea typeface="Meiryo UI" panose="020B0604030504040204" pitchFamily="50" charset="-128"/>
              </a:rPr>
              <a:t>　第</a:t>
            </a:r>
            <a:r>
              <a:rPr lang="en-US" altLang="ja-JP" sz="1200" b="1" dirty="0">
                <a:solidFill>
                  <a:schemeClr val="accent6">
                    <a:lumMod val="75000"/>
                  </a:schemeClr>
                </a:solidFill>
                <a:latin typeface="Meiryo UI" panose="020B0604030504040204" pitchFamily="50" charset="-128"/>
                <a:ea typeface="Meiryo UI" panose="020B0604030504040204" pitchFamily="50" charset="-128"/>
              </a:rPr>
              <a:t>1</a:t>
            </a:r>
            <a:r>
              <a:rPr lang="ja-JP" altLang="en-US" sz="1200" b="1" dirty="0">
                <a:solidFill>
                  <a:schemeClr val="accent6">
                    <a:lumMod val="75000"/>
                  </a:schemeClr>
                </a:solidFill>
                <a:latin typeface="Meiryo UI" panose="020B0604030504040204" pitchFamily="50" charset="-128"/>
                <a:ea typeface="Meiryo UI" panose="020B0604030504040204" pitchFamily="50" charset="-128"/>
              </a:rPr>
              <a:t>回各部会</a:t>
            </a:r>
            <a:endParaRPr lang="en-US" altLang="ja-JP" sz="1200" dirty="0">
              <a:solidFill>
                <a:schemeClr val="accent6">
                  <a:lumMod val="75000"/>
                </a:schemeClr>
              </a:solidFill>
              <a:latin typeface="Meiryo UI" panose="020B0604030504040204" pitchFamily="50" charset="-128"/>
              <a:ea typeface="Meiryo UI" panose="020B0604030504040204" pitchFamily="50" charset="-128"/>
            </a:endParaRPr>
          </a:p>
          <a:p>
            <a:pPr marL="214308" lvl="1" indent="-214308">
              <a:lnSpc>
                <a:spcPct val="90000"/>
              </a:lnSpc>
              <a:spcAft>
                <a:spcPct val="15000"/>
              </a:spcAft>
              <a:buFont typeface="Wingdings" panose="05000000000000000000" pitchFamily="2" charset="2"/>
              <a:buChar char="p"/>
              <a:defRPr/>
            </a:pPr>
            <a:r>
              <a:rPr lang="ja-JP" altLang="en-US" sz="1200" dirty="0">
                <a:solidFill>
                  <a:srgbClr val="000000"/>
                </a:solidFill>
                <a:latin typeface="Meiryo UI" panose="020B0604030504040204" pitchFamily="50" charset="-128"/>
                <a:ea typeface="Meiryo UI" panose="020B0604030504040204" pitchFamily="50" charset="-128"/>
              </a:rPr>
              <a:t>各分野の取組方針（たたき台）作成</a:t>
            </a:r>
          </a:p>
        </p:txBody>
      </p:sp>
      <p:sp>
        <p:nvSpPr>
          <p:cNvPr id="16" name="片側の 2 つの角を丸めた四角形 14">
            <a:extLst>
              <a:ext uri="{FF2B5EF4-FFF2-40B4-BE49-F238E27FC236}">
                <a16:creationId xmlns:a16="http://schemas.microsoft.com/office/drawing/2014/main" id="{4E53C0A5-75BB-494B-97F0-289B3B38EEC8}"/>
              </a:ext>
            </a:extLst>
          </p:cNvPr>
          <p:cNvSpPr/>
          <p:nvPr/>
        </p:nvSpPr>
        <p:spPr bwMode="auto">
          <a:xfrm>
            <a:off x="1105912" y="3907750"/>
            <a:ext cx="4763194" cy="53863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2682" tIns="10954" rIns="10954" bIns="10954" spcCol="1270" anchor="ctr"/>
          <a:lstStyle/>
          <a:p>
            <a:pPr marL="0" lvl="1" defTabSz="766744">
              <a:lnSpc>
                <a:spcPct val="90000"/>
              </a:lnSpc>
              <a:spcAft>
                <a:spcPct val="15000"/>
              </a:spcAft>
              <a:defRPr/>
            </a:pPr>
            <a:r>
              <a:rPr lang="ja-JP" altLang="en-US" sz="1200" dirty="0">
                <a:solidFill>
                  <a:schemeClr val="accent6">
                    <a:lumMod val="75000"/>
                  </a:schemeClr>
                </a:solidFill>
                <a:latin typeface="Meiryo UI" pitchFamily="50" charset="-128"/>
                <a:ea typeface="Meiryo UI" pitchFamily="50" charset="-128"/>
                <a:cs typeface="Meiryo UI" pitchFamily="50" charset="-128"/>
              </a:rPr>
              <a:t>◆</a:t>
            </a:r>
            <a:r>
              <a:rPr lang="en-US" altLang="ja-JP" sz="1200" b="1" dirty="0">
                <a:solidFill>
                  <a:schemeClr val="accent6">
                    <a:lumMod val="75000"/>
                  </a:schemeClr>
                </a:solidFill>
                <a:latin typeface="Meiryo UI" pitchFamily="50" charset="-128"/>
                <a:ea typeface="Meiryo UI" pitchFamily="50" charset="-128"/>
                <a:cs typeface="Meiryo UI" pitchFamily="50" charset="-128"/>
              </a:rPr>
              <a:t>6/</a:t>
            </a:r>
            <a:r>
              <a:rPr lang="ja-JP" altLang="en-US" sz="1200" b="1" dirty="0">
                <a:solidFill>
                  <a:schemeClr val="accent6">
                    <a:lumMod val="75000"/>
                  </a:schemeClr>
                </a:solidFill>
                <a:latin typeface="Meiryo UI" pitchFamily="50" charset="-128"/>
                <a:ea typeface="Meiryo UI" pitchFamily="50" charset="-128"/>
                <a:cs typeface="Meiryo UI" pitchFamily="50" charset="-128"/>
              </a:rPr>
              <a:t>中旬　第</a:t>
            </a:r>
            <a:r>
              <a:rPr lang="en-US" altLang="ja-JP" sz="1200" b="1" dirty="0">
                <a:solidFill>
                  <a:schemeClr val="accent6">
                    <a:lumMod val="75000"/>
                  </a:schemeClr>
                </a:solidFill>
                <a:latin typeface="Meiryo UI" pitchFamily="50" charset="-128"/>
                <a:ea typeface="Meiryo UI" pitchFamily="50" charset="-128"/>
                <a:cs typeface="Meiryo UI" pitchFamily="50" charset="-128"/>
              </a:rPr>
              <a:t>2</a:t>
            </a:r>
            <a:r>
              <a:rPr lang="ja-JP" altLang="en-US" sz="1200" b="1" dirty="0">
                <a:solidFill>
                  <a:schemeClr val="accent6">
                    <a:lumMod val="75000"/>
                  </a:schemeClr>
                </a:solidFill>
                <a:latin typeface="Meiryo UI" pitchFamily="50" charset="-128"/>
                <a:ea typeface="Meiryo UI" pitchFamily="50" charset="-128"/>
                <a:cs typeface="Meiryo UI" pitchFamily="50" charset="-128"/>
              </a:rPr>
              <a:t>回各部会</a:t>
            </a:r>
            <a:r>
              <a:rPr lang="ja-JP" altLang="en-US" sz="1200" dirty="0">
                <a:solidFill>
                  <a:schemeClr val="accent6">
                    <a:lumMod val="75000"/>
                  </a:schemeClr>
                </a:solidFill>
                <a:latin typeface="Meiryo UI" pitchFamily="50" charset="-128"/>
                <a:ea typeface="Meiryo UI" pitchFamily="50" charset="-128"/>
                <a:cs typeface="Meiryo UI" pitchFamily="50" charset="-128"/>
              </a:rPr>
              <a:t>　</a:t>
            </a:r>
            <a:endParaRPr lang="en-US" altLang="ja-JP" sz="1200" dirty="0">
              <a:solidFill>
                <a:schemeClr val="accent6">
                  <a:lumMod val="75000"/>
                </a:schemeClr>
              </a:solidFill>
              <a:latin typeface="Meiryo UI" pitchFamily="50" charset="-128"/>
              <a:ea typeface="Meiryo UI" pitchFamily="50" charset="-128"/>
              <a:cs typeface="Meiryo UI" pitchFamily="50" charset="-128"/>
            </a:endParaRPr>
          </a:p>
          <a:p>
            <a:pPr marL="214308" lvl="1" indent="-214308" defTabSz="766744">
              <a:lnSpc>
                <a:spcPct val="90000"/>
              </a:lnSpc>
              <a:spcAft>
                <a:spcPct val="15000"/>
              </a:spcAft>
              <a:buFont typeface="Wingdings" panose="05000000000000000000" pitchFamily="2" charset="2"/>
              <a:buChar char="p"/>
              <a:defRPr/>
            </a:pPr>
            <a:r>
              <a:rPr lang="ja-JP" altLang="en-US" sz="1200" dirty="0">
                <a:latin typeface="Meiryo UI" pitchFamily="50" charset="-128"/>
                <a:ea typeface="Meiryo UI" pitchFamily="50" charset="-128"/>
                <a:cs typeface="Meiryo UI" pitchFamily="50" charset="-128"/>
              </a:rPr>
              <a:t>取組方針に基づいた具体的な取組内容の検討</a:t>
            </a:r>
            <a:endParaRPr lang="en-US" altLang="ja-JP" sz="1200" dirty="0">
              <a:latin typeface="Meiryo UI" pitchFamily="50" charset="-128"/>
              <a:ea typeface="Meiryo UI" pitchFamily="50" charset="-128"/>
              <a:cs typeface="Meiryo UI" pitchFamily="50" charset="-128"/>
            </a:endParaRPr>
          </a:p>
        </p:txBody>
      </p:sp>
      <p:sp>
        <p:nvSpPr>
          <p:cNvPr id="8" name="片側の 2 つの角を丸めた四角形 14">
            <a:extLst>
              <a:ext uri="{FF2B5EF4-FFF2-40B4-BE49-F238E27FC236}">
                <a16:creationId xmlns:a16="http://schemas.microsoft.com/office/drawing/2014/main" id="{28AE7DFE-6030-4582-A387-68790241EC6D}"/>
              </a:ext>
            </a:extLst>
          </p:cNvPr>
          <p:cNvSpPr/>
          <p:nvPr/>
        </p:nvSpPr>
        <p:spPr bwMode="auto">
          <a:xfrm>
            <a:off x="1105911" y="4820220"/>
            <a:ext cx="4645781" cy="92315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22682" tIns="10954" rIns="10954" bIns="10954" spcCol="1270" anchor="ctr"/>
          <a:lstStyle/>
          <a:p>
            <a:pPr marL="0" lvl="1" defTabSz="766744">
              <a:lnSpc>
                <a:spcPct val="90000"/>
              </a:lnSpc>
              <a:spcAft>
                <a:spcPct val="15000"/>
              </a:spcAft>
              <a:defRPr/>
            </a:pPr>
            <a:r>
              <a:rPr lang="ja-JP" altLang="en-US" sz="1200">
                <a:solidFill>
                  <a:schemeClr val="accent6">
                    <a:lumMod val="75000"/>
                  </a:schemeClr>
                </a:solidFill>
                <a:latin typeface="Meiryo UI" pitchFamily="50" charset="-128"/>
                <a:ea typeface="Meiryo UI" pitchFamily="50" charset="-128"/>
                <a:cs typeface="Meiryo UI" pitchFamily="50" charset="-128"/>
              </a:rPr>
              <a:t>◆</a:t>
            </a:r>
            <a:r>
              <a:rPr lang="en-US" altLang="ja-JP" sz="1200" b="1">
                <a:solidFill>
                  <a:schemeClr val="accent6">
                    <a:lumMod val="75000"/>
                  </a:schemeClr>
                </a:solidFill>
                <a:latin typeface="Meiryo UI" pitchFamily="50" charset="-128"/>
                <a:ea typeface="Meiryo UI" pitchFamily="50" charset="-128"/>
                <a:cs typeface="Meiryo UI" pitchFamily="50" charset="-128"/>
              </a:rPr>
              <a:t>7/</a:t>
            </a:r>
            <a:r>
              <a:rPr lang="ja-JP" altLang="en-US" sz="1200" b="1">
                <a:solidFill>
                  <a:schemeClr val="accent6">
                    <a:lumMod val="75000"/>
                  </a:schemeClr>
                </a:solidFill>
                <a:latin typeface="Meiryo UI" pitchFamily="50" charset="-128"/>
                <a:ea typeface="Meiryo UI" pitchFamily="50" charset="-128"/>
                <a:cs typeface="Meiryo UI" pitchFamily="50" charset="-128"/>
              </a:rPr>
              <a:t>初旬　第</a:t>
            </a:r>
            <a:r>
              <a:rPr lang="en-US" altLang="ja-JP" sz="1200" b="1">
                <a:solidFill>
                  <a:schemeClr val="accent6">
                    <a:lumMod val="75000"/>
                  </a:schemeClr>
                </a:solidFill>
                <a:latin typeface="Meiryo UI" pitchFamily="50" charset="-128"/>
                <a:ea typeface="Meiryo UI" pitchFamily="50" charset="-128"/>
                <a:cs typeface="Meiryo UI" pitchFamily="50" charset="-128"/>
              </a:rPr>
              <a:t>2</a:t>
            </a:r>
            <a:r>
              <a:rPr lang="ja-JP" altLang="en-US" sz="1200" b="1">
                <a:solidFill>
                  <a:schemeClr val="accent6">
                    <a:lumMod val="75000"/>
                  </a:schemeClr>
                </a:solidFill>
                <a:latin typeface="Meiryo UI" pitchFamily="50" charset="-128"/>
                <a:ea typeface="Meiryo UI" pitchFamily="50" charset="-128"/>
                <a:cs typeface="Meiryo UI" pitchFamily="50" charset="-128"/>
              </a:rPr>
              <a:t>回全体検討部会</a:t>
            </a:r>
            <a:r>
              <a:rPr lang="ja-JP" altLang="en-US" sz="1200">
                <a:solidFill>
                  <a:schemeClr val="accent6">
                    <a:lumMod val="75000"/>
                  </a:schemeClr>
                </a:solidFill>
                <a:latin typeface="Meiryo UI" pitchFamily="50" charset="-128"/>
                <a:ea typeface="Meiryo UI" pitchFamily="50" charset="-128"/>
                <a:cs typeface="Meiryo UI" pitchFamily="50" charset="-128"/>
              </a:rPr>
              <a:t>　</a:t>
            </a:r>
            <a:endParaRPr lang="en-US" altLang="ja-JP" sz="1200">
              <a:solidFill>
                <a:schemeClr val="accent6">
                  <a:lumMod val="75000"/>
                </a:schemeClr>
              </a:solidFill>
              <a:latin typeface="Meiryo UI" pitchFamily="50" charset="-128"/>
              <a:ea typeface="Meiryo UI" pitchFamily="50" charset="-128"/>
              <a:cs typeface="Meiryo UI" pitchFamily="50" charset="-128"/>
            </a:endParaRPr>
          </a:p>
          <a:p>
            <a:pPr marL="214308" lvl="1" indent="-214308" defTabSz="766744">
              <a:lnSpc>
                <a:spcPct val="90000"/>
              </a:lnSpc>
              <a:spcAft>
                <a:spcPct val="15000"/>
              </a:spcAft>
              <a:buFont typeface="Wingdings" panose="05000000000000000000" pitchFamily="2" charset="2"/>
              <a:buChar char="p"/>
              <a:defRPr/>
            </a:pPr>
            <a:r>
              <a:rPr lang="ja-JP" altLang="en-US" sz="1200">
                <a:latin typeface="Meiryo UI" pitchFamily="50" charset="-128"/>
                <a:ea typeface="Meiryo UI" pitchFamily="50" charset="-128"/>
                <a:cs typeface="Meiryo UI" pitchFamily="50" charset="-128"/>
              </a:rPr>
              <a:t>取組方針に基づいた具体的な取組内容の検討</a:t>
            </a:r>
          </a:p>
          <a:p>
            <a:pPr marL="0" lvl="1" defTabSz="766744">
              <a:lnSpc>
                <a:spcPct val="90000"/>
              </a:lnSpc>
              <a:spcAft>
                <a:spcPct val="15000"/>
              </a:spcAft>
              <a:defRPr/>
            </a:pPr>
            <a:r>
              <a:rPr lang="ja-JP" altLang="en-US" sz="1200">
                <a:solidFill>
                  <a:schemeClr val="accent1"/>
                </a:solidFill>
                <a:latin typeface="Meiryo UI" pitchFamily="50" charset="-128"/>
                <a:ea typeface="Meiryo UI" pitchFamily="50" charset="-128"/>
                <a:cs typeface="Meiryo UI" pitchFamily="50" charset="-128"/>
              </a:rPr>
              <a:t>◆</a:t>
            </a:r>
            <a:r>
              <a:rPr lang="en-US" altLang="ja-JP" sz="1200" b="1">
                <a:solidFill>
                  <a:schemeClr val="accent1"/>
                </a:solidFill>
                <a:latin typeface="Meiryo UI" pitchFamily="50" charset="-128"/>
                <a:ea typeface="Meiryo UI" pitchFamily="50" charset="-128"/>
                <a:cs typeface="Meiryo UI" pitchFamily="50" charset="-128"/>
              </a:rPr>
              <a:t>7/</a:t>
            </a:r>
            <a:r>
              <a:rPr lang="ja-JP" altLang="en-US" sz="1200" b="1">
                <a:solidFill>
                  <a:schemeClr val="accent1"/>
                </a:solidFill>
                <a:latin typeface="Meiryo UI" pitchFamily="50" charset="-128"/>
                <a:ea typeface="Meiryo UI" pitchFamily="50" charset="-128"/>
                <a:cs typeface="Meiryo UI" pitchFamily="50" charset="-128"/>
              </a:rPr>
              <a:t>下旬　第</a:t>
            </a:r>
            <a:r>
              <a:rPr lang="en-US" altLang="ja-JP" sz="1200" b="1">
                <a:solidFill>
                  <a:schemeClr val="accent1"/>
                </a:solidFill>
                <a:latin typeface="Meiryo UI" pitchFamily="50" charset="-128"/>
                <a:ea typeface="Meiryo UI" pitchFamily="50" charset="-128"/>
                <a:cs typeface="Meiryo UI" pitchFamily="50" charset="-128"/>
              </a:rPr>
              <a:t>2</a:t>
            </a:r>
            <a:r>
              <a:rPr lang="ja-JP" altLang="en-US" sz="1200" b="1">
                <a:solidFill>
                  <a:schemeClr val="accent1"/>
                </a:solidFill>
                <a:latin typeface="Meiryo UI" pitchFamily="50" charset="-128"/>
                <a:ea typeface="Meiryo UI" pitchFamily="50" charset="-128"/>
                <a:cs typeface="Meiryo UI" pitchFamily="50" charset="-128"/>
              </a:rPr>
              <a:t>回審議会：中間とりまとめ</a:t>
            </a:r>
            <a:r>
              <a:rPr lang="ja-JP" altLang="en-US" sz="1200">
                <a:solidFill>
                  <a:schemeClr val="accent1"/>
                </a:solidFill>
                <a:latin typeface="Meiryo UI" pitchFamily="50" charset="-128"/>
                <a:ea typeface="Meiryo UI" pitchFamily="50" charset="-128"/>
                <a:cs typeface="Meiryo UI" pitchFamily="50" charset="-128"/>
              </a:rPr>
              <a:t>　</a:t>
            </a:r>
            <a:endParaRPr lang="en-US" altLang="ja-JP" sz="1200">
              <a:solidFill>
                <a:schemeClr val="accent1"/>
              </a:solidFill>
              <a:latin typeface="Meiryo UI" pitchFamily="50" charset="-128"/>
              <a:ea typeface="Meiryo UI" pitchFamily="50" charset="-128"/>
              <a:cs typeface="Meiryo UI" pitchFamily="50" charset="-128"/>
            </a:endParaRPr>
          </a:p>
          <a:p>
            <a:pPr marL="214308" lvl="1" indent="-214308" defTabSz="766744">
              <a:lnSpc>
                <a:spcPct val="90000"/>
              </a:lnSpc>
              <a:spcAft>
                <a:spcPct val="15000"/>
              </a:spcAft>
              <a:buFont typeface="Wingdings" panose="05000000000000000000" pitchFamily="2" charset="2"/>
              <a:buChar char="p"/>
              <a:defRPr/>
            </a:pPr>
            <a:r>
              <a:rPr lang="ja-JP" altLang="en-US" sz="1200">
                <a:latin typeface="Meiryo UI" pitchFamily="50" charset="-128"/>
                <a:ea typeface="Meiryo UI" pitchFamily="50" charset="-128"/>
                <a:cs typeface="Meiryo UI" pitchFamily="50" charset="-128"/>
              </a:rPr>
              <a:t>取組方針に基づいた具体的な取組内容の検討</a:t>
            </a:r>
          </a:p>
        </p:txBody>
      </p:sp>
      <p:sp>
        <p:nvSpPr>
          <p:cNvPr id="31" name="片側の 2 つの角を丸めた四角形 10">
            <a:extLst>
              <a:ext uri="{FF2B5EF4-FFF2-40B4-BE49-F238E27FC236}">
                <a16:creationId xmlns:a16="http://schemas.microsoft.com/office/drawing/2014/main" id="{D96298DC-98FC-49B0-87F6-4198862D47E4}"/>
              </a:ext>
            </a:extLst>
          </p:cNvPr>
          <p:cNvSpPr/>
          <p:nvPr/>
        </p:nvSpPr>
        <p:spPr bwMode="auto">
          <a:xfrm>
            <a:off x="1122645" y="5878411"/>
            <a:ext cx="4592552" cy="77478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9525" rIns="9525" bIns="9525" anchor="ctr"/>
          <a:lstStyle>
            <a:lvl1pPr marL="342900" indent="-342900" defTabSz="889000">
              <a:defRPr kumimoji="1">
                <a:solidFill>
                  <a:schemeClr val="tx1"/>
                </a:solidFill>
                <a:latin typeface="Calibri" panose="020F0502020204030204" pitchFamily="34" charset="0"/>
                <a:ea typeface="ＭＳ Ｐゴシック" panose="020B0600070205080204" pitchFamily="50" charset="-128"/>
              </a:defRPr>
            </a:lvl1pPr>
            <a:lvl2pPr defTabSz="8890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8890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8890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8890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lvl="1">
              <a:lnSpc>
                <a:spcPct val="90000"/>
              </a:lnSpc>
              <a:spcAft>
                <a:spcPct val="15000"/>
              </a:spcAft>
              <a:defRPr/>
            </a:pPr>
            <a:r>
              <a:rPr lang="ja-JP" altLang="en-US" sz="1200" b="1" dirty="0">
                <a:solidFill>
                  <a:schemeClr val="accent6">
                    <a:lumMod val="75000"/>
                  </a:schemeClr>
                </a:solidFill>
                <a:latin typeface="Meiryo UI" panose="020B0604030504040204" pitchFamily="50" charset="-128"/>
                <a:ea typeface="Meiryo UI" panose="020B0604030504040204" pitchFamily="50" charset="-128"/>
              </a:rPr>
              <a:t>◆</a:t>
            </a:r>
            <a:r>
              <a:rPr lang="en-US" altLang="ja-JP" sz="1200" b="1" dirty="0">
                <a:solidFill>
                  <a:schemeClr val="accent6">
                    <a:lumMod val="75000"/>
                  </a:schemeClr>
                </a:solidFill>
                <a:latin typeface="Meiryo UI" panose="020B0604030504040204" pitchFamily="50" charset="-128"/>
                <a:ea typeface="Meiryo UI" panose="020B0604030504040204" pitchFamily="50" charset="-128"/>
              </a:rPr>
              <a:t>10/</a:t>
            </a:r>
            <a:r>
              <a:rPr lang="ja-JP" altLang="en-US" sz="1200" b="1" dirty="0">
                <a:solidFill>
                  <a:schemeClr val="accent6">
                    <a:lumMod val="75000"/>
                  </a:schemeClr>
                </a:solidFill>
                <a:latin typeface="Meiryo UI" panose="020B0604030504040204" pitchFamily="50" charset="-128"/>
                <a:ea typeface="Meiryo UI" panose="020B0604030504040204" pitchFamily="50" charset="-128"/>
              </a:rPr>
              <a:t>下旬　第</a:t>
            </a:r>
            <a:r>
              <a:rPr lang="en-US" altLang="ja-JP" sz="1200" b="1" dirty="0">
                <a:solidFill>
                  <a:schemeClr val="accent6">
                    <a:lumMod val="75000"/>
                  </a:schemeClr>
                </a:solidFill>
                <a:latin typeface="Meiryo UI" panose="020B0604030504040204" pitchFamily="50" charset="-128"/>
                <a:ea typeface="Meiryo UI" panose="020B0604030504040204" pitchFamily="50" charset="-128"/>
              </a:rPr>
              <a:t>3</a:t>
            </a:r>
            <a:r>
              <a:rPr lang="ja-JP" altLang="en-US" sz="1200" b="1" dirty="0">
                <a:solidFill>
                  <a:schemeClr val="accent6">
                    <a:lumMod val="75000"/>
                  </a:schemeClr>
                </a:solidFill>
                <a:latin typeface="Meiryo UI" panose="020B0604030504040204" pitchFamily="50" charset="-128"/>
                <a:ea typeface="Meiryo UI" panose="020B0604030504040204" pitchFamily="50" charset="-128"/>
              </a:rPr>
              <a:t>回各部会</a:t>
            </a:r>
            <a:r>
              <a:rPr lang="ja-JP" altLang="en-US" sz="1200" dirty="0">
                <a:solidFill>
                  <a:schemeClr val="dk1">
                    <a:hueOff val="0"/>
                    <a:satOff val="0"/>
                    <a:lumOff val="0"/>
                    <a:alphaOff val="0"/>
                  </a:schemeClr>
                </a:solidFill>
                <a:latin typeface="Meiryo UI" pitchFamily="50" charset="-128"/>
                <a:ea typeface="Meiryo UI" pitchFamily="50" charset="-128"/>
              </a:rPr>
              <a:t>：各分野の最終とりまとめ</a:t>
            </a:r>
            <a:endParaRPr lang="en-US" altLang="ja-JP" sz="1200" dirty="0">
              <a:solidFill>
                <a:schemeClr val="dk1">
                  <a:hueOff val="0"/>
                  <a:satOff val="0"/>
                  <a:lumOff val="0"/>
                  <a:alphaOff val="0"/>
                </a:schemeClr>
              </a:solidFill>
              <a:latin typeface="Meiryo UI" pitchFamily="50" charset="-128"/>
              <a:ea typeface="Meiryo UI" pitchFamily="50" charset="-128"/>
            </a:endParaRPr>
          </a:p>
          <a:p>
            <a:pPr marL="0" lvl="1">
              <a:lnSpc>
                <a:spcPct val="90000"/>
              </a:lnSpc>
              <a:spcAft>
                <a:spcPct val="15000"/>
              </a:spcAft>
              <a:defRPr/>
            </a:pPr>
            <a:r>
              <a:rPr lang="ja-JP" altLang="en-US" sz="1200" b="1" dirty="0">
                <a:solidFill>
                  <a:schemeClr val="accent6">
                    <a:lumMod val="75000"/>
                  </a:schemeClr>
                </a:solidFill>
                <a:latin typeface="Meiryo UI" panose="020B0604030504040204" pitchFamily="50" charset="-128"/>
                <a:ea typeface="Meiryo UI" panose="020B0604030504040204" pitchFamily="50" charset="-128"/>
              </a:rPr>
              <a:t>◆</a:t>
            </a:r>
            <a:r>
              <a:rPr lang="en-US" altLang="ja-JP" sz="1200" b="1" dirty="0">
                <a:solidFill>
                  <a:schemeClr val="accent6">
                    <a:lumMod val="75000"/>
                  </a:schemeClr>
                </a:solidFill>
                <a:latin typeface="Meiryo UI" panose="020B0604030504040204" pitchFamily="50" charset="-128"/>
                <a:ea typeface="Meiryo UI" panose="020B0604030504040204" pitchFamily="50" charset="-128"/>
              </a:rPr>
              <a:t>11/</a:t>
            </a:r>
            <a:r>
              <a:rPr lang="ja-JP" altLang="en-US" sz="1200" b="1" dirty="0">
                <a:solidFill>
                  <a:schemeClr val="accent6">
                    <a:lumMod val="75000"/>
                  </a:schemeClr>
                </a:solidFill>
                <a:latin typeface="Meiryo UI" panose="020B0604030504040204" pitchFamily="50" charset="-128"/>
                <a:ea typeface="Meiryo UI" panose="020B0604030504040204" pitchFamily="50" charset="-128"/>
              </a:rPr>
              <a:t>下旬　第</a:t>
            </a:r>
            <a:r>
              <a:rPr lang="en-US" altLang="ja-JP" sz="1200" b="1" dirty="0">
                <a:solidFill>
                  <a:schemeClr val="accent6">
                    <a:lumMod val="75000"/>
                  </a:schemeClr>
                </a:solidFill>
                <a:latin typeface="Meiryo UI" panose="020B0604030504040204" pitchFamily="50" charset="-128"/>
                <a:ea typeface="Meiryo UI" panose="020B0604030504040204" pitchFamily="50" charset="-128"/>
              </a:rPr>
              <a:t>3</a:t>
            </a:r>
            <a:r>
              <a:rPr lang="ja-JP" altLang="en-US" sz="1200" b="1" dirty="0">
                <a:solidFill>
                  <a:schemeClr val="accent6">
                    <a:lumMod val="75000"/>
                  </a:schemeClr>
                </a:solidFill>
                <a:latin typeface="Meiryo UI" panose="020B0604030504040204" pitchFamily="50" charset="-128"/>
                <a:ea typeface="Meiryo UI" panose="020B0604030504040204" pitchFamily="50" charset="-128"/>
              </a:rPr>
              <a:t>回全体検討部会</a:t>
            </a:r>
            <a:r>
              <a:rPr lang="ja-JP" altLang="en-US" sz="1200" dirty="0">
                <a:solidFill>
                  <a:schemeClr val="dk1">
                    <a:hueOff val="0"/>
                    <a:satOff val="0"/>
                    <a:lumOff val="0"/>
                    <a:alphaOff val="0"/>
                  </a:schemeClr>
                </a:solidFill>
                <a:latin typeface="Meiryo UI" pitchFamily="50" charset="-128"/>
                <a:ea typeface="Meiryo UI" pitchFamily="50" charset="-128"/>
              </a:rPr>
              <a:t>：最終とりまとめ</a:t>
            </a:r>
            <a:endParaRPr lang="en-US" altLang="ja-JP" sz="1200" b="1" dirty="0">
              <a:solidFill>
                <a:srgbClr val="000000"/>
              </a:solidFill>
              <a:latin typeface="Meiryo UI" panose="020B0604030504040204" pitchFamily="50" charset="-128"/>
              <a:ea typeface="Meiryo UI" panose="020B0604030504040204" pitchFamily="50" charset="-128"/>
            </a:endParaRPr>
          </a:p>
          <a:p>
            <a:pPr marL="0" lvl="1">
              <a:lnSpc>
                <a:spcPct val="90000"/>
              </a:lnSpc>
              <a:spcAft>
                <a:spcPct val="15000"/>
              </a:spcAft>
              <a:defRPr/>
            </a:pPr>
            <a:r>
              <a:rPr lang="ja-JP" altLang="en-US" sz="1200" b="1" dirty="0">
                <a:solidFill>
                  <a:schemeClr val="accent1"/>
                </a:solidFill>
                <a:latin typeface="Meiryo UI" panose="020B0604030504040204" pitchFamily="50" charset="-128"/>
                <a:ea typeface="Meiryo UI" panose="020B0604030504040204" pitchFamily="50" charset="-128"/>
              </a:rPr>
              <a:t>◆</a:t>
            </a:r>
            <a:r>
              <a:rPr lang="en-US" altLang="ja-JP" sz="1200" b="1" dirty="0">
                <a:solidFill>
                  <a:schemeClr val="accent1"/>
                </a:solidFill>
                <a:latin typeface="Meiryo UI" panose="020B0604030504040204" pitchFamily="50" charset="-128"/>
                <a:ea typeface="Meiryo UI" panose="020B0604030504040204" pitchFamily="50" charset="-128"/>
              </a:rPr>
              <a:t>R7/1/</a:t>
            </a:r>
            <a:r>
              <a:rPr lang="ja-JP" altLang="en-US" sz="1200" b="1" dirty="0">
                <a:solidFill>
                  <a:schemeClr val="accent1"/>
                </a:solidFill>
                <a:latin typeface="Meiryo UI" panose="020B0604030504040204" pitchFamily="50" charset="-128"/>
                <a:ea typeface="Meiryo UI" panose="020B0604030504040204" pitchFamily="50" charset="-128"/>
              </a:rPr>
              <a:t>中旬　第</a:t>
            </a:r>
            <a:r>
              <a:rPr lang="en-US" altLang="ja-JP" sz="1200" b="1" dirty="0">
                <a:solidFill>
                  <a:schemeClr val="accent1"/>
                </a:solidFill>
                <a:latin typeface="Meiryo UI" panose="020B0604030504040204" pitchFamily="50" charset="-128"/>
                <a:ea typeface="Meiryo UI" panose="020B0604030504040204" pitchFamily="50" charset="-128"/>
              </a:rPr>
              <a:t>3</a:t>
            </a:r>
            <a:r>
              <a:rPr lang="ja-JP" altLang="en-US" sz="1200" b="1" dirty="0">
                <a:solidFill>
                  <a:schemeClr val="accent1"/>
                </a:solidFill>
                <a:latin typeface="Meiryo UI" panose="020B0604030504040204" pitchFamily="50" charset="-128"/>
                <a:ea typeface="Meiryo UI" panose="020B0604030504040204" pitchFamily="50" charset="-128"/>
              </a:rPr>
              <a:t>回審議会：答申</a:t>
            </a:r>
            <a:endParaRPr lang="en-US" altLang="ja-JP" sz="1200" b="1" dirty="0">
              <a:solidFill>
                <a:srgbClr val="000000"/>
              </a:solidFill>
              <a:latin typeface="Meiryo UI" panose="020B0604030504040204" pitchFamily="50" charset="-128"/>
              <a:ea typeface="Meiryo UI" panose="020B0604030504040204" pitchFamily="50" charset="-128"/>
            </a:endParaRPr>
          </a:p>
        </p:txBody>
      </p:sp>
      <p:sp>
        <p:nvSpPr>
          <p:cNvPr id="58" name="片側の 2 つの角を丸めた四角形 10">
            <a:extLst>
              <a:ext uri="{FF2B5EF4-FFF2-40B4-BE49-F238E27FC236}">
                <a16:creationId xmlns:a16="http://schemas.microsoft.com/office/drawing/2014/main" id="{C376E0AE-1813-4F2F-B6F3-8EA21DE89F03}"/>
              </a:ext>
            </a:extLst>
          </p:cNvPr>
          <p:cNvSpPr/>
          <p:nvPr/>
        </p:nvSpPr>
        <p:spPr bwMode="auto">
          <a:xfrm>
            <a:off x="1105912" y="2796918"/>
            <a:ext cx="4648954" cy="71563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9525" rIns="9525" bIns="9525" anchor="ctr"/>
          <a:lstStyle>
            <a:lvl1pPr marL="342900" indent="-342900" defTabSz="889000">
              <a:defRPr kumimoji="1">
                <a:solidFill>
                  <a:schemeClr val="tx1"/>
                </a:solidFill>
                <a:latin typeface="Calibri" panose="020F0502020204030204" pitchFamily="34" charset="0"/>
                <a:ea typeface="ＭＳ Ｐゴシック" panose="020B0600070205080204" pitchFamily="50" charset="-128"/>
              </a:defRPr>
            </a:lvl1pPr>
            <a:lvl2pPr defTabSz="889000">
              <a:defRPr kumimoji="1">
                <a:solidFill>
                  <a:schemeClr val="tx1"/>
                </a:solidFill>
                <a:latin typeface="Calibri" panose="020F0502020204030204" pitchFamily="34" charset="0"/>
                <a:ea typeface="ＭＳ Ｐゴシック" panose="020B0600070205080204" pitchFamily="50" charset="-128"/>
              </a:defRPr>
            </a:lvl2pPr>
            <a:lvl3pPr marL="1143000" indent="-228600" defTabSz="889000">
              <a:defRPr kumimoji="1">
                <a:solidFill>
                  <a:schemeClr val="tx1"/>
                </a:solidFill>
                <a:latin typeface="Calibri" panose="020F0502020204030204" pitchFamily="34" charset="0"/>
                <a:ea typeface="ＭＳ Ｐゴシック" panose="020B0600070205080204" pitchFamily="50" charset="-128"/>
              </a:defRPr>
            </a:lvl3pPr>
            <a:lvl4pPr marL="1600200" indent="-228600" defTabSz="889000">
              <a:defRPr kumimoji="1">
                <a:solidFill>
                  <a:schemeClr val="tx1"/>
                </a:solidFill>
                <a:latin typeface="Calibri" panose="020F0502020204030204" pitchFamily="34" charset="0"/>
                <a:ea typeface="ＭＳ Ｐゴシック" panose="020B0600070205080204" pitchFamily="50" charset="-128"/>
              </a:defRPr>
            </a:lvl4pPr>
            <a:lvl5pPr marL="2057400" indent="-228600" defTabSz="889000">
              <a:defRPr kumimoji="1">
                <a:solidFill>
                  <a:schemeClr val="tx1"/>
                </a:solidFill>
                <a:latin typeface="Calibri" panose="020F0502020204030204" pitchFamily="34" charset="0"/>
                <a:ea typeface="ＭＳ Ｐゴシック" panose="020B0600070205080204" pitchFamily="50" charset="-128"/>
              </a:defRPr>
            </a:lvl5pPr>
            <a:lvl6pPr marL="25146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defTabSz="889000" fontAlgn="base">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pPr marL="0" lvl="1">
              <a:lnSpc>
                <a:spcPct val="90000"/>
              </a:lnSpc>
              <a:spcAft>
                <a:spcPct val="15000"/>
              </a:spcAft>
              <a:defRPr/>
            </a:pPr>
            <a:r>
              <a:rPr lang="ja-JP" altLang="en-US" sz="1200" b="1" dirty="0">
                <a:solidFill>
                  <a:schemeClr val="accent6">
                    <a:lumMod val="75000"/>
                  </a:schemeClr>
                </a:solidFill>
                <a:latin typeface="Meiryo UI" panose="020B0604030504040204" pitchFamily="50" charset="-128"/>
                <a:ea typeface="Meiryo UI" panose="020B0604030504040204" pitchFamily="50" charset="-128"/>
              </a:rPr>
              <a:t>◆５</a:t>
            </a:r>
            <a:r>
              <a:rPr lang="en-US" altLang="ja-JP" sz="1200" b="1" dirty="0">
                <a:solidFill>
                  <a:schemeClr val="accent6">
                    <a:lumMod val="75000"/>
                  </a:schemeClr>
                </a:solidFill>
                <a:latin typeface="Meiryo UI" panose="020B0604030504040204" pitchFamily="50" charset="-128"/>
                <a:ea typeface="Meiryo UI" panose="020B0604030504040204" pitchFamily="50" charset="-128"/>
              </a:rPr>
              <a:t>/14</a:t>
            </a:r>
            <a:r>
              <a:rPr lang="ja-JP" altLang="en-US" sz="1200" b="1" dirty="0">
                <a:solidFill>
                  <a:schemeClr val="accent6">
                    <a:lumMod val="75000"/>
                  </a:schemeClr>
                </a:solidFill>
                <a:latin typeface="Meiryo UI" panose="020B0604030504040204" pitchFamily="50" charset="-128"/>
                <a:ea typeface="Meiryo UI" panose="020B0604030504040204" pitchFamily="50" charset="-128"/>
              </a:rPr>
              <a:t>　第</a:t>
            </a:r>
            <a:r>
              <a:rPr lang="en-US" altLang="ja-JP" sz="1200" b="1" dirty="0">
                <a:solidFill>
                  <a:schemeClr val="accent6">
                    <a:lumMod val="75000"/>
                  </a:schemeClr>
                </a:solidFill>
                <a:latin typeface="Meiryo UI" panose="020B0604030504040204" pitchFamily="50" charset="-128"/>
                <a:ea typeface="Meiryo UI" panose="020B0604030504040204" pitchFamily="50" charset="-128"/>
              </a:rPr>
              <a:t>1</a:t>
            </a:r>
            <a:r>
              <a:rPr lang="ja-JP" altLang="en-US" sz="1200" b="1" dirty="0">
                <a:solidFill>
                  <a:schemeClr val="accent6">
                    <a:lumMod val="75000"/>
                  </a:schemeClr>
                </a:solidFill>
                <a:latin typeface="Meiryo UI" panose="020B0604030504040204" pitchFamily="50" charset="-128"/>
                <a:ea typeface="Meiryo UI" panose="020B0604030504040204" pitchFamily="50" charset="-128"/>
              </a:rPr>
              <a:t>回全体検討部会</a:t>
            </a:r>
            <a:endParaRPr lang="en-US" altLang="ja-JP" sz="1200" dirty="0">
              <a:solidFill>
                <a:schemeClr val="accent6">
                  <a:lumMod val="75000"/>
                </a:schemeClr>
              </a:solidFill>
              <a:latin typeface="Meiryo UI" panose="020B0604030504040204" pitchFamily="50" charset="-128"/>
              <a:ea typeface="Meiryo UI" panose="020B0604030504040204" pitchFamily="50" charset="-128"/>
            </a:endParaRPr>
          </a:p>
          <a:p>
            <a:pPr marL="214308" lvl="1" indent="-214308">
              <a:lnSpc>
                <a:spcPct val="90000"/>
              </a:lnSpc>
              <a:spcAft>
                <a:spcPct val="15000"/>
              </a:spcAft>
              <a:buFont typeface="Wingdings" panose="05000000000000000000" pitchFamily="2" charset="2"/>
              <a:buChar char="p"/>
              <a:defRPr/>
            </a:pPr>
            <a:r>
              <a:rPr lang="ja-JP" altLang="en-US" sz="1200" dirty="0">
                <a:solidFill>
                  <a:srgbClr val="000000"/>
                </a:solidFill>
                <a:latin typeface="Meiryo UI" panose="020B0604030504040204" pitchFamily="50" charset="-128"/>
                <a:ea typeface="Meiryo UI" panose="020B0604030504040204" pitchFamily="50" charset="-128"/>
              </a:rPr>
              <a:t>全体の取組方針のとりまとめ・策定</a:t>
            </a:r>
          </a:p>
        </p:txBody>
      </p:sp>
      <p:sp>
        <p:nvSpPr>
          <p:cNvPr id="11" name="片側の 2 つの角を丸めた四角形 6">
            <a:extLst>
              <a:ext uri="{FF2B5EF4-FFF2-40B4-BE49-F238E27FC236}">
                <a16:creationId xmlns:a16="http://schemas.microsoft.com/office/drawing/2014/main" id="{99C6D844-E1F7-45C6-A6D8-B7CB97619C77}"/>
              </a:ext>
            </a:extLst>
          </p:cNvPr>
          <p:cNvSpPr/>
          <p:nvPr/>
        </p:nvSpPr>
        <p:spPr bwMode="auto">
          <a:xfrm>
            <a:off x="5808667" y="1051324"/>
            <a:ext cx="3238314" cy="1019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9525" rIns="9525" bIns="9525"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284163" indent="-103188">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36922" indent="-136922">
              <a:spcBef>
                <a:spcPct val="0"/>
              </a:spcBef>
              <a:buFont typeface="Wingdings" panose="05000000000000000000" pitchFamily="2" charset="2"/>
              <a:buChar char="Ø"/>
              <a:defRPr/>
            </a:pPr>
            <a:r>
              <a:rPr lang="ja-JP" altLang="en-US" sz="1200">
                <a:solidFill>
                  <a:srgbClr val="000000"/>
                </a:solidFill>
                <a:latin typeface="Meiryo UI" panose="020B0604030504040204" pitchFamily="50" charset="-128"/>
                <a:ea typeface="Meiryo UI" panose="020B0604030504040204" pitchFamily="50" charset="-128"/>
              </a:rPr>
              <a:t>府のこれまでの取組に対して検証すべき事項や課題と捉えられる事項</a:t>
            </a:r>
          </a:p>
          <a:p>
            <a:pPr marL="136922" indent="-136922">
              <a:spcBef>
                <a:spcPct val="0"/>
              </a:spcBef>
              <a:buFont typeface="Wingdings" panose="05000000000000000000" pitchFamily="2" charset="2"/>
              <a:buChar char="Ø"/>
              <a:defRPr/>
            </a:pPr>
            <a:r>
              <a:rPr lang="ja-JP" altLang="en-US" sz="1200">
                <a:solidFill>
                  <a:srgbClr val="000000"/>
                </a:solidFill>
                <a:latin typeface="Meiryo UI" panose="020B0604030504040204" pitchFamily="50" charset="-128"/>
                <a:ea typeface="Meiryo UI" panose="020B0604030504040204" pitchFamily="50" charset="-128"/>
              </a:rPr>
              <a:t>社会情勢の変化を踏まえて考慮すべき事項</a:t>
            </a:r>
          </a:p>
          <a:p>
            <a:pPr marL="136922" indent="-136922">
              <a:spcBef>
                <a:spcPct val="0"/>
              </a:spcBef>
              <a:buFont typeface="Wingdings" panose="05000000000000000000" pitchFamily="2" charset="2"/>
              <a:buChar char="Ø"/>
              <a:defRPr/>
            </a:pPr>
            <a:r>
              <a:rPr lang="ja-JP" altLang="en-US" sz="1200">
                <a:solidFill>
                  <a:srgbClr val="000000"/>
                </a:solidFill>
                <a:latin typeface="Meiryo UI" panose="020B0604030504040204" pitchFamily="50" charset="-128"/>
                <a:ea typeface="Meiryo UI" panose="020B0604030504040204" pitchFamily="50" charset="-128"/>
              </a:rPr>
              <a:t>今後の取組の方向性に必要な視点、検討事項</a:t>
            </a:r>
          </a:p>
        </p:txBody>
      </p:sp>
      <p:sp>
        <p:nvSpPr>
          <p:cNvPr id="32" name="片側の 2 つの角を丸めた四角形 6">
            <a:extLst>
              <a:ext uri="{FF2B5EF4-FFF2-40B4-BE49-F238E27FC236}">
                <a16:creationId xmlns:a16="http://schemas.microsoft.com/office/drawing/2014/main" id="{45AB36DA-AFAE-49E1-B303-19BD85AB8BA3}"/>
              </a:ext>
            </a:extLst>
          </p:cNvPr>
          <p:cNvSpPr/>
          <p:nvPr/>
        </p:nvSpPr>
        <p:spPr bwMode="auto">
          <a:xfrm>
            <a:off x="5808668" y="2151475"/>
            <a:ext cx="3120987" cy="55389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9525" rIns="9525" bIns="9525"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284163" indent="-103188">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36922" indent="-136922">
              <a:spcBef>
                <a:spcPct val="0"/>
              </a:spcBef>
              <a:buFont typeface="Wingdings" panose="05000000000000000000" pitchFamily="2" charset="2"/>
              <a:buChar char="Ø"/>
              <a:defRPr/>
            </a:pPr>
            <a:r>
              <a:rPr lang="ja-JP" altLang="en-US" sz="1200" dirty="0">
                <a:solidFill>
                  <a:srgbClr val="FF0000"/>
                </a:solidFill>
                <a:latin typeface="Meiryo UI" panose="020B0604030504040204" pitchFamily="50" charset="-128"/>
                <a:ea typeface="Meiryo UI" panose="020B0604030504040204" pitchFamily="50" charset="-128"/>
              </a:rPr>
              <a:t>行動計画の取組結果の検証と課題整理</a:t>
            </a:r>
            <a:endParaRPr lang="en-US" altLang="ja-JP" sz="1200" dirty="0">
              <a:solidFill>
                <a:srgbClr val="FF0000"/>
              </a:solidFill>
              <a:latin typeface="Meiryo UI" panose="020B0604030504040204" pitchFamily="50" charset="-128"/>
              <a:ea typeface="Meiryo UI" panose="020B0604030504040204" pitchFamily="50" charset="-128"/>
            </a:endParaRPr>
          </a:p>
          <a:p>
            <a:pPr marL="136922" indent="-136922">
              <a:spcBef>
                <a:spcPct val="0"/>
              </a:spcBef>
              <a:buFont typeface="Wingdings" panose="05000000000000000000" pitchFamily="2" charset="2"/>
              <a:buChar char="Ø"/>
              <a:defRPr/>
            </a:pPr>
            <a:r>
              <a:rPr lang="ja-JP" altLang="en-US" sz="1200" dirty="0">
                <a:solidFill>
                  <a:srgbClr val="FF0000"/>
                </a:solidFill>
                <a:latin typeface="Meiryo UI" panose="020B0604030504040204" pitchFamily="50" charset="-128"/>
                <a:ea typeface="Meiryo UI" panose="020B0604030504040204" pitchFamily="50" charset="-128"/>
              </a:rPr>
              <a:t>課題を踏まえた取組方針</a:t>
            </a:r>
            <a:r>
              <a:rPr lang="ja-JP" altLang="en-US" sz="1200" dirty="0">
                <a:solidFill>
                  <a:srgbClr val="000000"/>
                </a:solidFill>
                <a:latin typeface="Meiryo UI" panose="020B0604030504040204" pitchFamily="50" charset="-128"/>
                <a:ea typeface="Meiryo UI" panose="020B0604030504040204" pitchFamily="50" charset="-128"/>
              </a:rPr>
              <a:t>（たたき台）</a:t>
            </a:r>
          </a:p>
        </p:txBody>
      </p:sp>
      <p:sp>
        <p:nvSpPr>
          <p:cNvPr id="33" name="片側の 2 つの角を丸めた四角形 6">
            <a:extLst>
              <a:ext uri="{FF2B5EF4-FFF2-40B4-BE49-F238E27FC236}">
                <a16:creationId xmlns:a16="http://schemas.microsoft.com/office/drawing/2014/main" id="{D15B4DEB-DDC4-47F9-9972-86234F2BD491}"/>
              </a:ext>
            </a:extLst>
          </p:cNvPr>
          <p:cNvSpPr/>
          <p:nvPr/>
        </p:nvSpPr>
        <p:spPr bwMode="auto">
          <a:xfrm>
            <a:off x="5808668" y="5059780"/>
            <a:ext cx="3120987" cy="4165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9525" rIns="9525" bIns="9525"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284163" indent="-103188">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36922" indent="-136922">
              <a:spcBef>
                <a:spcPct val="0"/>
              </a:spcBef>
              <a:buFont typeface="Wingdings" panose="05000000000000000000" pitchFamily="2" charset="2"/>
              <a:buChar char="Ø"/>
              <a:defRPr/>
            </a:pPr>
            <a:r>
              <a:rPr lang="ja-JP" altLang="en-US" sz="1200">
                <a:solidFill>
                  <a:srgbClr val="000000"/>
                </a:solidFill>
                <a:latin typeface="Meiryo UI" panose="020B0604030504040204" pitchFamily="50" charset="-128"/>
                <a:ea typeface="Meiryo UI" panose="020B0604030504040204" pitchFamily="50" charset="-128"/>
              </a:rPr>
              <a:t>中間とりまとめ内容の精査</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37" name="片側の 2 つの角を丸めた四角形 6">
            <a:extLst>
              <a:ext uri="{FF2B5EF4-FFF2-40B4-BE49-F238E27FC236}">
                <a16:creationId xmlns:a16="http://schemas.microsoft.com/office/drawing/2014/main" id="{07B86B74-690B-40CC-A501-D1EF46EFFB78}"/>
              </a:ext>
            </a:extLst>
          </p:cNvPr>
          <p:cNvSpPr/>
          <p:nvPr/>
        </p:nvSpPr>
        <p:spPr bwMode="auto">
          <a:xfrm>
            <a:off x="5808668" y="6015123"/>
            <a:ext cx="3120987" cy="4180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9525" rIns="9525" bIns="9525"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284163" indent="-103188">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36922" indent="-136922">
              <a:spcBef>
                <a:spcPct val="0"/>
              </a:spcBef>
              <a:buFont typeface="Wingdings" panose="05000000000000000000" pitchFamily="2" charset="2"/>
              <a:buChar char="Ø"/>
              <a:defRPr/>
            </a:pPr>
            <a:r>
              <a:rPr lang="ja-JP" altLang="en-US" sz="1200">
                <a:solidFill>
                  <a:srgbClr val="000000"/>
                </a:solidFill>
                <a:latin typeface="Meiryo UI" panose="020B0604030504040204" pitchFamily="50" charset="-128"/>
                <a:ea typeface="Meiryo UI" panose="020B0604030504040204" pitchFamily="50" charset="-128"/>
              </a:rPr>
              <a:t>最終とりまとめ内容の精査</a:t>
            </a:r>
            <a:endParaRPr lang="en-US" altLang="ja-JP" sz="1200">
              <a:solidFill>
                <a:srgbClr val="000000"/>
              </a:solidFill>
              <a:latin typeface="Meiryo UI" panose="020B0604030504040204" pitchFamily="50" charset="-128"/>
              <a:ea typeface="Meiryo UI" panose="020B0604030504040204" pitchFamily="50" charset="-128"/>
            </a:endParaRPr>
          </a:p>
        </p:txBody>
      </p:sp>
      <p:sp>
        <p:nvSpPr>
          <p:cNvPr id="61" name="片側の 2 つの角を丸めた四角形 6">
            <a:extLst>
              <a:ext uri="{FF2B5EF4-FFF2-40B4-BE49-F238E27FC236}">
                <a16:creationId xmlns:a16="http://schemas.microsoft.com/office/drawing/2014/main" id="{B51D8F03-4859-4CB1-8C75-D7AC52313BD8}"/>
              </a:ext>
            </a:extLst>
          </p:cNvPr>
          <p:cNvSpPr/>
          <p:nvPr/>
        </p:nvSpPr>
        <p:spPr bwMode="auto">
          <a:xfrm>
            <a:off x="5808668" y="2752667"/>
            <a:ext cx="3120987" cy="79497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9525" rIns="9525" bIns="9525"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284163" indent="-103188">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36922" indent="-136922">
              <a:spcBef>
                <a:spcPct val="0"/>
              </a:spcBef>
              <a:buFont typeface="Wingdings" panose="05000000000000000000" pitchFamily="2" charset="2"/>
              <a:buChar char="Ø"/>
              <a:defRPr/>
            </a:pPr>
            <a:r>
              <a:rPr lang="ja-JP" altLang="en-US" sz="1200" dirty="0">
                <a:solidFill>
                  <a:srgbClr val="000000"/>
                </a:solidFill>
                <a:latin typeface="Meiryo UI" panose="020B0604030504040204" pitchFamily="50" charset="-128"/>
                <a:ea typeface="Meiryo UI" panose="020B0604030504040204" pitchFamily="50" charset="-128"/>
              </a:rPr>
              <a:t>各部会での検証結果、課題等を踏まえた全体の取組方針の策定</a:t>
            </a:r>
            <a:endParaRPr lang="en-US" altLang="ja-JP" sz="1200" dirty="0">
              <a:solidFill>
                <a:srgbClr val="000000"/>
              </a:solidFill>
              <a:latin typeface="Meiryo UI" panose="020B0604030504040204" pitchFamily="50" charset="-128"/>
              <a:ea typeface="Meiryo UI" panose="020B0604030504040204" pitchFamily="50" charset="-128"/>
            </a:endParaRPr>
          </a:p>
          <a:p>
            <a:pPr marL="136922" indent="-136922">
              <a:spcBef>
                <a:spcPct val="0"/>
              </a:spcBef>
              <a:buFont typeface="Wingdings" panose="05000000000000000000" pitchFamily="2" charset="2"/>
              <a:buChar char="Ø"/>
              <a:defRPr/>
            </a:pPr>
            <a:r>
              <a:rPr lang="ja-JP" altLang="en-US" sz="1200" dirty="0">
                <a:solidFill>
                  <a:srgbClr val="000000"/>
                </a:solidFill>
                <a:latin typeface="Meiryo UI" panose="020B0604030504040204" pitchFamily="50" charset="-128"/>
                <a:ea typeface="Meiryo UI" panose="020B0604030504040204" pitchFamily="50" charset="-128"/>
              </a:rPr>
              <a:t>持続可能な維持管理の仕組みづくりの取組方針の策定</a:t>
            </a:r>
          </a:p>
        </p:txBody>
      </p:sp>
      <p:sp>
        <p:nvSpPr>
          <p:cNvPr id="13" name="片側の 2 つの角を丸めた四角形 6">
            <a:extLst>
              <a:ext uri="{FF2B5EF4-FFF2-40B4-BE49-F238E27FC236}">
                <a16:creationId xmlns:a16="http://schemas.microsoft.com/office/drawing/2014/main" id="{2B140375-D555-46FD-9B2A-B13106CD0FA4}"/>
              </a:ext>
            </a:extLst>
          </p:cNvPr>
          <p:cNvSpPr/>
          <p:nvPr/>
        </p:nvSpPr>
        <p:spPr bwMode="auto">
          <a:xfrm>
            <a:off x="5808668" y="3663612"/>
            <a:ext cx="3120987" cy="11184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06680" tIns="9525" rIns="9525" bIns="9525"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284163" indent="-103188">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36922" indent="-136922">
              <a:spcBef>
                <a:spcPct val="0"/>
              </a:spcBef>
              <a:buFont typeface="Wingdings" panose="05000000000000000000" pitchFamily="2" charset="2"/>
              <a:buChar char="Ø"/>
              <a:defRPr/>
            </a:pPr>
            <a:r>
              <a:rPr lang="ja-JP" altLang="en-US" sz="1200" dirty="0">
                <a:solidFill>
                  <a:srgbClr val="000000"/>
                </a:solidFill>
                <a:latin typeface="Meiryo UI" panose="020B0604030504040204" pitchFamily="50" charset="-128"/>
                <a:ea typeface="Meiryo UI" panose="020B0604030504040204" pitchFamily="50" charset="-128"/>
              </a:rPr>
              <a:t>適切な維持管理手法（予防保全、事後保全）の検討</a:t>
            </a:r>
            <a:endParaRPr lang="en-US" altLang="ja-JP" sz="1200" dirty="0">
              <a:solidFill>
                <a:srgbClr val="000000"/>
              </a:solidFill>
              <a:latin typeface="Meiryo UI" panose="020B0604030504040204" pitchFamily="50" charset="-128"/>
              <a:ea typeface="Meiryo UI" panose="020B0604030504040204" pitchFamily="50" charset="-128"/>
            </a:endParaRPr>
          </a:p>
          <a:p>
            <a:pPr marL="136922" indent="-136922">
              <a:spcBef>
                <a:spcPct val="0"/>
              </a:spcBef>
              <a:buFont typeface="Wingdings" panose="05000000000000000000" pitchFamily="2" charset="2"/>
              <a:buChar char="Ø"/>
              <a:defRPr/>
            </a:pPr>
            <a:r>
              <a:rPr lang="ja-JP" altLang="en-US" sz="1200" dirty="0">
                <a:solidFill>
                  <a:srgbClr val="000000"/>
                </a:solidFill>
                <a:latin typeface="Meiryo UI" panose="020B0604030504040204" pitchFamily="50" charset="-128"/>
                <a:ea typeface="Meiryo UI" panose="020B0604030504040204" pitchFamily="50" charset="-128"/>
              </a:rPr>
              <a:t>目標管理水準及び最適な補修時期の検討</a:t>
            </a:r>
            <a:endParaRPr lang="en-US" altLang="ja-JP" sz="1200" dirty="0">
              <a:solidFill>
                <a:srgbClr val="000000"/>
              </a:solidFill>
              <a:latin typeface="Meiryo UI" panose="020B0604030504040204" pitchFamily="50" charset="-128"/>
              <a:ea typeface="Meiryo UI" panose="020B0604030504040204" pitchFamily="50" charset="-128"/>
            </a:endParaRPr>
          </a:p>
          <a:p>
            <a:pPr marL="136922" indent="-136922">
              <a:spcBef>
                <a:spcPct val="0"/>
              </a:spcBef>
              <a:buFont typeface="Wingdings" panose="05000000000000000000" pitchFamily="2" charset="2"/>
              <a:buChar char="Ø"/>
              <a:defRPr/>
            </a:pPr>
            <a:r>
              <a:rPr lang="ja-JP" altLang="en-US" sz="1200" dirty="0">
                <a:solidFill>
                  <a:srgbClr val="000000"/>
                </a:solidFill>
                <a:latin typeface="Meiryo UI" panose="020B0604030504040204" pitchFamily="50" charset="-128"/>
                <a:ea typeface="Meiryo UI" panose="020B0604030504040204" pitchFamily="50" charset="-128"/>
              </a:rPr>
              <a:t>更新の考え方、更新フローの妥当性</a:t>
            </a:r>
            <a:endParaRPr lang="en-US" altLang="ja-JP" sz="1200" dirty="0">
              <a:solidFill>
                <a:srgbClr val="000000"/>
              </a:solidFill>
              <a:latin typeface="Meiryo UI" panose="020B0604030504040204" pitchFamily="50" charset="-128"/>
              <a:ea typeface="Meiryo UI" panose="020B0604030504040204" pitchFamily="50" charset="-128"/>
            </a:endParaRPr>
          </a:p>
          <a:p>
            <a:pPr marL="136922" indent="-136922">
              <a:spcBef>
                <a:spcPct val="0"/>
              </a:spcBef>
              <a:buFont typeface="Wingdings" panose="05000000000000000000" pitchFamily="2" charset="2"/>
              <a:buChar char="Ø"/>
              <a:defRPr/>
            </a:pPr>
            <a:r>
              <a:rPr lang="ja-JP" altLang="en-US" sz="1200" dirty="0">
                <a:solidFill>
                  <a:srgbClr val="000000"/>
                </a:solidFill>
                <a:latin typeface="Meiryo UI" panose="020B0604030504040204" pitchFamily="50" charset="-128"/>
                <a:ea typeface="Meiryo UI" panose="020B0604030504040204" pitchFamily="50" charset="-128"/>
              </a:rPr>
              <a:t>個々の施設の課題に応じた取組の妥当性</a:t>
            </a:r>
          </a:p>
        </p:txBody>
      </p:sp>
      <p:sp>
        <p:nvSpPr>
          <p:cNvPr id="5" name="スライド番号プレースホルダー 3">
            <a:extLst>
              <a:ext uri="{FF2B5EF4-FFF2-40B4-BE49-F238E27FC236}">
                <a16:creationId xmlns:a16="http://schemas.microsoft.com/office/drawing/2014/main" id="{9E74B177-1647-2D77-CD03-C4EE4DA90A41}"/>
              </a:ext>
            </a:extLst>
          </p:cNvPr>
          <p:cNvSpPr txBox="1">
            <a:spLocks/>
          </p:cNvSpPr>
          <p:nvPr/>
        </p:nvSpPr>
        <p:spPr>
          <a:xfrm>
            <a:off x="8583076" y="6554386"/>
            <a:ext cx="6604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4</a:t>
            </a:fld>
            <a:endParaRPr lang="ja-JP" alt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376856-C34B-A025-C4AA-06D4549EA3BF}"/>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05490C31-A42B-4337-65CA-9DC8A7CFFDAC}"/>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40</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2D3DC279-51BB-FFBF-A399-78F1881205FE}"/>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6A76F56F-B932-025D-5CE7-E90DD4693FE5}"/>
              </a:ext>
            </a:extLst>
          </p:cNvPr>
          <p:cNvSpPr>
            <a:spLocks noChangeArrowheads="1"/>
          </p:cNvSpPr>
          <p:nvPr/>
        </p:nvSpPr>
        <p:spPr bwMode="auto">
          <a:xfrm>
            <a:off x="60324" y="60325"/>
            <a:ext cx="8184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６</a:t>
            </a:r>
            <a:r>
              <a:rPr lang="en-US" altLang="ja-JP" b="1" dirty="0">
                <a:solidFill>
                  <a:schemeClr val="bg1"/>
                </a:solidFill>
                <a:latin typeface="BIZ UDゴシック" panose="020B0400000000000000" pitchFamily="49" charset="-128"/>
                <a:ea typeface="BIZ UDゴシック" panose="020B0400000000000000" pitchFamily="49" charset="-128"/>
              </a:rPr>
              <a:t>)</a:t>
            </a:r>
            <a:r>
              <a:rPr lang="ja-JP" altLang="en-US" b="1" dirty="0">
                <a:solidFill>
                  <a:schemeClr val="bg1"/>
                </a:solidFill>
                <a:latin typeface="BIZ UDゴシック" panose="020B0400000000000000" pitchFamily="49" charset="-128"/>
                <a:ea typeface="BIZ UDゴシック" panose="020B0400000000000000" pitchFamily="49" charset="-128"/>
              </a:rPr>
              <a:t> 舗装における維持管理の取組状況（まとめ）</a:t>
            </a:r>
            <a:br>
              <a:rPr lang="en-US" altLang="ja-JP" b="1" dirty="0">
                <a:solidFill>
                  <a:schemeClr val="bg1"/>
                </a:solidFill>
                <a:latin typeface="BIZ UDゴシック" panose="020B0400000000000000" pitchFamily="49" charset="-128"/>
                <a:ea typeface="BIZ UDゴシック" panose="020B0400000000000000" pitchFamily="49" charset="-128"/>
              </a:rPr>
            </a:br>
            <a:endParaRPr lang="ja-JP" altLang="en-US" b="1"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2" name="表 3">
            <a:extLst>
              <a:ext uri="{FF2B5EF4-FFF2-40B4-BE49-F238E27FC236}">
                <a16:creationId xmlns:a16="http://schemas.microsoft.com/office/drawing/2014/main" id="{53000FD0-9568-4427-809C-A79334BC2089}"/>
              </a:ext>
            </a:extLst>
          </p:cNvPr>
          <p:cNvGraphicFramePr>
            <a:graphicFrameLocks noGrp="1"/>
          </p:cNvGraphicFramePr>
          <p:nvPr>
            <p:extLst>
              <p:ext uri="{D42A27DB-BD31-4B8C-83A1-F6EECF244321}">
                <p14:modId xmlns:p14="http://schemas.microsoft.com/office/powerpoint/2010/main" val="3697186870"/>
              </p:ext>
            </p:extLst>
          </p:nvPr>
        </p:nvGraphicFramePr>
        <p:xfrm>
          <a:off x="233362" y="706656"/>
          <a:ext cx="8677276" cy="5767338"/>
        </p:xfrm>
        <a:graphic>
          <a:graphicData uri="http://schemas.openxmlformats.org/drawingml/2006/table">
            <a:tbl>
              <a:tblPr firstRow="1" bandRow="1">
                <a:tableStyleId>{5C22544A-7EE6-4342-B048-85BDC9FD1C3A}</a:tableStyleId>
              </a:tblPr>
              <a:tblGrid>
                <a:gridCol w="2576513">
                  <a:extLst>
                    <a:ext uri="{9D8B030D-6E8A-4147-A177-3AD203B41FA5}">
                      <a16:colId xmlns:a16="http://schemas.microsoft.com/office/drawing/2014/main" val="269892639"/>
                    </a:ext>
                  </a:extLst>
                </a:gridCol>
                <a:gridCol w="6100763">
                  <a:extLst>
                    <a:ext uri="{9D8B030D-6E8A-4147-A177-3AD203B41FA5}">
                      <a16:colId xmlns:a16="http://schemas.microsoft.com/office/drawing/2014/main" val="3574831878"/>
                    </a:ext>
                  </a:extLst>
                </a:gridCol>
              </a:tblGrid>
              <a:tr h="712569">
                <a:tc>
                  <a:txBody>
                    <a:bodyPr/>
                    <a:lstStyle/>
                    <a:p>
                      <a:pPr algn="ctr"/>
                      <a:r>
                        <a:rPr kumimoji="1" lang="ja-JP" altLang="en-US" sz="1600" dirty="0">
                          <a:latin typeface="BIZ UDゴシック" panose="020B0400000000000000" pitchFamily="49" charset="-128"/>
                          <a:ea typeface="BIZ UDゴシック" panose="020B0400000000000000" pitchFamily="49" charset="-128"/>
                        </a:rPr>
                        <a:t>項　　目</a:t>
                      </a:r>
                    </a:p>
                  </a:txBody>
                  <a:tcPr anchor="ctr"/>
                </a:tc>
                <a:tc>
                  <a:txBody>
                    <a:bodyPr/>
                    <a:lstStyle/>
                    <a:p>
                      <a:pPr algn="ctr"/>
                      <a:r>
                        <a:rPr kumimoji="1" lang="ja-JP" altLang="en-US" sz="1600" dirty="0">
                          <a:latin typeface="BIZ UDゴシック" panose="020B0400000000000000" pitchFamily="49" charset="-128"/>
                          <a:ea typeface="BIZ UDゴシック" panose="020B0400000000000000" pitchFamily="49" charset="-128"/>
                        </a:rPr>
                        <a:t>ま　と　め</a:t>
                      </a:r>
                    </a:p>
                  </a:txBody>
                  <a:tcPr anchor="ctr"/>
                </a:tc>
                <a:extLst>
                  <a:ext uri="{0D108BD9-81ED-4DB2-BD59-A6C34878D82A}">
                    <a16:rowId xmlns:a16="http://schemas.microsoft.com/office/drawing/2014/main" val="4136799010"/>
                  </a:ext>
                </a:extLst>
              </a:tr>
              <a:tr h="926298">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点検・診断の取組状況</a:t>
                      </a:r>
                    </a:p>
                  </a:txBody>
                  <a:tcPr/>
                </a:tc>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・路面性状調査を全路線で実施</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　（重要路線は３年に１回、</a:t>
                      </a:r>
                      <a:r>
                        <a:rPr kumimoji="1" lang="ja-JP" altLang="en-US" sz="1600">
                          <a:latin typeface="BIZ UDゴシック" panose="020B0400000000000000" pitchFamily="49" charset="-128"/>
                          <a:ea typeface="BIZ UDゴシック" panose="020B0400000000000000" pitchFamily="49" charset="-128"/>
                        </a:rPr>
                        <a:t>山間部等の</a:t>
                      </a:r>
                      <a:r>
                        <a:rPr kumimoji="1" lang="ja-JP" altLang="en-US" sz="1600" dirty="0">
                          <a:latin typeface="BIZ UDゴシック" panose="020B0400000000000000" pitchFamily="49" charset="-128"/>
                          <a:ea typeface="BIZ UDゴシック" panose="020B0400000000000000" pitchFamily="49" charset="-128"/>
                        </a:rPr>
                        <a:t>路線は１０年に１回）</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endParaRPr kumimoji="1" lang="en-US" altLang="ja-JP" sz="16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593606784"/>
                  </a:ext>
                </a:extLst>
              </a:tr>
              <a:tr h="748147">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健全性の状況</a:t>
                      </a:r>
                    </a:p>
                  </a:txBody>
                  <a:tcPr/>
                </a:tc>
                <a:tc rowSpan="2">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・令和４年時点</a:t>
                      </a:r>
                      <a:endParaRPr kumimoji="1" lang="en-US" altLang="ja-JP" sz="1600" dirty="0">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MCI</a:t>
                      </a:r>
                      <a:r>
                        <a:rPr kumimoji="1" lang="ja-JP" altLang="en-US" sz="1600" dirty="0">
                          <a:latin typeface="BIZ UDゴシック" panose="020B0400000000000000" pitchFamily="49" charset="-128"/>
                          <a:ea typeface="BIZ UDゴシック" panose="020B0400000000000000" pitchFamily="49" charset="-128"/>
                        </a:rPr>
                        <a:t>５未満　約</a:t>
                      </a:r>
                      <a:r>
                        <a:rPr kumimoji="1" lang="en-US" altLang="ja-JP" sz="1600" dirty="0">
                          <a:latin typeface="BIZ UDゴシック" panose="020B0400000000000000" pitchFamily="49" charset="-128"/>
                          <a:ea typeface="BIZ UDゴシック" panose="020B0400000000000000" pitchFamily="49" charset="-128"/>
                        </a:rPr>
                        <a:t>35</a:t>
                      </a: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MCI</a:t>
                      </a:r>
                      <a:r>
                        <a:rPr kumimoji="1" lang="ja-JP" altLang="en-US" sz="1600" dirty="0">
                          <a:latin typeface="BIZ UDゴシック" panose="020B0400000000000000" pitchFamily="49" charset="-128"/>
                          <a:ea typeface="BIZ UDゴシック" panose="020B0400000000000000" pitchFamily="49" charset="-128"/>
                        </a:rPr>
                        <a:t>４未満　約</a:t>
                      </a:r>
                      <a:r>
                        <a:rPr kumimoji="1" lang="en-US" altLang="ja-JP" sz="1600" dirty="0">
                          <a:latin typeface="BIZ UDゴシック" panose="020B0400000000000000" pitchFamily="49" charset="-128"/>
                          <a:ea typeface="BIZ UDゴシック" panose="020B0400000000000000" pitchFamily="49" charset="-128"/>
                        </a:rPr>
                        <a:t>15</a:t>
                      </a: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MCI</a:t>
                      </a:r>
                      <a:r>
                        <a:rPr kumimoji="1" lang="ja-JP" altLang="en-US" sz="1600" dirty="0">
                          <a:latin typeface="BIZ UDゴシック" panose="020B0400000000000000" pitchFamily="49" charset="-128"/>
                          <a:ea typeface="BIZ UDゴシック" panose="020B0400000000000000" pitchFamily="49" charset="-128"/>
                        </a:rPr>
                        <a:t>３未満　約</a:t>
                      </a:r>
                      <a:r>
                        <a:rPr kumimoji="1" lang="en-US" altLang="ja-JP" sz="1600" dirty="0">
                          <a:latin typeface="BIZ UDゴシック" panose="020B0400000000000000" pitchFamily="49" charset="-128"/>
                          <a:ea typeface="BIZ UDゴシック" panose="020B0400000000000000" pitchFamily="49" charset="-128"/>
                        </a:rPr>
                        <a:t>5</a:t>
                      </a:r>
                      <a:r>
                        <a:rPr kumimoji="1" lang="ja-JP" altLang="en-US" sz="1600" dirty="0">
                          <a:latin typeface="BIZ UDゴシック" panose="020B0400000000000000" pitchFamily="49" charset="-128"/>
                          <a:ea typeface="BIZ UDゴシック" panose="020B0400000000000000" pitchFamily="49" charset="-128"/>
                        </a:rPr>
                        <a:t>％</a:t>
                      </a:r>
                      <a:endParaRPr kumimoji="1" lang="en-US" altLang="ja-JP" sz="1600" dirty="0">
                        <a:solidFill>
                          <a:srgbClr val="FF0000"/>
                        </a:solidFill>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latin typeface="BIZ UDゴシック" panose="020B0400000000000000" pitchFamily="49" charset="-128"/>
                          <a:ea typeface="BIZ UDゴシック" panose="020B0400000000000000" pitchFamily="49" charset="-128"/>
                        </a:rPr>
                        <a:t>・令和７年予測</a:t>
                      </a:r>
                    </a:p>
                    <a:p>
                      <a:pPr>
                        <a:lnSpc>
                          <a:spcPts val="2500"/>
                        </a:lnSpc>
                      </a:pP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MCI</a:t>
                      </a:r>
                      <a:r>
                        <a:rPr kumimoji="1" lang="ja-JP" altLang="en-US" sz="1600" dirty="0">
                          <a:latin typeface="BIZ UDゴシック" panose="020B0400000000000000" pitchFamily="49" charset="-128"/>
                          <a:ea typeface="BIZ UDゴシック" panose="020B0400000000000000" pitchFamily="49" charset="-128"/>
                        </a:rPr>
                        <a:t>５未満　約</a:t>
                      </a:r>
                      <a:r>
                        <a:rPr kumimoji="1" lang="en-US" altLang="ja-JP" sz="1600" dirty="0">
                          <a:latin typeface="BIZ UDゴシック" panose="020B0400000000000000" pitchFamily="49" charset="-128"/>
                          <a:ea typeface="BIZ UDゴシック" panose="020B0400000000000000" pitchFamily="49" charset="-128"/>
                        </a:rPr>
                        <a:t>50</a:t>
                      </a: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MCI</a:t>
                      </a:r>
                      <a:r>
                        <a:rPr kumimoji="1" lang="ja-JP" altLang="en-US" sz="1600" dirty="0">
                          <a:latin typeface="BIZ UDゴシック" panose="020B0400000000000000" pitchFamily="49" charset="-128"/>
                          <a:ea typeface="BIZ UDゴシック" panose="020B0400000000000000" pitchFamily="49" charset="-128"/>
                        </a:rPr>
                        <a:t>４未満　約</a:t>
                      </a:r>
                      <a:r>
                        <a:rPr kumimoji="1" lang="en-US" altLang="ja-JP" sz="1600" dirty="0">
                          <a:latin typeface="BIZ UDゴシック" panose="020B0400000000000000" pitchFamily="49" charset="-128"/>
                          <a:ea typeface="BIZ UDゴシック" panose="020B0400000000000000" pitchFamily="49" charset="-128"/>
                        </a:rPr>
                        <a:t>20</a:t>
                      </a:r>
                      <a:r>
                        <a:rPr kumimoji="1" lang="ja-JP" altLang="en-US" sz="1600" dirty="0">
                          <a:latin typeface="BIZ UDゴシック" panose="020B0400000000000000" pitchFamily="49" charset="-128"/>
                          <a:ea typeface="BIZ UDゴシック" panose="020B0400000000000000" pitchFamily="49" charset="-128"/>
                        </a:rPr>
                        <a:t>％　</a:t>
                      </a:r>
                      <a:r>
                        <a:rPr kumimoji="1" lang="en-US" altLang="ja-JP" sz="1600" dirty="0">
                          <a:latin typeface="BIZ UDゴシック" panose="020B0400000000000000" pitchFamily="49" charset="-128"/>
                          <a:ea typeface="BIZ UDゴシック" panose="020B0400000000000000" pitchFamily="49" charset="-128"/>
                        </a:rPr>
                        <a:t>MCI</a:t>
                      </a:r>
                      <a:r>
                        <a:rPr kumimoji="1" lang="ja-JP" altLang="en-US" sz="1600" dirty="0">
                          <a:latin typeface="BIZ UDゴシック" panose="020B0400000000000000" pitchFamily="49" charset="-128"/>
                          <a:ea typeface="BIZ UDゴシック" panose="020B0400000000000000" pitchFamily="49" charset="-128"/>
                        </a:rPr>
                        <a:t>３未満　約</a:t>
                      </a:r>
                      <a:r>
                        <a:rPr kumimoji="1" lang="en-US" altLang="ja-JP" sz="1600" dirty="0">
                          <a:latin typeface="BIZ UDゴシック" panose="020B0400000000000000" pitchFamily="49" charset="-128"/>
                          <a:ea typeface="BIZ UDゴシック" panose="020B0400000000000000" pitchFamily="49" charset="-128"/>
                        </a:rPr>
                        <a:t>6</a:t>
                      </a:r>
                      <a:r>
                        <a:rPr kumimoji="1" lang="ja-JP" altLang="en-US" sz="1600" dirty="0">
                          <a:latin typeface="BIZ UDゴシック" panose="020B0400000000000000" pitchFamily="49" charset="-128"/>
                          <a:ea typeface="BIZ UDゴシック" panose="020B0400000000000000" pitchFamily="49" charset="-128"/>
                        </a:rPr>
                        <a:t>％　</a:t>
                      </a:r>
                    </a:p>
                  </a:txBody>
                  <a:tcPr/>
                </a:tc>
                <a:extLst>
                  <a:ext uri="{0D108BD9-81ED-4DB2-BD59-A6C34878D82A}">
                    <a16:rowId xmlns:a16="http://schemas.microsoft.com/office/drawing/2014/main" val="1634791329"/>
                  </a:ext>
                </a:extLst>
              </a:tr>
              <a:tr h="757646">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点検結果の状況</a:t>
                      </a:r>
                    </a:p>
                  </a:txBody>
                  <a:tcPr/>
                </a:tc>
                <a:tc vMerge="1">
                  <a:txBody>
                    <a:bodyPr/>
                    <a:lstStyle/>
                    <a:p>
                      <a:pPr algn="ctr"/>
                      <a:r>
                        <a:rPr kumimoji="1" lang="ja-JP" altLang="en-US" dirty="0"/>
                        <a:t>　</a:t>
                      </a:r>
                    </a:p>
                  </a:txBody>
                  <a:tcPr anchor="ctr"/>
                </a:tc>
                <a:extLst>
                  <a:ext uri="{0D108BD9-81ED-4DB2-BD59-A6C34878D82A}">
                    <a16:rowId xmlns:a16="http://schemas.microsoft.com/office/drawing/2014/main" val="3711082026"/>
                  </a:ext>
                </a:extLst>
              </a:tr>
              <a:tr h="913609">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事業の進捗状況</a:t>
                      </a:r>
                    </a:p>
                  </a:txBody>
                  <a:tcPr/>
                </a:tc>
                <a:tc>
                  <a:txBody>
                    <a:bodyPr/>
                    <a:lstStyle/>
                    <a:p>
                      <a:pPr>
                        <a:lnSpc>
                          <a:spcPts val="2500"/>
                        </a:lnSpc>
                      </a:pPr>
                      <a:r>
                        <a:rPr kumimoji="1" lang="ja-JP" altLang="en-US" sz="1600" dirty="0">
                          <a:solidFill>
                            <a:schemeClr val="tx1"/>
                          </a:solidFill>
                          <a:latin typeface="BIZ UDゴシック" panose="020B0400000000000000" pitchFamily="49" charset="-128"/>
                          <a:ea typeface="BIZ UDゴシック" panose="020B0400000000000000" pitchFamily="49" charset="-128"/>
                        </a:rPr>
                        <a:t>・令和４年時点　目標管理水準未満（㎡）</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solidFill>
                            <a:schemeClr val="tx1"/>
                          </a:solidFill>
                          <a:latin typeface="BIZ UDゴシック" panose="020B0400000000000000" pitchFamily="49" charset="-128"/>
                          <a:ea typeface="BIZ UDゴシック" panose="020B0400000000000000" pitchFamily="49" charset="-128"/>
                        </a:rPr>
                        <a:t>　　</a:t>
                      </a:r>
                      <a:r>
                        <a:rPr kumimoji="1" lang="zh-TW" altLang="en-US" sz="1600" dirty="0">
                          <a:solidFill>
                            <a:schemeClr val="tx1"/>
                          </a:solidFill>
                          <a:latin typeface="BIZ UDゴシック" panose="020B0400000000000000" pitchFamily="49" charset="-128"/>
                          <a:ea typeface="BIZ UDゴシック" panose="020B0400000000000000" pitchFamily="49" charset="-128"/>
                        </a:rPr>
                        <a:t>目標管理水準　</a:t>
                      </a:r>
                      <a:r>
                        <a:rPr kumimoji="1" lang="en-US" altLang="zh-TW" sz="1600" dirty="0">
                          <a:solidFill>
                            <a:schemeClr val="tx1"/>
                          </a:solidFill>
                          <a:latin typeface="BIZ UDゴシック" panose="020B0400000000000000" pitchFamily="49" charset="-128"/>
                          <a:ea typeface="BIZ UDゴシック" panose="020B0400000000000000" pitchFamily="49" charset="-128"/>
                        </a:rPr>
                        <a:t>MCI</a:t>
                      </a:r>
                      <a:r>
                        <a:rPr kumimoji="1" lang="ja-JP" altLang="en-US" sz="1600" dirty="0">
                          <a:solidFill>
                            <a:schemeClr val="tx1"/>
                          </a:solidFill>
                          <a:latin typeface="BIZ UDゴシック" panose="020B0400000000000000" pitchFamily="49" charset="-128"/>
                          <a:ea typeface="BIZ UDゴシック" panose="020B0400000000000000" pitchFamily="49" charset="-128"/>
                        </a:rPr>
                        <a:t>５</a:t>
                      </a:r>
                      <a:r>
                        <a:rPr kumimoji="1" lang="zh-TW" altLang="en-US" sz="1600" dirty="0">
                          <a:solidFill>
                            <a:schemeClr val="tx1"/>
                          </a:solidFill>
                          <a:latin typeface="BIZ UDゴシック" panose="020B0400000000000000" pitchFamily="49" charset="-128"/>
                          <a:ea typeface="BIZ UDゴシック" panose="020B0400000000000000" pitchFamily="49" charset="-128"/>
                        </a:rPr>
                        <a:t>　補修対象面積　</a:t>
                      </a:r>
                      <a:r>
                        <a:rPr kumimoji="1" lang="ja-JP" altLang="en-US" sz="1600" dirty="0">
                          <a:solidFill>
                            <a:schemeClr val="tx1"/>
                          </a:solidFill>
                          <a:latin typeface="BIZ UDゴシック" panose="020B0400000000000000" pitchFamily="49" charset="-128"/>
                          <a:ea typeface="BIZ UDゴシック" panose="020B0400000000000000" pitchFamily="49" charset="-128"/>
                        </a:rPr>
                        <a:t>約８４</a:t>
                      </a:r>
                      <a:r>
                        <a:rPr kumimoji="1" lang="zh-TW" altLang="en-US" sz="1600" dirty="0">
                          <a:solidFill>
                            <a:schemeClr val="tx1"/>
                          </a:solidFill>
                          <a:latin typeface="BIZ UDゴシック" panose="020B0400000000000000" pitchFamily="49" charset="-128"/>
                          <a:ea typeface="BIZ UDゴシック" panose="020B0400000000000000" pitchFamily="49" charset="-128"/>
                        </a:rPr>
                        <a:t>万㎡　</a:t>
                      </a:r>
                    </a:p>
                    <a:p>
                      <a:pPr>
                        <a:lnSpc>
                          <a:spcPts val="2500"/>
                        </a:lnSpc>
                      </a:pPr>
                      <a:r>
                        <a:rPr kumimoji="1" lang="zh-TW" altLang="en-US" sz="1600" dirty="0">
                          <a:solidFill>
                            <a:schemeClr val="tx1"/>
                          </a:solidFill>
                          <a:latin typeface="BIZ UDゴシック" panose="020B0400000000000000" pitchFamily="49" charset="-128"/>
                          <a:ea typeface="BIZ UDゴシック" panose="020B0400000000000000" pitchFamily="49" charset="-128"/>
                        </a:rPr>
                        <a:t>　　目標管理水準　</a:t>
                      </a:r>
                      <a:r>
                        <a:rPr kumimoji="1" lang="en-US" altLang="zh-TW" sz="1600" dirty="0">
                          <a:solidFill>
                            <a:schemeClr val="tx1"/>
                          </a:solidFill>
                          <a:latin typeface="BIZ UDゴシック" panose="020B0400000000000000" pitchFamily="49" charset="-128"/>
                          <a:ea typeface="BIZ UDゴシック" panose="020B0400000000000000" pitchFamily="49" charset="-128"/>
                        </a:rPr>
                        <a:t>MCI</a:t>
                      </a:r>
                      <a:r>
                        <a:rPr kumimoji="1" lang="ja-JP" altLang="en-US" sz="1600" dirty="0">
                          <a:solidFill>
                            <a:schemeClr val="tx1"/>
                          </a:solidFill>
                          <a:latin typeface="BIZ UDゴシック" panose="020B0400000000000000" pitchFamily="49" charset="-128"/>
                          <a:ea typeface="BIZ UDゴシック" panose="020B0400000000000000" pitchFamily="49" charset="-128"/>
                        </a:rPr>
                        <a:t>４</a:t>
                      </a:r>
                      <a:r>
                        <a:rPr kumimoji="1" lang="zh-TW" altLang="en-US" sz="1600" dirty="0">
                          <a:solidFill>
                            <a:schemeClr val="tx1"/>
                          </a:solidFill>
                          <a:latin typeface="BIZ UDゴシック" panose="020B0400000000000000" pitchFamily="49" charset="-128"/>
                          <a:ea typeface="BIZ UDゴシック" panose="020B0400000000000000" pitchFamily="49" charset="-128"/>
                        </a:rPr>
                        <a:t>　補修対象面積　</a:t>
                      </a:r>
                      <a:r>
                        <a:rPr kumimoji="1" lang="ja-JP" altLang="en-US" sz="1600" dirty="0">
                          <a:solidFill>
                            <a:schemeClr val="tx1"/>
                          </a:solidFill>
                          <a:latin typeface="BIZ UDゴシック" panose="020B0400000000000000" pitchFamily="49" charset="-128"/>
                          <a:ea typeface="BIZ UDゴシック" panose="020B0400000000000000" pitchFamily="49" charset="-128"/>
                        </a:rPr>
                        <a:t>約５２</a:t>
                      </a:r>
                      <a:r>
                        <a:rPr kumimoji="1" lang="zh-TW" altLang="en-US" sz="1600" dirty="0">
                          <a:solidFill>
                            <a:schemeClr val="tx1"/>
                          </a:solidFill>
                          <a:latin typeface="BIZ UDゴシック" panose="020B0400000000000000" pitchFamily="49" charset="-128"/>
                          <a:ea typeface="BIZ UDゴシック" panose="020B0400000000000000" pitchFamily="49" charset="-128"/>
                        </a:rPr>
                        <a:t>万㎡　</a:t>
                      </a:r>
                    </a:p>
                    <a:p>
                      <a:pPr>
                        <a:lnSpc>
                          <a:spcPts val="2500"/>
                        </a:lnSpc>
                      </a:pPr>
                      <a:r>
                        <a:rPr kumimoji="1" lang="zh-TW" altLang="en-US" sz="1600" dirty="0">
                          <a:solidFill>
                            <a:schemeClr val="tx1"/>
                          </a:solidFill>
                          <a:latin typeface="BIZ UDゴシック" panose="020B0400000000000000" pitchFamily="49" charset="-128"/>
                          <a:ea typeface="BIZ UDゴシック" panose="020B0400000000000000" pitchFamily="49" charset="-128"/>
                        </a:rPr>
                        <a:t>　　目標管理水準　</a:t>
                      </a:r>
                      <a:r>
                        <a:rPr kumimoji="1" lang="en-US" altLang="zh-TW" sz="1600" dirty="0">
                          <a:solidFill>
                            <a:schemeClr val="tx1"/>
                          </a:solidFill>
                          <a:latin typeface="BIZ UDゴシック" panose="020B0400000000000000" pitchFamily="49" charset="-128"/>
                          <a:ea typeface="BIZ UDゴシック" panose="020B0400000000000000" pitchFamily="49" charset="-128"/>
                        </a:rPr>
                        <a:t>MCI</a:t>
                      </a:r>
                      <a:r>
                        <a:rPr kumimoji="1" lang="ja-JP" altLang="en-US" sz="1600" dirty="0">
                          <a:solidFill>
                            <a:schemeClr val="tx1"/>
                          </a:solidFill>
                          <a:latin typeface="BIZ UDゴシック" panose="020B0400000000000000" pitchFamily="49" charset="-128"/>
                          <a:ea typeface="BIZ UDゴシック" panose="020B0400000000000000" pitchFamily="49" charset="-128"/>
                        </a:rPr>
                        <a:t>３</a:t>
                      </a:r>
                      <a:r>
                        <a:rPr kumimoji="1" lang="zh-TW" altLang="en-US" sz="1600" dirty="0">
                          <a:solidFill>
                            <a:schemeClr val="tx1"/>
                          </a:solidFill>
                          <a:latin typeface="BIZ UDゴシック" panose="020B0400000000000000" pitchFamily="49" charset="-128"/>
                          <a:ea typeface="BIZ UDゴシック" panose="020B0400000000000000" pitchFamily="49" charset="-128"/>
                        </a:rPr>
                        <a:t>　補修対象面積　</a:t>
                      </a:r>
                      <a:r>
                        <a:rPr kumimoji="1" lang="ja-JP" altLang="en-US" sz="1600" dirty="0">
                          <a:solidFill>
                            <a:schemeClr val="tx1"/>
                          </a:solidFill>
                          <a:latin typeface="BIZ UDゴシック" panose="020B0400000000000000" pitchFamily="49" charset="-128"/>
                          <a:ea typeface="BIZ UDゴシック" panose="020B0400000000000000" pitchFamily="49" charset="-128"/>
                        </a:rPr>
                        <a:t>約３３</a:t>
                      </a:r>
                      <a:r>
                        <a:rPr kumimoji="1" lang="zh-TW" altLang="en-US" sz="1600" dirty="0">
                          <a:solidFill>
                            <a:schemeClr val="tx1"/>
                          </a:solidFill>
                          <a:latin typeface="BIZ UDゴシック" panose="020B0400000000000000" pitchFamily="49" charset="-128"/>
                          <a:ea typeface="BIZ UDゴシック" panose="020B0400000000000000" pitchFamily="49" charset="-128"/>
                        </a:rPr>
                        <a:t>万㎡</a:t>
                      </a:r>
                      <a:endParaRPr kumimoji="1" lang="en-US" altLang="zh-TW" sz="1600" dirty="0">
                        <a:solidFill>
                          <a:schemeClr val="tx1"/>
                        </a:solidFill>
                        <a:latin typeface="BIZ UDゴシック" panose="020B0400000000000000" pitchFamily="49" charset="-128"/>
                        <a:ea typeface="BIZ UDゴシック" panose="020B0400000000000000" pitchFamily="49" charset="-128"/>
                      </a:endParaRPr>
                    </a:p>
                    <a:p>
                      <a:pPr>
                        <a:lnSpc>
                          <a:spcPts val="2500"/>
                        </a:lnSpc>
                      </a:pPr>
                      <a:r>
                        <a:rPr kumimoji="1" lang="ja-JP" altLang="en-US" sz="1600" dirty="0">
                          <a:solidFill>
                            <a:schemeClr val="tx1"/>
                          </a:solidFill>
                          <a:latin typeface="BIZ UDゴシック" panose="020B0400000000000000" pitchFamily="49" charset="-128"/>
                          <a:ea typeface="BIZ UDゴシック" panose="020B0400000000000000" pitchFamily="49" charset="-128"/>
                        </a:rPr>
                        <a:t>　　　　　　</a:t>
                      </a:r>
                      <a:r>
                        <a:rPr kumimoji="1" lang="en-US" altLang="ja-JP" sz="1600" dirty="0">
                          <a:solidFill>
                            <a:schemeClr val="tx1"/>
                          </a:solidFill>
                          <a:latin typeface="BIZ UDゴシック" panose="020B0400000000000000" pitchFamily="49" charset="-128"/>
                          <a:ea typeface="BIZ UDゴシック" panose="020B0400000000000000" pitchFamily="49" charset="-128"/>
                        </a:rPr>
                        <a:t>※MCI</a:t>
                      </a:r>
                      <a:r>
                        <a:rPr kumimoji="1" lang="ja-JP" altLang="en-US" sz="1600" dirty="0">
                          <a:solidFill>
                            <a:schemeClr val="tx1"/>
                          </a:solidFill>
                          <a:latin typeface="BIZ UDゴシック" panose="020B0400000000000000" pitchFamily="49" charset="-128"/>
                          <a:ea typeface="BIZ UDゴシック" panose="020B0400000000000000" pitchFamily="49" charset="-128"/>
                        </a:rPr>
                        <a:t>３未満の補修対象面積　約５８万㎡　　　　</a:t>
                      </a:r>
                      <a:r>
                        <a:rPr kumimoji="1" lang="zh-TW" altLang="en-US" sz="1600" dirty="0">
                          <a:solidFill>
                            <a:schemeClr val="tx1"/>
                          </a:solidFill>
                          <a:latin typeface="BIZ UDゴシック" panose="020B0400000000000000" pitchFamily="49" charset="-128"/>
                          <a:ea typeface="BIZ UDゴシック" panose="020B0400000000000000" pitchFamily="49" charset="-128"/>
                        </a:rPr>
                        <a:t>　</a:t>
                      </a:r>
                      <a:endParaRPr kumimoji="1" lang="en-US" altLang="ja-JP" sz="16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921247537"/>
                  </a:ext>
                </a:extLst>
              </a:tr>
              <a:tr h="926298">
                <a:tc>
                  <a:txBody>
                    <a:bodyPr/>
                    <a:lstStyle/>
                    <a:p>
                      <a:pPr>
                        <a:lnSpc>
                          <a:spcPts val="2500"/>
                        </a:lnSpc>
                      </a:pPr>
                      <a:r>
                        <a:rPr kumimoji="1" lang="ja-JP" altLang="en-US" sz="1600" dirty="0">
                          <a:latin typeface="BIZ UDゴシック" panose="020B0400000000000000" pitchFamily="49" charset="-128"/>
                          <a:ea typeface="BIZ UDゴシック" panose="020B0400000000000000" pitchFamily="49" charset="-128"/>
                        </a:rPr>
                        <a:t>劣化予測式</a:t>
                      </a:r>
                    </a:p>
                  </a:txBody>
                  <a:tcPr/>
                </a:tc>
                <a:tc>
                  <a:txBody>
                    <a:bodyPr/>
                    <a:lstStyle/>
                    <a:p>
                      <a:pPr algn="l">
                        <a:lnSpc>
                          <a:spcPts val="2500"/>
                        </a:lnSpc>
                      </a:pPr>
                      <a:r>
                        <a:rPr kumimoji="1" lang="ja-JP" altLang="en-US" sz="1600" dirty="0">
                          <a:latin typeface="BIZ UDゴシック" panose="020B0400000000000000" pitchFamily="49" charset="-128"/>
                          <a:ea typeface="BIZ UDゴシック" panose="020B0400000000000000" pitchFamily="49" charset="-128"/>
                        </a:rPr>
                        <a:t>・劣化予測式による劣化予測</a:t>
                      </a:r>
                      <a:r>
                        <a:rPr kumimoji="1" lang="en-US" altLang="ja-JP" sz="1600" dirty="0">
                          <a:latin typeface="BIZ UDゴシック" panose="020B0400000000000000" pitchFamily="49" charset="-128"/>
                          <a:ea typeface="BIZ UDゴシック" panose="020B0400000000000000" pitchFamily="49" charset="-128"/>
                        </a:rPr>
                        <a:t>(</a:t>
                      </a:r>
                      <a:r>
                        <a:rPr kumimoji="1" lang="ja-JP" altLang="en-US" sz="1600" dirty="0">
                          <a:latin typeface="BIZ UDゴシック" panose="020B0400000000000000" pitchFamily="49" charset="-128"/>
                          <a:ea typeface="BIZ UDゴシック" panose="020B0400000000000000" pitchFamily="49" charset="-128"/>
                        </a:rPr>
                        <a:t>大阪府舗装点検要領に記載</a:t>
                      </a:r>
                      <a:r>
                        <a:rPr kumimoji="1" lang="en-US" altLang="ja-JP" sz="1600" dirty="0">
                          <a:latin typeface="BIZ UDゴシック" panose="020B0400000000000000" pitchFamily="49" charset="-128"/>
                          <a:ea typeface="BIZ UDゴシック" panose="020B0400000000000000" pitchFamily="49" charset="-128"/>
                        </a:rPr>
                        <a:t>)</a:t>
                      </a:r>
                    </a:p>
                    <a:p>
                      <a:pPr algn="l">
                        <a:lnSpc>
                          <a:spcPts val="2500"/>
                        </a:lnSpc>
                      </a:pPr>
                      <a:r>
                        <a:rPr kumimoji="1" lang="ja-JP" altLang="en-US" sz="1600" dirty="0">
                          <a:latin typeface="BIZ UDゴシック" panose="020B0400000000000000" pitchFamily="49" charset="-128"/>
                          <a:ea typeface="BIZ UDゴシック" panose="020B0400000000000000" pitchFamily="49" charset="-128"/>
                        </a:rPr>
                        <a:t>・劣化予測と、実際の劣化進行程度は概ね一致</a:t>
                      </a:r>
                    </a:p>
                  </a:txBody>
                  <a:tcPr/>
                </a:tc>
                <a:extLst>
                  <a:ext uri="{0D108BD9-81ED-4DB2-BD59-A6C34878D82A}">
                    <a16:rowId xmlns:a16="http://schemas.microsoft.com/office/drawing/2014/main" val="690536740"/>
                  </a:ext>
                </a:extLst>
              </a:tr>
            </a:tbl>
          </a:graphicData>
        </a:graphic>
      </p:graphicFrame>
    </p:spTree>
    <p:extLst>
      <p:ext uri="{BB962C8B-B14F-4D97-AF65-F5344CB8AC3E}">
        <p14:creationId xmlns:p14="http://schemas.microsoft.com/office/powerpoint/2010/main" val="39137451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220C5-2CB8-271F-E60B-19DFB0DC9792}"/>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D167C953-76A2-15DE-C705-3C693198B7BF}"/>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41</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47D56183-9763-3534-55EA-413F54B71F3D}"/>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C1B8C024-62CA-0132-E0D6-5FE0D4ADEDAC}"/>
              </a:ext>
            </a:extLst>
          </p:cNvPr>
          <p:cNvSpPr>
            <a:spLocks noChangeArrowheads="1"/>
          </p:cNvSpPr>
          <p:nvPr/>
        </p:nvSpPr>
        <p:spPr bwMode="auto">
          <a:xfrm>
            <a:off x="60324" y="60325"/>
            <a:ext cx="72479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７）</a:t>
            </a:r>
            <a:r>
              <a:rPr lang="ja-JP" altLang="en-US" sz="18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その他施設等の維持管理の取組状況</a:t>
            </a:r>
            <a:endParaRPr lang="en-US" altLang="zh-TW" b="1"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11" name="表 10">
            <a:extLst>
              <a:ext uri="{FF2B5EF4-FFF2-40B4-BE49-F238E27FC236}">
                <a16:creationId xmlns:a16="http://schemas.microsoft.com/office/drawing/2014/main" id="{AC7C9775-1D09-7A3F-9BE7-E0D6D9F1398C}"/>
              </a:ext>
            </a:extLst>
          </p:cNvPr>
          <p:cNvGraphicFramePr>
            <a:graphicFrameLocks noGrp="1"/>
          </p:cNvGraphicFramePr>
          <p:nvPr>
            <p:extLst>
              <p:ext uri="{D42A27DB-BD31-4B8C-83A1-F6EECF244321}">
                <p14:modId xmlns:p14="http://schemas.microsoft.com/office/powerpoint/2010/main" val="2934384910"/>
              </p:ext>
            </p:extLst>
          </p:nvPr>
        </p:nvGraphicFramePr>
        <p:xfrm>
          <a:off x="166854" y="644321"/>
          <a:ext cx="8810292" cy="5827564"/>
        </p:xfrm>
        <a:graphic>
          <a:graphicData uri="http://schemas.openxmlformats.org/drawingml/2006/table">
            <a:tbl>
              <a:tblPr firstRow="1" firstCol="1" bandRow="1">
                <a:tableStyleId>{5C22544A-7EE6-4342-B048-85BDC9FD1C3A}</a:tableStyleId>
              </a:tblPr>
              <a:tblGrid>
                <a:gridCol w="863810">
                  <a:extLst>
                    <a:ext uri="{9D8B030D-6E8A-4147-A177-3AD203B41FA5}">
                      <a16:colId xmlns:a16="http://schemas.microsoft.com/office/drawing/2014/main" val="2388392874"/>
                    </a:ext>
                  </a:extLst>
                </a:gridCol>
                <a:gridCol w="841860">
                  <a:extLst>
                    <a:ext uri="{9D8B030D-6E8A-4147-A177-3AD203B41FA5}">
                      <a16:colId xmlns:a16="http://schemas.microsoft.com/office/drawing/2014/main" val="1877765895"/>
                    </a:ext>
                  </a:extLst>
                </a:gridCol>
                <a:gridCol w="1758976">
                  <a:extLst>
                    <a:ext uri="{9D8B030D-6E8A-4147-A177-3AD203B41FA5}">
                      <a16:colId xmlns:a16="http://schemas.microsoft.com/office/drawing/2014/main" val="2655337745"/>
                    </a:ext>
                  </a:extLst>
                </a:gridCol>
                <a:gridCol w="1783995">
                  <a:extLst>
                    <a:ext uri="{9D8B030D-6E8A-4147-A177-3AD203B41FA5}">
                      <a16:colId xmlns:a16="http://schemas.microsoft.com/office/drawing/2014/main" val="4124758395"/>
                    </a:ext>
                  </a:extLst>
                </a:gridCol>
                <a:gridCol w="1670617">
                  <a:extLst>
                    <a:ext uri="{9D8B030D-6E8A-4147-A177-3AD203B41FA5}">
                      <a16:colId xmlns:a16="http://schemas.microsoft.com/office/drawing/2014/main" val="933540787"/>
                    </a:ext>
                  </a:extLst>
                </a:gridCol>
                <a:gridCol w="1891034">
                  <a:extLst>
                    <a:ext uri="{9D8B030D-6E8A-4147-A177-3AD203B41FA5}">
                      <a16:colId xmlns:a16="http://schemas.microsoft.com/office/drawing/2014/main" val="2218603752"/>
                    </a:ext>
                  </a:extLst>
                </a:gridCol>
              </a:tblGrid>
              <a:tr h="385241">
                <a:tc gridSpan="2">
                  <a:txBody>
                    <a:bodyPr/>
                    <a:lstStyle/>
                    <a:p>
                      <a:pPr algn="ctr"/>
                      <a:endParaRPr kumimoji="1" lang="ja-JP" altLang="en-US" sz="1400">
                        <a:latin typeface="BIZ UDゴシック" panose="020B0400000000000000" pitchFamily="49" charset="-128"/>
                        <a:ea typeface="BIZ UDゴシック" panose="020B0400000000000000" pitchFamily="49" charset="-128"/>
                      </a:endParaRPr>
                    </a:p>
                  </a:txBody>
                  <a:tcPr anchor="ctr"/>
                </a:tc>
                <a:tc hMerge="1">
                  <a:txBody>
                    <a:bodyPr/>
                    <a:lstStyle/>
                    <a:p>
                      <a:pPr algn="ctr"/>
                      <a:endParaRPr kumimoji="1" lang="ja-JP" altLang="en-US" sz="1400">
                        <a:latin typeface="BIZ UDゴシック" panose="020B0400000000000000" pitchFamily="49" charset="-128"/>
                        <a:ea typeface="BIZ UDゴシック" panose="020B0400000000000000" pitchFamily="49" charset="-128"/>
                      </a:endParaRP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Ｃｏ構造物</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横断歩道橋</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道路法面</a:t>
                      </a:r>
                    </a:p>
                  </a:txBody>
                  <a:tcPr anchor="ct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標識・照明</a:t>
                      </a:r>
                    </a:p>
                  </a:txBody>
                  <a:tcPr anchor="ctr"/>
                </a:tc>
                <a:extLst>
                  <a:ext uri="{0D108BD9-81ED-4DB2-BD59-A6C34878D82A}">
                    <a16:rowId xmlns:a16="http://schemas.microsoft.com/office/drawing/2014/main" val="827086340"/>
                  </a:ext>
                </a:extLst>
              </a:tr>
              <a:tr h="1892519">
                <a:tc gridSpan="2">
                  <a:txBody>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点検・診断の</a:t>
                      </a:r>
                      <a:br>
                        <a:rPr kumimoji="1" lang="en-US" altLang="ja-JP" sz="1400" dirty="0">
                          <a:latin typeface="BIZ UDゴシック" panose="020B0400000000000000" pitchFamily="49" charset="-128"/>
                          <a:ea typeface="BIZ UDゴシック" panose="020B0400000000000000" pitchFamily="49" charset="-128"/>
                        </a:rPr>
                      </a:br>
                      <a:r>
                        <a:rPr kumimoji="1" lang="ja-JP" altLang="en-US" sz="1400" dirty="0">
                          <a:latin typeface="BIZ UDゴシック" panose="020B0400000000000000" pitchFamily="49" charset="-128"/>
                          <a:ea typeface="BIZ UDゴシック" panose="020B0400000000000000" pitchFamily="49" charset="-128"/>
                        </a:rPr>
                        <a:t>取組状況</a:t>
                      </a:r>
                      <a:endParaRPr kumimoji="1" lang="en-US" altLang="ja-JP" sz="1400" dirty="0">
                        <a:latin typeface="BIZ UDゴシック" panose="020B0400000000000000" pitchFamily="49" charset="-128"/>
                        <a:ea typeface="BIZ UDゴシック" panose="020B0400000000000000" pitchFamily="49" charset="-128"/>
                      </a:endParaRPr>
                    </a:p>
                  </a:txBody>
                  <a:tcPr anchor="ctr"/>
                </a:tc>
                <a:tc hMerge="1">
                  <a:txBody>
                    <a:bodyPr/>
                    <a:lstStyle/>
                    <a:p>
                      <a:endParaRPr lang="ja-JP" altLang="en-US"/>
                    </a:p>
                  </a:txBody>
                  <a:tcPr anchor="ctr"/>
                </a:tc>
                <a:tc>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dirty="0">
                          <a:solidFill>
                            <a:schemeClr val="tx1"/>
                          </a:solidFill>
                          <a:latin typeface="BIZ UDゴシック" panose="020B0400000000000000" pitchFamily="49" charset="-128"/>
                          <a:ea typeface="BIZ UDゴシック" panose="020B0400000000000000" pitchFamily="49" charset="-128"/>
                        </a:rPr>
                        <a:t>ｼｪｯﾄﾞ</a:t>
                      </a:r>
                      <a:r>
                        <a:rPr kumimoji="1" lang="ja-JP" altLang="en-US" sz="1400" b="0" kern="1200" dirty="0">
                          <a:solidFill>
                            <a:schemeClr val="tx1"/>
                          </a:solidFill>
                          <a:latin typeface="BIZ UDゴシック" panose="020B0400000000000000" pitchFamily="49" charset="-128"/>
                          <a:ea typeface="BIZ UDゴシック" panose="020B0400000000000000" pitchFamily="49" charset="-128"/>
                          <a:cs typeface="+mn-cs"/>
                        </a:rPr>
                        <a:t>、大型</a:t>
                      </a:r>
                      <a:r>
                        <a:rPr kumimoji="1" lang="ja-JP" altLang="en-US" sz="1400" b="0" dirty="0">
                          <a:solidFill>
                            <a:schemeClr val="tx1"/>
                          </a:solidFill>
                          <a:latin typeface="BIZ UDゴシック" panose="020B0400000000000000" pitchFamily="49" charset="-128"/>
                          <a:ea typeface="BIZ UDゴシック" panose="020B0400000000000000" pitchFamily="49" charset="-128"/>
                        </a:rPr>
                        <a:t>ｶﾙﾊﾞｰﾄ</a:t>
                      </a:r>
                      <a:r>
                        <a:rPr kumimoji="1" lang="ja-JP" altLang="en-US" sz="1400" b="0" kern="1200" dirty="0">
                          <a:solidFill>
                            <a:schemeClr val="tx1"/>
                          </a:solidFill>
                          <a:latin typeface="BIZ UDゴシック" panose="020B0400000000000000" pitchFamily="49" charset="-128"/>
                          <a:ea typeface="BIZ UDゴシック" panose="020B0400000000000000" pitchFamily="49" charset="-128"/>
                          <a:cs typeface="+mn-cs"/>
                        </a:rPr>
                        <a:t>は</a:t>
                      </a:r>
                      <a:r>
                        <a:rPr kumimoji="1" lang="en-US" altLang="ja-JP" sz="1400" b="0" dirty="0">
                          <a:solidFill>
                            <a:schemeClr val="tx1"/>
                          </a:solidFill>
                          <a:latin typeface="BIZ UDゴシック" panose="020B0400000000000000" pitchFamily="49" charset="-128"/>
                          <a:ea typeface="BIZ UDゴシック" panose="020B0400000000000000" pitchFamily="49" charset="-128"/>
                        </a:rPr>
                        <a:t>1</a:t>
                      </a:r>
                      <a:r>
                        <a:rPr kumimoji="1" lang="ja-JP" altLang="en-US" sz="1400" b="0" dirty="0">
                          <a:solidFill>
                            <a:schemeClr val="tx1"/>
                          </a:solidFill>
                          <a:latin typeface="BIZ UDゴシック" panose="020B0400000000000000" pitchFamily="49" charset="-128"/>
                          <a:ea typeface="BIZ UDゴシック" panose="020B0400000000000000" pitchFamily="49" charset="-128"/>
                        </a:rPr>
                        <a:t>回</a:t>
                      </a:r>
                      <a:r>
                        <a:rPr kumimoji="1" lang="en-US" altLang="ja-JP" sz="1400" b="0" dirty="0">
                          <a:solidFill>
                            <a:schemeClr val="tx1"/>
                          </a:solidFill>
                          <a:latin typeface="BIZ UDゴシック" panose="020B0400000000000000" pitchFamily="49" charset="-128"/>
                          <a:ea typeface="BIZ UDゴシック" panose="020B0400000000000000" pitchFamily="49" charset="-128"/>
                        </a:rPr>
                        <a:t>/5</a:t>
                      </a:r>
                      <a:r>
                        <a:rPr kumimoji="1" lang="ja-JP" altLang="en-US" sz="1400" b="0" dirty="0">
                          <a:solidFill>
                            <a:schemeClr val="tx1"/>
                          </a:solidFill>
                          <a:latin typeface="BIZ UDゴシック" panose="020B0400000000000000" pitchFamily="49" charset="-128"/>
                          <a:ea typeface="BIZ UDゴシック" panose="020B0400000000000000" pitchFamily="49" charset="-128"/>
                        </a:rPr>
                        <a:t>年の法定点検を実施</a:t>
                      </a:r>
                      <a:endParaRPr kumimoji="1" lang="en-US" altLang="ja-JP" sz="1400" b="0" dirty="0">
                        <a:solidFill>
                          <a:schemeClr val="tx1"/>
                        </a:solidFill>
                        <a:latin typeface="BIZ UDゴシック" panose="020B0400000000000000" pitchFamily="49" charset="-128"/>
                        <a:ea typeface="BIZ UDゴシック" panose="020B0400000000000000" pitchFamily="49" charset="-128"/>
                      </a:endParaRPr>
                    </a:p>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kern="1200" dirty="0">
                          <a:solidFill>
                            <a:schemeClr val="tx1"/>
                          </a:solidFill>
                          <a:latin typeface="BIZ UDゴシック" panose="020B0400000000000000" pitchFamily="49" charset="-128"/>
                          <a:ea typeface="BIZ UDゴシック" panose="020B0400000000000000" pitchFamily="49" charset="-128"/>
                          <a:cs typeface="+mn-cs"/>
                        </a:rPr>
                        <a:t>コンクリート構造物（地下道、擁壁）の点検も</a:t>
                      </a:r>
                      <a:r>
                        <a:rPr kumimoji="1" lang="en-US" altLang="ja-JP" sz="1400" b="0" kern="1200" dirty="0">
                          <a:solidFill>
                            <a:schemeClr val="tx1"/>
                          </a:solidFill>
                          <a:latin typeface="BIZ UDゴシック" panose="020B0400000000000000" pitchFamily="49" charset="-128"/>
                          <a:ea typeface="BIZ UDゴシック" panose="020B0400000000000000" pitchFamily="49" charset="-128"/>
                          <a:cs typeface="+mn-cs"/>
                        </a:rPr>
                        <a:t>1</a:t>
                      </a:r>
                      <a:r>
                        <a:rPr kumimoji="1" lang="ja-JP" altLang="en-US" sz="1400" b="0" kern="1200" dirty="0">
                          <a:solidFill>
                            <a:schemeClr val="tx1"/>
                          </a:solidFill>
                          <a:latin typeface="BIZ UDゴシック" panose="020B0400000000000000" pitchFamily="49" charset="-128"/>
                          <a:ea typeface="BIZ UDゴシック" panose="020B0400000000000000" pitchFamily="49" charset="-128"/>
                          <a:cs typeface="+mn-cs"/>
                        </a:rPr>
                        <a:t>回</a:t>
                      </a:r>
                      <a:r>
                        <a:rPr kumimoji="1" lang="en-US" altLang="ja-JP" sz="1400" b="0" kern="1200" dirty="0">
                          <a:solidFill>
                            <a:schemeClr val="tx1"/>
                          </a:solidFill>
                          <a:latin typeface="BIZ UDゴシック" panose="020B0400000000000000" pitchFamily="49" charset="-128"/>
                          <a:ea typeface="BIZ UDゴシック" panose="020B0400000000000000" pitchFamily="49" charset="-128"/>
                          <a:cs typeface="+mn-cs"/>
                        </a:rPr>
                        <a:t>/5</a:t>
                      </a:r>
                      <a:r>
                        <a:rPr kumimoji="1" lang="ja-JP" altLang="en-US" sz="1400" b="0" kern="1200" dirty="0">
                          <a:solidFill>
                            <a:schemeClr val="tx1"/>
                          </a:solidFill>
                          <a:latin typeface="BIZ UDゴシック" panose="020B0400000000000000" pitchFamily="49" charset="-128"/>
                          <a:ea typeface="BIZ UDゴシック" panose="020B0400000000000000" pitchFamily="49" charset="-128"/>
                          <a:cs typeface="+mn-cs"/>
                        </a:rPr>
                        <a:t>年の定期点検を実施</a:t>
                      </a:r>
                      <a:endParaRPr kumimoji="1" lang="en-US" altLang="ja-JP" sz="1400" b="0" kern="1200" dirty="0">
                        <a:solidFill>
                          <a:schemeClr val="tx1"/>
                        </a:solidFill>
                        <a:latin typeface="BIZ UDゴシック" panose="020B0400000000000000" pitchFamily="49" charset="-128"/>
                        <a:ea typeface="BIZ UDゴシック" panose="020B0400000000000000" pitchFamily="49" charset="-128"/>
                        <a:cs typeface="+mn-cs"/>
                      </a:endParaRPr>
                    </a:p>
                  </a:txBody>
                  <a:tcPr/>
                </a:tc>
                <a:tc>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1400" b="0" kern="1200" dirty="0">
                          <a:solidFill>
                            <a:schemeClr val="tx1"/>
                          </a:solidFill>
                          <a:latin typeface="BIZ UDゴシック" panose="020B0400000000000000" pitchFamily="49" charset="-128"/>
                          <a:ea typeface="BIZ UDゴシック" panose="020B0400000000000000" pitchFamily="49" charset="-128"/>
                          <a:cs typeface="+mn-cs"/>
                        </a:rPr>
                        <a:t>1</a:t>
                      </a:r>
                      <a:r>
                        <a:rPr kumimoji="1" lang="ja-JP" altLang="en-US" sz="1400" b="0" kern="1200" dirty="0">
                          <a:solidFill>
                            <a:schemeClr val="tx1"/>
                          </a:solidFill>
                          <a:latin typeface="BIZ UDゴシック" panose="020B0400000000000000" pitchFamily="49" charset="-128"/>
                          <a:ea typeface="BIZ UDゴシック" panose="020B0400000000000000" pitchFamily="49" charset="-128"/>
                          <a:cs typeface="+mn-cs"/>
                        </a:rPr>
                        <a:t>回</a:t>
                      </a:r>
                      <a:r>
                        <a:rPr kumimoji="1" lang="en-US" altLang="ja-JP" sz="1400" b="0" kern="1200" dirty="0">
                          <a:solidFill>
                            <a:schemeClr val="tx1"/>
                          </a:solidFill>
                          <a:latin typeface="BIZ UDゴシック" panose="020B0400000000000000" pitchFamily="49" charset="-128"/>
                          <a:ea typeface="BIZ UDゴシック" panose="020B0400000000000000" pitchFamily="49" charset="-128"/>
                          <a:cs typeface="+mn-cs"/>
                        </a:rPr>
                        <a:t>/5</a:t>
                      </a:r>
                      <a:r>
                        <a:rPr kumimoji="1" lang="ja-JP" altLang="en-US" sz="1400" b="0" kern="1200" dirty="0">
                          <a:solidFill>
                            <a:schemeClr val="tx1"/>
                          </a:solidFill>
                          <a:latin typeface="BIZ UDゴシック" panose="020B0400000000000000" pitchFamily="49" charset="-128"/>
                          <a:ea typeface="BIZ UDゴシック" panose="020B0400000000000000" pitchFamily="49" charset="-128"/>
                          <a:cs typeface="+mn-cs"/>
                        </a:rPr>
                        <a:t>年の法定点検を実施</a:t>
                      </a:r>
                      <a:endParaRPr kumimoji="1" lang="en-US" altLang="ja-JP" sz="1400" b="0" kern="1200" dirty="0">
                        <a:solidFill>
                          <a:schemeClr val="tx1"/>
                        </a:solidFill>
                        <a:latin typeface="BIZ UDゴシック" panose="020B0400000000000000" pitchFamily="49" charset="-128"/>
                        <a:ea typeface="BIZ UDゴシック" panose="020B0400000000000000" pitchFamily="49" charset="-128"/>
                        <a:cs typeface="+mn-cs"/>
                      </a:endParaRPr>
                    </a:p>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en-US" altLang="ja-JP" sz="1400" b="0" kern="1200" dirty="0">
                        <a:solidFill>
                          <a:schemeClr val="tx1"/>
                        </a:solidFill>
                        <a:latin typeface="BIZ UDゴシック" panose="020B0400000000000000" pitchFamily="49" charset="-128"/>
                        <a:ea typeface="BIZ UDゴシック" panose="020B0400000000000000" pitchFamily="49" charset="-128"/>
                        <a:cs typeface="+mn-cs"/>
                      </a:endParaRPr>
                    </a:p>
                  </a:txBody>
                  <a:tcPr/>
                </a:tc>
                <a:tc>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1400" b="0" dirty="0">
                          <a:solidFill>
                            <a:schemeClr val="tx1"/>
                          </a:solidFill>
                          <a:latin typeface="BIZ UDゴシック" panose="020B0400000000000000" pitchFamily="49" charset="-128"/>
                          <a:ea typeface="BIZ UDゴシック" panose="020B0400000000000000" pitchFamily="49" charset="-128"/>
                        </a:rPr>
                        <a:t>1</a:t>
                      </a:r>
                      <a:r>
                        <a:rPr kumimoji="1" lang="ja-JP" altLang="en-US" sz="1400" b="0" dirty="0">
                          <a:solidFill>
                            <a:schemeClr val="tx1"/>
                          </a:solidFill>
                          <a:latin typeface="BIZ UDゴシック" panose="020B0400000000000000" pitchFamily="49" charset="-128"/>
                          <a:ea typeface="BIZ UDゴシック" panose="020B0400000000000000" pitchFamily="49" charset="-128"/>
                        </a:rPr>
                        <a:t>回</a:t>
                      </a:r>
                      <a:r>
                        <a:rPr kumimoji="1" lang="en-US" altLang="ja-JP" sz="1400" b="0" dirty="0">
                          <a:solidFill>
                            <a:schemeClr val="tx1"/>
                          </a:solidFill>
                          <a:latin typeface="BIZ UDゴシック" panose="020B0400000000000000" pitchFamily="49" charset="-128"/>
                          <a:ea typeface="BIZ UDゴシック" panose="020B0400000000000000" pitchFamily="49" charset="-128"/>
                        </a:rPr>
                        <a:t>/5</a:t>
                      </a:r>
                      <a:r>
                        <a:rPr kumimoji="1" lang="ja-JP" altLang="en-US" sz="1400" b="0" dirty="0">
                          <a:solidFill>
                            <a:schemeClr val="tx1"/>
                          </a:solidFill>
                          <a:latin typeface="BIZ UDゴシック" panose="020B0400000000000000" pitchFamily="49" charset="-128"/>
                          <a:ea typeface="BIZ UDゴシック" panose="020B0400000000000000" pitchFamily="49" charset="-128"/>
                        </a:rPr>
                        <a:t>年の道路防災点検を実施</a:t>
                      </a:r>
                      <a:endParaRPr kumimoji="1" lang="en-US" altLang="ja-JP" sz="1400" b="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dirty="0">
                          <a:solidFill>
                            <a:schemeClr val="tx1"/>
                          </a:solidFill>
                          <a:latin typeface="BIZ UDゴシック" panose="020B0400000000000000" pitchFamily="49" charset="-128"/>
                          <a:ea typeface="BIZ UDゴシック" panose="020B0400000000000000" pitchFamily="49" charset="-128"/>
                        </a:rPr>
                        <a:t>門型標識は</a:t>
                      </a:r>
                      <a:r>
                        <a:rPr kumimoji="1" lang="en-US" altLang="ja-JP" sz="1400" b="0" dirty="0">
                          <a:solidFill>
                            <a:schemeClr val="tx1"/>
                          </a:solidFill>
                          <a:latin typeface="BIZ UDゴシック" panose="020B0400000000000000" pitchFamily="49" charset="-128"/>
                          <a:ea typeface="BIZ UDゴシック" panose="020B0400000000000000" pitchFamily="49" charset="-128"/>
                        </a:rPr>
                        <a:t>1</a:t>
                      </a:r>
                      <a:r>
                        <a:rPr kumimoji="1" lang="ja-JP" altLang="en-US" sz="1400" b="0" dirty="0">
                          <a:solidFill>
                            <a:schemeClr val="tx1"/>
                          </a:solidFill>
                          <a:latin typeface="BIZ UDゴシック" panose="020B0400000000000000" pitchFamily="49" charset="-128"/>
                          <a:ea typeface="BIZ UDゴシック" panose="020B0400000000000000" pitchFamily="49" charset="-128"/>
                        </a:rPr>
                        <a:t>回</a:t>
                      </a:r>
                      <a:r>
                        <a:rPr kumimoji="1" lang="en-US" altLang="ja-JP" sz="1400" b="0" dirty="0">
                          <a:solidFill>
                            <a:schemeClr val="tx1"/>
                          </a:solidFill>
                          <a:latin typeface="BIZ UDゴシック" panose="020B0400000000000000" pitchFamily="49" charset="-128"/>
                          <a:ea typeface="BIZ UDゴシック" panose="020B0400000000000000" pitchFamily="49" charset="-128"/>
                        </a:rPr>
                        <a:t>/5</a:t>
                      </a:r>
                      <a:r>
                        <a:rPr kumimoji="1" lang="ja-JP" altLang="en-US" sz="1400" b="0" dirty="0">
                          <a:solidFill>
                            <a:schemeClr val="tx1"/>
                          </a:solidFill>
                          <a:latin typeface="BIZ UDゴシック" panose="020B0400000000000000" pitchFamily="49" charset="-128"/>
                          <a:ea typeface="BIZ UDゴシック" panose="020B0400000000000000" pitchFamily="49" charset="-128"/>
                        </a:rPr>
                        <a:t>年の法定点検を実施</a:t>
                      </a:r>
                      <a:endParaRPr kumimoji="1" lang="en-US" altLang="ja-JP" sz="1400" b="0" dirty="0">
                        <a:solidFill>
                          <a:schemeClr val="tx1"/>
                        </a:solidFill>
                        <a:latin typeface="BIZ UDゴシック" panose="020B0400000000000000" pitchFamily="49" charset="-128"/>
                        <a:ea typeface="BIZ UDゴシック" panose="020B0400000000000000" pitchFamily="49" charset="-128"/>
                      </a:endParaRPr>
                    </a:p>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1400" b="0" dirty="0">
                          <a:solidFill>
                            <a:schemeClr val="tx1"/>
                          </a:solidFill>
                          <a:latin typeface="BIZ UDゴシック" panose="020B0400000000000000" pitchFamily="49" charset="-128"/>
                          <a:ea typeface="BIZ UDゴシック" panose="020B0400000000000000" pitchFamily="49" charset="-128"/>
                        </a:rPr>
                        <a:t>1</a:t>
                      </a:r>
                      <a:r>
                        <a:rPr kumimoji="1" lang="ja-JP" altLang="en-US" sz="1400" b="0" dirty="0">
                          <a:solidFill>
                            <a:schemeClr val="tx1"/>
                          </a:solidFill>
                          <a:latin typeface="BIZ UDゴシック" panose="020B0400000000000000" pitchFamily="49" charset="-128"/>
                          <a:ea typeface="BIZ UDゴシック" panose="020B0400000000000000" pitchFamily="49" charset="-128"/>
                        </a:rPr>
                        <a:t>回</a:t>
                      </a:r>
                      <a:r>
                        <a:rPr kumimoji="1" lang="en-US" altLang="ja-JP" sz="1400" b="0" dirty="0">
                          <a:solidFill>
                            <a:schemeClr val="tx1"/>
                          </a:solidFill>
                          <a:latin typeface="BIZ UDゴシック" panose="020B0400000000000000" pitchFamily="49" charset="-128"/>
                          <a:ea typeface="BIZ UDゴシック" panose="020B0400000000000000" pitchFamily="49" charset="-128"/>
                        </a:rPr>
                        <a:t>/10</a:t>
                      </a:r>
                      <a:r>
                        <a:rPr kumimoji="1" lang="ja-JP" altLang="en-US" sz="1400" b="0" dirty="0">
                          <a:solidFill>
                            <a:schemeClr val="tx1"/>
                          </a:solidFill>
                          <a:latin typeface="BIZ UDゴシック" panose="020B0400000000000000" pitchFamily="49" charset="-128"/>
                          <a:ea typeface="BIZ UDゴシック" panose="020B0400000000000000" pitchFamily="49" charset="-128"/>
                        </a:rPr>
                        <a:t>年の点検は一部実施できていない</a:t>
                      </a:r>
                      <a:endParaRPr kumimoji="1" lang="en-US" altLang="ja-JP" sz="1400" b="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18267269"/>
                  </a:ext>
                </a:extLst>
              </a:tr>
              <a:tr h="1207002">
                <a:tc rowSpan="2">
                  <a:txBody>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目標管理水準への対応状況</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ctr" defTabSz="914377" rtl="0" eaLnBrk="1" fontAlgn="auto" latinLnBrk="0" hangingPunct="1">
                        <a:lnSpc>
                          <a:spcPct val="100000"/>
                        </a:lnSpc>
                        <a:spcBef>
                          <a:spcPts val="0"/>
                        </a:spcBef>
                        <a:spcAft>
                          <a:spcPts val="600"/>
                        </a:spcAft>
                        <a:buClrTx/>
                        <a:buSzTx/>
                        <a:buFontTx/>
                        <a:buNone/>
                        <a:tabLst/>
                        <a:defRPr/>
                      </a:pPr>
                      <a:endParaRPr kumimoji="1" lang="en-US" altLang="ja-JP" sz="1400" dirty="0">
                        <a:latin typeface="BIZ UDゴシック" panose="020B0400000000000000" pitchFamily="49" charset="-128"/>
                        <a:ea typeface="BIZ UDゴシック" panose="020B0400000000000000" pitchFamily="49" charset="-128"/>
                      </a:endParaRPr>
                    </a:p>
                  </a:txBody>
                  <a:tcPr anchor="ctr"/>
                </a:tc>
                <a:tc>
                  <a:txBody>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健全性</a:t>
                      </a:r>
                      <a:br>
                        <a:rPr kumimoji="1" lang="en-US" altLang="ja-JP" sz="1400" dirty="0">
                          <a:latin typeface="BIZ UDゴシック" panose="020B0400000000000000" pitchFamily="49" charset="-128"/>
                          <a:ea typeface="BIZ UDゴシック" panose="020B0400000000000000" pitchFamily="49" charset="-128"/>
                        </a:rPr>
                      </a:br>
                      <a:r>
                        <a:rPr kumimoji="1" lang="ja-JP" altLang="en-US" sz="1400" dirty="0">
                          <a:latin typeface="BIZ UDゴシック" panose="020B0400000000000000" pitchFamily="49" charset="-128"/>
                          <a:ea typeface="BIZ UDゴシック" panose="020B0400000000000000" pitchFamily="49" charset="-128"/>
                        </a:rPr>
                        <a:t>の</a:t>
                      </a:r>
                      <a:br>
                        <a:rPr kumimoji="1" lang="en-US" altLang="ja-JP" sz="1400" dirty="0">
                          <a:latin typeface="BIZ UDゴシック" panose="020B0400000000000000" pitchFamily="49" charset="-128"/>
                          <a:ea typeface="BIZ UDゴシック" panose="020B0400000000000000" pitchFamily="49" charset="-128"/>
                        </a:rPr>
                      </a:br>
                      <a:r>
                        <a:rPr kumimoji="1" lang="ja-JP" altLang="en-US" sz="1400" dirty="0">
                          <a:latin typeface="BIZ UDゴシック" panose="020B0400000000000000" pitchFamily="49" charset="-128"/>
                          <a:ea typeface="BIZ UDゴシック" panose="020B0400000000000000" pitchFamily="49" charset="-128"/>
                        </a:rPr>
                        <a:t>状況</a:t>
                      </a:r>
                      <a:endParaRPr kumimoji="1" lang="en-US" altLang="ja-JP" sz="1400" dirty="0">
                        <a:latin typeface="BIZ UDゴシック" panose="020B0400000000000000" pitchFamily="49" charset="-128"/>
                        <a:ea typeface="BIZ UDゴシック" panose="020B0400000000000000" pitchFamily="49" charset="-128"/>
                      </a:endParaRPr>
                    </a:p>
                  </a:txBody>
                  <a:tcPr anchor="ctr"/>
                </a:tc>
                <a:tc>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kern="1200" dirty="0">
                          <a:solidFill>
                            <a:schemeClr val="tx1"/>
                          </a:solidFill>
                          <a:latin typeface="BIZ UDゴシック" panose="020B0400000000000000" pitchFamily="49" charset="-128"/>
                          <a:ea typeface="BIZ UDゴシック" panose="020B0400000000000000" pitchFamily="49" charset="-128"/>
                          <a:cs typeface="+mn-cs"/>
                        </a:rPr>
                        <a:t>シェッド</a:t>
                      </a:r>
                      <a:br>
                        <a:rPr kumimoji="1" lang="en-US" altLang="ja-JP" sz="1400" b="0" kern="1200" dirty="0">
                          <a:solidFill>
                            <a:schemeClr val="tx1"/>
                          </a:solidFill>
                          <a:latin typeface="BIZ UDゴシック" panose="020B0400000000000000" pitchFamily="49" charset="-128"/>
                          <a:ea typeface="BIZ UDゴシック" panose="020B0400000000000000" pitchFamily="49" charset="-128"/>
                          <a:cs typeface="+mn-cs"/>
                        </a:rPr>
                      </a:br>
                      <a:r>
                        <a:rPr kumimoji="1" lang="en-US" altLang="ja-JP" sz="1050" b="0" kern="1200" dirty="0">
                          <a:solidFill>
                            <a:schemeClr val="tx1"/>
                          </a:solidFill>
                          <a:latin typeface="BIZ UDゴシック" panose="020B0400000000000000" pitchFamily="49" charset="-128"/>
                          <a:ea typeface="BIZ UDゴシック" panose="020B0400000000000000" pitchFamily="49" charset="-128"/>
                          <a:cs typeface="+mn-cs"/>
                        </a:rPr>
                        <a:t>Ⅱ:100%</a:t>
                      </a:r>
                    </a:p>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kern="1200" dirty="0">
                          <a:solidFill>
                            <a:schemeClr val="tx1"/>
                          </a:solidFill>
                          <a:latin typeface="BIZ UDゴシック" panose="020B0400000000000000" pitchFamily="49" charset="-128"/>
                          <a:ea typeface="BIZ UDゴシック" panose="020B0400000000000000" pitchFamily="49" charset="-128"/>
                          <a:cs typeface="+mn-cs"/>
                        </a:rPr>
                        <a:t>大型ｶﾙﾊﾞｰﾄ　</a:t>
                      </a:r>
                      <a:r>
                        <a:rPr kumimoji="1" lang="en-US" altLang="ja-JP" sz="1050" b="0" kern="1200" dirty="0">
                          <a:solidFill>
                            <a:schemeClr val="tx1"/>
                          </a:solidFill>
                          <a:latin typeface="BIZ UDゴシック" panose="020B0400000000000000" pitchFamily="49" charset="-128"/>
                          <a:ea typeface="BIZ UDゴシック" panose="020B0400000000000000" pitchFamily="49" charset="-128"/>
                          <a:cs typeface="+mn-cs"/>
                        </a:rPr>
                        <a:t>Ⅰ:22</a:t>
                      </a:r>
                      <a:r>
                        <a:rPr kumimoji="1" lang="ja-JP" altLang="en-US" sz="1050" b="0" kern="1200" dirty="0">
                          <a:solidFill>
                            <a:schemeClr val="tx1"/>
                          </a:solidFill>
                          <a:latin typeface="BIZ UDゴシック" panose="020B0400000000000000" pitchFamily="49" charset="-128"/>
                          <a:ea typeface="BIZ UDゴシック" panose="020B0400000000000000" pitchFamily="49" charset="-128"/>
                          <a:cs typeface="+mn-cs"/>
                        </a:rPr>
                        <a:t>％</a:t>
                      </a:r>
                      <a:r>
                        <a:rPr kumimoji="1" lang="en-US" altLang="ja-JP" sz="1050" b="0" kern="1200" dirty="0">
                          <a:solidFill>
                            <a:schemeClr val="tx1"/>
                          </a:solidFill>
                          <a:latin typeface="BIZ UDゴシック" panose="020B0400000000000000" pitchFamily="49" charset="-128"/>
                          <a:ea typeface="BIZ UDゴシック" panose="020B0400000000000000" pitchFamily="49" charset="-128"/>
                          <a:cs typeface="+mn-cs"/>
                        </a:rPr>
                        <a:t>Ⅱ:67</a:t>
                      </a:r>
                      <a:r>
                        <a:rPr kumimoji="1" lang="ja-JP" altLang="en-US" sz="1050" b="0" kern="1200" dirty="0">
                          <a:solidFill>
                            <a:schemeClr val="tx1"/>
                          </a:solidFill>
                          <a:latin typeface="BIZ UDゴシック" panose="020B0400000000000000" pitchFamily="49" charset="-128"/>
                          <a:ea typeface="BIZ UDゴシック" panose="020B0400000000000000" pitchFamily="49" charset="-128"/>
                          <a:cs typeface="+mn-cs"/>
                        </a:rPr>
                        <a:t>％</a:t>
                      </a:r>
                      <a:r>
                        <a:rPr kumimoji="1" lang="en-US" altLang="ja-JP" sz="1050" b="0" kern="1200" dirty="0">
                          <a:solidFill>
                            <a:schemeClr val="tx1"/>
                          </a:solidFill>
                          <a:latin typeface="BIZ UDゴシック" panose="020B0400000000000000" pitchFamily="49" charset="-128"/>
                          <a:ea typeface="BIZ UDゴシック" panose="020B0400000000000000" pitchFamily="49" charset="-128"/>
                          <a:cs typeface="+mn-cs"/>
                        </a:rPr>
                        <a:t>Ⅲ:11</a:t>
                      </a:r>
                      <a:r>
                        <a:rPr kumimoji="1" lang="ja-JP" altLang="en-US" sz="1050" b="0" kern="1200" dirty="0">
                          <a:solidFill>
                            <a:schemeClr val="tx1"/>
                          </a:solidFill>
                          <a:latin typeface="BIZ UDゴシック" panose="020B0400000000000000" pitchFamily="49" charset="-128"/>
                          <a:ea typeface="BIZ UDゴシック" panose="020B0400000000000000" pitchFamily="49" charset="-128"/>
                          <a:cs typeface="+mn-cs"/>
                        </a:rPr>
                        <a:t>％</a:t>
                      </a:r>
                      <a:endParaRPr kumimoji="1" lang="en-US" altLang="ja-JP" sz="1050" b="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横断歩道橋</a:t>
                      </a:r>
                      <a:b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Ⅰ:71</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Ⅱ:22</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Ⅲ:8</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en-US" altLang="ja-JP" sz="1400" b="0" dirty="0">
                        <a:solidFill>
                          <a:schemeClr val="tx1"/>
                        </a:solidFill>
                        <a:latin typeface="BIZ UDゴシック" panose="020B0400000000000000" pitchFamily="49" charset="-128"/>
                        <a:ea typeface="BIZ UDゴシック" panose="020B0400000000000000" pitchFamily="49" charset="-128"/>
                      </a:endParaRPr>
                    </a:p>
                  </a:txBody>
                  <a:tcPr/>
                </a:tc>
                <a:tc rowSpan="2">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dirty="0">
                          <a:solidFill>
                            <a:schemeClr val="tx1"/>
                          </a:solidFill>
                          <a:latin typeface="BIZ UDゴシック" panose="020B0400000000000000" pitchFamily="49" charset="-128"/>
                          <a:ea typeface="BIZ UDゴシック" panose="020B0400000000000000" pitchFamily="49" charset="-128"/>
                        </a:rPr>
                        <a:t>計画以降、要対策</a:t>
                      </a:r>
                      <a:r>
                        <a:rPr kumimoji="1" lang="en-US" altLang="ja-JP" sz="1400" b="0" dirty="0">
                          <a:solidFill>
                            <a:schemeClr val="tx1"/>
                          </a:solidFill>
                          <a:latin typeface="BIZ UDゴシック" panose="020B0400000000000000" pitchFamily="49" charset="-128"/>
                          <a:ea typeface="BIZ UDゴシック" panose="020B0400000000000000" pitchFamily="49" charset="-128"/>
                        </a:rPr>
                        <a:t>271</a:t>
                      </a:r>
                      <a:r>
                        <a:rPr kumimoji="1" lang="ja-JP" altLang="en-US" sz="1400" b="0" dirty="0">
                          <a:solidFill>
                            <a:schemeClr val="tx1"/>
                          </a:solidFill>
                          <a:latin typeface="BIZ UDゴシック" panose="020B0400000000000000" pitchFamily="49" charset="-128"/>
                          <a:ea typeface="BIZ UDゴシック" panose="020B0400000000000000" pitchFamily="49" charset="-128"/>
                        </a:rPr>
                        <a:t>箇所の対策を順次実施</a:t>
                      </a:r>
                      <a:endParaRPr kumimoji="1" lang="en-US" altLang="ja-JP" sz="1400" b="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en-US" altLang="ja-JP" sz="1400" b="0" dirty="0">
                        <a:solidFill>
                          <a:schemeClr val="tx1"/>
                        </a:solidFill>
                        <a:latin typeface="BIZ UDゴシック" panose="020B0400000000000000" pitchFamily="49" charset="-128"/>
                        <a:ea typeface="BIZ UDゴシック" panose="020B0400000000000000" pitchFamily="49" charset="-128"/>
                      </a:endParaRPr>
                    </a:p>
                    <a:p>
                      <a:pPr marL="171450" marR="0" lvl="0" indent="-171450"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dirty="0">
                          <a:solidFill>
                            <a:schemeClr val="tx1"/>
                          </a:solidFill>
                          <a:latin typeface="BIZ UDゴシック" panose="020B0400000000000000" pitchFamily="49" charset="-128"/>
                          <a:ea typeface="BIZ UDゴシック" panose="020B0400000000000000" pitchFamily="49" charset="-128"/>
                        </a:rPr>
                        <a:t>要対策箇所推移</a:t>
                      </a:r>
                      <a:r>
                        <a:rPr kumimoji="1" lang="ja-JP" altLang="en-US" sz="1200" b="0" dirty="0">
                          <a:solidFill>
                            <a:schemeClr val="tx1"/>
                          </a:solidFill>
                          <a:latin typeface="BIZ UDゴシック" panose="020B0400000000000000" pitchFamily="49" charset="-128"/>
                          <a:ea typeface="BIZ UDゴシック" panose="020B0400000000000000" pitchFamily="49" charset="-128"/>
                        </a:rPr>
                        <a:t>　</a:t>
                      </a:r>
                      <a:r>
                        <a:rPr kumimoji="1" lang="en-US" altLang="ja-JP" sz="1200" b="0" dirty="0">
                          <a:solidFill>
                            <a:schemeClr val="tx1"/>
                          </a:solidFill>
                          <a:latin typeface="BIZ UDゴシック" panose="020B0400000000000000" pitchFamily="49" charset="-128"/>
                          <a:ea typeface="BIZ UDゴシック" panose="020B0400000000000000" pitchFamily="49" charset="-128"/>
                        </a:rPr>
                        <a:t>H22</a:t>
                      </a:r>
                      <a:r>
                        <a:rPr kumimoji="1" lang="ja-JP" altLang="en-US" sz="1200" b="0" dirty="0">
                          <a:solidFill>
                            <a:schemeClr val="tx1"/>
                          </a:solidFill>
                          <a:latin typeface="BIZ UDゴシック" panose="020B0400000000000000" pitchFamily="49" charset="-128"/>
                          <a:ea typeface="BIZ UDゴシック" panose="020B0400000000000000" pitchFamily="49" charset="-128"/>
                        </a:rPr>
                        <a:t>時点：</a:t>
                      </a:r>
                      <a:r>
                        <a:rPr kumimoji="1" lang="en-US" altLang="ja-JP" sz="1200" b="0" dirty="0">
                          <a:solidFill>
                            <a:schemeClr val="tx1"/>
                          </a:solidFill>
                          <a:latin typeface="BIZ UDゴシック" panose="020B0400000000000000" pitchFamily="49" charset="-128"/>
                          <a:ea typeface="BIZ UDゴシック" panose="020B0400000000000000" pitchFamily="49" charset="-128"/>
                        </a:rPr>
                        <a:t>372</a:t>
                      </a:r>
                      <a:r>
                        <a:rPr kumimoji="1" lang="ja-JP" altLang="en-US" sz="1200" b="0" dirty="0">
                          <a:solidFill>
                            <a:schemeClr val="tx1"/>
                          </a:solidFill>
                          <a:latin typeface="BIZ UDゴシック" panose="020B0400000000000000" pitchFamily="49" charset="-128"/>
                          <a:ea typeface="BIZ UDゴシック" panose="020B0400000000000000" pitchFamily="49" charset="-128"/>
                        </a:rPr>
                        <a:t>箇所　</a:t>
                      </a:r>
                      <a:endParaRPr kumimoji="1" lang="en-US" altLang="ja-JP" sz="1200" b="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dirty="0">
                          <a:solidFill>
                            <a:schemeClr val="tx1"/>
                          </a:solidFill>
                          <a:latin typeface="BIZ UDゴシック" panose="020B0400000000000000" pitchFamily="49" charset="-128"/>
                          <a:ea typeface="BIZ UDゴシック" panose="020B0400000000000000" pitchFamily="49" charset="-128"/>
                        </a:rPr>
                        <a:t>　</a:t>
                      </a:r>
                      <a:r>
                        <a:rPr kumimoji="1" lang="en-US" altLang="ja-JP" sz="1200" b="0" dirty="0">
                          <a:solidFill>
                            <a:schemeClr val="tx1"/>
                          </a:solidFill>
                          <a:latin typeface="BIZ UDゴシック" panose="020B0400000000000000" pitchFamily="49" charset="-128"/>
                          <a:ea typeface="BIZ UDゴシック" panose="020B0400000000000000" pitchFamily="49" charset="-128"/>
                        </a:rPr>
                        <a:t>H27</a:t>
                      </a:r>
                      <a:r>
                        <a:rPr kumimoji="1" lang="ja-JP" altLang="en-US" sz="1200" b="0" dirty="0">
                          <a:solidFill>
                            <a:schemeClr val="tx1"/>
                          </a:solidFill>
                          <a:latin typeface="BIZ UDゴシック" panose="020B0400000000000000" pitchFamily="49" charset="-128"/>
                          <a:ea typeface="BIZ UDゴシック" panose="020B0400000000000000" pitchFamily="49" charset="-128"/>
                        </a:rPr>
                        <a:t>時点：</a:t>
                      </a:r>
                      <a:r>
                        <a:rPr kumimoji="1" lang="en-US" altLang="ja-JP" sz="1200" b="0" dirty="0">
                          <a:solidFill>
                            <a:schemeClr val="tx1"/>
                          </a:solidFill>
                          <a:latin typeface="BIZ UDゴシック" panose="020B0400000000000000" pitchFamily="49" charset="-128"/>
                          <a:ea typeface="BIZ UDゴシック" panose="020B0400000000000000" pitchFamily="49" charset="-128"/>
                        </a:rPr>
                        <a:t>271</a:t>
                      </a:r>
                      <a:r>
                        <a:rPr kumimoji="1" lang="ja-JP" altLang="en-US" sz="1200" b="0" dirty="0">
                          <a:solidFill>
                            <a:schemeClr val="tx1"/>
                          </a:solidFill>
                          <a:latin typeface="BIZ UDゴシック" panose="020B0400000000000000" pitchFamily="49" charset="-128"/>
                          <a:ea typeface="BIZ UDゴシック" panose="020B0400000000000000" pitchFamily="49" charset="-128"/>
                        </a:rPr>
                        <a:t>箇所</a:t>
                      </a:r>
                      <a:endParaRPr kumimoji="1" lang="en-US" altLang="ja-JP" sz="1200" b="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200" b="0" dirty="0">
                          <a:solidFill>
                            <a:schemeClr val="tx1"/>
                          </a:solidFill>
                          <a:latin typeface="BIZ UDゴシック" panose="020B0400000000000000" pitchFamily="49" charset="-128"/>
                          <a:ea typeface="BIZ UDゴシック" panose="020B0400000000000000" pitchFamily="49" charset="-128"/>
                        </a:rPr>
                        <a:t>　</a:t>
                      </a:r>
                      <a:r>
                        <a:rPr kumimoji="1" lang="en-US" altLang="ja-JP" sz="1200" b="0" dirty="0">
                          <a:solidFill>
                            <a:schemeClr val="tx1"/>
                          </a:solidFill>
                          <a:latin typeface="BIZ UDゴシック" panose="020B0400000000000000" pitchFamily="49" charset="-128"/>
                          <a:ea typeface="BIZ UDゴシック" panose="020B0400000000000000" pitchFamily="49" charset="-128"/>
                        </a:rPr>
                        <a:t>R5</a:t>
                      </a:r>
                      <a:r>
                        <a:rPr kumimoji="1" lang="ja-JP" altLang="en-US" sz="1200" b="0" dirty="0">
                          <a:solidFill>
                            <a:schemeClr val="tx1"/>
                          </a:solidFill>
                          <a:latin typeface="BIZ UDゴシック" panose="020B0400000000000000" pitchFamily="49" charset="-128"/>
                          <a:ea typeface="BIZ UDゴシック" panose="020B0400000000000000" pitchFamily="49" charset="-128"/>
                        </a:rPr>
                        <a:t>時点</a:t>
                      </a:r>
                      <a:r>
                        <a:rPr kumimoji="1" lang="en-US" altLang="ja-JP" sz="1200" b="0" dirty="0">
                          <a:solidFill>
                            <a:schemeClr val="tx1"/>
                          </a:solidFill>
                          <a:latin typeface="BIZ UDゴシック" panose="020B0400000000000000" pitchFamily="49" charset="-128"/>
                          <a:ea typeface="BIZ UDゴシック" panose="020B0400000000000000" pitchFamily="49" charset="-128"/>
                        </a:rPr>
                        <a:t>:</a:t>
                      </a:r>
                      <a:r>
                        <a:rPr kumimoji="1" lang="ja-JP" altLang="en-US" sz="1200" b="0" dirty="0">
                          <a:solidFill>
                            <a:schemeClr val="tx1"/>
                          </a:solidFill>
                          <a:latin typeface="BIZ UDゴシック" panose="020B0400000000000000" pitchFamily="49" charset="-128"/>
                          <a:ea typeface="BIZ UDゴシック" panose="020B0400000000000000" pitchFamily="49" charset="-128"/>
                        </a:rPr>
                        <a:t>約</a:t>
                      </a:r>
                      <a:r>
                        <a:rPr kumimoji="1" lang="en-US" altLang="ja-JP" sz="1200" b="0" dirty="0">
                          <a:solidFill>
                            <a:schemeClr val="tx1"/>
                          </a:solidFill>
                          <a:latin typeface="BIZ UDゴシック" panose="020B0400000000000000" pitchFamily="49" charset="-128"/>
                          <a:ea typeface="BIZ UDゴシック" panose="020B0400000000000000" pitchFamily="49" charset="-128"/>
                        </a:rPr>
                        <a:t>150</a:t>
                      </a:r>
                      <a:r>
                        <a:rPr kumimoji="1" lang="ja-JP" altLang="en-US" sz="1200" b="0" dirty="0">
                          <a:solidFill>
                            <a:schemeClr val="tx1"/>
                          </a:solidFill>
                          <a:latin typeface="BIZ UDゴシック" panose="020B0400000000000000" pitchFamily="49" charset="-128"/>
                          <a:ea typeface="BIZ UDゴシック" panose="020B0400000000000000" pitchFamily="49" charset="-128"/>
                        </a:rPr>
                        <a:t>箇所</a:t>
                      </a:r>
                      <a:endParaRPr kumimoji="1" lang="en-US" altLang="ja-JP" sz="1200" b="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br>
                        <a:rPr kumimoji="1" lang="en-US" altLang="ja-JP" sz="1400" b="0" dirty="0">
                          <a:solidFill>
                            <a:schemeClr val="tx1"/>
                          </a:solidFill>
                          <a:latin typeface="BIZ UDゴシック" panose="020B0400000000000000" pitchFamily="49" charset="-128"/>
                          <a:ea typeface="BIZ UDゴシック" panose="020B0400000000000000" pitchFamily="49" charset="-128"/>
                        </a:rPr>
                      </a:br>
                      <a:r>
                        <a:rPr kumimoji="1" lang="ja-JP" altLang="en-US" sz="1400" b="0" dirty="0">
                          <a:solidFill>
                            <a:schemeClr val="tx1"/>
                          </a:solidFill>
                          <a:latin typeface="BIZ UDゴシック" panose="020B0400000000000000" pitchFamily="49" charset="-128"/>
                          <a:ea typeface="BIZ UDゴシック" panose="020B0400000000000000" pitchFamily="49" charset="-128"/>
                        </a:rPr>
                        <a:t>　　</a:t>
                      </a:r>
                    </a:p>
                  </a:txBody>
                  <a:tcPr/>
                </a:tc>
                <a:tc>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門型標識</a:t>
                      </a:r>
                      <a:b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br>
                      <a:r>
                        <a:rPr kumimoji="1" lang="en-US" altLang="ja-JP"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Ⅰ:7</a:t>
                      </a:r>
                      <a:r>
                        <a:rPr kumimoji="1" lang="ja-JP" altLang="en-US"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Ⅱ:87</a:t>
                      </a:r>
                      <a:r>
                        <a:rPr kumimoji="1" lang="ja-JP" altLang="en-US"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Ⅲ:4</a:t>
                      </a:r>
                      <a:r>
                        <a:rPr kumimoji="1" lang="ja-JP" altLang="en-US" sz="1100" b="0" kern="1200" dirty="0">
                          <a:solidFill>
                            <a:schemeClr val="tx1"/>
                          </a:solidFill>
                          <a:latin typeface="BIZ UDゴシック" panose="020B0400000000000000" pitchFamily="49" charset="-128"/>
                          <a:ea typeface="BIZ UDゴシック" panose="020B0400000000000000" pitchFamily="49" charset="-128"/>
                          <a:cs typeface="+mn-cs"/>
                        </a:rPr>
                        <a:t>％</a:t>
                      </a:r>
                      <a:endParaRPr kumimoji="1" lang="en-US" altLang="ja-JP" sz="11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txBody>
                  <a:tcPr/>
                </a:tc>
                <a:extLst>
                  <a:ext uri="{0D108BD9-81ED-4DB2-BD59-A6C34878D82A}">
                    <a16:rowId xmlns:a16="http://schemas.microsoft.com/office/drawing/2014/main" val="2121371884"/>
                  </a:ext>
                </a:extLst>
              </a:tr>
              <a:tr h="2342802">
                <a:tc vMerge="1">
                  <a:txBody>
                    <a:bodyPr/>
                    <a:lstStyle/>
                    <a:p>
                      <a:endParaRPr kumimoji="1" lang="ja-JP" altLang="en-US"/>
                    </a:p>
                  </a:txBody>
                  <a:tcPr/>
                </a:tc>
                <a:tc>
                  <a:txBody>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事業</a:t>
                      </a:r>
                      <a:br>
                        <a:rPr kumimoji="1" lang="en-US" altLang="ja-JP" sz="1400" dirty="0">
                          <a:latin typeface="BIZ UDゴシック" panose="020B0400000000000000" pitchFamily="49" charset="-128"/>
                          <a:ea typeface="BIZ UDゴシック" panose="020B0400000000000000" pitchFamily="49" charset="-128"/>
                        </a:rPr>
                      </a:br>
                      <a:r>
                        <a:rPr kumimoji="1" lang="ja-JP" altLang="en-US" sz="1400" dirty="0">
                          <a:latin typeface="BIZ UDゴシック" panose="020B0400000000000000" pitchFamily="49" charset="-128"/>
                          <a:ea typeface="BIZ UDゴシック" panose="020B0400000000000000" pitchFamily="49" charset="-128"/>
                        </a:rPr>
                        <a:t>進捗</a:t>
                      </a:r>
                      <a:br>
                        <a:rPr kumimoji="1" lang="en-US" altLang="ja-JP" sz="1400" dirty="0">
                          <a:latin typeface="BIZ UDゴシック" panose="020B0400000000000000" pitchFamily="49" charset="-128"/>
                          <a:ea typeface="BIZ UDゴシック" panose="020B0400000000000000" pitchFamily="49" charset="-128"/>
                        </a:rPr>
                      </a:br>
                      <a:r>
                        <a:rPr kumimoji="1" lang="ja-JP" altLang="en-US" sz="1400" dirty="0">
                          <a:latin typeface="BIZ UDゴシック" panose="020B0400000000000000" pitchFamily="49" charset="-128"/>
                          <a:ea typeface="BIZ UDゴシック" panose="020B0400000000000000" pitchFamily="49" charset="-128"/>
                        </a:rPr>
                        <a:t>状況</a:t>
                      </a:r>
                      <a:endParaRPr kumimoji="1" lang="en-US" altLang="ja-JP" sz="1400" dirty="0">
                        <a:latin typeface="BIZ UDゴシック" panose="020B0400000000000000" pitchFamily="49" charset="-128"/>
                        <a:ea typeface="BIZ UDゴシック" panose="020B0400000000000000" pitchFamily="49" charset="-128"/>
                      </a:endParaRPr>
                    </a:p>
                  </a:txBody>
                  <a:tcPr anchor="ctr"/>
                </a:tc>
                <a:tc>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1400" b="0">
                          <a:solidFill>
                            <a:schemeClr val="tx1"/>
                          </a:solidFill>
                          <a:latin typeface="BIZ UDゴシック" panose="020B0400000000000000" pitchFamily="49" charset="-128"/>
                          <a:ea typeface="BIZ UDゴシック" panose="020B0400000000000000" pitchFamily="49" charset="-128"/>
                        </a:rPr>
                        <a:t>Ⅲ</a:t>
                      </a:r>
                      <a:r>
                        <a:rPr kumimoji="1" lang="ja-JP" altLang="en-US" sz="1400" b="0">
                          <a:solidFill>
                            <a:schemeClr val="tx1"/>
                          </a:solidFill>
                          <a:latin typeface="BIZ UDゴシック" panose="020B0400000000000000" pitchFamily="49" charset="-128"/>
                          <a:ea typeface="BIZ UDゴシック" panose="020B0400000000000000" pitchFamily="49" charset="-128"/>
                        </a:rPr>
                        <a:t>判定施設の補修を適宜実施</a:t>
                      </a:r>
                      <a:endParaRPr kumimoji="1" lang="en-US" altLang="ja-JP" sz="1050" b="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dirty="0">
                          <a:solidFill>
                            <a:schemeClr val="tx1"/>
                          </a:solidFill>
                          <a:latin typeface="BIZ UDゴシック" panose="020B0400000000000000" pitchFamily="49" charset="-128"/>
                          <a:ea typeface="BIZ UDゴシック" panose="020B0400000000000000" pitchFamily="49" charset="-128"/>
                        </a:rPr>
                        <a:t>補修の着手により</a:t>
                      </a:r>
                      <a:r>
                        <a:rPr kumimoji="1" lang="en-US" altLang="ja-JP" sz="1400" b="0" dirty="0">
                          <a:solidFill>
                            <a:schemeClr val="tx1"/>
                          </a:solidFill>
                          <a:latin typeface="BIZ UDゴシック" panose="020B0400000000000000" pitchFamily="49" charset="-128"/>
                          <a:ea typeface="BIZ UDゴシック" panose="020B0400000000000000" pitchFamily="49" charset="-128"/>
                        </a:rPr>
                        <a:t>Ⅲ</a:t>
                      </a:r>
                      <a:r>
                        <a:rPr kumimoji="1" lang="ja-JP" altLang="en-US" sz="1400" b="0" dirty="0">
                          <a:solidFill>
                            <a:schemeClr val="tx1"/>
                          </a:solidFill>
                          <a:latin typeface="BIZ UDゴシック" panose="020B0400000000000000" pitchFamily="49" charset="-128"/>
                          <a:ea typeface="BIZ UDゴシック" panose="020B0400000000000000" pitchFamily="49" charset="-128"/>
                        </a:rPr>
                        <a:t>判定割合は減少</a:t>
                      </a:r>
                      <a:endParaRPr kumimoji="1" lang="en-US" altLang="ja-JP" sz="1400" b="0" dirty="0">
                        <a:solidFill>
                          <a:schemeClr val="tx1"/>
                        </a:solidFill>
                        <a:latin typeface="BIZ UDゴシック" panose="020B0400000000000000" pitchFamily="49" charset="-128"/>
                        <a:ea typeface="BIZ UDゴシック" panose="020B0400000000000000" pitchFamily="49" charset="-128"/>
                      </a:endParaRPr>
                    </a:p>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dirty="0">
                          <a:solidFill>
                            <a:schemeClr val="tx1"/>
                          </a:solidFill>
                          <a:latin typeface="BIZ UDゴシック" panose="020B0400000000000000" pitchFamily="49" charset="-128"/>
                          <a:ea typeface="BIZ UDゴシック" panose="020B0400000000000000" pitchFamily="49" charset="-128"/>
                        </a:rPr>
                        <a:t>撤去条件に該当する横断歩道橋は全て撤去済み</a:t>
                      </a:r>
                      <a:endParaRPr kumimoji="1" lang="en-US" altLang="ja-JP" sz="1400" b="0" dirty="0">
                        <a:solidFill>
                          <a:schemeClr val="tx1"/>
                        </a:solidFill>
                        <a:latin typeface="BIZ UDゴシック" panose="020B0400000000000000" pitchFamily="49" charset="-128"/>
                        <a:ea typeface="BIZ UDゴシック" panose="020B0400000000000000" pitchFamily="49" charset="-128"/>
                      </a:endParaRPr>
                    </a:p>
                  </a:txBody>
                  <a:tcPr/>
                </a:tc>
                <a:tc vMerge="1">
                  <a:txBody>
                    <a:bodyPr/>
                    <a:lstStyle/>
                    <a:p>
                      <a:endParaRPr kumimoji="1" lang="ja-JP" altLang="en-US"/>
                    </a:p>
                  </a:txBody>
                  <a:tcPr/>
                </a:tc>
                <a:tc>
                  <a:txBody>
                    <a:bodyPr/>
                    <a:lstStyle/>
                    <a:p>
                      <a:pPr marL="180975" marR="0" lvl="0" indent="-18097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dirty="0">
                          <a:solidFill>
                            <a:schemeClr val="tx1"/>
                          </a:solidFill>
                          <a:latin typeface="BIZ UDゴシック" panose="020B0400000000000000" pitchFamily="49" charset="-128"/>
                          <a:ea typeface="BIZ UDゴシック" panose="020B0400000000000000" pitchFamily="49" charset="-128"/>
                        </a:rPr>
                        <a:t>顕在化した損傷が確認された場合には点検・補修より更新を優先して実施</a:t>
                      </a:r>
                      <a:endParaRPr kumimoji="1" lang="en-US" altLang="ja-JP" sz="1400" b="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293379323"/>
                  </a:ext>
                </a:extLst>
              </a:tr>
            </a:tbl>
          </a:graphicData>
        </a:graphic>
      </p:graphicFrame>
    </p:spTree>
    <p:extLst>
      <p:ext uri="{BB962C8B-B14F-4D97-AF65-F5344CB8AC3E}">
        <p14:creationId xmlns:p14="http://schemas.microsoft.com/office/powerpoint/2010/main" val="3324138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a:xfrm>
            <a:off x="6920644" y="6492875"/>
            <a:ext cx="2133600" cy="365125"/>
          </a:xfrm>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42</a:t>
            </a:fld>
            <a:endParaRPr lang="ja-JP" altLang="en-US" dirty="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2" name="コンテンツ プレースホルダー 2">
            <a:extLst>
              <a:ext uri="{FF2B5EF4-FFF2-40B4-BE49-F238E27FC236}">
                <a16:creationId xmlns:a16="http://schemas.microsoft.com/office/drawing/2014/main" id="{4BEF7F1E-E758-EC22-EC85-0BD57B01FA24}"/>
              </a:ext>
            </a:extLst>
          </p:cNvPr>
          <p:cNvSpPr txBox="1">
            <a:spLocks/>
          </p:cNvSpPr>
          <p:nvPr/>
        </p:nvSpPr>
        <p:spPr>
          <a:xfrm>
            <a:off x="42080" y="620688"/>
            <a:ext cx="8867617" cy="402431"/>
          </a:xfrm>
          <a:prstGeom prst="rect">
            <a:avLst/>
          </a:prstGeom>
          <a:gradFill>
            <a:gsLst>
              <a:gs pos="0">
                <a:srgbClr val="FFFF99"/>
              </a:gs>
              <a:gs pos="100000">
                <a:schemeClr val="bg1"/>
              </a:gs>
            </a:gsLst>
            <a:lin ang="5400000" scaled="1"/>
          </a:gradFill>
          <a:ln w="12700">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2000">
                <a:latin typeface="BIZ UDゴシック" panose="020B0400000000000000" pitchFamily="49" charset="-128"/>
                <a:ea typeface="BIZ UDゴシック" panose="020B0400000000000000" pitchFamily="49" charset="-128"/>
                <a:cs typeface="Meiryo UI" panose="020B0604030504040204" pitchFamily="50" charset="-128"/>
              </a:rPr>
              <a:t>8-1</a:t>
            </a:r>
            <a:r>
              <a:rPr lang="ja-JP" altLang="en-US" sz="2000">
                <a:latin typeface="BIZ UDゴシック" panose="020B0400000000000000" pitchFamily="49" charset="-128"/>
                <a:ea typeface="BIZ UDゴシック" panose="020B0400000000000000" pitchFamily="49" charset="-128"/>
                <a:cs typeface="Meiryo UI" panose="020B0604030504040204" pitchFamily="50" charset="-128"/>
              </a:rPr>
              <a:t>　日常的な維持管理の対応状況</a:t>
            </a:r>
            <a:endParaRPr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3" name="Text Box 5">
            <a:extLst>
              <a:ext uri="{FF2B5EF4-FFF2-40B4-BE49-F238E27FC236}">
                <a16:creationId xmlns:a16="http://schemas.microsoft.com/office/drawing/2014/main" id="{AC964A2F-2D0E-D822-A563-456356A36046}"/>
              </a:ext>
            </a:extLst>
          </p:cNvPr>
          <p:cNvSpPr txBox="1">
            <a:spLocks noChangeArrowheads="1"/>
          </p:cNvSpPr>
          <p:nvPr/>
        </p:nvSpPr>
        <p:spPr bwMode="auto">
          <a:xfrm>
            <a:off x="73486" y="1026557"/>
            <a:ext cx="8964488" cy="134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marL="285750" indent="-285750" eaLnBrk="1" hangingPunct="1">
              <a:lnSpc>
                <a:spcPts val="2000"/>
              </a:lnSpc>
              <a:spcBef>
                <a:spcPts val="600"/>
              </a:spcBef>
              <a:buFont typeface="Wingdings" panose="05000000000000000000" pitchFamily="2" charset="2"/>
              <a:buChar char="Ø"/>
            </a:pPr>
            <a:r>
              <a:rPr lang="ja-JP" altLang="en-US" dirty="0">
                <a:latin typeface="BIZ UDゴシック" panose="020B0400000000000000" pitchFamily="49" charset="-128"/>
                <a:ea typeface="BIZ UDゴシック" panose="020B0400000000000000" pitchFamily="49" charset="-128"/>
                <a:cs typeface="Meiryo UI" panose="020B0604030504040204" pitchFamily="50" charset="-128"/>
              </a:rPr>
              <a:t>雑草・街路樹繁茂の要望が最も多く、全体の約</a:t>
            </a:r>
            <a:r>
              <a:rPr lang="en-US" altLang="ja-JP" dirty="0">
                <a:latin typeface="BIZ UDゴシック" panose="020B0400000000000000" pitchFamily="49" charset="-128"/>
                <a:ea typeface="BIZ UDゴシック" panose="020B0400000000000000" pitchFamily="49" charset="-128"/>
                <a:cs typeface="Meiryo UI" panose="020B0604030504040204" pitchFamily="50" charset="-128"/>
              </a:rPr>
              <a:t>3</a:t>
            </a:r>
            <a:r>
              <a:rPr lang="ja-JP" altLang="en-US" dirty="0">
                <a:latin typeface="BIZ UDゴシック" panose="020B0400000000000000" pitchFamily="49" charset="-128"/>
                <a:ea typeface="BIZ UDゴシック" panose="020B0400000000000000" pitchFamily="49" charset="-128"/>
                <a:cs typeface="Meiryo UI" panose="020B0604030504040204" pitchFamily="50" charset="-128"/>
              </a:rPr>
              <a:t>割程度</a:t>
            </a:r>
            <a:endParaRPr lang="en-US" altLang="ja-JP" dirty="0">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eaLnBrk="1" hangingPunct="1">
              <a:lnSpc>
                <a:spcPts val="2000"/>
              </a:lnSpc>
              <a:spcBef>
                <a:spcPts val="60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要望件数は、</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H27</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R5</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年にかけて約</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7,700</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件</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年を推移</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285750" indent="-285750" eaLnBrk="1" hangingPunct="1">
              <a:lnSpc>
                <a:spcPts val="2000"/>
              </a:lnSpc>
              <a:spcBef>
                <a:spcPts val="60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パトロールは計画の通り実施できている</a:t>
            </a:r>
          </a:p>
          <a:p>
            <a:pPr marL="285750" indent="-285750" eaLnBrk="1" hangingPunct="1">
              <a:lnSpc>
                <a:spcPts val="2000"/>
              </a:lnSpc>
              <a:spcBef>
                <a:spcPts val="60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アンダー部など道路冠水しやすい箇所は、大雨の前後で臨時点検を実施</a:t>
            </a:r>
          </a:p>
        </p:txBody>
      </p:sp>
      <p:pic>
        <p:nvPicPr>
          <p:cNvPr id="16" name="図 15">
            <a:extLst>
              <a:ext uri="{FF2B5EF4-FFF2-40B4-BE49-F238E27FC236}">
                <a16:creationId xmlns:a16="http://schemas.microsoft.com/office/drawing/2014/main" id="{145643D2-576E-5029-C355-FE105E062084}"/>
              </a:ext>
            </a:extLst>
          </p:cNvPr>
          <p:cNvPicPr>
            <a:picLocks noChangeAspect="1"/>
          </p:cNvPicPr>
          <p:nvPr/>
        </p:nvPicPr>
        <p:blipFill rotWithShape="1">
          <a:blip r:embed="rId2"/>
          <a:srcRect l="4561" t="10748" r="6271"/>
          <a:stretch/>
        </p:blipFill>
        <p:spPr>
          <a:xfrm>
            <a:off x="457326" y="2605744"/>
            <a:ext cx="3401318" cy="2206213"/>
          </a:xfrm>
          <a:prstGeom prst="rect">
            <a:avLst/>
          </a:prstGeom>
        </p:spPr>
      </p:pic>
      <p:sp>
        <p:nvSpPr>
          <p:cNvPr id="17" name="Text Box 5">
            <a:extLst>
              <a:ext uri="{FF2B5EF4-FFF2-40B4-BE49-F238E27FC236}">
                <a16:creationId xmlns:a16="http://schemas.microsoft.com/office/drawing/2014/main" id="{1C2226CE-FB80-E106-BE7E-EADDF5E0929E}"/>
              </a:ext>
            </a:extLst>
          </p:cNvPr>
          <p:cNvSpPr txBox="1">
            <a:spLocks noChangeArrowheads="1"/>
          </p:cNvSpPr>
          <p:nvPr/>
        </p:nvSpPr>
        <p:spPr bwMode="auto">
          <a:xfrm>
            <a:off x="73486" y="2412195"/>
            <a:ext cx="39241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ja-JP" altLang="en-US" sz="1400" dirty="0"/>
              <a:t>◇要望の割合（</a:t>
            </a:r>
            <a:r>
              <a:rPr lang="en-US" altLang="ja-JP" sz="1400" dirty="0"/>
              <a:t>H27</a:t>
            </a:r>
            <a:r>
              <a:rPr lang="ja-JP" altLang="en-US" sz="1400" dirty="0"/>
              <a:t>～</a:t>
            </a:r>
            <a:r>
              <a:rPr lang="en-US" altLang="ja-JP" sz="1400" dirty="0"/>
              <a:t>R5</a:t>
            </a:r>
            <a:r>
              <a:rPr lang="ja-JP" altLang="en-US" sz="1400" dirty="0"/>
              <a:t>）</a:t>
            </a:r>
          </a:p>
        </p:txBody>
      </p:sp>
      <p:sp>
        <p:nvSpPr>
          <p:cNvPr id="18" name="Text Box 5">
            <a:extLst>
              <a:ext uri="{FF2B5EF4-FFF2-40B4-BE49-F238E27FC236}">
                <a16:creationId xmlns:a16="http://schemas.microsoft.com/office/drawing/2014/main" id="{60E63EBF-3079-B6E0-F997-40E2D41D7317}"/>
              </a:ext>
            </a:extLst>
          </p:cNvPr>
          <p:cNvSpPr txBox="1">
            <a:spLocks noChangeArrowheads="1"/>
          </p:cNvSpPr>
          <p:nvPr/>
        </p:nvSpPr>
        <p:spPr bwMode="auto">
          <a:xfrm>
            <a:off x="4136640" y="2444205"/>
            <a:ext cx="39241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ja-JP" altLang="en-US" sz="1400"/>
              <a:t>◇日常的な維持管理の課題</a:t>
            </a:r>
          </a:p>
        </p:txBody>
      </p:sp>
      <p:sp>
        <p:nvSpPr>
          <p:cNvPr id="8" name="正方形/長方形 22">
            <a:extLst>
              <a:ext uri="{FF2B5EF4-FFF2-40B4-BE49-F238E27FC236}">
                <a16:creationId xmlns:a16="http://schemas.microsoft.com/office/drawing/2014/main" id="{B421DE40-59F0-2994-D551-D373CA9C4038}"/>
              </a:ext>
            </a:extLst>
          </p:cNvPr>
          <p:cNvSpPr>
            <a:spLocks noChangeArrowheads="1"/>
          </p:cNvSpPr>
          <p:nvPr/>
        </p:nvSpPr>
        <p:spPr bwMode="auto">
          <a:xfrm>
            <a:off x="60324" y="60325"/>
            <a:ext cx="7103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８</a:t>
            </a:r>
            <a:r>
              <a:rPr lang="en-US" altLang="ja-JP" b="1">
                <a:solidFill>
                  <a:schemeClr val="bg1"/>
                </a:solidFill>
                <a:latin typeface="BIZ UDゴシック" panose="020B0400000000000000" pitchFamily="49" charset="-128"/>
                <a:ea typeface="BIZ UDゴシック" panose="020B0400000000000000" pitchFamily="49" charset="-128"/>
              </a:rPr>
              <a:t>) </a:t>
            </a:r>
            <a:r>
              <a:rPr lang="ja-JP" altLang="en-US" sz="1800" b="1">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日常的な維持管理の取組状況</a:t>
            </a:r>
            <a:endParaRPr lang="ja-JP" altLang="en-US" b="1">
              <a:solidFill>
                <a:schemeClr val="bg1"/>
              </a:solidFill>
              <a:latin typeface="BIZ UDゴシック" panose="020B0400000000000000" pitchFamily="49" charset="-128"/>
              <a:ea typeface="BIZ UDゴシック" panose="020B0400000000000000" pitchFamily="49" charset="-128"/>
            </a:endParaRPr>
          </a:p>
        </p:txBody>
      </p:sp>
      <p:graphicFrame>
        <p:nvGraphicFramePr>
          <p:cNvPr id="21" name="表 20">
            <a:extLst>
              <a:ext uri="{FF2B5EF4-FFF2-40B4-BE49-F238E27FC236}">
                <a16:creationId xmlns:a16="http://schemas.microsoft.com/office/drawing/2014/main" id="{F955B0C6-39E6-4C44-875B-29E1EAF062BB}"/>
              </a:ext>
            </a:extLst>
          </p:cNvPr>
          <p:cNvGraphicFramePr>
            <a:graphicFrameLocks noGrp="1"/>
          </p:cNvGraphicFramePr>
          <p:nvPr>
            <p:extLst>
              <p:ext uri="{D42A27DB-BD31-4B8C-83A1-F6EECF244321}">
                <p14:modId xmlns:p14="http://schemas.microsoft.com/office/powerpoint/2010/main" val="815789678"/>
              </p:ext>
            </p:extLst>
          </p:nvPr>
        </p:nvGraphicFramePr>
        <p:xfrm>
          <a:off x="4343401" y="2904584"/>
          <a:ext cx="4165302" cy="1863095"/>
        </p:xfrm>
        <a:graphic>
          <a:graphicData uri="http://schemas.openxmlformats.org/drawingml/2006/table">
            <a:tbl>
              <a:tblPr firstRow="1" bandRow="1">
                <a:tableStyleId>{5C22544A-7EE6-4342-B048-85BDC9FD1C3A}</a:tableStyleId>
              </a:tblPr>
              <a:tblGrid>
                <a:gridCol w="800099">
                  <a:extLst>
                    <a:ext uri="{9D8B030D-6E8A-4147-A177-3AD203B41FA5}">
                      <a16:colId xmlns:a16="http://schemas.microsoft.com/office/drawing/2014/main" val="1640405283"/>
                    </a:ext>
                  </a:extLst>
                </a:gridCol>
                <a:gridCol w="3365203">
                  <a:extLst>
                    <a:ext uri="{9D8B030D-6E8A-4147-A177-3AD203B41FA5}">
                      <a16:colId xmlns:a16="http://schemas.microsoft.com/office/drawing/2014/main" val="2218603752"/>
                    </a:ext>
                  </a:extLst>
                </a:gridCol>
              </a:tblGrid>
              <a:tr h="373491">
                <a:tc>
                  <a:txBody>
                    <a:bodyPr/>
                    <a:lstStyle/>
                    <a:p>
                      <a:pPr algn="ctr"/>
                      <a:r>
                        <a:rPr kumimoji="1" lang="ja-JP" altLang="en-US" sz="1200" dirty="0">
                          <a:latin typeface="BIZ UDゴシック" panose="020B0400000000000000" pitchFamily="49" charset="-128"/>
                          <a:ea typeface="BIZ UDゴシック" panose="020B0400000000000000" pitchFamily="49" charset="-128"/>
                        </a:rPr>
                        <a:t>工　種</a:t>
                      </a:r>
                    </a:p>
                  </a:txBody>
                  <a:tcPr anchor="ctr"/>
                </a:tc>
                <a:tc>
                  <a:txBody>
                    <a:bodyPr/>
                    <a:lstStyle/>
                    <a:p>
                      <a:pPr algn="ctr"/>
                      <a:r>
                        <a:rPr kumimoji="1" lang="ja-JP" altLang="en-US" sz="1200" dirty="0">
                          <a:latin typeface="BIZ UDゴシック" panose="020B0400000000000000" pitchFamily="49" charset="-128"/>
                          <a:ea typeface="BIZ UDゴシック" panose="020B0400000000000000" pitchFamily="49" charset="-128"/>
                        </a:rPr>
                        <a:t>課　　題</a:t>
                      </a:r>
                    </a:p>
                  </a:txBody>
                  <a:tcPr anchor="ctr"/>
                </a:tc>
                <a:extLst>
                  <a:ext uri="{0D108BD9-81ED-4DB2-BD59-A6C34878D82A}">
                    <a16:rowId xmlns:a16="http://schemas.microsoft.com/office/drawing/2014/main" val="827086340"/>
                  </a:ext>
                </a:extLst>
              </a:tr>
              <a:tr h="651701">
                <a:tc>
                  <a:txBody>
                    <a:bodyP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除　草</a:t>
                      </a:r>
                    </a:p>
                  </a:txBody>
                  <a:tcPr anchor="ctr"/>
                </a:tc>
                <a:tc>
                  <a:txBody>
                    <a:bodyPr/>
                    <a:lstStyle/>
                    <a:p>
                      <a:pPr marL="182563" marR="0" lvl="0" indent="-182563" algn="l" defTabSz="914377"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ゴシック" panose="020B0400000000000000" pitchFamily="49" charset="-128"/>
                          <a:ea typeface="BIZ UDゴシック" panose="020B0400000000000000" pitchFamily="49" charset="-128"/>
                        </a:rPr>
                        <a:t>・除草範囲が広範囲で対応苦慮</a:t>
                      </a:r>
                    </a:p>
                  </a:txBody>
                  <a:tcPr anchor="ctr"/>
                </a:tc>
                <a:extLst>
                  <a:ext uri="{0D108BD9-81ED-4DB2-BD59-A6C34878D82A}">
                    <a16:rowId xmlns:a16="http://schemas.microsoft.com/office/drawing/2014/main" val="318267269"/>
                  </a:ext>
                </a:extLst>
              </a:tr>
              <a:tr h="837903">
                <a:tc>
                  <a:txBody>
                    <a:bodyP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剪　定</a:t>
                      </a:r>
                    </a:p>
                  </a:txBody>
                  <a:tcPr anchor="ctr"/>
                </a:tc>
                <a:tc>
                  <a:txBody>
                    <a:bodyPr/>
                    <a:lstStyle/>
                    <a:p>
                      <a:pPr marL="182563" marR="0" lvl="0" indent="-182563" algn="l" defTabSz="914377"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ゴシック" panose="020B0400000000000000" pitchFamily="49" charset="-128"/>
                          <a:ea typeface="BIZ UDゴシック" panose="020B0400000000000000" pitchFamily="49" charset="-128"/>
                        </a:rPr>
                        <a:t>・大径木化に伴い対応苦慮</a:t>
                      </a:r>
                    </a:p>
                    <a:p>
                      <a:pPr marL="182563" marR="0" lvl="0" indent="-182563" algn="l" defTabSz="914377"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BIZ UDゴシック" panose="020B0400000000000000" pitchFamily="49" charset="-128"/>
                          <a:ea typeface="BIZ UDゴシック" panose="020B0400000000000000" pitchFamily="49" charset="-128"/>
                        </a:rPr>
                        <a:t>・低木剪定は年</a:t>
                      </a:r>
                      <a:r>
                        <a:rPr kumimoji="1" lang="en-US" altLang="ja-JP" sz="1200" b="0" dirty="0">
                          <a:solidFill>
                            <a:schemeClr val="tx1"/>
                          </a:solidFill>
                          <a:latin typeface="BIZ UDゴシック" panose="020B0400000000000000" pitchFamily="49" charset="-128"/>
                          <a:ea typeface="BIZ UDゴシック" panose="020B0400000000000000" pitchFamily="49" charset="-128"/>
                        </a:rPr>
                        <a:t>1</a:t>
                      </a:r>
                      <a:r>
                        <a:rPr kumimoji="1" lang="ja-JP" altLang="en-US" sz="1200" b="0" dirty="0">
                          <a:solidFill>
                            <a:schemeClr val="tx1"/>
                          </a:solidFill>
                          <a:latin typeface="BIZ UDゴシック" panose="020B0400000000000000" pitchFamily="49" charset="-128"/>
                          <a:ea typeface="BIZ UDゴシック" panose="020B0400000000000000" pitchFamily="49" charset="-128"/>
                        </a:rPr>
                        <a:t>～</a:t>
                      </a:r>
                      <a:r>
                        <a:rPr kumimoji="1" lang="en-US" altLang="ja-JP" sz="1200" b="0" dirty="0">
                          <a:solidFill>
                            <a:schemeClr val="tx1"/>
                          </a:solidFill>
                          <a:latin typeface="BIZ UDゴシック" panose="020B0400000000000000" pitchFamily="49" charset="-128"/>
                          <a:ea typeface="BIZ UDゴシック" panose="020B0400000000000000" pitchFamily="49" charset="-128"/>
                        </a:rPr>
                        <a:t>2</a:t>
                      </a:r>
                      <a:r>
                        <a:rPr kumimoji="1" lang="ja-JP" altLang="en-US" sz="1200" b="0" dirty="0">
                          <a:solidFill>
                            <a:schemeClr val="tx1"/>
                          </a:solidFill>
                          <a:latin typeface="BIZ UDゴシック" panose="020B0400000000000000" pitchFamily="49" charset="-128"/>
                          <a:ea typeface="BIZ UDゴシック" panose="020B0400000000000000" pitchFamily="49" charset="-128"/>
                        </a:rPr>
                        <a:t>回程度実施できているが、高木剪定は一部実施できていない</a:t>
                      </a:r>
                      <a:endParaRPr kumimoji="1" lang="en-US" altLang="ja-JP" sz="1200" b="0" dirty="0">
                        <a:solidFill>
                          <a:schemeClr val="tx1"/>
                        </a:solidFill>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697852511"/>
                  </a:ext>
                </a:extLst>
              </a:tr>
            </a:tbl>
          </a:graphicData>
        </a:graphic>
      </p:graphicFrame>
      <p:sp>
        <p:nvSpPr>
          <p:cNvPr id="22" name="Text Box 5">
            <a:extLst>
              <a:ext uri="{FF2B5EF4-FFF2-40B4-BE49-F238E27FC236}">
                <a16:creationId xmlns:a16="http://schemas.microsoft.com/office/drawing/2014/main" id="{3FC985A2-A1ED-42E4-921F-80C9D8EC8F19}"/>
              </a:ext>
            </a:extLst>
          </p:cNvPr>
          <p:cNvSpPr txBox="1">
            <a:spLocks noChangeArrowheads="1"/>
          </p:cNvSpPr>
          <p:nvPr/>
        </p:nvSpPr>
        <p:spPr bwMode="auto">
          <a:xfrm>
            <a:off x="97863" y="4767679"/>
            <a:ext cx="1980262"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ja-JP"/>
            </a:defPPr>
            <a:lvl1pPr eaLnBrk="1" hangingPunct="1">
              <a:spcBef>
                <a:spcPts val="600"/>
              </a:spcBef>
              <a:defRPr sz="160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defRPr>
            </a:lvl1pPr>
            <a:lvl2pPr marL="742950" indent="-285750">
              <a:defRPr>
                <a:latin typeface="Arial" charset="0"/>
                <a:ea typeface="ＭＳ Ｐゴシック" charset="-128"/>
              </a:defRPr>
            </a:lvl2pPr>
            <a:lvl3pPr marL="1143000" indent="-228600">
              <a:defRPr>
                <a:latin typeface="Arial" charset="0"/>
                <a:ea typeface="ＭＳ Ｐゴシック" charset="-128"/>
              </a:defRPr>
            </a:lvl3pPr>
            <a:lvl4pPr marL="1600200" indent="-228600">
              <a:defRPr>
                <a:latin typeface="Arial" charset="0"/>
                <a:ea typeface="ＭＳ Ｐゴシック" charset="-128"/>
              </a:defRPr>
            </a:lvl4pPr>
            <a:lvl5pPr marL="2057400" indent="-228600">
              <a:defRPr>
                <a:latin typeface="Arial" charset="0"/>
                <a:ea typeface="ＭＳ Ｐゴシック" charset="-128"/>
              </a:defRPr>
            </a:lvl5pPr>
            <a:lvl6pPr marL="2514600" indent="-228600" algn="ctr" eaLnBrk="0" fontAlgn="base" hangingPunct="0">
              <a:spcBef>
                <a:spcPct val="0"/>
              </a:spcBef>
              <a:spcAft>
                <a:spcPct val="0"/>
              </a:spcAft>
              <a:defRPr>
                <a:latin typeface="Arial" charset="0"/>
                <a:ea typeface="ＭＳ Ｐゴシック" charset="-128"/>
              </a:defRPr>
            </a:lvl6pPr>
            <a:lvl7pPr marL="2971800" indent="-228600" algn="ctr" eaLnBrk="0" fontAlgn="base" hangingPunct="0">
              <a:spcBef>
                <a:spcPct val="0"/>
              </a:spcBef>
              <a:spcAft>
                <a:spcPct val="0"/>
              </a:spcAft>
              <a:defRPr>
                <a:latin typeface="Arial" charset="0"/>
                <a:ea typeface="ＭＳ Ｐゴシック" charset="-128"/>
              </a:defRPr>
            </a:lvl7pPr>
            <a:lvl8pPr marL="3429000" indent="-228600" algn="ctr" eaLnBrk="0" fontAlgn="base" hangingPunct="0">
              <a:spcBef>
                <a:spcPct val="0"/>
              </a:spcBef>
              <a:spcAft>
                <a:spcPct val="0"/>
              </a:spcAft>
              <a:defRPr>
                <a:latin typeface="Arial" charset="0"/>
                <a:ea typeface="ＭＳ Ｐゴシック" charset="-128"/>
              </a:defRPr>
            </a:lvl8pPr>
            <a:lvl9pPr marL="3886200" indent="-228600" algn="ctr" eaLnBrk="0" fontAlgn="base" hangingPunct="0">
              <a:spcBef>
                <a:spcPct val="0"/>
              </a:spcBef>
              <a:spcAft>
                <a:spcPct val="0"/>
              </a:spcAft>
              <a:defRPr>
                <a:latin typeface="Arial" charset="0"/>
                <a:ea typeface="ＭＳ Ｐゴシック" charset="-128"/>
              </a:defRPr>
            </a:lvl9pPr>
          </a:lstStyle>
          <a:p>
            <a:r>
              <a:rPr lang="ja-JP" altLang="en-US" sz="1400"/>
              <a:t>◇要望件数推移</a:t>
            </a:r>
          </a:p>
        </p:txBody>
      </p:sp>
      <p:sp>
        <p:nvSpPr>
          <p:cNvPr id="23" name="テキスト ボックス 22">
            <a:extLst>
              <a:ext uri="{FF2B5EF4-FFF2-40B4-BE49-F238E27FC236}">
                <a16:creationId xmlns:a16="http://schemas.microsoft.com/office/drawing/2014/main" id="{30D8EA2A-8944-4389-A9FB-D6E33F849923}"/>
              </a:ext>
            </a:extLst>
          </p:cNvPr>
          <p:cNvSpPr txBox="1"/>
          <p:nvPr/>
        </p:nvSpPr>
        <p:spPr>
          <a:xfrm>
            <a:off x="4494802" y="5474058"/>
            <a:ext cx="3924156" cy="646331"/>
          </a:xfrm>
          <a:prstGeom prst="rect">
            <a:avLst/>
          </a:prstGeom>
          <a:noFill/>
        </p:spPr>
        <p:txBody>
          <a:bodyPr wrap="square">
            <a:spAutoFit/>
          </a:bodyPr>
          <a:lstStyle/>
          <a:p>
            <a:pPr algn="l" eaLnBrk="1" hangingPunct="1">
              <a:spcBef>
                <a:spcPts val="600"/>
              </a:spcBef>
            </a:pPr>
            <a:r>
              <a:rPr lang="ja-JP" altLang="en-US" sz="18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日常的維持管理は、十分な対応とは言えない状況</a:t>
            </a:r>
            <a:endParaRPr lang="en-US" altLang="ja-JP" sz="18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9" name="矢印: 下 8">
            <a:extLst>
              <a:ext uri="{FF2B5EF4-FFF2-40B4-BE49-F238E27FC236}">
                <a16:creationId xmlns:a16="http://schemas.microsoft.com/office/drawing/2014/main" id="{B483A405-DFFD-4D54-838C-02ACF774E110}"/>
              </a:ext>
            </a:extLst>
          </p:cNvPr>
          <p:cNvSpPr/>
          <p:nvPr/>
        </p:nvSpPr>
        <p:spPr>
          <a:xfrm>
            <a:off x="6073985" y="4966980"/>
            <a:ext cx="824622" cy="3077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431A7E09-2357-49DB-B954-11A66F199DCB}"/>
              </a:ext>
            </a:extLst>
          </p:cNvPr>
          <p:cNvPicPr>
            <a:picLocks noChangeAspect="1"/>
          </p:cNvPicPr>
          <p:nvPr/>
        </p:nvPicPr>
        <p:blipFill>
          <a:blip r:embed="rId3"/>
          <a:stretch>
            <a:fillRect/>
          </a:stretch>
        </p:blipFill>
        <p:spPr>
          <a:xfrm>
            <a:off x="457326" y="5040005"/>
            <a:ext cx="3401318" cy="1757670"/>
          </a:xfrm>
          <a:prstGeom prst="rect">
            <a:avLst/>
          </a:prstGeom>
        </p:spPr>
      </p:pic>
    </p:spTree>
    <p:extLst>
      <p:ext uri="{BB962C8B-B14F-4D97-AF65-F5344CB8AC3E}">
        <p14:creationId xmlns:p14="http://schemas.microsoft.com/office/powerpoint/2010/main" val="14864454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1115616" y="908720"/>
            <a:ext cx="7200800" cy="4032448"/>
          </a:xfrm>
          <a:prstGeom prst="rect">
            <a:avLst/>
          </a:prstGeom>
          <a:gradFill>
            <a:gsLst>
              <a:gs pos="0">
                <a:srgbClr val="FFFF99"/>
              </a:gs>
              <a:gs pos="100000">
                <a:schemeClr val="bg1"/>
              </a:gs>
            </a:gsLst>
            <a:lin ang="5400000" scaled="1"/>
          </a:gradFill>
          <a:ln w="12700">
            <a:solidFill>
              <a:schemeClr val="tx1"/>
            </a:solidFill>
          </a:ln>
        </p:spPr>
        <p:txBody>
          <a:bodyPr anchor="ctr" anchorCtr="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3000"/>
              </a:lnSpc>
              <a:spcBef>
                <a:spcPts val="600"/>
              </a:spcBef>
              <a:buNone/>
            </a:pPr>
            <a:r>
              <a:rPr lang="ja-JP" altLang="en-US" sz="1800" b="1">
                <a:latin typeface="BIZ UDゴシック" panose="020B0400000000000000" pitchFamily="49" charset="-128"/>
                <a:ea typeface="BIZ UDゴシック" panose="020B0400000000000000" pitchFamily="49" charset="-128"/>
                <a:cs typeface="Meiryo UI" panose="020B0604030504040204" pitchFamily="50" charset="-128"/>
              </a:rPr>
              <a:t>（３）課題認識・論点</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　　　</a:t>
            </a:r>
            <a:endParaRPr lang="en-US" altLang="ja-JP" sz="160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600"/>
              </a:spcBef>
              <a:buNone/>
            </a:pP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　　　１）課題認識・論点 </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橋梁</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p>
          <a:p>
            <a:pPr marL="0" indent="0">
              <a:lnSpc>
                <a:spcPts val="3000"/>
              </a:lnSpc>
              <a:spcBef>
                <a:spcPts val="0"/>
              </a:spcBef>
              <a:buNone/>
            </a:pP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　　　２）課題認識・論点 </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トンネル</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p>
          <a:p>
            <a:pPr marL="0" indent="0">
              <a:lnSpc>
                <a:spcPts val="3000"/>
              </a:lnSpc>
              <a:spcBef>
                <a:spcPts val="0"/>
              </a:spcBef>
              <a:buNone/>
            </a:pP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　　　３）課題認識・論点 </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舗装</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p>
          <a:p>
            <a:pPr marL="0" indent="0">
              <a:lnSpc>
                <a:spcPts val="3000"/>
              </a:lnSpc>
              <a:spcBef>
                <a:spcPts val="0"/>
              </a:spcBef>
              <a:buNone/>
            </a:pP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　　　４）課題認識・論点 </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その他（横断歩道橋）</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p>
          <a:p>
            <a:pPr marL="0" indent="0">
              <a:lnSpc>
                <a:spcPts val="3000"/>
              </a:lnSpc>
              <a:spcBef>
                <a:spcPts val="0"/>
              </a:spcBef>
              <a:buNone/>
            </a:pP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　　　５）課題認識・論点 </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その他（道路法面）</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p>
          <a:p>
            <a:pPr marL="0" indent="0">
              <a:lnSpc>
                <a:spcPts val="3000"/>
              </a:lnSpc>
              <a:spcBef>
                <a:spcPts val="0"/>
              </a:spcBef>
              <a:buNone/>
            </a:pP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　　　６）課題認識・論点 </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その他（標識・照明）</a:t>
            </a:r>
            <a:r>
              <a:rPr lang="en-US" altLang="ja-JP" sz="1600">
                <a:latin typeface="BIZ UDゴシック" panose="020B0400000000000000" pitchFamily="49" charset="-128"/>
                <a:ea typeface="BIZ UDゴシック" panose="020B0400000000000000" pitchFamily="49" charset="-128"/>
                <a:cs typeface="Meiryo UI" panose="020B0604030504040204" pitchFamily="50" charset="-128"/>
              </a:rPr>
              <a:t>-</a:t>
            </a:r>
          </a:p>
          <a:p>
            <a:pPr marL="0" indent="0">
              <a:lnSpc>
                <a:spcPts val="3000"/>
              </a:lnSpc>
              <a:spcBef>
                <a:spcPts val="0"/>
              </a:spcBef>
              <a:buNone/>
            </a:pPr>
            <a:r>
              <a:rPr lang="ja-JP" altLang="en-US" sz="1600">
                <a:latin typeface="BIZ UDゴシック" panose="020B0400000000000000" pitchFamily="49" charset="-128"/>
                <a:ea typeface="BIZ UDゴシック" panose="020B0400000000000000" pitchFamily="49" charset="-128"/>
                <a:cs typeface="Meiryo UI" panose="020B0604030504040204" pitchFamily="50" charset="-128"/>
              </a:rPr>
              <a:t>　　</a:t>
            </a:r>
            <a:endParaRPr lang="en-US" altLang="ja-JP" sz="160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テキスト ボックス 4"/>
          <p:cNvSpPr txBox="1"/>
          <p:nvPr/>
        </p:nvSpPr>
        <p:spPr>
          <a:xfrm>
            <a:off x="7956376" y="116632"/>
            <a:ext cx="1008112" cy="369332"/>
          </a:xfrm>
          <a:prstGeom prst="rect">
            <a:avLst/>
          </a:prstGeom>
          <a:noFill/>
        </p:spPr>
        <p:txBody>
          <a:bodyPr wrap="square" rtlCol="0">
            <a:spAutoFit/>
          </a:bodyPr>
          <a:lstStyle/>
          <a:p>
            <a:r>
              <a:rPr kumimoji="1" lang="ja-JP" altLang="en-US" b="1">
                <a:latin typeface="BIZ UDゴシック" panose="020B0400000000000000" pitchFamily="49" charset="-128"/>
                <a:ea typeface="BIZ UDゴシック" panose="020B0400000000000000" pitchFamily="49" charset="-128"/>
                <a:cs typeface="Meiryo UI" pitchFamily="50" charset="-128"/>
              </a:rPr>
              <a:t>資料３</a:t>
            </a:r>
          </a:p>
        </p:txBody>
      </p:sp>
      <p:sp>
        <p:nvSpPr>
          <p:cNvPr id="7" name="サブタイトル 2"/>
          <p:cNvSpPr>
            <a:spLocks noGrp="1"/>
          </p:cNvSpPr>
          <p:nvPr>
            <p:ph type="subTitle" idx="1"/>
          </p:nvPr>
        </p:nvSpPr>
        <p:spPr>
          <a:xfrm>
            <a:off x="0" y="6190456"/>
            <a:ext cx="9144000" cy="550912"/>
          </a:xfrm>
        </p:spPr>
        <p:txBody>
          <a:bodyPr>
            <a:normAutofit/>
          </a:bodyPr>
          <a:lstStyle/>
          <a:p>
            <a:r>
              <a:rPr kumimoji="1" lang="ja-JP" altLang="en-US" sz="2400" b="1">
                <a:latin typeface="BIZ UDゴシック" panose="020B0400000000000000" pitchFamily="49" charset="-128"/>
                <a:ea typeface="BIZ UDゴシック" panose="020B0400000000000000" pitchFamily="49" charset="-128"/>
                <a:cs typeface="Meiryo UI" pitchFamily="50" charset="-128"/>
              </a:rPr>
              <a:t>大阪府都市基盤施設維持管理技術審議会　</a:t>
            </a:r>
            <a:r>
              <a:rPr lang="ja-JP" altLang="en-US" sz="2400" b="1">
                <a:latin typeface="BIZ UDゴシック" panose="020B0400000000000000" pitchFamily="49" charset="-128"/>
                <a:ea typeface="BIZ UDゴシック" panose="020B0400000000000000" pitchFamily="49" charset="-128"/>
                <a:cs typeface="Meiryo UI" pitchFamily="50" charset="-128"/>
              </a:rPr>
              <a:t>道路・橋梁等</a:t>
            </a:r>
            <a:r>
              <a:rPr kumimoji="1" lang="ja-JP" altLang="en-US" sz="2400" b="1">
                <a:latin typeface="BIZ UDゴシック" panose="020B0400000000000000" pitchFamily="49" charset="-128"/>
                <a:ea typeface="BIZ UDゴシック" panose="020B0400000000000000" pitchFamily="49" charset="-128"/>
                <a:cs typeface="Meiryo UI" pitchFamily="50" charset="-128"/>
              </a:rPr>
              <a:t>部会</a:t>
            </a:r>
          </a:p>
        </p:txBody>
      </p:sp>
    </p:spTree>
    <p:extLst>
      <p:ext uri="{BB962C8B-B14F-4D97-AF65-F5344CB8AC3E}">
        <p14:creationId xmlns:p14="http://schemas.microsoft.com/office/powerpoint/2010/main" val="2845476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ACE58-8A22-C080-E7C7-54139BD275D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8FDBDDB-CDA3-69BB-A282-EB9334B809BE}"/>
              </a:ext>
            </a:extLst>
          </p:cNvPr>
          <p:cNvSpPr>
            <a:spLocks noGrp="1"/>
          </p:cNvSpPr>
          <p:nvPr>
            <p:ph type="sldNum" sz="quarter" idx="12"/>
          </p:nvPr>
        </p:nvSpPr>
        <p:spPr>
          <a:xfrm>
            <a:off x="7010400" y="6505639"/>
            <a:ext cx="2133600" cy="365125"/>
          </a:xfrm>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44</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E0EF8D5D-3086-7DFF-E215-A27085F90927}"/>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895907D6-5148-5C96-2D99-D17225B26129}"/>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　１）課題認識・論点　－橋梁－</a:t>
            </a:r>
            <a:endParaRPr lang="en-US" altLang="ja-JP" b="1" dirty="0">
              <a:solidFill>
                <a:schemeClr val="bg1"/>
              </a:solidFill>
              <a:latin typeface="BIZ UDゴシック" panose="020B0400000000000000" pitchFamily="49" charset="-128"/>
              <a:ea typeface="BIZ UDゴシック" panose="020B0400000000000000" pitchFamily="49" charset="-128"/>
            </a:endParaRPr>
          </a:p>
        </p:txBody>
      </p:sp>
      <p:sp>
        <p:nvSpPr>
          <p:cNvPr id="2" name="Text Box 5">
            <a:extLst>
              <a:ext uri="{FF2B5EF4-FFF2-40B4-BE49-F238E27FC236}">
                <a16:creationId xmlns:a16="http://schemas.microsoft.com/office/drawing/2014/main" id="{781C1FAE-6B44-E187-5C72-B5F63CB9AE46}"/>
              </a:ext>
            </a:extLst>
          </p:cNvPr>
          <p:cNvSpPr txBox="1">
            <a:spLocks noChangeArrowheads="1"/>
          </p:cNvSpPr>
          <p:nvPr/>
        </p:nvSpPr>
        <p:spPr bwMode="auto">
          <a:xfrm>
            <a:off x="100768" y="574983"/>
            <a:ext cx="88021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l" eaLnBrk="1" hangingPunct="1">
              <a:spcBef>
                <a:spcPts val="600"/>
              </a:spcBef>
            </a:pP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◇課題認識・論点 </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橋梁</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p>
        </p:txBody>
      </p:sp>
      <p:graphicFrame>
        <p:nvGraphicFramePr>
          <p:cNvPr id="4" name="表 3">
            <a:extLst>
              <a:ext uri="{FF2B5EF4-FFF2-40B4-BE49-F238E27FC236}">
                <a16:creationId xmlns:a16="http://schemas.microsoft.com/office/drawing/2014/main" id="{01667DCC-B6FA-1FF2-8A10-2F632084A218}"/>
              </a:ext>
            </a:extLst>
          </p:cNvPr>
          <p:cNvGraphicFramePr>
            <a:graphicFrameLocks noGrp="1"/>
          </p:cNvGraphicFramePr>
          <p:nvPr>
            <p:extLst>
              <p:ext uri="{D42A27DB-BD31-4B8C-83A1-F6EECF244321}">
                <p14:modId xmlns:p14="http://schemas.microsoft.com/office/powerpoint/2010/main" val="2668393468"/>
              </p:ext>
            </p:extLst>
          </p:nvPr>
        </p:nvGraphicFramePr>
        <p:xfrm>
          <a:off x="241039" y="969407"/>
          <a:ext cx="8661922" cy="5560925"/>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val="1697429304"/>
                    </a:ext>
                  </a:extLst>
                </a:gridCol>
                <a:gridCol w="1805102">
                  <a:extLst>
                    <a:ext uri="{9D8B030D-6E8A-4147-A177-3AD203B41FA5}">
                      <a16:colId xmlns:a16="http://schemas.microsoft.com/office/drawing/2014/main" val="2068614768"/>
                    </a:ext>
                  </a:extLst>
                </a:gridCol>
                <a:gridCol w="582706">
                  <a:extLst>
                    <a:ext uri="{9D8B030D-6E8A-4147-A177-3AD203B41FA5}">
                      <a16:colId xmlns:a16="http://schemas.microsoft.com/office/drawing/2014/main" val="2687680640"/>
                    </a:ext>
                  </a:extLst>
                </a:gridCol>
                <a:gridCol w="2340044">
                  <a:extLst>
                    <a:ext uri="{9D8B030D-6E8A-4147-A177-3AD203B41FA5}">
                      <a16:colId xmlns:a16="http://schemas.microsoft.com/office/drawing/2014/main" val="2780177087"/>
                    </a:ext>
                  </a:extLst>
                </a:gridCol>
                <a:gridCol w="2206070">
                  <a:extLst>
                    <a:ext uri="{9D8B030D-6E8A-4147-A177-3AD203B41FA5}">
                      <a16:colId xmlns:a16="http://schemas.microsoft.com/office/drawing/2014/main" val="825654104"/>
                    </a:ext>
                  </a:extLst>
                </a:gridCol>
              </a:tblGrid>
              <a:tr h="425489">
                <a:tc>
                  <a:txBody>
                    <a:bodyPr/>
                    <a:lstStyle/>
                    <a:p>
                      <a:pPr algn="ctr"/>
                      <a:r>
                        <a:rPr kumimoji="1" lang="ja-JP" altLang="en-US" sz="1400">
                          <a:latin typeface="BIZ UDゴシック" panose="020B0400000000000000" pitchFamily="49" charset="-128"/>
                          <a:ea typeface="BIZ UDゴシック" panose="020B0400000000000000" pitchFamily="49" charset="-128"/>
                        </a:rPr>
                        <a:t>取組の観点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取組内容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評価</a:t>
                      </a:r>
                    </a:p>
                  </a:txBody>
                  <a:tcP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課題</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検討の方向性</a:t>
                      </a:r>
                    </a:p>
                  </a:txBody>
                  <a:tcPr/>
                </a:tc>
                <a:extLst>
                  <a:ext uri="{0D108BD9-81ED-4DB2-BD59-A6C34878D82A}">
                    <a16:rowId xmlns:a16="http://schemas.microsoft.com/office/drawing/2014/main" val="291710965"/>
                  </a:ext>
                </a:extLst>
              </a:tr>
              <a:tr h="518160">
                <a:tc rowSpan="3">
                  <a:txBody>
                    <a:bodyPr/>
                    <a:lstStyle/>
                    <a:p>
                      <a:pPr marL="179705" lvl="0" indent="-179705" algn="l" defTabSz="914377" rtl="0" eaLnBrk="1" latinLnBrk="0" hangingPunct="1">
                        <a:spcAft>
                          <a:spcPts val="0"/>
                        </a:spcAft>
                        <a:buFont typeface="Arial" panose="020B0604020202020204" pitchFamily="34" charset="0"/>
                        <a:buNone/>
                      </a:pPr>
                      <a:r>
                        <a:rPr kumimoji="1" lang="ja-JP" altLang="en-US" sz="1400" kern="1200" dirty="0">
                          <a:solidFill>
                            <a:schemeClr val="dk1"/>
                          </a:solidFill>
                          <a:latin typeface="BIZ UDゴシック" panose="020B0400000000000000" pitchFamily="49" charset="-128"/>
                          <a:ea typeface="BIZ UDゴシック" panose="020B0400000000000000" pitchFamily="49" charset="-128"/>
                          <a:cs typeface="+mn-cs"/>
                        </a:rPr>
                        <a:t>①点検業務の充実</a:t>
                      </a:r>
                      <a:endParaRPr kumimoji="1" lang="ja-JP" altLang="ja-JP" sz="1400" kern="1200" dirty="0">
                        <a:solidFill>
                          <a:schemeClr val="dk1"/>
                        </a:solidFill>
                        <a:latin typeface="BIZ UDゴシック" panose="020B0400000000000000" pitchFamily="49" charset="-128"/>
                        <a:ea typeface="BIZ UDゴシック" panose="020B0400000000000000" pitchFamily="49" charset="-128"/>
                        <a:cs typeface="+mn-cs"/>
                      </a:endParaRPr>
                    </a:p>
                  </a:txBody>
                  <a:tcPr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定期点検の実施</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182245" indent="-182245">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点検の効率化</a:t>
                      </a:r>
                    </a:p>
                  </a:txBody>
                  <a:tcPr/>
                </a:tc>
                <a:tc rowSpan="2">
                  <a:txBody>
                    <a:bodyPr/>
                    <a:lstStyle/>
                    <a:p>
                      <a:pPr marL="182245" indent="-182245">
                        <a:lnSpc>
                          <a:spcPts val="1680"/>
                        </a:lnSpc>
                        <a:spcAft>
                          <a:spcPts val="600"/>
                        </a:spcAft>
                        <a:buFont typeface="Arial" panose="020B0604020202020204" pitchFamily="34" charset="0"/>
                        <a:buChar char="•"/>
                      </a:pPr>
                      <a:r>
                        <a:rPr kumimoji="1" lang="en-US" altLang="ja-JP" sz="1400" dirty="0">
                          <a:solidFill>
                            <a:schemeClr val="tx1"/>
                          </a:solidFill>
                          <a:latin typeface="BIZ UDゴシック" panose="020B0400000000000000" pitchFamily="49" charset="-128"/>
                          <a:ea typeface="BIZ UDゴシック"/>
                        </a:rPr>
                        <a:t>AI</a:t>
                      </a:r>
                      <a:r>
                        <a:rPr kumimoji="1" lang="ja-JP" altLang="en-US" sz="1400" dirty="0">
                          <a:solidFill>
                            <a:schemeClr val="tx1"/>
                          </a:solidFill>
                          <a:latin typeface="BIZ UDゴシック" panose="020B0400000000000000" pitchFamily="49" charset="-128"/>
                          <a:ea typeface="BIZ UDゴシック"/>
                        </a:rPr>
                        <a:t>等による新技術の活用を検討</a:t>
                      </a:r>
                      <a:endParaRPr kumimoji="1" lang="en-US" altLang="ja-JP" sz="1400" dirty="0">
                        <a:solidFill>
                          <a:schemeClr val="tx1"/>
                        </a:solidFill>
                        <a:latin typeface="BIZ UDゴシック" panose="020B0400000000000000" pitchFamily="49" charset="-128"/>
                        <a:ea typeface="BIZ UDゴシック"/>
                      </a:endParaRPr>
                    </a:p>
                    <a:p>
                      <a:pPr marL="0" indent="0">
                        <a:lnSpc>
                          <a:spcPts val="1680"/>
                        </a:lnSpc>
                        <a:spcAft>
                          <a:spcPts val="600"/>
                        </a:spcAft>
                        <a:buFont typeface="Arial" panose="020B0604020202020204" pitchFamily="34" charset="0"/>
                        <a:buNone/>
                      </a:pPr>
                      <a:endParaRPr kumimoji="1" lang="en-US" altLang="ja-JP" sz="1400" dirty="0">
                        <a:solidFill>
                          <a:schemeClr val="tx1"/>
                        </a:solidFill>
                        <a:latin typeface="BIZ UDゴシック" panose="020B0400000000000000" pitchFamily="49" charset="-128"/>
                        <a:ea typeface="BIZ UDゴシック"/>
                      </a:endParaRPr>
                    </a:p>
                  </a:txBody>
                  <a:tcPr/>
                </a:tc>
                <a:extLst>
                  <a:ext uri="{0D108BD9-81ED-4DB2-BD59-A6C34878D82A}">
                    <a16:rowId xmlns:a16="http://schemas.microsoft.com/office/drawing/2014/main" val="1711475648"/>
                  </a:ext>
                </a:extLst>
              </a:tr>
              <a:tr h="510540">
                <a:tc vMerge="1">
                  <a:txBody>
                    <a:bodyPr/>
                    <a:lstStyle/>
                    <a:p>
                      <a:endParaRPr kumimoji="1" lang="ja-JP" altLang="en-US"/>
                    </a:p>
                  </a:txBody>
                  <a:tcPr/>
                </a:tc>
                <a:tc>
                  <a:txBody>
                    <a:bodyPr/>
                    <a:lstStyle/>
                    <a:p>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不可視部分の点検</a:t>
                      </a:r>
                      <a:endParaRPr kumimoji="1" lang="ja-JP" altLang="en-US"/>
                    </a:p>
                  </a:txBody>
                  <a:tcPr/>
                </a:tc>
                <a:tc>
                  <a:txBody>
                    <a:bodyPr/>
                    <a:lstStyle/>
                    <a:p>
                      <a:pPr algn="ctr"/>
                      <a:r>
                        <a:rPr kumimoji="1" lang="ja-JP" altLang="en-US" sz="1400" dirty="0">
                          <a:latin typeface="BIZ UDゴシック" panose="020B0400000000000000" pitchFamily="49" charset="-128"/>
                          <a:ea typeface="BIZ UDゴシック" panose="020B0400000000000000" pitchFamily="49" charset="-128"/>
                        </a:rPr>
                        <a:t>○</a:t>
                      </a:r>
                    </a:p>
                  </a:txBody>
                  <a:tcPr/>
                </a:tc>
                <a:tc>
                  <a:txBody>
                    <a:bodyPr/>
                    <a:lstStyle/>
                    <a:p>
                      <a:pPr marL="0" indent="0" algn="ctr">
                        <a:spcAft>
                          <a:spcPts val="600"/>
                        </a:spcAft>
                        <a:buFont typeface="Arial" panose="020B0604020202020204" pitchFamily="34" charset="0"/>
                        <a:buNone/>
                      </a:pPr>
                      <a:r>
                        <a:rPr kumimoji="1" lang="en-US" altLang="ja-JP" sz="1400" dirty="0">
                          <a:latin typeface="BIZ UDゴシック" panose="020B0400000000000000" pitchFamily="49" charset="-128"/>
                          <a:ea typeface="BIZ UDゴシック"/>
                        </a:rPr>
                        <a:t>―</a:t>
                      </a:r>
                    </a:p>
                    <a:p>
                      <a:pPr marL="182245" marR="0" lvl="0" indent="-18224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vMerge="1">
                  <a:txBody>
                    <a:bodyPr/>
                    <a:lstStyle/>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en-US" sz="1400">
                        <a:solidFill>
                          <a:srgbClr val="FF0000"/>
                        </a:solidFill>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4257332878"/>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中間点検の実施</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en-US" altLang="ja-JP" sz="1400" kern="1200" dirty="0">
                          <a:solidFill>
                            <a:schemeClr val="dk1"/>
                          </a:solidFill>
                          <a:effectLst/>
                          <a:latin typeface="BIZ UDゴシック" panose="020B0400000000000000" pitchFamily="49" charset="-128"/>
                          <a:ea typeface="BIZ UDゴシック" panose="020B0400000000000000" pitchFamily="49" charset="-128"/>
                          <a:cs typeface="+mn-cs"/>
                        </a:rPr>
                        <a:t>×</a:t>
                      </a:r>
                      <a:endPar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endParaRPr>
                    </a:p>
                  </a:txBody>
                  <a:tcPr/>
                </a:tc>
                <a:tc>
                  <a:txBody>
                    <a:bodyPr/>
                    <a:lstStyle/>
                    <a:p>
                      <a:pPr marL="182245" marR="0" lvl="0" indent="-18224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dirty="0">
                          <a:latin typeface="BIZ UDゴシック" panose="020B0400000000000000" pitchFamily="49" charset="-128"/>
                          <a:ea typeface="BIZ UDゴシック" panose="020B0400000000000000" pitchFamily="49" charset="-128"/>
                        </a:rPr>
                        <a:t>５年に１回の定期点検が主体</a:t>
                      </a:r>
                      <a:endParaRPr kumimoji="1" lang="en-US" altLang="ja-JP" sz="1400" dirty="0">
                        <a:latin typeface="BIZ UDゴシック" panose="020B0400000000000000" pitchFamily="49" charset="-128"/>
                        <a:ea typeface="BIZ UDゴシック" panose="020B0400000000000000" pitchFamily="49" charset="-128"/>
                      </a:endParaRPr>
                    </a:p>
                  </a:txBody>
                  <a:tcPr/>
                </a:tc>
                <a:tc>
                  <a:txBody>
                    <a:bodyPr/>
                    <a:lstStyle/>
                    <a:p>
                      <a:pPr marL="182245" indent="-182245">
                        <a:lnSpc>
                          <a:spcPts val="1680"/>
                        </a:lnSpc>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実情に応じた中間点検実施規定の見直し</a:t>
                      </a:r>
                    </a:p>
                    <a:p>
                      <a:pPr marL="182245" indent="-182245">
                        <a:lnSpc>
                          <a:spcPts val="1680"/>
                        </a:lnSpc>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職員による直営点検で補完</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0" indent="0">
                        <a:lnSpc>
                          <a:spcPts val="1680"/>
                        </a:lnSpc>
                        <a:spcAft>
                          <a:spcPts val="600"/>
                        </a:spcAft>
                        <a:buFont typeface="Arial" panose="020B0604020202020204" pitchFamily="34" charset="0"/>
                        <a:buNone/>
                      </a:pP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285486901"/>
                  </a:ext>
                </a:extLst>
              </a:tr>
              <a:tr h="0">
                <a:tc rowSpan="4">
                  <a:txBody>
                    <a:bodyPr/>
                    <a:lstStyle/>
                    <a:p>
                      <a:pPr marL="179705" marR="0" lvl="0" indent="-179705"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②予防保全の推進とレベルアップ、更新時期見極め</a:t>
                      </a:r>
                      <a:endParaRPr kumimoji="1" lang="ja-JP"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重点化指標に基づく補修の実施</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0" indent="0" algn="ctr">
                        <a:spcAft>
                          <a:spcPts val="600"/>
                        </a:spcAft>
                        <a:buFont typeface="Arial" panose="020B0604020202020204" pitchFamily="34" charset="0"/>
                        <a:buNone/>
                      </a:pPr>
                      <a:r>
                        <a:rPr kumimoji="1" lang="en-US" altLang="ja-JP" sz="1400" dirty="0">
                          <a:latin typeface="BIZ UDゴシック" panose="020B0400000000000000" pitchFamily="49" charset="-128"/>
                          <a:ea typeface="BIZ UDゴシック"/>
                        </a:rPr>
                        <a:t>―</a:t>
                      </a:r>
                    </a:p>
                    <a:p>
                      <a:pPr marL="0" indent="0" algn="ctr">
                        <a:spcAft>
                          <a:spcPts val="600"/>
                        </a:spcAft>
                        <a:buFont typeface="Arial" panose="020B0604020202020204" pitchFamily="34" charset="0"/>
                        <a:buNone/>
                      </a:pPr>
                      <a:endParaRPr kumimoji="1" lang="en-US" altLang="ja-JP" sz="1400" dirty="0">
                        <a:latin typeface="BIZ UDゴシック" panose="020B0400000000000000" pitchFamily="49" charset="-128"/>
                        <a:ea typeface="BIZ UDゴシック"/>
                      </a:endParaRPr>
                    </a:p>
                    <a:p>
                      <a:pPr marL="0" indent="0" algn="ctr">
                        <a:spcAft>
                          <a:spcPts val="600"/>
                        </a:spcAft>
                        <a:buFont typeface="Arial" panose="020B0604020202020204" pitchFamily="34" charset="0"/>
                        <a:buNone/>
                      </a:pPr>
                      <a:endParaRPr kumimoji="1" lang="en-US" altLang="ja-JP" sz="1400" dirty="0">
                        <a:latin typeface="BIZ UDゴシック" panose="020B0400000000000000" pitchFamily="49" charset="-128"/>
                        <a:ea typeface="BIZ UDゴシック"/>
                      </a:endParaRPr>
                    </a:p>
                  </a:txBody>
                  <a:tcPr/>
                </a:tc>
                <a:tc rowSpan="2">
                  <a:txBody>
                    <a:bodyPr/>
                    <a:lstStyle/>
                    <a:p>
                      <a:pPr marL="182245" marR="0" lvl="0" indent="-182245" algn="l" defTabSz="914377" rtl="0" eaLnBrk="1" fontAlgn="auto" latinLnBrk="0" hangingPunct="1">
                        <a:lnSpc>
                          <a:spcPts val="1680"/>
                        </a:lnSpc>
                        <a:spcBef>
                          <a:spcPts val="0"/>
                        </a:spcBef>
                        <a:spcAft>
                          <a:spcPts val="600"/>
                        </a:spcAft>
                        <a:buClrTx/>
                        <a:buSzTx/>
                        <a:buFont typeface="Arial" panose="020B0604020202020204" pitchFamily="34" charset="0"/>
                        <a:buChar char="•"/>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最適</a:t>
                      </a:r>
                      <a:r>
                        <a:rPr kumimoji="1" lang="en-US" altLang="ja-JP" sz="1400" dirty="0">
                          <a:solidFill>
                            <a:schemeClr val="tx1"/>
                          </a:solidFill>
                          <a:latin typeface="BIZ UDゴシック" panose="020B0400000000000000" pitchFamily="49" charset="-128"/>
                          <a:ea typeface="BIZ UDゴシック" panose="020B0400000000000000" pitchFamily="49" charset="-128"/>
                        </a:rPr>
                        <a:t>LCC</a:t>
                      </a:r>
                      <a:r>
                        <a:rPr kumimoji="1" lang="ja-JP" altLang="en-US" sz="1400" dirty="0">
                          <a:solidFill>
                            <a:schemeClr val="tx1"/>
                          </a:solidFill>
                          <a:latin typeface="BIZ UDゴシック" panose="020B0400000000000000" pitchFamily="49" charset="-128"/>
                          <a:ea typeface="BIZ UDゴシック" panose="020B0400000000000000" pitchFamily="49" charset="-128"/>
                        </a:rPr>
                        <a:t>に基づいた目標管理水準の設定</a:t>
                      </a:r>
                    </a:p>
                    <a:p>
                      <a:pPr marL="182245" marR="0" lvl="0" indent="-182245" algn="l" defTabSz="914377" rtl="0" eaLnBrk="1" fontAlgn="auto" latinLnBrk="0" hangingPunct="1">
                        <a:lnSpc>
                          <a:spcPts val="1680"/>
                        </a:lnSpc>
                        <a:spcBef>
                          <a:spcPts val="0"/>
                        </a:spcBef>
                        <a:spcAft>
                          <a:spcPts val="600"/>
                        </a:spcAft>
                        <a:buClrTx/>
                        <a:buSzTx/>
                        <a:buFont typeface="Arial" panose="020B0604020202020204" pitchFamily="34" charset="0"/>
                        <a:buChar char="•"/>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将来の必要費用の確認</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677673558"/>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目標管理水準の保持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182245" indent="-182245">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panose="020B0400000000000000" pitchFamily="49" charset="-128"/>
                        </a:rPr>
                        <a:t>目標管理水準以下の施設が現存（</a:t>
                      </a:r>
                      <a:r>
                        <a:rPr kumimoji="1" lang="en-US" altLang="ja-JP" sz="1400" dirty="0">
                          <a:latin typeface="BIZ UDゴシック" panose="020B0400000000000000" pitchFamily="49" charset="-128"/>
                          <a:ea typeface="BIZ UDゴシック" panose="020B0400000000000000" pitchFamily="49" charset="-128"/>
                        </a:rPr>
                        <a:t>Ⅲ</a:t>
                      </a:r>
                      <a:r>
                        <a:rPr kumimoji="1" lang="ja-JP" altLang="en-US" sz="1400" dirty="0">
                          <a:latin typeface="BIZ UDゴシック" panose="020B0400000000000000" pitchFamily="49" charset="-128"/>
                          <a:ea typeface="BIZ UDゴシック" panose="020B0400000000000000" pitchFamily="49" charset="-128"/>
                        </a:rPr>
                        <a:t>判定４％）今後も発生見込</a:t>
                      </a:r>
                      <a:endParaRPr kumimoji="1" lang="en-US" altLang="ja-JP" sz="1400" dirty="0">
                        <a:latin typeface="BIZ UDゴシック" panose="020B0400000000000000" pitchFamily="49" charset="-128"/>
                        <a:ea typeface="BIZ UDゴシック" panose="020B0400000000000000" pitchFamily="49" charset="-128"/>
                      </a:endParaRPr>
                    </a:p>
                  </a:txBody>
                  <a:tcPr/>
                </a:tc>
                <a:tc vMerge="1">
                  <a:txBody>
                    <a:bodyPr/>
                    <a:lstStyle/>
                    <a:p>
                      <a:pPr marL="182563" indent="-182563">
                        <a:spcAft>
                          <a:spcPts val="600"/>
                        </a:spcAft>
                        <a:buFont typeface="Arial" panose="020B0604020202020204" pitchFamily="34" charset="0"/>
                        <a:buChar char="•"/>
                      </a:pPr>
                      <a:endParaRPr kumimoji="1" lang="en-US" altLang="ja-JP" sz="140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4076970444"/>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点検、補修・</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補強履</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歴などの蓄積</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182245" indent="-182245">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panose="020B0400000000000000" pitchFamily="49" charset="-128"/>
                        </a:rPr>
                        <a:t>補修・補強履歴が十分蓄積されていない</a:t>
                      </a:r>
                    </a:p>
                    <a:p>
                      <a:pPr marL="0" indent="0">
                        <a:spcAft>
                          <a:spcPts val="600"/>
                        </a:spcAft>
                        <a:buFont typeface="Arial" panose="020B0604020202020204" pitchFamily="34" charset="0"/>
                        <a:buNone/>
                      </a:pPr>
                      <a:endParaRPr lang="en-US" altLang="ja-JP" sz="1400" dirty="0">
                        <a:latin typeface="BIZ UDゴシック" panose="020B0400000000000000" pitchFamily="49" charset="-128"/>
                        <a:ea typeface="BIZ UDゴシック" panose="020B0400000000000000" pitchFamily="49" charset="-128"/>
                      </a:endParaRPr>
                    </a:p>
                  </a:txBody>
                  <a:tcPr/>
                </a:tc>
                <a:tc>
                  <a:txBody>
                    <a:bodyPr/>
                    <a:lstStyle/>
                    <a:p>
                      <a:pPr marL="182245" marR="0" lvl="0" indent="-182245" algn="l" defTabSz="914377" rtl="0" eaLnBrk="1" fontAlgn="auto" latinLnBrk="0" hangingPunct="1">
                        <a:lnSpc>
                          <a:spcPts val="1680"/>
                        </a:lnSpc>
                        <a:spcBef>
                          <a:spcPts val="0"/>
                        </a:spcBef>
                        <a:spcAft>
                          <a:spcPts val="600"/>
                        </a:spcAft>
                        <a:buClrTx/>
                        <a:buSzTx/>
                        <a:buFont typeface="Arial" panose="020B0604020202020204" pitchFamily="34" charset="0"/>
                        <a:buChar char="•"/>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データ運用ルールの周知徹底（蓄積・活用）</a:t>
                      </a:r>
                    </a:p>
                  </a:txBody>
                  <a:tcPr/>
                </a:tc>
                <a:extLst>
                  <a:ext uri="{0D108BD9-81ED-4DB2-BD59-A6C34878D82A}">
                    <a16:rowId xmlns:a16="http://schemas.microsoft.com/office/drawing/2014/main" val="3320700903"/>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更新対象施設の抽出</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〇</a:t>
                      </a:r>
                    </a:p>
                  </a:txBody>
                  <a:tcPr/>
                </a:tc>
                <a:tc>
                  <a:txBody>
                    <a:bodyPr/>
                    <a:lstStyle/>
                    <a:p>
                      <a:pPr marL="0" indent="0" algn="ctr">
                        <a:spcAft>
                          <a:spcPts val="600"/>
                        </a:spcAft>
                        <a:buFont typeface="Arial" panose="020B0604020202020204" pitchFamily="34" charset="0"/>
                        <a:buNone/>
                      </a:pPr>
                      <a:r>
                        <a:rPr kumimoji="1" lang="en-US" altLang="ja-JP" sz="1400" dirty="0">
                          <a:latin typeface="BIZ UDゴシック" panose="020B0400000000000000" pitchFamily="49" charset="-128"/>
                          <a:ea typeface="BIZ UDゴシック"/>
                        </a:rPr>
                        <a:t>―</a:t>
                      </a:r>
                    </a:p>
                  </a:txBody>
                  <a:tcPr/>
                </a:tc>
                <a:tc>
                  <a:txBody>
                    <a:bodyPr/>
                    <a:lstStyle/>
                    <a:p>
                      <a:pPr marL="182245" indent="-182245">
                        <a:lnSpc>
                          <a:spcPts val="1680"/>
                        </a:lnSpc>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更新フローの見直し</a:t>
                      </a:r>
                    </a:p>
                  </a:txBody>
                  <a:tcPr/>
                </a:tc>
                <a:extLst>
                  <a:ext uri="{0D108BD9-81ED-4DB2-BD59-A6C34878D82A}">
                    <a16:rowId xmlns:a16="http://schemas.microsoft.com/office/drawing/2014/main" val="3554027095"/>
                  </a:ext>
                </a:extLst>
              </a:tr>
            </a:tbl>
          </a:graphicData>
        </a:graphic>
      </p:graphicFrame>
    </p:spTree>
    <p:extLst>
      <p:ext uri="{BB962C8B-B14F-4D97-AF65-F5344CB8AC3E}">
        <p14:creationId xmlns:p14="http://schemas.microsoft.com/office/powerpoint/2010/main" val="13823764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ACE58-8A22-C080-E7C7-54139BD275D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8FDBDDB-CDA3-69BB-A282-EB9334B809BE}"/>
              </a:ext>
            </a:extLst>
          </p:cNvPr>
          <p:cNvSpPr>
            <a:spLocks noGrp="1"/>
          </p:cNvSpPr>
          <p:nvPr>
            <p:ph type="sldNum" sz="quarter" idx="12"/>
          </p:nvPr>
        </p:nvSpPr>
        <p:spPr>
          <a:xfrm>
            <a:off x="6995285" y="6492875"/>
            <a:ext cx="2133600" cy="365125"/>
          </a:xfrm>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45</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E0EF8D5D-3086-7DFF-E215-A27085F90927}"/>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895907D6-5148-5C96-2D99-D17225B26129}"/>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　２）課題認識・論点　－トンネルー</a:t>
            </a:r>
            <a:endParaRPr lang="en-US" altLang="ja-JP" b="1" dirty="0">
              <a:solidFill>
                <a:schemeClr val="bg1"/>
              </a:solidFill>
              <a:latin typeface="BIZ UDゴシック" panose="020B0400000000000000" pitchFamily="49" charset="-128"/>
              <a:ea typeface="BIZ UDゴシック" panose="020B0400000000000000" pitchFamily="49" charset="-128"/>
            </a:endParaRPr>
          </a:p>
        </p:txBody>
      </p:sp>
      <p:sp>
        <p:nvSpPr>
          <p:cNvPr id="2" name="Text Box 5">
            <a:extLst>
              <a:ext uri="{FF2B5EF4-FFF2-40B4-BE49-F238E27FC236}">
                <a16:creationId xmlns:a16="http://schemas.microsoft.com/office/drawing/2014/main" id="{781C1FAE-6B44-E187-5C72-B5F63CB9AE46}"/>
              </a:ext>
            </a:extLst>
          </p:cNvPr>
          <p:cNvSpPr txBox="1">
            <a:spLocks noChangeArrowheads="1"/>
          </p:cNvSpPr>
          <p:nvPr/>
        </p:nvSpPr>
        <p:spPr bwMode="auto">
          <a:xfrm>
            <a:off x="107504" y="596588"/>
            <a:ext cx="88021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l" eaLnBrk="1" hangingPunct="1">
              <a:spcBef>
                <a:spcPts val="600"/>
              </a:spcBef>
            </a:pP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◇課題認識・論点 </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トンネル</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p>
        </p:txBody>
      </p:sp>
      <p:graphicFrame>
        <p:nvGraphicFramePr>
          <p:cNvPr id="8" name="表 7">
            <a:extLst>
              <a:ext uri="{FF2B5EF4-FFF2-40B4-BE49-F238E27FC236}">
                <a16:creationId xmlns:a16="http://schemas.microsoft.com/office/drawing/2014/main" id="{7DF95859-55FB-1E5E-6AC3-64E6ABE09B2F}"/>
              </a:ext>
            </a:extLst>
          </p:cNvPr>
          <p:cNvGraphicFramePr>
            <a:graphicFrameLocks noGrp="1"/>
          </p:cNvGraphicFramePr>
          <p:nvPr>
            <p:extLst>
              <p:ext uri="{D42A27DB-BD31-4B8C-83A1-F6EECF244321}">
                <p14:modId xmlns:p14="http://schemas.microsoft.com/office/powerpoint/2010/main" val="3701665992"/>
              </p:ext>
            </p:extLst>
          </p:nvPr>
        </p:nvGraphicFramePr>
        <p:xfrm>
          <a:off x="235075" y="935142"/>
          <a:ext cx="8661922" cy="5435754"/>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val="1697429304"/>
                    </a:ext>
                  </a:extLst>
                </a:gridCol>
                <a:gridCol w="1793137">
                  <a:extLst>
                    <a:ext uri="{9D8B030D-6E8A-4147-A177-3AD203B41FA5}">
                      <a16:colId xmlns:a16="http://schemas.microsoft.com/office/drawing/2014/main" val="2068614768"/>
                    </a:ext>
                  </a:extLst>
                </a:gridCol>
                <a:gridCol w="573741">
                  <a:extLst>
                    <a:ext uri="{9D8B030D-6E8A-4147-A177-3AD203B41FA5}">
                      <a16:colId xmlns:a16="http://schemas.microsoft.com/office/drawing/2014/main" val="2687680640"/>
                    </a:ext>
                  </a:extLst>
                </a:gridCol>
                <a:gridCol w="2335044">
                  <a:extLst>
                    <a:ext uri="{9D8B030D-6E8A-4147-A177-3AD203B41FA5}">
                      <a16:colId xmlns:a16="http://schemas.microsoft.com/office/drawing/2014/main" val="2780177087"/>
                    </a:ext>
                  </a:extLst>
                </a:gridCol>
                <a:gridCol w="2232000">
                  <a:extLst>
                    <a:ext uri="{9D8B030D-6E8A-4147-A177-3AD203B41FA5}">
                      <a16:colId xmlns:a16="http://schemas.microsoft.com/office/drawing/2014/main" val="825654104"/>
                    </a:ext>
                  </a:extLst>
                </a:gridCol>
              </a:tblGrid>
              <a:tr h="430937">
                <a:tc>
                  <a:txBody>
                    <a:bodyPr/>
                    <a:lstStyle/>
                    <a:p>
                      <a:pPr algn="ctr"/>
                      <a:r>
                        <a:rPr kumimoji="1" lang="ja-JP" altLang="en-US" sz="1400">
                          <a:latin typeface="BIZ UDゴシック" panose="020B0400000000000000" pitchFamily="49" charset="-128"/>
                          <a:ea typeface="BIZ UDゴシック" panose="020B0400000000000000" pitchFamily="49" charset="-128"/>
                        </a:rPr>
                        <a:t>取組の観点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取組内容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評価</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課題</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検討の方向性</a:t>
                      </a:r>
                    </a:p>
                  </a:txBody>
                  <a:tcPr/>
                </a:tc>
                <a:extLst>
                  <a:ext uri="{0D108BD9-81ED-4DB2-BD59-A6C34878D82A}">
                    <a16:rowId xmlns:a16="http://schemas.microsoft.com/office/drawing/2014/main" val="291710965"/>
                  </a:ext>
                </a:extLst>
              </a:tr>
              <a:tr h="488841">
                <a:tc rowSpan="3">
                  <a:txBody>
                    <a:bodyPr/>
                    <a:lstStyle/>
                    <a:p>
                      <a:pPr marL="180000" lvl="0" indent="-180000"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①点検業務の充実</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定期点検の実施</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点検の効率化</a:t>
                      </a:r>
                      <a:endParaRPr kumimoji="1" lang="en-US" altLang="ja-JP" sz="14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a:txBody>
                  <a:tcPr/>
                </a:tc>
                <a:tc rowSpan="2">
                  <a:txBody>
                    <a:bodyPr/>
                    <a:lstStyle/>
                    <a:p>
                      <a:pPr marL="182563" indent="-182563">
                        <a:spcAft>
                          <a:spcPts val="600"/>
                        </a:spcAft>
                        <a:buFont typeface="Arial" panose="020B0604020202020204" pitchFamily="34" charset="0"/>
                        <a:buChar char="•"/>
                      </a:pPr>
                      <a:r>
                        <a:rPr kumimoji="1" lang="en-US" altLang="ja-JP" sz="1400" dirty="0">
                          <a:solidFill>
                            <a:schemeClr val="tx1"/>
                          </a:solidFill>
                          <a:latin typeface="BIZ UDゴシック" panose="020B0400000000000000" pitchFamily="49" charset="-128"/>
                          <a:ea typeface="BIZ UDゴシック" panose="020B0400000000000000" pitchFamily="49" charset="-128"/>
                        </a:rPr>
                        <a:t>AI</a:t>
                      </a:r>
                      <a:r>
                        <a:rPr kumimoji="1" lang="ja-JP" altLang="en-US" sz="1400" dirty="0">
                          <a:solidFill>
                            <a:schemeClr val="tx1"/>
                          </a:solidFill>
                          <a:latin typeface="BIZ UDゴシック" panose="020B0400000000000000" pitchFamily="49" charset="-128"/>
                          <a:ea typeface="BIZ UDゴシック" panose="020B0400000000000000" pitchFamily="49" charset="-128"/>
                        </a:rPr>
                        <a:t>等による新技術の活用を検討</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182563" indent="-182563">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在来工法におけるトンネルは背面空洞調査の実施を引き続き継続</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711475648"/>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dirty="0">
                          <a:solidFill>
                            <a:schemeClr val="dk1"/>
                          </a:solidFill>
                          <a:latin typeface="BIZ UDゴシック" panose="020B0400000000000000" pitchFamily="49" charset="-128"/>
                          <a:ea typeface="BIZ UDゴシック" panose="020B0400000000000000" pitchFamily="49" charset="-128"/>
                          <a:cs typeface="+mn-cs"/>
                        </a:rPr>
                        <a:t>不可視部分の点検</a:t>
                      </a:r>
                      <a:endParaRPr kumimoji="1" lang="ja-JP" altLang="ja-JP" sz="1400" kern="1200" dirty="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0" indent="0" algn="ctr">
                        <a:spcAft>
                          <a:spcPts val="600"/>
                        </a:spcAft>
                        <a:buFont typeface="Arial" panose="020B0604020202020204" pitchFamily="34" charset="0"/>
                        <a:buNone/>
                      </a:pPr>
                      <a:r>
                        <a:rPr kumimoji="1" lang="ja-JP" altLang="en-US" sz="1400" dirty="0">
                          <a:latin typeface="BIZ UDゴシック" panose="020B0400000000000000" pitchFamily="49" charset="-128"/>
                          <a:ea typeface="BIZ UDゴシック" panose="020B0400000000000000" pitchFamily="49" charset="-128"/>
                        </a:rPr>
                        <a:t>－</a:t>
                      </a:r>
                    </a:p>
                  </a:txBody>
                  <a:tcPr/>
                </a:tc>
                <a:tc vMerge="1">
                  <a:txBody>
                    <a:bodyPr/>
                    <a:lstStyle/>
                    <a:p>
                      <a:pPr marL="182563" indent="-182563">
                        <a:spcAft>
                          <a:spcPts val="600"/>
                        </a:spcAft>
                        <a:buFont typeface="Arial" panose="020B0604020202020204" pitchFamily="34" charset="0"/>
                        <a:buChar char="•"/>
                      </a:pPr>
                      <a:r>
                        <a:rPr kumimoji="1" lang="en-US" altLang="ja-JP" sz="1400">
                          <a:solidFill>
                            <a:schemeClr val="tx1"/>
                          </a:solidFill>
                          <a:latin typeface="BIZ UDゴシック" panose="020B0400000000000000" pitchFamily="49" charset="-128"/>
                          <a:ea typeface="BIZ UDゴシック" panose="020B0400000000000000" pitchFamily="49" charset="-128"/>
                        </a:rPr>
                        <a:t>AI</a:t>
                      </a:r>
                      <a:r>
                        <a:rPr kumimoji="1" lang="ja-JP" altLang="en-US" sz="1400">
                          <a:solidFill>
                            <a:schemeClr val="tx1"/>
                          </a:solidFill>
                          <a:latin typeface="BIZ UDゴシック" panose="020B0400000000000000" pitchFamily="49" charset="-128"/>
                          <a:ea typeface="BIZ UDゴシック" panose="020B0400000000000000" pitchFamily="49" charset="-128"/>
                        </a:rPr>
                        <a:t>等による新技術の活用を検討</a:t>
                      </a:r>
                      <a:endParaRPr kumimoji="1" lang="en-US" altLang="ja-JP" sz="1400">
                        <a:solidFill>
                          <a:schemeClr val="tx1"/>
                        </a:solidFill>
                        <a:latin typeface="BIZ UDゴシック" panose="020B0400000000000000" pitchFamily="49" charset="-128"/>
                        <a:ea typeface="BIZ UDゴシック" panose="020B0400000000000000" pitchFamily="49" charset="-128"/>
                      </a:endParaRPr>
                    </a:p>
                    <a:p>
                      <a:pPr marL="182563" indent="-182563">
                        <a:spcAft>
                          <a:spcPts val="600"/>
                        </a:spcAft>
                        <a:buFont typeface="Arial" panose="020B0604020202020204" pitchFamily="34" charset="0"/>
                        <a:buChar char="•"/>
                      </a:pPr>
                      <a:r>
                        <a:rPr kumimoji="1" lang="ja-JP" altLang="en-US" sz="1400">
                          <a:latin typeface="BIZ UDゴシック" panose="020B0400000000000000" pitchFamily="49" charset="-128"/>
                          <a:ea typeface="BIZ UDゴシック" panose="020B0400000000000000" pitchFamily="49" charset="-128"/>
                        </a:rPr>
                        <a:t>在来工法におけるトンネルにおいては背面空洞調査の実施徹底</a:t>
                      </a:r>
                    </a:p>
                  </a:txBody>
                  <a:tcPr anchor="ctr"/>
                </a:tc>
                <a:extLst>
                  <a:ext uri="{0D108BD9-81ED-4DB2-BD59-A6C34878D82A}">
                    <a16:rowId xmlns:a16="http://schemas.microsoft.com/office/drawing/2014/main" val="3108726085"/>
                  </a:ext>
                </a:extLst>
              </a:tr>
              <a:tr h="478537">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中間点検の実施</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txBody>
                  <a:tcPr/>
                </a:tc>
                <a:extLst>
                  <a:ext uri="{0D108BD9-81ED-4DB2-BD59-A6C34878D82A}">
                    <a16:rowId xmlns:a16="http://schemas.microsoft.com/office/drawing/2014/main" val="2285486901"/>
                  </a:ext>
                </a:extLst>
              </a:tr>
              <a:tr h="0">
                <a:tc rowSpan="4">
                  <a:txBody>
                    <a:bodyPr/>
                    <a:lstStyle/>
                    <a:p>
                      <a:pPr marL="180000" marR="0" lvl="0" indent="-18000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②予防保全の推進とレベルアップ、更新時期見極め</a:t>
                      </a:r>
                      <a:endParaRPr kumimoji="1" lang="ja-JP"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重点化指標に基づく補修の実施</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〇</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p>
                      <a:pPr marL="0" indent="0">
                        <a:spcAft>
                          <a:spcPts val="600"/>
                        </a:spcAft>
                        <a:buFont typeface="Arial" panose="020B0604020202020204" pitchFamily="34" charset="0"/>
                        <a:buNone/>
                      </a:pPr>
                      <a:endParaRPr kumimoji="1" lang="en-US" altLang="ja-JP" sz="1400" dirty="0">
                        <a:latin typeface="BIZ UDゴシック" panose="020B0400000000000000" pitchFamily="49" charset="-128"/>
                        <a:ea typeface="BIZ UDゴシック" panose="020B0400000000000000" pitchFamily="49" charset="-128"/>
                      </a:endParaRPr>
                    </a:p>
                    <a:p>
                      <a:pPr marL="0" indent="0">
                        <a:spcAft>
                          <a:spcPts val="600"/>
                        </a:spcAft>
                        <a:buFont typeface="Arial" panose="020B0604020202020204" pitchFamily="34" charset="0"/>
                        <a:buNone/>
                      </a:pPr>
                      <a:endParaRPr kumimoji="1" lang="en-US" altLang="ja-JP" sz="1400" dirty="0">
                        <a:latin typeface="BIZ UDゴシック" panose="020B0400000000000000" pitchFamily="49" charset="-128"/>
                        <a:ea typeface="BIZ UDゴシック" panose="020B0400000000000000" pitchFamily="49" charset="-128"/>
                      </a:endParaRPr>
                    </a:p>
                  </a:txBody>
                  <a:tcPr/>
                </a:tc>
                <a:tc rowSpan="2">
                  <a:txBody>
                    <a:bodyPr/>
                    <a:lstStyle/>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将来の必要費用の確認</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677673558"/>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目標管理水準の保持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182563" indent="-182563">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panose="020B0400000000000000" pitchFamily="49" charset="-128"/>
                        </a:rPr>
                        <a:t>目標管理水準以下の施設が現存（</a:t>
                      </a:r>
                      <a:r>
                        <a:rPr kumimoji="1" lang="en-US" altLang="ja-JP" sz="1400" dirty="0">
                          <a:latin typeface="BIZ UDゴシック" panose="020B0400000000000000" pitchFamily="49" charset="-128"/>
                          <a:ea typeface="BIZ UDゴシック" panose="020B0400000000000000" pitchFamily="49" charset="-128"/>
                        </a:rPr>
                        <a:t>Ⅲ</a:t>
                      </a:r>
                      <a:r>
                        <a:rPr kumimoji="1" lang="ja-JP" altLang="en-US" sz="1400" dirty="0">
                          <a:latin typeface="BIZ UDゴシック" panose="020B0400000000000000" pitchFamily="49" charset="-128"/>
                          <a:ea typeface="BIZ UDゴシック" panose="020B0400000000000000" pitchFamily="49" charset="-128"/>
                        </a:rPr>
                        <a:t>判定２２％）今後も発生見込</a:t>
                      </a:r>
                      <a:endParaRPr kumimoji="1" lang="en-US" altLang="ja-JP" sz="1400" dirty="0">
                        <a:latin typeface="BIZ UDゴシック" panose="020B0400000000000000" pitchFamily="49" charset="-128"/>
                        <a:ea typeface="BIZ UDゴシック" panose="020B0400000000000000" pitchFamily="49" charset="-128"/>
                      </a:endParaRPr>
                    </a:p>
                  </a:txBody>
                  <a:tcPr/>
                </a:tc>
                <a:tc vMerge="1">
                  <a:txBody>
                    <a:bodyPr/>
                    <a:lstStyle/>
                    <a:p>
                      <a:pPr marL="182563" indent="-182563">
                        <a:spcAft>
                          <a:spcPts val="600"/>
                        </a:spcAft>
                        <a:buFont typeface="Arial" panose="020B0604020202020204" pitchFamily="34" charset="0"/>
                        <a:buChar char="•"/>
                      </a:pPr>
                      <a:endParaRPr kumimoji="1" lang="en-US" altLang="ja-JP" sz="140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4076970444"/>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点検、補修・</a:t>
                      </a: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補強</a:t>
                      </a: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履歴などの蓄積</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182563" indent="-182563">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panose="020B0400000000000000" pitchFamily="49" charset="-128"/>
                        </a:rPr>
                        <a:t>補修・補強履歴が十分蓄積されていない</a:t>
                      </a:r>
                      <a:endParaRPr kumimoji="1" lang="en-US" altLang="ja-JP" sz="1400" dirty="0">
                        <a:latin typeface="BIZ UDゴシック" panose="020B0400000000000000" pitchFamily="49" charset="-128"/>
                        <a:ea typeface="BIZ UDゴシック" panose="020B0400000000000000" pitchFamily="49" charset="-128"/>
                      </a:endParaRPr>
                    </a:p>
                    <a:p>
                      <a:pPr marL="0" indent="0">
                        <a:spcAft>
                          <a:spcPts val="600"/>
                        </a:spcAft>
                        <a:buFont typeface="Arial" panose="020B0604020202020204" pitchFamily="34" charset="0"/>
                        <a:buNone/>
                      </a:pPr>
                      <a:endParaRPr kumimoji="1" lang="en-US" altLang="ja-JP" sz="1400" dirty="0">
                        <a:latin typeface="BIZ UDゴシック" panose="020B0400000000000000" pitchFamily="49" charset="-128"/>
                        <a:ea typeface="BIZ UDゴシック" panose="020B0400000000000000" pitchFamily="49" charset="-128"/>
                      </a:endParaRPr>
                    </a:p>
                  </a:txBody>
                  <a:tcPr/>
                </a:tc>
                <a:tc>
                  <a:txBody>
                    <a:bodyPr/>
                    <a:lstStyle/>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データ運用ルールの周知徹底（蓄積・活用）</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320700903"/>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更新対象施設の抽出</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kern="1200">
                          <a:solidFill>
                            <a:schemeClr val="dk1"/>
                          </a:solidFill>
                          <a:effectLst/>
                          <a:latin typeface="BIZ UDゴシック" panose="020B0400000000000000" pitchFamily="49" charset="-128"/>
                          <a:ea typeface="BIZ UDゴシック" panose="020B0400000000000000" pitchFamily="49" charset="-128"/>
                          <a:cs typeface="+mn-cs"/>
                        </a:rPr>
                        <a:t>－</a:t>
                      </a:r>
                    </a:p>
                    <a:p>
                      <a:pPr marL="0" lvl="0" indent="0" algn="ctr" defTabSz="914377" rtl="0" eaLnBrk="1" latinLnBrk="0" hangingPunct="1">
                        <a:spcAft>
                          <a:spcPts val="0"/>
                        </a:spcAft>
                        <a:buFont typeface="Arial" panose="020B0604020202020204" pitchFamily="34" charset="0"/>
                        <a:buNone/>
                      </a:pPr>
                      <a:endParaRPr kumimoji="1" lang="ja-JP" altLang="en-US" sz="1400" kern="1200">
                        <a:solidFill>
                          <a:schemeClr val="dk1"/>
                        </a:solidFill>
                        <a:effectLst/>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182563" indent="-182563">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更新判定フローは使用実績が無く今後も使用予定が無いため廃止を検討</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554027095"/>
                  </a:ext>
                </a:extLst>
              </a:tr>
            </a:tbl>
          </a:graphicData>
        </a:graphic>
      </p:graphicFrame>
    </p:spTree>
    <p:extLst>
      <p:ext uri="{BB962C8B-B14F-4D97-AF65-F5344CB8AC3E}">
        <p14:creationId xmlns:p14="http://schemas.microsoft.com/office/powerpoint/2010/main" val="24575138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ACE58-8A22-C080-E7C7-54139BD275D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8FDBDDB-CDA3-69BB-A282-EB9334B809BE}"/>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46</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E0EF8D5D-3086-7DFF-E215-A27085F90927}"/>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895907D6-5148-5C96-2D99-D17225B26129}"/>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　３）課題認識・論点　－舗装－</a:t>
            </a:r>
            <a:endParaRPr lang="en-US" altLang="ja-JP" b="1" dirty="0">
              <a:solidFill>
                <a:schemeClr val="bg1"/>
              </a:solidFill>
              <a:latin typeface="BIZ UDゴシック" panose="020B0400000000000000" pitchFamily="49" charset="-128"/>
              <a:ea typeface="BIZ UDゴシック" panose="020B0400000000000000" pitchFamily="49" charset="-128"/>
            </a:endParaRPr>
          </a:p>
        </p:txBody>
      </p:sp>
      <p:sp>
        <p:nvSpPr>
          <p:cNvPr id="2" name="Text Box 5">
            <a:extLst>
              <a:ext uri="{FF2B5EF4-FFF2-40B4-BE49-F238E27FC236}">
                <a16:creationId xmlns:a16="http://schemas.microsoft.com/office/drawing/2014/main" id="{781C1FAE-6B44-E187-5C72-B5F63CB9AE46}"/>
              </a:ext>
            </a:extLst>
          </p:cNvPr>
          <p:cNvSpPr txBox="1">
            <a:spLocks noChangeArrowheads="1"/>
          </p:cNvSpPr>
          <p:nvPr/>
        </p:nvSpPr>
        <p:spPr bwMode="auto">
          <a:xfrm>
            <a:off x="107504" y="596588"/>
            <a:ext cx="88021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l" eaLnBrk="1" hangingPunct="1">
              <a:spcBef>
                <a:spcPts val="600"/>
              </a:spcBef>
            </a:pP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◇課題認識・論点 </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舗装</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p>
        </p:txBody>
      </p:sp>
      <p:graphicFrame>
        <p:nvGraphicFramePr>
          <p:cNvPr id="7" name="表 6">
            <a:extLst>
              <a:ext uri="{FF2B5EF4-FFF2-40B4-BE49-F238E27FC236}">
                <a16:creationId xmlns:a16="http://schemas.microsoft.com/office/drawing/2014/main" id="{18C055BA-4DEF-8D54-4193-7188131D6680}"/>
              </a:ext>
            </a:extLst>
          </p:cNvPr>
          <p:cNvGraphicFramePr>
            <a:graphicFrameLocks noGrp="1"/>
          </p:cNvGraphicFramePr>
          <p:nvPr>
            <p:extLst>
              <p:ext uri="{D42A27DB-BD31-4B8C-83A1-F6EECF244321}">
                <p14:modId xmlns:p14="http://schemas.microsoft.com/office/powerpoint/2010/main" val="3430272454"/>
              </p:ext>
            </p:extLst>
          </p:nvPr>
        </p:nvGraphicFramePr>
        <p:xfrm>
          <a:off x="287523" y="935142"/>
          <a:ext cx="8568954" cy="5376942"/>
        </p:xfrm>
        <a:graphic>
          <a:graphicData uri="http://schemas.openxmlformats.org/drawingml/2006/table">
            <a:tbl>
              <a:tblPr firstRow="1" bandRow="1">
                <a:tableStyleId>{5C22544A-7EE6-4342-B048-85BDC9FD1C3A}</a:tableStyleId>
              </a:tblPr>
              <a:tblGrid>
                <a:gridCol w="1656186">
                  <a:extLst>
                    <a:ext uri="{9D8B030D-6E8A-4147-A177-3AD203B41FA5}">
                      <a16:colId xmlns:a16="http://schemas.microsoft.com/office/drawing/2014/main" val="1697429304"/>
                    </a:ext>
                  </a:extLst>
                </a:gridCol>
                <a:gridCol w="1980219">
                  <a:extLst>
                    <a:ext uri="{9D8B030D-6E8A-4147-A177-3AD203B41FA5}">
                      <a16:colId xmlns:a16="http://schemas.microsoft.com/office/drawing/2014/main" val="2068614768"/>
                    </a:ext>
                  </a:extLst>
                </a:gridCol>
                <a:gridCol w="540061">
                  <a:extLst>
                    <a:ext uri="{9D8B030D-6E8A-4147-A177-3AD203B41FA5}">
                      <a16:colId xmlns:a16="http://schemas.microsoft.com/office/drawing/2014/main" val="2687680640"/>
                    </a:ext>
                  </a:extLst>
                </a:gridCol>
                <a:gridCol w="2169893">
                  <a:extLst>
                    <a:ext uri="{9D8B030D-6E8A-4147-A177-3AD203B41FA5}">
                      <a16:colId xmlns:a16="http://schemas.microsoft.com/office/drawing/2014/main" val="2780177087"/>
                    </a:ext>
                  </a:extLst>
                </a:gridCol>
                <a:gridCol w="2222595">
                  <a:extLst>
                    <a:ext uri="{9D8B030D-6E8A-4147-A177-3AD203B41FA5}">
                      <a16:colId xmlns:a16="http://schemas.microsoft.com/office/drawing/2014/main" val="825654104"/>
                    </a:ext>
                  </a:extLst>
                </a:gridCol>
              </a:tblGrid>
              <a:tr h="437275">
                <a:tc>
                  <a:txBody>
                    <a:bodyPr/>
                    <a:lstStyle/>
                    <a:p>
                      <a:pPr algn="ctr"/>
                      <a:r>
                        <a:rPr kumimoji="1" lang="ja-JP" altLang="en-US" sz="1400">
                          <a:latin typeface="BIZ UDゴシック" panose="020B0400000000000000" pitchFamily="49" charset="-128"/>
                          <a:ea typeface="BIZ UDゴシック" panose="020B0400000000000000" pitchFamily="49" charset="-128"/>
                        </a:rPr>
                        <a:t>取組の観点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取組内容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評価</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課題</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検討の方向性</a:t>
                      </a:r>
                    </a:p>
                  </a:txBody>
                  <a:tcPr/>
                </a:tc>
                <a:extLst>
                  <a:ext uri="{0D108BD9-81ED-4DB2-BD59-A6C34878D82A}">
                    <a16:rowId xmlns:a16="http://schemas.microsoft.com/office/drawing/2014/main" val="291710965"/>
                  </a:ext>
                </a:extLst>
              </a:tr>
              <a:tr h="440090">
                <a:tc rowSpan="3">
                  <a:txBody>
                    <a:bodyPr/>
                    <a:lstStyle/>
                    <a:p>
                      <a:pPr marL="179705" lvl="0" indent="-179705"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①点検業務の充実</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定期点検の実施</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tc>
                <a:tc>
                  <a:txBody>
                    <a:bodyPr/>
                    <a:lstStyle/>
                    <a:p>
                      <a:pPr marL="182245" indent="-182245">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点検の効率化</a:t>
                      </a:r>
                    </a:p>
                  </a:txBody>
                  <a:tcPr/>
                </a:tc>
                <a:tc rowSpan="2">
                  <a:txBody>
                    <a:bodyPr/>
                    <a:lstStyle/>
                    <a:p>
                      <a:pPr marL="182245" indent="-182245">
                        <a:spcAft>
                          <a:spcPts val="600"/>
                        </a:spcAft>
                        <a:buFont typeface="Arial" panose="020B0604020202020204" pitchFamily="34" charset="0"/>
                        <a:buChar char="•"/>
                      </a:pPr>
                      <a:r>
                        <a:rPr kumimoji="1" lang="en-US" altLang="ja-JP" sz="1400" dirty="0">
                          <a:solidFill>
                            <a:schemeClr val="tx1"/>
                          </a:solidFill>
                          <a:latin typeface="BIZ UDゴシック" panose="020B0400000000000000" pitchFamily="49" charset="-128"/>
                          <a:ea typeface="BIZ UDゴシック"/>
                        </a:rPr>
                        <a:t>AI</a:t>
                      </a:r>
                      <a:r>
                        <a:rPr kumimoji="1" lang="ja-JP" altLang="en-US" sz="1400" dirty="0">
                          <a:solidFill>
                            <a:schemeClr val="tx1"/>
                          </a:solidFill>
                          <a:latin typeface="BIZ UDゴシック" panose="020B0400000000000000" pitchFamily="49" charset="-128"/>
                          <a:ea typeface="BIZ UDゴシック"/>
                        </a:rPr>
                        <a:t>等による新技術の活用を検討</a:t>
                      </a:r>
                      <a:endParaRPr kumimoji="1" lang="en-US" altLang="ja-JP" sz="1400" dirty="0">
                        <a:solidFill>
                          <a:schemeClr val="tx1"/>
                        </a:solidFill>
                        <a:latin typeface="BIZ UDゴシック" panose="020B0400000000000000" pitchFamily="49" charset="-128"/>
                        <a:ea typeface="BIZ UDゴシック"/>
                      </a:endParaRPr>
                    </a:p>
                    <a:p>
                      <a:pPr marL="182245" indent="-182245">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a:rPr>
                        <a:t>調査頻度の設定（重要路線</a:t>
                      </a:r>
                      <a:r>
                        <a:rPr kumimoji="1" lang="en-US" altLang="ja-JP" sz="1400" dirty="0">
                          <a:solidFill>
                            <a:schemeClr val="tx1"/>
                          </a:solidFill>
                          <a:latin typeface="BIZ UDゴシック" panose="020B0400000000000000" pitchFamily="49" charset="-128"/>
                          <a:ea typeface="BIZ UDゴシック"/>
                        </a:rPr>
                        <a:t>1</a:t>
                      </a:r>
                      <a:r>
                        <a:rPr kumimoji="1" lang="ja-JP" altLang="en-US" sz="1400" dirty="0">
                          <a:solidFill>
                            <a:schemeClr val="tx1"/>
                          </a:solidFill>
                          <a:latin typeface="BIZ UDゴシック" panose="020B0400000000000000" pitchFamily="49" charset="-128"/>
                          <a:ea typeface="BIZ UDゴシック"/>
                        </a:rPr>
                        <a:t>回</a:t>
                      </a:r>
                      <a:r>
                        <a:rPr kumimoji="1" lang="en-US" altLang="ja-JP" sz="1400" dirty="0">
                          <a:solidFill>
                            <a:schemeClr val="tx1"/>
                          </a:solidFill>
                          <a:latin typeface="BIZ UDゴシック" panose="020B0400000000000000" pitchFamily="49" charset="-128"/>
                          <a:ea typeface="BIZ UDゴシック"/>
                        </a:rPr>
                        <a:t>/3</a:t>
                      </a:r>
                      <a:r>
                        <a:rPr kumimoji="1" lang="ja-JP" altLang="en-US" sz="1400" dirty="0">
                          <a:solidFill>
                            <a:schemeClr val="tx1"/>
                          </a:solidFill>
                          <a:latin typeface="BIZ UDゴシック" panose="020B0400000000000000" pitchFamily="49" charset="-128"/>
                          <a:ea typeface="BIZ UDゴシック"/>
                        </a:rPr>
                        <a:t>年、山間部等</a:t>
                      </a:r>
                      <a:r>
                        <a:rPr kumimoji="1" lang="en-US" altLang="ja-JP" sz="1400" dirty="0">
                          <a:solidFill>
                            <a:schemeClr val="tx1"/>
                          </a:solidFill>
                          <a:latin typeface="BIZ UDゴシック" panose="020B0400000000000000" pitchFamily="49" charset="-128"/>
                          <a:ea typeface="BIZ UDゴシック"/>
                        </a:rPr>
                        <a:t>1</a:t>
                      </a:r>
                      <a:r>
                        <a:rPr kumimoji="1" lang="ja-JP" altLang="en-US" sz="1400" dirty="0">
                          <a:solidFill>
                            <a:schemeClr val="tx1"/>
                          </a:solidFill>
                          <a:latin typeface="BIZ UDゴシック" panose="020B0400000000000000" pitchFamily="49" charset="-128"/>
                          <a:ea typeface="BIZ UDゴシック"/>
                        </a:rPr>
                        <a:t>回</a:t>
                      </a:r>
                      <a:r>
                        <a:rPr kumimoji="1" lang="en-US" altLang="ja-JP" sz="1400" dirty="0">
                          <a:solidFill>
                            <a:schemeClr val="tx1"/>
                          </a:solidFill>
                          <a:latin typeface="BIZ UDゴシック" panose="020B0400000000000000" pitchFamily="49" charset="-128"/>
                          <a:ea typeface="BIZ UDゴシック"/>
                        </a:rPr>
                        <a:t>/10</a:t>
                      </a:r>
                      <a:r>
                        <a:rPr kumimoji="1" lang="ja-JP" altLang="en-US" sz="1400" dirty="0">
                          <a:solidFill>
                            <a:schemeClr val="tx1"/>
                          </a:solidFill>
                          <a:latin typeface="BIZ UDゴシック" panose="020B0400000000000000" pitchFamily="49" charset="-128"/>
                          <a:ea typeface="BIZ UDゴシック"/>
                        </a:rPr>
                        <a:t>年の調査頻度の見直し）</a:t>
                      </a:r>
                      <a:endParaRPr kumimoji="1" lang="en-US" altLang="ja-JP" sz="1400" dirty="0">
                        <a:solidFill>
                          <a:schemeClr val="tx1"/>
                        </a:solidFill>
                        <a:latin typeface="BIZ UDゴシック" panose="020B0400000000000000" pitchFamily="49" charset="-128"/>
                        <a:ea typeface="BIZ UDゴシック"/>
                      </a:endParaRPr>
                    </a:p>
                  </a:txBody>
                  <a:tcPr/>
                </a:tc>
                <a:extLst>
                  <a:ext uri="{0D108BD9-81ED-4DB2-BD59-A6C34878D82A}">
                    <a16:rowId xmlns:a16="http://schemas.microsoft.com/office/drawing/2014/main" val="1711475648"/>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dirty="0">
                          <a:solidFill>
                            <a:schemeClr val="dk1"/>
                          </a:solidFill>
                          <a:latin typeface="BIZ UDゴシック" panose="020B0400000000000000" pitchFamily="49" charset="-128"/>
                          <a:ea typeface="BIZ UDゴシック" panose="020B0400000000000000" pitchFamily="49" charset="-128"/>
                          <a:cs typeface="+mn-cs"/>
                        </a:rPr>
                        <a:t>不可視部分の点検</a:t>
                      </a:r>
                      <a:endParaRPr kumimoji="1" lang="ja-JP" altLang="ja-JP" sz="1400" kern="1200" dirty="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algn="ct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〇</a:t>
                      </a:r>
                    </a:p>
                  </a:txBody>
                  <a:tcPr/>
                </a:tc>
                <a:tc>
                  <a:txBody>
                    <a:bodyPr/>
                    <a:lstStyle/>
                    <a:p>
                      <a:pPr marL="0" indent="0" algn="ctr">
                        <a:spcAft>
                          <a:spcPts val="600"/>
                        </a:spcAft>
                        <a:buFont typeface="Arial" panose="020B0604020202020204" pitchFamily="34" charset="0"/>
                        <a:buNone/>
                      </a:pPr>
                      <a:r>
                        <a:rPr kumimoji="1" lang="ja-JP" altLang="en-US" sz="1400" dirty="0">
                          <a:latin typeface="BIZ UDゴシック" panose="020B0400000000000000" pitchFamily="49" charset="-128"/>
                          <a:ea typeface="BIZ UDゴシック" panose="020B0400000000000000" pitchFamily="49" charset="-128"/>
                        </a:rPr>
                        <a:t>ー</a:t>
                      </a:r>
                      <a:endParaRPr kumimoji="1" lang="en-US" altLang="ja-JP" sz="1400" dirty="0">
                        <a:latin typeface="BIZ UDゴシック" panose="020B0400000000000000" pitchFamily="49" charset="-128"/>
                        <a:ea typeface="BIZ UDゴシック" panose="020B0400000000000000" pitchFamily="49" charset="-128"/>
                      </a:endParaRPr>
                    </a:p>
                    <a:p>
                      <a:pPr marL="0" indent="0">
                        <a:spcAft>
                          <a:spcPts val="600"/>
                        </a:spcAft>
                        <a:buFont typeface="Arial" panose="020B0604020202020204" pitchFamily="34" charset="0"/>
                        <a:buNone/>
                      </a:pPr>
                      <a:endParaRPr kumimoji="1" lang="en-US" altLang="ja-JP" sz="1400" kern="1200" dirty="0">
                        <a:solidFill>
                          <a:schemeClr val="dk1"/>
                        </a:solidFill>
                        <a:latin typeface="BIZ UDゴシック" panose="020B0400000000000000" pitchFamily="49" charset="-128"/>
                        <a:ea typeface="BIZ UDゴシック" panose="020B0400000000000000" pitchFamily="49" charset="-128"/>
                        <a:cs typeface="+mn-cs"/>
                      </a:endParaRPr>
                    </a:p>
                  </a:txBody>
                  <a:tcPr/>
                </a:tc>
                <a:tc vMerge="1">
                  <a:txBody>
                    <a:bodyPr/>
                    <a:lstStyle/>
                    <a:p>
                      <a:pPr marL="0" indent="0" algn="ctr">
                        <a:spcAft>
                          <a:spcPts val="600"/>
                        </a:spcAft>
                        <a:buFont typeface="Arial" panose="020B0604020202020204" pitchFamily="34" charset="0"/>
                        <a:buNone/>
                      </a:pPr>
                      <a:r>
                        <a:rPr kumimoji="1" lang="ja-JP" altLang="en-US" sz="1400">
                          <a:latin typeface="BIZ UDゴシック" panose="020B0400000000000000" pitchFamily="49" charset="-128"/>
                          <a:ea typeface="BIZ UDゴシック" panose="020B0400000000000000" pitchFamily="49" charset="-128"/>
                        </a:rPr>
                        <a:t>－</a:t>
                      </a:r>
                    </a:p>
                  </a:txBody>
                  <a:tcPr/>
                </a:tc>
                <a:extLst>
                  <a:ext uri="{0D108BD9-81ED-4DB2-BD59-A6C34878D82A}">
                    <a16:rowId xmlns:a16="http://schemas.microsoft.com/office/drawing/2014/main" val="3108726085"/>
                  </a:ext>
                </a:extLst>
              </a:tr>
              <a:tr h="467806">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中間点検の実施</a:t>
                      </a:r>
                      <a:endParaRPr kumimoji="1" lang="ja-JP"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algn="ctr">
                        <a:lnSpc>
                          <a:spcPct val="100000"/>
                        </a:lnSpc>
                        <a:spcAft>
                          <a:spcPts val="600"/>
                        </a:spcAft>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a:latin typeface="BIZ UDゴシック" panose="020B0400000000000000" pitchFamily="49" charset="-128"/>
                        <a:ea typeface="BIZ UDゴシック" panose="020B0400000000000000" pitchFamily="49" charset="-128"/>
                      </a:endParaRPr>
                    </a:p>
                  </a:txBody>
                  <a:tcPr/>
                </a:tc>
                <a:tc>
                  <a:txBody>
                    <a:bodyPr/>
                    <a:lstStyle/>
                    <a:p>
                      <a:pPr marL="0" indent="0" algn="ctr">
                        <a:spcAft>
                          <a:spcPts val="600"/>
                        </a:spcAft>
                        <a:buFont typeface="Arial" panose="020B0604020202020204" pitchFamily="34" charset="0"/>
                        <a:buNone/>
                      </a:pPr>
                      <a:r>
                        <a:rPr kumimoji="1" lang="ja-JP" altLang="en-US" sz="1400" dirty="0">
                          <a:latin typeface="BIZ UDゴシック" panose="020B0400000000000000" pitchFamily="49" charset="-128"/>
                          <a:ea typeface="BIZ UDゴシック" panose="020B0400000000000000" pitchFamily="49" charset="-128"/>
                        </a:rPr>
                        <a:t>ー</a:t>
                      </a:r>
                      <a:endParaRPr kumimoji="1" lang="en-US" altLang="ja-JP" sz="1400" dirty="0">
                        <a:latin typeface="BIZ UDゴシック" panose="020B0400000000000000" pitchFamily="49" charset="-128"/>
                        <a:ea typeface="BIZ UDゴシック" panose="020B0400000000000000" pitchFamily="49" charset="-128"/>
                      </a:endParaRPr>
                    </a:p>
                  </a:txBody>
                  <a:tcPr/>
                </a:tc>
                <a:tc>
                  <a:txBody>
                    <a:bodyPr/>
                    <a:lstStyle/>
                    <a:p>
                      <a:pPr marL="0" indent="0" algn="ctr">
                        <a:spcAft>
                          <a:spcPts val="600"/>
                        </a:spcAft>
                        <a:buFont typeface="Arial" panose="020B0604020202020204" pitchFamily="34" charset="0"/>
                        <a:buNone/>
                      </a:pPr>
                      <a:r>
                        <a:rPr kumimoji="1" lang="ja-JP" altLang="en-US" sz="1400" dirty="0">
                          <a:latin typeface="BIZ UDゴシック" panose="020B0400000000000000" pitchFamily="49" charset="-128"/>
                          <a:ea typeface="BIZ UDゴシック" panose="020B0400000000000000" pitchFamily="49" charset="-128"/>
                        </a:rPr>
                        <a:t>－</a:t>
                      </a:r>
                      <a:endParaRPr kumimoji="1" lang="en-US" altLang="ja-JP" sz="14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285486901"/>
                  </a:ext>
                </a:extLst>
              </a:tr>
              <a:tr h="0">
                <a:tc rowSpan="4">
                  <a:txBody>
                    <a:bodyPr/>
                    <a:lstStyle/>
                    <a:p>
                      <a:pPr marL="179705" marR="0" lvl="0" indent="-179705"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②予防保全の推進とレベルアップ、更新時期見極め</a:t>
                      </a:r>
                      <a:endParaRPr kumimoji="1" lang="ja-JP"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重点化指標に基づく補修の実施</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tc>
                <a:tc>
                  <a:txBody>
                    <a:bodyPr/>
                    <a:lstStyle/>
                    <a:p>
                      <a:pPr marL="182245" indent="-182245">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a:rPr>
                        <a:t>最低限の水準</a:t>
                      </a:r>
                      <a:r>
                        <a:rPr kumimoji="1" lang="en-US" altLang="ja-JP" sz="1400" dirty="0">
                          <a:latin typeface="BIZ UDゴシック" panose="020B0400000000000000" pitchFamily="49" charset="-128"/>
                          <a:ea typeface="BIZ UDゴシック"/>
                        </a:rPr>
                        <a:t>(MCI3)</a:t>
                      </a:r>
                      <a:r>
                        <a:rPr kumimoji="1" lang="ja-JP" altLang="en-US" sz="1400" dirty="0">
                          <a:latin typeface="BIZ UDゴシック" panose="020B0400000000000000" pitchFamily="49" charset="-128"/>
                          <a:ea typeface="BIZ UDゴシック"/>
                        </a:rPr>
                        <a:t>未満</a:t>
                      </a:r>
                      <a:r>
                        <a:rPr kumimoji="1" lang="ja-JP" altLang="en-US" sz="1400" dirty="0">
                          <a:solidFill>
                            <a:schemeClr val="tx1"/>
                          </a:solidFill>
                          <a:latin typeface="BIZ UDゴシック" panose="020B0400000000000000" pitchFamily="49" charset="-128"/>
                          <a:ea typeface="BIZ UDゴシック"/>
                        </a:rPr>
                        <a:t>が現存。最低水準を維持するため、</a:t>
                      </a:r>
                      <a:r>
                        <a:rPr kumimoji="1" lang="ja-JP" altLang="en-US" sz="1400" dirty="0">
                          <a:latin typeface="BIZ UDゴシック" panose="020B0400000000000000" pitchFamily="49" charset="-128"/>
                          <a:ea typeface="BIZ UDゴシック"/>
                        </a:rPr>
                        <a:t>重点化指標が十分機能していない</a:t>
                      </a:r>
                    </a:p>
                  </a:txBody>
                  <a:tcPr/>
                </a:tc>
                <a:tc rowSpan="2">
                  <a:txBody>
                    <a:bodyPr/>
                    <a:lstStyle/>
                    <a:p>
                      <a:pPr marL="182245" marR="0" lvl="0" indent="-18224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最低限の水準</a:t>
                      </a:r>
                      <a:r>
                        <a:rPr kumimoji="1" lang="en-US" altLang="ja-JP" sz="1400" dirty="0">
                          <a:solidFill>
                            <a:schemeClr val="tx1"/>
                          </a:solidFill>
                          <a:latin typeface="BIZ UDゴシック" panose="020B0400000000000000" pitchFamily="49" charset="-128"/>
                          <a:ea typeface="BIZ UDゴシック" panose="020B0400000000000000" pitchFamily="49" charset="-128"/>
                        </a:rPr>
                        <a:t>(MCI3)</a:t>
                      </a:r>
                      <a:r>
                        <a:rPr kumimoji="1" lang="ja-JP" altLang="en-US" sz="1400" dirty="0">
                          <a:solidFill>
                            <a:schemeClr val="tx1"/>
                          </a:solidFill>
                          <a:latin typeface="BIZ UDゴシック" panose="020B0400000000000000" pitchFamily="49" charset="-128"/>
                          <a:ea typeface="BIZ UDゴシック" panose="020B0400000000000000" pitchFamily="49" charset="-128"/>
                        </a:rPr>
                        <a:t>未満が現存していることを踏まえ優先度を上げた計画の立案</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182245" marR="0" lvl="0" indent="-18224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重点化指標の見直し</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182245" marR="0" lvl="0" indent="-182245"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dirty="0">
                          <a:latin typeface="BIZ UDゴシック" panose="020B0400000000000000" pitchFamily="49" charset="-128"/>
                          <a:ea typeface="BIZ UDゴシック" panose="020B0400000000000000" pitchFamily="49" charset="-128"/>
                        </a:rPr>
                        <a:t>将来の必要費用の確認</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677673558"/>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目標管理水準の保持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a:cs typeface="+mn-cs"/>
                        </a:rPr>
                        <a:t>△</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a:cs typeface="+mn-cs"/>
                      </a:endParaRPr>
                    </a:p>
                  </a:txBody>
                  <a:tcPr/>
                </a:tc>
                <a:tc>
                  <a:txBody>
                    <a:bodyPr/>
                    <a:lstStyle/>
                    <a:p>
                      <a:pPr marL="182245" indent="-182245">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a:rPr>
                        <a:t>目標管理水準以下が多く現存（</a:t>
                      </a:r>
                      <a:r>
                        <a:rPr kumimoji="1" lang="en-US" altLang="zh-TW" sz="1400" dirty="0">
                          <a:latin typeface="BIZ UDゴシック" panose="020B0400000000000000" pitchFamily="49" charset="-128"/>
                          <a:ea typeface="BIZ UDゴシック"/>
                        </a:rPr>
                        <a:t>MCI</a:t>
                      </a:r>
                      <a:r>
                        <a:rPr kumimoji="1" lang="zh-TW" altLang="en-US" sz="1400" dirty="0">
                          <a:latin typeface="BIZ UDゴシック" panose="020B0400000000000000" pitchFamily="49" charset="-128"/>
                          <a:ea typeface="BIZ UDゴシック"/>
                        </a:rPr>
                        <a:t>３未満約</a:t>
                      </a:r>
                      <a:r>
                        <a:rPr kumimoji="1" lang="en-US" altLang="zh-TW" sz="1400" dirty="0">
                          <a:latin typeface="BIZ UDゴシック" panose="020B0400000000000000" pitchFamily="49" charset="-128"/>
                          <a:ea typeface="BIZ UDゴシック"/>
                        </a:rPr>
                        <a:t>5</a:t>
                      </a:r>
                      <a:r>
                        <a:rPr kumimoji="1" lang="zh-TW" altLang="en-US" sz="1400" dirty="0">
                          <a:latin typeface="BIZ UDゴシック" panose="020B0400000000000000" pitchFamily="49" charset="-128"/>
                          <a:ea typeface="BIZ UDゴシック"/>
                        </a:rPr>
                        <a:t>％</a:t>
                      </a:r>
                      <a:r>
                        <a:rPr kumimoji="1" lang="ja-JP" altLang="en-US" sz="1400" dirty="0">
                          <a:latin typeface="BIZ UDゴシック" panose="020B0400000000000000" pitchFamily="49" charset="-128"/>
                          <a:ea typeface="BIZ UDゴシック"/>
                        </a:rPr>
                        <a:t>）今後も増加見込</a:t>
                      </a:r>
                      <a:endParaRPr kumimoji="1" lang="en-US" altLang="ja-JP" sz="1400" dirty="0">
                        <a:latin typeface="BIZ UDゴシック" panose="020B0400000000000000" pitchFamily="49" charset="-128"/>
                        <a:ea typeface="BIZ UDゴシック"/>
                      </a:endParaRPr>
                    </a:p>
                  </a:txBody>
                  <a:tcPr/>
                </a:tc>
                <a:tc vMerge="1">
                  <a:txBody>
                    <a:bodyPr/>
                    <a:lstStyle/>
                    <a:p>
                      <a:endParaRPr/>
                    </a:p>
                  </a:txBody>
                  <a:tcPr/>
                </a:tc>
                <a:extLst>
                  <a:ext uri="{0D108BD9-81ED-4DB2-BD59-A6C34878D82A}">
                    <a16:rowId xmlns:a16="http://schemas.microsoft.com/office/drawing/2014/main" val="4076970444"/>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点検、補修・</a:t>
                      </a: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補強</a:t>
                      </a: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履歴などの蓄積</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p>
                  </a:txBody>
                  <a:tcPr/>
                </a:tc>
                <a:tc>
                  <a:txBody>
                    <a:bodyPr/>
                    <a:lstStyle/>
                    <a:p>
                      <a:pPr marL="182245" indent="-182245">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補修・補強履歴が十分蓄積されていない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182245" indent="-182245">
                        <a:spcAft>
                          <a:spcPts val="600"/>
                        </a:spcAft>
                        <a:buFont typeface="Arial" panose="020B0604020202020204" pitchFamily="34" charset="0"/>
                        <a:buChar char="•"/>
                      </a:pP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182245" indent="-182245">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panose="020B0400000000000000" pitchFamily="49" charset="-128"/>
                        </a:rPr>
                        <a:t>データ運用ルールの周知徹底（蓄積・活用）</a:t>
                      </a:r>
                    </a:p>
                  </a:txBody>
                  <a:tcPr/>
                </a:tc>
                <a:extLst>
                  <a:ext uri="{0D108BD9-81ED-4DB2-BD59-A6C34878D82A}">
                    <a16:rowId xmlns:a16="http://schemas.microsoft.com/office/drawing/2014/main" val="3320700903"/>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更新対象施設の抽出</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algn="ctr">
                        <a:lnSpc>
                          <a:spcPts val="2200"/>
                        </a:lnSpc>
                      </a:pPr>
                      <a:r>
                        <a:rPr kumimoji="1" lang="ja-JP" altLang="en-US" sz="1400">
                          <a:latin typeface="BIZ UDゴシック" panose="020B0400000000000000" pitchFamily="49" charset="-128"/>
                          <a:ea typeface="BIZ UDゴシック" panose="020B0400000000000000" pitchFamily="49" charset="-128"/>
                        </a:rPr>
                        <a:t>－</a:t>
                      </a:r>
                    </a:p>
                  </a:txBody>
                  <a:tcPr/>
                </a:tc>
                <a:tc>
                  <a:txBody>
                    <a:bodyPr/>
                    <a:lstStyle/>
                    <a:p>
                      <a:pPr marL="0" indent="0" algn="ctr">
                        <a:spcAft>
                          <a:spcPts val="600"/>
                        </a:spcAft>
                        <a:buFont typeface="Arial" panose="020B0604020202020204" pitchFamily="34" charset="0"/>
                        <a:buNone/>
                      </a:pPr>
                      <a:r>
                        <a:rPr kumimoji="1" lang="ja-JP" altLang="en-US" sz="1400">
                          <a:latin typeface="BIZ UDゴシック" panose="020B0400000000000000" pitchFamily="49" charset="-128"/>
                          <a:ea typeface="BIZ UDゴシック" panose="020B0400000000000000" pitchFamily="49" charset="-128"/>
                        </a:rPr>
                        <a:t>－</a:t>
                      </a:r>
                      <a:endParaRPr kumimoji="1" lang="en-US" altLang="ja-JP" sz="1400">
                        <a:latin typeface="BIZ UDゴシック" panose="020B0400000000000000" pitchFamily="49" charset="-128"/>
                        <a:ea typeface="BIZ UDゴシック" panose="020B0400000000000000" pitchFamily="49" charset="-128"/>
                      </a:endParaRPr>
                    </a:p>
                  </a:txBody>
                  <a:tcPr/>
                </a:tc>
                <a:tc>
                  <a:txBody>
                    <a:bodyPr/>
                    <a:lstStyle/>
                    <a:p>
                      <a:pPr marL="0" indent="0" algn="ctr">
                        <a:spcAft>
                          <a:spcPts val="600"/>
                        </a:spcAft>
                        <a:buFont typeface="Arial" panose="020B0604020202020204" pitchFamily="34" charset="0"/>
                        <a:buNone/>
                      </a:pPr>
                      <a:r>
                        <a:rPr kumimoji="1" lang="ja-JP" altLang="en-US" sz="1400" dirty="0">
                          <a:latin typeface="BIZ UDゴシック" panose="020B0400000000000000" pitchFamily="49" charset="-128"/>
                          <a:ea typeface="BIZ UDゴシック" panose="020B0400000000000000" pitchFamily="49" charset="-128"/>
                        </a:rPr>
                        <a:t>－</a:t>
                      </a:r>
                      <a:endParaRPr kumimoji="1" lang="en-US" altLang="ja-JP" sz="14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554027095"/>
                  </a:ext>
                </a:extLst>
              </a:tr>
            </a:tbl>
          </a:graphicData>
        </a:graphic>
      </p:graphicFrame>
    </p:spTree>
    <p:extLst>
      <p:ext uri="{BB962C8B-B14F-4D97-AF65-F5344CB8AC3E}">
        <p14:creationId xmlns:p14="http://schemas.microsoft.com/office/powerpoint/2010/main" val="26064149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ACE58-8A22-C080-E7C7-54139BD275D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8FDBDDB-CDA3-69BB-A282-EB9334B809BE}"/>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47</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E0EF8D5D-3086-7DFF-E215-A27085F90927}"/>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895907D6-5148-5C96-2D99-D17225B26129}"/>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　４）課題認識・論点　－その他（横断歩道橋）－</a:t>
            </a:r>
            <a:endParaRPr lang="en-US" altLang="ja-JP" b="1" dirty="0">
              <a:solidFill>
                <a:schemeClr val="bg1"/>
              </a:solidFill>
              <a:latin typeface="BIZ UDゴシック" panose="020B0400000000000000" pitchFamily="49" charset="-128"/>
              <a:ea typeface="BIZ UDゴシック" panose="020B0400000000000000" pitchFamily="49" charset="-128"/>
            </a:endParaRPr>
          </a:p>
        </p:txBody>
      </p:sp>
      <p:sp>
        <p:nvSpPr>
          <p:cNvPr id="2" name="Text Box 5">
            <a:extLst>
              <a:ext uri="{FF2B5EF4-FFF2-40B4-BE49-F238E27FC236}">
                <a16:creationId xmlns:a16="http://schemas.microsoft.com/office/drawing/2014/main" id="{781C1FAE-6B44-E187-5C72-B5F63CB9AE46}"/>
              </a:ext>
            </a:extLst>
          </p:cNvPr>
          <p:cNvSpPr txBox="1">
            <a:spLocks noChangeArrowheads="1"/>
          </p:cNvSpPr>
          <p:nvPr/>
        </p:nvSpPr>
        <p:spPr bwMode="auto">
          <a:xfrm>
            <a:off x="107504" y="596588"/>
            <a:ext cx="88021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l" eaLnBrk="1" hangingPunct="1">
              <a:spcBef>
                <a:spcPts val="600"/>
              </a:spcBef>
            </a:pP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◇課題認識・論点 </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その他（横断歩道橋）</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p>
        </p:txBody>
      </p:sp>
      <p:graphicFrame>
        <p:nvGraphicFramePr>
          <p:cNvPr id="7" name="表 6">
            <a:extLst>
              <a:ext uri="{FF2B5EF4-FFF2-40B4-BE49-F238E27FC236}">
                <a16:creationId xmlns:a16="http://schemas.microsoft.com/office/drawing/2014/main" id="{E3FF28D6-85EF-C915-CAE4-836FD55D1237}"/>
              </a:ext>
            </a:extLst>
          </p:cNvPr>
          <p:cNvGraphicFramePr>
            <a:graphicFrameLocks noGrp="1"/>
          </p:cNvGraphicFramePr>
          <p:nvPr>
            <p:extLst>
              <p:ext uri="{D42A27DB-BD31-4B8C-83A1-F6EECF244321}">
                <p14:modId xmlns:p14="http://schemas.microsoft.com/office/powerpoint/2010/main" val="806274556"/>
              </p:ext>
            </p:extLst>
          </p:nvPr>
        </p:nvGraphicFramePr>
        <p:xfrm>
          <a:off x="247775" y="1110879"/>
          <a:ext cx="8661922" cy="4422881"/>
        </p:xfrm>
        <a:graphic>
          <a:graphicData uri="http://schemas.openxmlformats.org/drawingml/2006/table">
            <a:tbl>
              <a:tblPr firstRow="1" bandRow="1">
                <a:tableStyleId>{5C22544A-7EE6-4342-B048-85BDC9FD1C3A}</a:tableStyleId>
              </a:tblPr>
              <a:tblGrid>
                <a:gridCol w="1728000">
                  <a:extLst>
                    <a:ext uri="{9D8B030D-6E8A-4147-A177-3AD203B41FA5}">
                      <a16:colId xmlns:a16="http://schemas.microsoft.com/office/drawing/2014/main" val="1697429304"/>
                    </a:ext>
                  </a:extLst>
                </a:gridCol>
                <a:gridCol w="1816296">
                  <a:extLst>
                    <a:ext uri="{9D8B030D-6E8A-4147-A177-3AD203B41FA5}">
                      <a16:colId xmlns:a16="http://schemas.microsoft.com/office/drawing/2014/main" val="2068614768"/>
                    </a:ext>
                  </a:extLst>
                </a:gridCol>
                <a:gridCol w="555811">
                  <a:extLst>
                    <a:ext uri="{9D8B030D-6E8A-4147-A177-3AD203B41FA5}">
                      <a16:colId xmlns:a16="http://schemas.microsoft.com/office/drawing/2014/main" val="2687680640"/>
                    </a:ext>
                  </a:extLst>
                </a:gridCol>
                <a:gridCol w="2329815">
                  <a:extLst>
                    <a:ext uri="{9D8B030D-6E8A-4147-A177-3AD203B41FA5}">
                      <a16:colId xmlns:a16="http://schemas.microsoft.com/office/drawing/2014/main" val="2780177087"/>
                    </a:ext>
                  </a:extLst>
                </a:gridCol>
                <a:gridCol w="2232000">
                  <a:extLst>
                    <a:ext uri="{9D8B030D-6E8A-4147-A177-3AD203B41FA5}">
                      <a16:colId xmlns:a16="http://schemas.microsoft.com/office/drawing/2014/main" val="825654104"/>
                    </a:ext>
                  </a:extLst>
                </a:gridCol>
              </a:tblGrid>
              <a:tr h="450242">
                <a:tc>
                  <a:txBody>
                    <a:bodyPr/>
                    <a:lstStyle/>
                    <a:p>
                      <a:pPr algn="ctr"/>
                      <a:r>
                        <a:rPr kumimoji="1" lang="ja-JP" altLang="en-US" sz="1400">
                          <a:latin typeface="BIZ UDゴシック" panose="020B0400000000000000" pitchFamily="49" charset="-128"/>
                          <a:ea typeface="BIZ UDゴシック" panose="020B0400000000000000" pitchFamily="49" charset="-128"/>
                        </a:rPr>
                        <a:t>取組の観点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取組内容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評価</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課題</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検討の方向性</a:t>
                      </a:r>
                    </a:p>
                  </a:txBody>
                  <a:tcPr/>
                </a:tc>
                <a:extLst>
                  <a:ext uri="{0D108BD9-81ED-4DB2-BD59-A6C34878D82A}">
                    <a16:rowId xmlns:a16="http://schemas.microsoft.com/office/drawing/2014/main" val="291710965"/>
                  </a:ext>
                </a:extLst>
              </a:tr>
              <a:tr h="0">
                <a:tc rowSpan="3">
                  <a:txBody>
                    <a:bodyPr/>
                    <a:lstStyle/>
                    <a:p>
                      <a:pPr marL="180000" lvl="0" indent="-180000"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①点検業務の充実</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定期点検の実施</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a:solidFill>
                            <a:schemeClr val="tx1"/>
                          </a:solidFill>
                          <a:effectLst/>
                          <a:latin typeface="BIZ UDゴシック" panose="020B0400000000000000" pitchFamily="49" charset="-128"/>
                          <a:ea typeface="BIZ UDゴシック" panose="020B0400000000000000" pitchFamily="49" charset="-128"/>
                          <a:cs typeface="+mn-cs"/>
                        </a:rPr>
                        <a:t>〇</a:t>
                      </a:r>
                    </a:p>
                  </a:txBody>
                  <a:tcPr/>
                </a:tc>
                <a:tc>
                  <a:txBody>
                    <a:bodyPr/>
                    <a:lstStyle/>
                    <a:p>
                      <a:pPr marL="182563" indent="-182563">
                        <a:spcAft>
                          <a:spcPts val="600"/>
                        </a:spcAft>
                        <a:buFont typeface="Arial" panose="020B0604020202020204" pitchFamily="34" charset="0"/>
                        <a:buChar char="•"/>
                      </a:pPr>
                      <a:r>
                        <a:rPr kumimoji="1" lang="ja-JP" altLang="en-US" sz="1400">
                          <a:solidFill>
                            <a:schemeClr val="tx1"/>
                          </a:solidFill>
                          <a:latin typeface="BIZ UDゴシック" panose="020B0400000000000000" pitchFamily="49" charset="-128"/>
                          <a:ea typeface="BIZ UDゴシック" panose="020B0400000000000000" pitchFamily="49" charset="-128"/>
                        </a:rPr>
                        <a:t>点検の効率化</a:t>
                      </a:r>
                    </a:p>
                  </a:txBody>
                  <a:tcPr/>
                </a:tc>
                <a:tc>
                  <a:txBody>
                    <a:bodyPr/>
                    <a:lstStyle/>
                    <a:p>
                      <a:pPr marL="182563" indent="-182563">
                        <a:spcAft>
                          <a:spcPts val="600"/>
                        </a:spcAft>
                        <a:buFont typeface="Arial" panose="020B0604020202020204" pitchFamily="34" charset="0"/>
                        <a:buChar char="•"/>
                      </a:pPr>
                      <a:r>
                        <a:rPr kumimoji="1" lang="en-US" altLang="ja-JP" sz="1400" dirty="0">
                          <a:solidFill>
                            <a:schemeClr val="tx1"/>
                          </a:solidFill>
                          <a:latin typeface="BIZ UDゴシック" panose="020B0400000000000000" pitchFamily="49" charset="-128"/>
                          <a:ea typeface="BIZ UDゴシック" panose="020B0400000000000000" pitchFamily="49" charset="-128"/>
                        </a:rPr>
                        <a:t>AI</a:t>
                      </a:r>
                      <a:r>
                        <a:rPr kumimoji="1" lang="ja-JP" altLang="en-US" sz="1400" dirty="0">
                          <a:solidFill>
                            <a:schemeClr val="tx1"/>
                          </a:solidFill>
                          <a:latin typeface="BIZ UDゴシック" panose="020B0400000000000000" pitchFamily="49" charset="-128"/>
                          <a:ea typeface="BIZ UDゴシック" panose="020B0400000000000000" pitchFamily="49" charset="-128"/>
                        </a:rPr>
                        <a:t>等による新技術の活用を検討</a:t>
                      </a:r>
                    </a:p>
                  </a:txBody>
                  <a:tcPr/>
                </a:tc>
                <a:extLst>
                  <a:ext uri="{0D108BD9-81ED-4DB2-BD59-A6C34878D82A}">
                    <a16:rowId xmlns:a16="http://schemas.microsoft.com/office/drawing/2014/main" val="1711475648"/>
                  </a:ext>
                </a:extLst>
              </a:tr>
              <a:tr h="435823">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不可視部分の点検入</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a:solidFill>
                            <a:schemeClr val="tx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0" indent="0" algn="ctr">
                        <a:spcAft>
                          <a:spcPts val="600"/>
                        </a:spcAft>
                        <a:buFont typeface="Arial" panose="020B0604020202020204" pitchFamily="34" charset="0"/>
                        <a:buNone/>
                      </a:pPr>
                      <a:r>
                        <a:rPr kumimoji="1" lang="ja-JP" altLang="en-US" sz="1400">
                          <a:solidFill>
                            <a:schemeClr val="tx1"/>
                          </a:solidFill>
                          <a:latin typeface="BIZ UDゴシック" panose="020B0400000000000000" pitchFamily="49" charset="-128"/>
                          <a:ea typeface="BIZ UDゴシック" panose="020B0400000000000000" pitchFamily="49" charset="-128"/>
                        </a:rPr>
                        <a:t>－</a:t>
                      </a:r>
                    </a:p>
                  </a:txBody>
                  <a:tcPr/>
                </a:tc>
                <a:tc>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txBody>
                  <a:tcPr/>
                </a:tc>
                <a:extLst>
                  <a:ext uri="{0D108BD9-81ED-4DB2-BD59-A6C34878D82A}">
                    <a16:rowId xmlns:a16="http://schemas.microsoft.com/office/drawing/2014/main" val="3108726085"/>
                  </a:ext>
                </a:extLst>
              </a:tr>
              <a:tr h="504056">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中間点検の実施</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a:solidFill>
                            <a:schemeClr val="tx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txBody>
                  <a:tcPr/>
                </a:tc>
                <a:extLst>
                  <a:ext uri="{0D108BD9-81ED-4DB2-BD59-A6C34878D82A}">
                    <a16:rowId xmlns:a16="http://schemas.microsoft.com/office/drawing/2014/main" val="2285486901"/>
                  </a:ext>
                </a:extLst>
              </a:tr>
              <a:tr h="0">
                <a:tc rowSpan="4">
                  <a:txBody>
                    <a:bodyPr/>
                    <a:lstStyle/>
                    <a:p>
                      <a:pPr marL="180000" marR="0" lvl="0" indent="-18000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②予防保全の推進とレベルアップ、更新時期見極め</a:t>
                      </a:r>
                      <a:endParaRPr kumimoji="1" lang="ja-JP"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重点化指標に基づく補修の実施</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p>
                      <a:pPr marL="0" indent="0">
                        <a:spcAft>
                          <a:spcPts val="600"/>
                        </a:spcAft>
                        <a:buFont typeface="Arial" panose="020B0604020202020204" pitchFamily="34" charset="0"/>
                        <a:buNone/>
                      </a:pPr>
                      <a:endParaRPr kumimoji="1" lang="ja-JP" altLang="en-US" sz="1400" dirty="0">
                        <a:latin typeface="BIZ UDゴシック" panose="020B0400000000000000" pitchFamily="49" charset="-128"/>
                        <a:ea typeface="BIZ UDゴシック" panose="020B0400000000000000" pitchFamily="49" charset="-128"/>
                      </a:endParaRPr>
                    </a:p>
                  </a:txBody>
                  <a:tcPr/>
                </a:tc>
                <a:tc rowSpan="2">
                  <a:txBody>
                    <a:bodyPr/>
                    <a:lstStyle/>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dirty="0">
                          <a:latin typeface="BIZ UDゴシック" panose="020B0400000000000000" pitchFamily="49" charset="-128"/>
                          <a:ea typeface="BIZ UDゴシック" panose="020B0400000000000000" pitchFamily="49" charset="-128"/>
                        </a:rPr>
                        <a:t>将来の必要費用の確認</a:t>
                      </a:r>
                      <a:endParaRPr kumimoji="1" lang="en-US" altLang="ja-JP" sz="11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677673558"/>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目標管理水準の保持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182563" indent="-182563">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panose="020B0400000000000000" pitchFamily="49" charset="-128"/>
                        </a:rPr>
                        <a:t>目標管理水準以下の施設が現存（</a:t>
                      </a:r>
                      <a:r>
                        <a:rPr kumimoji="1" lang="en-US" altLang="ja-JP" sz="1400" dirty="0">
                          <a:latin typeface="BIZ UDゴシック" panose="020B0400000000000000" pitchFamily="49" charset="-128"/>
                          <a:ea typeface="BIZ UDゴシック" panose="020B0400000000000000" pitchFamily="49" charset="-128"/>
                        </a:rPr>
                        <a:t>Ⅲ</a:t>
                      </a:r>
                      <a:r>
                        <a:rPr kumimoji="1" lang="ja-JP" altLang="en-US" sz="1400" dirty="0">
                          <a:latin typeface="BIZ UDゴシック" panose="020B0400000000000000" pitchFamily="49" charset="-128"/>
                          <a:ea typeface="BIZ UDゴシック" panose="020B0400000000000000" pitchFamily="49" charset="-128"/>
                        </a:rPr>
                        <a:t>判定</a:t>
                      </a:r>
                      <a:r>
                        <a:rPr kumimoji="1" lang="en-US" altLang="ja-JP" sz="1400" dirty="0">
                          <a:latin typeface="BIZ UDゴシック" panose="020B0400000000000000" pitchFamily="49" charset="-128"/>
                          <a:ea typeface="BIZ UDゴシック" panose="020B0400000000000000" pitchFamily="49" charset="-128"/>
                        </a:rPr>
                        <a:t>8</a:t>
                      </a:r>
                      <a:r>
                        <a:rPr kumimoji="1" lang="ja-JP" altLang="en-US" sz="1400" dirty="0">
                          <a:latin typeface="BIZ UDゴシック" panose="020B0400000000000000" pitchFamily="49" charset="-128"/>
                          <a:ea typeface="BIZ UDゴシック" panose="020B0400000000000000" pitchFamily="49" charset="-128"/>
                        </a:rPr>
                        <a:t>％）</a:t>
                      </a:r>
                    </a:p>
                    <a:p>
                      <a:pPr marL="0" indent="0">
                        <a:spcAft>
                          <a:spcPts val="600"/>
                        </a:spcAft>
                        <a:buFont typeface="Arial" panose="020B0604020202020204" pitchFamily="34" charset="0"/>
                        <a:buNone/>
                      </a:pPr>
                      <a:endParaRPr kumimoji="1" lang="en-US" altLang="ja-JP" sz="1400" dirty="0">
                        <a:latin typeface="BIZ UDゴシック" panose="020B0400000000000000" pitchFamily="49" charset="-128"/>
                        <a:ea typeface="BIZ UDゴシック" panose="020B0400000000000000" pitchFamily="49" charset="-128"/>
                      </a:endParaRPr>
                    </a:p>
                  </a:txBody>
                  <a:tcPr/>
                </a:tc>
                <a:tc vMerge="1">
                  <a:txBody>
                    <a:bodyPr/>
                    <a:lstStyle/>
                    <a:p>
                      <a:pPr marL="182563" indent="-182563">
                        <a:spcAft>
                          <a:spcPts val="600"/>
                        </a:spcAft>
                        <a:buFont typeface="Arial" panose="020B0604020202020204" pitchFamily="34" charset="0"/>
                        <a:buChar char="•"/>
                      </a:pPr>
                      <a:endParaRPr kumimoji="1" lang="en-US" altLang="ja-JP" sz="1400">
                        <a:latin typeface="BIZ UDゴシック" panose="020B0400000000000000" pitchFamily="49" charset="-128"/>
                        <a:ea typeface="BIZ UDゴシック" panose="020B0400000000000000" pitchFamily="49" charset="-128"/>
                      </a:endParaRPr>
                    </a:p>
                  </a:txBody>
                  <a:tcPr anchor="ctr"/>
                </a:tc>
                <a:extLst>
                  <a:ext uri="{0D108BD9-81ED-4DB2-BD59-A6C34878D82A}">
                    <a16:rowId xmlns:a16="http://schemas.microsoft.com/office/drawing/2014/main" val="4076970444"/>
                  </a:ext>
                </a:extLst>
              </a:tr>
              <a:tr h="277633">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点検、補修・</a:t>
                      </a: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補強履</a:t>
                      </a: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歴などの蓄積</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182563" indent="-182563">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panose="020B0400000000000000" pitchFamily="49" charset="-128"/>
                        </a:rPr>
                        <a:t>補修・補強履歴が十分蓄積されていない</a:t>
                      </a:r>
                      <a:endParaRPr kumimoji="1" lang="en-US" altLang="ja-JP" sz="1400" dirty="0">
                        <a:latin typeface="BIZ UDゴシック" panose="020B0400000000000000" pitchFamily="49" charset="-128"/>
                        <a:ea typeface="BIZ UDゴシック" panose="020B0400000000000000" pitchFamily="49" charset="-128"/>
                      </a:endParaRPr>
                    </a:p>
                    <a:p>
                      <a:pPr marL="182563" indent="-182563">
                        <a:spcAft>
                          <a:spcPts val="600"/>
                        </a:spcAft>
                        <a:buFont typeface="Arial" panose="020B0604020202020204" pitchFamily="34" charset="0"/>
                        <a:buChar char="•"/>
                      </a:pPr>
                      <a:endParaRPr kumimoji="1" lang="en-US" altLang="ja-JP" sz="1400" dirty="0">
                        <a:latin typeface="BIZ UDゴシック" panose="020B0400000000000000" pitchFamily="49" charset="-128"/>
                        <a:ea typeface="BIZ UDゴシック" panose="020B0400000000000000" pitchFamily="49" charset="-128"/>
                      </a:endParaRPr>
                    </a:p>
                  </a:txBody>
                  <a:tcPr/>
                </a:tc>
                <a:tc>
                  <a:txBody>
                    <a:bodyPr/>
                    <a:lstStyle/>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dirty="0">
                          <a:latin typeface="BIZ UDゴシック" panose="020B0400000000000000" pitchFamily="49" charset="-128"/>
                          <a:ea typeface="BIZ UDゴシック" panose="020B0400000000000000" pitchFamily="49" charset="-128"/>
                        </a:rPr>
                        <a:t>データ運用ルールの周知徹底（蓄積・活用）</a:t>
                      </a:r>
                      <a:endParaRPr kumimoji="1" lang="en-US" altLang="ja-JP" sz="1400" dirty="0">
                        <a:latin typeface="BIZ UDゴシック" panose="020B0400000000000000" pitchFamily="49" charset="-128"/>
                        <a:ea typeface="BIZ UDゴシック" panose="020B0400000000000000" pitchFamily="49" charset="-128"/>
                      </a:endParaRPr>
                    </a:p>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1" lang="ja-JP" altLang="en-US" sz="14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320700903"/>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更新対象施設の抽出</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kern="120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400" kern="1200" dirty="0">
                          <a:solidFill>
                            <a:schemeClr val="dk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0" indent="0" algn="ctr">
                        <a:spcAft>
                          <a:spcPts val="600"/>
                        </a:spcAft>
                        <a:buFont typeface="Arial" panose="020B0604020202020204" pitchFamily="34" charset="0"/>
                        <a:buNone/>
                      </a:pPr>
                      <a:r>
                        <a:rPr kumimoji="1" lang="ja-JP" altLang="en-US" sz="1400" dirty="0">
                          <a:solidFill>
                            <a:schemeClr val="tx1"/>
                          </a:solidFill>
                          <a:latin typeface="BIZ UDゴシック" panose="020B0400000000000000" pitchFamily="49" charset="-128"/>
                          <a:ea typeface="BIZ UDゴシック" panose="020B0400000000000000" pitchFamily="49" charset="-128"/>
                        </a:rPr>
                        <a:t>－</a:t>
                      </a:r>
                    </a:p>
                  </a:txBody>
                  <a:tcPr/>
                </a:tc>
                <a:extLst>
                  <a:ext uri="{0D108BD9-81ED-4DB2-BD59-A6C34878D82A}">
                    <a16:rowId xmlns:a16="http://schemas.microsoft.com/office/drawing/2014/main" val="3554027095"/>
                  </a:ext>
                </a:extLst>
              </a:tr>
            </a:tbl>
          </a:graphicData>
        </a:graphic>
      </p:graphicFrame>
    </p:spTree>
    <p:extLst>
      <p:ext uri="{BB962C8B-B14F-4D97-AF65-F5344CB8AC3E}">
        <p14:creationId xmlns:p14="http://schemas.microsoft.com/office/powerpoint/2010/main" val="23724760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ACE58-8A22-C080-E7C7-54139BD275DA}"/>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68FDBDDB-CDA3-69BB-A282-EB9334B809BE}"/>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48</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E0EF8D5D-3086-7DFF-E215-A27085F90927}"/>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895907D6-5148-5C96-2D99-D17225B26129}"/>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　５）課題認識・論点　－その他（道路法面）－</a:t>
            </a:r>
            <a:endParaRPr lang="en-US" altLang="ja-JP" b="1" dirty="0">
              <a:solidFill>
                <a:schemeClr val="bg1"/>
              </a:solidFill>
              <a:latin typeface="BIZ UDゴシック" panose="020B0400000000000000" pitchFamily="49" charset="-128"/>
              <a:ea typeface="BIZ UDゴシック" panose="020B0400000000000000" pitchFamily="49" charset="-128"/>
            </a:endParaRPr>
          </a:p>
        </p:txBody>
      </p:sp>
      <p:sp>
        <p:nvSpPr>
          <p:cNvPr id="2" name="Text Box 5">
            <a:extLst>
              <a:ext uri="{FF2B5EF4-FFF2-40B4-BE49-F238E27FC236}">
                <a16:creationId xmlns:a16="http://schemas.microsoft.com/office/drawing/2014/main" id="{781C1FAE-6B44-E187-5C72-B5F63CB9AE46}"/>
              </a:ext>
            </a:extLst>
          </p:cNvPr>
          <p:cNvSpPr txBox="1">
            <a:spLocks noChangeArrowheads="1"/>
          </p:cNvSpPr>
          <p:nvPr/>
        </p:nvSpPr>
        <p:spPr bwMode="auto">
          <a:xfrm>
            <a:off x="107504" y="596588"/>
            <a:ext cx="88021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l" eaLnBrk="1" hangingPunct="1">
              <a:spcBef>
                <a:spcPts val="600"/>
              </a:spcBef>
            </a:pP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◇課題認識・論点 </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その他（道路法面）</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p>
        </p:txBody>
      </p:sp>
      <p:graphicFrame>
        <p:nvGraphicFramePr>
          <p:cNvPr id="7" name="表 6">
            <a:extLst>
              <a:ext uri="{FF2B5EF4-FFF2-40B4-BE49-F238E27FC236}">
                <a16:creationId xmlns:a16="http://schemas.microsoft.com/office/drawing/2014/main" id="{BA713024-1EF3-8FCC-1169-D31A9769D537}"/>
              </a:ext>
            </a:extLst>
          </p:cNvPr>
          <p:cNvGraphicFramePr>
            <a:graphicFrameLocks noGrp="1"/>
          </p:cNvGraphicFramePr>
          <p:nvPr>
            <p:extLst>
              <p:ext uri="{D42A27DB-BD31-4B8C-83A1-F6EECF244321}">
                <p14:modId xmlns:p14="http://schemas.microsoft.com/office/powerpoint/2010/main" val="112659167"/>
              </p:ext>
            </p:extLst>
          </p:nvPr>
        </p:nvGraphicFramePr>
        <p:xfrm>
          <a:off x="287523" y="1012617"/>
          <a:ext cx="8568954" cy="5537401"/>
        </p:xfrm>
        <a:graphic>
          <a:graphicData uri="http://schemas.openxmlformats.org/drawingml/2006/table">
            <a:tbl>
              <a:tblPr firstRow="1" bandRow="1">
                <a:tableStyleId>{5C22544A-7EE6-4342-B048-85BDC9FD1C3A}</a:tableStyleId>
              </a:tblPr>
              <a:tblGrid>
                <a:gridCol w="1620181">
                  <a:extLst>
                    <a:ext uri="{9D8B030D-6E8A-4147-A177-3AD203B41FA5}">
                      <a16:colId xmlns:a16="http://schemas.microsoft.com/office/drawing/2014/main" val="1697429304"/>
                    </a:ext>
                  </a:extLst>
                </a:gridCol>
                <a:gridCol w="1944216">
                  <a:extLst>
                    <a:ext uri="{9D8B030D-6E8A-4147-A177-3AD203B41FA5}">
                      <a16:colId xmlns:a16="http://schemas.microsoft.com/office/drawing/2014/main" val="2068614768"/>
                    </a:ext>
                  </a:extLst>
                </a:gridCol>
                <a:gridCol w="612069">
                  <a:extLst>
                    <a:ext uri="{9D8B030D-6E8A-4147-A177-3AD203B41FA5}">
                      <a16:colId xmlns:a16="http://schemas.microsoft.com/office/drawing/2014/main" val="2687680640"/>
                    </a:ext>
                  </a:extLst>
                </a:gridCol>
                <a:gridCol w="2196243">
                  <a:extLst>
                    <a:ext uri="{9D8B030D-6E8A-4147-A177-3AD203B41FA5}">
                      <a16:colId xmlns:a16="http://schemas.microsoft.com/office/drawing/2014/main" val="2780177087"/>
                    </a:ext>
                  </a:extLst>
                </a:gridCol>
                <a:gridCol w="2196245">
                  <a:extLst>
                    <a:ext uri="{9D8B030D-6E8A-4147-A177-3AD203B41FA5}">
                      <a16:colId xmlns:a16="http://schemas.microsoft.com/office/drawing/2014/main" val="825654104"/>
                    </a:ext>
                  </a:extLst>
                </a:gridCol>
              </a:tblGrid>
              <a:tr h="449147">
                <a:tc>
                  <a:txBody>
                    <a:bodyPr/>
                    <a:lstStyle/>
                    <a:p>
                      <a:pPr algn="ctr"/>
                      <a:r>
                        <a:rPr kumimoji="1" lang="ja-JP" altLang="en-US" sz="1400">
                          <a:latin typeface="BIZ UDゴシック" panose="020B0400000000000000" pitchFamily="49" charset="-128"/>
                          <a:ea typeface="BIZ UDゴシック" panose="020B0400000000000000" pitchFamily="49" charset="-128"/>
                        </a:rPr>
                        <a:t>取組の観点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取組内容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評価</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課題</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検討の方向性</a:t>
                      </a:r>
                    </a:p>
                  </a:txBody>
                  <a:tcPr/>
                </a:tc>
                <a:extLst>
                  <a:ext uri="{0D108BD9-81ED-4DB2-BD59-A6C34878D82A}">
                    <a16:rowId xmlns:a16="http://schemas.microsoft.com/office/drawing/2014/main" val="291710965"/>
                  </a:ext>
                </a:extLst>
              </a:tr>
              <a:tr h="622505">
                <a:tc rowSpan="3">
                  <a:txBody>
                    <a:bodyPr/>
                    <a:lstStyle/>
                    <a:p>
                      <a:pPr marL="180000" lvl="0" indent="-180000"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①点検業務の充実</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定期点検の実施</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〇</a:t>
                      </a:r>
                    </a:p>
                  </a:txBody>
                  <a:tcPr/>
                </a:tc>
                <a:tc>
                  <a:txBody>
                    <a:bodyPr/>
                    <a:lstStyle/>
                    <a:p>
                      <a:pPr marL="182563" indent="-182563">
                        <a:spcAft>
                          <a:spcPts val="600"/>
                        </a:spcAft>
                        <a:buFont typeface="Arial" panose="020B0604020202020204" pitchFamily="34" charset="0"/>
                        <a:buChar char="•"/>
                      </a:pPr>
                      <a:r>
                        <a:rPr kumimoji="1" lang="ja-JP" altLang="en-US" sz="1400">
                          <a:solidFill>
                            <a:schemeClr val="tx1"/>
                          </a:solidFill>
                          <a:latin typeface="BIZ UDゴシック" panose="020B0400000000000000" pitchFamily="49" charset="-128"/>
                          <a:ea typeface="BIZ UDゴシック" panose="020B0400000000000000" pitchFamily="49" charset="-128"/>
                        </a:rPr>
                        <a:t>点検の効率化</a:t>
                      </a:r>
                    </a:p>
                  </a:txBody>
                  <a:tcPr/>
                </a:tc>
                <a:tc>
                  <a:txBody>
                    <a:bodyPr/>
                    <a:lstStyle/>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新技術の活用を検討</a:t>
                      </a:r>
                    </a:p>
                  </a:txBody>
                  <a:tcPr/>
                </a:tc>
                <a:extLst>
                  <a:ext uri="{0D108BD9-81ED-4DB2-BD59-A6C34878D82A}">
                    <a16:rowId xmlns:a16="http://schemas.microsoft.com/office/drawing/2014/main" val="1711475648"/>
                  </a:ext>
                </a:extLst>
              </a:tr>
              <a:tr h="563159">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a:solidFill>
                            <a:schemeClr val="dk1"/>
                          </a:solidFill>
                          <a:latin typeface="BIZ UDゴシック" panose="020B0400000000000000" pitchFamily="49" charset="-128"/>
                          <a:ea typeface="BIZ UDゴシック" panose="020B0400000000000000" pitchFamily="49" charset="-128"/>
                          <a:cs typeface="+mn-cs"/>
                        </a:rPr>
                        <a:t>不可視部分の点検</a:t>
                      </a:r>
                      <a:endParaRPr kumimoji="1" lang="ja-JP" altLang="ja-JP" sz="1400" kern="120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algn="ctr">
                        <a:lnSpc>
                          <a:spcPct val="100000"/>
                        </a:lnSpc>
                        <a:spcAft>
                          <a:spcPts val="600"/>
                        </a:spcAft>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400">
                        <a:latin typeface="BIZ UDゴシック" panose="020B0400000000000000" pitchFamily="49" charset="-128"/>
                        <a:ea typeface="BIZ UDゴシック" panose="020B0400000000000000" pitchFamily="49" charset="-128"/>
                      </a:endParaRPr>
                    </a:p>
                  </a:txBody>
                  <a:tcPr/>
                </a:tc>
                <a:tc>
                  <a:txBody>
                    <a:bodyPr/>
                    <a:lstStyle/>
                    <a:p>
                      <a:pPr marL="0" indent="0" algn="ctr">
                        <a:spcAft>
                          <a:spcPts val="600"/>
                        </a:spcAft>
                        <a:buFont typeface="Arial" panose="020B0604020202020204" pitchFamily="34" charset="0"/>
                        <a:buNone/>
                      </a:pPr>
                      <a:r>
                        <a:rPr kumimoji="1" lang="ja-JP" altLang="en-US" sz="1400">
                          <a:latin typeface="BIZ UDゴシック" panose="020B0400000000000000" pitchFamily="49" charset="-128"/>
                          <a:ea typeface="BIZ UDゴシック" panose="020B0400000000000000" pitchFamily="49" charset="-128"/>
                        </a:rPr>
                        <a:t>－</a:t>
                      </a:r>
                    </a:p>
                  </a:txBody>
                  <a:tcPr/>
                </a:tc>
                <a:tc>
                  <a:txBody>
                    <a:bodyPr/>
                    <a:lstStyle/>
                    <a:p>
                      <a:pPr marL="0" indent="0" algn="ctr">
                        <a:spcAft>
                          <a:spcPts val="600"/>
                        </a:spcAft>
                        <a:buFont typeface="Arial" panose="020B0604020202020204" pitchFamily="34" charset="0"/>
                        <a:buNone/>
                      </a:pPr>
                      <a:r>
                        <a:rPr kumimoji="1" lang="ja-JP" altLang="en-US" sz="1400">
                          <a:latin typeface="BIZ UDゴシック" panose="020B0400000000000000" pitchFamily="49" charset="-128"/>
                          <a:ea typeface="BIZ UDゴシック" panose="020B0400000000000000" pitchFamily="49" charset="-128"/>
                        </a:rPr>
                        <a:t>－</a:t>
                      </a:r>
                    </a:p>
                  </a:txBody>
                  <a:tcPr/>
                </a:tc>
                <a:extLst>
                  <a:ext uri="{0D108BD9-81ED-4DB2-BD59-A6C34878D82A}">
                    <a16:rowId xmlns:a16="http://schemas.microsoft.com/office/drawing/2014/main" val="3108726085"/>
                  </a:ext>
                </a:extLst>
              </a:tr>
              <a:tr h="588969">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中間点検の実施</a:t>
                      </a:r>
                      <a:endPar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lvl="0" indent="0" algn="ctr" defTabSz="914377" rtl="0" eaLnBrk="1" latinLnBrk="0" hangingPunct="1">
                        <a:spcAft>
                          <a:spcPts val="0"/>
                        </a:spcAft>
                        <a:buFont typeface="Arial" panose="020B0604020202020204" pitchFamily="34" charset="0"/>
                        <a:buNone/>
                      </a:pPr>
                      <a:r>
                        <a:rPr kumimoji="1" lang="ja-JP" altLang="en-US" sz="1400" kern="1200">
                          <a:solidFill>
                            <a:schemeClr val="tx1"/>
                          </a:solidFill>
                          <a:effectLst/>
                          <a:latin typeface="BIZ UDゴシック" panose="020B0400000000000000" pitchFamily="49" charset="-128"/>
                          <a:ea typeface="BIZ UDゴシック" panose="020B0400000000000000" pitchFamily="49" charset="-128"/>
                          <a:cs typeface="+mn-cs"/>
                        </a:rPr>
                        <a:t>－</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txBody>
                  <a:tcPr/>
                </a:tc>
                <a:tc>
                  <a:txBody>
                    <a:bodyPr/>
                    <a:lstStyle/>
                    <a:p>
                      <a:pPr marL="0" marR="0" lvl="0" indent="0" algn="ctr"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txBody>
                  <a:tcPr/>
                </a:tc>
                <a:extLst>
                  <a:ext uri="{0D108BD9-81ED-4DB2-BD59-A6C34878D82A}">
                    <a16:rowId xmlns:a16="http://schemas.microsoft.com/office/drawing/2014/main" val="2285486901"/>
                  </a:ext>
                </a:extLst>
              </a:tr>
              <a:tr h="0">
                <a:tc rowSpan="4">
                  <a:txBody>
                    <a:bodyPr/>
                    <a:lstStyle/>
                    <a:p>
                      <a:pPr marL="180000" marR="0" lvl="0" indent="-18000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②予防保全の推進とレベルアップ、更新時期見極め</a:t>
                      </a:r>
                      <a:endParaRPr kumimoji="1" lang="ja-JP"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重点化指標に基づく補修の実施</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tc>
                <a:tc>
                  <a:txBody>
                    <a:bodyPr/>
                    <a:lstStyle/>
                    <a:p>
                      <a:pPr marL="182563" indent="-182563">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panose="020B0400000000000000" pitchFamily="49" charset="-128"/>
                        </a:rPr>
                        <a:t>重点化指標に</a:t>
                      </a:r>
                      <a:r>
                        <a:rPr kumimoji="1" lang="ja-JP" altLang="en-US" sz="1400" dirty="0">
                          <a:solidFill>
                            <a:schemeClr val="tx1"/>
                          </a:solidFill>
                          <a:latin typeface="BIZ UDゴシック" panose="020B0400000000000000" pitchFamily="49" charset="-128"/>
                          <a:ea typeface="BIZ UDゴシック" panose="020B0400000000000000" pitchFamily="49" charset="-128"/>
                        </a:rPr>
                        <a:t>基づき対策</a:t>
                      </a:r>
                      <a:r>
                        <a:rPr kumimoji="1" lang="ja-JP" altLang="en-US" sz="1400" dirty="0">
                          <a:latin typeface="BIZ UDゴシック" panose="020B0400000000000000" pitchFamily="49" charset="-128"/>
                          <a:ea typeface="BIZ UDゴシック" panose="020B0400000000000000" pitchFamily="49" charset="-128"/>
                        </a:rPr>
                        <a:t>を実施</a:t>
                      </a:r>
                      <a:endParaRPr kumimoji="1" lang="en-US" altLang="ja-JP" sz="1400" dirty="0">
                        <a:latin typeface="BIZ UDゴシック" panose="020B0400000000000000" pitchFamily="49" charset="-128"/>
                        <a:ea typeface="BIZ UDゴシック" panose="020B0400000000000000" pitchFamily="49" charset="-128"/>
                      </a:endParaRPr>
                    </a:p>
                    <a:p>
                      <a:pPr marL="182563" indent="-182563">
                        <a:spcAft>
                          <a:spcPts val="600"/>
                        </a:spcAft>
                        <a:buFont typeface="Arial" panose="020B0604020202020204" pitchFamily="34" charset="0"/>
                        <a:buChar char="•"/>
                      </a:pPr>
                      <a:endParaRPr kumimoji="1" lang="ja-JP" altLang="en-US" sz="1100" dirty="0">
                        <a:latin typeface="BIZ UDゴシック" panose="020B0400000000000000" pitchFamily="49" charset="-128"/>
                        <a:ea typeface="BIZ UDゴシック" panose="020B0400000000000000" pitchFamily="49" charset="-128"/>
                      </a:endParaRPr>
                    </a:p>
                  </a:txBody>
                  <a:tcPr/>
                </a:tc>
                <a:tc>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1" lang="ja-JP" altLang="en-US" sz="1400">
                          <a:latin typeface="BIZ UDゴシック" panose="020B0400000000000000" pitchFamily="49" charset="-128"/>
                          <a:ea typeface="BIZ UDゴシック" panose="020B0400000000000000" pitchFamily="49" charset="-128"/>
                        </a:rPr>
                        <a:t>－</a:t>
                      </a:r>
                      <a:endParaRPr kumimoji="1" lang="en-US" altLang="ja-JP" sz="140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677673558"/>
                  </a:ext>
                </a:extLst>
              </a:tr>
              <a:tr h="149721">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目標管理水準の保持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tc>
                <a:tc>
                  <a:txBody>
                    <a:bodyPr/>
                    <a:lstStyle/>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dirty="0">
                          <a:latin typeface="BIZ UDゴシック" panose="020B0400000000000000" pitchFamily="49" charset="-128"/>
                          <a:ea typeface="BIZ UDゴシック" panose="020B0400000000000000" pitchFamily="49" charset="-128"/>
                        </a:rPr>
                        <a:t>対策を進めているものの、定期点検のたびに新たな要対策箇所が出現</a:t>
                      </a:r>
                      <a:endParaRPr kumimoji="1" lang="en-US" altLang="ja-JP" sz="1400" dirty="0">
                        <a:latin typeface="BIZ UDゴシック" panose="020B0400000000000000" pitchFamily="49" charset="-128"/>
                        <a:ea typeface="BIZ UDゴシック" panose="020B0400000000000000" pitchFamily="49" charset="-128"/>
                      </a:endParaRPr>
                    </a:p>
                    <a:p>
                      <a:pPr marL="0" marR="0" lvl="0" indent="0" algn="l"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en-US" sz="1200" dirty="0">
                        <a:latin typeface="BIZ UDゴシック" panose="020B0400000000000000" pitchFamily="49" charset="-128"/>
                        <a:ea typeface="BIZ UDゴシック" panose="020B0400000000000000" pitchFamily="49" charset="-128"/>
                      </a:endParaRPr>
                    </a:p>
                  </a:txBody>
                  <a:tcPr/>
                </a:tc>
                <a:tc>
                  <a:txBody>
                    <a:bodyPr/>
                    <a:lstStyle/>
                    <a:p>
                      <a:pPr marL="180975" indent="-180975">
                        <a:buFont typeface="Arial" panose="020B0604020202020204" pitchFamily="34" charset="0"/>
                        <a:buChar char="•"/>
                      </a:pPr>
                      <a:r>
                        <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rPr>
                        <a:t>引き続き要対策箇所の対策を実施</a:t>
                      </a:r>
                      <a:endPar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endParaRPr>
                    </a:p>
                    <a:p>
                      <a:pPr marL="0" indent="0">
                        <a:buFont typeface="Arial" panose="020B0604020202020204" pitchFamily="34" charset="0"/>
                        <a:buNone/>
                      </a:pPr>
                      <a:endParaRPr kumimoji="1" lang="en-US" sz="1400" kern="1200" dirty="0">
                        <a:solidFill>
                          <a:schemeClr val="tx1"/>
                        </a:solidFill>
                        <a:latin typeface="BIZ UDゴシック" panose="020B0400000000000000" pitchFamily="49" charset="-128"/>
                        <a:ea typeface="BIZ UDゴシック" panose="020B0400000000000000" pitchFamily="49" charset="-128"/>
                        <a:cs typeface="+mn-cs"/>
                      </a:endParaRPr>
                    </a:p>
                    <a:p>
                      <a:pPr marL="0" indent="0">
                        <a:buFont typeface="Arial" panose="020B0604020202020204" pitchFamily="34" charset="0"/>
                        <a:buNone/>
                      </a:pPr>
                      <a:endParaRPr kumimoji="1" sz="1400" kern="1200" dirty="0">
                        <a:solidFill>
                          <a:schemeClr val="tx1"/>
                        </a:solidFill>
                        <a:latin typeface="BIZ UDゴシック" panose="020B0400000000000000" pitchFamily="49" charset="-128"/>
                        <a:ea typeface="BIZ UDゴシック" panose="020B0400000000000000" pitchFamily="49" charset="-128"/>
                        <a:cs typeface="+mn-cs"/>
                      </a:endParaRPr>
                    </a:p>
                  </a:txBody>
                  <a:tcPr/>
                </a:tc>
                <a:extLst>
                  <a:ext uri="{0D108BD9-81ED-4DB2-BD59-A6C34878D82A}">
                    <a16:rowId xmlns:a16="http://schemas.microsoft.com/office/drawing/2014/main" val="4076970444"/>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点検、補修・</a:t>
                      </a:r>
                      <a:r>
                        <a:rPr kumimoji="1" lang="ja-JP" altLang="en-US" sz="14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rPr>
                        <a:t>補強履</a:t>
                      </a: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歴などの蓄積</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rPr>
                        <a:t>△</a:t>
                      </a:r>
                    </a:p>
                  </a:txBody>
                  <a:tcPr/>
                </a:tc>
                <a:tc>
                  <a:txBody>
                    <a:bodyPr/>
                    <a:lstStyle/>
                    <a:p>
                      <a:pPr marL="182563" indent="-182563">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被災履歴や対策履歴のデータ蓄積・共有ができていない</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182563" indent="-182563">
                        <a:spcAft>
                          <a:spcPts val="600"/>
                        </a:spcAft>
                        <a:buFont typeface="Arial" panose="020B0604020202020204" pitchFamily="34" charset="0"/>
                        <a:buChar char="•"/>
                      </a:pP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182563" indent="-182563">
                        <a:spcAft>
                          <a:spcPts val="600"/>
                        </a:spcAft>
                        <a:buFont typeface="Arial" panose="020B0604020202020204" pitchFamily="34" charset="0"/>
                        <a:buChar char="•"/>
                      </a:pPr>
                      <a:r>
                        <a:rPr kumimoji="1" lang="ja-JP" altLang="en-US" sz="1400" dirty="0">
                          <a:latin typeface="BIZ UDゴシック" panose="020B0400000000000000" pitchFamily="49" charset="-128"/>
                          <a:ea typeface="BIZ UDゴシック" panose="020B0400000000000000" pitchFamily="49" charset="-128"/>
                        </a:rPr>
                        <a:t>データ運用ルールの周知徹底（蓄積・活用）</a:t>
                      </a:r>
                    </a:p>
                  </a:txBody>
                  <a:tcPr/>
                </a:tc>
                <a:extLst>
                  <a:ext uri="{0D108BD9-81ED-4DB2-BD59-A6C34878D82A}">
                    <a16:rowId xmlns:a16="http://schemas.microsoft.com/office/drawing/2014/main" val="3320700903"/>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更新対象施設の抽出</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algn="ctr">
                        <a:lnSpc>
                          <a:spcPts val="2200"/>
                        </a:lnSpc>
                      </a:pPr>
                      <a:r>
                        <a:rPr kumimoji="1" lang="ja-JP" altLang="en-US" sz="1400">
                          <a:latin typeface="BIZ UDゴシック" panose="020B0400000000000000" pitchFamily="49" charset="-128"/>
                          <a:ea typeface="BIZ UDゴシック" panose="020B0400000000000000" pitchFamily="49" charset="-128"/>
                        </a:rPr>
                        <a:t>－</a:t>
                      </a:r>
                    </a:p>
                  </a:txBody>
                  <a:tcPr/>
                </a:tc>
                <a:tc>
                  <a:txBody>
                    <a:bodyPr/>
                    <a:lstStyle/>
                    <a:p>
                      <a:pPr marL="0" indent="0" algn="ctr">
                        <a:spcAft>
                          <a:spcPts val="600"/>
                        </a:spcAft>
                        <a:buFont typeface="Arial" panose="020B0604020202020204" pitchFamily="34" charset="0"/>
                        <a:buNone/>
                      </a:pPr>
                      <a:r>
                        <a:rPr kumimoji="1" lang="ja-JP" altLang="en-US" sz="1400">
                          <a:latin typeface="BIZ UDゴシック" panose="020B0400000000000000" pitchFamily="49" charset="-128"/>
                          <a:ea typeface="BIZ UDゴシック" panose="020B0400000000000000" pitchFamily="49" charset="-128"/>
                        </a:rPr>
                        <a:t>－</a:t>
                      </a:r>
                      <a:endParaRPr kumimoji="1" lang="en-US" altLang="ja-JP" sz="1400">
                        <a:latin typeface="BIZ UDゴシック" panose="020B0400000000000000" pitchFamily="49" charset="-128"/>
                        <a:ea typeface="BIZ UDゴシック" panose="020B0400000000000000" pitchFamily="49" charset="-128"/>
                      </a:endParaRPr>
                    </a:p>
                  </a:txBody>
                  <a:tcPr/>
                </a:tc>
                <a:tc>
                  <a:txBody>
                    <a:bodyPr/>
                    <a:lstStyle/>
                    <a:p>
                      <a:pPr marL="0" indent="0" algn="ctr">
                        <a:spcAft>
                          <a:spcPts val="600"/>
                        </a:spcAft>
                        <a:buFont typeface="Arial" panose="020B0604020202020204" pitchFamily="34" charset="0"/>
                        <a:buNone/>
                      </a:pPr>
                      <a:r>
                        <a:rPr kumimoji="1" lang="ja-JP" altLang="en-US" sz="1400" dirty="0">
                          <a:latin typeface="BIZ UDゴシック" panose="020B0400000000000000" pitchFamily="49" charset="-128"/>
                          <a:ea typeface="BIZ UDゴシック" panose="020B0400000000000000" pitchFamily="49" charset="-128"/>
                        </a:rPr>
                        <a:t>－</a:t>
                      </a:r>
                      <a:endParaRPr kumimoji="1" lang="en-US" altLang="ja-JP" sz="1400" dirty="0">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554027095"/>
                  </a:ext>
                </a:extLst>
              </a:tr>
            </a:tbl>
          </a:graphicData>
        </a:graphic>
      </p:graphicFrame>
    </p:spTree>
    <p:extLst>
      <p:ext uri="{BB962C8B-B14F-4D97-AF65-F5344CB8AC3E}">
        <p14:creationId xmlns:p14="http://schemas.microsoft.com/office/powerpoint/2010/main" val="33253532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BBF54-0B52-47E8-D7C4-6898DF79C7B9}"/>
            </a:ext>
          </a:extLst>
        </p:cNvPr>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99ABD497-9909-9A71-EFBA-6CF3CE7FD0CA}"/>
              </a:ext>
            </a:extLst>
          </p:cNvPr>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49</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23699C62-A0AF-A173-A930-5B9996D540BE}"/>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572B4C41-98B8-BF1B-8C21-25B27B97FCC7}"/>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dirty="0">
                <a:solidFill>
                  <a:schemeClr val="bg1"/>
                </a:solidFill>
                <a:latin typeface="BIZ UDゴシック" panose="020B0400000000000000" pitchFamily="49" charset="-128"/>
                <a:ea typeface="BIZ UDゴシック" panose="020B0400000000000000" pitchFamily="49" charset="-128"/>
              </a:rPr>
              <a:t>　６）課題認識・論点　－その他（標識・照明）－</a:t>
            </a:r>
            <a:endParaRPr lang="en-US" altLang="ja-JP" b="1" dirty="0">
              <a:solidFill>
                <a:schemeClr val="bg1"/>
              </a:solidFill>
              <a:latin typeface="BIZ UDゴシック" panose="020B0400000000000000" pitchFamily="49" charset="-128"/>
              <a:ea typeface="BIZ UDゴシック" panose="020B0400000000000000" pitchFamily="49" charset="-128"/>
            </a:endParaRPr>
          </a:p>
        </p:txBody>
      </p:sp>
      <p:sp>
        <p:nvSpPr>
          <p:cNvPr id="2" name="Text Box 5">
            <a:extLst>
              <a:ext uri="{FF2B5EF4-FFF2-40B4-BE49-F238E27FC236}">
                <a16:creationId xmlns:a16="http://schemas.microsoft.com/office/drawing/2014/main" id="{47EBB0D3-2262-A023-E5DA-4AC57B6750A5}"/>
              </a:ext>
            </a:extLst>
          </p:cNvPr>
          <p:cNvSpPr txBox="1">
            <a:spLocks noChangeArrowheads="1"/>
          </p:cNvSpPr>
          <p:nvPr/>
        </p:nvSpPr>
        <p:spPr bwMode="auto">
          <a:xfrm>
            <a:off x="107504" y="596588"/>
            <a:ext cx="880219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ea typeface="ＭＳ Ｐゴシック" charset="-128"/>
              </a:defRPr>
            </a:lvl1pPr>
            <a:lvl2pPr marL="742950" indent="-285750">
              <a:defRPr>
                <a:solidFill>
                  <a:schemeClr val="tx1"/>
                </a:solidFill>
                <a:latin typeface="Arial" charset="0"/>
                <a:ea typeface="ＭＳ Ｐゴシック" charset="-128"/>
              </a:defRPr>
            </a:lvl2pPr>
            <a:lvl3pPr marL="1143000" indent="-228600">
              <a:defRPr>
                <a:solidFill>
                  <a:schemeClr val="tx1"/>
                </a:solidFill>
                <a:latin typeface="Arial" charset="0"/>
                <a:ea typeface="ＭＳ Ｐゴシック" charset="-128"/>
              </a:defRPr>
            </a:lvl3pPr>
            <a:lvl4pPr marL="1600200" indent="-228600">
              <a:defRPr>
                <a:solidFill>
                  <a:schemeClr val="tx1"/>
                </a:solidFill>
                <a:latin typeface="Arial" charset="0"/>
                <a:ea typeface="ＭＳ Ｐゴシック" charset="-128"/>
              </a:defRPr>
            </a:lvl4pPr>
            <a:lvl5pPr marL="2057400" indent="-228600">
              <a:defRPr>
                <a:solidFill>
                  <a:schemeClr val="tx1"/>
                </a:solidFill>
                <a:latin typeface="Arial" charset="0"/>
                <a:ea typeface="ＭＳ Ｐゴシック" charset="-128"/>
              </a:defRPr>
            </a:lvl5pPr>
            <a:lvl6pPr marL="2514600" indent="-228600" algn="ctr" eaLnBrk="0" fontAlgn="base" hangingPunct="0">
              <a:spcBef>
                <a:spcPct val="0"/>
              </a:spcBef>
              <a:spcAft>
                <a:spcPct val="0"/>
              </a:spcAft>
              <a:defRPr>
                <a:solidFill>
                  <a:schemeClr val="tx1"/>
                </a:solidFill>
                <a:latin typeface="Arial" charset="0"/>
                <a:ea typeface="ＭＳ Ｐゴシック" charset="-128"/>
              </a:defRPr>
            </a:lvl6pPr>
            <a:lvl7pPr marL="2971800" indent="-228600" algn="ctr" eaLnBrk="0" fontAlgn="base" hangingPunct="0">
              <a:spcBef>
                <a:spcPct val="0"/>
              </a:spcBef>
              <a:spcAft>
                <a:spcPct val="0"/>
              </a:spcAft>
              <a:defRPr>
                <a:solidFill>
                  <a:schemeClr val="tx1"/>
                </a:solidFill>
                <a:latin typeface="Arial" charset="0"/>
                <a:ea typeface="ＭＳ Ｐゴシック" charset="-128"/>
              </a:defRPr>
            </a:lvl7pPr>
            <a:lvl8pPr marL="3429000" indent="-228600" algn="ctr" eaLnBrk="0" fontAlgn="base" hangingPunct="0">
              <a:spcBef>
                <a:spcPct val="0"/>
              </a:spcBef>
              <a:spcAft>
                <a:spcPct val="0"/>
              </a:spcAft>
              <a:defRPr>
                <a:solidFill>
                  <a:schemeClr val="tx1"/>
                </a:solidFill>
                <a:latin typeface="Arial" charset="0"/>
                <a:ea typeface="ＭＳ Ｐゴシック" charset="-128"/>
              </a:defRPr>
            </a:lvl8pPr>
            <a:lvl9pPr marL="3886200" indent="-228600" algn="ctr" eaLnBrk="0" fontAlgn="base" hangingPunct="0">
              <a:spcBef>
                <a:spcPct val="0"/>
              </a:spcBef>
              <a:spcAft>
                <a:spcPct val="0"/>
              </a:spcAft>
              <a:defRPr>
                <a:solidFill>
                  <a:schemeClr val="tx1"/>
                </a:solidFill>
                <a:latin typeface="Arial" charset="0"/>
                <a:ea typeface="ＭＳ Ｐゴシック" charset="-128"/>
              </a:defRPr>
            </a:lvl9pPr>
          </a:lstStyle>
          <a:p>
            <a:pPr algn="l" eaLnBrk="1" hangingPunct="1">
              <a:spcBef>
                <a:spcPts val="600"/>
              </a:spcBef>
            </a:pP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◇課題認識・論点 </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その他（標識・照明）</a:t>
            </a:r>
            <a:r>
              <a:rPr lang="en-US" altLang="ja-JP" sz="1600" dirty="0">
                <a:solidFill>
                  <a:srgbClr val="000000"/>
                </a:solidFill>
                <a:latin typeface="BIZ UDゴシック" panose="020B0400000000000000" pitchFamily="49" charset="-128"/>
                <a:ea typeface="BIZ UDゴシック" panose="020B0400000000000000" pitchFamily="49" charset="-128"/>
                <a:cs typeface="Meiryo UI" panose="020B0604030504040204" pitchFamily="50" charset="-128"/>
              </a:rPr>
              <a:t>-</a:t>
            </a:r>
          </a:p>
        </p:txBody>
      </p:sp>
      <p:graphicFrame>
        <p:nvGraphicFramePr>
          <p:cNvPr id="7" name="表 6">
            <a:extLst>
              <a:ext uri="{FF2B5EF4-FFF2-40B4-BE49-F238E27FC236}">
                <a16:creationId xmlns:a16="http://schemas.microsoft.com/office/drawing/2014/main" id="{636AA017-C2B8-0CFC-F21C-71F49CBF80CF}"/>
              </a:ext>
            </a:extLst>
          </p:cNvPr>
          <p:cNvGraphicFramePr>
            <a:graphicFrameLocks noGrp="1"/>
          </p:cNvGraphicFramePr>
          <p:nvPr>
            <p:extLst>
              <p:ext uri="{D42A27DB-BD31-4B8C-83A1-F6EECF244321}">
                <p14:modId xmlns:p14="http://schemas.microsoft.com/office/powerpoint/2010/main" val="3641778349"/>
              </p:ext>
            </p:extLst>
          </p:nvPr>
        </p:nvGraphicFramePr>
        <p:xfrm>
          <a:off x="251518" y="981839"/>
          <a:ext cx="8568954" cy="5133605"/>
        </p:xfrm>
        <a:graphic>
          <a:graphicData uri="http://schemas.openxmlformats.org/drawingml/2006/table">
            <a:tbl>
              <a:tblPr firstRow="1" bandRow="1">
                <a:tableStyleId>{5C22544A-7EE6-4342-B048-85BDC9FD1C3A}</a:tableStyleId>
              </a:tblPr>
              <a:tblGrid>
                <a:gridCol w="1656186">
                  <a:extLst>
                    <a:ext uri="{9D8B030D-6E8A-4147-A177-3AD203B41FA5}">
                      <a16:colId xmlns:a16="http://schemas.microsoft.com/office/drawing/2014/main" val="1697429304"/>
                    </a:ext>
                  </a:extLst>
                </a:gridCol>
                <a:gridCol w="1872208">
                  <a:extLst>
                    <a:ext uri="{9D8B030D-6E8A-4147-A177-3AD203B41FA5}">
                      <a16:colId xmlns:a16="http://schemas.microsoft.com/office/drawing/2014/main" val="2068614768"/>
                    </a:ext>
                  </a:extLst>
                </a:gridCol>
                <a:gridCol w="648072">
                  <a:extLst>
                    <a:ext uri="{9D8B030D-6E8A-4147-A177-3AD203B41FA5}">
                      <a16:colId xmlns:a16="http://schemas.microsoft.com/office/drawing/2014/main" val="2687680640"/>
                    </a:ext>
                  </a:extLst>
                </a:gridCol>
                <a:gridCol w="2160240">
                  <a:extLst>
                    <a:ext uri="{9D8B030D-6E8A-4147-A177-3AD203B41FA5}">
                      <a16:colId xmlns:a16="http://schemas.microsoft.com/office/drawing/2014/main" val="2780177087"/>
                    </a:ext>
                  </a:extLst>
                </a:gridCol>
                <a:gridCol w="2232248">
                  <a:extLst>
                    <a:ext uri="{9D8B030D-6E8A-4147-A177-3AD203B41FA5}">
                      <a16:colId xmlns:a16="http://schemas.microsoft.com/office/drawing/2014/main" val="825654104"/>
                    </a:ext>
                  </a:extLst>
                </a:gridCol>
              </a:tblGrid>
              <a:tr h="413058">
                <a:tc>
                  <a:txBody>
                    <a:bodyPr/>
                    <a:lstStyle/>
                    <a:p>
                      <a:pPr algn="ctr"/>
                      <a:r>
                        <a:rPr kumimoji="1" lang="ja-JP" altLang="en-US" sz="1400">
                          <a:latin typeface="BIZ UDゴシック" panose="020B0400000000000000" pitchFamily="49" charset="-128"/>
                          <a:ea typeface="BIZ UDゴシック" panose="020B0400000000000000" pitchFamily="49" charset="-128"/>
                        </a:rPr>
                        <a:t>取組の観点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取組内容</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評価</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課題</a:t>
                      </a:r>
                    </a:p>
                  </a:txBody>
                  <a:tcPr/>
                </a:tc>
                <a:tc>
                  <a:txBody>
                    <a:bodyPr/>
                    <a:lstStyle/>
                    <a:p>
                      <a:pPr algn="ctr"/>
                      <a:r>
                        <a:rPr kumimoji="1" lang="ja-JP" altLang="en-US" sz="1400">
                          <a:latin typeface="BIZ UDゴシック" panose="020B0400000000000000" pitchFamily="49" charset="-128"/>
                          <a:ea typeface="BIZ UDゴシック" panose="020B0400000000000000" pitchFamily="49" charset="-128"/>
                        </a:rPr>
                        <a:t>検討の方向性</a:t>
                      </a:r>
                    </a:p>
                  </a:txBody>
                  <a:tcPr/>
                </a:tc>
                <a:extLst>
                  <a:ext uri="{0D108BD9-81ED-4DB2-BD59-A6C34878D82A}">
                    <a16:rowId xmlns:a16="http://schemas.microsoft.com/office/drawing/2014/main" val="291710965"/>
                  </a:ext>
                </a:extLst>
              </a:tr>
              <a:tr h="0">
                <a:tc rowSpan="3">
                  <a:txBody>
                    <a:bodyPr/>
                    <a:lstStyle/>
                    <a:p>
                      <a:pPr marL="180000" lvl="0" indent="-180000" algn="l" defTabSz="914377" rtl="0" eaLnBrk="1" latinLnBrk="0" hangingPunct="1">
                        <a:spcAft>
                          <a:spcPts val="0"/>
                        </a:spcAft>
                        <a:buFont typeface="Arial" panose="020B0604020202020204" pitchFamily="34" charset="0"/>
                        <a:buNone/>
                      </a:pPr>
                      <a:r>
                        <a:rPr kumimoji="1" lang="ja-JP" altLang="en-US" sz="1400" kern="1200" dirty="0">
                          <a:solidFill>
                            <a:schemeClr val="dk1"/>
                          </a:solidFill>
                          <a:latin typeface="BIZ UDゴシック" panose="020B0400000000000000" pitchFamily="49" charset="-128"/>
                          <a:ea typeface="BIZ UDゴシック" panose="020B0400000000000000" pitchFamily="49" charset="-128"/>
                          <a:cs typeface="+mn-cs"/>
                        </a:rPr>
                        <a:t>①点検業務の充実</a:t>
                      </a:r>
                      <a:endParaRPr kumimoji="1" lang="ja-JP" altLang="ja-JP" sz="1400" kern="1200" dirty="0">
                        <a:solidFill>
                          <a:schemeClr val="dk1"/>
                        </a:solidFill>
                        <a:latin typeface="BIZ UDゴシック" panose="020B0400000000000000" pitchFamily="49" charset="-128"/>
                        <a:ea typeface="BIZ UDゴシック" panose="020B0400000000000000" pitchFamily="49" charset="-128"/>
                        <a:cs typeface="+mn-cs"/>
                      </a:endParaRPr>
                    </a:p>
                  </a:txBody>
                  <a:tcPr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dirty="0">
                          <a:solidFill>
                            <a:schemeClr val="dk1"/>
                          </a:solidFill>
                          <a:latin typeface="BIZ UDゴシック" panose="020B0400000000000000" pitchFamily="49" charset="-128"/>
                          <a:ea typeface="BIZ UDゴシック" panose="020B0400000000000000" pitchFamily="49" charset="-128"/>
                          <a:cs typeface="+mn-cs"/>
                        </a:rPr>
                        <a:t>定期点検の実施</a:t>
                      </a:r>
                      <a:endParaRPr kumimoji="1" lang="ja-JP" altLang="ja-JP" sz="1400" kern="1200" dirty="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tc>
                <a:tc rowSpan="2">
                  <a:txBody>
                    <a:bodyPr/>
                    <a:lstStyle/>
                    <a:p>
                      <a:pPr marL="182563" indent="-182563">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施設数が膨大なため対応苦慮</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182563" indent="-182563">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点検対象とする施設の明確化</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0" indent="0">
                        <a:spcAft>
                          <a:spcPts val="600"/>
                        </a:spcAft>
                        <a:buFont typeface="Arial" panose="020B0604020202020204" pitchFamily="34" charset="0"/>
                        <a:buNone/>
                      </a:pPr>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711475648"/>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lvl="0" indent="0" algn="l" defTabSz="914377" rtl="0" eaLnBrk="1" latinLnBrk="0" hangingPunct="1">
                        <a:spcAft>
                          <a:spcPts val="0"/>
                        </a:spcAft>
                        <a:buFont typeface="Arial" panose="020B0604020202020204" pitchFamily="34" charset="0"/>
                        <a:buNone/>
                      </a:pPr>
                      <a:r>
                        <a:rPr kumimoji="1" lang="ja-JP" altLang="en-US" sz="1400" kern="1200" dirty="0">
                          <a:solidFill>
                            <a:schemeClr val="dk1"/>
                          </a:solidFill>
                          <a:latin typeface="BIZ UDゴシック" panose="020B0400000000000000" pitchFamily="49" charset="-128"/>
                          <a:ea typeface="BIZ UDゴシック" panose="020B0400000000000000" pitchFamily="49" charset="-128"/>
                          <a:cs typeface="+mn-cs"/>
                        </a:rPr>
                        <a:t>不可視部分の点検</a:t>
                      </a:r>
                      <a:endParaRPr kumimoji="1" lang="ja-JP" altLang="ja-JP" sz="1400" kern="1200" dirty="0">
                        <a:solidFill>
                          <a:schemeClr val="dk1"/>
                        </a:solidFill>
                        <a:latin typeface="BIZ UDゴシック" panose="020B0400000000000000" pitchFamily="49" charset="-128"/>
                        <a:ea typeface="BIZ UDゴシック" panose="020B0400000000000000" pitchFamily="49" charset="-128"/>
                        <a:cs typeface="+mn-cs"/>
                      </a:endParaRPr>
                    </a:p>
                  </a:txBody>
                  <a:tcPr/>
                </a:tc>
                <a:tc>
                  <a:txBody>
                    <a:bodyPr/>
                    <a:lstStyle/>
                    <a:p>
                      <a:pPr algn="ctr">
                        <a:lnSpc>
                          <a:spcPct val="100000"/>
                        </a:lnSpc>
                        <a:spcAft>
                          <a:spcPts val="600"/>
                        </a:spcAft>
                      </a:pPr>
                      <a:r>
                        <a:rPr kumimoji="1" lang="ja-JP" altLang="en-US" sz="1400" dirty="0">
                          <a:latin typeface="BIZ UDゴシック" panose="020B0400000000000000" pitchFamily="49" charset="-128"/>
                          <a:ea typeface="BIZ UDゴシック" panose="020B0400000000000000" pitchFamily="49" charset="-128"/>
                        </a:rPr>
                        <a:t>△</a:t>
                      </a:r>
                    </a:p>
                  </a:txBody>
                  <a:tcPr/>
                </a:tc>
                <a:tc vMerge="1">
                  <a:txBody>
                    <a:bodyPr/>
                    <a:lstStyle/>
                    <a:p>
                      <a:pPr marL="182563" indent="-182563">
                        <a:spcAft>
                          <a:spcPts val="600"/>
                        </a:spcAft>
                        <a:buFont typeface="Arial" panose="020B0604020202020204" pitchFamily="34" charset="0"/>
                        <a:buChar char="•"/>
                      </a:pPr>
                      <a:endParaRPr kumimoji="1" lang="ja-JP" altLang="en-US" sz="14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超音波探査や</a:t>
                      </a:r>
                      <a:r>
                        <a:rPr kumimoji="1" lang="en-US" altLang="ja-JP"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AI</a:t>
                      </a:r>
                      <a:r>
                        <a:rPr kumimoji="1" lang="ja-JP" altLang="en-US" sz="14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診断などを活用</a:t>
                      </a:r>
                    </a:p>
                  </a:txBody>
                  <a:tcPr/>
                </a:tc>
                <a:extLst>
                  <a:ext uri="{0D108BD9-81ED-4DB2-BD59-A6C34878D82A}">
                    <a16:rowId xmlns:a16="http://schemas.microsoft.com/office/drawing/2014/main" val="3108726085"/>
                  </a:ext>
                </a:extLst>
              </a:tr>
              <a:tr h="446806">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vert="eaVert"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中間点検の実施</a:t>
                      </a:r>
                      <a:endParaRPr kumimoji="1" lang="ja-JP"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algn="ctr">
                        <a:lnSpc>
                          <a:spcPct val="100000"/>
                        </a:lnSpc>
                        <a:spcAft>
                          <a:spcPts val="600"/>
                        </a:spcAft>
                      </a:pPr>
                      <a:r>
                        <a:rPr kumimoji="1" lang="ja-JP" altLang="en-US" sz="1400">
                          <a:latin typeface="BIZ UDゴシック" panose="020B0400000000000000" pitchFamily="49" charset="-128"/>
                          <a:ea typeface="BIZ UDゴシック" panose="020B0400000000000000" pitchFamily="49" charset="-128"/>
                        </a:rPr>
                        <a:t>－</a:t>
                      </a:r>
                    </a:p>
                  </a:txBody>
                  <a:tcPr/>
                </a:tc>
                <a:tc>
                  <a:txBody>
                    <a:bodyPr/>
                    <a:lstStyle/>
                    <a:p>
                      <a:pPr marL="0" indent="0" algn="ctr">
                        <a:spcAft>
                          <a:spcPts val="600"/>
                        </a:spcAft>
                        <a:buFont typeface="Arial" panose="020B0604020202020204" pitchFamily="34" charset="0"/>
                        <a:buNone/>
                      </a:pP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0" indent="0" algn="ctr">
                        <a:spcAft>
                          <a:spcPts val="600"/>
                        </a:spcAft>
                        <a:buFont typeface="Arial" panose="020B0604020202020204" pitchFamily="34" charset="0"/>
                        <a:buNone/>
                      </a:pPr>
                      <a:r>
                        <a:rPr kumimoji="1" lang="ja-JP" altLang="en-US" sz="1400">
                          <a:solidFill>
                            <a:schemeClr val="tx1"/>
                          </a:solidFill>
                          <a:latin typeface="BIZ UDゴシック" panose="020B0400000000000000" pitchFamily="49" charset="-128"/>
                          <a:ea typeface="BIZ UDゴシック" panose="020B0400000000000000" pitchFamily="49" charset="-128"/>
                        </a:rPr>
                        <a:t>－</a:t>
                      </a:r>
                      <a:endParaRPr kumimoji="1" lang="en-US" altLang="ja-JP" sz="140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2285486901"/>
                  </a:ext>
                </a:extLst>
              </a:tr>
              <a:tr h="0">
                <a:tc rowSpan="4">
                  <a:txBody>
                    <a:bodyPr/>
                    <a:lstStyle/>
                    <a:p>
                      <a:pPr marL="180000" marR="0" lvl="0" indent="-18000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②予防保全の推進とレベルアップ、更新時期見極め</a:t>
                      </a:r>
                      <a:endParaRPr kumimoji="1" lang="ja-JP"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重点化指標に基づく補修の実施</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algn="ctr">
                        <a:lnSpc>
                          <a:spcPct val="100000"/>
                        </a:lnSpc>
                        <a:spcAft>
                          <a:spcPts val="600"/>
                        </a:spcAft>
                      </a:pPr>
                      <a:r>
                        <a:rPr kumimoji="1" lang="ja-JP" altLang="en-US" sz="1400">
                          <a:latin typeface="BIZ UDゴシック" panose="020B0400000000000000" pitchFamily="49" charset="-128"/>
                          <a:ea typeface="BIZ UDゴシック" panose="020B0400000000000000" pitchFamily="49" charset="-128"/>
                        </a:rPr>
                        <a:t>－</a:t>
                      </a:r>
                    </a:p>
                  </a:txBody>
                  <a:tcPr/>
                </a:tc>
                <a:tc>
                  <a:txBody>
                    <a:bodyPr/>
                    <a:lstStyle/>
                    <a:p>
                      <a:pPr marL="0" indent="0" algn="ctr">
                        <a:spcAft>
                          <a:spcPts val="600"/>
                        </a:spcAft>
                        <a:buFont typeface="Arial" panose="020B0604020202020204" pitchFamily="34" charset="0"/>
                        <a:buNone/>
                      </a:pP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0" indent="0" algn="ctr">
                        <a:spcAft>
                          <a:spcPts val="600"/>
                        </a:spcAft>
                        <a:buFont typeface="Arial" panose="020B0604020202020204" pitchFamily="34" charset="0"/>
                        <a:buNone/>
                      </a:pP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1677673558"/>
                  </a:ext>
                </a:extLst>
              </a:tr>
              <a:tr h="149721">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目標管理水準の保持</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a:txBody>
                  <a:tcPr/>
                </a:tc>
                <a:tc>
                  <a:txBody>
                    <a:bodyPr/>
                    <a:lstStyle/>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rPr>
                        <a:t>膨大な施設の補修と更新の進捗管理</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p>
                      <a:pPr marL="182563" marR="0" lvl="0" indent="-182563" algn="l" defTabSz="914377"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180975" indent="-180975" algn="l">
                        <a:buFont typeface="Arial" panose="020B0604020202020204" pitchFamily="34" charset="0"/>
                        <a:buChar char="•"/>
                      </a:pPr>
                      <a:r>
                        <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rPr>
                        <a:t>対象施設を明確化し、中長期的な更新需要の把握・計画の立案</a:t>
                      </a:r>
                      <a:endPar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endParaRPr>
                    </a:p>
                    <a:p>
                      <a:pPr marL="180975" indent="-180975" algn="l">
                        <a:buFont typeface="Arial" panose="020B0604020202020204" pitchFamily="34" charset="0"/>
                        <a:buChar char="•"/>
                      </a:pPr>
                      <a:endPar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endParaRPr>
                    </a:p>
                    <a:p>
                      <a:pPr marL="180975" indent="-180975" algn="l">
                        <a:buFont typeface="Arial" panose="020B0604020202020204" pitchFamily="34" charset="0"/>
                        <a:buChar char="•"/>
                      </a:pPr>
                      <a:r>
                        <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rPr>
                        <a:t>顕在化した損傷が確認された場合は施設更新</a:t>
                      </a:r>
                      <a:endParaRPr kumimoji="1" lang="en-US" altLang="ja-JP" sz="1400" kern="1200" dirty="0">
                        <a:solidFill>
                          <a:schemeClr val="tx1"/>
                        </a:solidFill>
                        <a:latin typeface="BIZ UDゴシック" panose="020B0400000000000000" pitchFamily="49" charset="-128"/>
                        <a:ea typeface="BIZ UDゴシック" panose="020B0400000000000000" pitchFamily="49" charset="-128"/>
                        <a:cs typeface="+mn-cs"/>
                      </a:endParaRPr>
                    </a:p>
                    <a:p>
                      <a:pPr marL="0" indent="0" algn="l">
                        <a:buFont typeface="Arial" panose="020B0604020202020204" pitchFamily="34" charset="0"/>
                        <a:buNone/>
                      </a:pPr>
                      <a:endParaRPr kumimoji="1" lang="ja-JP" altLang="en-US" sz="1400" kern="1200" dirty="0">
                        <a:solidFill>
                          <a:schemeClr val="tx1"/>
                        </a:solidFill>
                        <a:latin typeface="BIZ UDゴシック" panose="020B0400000000000000" pitchFamily="49" charset="-128"/>
                        <a:ea typeface="BIZ UDゴシック" panose="020B0400000000000000" pitchFamily="49" charset="-128"/>
                        <a:cs typeface="+mn-cs"/>
                      </a:endParaRPr>
                    </a:p>
                  </a:txBody>
                  <a:tcPr/>
                </a:tc>
                <a:extLst>
                  <a:ext uri="{0D108BD9-81ED-4DB2-BD59-A6C34878D82A}">
                    <a16:rowId xmlns:a16="http://schemas.microsoft.com/office/drawing/2014/main" val="4076970444"/>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点検、補修・補修履歴などの蓄積</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marL="0" marR="0" lvl="0" indent="0" algn="ctr" defTabSz="914377" rtl="0" eaLnBrk="1" fontAlgn="auto" latinLnBrk="0" hangingPunct="1">
                        <a:lnSpc>
                          <a:spcPts val="2200"/>
                        </a:lnSpc>
                        <a:spcBef>
                          <a:spcPts val="0"/>
                        </a:spcBef>
                        <a:spcAft>
                          <a:spcPts val="0"/>
                        </a:spcAft>
                        <a:buClrTx/>
                        <a:buSzTx/>
                        <a:buFontTx/>
                        <a:buNone/>
                        <a:tabLst/>
                        <a:defRPr/>
                      </a:pPr>
                      <a:r>
                        <a:rPr kumimoji="1" lang="ja-JP" altLang="en-US" sz="1400">
                          <a:latin typeface="BIZ UDゴシック" panose="020B0400000000000000" pitchFamily="49" charset="-128"/>
                          <a:ea typeface="BIZ UDゴシック" panose="020B0400000000000000" pitchFamily="49" charset="-128"/>
                        </a:rPr>
                        <a:t>△</a:t>
                      </a:r>
                    </a:p>
                  </a:txBody>
                  <a:tcPr/>
                </a:tc>
                <a:tc>
                  <a:txBody>
                    <a:bodyPr/>
                    <a:lstStyle/>
                    <a:p>
                      <a:pPr marL="182563" indent="-182563">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補修・補強履歴が十分蓄積されていない</a:t>
                      </a:r>
                    </a:p>
                  </a:txBody>
                  <a:tcPr/>
                </a:tc>
                <a:tc>
                  <a:txBody>
                    <a:bodyPr/>
                    <a:lstStyle/>
                    <a:p>
                      <a:pPr marL="182563" indent="-182563">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データ運用ルールの周知徹底（蓄積・活用）</a:t>
                      </a:r>
                    </a:p>
                  </a:txBody>
                  <a:tcPr/>
                </a:tc>
                <a:extLst>
                  <a:ext uri="{0D108BD9-81ED-4DB2-BD59-A6C34878D82A}">
                    <a16:rowId xmlns:a16="http://schemas.microsoft.com/office/drawing/2014/main" val="3320700903"/>
                  </a:ext>
                </a:extLst>
              </a:tr>
              <a:tr h="0">
                <a:tc vMerge="1">
                  <a:txBody>
                    <a:bodyPr/>
                    <a:lstStyle/>
                    <a:p>
                      <a:pPr marL="0" marR="0" lvl="0" indent="0" algn="ctr" defTabSz="914377"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1" lang="ja-JP" altLang="ja-JP" sz="14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rPr>
                        <a:t>更新対象施設の抽出</a:t>
                      </a:r>
                      <a:endParaRPr kumimoji="1" lang="en-US" altLang="ja-JP" sz="14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txBody>
                  <a:tcPr/>
                </a:tc>
                <a:tc>
                  <a:txBody>
                    <a:bodyPr/>
                    <a:lstStyle/>
                    <a:p>
                      <a:pPr algn="ctr">
                        <a:lnSpc>
                          <a:spcPts val="2200"/>
                        </a:lnSpc>
                      </a:pPr>
                      <a:r>
                        <a:rPr kumimoji="1" lang="ja-JP" altLang="en-US" sz="1400">
                          <a:latin typeface="BIZ UDゴシック" panose="020B0400000000000000" pitchFamily="49" charset="-128"/>
                          <a:ea typeface="BIZ UDゴシック" panose="020B0400000000000000" pitchFamily="49" charset="-128"/>
                        </a:rPr>
                        <a:t>△</a:t>
                      </a:r>
                    </a:p>
                  </a:txBody>
                  <a:tcPr/>
                </a:tc>
                <a:tc>
                  <a:txBody>
                    <a:bodyPr/>
                    <a:lstStyle/>
                    <a:p>
                      <a:pPr marL="0" indent="0" algn="ctr">
                        <a:spcAft>
                          <a:spcPts val="600"/>
                        </a:spcAft>
                        <a:buFont typeface="Arial" panose="020B0604020202020204" pitchFamily="34" charset="0"/>
                        <a:buNone/>
                      </a:pPr>
                      <a:r>
                        <a:rPr kumimoji="1" lang="ja-JP" altLang="en-US" sz="1400" dirty="0">
                          <a:solidFill>
                            <a:schemeClr val="tx1"/>
                          </a:solidFill>
                          <a:latin typeface="BIZ UDゴシック" panose="020B0400000000000000" pitchFamily="49" charset="-128"/>
                          <a:ea typeface="BIZ UDゴシック" panose="020B0400000000000000" pitchFamily="49" charset="-128"/>
                        </a:rPr>
                        <a:t>－</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tc>
                  <a:txBody>
                    <a:bodyPr/>
                    <a:lstStyle/>
                    <a:p>
                      <a:pPr marL="182563" indent="-182563">
                        <a:spcAft>
                          <a:spcPts val="600"/>
                        </a:spcAft>
                        <a:buFont typeface="Arial" panose="020B0604020202020204" pitchFamily="34" charset="0"/>
                        <a:buChar char="•"/>
                      </a:pPr>
                      <a:r>
                        <a:rPr kumimoji="1" lang="ja-JP" altLang="en-US" sz="1400" dirty="0">
                          <a:solidFill>
                            <a:schemeClr val="tx1"/>
                          </a:solidFill>
                          <a:latin typeface="BIZ UDゴシック" panose="020B0400000000000000" pitchFamily="49" charset="-128"/>
                          <a:ea typeface="BIZ UDゴシック" panose="020B0400000000000000" pitchFamily="49" charset="-128"/>
                        </a:rPr>
                        <a:t>更新フローの見直し</a:t>
                      </a:r>
                      <a:endParaRPr kumimoji="1" lang="en-US" altLang="ja-JP" sz="1400" dirty="0">
                        <a:solidFill>
                          <a:schemeClr val="tx1"/>
                        </a:solidFill>
                        <a:latin typeface="BIZ UDゴシック" panose="020B0400000000000000" pitchFamily="49" charset="-128"/>
                        <a:ea typeface="BIZ UDゴシック" panose="020B0400000000000000" pitchFamily="49" charset="-128"/>
                      </a:endParaRPr>
                    </a:p>
                  </a:txBody>
                  <a:tcPr/>
                </a:tc>
                <a:extLst>
                  <a:ext uri="{0D108BD9-81ED-4DB2-BD59-A6C34878D82A}">
                    <a16:rowId xmlns:a16="http://schemas.microsoft.com/office/drawing/2014/main" val="3554027095"/>
                  </a:ext>
                </a:extLst>
              </a:tr>
            </a:tbl>
          </a:graphicData>
        </a:graphic>
      </p:graphicFrame>
    </p:spTree>
    <p:extLst>
      <p:ext uri="{BB962C8B-B14F-4D97-AF65-F5344CB8AC3E}">
        <p14:creationId xmlns:p14="http://schemas.microsoft.com/office/powerpoint/2010/main" val="34150029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9CC3D23-60E2-4BF9-84C4-E389DFDB3412}"/>
              </a:ext>
            </a:extLst>
          </p:cNvPr>
          <p:cNvPicPr>
            <a:picLocks noChangeAspect="1"/>
          </p:cNvPicPr>
          <p:nvPr/>
        </p:nvPicPr>
        <p:blipFill>
          <a:blip r:embed="rId2"/>
          <a:stretch>
            <a:fillRect/>
          </a:stretch>
        </p:blipFill>
        <p:spPr>
          <a:xfrm>
            <a:off x="105443" y="0"/>
            <a:ext cx="8933114" cy="6858000"/>
          </a:xfrm>
          <a:prstGeom prst="rect">
            <a:avLst/>
          </a:prstGeom>
        </p:spPr>
      </p:pic>
    </p:spTree>
    <p:extLst>
      <p:ext uri="{BB962C8B-B14F-4D97-AF65-F5344CB8AC3E}">
        <p14:creationId xmlns:p14="http://schemas.microsoft.com/office/powerpoint/2010/main" val="40794660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971600" y="908720"/>
            <a:ext cx="7200800" cy="4032448"/>
          </a:xfrm>
          <a:prstGeom prst="rect">
            <a:avLst/>
          </a:prstGeom>
          <a:gradFill>
            <a:gsLst>
              <a:gs pos="0">
                <a:srgbClr val="FFFF99"/>
              </a:gs>
              <a:gs pos="100000">
                <a:schemeClr val="bg1"/>
              </a:gs>
            </a:gsLst>
            <a:lin ang="5400000" scaled="1"/>
          </a:gradFill>
          <a:ln w="12700">
            <a:solidFill>
              <a:schemeClr val="tx1"/>
            </a:solidFill>
          </a:ln>
        </p:spPr>
        <p:txBody>
          <a:bodyPr anchor="ctr" anchorCtr="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3000"/>
              </a:lnSpc>
              <a:spcBef>
                <a:spcPts val="600"/>
              </a:spcBef>
              <a:buNone/>
            </a:pPr>
            <a:r>
              <a:rPr lang="ja-JP" altLang="en-US" sz="1800" b="1" dirty="0">
                <a:latin typeface="BIZ UDゴシック" panose="020B0400000000000000" pitchFamily="49" charset="-128"/>
                <a:ea typeface="BIZ UDゴシック" panose="020B0400000000000000" pitchFamily="49" charset="-128"/>
                <a:cs typeface="Meiryo UI" panose="020B0604030504040204" pitchFamily="50" charset="-128"/>
              </a:rPr>
              <a:t>（４）第１回審議会　委員からの意見　　　　　　　　　　　　　　　　</a:t>
            </a:r>
            <a:endParaRPr lang="en-US" altLang="ja-JP" sz="1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600"/>
              </a:spcBef>
              <a:buNone/>
            </a:pPr>
            <a:r>
              <a:rPr lang="ja-JP" altLang="en-US" sz="1800" b="1" dirty="0">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600" b="1" dirty="0">
                <a:latin typeface="BIZ UDゴシック" panose="020B0400000000000000" pitchFamily="49" charset="-128"/>
                <a:ea typeface="BIZ UDゴシック" panose="020B0400000000000000" pitchFamily="49" charset="-128"/>
                <a:cs typeface="Meiryo UI" panose="020B0604030504040204" pitchFamily="50" charset="-128"/>
              </a:rPr>
              <a:t> </a:t>
            </a:r>
            <a:r>
              <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rPr>
              <a:t>1 )</a:t>
            </a: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適正な管理水準の設定、目標管理水準の見直し</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２）重点化指標の検討</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３）</a:t>
            </a:r>
            <a:r>
              <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rPr>
              <a:t>AI</a:t>
            </a: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技術の活用</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４）点検の効率化　　　</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テキスト ボックス 4"/>
          <p:cNvSpPr txBox="1"/>
          <p:nvPr/>
        </p:nvSpPr>
        <p:spPr>
          <a:xfrm>
            <a:off x="7956376" y="116632"/>
            <a:ext cx="1008112" cy="369332"/>
          </a:xfrm>
          <a:prstGeom prst="rect">
            <a:avLst/>
          </a:prstGeom>
          <a:noFill/>
        </p:spPr>
        <p:txBody>
          <a:bodyPr wrap="square" rtlCol="0">
            <a:spAutoFit/>
          </a:bodyPr>
          <a:lstStyle/>
          <a:p>
            <a:r>
              <a:rPr kumimoji="1" lang="ja-JP" altLang="en-US" b="1">
                <a:latin typeface="BIZ UDゴシック" panose="020B0400000000000000" pitchFamily="49" charset="-128"/>
                <a:ea typeface="BIZ UDゴシック" panose="020B0400000000000000" pitchFamily="49" charset="-128"/>
                <a:cs typeface="Meiryo UI" pitchFamily="50" charset="-128"/>
              </a:rPr>
              <a:t>資料４</a:t>
            </a:r>
          </a:p>
        </p:txBody>
      </p:sp>
      <p:sp>
        <p:nvSpPr>
          <p:cNvPr id="7" name="サブタイトル 2"/>
          <p:cNvSpPr>
            <a:spLocks noGrp="1"/>
          </p:cNvSpPr>
          <p:nvPr>
            <p:ph type="subTitle" idx="1"/>
          </p:nvPr>
        </p:nvSpPr>
        <p:spPr>
          <a:xfrm>
            <a:off x="0" y="6190456"/>
            <a:ext cx="9144000" cy="550912"/>
          </a:xfrm>
        </p:spPr>
        <p:txBody>
          <a:bodyPr>
            <a:normAutofit/>
          </a:bodyPr>
          <a:lstStyle/>
          <a:p>
            <a:r>
              <a:rPr kumimoji="1" lang="ja-JP" altLang="en-US" sz="2400" b="1">
                <a:latin typeface="BIZ UDゴシック" panose="020B0400000000000000" pitchFamily="49" charset="-128"/>
                <a:ea typeface="BIZ UDゴシック" panose="020B0400000000000000" pitchFamily="49" charset="-128"/>
                <a:cs typeface="Meiryo UI" pitchFamily="50" charset="-128"/>
              </a:rPr>
              <a:t>大阪府都市基盤施設維持管理技術審議会　</a:t>
            </a:r>
            <a:r>
              <a:rPr lang="ja-JP" altLang="en-US" sz="2400" b="1">
                <a:latin typeface="BIZ UDゴシック" panose="020B0400000000000000" pitchFamily="49" charset="-128"/>
                <a:ea typeface="BIZ UDゴシック" panose="020B0400000000000000" pitchFamily="49" charset="-128"/>
                <a:cs typeface="Meiryo UI" pitchFamily="50" charset="-128"/>
              </a:rPr>
              <a:t>道路・橋梁等</a:t>
            </a:r>
            <a:r>
              <a:rPr kumimoji="1" lang="ja-JP" altLang="en-US" sz="2400" b="1">
                <a:latin typeface="BIZ UDゴシック" panose="020B0400000000000000" pitchFamily="49" charset="-128"/>
                <a:ea typeface="BIZ UDゴシック" panose="020B0400000000000000" pitchFamily="49" charset="-128"/>
                <a:cs typeface="Meiryo UI" pitchFamily="50" charset="-128"/>
              </a:rPr>
              <a:t>部会</a:t>
            </a:r>
          </a:p>
        </p:txBody>
      </p:sp>
    </p:spTree>
    <p:extLst>
      <p:ext uri="{BB962C8B-B14F-4D97-AF65-F5344CB8AC3E}">
        <p14:creationId xmlns:p14="http://schemas.microsoft.com/office/powerpoint/2010/main" val="5356632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06F4-D1CF-0F95-B062-CE64751B30F5}"/>
            </a:ext>
          </a:extLst>
        </p:cNvPr>
        <p:cNvGrpSpPr/>
        <p:nvPr/>
      </p:nvGrpSpPr>
      <p:grpSpPr>
        <a:xfrm>
          <a:off x="0" y="0"/>
          <a:ext cx="0" cy="0"/>
          <a:chOff x="0" y="0"/>
          <a:chExt cx="0" cy="0"/>
        </a:xfrm>
      </p:grpSpPr>
      <p:sp>
        <p:nvSpPr>
          <p:cNvPr id="2" name="Rectangle 2">
            <a:extLst>
              <a:ext uri="{FF2B5EF4-FFF2-40B4-BE49-F238E27FC236}">
                <a16:creationId xmlns:a16="http://schemas.microsoft.com/office/drawing/2014/main" id="{9B919422-FD65-8E53-54AA-6155526CD24E}"/>
              </a:ext>
            </a:extLst>
          </p:cNvPr>
          <p:cNvSpPr>
            <a:spLocks noChangeArrowheads="1"/>
          </p:cNvSpPr>
          <p:nvPr/>
        </p:nvSpPr>
        <p:spPr bwMode="auto">
          <a:xfrm>
            <a:off x="1570" y="-3023"/>
            <a:ext cx="9142430" cy="607645"/>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68513" tIns="34256" rIns="68513" bIns="34256"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1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　</a:t>
            </a:r>
            <a:r>
              <a:rPr kumimoji="1" lang="ja-JP" altLang="en-US" sz="28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第１回審議会　委員からの意見　　　</a:t>
            </a:r>
            <a:r>
              <a:rPr kumimoji="1" lang="ja-JP" altLang="en-US" sz="21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　　　　　　　　　　　　　</a:t>
            </a:r>
            <a:endParaRPr kumimoji="1" lang="en-US" altLang="zh-TW" sz="21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endParaRPr>
          </a:p>
        </p:txBody>
      </p:sp>
      <p:sp>
        <p:nvSpPr>
          <p:cNvPr id="19" name="テキスト ボックス 18">
            <a:extLst>
              <a:ext uri="{FF2B5EF4-FFF2-40B4-BE49-F238E27FC236}">
                <a16:creationId xmlns:a16="http://schemas.microsoft.com/office/drawing/2014/main" id="{A0E2A1FE-2005-1C23-68C0-C3308B35DA64}"/>
              </a:ext>
            </a:extLst>
          </p:cNvPr>
          <p:cNvSpPr txBox="1"/>
          <p:nvPr/>
        </p:nvSpPr>
        <p:spPr>
          <a:xfrm>
            <a:off x="821099" y="661774"/>
            <a:ext cx="7858633" cy="646331"/>
          </a:xfrm>
          <a:prstGeom prst="rect">
            <a:avLst/>
          </a:prstGeom>
          <a:solidFill>
            <a:srgbClr val="FFFFCC"/>
          </a:solidFill>
          <a:ln>
            <a:solidFill>
              <a:schemeClr val="accent1">
                <a:shade val="15000"/>
                <a:shade val="75000"/>
                <a:satMod val="125000"/>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適正な管理水準の設定</a:t>
            </a:r>
            <a:endParaRPr kumimoji="1" lang="en-US" altLang="ja-JP"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目標管理水準の見直し</a:t>
            </a:r>
          </a:p>
        </p:txBody>
      </p:sp>
      <p:sp>
        <p:nvSpPr>
          <p:cNvPr id="32" name="正方形/長方形 31">
            <a:extLst>
              <a:ext uri="{FF2B5EF4-FFF2-40B4-BE49-F238E27FC236}">
                <a16:creationId xmlns:a16="http://schemas.microsoft.com/office/drawing/2014/main" id="{8DE0C81A-7590-5D10-5C35-79D7A4CD6587}"/>
              </a:ext>
            </a:extLst>
          </p:cNvPr>
          <p:cNvSpPr/>
          <p:nvPr/>
        </p:nvSpPr>
        <p:spPr>
          <a:xfrm>
            <a:off x="333419" y="661773"/>
            <a:ext cx="487680" cy="646331"/>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Trebuchet MS"/>
                <a:ea typeface="HGｺﾞｼｯｸM" panose="020B0609000000000000" pitchFamily="49" charset="-128"/>
                <a:cs typeface="+mn-cs"/>
              </a:rPr>
              <a:t>１</a:t>
            </a:r>
          </a:p>
        </p:txBody>
      </p:sp>
      <p:sp>
        <p:nvSpPr>
          <p:cNvPr id="10" name="スライド番号プレースホルダー 3">
            <a:extLst>
              <a:ext uri="{FF2B5EF4-FFF2-40B4-BE49-F238E27FC236}">
                <a16:creationId xmlns:a16="http://schemas.microsoft.com/office/drawing/2014/main" id="{236EB481-E965-4E2F-8843-060470495E32}"/>
              </a:ext>
            </a:extLst>
          </p:cNvPr>
          <p:cNvSpPr>
            <a:spLocks noGrp="1"/>
          </p:cNvSpPr>
          <p:nvPr>
            <p:ph type="sldNum" sz="quarter" idx="12"/>
          </p:nvPr>
        </p:nvSpPr>
        <p:spPr>
          <a:xfrm>
            <a:off x="8483600" y="6492875"/>
            <a:ext cx="660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2EF9F9-C4E8-46B2-BBF1-33E3162B856A}" type="slidenum">
              <a:rPr kumimoji="1" lang="ja-JP" altLang="en-US" sz="1600" b="1" i="0" u="none" strike="noStrike" kern="1200" cap="none" spc="0" normalizeH="0" baseline="0" noProof="0" smtClean="0">
                <a:ln>
                  <a:noFill/>
                </a:ln>
                <a:solidFill>
                  <a:prstClr val="black">
                    <a:lumMod val="50000"/>
                    <a:lumOff val="50000"/>
                  </a:prstClr>
                </a:solidFill>
                <a:effectLst/>
                <a:uLnTx/>
                <a:uFillTx/>
                <a:latin typeface="Trebuchet MS"/>
                <a:ea typeface="HGｺﾞｼｯｸM" panose="020B0609000000000000" pitchFamily="49"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1" lang="ja-JP" altLang="en-US" sz="1600" b="1" i="0" u="none" strike="noStrike" kern="1200" cap="none" spc="0" normalizeH="0" baseline="0" noProof="0">
              <a:ln>
                <a:noFill/>
              </a:ln>
              <a:solidFill>
                <a:prstClr val="black">
                  <a:lumMod val="50000"/>
                  <a:lumOff val="50000"/>
                </a:prstClr>
              </a:solidFill>
              <a:effectLst/>
              <a:uLnTx/>
              <a:uFillTx/>
              <a:latin typeface="Trebuchet MS"/>
              <a:ea typeface="HGｺﾞｼｯｸM" panose="020B0609000000000000" pitchFamily="49" charset="-128"/>
              <a:cs typeface="+mn-cs"/>
            </a:endParaRPr>
          </a:p>
        </p:txBody>
      </p:sp>
      <p:sp>
        <p:nvSpPr>
          <p:cNvPr id="7" name="コンテンツ プレースホルダー 2">
            <a:extLst>
              <a:ext uri="{FF2B5EF4-FFF2-40B4-BE49-F238E27FC236}">
                <a16:creationId xmlns:a16="http://schemas.microsoft.com/office/drawing/2014/main" id="{877F7386-625A-4704-8749-5C51FA900845}"/>
              </a:ext>
            </a:extLst>
          </p:cNvPr>
          <p:cNvSpPr txBox="1">
            <a:spLocks/>
          </p:cNvSpPr>
          <p:nvPr/>
        </p:nvSpPr>
        <p:spPr>
          <a:xfrm>
            <a:off x="100385" y="1308104"/>
            <a:ext cx="8881850" cy="1872208"/>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21750" indent="-285750">
              <a:lnSpc>
                <a:spcPts val="2400"/>
              </a:lnSpc>
              <a:spcBef>
                <a:spcPts val="0"/>
              </a:spcBef>
              <a:buFont typeface="Wingdings" panose="05000000000000000000" pitchFamily="2" charset="2"/>
              <a:buChar char="Ø"/>
            </a:pPr>
            <a:r>
              <a:rPr lang="ja-JP" altLang="en-US" sz="1800" u="sng" dirty="0">
                <a:latin typeface="BIZ UDゴシック" panose="020B0400000000000000" pitchFamily="49" charset="-128"/>
                <a:ea typeface="BIZ UDゴシック" panose="020B0400000000000000" pitchFamily="49" charset="-128"/>
                <a:cs typeface="Meiryo UI" panose="020B0604030504040204" pitchFamily="50" charset="-128"/>
              </a:rPr>
              <a:t>多段階指数ハザードモデル</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を用いて、過去の点検データ（</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2</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回分）から算出</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21750" indent="-285750">
              <a:lnSpc>
                <a:spcPts val="24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健全度の推移をハザード関数でモデル化し、</a:t>
            </a:r>
            <a:r>
              <a:rPr lang="ja-JP" altLang="en-US" sz="1800" u="sng" dirty="0">
                <a:latin typeface="BIZ UDゴシック" panose="020B0400000000000000" pitchFamily="49" charset="-128"/>
                <a:ea typeface="BIZ UDゴシック" panose="020B0400000000000000" pitchFamily="49" charset="-128"/>
                <a:cs typeface="Meiryo UI" panose="020B0604030504040204" pitchFamily="50" charset="-128"/>
              </a:rPr>
              <a:t>次のランクへの推移確率</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を過去の点検結果から最尤推定法によって推定</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21750" indent="-285750">
              <a:lnSpc>
                <a:spcPts val="24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次のランクへ推移する時の確率密度関数は、指数関数を用いる</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21750" indent="-285750">
              <a:lnSpc>
                <a:spcPts val="24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算出された確率推移行列から、平均劣化曲線（期待値パス）を算出</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6000" indent="0">
              <a:lnSpc>
                <a:spcPts val="2400"/>
              </a:lnSpc>
              <a:spcBef>
                <a:spcPts val="0"/>
              </a:spcBef>
              <a:buNone/>
            </a:pPr>
            <a:r>
              <a:rPr lang="en-US" altLang="ja-JP" sz="1200" dirty="0">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1200" dirty="0">
                <a:latin typeface="BIZ UDゴシック" panose="020B0400000000000000" pitchFamily="49" charset="-128"/>
                <a:ea typeface="BIZ UDゴシック" panose="020B0400000000000000" pitchFamily="49" charset="-128"/>
                <a:cs typeface="Meiryo UI" panose="020B0604030504040204" pitchFamily="50" charset="-128"/>
              </a:rPr>
              <a:t>点検データは、</a:t>
            </a:r>
            <a:r>
              <a:rPr lang="en-US" altLang="ja-JP" sz="1200" dirty="0">
                <a:latin typeface="BIZ UDゴシック" panose="020B0400000000000000" pitchFamily="49" charset="-128"/>
                <a:ea typeface="BIZ UDゴシック" panose="020B0400000000000000" pitchFamily="49" charset="-128"/>
                <a:cs typeface="Meiryo UI" panose="020B0604030504040204" pitchFamily="50" charset="-128"/>
              </a:rPr>
              <a:t>2</a:t>
            </a:r>
            <a:r>
              <a:rPr lang="ja-JP" altLang="en-US" sz="1200" dirty="0">
                <a:latin typeface="BIZ UDゴシック" panose="020B0400000000000000" pitchFamily="49" charset="-128"/>
                <a:ea typeface="BIZ UDゴシック" panose="020B0400000000000000" pitchFamily="49" charset="-128"/>
                <a:cs typeface="Meiryo UI" panose="020B0604030504040204" pitchFamily="50" charset="-128"/>
              </a:rPr>
              <a:t>回目の点検で健全度が回復している場合は除外</a:t>
            </a:r>
            <a:endParaRPr lang="en-US" altLang="ja-JP" sz="12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pic>
        <p:nvPicPr>
          <p:cNvPr id="8" name="図 7">
            <a:extLst>
              <a:ext uri="{FF2B5EF4-FFF2-40B4-BE49-F238E27FC236}">
                <a16:creationId xmlns:a16="http://schemas.microsoft.com/office/drawing/2014/main" id="{37EEA32C-9FA4-4C98-A35E-E380385E185E}"/>
              </a:ext>
            </a:extLst>
          </p:cNvPr>
          <p:cNvPicPr>
            <a:picLocks noChangeAspect="1"/>
          </p:cNvPicPr>
          <p:nvPr/>
        </p:nvPicPr>
        <p:blipFill>
          <a:blip r:embed="rId2"/>
          <a:stretch>
            <a:fillRect/>
          </a:stretch>
        </p:blipFill>
        <p:spPr>
          <a:xfrm>
            <a:off x="648380" y="3853118"/>
            <a:ext cx="3900074" cy="2993612"/>
          </a:xfrm>
          <a:prstGeom prst="rect">
            <a:avLst/>
          </a:prstGeom>
        </p:spPr>
      </p:pic>
      <p:sp>
        <p:nvSpPr>
          <p:cNvPr id="11" name="コンテンツ プレースホルダー 2">
            <a:extLst>
              <a:ext uri="{FF2B5EF4-FFF2-40B4-BE49-F238E27FC236}">
                <a16:creationId xmlns:a16="http://schemas.microsoft.com/office/drawing/2014/main" id="{3232058C-1F21-4E0C-B44A-75E0F3E23246}"/>
              </a:ext>
            </a:extLst>
          </p:cNvPr>
          <p:cNvSpPr txBox="1">
            <a:spLocks/>
          </p:cNvSpPr>
          <p:nvPr/>
        </p:nvSpPr>
        <p:spPr>
          <a:xfrm>
            <a:off x="1403648" y="3444423"/>
            <a:ext cx="6048672" cy="390687"/>
          </a:xfrm>
          <a:prstGeom prst="rect">
            <a:avLst/>
          </a:prstGeom>
          <a:noFill/>
          <a:ln w="3175">
            <a:solidFill>
              <a:schemeClr val="tx1"/>
            </a:solid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gn="ctr">
              <a:lnSpc>
                <a:spcPts val="2400"/>
              </a:lnSpc>
              <a:spcBef>
                <a:spcPts val="0"/>
              </a:spcBef>
              <a:buNone/>
            </a:pPr>
            <a:r>
              <a:rPr lang="ja-JP" altLang="en-US" sz="1800"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蓄積データを反映、劣化曲線の精度向上</a:t>
            </a:r>
            <a:endParaRPr lang="en-US" altLang="ja-JP" sz="1800"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矢印: 右 2">
            <a:extLst>
              <a:ext uri="{FF2B5EF4-FFF2-40B4-BE49-F238E27FC236}">
                <a16:creationId xmlns:a16="http://schemas.microsoft.com/office/drawing/2014/main" id="{9FCAD8F3-BAA1-4E41-9FB5-2603DFFA6A46}"/>
              </a:ext>
            </a:extLst>
          </p:cNvPr>
          <p:cNvSpPr/>
          <p:nvPr/>
        </p:nvSpPr>
        <p:spPr>
          <a:xfrm rot="5400000">
            <a:off x="4181630" y="2456447"/>
            <a:ext cx="223812" cy="1674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a:extLst>
              <a:ext uri="{FF2B5EF4-FFF2-40B4-BE49-F238E27FC236}">
                <a16:creationId xmlns:a16="http://schemas.microsoft.com/office/drawing/2014/main" id="{D0F193B7-A75B-4A22-B253-7152CB1F5E28}"/>
              </a:ext>
            </a:extLst>
          </p:cNvPr>
          <p:cNvPicPr>
            <a:picLocks noChangeAspect="1"/>
          </p:cNvPicPr>
          <p:nvPr/>
        </p:nvPicPr>
        <p:blipFill>
          <a:blip r:embed="rId3"/>
          <a:stretch>
            <a:fillRect/>
          </a:stretch>
        </p:blipFill>
        <p:spPr>
          <a:xfrm>
            <a:off x="4750415" y="4180862"/>
            <a:ext cx="4000918" cy="1936750"/>
          </a:xfrm>
          <a:prstGeom prst="rect">
            <a:avLst/>
          </a:prstGeom>
        </p:spPr>
      </p:pic>
      <p:sp>
        <p:nvSpPr>
          <p:cNvPr id="15" name="テキスト ボックス 14">
            <a:extLst>
              <a:ext uri="{FF2B5EF4-FFF2-40B4-BE49-F238E27FC236}">
                <a16:creationId xmlns:a16="http://schemas.microsoft.com/office/drawing/2014/main" id="{4B899EEB-346C-4FA0-AAAB-15C54EC6475B}"/>
              </a:ext>
            </a:extLst>
          </p:cNvPr>
          <p:cNvSpPr txBox="1"/>
          <p:nvPr/>
        </p:nvSpPr>
        <p:spPr>
          <a:xfrm>
            <a:off x="6007882" y="6368242"/>
            <a:ext cx="3205786" cy="400110"/>
          </a:xfrm>
          <a:prstGeom prst="rect">
            <a:avLst/>
          </a:prstGeom>
          <a:noFill/>
        </p:spPr>
        <p:txBody>
          <a:bodyPr wrap="square">
            <a:spAutoFit/>
          </a:bodyPr>
          <a:lstStyle/>
          <a:p>
            <a:pPr algn="l"/>
            <a:r>
              <a:rPr lang="ja-JP" altLang="en-US" sz="1000" b="0" i="0" dirty="0">
                <a:solidFill>
                  <a:srgbClr val="333333"/>
                </a:solidFill>
                <a:effectLst/>
                <a:latin typeface="BIZ UDゴシック" panose="020B0400000000000000" pitchFamily="49" charset="-128"/>
                <a:ea typeface="BIZ UDゴシック" panose="020B0400000000000000" pitchFamily="49" charset="-128"/>
              </a:rPr>
              <a:t>最尤推定法（さいゆうすいていほう）</a:t>
            </a:r>
            <a:endParaRPr lang="en-US" altLang="ja-JP" sz="1000" b="0" i="0" dirty="0">
              <a:solidFill>
                <a:srgbClr val="333333"/>
              </a:solidFill>
              <a:effectLst/>
              <a:latin typeface="BIZ UDゴシック" panose="020B0400000000000000" pitchFamily="49" charset="-128"/>
              <a:ea typeface="BIZ UDゴシック" panose="020B0400000000000000" pitchFamily="49" charset="-128"/>
            </a:endParaRPr>
          </a:p>
          <a:p>
            <a:pPr algn="l"/>
            <a:r>
              <a:rPr lang="ja-JP" altLang="en-US" sz="1000" b="0" i="0" dirty="0">
                <a:solidFill>
                  <a:srgbClr val="333333"/>
                </a:solidFill>
                <a:effectLst/>
                <a:latin typeface="BIZ UDゴシック" panose="020B0400000000000000" pitchFamily="49" charset="-128"/>
                <a:ea typeface="BIZ UDゴシック" panose="020B0400000000000000" pitchFamily="49" charset="-128"/>
              </a:rPr>
              <a:t>　　</a:t>
            </a:r>
            <a:r>
              <a:rPr lang="en-US" altLang="ja-JP" sz="1000" b="0" i="0" dirty="0">
                <a:solidFill>
                  <a:srgbClr val="333333"/>
                </a:solidFill>
                <a:effectLst/>
                <a:latin typeface="BIZ UDゴシック" panose="020B0400000000000000" pitchFamily="49" charset="-128"/>
                <a:ea typeface="BIZ UDゴシック" panose="020B0400000000000000" pitchFamily="49" charset="-128"/>
              </a:rPr>
              <a:t>…</a:t>
            </a:r>
            <a:r>
              <a:rPr lang="ja-JP" altLang="en-US" sz="1000" b="0" i="0" dirty="0">
                <a:solidFill>
                  <a:srgbClr val="333333"/>
                </a:solidFill>
                <a:effectLst/>
                <a:latin typeface="BIZ UDゴシック" panose="020B0400000000000000" pitchFamily="49" charset="-128"/>
                <a:ea typeface="BIZ UDゴシック" panose="020B0400000000000000" pitchFamily="49" charset="-128"/>
              </a:rPr>
              <a:t>最も出現しやすい状態を探る手法</a:t>
            </a:r>
          </a:p>
        </p:txBody>
      </p:sp>
    </p:spTree>
    <p:extLst>
      <p:ext uri="{BB962C8B-B14F-4D97-AF65-F5344CB8AC3E}">
        <p14:creationId xmlns:p14="http://schemas.microsoft.com/office/powerpoint/2010/main" val="38335978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8306F4-D1CF-0F95-B062-CE64751B30F5}"/>
            </a:ext>
          </a:extLst>
        </p:cNvPr>
        <p:cNvGrpSpPr/>
        <p:nvPr/>
      </p:nvGrpSpPr>
      <p:grpSpPr>
        <a:xfrm>
          <a:off x="0" y="0"/>
          <a:ext cx="0" cy="0"/>
          <a:chOff x="0" y="0"/>
          <a:chExt cx="0" cy="0"/>
        </a:xfrm>
      </p:grpSpPr>
      <p:pic>
        <p:nvPicPr>
          <p:cNvPr id="30" name="図 29">
            <a:extLst>
              <a:ext uri="{FF2B5EF4-FFF2-40B4-BE49-F238E27FC236}">
                <a16:creationId xmlns:a16="http://schemas.microsoft.com/office/drawing/2014/main" id="{25DD914A-8F7B-43AF-9CDA-497DBCFEDFFB}"/>
              </a:ext>
            </a:extLst>
          </p:cNvPr>
          <p:cNvPicPr>
            <a:picLocks noChangeAspect="1"/>
          </p:cNvPicPr>
          <p:nvPr/>
        </p:nvPicPr>
        <p:blipFill>
          <a:blip r:embed="rId2"/>
          <a:stretch>
            <a:fillRect/>
          </a:stretch>
        </p:blipFill>
        <p:spPr>
          <a:xfrm>
            <a:off x="6016415" y="3228469"/>
            <a:ext cx="2937268" cy="3194548"/>
          </a:xfrm>
          <a:prstGeom prst="rect">
            <a:avLst/>
          </a:prstGeom>
        </p:spPr>
      </p:pic>
      <p:sp>
        <p:nvSpPr>
          <p:cNvPr id="2" name="Rectangle 2">
            <a:extLst>
              <a:ext uri="{FF2B5EF4-FFF2-40B4-BE49-F238E27FC236}">
                <a16:creationId xmlns:a16="http://schemas.microsoft.com/office/drawing/2014/main" id="{9B919422-FD65-8E53-54AA-6155526CD24E}"/>
              </a:ext>
            </a:extLst>
          </p:cNvPr>
          <p:cNvSpPr>
            <a:spLocks noChangeArrowheads="1"/>
          </p:cNvSpPr>
          <p:nvPr/>
        </p:nvSpPr>
        <p:spPr bwMode="auto">
          <a:xfrm>
            <a:off x="1570" y="-3023"/>
            <a:ext cx="9142430" cy="607645"/>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68513" tIns="34256" rIns="68513" bIns="34256"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1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　</a:t>
            </a:r>
            <a:r>
              <a:rPr kumimoji="1" lang="ja-JP" altLang="en-US" sz="28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第１回審議会　委員からの意見　　　</a:t>
            </a:r>
            <a:r>
              <a:rPr kumimoji="1" lang="ja-JP" altLang="en-US" sz="21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rPr>
              <a:t>　　　　　　　　　　　　　</a:t>
            </a:r>
            <a:endParaRPr kumimoji="1" lang="en-US" altLang="zh-TW" sz="2100" b="1" i="0" u="none" strike="noStrike" kern="1200" cap="none" spc="0" normalizeH="0" baseline="0" noProof="0">
              <a:ln>
                <a:noFill/>
              </a:ln>
              <a:solidFill>
                <a:prstClr val="white"/>
              </a:solidFill>
              <a:effectLst/>
              <a:uLnTx/>
              <a:uFillTx/>
              <a:latin typeface="Meiryo UI" pitchFamily="50" charset="-128"/>
              <a:ea typeface="Meiryo UI" pitchFamily="50" charset="-128"/>
              <a:cs typeface="Meiryo UI" pitchFamily="50" charset="-128"/>
            </a:endParaRPr>
          </a:p>
        </p:txBody>
      </p:sp>
      <p:sp>
        <p:nvSpPr>
          <p:cNvPr id="19" name="テキスト ボックス 18">
            <a:extLst>
              <a:ext uri="{FF2B5EF4-FFF2-40B4-BE49-F238E27FC236}">
                <a16:creationId xmlns:a16="http://schemas.microsoft.com/office/drawing/2014/main" id="{A0E2A1FE-2005-1C23-68C0-C3308B35DA64}"/>
              </a:ext>
            </a:extLst>
          </p:cNvPr>
          <p:cNvSpPr txBox="1"/>
          <p:nvPr/>
        </p:nvSpPr>
        <p:spPr>
          <a:xfrm>
            <a:off x="821099" y="696703"/>
            <a:ext cx="7989482" cy="369332"/>
          </a:xfrm>
          <a:prstGeom prst="rect">
            <a:avLst/>
          </a:prstGeom>
          <a:solidFill>
            <a:srgbClr val="FFFFCC"/>
          </a:solidFill>
          <a:ln>
            <a:solidFill>
              <a:schemeClr val="accent1">
                <a:shade val="15000"/>
                <a:shade val="75000"/>
                <a:satMod val="125000"/>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800" dirty="0">
                <a:solidFill>
                  <a:schemeClr val="tx1"/>
                </a:solidFill>
                <a:latin typeface="BIZ UDゴシック" panose="020B0400000000000000" pitchFamily="49" charset="-128"/>
                <a:ea typeface="BIZ UDゴシック" panose="020B0400000000000000" pitchFamily="49" charset="-128"/>
              </a:rPr>
              <a:t>重点化指標の検討</a:t>
            </a:r>
            <a:endParaRPr kumimoji="1" lang="ja-JP" altLang="en-US" sz="1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2" name="正方形/長方形 31">
            <a:extLst>
              <a:ext uri="{FF2B5EF4-FFF2-40B4-BE49-F238E27FC236}">
                <a16:creationId xmlns:a16="http://schemas.microsoft.com/office/drawing/2014/main" id="{8DE0C81A-7590-5D10-5C35-79D7A4CD6587}"/>
              </a:ext>
            </a:extLst>
          </p:cNvPr>
          <p:cNvSpPr/>
          <p:nvPr/>
        </p:nvSpPr>
        <p:spPr>
          <a:xfrm>
            <a:off x="333419" y="697326"/>
            <a:ext cx="487680" cy="369332"/>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a:ln>
                  <a:noFill/>
                </a:ln>
                <a:solidFill>
                  <a:prstClr val="black"/>
                </a:solidFill>
                <a:effectLst/>
                <a:uLnTx/>
                <a:uFillTx/>
                <a:latin typeface="Trebuchet MS"/>
                <a:ea typeface="HGｺﾞｼｯｸM" panose="020B0609000000000000" pitchFamily="49" charset="-128"/>
                <a:cs typeface="+mn-cs"/>
              </a:rPr>
              <a:t>2</a:t>
            </a:r>
            <a:endParaRPr kumimoji="1" lang="ja-JP" altLang="en-US" sz="1800" b="1" i="0" u="none" strike="noStrike" kern="1200" cap="none" spc="0" normalizeH="0" baseline="0" noProof="0">
              <a:ln>
                <a:noFill/>
              </a:ln>
              <a:solidFill>
                <a:prstClr val="black"/>
              </a:solidFill>
              <a:effectLst/>
              <a:uLnTx/>
              <a:uFillTx/>
              <a:latin typeface="Trebuchet MS"/>
              <a:ea typeface="HGｺﾞｼｯｸM" panose="020B0609000000000000" pitchFamily="49" charset="-128"/>
              <a:cs typeface="+mn-cs"/>
            </a:endParaRPr>
          </a:p>
        </p:txBody>
      </p:sp>
      <p:sp>
        <p:nvSpPr>
          <p:cNvPr id="10" name="スライド番号プレースホルダー 3">
            <a:extLst>
              <a:ext uri="{FF2B5EF4-FFF2-40B4-BE49-F238E27FC236}">
                <a16:creationId xmlns:a16="http://schemas.microsoft.com/office/drawing/2014/main" id="{236EB481-E965-4E2F-8843-060470495E32}"/>
              </a:ext>
            </a:extLst>
          </p:cNvPr>
          <p:cNvSpPr>
            <a:spLocks noGrp="1"/>
          </p:cNvSpPr>
          <p:nvPr>
            <p:ph type="sldNum" sz="quarter" idx="12"/>
          </p:nvPr>
        </p:nvSpPr>
        <p:spPr>
          <a:xfrm>
            <a:off x="8483600" y="6492875"/>
            <a:ext cx="6604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682EF9F9-C4E8-46B2-BBF1-33E3162B856A}" type="slidenum">
              <a:rPr kumimoji="1" lang="ja-JP" altLang="en-US" sz="1600" b="1" i="0" u="none" strike="noStrike" kern="1200" cap="none" spc="0" normalizeH="0" baseline="0" noProof="0" smtClean="0">
                <a:ln>
                  <a:noFill/>
                </a:ln>
                <a:solidFill>
                  <a:prstClr val="black">
                    <a:lumMod val="50000"/>
                    <a:lumOff val="50000"/>
                  </a:prstClr>
                </a:solidFill>
                <a:effectLst/>
                <a:uLnTx/>
                <a:uFillTx/>
                <a:latin typeface="Trebuchet MS"/>
                <a:ea typeface="HGｺﾞｼｯｸM" panose="020B0609000000000000" pitchFamily="49" charset="-128"/>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1" lang="ja-JP" altLang="en-US" sz="1600" b="1" i="0" u="none" strike="noStrike" kern="1200" cap="none" spc="0" normalizeH="0" baseline="0" noProof="0">
              <a:ln>
                <a:noFill/>
              </a:ln>
              <a:solidFill>
                <a:prstClr val="black">
                  <a:lumMod val="50000"/>
                  <a:lumOff val="50000"/>
                </a:prstClr>
              </a:solidFill>
              <a:effectLst/>
              <a:uLnTx/>
              <a:uFillTx/>
              <a:latin typeface="Trebuchet MS"/>
              <a:ea typeface="HGｺﾞｼｯｸM" panose="020B0609000000000000" pitchFamily="49" charset="-128"/>
              <a:cs typeface="+mn-cs"/>
            </a:endParaRPr>
          </a:p>
        </p:txBody>
      </p:sp>
      <p:sp>
        <p:nvSpPr>
          <p:cNvPr id="7" name="コンテンツ プレースホルダー 2">
            <a:extLst>
              <a:ext uri="{FF2B5EF4-FFF2-40B4-BE49-F238E27FC236}">
                <a16:creationId xmlns:a16="http://schemas.microsoft.com/office/drawing/2014/main" id="{877F7386-625A-4704-8749-5C51FA900845}"/>
              </a:ext>
            </a:extLst>
          </p:cNvPr>
          <p:cNvSpPr txBox="1">
            <a:spLocks/>
          </p:cNvSpPr>
          <p:nvPr/>
        </p:nvSpPr>
        <p:spPr>
          <a:xfrm>
            <a:off x="321391" y="1208292"/>
            <a:ext cx="8465030" cy="1460827"/>
          </a:xfrm>
          <a:prstGeom prst="rect">
            <a:avLst/>
          </a:prstGeom>
          <a:noFill/>
          <a:ln w="12700">
            <a:noFill/>
          </a:ln>
        </p:spPr>
        <p:txBody>
          <a:bodyPr>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21750" indent="-285750">
              <a:lnSpc>
                <a:spcPts val="30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今後１０年間において、</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MCI</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３を下回る道路が増加</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321750" indent="-285750">
              <a:lnSpc>
                <a:spcPts val="3000"/>
              </a:lnSpc>
              <a:spcBef>
                <a:spcPts val="0"/>
              </a:spcBef>
              <a:buFont typeface="Wingdings" panose="05000000000000000000" pitchFamily="2" charset="2"/>
              <a:buChar char="Ø"/>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令和　７年には</a:t>
            </a:r>
            <a:r>
              <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rPr>
              <a:t>MCI</a:t>
            </a: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３を下回る舗装延長は、全体の６％と想定</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1" name="コンテンツ プレースホルダー 2">
            <a:extLst>
              <a:ext uri="{FF2B5EF4-FFF2-40B4-BE49-F238E27FC236}">
                <a16:creationId xmlns:a16="http://schemas.microsoft.com/office/drawing/2014/main" id="{3232058C-1F21-4E0C-B44A-75E0F3E23246}"/>
              </a:ext>
            </a:extLst>
          </p:cNvPr>
          <p:cNvSpPr txBox="1">
            <a:spLocks/>
          </p:cNvSpPr>
          <p:nvPr/>
        </p:nvSpPr>
        <p:spPr>
          <a:xfrm>
            <a:off x="945258" y="2590390"/>
            <a:ext cx="6865398" cy="431194"/>
          </a:xfrm>
          <a:prstGeom prst="rect">
            <a:avLst/>
          </a:prstGeom>
          <a:noFill/>
          <a:ln w="3175">
            <a:solidFill>
              <a:schemeClr val="tx1"/>
            </a:solidFill>
          </a:ln>
        </p:spPr>
        <p:txBody>
          <a:bodyPr anchor="ct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gn="ctr">
              <a:lnSpc>
                <a:spcPts val="2400"/>
              </a:lnSpc>
              <a:spcBef>
                <a:spcPts val="0"/>
              </a:spcBef>
              <a:buNone/>
            </a:pPr>
            <a:r>
              <a:rPr lang="ja-JP" altLang="en-US" sz="1800"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rPr>
              <a:t>道路利用者の安全確保のため、最重点化指標の見直し</a:t>
            </a:r>
            <a:endParaRPr lang="en-US" altLang="ja-JP" sz="1800" dirty="0">
              <a:solidFill>
                <a:srgbClr val="FF0000"/>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3" name="矢印: 右 2">
            <a:extLst>
              <a:ext uri="{FF2B5EF4-FFF2-40B4-BE49-F238E27FC236}">
                <a16:creationId xmlns:a16="http://schemas.microsoft.com/office/drawing/2014/main" id="{9FCAD8F3-BAA1-4E41-9FB5-2603DFFA6A46}"/>
              </a:ext>
            </a:extLst>
          </p:cNvPr>
          <p:cNvSpPr/>
          <p:nvPr/>
        </p:nvSpPr>
        <p:spPr>
          <a:xfrm rot="5400000">
            <a:off x="4276955" y="1436998"/>
            <a:ext cx="202005" cy="1674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6EED96F0-09D0-459D-9822-B73691715333}"/>
              </a:ext>
            </a:extLst>
          </p:cNvPr>
          <p:cNvPicPr>
            <a:picLocks noChangeAspect="1"/>
          </p:cNvPicPr>
          <p:nvPr/>
        </p:nvPicPr>
        <p:blipFill>
          <a:blip r:embed="rId2"/>
          <a:stretch>
            <a:fillRect/>
          </a:stretch>
        </p:blipFill>
        <p:spPr>
          <a:xfrm>
            <a:off x="2726976" y="3172537"/>
            <a:ext cx="2937268" cy="3194548"/>
          </a:xfrm>
          <a:prstGeom prst="rect">
            <a:avLst/>
          </a:prstGeom>
        </p:spPr>
      </p:pic>
      <p:pic>
        <p:nvPicPr>
          <p:cNvPr id="23" name="Picture 7">
            <a:extLst>
              <a:ext uri="{FF2B5EF4-FFF2-40B4-BE49-F238E27FC236}">
                <a16:creationId xmlns:a16="http://schemas.microsoft.com/office/drawing/2014/main" id="{66C78A34-FD5D-402D-A812-5D5603121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79" y="3355513"/>
            <a:ext cx="2294959" cy="1686656"/>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4B5D22E1-B95E-4C15-AE9B-BBFF98BDE7E6}"/>
              </a:ext>
            </a:extLst>
          </p:cNvPr>
          <p:cNvSpPr txBox="1"/>
          <p:nvPr/>
        </p:nvSpPr>
        <p:spPr>
          <a:xfrm>
            <a:off x="108294" y="5084568"/>
            <a:ext cx="3148711" cy="1169551"/>
          </a:xfrm>
          <a:prstGeom prst="rect">
            <a:avLst/>
          </a:prstGeom>
          <a:noFill/>
        </p:spPr>
        <p:txBody>
          <a:bodyPr wrap="square">
            <a:spAutoFit/>
          </a:bodyPr>
          <a:lstStyle/>
          <a:p>
            <a:r>
              <a:rPr lang="en-US" altLang="ja-JP" sz="1400" dirty="0">
                <a:latin typeface="BIZ UDゴシック" panose="020B0400000000000000" pitchFamily="49" charset="-128"/>
                <a:ea typeface="BIZ UDゴシック" panose="020B0400000000000000" pitchFamily="49" charset="-128"/>
              </a:rPr>
              <a:t>М</a:t>
            </a:r>
            <a:r>
              <a:rPr lang="ja-JP" altLang="en-US" sz="1400" dirty="0">
                <a:latin typeface="BIZ UDゴシック" panose="020B0400000000000000" pitchFamily="49" charset="-128"/>
                <a:ea typeface="BIZ UDゴシック" panose="020B0400000000000000" pitchFamily="49" charset="-128"/>
              </a:rPr>
              <a:t>ＣＩ＜３</a:t>
            </a:r>
          </a:p>
          <a:p>
            <a:pPr marL="285750" indent="-285750">
              <a:buFont typeface="Wingdings" panose="05000000000000000000" pitchFamily="2" charset="2"/>
              <a:buChar char="l"/>
            </a:pPr>
            <a:r>
              <a:rPr lang="ja-JP" altLang="en-US" sz="1400" dirty="0">
                <a:latin typeface="BIZ UDゴシック" panose="020B0400000000000000" pitchFamily="49" charset="-128"/>
                <a:ea typeface="BIZ UDゴシック" panose="020B0400000000000000" pitchFamily="49" charset="-128"/>
              </a:rPr>
              <a:t>わだち掘れ３０ｍｍ程度</a:t>
            </a:r>
          </a:p>
          <a:p>
            <a:pPr marL="285750" indent="-285750">
              <a:buFont typeface="Wingdings" panose="05000000000000000000" pitchFamily="2" charset="2"/>
              <a:buChar char="l"/>
            </a:pPr>
            <a:r>
              <a:rPr lang="ja-JP" altLang="en-US" sz="1400" dirty="0">
                <a:latin typeface="BIZ UDゴシック" panose="020B0400000000000000" pitchFamily="49" charset="-128"/>
                <a:ea typeface="BIZ UDゴシック" panose="020B0400000000000000" pitchFamily="49" charset="-128"/>
              </a:rPr>
              <a:t>ひび割れ率４０％程度</a:t>
            </a:r>
            <a:endParaRPr lang="en-US" altLang="ja-JP" sz="1400" dirty="0">
              <a:latin typeface="BIZ UDゴシック" panose="020B0400000000000000" pitchFamily="49" charset="-128"/>
              <a:ea typeface="BIZ UDゴシック" panose="020B0400000000000000" pitchFamily="49" charset="-128"/>
            </a:endParaRPr>
          </a:p>
          <a:p>
            <a:pPr marL="285750" indent="-285750">
              <a:buFont typeface="Wingdings" panose="05000000000000000000" pitchFamily="2" charset="2"/>
              <a:buChar char="l"/>
            </a:pPr>
            <a:r>
              <a:rPr lang="ja-JP" altLang="en-US" sz="1400" dirty="0">
                <a:latin typeface="BIZ UDゴシック" panose="020B0400000000000000" pitchFamily="49" charset="-128"/>
                <a:ea typeface="BIZ UDゴシック" panose="020B0400000000000000" pitchFamily="49" charset="-128"/>
              </a:rPr>
              <a:t>穴ぼこなどが発生</a:t>
            </a:r>
          </a:p>
          <a:p>
            <a:pPr marL="285750" indent="-285750">
              <a:buFont typeface="Wingdings" panose="05000000000000000000" pitchFamily="2" charset="2"/>
              <a:buChar char="l"/>
            </a:pPr>
            <a:r>
              <a:rPr lang="ja-JP" altLang="en-US" sz="1400" dirty="0">
                <a:latin typeface="BIZ UDゴシック" panose="020B0400000000000000" pitchFamily="49" charset="-128"/>
                <a:ea typeface="BIZ UDゴシック" panose="020B0400000000000000" pitchFamily="49" charset="-128"/>
              </a:rPr>
              <a:t>安全を確保することが困難な状態</a:t>
            </a:r>
          </a:p>
        </p:txBody>
      </p:sp>
      <p:sp>
        <p:nvSpPr>
          <p:cNvPr id="27" name="四角形: 角を丸くする 26">
            <a:extLst>
              <a:ext uri="{FF2B5EF4-FFF2-40B4-BE49-F238E27FC236}">
                <a16:creationId xmlns:a16="http://schemas.microsoft.com/office/drawing/2014/main" id="{AD51689B-A156-4059-9C31-3C402695BBB4}"/>
              </a:ext>
            </a:extLst>
          </p:cNvPr>
          <p:cNvSpPr/>
          <p:nvPr/>
        </p:nvSpPr>
        <p:spPr>
          <a:xfrm>
            <a:off x="8087737" y="3429000"/>
            <a:ext cx="698683" cy="556258"/>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最重点化１</a:t>
            </a:r>
          </a:p>
        </p:txBody>
      </p:sp>
      <p:sp>
        <p:nvSpPr>
          <p:cNvPr id="31" name="矢印: 右 30">
            <a:extLst>
              <a:ext uri="{FF2B5EF4-FFF2-40B4-BE49-F238E27FC236}">
                <a16:creationId xmlns:a16="http://schemas.microsoft.com/office/drawing/2014/main" id="{8511C056-45C8-447F-812C-6D137A2A77E9}"/>
              </a:ext>
            </a:extLst>
          </p:cNvPr>
          <p:cNvSpPr/>
          <p:nvPr/>
        </p:nvSpPr>
        <p:spPr>
          <a:xfrm>
            <a:off x="5726093" y="3797706"/>
            <a:ext cx="223812" cy="1674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コンテンツ プレースホルダー 2">
            <a:extLst>
              <a:ext uri="{FF2B5EF4-FFF2-40B4-BE49-F238E27FC236}">
                <a16:creationId xmlns:a16="http://schemas.microsoft.com/office/drawing/2014/main" id="{C7E8B98C-4D71-4344-B17C-1CF3F1593F2E}"/>
              </a:ext>
            </a:extLst>
          </p:cNvPr>
          <p:cNvSpPr txBox="1">
            <a:spLocks/>
          </p:cNvSpPr>
          <p:nvPr/>
        </p:nvSpPr>
        <p:spPr>
          <a:xfrm>
            <a:off x="7283579" y="2966857"/>
            <a:ext cx="832461" cy="431194"/>
          </a:xfrm>
          <a:prstGeom prst="rect">
            <a:avLst/>
          </a:prstGeom>
          <a:noFill/>
          <a:ln w="12700">
            <a:noFill/>
          </a:ln>
        </p:spPr>
        <p:txBody>
          <a:bodyPr>
            <a:normAutofit fontScale="85000" lnSpcReduction="10000"/>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6000" indent="0">
              <a:lnSpc>
                <a:spcPts val="3000"/>
              </a:lnSpc>
              <a:spcBef>
                <a:spcPts val="0"/>
              </a:spcBef>
              <a:buNone/>
            </a:pPr>
            <a:r>
              <a:rPr lang="ja-JP" altLang="en-US" sz="1800" dirty="0">
                <a:latin typeface="BIZ UDゴシック" panose="020B0400000000000000" pitchFamily="49" charset="-128"/>
                <a:ea typeface="BIZ UDゴシック" panose="020B0400000000000000" pitchFamily="49" charset="-128"/>
                <a:cs typeface="Meiryo UI" panose="020B0604030504040204" pitchFamily="50" charset="-128"/>
              </a:rPr>
              <a:t>（案）</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8" name="四角形: 角を丸くする 17">
            <a:extLst>
              <a:ext uri="{FF2B5EF4-FFF2-40B4-BE49-F238E27FC236}">
                <a16:creationId xmlns:a16="http://schemas.microsoft.com/office/drawing/2014/main" id="{B61B72A4-E00F-4DAF-B4B5-080447D56018}"/>
              </a:ext>
            </a:extLst>
          </p:cNvPr>
          <p:cNvSpPr/>
          <p:nvPr/>
        </p:nvSpPr>
        <p:spPr>
          <a:xfrm>
            <a:off x="7331835" y="3438788"/>
            <a:ext cx="698683" cy="556258"/>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最重点化２</a:t>
            </a:r>
          </a:p>
        </p:txBody>
      </p:sp>
      <p:sp>
        <p:nvSpPr>
          <p:cNvPr id="20" name="四角形: 角を丸くする 19">
            <a:extLst>
              <a:ext uri="{FF2B5EF4-FFF2-40B4-BE49-F238E27FC236}">
                <a16:creationId xmlns:a16="http://schemas.microsoft.com/office/drawing/2014/main" id="{FFEBFF7F-C1E6-4C60-A0AC-EF832FBF06C6}"/>
              </a:ext>
            </a:extLst>
          </p:cNvPr>
          <p:cNvSpPr/>
          <p:nvPr/>
        </p:nvSpPr>
        <p:spPr>
          <a:xfrm>
            <a:off x="6566264" y="3429000"/>
            <a:ext cx="698683" cy="556258"/>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最重点化３</a:t>
            </a:r>
          </a:p>
        </p:txBody>
      </p:sp>
      <p:sp>
        <p:nvSpPr>
          <p:cNvPr id="21" name="四角形: 角を丸くする 20">
            <a:extLst>
              <a:ext uri="{FF2B5EF4-FFF2-40B4-BE49-F238E27FC236}">
                <a16:creationId xmlns:a16="http://schemas.microsoft.com/office/drawing/2014/main" id="{2910F0F3-91FF-4D4B-A4FA-CB5BEA737A12}"/>
              </a:ext>
            </a:extLst>
          </p:cNvPr>
          <p:cNvSpPr/>
          <p:nvPr/>
        </p:nvSpPr>
        <p:spPr>
          <a:xfrm>
            <a:off x="8077331" y="4047156"/>
            <a:ext cx="698683" cy="556258"/>
          </a:xfrm>
          <a:prstGeom prst="roundRect">
            <a:avLst/>
          </a:pr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t>最重点化４</a:t>
            </a:r>
          </a:p>
        </p:txBody>
      </p:sp>
    </p:spTree>
    <p:extLst>
      <p:ext uri="{BB962C8B-B14F-4D97-AF65-F5344CB8AC3E}">
        <p14:creationId xmlns:p14="http://schemas.microsoft.com/office/powerpoint/2010/main" val="27955269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C705ACD-6786-4528-8D8C-A73EA9B50EE0}"/>
              </a:ext>
            </a:extLst>
          </p:cNvPr>
          <p:cNvSpPr>
            <a:spLocks noChangeArrowheads="1"/>
          </p:cNvSpPr>
          <p:nvPr/>
        </p:nvSpPr>
        <p:spPr bwMode="auto">
          <a:xfrm>
            <a:off x="1570" y="-3023"/>
            <a:ext cx="9142430" cy="540000"/>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68513" tIns="34256" rIns="68513" bIns="34256" anchor="ctr"/>
          <a:lstStyle/>
          <a:p>
            <a:pPr>
              <a:defRPr/>
            </a:pPr>
            <a:r>
              <a:rPr lang="ja-JP" altLang="en-US" sz="2100" b="1" dirty="0">
                <a:solidFill>
                  <a:schemeClr val="bg1"/>
                </a:solidFill>
                <a:latin typeface="Meiryo UI" pitchFamily="50" charset="-128"/>
                <a:ea typeface="Meiryo UI" pitchFamily="50" charset="-128"/>
                <a:cs typeface="Meiryo UI" pitchFamily="50" charset="-128"/>
              </a:rPr>
              <a:t>　</a:t>
            </a:r>
            <a:r>
              <a:rPr lang="ja-JP" altLang="en-US" sz="2000" b="1" dirty="0">
                <a:solidFill>
                  <a:schemeClr val="bg1"/>
                </a:solidFill>
                <a:latin typeface="BIZ UDゴシック" panose="020B0400000000000000" pitchFamily="49" charset="-128"/>
                <a:ea typeface="BIZ UDゴシック" panose="020B0400000000000000" pitchFamily="49" charset="-128"/>
                <a:cs typeface="Meiryo UI" pitchFamily="50" charset="-128"/>
              </a:rPr>
              <a:t>第１回審議会　委員からの意見　　　　　　　　　　　　　　　　</a:t>
            </a:r>
            <a:endParaRPr lang="en-US" altLang="zh-TW" sz="2000" b="1" dirty="0">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10" name="スライド番号プレースホルダー 3">
            <a:extLst>
              <a:ext uri="{FF2B5EF4-FFF2-40B4-BE49-F238E27FC236}">
                <a16:creationId xmlns:a16="http://schemas.microsoft.com/office/drawing/2014/main" id="{8ADA7269-CB5F-164B-0646-F7762EDC21FA}"/>
              </a:ext>
            </a:extLst>
          </p:cNvPr>
          <p:cNvSpPr txBox="1">
            <a:spLocks/>
          </p:cNvSpPr>
          <p:nvPr/>
        </p:nvSpPr>
        <p:spPr>
          <a:xfrm>
            <a:off x="8483600" y="6492875"/>
            <a:ext cx="6604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53</a:t>
            </a:fld>
            <a:endParaRPr lang="ja-JP" altLang="en-US" dirty="0"/>
          </a:p>
        </p:txBody>
      </p:sp>
      <p:graphicFrame>
        <p:nvGraphicFramePr>
          <p:cNvPr id="6" name="表 5">
            <a:extLst>
              <a:ext uri="{FF2B5EF4-FFF2-40B4-BE49-F238E27FC236}">
                <a16:creationId xmlns:a16="http://schemas.microsoft.com/office/drawing/2014/main" id="{B4C97998-9C5A-BAD7-0EDE-99549126763A}"/>
              </a:ext>
            </a:extLst>
          </p:cNvPr>
          <p:cNvGraphicFramePr>
            <a:graphicFrameLocks noGrp="1"/>
          </p:cNvGraphicFramePr>
          <p:nvPr>
            <p:extLst>
              <p:ext uri="{D42A27DB-BD31-4B8C-83A1-F6EECF244321}">
                <p14:modId xmlns:p14="http://schemas.microsoft.com/office/powerpoint/2010/main" val="1035879534"/>
              </p:ext>
            </p:extLst>
          </p:nvPr>
        </p:nvGraphicFramePr>
        <p:xfrm>
          <a:off x="320860" y="1423961"/>
          <a:ext cx="8488955" cy="4785881"/>
        </p:xfrm>
        <a:graphic>
          <a:graphicData uri="http://schemas.openxmlformats.org/drawingml/2006/table">
            <a:tbl>
              <a:tblPr firstRow="1" bandRow="1">
                <a:tableStyleId>{5C22544A-7EE6-4342-B048-85BDC9FD1C3A}</a:tableStyleId>
              </a:tblPr>
              <a:tblGrid>
                <a:gridCol w="1170890">
                  <a:extLst>
                    <a:ext uri="{9D8B030D-6E8A-4147-A177-3AD203B41FA5}">
                      <a16:colId xmlns:a16="http://schemas.microsoft.com/office/drawing/2014/main" val="20000"/>
                    </a:ext>
                  </a:extLst>
                </a:gridCol>
                <a:gridCol w="5854452">
                  <a:extLst>
                    <a:ext uri="{9D8B030D-6E8A-4147-A177-3AD203B41FA5}">
                      <a16:colId xmlns:a16="http://schemas.microsoft.com/office/drawing/2014/main" val="20004"/>
                    </a:ext>
                  </a:extLst>
                </a:gridCol>
                <a:gridCol w="1463613">
                  <a:extLst>
                    <a:ext uri="{9D8B030D-6E8A-4147-A177-3AD203B41FA5}">
                      <a16:colId xmlns:a16="http://schemas.microsoft.com/office/drawing/2014/main" val="2816555429"/>
                    </a:ext>
                  </a:extLst>
                </a:gridCol>
              </a:tblGrid>
              <a:tr h="481269">
                <a:tc>
                  <a:txBody>
                    <a:bodyPr/>
                    <a:lstStyle/>
                    <a:p>
                      <a:pPr algn="ctr"/>
                      <a:r>
                        <a:rPr kumimoji="1"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施設</a:t>
                      </a:r>
                      <a:endParaRPr kumimoji="1"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anchor="ctr"/>
                </a:tc>
                <a:tc>
                  <a:txBody>
                    <a:bodyP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cs typeface="Meiryo UI" panose="020B0604030504040204" pitchFamily="50" charset="-128"/>
                        </a:rPr>
                        <a:t>想定される技術</a:t>
                      </a:r>
                      <a:endParaRPr kumimoji="1" lang="en-US" altLang="ja-JP" sz="1400" b="1" dirty="0">
                        <a:solidFill>
                          <a:srgbClr val="FFFFFF"/>
                        </a:solidFill>
                        <a:latin typeface="BIZ UDPゴシック" panose="020B0400000000000000" pitchFamily="50" charset="-128"/>
                        <a:ea typeface="BIZ UDPゴシック" panose="020B0400000000000000"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a:txBody>
                    <a:bodyPr/>
                    <a:lstStyle/>
                    <a:p>
                      <a:pPr algn="ctr"/>
                      <a:r>
                        <a:rPr kumimoji="1" lang="ja-JP" altLang="en-US" sz="1400" b="1" dirty="0">
                          <a:solidFill>
                            <a:srgbClr val="FFFFFF"/>
                          </a:solidFill>
                          <a:latin typeface="BIZ UDPゴシック" panose="020B0400000000000000" pitchFamily="50" charset="-128"/>
                          <a:ea typeface="BIZ UDPゴシック" panose="020B0400000000000000" pitchFamily="50" charset="-128"/>
                          <a:cs typeface="Meiryo UI" panose="020B0604030504040204" pitchFamily="50" charset="-128"/>
                        </a:rPr>
                        <a:t>活用場面</a:t>
                      </a:r>
                      <a:endParaRPr kumimoji="1" lang="en-US" altLang="ja-JP" sz="1400" b="1" dirty="0">
                        <a:solidFill>
                          <a:srgbClr val="FFFFFF"/>
                        </a:solidFill>
                        <a:latin typeface="BIZ UDPゴシック" panose="020B0400000000000000" pitchFamily="50" charset="-128"/>
                        <a:ea typeface="BIZ UDPゴシック" panose="020B0400000000000000" pitchFamily="50" charset="-128"/>
                        <a:cs typeface="Meiryo UI" panose="020B0604030504040204" pitchFamily="50" charset="-128"/>
                      </a:endParaRP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1417232819"/>
                  </a:ext>
                </a:extLst>
              </a:tr>
              <a:tr h="683941">
                <a:tc>
                  <a:txBody>
                    <a:bodyPr/>
                    <a:lstStyle/>
                    <a:p>
                      <a:r>
                        <a:rPr kumimoji="1"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橋梁</a:t>
                      </a:r>
                      <a:endParaRPr kumimoji="1" lang="en-US" altLang="ja-JP" sz="1400" dirty="0">
                        <a:latin typeface="BIZ UDPゴシック" panose="020B0400000000000000" pitchFamily="50" charset="-128"/>
                        <a:ea typeface="BIZ UDPゴシック" panose="020B0400000000000000" pitchFamily="50" charset="-128"/>
                        <a:cs typeface="Meiryo UI" panose="020B0604030504040204" pitchFamily="50" charset="-128"/>
                      </a:endParaRPr>
                    </a:p>
                  </a:txBody>
                  <a:tcPr anchor="ctr"/>
                </a:tc>
                <a:tc>
                  <a:txBody>
                    <a:bodyPr/>
                    <a:lstStyle/>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・小型ドローンによる近接目視が困難な箇所に対する画像計測技術</a:t>
                      </a:r>
                      <a:endParaRPr kumimoji="1"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・点検ロボットカメラによる画像計測技術</a:t>
                      </a:r>
                      <a:endParaRPr kumimoji="1"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・内視鏡による狭隘部に対する画像計測技術</a:t>
                      </a:r>
                    </a:p>
                  </a:txBody>
                  <a:tcPr anchor="ctr">
                    <a:lnT w="38100" cap="flat" cmpd="sng" algn="ctr">
                      <a:solidFill>
                        <a:schemeClr val="bg1"/>
                      </a:solidFill>
                      <a:prstDash val="solid"/>
                      <a:round/>
                      <a:headEnd type="none" w="med" len="med"/>
                      <a:tailEnd type="none" w="med" len="med"/>
                    </a:lnT>
                  </a:tcPr>
                </a:tc>
                <a:tc>
                  <a:txBody>
                    <a:bodyPr/>
                    <a:lstStyle/>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橋梁点検</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98633">
                <a:tc>
                  <a:txBody>
                    <a:bodyPr/>
                    <a:lstStyle/>
                    <a:p>
                      <a:r>
                        <a:rPr kumimoji="1"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トンネル</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走行型画像計測・レーザ計測による</a:t>
                      </a:r>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変状検出技術</a:t>
                      </a:r>
                      <a:endParaRPr kumimoji="1"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・打音計測装置による変状箇所評価技術</a:t>
                      </a:r>
                    </a:p>
                  </a:txBody>
                  <a:tcPr anchor="ctr"/>
                </a:tc>
                <a:tc>
                  <a:txBody>
                    <a:bodyPr/>
                    <a:lstStyle/>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トンネル点検</a:t>
                      </a:r>
                    </a:p>
                  </a:txBody>
                  <a:tcPr anchor="ctr"/>
                </a:tc>
                <a:extLst>
                  <a:ext uri="{0D108BD9-81ED-4DB2-BD59-A6C34878D82A}">
                    <a16:rowId xmlns:a16="http://schemas.microsoft.com/office/drawing/2014/main" val="10006"/>
                  </a:ext>
                </a:extLst>
              </a:tr>
              <a:tr h="795436">
                <a:tc>
                  <a:txBody>
                    <a:bodyPr/>
                    <a:lstStyle/>
                    <a:p>
                      <a:r>
                        <a:rPr kumimoji="1"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舗装</a:t>
                      </a:r>
                    </a:p>
                  </a:txBody>
                  <a:tcPr anchor="ctr"/>
                </a:tc>
                <a:tc>
                  <a:txBody>
                    <a:bodyPr/>
                    <a:lstStyle/>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・可搬式測定機器（スマートフォン等）による路面状況調査技術</a:t>
                      </a:r>
                      <a:endParaRPr kumimoji="1"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txBody>
                  <a:tcPr anchor="ctr"/>
                </a:tc>
                <a:tc>
                  <a:txBody>
                    <a:bodyPr/>
                    <a:lstStyle/>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舗装点検</a:t>
                      </a:r>
                      <a:endParaRPr kumimoji="1"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txBody>
                  <a:tcPr anchor="ctr"/>
                </a:tc>
                <a:extLst>
                  <a:ext uri="{0D108BD9-81ED-4DB2-BD59-A6C34878D82A}">
                    <a16:rowId xmlns:a16="http://schemas.microsoft.com/office/drawing/2014/main" val="1426335282"/>
                  </a:ext>
                </a:extLst>
              </a:tr>
              <a:tr h="68936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横断歩道橋</a:t>
                      </a:r>
                    </a:p>
                  </a:txBody>
                  <a:tcPr anchor="ctr"/>
                </a:tc>
                <a:tc>
                  <a:txBody>
                    <a:bodyPr/>
                    <a:lstStyle/>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・内視鏡による狭隘部に対する画像計測技術</a:t>
                      </a:r>
                    </a:p>
                  </a:txBody>
                  <a:tcPr anchor="ctr"/>
                </a:tc>
                <a:tc>
                  <a:txBody>
                    <a:bodyPr/>
                    <a:lstStyle/>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歩道橋点検</a:t>
                      </a:r>
                    </a:p>
                  </a:txBody>
                  <a:tcPr anchor="ctr"/>
                </a:tc>
                <a:extLst>
                  <a:ext uri="{0D108BD9-81ED-4DB2-BD59-A6C34878D82A}">
                    <a16:rowId xmlns:a16="http://schemas.microsoft.com/office/drawing/2014/main" val="2628117468"/>
                  </a:ext>
                </a:extLst>
              </a:tr>
              <a:tr h="694315">
                <a:tc>
                  <a:txBody>
                    <a:bodyPr/>
                    <a:lstStyle/>
                    <a:p>
                      <a:r>
                        <a:rPr kumimoji="1"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道路法面</a:t>
                      </a:r>
                    </a:p>
                  </a:txBody>
                  <a:tcPr anchor="ctr"/>
                </a:tc>
                <a:tc>
                  <a:txBody>
                    <a:bodyPr/>
                    <a:lstStyle/>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・航空レーザ測量により取得された詳細地形（三次元点群データ）を用いた道路斜面災害リスク箇所抽出技術</a:t>
                      </a:r>
                      <a:endParaRPr kumimoji="1" lang="en-US" altLang="ja-JP"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txBody>
                  <a:tcPr anchor="ctr"/>
                </a:tc>
                <a:tc>
                  <a:txBody>
                    <a:bodyPr/>
                    <a:lstStyle/>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道路防災点検</a:t>
                      </a:r>
                    </a:p>
                  </a:txBody>
                  <a:tcPr anchor="ctr"/>
                </a:tc>
                <a:extLst>
                  <a:ext uri="{0D108BD9-81ED-4DB2-BD59-A6C34878D82A}">
                    <a16:rowId xmlns:a16="http://schemas.microsoft.com/office/drawing/2014/main" val="1898804167"/>
                  </a:ext>
                </a:extLst>
              </a:tr>
              <a:tr h="69533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dirty="0">
                          <a:latin typeface="BIZ UDPゴシック" panose="020B0400000000000000" pitchFamily="50" charset="-128"/>
                          <a:ea typeface="BIZ UDPゴシック" panose="020B0400000000000000" pitchFamily="50" charset="-128"/>
                          <a:cs typeface="Meiryo UI" panose="020B0604030504040204" pitchFamily="50" charset="-128"/>
                        </a:rPr>
                        <a:t>標識・照明</a:t>
                      </a:r>
                    </a:p>
                  </a:txBody>
                  <a:tcPr anchor="ctr"/>
                </a:tc>
                <a:tc>
                  <a:txBody>
                    <a:bodyPr/>
                    <a:lstStyle/>
                    <a:p>
                      <a:pPr algn="l"/>
                      <a:r>
                        <a:rPr kumimoji="1" lang="ja-JP" altLang="en-US" sz="1400" kern="12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・非破壊調査による支柱路面境界部の残存板厚調査技術</a:t>
                      </a:r>
                      <a:endParaRPr kumimoji="1" lang="en-US" altLang="ja-JP" sz="1400" kern="12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txBody>
                  <a:tcPr anchor="ctr"/>
                </a:tc>
                <a:tc>
                  <a:txBody>
                    <a:bodyPr/>
                    <a:lstStyle/>
                    <a:p>
                      <a:pPr algn="l"/>
                      <a:r>
                        <a:rPr kumimoji="1" lang="ja-JP" altLang="en-US" sz="140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道路附属物点検</a:t>
                      </a:r>
                    </a:p>
                  </a:txBody>
                  <a:tcPr anchor="ctr"/>
                </a:tc>
                <a:extLst>
                  <a:ext uri="{0D108BD9-81ED-4DB2-BD59-A6C34878D82A}">
                    <a16:rowId xmlns:a16="http://schemas.microsoft.com/office/drawing/2014/main" val="3668197530"/>
                  </a:ext>
                </a:extLst>
              </a:tr>
            </a:tbl>
          </a:graphicData>
        </a:graphic>
      </p:graphicFrame>
      <p:sp>
        <p:nvSpPr>
          <p:cNvPr id="7" name="テキスト ボックス 6">
            <a:extLst>
              <a:ext uri="{FF2B5EF4-FFF2-40B4-BE49-F238E27FC236}">
                <a16:creationId xmlns:a16="http://schemas.microsoft.com/office/drawing/2014/main" id="{43C972EF-6F41-49C4-A61D-51F1742A5A07}"/>
              </a:ext>
            </a:extLst>
          </p:cNvPr>
          <p:cNvSpPr txBox="1"/>
          <p:nvPr/>
        </p:nvSpPr>
        <p:spPr>
          <a:xfrm>
            <a:off x="1309545" y="710429"/>
            <a:ext cx="7500270" cy="471092"/>
          </a:xfrm>
          <a:prstGeom prst="rect">
            <a:avLst/>
          </a:prstGeom>
          <a:solidFill>
            <a:srgbClr val="FFFFCC"/>
          </a:solidFill>
          <a:ln>
            <a:solidFill>
              <a:schemeClr val="accent1">
                <a:shade val="15000"/>
                <a:shade val="75000"/>
                <a:satMod val="125000"/>
                <a:lumMod val="75000"/>
              </a:schemeClr>
            </a:solidFill>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400" dirty="0">
                <a:latin typeface="BIZ UDゴシック" panose="020B0400000000000000" pitchFamily="49" charset="-128"/>
                <a:ea typeface="BIZ UDゴシック" panose="020B0400000000000000" pitchFamily="49" charset="-128"/>
                <a:cs typeface="Times New Roman" panose="02020603050405020304" pitchFamily="18" charset="0"/>
              </a:rPr>
              <a:t>AI</a:t>
            </a:r>
            <a:r>
              <a:rPr lang="ja-JP" altLang="en-US" sz="1400" dirty="0">
                <a:latin typeface="BIZ UDゴシック" panose="020B0400000000000000" pitchFamily="49" charset="-128"/>
                <a:ea typeface="BIZ UDゴシック" panose="020B0400000000000000" pitchFamily="49" charset="-128"/>
                <a:cs typeface="Times New Roman" panose="02020603050405020304" pitchFamily="18" charset="0"/>
              </a:rPr>
              <a:t>技術の活用、点検の効率化</a:t>
            </a:r>
            <a:endParaRPr kumimoji="1" lang="ja-JP" altLang="en-US" sz="1400" b="0" i="0" u="none" strike="noStrike" kern="1200" cap="none" spc="0" normalizeH="0" baseline="0" noProof="0" dirty="0">
              <a:ln>
                <a:noFill/>
              </a:ln>
              <a:solidFill>
                <a:prstClr val="black"/>
              </a:solidFill>
              <a:effectLst/>
              <a:uLnTx/>
              <a:uFillTx/>
              <a:latin typeface="Trebuchet MS"/>
              <a:ea typeface="HGｺﾞｼｯｸM" panose="020B0609000000000000" pitchFamily="49" charset="-128"/>
              <a:cs typeface="+mn-cs"/>
            </a:endParaRPr>
          </a:p>
        </p:txBody>
      </p:sp>
      <p:sp>
        <p:nvSpPr>
          <p:cNvPr id="8" name="正方形/長方形 7">
            <a:extLst>
              <a:ext uri="{FF2B5EF4-FFF2-40B4-BE49-F238E27FC236}">
                <a16:creationId xmlns:a16="http://schemas.microsoft.com/office/drawing/2014/main" id="{B9EA44B3-1D76-4BF5-98F9-4020E398F67A}"/>
              </a:ext>
            </a:extLst>
          </p:cNvPr>
          <p:cNvSpPr/>
          <p:nvPr/>
        </p:nvSpPr>
        <p:spPr>
          <a:xfrm>
            <a:off x="821865" y="710429"/>
            <a:ext cx="487680" cy="471092"/>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Trebuchet MS"/>
                <a:ea typeface="HGｺﾞｼｯｸM" panose="020B0609000000000000" pitchFamily="49" charset="-128"/>
                <a:cs typeface="+mn-cs"/>
              </a:rPr>
              <a:t>４</a:t>
            </a:r>
            <a:endParaRPr kumimoji="1" lang="en-US" altLang="ja-JP" sz="1400" b="1" i="0" u="none" strike="noStrike" kern="1200" cap="none" spc="0" normalizeH="0" baseline="0" noProof="0">
              <a:ln>
                <a:noFill/>
              </a:ln>
              <a:solidFill>
                <a:prstClr val="black"/>
              </a:solidFill>
              <a:effectLst/>
              <a:uLnTx/>
              <a:uFillTx/>
              <a:latin typeface="Trebuchet MS"/>
              <a:ea typeface="HGｺﾞｼｯｸM" panose="020B0609000000000000" pitchFamily="49" charset="-128"/>
              <a:cs typeface="+mn-cs"/>
            </a:endParaRPr>
          </a:p>
        </p:txBody>
      </p:sp>
      <p:sp>
        <p:nvSpPr>
          <p:cNvPr id="9" name="正方形/長方形 8">
            <a:extLst>
              <a:ext uri="{FF2B5EF4-FFF2-40B4-BE49-F238E27FC236}">
                <a16:creationId xmlns:a16="http://schemas.microsoft.com/office/drawing/2014/main" id="{D5E9BE27-5D1C-4CC5-BD3D-B512E7304275}"/>
              </a:ext>
            </a:extLst>
          </p:cNvPr>
          <p:cNvSpPr/>
          <p:nvPr/>
        </p:nvSpPr>
        <p:spPr>
          <a:xfrm>
            <a:off x="334185" y="710429"/>
            <a:ext cx="487680" cy="471092"/>
          </a:xfrm>
          <a:prstGeom prst="rect">
            <a:avLst/>
          </a:prstGeom>
          <a:gradFill>
            <a:gsLst>
              <a:gs pos="100000">
                <a:srgbClr val="FFDE75"/>
              </a:gs>
              <a:gs pos="0">
                <a:srgbClr val="FFE79C"/>
              </a:gs>
              <a:gs pos="47000">
                <a:schemeClr val="accent5">
                  <a:lumMod val="20000"/>
                  <a:lumOff val="80000"/>
                </a:schemeClr>
              </a:gs>
            </a:gsLst>
            <a:path path="circle">
              <a:fillToRect l="20000" t="10000" r="20000" b="60000"/>
            </a:path>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Trebuchet MS"/>
                <a:ea typeface="HGｺﾞｼｯｸM" panose="020B0609000000000000" pitchFamily="49" charset="-128"/>
                <a:cs typeface="+mn-cs"/>
              </a:rPr>
              <a:t>３</a:t>
            </a:r>
            <a:endParaRPr kumimoji="1" lang="en-US" altLang="ja-JP" sz="1400" b="1" i="0" u="none" strike="noStrike" kern="1200" cap="none" spc="0" normalizeH="0" baseline="0" noProof="0">
              <a:ln>
                <a:noFill/>
              </a:ln>
              <a:solidFill>
                <a:prstClr val="black"/>
              </a:solidFill>
              <a:effectLst/>
              <a:uLnTx/>
              <a:uFillTx/>
              <a:latin typeface="Trebuchet MS"/>
              <a:ea typeface="HGｺﾞｼｯｸM" panose="020B0609000000000000" pitchFamily="49" charset="-128"/>
              <a:cs typeface="+mn-cs"/>
            </a:endParaRPr>
          </a:p>
        </p:txBody>
      </p:sp>
    </p:spTree>
    <p:extLst>
      <p:ext uri="{BB962C8B-B14F-4D97-AF65-F5344CB8AC3E}">
        <p14:creationId xmlns:p14="http://schemas.microsoft.com/office/powerpoint/2010/main" val="2173843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E60483E5-62B4-4269-9DEB-6368E409F658}"/>
              </a:ext>
            </a:extLst>
          </p:cNvPr>
          <p:cNvSpPr/>
          <p:nvPr/>
        </p:nvSpPr>
        <p:spPr>
          <a:xfrm>
            <a:off x="126306" y="951421"/>
            <a:ext cx="4714424" cy="5541454"/>
          </a:xfrm>
          <a:prstGeom prst="roundRect">
            <a:avLst>
              <a:gd name="adj" fmla="val 1459"/>
            </a:avLst>
          </a:prstGeom>
          <a:solidFill>
            <a:schemeClr val="bg1"/>
          </a:solidFill>
          <a:ln w="381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Rectangle 2">
            <a:extLst>
              <a:ext uri="{FF2B5EF4-FFF2-40B4-BE49-F238E27FC236}">
                <a16:creationId xmlns:a16="http://schemas.microsoft.com/office/drawing/2014/main" id="{2C705ACD-6786-4528-8D8C-A73EA9B50EE0}"/>
              </a:ext>
            </a:extLst>
          </p:cNvPr>
          <p:cNvSpPr>
            <a:spLocks noChangeArrowheads="1"/>
          </p:cNvSpPr>
          <p:nvPr/>
        </p:nvSpPr>
        <p:spPr bwMode="auto">
          <a:xfrm>
            <a:off x="1570" y="-3023"/>
            <a:ext cx="9142430" cy="607645"/>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68513" tIns="34256" rIns="68513" bIns="34256" anchor="ctr"/>
          <a:lstStyle/>
          <a:p>
            <a:pPr>
              <a:defRPr/>
            </a:pPr>
            <a:r>
              <a:rPr lang="ja-JP" altLang="en-US" sz="2100" b="1">
                <a:solidFill>
                  <a:schemeClr val="bg1"/>
                </a:solidFill>
                <a:latin typeface="Meiryo UI" pitchFamily="50" charset="-128"/>
                <a:ea typeface="Meiryo UI" pitchFamily="50" charset="-128"/>
                <a:cs typeface="Meiryo UI" pitchFamily="50" charset="-128"/>
              </a:rPr>
              <a:t>　</a:t>
            </a:r>
            <a:r>
              <a:rPr lang="ja-JP" altLang="en-US" sz="2000" b="1">
                <a:solidFill>
                  <a:schemeClr val="bg1"/>
                </a:solidFill>
                <a:latin typeface="BIZ UDゴシック" panose="020B0400000000000000" pitchFamily="49" charset="-128"/>
                <a:ea typeface="BIZ UDゴシック" panose="020B0400000000000000" pitchFamily="49" charset="-128"/>
                <a:cs typeface="Meiryo UI" pitchFamily="50" charset="-128"/>
              </a:rPr>
              <a:t>第１回審議会　委員からの意見　　　　　　　　　　　　　　　　</a:t>
            </a:r>
            <a:endParaRPr lang="en-US" altLang="zh-TW" sz="20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テキスト ボックス 5">
            <a:extLst>
              <a:ext uri="{FF2B5EF4-FFF2-40B4-BE49-F238E27FC236}">
                <a16:creationId xmlns:a16="http://schemas.microsoft.com/office/drawing/2014/main" id="{D305338A-0AD7-4A5C-BD57-75A0C70C00C4}"/>
              </a:ext>
            </a:extLst>
          </p:cNvPr>
          <p:cNvSpPr txBox="1"/>
          <p:nvPr/>
        </p:nvSpPr>
        <p:spPr>
          <a:xfrm>
            <a:off x="76376" y="958068"/>
            <a:ext cx="4764353" cy="4847196"/>
          </a:xfrm>
          <a:prstGeom prst="rect">
            <a:avLst/>
          </a:prstGeom>
          <a:noFill/>
        </p:spPr>
        <p:txBody>
          <a:bodyPr wrap="square" rtlCol="0">
            <a:noAutofit/>
          </a:bodyPr>
          <a:lstStyle/>
          <a:p>
            <a:pPr marL="133350" indent="-133350">
              <a:lnSpc>
                <a:spcPts val="1800"/>
              </a:lnSpc>
              <a:spcAft>
                <a:spcPts val="375"/>
              </a:spcAft>
              <a:tabLst>
                <a:tab pos="470297" algn="l"/>
              </a:tabLst>
            </a:pPr>
            <a:endParaRPr lang="en-US" altLang="ja-JP" sz="1400" dirty="0">
              <a:latin typeface="Meiryo UI" panose="020B0604030504040204" pitchFamily="50" charset="-128"/>
              <a:ea typeface="Meiryo UI" panose="020B0604030504040204" pitchFamily="50" charset="-128"/>
            </a:endParaRPr>
          </a:p>
          <a:p>
            <a:pPr marL="133350" indent="-133350">
              <a:lnSpc>
                <a:spcPts val="2500"/>
              </a:lnSpc>
              <a:spcAft>
                <a:spcPts val="600"/>
              </a:spcAft>
              <a:tabLst>
                <a:tab pos="470297" algn="l"/>
              </a:tabLst>
            </a:pPr>
            <a:r>
              <a:rPr lang="ja-JP" altLang="en-US" sz="1400" dirty="0">
                <a:latin typeface="Meiryo UI" panose="020B0604030504040204" pitchFamily="50" charset="-128"/>
                <a:ea typeface="Meiryo UI" panose="020B0604030504040204" pitchFamily="50" charset="-128"/>
              </a:rPr>
              <a:t>●</a:t>
            </a:r>
            <a:r>
              <a:rPr lang="ja-JP" altLang="en-US" sz="1200" dirty="0">
                <a:solidFill>
                  <a:srgbClr val="FF0000"/>
                </a:solidFill>
                <a:latin typeface="BIZ UDゴシック" panose="020B0400000000000000" pitchFamily="49" charset="-128"/>
                <a:ea typeface="BIZ UDゴシック" panose="020B0400000000000000" pitchFamily="49" charset="-128"/>
              </a:rPr>
              <a:t>適正な管理水準</a:t>
            </a:r>
            <a:r>
              <a:rPr lang="ja-JP" altLang="en-US" sz="1200" dirty="0">
                <a:latin typeface="BIZ UDゴシック" panose="020B0400000000000000" pitchFamily="49" charset="-128"/>
                <a:ea typeface="BIZ UDゴシック" panose="020B0400000000000000" pitchFamily="49" charset="-128"/>
              </a:rPr>
              <a:t>が審議会のテーマ</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すべての施設を健全性</a:t>
            </a:r>
            <a:r>
              <a:rPr lang="en-US" altLang="ja-JP" sz="1200" dirty="0">
                <a:latin typeface="BIZ UDゴシック" panose="020B0400000000000000" pitchFamily="49" charset="-128"/>
                <a:ea typeface="BIZ UDゴシック" panose="020B0400000000000000" pitchFamily="49" charset="-128"/>
              </a:rPr>
              <a:t>Ⅰ</a:t>
            </a:r>
            <a:r>
              <a:rPr lang="ja-JP" altLang="en-US" sz="1200" dirty="0">
                <a:latin typeface="BIZ UDゴシック" panose="020B0400000000000000" pitchFamily="49" charset="-128"/>
                <a:ea typeface="BIZ UDゴシック" panose="020B0400000000000000" pitchFamily="49" charset="-128"/>
              </a:rPr>
              <a:t>にすることを目指すこと自体はよいが、他に注力すべきことも多い。</a:t>
            </a:r>
            <a:br>
              <a:rPr lang="en-US" altLang="ja-JP" sz="1200" dirty="0">
                <a:latin typeface="BIZ UDゴシック" panose="020B0400000000000000" pitchFamily="49" charset="-128"/>
                <a:ea typeface="BIZ UDゴシック" panose="020B0400000000000000" pitchFamily="49" charset="-128"/>
              </a:rPr>
            </a:br>
            <a:r>
              <a:rPr lang="ja-JP" altLang="en-US" sz="1200" dirty="0">
                <a:latin typeface="BIZ UDゴシック" panose="020B0400000000000000" pitchFamily="49" charset="-128"/>
                <a:ea typeface="BIZ UDゴシック" panose="020B0400000000000000" pitchFamily="49" charset="-128"/>
              </a:rPr>
              <a:t>全体が早期に適切な管理水準で維持されることが重要。</a:t>
            </a:r>
            <a:endParaRPr lang="en-US" altLang="ja-JP" sz="1200" dirty="0">
              <a:latin typeface="BIZ UDゴシック" panose="020B0400000000000000" pitchFamily="49" charset="-128"/>
              <a:ea typeface="BIZ UDゴシック" panose="020B0400000000000000" pitchFamily="49" charset="-128"/>
            </a:endParaRPr>
          </a:p>
          <a:p>
            <a:pPr marL="133350" indent="-133350">
              <a:lnSpc>
                <a:spcPts val="2500"/>
              </a:lnSpc>
              <a:spcAft>
                <a:spcPts val="600"/>
              </a:spcAft>
              <a:tabLst>
                <a:tab pos="470297" algn="l"/>
              </a:tabLst>
            </a:pPr>
            <a:r>
              <a:rPr lang="ja-JP" altLang="en-US" sz="1200" dirty="0">
                <a:latin typeface="BIZ UDゴシック" panose="020B0400000000000000" pitchFamily="49" charset="-128"/>
                <a:ea typeface="BIZ UDゴシック" panose="020B0400000000000000" pitchFamily="49" charset="-128"/>
              </a:rPr>
              <a:t>●</a:t>
            </a:r>
            <a:r>
              <a:rPr lang="ja-JP" altLang="en-US" sz="1200" dirty="0">
                <a:solidFill>
                  <a:srgbClr val="FF0000"/>
                </a:solidFill>
                <a:latin typeface="BIZ UDゴシック" panose="020B0400000000000000" pitchFamily="49" charset="-128"/>
                <a:ea typeface="BIZ UDゴシック" panose="020B0400000000000000" pitchFamily="49" charset="-128"/>
              </a:rPr>
              <a:t>目標管理水準は厳しすぎると思う。ぜひ見直してほしい。</a:t>
            </a:r>
            <a:endParaRPr lang="en-US" altLang="ja-JP" sz="1200" dirty="0">
              <a:solidFill>
                <a:srgbClr val="FF0000"/>
              </a:solidFill>
              <a:latin typeface="BIZ UDゴシック" panose="020B0400000000000000" pitchFamily="49" charset="-128"/>
              <a:ea typeface="BIZ UDゴシック" panose="020B0400000000000000" pitchFamily="49" charset="-128"/>
            </a:endParaRPr>
          </a:p>
          <a:p>
            <a:pPr marL="133350" indent="-133350">
              <a:lnSpc>
                <a:spcPts val="2500"/>
              </a:lnSpc>
              <a:spcAft>
                <a:spcPts val="600"/>
              </a:spcAft>
              <a:tabLst>
                <a:tab pos="470297" algn="l"/>
              </a:tabLst>
            </a:pPr>
            <a:r>
              <a:rPr lang="ja-JP" altLang="en-US" sz="1200" dirty="0">
                <a:solidFill>
                  <a:srgbClr val="FF0000"/>
                </a:solidFill>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現計画を策定した</a:t>
            </a:r>
            <a:r>
              <a:rPr lang="en-US" altLang="ja-JP" sz="1200" dirty="0">
                <a:latin typeface="BIZ UDゴシック" panose="020B0400000000000000" pitchFamily="49" charset="-128"/>
                <a:ea typeface="BIZ UDゴシック" panose="020B0400000000000000" pitchFamily="49" charset="-128"/>
              </a:rPr>
              <a:t>10</a:t>
            </a:r>
            <a:r>
              <a:rPr lang="ja-JP" altLang="en-US" sz="1200" dirty="0">
                <a:latin typeface="BIZ UDゴシック" panose="020B0400000000000000" pitchFamily="49" charset="-128"/>
                <a:ea typeface="BIZ UDゴシック" panose="020B0400000000000000" pitchFamily="49" charset="-128"/>
              </a:rPr>
              <a:t>年前は意気込みで高い目標を設定したことはよいが、実力が分かってくるにつれて現実路線に軌道修正することも必要。</a:t>
            </a:r>
            <a:endParaRPr lang="en-US" altLang="ja-JP" sz="1200" dirty="0">
              <a:latin typeface="BIZ UDゴシック" panose="020B0400000000000000" pitchFamily="49" charset="-128"/>
              <a:ea typeface="BIZ UDゴシック" panose="020B0400000000000000" pitchFamily="49" charset="-128"/>
            </a:endParaRPr>
          </a:p>
          <a:p>
            <a:pPr marL="133350" indent="-133350">
              <a:lnSpc>
                <a:spcPts val="2500"/>
              </a:lnSpc>
              <a:spcAft>
                <a:spcPts val="600"/>
              </a:spcAft>
              <a:tabLst>
                <a:tab pos="470297" algn="l"/>
              </a:tabLst>
            </a:pPr>
            <a:r>
              <a:rPr lang="ja-JP" altLang="en-US" sz="1200" dirty="0">
                <a:latin typeface="BIZ UDゴシック" panose="020B0400000000000000" pitchFamily="49" charset="-128"/>
                <a:ea typeface="BIZ UDゴシック" panose="020B0400000000000000" pitchFamily="49" charset="-128"/>
              </a:rPr>
              <a:t>●問題はこれから</a:t>
            </a:r>
            <a:r>
              <a:rPr lang="ja-JP" altLang="en-US" sz="1200" dirty="0">
                <a:solidFill>
                  <a:srgbClr val="FF0000"/>
                </a:solidFill>
                <a:latin typeface="BIZ UDゴシック" panose="020B0400000000000000" pitchFamily="49" charset="-128"/>
                <a:ea typeface="BIZ UDゴシック" panose="020B0400000000000000" pitchFamily="49" charset="-128"/>
              </a:rPr>
              <a:t>大量に出てくる</a:t>
            </a:r>
            <a:r>
              <a:rPr lang="en-US" altLang="ja-JP" sz="1200" dirty="0">
                <a:solidFill>
                  <a:srgbClr val="FF0000"/>
                </a:solidFill>
                <a:latin typeface="BIZ UDゴシック" panose="020B0400000000000000" pitchFamily="49" charset="-128"/>
                <a:ea typeface="BIZ UDゴシック" panose="020B0400000000000000" pitchFamily="49" charset="-128"/>
              </a:rPr>
              <a:t>Ⅱ</a:t>
            </a:r>
            <a:r>
              <a:rPr lang="ja-JP" altLang="en-US" sz="1200" dirty="0">
                <a:solidFill>
                  <a:srgbClr val="FF0000"/>
                </a:solidFill>
                <a:latin typeface="BIZ UDゴシック" panose="020B0400000000000000" pitchFamily="49" charset="-128"/>
                <a:ea typeface="BIZ UDゴシック" panose="020B0400000000000000" pitchFamily="49" charset="-128"/>
              </a:rPr>
              <a:t>判定の施設への対応</a:t>
            </a:r>
            <a:r>
              <a:rPr lang="ja-JP" altLang="en-US"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cs typeface="Times New Roman" panose="02020603050405020304" pitchFamily="18" charset="0"/>
              </a:rPr>
              <a:t>今後大量に出てくる</a:t>
            </a:r>
            <a:r>
              <a:rPr lang="en-US" altLang="ja-JP" sz="1200" dirty="0">
                <a:latin typeface="BIZ UDゴシック" panose="020B0400000000000000" pitchFamily="49" charset="-128"/>
                <a:ea typeface="BIZ UDゴシック" panose="020B0400000000000000" pitchFamily="49" charset="-128"/>
                <a:cs typeface="Times New Roman" panose="02020603050405020304" pitchFamily="18" charset="0"/>
              </a:rPr>
              <a:t>Ⅱ</a:t>
            </a:r>
            <a:r>
              <a:rPr lang="ja-JP" altLang="en-US" sz="1200" dirty="0">
                <a:latin typeface="BIZ UDゴシック" panose="020B0400000000000000" pitchFamily="49" charset="-128"/>
                <a:ea typeface="BIZ UDゴシック" panose="020B0400000000000000" pitchFamily="49" charset="-128"/>
                <a:cs typeface="Times New Roman" panose="02020603050405020304" pitchFamily="18" charset="0"/>
              </a:rPr>
              <a:t>判定の施設への対応にあたり、どこから対策していくのかを判断するうえで</a:t>
            </a:r>
            <a:r>
              <a:rPr lang="en-US" altLang="ja-JP" sz="1200" dirty="0">
                <a:latin typeface="BIZ UDゴシック" panose="020B0400000000000000" pitchFamily="49" charset="-128"/>
                <a:ea typeface="BIZ UDゴシック" panose="020B0400000000000000" pitchFamily="49" charset="-128"/>
                <a:cs typeface="Times New Roman" panose="02020603050405020304" pitchFamily="18" charset="0"/>
              </a:rPr>
              <a:t>DX</a:t>
            </a:r>
            <a:r>
              <a:rPr lang="ja-JP" altLang="en-US" sz="1200" dirty="0">
                <a:latin typeface="BIZ UDゴシック" panose="020B0400000000000000" pitchFamily="49" charset="-128"/>
                <a:ea typeface="BIZ UDゴシック" panose="020B0400000000000000" pitchFamily="49" charset="-128"/>
                <a:cs typeface="Times New Roman" panose="02020603050405020304" pitchFamily="18" charset="0"/>
              </a:rPr>
              <a:t>やデータ分析が必要。</a:t>
            </a:r>
            <a:endParaRPr lang="en-US" altLang="ja-JP" sz="12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133350" indent="-133350">
              <a:lnSpc>
                <a:spcPts val="2500"/>
              </a:lnSpc>
              <a:spcAft>
                <a:spcPts val="600"/>
              </a:spcAft>
              <a:tabLst>
                <a:tab pos="470297" algn="l"/>
              </a:tabLst>
            </a:pPr>
            <a:r>
              <a:rPr lang="ja-JP" altLang="en-US" sz="1200" dirty="0">
                <a:latin typeface="BIZ UDゴシック" panose="020B0400000000000000" pitchFamily="49" charset="-128"/>
                <a:ea typeface="BIZ UDゴシック" panose="020B0400000000000000" pitchFamily="49" charset="-128"/>
                <a:cs typeface="Times New Roman" panose="02020603050405020304" pitchFamily="18" charset="0"/>
              </a:rPr>
              <a:t>●地域インフラ群再生戦略マネジメントに力を入れていくことが求められる。</a:t>
            </a:r>
            <a:endParaRPr lang="en-US" altLang="ja-JP" sz="1200" dirty="0">
              <a:latin typeface="BIZ UDゴシック" panose="020B0400000000000000" pitchFamily="49" charset="-128"/>
              <a:ea typeface="BIZ UDゴシック" panose="020B0400000000000000" pitchFamily="49" charset="-128"/>
              <a:cs typeface="Times New Roman" panose="02020603050405020304" pitchFamily="18" charset="0"/>
            </a:endParaRPr>
          </a:p>
          <a:p>
            <a:pPr marL="133350" indent="-133350">
              <a:lnSpc>
                <a:spcPts val="2500"/>
              </a:lnSpc>
              <a:spcAft>
                <a:spcPts val="600"/>
              </a:spcAft>
              <a:tabLst>
                <a:tab pos="470297" algn="l"/>
              </a:tabLst>
            </a:pPr>
            <a:endParaRPr lang="en-US" altLang="ja-JP" sz="1200" dirty="0">
              <a:latin typeface="BIZ UDゴシック" panose="020B0400000000000000" pitchFamily="49" charset="-128"/>
              <a:ea typeface="BIZ UDゴシック" panose="020B0400000000000000" pitchFamily="49" charset="-128"/>
              <a:cs typeface="Times New Roman" panose="02020603050405020304" pitchFamily="18" charset="0"/>
            </a:endParaRPr>
          </a:p>
        </p:txBody>
      </p:sp>
      <p:sp>
        <p:nvSpPr>
          <p:cNvPr id="5" name="Oval 14">
            <a:extLst>
              <a:ext uri="{FF2B5EF4-FFF2-40B4-BE49-F238E27FC236}">
                <a16:creationId xmlns:a16="http://schemas.microsoft.com/office/drawing/2014/main" id="{0AFDABC7-B408-4E2D-92D4-2E4C72883581}"/>
              </a:ext>
            </a:extLst>
          </p:cNvPr>
          <p:cNvSpPr>
            <a:spLocks noChangeArrowheads="1"/>
          </p:cNvSpPr>
          <p:nvPr/>
        </p:nvSpPr>
        <p:spPr bwMode="auto">
          <a:xfrm>
            <a:off x="900537" y="738167"/>
            <a:ext cx="3064619" cy="439802"/>
          </a:xfrm>
          <a:prstGeom prst="roundRect">
            <a:avLst>
              <a:gd name="adj" fmla="val 28051"/>
            </a:avLst>
          </a:prstGeom>
          <a:solidFill>
            <a:schemeClr val="accent1">
              <a:lumMod val="40000"/>
              <a:lumOff val="60000"/>
            </a:schemeClr>
          </a:solidFill>
          <a:ln w="12700">
            <a:solidFill>
              <a:schemeClr val="tx1"/>
            </a:solidFill>
            <a:round/>
            <a:headEnd/>
            <a:tailEnd/>
          </a:ln>
          <a:effectLst/>
          <a:scene3d>
            <a:camera prst="orthographicFront"/>
            <a:lightRig rig="threePt" dir="t"/>
          </a:scene3d>
          <a:sp3d>
            <a:bevelT/>
          </a:sp3d>
        </p:spPr>
        <p:txBody>
          <a:bodyPr vert="horz" wrap="square" lIns="55721" tIns="6668" rIns="55721" bIns="6668" numCol="1" anchor="ctr" anchorCtr="0" compatLnSpc="1">
            <a:prstTxWarp prst="textNoShape">
              <a:avLst/>
            </a:prstTxWarp>
          </a:bodyPr>
          <a:lstStyle/>
          <a:p>
            <a:pPr algn="ctr" defTabSz="685800" eaLnBrk="0" fontAlgn="base" hangingPunct="0">
              <a:spcBef>
                <a:spcPct val="0"/>
              </a:spcBef>
              <a:spcAft>
                <a:spcPct val="0"/>
              </a:spcAft>
            </a:pPr>
            <a:r>
              <a:rPr kumimoji="0" lang="ja-JP" altLang="en-US" sz="1400" b="1" dirty="0">
                <a:latin typeface="BIZ UDゴシック" panose="020B0400000000000000" pitchFamily="49" charset="-128"/>
                <a:ea typeface="BIZ UDゴシック" panose="020B0400000000000000" pitchFamily="49" charset="-128"/>
              </a:rPr>
              <a:t>委員からの意見</a:t>
            </a:r>
            <a:endParaRPr kumimoji="0" lang="ja-JP" altLang="ja-JP" sz="1400" dirty="0">
              <a:latin typeface="BIZ UDゴシック" panose="020B0400000000000000" pitchFamily="49" charset="-128"/>
              <a:ea typeface="BIZ UDゴシック" panose="020B0400000000000000" pitchFamily="49" charset="-128"/>
            </a:endParaRPr>
          </a:p>
        </p:txBody>
      </p:sp>
      <p:sp>
        <p:nvSpPr>
          <p:cNvPr id="7" name="矢印: 右 6">
            <a:extLst>
              <a:ext uri="{FF2B5EF4-FFF2-40B4-BE49-F238E27FC236}">
                <a16:creationId xmlns:a16="http://schemas.microsoft.com/office/drawing/2014/main" id="{7FC420AF-EC0C-42FB-BB39-330FD1B6DC5B}"/>
              </a:ext>
            </a:extLst>
          </p:cNvPr>
          <p:cNvSpPr/>
          <p:nvPr/>
        </p:nvSpPr>
        <p:spPr>
          <a:xfrm>
            <a:off x="4903009" y="2297631"/>
            <a:ext cx="504041" cy="73874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8" name="四角形: 角を丸くする 7">
            <a:extLst>
              <a:ext uri="{FF2B5EF4-FFF2-40B4-BE49-F238E27FC236}">
                <a16:creationId xmlns:a16="http://schemas.microsoft.com/office/drawing/2014/main" id="{9D520823-E428-4820-A614-DED3BF3BBF22}"/>
              </a:ext>
            </a:extLst>
          </p:cNvPr>
          <p:cNvSpPr/>
          <p:nvPr/>
        </p:nvSpPr>
        <p:spPr>
          <a:xfrm>
            <a:off x="5481754" y="951423"/>
            <a:ext cx="3585869" cy="3270057"/>
          </a:xfrm>
          <a:prstGeom prst="roundRect">
            <a:avLst>
              <a:gd name="adj" fmla="val 1459"/>
            </a:avLst>
          </a:prstGeom>
          <a:solidFill>
            <a:schemeClr val="bg1"/>
          </a:solidFill>
          <a:ln w="38100" cmpd="thickThi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9" name="Oval 14">
            <a:extLst>
              <a:ext uri="{FF2B5EF4-FFF2-40B4-BE49-F238E27FC236}">
                <a16:creationId xmlns:a16="http://schemas.microsoft.com/office/drawing/2014/main" id="{9BF7589F-C892-4252-A3E7-AE2230229D91}"/>
              </a:ext>
            </a:extLst>
          </p:cNvPr>
          <p:cNvSpPr>
            <a:spLocks noChangeArrowheads="1"/>
          </p:cNvSpPr>
          <p:nvPr/>
        </p:nvSpPr>
        <p:spPr bwMode="auto">
          <a:xfrm>
            <a:off x="5826916" y="738167"/>
            <a:ext cx="2852171" cy="439802"/>
          </a:xfrm>
          <a:prstGeom prst="roundRect">
            <a:avLst>
              <a:gd name="adj" fmla="val 28051"/>
            </a:avLst>
          </a:prstGeom>
          <a:solidFill>
            <a:schemeClr val="accent1">
              <a:lumMod val="40000"/>
              <a:lumOff val="60000"/>
            </a:schemeClr>
          </a:solidFill>
          <a:ln w="12700">
            <a:solidFill>
              <a:schemeClr val="tx1"/>
            </a:solidFill>
            <a:round/>
            <a:headEnd/>
            <a:tailEnd/>
          </a:ln>
          <a:effectLst/>
          <a:scene3d>
            <a:camera prst="orthographicFront"/>
            <a:lightRig rig="threePt" dir="t"/>
          </a:scene3d>
          <a:sp3d>
            <a:bevelT/>
          </a:sp3d>
        </p:spPr>
        <p:txBody>
          <a:bodyPr vert="horz" wrap="square" lIns="55721" tIns="6668" rIns="55721" bIns="6668" numCol="1" anchor="ctr" anchorCtr="0" compatLnSpc="1">
            <a:prstTxWarp prst="textNoShape">
              <a:avLst/>
            </a:prstTxWarp>
          </a:bodyPr>
          <a:lstStyle/>
          <a:p>
            <a:pPr algn="ctr" defTabSz="685800" eaLnBrk="0" fontAlgn="base" hangingPunct="0">
              <a:spcBef>
                <a:spcPct val="0"/>
              </a:spcBef>
              <a:spcAft>
                <a:spcPct val="0"/>
              </a:spcAft>
            </a:pPr>
            <a:r>
              <a:rPr kumimoji="0" lang="ja-JP" altLang="en-US" sz="1400" b="1">
                <a:latin typeface="BIZ UDゴシック" panose="020B0400000000000000" pitchFamily="49" charset="-128"/>
                <a:ea typeface="BIZ UDゴシック" panose="020B0400000000000000" pitchFamily="49" charset="-128"/>
              </a:rPr>
              <a:t>道路・橋梁等部会への意見の反映</a:t>
            </a:r>
            <a:endParaRPr kumimoji="0" lang="ja-JP" altLang="ja-JP" sz="1400">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0FA2FC57-AF80-493C-BE8D-AD07E0AD1684}"/>
              </a:ext>
            </a:extLst>
          </p:cNvPr>
          <p:cNvSpPr/>
          <p:nvPr/>
        </p:nvSpPr>
        <p:spPr>
          <a:xfrm>
            <a:off x="5618736" y="1504334"/>
            <a:ext cx="3339972" cy="51816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300">
                <a:solidFill>
                  <a:schemeClr val="tx1"/>
                </a:solidFill>
                <a:latin typeface="Meiryo UI" panose="020B0604030504040204" pitchFamily="50" charset="-128"/>
                <a:ea typeface="Meiryo UI" panose="020B0604030504040204" pitchFamily="50" charset="-128"/>
              </a:rPr>
              <a:t>〇</a:t>
            </a:r>
            <a:r>
              <a:rPr lang="ja-JP" altLang="en-US" sz="1300">
                <a:solidFill>
                  <a:schemeClr val="tx1"/>
                </a:solidFill>
                <a:latin typeface="BIZ UDゴシック" panose="020B0400000000000000" pitchFamily="49" charset="-128"/>
                <a:ea typeface="BIZ UDゴシック" panose="020B0400000000000000" pitchFamily="49" charset="-128"/>
              </a:rPr>
              <a:t>目標管理水準の検討</a:t>
            </a:r>
            <a:endParaRPr lang="en-US" altLang="ja-JP" sz="1300">
              <a:solidFill>
                <a:schemeClr val="tx1"/>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020FA5B6-7C78-40CA-ACC7-7B8EDB7E3BCD}"/>
              </a:ext>
            </a:extLst>
          </p:cNvPr>
          <p:cNvSpPr/>
          <p:nvPr/>
        </p:nvSpPr>
        <p:spPr>
          <a:xfrm>
            <a:off x="5618736" y="2132856"/>
            <a:ext cx="3337560" cy="51816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300">
                <a:solidFill>
                  <a:schemeClr val="tx1"/>
                </a:solidFill>
                <a:latin typeface="Meiryo UI" panose="020B0604030504040204" pitchFamily="50" charset="-128"/>
                <a:ea typeface="Meiryo UI" panose="020B0604030504040204" pitchFamily="50" charset="-128"/>
              </a:rPr>
              <a:t>〇</a:t>
            </a:r>
            <a:r>
              <a:rPr lang="ja-JP" altLang="en-US" sz="1300">
                <a:solidFill>
                  <a:schemeClr val="tx1"/>
                </a:solidFill>
                <a:latin typeface="BIZ UDゴシック" panose="020B0400000000000000" pitchFamily="49" charset="-128"/>
                <a:ea typeface="BIZ UDゴシック" panose="020B0400000000000000" pitchFamily="49" charset="-128"/>
              </a:rPr>
              <a:t>重点化指標の検討</a:t>
            </a:r>
            <a:endParaRPr lang="en-US" altLang="ja-JP" sz="1300">
              <a:solidFill>
                <a:schemeClr val="tx1"/>
              </a:solidFill>
              <a:latin typeface="BIZ UDゴシック" panose="020B0400000000000000" pitchFamily="49" charset="-128"/>
              <a:ea typeface="BIZ UDゴシック" panose="020B0400000000000000" pitchFamily="49" charset="-128"/>
            </a:endParaRPr>
          </a:p>
        </p:txBody>
      </p:sp>
      <p:sp>
        <p:nvSpPr>
          <p:cNvPr id="14" name="四角形: 角を丸くする 13">
            <a:extLst>
              <a:ext uri="{FF2B5EF4-FFF2-40B4-BE49-F238E27FC236}">
                <a16:creationId xmlns:a16="http://schemas.microsoft.com/office/drawing/2014/main" id="{F6B3F8D7-3618-403A-A5AD-4D371E2A859E}"/>
              </a:ext>
            </a:extLst>
          </p:cNvPr>
          <p:cNvSpPr/>
          <p:nvPr/>
        </p:nvSpPr>
        <p:spPr>
          <a:xfrm>
            <a:off x="5618736" y="2777296"/>
            <a:ext cx="3311904" cy="51816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300" dirty="0">
                <a:solidFill>
                  <a:schemeClr val="tx1"/>
                </a:solidFill>
                <a:latin typeface="Meiryo UI" panose="020B0604030504040204" pitchFamily="50" charset="-128"/>
                <a:ea typeface="Meiryo UI" panose="020B0604030504040204" pitchFamily="50" charset="-128"/>
              </a:rPr>
              <a:t>〇</a:t>
            </a:r>
            <a:r>
              <a:rPr lang="en-US" altLang="ja-JP" sz="1300" dirty="0">
                <a:solidFill>
                  <a:schemeClr val="tx1"/>
                </a:solidFill>
                <a:latin typeface="Meiryo UI" panose="020B0604030504040204" pitchFamily="50" charset="-128"/>
                <a:ea typeface="Meiryo UI" panose="020B0604030504040204" pitchFamily="50" charset="-128"/>
              </a:rPr>
              <a:t>AI</a:t>
            </a:r>
            <a:r>
              <a:rPr lang="ja-JP" altLang="en-US" sz="1300" dirty="0">
                <a:solidFill>
                  <a:schemeClr val="tx1"/>
                </a:solidFill>
                <a:latin typeface="Meiryo UI" panose="020B0604030504040204" pitchFamily="50" charset="-128"/>
                <a:ea typeface="Meiryo UI" panose="020B0604030504040204" pitchFamily="50" charset="-128"/>
              </a:rPr>
              <a:t>技術の活用</a:t>
            </a:r>
            <a:endParaRPr lang="en-US" altLang="ja-JP" sz="1300" dirty="0">
              <a:solidFill>
                <a:schemeClr val="tx1"/>
              </a:solidFill>
              <a:latin typeface="BIZ UDゴシック" panose="020B0400000000000000" pitchFamily="49" charset="-128"/>
              <a:ea typeface="BIZ UDゴシック" panose="020B0400000000000000" pitchFamily="49" charset="-128"/>
            </a:endParaRPr>
          </a:p>
        </p:txBody>
      </p:sp>
      <p:sp>
        <p:nvSpPr>
          <p:cNvPr id="15" name="四角形: 角を丸くする 14">
            <a:extLst>
              <a:ext uri="{FF2B5EF4-FFF2-40B4-BE49-F238E27FC236}">
                <a16:creationId xmlns:a16="http://schemas.microsoft.com/office/drawing/2014/main" id="{5522D125-D182-4EAD-B1DE-8B84E67A5CCF}"/>
              </a:ext>
            </a:extLst>
          </p:cNvPr>
          <p:cNvSpPr/>
          <p:nvPr/>
        </p:nvSpPr>
        <p:spPr>
          <a:xfrm>
            <a:off x="5618736" y="3429000"/>
            <a:ext cx="3311904" cy="518160"/>
          </a:xfrm>
          <a:prstGeom prst="round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3350" indent="-133350">
              <a:spcAft>
                <a:spcPts val="375"/>
              </a:spcAft>
              <a:tabLst>
                <a:tab pos="470297" algn="l"/>
              </a:tabLst>
            </a:pPr>
            <a:r>
              <a:rPr lang="ja-JP" altLang="en-US" sz="1300" dirty="0">
                <a:solidFill>
                  <a:schemeClr val="tx1"/>
                </a:solidFill>
                <a:latin typeface="Meiryo UI" panose="020B0604030504040204" pitchFamily="50" charset="-128"/>
                <a:ea typeface="Meiryo UI" panose="020B0604030504040204" pitchFamily="50" charset="-128"/>
              </a:rPr>
              <a:t>〇点検の効率化</a:t>
            </a:r>
            <a:endParaRPr lang="en-US" altLang="ja-JP" sz="1300" dirty="0">
              <a:solidFill>
                <a:schemeClr val="tx1"/>
              </a:solidFill>
              <a:latin typeface="BIZ UDゴシック" panose="020B0400000000000000" pitchFamily="49" charset="-128"/>
              <a:ea typeface="BIZ UDゴシック" panose="020B0400000000000000" pitchFamily="49" charset="-128"/>
            </a:endParaRPr>
          </a:p>
        </p:txBody>
      </p:sp>
      <p:sp>
        <p:nvSpPr>
          <p:cNvPr id="10" name="スライド番号プレースホルダー 3">
            <a:extLst>
              <a:ext uri="{FF2B5EF4-FFF2-40B4-BE49-F238E27FC236}">
                <a16:creationId xmlns:a16="http://schemas.microsoft.com/office/drawing/2014/main" id="{8ADA7269-CB5F-164B-0646-F7762EDC21FA}"/>
              </a:ext>
            </a:extLst>
          </p:cNvPr>
          <p:cNvSpPr txBox="1">
            <a:spLocks/>
          </p:cNvSpPr>
          <p:nvPr/>
        </p:nvSpPr>
        <p:spPr>
          <a:xfrm>
            <a:off x="8483600" y="6492875"/>
            <a:ext cx="6604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6</a:t>
            </a:fld>
            <a:endParaRPr lang="ja-JP" altLang="en-US"/>
          </a:p>
        </p:txBody>
      </p:sp>
    </p:spTree>
    <p:extLst>
      <p:ext uri="{BB962C8B-B14F-4D97-AF65-F5344CB8AC3E}">
        <p14:creationId xmlns:p14="http://schemas.microsoft.com/office/powerpoint/2010/main" val="1490964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FDC77FED-ABAF-47C6-8CB1-8B7F3B35DF1A}"/>
              </a:ext>
            </a:extLst>
          </p:cNvPr>
          <p:cNvSpPr>
            <a:spLocks noChangeArrowheads="1"/>
          </p:cNvSpPr>
          <p:nvPr/>
        </p:nvSpPr>
        <p:spPr bwMode="auto">
          <a:xfrm>
            <a:off x="-12538" y="-66656"/>
            <a:ext cx="9156538" cy="545664"/>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68513" tIns="34256" rIns="68513" bIns="34256" anchor="ctr"/>
          <a:lstStyle/>
          <a:p>
            <a:pPr algn="just">
              <a:lnSpc>
                <a:spcPts val="975"/>
              </a:lnSpc>
              <a:defRPr/>
            </a:pPr>
            <a:endParaRPr lang="en-US" altLang="ja-JP" sz="2100" b="1" kern="100">
              <a:solidFill>
                <a:schemeClr val="bg1"/>
              </a:solidFill>
              <a:latin typeface="HGSｺﾞｼｯｸM"/>
              <a:ea typeface="ＭＳ 明朝"/>
              <a:cs typeface="Times New Roman"/>
            </a:endParaRPr>
          </a:p>
          <a:p>
            <a:pPr algn="just">
              <a:lnSpc>
                <a:spcPts val="975"/>
              </a:lnSpc>
              <a:defRPr/>
            </a:pPr>
            <a:endParaRPr lang="en-US" altLang="ja-JP" sz="2100" b="1" kern="100">
              <a:solidFill>
                <a:schemeClr val="bg1"/>
              </a:solidFill>
              <a:latin typeface="HGSｺﾞｼｯｸM"/>
              <a:ea typeface="ＭＳ 明朝"/>
              <a:cs typeface="Times New Roman"/>
            </a:endParaRPr>
          </a:p>
          <a:p>
            <a:pPr algn="just">
              <a:lnSpc>
                <a:spcPts val="975"/>
              </a:lnSpc>
              <a:defRPr/>
            </a:pPr>
            <a:r>
              <a:rPr lang="ja-JP" altLang="en-US" sz="2100" b="1" kern="100">
                <a:solidFill>
                  <a:schemeClr val="bg1"/>
                </a:solidFill>
                <a:latin typeface="Century"/>
                <a:ea typeface="Meiryo UI"/>
                <a:cs typeface="Times New Roman"/>
              </a:rPr>
              <a:t>　</a:t>
            </a:r>
            <a:r>
              <a:rPr lang="ja-JP" altLang="en-US" sz="2000" b="1" kern="100">
                <a:solidFill>
                  <a:schemeClr val="bg1"/>
                </a:solidFill>
                <a:latin typeface="BIZ UDゴシック" panose="020B0400000000000000" pitchFamily="49" charset="-128"/>
                <a:ea typeface="BIZ UDゴシック" panose="020B0400000000000000" pitchFamily="49" charset="-128"/>
                <a:cs typeface="Times New Roman"/>
              </a:rPr>
              <a:t>現計画の構成及び目次　</a:t>
            </a:r>
            <a:endParaRPr lang="en-US" altLang="zh-TW" sz="20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grpSp>
        <p:nvGrpSpPr>
          <p:cNvPr id="27" name="グループ化 26">
            <a:extLst>
              <a:ext uri="{FF2B5EF4-FFF2-40B4-BE49-F238E27FC236}">
                <a16:creationId xmlns:a16="http://schemas.microsoft.com/office/drawing/2014/main" id="{3FC1BF9C-7E99-4C77-B7E1-B784AC7D42A0}"/>
              </a:ext>
            </a:extLst>
          </p:cNvPr>
          <p:cNvGrpSpPr/>
          <p:nvPr/>
        </p:nvGrpSpPr>
        <p:grpSpPr>
          <a:xfrm>
            <a:off x="310552" y="679166"/>
            <a:ext cx="8471140" cy="5756140"/>
            <a:chOff x="6458286" y="880757"/>
            <a:chExt cx="5494814" cy="3229725"/>
          </a:xfrm>
          <a:solidFill>
            <a:schemeClr val="bg1"/>
          </a:solidFill>
        </p:grpSpPr>
        <p:sp>
          <p:nvSpPr>
            <p:cNvPr id="28" name="角丸四角形 147">
              <a:extLst>
                <a:ext uri="{FF2B5EF4-FFF2-40B4-BE49-F238E27FC236}">
                  <a16:creationId xmlns:a16="http://schemas.microsoft.com/office/drawing/2014/main" id="{D053310E-F58D-4D01-89E9-10A02CF3167F}"/>
                </a:ext>
              </a:extLst>
            </p:cNvPr>
            <p:cNvSpPr/>
            <p:nvPr/>
          </p:nvSpPr>
          <p:spPr>
            <a:xfrm>
              <a:off x="6458286" y="975512"/>
              <a:ext cx="5494814" cy="3134970"/>
            </a:xfrm>
            <a:prstGeom prst="roundRect">
              <a:avLst>
                <a:gd name="adj" fmla="val 1416"/>
              </a:avLst>
            </a:prstGeom>
            <a:grpFill/>
            <a:ln>
              <a:solidFill>
                <a:schemeClr val="tx1"/>
              </a:solidFill>
            </a:ln>
            <a:effectLst/>
          </p:spPr>
          <p:style>
            <a:lnRef idx="1">
              <a:schemeClr val="accent3"/>
            </a:lnRef>
            <a:fillRef idx="2">
              <a:schemeClr val="accent3"/>
            </a:fillRef>
            <a:effectRef idx="1">
              <a:schemeClr val="accent3"/>
            </a:effectRef>
            <a:fontRef idx="minor">
              <a:schemeClr val="dk1"/>
            </a:fontRef>
          </p:style>
          <p:txBody>
            <a:bodyPr anchor="ctr"/>
            <a:lstStyle/>
            <a:p>
              <a:pPr>
                <a:lnSpc>
                  <a:spcPts val="1125"/>
                </a:lnSpc>
                <a:defRPr/>
              </a:pPr>
              <a:endParaRPr lang="ja-JP" altLang="ja-JP" sz="1500" kern="100">
                <a:solidFill>
                  <a:prstClr val="black"/>
                </a:solidFill>
                <a:ea typeface="HG明朝B"/>
                <a:cs typeface="Times New Roman"/>
              </a:endParaRPr>
            </a:p>
          </p:txBody>
        </p:sp>
        <p:sp>
          <p:nvSpPr>
            <p:cNvPr id="29" name="テキスト ボックス 8">
              <a:extLst>
                <a:ext uri="{FF2B5EF4-FFF2-40B4-BE49-F238E27FC236}">
                  <a16:creationId xmlns:a16="http://schemas.microsoft.com/office/drawing/2014/main" id="{F8E1932D-5C39-4F00-ADA5-800EACE5B6F1}"/>
                </a:ext>
              </a:extLst>
            </p:cNvPr>
            <p:cNvSpPr txBox="1">
              <a:spLocks noChangeArrowheads="1"/>
            </p:cNvSpPr>
            <p:nvPr/>
          </p:nvSpPr>
          <p:spPr bwMode="auto">
            <a:xfrm>
              <a:off x="6585591" y="880757"/>
              <a:ext cx="1627712" cy="160829"/>
            </a:xfrm>
            <a:prstGeom prst="rect">
              <a:avLst/>
            </a:prstGeom>
            <a:grpFill/>
            <a:ln w="19050">
              <a:solidFill>
                <a:schemeClr val="tx1"/>
              </a:solidFill>
              <a:miter lim="800000"/>
              <a:headEnd/>
              <a:tailEnd/>
            </a:ln>
          </p:spPr>
          <p:txBody>
            <a:bodyPr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a:spcBef>
                  <a:spcPct val="0"/>
                </a:spcBef>
                <a:buFontTx/>
                <a:buNone/>
              </a:pPr>
              <a:r>
                <a:rPr lang="ja-JP" altLang="en-US" sz="1200" b="1" dirty="0">
                  <a:latin typeface="Meiryo UI" panose="020B0604030504040204" pitchFamily="50" charset="-128"/>
                  <a:ea typeface="Meiryo UI" panose="020B0604030504040204" pitchFamily="50" charset="-128"/>
                </a:rPr>
                <a:t>計画の構成</a:t>
              </a:r>
            </a:p>
          </p:txBody>
        </p:sp>
        <p:pic>
          <p:nvPicPr>
            <p:cNvPr id="30" name="図 2">
              <a:extLst>
                <a:ext uri="{FF2B5EF4-FFF2-40B4-BE49-F238E27FC236}">
                  <a16:creationId xmlns:a16="http://schemas.microsoft.com/office/drawing/2014/main" id="{3F5FBA59-A845-40EB-AB4C-FDE0A45DE53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7548" y="1195881"/>
              <a:ext cx="5390132" cy="282102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4" name="スライド番号プレースホルダー 3">
            <a:extLst>
              <a:ext uri="{FF2B5EF4-FFF2-40B4-BE49-F238E27FC236}">
                <a16:creationId xmlns:a16="http://schemas.microsoft.com/office/drawing/2014/main" id="{8E000369-BBC8-13CC-36F3-CFD3C7DE1093}"/>
              </a:ext>
            </a:extLst>
          </p:cNvPr>
          <p:cNvSpPr txBox="1">
            <a:spLocks/>
          </p:cNvSpPr>
          <p:nvPr/>
        </p:nvSpPr>
        <p:spPr>
          <a:xfrm>
            <a:off x="8483600" y="6530975"/>
            <a:ext cx="660400" cy="365125"/>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kern="1200">
                <a:solidFill>
                  <a:schemeClr val="tx1">
                    <a:lumMod val="50000"/>
                    <a:lumOff val="50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82EF9F9-C4E8-46B2-BBF1-33E3162B856A}" type="slidenum">
              <a:rPr lang="ja-JP" altLang="en-US" smtClean="0"/>
              <a:pPr/>
              <a:t>7</a:t>
            </a:fld>
            <a:endParaRPr lang="ja-JP" altLang="en-US"/>
          </a:p>
        </p:txBody>
      </p:sp>
      <p:sp>
        <p:nvSpPr>
          <p:cNvPr id="3" name="正方形/長方形 2">
            <a:extLst>
              <a:ext uri="{FF2B5EF4-FFF2-40B4-BE49-F238E27FC236}">
                <a16:creationId xmlns:a16="http://schemas.microsoft.com/office/drawing/2014/main" id="{3B6EFB84-D986-4FE7-A43F-EBE03211B083}"/>
              </a:ext>
            </a:extLst>
          </p:cNvPr>
          <p:cNvSpPr/>
          <p:nvPr/>
        </p:nvSpPr>
        <p:spPr>
          <a:xfrm>
            <a:off x="4313207" y="2514600"/>
            <a:ext cx="1647646" cy="81519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1F01C9A7-542A-48E6-B882-6C6121D36BFC}"/>
              </a:ext>
            </a:extLst>
          </p:cNvPr>
          <p:cNvSpPr/>
          <p:nvPr/>
        </p:nvSpPr>
        <p:spPr>
          <a:xfrm>
            <a:off x="4313207" y="3788408"/>
            <a:ext cx="1647646" cy="81519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2025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2"/>
          <p:cNvSpPr txBox="1">
            <a:spLocks/>
          </p:cNvSpPr>
          <p:nvPr/>
        </p:nvSpPr>
        <p:spPr>
          <a:xfrm>
            <a:off x="1043608" y="908720"/>
            <a:ext cx="7200800" cy="4032448"/>
          </a:xfrm>
          <a:prstGeom prst="rect">
            <a:avLst/>
          </a:prstGeom>
          <a:gradFill>
            <a:gsLst>
              <a:gs pos="0">
                <a:srgbClr val="FFFF99"/>
              </a:gs>
              <a:gs pos="100000">
                <a:schemeClr val="bg1"/>
              </a:gs>
            </a:gsLst>
            <a:lin ang="5400000" scaled="1"/>
          </a:gradFill>
          <a:ln w="12700">
            <a:solidFill>
              <a:schemeClr val="tx1"/>
            </a:solidFill>
          </a:ln>
        </p:spPr>
        <p:txBody>
          <a:bodyPr anchor="ctr" anchorCtr="0">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3000"/>
              </a:lnSpc>
              <a:spcBef>
                <a:spcPts val="600"/>
              </a:spcBef>
              <a:buNone/>
            </a:pPr>
            <a:r>
              <a:rPr lang="ja-JP" altLang="en-US" sz="1800" b="1" dirty="0">
                <a:latin typeface="BIZ UDゴシック" panose="020B0400000000000000" pitchFamily="49" charset="-128"/>
                <a:ea typeface="BIZ UDゴシック" panose="020B0400000000000000" pitchFamily="49" charset="-128"/>
                <a:cs typeface="Meiryo UI" panose="020B0604030504040204" pitchFamily="50" charset="-128"/>
              </a:rPr>
              <a:t>（２）現計画の振返りと検証</a:t>
            </a:r>
            <a:endParaRPr lang="en-US" altLang="ja-JP" sz="1800" b="1"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600"/>
              </a:spcBef>
              <a:buNone/>
            </a:pPr>
            <a:r>
              <a:rPr lang="ja-JP" altLang="en-US" sz="1800" b="1" dirty="0">
                <a:latin typeface="BIZ UDゴシック" panose="020B0400000000000000" pitchFamily="49" charset="-128"/>
                <a:ea typeface="BIZ UDゴシック" panose="020B0400000000000000" pitchFamily="49" charset="-128"/>
                <a:cs typeface="Meiryo UI" panose="020B0604030504040204" pitchFamily="50" charset="-128"/>
              </a:rPr>
              <a:t>　　 </a:t>
            </a:r>
            <a:r>
              <a:rPr lang="ja-JP" altLang="en-US" sz="1600" b="1" dirty="0">
                <a:latin typeface="BIZ UDゴシック" panose="020B0400000000000000" pitchFamily="49" charset="-128"/>
                <a:ea typeface="BIZ UDゴシック" panose="020B0400000000000000" pitchFamily="49" charset="-128"/>
                <a:cs typeface="Meiryo UI" panose="020B0604030504040204" pitchFamily="50" charset="-128"/>
              </a:rPr>
              <a:t> </a:t>
            </a:r>
            <a:r>
              <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rPr>
              <a:t>1 )</a:t>
            </a: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管理施設数</a:t>
            </a:r>
            <a:endParaRPr lang="en-US" altLang="ja-JP" sz="18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２）現計画における取組内容に対する実行状況</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３）各施設の維持管理手法</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４）橋梁における維持管理の取組状況</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５）トンネルにおける維持管理の取組状況</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６）舗装における維持管理の取組状況</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７）その他施設等の維持管理の取組状況</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indent="0">
              <a:lnSpc>
                <a:spcPts val="3000"/>
              </a:lnSpc>
              <a:spcBef>
                <a:spcPts val="0"/>
              </a:spcBef>
              <a:buNone/>
            </a:pPr>
            <a:r>
              <a:rPr lang="ja-JP" altLang="en-US" sz="1600" dirty="0">
                <a:latin typeface="BIZ UDゴシック" panose="020B0400000000000000" pitchFamily="49" charset="-128"/>
                <a:ea typeface="BIZ UDゴシック" panose="020B0400000000000000" pitchFamily="49" charset="-128"/>
                <a:cs typeface="Meiryo UI" panose="020B0604030504040204" pitchFamily="50" charset="-128"/>
              </a:rPr>
              <a:t>　　  ８）日常的な維持管理の取組状況</a:t>
            </a:r>
            <a:endParaRPr lang="en-US" altLang="ja-JP" sz="1600" dirty="0">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テキスト ボックス 4"/>
          <p:cNvSpPr txBox="1"/>
          <p:nvPr/>
        </p:nvSpPr>
        <p:spPr>
          <a:xfrm>
            <a:off x="7956376" y="116632"/>
            <a:ext cx="1008112" cy="369332"/>
          </a:xfrm>
          <a:prstGeom prst="rect">
            <a:avLst/>
          </a:prstGeom>
          <a:noFill/>
        </p:spPr>
        <p:txBody>
          <a:bodyPr wrap="square" rtlCol="0">
            <a:spAutoFit/>
          </a:bodyPr>
          <a:lstStyle/>
          <a:p>
            <a:r>
              <a:rPr kumimoji="1" lang="ja-JP" altLang="en-US" b="1">
                <a:latin typeface="BIZ UDゴシック" panose="020B0400000000000000" pitchFamily="49" charset="-128"/>
                <a:ea typeface="BIZ UDゴシック" panose="020B0400000000000000" pitchFamily="49" charset="-128"/>
                <a:cs typeface="Meiryo UI" pitchFamily="50" charset="-128"/>
              </a:rPr>
              <a:t>資料２</a:t>
            </a:r>
          </a:p>
        </p:txBody>
      </p:sp>
      <p:sp>
        <p:nvSpPr>
          <p:cNvPr id="7" name="サブタイトル 2"/>
          <p:cNvSpPr>
            <a:spLocks noGrp="1"/>
          </p:cNvSpPr>
          <p:nvPr>
            <p:ph type="subTitle" idx="1"/>
          </p:nvPr>
        </p:nvSpPr>
        <p:spPr>
          <a:xfrm>
            <a:off x="0" y="6190456"/>
            <a:ext cx="9144000" cy="550912"/>
          </a:xfrm>
        </p:spPr>
        <p:txBody>
          <a:bodyPr>
            <a:normAutofit/>
          </a:bodyPr>
          <a:lstStyle/>
          <a:p>
            <a:r>
              <a:rPr kumimoji="1" lang="ja-JP" altLang="en-US" sz="2400" b="1">
                <a:latin typeface="BIZ UDゴシック" panose="020B0400000000000000" pitchFamily="49" charset="-128"/>
                <a:ea typeface="BIZ UDゴシック" panose="020B0400000000000000" pitchFamily="49" charset="-128"/>
                <a:cs typeface="Meiryo UI" pitchFamily="50" charset="-128"/>
              </a:rPr>
              <a:t>大阪府都市基盤施設維持管理技術審議会　</a:t>
            </a:r>
            <a:r>
              <a:rPr lang="ja-JP" altLang="en-US" sz="2400" b="1">
                <a:latin typeface="BIZ UDゴシック" panose="020B0400000000000000" pitchFamily="49" charset="-128"/>
                <a:ea typeface="BIZ UDゴシック" panose="020B0400000000000000" pitchFamily="49" charset="-128"/>
                <a:cs typeface="Meiryo UI" pitchFamily="50" charset="-128"/>
              </a:rPr>
              <a:t>道路・橋梁等</a:t>
            </a:r>
            <a:r>
              <a:rPr kumimoji="1" lang="ja-JP" altLang="en-US" sz="2400" b="1">
                <a:latin typeface="BIZ UDゴシック" panose="020B0400000000000000" pitchFamily="49" charset="-128"/>
                <a:ea typeface="BIZ UDゴシック" panose="020B0400000000000000" pitchFamily="49" charset="-128"/>
                <a:cs typeface="Meiryo UI" pitchFamily="50" charset="-128"/>
              </a:rPr>
              <a:t>部会</a:t>
            </a:r>
          </a:p>
        </p:txBody>
      </p:sp>
    </p:spTree>
    <p:extLst>
      <p:ext uri="{BB962C8B-B14F-4D97-AF65-F5344CB8AC3E}">
        <p14:creationId xmlns:p14="http://schemas.microsoft.com/office/powerpoint/2010/main" val="3658943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57D6C0A1-9264-47D4-A470-56C07D157F34}" type="slidenum">
              <a:rPr lang="ja-JP" altLang="en-US" smtClean="0">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rPr>
              <a:pPr/>
              <a:t>9</a:t>
            </a:fld>
            <a:endParaRPr lang="ja-JP" altLang="en-US">
              <a:solidFill>
                <a:prstClr val="black">
                  <a:tint val="75000"/>
                </a:prstClr>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 name="Rectangle 2">
            <a:extLst>
              <a:ext uri="{FF2B5EF4-FFF2-40B4-BE49-F238E27FC236}">
                <a16:creationId xmlns:a16="http://schemas.microsoft.com/office/drawing/2014/main" id="{D6055A80-B785-CB9E-DEB7-8A01F1E87A24}"/>
              </a:ext>
            </a:extLst>
          </p:cNvPr>
          <p:cNvSpPr>
            <a:spLocks noChangeArrowheads="1"/>
          </p:cNvSpPr>
          <p:nvPr/>
        </p:nvSpPr>
        <p:spPr bwMode="auto">
          <a:xfrm>
            <a:off x="0" y="-20638"/>
            <a:ext cx="9144000" cy="539751"/>
          </a:xfrm>
          <a:prstGeom prst="rect">
            <a:avLst/>
          </a:prstGeom>
          <a:gradFill>
            <a:gsLst>
              <a:gs pos="0">
                <a:schemeClr val="tx2"/>
              </a:gs>
              <a:gs pos="100000">
                <a:schemeClr val="accent1"/>
              </a:gs>
            </a:gsLst>
            <a:lin ang="5400000" scaled="1"/>
          </a:gradFill>
          <a:ln w="9525">
            <a:noFill/>
            <a:miter lim="800000"/>
            <a:headEnd/>
            <a:tailEnd/>
          </a:ln>
          <a:effectLst>
            <a:outerShdw blurRad="50800" dist="38100" dir="5400000" algn="t" rotWithShape="0">
              <a:prstClr val="black">
                <a:alpha val="40000"/>
              </a:prstClr>
            </a:outerShdw>
          </a:effectLst>
        </p:spPr>
        <p:txBody>
          <a:bodyPr wrap="none" lIns="91351" tIns="45675" rIns="91351" bIns="45675" anchor="ctr"/>
          <a:lstStyle/>
          <a:p>
            <a:pPr>
              <a:defRPr/>
            </a:pPr>
            <a:endParaRPr lang="en-US" altLang="zh-TW" sz="2800" b="1">
              <a:solidFill>
                <a:schemeClr val="bg1"/>
              </a:solidFill>
              <a:latin typeface="BIZ UDゴシック" panose="020B0400000000000000" pitchFamily="49" charset="-128"/>
              <a:ea typeface="BIZ UDゴシック" panose="020B0400000000000000" pitchFamily="49" charset="-128"/>
              <a:cs typeface="Meiryo UI" pitchFamily="50" charset="-128"/>
            </a:endParaRPr>
          </a:p>
        </p:txBody>
      </p:sp>
      <p:sp>
        <p:nvSpPr>
          <p:cNvPr id="6" name="正方形/長方形 22">
            <a:extLst>
              <a:ext uri="{FF2B5EF4-FFF2-40B4-BE49-F238E27FC236}">
                <a16:creationId xmlns:a16="http://schemas.microsoft.com/office/drawing/2014/main" id="{61D370AE-7FB2-7D0F-80B3-A60A4F0CAD0B}"/>
              </a:ext>
            </a:extLst>
          </p:cNvPr>
          <p:cNvSpPr>
            <a:spLocks noChangeArrowheads="1"/>
          </p:cNvSpPr>
          <p:nvPr/>
        </p:nvSpPr>
        <p:spPr bwMode="auto">
          <a:xfrm>
            <a:off x="60325" y="60325"/>
            <a:ext cx="61087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Calibri" panose="020F0502020204030204" pitchFamily="34" charset="0"/>
                <a:ea typeface="ＭＳ Ｐゴシック" panose="020B0600070205080204" pitchFamily="50" charset="-128"/>
              </a:defRPr>
            </a:lvl1pPr>
            <a:lvl2pPr marL="742950" indent="-285750">
              <a:defRPr kumimoji="1">
                <a:solidFill>
                  <a:schemeClr val="tx1"/>
                </a:solidFill>
                <a:latin typeface="Calibri" panose="020F0502020204030204" pitchFamily="34" charset="0"/>
                <a:ea typeface="ＭＳ Ｐゴシック" panose="020B0600070205080204" pitchFamily="50" charset="-128"/>
              </a:defRPr>
            </a:lvl2pPr>
            <a:lvl3pPr marL="1143000" indent="-228600">
              <a:defRPr kumimoji="1">
                <a:solidFill>
                  <a:schemeClr val="tx1"/>
                </a:solidFill>
                <a:latin typeface="Calibri" panose="020F0502020204030204" pitchFamily="34" charset="0"/>
                <a:ea typeface="ＭＳ Ｐゴシック" panose="020B0600070205080204" pitchFamily="50" charset="-128"/>
              </a:defRPr>
            </a:lvl3pPr>
            <a:lvl4pPr marL="1600200" indent="-228600">
              <a:defRPr kumimoji="1">
                <a:solidFill>
                  <a:schemeClr val="tx1"/>
                </a:solidFill>
                <a:latin typeface="Calibri" panose="020F0502020204030204" pitchFamily="34" charset="0"/>
                <a:ea typeface="ＭＳ Ｐゴシック" panose="020B0600070205080204" pitchFamily="50" charset="-128"/>
              </a:defRPr>
            </a:lvl4pPr>
            <a:lvl5pPr marL="2057400" indent="-228600">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Calibri" panose="020F0502020204030204" pitchFamily="34" charset="0"/>
                <a:ea typeface="ＭＳ Ｐゴシック" panose="020B0600070205080204" pitchFamily="50" charset="-128"/>
              </a:defRPr>
            </a:lvl9pPr>
          </a:lstStyle>
          <a:p>
            <a:r>
              <a:rPr lang="ja-JP" altLang="en-US" b="1">
                <a:solidFill>
                  <a:schemeClr val="bg1"/>
                </a:solidFill>
                <a:latin typeface="BIZ UDゴシック" panose="020B0400000000000000" pitchFamily="49" charset="-128"/>
                <a:ea typeface="BIZ UDゴシック" panose="020B0400000000000000" pitchFamily="49" charset="-128"/>
              </a:rPr>
              <a:t>１）管理施設</a:t>
            </a:r>
          </a:p>
        </p:txBody>
      </p:sp>
      <p:graphicFrame>
        <p:nvGraphicFramePr>
          <p:cNvPr id="2" name="表 1">
            <a:extLst>
              <a:ext uri="{FF2B5EF4-FFF2-40B4-BE49-F238E27FC236}">
                <a16:creationId xmlns:a16="http://schemas.microsoft.com/office/drawing/2014/main" id="{10F78BDC-124C-9D72-01D7-294BA86C86EC}"/>
              </a:ext>
            </a:extLst>
          </p:cNvPr>
          <p:cNvGraphicFramePr>
            <a:graphicFrameLocks noGrp="1"/>
          </p:cNvGraphicFramePr>
          <p:nvPr>
            <p:extLst>
              <p:ext uri="{D42A27DB-BD31-4B8C-83A1-F6EECF244321}">
                <p14:modId xmlns:p14="http://schemas.microsoft.com/office/powerpoint/2010/main" val="2088676069"/>
              </p:ext>
            </p:extLst>
          </p:nvPr>
        </p:nvGraphicFramePr>
        <p:xfrm>
          <a:off x="323528" y="1052734"/>
          <a:ext cx="8424936" cy="5644620"/>
        </p:xfrm>
        <a:graphic>
          <a:graphicData uri="http://schemas.openxmlformats.org/drawingml/2006/table">
            <a:tbl>
              <a:tblPr firstRow="1" bandRow="1">
                <a:tableStyleId>{5C22544A-7EE6-4342-B048-85BDC9FD1C3A}</a:tableStyleId>
              </a:tblPr>
              <a:tblGrid>
                <a:gridCol w="2318326">
                  <a:extLst>
                    <a:ext uri="{9D8B030D-6E8A-4147-A177-3AD203B41FA5}">
                      <a16:colId xmlns:a16="http://schemas.microsoft.com/office/drawing/2014/main" val="20000"/>
                    </a:ext>
                  </a:extLst>
                </a:gridCol>
                <a:gridCol w="1721157">
                  <a:extLst>
                    <a:ext uri="{9D8B030D-6E8A-4147-A177-3AD203B41FA5}">
                      <a16:colId xmlns:a16="http://schemas.microsoft.com/office/drawing/2014/main" val="20003"/>
                    </a:ext>
                  </a:extLst>
                </a:gridCol>
                <a:gridCol w="1721157">
                  <a:extLst>
                    <a:ext uri="{9D8B030D-6E8A-4147-A177-3AD203B41FA5}">
                      <a16:colId xmlns:a16="http://schemas.microsoft.com/office/drawing/2014/main" val="20004"/>
                    </a:ext>
                  </a:extLst>
                </a:gridCol>
                <a:gridCol w="2664296">
                  <a:extLst>
                    <a:ext uri="{9D8B030D-6E8A-4147-A177-3AD203B41FA5}">
                      <a16:colId xmlns:a16="http://schemas.microsoft.com/office/drawing/2014/main" val="2955197366"/>
                    </a:ext>
                  </a:extLst>
                </a:gridCol>
              </a:tblGrid>
              <a:tr h="386425">
                <a:tc rowSpan="2">
                  <a:txBody>
                    <a:bodyPr/>
                    <a:lstStyle/>
                    <a:p>
                      <a:pPr algn="ctr"/>
                      <a:r>
                        <a:rPr kumimoji="1" lang="ja-JP" altLang="en-US" sz="2000">
                          <a:latin typeface="BIZ UDゴシック" panose="020B0400000000000000" pitchFamily="49" charset="-128"/>
                          <a:ea typeface="BIZ UDゴシック" panose="020B0400000000000000" pitchFamily="49" charset="-128"/>
                          <a:cs typeface="Meiryo UI" panose="020B0604030504040204" pitchFamily="50" charset="-128"/>
                        </a:rPr>
                        <a:t>区分</a:t>
                      </a:r>
                      <a:endParaRPr kumimoji="1"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solidFill>
                      <a:srgbClr val="4F81BD"/>
                    </a:solidFill>
                  </a:tcPr>
                </a:tc>
                <a:tc gridSpan="2">
                  <a:txBody>
                    <a:bodyPr/>
                    <a:lstStyle/>
                    <a:p>
                      <a:pPr algn="ctr"/>
                      <a:r>
                        <a:rPr kumimoji="1" lang="ja-JP" altLang="en-US" sz="2000">
                          <a:latin typeface="BIZ UDゴシック" panose="020B0400000000000000" pitchFamily="49" charset="-128"/>
                          <a:ea typeface="BIZ UDゴシック" panose="020B0400000000000000" pitchFamily="49" charset="-128"/>
                          <a:cs typeface="Meiryo UI" panose="020B0604030504040204" pitchFamily="50" charset="-128"/>
                        </a:rPr>
                        <a:t>箇所数等</a:t>
                      </a:r>
                    </a:p>
                  </a:txBody>
                  <a:tcPr anchor="ctr">
                    <a:lnR w="12700" cap="flat" cmpd="sng" algn="ctr">
                      <a:solidFill>
                        <a:schemeClr val="bg1"/>
                      </a:solidFill>
                      <a:prstDash val="solid"/>
                      <a:round/>
                      <a:headEnd type="none" w="med" len="med"/>
                      <a:tailEnd type="none" w="med" len="med"/>
                    </a:lnR>
                    <a:lnB w="12700" cap="flat" cmpd="sng" algn="ctr">
                      <a:solidFill>
                        <a:schemeClr val="bg1"/>
                      </a:solidFill>
                      <a:prstDash val="solid"/>
                      <a:round/>
                      <a:headEnd type="none" w="med" len="med"/>
                      <a:tailEnd type="none" w="med" len="med"/>
                    </a:lnB>
                  </a:tcPr>
                </a:tc>
                <a:tc hMerge="1">
                  <a:txBody>
                    <a:bodyPr/>
                    <a:lstStyle/>
                    <a:p>
                      <a:pPr algn="ctr"/>
                      <a:endParaRPr kumimoji="1" lang="ja-JP" altLang="en-US" sz="1400">
                        <a:latin typeface="Meiryo UI" panose="020B0604030504040204" pitchFamily="50" charset="-128"/>
                        <a:ea typeface="Meiryo UI" panose="020B0604030504040204" pitchFamily="50" charset="-128"/>
                        <a:cs typeface="Meiryo UI" panose="020B0604030504040204" pitchFamily="50" charset="-128"/>
                      </a:endParaRPr>
                    </a:p>
                  </a:txBody>
                  <a:tcPr anchor="ctr"/>
                </a:tc>
                <a:tc rowSpan="2">
                  <a:txBody>
                    <a:bodyPr/>
                    <a:lstStyle/>
                    <a:p>
                      <a:pPr algn="ctr"/>
                      <a:r>
                        <a:rPr kumimoji="1" lang="ja-JP" altLang="en-US" sz="2000">
                          <a:latin typeface="BIZ UDゴシック" panose="020B0400000000000000" pitchFamily="49" charset="-128"/>
                          <a:ea typeface="BIZ UDゴシック" panose="020B0400000000000000" pitchFamily="49" charset="-128"/>
                          <a:cs typeface="Meiryo UI" panose="020B0604030504040204" pitchFamily="50" charset="-128"/>
                        </a:rPr>
                        <a:t>備考</a:t>
                      </a:r>
                    </a:p>
                  </a:txBody>
                  <a:tcPr anchor="ctr">
                    <a:lnL w="127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682858">
                <a:tc vMerge="1">
                  <a:txBody>
                    <a:bodyPr/>
                    <a:lstStyle/>
                    <a:p>
                      <a:pPr algn="ctr"/>
                      <a:endParaRPr kumimoji="1" lang="en-US" altLang="ja-JP" sz="1400">
                        <a:latin typeface="Meiryo UI" panose="020B0604030504040204" pitchFamily="50" charset="-128"/>
                        <a:ea typeface="Meiryo UI" panose="020B0604030504040204" pitchFamily="50" charset="-128"/>
                        <a:cs typeface="Meiryo UI" panose="020B0604030504040204" pitchFamily="50" charset="-128"/>
                      </a:endParaRPr>
                    </a:p>
                  </a:txBody>
                  <a:tcPr anchor="ctr"/>
                </a:tc>
                <a:tc>
                  <a:txBody>
                    <a:bodyPr/>
                    <a:lstStyle/>
                    <a:p>
                      <a:pPr algn="ctr"/>
                      <a:r>
                        <a:rPr kumimoji="1" lang="ja-JP" altLang="en-US" sz="2000" b="1" dirty="0">
                          <a:solidFill>
                            <a:srgbClr val="FFFFFF"/>
                          </a:solidFill>
                          <a:latin typeface="BIZ UDゴシック" panose="020B0400000000000000" pitchFamily="49" charset="-128"/>
                          <a:ea typeface="BIZ UDゴシック" panose="020B0400000000000000" pitchFamily="49" charset="-128"/>
                          <a:cs typeface="Meiryo UI" panose="020B0604030504040204" pitchFamily="50" charset="-128"/>
                        </a:rPr>
                        <a:t>計画策定時</a:t>
                      </a:r>
                      <a:endParaRPr kumimoji="1" lang="en-US" altLang="ja-JP" sz="2000" b="1" dirty="0">
                        <a:solidFill>
                          <a:srgbClr val="FFFFFF"/>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2000" b="1" dirty="0">
                          <a:solidFill>
                            <a:srgbClr val="FFFFFF"/>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en-US" altLang="ja-JP" sz="2000" b="1" dirty="0">
                          <a:solidFill>
                            <a:srgbClr val="FFFFFF"/>
                          </a:solidFill>
                          <a:latin typeface="BIZ UDゴシック" panose="020B0400000000000000" pitchFamily="49" charset="-128"/>
                          <a:ea typeface="BIZ UDゴシック" panose="020B0400000000000000" pitchFamily="49" charset="-128"/>
                          <a:cs typeface="Meiryo UI" panose="020B0604030504040204" pitchFamily="50" charset="-128"/>
                        </a:rPr>
                        <a:t>H26.4.1</a:t>
                      </a:r>
                      <a:r>
                        <a:rPr kumimoji="1" lang="ja-JP" altLang="en-US" sz="2000" b="1" dirty="0">
                          <a:solidFill>
                            <a:srgbClr val="FFFFFF"/>
                          </a:solidFill>
                          <a:latin typeface="BIZ UDゴシック" panose="020B0400000000000000" pitchFamily="49" charset="-128"/>
                          <a:ea typeface="BIZ UDゴシック" panose="020B0400000000000000" pitchFamily="49" charset="-128"/>
                          <a:cs typeface="Meiryo UI" panose="020B0604030504040204" pitchFamily="50" charset="-128"/>
                        </a:rPr>
                        <a:t>）</a:t>
                      </a:r>
                    </a:p>
                  </a:txBody>
                  <a:tcPr anchor="ctr">
                    <a:lnL w="1270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a:txBody>
                    <a:bodyPr/>
                    <a:lstStyle/>
                    <a:p>
                      <a:pPr algn="ctr"/>
                      <a:r>
                        <a:rPr kumimoji="1" lang="ja-JP" altLang="en-US" sz="2000" b="1">
                          <a:solidFill>
                            <a:srgbClr val="FFFFFF"/>
                          </a:solidFill>
                          <a:latin typeface="BIZ UDゴシック" panose="020B0400000000000000" pitchFamily="49" charset="-128"/>
                          <a:ea typeface="BIZ UDゴシック" panose="020B0400000000000000" pitchFamily="49" charset="-128"/>
                          <a:cs typeface="Meiryo UI" panose="020B0604030504040204" pitchFamily="50" charset="-128"/>
                        </a:rPr>
                        <a:t>最新</a:t>
                      </a:r>
                      <a:endParaRPr kumimoji="1" lang="en-US" altLang="ja-JP" sz="2000" b="1">
                        <a:solidFill>
                          <a:srgbClr val="FFFFFF"/>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a:r>
                        <a:rPr kumimoji="1" lang="ja-JP" altLang="en-US" sz="2000" b="1">
                          <a:solidFill>
                            <a:srgbClr val="FFFFFF"/>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en-US" altLang="ja-JP" sz="2000" b="1">
                          <a:solidFill>
                            <a:srgbClr val="FFFFFF"/>
                          </a:solidFill>
                          <a:latin typeface="BIZ UDゴシック" panose="020B0400000000000000" pitchFamily="49" charset="-128"/>
                          <a:ea typeface="BIZ UDゴシック" panose="020B0400000000000000" pitchFamily="49" charset="-128"/>
                          <a:cs typeface="Meiryo UI" panose="020B0604030504040204" pitchFamily="50" charset="-128"/>
                        </a:rPr>
                        <a:t>R5.4.1</a:t>
                      </a:r>
                      <a:r>
                        <a:rPr kumimoji="1" lang="ja-JP" altLang="en-US" sz="2000" b="1">
                          <a:solidFill>
                            <a:srgbClr val="FFFFFF"/>
                          </a:solidFill>
                          <a:latin typeface="BIZ UDゴシック" panose="020B0400000000000000" pitchFamily="49" charset="-128"/>
                          <a:ea typeface="BIZ UDゴシック" panose="020B0400000000000000" pitchFamily="49" charset="-128"/>
                          <a:cs typeface="Meiryo UI" panose="020B0604030504040204" pitchFamily="50" charset="-128"/>
                        </a:rPr>
                        <a:t>）</a:t>
                      </a:r>
                    </a:p>
                  </a:txBody>
                  <a:tcPr anchor="ctr">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tc vMerge="1">
                  <a:txBody>
                    <a:bodyPr/>
                    <a:lstStyle/>
                    <a:p>
                      <a:pPr algn="ctr"/>
                      <a:endParaRPr kumimoji="1" lang="ja-JP" altLang="en-US" sz="1400" b="1">
                        <a:solidFill>
                          <a:srgbClr val="FFFFFF"/>
                        </a:solidFill>
                        <a:latin typeface="Meiryo UI" panose="020B0604030504040204" pitchFamily="50" charset="-128"/>
                        <a:ea typeface="Meiryo UI" panose="020B0604030504040204" pitchFamily="50" charset="-128"/>
                        <a:cs typeface="Meiryo UI" panose="020B0604030504040204" pitchFamily="50" charset="-128"/>
                      </a:endParaRPr>
                    </a:p>
                  </a:txBody>
                  <a:tcPr anchor="ct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4F81BD"/>
                    </a:solidFill>
                  </a:tcPr>
                </a:tc>
                <a:extLst>
                  <a:ext uri="{0D108BD9-81ED-4DB2-BD59-A6C34878D82A}">
                    <a16:rowId xmlns:a16="http://schemas.microsoft.com/office/drawing/2014/main" val="1417232819"/>
                  </a:ext>
                </a:extLst>
              </a:tr>
              <a:tr h="712548">
                <a:tc>
                  <a:txBody>
                    <a:bodyPr/>
                    <a:lstStyle/>
                    <a:p>
                      <a:r>
                        <a:rPr kumimoji="1" lang="ja-JP" altLang="en-US" sz="2000">
                          <a:latin typeface="BIZ UDゴシック" panose="020B0400000000000000" pitchFamily="49" charset="-128"/>
                          <a:ea typeface="BIZ UDゴシック" panose="020B0400000000000000" pitchFamily="49" charset="-128"/>
                          <a:cs typeface="Meiryo UI" panose="020B0604030504040204" pitchFamily="50" charset="-128"/>
                        </a:rPr>
                        <a:t>道路</a:t>
                      </a:r>
                    </a:p>
                  </a:txBody>
                  <a:tcPr anchor="ctr"/>
                </a:tc>
                <a:tc>
                  <a:txBody>
                    <a:bodyPr/>
                    <a:lstStyle/>
                    <a:p>
                      <a:pPr algn="r"/>
                      <a:r>
                        <a:rPr kumimoji="1" lang="en-US" altLang="ja-JP" sz="2000" dirty="0">
                          <a:latin typeface="BIZ UDゴシック" panose="020B0400000000000000" pitchFamily="49" charset="-128"/>
                          <a:ea typeface="BIZ UDゴシック" panose="020B0400000000000000" pitchFamily="49" charset="-128"/>
                          <a:cs typeface="Meiryo UI" panose="020B0604030504040204" pitchFamily="50" charset="-128"/>
                        </a:rPr>
                        <a:t>1,530 km</a:t>
                      </a:r>
                      <a:endParaRPr kumimoji="1"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lnT w="38100" cap="flat" cmpd="sng" algn="ctr">
                      <a:solidFill>
                        <a:schemeClr val="bg1"/>
                      </a:solidFill>
                      <a:prstDash val="solid"/>
                      <a:round/>
                      <a:headEnd type="none" w="med" len="med"/>
                      <a:tailEnd type="none" w="med" len="med"/>
                    </a:lnT>
                  </a:tcPr>
                </a:tc>
                <a:tc>
                  <a:txBody>
                    <a:bodyPr/>
                    <a:lstStyle/>
                    <a:p>
                      <a:pPr algn="r"/>
                      <a:r>
                        <a:rPr kumimoji="1" lang="en-US" altLang="ja-JP" sz="2000">
                          <a:latin typeface="BIZ UDゴシック" panose="020B0400000000000000" pitchFamily="49" charset="-128"/>
                          <a:ea typeface="BIZ UDゴシック" panose="020B0400000000000000" pitchFamily="49" charset="-128"/>
                          <a:cs typeface="Meiryo UI" panose="020B0604030504040204" pitchFamily="50" charset="-128"/>
                        </a:rPr>
                        <a:t>1,575 km</a:t>
                      </a:r>
                      <a:endParaRPr kumimoji="1" lang="ja-JP" altLang="en-US" sz="2000">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lnT w="38100" cap="flat" cmpd="sng" algn="ctr">
                      <a:solidFill>
                        <a:schemeClr val="bg1"/>
                      </a:solidFill>
                      <a:prstDash val="solid"/>
                      <a:round/>
                      <a:headEnd type="none" w="med" len="med"/>
                      <a:tailEnd type="none" w="med" len="med"/>
                    </a:lnT>
                  </a:tcPr>
                </a:tc>
                <a:tc>
                  <a:txBody>
                    <a:bodyPr/>
                    <a:lstStyle/>
                    <a:p>
                      <a:pPr algn="l"/>
                      <a:r>
                        <a:rPr kumimoji="1"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a:t>
                      </a:r>
                      <a:r>
                        <a:rPr kumimoji="1"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rPr>
                        <a:t>187</a:t>
                      </a:r>
                      <a:r>
                        <a:rPr kumimoji="1"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路線</a:t>
                      </a:r>
                      <a:endParaRPr kumimoji="1"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endParaRPr>
                    </a:p>
                    <a:p>
                      <a:pPr algn="l"/>
                      <a:r>
                        <a:rPr kumimoji="1" lang="en-US" altLang="ja-JP" sz="1100" dirty="0">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100" dirty="0">
                          <a:latin typeface="BIZ UDゴシック" panose="020B0400000000000000" pitchFamily="49" charset="-128"/>
                          <a:ea typeface="BIZ UDゴシック" panose="020B0400000000000000" pitchFamily="49" charset="-128"/>
                          <a:cs typeface="Meiryo UI" panose="020B0604030504040204" pitchFamily="50" charset="-128"/>
                        </a:rPr>
                        <a:t>現計画記載の</a:t>
                      </a:r>
                      <a:r>
                        <a:rPr kumimoji="1" lang="en-US" altLang="ja-JP" sz="1100" dirty="0">
                          <a:latin typeface="BIZ UDゴシック" panose="020B0400000000000000" pitchFamily="49" charset="-128"/>
                          <a:ea typeface="BIZ UDゴシック" panose="020B0400000000000000" pitchFamily="49" charset="-128"/>
                          <a:cs typeface="Meiryo UI" panose="020B0604030504040204" pitchFamily="50" charset="-128"/>
                        </a:rPr>
                        <a:t>1,527km</a:t>
                      </a:r>
                      <a:r>
                        <a:rPr kumimoji="1" lang="ja-JP" altLang="en-US" sz="1100" dirty="0">
                          <a:latin typeface="BIZ UDゴシック" panose="020B0400000000000000" pitchFamily="49" charset="-128"/>
                          <a:ea typeface="BIZ UDゴシック" panose="020B0400000000000000" pitchFamily="49" charset="-128"/>
                          <a:cs typeface="Meiryo UI" panose="020B0604030504040204" pitchFamily="50" charset="-128"/>
                        </a:rPr>
                        <a:t>は</a:t>
                      </a:r>
                      <a:r>
                        <a:rPr kumimoji="1" lang="en-US" altLang="ja-JP" sz="1100" dirty="0">
                          <a:latin typeface="BIZ UDゴシック" panose="020B0400000000000000" pitchFamily="49" charset="-128"/>
                          <a:ea typeface="BIZ UDゴシック" panose="020B0400000000000000" pitchFamily="49" charset="-128"/>
                          <a:cs typeface="Meiryo UI" panose="020B0604030504040204" pitchFamily="50" charset="-128"/>
                        </a:rPr>
                        <a:t>H25.4.1</a:t>
                      </a:r>
                      <a:r>
                        <a:rPr kumimoji="1" lang="ja-JP" altLang="en-US" sz="1100" dirty="0">
                          <a:latin typeface="BIZ UDゴシック" panose="020B0400000000000000" pitchFamily="49" charset="-128"/>
                          <a:ea typeface="BIZ UDゴシック" panose="020B0400000000000000" pitchFamily="49" charset="-128"/>
                          <a:cs typeface="Meiryo UI" panose="020B0604030504040204" pitchFamily="50" charset="-128"/>
                        </a:rPr>
                        <a:t>時点</a:t>
                      </a:r>
                    </a:p>
                  </a:txBody>
                  <a:tcPr anchor="ct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1"/>
                  </a:ext>
                </a:extLst>
              </a:tr>
              <a:tr h="639132">
                <a:tc>
                  <a:txBody>
                    <a:bodyPr/>
                    <a:lstStyle/>
                    <a:p>
                      <a:r>
                        <a:rPr kumimoji="1" lang="ja-JP" altLang="en-US" sz="2000">
                          <a:latin typeface="BIZ UDゴシック" panose="020B0400000000000000" pitchFamily="49" charset="-128"/>
                          <a:ea typeface="BIZ UDゴシック" panose="020B0400000000000000" pitchFamily="49" charset="-128"/>
                          <a:cs typeface="Meiryo UI" panose="020B0604030504040204" pitchFamily="50" charset="-128"/>
                        </a:rPr>
                        <a:t>橋梁</a:t>
                      </a:r>
                      <a:endParaRPr kumimoji="1" lang="en-US" altLang="ja-JP" sz="2000">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r"/>
                      <a:r>
                        <a:rPr kumimoji="1" lang="en-US" altLang="ja-JP"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2,209 </a:t>
                      </a:r>
                      <a:r>
                        <a:rPr kumimoji="1" lang="ja-JP" altLang="en-US"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橋</a:t>
                      </a:r>
                    </a:p>
                  </a:txBody>
                  <a:tcPr anchor="ctr"/>
                </a:tc>
                <a:tc>
                  <a:txBody>
                    <a:bodyPr/>
                    <a:lstStyle/>
                    <a:p>
                      <a:pPr algn="r"/>
                      <a:r>
                        <a:rPr kumimoji="1" lang="en-US" altLang="ja-JP"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2,380 </a:t>
                      </a:r>
                      <a:r>
                        <a:rPr kumimoji="1" lang="ja-JP" altLang="en-US"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橋</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・橋長</a:t>
                      </a:r>
                      <a:r>
                        <a:rPr kumimoji="1" lang="en-US" altLang="ja-JP" sz="1400" dirty="0">
                          <a:latin typeface="BIZ UDゴシック" panose="020B0400000000000000" pitchFamily="49" charset="-128"/>
                          <a:ea typeface="BIZ UDゴシック" panose="020B0400000000000000" pitchFamily="49" charset="-128"/>
                          <a:cs typeface="Meiryo UI" panose="020B0604030504040204" pitchFamily="50" charset="-128"/>
                        </a:rPr>
                        <a:t>2m</a:t>
                      </a:r>
                      <a:r>
                        <a:rPr kumimoji="1" lang="ja-JP" altLang="en-US" sz="1400" dirty="0">
                          <a:latin typeface="BIZ UDゴシック" panose="020B0400000000000000" pitchFamily="49" charset="-128"/>
                          <a:ea typeface="BIZ UDゴシック" panose="020B0400000000000000" pitchFamily="49" charset="-128"/>
                          <a:cs typeface="Meiryo UI" panose="020B0604030504040204" pitchFamily="50" charset="-128"/>
                        </a:rPr>
                        <a:t>以上のもの</a:t>
                      </a:r>
                      <a:endParaRPr kumimoji="1"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・軌道橋は含まない</a:t>
                      </a:r>
                    </a:p>
                  </a:txBody>
                  <a:tcPr anchor="ctr"/>
                </a:tc>
                <a:extLst>
                  <a:ext uri="{0D108BD9-81ED-4DB2-BD59-A6C34878D82A}">
                    <a16:rowId xmlns:a16="http://schemas.microsoft.com/office/drawing/2014/main" val="10002"/>
                  </a:ext>
                </a:extLst>
              </a:tr>
              <a:tr h="639132">
                <a:tc>
                  <a:txBody>
                    <a:bodyPr/>
                    <a:lstStyle/>
                    <a:p>
                      <a:r>
                        <a:rPr kumimoji="1" lang="ja-JP" altLang="en-US" sz="2000">
                          <a:latin typeface="BIZ UDゴシック" panose="020B0400000000000000" pitchFamily="49" charset="-128"/>
                          <a:ea typeface="BIZ UDゴシック" panose="020B0400000000000000" pitchFamily="49" charset="-128"/>
                          <a:cs typeface="Meiryo UI" panose="020B0604030504040204" pitchFamily="50" charset="-128"/>
                        </a:rPr>
                        <a:t>トンネル</a:t>
                      </a:r>
                    </a:p>
                  </a:txBody>
                  <a:tcPr anchor="ctr"/>
                </a:tc>
                <a:tc>
                  <a:txBody>
                    <a:bodyPr/>
                    <a:lstStyle/>
                    <a:p>
                      <a:pPr algn="r"/>
                      <a:r>
                        <a:rPr kumimoji="1" lang="ja-JP" altLang="en-US"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a:t>
                      </a:r>
                      <a:r>
                        <a:rPr kumimoji="1" lang="en-US" altLang="ja-JP"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34 </a:t>
                      </a:r>
                      <a:r>
                        <a:rPr kumimoji="1" lang="ja-JP" altLang="en-US"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箇所</a:t>
                      </a:r>
                    </a:p>
                  </a:txBody>
                  <a:tcPr anchor="ctr"/>
                </a:tc>
                <a:tc>
                  <a:txBody>
                    <a:bodyPr/>
                    <a:lstStyle/>
                    <a:p>
                      <a:pPr algn="r"/>
                      <a:r>
                        <a:rPr kumimoji="1" lang="en-US" altLang="ja-JP"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40 </a:t>
                      </a:r>
                      <a:r>
                        <a:rPr kumimoji="1" lang="ja-JP" altLang="en-US"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箇所</a:t>
                      </a:r>
                    </a:p>
                  </a:txBody>
                  <a:tcPr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en-US" altLang="ja-JP" sz="1100" dirty="0">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100" dirty="0">
                          <a:latin typeface="BIZ UDゴシック" panose="020B0400000000000000" pitchFamily="49" charset="-128"/>
                          <a:ea typeface="BIZ UDゴシック" panose="020B0400000000000000" pitchFamily="49" charset="-128"/>
                          <a:cs typeface="Meiryo UI" panose="020B0604030504040204" pitchFamily="50" charset="-128"/>
                        </a:rPr>
                        <a:t>現計画に記載の</a:t>
                      </a:r>
                      <a:r>
                        <a:rPr kumimoji="1" lang="en-US" altLang="ja-JP" sz="1100" dirty="0">
                          <a:latin typeface="BIZ UDゴシック" panose="020B0400000000000000" pitchFamily="49" charset="-128"/>
                          <a:ea typeface="BIZ UDゴシック" panose="020B0400000000000000" pitchFamily="49" charset="-128"/>
                          <a:cs typeface="Meiryo UI" panose="020B0604030504040204" pitchFamily="50" charset="-128"/>
                        </a:rPr>
                        <a:t>30</a:t>
                      </a:r>
                      <a:r>
                        <a:rPr kumimoji="1" lang="ja-JP" altLang="en-US" sz="1100" dirty="0">
                          <a:latin typeface="BIZ UDゴシック" panose="020B0400000000000000" pitchFamily="49" charset="-128"/>
                          <a:ea typeface="BIZ UDゴシック" panose="020B0400000000000000" pitchFamily="49" charset="-128"/>
                          <a:cs typeface="Meiryo UI" panose="020B0604030504040204" pitchFamily="50" charset="-128"/>
                        </a:rPr>
                        <a:t>箇所は上下線を</a:t>
                      </a:r>
                      <a:endParaRPr kumimoji="1" lang="en-US" altLang="ja-JP" sz="1100" dirty="0">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1100" dirty="0">
                          <a:latin typeface="BIZ UDゴシック" panose="020B0400000000000000" pitchFamily="49" charset="-128"/>
                          <a:ea typeface="BIZ UDゴシック" panose="020B0400000000000000" pitchFamily="49" charset="-128"/>
                          <a:cs typeface="Meiryo UI" panose="020B0604030504040204" pitchFamily="50" charset="-128"/>
                        </a:rPr>
                        <a:t>　まとめて計上</a:t>
                      </a:r>
                    </a:p>
                  </a:txBody>
                  <a:tcPr anchor="ctr"/>
                </a:tc>
                <a:extLst>
                  <a:ext uri="{0D108BD9-81ED-4DB2-BD59-A6C34878D82A}">
                    <a16:rowId xmlns:a16="http://schemas.microsoft.com/office/drawing/2014/main" val="10006"/>
                  </a:ext>
                </a:extLst>
              </a:tr>
              <a:tr h="639132">
                <a:tc>
                  <a:txBody>
                    <a:bodyPr/>
                    <a:lstStyle/>
                    <a:p>
                      <a:r>
                        <a:rPr kumimoji="1" lang="ja-JP" altLang="en-US" sz="2000">
                          <a:latin typeface="BIZ UDゴシック" panose="020B0400000000000000" pitchFamily="49" charset="-128"/>
                          <a:ea typeface="BIZ UDゴシック" panose="020B0400000000000000" pitchFamily="49" charset="-128"/>
                          <a:cs typeface="Meiryo UI" panose="020B0604030504040204" pitchFamily="50" charset="-128"/>
                        </a:rPr>
                        <a:t>シェッド</a:t>
                      </a:r>
                    </a:p>
                  </a:txBody>
                  <a:tcPr anchor="ctr"/>
                </a:tc>
                <a:tc>
                  <a:txBody>
                    <a:bodyPr/>
                    <a:lstStyle/>
                    <a:p>
                      <a:pPr algn="r"/>
                      <a:r>
                        <a:rPr kumimoji="1" lang="en-US" altLang="ja-JP"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 </a:t>
                      </a:r>
                      <a:r>
                        <a:rPr kumimoji="1" lang="ja-JP" altLang="en-US"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箇所</a:t>
                      </a:r>
                    </a:p>
                  </a:txBody>
                  <a:tcPr anchor="ctr"/>
                </a:tc>
                <a:tc>
                  <a:txBody>
                    <a:bodyPr/>
                    <a:lstStyle/>
                    <a:p>
                      <a:pPr algn="r"/>
                      <a:r>
                        <a:rPr kumimoji="1" lang="en-US" altLang="ja-JP"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1</a:t>
                      </a:r>
                      <a:r>
                        <a:rPr kumimoji="1" lang="ja-JP" altLang="en-US"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 箇所</a:t>
                      </a:r>
                    </a:p>
                  </a:txBody>
                  <a:tcPr anchor="ctr"/>
                </a:tc>
                <a:tc>
                  <a:txBody>
                    <a:bodyPr/>
                    <a:lstStyle/>
                    <a:p>
                      <a:pPr algn="l"/>
                      <a:endParaRPr kumimoji="1" lang="ja-JP" altLang="en-US" sz="18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extLst>
                  <a:ext uri="{0D108BD9-81ED-4DB2-BD59-A6C34878D82A}">
                    <a16:rowId xmlns:a16="http://schemas.microsoft.com/office/drawing/2014/main" val="3589415433"/>
                  </a:ext>
                </a:extLst>
              </a:tr>
              <a:tr h="639132">
                <a:tc>
                  <a:txBody>
                    <a:bodyPr/>
                    <a:lstStyle/>
                    <a:p>
                      <a:r>
                        <a:rPr kumimoji="1" lang="ja-JP" altLang="en-US" sz="2000">
                          <a:latin typeface="BIZ UDゴシック" panose="020B0400000000000000" pitchFamily="49" charset="-128"/>
                          <a:ea typeface="BIZ UDゴシック" panose="020B0400000000000000" pitchFamily="49" charset="-128"/>
                          <a:cs typeface="Meiryo UI" panose="020B0604030504040204" pitchFamily="50" charset="-128"/>
                        </a:rPr>
                        <a:t>大型カルバート</a:t>
                      </a:r>
                    </a:p>
                  </a:txBody>
                  <a:tcPr anchor="ctr"/>
                </a:tc>
                <a:tc>
                  <a:txBody>
                    <a:bodyPr/>
                    <a:lstStyle/>
                    <a:p>
                      <a:pPr algn="r"/>
                      <a:r>
                        <a:rPr kumimoji="1" lang="en-US" altLang="ja-JP"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34 </a:t>
                      </a:r>
                      <a:r>
                        <a:rPr kumimoji="1" lang="ja-JP" altLang="en-US"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箇所</a:t>
                      </a:r>
                    </a:p>
                  </a:txBody>
                  <a:tcPr anchor="ctr"/>
                </a:tc>
                <a:tc>
                  <a:txBody>
                    <a:bodyPr/>
                    <a:lstStyle/>
                    <a:p>
                      <a:pPr algn="r"/>
                      <a:r>
                        <a:rPr kumimoji="1" lang="en-US" altLang="ja-JP"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38 </a:t>
                      </a:r>
                      <a:r>
                        <a:rPr kumimoji="1" lang="ja-JP" altLang="en-US"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箇所</a:t>
                      </a:r>
                    </a:p>
                  </a:txBody>
                  <a:tcPr anchor="ctr"/>
                </a:tc>
                <a:tc>
                  <a:txBody>
                    <a:bodyPr/>
                    <a:lstStyle/>
                    <a:p>
                      <a:pPr algn="l"/>
                      <a:r>
                        <a:rPr kumimoji="1"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・内空</a:t>
                      </a:r>
                      <a:r>
                        <a:rPr kumimoji="1" lang="en-US" altLang="ja-JP"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a:t>
                      </a:r>
                      <a:r>
                        <a:rPr kumimoji="1" lang="ja-JP" altLang="en-US" sz="14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車線以上程度のもの</a:t>
                      </a:r>
                    </a:p>
                  </a:txBody>
                  <a:tcPr anchor="ctr"/>
                </a:tc>
                <a:extLst>
                  <a:ext uri="{0D108BD9-81ED-4DB2-BD59-A6C34878D82A}">
                    <a16:rowId xmlns:a16="http://schemas.microsoft.com/office/drawing/2014/main" val="501864269"/>
                  </a:ext>
                </a:extLst>
              </a:tr>
              <a:tr h="639132">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1" lang="ja-JP" altLang="en-US" sz="2000">
                          <a:latin typeface="BIZ UDゴシック" panose="020B0400000000000000" pitchFamily="49" charset="-128"/>
                          <a:ea typeface="BIZ UDゴシック" panose="020B0400000000000000" pitchFamily="49" charset="-128"/>
                          <a:cs typeface="Meiryo UI" panose="020B0604030504040204" pitchFamily="50" charset="-128"/>
                        </a:rPr>
                        <a:t>横断歩道橋</a:t>
                      </a:r>
                    </a:p>
                  </a:txBody>
                  <a:tcPr anchor="ctr"/>
                </a:tc>
                <a:tc>
                  <a:txBody>
                    <a:bodyPr/>
                    <a:lstStyle/>
                    <a:p>
                      <a:pPr algn="r"/>
                      <a:r>
                        <a:rPr kumimoji="1" lang="en-US" altLang="ja-JP"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245 </a:t>
                      </a:r>
                      <a:r>
                        <a:rPr kumimoji="1" lang="ja-JP" altLang="en-US"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橋</a:t>
                      </a:r>
                      <a:endParaRPr kumimoji="1" lang="en-US" altLang="ja-JP" sz="200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tc>
                  <a:txBody>
                    <a:bodyPr/>
                    <a:lstStyle/>
                    <a:p>
                      <a:pPr algn="r"/>
                      <a:r>
                        <a:rPr kumimoji="1" lang="en-US" altLang="ja-JP"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253 </a:t>
                      </a:r>
                      <a:r>
                        <a:rPr kumimoji="1" lang="ja-JP" altLang="en-US"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橋</a:t>
                      </a:r>
                    </a:p>
                  </a:txBody>
                  <a:tcPr anchor="ctr"/>
                </a:tc>
                <a:tc>
                  <a:txBody>
                    <a:bodyPr/>
                    <a:lstStyle/>
                    <a:p>
                      <a:pPr algn="l"/>
                      <a:r>
                        <a:rPr kumimoji="1" lang="en-US" altLang="ja-JP" sz="11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11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取付歩道橋等は除く</a:t>
                      </a:r>
                    </a:p>
                  </a:txBody>
                  <a:tcPr anchor="ctr"/>
                </a:tc>
                <a:extLst>
                  <a:ext uri="{0D108BD9-81ED-4DB2-BD59-A6C34878D82A}">
                    <a16:rowId xmlns:a16="http://schemas.microsoft.com/office/drawing/2014/main" val="2628117468"/>
                  </a:ext>
                </a:extLst>
              </a:tr>
              <a:tr h="639132">
                <a:tc>
                  <a:txBody>
                    <a:bodyPr/>
                    <a:lstStyle/>
                    <a:p>
                      <a:r>
                        <a:rPr kumimoji="1" lang="ja-JP" altLang="en-US" sz="2000" dirty="0">
                          <a:latin typeface="BIZ UDゴシック" panose="020B0400000000000000" pitchFamily="49" charset="-128"/>
                          <a:ea typeface="BIZ UDゴシック" panose="020B0400000000000000" pitchFamily="49" charset="-128"/>
                          <a:cs typeface="Meiryo UI" panose="020B0604030504040204" pitchFamily="50" charset="-128"/>
                        </a:rPr>
                        <a:t>門型標識等</a:t>
                      </a:r>
                    </a:p>
                  </a:txBody>
                  <a:tcPr anchor="ctr"/>
                </a:tc>
                <a:tc>
                  <a:txBody>
                    <a:bodyPr/>
                    <a:lstStyle/>
                    <a:p>
                      <a:pPr algn="r"/>
                      <a:r>
                        <a:rPr kumimoji="1" lang="en-US" altLang="ja-JP"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361 </a:t>
                      </a:r>
                      <a:r>
                        <a:rPr kumimoji="1" lang="ja-JP" altLang="en-US"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基</a:t>
                      </a:r>
                    </a:p>
                  </a:txBody>
                  <a:tcPr anchor="ctr"/>
                </a:tc>
                <a:tc>
                  <a:txBody>
                    <a:bodyPr/>
                    <a:lstStyle/>
                    <a:p>
                      <a:pPr algn="r"/>
                      <a:r>
                        <a:rPr kumimoji="1" lang="en-US" altLang="ja-JP"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376 </a:t>
                      </a:r>
                      <a:r>
                        <a:rPr kumimoji="1" lang="ja-JP" altLang="en-US" sz="2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基</a:t>
                      </a:r>
                    </a:p>
                  </a:txBody>
                  <a:tcPr anchor="ctr"/>
                </a:tc>
                <a:tc>
                  <a:txBody>
                    <a:bodyPr/>
                    <a:lstStyle/>
                    <a:p>
                      <a:pPr algn="l"/>
                      <a:endParaRPr kumimoji="1" lang="ja-JP" altLang="en-US" sz="18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anchor="ctr"/>
                </a:tc>
                <a:extLst>
                  <a:ext uri="{0D108BD9-81ED-4DB2-BD59-A6C34878D82A}">
                    <a16:rowId xmlns:a16="http://schemas.microsoft.com/office/drawing/2014/main" val="4066758076"/>
                  </a:ext>
                </a:extLst>
              </a:tr>
            </a:tbl>
          </a:graphicData>
        </a:graphic>
      </p:graphicFrame>
      <p:sp>
        <p:nvSpPr>
          <p:cNvPr id="8" name="Text Box 5">
            <a:extLst>
              <a:ext uri="{FF2B5EF4-FFF2-40B4-BE49-F238E27FC236}">
                <a16:creationId xmlns:a16="http://schemas.microsoft.com/office/drawing/2014/main" id="{F548B18F-F479-B1D1-5E95-97F8D371E9E5}"/>
              </a:ext>
            </a:extLst>
          </p:cNvPr>
          <p:cNvSpPr txBox="1">
            <a:spLocks noChangeArrowheads="1"/>
          </p:cNvSpPr>
          <p:nvPr/>
        </p:nvSpPr>
        <p:spPr bwMode="auto">
          <a:xfrm>
            <a:off x="115443" y="683404"/>
            <a:ext cx="399593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ts val="600"/>
              </a:spcBef>
              <a:buFont typeface="Arial" panose="020B0604020202020204" pitchFamily="34" charset="0"/>
              <a:buNone/>
            </a:pPr>
            <a:r>
              <a:rPr lang="ja-JP" altLang="en-US" sz="1800">
                <a:latin typeface="BIZ UDゴシック" panose="020B0400000000000000" pitchFamily="49" charset="-128"/>
                <a:ea typeface="BIZ UDゴシック" panose="020B0400000000000000" pitchFamily="49" charset="-128"/>
              </a:rPr>
              <a:t>◇施設管理数</a:t>
            </a:r>
          </a:p>
        </p:txBody>
      </p:sp>
    </p:spTree>
    <p:extLst>
      <p:ext uri="{BB962C8B-B14F-4D97-AF65-F5344CB8AC3E}">
        <p14:creationId xmlns:p14="http://schemas.microsoft.com/office/powerpoint/2010/main" val="113028672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4A392AD875449443AAA7829C2473F989" ma:contentTypeVersion="6" ma:contentTypeDescription="新しいドキュメントを作成します。" ma:contentTypeScope="" ma:versionID="910b726549f5ea5c5b0da533c2bfbdae">
  <xsd:schema xmlns:xsd="http://www.w3.org/2001/XMLSchema" xmlns:xs="http://www.w3.org/2001/XMLSchema" xmlns:p="http://schemas.microsoft.com/office/2006/metadata/properties" xmlns:ns2="60b12527-e226-4614-b792-74ec134ea487" xmlns:ns3="070d2816-acf1-4867-9480-e239a5331c18" targetNamespace="http://schemas.microsoft.com/office/2006/metadata/properties" ma:root="true" ma:fieldsID="bb2c7f2645d668397f7db443c4d8a8c5" ns2:_="" ns3:_="">
    <xsd:import namespace="60b12527-e226-4614-b792-74ec134ea487"/>
    <xsd:import namespace="070d2816-acf1-4867-9480-e239a5331c1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b12527-e226-4614-b792-74ec134ea4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70d2816-acf1-4867-9480-e239a5331c18" elementFormDefault="qualified">
    <xsd:import namespace="http://schemas.microsoft.com/office/2006/documentManagement/types"/>
    <xsd:import namespace="http://schemas.microsoft.com/office/infopath/2007/PartnerControls"/>
    <xsd:element name="SharedWithUsers" ma:index="11"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070d2816-acf1-4867-9480-e239a5331c18">
      <UserInfo>
        <DisplayName>石井　良典</DisplayName>
        <AccountId>8</AccountId>
        <AccountType/>
      </UserInfo>
      <UserInfo>
        <DisplayName>丸橋　尚司</DisplayName>
        <AccountId>11</AccountId>
        <AccountType/>
      </UserInfo>
      <UserInfo>
        <DisplayName>中井　和弘</DisplayName>
        <AccountId>12</AccountId>
        <AccountType/>
      </UserInfo>
      <UserInfo>
        <DisplayName>妻井　繁信</DisplayName>
        <AccountId>13</AccountId>
        <AccountType/>
      </UserInfo>
    </SharedWithUsers>
  </documentManagement>
</p:properties>
</file>

<file path=customXml/item4.xml><?xml version="1.0" encoding="utf-8"?>
<LongProperties xmlns="http://schemas.microsoft.com/office/2006/metadata/longProperties"/>
</file>

<file path=customXml/itemProps1.xml><?xml version="1.0" encoding="utf-8"?>
<ds:datastoreItem xmlns:ds="http://schemas.openxmlformats.org/officeDocument/2006/customXml" ds:itemID="{7E7C276D-B674-4795-9DA6-4B02EC6E9145}">
  <ds:schemaRefs>
    <ds:schemaRef ds:uri="http://schemas.microsoft.com/sharepoint/v3/contenttype/forms"/>
  </ds:schemaRefs>
</ds:datastoreItem>
</file>

<file path=customXml/itemProps2.xml><?xml version="1.0" encoding="utf-8"?>
<ds:datastoreItem xmlns:ds="http://schemas.openxmlformats.org/officeDocument/2006/customXml" ds:itemID="{63242CCD-E8DE-4BAB-9E5F-750DD6693D74}">
  <ds:schemaRefs>
    <ds:schemaRef ds:uri="070d2816-acf1-4867-9480-e239a5331c18"/>
    <ds:schemaRef ds:uri="60b12527-e226-4614-b792-74ec134ea48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7564772-198C-448D-B79C-930487DC95E1}">
  <ds:schemaRefs>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60b12527-e226-4614-b792-74ec134ea487"/>
    <ds:schemaRef ds:uri="http://purl.org/dc/elements/1.1/"/>
    <ds:schemaRef ds:uri="http://schemas.openxmlformats.org/package/2006/metadata/core-properties"/>
    <ds:schemaRef ds:uri="070d2816-acf1-4867-9480-e239a5331c18"/>
    <ds:schemaRef ds:uri="http://purl.org/dc/terms/"/>
  </ds:schemaRefs>
</ds:datastoreItem>
</file>

<file path=customXml/itemProps4.xml><?xml version="1.0" encoding="utf-8"?>
<ds:datastoreItem xmlns:ds="http://schemas.openxmlformats.org/officeDocument/2006/customXml" ds:itemID="{AC2DA2BF-3B00-442D-B8D0-84DBBDC91CB4}">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otalTime>2220</TotalTime>
  <Words>7416</Words>
  <Application>Microsoft Office PowerPoint</Application>
  <PresentationFormat>画面に合わせる (4:3)</PresentationFormat>
  <Paragraphs>1230</Paragraphs>
  <Slides>53</Slides>
  <Notes>8</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53</vt:i4>
      </vt:variant>
    </vt:vector>
  </HeadingPairs>
  <TitlesOfParts>
    <vt:vector size="63" baseType="lpstr">
      <vt:lpstr>BIZ UDPゴシック</vt:lpstr>
      <vt:lpstr>BIZ UDゴシック</vt:lpstr>
      <vt:lpstr>HGSｺﾞｼｯｸM</vt:lpstr>
      <vt:lpstr>Meiryo UI</vt:lpstr>
      <vt:lpstr>Arial</vt:lpstr>
      <vt:lpstr>Calibri</vt:lpstr>
      <vt:lpstr>Century</vt:lpstr>
      <vt:lpstr>Trebuchet MS</vt:lpstr>
      <vt:lpstr>Wingdings</vt:lpstr>
      <vt:lpstr>Office ​​テーマ</vt:lpstr>
      <vt:lpstr>大阪府都市基盤施設維持管理技術審議会 第１回　道路・橋梁等部会 ～戦略的な維持管理の推進について～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大阪府庁</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大阪府庁</dc:creator>
  <cp:lastModifiedBy>川崎　智也</cp:lastModifiedBy>
  <cp:revision>244</cp:revision>
  <cp:lastPrinted>2024-02-23T09:08:49Z</cp:lastPrinted>
  <dcterms:created xsi:type="dcterms:W3CDTF">2013-03-26T10:27:51Z</dcterms:created>
  <dcterms:modified xsi:type="dcterms:W3CDTF">2024-03-14T05:11:00Z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0x0101004A392AD875449443AAA7829C2473F989</vt:lpwstr>
  </property>
  <property fmtid="{D5CDD505-2E9C-101B-9397-08002B2CF9AE}" pid="3" name="display_urn:schemas-microsoft-com:office:office#SharedWithUsers">
    <vt:lpwstr>石井　良典;丸橋　尚司;中井　和弘;妻井　繁信</vt:lpwstr>
  </property>
  <property fmtid="{D5CDD505-2E9C-101B-9397-08002B2CF9AE}" pid="4" name="SharedWithUsers">
    <vt:lpwstr>8;#石井　良典;#11;#丸橋　尚司;#12;#中井　和弘;#13;#妻井　繁信</vt:lpwstr>
  </property>
  <property fmtid="{D5CDD505-2E9C-101B-9397-08002B2CF9AE}" pid="5" name="MediaServiceImageTags">
    <vt:lpwstr/>
  </property>
</Properties>
</file>