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sldIdLst>
    <p:sldId id="785" r:id="rId6"/>
    <p:sldId id="643" r:id="rId7"/>
    <p:sldId id="728" r:id="rId8"/>
    <p:sldId id="729" r:id="rId9"/>
    <p:sldId id="772" r:id="rId10"/>
    <p:sldId id="779" r:id="rId11"/>
    <p:sldId id="783" r:id="rId12"/>
    <p:sldId id="778" r:id="rId13"/>
    <p:sldId id="773" r:id="rId14"/>
    <p:sldId id="774" r:id="rId15"/>
    <p:sldId id="775" r:id="rId16"/>
    <p:sldId id="782" r:id="rId17"/>
    <p:sldId id="721" r:id="rId18"/>
    <p:sldId id="784" r:id="rId19"/>
  </p:sldIdLst>
  <p:sldSz cx="9144000" cy="6858000" type="screen4x3"/>
  <p:notesSz cx="6807200" cy="99393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（２）道路施設管理の状況" id="{BE6BA8F2-D1BC-49D6-8DD0-15EAC50C3197}">
          <p14:sldIdLst>
            <p14:sldId id="785"/>
            <p14:sldId id="643"/>
            <p14:sldId id="728"/>
            <p14:sldId id="729"/>
            <p14:sldId id="772"/>
            <p14:sldId id="779"/>
            <p14:sldId id="783"/>
            <p14:sldId id="778"/>
            <p14:sldId id="773"/>
            <p14:sldId id="774"/>
            <p14:sldId id="775"/>
            <p14:sldId id="782"/>
            <p14:sldId id="721"/>
            <p14:sldId id="7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川崎　智也" initials="川崎　智也" lastIdx="32" clrIdx="0">
    <p:extLst>
      <p:ext uri="{19B8F6BF-5375-455C-9EA6-DF929625EA0E}">
        <p15:presenceInfo xmlns:p15="http://schemas.microsoft.com/office/powerpoint/2012/main" userId="S::KawasakiTo@lan.pref.osaka.jp::ac20898f-31f7-43dc-a338-5a251daa840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99"/>
    <a:srgbClr val="D0D8E8"/>
    <a:srgbClr val="FFFFCC"/>
    <a:srgbClr val="000000"/>
    <a:srgbClr val="FFFFFF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9A93AC-BE16-2459-CEF8-102DD2C52A8A}" v="2" dt="2024-03-06T08:49:43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85" autoAdjust="0"/>
    <p:restoredTop sz="94737" autoAdjust="0"/>
  </p:normalViewPr>
  <p:slideViewPr>
    <p:cSldViewPr>
      <p:cViewPr varScale="1">
        <p:scale>
          <a:sx n="100" d="100"/>
          <a:sy n="100" d="100"/>
        </p:scale>
        <p:origin x="114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2" y="1572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杉田　裕人" userId="S::sugitahi@lan.pref.osaka.jp::e87e39bf-f2f7-43ca-a4b1-75db5010733e" providerId="AD" clId="Web-{9E9A93AC-BE16-2459-CEF8-102DD2C52A8A}"/>
    <pc:docChg chg="modSld">
      <pc:chgData name="杉田　裕人" userId="S::sugitahi@lan.pref.osaka.jp::e87e39bf-f2f7-43ca-a4b1-75db5010733e" providerId="AD" clId="Web-{9E9A93AC-BE16-2459-CEF8-102DD2C52A8A}" dt="2024-03-06T08:49:43.469" v="1" actId="1076"/>
      <pc:docMkLst>
        <pc:docMk/>
      </pc:docMkLst>
      <pc:sldChg chg="modSp">
        <pc:chgData name="杉田　裕人" userId="S::sugitahi@lan.pref.osaka.jp::e87e39bf-f2f7-43ca-a4b1-75db5010733e" providerId="AD" clId="Web-{9E9A93AC-BE16-2459-CEF8-102DD2C52A8A}" dt="2024-03-06T08:49:31.766" v="0" actId="1076"/>
        <pc:sldMkLst>
          <pc:docMk/>
          <pc:sldMk cId="3729225940" sldId="782"/>
        </pc:sldMkLst>
        <pc:spChg chg="mod">
          <ac:chgData name="杉田　裕人" userId="S::sugitahi@lan.pref.osaka.jp::e87e39bf-f2f7-43ca-a4b1-75db5010733e" providerId="AD" clId="Web-{9E9A93AC-BE16-2459-CEF8-102DD2C52A8A}" dt="2024-03-06T08:49:31.766" v="0" actId="1076"/>
          <ac:spMkLst>
            <pc:docMk/>
            <pc:sldMk cId="3729225940" sldId="782"/>
            <ac:spMk id="4" creationId="{A18477F1-6EC5-0B94-591F-869CEF15F75C}"/>
          </ac:spMkLst>
        </pc:spChg>
      </pc:sldChg>
      <pc:sldChg chg="modSp">
        <pc:chgData name="杉田　裕人" userId="S::sugitahi@lan.pref.osaka.jp::e87e39bf-f2f7-43ca-a4b1-75db5010733e" providerId="AD" clId="Web-{9E9A93AC-BE16-2459-CEF8-102DD2C52A8A}" dt="2024-03-06T08:49:43.469" v="1" actId="1076"/>
        <pc:sldMkLst>
          <pc:docMk/>
          <pc:sldMk cId="1458360654" sldId="784"/>
        </pc:sldMkLst>
        <pc:graphicFrameChg chg="mod">
          <ac:chgData name="杉田　裕人" userId="S::sugitahi@lan.pref.osaka.jp::e87e39bf-f2f7-43ca-a4b1-75db5010733e" providerId="AD" clId="Web-{9E9A93AC-BE16-2459-CEF8-102DD2C52A8A}" dt="2024-03-06T08:49:43.469" v="1" actId="1076"/>
          <ac:graphicFrameMkLst>
            <pc:docMk/>
            <pc:sldMk cId="1458360654" sldId="784"/>
            <ac:graphicFrameMk id="5" creationId="{8621EC1A-4848-EDBF-00D6-A6A5728815D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4DE4DCB-8404-F07D-CBEE-98C9694671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DA6A10C-F1BC-0222-EB9B-CCAEB51B593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83C3124-5547-4232-8843-7ED10DAEBC8D}" type="datetimeFigureOut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4" name="スライド イメージ プレースホルダー 3">
            <a:extLst>
              <a:ext uri="{FF2B5EF4-FFF2-40B4-BE49-F238E27FC236}">
                <a16:creationId xmlns:a16="http://schemas.microsoft.com/office/drawing/2014/main" id="{858476AE-B3FF-9A2A-2A08-286AA9068F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E8F4F2B-1B0C-4975-7FEA-DC127DF492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1226"/>
            <a:ext cx="5445125" cy="4471988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933F950-4AC7-8CBF-A2B9-19559A243E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5" cy="49688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F7E41A2-CF1A-2138-BE55-4418322BEC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6039" y="9440863"/>
            <a:ext cx="2949575" cy="496887"/>
          </a:xfrm>
          <a:prstGeom prst="rect">
            <a:avLst/>
          </a:prstGeom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2F291AB-A61E-4810-9005-833F701721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781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73488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147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1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16909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573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44816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D8128-0D49-4FB7-BD1C-395F2D4B64D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4753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5554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22830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F291AB-A61E-4810-9005-833F7017211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46746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5670FA-D282-9AAA-57F0-7D7FCA90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B433-0850-4C30-86C9-92F1B9847C76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962049-CF00-A780-7746-89CAA7E84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A2FAF5-EA77-1F01-EBBF-650CACBE3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BA487-71F3-4D0D-B4CF-FC113D8A2DC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1776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01509E0-2724-EC2E-A416-60F89F017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3CDC1-B5EF-44C3-BD21-7D59F2F99E81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FEE748-14C4-47C9-1725-01490E1E2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064BC4-C5A9-8777-051F-96CAA03B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B3A81-B687-4193-9AF0-07B65A01A014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8380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74141EF-1F0B-30DD-C31F-C8EDBCE6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3E5E-7F34-48CC-9CB7-169B4B68838F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F72300-E7E4-4670-32F0-6392E6DE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BA28F8-576E-EDEA-2379-D17EEA2BC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4E8B-4D29-4894-80E8-9CC0AAFD7BE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4163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D54E69-E3AE-5EDB-5B39-FC2E6C31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52A6F-1A01-4FD2-9FDE-5A34BF108C3E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C42A12-2877-494B-37EA-7ECA17E5B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53007A-E8A2-31B2-9C02-1D73AF056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3430-3252-479E-A236-4BFB50326D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93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5D6B43-0348-8AFD-C3C6-0139D4D71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628B-1958-4C8E-A4FD-E5FD73B9A5E1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182F04-5E9C-86D6-9981-44218076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7B2A11-F02B-B690-9608-4F26DE69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3F35-4CB7-4667-918C-E2A7EE04C9E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5497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ED8663C8-15B6-94BA-F15C-F5B12D23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68BF6-DDDD-46FB-A836-AFEB357049C0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E8191D0-2930-171B-AC87-E53A7D41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EE559E5D-077E-D750-572B-CFCE33B4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8F548-887D-4A01-A8CD-54ED8D58FA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81999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>
            <a:extLst>
              <a:ext uri="{FF2B5EF4-FFF2-40B4-BE49-F238E27FC236}">
                <a16:creationId xmlns:a16="http://schemas.microsoft.com/office/drawing/2014/main" id="{5D585C62-34A4-9942-EEC5-883EAAB52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EB61A-10A5-406E-BAAB-1CB7BF484101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8" name="フッター プレースホルダー 4">
            <a:extLst>
              <a:ext uri="{FF2B5EF4-FFF2-40B4-BE49-F238E27FC236}">
                <a16:creationId xmlns:a16="http://schemas.microsoft.com/office/drawing/2014/main" id="{CEA22F04-2F38-A5D7-3E0D-722FEF5F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663619-0A66-E7FF-C0F5-CB3B7C9B2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F459-450F-4125-A52C-4DBF783E63F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7139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>
            <a:extLst>
              <a:ext uri="{FF2B5EF4-FFF2-40B4-BE49-F238E27FC236}">
                <a16:creationId xmlns:a16="http://schemas.microsoft.com/office/drawing/2014/main" id="{7E25270E-2FC4-35C1-A243-1D059AF0C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20D9B-2DFB-453B-9E66-71EA59E71A0E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4" name="フッター プレースホルダー 4">
            <a:extLst>
              <a:ext uri="{FF2B5EF4-FFF2-40B4-BE49-F238E27FC236}">
                <a16:creationId xmlns:a16="http://schemas.microsoft.com/office/drawing/2014/main" id="{51A74775-4C58-2FE5-D89F-D261E79DE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C0865F17-5CA8-DDB3-1A86-8577AB09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B1242370-49B6-497A-A9CB-F1C57C2E283E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0692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>
            <a:extLst>
              <a:ext uri="{FF2B5EF4-FFF2-40B4-BE49-F238E27FC236}">
                <a16:creationId xmlns:a16="http://schemas.microsoft.com/office/drawing/2014/main" id="{3CC80A71-F3E8-016F-AD51-520D13D57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3A5E-8BA7-4B95-A0FB-D075B7A3CDB3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3" name="フッター プレースホルダー 4">
            <a:extLst>
              <a:ext uri="{FF2B5EF4-FFF2-40B4-BE49-F238E27FC236}">
                <a16:creationId xmlns:a16="http://schemas.microsoft.com/office/drawing/2014/main" id="{CA35F404-8A72-C872-7E19-474220D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>
            <a:extLst>
              <a:ext uri="{FF2B5EF4-FFF2-40B4-BE49-F238E27FC236}">
                <a16:creationId xmlns:a16="http://schemas.microsoft.com/office/drawing/2014/main" id="{F7E634F6-CFEC-2CC5-EDDF-464F0829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>
              <a:defRPr/>
            </a:pPr>
            <a:fld id="{ACFF681C-E49F-4E85-8694-E4DDC777B265}" type="slidenum">
              <a:rPr lang="ja-JP" altLang="en-US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50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4CEA096E-DDA2-9AB7-135F-1A2BBEDF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53715-721F-4983-8706-A9184CDC5344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32FD0281-9651-2D8E-0150-10F7580D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35C14C71-9EBD-EFB1-96DD-1CD9A59FF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0D9F0-731D-47B3-8076-DD3BDD81910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4377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>
            <a:extLst>
              <a:ext uri="{FF2B5EF4-FFF2-40B4-BE49-F238E27FC236}">
                <a16:creationId xmlns:a16="http://schemas.microsoft.com/office/drawing/2014/main" id="{CAA15732-57D6-F5CC-70A6-834228B4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E19C1-7403-4048-B29C-1C5E4EA4A3F9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6" name="フッター プレースホルダー 4">
            <a:extLst>
              <a:ext uri="{FF2B5EF4-FFF2-40B4-BE49-F238E27FC236}">
                <a16:creationId xmlns:a16="http://schemas.microsoft.com/office/drawing/2014/main" id="{043BCDD4-F913-2B53-04AA-F5DDC01B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D3749C99-281F-79E4-06AC-5AED96CC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B3DF-4ED8-4BE4-A895-64D166A3C6C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792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>
            <a:extLst>
              <a:ext uri="{FF2B5EF4-FFF2-40B4-BE49-F238E27FC236}">
                <a16:creationId xmlns:a16="http://schemas.microsoft.com/office/drawing/2014/main" id="{117CF7A8-F57F-0DF0-4ECB-0973A1A36A3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>
            <a:extLst>
              <a:ext uri="{FF2B5EF4-FFF2-40B4-BE49-F238E27FC236}">
                <a16:creationId xmlns:a16="http://schemas.microsoft.com/office/drawing/2014/main" id="{2F267F18-809B-B9E5-E9DE-A5E963C466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B18025-9E5D-0B6F-107E-11030668AC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115126C-C6B6-44CB-BD7E-AD1E11C93313}" type="datetime1">
              <a:rPr lang="ja-JP" altLang="en-US"/>
              <a:pPr>
                <a:defRPr/>
              </a:pPr>
              <a:t>2024/3/13</a:t>
            </a:fld>
            <a:endParaRPr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BD744BC-CB31-1877-BFEA-C22A5FE19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2F5D7-87CD-4988-AB1A-77EFB8E2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15B2F6-E8BA-49C2-A468-9CBE428CAC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189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377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566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754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80020" y="374046"/>
            <a:ext cx="878396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維持管理技術審議会</a:t>
            </a:r>
            <a:br>
              <a:rPr kumimoji="1" lang="en-US" altLang="ja-JP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第１回　</a:t>
            </a:r>
            <a:r>
              <a: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道路・橋梁等</a:t>
            </a:r>
            <a:r>
              <a:rPr kumimoji="1"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部会</a:t>
            </a:r>
            <a:br>
              <a:rPr kumimoji="1"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kumimoji="1" lang="ja-JP" altLang="en-US" sz="27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ja-JP" altLang="en-US" sz="27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戦略的な維持管理の推進について～</a:t>
            </a:r>
            <a:endParaRPr kumimoji="1" lang="ja-JP" altLang="en-US" sz="27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9552" y="1883199"/>
            <a:ext cx="8064896" cy="4362624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（１）公園施設の状況</a:t>
            </a:r>
          </a:p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１）公園施設の現状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 ２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府営公園の維持管理体制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（２）現計画の振り返りと検証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１）遊具における維持管理の取組状況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1-1)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公園の維持管理状況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1-2)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点検、診断の取組状況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1-3)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目標管理水準への対応状況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 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1-4)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遊具更新に関する対応状況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２）現計画における取り組み内容に対する評価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（３）課題認識・論点</a:t>
            </a:r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284952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道路・橋梁等</a:t>
            </a:r>
            <a:r>
              <a:rPr kumimoji="1"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部会</a:t>
            </a:r>
          </a:p>
        </p:txBody>
      </p:sp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3D29E584-8433-4537-8DF9-9A83F7EB3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716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10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61D370AE-7FB2-7D0F-80B3-A60A4F0CAD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１）遊具における維持管理の取組状況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63" y="1076987"/>
            <a:ext cx="8921053" cy="538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●現状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日常点検や定期点検等を実施し、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異常があれば修繕等を行い、耐用年数、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劣化度、利用状況等を勘案して、適切な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時期に更新するなど、基本的には</a:t>
            </a:r>
            <a:r>
              <a:rPr lang="ja-JP" altLang="en-US" sz="1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現計画</a:t>
            </a:r>
            <a:endParaRPr lang="en-US" altLang="ja-JP" sz="1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に基づき、着実に維持管理を進めている</a:t>
            </a:r>
            <a:endParaRPr lang="en-US" altLang="ja-JP" sz="1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●遊具更新フローでの取り扱い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現計画における更新判定フローでは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 劣化や基準改定による既存不適格等、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物理的・機能的な低下等がなければ</a:t>
            </a:r>
            <a:endParaRPr lang="en-US" altLang="ja-JP" sz="18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更新しないとしている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実際には、一定老朽化している遊具において、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更新のタイミングではないが更新を行うことがあり、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フローが必ずしも実態と合っていない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5B2545F-ABD5-4902-A6D3-8CB6B08BA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123" y="1451145"/>
            <a:ext cx="4190941" cy="5180731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685E41-EBA2-4CA6-A444-6212DB702DAC}"/>
              </a:ext>
            </a:extLst>
          </p:cNvPr>
          <p:cNvSpPr txBox="1"/>
          <p:nvPr/>
        </p:nvSpPr>
        <p:spPr>
          <a:xfrm>
            <a:off x="4061129" y="1122615"/>
            <a:ext cx="2621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【</a:t>
            </a:r>
            <a:r>
              <a:rPr kumimoji="1" lang="ja-JP" altLang="en-US" sz="1400" dirty="0"/>
              <a:t>遊具の更新判定フロー（案</a:t>
            </a:r>
            <a:r>
              <a:rPr lang="ja-JP" altLang="en-US" sz="1400" dirty="0"/>
              <a:t>）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C5D7CA2-D75B-A084-0FC8-CE20D9FA73FE}"/>
              </a:ext>
            </a:extLst>
          </p:cNvPr>
          <p:cNvSpPr txBox="1">
            <a:spLocks/>
          </p:cNvSpPr>
          <p:nvPr/>
        </p:nvSpPr>
        <p:spPr>
          <a:xfrm>
            <a:off x="138500" y="625674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1-4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遊具更新に関する対応状況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71DFDA6-8BC3-42CE-943A-6C9303A4043F}"/>
              </a:ext>
            </a:extLst>
          </p:cNvPr>
          <p:cNvSpPr/>
          <p:nvPr/>
        </p:nvSpPr>
        <p:spPr>
          <a:xfrm>
            <a:off x="5387340" y="1965960"/>
            <a:ext cx="2011680" cy="1722120"/>
          </a:xfrm>
          <a:prstGeom prst="rect">
            <a:avLst/>
          </a:prstGeom>
          <a:noFill/>
          <a:ln w="158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30718AFC-4590-49D8-A6F9-47A94DAE8662}"/>
              </a:ext>
            </a:extLst>
          </p:cNvPr>
          <p:cNvSpPr txBox="1"/>
          <p:nvPr/>
        </p:nvSpPr>
        <p:spPr>
          <a:xfrm>
            <a:off x="6651469" y="1182149"/>
            <a:ext cx="2346176" cy="707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※</a:t>
            </a:r>
            <a:r>
              <a:rPr kumimoji="1" lang="ja-JP" altLang="en-US" sz="800" dirty="0"/>
              <a:t>物理的視点：</a:t>
            </a:r>
            <a:endParaRPr kumimoji="1" lang="en-US" altLang="ja-JP" sz="800" dirty="0"/>
          </a:p>
          <a:p>
            <a:r>
              <a:rPr kumimoji="1" lang="ja-JP" altLang="en-US" sz="800" dirty="0"/>
              <a:t>　構造物劣化等により施設機能が低下し、補修</a:t>
            </a:r>
            <a:endParaRPr kumimoji="1" lang="en-US" altLang="ja-JP" sz="800" dirty="0"/>
          </a:p>
          <a:p>
            <a:r>
              <a:rPr lang="ja-JP" altLang="en-US" sz="800" dirty="0"/>
              <a:t>　</a:t>
            </a:r>
            <a:r>
              <a:rPr kumimoji="1" lang="ja-JP" altLang="en-US" sz="800" dirty="0"/>
              <a:t>等でも安全性等から使用に耐えなくなった状態</a:t>
            </a:r>
            <a:endParaRPr kumimoji="1" lang="en-US" altLang="ja-JP" sz="800" dirty="0"/>
          </a:p>
          <a:p>
            <a:r>
              <a:rPr lang="en-US" altLang="ja-JP" sz="800" dirty="0"/>
              <a:t>※</a:t>
            </a:r>
            <a:r>
              <a:rPr lang="ja-JP" altLang="en-US" sz="800" dirty="0"/>
              <a:t>機能的視点：</a:t>
            </a:r>
            <a:endParaRPr lang="en-US" altLang="ja-JP" sz="800" dirty="0"/>
          </a:p>
          <a:p>
            <a:r>
              <a:rPr lang="ja-JP" altLang="en-US" sz="800" dirty="0"/>
              <a:t>　法令や技術基準改定による既存不適格状態等</a:t>
            </a:r>
            <a:endParaRPr kumimoji="1" lang="ja-JP" altLang="en-US" sz="800" dirty="0"/>
          </a:p>
        </p:txBody>
      </p:sp>
    </p:spTree>
    <p:extLst>
      <p:ext uri="{BB962C8B-B14F-4D97-AF65-F5344CB8AC3E}">
        <p14:creationId xmlns:p14="http://schemas.microsoft.com/office/powerpoint/2010/main" val="2791034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11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61D370AE-7FB2-7D0F-80B3-A60A4F0CAD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１）遊具における維持管理の取組状況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21" y="1028105"/>
            <a:ext cx="4256688" cy="286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●遊具は、各遊具で個別に、状態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 監視型と時間計画型を判断する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こととされているが、その判断の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考え方が不明瞭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●遊具の特性上、安全性の確保が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 そもそも難しいものや、補修頻度が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高いものについては更新のタイミング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より前に撤去するケースも考えられる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007B742-8183-49EC-9AC7-2B01AD26F7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906" b="9136"/>
          <a:stretch/>
        </p:blipFill>
        <p:spPr>
          <a:xfrm>
            <a:off x="3658909" y="1538730"/>
            <a:ext cx="5404570" cy="17264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6951C8-AB04-4F69-9785-60C174A10FB5}"/>
              </a:ext>
            </a:extLst>
          </p:cNvPr>
          <p:cNvSpPr txBox="1"/>
          <p:nvPr/>
        </p:nvSpPr>
        <p:spPr>
          <a:xfrm>
            <a:off x="3531534" y="1241164"/>
            <a:ext cx="2468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【</a:t>
            </a:r>
            <a:r>
              <a:rPr kumimoji="1" lang="ja-JP" altLang="en-US" sz="1400" dirty="0"/>
              <a:t>遊具の維持管理手法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5854797B-F350-2C82-4C1D-78DA865C8D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23" y="6449862"/>
            <a:ext cx="8644930" cy="36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24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en-US" altLang="ja-JP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   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更新のタイミングについて悩むこともあり、整理が必要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50E275CF-4404-7CE5-56BA-536D59585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394" y="3843584"/>
            <a:ext cx="10241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回転遊具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6" name="テキスト ボックス 4">
            <a:extLst>
              <a:ext uri="{FF2B5EF4-FFF2-40B4-BE49-F238E27FC236}">
                <a16:creationId xmlns:a16="http://schemas.microsoft.com/office/drawing/2014/main" id="{EBB5DFC6-B52F-067B-2477-E27EEA6E1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13" y="3857374"/>
            <a:ext cx="3312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新たな遊具の設置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84338E01-661D-2B4A-FC8C-48828DC4A211}"/>
              </a:ext>
            </a:extLst>
          </p:cNvPr>
          <p:cNvSpPr txBox="1">
            <a:spLocks/>
          </p:cNvSpPr>
          <p:nvPr/>
        </p:nvSpPr>
        <p:spPr>
          <a:xfrm>
            <a:off x="138500" y="625674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1-4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遊具更新に関する対応状況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8" name="テキスト ボックス 4">
            <a:extLst>
              <a:ext uri="{FF2B5EF4-FFF2-40B4-BE49-F238E27FC236}">
                <a16:creationId xmlns:a16="http://schemas.microsoft.com/office/drawing/2014/main" id="{62978C91-8CE9-4B72-ABE6-3E0E5E1FA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468" y="6172863"/>
            <a:ext cx="38644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（老朽化や利用者ニーズ等社会的寿命も考慮し更新）</a:t>
            </a:r>
          </a:p>
        </p:txBody>
      </p:sp>
      <p:sp>
        <p:nvSpPr>
          <p:cNvPr id="19" name="テキスト ボックス 4">
            <a:extLst>
              <a:ext uri="{FF2B5EF4-FFF2-40B4-BE49-F238E27FC236}">
                <a16:creationId xmlns:a16="http://schemas.microsoft.com/office/drawing/2014/main" id="{310B2897-EDD5-4E36-99AB-B7110E43B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6185830"/>
            <a:ext cx="2263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（安全性確保が難しく撤去）</a:t>
            </a:r>
          </a:p>
        </p:txBody>
      </p:sp>
      <p:pic>
        <p:nvPicPr>
          <p:cNvPr id="20" name="図 19" descr="ウェルネス広場オープン">
            <a:extLst>
              <a:ext uri="{FF2B5EF4-FFF2-40B4-BE49-F238E27FC236}">
                <a16:creationId xmlns:a16="http://schemas.microsoft.com/office/drawing/2014/main" id="{A6DA89D4-42F9-4872-821E-989A6244E6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b="15765"/>
          <a:stretch/>
        </p:blipFill>
        <p:spPr bwMode="auto">
          <a:xfrm>
            <a:off x="761413" y="4091555"/>
            <a:ext cx="3884487" cy="2088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1AF0E7E-0EBE-4E16-8CBD-6DA6B8C804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8" r="21830" b="8611"/>
          <a:stretch/>
        </p:blipFill>
        <p:spPr>
          <a:xfrm>
            <a:off x="5416645" y="4114223"/>
            <a:ext cx="2815418" cy="206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61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59E4A-DF97-634D-913E-4938A75B7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706A132-7019-E55E-DA15-67E802E1B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pPr/>
              <a:t>12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019707C-FC10-D7C0-69E0-1E7570A7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1402AC31-6143-79EF-D068-8893BB44AE6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２）現計画における取組み内容に対する評価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8477F1-6EC5-0B94-591F-869CEF15F75C}"/>
              </a:ext>
            </a:extLst>
          </p:cNvPr>
          <p:cNvSpPr txBox="1"/>
          <p:nvPr/>
        </p:nvSpPr>
        <p:spPr>
          <a:xfrm>
            <a:off x="971600" y="6519652"/>
            <a:ext cx="78309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【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凡例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】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〇：ほぼ計画通り実施　△：一部実施できていない　</a:t>
            </a:r>
            <a:r>
              <a:rPr lang="en-US" altLang="ja-JP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×</a:t>
            </a:r>
            <a:r>
              <a:rPr lang="ja-JP" altLang="en-US" sz="1200" dirty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：実施できていない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E55F751-641F-47FB-B304-3EF5D7157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227561"/>
              </p:ext>
            </p:extLst>
          </p:nvPr>
        </p:nvGraphicFramePr>
        <p:xfrm>
          <a:off x="203827" y="644989"/>
          <a:ext cx="8761445" cy="5839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33661929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2636054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905885065"/>
                    </a:ext>
                  </a:extLst>
                </a:gridCol>
                <a:gridCol w="4656989">
                  <a:extLst>
                    <a:ext uri="{9D8B030D-6E8A-4147-A177-3AD203B41FA5}">
                      <a16:colId xmlns:a16="http://schemas.microsoft.com/office/drawing/2014/main" val="1436738021"/>
                    </a:ext>
                  </a:extLst>
                </a:gridCol>
              </a:tblGrid>
              <a:tr h="315166">
                <a:tc row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取組の観点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主な取組み内容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評価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36896257"/>
                  </a:ext>
                </a:extLst>
              </a:tr>
              <a:tr h="308605"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endParaRPr kumimoji="1" lang="ja-JP" altLang="en-US" sz="1200" b="1" dirty="0">
                        <a:solidFill>
                          <a:schemeClr val="bg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kumimoji="1" lang="ja-JP" altLang="en-US" sz="1200" b="1" dirty="0">
                          <a:solidFill>
                            <a:schemeClr val="bg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概要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591717"/>
                  </a:ext>
                </a:extLst>
              </a:tr>
              <a:tr h="256352">
                <a:tc rowSpan="2">
                  <a:txBody>
                    <a:bodyPr/>
                    <a:lstStyle/>
                    <a:p>
                      <a:pPr marL="180000" indent="-180000"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①点検業務の充実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定期点検の実施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kumimoji="1" lang="ja-JP" altLang="en-US" sz="1200" kern="1200" noProof="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〇</a:t>
                      </a:r>
                      <a:endParaRPr kumimoji="1" lang="en-US" altLang="ja-JP" sz="1200" kern="1200" noProof="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indent="-180000" algn="l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・毎日の日常巡視や定期点検を実施</a:t>
                      </a:r>
                      <a:endParaRPr kumimoji="1" lang="ja-JP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・不可視部分の分解点検を含む精密点検を実施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112378"/>
                  </a:ext>
                </a:extLst>
              </a:tr>
              <a:tr h="111608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臨時点検や緊急点検の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実施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None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・行楽期や夏休みなど利用者が増える時期の前に、安全確認の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lvl="0" indent="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None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ための臨時点検を実施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lvl="0" indent="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None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・他公園での事故事例の発生時等には緊急点検を実施し、類似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lvl="0" indent="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None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事故の未然防止を図る。</a:t>
                      </a:r>
                      <a:endParaRPr kumimoji="1" lang="ja-JP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10973"/>
                  </a:ext>
                </a:extLst>
              </a:tr>
              <a:tr h="563055">
                <a:tc rowSpan="3">
                  <a:txBody>
                    <a:bodyPr/>
                    <a:lstStyle/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②予防保全の推進とレベルアップ、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 </a:t>
                      </a: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更新時期の見極め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点検結果データ等の</a:t>
                      </a:r>
                      <a:endParaRPr kumimoji="1" lang="en-US" altLang="ja-JP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>
                        <a:lnSpc>
                          <a:spcPts val="192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蓄積・整理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点検結果データ等の蓄積後の活用方法が不明確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841635"/>
                  </a:ext>
                </a:extLst>
              </a:tr>
              <a:tr h="1300870">
                <a:tc vMerge="1">
                  <a:txBody>
                    <a:bodyPr/>
                    <a:lstStyle/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dirty="0">
                        <a:solidFill>
                          <a:srgbClr val="FF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劣化損傷状態等を考慮の上、補修等の対策を実施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状態監視型の予防保全を基本とし、計画的な補修等を行う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劣化損傷の状態や事故の重大性、利用頻度等を考慮し、補修等の対策を実施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遊具の特性上、安全性の確保がそもそも難しいものや、補修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0" lvl="0" indent="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None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　 頻度が高いものについては、更新のタイミングより前に撤去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7751003"/>
                  </a:ext>
                </a:extLst>
              </a:tr>
              <a:tr h="816683">
                <a:tc vMerge="1">
                  <a:txBody>
                    <a:bodyPr/>
                    <a:lstStyle/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500" dirty="0">
                        <a:solidFill>
                          <a:srgbClr val="FF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劣化を把握出来ない遊具は時間計画型の予防保全を導入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スプリング遊具等、劣化を把握出来ない遊具は、期間を設定し、更新等を行う時間計画型の予防保全により管理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813827"/>
                  </a:ext>
                </a:extLst>
              </a:tr>
              <a:tr h="146104">
                <a:tc rowSpan="3">
                  <a:txBody>
                    <a:bodyPr/>
                    <a:lstStyle/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③日常維持管理の</a:t>
                      </a:r>
                      <a:endParaRPr kumimoji="1" lang="en-US" altLang="ja-JP" sz="1200" kern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+mn-cs"/>
                      </a:endParaRPr>
                    </a:p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  </a:t>
                      </a: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着実な実践</a:t>
                      </a:r>
                      <a:endParaRPr kumimoji="1" lang="ja-JP" altLang="en-US" sz="12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日常パトロールの実施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指定管理者による日常巡視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99689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solidFill>
                          <a:srgbClr val="FF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維持管理作業の実施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指定管理者が包括的管理のもと、施設の不具合等に対応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944087"/>
                  </a:ext>
                </a:extLst>
              </a:tr>
              <a:tr h="133396">
                <a:tc vMerge="1">
                  <a:txBody>
                    <a:bodyPr/>
                    <a:lstStyle/>
                    <a:p>
                      <a:pPr marL="180000" marR="0" lvl="0" indent="-18000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200" dirty="0">
                        <a:solidFill>
                          <a:srgbClr val="FF0000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9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府民協働の取組の実施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920"/>
                        </a:lnSpc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000" lvl="0" indent="-180000" algn="l" defTabSz="914377" rtl="0" eaLnBrk="1" latinLnBrk="0" hangingPunct="1">
                        <a:lnSpc>
                          <a:spcPts val="1920"/>
                        </a:lnSpc>
                        <a:buFont typeface="BIZ UDゴシック" panose="020B0400000000000000" pitchFamily="49" charset="-128"/>
                        <a:buChar char="・"/>
                      </a:pPr>
                      <a:r>
                        <a:rPr kumimoji="1" lang="ja-JP" altLang="en-US" sz="1200" kern="12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+mn-cs"/>
                        </a:rPr>
                        <a:t>まいど通報システムの活用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782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225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道路・橋梁等</a:t>
            </a:r>
            <a:r>
              <a:rPr kumimoji="1" lang="ja-JP" altLang="en-US" sz="24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itchFamily="50" charset="-128"/>
              </a:rPr>
              <a:t>部会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AF99DBF-E7AC-9843-2120-19AB2F7C5678}"/>
              </a:ext>
            </a:extLst>
          </p:cNvPr>
          <p:cNvSpPr txBox="1">
            <a:spLocks/>
          </p:cNvSpPr>
          <p:nvPr/>
        </p:nvSpPr>
        <p:spPr>
          <a:xfrm>
            <a:off x="581969" y="1556792"/>
            <a:ext cx="8064896" cy="1008112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（３）課題認識・論点</a:t>
            </a:r>
            <a:endParaRPr lang="en-US" altLang="ja-JP" sz="2800" b="1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4" name="スライド番号プレースホルダー 2">
            <a:extLst>
              <a:ext uri="{FF2B5EF4-FFF2-40B4-BE49-F238E27FC236}">
                <a16:creationId xmlns:a16="http://schemas.microsoft.com/office/drawing/2014/main" id="{C87A26FD-8BF5-4FC2-BFBE-D49CEA39E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0418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99E7B-42FE-19F6-1B6E-98A7D6F88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7"/>
            <a:ext cx="9144000" cy="365126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22">
            <a:extLst>
              <a:ext uri="{FF2B5EF4-FFF2-40B4-BE49-F238E27FC236}">
                <a16:creationId xmlns:a16="http://schemas.microsoft.com/office/drawing/2014/main" id="{44DD2463-A63C-88DA-93E3-F6B2AE9EF994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07504" y="-20638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今後の検討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621EC1A-4848-EDBF-00D6-A6A572881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874604"/>
              </p:ext>
            </p:extLst>
          </p:nvPr>
        </p:nvGraphicFramePr>
        <p:xfrm>
          <a:off x="200734" y="585868"/>
          <a:ext cx="8658177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753">
                  <a:extLst>
                    <a:ext uri="{9D8B030D-6E8A-4147-A177-3AD203B41FA5}">
                      <a16:colId xmlns:a16="http://schemas.microsoft.com/office/drawing/2014/main" val="2528875054"/>
                    </a:ext>
                  </a:extLst>
                </a:gridCol>
                <a:gridCol w="2889193">
                  <a:extLst>
                    <a:ext uri="{9D8B030D-6E8A-4147-A177-3AD203B41FA5}">
                      <a16:colId xmlns:a16="http://schemas.microsoft.com/office/drawing/2014/main" val="2068614768"/>
                    </a:ext>
                  </a:extLst>
                </a:gridCol>
                <a:gridCol w="1757527">
                  <a:extLst>
                    <a:ext uri="{9D8B030D-6E8A-4147-A177-3AD203B41FA5}">
                      <a16:colId xmlns:a16="http://schemas.microsoft.com/office/drawing/2014/main" val="2687680640"/>
                    </a:ext>
                  </a:extLst>
                </a:gridCol>
                <a:gridCol w="2706704">
                  <a:extLst>
                    <a:ext uri="{9D8B030D-6E8A-4147-A177-3AD203B41FA5}">
                      <a16:colId xmlns:a16="http://schemas.microsoft.com/office/drawing/2014/main" val="2780177087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論点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課題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改善の方向性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改善策の検討方針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1096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目標管理水準の最適化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健全度割合は向上しているが、一部、健全度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C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以下のものも残っている。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補修のスピードアップ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スピードアップを図りながら着実な補修方法等の検討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91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点検データの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活用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点検データは蓄積されているものの、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管理に十分活用されていない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データ電子化等による整理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各データの蓄積・運用サイクルの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確立方法を整理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9933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更新の考え方・更新フローの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充実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更新のタイミングではないが更新を行うケースがある等、フローが必ずしも実態とは合っていない</a:t>
                      </a:r>
                      <a:endParaRPr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社会的ニーズへの対応実態等も考慮した更新フローの修正等を実施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・規模や種別によっていくつかのモデルケースを設定し、それぞれの補修・修繕履歴等を確認し、利用状況等を踏まえ、実態と計画の差異を検証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・実態と計画の差異を検証することで、更新等の判定フロー等の見直し、検討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(</a:t>
                      </a: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検証例）</a:t>
                      </a:r>
                      <a:endParaRPr kumimoji="1" lang="en-US" altLang="ja-JP" sz="12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2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遊具を大型複合遊具、小規模遊具等に分類する等して、その補修や修繕履歴等を整理し、社会的ニーズに対応した例等を確認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75648"/>
                  </a:ext>
                </a:extLst>
              </a:tr>
              <a:tr h="262840">
                <a:tc vMerge="1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個別に、状態監視型と時間計画型を判断することとされているが、その判断の考え方が不明瞭で整理が必要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1" lang="ja-JP" altLang="en-US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182563" marR="0" lvl="0" indent="-182563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実態と計画の差異を検証することで、更新等の判定フロー等の見直し、検討を行う。</a:t>
                      </a:r>
                      <a:endParaRPr kumimoji="1" lang="ja-JP" altLang="en-US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  <a:p>
                      <a:pPr marL="182563" marR="0" lvl="0" indent="-182563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1" lang="ja-JP" altLang="en-US" sz="1400" kern="1200" dirty="0">
                        <a:solidFill>
                          <a:schemeClr val="dk1"/>
                        </a:solidFill>
                        <a:effectLst/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726085"/>
                  </a:ext>
                </a:extLst>
              </a:tr>
              <a:tr h="74676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遊具の特性上、安全性の確保がそもそも難しいものや、補修頻度が高いものについては、更新のタイミングより前に撤去するケースもあり、整理が必要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0041358"/>
                  </a:ext>
                </a:extLst>
              </a:tr>
              <a:tr h="57632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インフラ</a:t>
                      </a:r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DX</a:t>
                      </a: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、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新技術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点検・調査への更なる新技術の活用</a:t>
                      </a:r>
                      <a:endParaRPr kumimoji="1" lang="en-US" altLang="ja-JP" sz="1400" kern="1200" dirty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dk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新技術の導入計画（状況に応じて積極的に導入）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実証実験等を通した導入可否の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検討等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486901"/>
                  </a:ext>
                </a:extLst>
              </a:tr>
              <a:tr h="418935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人材育成・技術継承の推進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指定管理者制度の導入による、職員の実務機会の減少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研修等による技術力強化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研修等による公園・緑地管理の品質確保に関する知識・技術を習得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72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地域、官民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>
                        <a:spcAft>
                          <a:spcPts val="600"/>
                        </a:spcAft>
                      </a:pPr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まいど通報システムの十分な周知</a:t>
                      </a:r>
                      <a:endParaRPr kumimoji="1" lang="en-US" altLang="ja-JP" sz="1400" kern="12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377" rtl="0" eaLnBrk="1" latinLnBrk="0" hangingPunct="1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周知による府民連携の強化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1400" kern="1200" dirty="0">
                          <a:solidFill>
                            <a:schemeClr val="tx1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システムの更なる周知の検討等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783155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2">
            <a:extLst>
              <a:ext uri="{FF2B5EF4-FFF2-40B4-BE49-F238E27FC236}">
                <a16:creationId xmlns:a16="http://schemas.microsoft.com/office/drawing/2014/main" id="{3D7FEF76-678B-4A18-8744-BA6BE8431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51104" y="6527879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836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9552" y="1340768"/>
            <a:ext cx="8064896" cy="2088232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（１）公園施設の状況</a:t>
            </a:r>
          </a:p>
          <a:p>
            <a:pPr marL="0" indent="0">
              <a:buNone/>
            </a:pP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１）公園施設の現状</a:t>
            </a: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２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府営公園の維持管理体制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190456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道路・橋梁等</a:t>
            </a:r>
            <a:r>
              <a:rPr kumimoji="1"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部会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A0FC7710-A4F7-40DB-86EE-5BF9B819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613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61D370AE-7FB2-7D0F-80B3-A60A4F0CAD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１）公園施設の現状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42" y="568514"/>
            <a:ext cx="8921053" cy="155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・府営公園は全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19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公園で様々な施設が整備されており、年間約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2,400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万人を超える利用がある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・開設後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年以上経過した府営公園が約８割を占める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・公園の代表的な施設としての遊具は全府営公園で計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598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基（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R4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年度末）、設置から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以上超過したものが全体の７割を占める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lnSpc>
                <a:spcPts val="18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・老朽化が進行すれば、破損等による利用停止など、重大な事態を招く恐れあり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04A1C9-BF83-4101-89B6-7157A7E70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55"/>
          <a:stretch/>
        </p:blipFill>
        <p:spPr>
          <a:xfrm>
            <a:off x="683568" y="2093656"/>
            <a:ext cx="3600400" cy="468989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5E80880-353F-4F65-BE0D-9AE42FA13737}"/>
              </a:ext>
            </a:extLst>
          </p:cNvPr>
          <p:cNvSpPr txBox="1"/>
          <p:nvPr/>
        </p:nvSpPr>
        <p:spPr>
          <a:xfrm>
            <a:off x="107505" y="2112537"/>
            <a:ext cx="1895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【</a:t>
            </a:r>
            <a:r>
              <a:rPr kumimoji="1" lang="ja-JP" altLang="en-US" sz="1400" dirty="0"/>
              <a:t>府営公園設置状況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DCEA89B3-270F-4561-AD27-6C7E461F5DC6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/>
          <a:stretch/>
        </p:blipFill>
        <p:spPr bwMode="auto">
          <a:xfrm>
            <a:off x="5292080" y="2492896"/>
            <a:ext cx="2425700" cy="1689645"/>
          </a:xfrm>
          <a:prstGeom prst="rect">
            <a:avLst/>
          </a:prstGeom>
          <a:noFill/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C61EBAC-71CC-4EFD-970B-B0080C3D066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13"/>
          <a:stretch/>
        </p:blipFill>
        <p:spPr bwMode="auto">
          <a:xfrm>
            <a:off x="4530725" y="4886086"/>
            <a:ext cx="4134975" cy="18167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テキスト ボックス 4">
            <a:extLst>
              <a:ext uri="{FF2B5EF4-FFF2-40B4-BE49-F238E27FC236}">
                <a16:creationId xmlns:a16="http://schemas.microsoft.com/office/drawing/2014/main" id="{991D4D14-5066-4ABD-A0FA-22C320E8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1521" y="4612134"/>
            <a:ext cx="1597025" cy="2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遊具の劣化状況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0C47E896-1D59-4F70-98FC-39D60CE5B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2195189"/>
            <a:ext cx="1381001" cy="2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大型複合遊具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680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>
              <a:solidFill>
                <a:schemeClr val="bg1"/>
              </a:solidFill>
              <a:latin typeface="BIZ UDゴシック" panose="020B0400000000000000" pitchFamily="49" charset="-128"/>
              <a:ea typeface="BIZ UDゴシック" panose="020B0400000000000000" pitchFamily="49" charset="-128"/>
              <a:cs typeface="Meiryo UI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10F78BDC-124C-9D72-01D7-294BA86C86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501370"/>
              </p:ext>
            </p:extLst>
          </p:nvPr>
        </p:nvGraphicFramePr>
        <p:xfrm>
          <a:off x="359532" y="1068287"/>
          <a:ext cx="8424935" cy="54279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84275">
                  <a:extLst>
                    <a:ext uri="{9D8B030D-6E8A-4147-A177-3AD203B41FA5}">
                      <a16:colId xmlns:a16="http://schemas.microsoft.com/office/drawing/2014/main" val="1213473021"/>
                    </a:ext>
                  </a:extLst>
                </a:gridCol>
              </a:tblGrid>
              <a:tr h="38642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区分</a:t>
                      </a:r>
                      <a:endParaRPr kumimoji="1" lang="en-US" altLang="ja-JP" sz="14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箇所数等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備考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2858">
                <a:tc vMerge="1">
                  <a:txBody>
                    <a:bodyPr/>
                    <a:lstStyle/>
                    <a:p>
                      <a:pPr algn="ctr"/>
                      <a:endParaRPr kumimoji="1" lang="en-US" altLang="ja-JP" sz="140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FFFFFF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最新</a:t>
                      </a:r>
                      <a:endParaRPr kumimoji="1" lang="en-US" altLang="ja-JP" sz="1400" b="1" dirty="0">
                        <a:solidFill>
                          <a:srgbClr val="FFFFFF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  <a:p>
                      <a:pPr algn="ctr"/>
                      <a:r>
                        <a:rPr kumimoji="1" lang="ja-JP" altLang="en-US" sz="1400" b="1" dirty="0">
                          <a:solidFill>
                            <a:srgbClr val="FFFFFF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（</a:t>
                      </a:r>
                      <a:r>
                        <a:rPr kumimoji="1" lang="en-US" altLang="ja-JP" sz="1400" b="1" dirty="0">
                          <a:solidFill>
                            <a:srgbClr val="FFFFFF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R4</a:t>
                      </a:r>
                      <a:r>
                        <a:rPr kumimoji="1" lang="ja-JP" altLang="en-US" sz="1400" b="1" dirty="0">
                          <a:solidFill>
                            <a:srgbClr val="FFFFFF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年度末）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1" dirty="0">
                        <a:solidFill>
                          <a:srgbClr val="FFFFFF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3281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公園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1008.7 ha</a:t>
                      </a:r>
                      <a:endParaRPr kumimoji="1" lang="ja-JP" altLang="en-US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遊具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598 </a:t>
                      </a:r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基</a:t>
                      </a:r>
                      <a:endParaRPr kumimoji="1" lang="en-US" altLang="ja-JP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en-US" altLang="ja-JP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64810451"/>
                  </a:ext>
                </a:extLst>
              </a:tr>
              <a:tr h="284586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園路・広場</a:t>
                      </a:r>
                      <a:endParaRPr kumimoji="1" lang="en-US" altLang="ja-JP" sz="1600" dirty="0"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171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万㎡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橋梁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120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公園関連設備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41543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受変電施設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111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 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6985601"/>
                  </a:ext>
                </a:extLst>
              </a:tr>
              <a:tr h="24344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非常用発電設備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32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1864269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公園サービス施設等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en-US" altLang="ja-JP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117468"/>
                  </a:ext>
                </a:extLst>
              </a:tr>
              <a:tr h="319566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野球場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15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7580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陸上競技場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3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箇所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829229"/>
                  </a:ext>
                </a:extLst>
              </a:tr>
              <a:tr h="228668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テニスコート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114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396215"/>
                  </a:ext>
                </a:extLst>
              </a:tr>
              <a:tr h="183015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プール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4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箇所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5647807"/>
                  </a:ext>
                </a:extLst>
              </a:tr>
              <a:tr h="137363"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  <a:cs typeface="Meiryo UI" panose="020B0604030504040204" pitchFamily="50" charset="-128"/>
                        </a:rPr>
                        <a:t>　　トイレ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187 </a:t>
                      </a:r>
                      <a:r>
                        <a:rPr kumimoji="1" lang="ja-JP" altLang="en-US" sz="1600" dirty="0">
                          <a:solidFill>
                            <a:schemeClr val="tx1"/>
                          </a:solidFill>
                          <a:latin typeface="BIZ UDゴシック" panose="020B0400000000000000" pitchFamily="49" charset="-128"/>
                          <a:ea typeface="BIZ UDゴシック" panose="020B0400000000000000" pitchFamily="49" charset="-128"/>
                        </a:rPr>
                        <a:t>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chemeClr val="tx1"/>
                        </a:solidFill>
                        <a:latin typeface="BIZ UDゴシック" panose="020B0400000000000000" pitchFamily="49" charset="-128"/>
                        <a:ea typeface="BIZ UDゴシック" panose="020B0400000000000000" pitchFamily="49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466226"/>
                  </a:ext>
                </a:extLst>
              </a:tr>
            </a:tbl>
          </a:graphicData>
        </a:graphic>
      </p:graphicFrame>
      <p:sp>
        <p:nvSpPr>
          <p:cNvPr id="9" name="正方形/長方形 22">
            <a:extLst>
              <a:ext uri="{FF2B5EF4-FFF2-40B4-BE49-F238E27FC236}">
                <a16:creationId xmlns:a16="http://schemas.microsoft.com/office/drawing/2014/main" id="{0690468C-701C-4E28-9B7B-C5BFAC1BC96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１）公園施設の現状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19783"/>
            <a:ext cx="39959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◇施設管理数</a:t>
            </a:r>
          </a:p>
        </p:txBody>
      </p:sp>
    </p:spTree>
    <p:extLst>
      <p:ext uri="{BB962C8B-B14F-4D97-AF65-F5344CB8AC3E}">
        <p14:creationId xmlns:p14="http://schemas.microsoft.com/office/powerpoint/2010/main" val="118099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5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61D370AE-7FB2-7D0F-80B3-A60A4F0CAD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２）府営公園の維持管理体制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" y="580038"/>
            <a:ext cx="8921053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の府営公園で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H18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年度より指定管理者制度を導入しており、管理運営を実施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・遊具についても、大阪府と指定管理者による役割分担のもと、維持管理を実施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役割分担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●指定管理者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　・公園施設全般の点検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　（日常点検、定期点検、緊急点検等）　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　・定期的な点検及び部品交換等の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　　修繕を実施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●大阪府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　・遊具等の大規模な改修や更新を実施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9F1A34EE-713C-40B6-A0D8-7AADB6B4F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03711"/>
              </p:ext>
            </p:extLst>
          </p:nvPr>
        </p:nvGraphicFramePr>
        <p:xfrm>
          <a:off x="4067944" y="1772816"/>
          <a:ext cx="4658230" cy="23703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666">
                  <a:extLst>
                    <a:ext uri="{9D8B030D-6E8A-4147-A177-3AD203B41FA5}">
                      <a16:colId xmlns:a16="http://schemas.microsoft.com/office/drawing/2014/main" val="2526019766"/>
                    </a:ext>
                  </a:extLst>
                </a:gridCol>
                <a:gridCol w="1947782">
                  <a:extLst>
                    <a:ext uri="{9D8B030D-6E8A-4147-A177-3AD203B41FA5}">
                      <a16:colId xmlns:a16="http://schemas.microsoft.com/office/drawing/2014/main" val="4117022117"/>
                    </a:ext>
                  </a:extLst>
                </a:gridCol>
                <a:gridCol w="1947782">
                  <a:extLst>
                    <a:ext uri="{9D8B030D-6E8A-4147-A177-3AD203B41FA5}">
                      <a16:colId xmlns:a16="http://schemas.microsoft.com/office/drawing/2014/main" val="31825919"/>
                    </a:ext>
                  </a:extLst>
                </a:gridCol>
              </a:tblGrid>
              <a:tr h="177140">
                <a:tc>
                  <a:txBody>
                    <a:bodyPr/>
                    <a:lstStyle/>
                    <a:p>
                      <a:pPr algn="ctr"/>
                      <a:r>
                        <a:rPr lang="ja-JP" sz="1050" kern="100">
                          <a:effectLst/>
                        </a:rPr>
                        <a:t>点検区分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50" kern="100">
                          <a:effectLst/>
                        </a:rPr>
                        <a:t>頻度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50" kern="100">
                          <a:effectLst/>
                        </a:rPr>
                        <a:t>点検の方法・内容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4984150"/>
                  </a:ext>
                </a:extLst>
              </a:tr>
              <a:tr h="506115"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 dirty="0">
                          <a:effectLst/>
                        </a:rPr>
                        <a:t>日常点検</a:t>
                      </a:r>
                      <a:endParaRPr lang="en-US" altLang="ja-JP" sz="1000" kern="100" dirty="0">
                        <a:effectLst/>
                      </a:endParaRPr>
                    </a:p>
                    <a:p>
                      <a:pPr algn="just"/>
                      <a:r>
                        <a:rPr lang="ja-JP" altLang="en-US" sz="1000" kern="100" spc="-70" dirty="0">
                          <a:effectLst/>
                        </a:rPr>
                        <a:t>（</a:t>
                      </a:r>
                      <a:r>
                        <a:rPr lang="ja-JP" sz="1000" kern="100" spc="-70" dirty="0">
                          <a:effectLst/>
                        </a:rPr>
                        <a:t>日常巡視</a:t>
                      </a:r>
                      <a:r>
                        <a:rPr lang="ja-JP" altLang="en-US" sz="1000" kern="100" spc="-70" dirty="0">
                          <a:effectLst/>
                        </a:rPr>
                        <a:t>）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sz="1000" kern="100" spc="-90">
                          <a:effectLst/>
                        </a:rPr>
                        <a:t>毎日</a:t>
                      </a:r>
                      <a:r>
                        <a:rPr lang="en-US" sz="1000" kern="100" spc="-90">
                          <a:effectLst/>
                        </a:rPr>
                        <a:t>  </a:t>
                      </a:r>
                      <a:r>
                        <a:rPr lang="ja-JP" sz="1000" kern="100" spc="-90">
                          <a:effectLst/>
                        </a:rPr>
                        <a:t>午前・</a:t>
                      </a:r>
                      <a:endParaRPr lang="ja-JP" sz="1050" kern="100">
                        <a:effectLst/>
                      </a:endParaRPr>
                    </a:p>
                    <a:p>
                      <a:pPr algn="ctr"/>
                      <a:r>
                        <a:rPr lang="ja-JP" sz="1000" kern="100" spc="-90">
                          <a:effectLst/>
                        </a:rPr>
                        <a:t>午後の</a:t>
                      </a:r>
                      <a:r>
                        <a:rPr lang="en-US" sz="1000" kern="100" spc="-90">
                          <a:effectLst/>
                        </a:rPr>
                        <a:t>2</a:t>
                      </a:r>
                      <a:r>
                        <a:rPr lang="ja-JP" sz="1000" kern="100" spc="-90">
                          <a:effectLst/>
                        </a:rPr>
                        <a:t>回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>
                          <a:effectLst/>
                        </a:rPr>
                        <a:t>巡視時に目視・触診により、事故の危険性のある施設の異常がないかを確認。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617251"/>
                  </a:ext>
                </a:extLst>
              </a:tr>
              <a:tr h="674822">
                <a:tc rowSpan="2">
                  <a:txBody>
                    <a:bodyPr/>
                    <a:lstStyle/>
                    <a:p>
                      <a:pPr algn="ctr"/>
                      <a:r>
                        <a:rPr lang="ja-JP" sz="1000" kern="100">
                          <a:effectLst/>
                        </a:rPr>
                        <a:t>定期点検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dirty="0">
                          <a:effectLst/>
                        </a:rPr>
                        <a:t>1</a:t>
                      </a:r>
                      <a:r>
                        <a:rPr lang="ja-JP" sz="1000" kern="100" dirty="0">
                          <a:effectLst/>
                        </a:rPr>
                        <a:t>回</a:t>
                      </a: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ja-JP" sz="1000" kern="100" dirty="0">
                          <a:effectLst/>
                        </a:rPr>
                        <a:t>月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>
                          <a:effectLst/>
                        </a:rPr>
                        <a:t>管理事務所長を含む複数人で、定期点検ﾁｪｯｸﾘｽﾄを用いて、目視、触診、打診、聴診により、施設の変状や異常などを確認。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9144962"/>
                  </a:ext>
                </a:extLst>
              </a:tr>
              <a:tr h="1012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100" spc="-50">
                          <a:effectLst/>
                        </a:rPr>
                        <a:t>1</a:t>
                      </a:r>
                      <a:r>
                        <a:rPr lang="ja-JP" sz="1000" kern="100" spc="-50">
                          <a:effectLst/>
                        </a:rPr>
                        <a:t>回</a:t>
                      </a:r>
                      <a:r>
                        <a:rPr lang="en-US" sz="1000" kern="100" spc="-50">
                          <a:effectLst/>
                        </a:rPr>
                        <a:t>/</a:t>
                      </a:r>
                      <a:r>
                        <a:rPr lang="ja-JP" sz="1000" kern="100" spc="-50">
                          <a:effectLst/>
                        </a:rPr>
                        <a:t>年</a:t>
                      </a:r>
                      <a:endParaRPr lang="ja-JP" sz="105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ja-JP" sz="1000" kern="100" dirty="0">
                          <a:effectLst/>
                        </a:rPr>
                        <a:t>計測機器などを使用して、専門技術者（公園施設製品安全管理士又は公園施設製品整備技師）により、不可視部の確認を含め、劣化損傷状態について詳細に確認。　　　　　　　　　　【精密点検】　　　　　　　　　　　　　　　　　　　　</a:t>
                      </a:r>
                      <a:endParaRPr lang="ja-JP" sz="105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92855"/>
                  </a:ext>
                </a:extLst>
              </a:tr>
            </a:tbl>
          </a:graphicData>
        </a:graphic>
      </p:graphicFrame>
      <p:grpSp>
        <p:nvGrpSpPr>
          <p:cNvPr id="10" name="グループ化 14">
            <a:extLst>
              <a:ext uri="{FF2B5EF4-FFF2-40B4-BE49-F238E27FC236}">
                <a16:creationId xmlns:a16="http://schemas.microsoft.com/office/drawing/2014/main" id="{170A470F-3995-402F-8590-6CF877299E4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97659" y="4549725"/>
            <a:ext cx="3503501" cy="2076753"/>
            <a:chOff x="5888485" y="604980"/>
            <a:chExt cx="3098998" cy="1836348"/>
          </a:xfrm>
        </p:grpSpPr>
        <p:pic>
          <p:nvPicPr>
            <p:cNvPr id="12" name="図 11" descr="新しい画像 (6)">
              <a:extLst>
                <a:ext uri="{FF2B5EF4-FFF2-40B4-BE49-F238E27FC236}">
                  <a16:creationId xmlns:a16="http://schemas.microsoft.com/office/drawing/2014/main" id="{5EE574A4-1E63-43E3-AB9F-28572B70E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8954" y="834264"/>
              <a:ext cx="2328529" cy="1607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テキスト ボックス 4">
              <a:extLst>
                <a:ext uri="{FF2B5EF4-FFF2-40B4-BE49-F238E27FC236}">
                  <a16:creationId xmlns:a16="http://schemas.microsoft.com/office/drawing/2014/main" id="{B9139A44-34F4-4622-8F71-780FC4DE32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8485" y="604980"/>
              <a:ext cx="220827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指定管理者による点検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endPara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grpSp>
        <p:nvGrpSpPr>
          <p:cNvPr id="14" name="グループ化 3">
            <a:extLst>
              <a:ext uri="{FF2B5EF4-FFF2-40B4-BE49-F238E27FC236}">
                <a16:creationId xmlns:a16="http://schemas.microsoft.com/office/drawing/2014/main" id="{28DBA385-85C5-4F9B-8B3C-C8A57D3E3D9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56256" y="4549724"/>
            <a:ext cx="3398361" cy="2083165"/>
            <a:chOff x="6188573" y="4712586"/>
            <a:chExt cx="2960758" cy="1815409"/>
          </a:xfrm>
        </p:grpSpPr>
        <p:pic>
          <p:nvPicPr>
            <p:cNvPr id="15" name="図 17">
              <a:extLst>
                <a:ext uri="{FF2B5EF4-FFF2-40B4-BE49-F238E27FC236}">
                  <a16:creationId xmlns:a16="http://schemas.microsoft.com/office/drawing/2014/main" id="{A9443AC2-F928-4B7F-89A5-E4A0B180E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5"/>
            <a:stretch>
              <a:fillRect/>
            </a:stretch>
          </p:blipFill>
          <p:spPr bwMode="auto">
            <a:xfrm>
              <a:off x="6916769" y="4938558"/>
              <a:ext cx="2232562" cy="158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テキスト ボックス 50">
              <a:extLst>
                <a:ext uri="{FF2B5EF4-FFF2-40B4-BE49-F238E27FC236}">
                  <a16:creationId xmlns:a16="http://schemas.microsoft.com/office/drawing/2014/main" id="{34B640DE-C9DE-4647-BC14-2B335E98A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8573" y="4712586"/>
              <a:ext cx="204946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Georgia" panose="02040502050405020303" pitchFamily="18" charset="0"/>
                <a:buNone/>
              </a:pP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府による大規模な改修や更新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  <a:endPara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7219658-0314-9AC5-51C0-877E09364940}"/>
              </a:ext>
            </a:extLst>
          </p:cNvPr>
          <p:cNvSpPr txBox="1"/>
          <p:nvPr/>
        </p:nvSpPr>
        <p:spPr>
          <a:xfrm>
            <a:off x="3563888" y="1441872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【</a:t>
            </a:r>
            <a:r>
              <a:rPr kumimoji="1" lang="ja-JP" altLang="en-US" sz="1400" dirty="0"/>
              <a:t>遊具の点検方法</a:t>
            </a:r>
            <a:r>
              <a:rPr kumimoji="1" lang="en-US" altLang="ja-JP" sz="1400" dirty="0"/>
              <a:t>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396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539552" y="1412777"/>
            <a:ext cx="8064896" cy="2952328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8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（２）現計画の振り返りと検証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１）遊具における維持管理の取組状況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1-1)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公園の維持管理状況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1-2)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点検、診断の取組状況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1-3)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目標管理水準への対応状況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1-4)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遊具更新に関する対応状況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２）現計画における取り組み内容に対する評価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サブタイトル 2"/>
          <p:cNvSpPr>
            <a:spLocks noGrp="1"/>
          </p:cNvSpPr>
          <p:nvPr>
            <p:ph type="subTitle" idx="1"/>
          </p:nvPr>
        </p:nvSpPr>
        <p:spPr>
          <a:xfrm>
            <a:off x="0" y="6190456"/>
            <a:ext cx="9144000" cy="55091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大阪府都市基盤施設維持管理技術審議会　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道路・橋梁等</a:t>
            </a:r>
            <a:r>
              <a:rPr kumimoji="1"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部会</a:t>
            </a:r>
          </a:p>
        </p:txBody>
      </p:sp>
      <p:sp>
        <p:nvSpPr>
          <p:cNvPr id="5" name="スライド番号プレースホルダー 2">
            <a:extLst>
              <a:ext uri="{FF2B5EF4-FFF2-40B4-BE49-F238E27FC236}">
                <a16:creationId xmlns:a16="http://schemas.microsoft.com/office/drawing/2014/main" id="{A455DACA-B938-4CC8-96F5-36DB2340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843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6EDFE59-739B-DD6B-84EE-72CDDE989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正方形/長方形 22">
            <a:extLst>
              <a:ext uri="{FF2B5EF4-FFF2-40B4-BE49-F238E27FC236}">
                <a16:creationId xmlns:a16="http://schemas.microsoft.com/office/drawing/2014/main" id="{31DCF9B8-558B-B9E7-66C1-8402C7CAA553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１）遊具における維持管理の取組状況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8807A62-0146-7B1E-96FD-5697295906F3}"/>
              </a:ext>
            </a:extLst>
          </p:cNvPr>
          <p:cNvSpPr txBox="1">
            <a:spLocks/>
          </p:cNvSpPr>
          <p:nvPr/>
        </p:nvSpPr>
        <p:spPr>
          <a:xfrm>
            <a:off x="138190" y="610612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1-1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公園の維持管理状況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912B45D-ADAA-98F8-6A4D-D1BFEFB7CD61}"/>
              </a:ext>
            </a:extLst>
          </p:cNvPr>
          <p:cNvSpPr txBox="1"/>
          <p:nvPr/>
        </p:nvSpPr>
        <p:spPr>
          <a:xfrm>
            <a:off x="275684" y="5254783"/>
            <a:ext cx="385242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/>
              <a:t>H26</a:t>
            </a:r>
            <a:r>
              <a:rPr lang="ja-JP" altLang="en-US" sz="1400" dirty="0"/>
              <a:t>⇒</a:t>
            </a:r>
            <a:r>
              <a:rPr lang="en-US" altLang="ja-JP" sz="1400" dirty="0"/>
              <a:t>R4</a:t>
            </a:r>
            <a:r>
              <a:rPr lang="ja-JP" altLang="en-US" sz="1400" dirty="0"/>
              <a:t>にかけて約</a:t>
            </a:r>
            <a:r>
              <a:rPr lang="en-US" altLang="ja-JP" sz="1400" dirty="0"/>
              <a:t>1.1</a:t>
            </a:r>
            <a:r>
              <a:rPr lang="ja-JP" altLang="en-US" sz="1400" dirty="0"/>
              <a:t>倍に増加</a:t>
            </a:r>
            <a:endParaRPr lang="en-US" altLang="ja-JP" sz="1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6AB7EE3-7645-4538-9D76-CFC20C236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14" y="2752906"/>
            <a:ext cx="3852428" cy="2453980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B879E4A-49DC-4E23-B165-657248ABD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42" y="5954066"/>
            <a:ext cx="871296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⇒　指定管理者制度の導入により、公園利用者数、利用者満足度は向上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 一方で、公園に求められる多様なニーズは増加傾向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91F2615-6BDD-4AAD-8A42-6A14E32C0A5E}"/>
              </a:ext>
            </a:extLst>
          </p:cNvPr>
          <p:cNvSpPr txBox="1"/>
          <p:nvPr/>
        </p:nvSpPr>
        <p:spPr>
          <a:xfrm>
            <a:off x="4253279" y="5453165"/>
            <a:ext cx="475252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/>
              <a:t>※</a:t>
            </a:r>
            <a:r>
              <a:rPr lang="ja-JP" altLang="en-US" sz="1000" dirty="0"/>
              <a:t>評価値　</a:t>
            </a:r>
            <a:r>
              <a:rPr lang="en-US" altLang="ja-JP" sz="1000" dirty="0"/>
              <a:t>2.0</a:t>
            </a:r>
            <a:r>
              <a:rPr lang="ja-JP" altLang="en-US" sz="1000" dirty="0"/>
              <a:t>：良い　</a:t>
            </a:r>
            <a:r>
              <a:rPr lang="en-US" altLang="ja-JP" sz="1000" dirty="0"/>
              <a:t>1.0</a:t>
            </a:r>
            <a:r>
              <a:rPr lang="ja-JP" altLang="en-US" sz="1000" dirty="0"/>
              <a:t>：やや良い　</a:t>
            </a:r>
            <a:r>
              <a:rPr lang="en-US" altLang="ja-JP" sz="1000" dirty="0"/>
              <a:t>-1.0</a:t>
            </a:r>
            <a:r>
              <a:rPr lang="ja-JP" altLang="en-US" sz="1000" dirty="0"/>
              <a:t>：やや悪い　</a:t>
            </a:r>
            <a:r>
              <a:rPr lang="en-US" altLang="ja-JP" sz="1000" dirty="0"/>
              <a:t>-2.0</a:t>
            </a:r>
            <a:r>
              <a:rPr lang="ja-JP" altLang="en-US" sz="1000" dirty="0"/>
              <a:t>：悪い</a:t>
            </a:r>
            <a:endParaRPr lang="en-US" altLang="ja-JP" sz="1000" dirty="0"/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5416AB5-8807-4492-8296-FF0F92BD8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245" y="1190034"/>
            <a:ext cx="871296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・公園来園者については、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H26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年度から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R4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年度にかけて、約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1.1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倍に増加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・公園の利用満足度調査において、遊具等の手入れ状況については良好で、近年の傾向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 としても、満足度は上昇傾向にある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348CB0C-1D74-4932-9E99-B5EE7297ED40}"/>
              </a:ext>
            </a:extLst>
          </p:cNvPr>
          <p:cNvGrpSpPr/>
          <p:nvPr/>
        </p:nvGrpSpPr>
        <p:grpSpPr>
          <a:xfrm>
            <a:off x="4392316" y="2502149"/>
            <a:ext cx="4544897" cy="2895866"/>
            <a:chOff x="4738876" y="2226160"/>
            <a:chExt cx="4544897" cy="2895866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F2FABBC3-1A73-4A57-94B4-53FE81856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876" y="2681198"/>
              <a:ext cx="4060846" cy="2440828"/>
            </a:xfrm>
            <a:prstGeom prst="rect">
              <a:avLst/>
            </a:prstGeom>
          </p:spPr>
        </p:pic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C56A4DB1-7D8F-44D5-B470-D0456E5E7378}"/>
                </a:ext>
              </a:extLst>
            </p:cNvPr>
            <p:cNvSpPr/>
            <p:nvPr/>
          </p:nvSpPr>
          <p:spPr>
            <a:xfrm>
              <a:off x="4747093" y="2226160"/>
              <a:ext cx="4536680" cy="2887888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94D3F3F-F288-4C03-B10E-99B100AD1A73}"/>
                </a:ext>
              </a:extLst>
            </p:cNvPr>
            <p:cNvSpPr txBox="1"/>
            <p:nvPr/>
          </p:nvSpPr>
          <p:spPr>
            <a:xfrm>
              <a:off x="4918560" y="2226160"/>
              <a:ext cx="4298610" cy="4693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1400" dirty="0"/>
                <a:t>利用満足度調査</a:t>
              </a:r>
              <a:endParaRPr lang="en-US" altLang="ja-JP" sz="1400" dirty="0"/>
            </a:p>
            <a:p>
              <a:pPr algn="ctr"/>
              <a:r>
                <a:rPr lang="ja-JP" altLang="en-US" sz="1050" dirty="0"/>
                <a:t>（</a:t>
              </a:r>
              <a:r>
                <a:rPr lang="en-US" altLang="ja-JP" sz="1050" dirty="0"/>
                <a:t>【</a:t>
              </a:r>
              <a:r>
                <a:rPr lang="ja-JP" altLang="en-US" sz="1050" dirty="0"/>
                <a:t>質問内容</a:t>
              </a:r>
              <a:r>
                <a:rPr lang="en-US" altLang="ja-JP" sz="1050" dirty="0"/>
                <a:t>】</a:t>
              </a:r>
              <a:r>
                <a:rPr lang="ja-JP" altLang="en-US" sz="1050" dirty="0"/>
                <a:t>遊具やベンチ、運動施設などの手入れは十分ですか）</a:t>
              </a:r>
              <a:endParaRPr lang="en-US" altLang="ja-JP" sz="1050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476CC3C-1B45-4C09-908C-481259622BC2}"/>
              </a:ext>
            </a:extLst>
          </p:cNvPr>
          <p:cNvCxnSpPr>
            <a:cxnSpLocks/>
          </p:cNvCxnSpPr>
          <p:nvPr/>
        </p:nvCxnSpPr>
        <p:spPr>
          <a:xfrm>
            <a:off x="4645914" y="4088021"/>
            <a:ext cx="381642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2C5DA891-694B-4E6F-B9B3-915FBE6CA6C7}"/>
              </a:ext>
            </a:extLst>
          </p:cNvPr>
          <p:cNvCxnSpPr/>
          <p:nvPr/>
        </p:nvCxnSpPr>
        <p:spPr>
          <a:xfrm>
            <a:off x="4674558" y="3095054"/>
            <a:ext cx="381642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9CBFD2C-4BB2-4B16-9BC5-F1159D89245C}"/>
              </a:ext>
            </a:extLst>
          </p:cNvPr>
          <p:cNvSpPr txBox="1"/>
          <p:nvPr/>
        </p:nvSpPr>
        <p:spPr>
          <a:xfrm>
            <a:off x="8429743" y="2971943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良い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2090A6-4909-4FA3-95DF-23BA43F8AE9C}"/>
              </a:ext>
            </a:extLst>
          </p:cNvPr>
          <p:cNvSpPr txBox="1"/>
          <p:nvPr/>
        </p:nvSpPr>
        <p:spPr>
          <a:xfrm>
            <a:off x="8406887" y="390044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やや</a:t>
            </a:r>
            <a:endParaRPr kumimoji="1" lang="en-US" altLang="ja-JP" sz="1000" dirty="0"/>
          </a:p>
          <a:p>
            <a:r>
              <a:rPr kumimoji="1" lang="ja-JP" altLang="en-US" sz="1000" dirty="0"/>
              <a:t>良い</a:t>
            </a:r>
          </a:p>
        </p:txBody>
      </p:sp>
      <p:sp>
        <p:nvSpPr>
          <p:cNvPr id="26" name="矢印: 下 25">
            <a:extLst>
              <a:ext uri="{FF2B5EF4-FFF2-40B4-BE49-F238E27FC236}">
                <a16:creationId xmlns:a16="http://schemas.microsoft.com/office/drawing/2014/main" id="{879AA462-F527-4A7B-B341-5574AB462F5C}"/>
              </a:ext>
            </a:extLst>
          </p:cNvPr>
          <p:cNvSpPr/>
          <p:nvPr/>
        </p:nvSpPr>
        <p:spPr>
          <a:xfrm rot="15699052">
            <a:off x="6640467" y="2971441"/>
            <a:ext cx="293919" cy="934872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スライド番号プレースホルダー 2">
            <a:extLst>
              <a:ext uri="{FF2B5EF4-FFF2-40B4-BE49-F238E27FC236}">
                <a16:creationId xmlns:a16="http://schemas.microsoft.com/office/drawing/2014/main" id="{4F097C7F-848D-4C29-9ED1-FC71687F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76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00820" y="6492875"/>
            <a:ext cx="2133600" cy="365125"/>
          </a:xfrm>
        </p:spPr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8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0638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61D370AE-7FB2-7D0F-80B3-A60A4F0CAD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１）遊具における維持管理の取組状況</a:t>
            </a:r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00F9168F-D0E0-A621-D8FA-16EA1F01B91D}"/>
              </a:ext>
            </a:extLst>
          </p:cNvPr>
          <p:cNvSpPr txBox="1">
            <a:spLocks/>
          </p:cNvSpPr>
          <p:nvPr/>
        </p:nvSpPr>
        <p:spPr>
          <a:xfrm>
            <a:off x="138190" y="610612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1-2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点検・診断の取組状況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0CFDA232-203B-4BC9-BB1D-D59278EEC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019" y="1412776"/>
            <a:ext cx="875429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●管理水準の設定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遊具の目標管理水準は、遊具の安全性を最大限に考慮して、健全度を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判定以上と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　設定し、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判定以下については、補修等の候補遊具として順次対応する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0D1649E-8BAB-4797-5ABD-664BF73E44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59"/>
          <a:stretch/>
        </p:blipFill>
        <p:spPr>
          <a:xfrm>
            <a:off x="271634" y="2691352"/>
            <a:ext cx="5581490" cy="30667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BB15607-D318-67EE-0810-6FA8DE0A64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287" y="3334523"/>
            <a:ext cx="2847079" cy="2133785"/>
          </a:xfrm>
          <a:prstGeom prst="rect">
            <a:avLst/>
          </a:prstGeom>
        </p:spPr>
      </p:pic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97461C53-2FD1-98F3-DF0F-CD0F22CAB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020220"/>
            <a:ext cx="29523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老朽化が進んでいる大型複合遊具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6520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8916CE9-D580-49DA-8BAD-25A1D74FA772}"/>
              </a:ext>
            </a:extLst>
          </p:cNvPr>
          <p:cNvGrpSpPr/>
          <p:nvPr/>
        </p:nvGrpSpPr>
        <p:grpSpPr>
          <a:xfrm>
            <a:off x="5004048" y="2712889"/>
            <a:ext cx="3779128" cy="2628605"/>
            <a:chOff x="3848100" y="1669075"/>
            <a:chExt cx="3779128" cy="262860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F93ED86-FC6A-49EF-81A8-5F9F65CD6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01" t="2714" r="17995" b="2714"/>
            <a:stretch/>
          </p:blipFill>
          <p:spPr>
            <a:xfrm>
              <a:off x="3851920" y="1684315"/>
              <a:ext cx="3775308" cy="2606040"/>
            </a:xfrm>
            <a:prstGeom prst="rect">
              <a:avLst/>
            </a:prstGeom>
          </p:spPr>
        </p:pic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33A9848A-07A6-4439-BDF1-A375BE7E0F87}"/>
                </a:ext>
              </a:extLst>
            </p:cNvPr>
            <p:cNvSpPr/>
            <p:nvPr/>
          </p:nvSpPr>
          <p:spPr>
            <a:xfrm>
              <a:off x="3848100" y="1669075"/>
              <a:ext cx="3764280" cy="2628605"/>
            </a:xfrm>
            <a:prstGeom prst="rect">
              <a:avLst/>
            </a:prstGeom>
            <a:noFill/>
            <a:ln w="158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C0A1-9264-47D4-A470-56C07D157F34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pPr/>
              <a:t>9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6055A80-B785-CB9E-DEB7-8A01F1E87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084" y="0"/>
            <a:ext cx="9144000" cy="539751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351" tIns="45675" rIns="91351" bIns="45675" anchor="ctr"/>
          <a:lstStyle/>
          <a:p>
            <a:pPr>
              <a:defRPr/>
            </a:pPr>
            <a:endParaRPr lang="en-US" altLang="zh-TW" sz="2800" b="1" dirty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正方形/長方形 22">
            <a:extLst>
              <a:ext uri="{FF2B5EF4-FFF2-40B4-BE49-F238E27FC236}">
                <a16:creationId xmlns:a16="http://schemas.microsoft.com/office/drawing/2014/main" id="{61D370AE-7FB2-7D0F-80B3-A60A4F0CAD0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60325" y="60325"/>
            <a:ext cx="6108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１）遊具における維持管理の取組状況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548B18F-F479-B1D1-5E95-97F8D371E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12" y="1202967"/>
            <a:ext cx="642732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●現計画における目標管理水準に対する達成状況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　健全度が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及び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の遊具　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446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基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/598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基　⇒　</a:t>
            </a:r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AAE8EF-F4EB-49D1-8442-6E71A13C9FF6}"/>
              </a:ext>
            </a:extLst>
          </p:cNvPr>
          <p:cNvSpPr txBox="1"/>
          <p:nvPr/>
        </p:nvSpPr>
        <p:spPr bwMode="white">
          <a:xfrm>
            <a:off x="5580112" y="3201086"/>
            <a:ext cx="2216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健全度</a:t>
            </a:r>
            <a:r>
              <a:rPr kumimoji="1" lang="en-US" altLang="ja-JP" sz="1400" dirty="0">
                <a:solidFill>
                  <a:schemeClr val="bg1"/>
                </a:solidFill>
              </a:rPr>
              <a:t>A</a:t>
            </a:r>
            <a:r>
              <a:rPr kumimoji="1" lang="ja-JP" altLang="en-US" sz="1400" dirty="0">
                <a:solidFill>
                  <a:schemeClr val="bg1"/>
                </a:solidFill>
              </a:rPr>
              <a:t>・</a:t>
            </a:r>
            <a:r>
              <a:rPr kumimoji="1" lang="en-US" altLang="ja-JP" sz="1400" dirty="0">
                <a:solidFill>
                  <a:schemeClr val="bg1"/>
                </a:solidFill>
              </a:rPr>
              <a:t>B </a:t>
            </a:r>
            <a:r>
              <a:rPr lang="ja-JP" altLang="en-US" sz="1400" dirty="0">
                <a:solidFill>
                  <a:schemeClr val="bg1"/>
                </a:solidFill>
              </a:rPr>
              <a:t>： </a:t>
            </a:r>
            <a:r>
              <a:rPr kumimoji="1" lang="en-US" altLang="ja-JP" sz="1400" dirty="0">
                <a:solidFill>
                  <a:schemeClr val="bg1"/>
                </a:solidFill>
              </a:rPr>
              <a:t>75</a:t>
            </a:r>
            <a:r>
              <a:rPr kumimoji="1" lang="ja-JP" altLang="en-US" sz="1400" dirty="0">
                <a:solidFill>
                  <a:schemeClr val="bg1"/>
                </a:solidFill>
              </a:rPr>
              <a:t>％（</a:t>
            </a:r>
            <a:r>
              <a:rPr kumimoji="1" lang="en-US" altLang="ja-JP" sz="1400" dirty="0">
                <a:solidFill>
                  <a:schemeClr val="bg1"/>
                </a:solidFill>
              </a:rPr>
              <a:t>R4</a:t>
            </a:r>
            <a:r>
              <a:rPr kumimoji="1" lang="ja-JP" altLang="en-US" sz="1400" dirty="0">
                <a:solidFill>
                  <a:schemeClr val="bg1"/>
                </a:solidFill>
              </a:rPr>
              <a:t>末）</a:t>
            </a:r>
            <a:endParaRPr kumimoji="1" lang="en-US" altLang="ja-JP" sz="1400" dirty="0">
              <a:solidFill>
                <a:schemeClr val="bg1"/>
              </a:solidFill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1A6DFA67-A709-4C9E-85F7-433C5D825F77}"/>
              </a:ext>
            </a:extLst>
          </p:cNvPr>
          <p:cNvSpPr txBox="1">
            <a:spLocks/>
          </p:cNvSpPr>
          <p:nvPr/>
        </p:nvSpPr>
        <p:spPr>
          <a:xfrm>
            <a:off x="138190" y="610612"/>
            <a:ext cx="8867617" cy="402431"/>
          </a:xfrm>
          <a:prstGeom prst="rect">
            <a:avLst/>
          </a:prstGeom>
          <a:gradFill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12700">
            <a:solidFill>
              <a:schemeClr val="tx1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1-3</a:t>
            </a:r>
            <a:r>
              <a:rPr lang="ja-JP" altLang="en-US" sz="2000" dirty="0">
                <a:latin typeface="BIZ UDゴシック" panose="020B0400000000000000" pitchFamily="49" charset="-128"/>
                <a:ea typeface="BIZ UDゴシック" panose="020B0400000000000000" pitchFamily="49" charset="-128"/>
                <a:cs typeface="Meiryo UI" panose="020B0604030504040204" pitchFamily="50" charset="-128"/>
              </a:rPr>
              <a:t>　目標管理水準への対応状況</a:t>
            </a:r>
            <a:endParaRPr lang="en-US" altLang="ja-JP" sz="2000" dirty="0">
              <a:latin typeface="BIZ UDゴシック" panose="020B0400000000000000" pitchFamily="49" charset="-128"/>
              <a:ea typeface="BIZ UDゴシック" panose="020B0400000000000000" pitchFamily="49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4">
            <a:extLst>
              <a:ext uri="{FF2B5EF4-FFF2-40B4-BE49-F238E27FC236}">
                <a16:creationId xmlns:a16="http://schemas.microsoft.com/office/drawing/2014/main" id="{0E5CF3CE-74F9-41D8-85C2-B466D5C58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632" y="2442497"/>
            <a:ext cx="25656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健全度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B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以上の遊具の割合推移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4">
            <a:extLst>
              <a:ext uri="{FF2B5EF4-FFF2-40B4-BE49-F238E27FC236}">
                <a16:creationId xmlns:a16="http://schemas.microsoft.com/office/drawing/2014/main" id="{3EBD9B11-1078-45E8-817C-D3BC72868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66" y="2413925"/>
            <a:ext cx="19442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公園管理費の予算推移</a:t>
            </a:r>
            <a:r>
              <a:rPr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DB224B7-47FE-406A-BFF4-C449BC44D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88" y="2865459"/>
            <a:ext cx="4423973" cy="2323466"/>
          </a:xfrm>
          <a:prstGeom prst="rect">
            <a:avLst/>
          </a:prstGeom>
        </p:spPr>
      </p:pic>
      <p:sp>
        <p:nvSpPr>
          <p:cNvPr id="13" name="Text Box 5">
            <a:extLst>
              <a:ext uri="{FF2B5EF4-FFF2-40B4-BE49-F238E27FC236}">
                <a16:creationId xmlns:a16="http://schemas.microsoft.com/office/drawing/2014/main" id="{7987088D-5E4E-47A3-A463-E8F81AF73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436" y="5748956"/>
            <a:ext cx="875429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⇒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健全度の割合は向上しているが、健全度</a:t>
            </a:r>
            <a:r>
              <a:rPr lang="en-US" altLang="ja-JP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以下のものも残っており、安全確保に向けた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eaLnBrk="1" hangingPunct="1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sz="1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8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更なる改修が必要</a:t>
            </a:r>
            <a:endParaRPr lang="en-US" altLang="ja-JP" sz="18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52895105-40D8-467B-9D59-FECEDF863E74}"/>
              </a:ext>
            </a:extLst>
          </p:cNvPr>
          <p:cNvSpPr/>
          <p:nvPr/>
        </p:nvSpPr>
        <p:spPr>
          <a:xfrm rot="14234908">
            <a:off x="7129918" y="3456215"/>
            <a:ext cx="293919" cy="934872"/>
          </a:xfrm>
          <a:prstGeom prst="downArrow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85B1C03-0531-45F0-82EA-6EEED3130381}"/>
              </a:ext>
            </a:extLst>
          </p:cNvPr>
          <p:cNvSpPr txBox="1"/>
          <p:nvPr/>
        </p:nvSpPr>
        <p:spPr bwMode="white">
          <a:xfrm>
            <a:off x="5348935" y="4390890"/>
            <a:ext cx="22168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健全度</a:t>
            </a:r>
            <a:r>
              <a:rPr kumimoji="1" lang="en-US" altLang="ja-JP" sz="1400" dirty="0">
                <a:solidFill>
                  <a:schemeClr val="bg1"/>
                </a:solidFill>
              </a:rPr>
              <a:t>A</a:t>
            </a:r>
            <a:r>
              <a:rPr kumimoji="1" lang="ja-JP" altLang="en-US" sz="1400" dirty="0">
                <a:solidFill>
                  <a:schemeClr val="bg1"/>
                </a:solidFill>
              </a:rPr>
              <a:t>・</a:t>
            </a:r>
            <a:r>
              <a:rPr kumimoji="1" lang="en-US" altLang="ja-JP" sz="1400" dirty="0">
                <a:solidFill>
                  <a:schemeClr val="bg1"/>
                </a:solidFill>
              </a:rPr>
              <a:t>B </a:t>
            </a:r>
            <a:r>
              <a:rPr lang="ja-JP" altLang="en-US" sz="1400" dirty="0">
                <a:solidFill>
                  <a:schemeClr val="bg1"/>
                </a:solidFill>
              </a:rPr>
              <a:t>： </a:t>
            </a:r>
            <a:r>
              <a:rPr lang="en-US" altLang="ja-JP" sz="1400" dirty="0">
                <a:solidFill>
                  <a:schemeClr val="bg1"/>
                </a:solidFill>
              </a:rPr>
              <a:t>69</a:t>
            </a:r>
            <a:r>
              <a:rPr kumimoji="1" lang="ja-JP" altLang="en-US" sz="1400" dirty="0">
                <a:solidFill>
                  <a:schemeClr val="bg1"/>
                </a:solidFill>
              </a:rPr>
              <a:t>％（</a:t>
            </a:r>
            <a:r>
              <a:rPr lang="en-US" altLang="ja-JP" sz="1400" dirty="0">
                <a:solidFill>
                  <a:schemeClr val="bg1"/>
                </a:solidFill>
              </a:rPr>
              <a:t>H27</a:t>
            </a:r>
            <a:r>
              <a:rPr kumimoji="1" lang="ja-JP" altLang="en-US" sz="1400" dirty="0">
                <a:solidFill>
                  <a:schemeClr val="bg1"/>
                </a:solidFill>
              </a:rPr>
              <a:t>末）</a:t>
            </a:r>
            <a:endParaRPr kumimoji="1" lang="en-US" altLang="ja-JP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178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70d2816-acf1-4867-9480-e239a5331c18">
      <UserInfo>
        <DisplayName>石井　良典</DisplayName>
        <AccountId>8</AccountId>
        <AccountType/>
      </UserInfo>
      <UserInfo>
        <DisplayName>丸橋　尚司</DisplayName>
        <AccountId>11</AccountId>
        <AccountType/>
      </UserInfo>
      <UserInfo>
        <DisplayName>中井　和弘</DisplayName>
        <AccountId>12</AccountId>
        <AccountType/>
      </UserInfo>
      <UserInfo>
        <DisplayName>妻井　繁信</DisplayName>
        <AccountId>13</AccountId>
        <AccountType/>
      </UserInfo>
    </SharedWithUsers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A392AD875449443AAA7829C2473F989" ma:contentTypeVersion="6" ma:contentTypeDescription="新しいドキュメントを作成します。" ma:contentTypeScope="" ma:versionID="910b726549f5ea5c5b0da533c2bfbdae">
  <xsd:schema xmlns:xsd="http://www.w3.org/2001/XMLSchema" xmlns:xs="http://www.w3.org/2001/XMLSchema" xmlns:p="http://schemas.microsoft.com/office/2006/metadata/properties" xmlns:ns2="60b12527-e226-4614-b792-74ec134ea487" xmlns:ns3="070d2816-acf1-4867-9480-e239a5331c18" targetNamespace="http://schemas.microsoft.com/office/2006/metadata/properties" ma:root="true" ma:fieldsID="bb2c7f2645d668397f7db443c4d8a8c5" ns2:_="" ns3:_="">
    <xsd:import namespace="60b12527-e226-4614-b792-74ec134ea487"/>
    <xsd:import namespace="070d2816-acf1-4867-9480-e239a5331c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12527-e226-4614-b792-74ec134ea4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d2816-acf1-4867-9480-e239a5331c1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564772-198C-448D-B79C-930487DC95E1}">
  <ds:schemaRefs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60b12527-e226-4614-b792-74ec134ea487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070d2816-acf1-4867-9480-e239a5331c18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C2DA2BF-3B00-442D-B8D0-84DBBDC91CB4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7E7C276D-B674-4795-9DA6-4B02EC6E914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04EA12A-202C-4C0D-A396-36D8A73FF4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b12527-e226-4614-b792-74ec134ea487"/>
    <ds:schemaRef ds:uri="070d2816-acf1-4867-9480-e239a5331c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16613</TotalTime>
  <Words>2260</Words>
  <Application>Microsoft Office PowerPoint</Application>
  <PresentationFormat>画面に合わせる (4:3)</PresentationFormat>
  <Paragraphs>275</Paragraphs>
  <Slides>14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1" baseType="lpstr">
      <vt:lpstr>BIZ UDゴシック</vt:lpstr>
      <vt:lpstr>Meiryo UI</vt:lpstr>
      <vt:lpstr>Arial</vt:lpstr>
      <vt:lpstr>Calibri</vt:lpstr>
      <vt:lpstr>Century</vt:lpstr>
      <vt:lpstr>Georgia</vt:lpstr>
      <vt:lpstr>Office ​​テーマ</vt:lpstr>
      <vt:lpstr>大阪府都市基盤施設維持管理技術審議会 第１回　道路・橋梁等部会 ～戦略的な維持管理の推進について～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大阪府庁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大阪府庁</dc:creator>
  <cp:lastModifiedBy>杉田　裕人</cp:lastModifiedBy>
  <cp:revision>869</cp:revision>
  <cp:lastPrinted>2024-03-13T11:20:46Z</cp:lastPrinted>
  <dcterms:created xsi:type="dcterms:W3CDTF">2013-03-26T10:27:51Z</dcterms:created>
  <dcterms:modified xsi:type="dcterms:W3CDTF">2024-03-13T11:57:00Z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0x0101004A392AD875449443AAA7829C2473F989</vt:lpwstr>
  </property>
  <property fmtid="{D5CDD505-2E9C-101B-9397-08002B2CF9AE}" pid="3" name="display_urn:schemas-microsoft-com:office:office#SharedWithUsers">
    <vt:lpwstr>石井　良典;丸橋　尚司;中井　和弘;妻井　繁信</vt:lpwstr>
  </property>
  <property fmtid="{D5CDD505-2E9C-101B-9397-08002B2CF9AE}" pid="4" name="SharedWithUsers">
    <vt:lpwstr>8;#石井　良典;#11;#丸橋　尚司;#12;#中井　和弘;#13;#妻井　繁信</vt:lpwstr>
  </property>
</Properties>
</file>