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643" r:id="rId6"/>
    <p:sldId id="786" r:id="rId7"/>
    <p:sldId id="728" r:id="rId8"/>
    <p:sldId id="772" r:id="rId9"/>
    <p:sldId id="787" r:id="rId10"/>
    <p:sldId id="779" r:id="rId11"/>
    <p:sldId id="788" r:id="rId12"/>
    <p:sldId id="778" r:id="rId13"/>
    <p:sldId id="789" r:id="rId14"/>
    <p:sldId id="785" r:id="rId15"/>
    <p:sldId id="782" r:id="rId16"/>
    <p:sldId id="721" r:id="rId17"/>
    <p:sldId id="784" r:id="rId18"/>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521415D9-36F7-43E2-AB2F-B90AF26B5E84}">
      <p14:sectionLst xmlns:p14="http://schemas.microsoft.com/office/powerpoint/2010/main">
        <p14:section name="（２）道路施設管理の状況" id="{BE6BA8F2-D1BC-49D6-8DD0-15EAC50C3197}">
          <p14:sldIdLst>
            <p14:sldId id="643"/>
            <p14:sldId id="786"/>
            <p14:sldId id="728"/>
            <p14:sldId id="772"/>
            <p14:sldId id="787"/>
            <p14:sldId id="779"/>
            <p14:sldId id="788"/>
            <p14:sldId id="778"/>
            <p14:sldId id="789"/>
            <p14:sldId id="785"/>
            <p14:sldId id="782"/>
            <p14:sldId id="721"/>
            <p14:sldId id="7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崎　智也" initials="川崎　智也" lastIdx="32" clrIdx="0">
    <p:extLst>
      <p:ext uri="{19B8F6BF-5375-455C-9EA6-DF929625EA0E}">
        <p15:presenceInfo xmlns:p15="http://schemas.microsoft.com/office/powerpoint/2012/main" userId="S::KawasakiTo@lan.pref.osaka.jp::ac20898f-31f7-43dc-a338-5a251daa84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FF99"/>
    <a:srgbClr val="D0D8E8"/>
    <a:srgbClr val="FFFFCC"/>
    <a:srgbClr val="000000"/>
    <a:srgbClr val="FFFFFF"/>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1E3D56-FA07-C732-AA1F-7189E375CD3E}" v="24" dt="2024-03-06T08:50:50.53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4737" autoAdjust="0"/>
  </p:normalViewPr>
  <p:slideViewPr>
    <p:cSldViewPr>
      <p:cViewPr varScale="1">
        <p:scale>
          <a:sx n="100" d="100"/>
          <a:sy n="100" d="100"/>
        </p:scale>
        <p:origin x="1147" y="58"/>
      </p:cViewPr>
      <p:guideLst>
        <p:guide orient="horz" pos="2160"/>
        <p:guide pos="2880"/>
      </p:guideLst>
    </p:cSldViewPr>
  </p:slideViewPr>
  <p:outlineViewPr>
    <p:cViewPr>
      <p:scale>
        <a:sx n="33" d="100"/>
        <a:sy n="33" d="100"/>
      </p:scale>
      <p:origin x="252" y="1572"/>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杉田　裕人" userId="S::sugitahi@lan.pref.osaka.jp::e87e39bf-f2f7-43ca-a4b1-75db5010733e" providerId="AD" clId="Web-{F41E3D56-FA07-C732-AA1F-7189E375CD3E}"/>
    <pc:docChg chg="modSld">
      <pc:chgData name="杉田　裕人" userId="S::sugitahi@lan.pref.osaka.jp::e87e39bf-f2f7-43ca-a4b1-75db5010733e" providerId="AD" clId="Web-{F41E3D56-FA07-C732-AA1F-7189E375CD3E}" dt="2024-03-06T08:50:50.534" v="12" actId="1076"/>
      <pc:docMkLst>
        <pc:docMk/>
      </pc:docMkLst>
      <pc:sldChg chg="modSp">
        <pc:chgData name="杉田　裕人" userId="S::sugitahi@lan.pref.osaka.jp::e87e39bf-f2f7-43ca-a4b1-75db5010733e" providerId="AD" clId="Web-{F41E3D56-FA07-C732-AA1F-7189E375CD3E}" dt="2024-03-06T08:50:50.534" v="12" actId="1076"/>
        <pc:sldMkLst>
          <pc:docMk/>
          <pc:sldMk cId="902814277" sldId="785"/>
        </pc:sldMkLst>
        <pc:spChg chg="mod">
          <ac:chgData name="杉田　裕人" userId="S::sugitahi@lan.pref.osaka.jp::e87e39bf-f2f7-43ca-a4b1-75db5010733e" providerId="AD" clId="Web-{F41E3D56-FA07-C732-AA1F-7189E375CD3E}" dt="2024-03-06T08:50:50.534" v="12" actId="1076"/>
          <ac:spMkLst>
            <pc:docMk/>
            <pc:sldMk cId="902814277" sldId="785"/>
            <ac:spMk id="2" creationId="{EBD8330B-FC48-4308-ADA0-C8DAB9089FA9}"/>
          </ac:spMkLst>
        </pc:spChg>
        <pc:spChg chg="mod">
          <ac:chgData name="杉田　裕人" userId="S::sugitahi@lan.pref.osaka.jp::e87e39bf-f2f7-43ca-a4b1-75db5010733e" providerId="AD" clId="Web-{F41E3D56-FA07-C732-AA1F-7189E375CD3E}" dt="2024-03-06T08:50:46.690" v="11" actId="1076"/>
          <ac:spMkLst>
            <pc:docMk/>
            <pc:sldMk cId="902814277" sldId="785"/>
            <ac:spMk id="10" creationId="{786C95EC-FC94-431F-B5E5-3A7F96BEF4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DE4DCB-8404-F07D-CBEE-98C969467104}"/>
              </a:ext>
            </a:extLst>
          </p:cNvPr>
          <p:cNvSpPr>
            <a:spLocks noGrp="1"/>
          </p:cNvSpPr>
          <p:nvPr>
            <p:ph type="hdr" sz="quarter"/>
          </p:nvPr>
        </p:nvSpPr>
        <p:spPr>
          <a:xfrm>
            <a:off x="1" y="0"/>
            <a:ext cx="2949575" cy="496888"/>
          </a:xfrm>
          <a:prstGeom prst="rect">
            <a:avLst/>
          </a:prstGeom>
        </p:spPr>
        <p:txBody>
          <a:bodyPr vert="horz" lIns="91432" tIns="45716" rIns="91432" bIns="45716"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EDA6A10C-F1BC-0222-EB9B-CCAEB51B5937}"/>
              </a:ext>
            </a:extLst>
          </p:cNvPr>
          <p:cNvSpPr>
            <a:spLocks noGrp="1"/>
          </p:cNvSpPr>
          <p:nvPr>
            <p:ph type="dt" idx="1"/>
          </p:nvPr>
        </p:nvSpPr>
        <p:spPr>
          <a:xfrm>
            <a:off x="3856039" y="0"/>
            <a:ext cx="2949575" cy="496888"/>
          </a:xfrm>
          <a:prstGeom prst="rect">
            <a:avLst/>
          </a:prstGeom>
        </p:spPr>
        <p:txBody>
          <a:bodyPr vert="horz" lIns="91432" tIns="45716" rIns="91432" bIns="45716" rtlCol="0"/>
          <a:lstStyle>
            <a:lvl1pPr algn="r" eaLnBrk="1" fontAlgn="auto" hangingPunct="1">
              <a:spcBef>
                <a:spcPts val="0"/>
              </a:spcBef>
              <a:spcAft>
                <a:spcPts val="0"/>
              </a:spcAft>
              <a:defRPr sz="1200">
                <a:latin typeface="+mn-lt"/>
                <a:ea typeface="+mn-ea"/>
              </a:defRPr>
            </a:lvl1pPr>
          </a:lstStyle>
          <a:p>
            <a:pPr>
              <a:defRPr/>
            </a:pPr>
            <a:fld id="{B83C3124-5547-4232-8843-7ED10DAEBC8D}" type="datetimeFigureOut">
              <a:rPr lang="ja-JP" altLang="en-US"/>
              <a:pPr>
                <a:defRPr/>
              </a:pPr>
              <a:t>2024/3/13</a:t>
            </a:fld>
            <a:endParaRPr lang="ja-JP" altLang="en-US"/>
          </a:p>
        </p:txBody>
      </p:sp>
      <p:sp>
        <p:nvSpPr>
          <p:cNvPr id="4" name="スライド イメージ プレースホルダー 3">
            <a:extLst>
              <a:ext uri="{FF2B5EF4-FFF2-40B4-BE49-F238E27FC236}">
                <a16:creationId xmlns:a16="http://schemas.microsoft.com/office/drawing/2014/main" id="{858476AE-B3FF-9A2A-2A08-286AA9068F01}"/>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6E8F4F2B-1B0C-4975-7FEA-DC127DF49225}"/>
              </a:ext>
            </a:extLst>
          </p:cNvPr>
          <p:cNvSpPr>
            <a:spLocks noGrp="1"/>
          </p:cNvSpPr>
          <p:nvPr>
            <p:ph type="body" sz="quarter" idx="3"/>
          </p:nvPr>
        </p:nvSpPr>
        <p:spPr>
          <a:xfrm>
            <a:off x="681038" y="4721226"/>
            <a:ext cx="5445125" cy="4471988"/>
          </a:xfrm>
          <a:prstGeom prst="rect">
            <a:avLst/>
          </a:prstGeom>
        </p:spPr>
        <p:txBody>
          <a:bodyPr vert="horz" lIns="91432" tIns="45716" rIns="91432" bIns="45716"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5933F950-4AC7-8CBF-A2B9-19559A243E77}"/>
              </a:ext>
            </a:extLst>
          </p:cNvPr>
          <p:cNvSpPr>
            <a:spLocks noGrp="1"/>
          </p:cNvSpPr>
          <p:nvPr>
            <p:ph type="ftr" sz="quarter" idx="4"/>
          </p:nvPr>
        </p:nvSpPr>
        <p:spPr>
          <a:xfrm>
            <a:off x="1" y="9440863"/>
            <a:ext cx="2949575" cy="496887"/>
          </a:xfrm>
          <a:prstGeom prst="rect">
            <a:avLst/>
          </a:prstGeom>
        </p:spPr>
        <p:txBody>
          <a:bodyPr vert="horz" lIns="91432" tIns="45716" rIns="91432" bIns="45716"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F7E41A2-CF1A-2138-BE55-4418322BECE7}"/>
              </a:ext>
            </a:extLst>
          </p:cNvPr>
          <p:cNvSpPr>
            <a:spLocks noGrp="1"/>
          </p:cNvSpPr>
          <p:nvPr>
            <p:ph type="sldNum" sz="quarter" idx="5"/>
          </p:nvPr>
        </p:nvSpPr>
        <p:spPr>
          <a:xfrm>
            <a:off x="3856039" y="9440863"/>
            <a:ext cx="2949575" cy="496887"/>
          </a:xfrm>
          <a:prstGeom prst="rect">
            <a:avLst/>
          </a:prstGeom>
        </p:spPr>
        <p:txBody>
          <a:bodyPr vert="horz" wrap="square" lIns="91432" tIns="45716" rIns="91432" bIns="45716" numCol="1" anchor="b" anchorCtr="0" compatLnSpc="1">
            <a:prstTxWarp prst="textNoShape">
              <a:avLst/>
            </a:prstTxWarp>
          </a:bodyPr>
          <a:lstStyle>
            <a:lvl1pPr algn="r" eaLnBrk="1" hangingPunct="1">
              <a:defRPr sz="1200"/>
            </a:lvl1pPr>
          </a:lstStyle>
          <a:p>
            <a:pPr>
              <a:defRPr/>
            </a:pPr>
            <a:fld id="{A2F291AB-A61E-4810-9005-833F7017211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10</a:t>
            </a:fld>
            <a:endParaRPr lang="ja-JP" altLang="en-US"/>
          </a:p>
        </p:txBody>
      </p:sp>
    </p:spTree>
    <p:extLst>
      <p:ext uri="{BB962C8B-B14F-4D97-AF65-F5344CB8AC3E}">
        <p14:creationId xmlns:p14="http://schemas.microsoft.com/office/powerpoint/2010/main" val="1322830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12</a:t>
            </a:fld>
            <a:endParaRPr kumimoji="1" lang="ja-JP" altLang="en-US"/>
          </a:p>
        </p:txBody>
      </p:sp>
    </p:spTree>
    <p:extLst>
      <p:ext uri="{BB962C8B-B14F-4D97-AF65-F5344CB8AC3E}">
        <p14:creationId xmlns:p14="http://schemas.microsoft.com/office/powerpoint/2010/main" val="106147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2</a:t>
            </a:fld>
            <a:endParaRPr kumimoji="1" lang="ja-JP" altLang="en-US"/>
          </a:p>
        </p:txBody>
      </p:sp>
    </p:spTree>
    <p:extLst>
      <p:ext uri="{BB962C8B-B14F-4D97-AF65-F5344CB8AC3E}">
        <p14:creationId xmlns:p14="http://schemas.microsoft.com/office/powerpoint/2010/main" val="241296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3</a:t>
            </a:fld>
            <a:endParaRPr lang="ja-JP" altLang="en-US"/>
          </a:p>
        </p:txBody>
      </p:sp>
    </p:spTree>
    <p:extLst>
      <p:ext uri="{BB962C8B-B14F-4D97-AF65-F5344CB8AC3E}">
        <p14:creationId xmlns:p14="http://schemas.microsoft.com/office/powerpoint/2010/main" val="231690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4</a:t>
            </a:fld>
            <a:endParaRPr lang="ja-JP" altLang="en-US"/>
          </a:p>
        </p:txBody>
      </p:sp>
    </p:spTree>
    <p:extLst>
      <p:ext uri="{BB962C8B-B14F-4D97-AF65-F5344CB8AC3E}">
        <p14:creationId xmlns:p14="http://schemas.microsoft.com/office/powerpoint/2010/main" val="64481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5</a:t>
            </a:fld>
            <a:endParaRPr lang="ja-JP" altLang="en-US"/>
          </a:p>
        </p:txBody>
      </p:sp>
    </p:spTree>
    <p:extLst>
      <p:ext uri="{BB962C8B-B14F-4D97-AF65-F5344CB8AC3E}">
        <p14:creationId xmlns:p14="http://schemas.microsoft.com/office/powerpoint/2010/main" val="135220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6</a:t>
            </a:fld>
            <a:endParaRPr kumimoji="1" lang="ja-JP" altLang="en-US"/>
          </a:p>
        </p:txBody>
      </p:sp>
    </p:spTree>
    <p:extLst>
      <p:ext uri="{BB962C8B-B14F-4D97-AF65-F5344CB8AC3E}">
        <p14:creationId xmlns:p14="http://schemas.microsoft.com/office/powerpoint/2010/main" val="339475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7</a:t>
            </a:fld>
            <a:endParaRPr lang="ja-JP" altLang="en-US"/>
          </a:p>
        </p:txBody>
      </p:sp>
    </p:spTree>
    <p:extLst>
      <p:ext uri="{BB962C8B-B14F-4D97-AF65-F5344CB8AC3E}">
        <p14:creationId xmlns:p14="http://schemas.microsoft.com/office/powerpoint/2010/main" val="75572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8</a:t>
            </a:fld>
            <a:endParaRPr lang="ja-JP" altLang="en-US"/>
          </a:p>
        </p:txBody>
      </p:sp>
    </p:spTree>
    <p:extLst>
      <p:ext uri="{BB962C8B-B14F-4D97-AF65-F5344CB8AC3E}">
        <p14:creationId xmlns:p14="http://schemas.microsoft.com/office/powerpoint/2010/main" val="315554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9</a:t>
            </a:fld>
            <a:endParaRPr lang="ja-JP" altLang="en-US"/>
          </a:p>
        </p:txBody>
      </p:sp>
    </p:spTree>
    <p:extLst>
      <p:ext uri="{BB962C8B-B14F-4D97-AF65-F5344CB8AC3E}">
        <p14:creationId xmlns:p14="http://schemas.microsoft.com/office/powerpoint/2010/main" val="132283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035670FA-D282-9AAA-57F0-7D7FCA9063CC}"/>
              </a:ext>
            </a:extLst>
          </p:cNvPr>
          <p:cNvSpPr>
            <a:spLocks noGrp="1"/>
          </p:cNvSpPr>
          <p:nvPr>
            <p:ph type="dt" sz="half" idx="10"/>
          </p:nvPr>
        </p:nvSpPr>
        <p:spPr/>
        <p:txBody>
          <a:bodyPr/>
          <a:lstStyle>
            <a:lvl1pPr>
              <a:defRPr/>
            </a:lvl1pPr>
          </a:lstStyle>
          <a:p>
            <a:pPr>
              <a:defRPr/>
            </a:pPr>
            <a:fld id="{C31AB433-0850-4C30-86C9-92F1B9847C76}" type="datetime1">
              <a:rPr lang="ja-JP" altLang="en-US"/>
              <a:pPr>
                <a:defRPr/>
              </a:pPr>
              <a:t>2024/3/13</a:t>
            </a:fld>
            <a:endParaRPr lang="ja-JP" altLang="en-US"/>
          </a:p>
        </p:txBody>
      </p:sp>
      <p:sp>
        <p:nvSpPr>
          <p:cNvPr id="5" name="フッター プレースホルダー 4">
            <a:extLst>
              <a:ext uri="{FF2B5EF4-FFF2-40B4-BE49-F238E27FC236}">
                <a16:creationId xmlns:a16="http://schemas.microsoft.com/office/drawing/2014/main" id="{32962049-CF00-A780-7746-89CAA7E848F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EA2FAF5-EA77-1F01-EBBF-650CACBE37AC}"/>
              </a:ext>
            </a:extLst>
          </p:cNvPr>
          <p:cNvSpPr>
            <a:spLocks noGrp="1"/>
          </p:cNvSpPr>
          <p:nvPr>
            <p:ph type="sldNum" sz="quarter" idx="12"/>
          </p:nvPr>
        </p:nvSpPr>
        <p:spPr/>
        <p:txBody>
          <a:bodyPr/>
          <a:lstStyle>
            <a:lvl1pPr>
              <a:defRPr/>
            </a:lvl1pPr>
          </a:lstStyle>
          <a:p>
            <a:pPr>
              <a:defRPr/>
            </a:pPr>
            <a:fld id="{6A0BA487-71F3-4D0D-B4CF-FC113D8A2DC6}" type="slidenum">
              <a:rPr lang="ja-JP" altLang="en-US"/>
              <a:pPr>
                <a:defRPr/>
              </a:pPr>
              <a:t>‹#›</a:t>
            </a:fld>
            <a:endParaRPr lang="ja-JP" altLang="en-US"/>
          </a:p>
        </p:txBody>
      </p:sp>
    </p:spTree>
    <p:extLst>
      <p:ext uri="{BB962C8B-B14F-4D97-AF65-F5344CB8AC3E}">
        <p14:creationId xmlns:p14="http://schemas.microsoft.com/office/powerpoint/2010/main" val="411776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01509E0-2724-EC2E-A416-60F89F0174CA}"/>
              </a:ext>
            </a:extLst>
          </p:cNvPr>
          <p:cNvSpPr>
            <a:spLocks noGrp="1"/>
          </p:cNvSpPr>
          <p:nvPr>
            <p:ph type="dt" sz="half" idx="10"/>
          </p:nvPr>
        </p:nvSpPr>
        <p:spPr/>
        <p:txBody>
          <a:bodyPr/>
          <a:lstStyle>
            <a:lvl1pPr>
              <a:defRPr/>
            </a:lvl1pPr>
          </a:lstStyle>
          <a:p>
            <a:pPr>
              <a:defRPr/>
            </a:pPr>
            <a:fld id="{91F3CDC1-B5EF-44C3-BD21-7D59F2F99E81}" type="datetime1">
              <a:rPr lang="ja-JP" altLang="en-US"/>
              <a:pPr>
                <a:defRPr/>
              </a:pPr>
              <a:t>2024/3/13</a:t>
            </a:fld>
            <a:endParaRPr lang="ja-JP" altLang="en-US"/>
          </a:p>
        </p:txBody>
      </p:sp>
      <p:sp>
        <p:nvSpPr>
          <p:cNvPr id="5" name="フッター プレースホルダー 4">
            <a:extLst>
              <a:ext uri="{FF2B5EF4-FFF2-40B4-BE49-F238E27FC236}">
                <a16:creationId xmlns:a16="http://schemas.microsoft.com/office/drawing/2014/main" id="{41FEE748-14C4-47C9-1725-01490E1E2F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F064BC4-C5A9-8777-051F-96CAA03B4658}"/>
              </a:ext>
            </a:extLst>
          </p:cNvPr>
          <p:cNvSpPr>
            <a:spLocks noGrp="1"/>
          </p:cNvSpPr>
          <p:nvPr>
            <p:ph type="sldNum" sz="quarter" idx="12"/>
          </p:nvPr>
        </p:nvSpPr>
        <p:spPr/>
        <p:txBody>
          <a:bodyPr/>
          <a:lstStyle>
            <a:lvl1pPr>
              <a:defRPr/>
            </a:lvl1pPr>
          </a:lstStyle>
          <a:p>
            <a:pPr>
              <a:defRPr/>
            </a:pPr>
            <a:fld id="{A8EB3A81-B687-4193-9AF0-07B65A01A014}" type="slidenum">
              <a:rPr lang="ja-JP" altLang="en-US"/>
              <a:pPr>
                <a:defRPr/>
              </a:pPr>
              <a:t>‹#›</a:t>
            </a:fld>
            <a:endParaRPr lang="ja-JP" altLang="en-US"/>
          </a:p>
        </p:txBody>
      </p:sp>
    </p:spTree>
    <p:extLst>
      <p:ext uri="{BB962C8B-B14F-4D97-AF65-F5344CB8AC3E}">
        <p14:creationId xmlns:p14="http://schemas.microsoft.com/office/powerpoint/2010/main" val="198380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74141EF-1F0B-30DD-C31F-C8EDBCE696DD}"/>
              </a:ext>
            </a:extLst>
          </p:cNvPr>
          <p:cNvSpPr>
            <a:spLocks noGrp="1"/>
          </p:cNvSpPr>
          <p:nvPr>
            <p:ph type="dt" sz="half" idx="10"/>
          </p:nvPr>
        </p:nvSpPr>
        <p:spPr/>
        <p:txBody>
          <a:bodyPr/>
          <a:lstStyle>
            <a:lvl1pPr>
              <a:defRPr/>
            </a:lvl1pPr>
          </a:lstStyle>
          <a:p>
            <a:pPr>
              <a:defRPr/>
            </a:pPr>
            <a:fld id="{A66E3E5E-7F34-48CC-9CB7-169B4B68838F}" type="datetime1">
              <a:rPr lang="ja-JP" altLang="en-US"/>
              <a:pPr>
                <a:defRPr/>
              </a:pPr>
              <a:t>2024/3/13</a:t>
            </a:fld>
            <a:endParaRPr lang="ja-JP" altLang="en-US"/>
          </a:p>
        </p:txBody>
      </p:sp>
      <p:sp>
        <p:nvSpPr>
          <p:cNvPr id="5" name="フッター プレースホルダー 4">
            <a:extLst>
              <a:ext uri="{FF2B5EF4-FFF2-40B4-BE49-F238E27FC236}">
                <a16:creationId xmlns:a16="http://schemas.microsoft.com/office/drawing/2014/main" id="{40F72300-E7E4-4670-32F0-6392E6DE526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8BA28F8-576E-EDEA-2379-D17EEA2BCD9A}"/>
              </a:ext>
            </a:extLst>
          </p:cNvPr>
          <p:cNvSpPr>
            <a:spLocks noGrp="1"/>
          </p:cNvSpPr>
          <p:nvPr>
            <p:ph type="sldNum" sz="quarter" idx="12"/>
          </p:nvPr>
        </p:nvSpPr>
        <p:spPr/>
        <p:txBody>
          <a:bodyPr/>
          <a:lstStyle>
            <a:lvl1pPr>
              <a:defRPr/>
            </a:lvl1pPr>
          </a:lstStyle>
          <a:p>
            <a:pPr>
              <a:defRPr/>
            </a:pPr>
            <a:fld id="{AF314E8B-4D29-4894-80E8-9CC0AAFD7BE7}" type="slidenum">
              <a:rPr lang="ja-JP" altLang="en-US"/>
              <a:pPr>
                <a:defRPr/>
              </a:pPr>
              <a:t>‹#›</a:t>
            </a:fld>
            <a:endParaRPr lang="ja-JP" altLang="en-US"/>
          </a:p>
        </p:txBody>
      </p:sp>
    </p:spTree>
    <p:extLst>
      <p:ext uri="{BB962C8B-B14F-4D97-AF65-F5344CB8AC3E}">
        <p14:creationId xmlns:p14="http://schemas.microsoft.com/office/powerpoint/2010/main" val="378416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3D54E69-E3AE-5EDB-5B39-FC2E6C31127A}"/>
              </a:ext>
            </a:extLst>
          </p:cNvPr>
          <p:cNvSpPr>
            <a:spLocks noGrp="1"/>
          </p:cNvSpPr>
          <p:nvPr>
            <p:ph type="dt" sz="half" idx="10"/>
          </p:nvPr>
        </p:nvSpPr>
        <p:spPr/>
        <p:txBody>
          <a:bodyPr/>
          <a:lstStyle>
            <a:lvl1pPr>
              <a:defRPr/>
            </a:lvl1pPr>
          </a:lstStyle>
          <a:p>
            <a:pPr>
              <a:defRPr/>
            </a:pPr>
            <a:fld id="{69D52A6F-1A01-4FD2-9FDE-5A34BF108C3E}" type="datetime1">
              <a:rPr lang="ja-JP" altLang="en-US"/>
              <a:pPr>
                <a:defRPr/>
              </a:pPr>
              <a:t>2024/3/13</a:t>
            </a:fld>
            <a:endParaRPr lang="ja-JP" altLang="en-US"/>
          </a:p>
        </p:txBody>
      </p:sp>
      <p:sp>
        <p:nvSpPr>
          <p:cNvPr id="5" name="フッター プレースホルダー 4">
            <a:extLst>
              <a:ext uri="{FF2B5EF4-FFF2-40B4-BE49-F238E27FC236}">
                <a16:creationId xmlns:a16="http://schemas.microsoft.com/office/drawing/2014/main" id="{DDC42A12-2877-494B-37EA-7ECA17E5BC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B53007A-E8A2-31B2-9C02-1D73AF05678C}"/>
              </a:ext>
            </a:extLst>
          </p:cNvPr>
          <p:cNvSpPr>
            <a:spLocks noGrp="1"/>
          </p:cNvSpPr>
          <p:nvPr>
            <p:ph type="sldNum" sz="quarter" idx="12"/>
          </p:nvPr>
        </p:nvSpPr>
        <p:spPr/>
        <p:txBody>
          <a:bodyPr/>
          <a:lstStyle>
            <a:lvl1pPr>
              <a:defRPr/>
            </a:lvl1pPr>
          </a:lstStyle>
          <a:p>
            <a:pPr>
              <a:defRPr/>
            </a:pPr>
            <a:fld id="{A6163430-3252-479E-A236-4BFB50326DC9}" type="slidenum">
              <a:rPr lang="ja-JP" altLang="en-US"/>
              <a:pPr>
                <a:defRPr/>
              </a:pPr>
              <a:t>‹#›</a:t>
            </a:fld>
            <a:endParaRPr lang="ja-JP" altLang="en-US"/>
          </a:p>
        </p:txBody>
      </p:sp>
    </p:spTree>
    <p:extLst>
      <p:ext uri="{BB962C8B-B14F-4D97-AF65-F5344CB8AC3E}">
        <p14:creationId xmlns:p14="http://schemas.microsoft.com/office/powerpoint/2010/main" val="35593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B5D6B43-0348-8AFD-C3C6-0139D4D7164F}"/>
              </a:ext>
            </a:extLst>
          </p:cNvPr>
          <p:cNvSpPr>
            <a:spLocks noGrp="1"/>
          </p:cNvSpPr>
          <p:nvPr>
            <p:ph type="dt" sz="half" idx="10"/>
          </p:nvPr>
        </p:nvSpPr>
        <p:spPr/>
        <p:txBody>
          <a:bodyPr/>
          <a:lstStyle>
            <a:lvl1pPr>
              <a:defRPr/>
            </a:lvl1pPr>
          </a:lstStyle>
          <a:p>
            <a:pPr>
              <a:defRPr/>
            </a:pPr>
            <a:fld id="{ADA8628B-1958-4C8E-A4FD-E5FD73B9A5E1}" type="datetime1">
              <a:rPr lang="ja-JP" altLang="en-US"/>
              <a:pPr>
                <a:defRPr/>
              </a:pPr>
              <a:t>2024/3/13</a:t>
            </a:fld>
            <a:endParaRPr lang="ja-JP" altLang="en-US"/>
          </a:p>
        </p:txBody>
      </p:sp>
      <p:sp>
        <p:nvSpPr>
          <p:cNvPr id="5" name="フッター プレースホルダー 4">
            <a:extLst>
              <a:ext uri="{FF2B5EF4-FFF2-40B4-BE49-F238E27FC236}">
                <a16:creationId xmlns:a16="http://schemas.microsoft.com/office/drawing/2014/main" id="{8F182F04-5E9C-86D6-9981-442180766F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87B2A11-F02B-B690-9608-4F26DE694BEC}"/>
              </a:ext>
            </a:extLst>
          </p:cNvPr>
          <p:cNvSpPr>
            <a:spLocks noGrp="1"/>
          </p:cNvSpPr>
          <p:nvPr>
            <p:ph type="sldNum" sz="quarter" idx="12"/>
          </p:nvPr>
        </p:nvSpPr>
        <p:spPr/>
        <p:txBody>
          <a:bodyPr/>
          <a:lstStyle>
            <a:lvl1pPr>
              <a:defRPr/>
            </a:lvl1pPr>
          </a:lstStyle>
          <a:p>
            <a:pPr>
              <a:defRPr/>
            </a:pPr>
            <a:fld id="{DF0A3F35-4CB7-4667-918C-E2A7EE04C9E1}" type="slidenum">
              <a:rPr lang="ja-JP" altLang="en-US"/>
              <a:pPr>
                <a:defRPr/>
              </a:pPr>
              <a:t>‹#›</a:t>
            </a:fld>
            <a:endParaRPr lang="ja-JP" altLang="en-US"/>
          </a:p>
        </p:txBody>
      </p:sp>
    </p:spTree>
    <p:extLst>
      <p:ext uri="{BB962C8B-B14F-4D97-AF65-F5344CB8AC3E}">
        <p14:creationId xmlns:p14="http://schemas.microsoft.com/office/powerpoint/2010/main" val="335497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D8663C8-15B6-94BA-F15C-F5B12D234707}"/>
              </a:ext>
            </a:extLst>
          </p:cNvPr>
          <p:cNvSpPr>
            <a:spLocks noGrp="1"/>
          </p:cNvSpPr>
          <p:nvPr>
            <p:ph type="dt" sz="half" idx="10"/>
          </p:nvPr>
        </p:nvSpPr>
        <p:spPr/>
        <p:txBody>
          <a:bodyPr/>
          <a:lstStyle>
            <a:lvl1pPr>
              <a:defRPr/>
            </a:lvl1pPr>
          </a:lstStyle>
          <a:p>
            <a:pPr>
              <a:defRPr/>
            </a:pPr>
            <a:fld id="{57D68BF6-DDDD-46FB-A836-AFEB357049C0}" type="datetime1">
              <a:rPr lang="ja-JP" altLang="en-US"/>
              <a:pPr>
                <a:defRPr/>
              </a:pPr>
              <a:t>2024/3/13</a:t>
            </a:fld>
            <a:endParaRPr lang="ja-JP" altLang="en-US"/>
          </a:p>
        </p:txBody>
      </p:sp>
      <p:sp>
        <p:nvSpPr>
          <p:cNvPr id="6" name="フッター プレースホルダー 4">
            <a:extLst>
              <a:ext uri="{FF2B5EF4-FFF2-40B4-BE49-F238E27FC236}">
                <a16:creationId xmlns:a16="http://schemas.microsoft.com/office/drawing/2014/main" id="{3E8191D0-2930-171B-AC87-E53A7D41C20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E559E5D-077E-D750-572B-CFCE33B4A42D}"/>
              </a:ext>
            </a:extLst>
          </p:cNvPr>
          <p:cNvSpPr>
            <a:spLocks noGrp="1"/>
          </p:cNvSpPr>
          <p:nvPr>
            <p:ph type="sldNum" sz="quarter" idx="12"/>
          </p:nvPr>
        </p:nvSpPr>
        <p:spPr/>
        <p:txBody>
          <a:bodyPr/>
          <a:lstStyle>
            <a:lvl1pPr>
              <a:defRPr/>
            </a:lvl1pPr>
          </a:lstStyle>
          <a:p>
            <a:pPr>
              <a:defRPr/>
            </a:pPr>
            <a:fld id="{B0F8F548-887D-4A01-A8CD-54ED8D58FA92}" type="slidenum">
              <a:rPr lang="ja-JP" altLang="en-US"/>
              <a:pPr>
                <a:defRPr/>
              </a:pPr>
              <a:t>‹#›</a:t>
            </a:fld>
            <a:endParaRPr lang="ja-JP" altLang="en-US"/>
          </a:p>
        </p:txBody>
      </p:sp>
    </p:spTree>
    <p:extLst>
      <p:ext uri="{BB962C8B-B14F-4D97-AF65-F5344CB8AC3E}">
        <p14:creationId xmlns:p14="http://schemas.microsoft.com/office/powerpoint/2010/main" val="388199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5D585C62-34A4-9942-EEC5-883EAAB5226C}"/>
              </a:ext>
            </a:extLst>
          </p:cNvPr>
          <p:cNvSpPr>
            <a:spLocks noGrp="1"/>
          </p:cNvSpPr>
          <p:nvPr>
            <p:ph type="dt" sz="half" idx="10"/>
          </p:nvPr>
        </p:nvSpPr>
        <p:spPr/>
        <p:txBody>
          <a:bodyPr/>
          <a:lstStyle>
            <a:lvl1pPr>
              <a:defRPr/>
            </a:lvl1pPr>
          </a:lstStyle>
          <a:p>
            <a:pPr>
              <a:defRPr/>
            </a:pPr>
            <a:fld id="{C61EB61A-10A5-406E-BAAB-1CB7BF484101}" type="datetime1">
              <a:rPr lang="ja-JP" altLang="en-US"/>
              <a:pPr>
                <a:defRPr/>
              </a:pPr>
              <a:t>2024/3/13</a:t>
            </a:fld>
            <a:endParaRPr lang="ja-JP" altLang="en-US"/>
          </a:p>
        </p:txBody>
      </p:sp>
      <p:sp>
        <p:nvSpPr>
          <p:cNvPr id="8" name="フッター プレースホルダー 4">
            <a:extLst>
              <a:ext uri="{FF2B5EF4-FFF2-40B4-BE49-F238E27FC236}">
                <a16:creationId xmlns:a16="http://schemas.microsoft.com/office/drawing/2014/main" id="{CEA22F04-2F38-A5D7-3E0D-722FEF5F2492}"/>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89663619-0A66-E7FF-C0F5-CB3B7C9B2EF7}"/>
              </a:ext>
            </a:extLst>
          </p:cNvPr>
          <p:cNvSpPr>
            <a:spLocks noGrp="1"/>
          </p:cNvSpPr>
          <p:nvPr>
            <p:ph type="sldNum" sz="quarter" idx="12"/>
          </p:nvPr>
        </p:nvSpPr>
        <p:spPr/>
        <p:txBody>
          <a:bodyPr/>
          <a:lstStyle>
            <a:lvl1pPr>
              <a:defRPr/>
            </a:lvl1pPr>
          </a:lstStyle>
          <a:p>
            <a:pPr>
              <a:defRPr/>
            </a:pPr>
            <a:fld id="{B588F459-450F-4125-A52C-4DBF783E63F3}" type="slidenum">
              <a:rPr lang="ja-JP" altLang="en-US"/>
              <a:pPr>
                <a:defRPr/>
              </a:pPr>
              <a:t>‹#›</a:t>
            </a:fld>
            <a:endParaRPr lang="ja-JP" altLang="en-US"/>
          </a:p>
        </p:txBody>
      </p:sp>
    </p:spTree>
    <p:extLst>
      <p:ext uri="{BB962C8B-B14F-4D97-AF65-F5344CB8AC3E}">
        <p14:creationId xmlns:p14="http://schemas.microsoft.com/office/powerpoint/2010/main" val="137139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E25270E-2FC4-35C1-A243-1D059AF0C170}"/>
              </a:ext>
            </a:extLst>
          </p:cNvPr>
          <p:cNvSpPr>
            <a:spLocks noGrp="1"/>
          </p:cNvSpPr>
          <p:nvPr>
            <p:ph type="dt" sz="half" idx="10"/>
          </p:nvPr>
        </p:nvSpPr>
        <p:spPr/>
        <p:txBody>
          <a:bodyPr/>
          <a:lstStyle>
            <a:lvl1pPr>
              <a:defRPr/>
            </a:lvl1pPr>
          </a:lstStyle>
          <a:p>
            <a:pPr>
              <a:defRPr/>
            </a:pPr>
            <a:fld id="{D8820D9B-2DFB-453B-9E66-71EA59E71A0E}" type="datetime1">
              <a:rPr lang="ja-JP" altLang="en-US"/>
              <a:pPr>
                <a:defRPr/>
              </a:pPr>
              <a:t>2024/3/13</a:t>
            </a:fld>
            <a:endParaRPr lang="ja-JP" altLang="en-US"/>
          </a:p>
        </p:txBody>
      </p:sp>
      <p:sp>
        <p:nvSpPr>
          <p:cNvPr id="4" name="フッター プレースホルダー 4">
            <a:extLst>
              <a:ext uri="{FF2B5EF4-FFF2-40B4-BE49-F238E27FC236}">
                <a16:creationId xmlns:a16="http://schemas.microsoft.com/office/drawing/2014/main" id="{51A74775-4C58-2FE5-D89F-D261E79DEAE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0865F17-5CA8-DDB3-1A86-8577AB095149}"/>
              </a:ext>
            </a:extLst>
          </p:cNvPr>
          <p:cNvSpPr>
            <a:spLocks noGrp="1"/>
          </p:cNvSpPr>
          <p:nvPr>
            <p:ph type="sldNum" sz="quarter" idx="12"/>
          </p:nvPr>
        </p:nvSpPr>
        <p:spPr>
          <a:xfrm>
            <a:off x="6974904" y="6520259"/>
            <a:ext cx="2133600" cy="365125"/>
          </a:xfrm>
        </p:spPr>
        <p:txBody>
          <a:bodyPr/>
          <a:lstStyle>
            <a:lvl1pPr>
              <a:defRPr>
                <a:latin typeface="Meiryo UI" panose="020B0604030504040204" pitchFamily="50" charset="-128"/>
                <a:ea typeface="Meiryo UI" panose="020B0604030504040204" pitchFamily="50" charset="-128"/>
              </a:defRPr>
            </a:lvl1pPr>
          </a:lstStyle>
          <a:p>
            <a:pPr>
              <a:defRPr/>
            </a:pPr>
            <a:fld id="{B1242370-49B6-497A-A9CB-F1C57C2E283E}" type="slidenum">
              <a:rPr lang="ja-JP" altLang="en-US" smtClean="0"/>
              <a:pPr>
                <a:defRPr/>
              </a:pPr>
              <a:t>‹#›</a:t>
            </a:fld>
            <a:endParaRPr lang="ja-JP" altLang="en-US"/>
          </a:p>
        </p:txBody>
      </p:sp>
    </p:spTree>
    <p:extLst>
      <p:ext uri="{BB962C8B-B14F-4D97-AF65-F5344CB8AC3E}">
        <p14:creationId xmlns:p14="http://schemas.microsoft.com/office/powerpoint/2010/main" val="317069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CC80A71-F3E8-016F-AD51-520D13D57555}"/>
              </a:ext>
            </a:extLst>
          </p:cNvPr>
          <p:cNvSpPr>
            <a:spLocks noGrp="1"/>
          </p:cNvSpPr>
          <p:nvPr>
            <p:ph type="dt" sz="half" idx="10"/>
          </p:nvPr>
        </p:nvSpPr>
        <p:spPr/>
        <p:txBody>
          <a:bodyPr/>
          <a:lstStyle>
            <a:lvl1pPr>
              <a:defRPr/>
            </a:lvl1pPr>
          </a:lstStyle>
          <a:p>
            <a:pPr>
              <a:defRPr/>
            </a:pPr>
            <a:fld id="{3FDA3A5E-8BA7-4B95-A0FB-D075B7A3CDB3}" type="datetime1">
              <a:rPr lang="ja-JP" altLang="en-US"/>
              <a:pPr>
                <a:defRPr/>
              </a:pPr>
              <a:t>2024/3/13</a:t>
            </a:fld>
            <a:endParaRPr lang="ja-JP" altLang="en-US"/>
          </a:p>
        </p:txBody>
      </p:sp>
      <p:sp>
        <p:nvSpPr>
          <p:cNvPr id="3" name="フッター プレースホルダー 4">
            <a:extLst>
              <a:ext uri="{FF2B5EF4-FFF2-40B4-BE49-F238E27FC236}">
                <a16:creationId xmlns:a16="http://schemas.microsoft.com/office/drawing/2014/main" id="{CA35F404-8A72-C872-7E19-474220D3DFA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F7E634F6-CFEC-2CC5-EDDF-464F0829F9AC}"/>
              </a:ext>
            </a:extLst>
          </p:cNvPr>
          <p:cNvSpPr>
            <a:spLocks noGrp="1"/>
          </p:cNvSpPr>
          <p:nvPr>
            <p:ph type="sldNum" sz="quarter" idx="12"/>
          </p:nvPr>
        </p:nvSpPr>
        <p:spPr>
          <a:xfrm>
            <a:off x="6974904" y="6520259"/>
            <a:ext cx="2133600" cy="365125"/>
          </a:xfrm>
        </p:spPr>
        <p:txBody>
          <a:bodyPr/>
          <a:lstStyle>
            <a:lvl1pPr>
              <a:defRPr>
                <a:latin typeface="Meiryo UI" panose="020B0604030504040204" pitchFamily="50" charset="-128"/>
                <a:ea typeface="Meiryo UI" panose="020B0604030504040204" pitchFamily="50" charset="-128"/>
              </a:defRPr>
            </a:lvl1pPr>
          </a:lstStyle>
          <a:p>
            <a:pPr>
              <a:defRPr/>
            </a:pPr>
            <a:fld id="{ACFF681C-E49F-4E85-8694-E4DDC777B265}" type="slidenum">
              <a:rPr lang="ja-JP" altLang="en-US" smtClean="0"/>
              <a:pPr>
                <a:defRPr/>
              </a:pPr>
              <a:t>‹#›</a:t>
            </a:fld>
            <a:endParaRPr lang="ja-JP" altLang="en-US" dirty="0"/>
          </a:p>
        </p:txBody>
      </p:sp>
    </p:spTree>
    <p:extLst>
      <p:ext uri="{BB962C8B-B14F-4D97-AF65-F5344CB8AC3E}">
        <p14:creationId xmlns:p14="http://schemas.microsoft.com/office/powerpoint/2010/main" val="16650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CEA096E-DDA2-9AB7-135F-1A2BBEDF40E3}"/>
              </a:ext>
            </a:extLst>
          </p:cNvPr>
          <p:cNvSpPr>
            <a:spLocks noGrp="1"/>
          </p:cNvSpPr>
          <p:nvPr>
            <p:ph type="dt" sz="half" idx="10"/>
          </p:nvPr>
        </p:nvSpPr>
        <p:spPr/>
        <p:txBody>
          <a:bodyPr/>
          <a:lstStyle>
            <a:lvl1pPr>
              <a:defRPr/>
            </a:lvl1pPr>
          </a:lstStyle>
          <a:p>
            <a:pPr>
              <a:defRPr/>
            </a:pPr>
            <a:fld id="{E6F53715-721F-4983-8706-A9184CDC5344}" type="datetime1">
              <a:rPr lang="ja-JP" altLang="en-US"/>
              <a:pPr>
                <a:defRPr/>
              </a:pPr>
              <a:t>2024/3/13</a:t>
            </a:fld>
            <a:endParaRPr lang="ja-JP" altLang="en-US"/>
          </a:p>
        </p:txBody>
      </p:sp>
      <p:sp>
        <p:nvSpPr>
          <p:cNvPr id="6" name="フッター プレースホルダー 4">
            <a:extLst>
              <a:ext uri="{FF2B5EF4-FFF2-40B4-BE49-F238E27FC236}">
                <a16:creationId xmlns:a16="http://schemas.microsoft.com/office/drawing/2014/main" id="{32FD0281-9651-2D8E-0150-10F7580DAA2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5C14C71-9EBD-EFB1-96DD-1CD9A59FF498}"/>
              </a:ext>
            </a:extLst>
          </p:cNvPr>
          <p:cNvSpPr>
            <a:spLocks noGrp="1"/>
          </p:cNvSpPr>
          <p:nvPr>
            <p:ph type="sldNum" sz="quarter" idx="12"/>
          </p:nvPr>
        </p:nvSpPr>
        <p:spPr/>
        <p:txBody>
          <a:bodyPr/>
          <a:lstStyle>
            <a:lvl1pPr>
              <a:defRPr/>
            </a:lvl1pPr>
          </a:lstStyle>
          <a:p>
            <a:pPr>
              <a:defRPr/>
            </a:pPr>
            <a:fld id="{A4A0D9F0-731D-47B3-8076-DD3BDD81910E}" type="slidenum">
              <a:rPr lang="ja-JP" altLang="en-US"/>
              <a:pPr>
                <a:defRPr/>
              </a:pPr>
              <a:t>‹#›</a:t>
            </a:fld>
            <a:endParaRPr lang="ja-JP" altLang="en-US"/>
          </a:p>
        </p:txBody>
      </p:sp>
    </p:spTree>
    <p:extLst>
      <p:ext uri="{BB962C8B-B14F-4D97-AF65-F5344CB8AC3E}">
        <p14:creationId xmlns:p14="http://schemas.microsoft.com/office/powerpoint/2010/main" val="194377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AA15732-57D6-F5CC-70A6-834228B44919}"/>
              </a:ext>
            </a:extLst>
          </p:cNvPr>
          <p:cNvSpPr>
            <a:spLocks noGrp="1"/>
          </p:cNvSpPr>
          <p:nvPr>
            <p:ph type="dt" sz="half" idx="10"/>
          </p:nvPr>
        </p:nvSpPr>
        <p:spPr/>
        <p:txBody>
          <a:bodyPr/>
          <a:lstStyle>
            <a:lvl1pPr>
              <a:defRPr/>
            </a:lvl1pPr>
          </a:lstStyle>
          <a:p>
            <a:pPr>
              <a:defRPr/>
            </a:pPr>
            <a:fld id="{A1FE19C1-7403-4048-B29C-1C5E4EA4A3F9}" type="datetime1">
              <a:rPr lang="ja-JP" altLang="en-US"/>
              <a:pPr>
                <a:defRPr/>
              </a:pPr>
              <a:t>2024/3/13</a:t>
            </a:fld>
            <a:endParaRPr lang="ja-JP" altLang="en-US"/>
          </a:p>
        </p:txBody>
      </p:sp>
      <p:sp>
        <p:nvSpPr>
          <p:cNvPr id="6" name="フッター プレースホルダー 4">
            <a:extLst>
              <a:ext uri="{FF2B5EF4-FFF2-40B4-BE49-F238E27FC236}">
                <a16:creationId xmlns:a16="http://schemas.microsoft.com/office/drawing/2014/main" id="{043BCDD4-F913-2B53-04AA-F5DDC01B6F2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3749C99-281F-79E4-06AC-5AED96CC1531}"/>
              </a:ext>
            </a:extLst>
          </p:cNvPr>
          <p:cNvSpPr>
            <a:spLocks noGrp="1"/>
          </p:cNvSpPr>
          <p:nvPr>
            <p:ph type="sldNum" sz="quarter" idx="12"/>
          </p:nvPr>
        </p:nvSpPr>
        <p:spPr/>
        <p:txBody>
          <a:bodyPr/>
          <a:lstStyle>
            <a:lvl1pPr>
              <a:defRPr/>
            </a:lvl1pPr>
          </a:lstStyle>
          <a:p>
            <a:pPr>
              <a:defRPr/>
            </a:pPr>
            <a:fld id="{1674B3DF-4ED8-4BE4-A895-64D166A3C6C1}" type="slidenum">
              <a:rPr lang="ja-JP" altLang="en-US"/>
              <a:pPr>
                <a:defRPr/>
              </a:pPr>
              <a:t>‹#›</a:t>
            </a:fld>
            <a:endParaRPr lang="ja-JP" altLang="en-US"/>
          </a:p>
        </p:txBody>
      </p:sp>
    </p:spTree>
    <p:extLst>
      <p:ext uri="{BB962C8B-B14F-4D97-AF65-F5344CB8AC3E}">
        <p14:creationId xmlns:p14="http://schemas.microsoft.com/office/powerpoint/2010/main" val="13079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117CF7A8-F57F-0DF0-4ECB-0973A1A36A3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2F267F18-809B-B9E5-E9DE-A5E963C4668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BB18025-9E5D-0B6F-107E-11030668ACD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115126C-C6B6-44CB-BD7E-AD1E11C93313}" type="datetime1">
              <a:rPr lang="ja-JP" altLang="en-US"/>
              <a:pPr>
                <a:defRPr/>
              </a:pPr>
              <a:t>2024/3/13</a:t>
            </a:fld>
            <a:endParaRPr lang="ja-JP" altLang="en-US"/>
          </a:p>
        </p:txBody>
      </p:sp>
      <p:sp>
        <p:nvSpPr>
          <p:cNvPr id="5" name="フッター プレースホルダー 4">
            <a:extLst>
              <a:ext uri="{FF2B5EF4-FFF2-40B4-BE49-F238E27FC236}">
                <a16:creationId xmlns:a16="http://schemas.microsoft.com/office/drawing/2014/main" id="{CBD744BC-CB31-1877-BFEA-C22A5FE197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852F5D7-87CD-4988-AB1A-77EFB8E285C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15B2F6-E8BA-49C2-A468-9CBE428CAC0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189"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377"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566"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754"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0528" y="491918"/>
            <a:ext cx="8783960" cy="1470025"/>
          </a:xfrm>
        </p:spPr>
        <p:txBody>
          <a:bodyPr>
            <a:normAutofit fontScale="90000"/>
          </a:bodyPr>
          <a:lstStyle/>
          <a:p>
            <a:r>
              <a:rPr kumimoji="1" lang="ja-JP" altLang="en-US" sz="3600" b="1" dirty="0">
                <a:latin typeface="Meiryo UI" pitchFamily="50" charset="-128"/>
                <a:ea typeface="Meiryo UI" pitchFamily="50" charset="-128"/>
                <a:cs typeface="Meiryo UI" pitchFamily="50" charset="-128"/>
              </a:rPr>
              <a:t>大阪府都市基盤施設</a:t>
            </a:r>
            <a:r>
              <a:rPr lang="ja-JP" altLang="en-US" sz="3600" b="1" dirty="0">
                <a:latin typeface="Meiryo UI" pitchFamily="50" charset="-128"/>
                <a:ea typeface="Meiryo UI" pitchFamily="50" charset="-128"/>
                <a:cs typeface="Meiryo UI" pitchFamily="50" charset="-128"/>
              </a:rPr>
              <a:t>維持管理技術審議会</a:t>
            </a:r>
            <a:br>
              <a:rPr kumimoji="1" lang="en-US" altLang="ja-JP" sz="3600" b="1" dirty="0">
                <a:latin typeface="Meiryo UI" pitchFamily="50" charset="-128"/>
                <a:ea typeface="Meiryo UI" pitchFamily="50" charset="-128"/>
                <a:cs typeface="Meiryo UI" pitchFamily="50" charset="-128"/>
              </a:rPr>
            </a:br>
            <a:r>
              <a:rPr kumimoji="1" lang="ja-JP" altLang="en-US" sz="3600" b="1" dirty="0">
                <a:latin typeface="Meiryo UI" pitchFamily="50" charset="-128"/>
                <a:ea typeface="Meiryo UI" pitchFamily="50" charset="-128"/>
                <a:cs typeface="Meiryo UI" pitchFamily="50" charset="-128"/>
              </a:rPr>
              <a:t>第１回　</a:t>
            </a:r>
            <a:r>
              <a:rPr lang="ja-JP" altLang="en-US" sz="3600" b="1" dirty="0">
                <a:latin typeface="Meiryo UI" pitchFamily="50" charset="-128"/>
                <a:ea typeface="Meiryo UI" pitchFamily="50" charset="-128"/>
                <a:cs typeface="Meiryo UI" pitchFamily="50" charset="-128"/>
              </a:rPr>
              <a:t>道路・橋梁等</a:t>
            </a:r>
            <a:r>
              <a:rPr kumimoji="1" lang="ja-JP" altLang="en-US" sz="3600" b="1" dirty="0">
                <a:latin typeface="Meiryo UI" pitchFamily="50" charset="-128"/>
                <a:ea typeface="Meiryo UI" pitchFamily="50" charset="-128"/>
                <a:cs typeface="Meiryo UI" pitchFamily="50" charset="-128"/>
              </a:rPr>
              <a:t>部会</a:t>
            </a:r>
            <a:br>
              <a:rPr kumimoji="1" lang="en-US" altLang="ja-JP" b="1" dirty="0">
                <a:latin typeface="Meiryo UI" pitchFamily="50" charset="-128"/>
                <a:ea typeface="Meiryo UI" pitchFamily="50" charset="-128"/>
                <a:cs typeface="Meiryo UI" pitchFamily="50" charset="-128"/>
              </a:rPr>
            </a:br>
            <a:r>
              <a:rPr kumimoji="1" lang="ja-JP" altLang="en-US" sz="2700" b="1" dirty="0">
                <a:latin typeface="Meiryo UI" pitchFamily="50" charset="-128"/>
                <a:ea typeface="Meiryo UI" pitchFamily="50" charset="-128"/>
                <a:cs typeface="Meiryo UI" pitchFamily="50" charset="-128"/>
              </a:rPr>
              <a:t>～</a:t>
            </a:r>
            <a:r>
              <a:rPr lang="ja-JP" altLang="en-US" sz="2700" b="1" dirty="0">
                <a:latin typeface="Meiryo UI" pitchFamily="50" charset="-128"/>
                <a:ea typeface="Meiryo UI" pitchFamily="50" charset="-128"/>
                <a:cs typeface="Meiryo UI" pitchFamily="50" charset="-128"/>
              </a:rPr>
              <a:t>戦略的な維持管理の推進について～</a:t>
            </a:r>
            <a:endParaRPr kumimoji="1" lang="ja-JP" altLang="en-US" sz="2700" b="1" dirty="0">
              <a:latin typeface="Meiryo UI" pitchFamily="50" charset="-128"/>
              <a:ea typeface="Meiryo UI" pitchFamily="50" charset="-128"/>
              <a:cs typeface="Meiryo UI" pitchFamily="50" charset="-128"/>
            </a:endParaRPr>
          </a:p>
        </p:txBody>
      </p:sp>
      <p:sp>
        <p:nvSpPr>
          <p:cNvPr id="4" name="コンテンツ プレースホルダー 2"/>
          <p:cNvSpPr txBox="1">
            <a:spLocks/>
          </p:cNvSpPr>
          <p:nvPr/>
        </p:nvSpPr>
        <p:spPr>
          <a:xfrm>
            <a:off x="611560" y="2212963"/>
            <a:ext cx="8064896" cy="3672408"/>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800"/>
              </a:lnSpc>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（１）街路樹の状況</a:t>
            </a:r>
          </a:p>
          <a:p>
            <a:pPr marL="0" indent="0">
              <a:lnSpc>
                <a:spcPts val="2000"/>
              </a:lnSpc>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１）街路樹の現状</a:t>
            </a: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街路樹の維持管理体制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00"/>
              </a:lnSpc>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（２）現計画の振り返りと検証</a:t>
            </a: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１）現計画における取り組み内容に対する評価</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２）街路樹における維持管理の取組状況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点検、診断の取組状況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街路樹診断計画への対応状況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300"/>
              </a:lnSpc>
              <a:buNone/>
            </a:pPr>
            <a:r>
              <a:rPr lang="ja-JP" altLang="en-US" sz="2400" b="1" dirty="0">
                <a:latin typeface="BIZ UDゴシック" panose="020B0400000000000000" pitchFamily="49" charset="-128"/>
                <a:ea typeface="BIZ UDゴシック" panose="020B0400000000000000" pitchFamily="49" charset="-128"/>
                <a:cs typeface="Meiryo UI" panose="020B0604030504040204" pitchFamily="50" charset="-128"/>
              </a:rPr>
              <a:t> </a:t>
            </a:r>
            <a:endParaRPr lang="en-US" altLang="ja-JP" sz="2400" b="1"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2400" b="1" dirty="0">
                <a:latin typeface="BIZ UDゴシック" panose="020B0400000000000000" pitchFamily="49" charset="-128"/>
                <a:ea typeface="BIZ UDゴシック" panose="020B0400000000000000" pitchFamily="49" charset="-128"/>
              </a:rPr>
              <a:t> </a:t>
            </a:r>
            <a:r>
              <a:rPr lang="ja-JP" altLang="en-US" sz="2400" b="1" dirty="0">
                <a:latin typeface="Meiryo UI" panose="020B0604030504040204" pitchFamily="50" charset="-128"/>
                <a:ea typeface="Meiryo UI" panose="020B0604030504040204" pitchFamily="50" charset="-128"/>
              </a:rPr>
              <a:t>（３）課題認識・論点</a:t>
            </a:r>
            <a:endParaRPr lang="en-US" altLang="ja-JP" sz="2400" b="1" dirty="0">
              <a:latin typeface="Meiryo UI" panose="020B0604030504040204" pitchFamily="50" charset="-128"/>
              <a:ea typeface="Meiryo UI" panose="020B0604030504040204"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dirty="0">
                <a:latin typeface="Meiryo UI" pitchFamily="50" charset="-128"/>
                <a:ea typeface="Meiryo UI" pitchFamily="50" charset="-128"/>
                <a:cs typeface="Meiryo UI" pitchFamily="50" charset="-128"/>
              </a:rPr>
              <a:t>大阪府都市基盤施設維持管理技術審議会　</a:t>
            </a:r>
            <a:r>
              <a:rPr lang="ja-JP" altLang="en-US" sz="2400" b="1" dirty="0">
                <a:latin typeface="Meiryo UI" pitchFamily="50" charset="-128"/>
                <a:ea typeface="Meiryo UI" pitchFamily="50" charset="-128"/>
                <a:cs typeface="Meiryo UI" pitchFamily="50" charset="-128"/>
              </a:rPr>
              <a:t>道路・橋梁等</a:t>
            </a:r>
            <a:r>
              <a:rPr kumimoji="1" lang="ja-JP" altLang="en-US" sz="2400" b="1" dirty="0">
                <a:latin typeface="Meiryo UI" pitchFamily="50" charset="-128"/>
                <a:ea typeface="Meiryo UI" pitchFamily="50" charset="-128"/>
                <a:cs typeface="Meiryo UI" pitchFamily="50" charset="-128"/>
              </a:rPr>
              <a:t>部会</a:t>
            </a:r>
          </a:p>
        </p:txBody>
      </p:sp>
      <p:sp>
        <p:nvSpPr>
          <p:cNvPr id="6" name="スライド番号プレースホルダー 2">
            <a:extLst>
              <a:ext uri="{FF2B5EF4-FFF2-40B4-BE49-F238E27FC236}">
                <a16:creationId xmlns:a16="http://schemas.microsoft.com/office/drawing/2014/main" id="{84174C18-1F04-4046-BDB6-6E21AD522F62}"/>
              </a:ext>
            </a:extLst>
          </p:cNvPr>
          <p:cNvSpPr>
            <a:spLocks noGrp="1"/>
          </p:cNvSpPr>
          <p:nvPr>
            <p:ph type="sldNum" sz="quarter" idx="12"/>
          </p:nvPr>
        </p:nvSpPr>
        <p:spPr>
          <a:xfrm>
            <a:off x="8388424" y="6520259"/>
            <a:ext cx="72008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76131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10</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32084" y="0"/>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white">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１）街路樹における維持管理の取組状況</a:t>
            </a:r>
          </a:p>
        </p:txBody>
      </p:sp>
      <p:sp>
        <p:nvSpPr>
          <p:cNvPr id="11" name="コンテンツ プレースホルダー 2">
            <a:extLst>
              <a:ext uri="{FF2B5EF4-FFF2-40B4-BE49-F238E27FC236}">
                <a16:creationId xmlns:a16="http://schemas.microsoft.com/office/drawing/2014/main" id="{1A6DFA67-A709-4C9E-85F7-433C5D825F77}"/>
              </a:ext>
            </a:extLst>
          </p:cNvPr>
          <p:cNvSpPr txBox="1">
            <a:spLocks/>
          </p:cNvSpPr>
          <p:nvPr/>
        </p:nvSpPr>
        <p:spPr>
          <a:xfrm>
            <a:off x="138190" y="610612"/>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1-3</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　街路樹更新状況</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2" name="Text Box 5">
            <a:extLst>
              <a:ext uri="{FF2B5EF4-FFF2-40B4-BE49-F238E27FC236}">
                <a16:creationId xmlns:a16="http://schemas.microsoft.com/office/drawing/2014/main" id="{E1B3BFEE-201B-47E9-9812-8B08D6F4086D}"/>
              </a:ext>
            </a:extLst>
          </p:cNvPr>
          <p:cNvSpPr txBox="1">
            <a:spLocks noChangeArrowheads="1"/>
          </p:cNvSpPr>
          <p:nvPr/>
        </p:nvSpPr>
        <p:spPr bwMode="auto">
          <a:xfrm>
            <a:off x="362025" y="5815218"/>
            <a:ext cx="8805639" cy="86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500"/>
              </a:lnSpc>
              <a:spcBef>
                <a:spcPts val="600"/>
              </a:spcBef>
              <a:buFont typeface="Arial" panose="020B0604020202020204" pitchFamily="34" charset="0"/>
              <a:buNone/>
            </a:pPr>
            <a:endParaRPr lang="en-US" altLang="ja-JP" sz="1800" b="1"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　　⇒</a:t>
            </a:r>
            <a:r>
              <a:rPr lang="ja-JP" altLang="en-US" sz="1800" b="1" u="sng" dirty="0">
                <a:latin typeface="Meiryo UI" panose="020B0604030504040204" pitchFamily="50" charset="-128"/>
                <a:ea typeface="Meiryo UI" panose="020B0604030504040204" pitchFamily="50" charset="-128"/>
              </a:rPr>
              <a:t>危険木撤去等の安全対策は実施出来ているものの、樹木更新（植替え）</a:t>
            </a:r>
            <a:endParaRPr lang="en-US" altLang="ja-JP" sz="1800" b="1" u="sng"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　　　　</a:t>
            </a:r>
            <a:r>
              <a:rPr lang="ja-JP" altLang="en-US" sz="1800" b="1" u="sng" dirty="0">
                <a:latin typeface="Meiryo UI" panose="020B0604030504040204" pitchFamily="50" charset="-128"/>
                <a:ea typeface="Meiryo UI" panose="020B0604030504040204" pitchFamily="50" charset="-128"/>
              </a:rPr>
              <a:t>に十分対応出来ていない</a:t>
            </a:r>
            <a:r>
              <a:rPr lang="ja-JP" altLang="en-US" sz="1800" b="1" dirty="0">
                <a:latin typeface="Meiryo UI" panose="020B0604030504040204" pitchFamily="50" charset="-128"/>
                <a:ea typeface="Meiryo UI" panose="020B0604030504040204" pitchFamily="50" charset="-128"/>
              </a:rPr>
              <a:t>　</a:t>
            </a:r>
            <a:endParaRPr lang="en-US" altLang="ja-JP" sz="1800" b="1" dirty="0">
              <a:latin typeface="Meiryo UI" panose="020B0604030504040204" pitchFamily="50" charset="-128"/>
              <a:ea typeface="Meiryo UI" panose="020B0604030504040204" pitchFamily="50" charset="-128"/>
            </a:endParaRPr>
          </a:p>
        </p:txBody>
      </p:sp>
      <p:sp>
        <p:nvSpPr>
          <p:cNvPr id="10" name="Text Box 5">
            <a:extLst>
              <a:ext uri="{FF2B5EF4-FFF2-40B4-BE49-F238E27FC236}">
                <a16:creationId xmlns:a16="http://schemas.microsoft.com/office/drawing/2014/main" id="{786C95EC-FC94-431F-B5E5-3A7F96BEF46A}"/>
              </a:ext>
            </a:extLst>
          </p:cNvPr>
          <p:cNvSpPr txBox="1">
            <a:spLocks noChangeArrowheads="1"/>
          </p:cNvSpPr>
          <p:nvPr/>
        </p:nvSpPr>
        <p:spPr bwMode="auto">
          <a:xfrm>
            <a:off x="179104" y="1227068"/>
            <a:ext cx="8864312"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None/>
            </a:pPr>
            <a:r>
              <a:rPr lang="ja-JP" altLang="en-US" sz="1800" dirty="0">
                <a:latin typeface="Meiryo UI" panose="020B0604030504040204" pitchFamily="50" charset="-128"/>
                <a:ea typeface="Meiryo UI" panose="020B0604030504040204" pitchFamily="50" charset="-128"/>
              </a:rPr>
              <a:t>（更新等の実績：</a:t>
            </a:r>
            <a:r>
              <a:rPr lang="en-US" altLang="ja-JP" sz="1800" dirty="0">
                <a:latin typeface="Meiryo UI" panose="020B0604030504040204" pitchFamily="50" charset="-128"/>
                <a:ea typeface="Meiryo UI" panose="020B0604030504040204" pitchFamily="50" charset="-128"/>
              </a:rPr>
              <a:t>R</a:t>
            </a:r>
            <a:r>
              <a:rPr lang="ja-JP" altLang="en-US" sz="1800" dirty="0">
                <a:latin typeface="Meiryo UI" panose="020B0604030504040204" pitchFamily="50" charset="-128"/>
                <a:ea typeface="Meiryo UI" panose="020B0604030504040204" pitchFamily="50" charset="-128"/>
              </a:rPr>
              <a:t>元年度～</a:t>
            </a:r>
            <a:r>
              <a:rPr lang="en-US" altLang="ja-JP" sz="1800" dirty="0">
                <a:latin typeface="Meiryo UI" panose="020B0604030504040204" pitchFamily="50" charset="-128"/>
                <a:ea typeface="Meiryo UI" panose="020B0604030504040204" pitchFamily="50" charset="-128"/>
              </a:rPr>
              <a:t>R4</a:t>
            </a:r>
            <a:r>
              <a:rPr lang="ja-JP" altLang="en-US" sz="1800" dirty="0">
                <a:latin typeface="Meiryo UI" panose="020B0604030504040204" pitchFamily="50" charset="-128"/>
                <a:ea typeface="Meiryo UI" panose="020B0604030504040204" pitchFamily="50" charset="-128"/>
              </a:rPr>
              <a:t>年度）</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●点検結果に基づき、老木化による枯損、枝折れ、根上がりなどが発生し、歩行者等の安全</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確保のための改善措置が必要な樹木について、撤去のうえ、以下の対応を実施</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en-US" altLang="ja-JP" sz="1800" u="sng" dirty="0">
                <a:latin typeface="Meiryo UI" panose="020B0604030504040204" pitchFamily="50" charset="-128"/>
                <a:ea typeface="Meiryo UI" panose="020B0604030504040204" pitchFamily="50" charset="-128"/>
              </a:rPr>
              <a:t>  </a:t>
            </a:r>
            <a:r>
              <a:rPr lang="ja-JP" altLang="en-US" sz="1600" u="sng" dirty="0">
                <a:latin typeface="Meiryo UI" panose="020B0604030504040204" pitchFamily="50" charset="-128"/>
                <a:ea typeface="Meiryo UI" panose="020B0604030504040204" pitchFamily="50" charset="-128"/>
              </a:rPr>
              <a:t>対象本数：高木</a:t>
            </a:r>
            <a:r>
              <a:rPr lang="en-US" altLang="ja-JP" sz="1600" u="sng" dirty="0">
                <a:latin typeface="Meiryo UI" panose="020B0604030504040204" pitchFamily="50" charset="-128"/>
                <a:ea typeface="Meiryo UI" panose="020B0604030504040204" pitchFamily="50" charset="-128"/>
              </a:rPr>
              <a:t>3,492</a:t>
            </a:r>
            <a:r>
              <a:rPr lang="ja-JP" altLang="en-US" sz="1600" u="sng" dirty="0">
                <a:latin typeface="Meiryo UI" panose="020B0604030504040204" pitchFamily="50" charset="-128"/>
                <a:ea typeface="Meiryo UI" panose="020B0604030504040204" pitchFamily="50" charset="-128"/>
              </a:rPr>
              <a:t>本</a:t>
            </a:r>
            <a:r>
              <a:rPr lang="ja-JP" altLang="en-US" sz="1600" dirty="0">
                <a:latin typeface="Meiryo UI" panose="020B0604030504040204" pitchFamily="50" charset="-128"/>
                <a:ea typeface="Meiryo UI" panose="020B0604030504040204" pitchFamily="50" charset="-128"/>
              </a:rPr>
              <a:t>（①＋②）</a:t>
            </a:r>
            <a:endParaRPr lang="en-US" altLang="ja-JP" sz="16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１）植栽を実施</a:t>
            </a:r>
            <a:endParaRPr lang="en-US" altLang="ja-JP" sz="1600" dirty="0">
              <a:latin typeface="Meiryo UI" panose="020B0604030504040204" pitchFamily="50" charset="-128"/>
              <a:ea typeface="Meiryo UI" panose="020B0604030504040204" pitchFamily="50" charset="-128"/>
            </a:endParaRPr>
          </a:p>
          <a:p>
            <a:pPr eaLnBrk="1" hangingPunct="1">
              <a:spcBef>
                <a:spcPts val="600"/>
              </a:spcBef>
              <a:buNone/>
            </a:pPr>
            <a:r>
              <a:rPr lang="ja-JP" altLang="en-US" sz="1600">
                <a:latin typeface="Meiryo UI"/>
                <a:ea typeface="Meiryo UI"/>
              </a:rPr>
              <a:t>　　 ・高木→高木（同種の樹木に植替え　例：ケヤキ→ケヤキ）　  </a:t>
            </a:r>
            <a:r>
              <a:rPr lang="en-US" altLang="ja-JP" sz="1600" dirty="0">
                <a:latin typeface="Meiryo UI"/>
                <a:ea typeface="Meiryo UI"/>
              </a:rPr>
              <a:t>405</a:t>
            </a:r>
            <a:r>
              <a:rPr lang="ja-JP" altLang="en-US" sz="1600">
                <a:latin typeface="Meiryo UI"/>
                <a:ea typeface="Meiryo UI"/>
              </a:rPr>
              <a:t>本</a:t>
            </a:r>
            <a:endParaRPr lang="en-US" altLang="ja-JP" sz="1600">
              <a:latin typeface="Meiryo UI"/>
              <a:ea typeface="Meiryo UI"/>
            </a:endParaRPr>
          </a:p>
          <a:p>
            <a:pPr eaLnBrk="1" hangingPunct="1">
              <a:spcBef>
                <a:spcPts val="600"/>
              </a:spcBef>
              <a:buNone/>
            </a:pPr>
            <a:r>
              <a:rPr lang="ja-JP" altLang="en-US" sz="1600" dirty="0">
                <a:latin typeface="Meiryo UI" panose="020B0604030504040204" pitchFamily="50" charset="-128"/>
                <a:ea typeface="Meiryo UI" panose="020B0604030504040204" pitchFamily="50" charset="-128"/>
              </a:rPr>
              <a:t> 　  ・高木→高木（別種の樹木に植替え　例：ケヤキ→ハナミズキ）</a:t>
            </a:r>
            <a:r>
              <a:rPr lang="en-US" altLang="ja-JP" sz="1600" dirty="0">
                <a:latin typeface="Meiryo UI" panose="020B0604030504040204" pitchFamily="50" charset="-128"/>
                <a:ea typeface="Meiryo UI" panose="020B0604030504040204" pitchFamily="50" charset="-128"/>
              </a:rPr>
              <a:t>279</a:t>
            </a:r>
            <a:r>
              <a:rPr lang="ja-JP" altLang="en-US" sz="1600" dirty="0">
                <a:latin typeface="Meiryo UI" panose="020B0604030504040204" pitchFamily="50" charset="-128"/>
                <a:ea typeface="Meiryo UI" panose="020B0604030504040204" pitchFamily="50" charset="-128"/>
              </a:rPr>
              <a:t>本</a:t>
            </a:r>
            <a:endParaRPr lang="en-US" altLang="ja-JP" sz="1600" dirty="0">
              <a:latin typeface="Meiryo UI" panose="020B0604030504040204" pitchFamily="50" charset="-128"/>
              <a:ea typeface="Meiryo UI" panose="020B0604030504040204" pitchFamily="50" charset="-128"/>
            </a:endParaRPr>
          </a:p>
          <a:p>
            <a:pPr eaLnBrk="1" hangingPunct="1">
              <a:spcBef>
                <a:spcPts val="600"/>
              </a:spcBef>
              <a:buNone/>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・高木→低木（例：ケヤキ→シャリンバイ）　　　　　　　　　　　　　</a:t>
            </a:r>
            <a:r>
              <a:rPr lang="en-US" altLang="ja-JP" sz="1600" dirty="0">
                <a:latin typeface="Meiryo UI" panose="020B0604030504040204" pitchFamily="50" charset="-128"/>
                <a:ea typeface="Meiryo UI" panose="020B0604030504040204" pitchFamily="50" charset="-128"/>
              </a:rPr>
              <a:t>260</a:t>
            </a:r>
            <a:r>
              <a:rPr lang="ja-JP" altLang="en-US" sz="1600" dirty="0">
                <a:latin typeface="Meiryo UI" panose="020B0604030504040204" pitchFamily="50" charset="-128"/>
                <a:ea typeface="Meiryo UI" panose="020B0604030504040204" pitchFamily="50" charset="-128"/>
              </a:rPr>
              <a:t>本</a:t>
            </a:r>
            <a:endParaRPr lang="en-US" altLang="ja-JP" sz="1600" dirty="0">
              <a:latin typeface="Meiryo UI" panose="020B0604030504040204" pitchFamily="50" charset="-128"/>
              <a:ea typeface="Meiryo UI" panose="020B0604030504040204" pitchFamily="50" charset="-128"/>
            </a:endParaRPr>
          </a:p>
          <a:p>
            <a:pPr eaLnBrk="1" hangingPunct="1">
              <a:spcBef>
                <a:spcPts val="600"/>
              </a:spcBef>
              <a:buNone/>
            </a:pPr>
            <a:r>
              <a:rPr lang="ja-JP" altLang="en-US" sz="1600" dirty="0">
                <a:latin typeface="Meiryo UI" panose="020B0604030504040204" pitchFamily="50" charset="-128"/>
                <a:ea typeface="Meiryo UI" panose="020B0604030504040204" pitchFamily="50" charset="-128"/>
              </a:rPr>
              <a:t>　　 ・</a:t>
            </a:r>
            <a:r>
              <a:rPr lang="ja-JP" altLang="en-US" sz="1600" u="sng" dirty="0">
                <a:latin typeface="Meiryo UI" panose="020B0604030504040204" pitchFamily="50" charset="-128"/>
                <a:ea typeface="Meiryo UI" panose="020B0604030504040204" pitchFamily="50" charset="-128"/>
              </a:rPr>
              <a:t>撤去のみを実施（今後、補植予定あり）　　　　　　　　　　　　　 </a:t>
            </a:r>
            <a:r>
              <a:rPr lang="en-US" altLang="ja-JP" sz="1600" u="sng" dirty="0">
                <a:latin typeface="Meiryo UI" panose="020B0604030504040204" pitchFamily="50" charset="-128"/>
                <a:ea typeface="Meiryo UI" panose="020B0604030504040204" pitchFamily="50" charset="-128"/>
              </a:rPr>
              <a:t>355</a:t>
            </a:r>
            <a:r>
              <a:rPr lang="ja-JP" altLang="en-US" sz="1600" u="sng" dirty="0">
                <a:latin typeface="Meiryo UI" panose="020B0604030504040204" pitchFamily="50" charset="-128"/>
                <a:ea typeface="Meiryo UI" panose="020B0604030504040204" pitchFamily="50" charset="-128"/>
              </a:rPr>
              <a:t>本</a:t>
            </a:r>
            <a:endParaRPr lang="en-US" altLang="ja-JP" sz="1600" u="sng" dirty="0">
              <a:latin typeface="Meiryo UI" panose="020B0604030504040204" pitchFamily="50" charset="-128"/>
              <a:ea typeface="Meiryo UI" panose="020B0604030504040204" pitchFamily="50" charset="-128"/>
            </a:endParaRPr>
          </a:p>
          <a:p>
            <a:pPr eaLnBrk="1" hangingPunct="1">
              <a:spcBef>
                <a:spcPts val="600"/>
              </a:spcBef>
              <a:buNone/>
            </a:pPr>
            <a:r>
              <a:rPr lang="ja-JP" altLang="en-US" sz="1600" dirty="0">
                <a:latin typeface="Meiryo UI" panose="020B0604030504040204" pitchFamily="50" charset="-128"/>
                <a:ea typeface="Meiryo UI" panose="020B0604030504040204" pitchFamily="50" charset="-128"/>
              </a:rPr>
              <a:t>　　　　　　　　　                                                         計 </a:t>
            </a:r>
            <a:r>
              <a:rPr lang="en-US" altLang="ja-JP" sz="1600" dirty="0">
                <a:latin typeface="Meiryo UI" panose="020B0604030504040204" pitchFamily="50" charset="-128"/>
                <a:ea typeface="Meiryo UI" panose="020B0604030504040204" pitchFamily="50" charset="-128"/>
              </a:rPr>
              <a:t>1,299</a:t>
            </a:r>
            <a:r>
              <a:rPr lang="ja-JP" altLang="en-US" sz="1600" dirty="0">
                <a:latin typeface="Meiryo UI" panose="020B0604030504040204" pitchFamily="50" charset="-128"/>
                <a:ea typeface="Meiryo UI" panose="020B0604030504040204" pitchFamily="50" charset="-128"/>
              </a:rPr>
              <a:t>本　①</a:t>
            </a:r>
            <a:endParaRPr lang="en-US" altLang="ja-JP" sz="16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２）歩道幅員が狭小など、撤去のみを実施</a:t>
            </a:r>
            <a:endParaRPr lang="en-US" altLang="ja-JP" sz="16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計　</a:t>
            </a:r>
            <a:r>
              <a:rPr lang="en-US" altLang="ja-JP" sz="1600" dirty="0">
                <a:latin typeface="Meiryo UI" panose="020B0604030504040204" pitchFamily="50" charset="-128"/>
                <a:ea typeface="Meiryo UI" panose="020B0604030504040204" pitchFamily="50" charset="-128"/>
              </a:rPr>
              <a:t>2,193</a:t>
            </a:r>
            <a:r>
              <a:rPr lang="ja-JP" altLang="en-US" sz="1600" dirty="0">
                <a:latin typeface="Meiryo UI" panose="020B0604030504040204" pitchFamily="50" charset="-128"/>
                <a:ea typeface="Meiryo UI" panose="020B0604030504040204" pitchFamily="50" charset="-128"/>
              </a:rPr>
              <a:t>本 ②</a:t>
            </a:r>
            <a:endParaRPr lang="en-US" altLang="ja-JP" sz="1600" dirty="0">
              <a:latin typeface="Meiryo UI" panose="020B0604030504040204" pitchFamily="50" charset="-128"/>
              <a:ea typeface="Meiryo UI" panose="020B0604030504040204" pitchFamily="50" charset="-128"/>
            </a:endParaRPr>
          </a:p>
          <a:p>
            <a:pPr eaLnBrk="1" hangingPunct="1">
              <a:spcBef>
                <a:spcPts val="600"/>
              </a:spcBef>
              <a:buNone/>
            </a:pPr>
            <a:endParaRPr lang="en-US" altLang="ja-JP" sz="1600" dirty="0">
              <a:latin typeface="Meiryo UI" panose="020B0604030504040204" pitchFamily="50" charset="-128"/>
              <a:ea typeface="Meiryo UI" panose="020B0604030504040204" pitchFamily="50" charset="-128"/>
            </a:endParaRPr>
          </a:p>
          <a:p>
            <a:pPr eaLnBrk="1" hangingPunct="1">
              <a:spcBef>
                <a:spcPts val="600"/>
              </a:spcBef>
              <a:buNone/>
            </a:pP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EBD8330B-FC48-4308-ADA0-C8DAB9089FA9}"/>
              </a:ext>
            </a:extLst>
          </p:cNvPr>
          <p:cNvSpPr/>
          <p:nvPr/>
        </p:nvSpPr>
        <p:spPr>
          <a:xfrm>
            <a:off x="5770988" y="4228708"/>
            <a:ext cx="792088" cy="360040"/>
          </a:xfrm>
          <a:prstGeom prst="rect">
            <a:avLst/>
          </a:prstGeom>
          <a:solidFill>
            <a:srgbClr val="FFFF00">
              <a:alpha val="27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281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59E4A-DF97-634D-913E-4938A75B763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706A132-7019-E55E-DA15-67E802E1B26E}"/>
              </a:ext>
            </a:extLst>
          </p:cNvPr>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11</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5019707C-FC10-D7C0-69E0-1E7570A77F1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1402AC31-6143-79EF-D068-8893BB44AE62}"/>
              </a:ext>
            </a:extLst>
          </p:cNvPr>
          <p:cNvSpPr>
            <a:spLocks noChangeArrowheads="1"/>
          </p:cNvSpPr>
          <p:nvPr/>
        </p:nvSpPr>
        <p:spPr bwMode="white">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２）現計画における取組み内容に対する評価</a:t>
            </a:r>
          </a:p>
        </p:txBody>
      </p:sp>
      <p:sp>
        <p:nvSpPr>
          <p:cNvPr id="4" name="テキスト ボックス 3">
            <a:extLst>
              <a:ext uri="{FF2B5EF4-FFF2-40B4-BE49-F238E27FC236}">
                <a16:creationId xmlns:a16="http://schemas.microsoft.com/office/drawing/2014/main" id="{A18477F1-6EC5-0B94-591F-869CEF15F75C}"/>
              </a:ext>
            </a:extLst>
          </p:cNvPr>
          <p:cNvSpPr txBox="1"/>
          <p:nvPr/>
        </p:nvSpPr>
        <p:spPr>
          <a:xfrm>
            <a:off x="1110028" y="6243260"/>
            <a:ext cx="7830929" cy="276999"/>
          </a:xfrm>
          <a:prstGeom prst="rect">
            <a:avLst/>
          </a:prstGeom>
          <a:noFill/>
        </p:spPr>
        <p:txBody>
          <a:bodyPr wrap="square">
            <a:spAutoFit/>
          </a:bodyPr>
          <a:lstStyle/>
          <a:p>
            <a:pPr algn="r" eaLnBrk="1" hangingPunct="1">
              <a:spcBef>
                <a:spcPct val="0"/>
              </a:spcBef>
              <a:buFont typeface="Arial" panose="020B0604020202020204" pitchFamily="34" charset="0"/>
              <a:buNone/>
            </a:pP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凡例</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〇：ほぼ計画通り実施　△：一部実施できていない　</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：実施できていない</a:t>
            </a:r>
          </a:p>
        </p:txBody>
      </p:sp>
      <p:graphicFrame>
        <p:nvGraphicFramePr>
          <p:cNvPr id="7" name="表 6">
            <a:extLst>
              <a:ext uri="{FF2B5EF4-FFF2-40B4-BE49-F238E27FC236}">
                <a16:creationId xmlns:a16="http://schemas.microsoft.com/office/drawing/2014/main" id="{2E55F751-641F-47FB-B304-3EF5D7157318}"/>
              </a:ext>
            </a:extLst>
          </p:cNvPr>
          <p:cNvGraphicFramePr>
            <a:graphicFrameLocks noGrp="1"/>
          </p:cNvGraphicFramePr>
          <p:nvPr>
            <p:extLst>
              <p:ext uri="{D42A27DB-BD31-4B8C-83A1-F6EECF244321}">
                <p14:modId xmlns:p14="http://schemas.microsoft.com/office/powerpoint/2010/main" val="26682261"/>
              </p:ext>
            </p:extLst>
          </p:nvPr>
        </p:nvGraphicFramePr>
        <p:xfrm>
          <a:off x="179512" y="952338"/>
          <a:ext cx="8761445" cy="5134696"/>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333661929"/>
                    </a:ext>
                  </a:extLst>
                </a:gridCol>
                <a:gridCol w="1944216">
                  <a:extLst>
                    <a:ext uri="{9D8B030D-6E8A-4147-A177-3AD203B41FA5}">
                      <a16:colId xmlns:a16="http://schemas.microsoft.com/office/drawing/2014/main" val="1726360541"/>
                    </a:ext>
                  </a:extLst>
                </a:gridCol>
                <a:gridCol w="504056">
                  <a:extLst>
                    <a:ext uri="{9D8B030D-6E8A-4147-A177-3AD203B41FA5}">
                      <a16:colId xmlns:a16="http://schemas.microsoft.com/office/drawing/2014/main" val="3905885065"/>
                    </a:ext>
                  </a:extLst>
                </a:gridCol>
                <a:gridCol w="4656989">
                  <a:extLst>
                    <a:ext uri="{9D8B030D-6E8A-4147-A177-3AD203B41FA5}">
                      <a16:colId xmlns:a16="http://schemas.microsoft.com/office/drawing/2014/main" val="1436738021"/>
                    </a:ext>
                  </a:extLst>
                </a:gridCol>
              </a:tblGrid>
              <a:tr h="315166">
                <a:tc rowSpan="2">
                  <a:txBody>
                    <a:bodyPr/>
                    <a:lstStyle/>
                    <a:p>
                      <a:pPr algn="ctr">
                        <a:lnSpc>
                          <a:spcPts val="1920"/>
                        </a:lnSpc>
                      </a:pPr>
                      <a:r>
                        <a:rPr kumimoji="1" lang="ja-JP" altLang="en-US" sz="1200" dirty="0">
                          <a:latin typeface="BIZ UDゴシック" panose="020B0400000000000000" pitchFamily="49" charset="-128"/>
                          <a:ea typeface="BIZ UDゴシック" panose="020B0400000000000000" pitchFamily="49" charset="-128"/>
                        </a:rPr>
                        <a:t>取組の観点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lnSpc>
                          <a:spcPts val="1920"/>
                        </a:lnSpc>
                      </a:pPr>
                      <a:r>
                        <a:rPr kumimoji="1" lang="ja-JP" altLang="en-US" sz="1200" dirty="0">
                          <a:latin typeface="BIZ UDゴシック" panose="020B0400000000000000" pitchFamily="49" charset="-128"/>
                          <a:ea typeface="BIZ UDゴシック" panose="020B0400000000000000" pitchFamily="49" charset="-128"/>
                        </a:rPr>
                        <a:t>主な取組み内容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ts val="1920"/>
                        </a:lnSpc>
                      </a:pPr>
                      <a:r>
                        <a:rPr kumimoji="1" lang="ja-JP" altLang="en-US" sz="1200" dirty="0">
                          <a:latin typeface="BIZ UDゴシック" panose="020B0400000000000000" pitchFamily="49" charset="-128"/>
                          <a:ea typeface="BIZ UDゴシック" panose="020B0400000000000000" pitchFamily="49" charset="-128"/>
                        </a:rPr>
                        <a:t>評価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36896257"/>
                  </a:ext>
                </a:extLst>
              </a:tr>
              <a:tr h="520093">
                <a:tc vMerge="1">
                  <a:txBody>
                    <a:bodyPr/>
                    <a:lstStyle/>
                    <a:p>
                      <a:endParaRPr kumimoji="1" lang="ja-JP" altLang="en-US" sz="16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pPr algn="ctr">
                        <a:lnSpc>
                          <a:spcPts val="1920"/>
                        </a:lnSpc>
                      </a:pP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a:txBody>
                  <a:tcPr vert="ea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a:lnSpc>
                          <a:spcPts val="1920"/>
                        </a:lnSpc>
                      </a:pPr>
                      <a:r>
                        <a:rPr kumimoji="1" lang="ja-JP" altLang="en-US" sz="1200" b="1" dirty="0">
                          <a:solidFill>
                            <a:schemeClr val="bg1"/>
                          </a:solidFill>
                          <a:latin typeface="BIZ UDゴシック" panose="020B0400000000000000" pitchFamily="49" charset="-128"/>
                          <a:ea typeface="BIZ UDゴシック" panose="020B0400000000000000" pitchFamily="49" charset="-128"/>
                        </a:rPr>
                        <a:t>概要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852591717"/>
                  </a:ext>
                </a:extLst>
              </a:tr>
              <a:tr h="606831">
                <a:tc>
                  <a:txBody>
                    <a:bodyPr/>
                    <a:lstStyle/>
                    <a:p>
                      <a:pPr marL="180000" indent="-180000">
                        <a:lnSpc>
                          <a:spcPts val="192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①点検業務の充実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ts val="192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点検の実施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920"/>
                        </a:lnSpc>
                      </a:pPr>
                      <a:r>
                        <a:rPr kumimoji="1" lang="ja-JP" altLang="en-US" sz="1200" kern="1200" noProof="0" dirty="0">
                          <a:solidFill>
                            <a:schemeClr val="dk1"/>
                          </a:solidFill>
                          <a:latin typeface="BIZ UDゴシック" panose="020B0400000000000000" pitchFamily="49" charset="-128"/>
                          <a:ea typeface="BIZ UDゴシック" panose="020B0400000000000000" pitchFamily="49" charset="-128"/>
                          <a:cs typeface="+mn-cs"/>
                        </a:rPr>
                        <a:t>〇</a:t>
                      </a:r>
                      <a:endParaRPr kumimoji="1" lang="en-US" altLang="ja-JP" sz="1200" kern="1200" noProof="0" dirty="0">
                        <a:solidFill>
                          <a:schemeClr val="dk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indent="-180000" algn="l" defTabSz="914377" rtl="0" eaLnBrk="1" latinLnBrk="0" hangingPunct="1">
                        <a:lnSpc>
                          <a:spcPts val="1920"/>
                        </a:lnSpc>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・日常パトロールの実施</a:t>
                      </a:r>
                      <a:endParaRPr kumimoji="1" lang="ja-JP" altLang="ja-JP" sz="1200" kern="1200" dirty="0">
                        <a:solidFill>
                          <a:schemeClr val="dk1"/>
                        </a:solidFill>
                        <a:latin typeface="BIZ UDゴシック" panose="020B0400000000000000" pitchFamily="49" charset="-128"/>
                        <a:ea typeface="BIZ UDゴシック" panose="020B0400000000000000" pitchFamily="49" charset="-128"/>
                        <a:cs typeface="+mn-cs"/>
                      </a:endParaRPr>
                    </a:p>
                    <a:p>
                      <a:pPr marL="180000" lvl="0" indent="-180000" algn="l" defTabSz="914377" rtl="0" eaLnBrk="1" latinLnBrk="0" hangingPunct="1">
                        <a:lnSpc>
                          <a:spcPts val="1920"/>
                        </a:lnSpc>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・府職員による直営、委託業者、樹木医等による簡易点検の実施</a:t>
                      </a:r>
                      <a:endParaRPr kumimoji="1" lang="en-US" altLang="ja-JP" sz="1200" kern="1200" dirty="0">
                        <a:solidFill>
                          <a:schemeClr val="dk1"/>
                        </a:solidFill>
                        <a:latin typeface="BIZ UDゴシック" panose="020B0400000000000000" pitchFamily="49" charset="-128"/>
                        <a:ea typeface="BIZ UDゴシック" panose="020B0400000000000000" pitchFamily="49"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46112378"/>
                  </a:ext>
                </a:extLst>
              </a:tr>
              <a:tr h="648072">
                <a:tc rowSpan="3">
                  <a:txBody>
                    <a:bodyPr/>
                    <a:lstStyle/>
                    <a:p>
                      <a:pPr marL="180000" marR="0" lvl="0" indent="-180000" algn="l" defTabSz="914377" rtl="0" eaLnBrk="1" fontAlgn="auto" latinLnBrk="0" hangingPunct="1">
                        <a:lnSpc>
                          <a:spcPts val="1920"/>
                        </a:lnSpc>
                        <a:spcBef>
                          <a:spcPts val="0"/>
                        </a:spcBef>
                        <a:spcAft>
                          <a:spcPts val="0"/>
                        </a:spcAft>
                        <a:buClrTx/>
                        <a:buSzTx/>
                        <a:buFontTx/>
                        <a:buNone/>
                        <a:tabLst/>
                        <a:defRPr/>
                      </a:pPr>
                      <a:r>
                        <a:rPr kumimoji="1" lang="ja-JP" altLang="en-US" sz="1200" dirty="0">
                          <a:solidFill>
                            <a:schemeClr val="tx1"/>
                          </a:solidFill>
                          <a:latin typeface="BIZ UDゴシック" panose="020B0400000000000000" pitchFamily="49" charset="-128"/>
                          <a:ea typeface="BIZ UDゴシック" panose="020B0400000000000000" pitchFamily="49" charset="-128"/>
                        </a:rPr>
                        <a:t>②予防保全の推進とレベルアップ、</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marL="180000" marR="0" lvl="0" indent="-180000" algn="l" defTabSz="914377" rtl="0" eaLnBrk="1" fontAlgn="auto" latinLnBrk="0" hangingPunct="1">
                        <a:lnSpc>
                          <a:spcPts val="1920"/>
                        </a:lnSpc>
                        <a:spcBef>
                          <a:spcPts val="0"/>
                        </a:spcBef>
                        <a:spcAft>
                          <a:spcPts val="0"/>
                        </a:spcAft>
                        <a:buClrTx/>
                        <a:buSzTx/>
                        <a:buFontTx/>
                        <a:buNone/>
                        <a:tabLst/>
                        <a:defRPr/>
                      </a:pPr>
                      <a:r>
                        <a:rPr kumimoji="1" lang="en-US" altLang="ja-JP"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更新時期の見極め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ts val="192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剪定の実施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377" rtl="0" eaLnBrk="1" latinLnBrk="0" hangingPunct="1">
                        <a:lnSpc>
                          <a:spcPts val="1920"/>
                        </a:lnSpc>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〇</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lvl="0" indent="-180000" algn="l" defTabSz="914377" rtl="0" eaLnBrk="1" latinLnBrk="0" hangingPunct="1">
                        <a:lnSpc>
                          <a:spcPts val="1920"/>
                        </a:lnSpc>
                        <a:buFont typeface="BIZ UDゴシック" panose="020B0400000000000000" pitchFamily="49" charset="-128"/>
                        <a:buChar char="・"/>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信号や交差点付近等の高木剪定、低木刈込等を実施</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10841635"/>
                  </a:ext>
                </a:extLst>
              </a:tr>
              <a:tr h="576064">
                <a:tc vMerge="1">
                  <a:txBody>
                    <a:bodyPr/>
                    <a:lstStyle/>
                    <a:p>
                      <a:pPr marL="180000" marR="0" lvl="0" indent="-180000" algn="l" defTabSz="914377" rtl="0" eaLnBrk="1" fontAlgn="auto" latinLnBrk="0" hangingPunct="1">
                        <a:lnSpc>
                          <a:spcPts val="1920"/>
                        </a:lnSpc>
                        <a:spcBef>
                          <a:spcPts val="0"/>
                        </a:spcBef>
                        <a:spcAft>
                          <a:spcPts val="0"/>
                        </a:spcAft>
                        <a:buClrTx/>
                        <a:buSzTx/>
                        <a:buFontTx/>
                        <a:buNone/>
                        <a:tabLst/>
                        <a:defRPr/>
                      </a:pPr>
                      <a:endParaRPr kumimoji="1" lang="ja-JP" altLang="en-US" sz="1500" dirty="0">
                        <a:solidFill>
                          <a:srgbClr val="FF0000"/>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ts val="19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良好な道路環境の維持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377" rtl="0" eaLnBrk="1" latinLnBrk="0" hangingPunct="1">
                        <a:lnSpc>
                          <a:spcPts val="1920"/>
                        </a:lnSpc>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〇</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lvl="0" indent="-180000" algn="l" defTabSz="914377" rtl="0" eaLnBrk="1" latinLnBrk="0" hangingPunct="1">
                        <a:lnSpc>
                          <a:spcPts val="1920"/>
                        </a:lnSpc>
                        <a:buFont typeface="BIZ UDゴシック" panose="020B0400000000000000" pitchFamily="49" charset="-128"/>
                        <a:buChar char="・"/>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ごみ投棄の予防的対策のための除草等を実施</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7751003"/>
                  </a:ext>
                </a:extLst>
              </a:tr>
              <a:tr h="648072">
                <a:tc vMerge="1">
                  <a:txBody>
                    <a:bodyPr/>
                    <a:lstStyle/>
                    <a:p>
                      <a:pPr marL="180000" marR="0" lvl="0" indent="-180000" algn="l" defTabSz="914377" rtl="0" eaLnBrk="1" fontAlgn="auto" latinLnBrk="0" hangingPunct="1">
                        <a:lnSpc>
                          <a:spcPts val="1920"/>
                        </a:lnSpc>
                        <a:spcBef>
                          <a:spcPts val="0"/>
                        </a:spcBef>
                        <a:spcAft>
                          <a:spcPts val="0"/>
                        </a:spcAft>
                        <a:buClrTx/>
                        <a:buSzTx/>
                        <a:buFontTx/>
                        <a:buNone/>
                        <a:tabLst/>
                        <a:defRPr/>
                      </a:pPr>
                      <a:endParaRPr kumimoji="1" lang="ja-JP" altLang="en-US" sz="1500" dirty="0">
                        <a:solidFill>
                          <a:srgbClr val="FF0000"/>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377" rtl="0" eaLnBrk="1" fontAlgn="auto" latinLnBrk="0" hangingPunct="1">
                        <a:lnSpc>
                          <a:spcPts val="1900"/>
                        </a:lnSpc>
                        <a:spcBef>
                          <a:spcPts val="0"/>
                        </a:spcBef>
                        <a:spcAft>
                          <a:spcPts val="0"/>
                        </a:spcAft>
                        <a:buClrTx/>
                        <a:buSzTx/>
                        <a:buFontTx/>
                        <a:buNone/>
                        <a:tabLst/>
                        <a:defRPr/>
                      </a:pPr>
                      <a:r>
                        <a:rPr kumimoji="1" lang="ja-JP" altLang="en-US" sz="1200" dirty="0">
                          <a:solidFill>
                            <a:schemeClr val="tx1"/>
                          </a:solidFill>
                          <a:latin typeface="BIZ UDゴシック" panose="020B0400000000000000" pitchFamily="49" charset="-128"/>
                          <a:ea typeface="BIZ UDゴシック" panose="020B0400000000000000" pitchFamily="49" charset="-128"/>
                        </a:rPr>
                        <a:t>樹木更新の実施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377" rtl="0" eaLnBrk="1" latinLnBrk="0" hangingPunct="1">
                        <a:lnSpc>
                          <a:spcPts val="1920"/>
                        </a:lnSpc>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lvl="0" indent="-180000" algn="l" defTabSz="914377" rtl="0" eaLnBrk="1" latinLnBrk="0" hangingPunct="1">
                        <a:lnSpc>
                          <a:spcPts val="1920"/>
                        </a:lnSpc>
                        <a:buFont typeface="BIZ UDゴシック" panose="020B0400000000000000" pitchFamily="49" charset="-128"/>
                        <a:buChar char="・"/>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点検結果等をもとに、優先順位を設定の上、樹木更新を実施</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0813827"/>
                  </a:ext>
                </a:extLst>
              </a:tr>
              <a:tr h="562865">
                <a:tc rowSpan="3">
                  <a:txBody>
                    <a:bodyPr/>
                    <a:lstStyle/>
                    <a:p>
                      <a:pPr marL="180000" marR="0" lvl="0" indent="-180000" algn="l" defTabSz="914377" rtl="0" eaLnBrk="1" fontAlgn="auto" latinLnBrk="0" hangingPunct="1">
                        <a:lnSpc>
                          <a:spcPts val="1920"/>
                        </a:lnSpc>
                        <a:spcBef>
                          <a:spcPts val="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n-cs"/>
                        </a:rPr>
                        <a:t>③日常維持管理の</a:t>
                      </a:r>
                      <a:endPar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n-cs"/>
                      </a:endParaRPr>
                    </a:p>
                    <a:p>
                      <a:pPr marL="180000" marR="0" lvl="0" indent="-180000" algn="l" defTabSz="914377" rtl="0" eaLnBrk="1" fontAlgn="auto" latinLnBrk="0" hangingPunct="1">
                        <a:lnSpc>
                          <a:spcPts val="1920"/>
                        </a:lnSpc>
                        <a:spcBef>
                          <a:spcPts val="0"/>
                        </a:spcBef>
                        <a:spcAft>
                          <a:spcPts val="0"/>
                        </a:spcAft>
                        <a:buClrTx/>
                        <a:buSzTx/>
                        <a:buFontTx/>
                        <a:buNone/>
                        <a:tabLst/>
                        <a:defRPr/>
                      </a:pPr>
                      <a:r>
                        <a:rPr kumimoji="1" lang="en-US" altLang="ja-JP" sz="1200" kern="1200" dirty="0">
                          <a:solidFill>
                            <a:schemeClr val="tx1"/>
                          </a:solidFill>
                          <a:latin typeface="BIZ UDゴシック" panose="020B0400000000000000" pitchFamily="49" charset="-128"/>
                          <a:ea typeface="BIZ UDゴシック" panose="020B0400000000000000" pitchFamily="49" charset="-128"/>
                          <a:cs typeface="+mn-cs"/>
                        </a:rPr>
                        <a:t>  </a:t>
                      </a: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n-cs"/>
                        </a:rPr>
                        <a:t>着実な実践</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377" rtl="0" eaLnBrk="1" fontAlgn="auto" latinLnBrk="0" hangingPunct="1">
                        <a:lnSpc>
                          <a:spcPts val="1920"/>
                        </a:lnSpc>
                        <a:spcBef>
                          <a:spcPts val="0"/>
                        </a:spcBef>
                        <a:spcAft>
                          <a:spcPts val="0"/>
                        </a:spcAft>
                        <a:buClrTx/>
                        <a:buSzTx/>
                        <a:buFontTx/>
                        <a:buNone/>
                        <a:tabLst/>
                        <a:defRPr/>
                      </a:pPr>
                      <a:r>
                        <a:rPr kumimoji="1" lang="ja-JP" altLang="en-US" sz="1200" dirty="0">
                          <a:solidFill>
                            <a:schemeClr val="tx1"/>
                          </a:solidFill>
                          <a:latin typeface="BIZ UDゴシック" panose="020B0400000000000000" pitchFamily="49" charset="-128"/>
                          <a:ea typeface="BIZ UDゴシック" panose="020B0400000000000000" pitchFamily="49" charset="-128"/>
                        </a:rPr>
                        <a:t>日常パトロールの実施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377" rtl="0" eaLnBrk="1" latinLnBrk="0" hangingPunct="1">
                        <a:lnSpc>
                          <a:spcPts val="1920"/>
                        </a:lnSpc>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〇</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lvl="0" indent="-180000" algn="l" defTabSz="914377" rtl="0" eaLnBrk="1" latinLnBrk="0" hangingPunct="1">
                        <a:lnSpc>
                          <a:spcPts val="1920"/>
                        </a:lnSpc>
                        <a:buFont typeface="BIZ UDゴシック" panose="020B0400000000000000" pitchFamily="49" charset="-128"/>
                        <a:buChar char="・"/>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職員による日常パトロールを実施</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9968964"/>
                  </a:ext>
                </a:extLst>
              </a:tr>
              <a:tr h="661271">
                <a:tc vMerge="1">
                  <a:txBody>
                    <a:bodyPr/>
                    <a:lstStyle/>
                    <a:p>
                      <a:pPr marL="180000" marR="0" lvl="0" indent="-180000" algn="l" defTabSz="914377" rtl="0" eaLnBrk="1" fontAlgn="auto" latinLnBrk="0" hangingPunct="1">
                        <a:lnSpc>
                          <a:spcPts val="1920"/>
                        </a:lnSpc>
                        <a:spcBef>
                          <a:spcPts val="0"/>
                        </a:spcBef>
                        <a:spcAft>
                          <a:spcPts val="0"/>
                        </a:spcAft>
                        <a:buClrTx/>
                        <a:buSzTx/>
                        <a:buFontTx/>
                        <a:buNone/>
                        <a:tabLst/>
                        <a:defRPr/>
                      </a:pPr>
                      <a:endParaRPr kumimoji="1" lang="ja-JP" altLang="en-US" sz="1200" dirty="0">
                        <a:solidFill>
                          <a:srgbClr val="FF0000"/>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377" rtl="0" eaLnBrk="1" fontAlgn="auto" latinLnBrk="0" hangingPunct="1">
                        <a:lnSpc>
                          <a:spcPts val="1920"/>
                        </a:lnSpc>
                        <a:spcBef>
                          <a:spcPts val="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n-cs"/>
                        </a:rPr>
                        <a:t>維持管理作業の実施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377" rtl="0" eaLnBrk="1" latinLnBrk="0" hangingPunct="1">
                        <a:lnSpc>
                          <a:spcPts val="1920"/>
                        </a:lnSpc>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〇</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lvl="0" indent="-180000" algn="l" defTabSz="914377" rtl="0" eaLnBrk="1" latinLnBrk="0" hangingPunct="1">
                        <a:lnSpc>
                          <a:spcPts val="1920"/>
                        </a:lnSpc>
                        <a:buFont typeface="BIZ UDゴシック" panose="020B0400000000000000" pitchFamily="49" charset="-128"/>
                        <a:buChar char="・"/>
                      </a:pPr>
                      <a:r>
                        <a:rPr kumimoji="1" lang="ja-JP" altLang="en-US" sz="1200" kern="1200" dirty="0">
                          <a:solidFill>
                            <a:schemeClr val="dk1"/>
                          </a:solidFill>
                          <a:latin typeface="BIZ UDゴシック" panose="020B0400000000000000" pitchFamily="49" charset="-128"/>
                          <a:ea typeface="BIZ UDゴシック" panose="020B0400000000000000" pitchFamily="49" charset="-128"/>
                          <a:cs typeface="+mn-cs"/>
                        </a:rPr>
                        <a:t>パトロール等の結果から直営作業等による維持管理を実施</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1944087"/>
                  </a:ext>
                </a:extLst>
              </a:tr>
              <a:tr h="596262">
                <a:tc vMerge="1">
                  <a:txBody>
                    <a:bodyPr/>
                    <a:lstStyle/>
                    <a:p>
                      <a:pPr marL="180000" marR="0" lvl="0" indent="-180000" algn="l" defTabSz="914377" rtl="0" eaLnBrk="1" fontAlgn="auto" latinLnBrk="0" hangingPunct="1">
                        <a:lnSpc>
                          <a:spcPts val="1920"/>
                        </a:lnSpc>
                        <a:spcBef>
                          <a:spcPts val="0"/>
                        </a:spcBef>
                        <a:spcAft>
                          <a:spcPts val="0"/>
                        </a:spcAft>
                        <a:buClrTx/>
                        <a:buSzTx/>
                        <a:buFontTx/>
                        <a:buNone/>
                        <a:tabLst/>
                        <a:defRPr/>
                      </a:pPr>
                      <a:endParaRPr kumimoji="1" lang="ja-JP" altLang="en-US" sz="1200" dirty="0">
                        <a:solidFill>
                          <a:srgbClr val="FF0000"/>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377" rtl="0" eaLnBrk="1" fontAlgn="auto" latinLnBrk="0" hangingPunct="1">
                        <a:lnSpc>
                          <a:spcPts val="1920"/>
                        </a:lnSpc>
                        <a:spcBef>
                          <a:spcPts val="0"/>
                        </a:spcBef>
                        <a:spcAft>
                          <a:spcPts val="0"/>
                        </a:spcAft>
                        <a:buClrTx/>
                        <a:buSzTx/>
                        <a:buFontTx/>
                        <a:buNone/>
                        <a:tabLst/>
                        <a:defRP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n-cs"/>
                        </a:rPr>
                        <a:t>府民協働の取組の実施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377" rtl="0" eaLnBrk="1" latinLnBrk="0" hangingPunct="1">
                        <a:lnSpc>
                          <a:spcPts val="1920"/>
                        </a:lnSpc>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lvl="0" indent="-180000" algn="l" defTabSz="914377" rtl="0" eaLnBrk="1" latinLnBrk="0" hangingPunct="1">
                        <a:lnSpc>
                          <a:spcPts val="1920"/>
                        </a:lnSpc>
                        <a:buFont typeface="BIZ UDゴシック" panose="020B0400000000000000" pitchFamily="49" charset="-128"/>
                        <a:buChar char="・"/>
                      </a:pPr>
                      <a:r>
                        <a:rPr kumimoji="1" lang="ja-JP" altLang="en-US" sz="1200" kern="1200" dirty="0">
                          <a:solidFill>
                            <a:schemeClr val="tx1"/>
                          </a:solidFill>
                          <a:latin typeface="BIZ UDゴシック" panose="020B0400000000000000" pitchFamily="49" charset="-128"/>
                          <a:ea typeface="BIZ UDゴシック" panose="020B0400000000000000" pitchFamily="49" charset="-128"/>
                          <a:cs typeface="+mn-cs"/>
                        </a:rPr>
                        <a:t>まいど通報システムの活用</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3782472"/>
                  </a:ext>
                </a:extLst>
              </a:tr>
            </a:tbl>
          </a:graphicData>
        </a:graphic>
      </p:graphicFrame>
    </p:spTree>
    <p:extLst>
      <p:ext uri="{BB962C8B-B14F-4D97-AF65-F5344CB8AC3E}">
        <p14:creationId xmlns:p14="http://schemas.microsoft.com/office/powerpoint/2010/main" val="372922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dirty="0">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dirty="0">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dirty="0">
                <a:latin typeface="BIZ UDゴシック" panose="020B0400000000000000" pitchFamily="49" charset="-128"/>
                <a:ea typeface="BIZ UDゴシック" panose="020B0400000000000000" pitchFamily="49" charset="-128"/>
                <a:cs typeface="Meiryo UI" pitchFamily="50" charset="-128"/>
              </a:rPr>
              <a:t>部会</a:t>
            </a:r>
          </a:p>
        </p:txBody>
      </p:sp>
      <p:sp>
        <p:nvSpPr>
          <p:cNvPr id="3" name="コンテンツ プレースホルダー 2">
            <a:extLst>
              <a:ext uri="{FF2B5EF4-FFF2-40B4-BE49-F238E27FC236}">
                <a16:creationId xmlns:a16="http://schemas.microsoft.com/office/drawing/2014/main" id="{DAF99DBF-E7AC-9843-2120-19AB2F7C5678}"/>
              </a:ext>
            </a:extLst>
          </p:cNvPr>
          <p:cNvSpPr txBox="1">
            <a:spLocks/>
          </p:cNvSpPr>
          <p:nvPr/>
        </p:nvSpPr>
        <p:spPr>
          <a:xfrm>
            <a:off x="581969" y="1628800"/>
            <a:ext cx="8064896" cy="1008112"/>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800" b="1" dirty="0">
                <a:latin typeface="BIZ UDゴシック" panose="020B0400000000000000" pitchFamily="49" charset="-128"/>
                <a:ea typeface="BIZ UDゴシック" panose="020B0400000000000000" pitchFamily="49" charset="-128"/>
                <a:cs typeface="Meiryo UI" panose="020B0604030504040204" pitchFamily="50" charset="-128"/>
              </a:rPr>
              <a:t>（３）課題認識・論点</a:t>
            </a:r>
            <a:endParaRPr lang="en-US" altLang="ja-JP" sz="28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14A7EB91-88EE-471C-8185-987CB05119C2}"/>
              </a:ext>
            </a:extLst>
          </p:cNvPr>
          <p:cNvSpPr>
            <a:spLocks noGrp="1"/>
          </p:cNvSpPr>
          <p:nvPr>
            <p:ph type="sldNum" sz="quarter" idx="12"/>
          </p:nvPr>
        </p:nvSpPr>
        <p:spPr>
          <a:xfrm>
            <a:off x="8388424" y="6520259"/>
            <a:ext cx="72008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12</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5041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499E7B-42FE-19F6-1B6E-98A7D6F88B5D}"/>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4" name="正方形/長方形 22">
            <a:extLst>
              <a:ext uri="{FF2B5EF4-FFF2-40B4-BE49-F238E27FC236}">
                <a16:creationId xmlns:a16="http://schemas.microsoft.com/office/drawing/2014/main" id="{44DD2463-A63C-88DA-93E3-F6B2AE9EF994}"/>
              </a:ext>
            </a:extLst>
          </p:cNvPr>
          <p:cNvSpPr>
            <a:spLocks noChangeArrowheads="1"/>
          </p:cNvSpPr>
          <p:nvPr/>
        </p:nvSpPr>
        <p:spPr bwMode="white">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今後の検討</a:t>
            </a:r>
          </a:p>
        </p:txBody>
      </p:sp>
      <p:graphicFrame>
        <p:nvGraphicFramePr>
          <p:cNvPr id="5" name="表 4">
            <a:extLst>
              <a:ext uri="{FF2B5EF4-FFF2-40B4-BE49-F238E27FC236}">
                <a16:creationId xmlns:a16="http://schemas.microsoft.com/office/drawing/2014/main" id="{8621EC1A-4848-EDBF-00D6-A6A5728815D9}"/>
              </a:ext>
            </a:extLst>
          </p:cNvPr>
          <p:cNvGraphicFramePr>
            <a:graphicFrameLocks noGrp="1"/>
          </p:cNvGraphicFramePr>
          <p:nvPr>
            <p:extLst>
              <p:ext uri="{D42A27DB-BD31-4B8C-83A1-F6EECF244321}">
                <p14:modId xmlns:p14="http://schemas.microsoft.com/office/powerpoint/2010/main" val="2765571378"/>
              </p:ext>
            </p:extLst>
          </p:nvPr>
        </p:nvGraphicFramePr>
        <p:xfrm>
          <a:off x="242911" y="836712"/>
          <a:ext cx="8658177" cy="5790975"/>
        </p:xfrm>
        <a:graphic>
          <a:graphicData uri="http://schemas.openxmlformats.org/drawingml/2006/table">
            <a:tbl>
              <a:tblPr firstRow="1" bandRow="1">
                <a:tableStyleId>{5C22544A-7EE6-4342-B048-85BDC9FD1C3A}</a:tableStyleId>
              </a:tblPr>
              <a:tblGrid>
                <a:gridCol w="1304753">
                  <a:extLst>
                    <a:ext uri="{9D8B030D-6E8A-4147-A177-3AD203B41FA5}">
                      <a16:colId xmlns:a16="http://schemas.microsoft.com/office/drawing/2014/main" val="2528875054"/>
                    </a:ext>
                  </a:extLst>
                </a:gridCol>
                <a:gridCol w="2889193">
                  <a:extLst>
                    <a:ext uri="{9D8B030D-6E8A-4147-A177-3AD203B41FA5}">
                      <a16:colId xmlns:a16="http://schemas.microsoft.com/office/drawing/2014/main" val="2068614768"/>
                    </a:ext>
                  </a:extLst>
                </a:gridCol>
                <a:gridCol w="1757527">
                  <a:extLst>
                    <a:ext uri="{9D8B030D-6E8A-4147-A177-3AD203B41FA5}">
                      <a16:colId xmlns:a16="http://schemas.microsoft.com/office/drawing/2014/main" val="2687680640"/>
                    </a:ext>
                  </a:extLst>
                </a:gridCol>
                <a:gridCol w="2706704">
                  <a:extLst>
                    <a:ext uri="{9D8B030D-6E8A-4147-A177-3AD203B41FA5}">
                      <a16:colId xmlns:a16="http://schemas.microsoft.com/office/drawing/2014/main" val="2780177087"/>
                    </a:ext>
                  </a:extLst>
                </a:gridCol>
              </a:tblGrid>
              <a:tr h="152400">
                <a:tc>
                  <a:txBody>
                    <a:bodyPr/>
                    <a:lstStyle/>
                    <a:p>
                      <a:pPr algn="ctr"/>
                      <a:r>
                        <a:rPr kumimoji="1" lang="ja-JP" altLang="en-US" sz="1400" dirty="0">
                          <a:latin typeface="Meiryo UI" panose="020B0604030504040204" pitchFamily="50" charset="-128"/>
                          <a:ea typeface="Meiryo UI" panose="020B0604030504040204" pitchFamily="50" charset="-128"/>
                        </a:rPr>
                        <a:t>論点</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課題</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改善の方向性</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改善策の検討方針</a:t>
                      </a:r>
                    </a:p>
                  </a:txBody>
                  <a:tcPr/>
                </a:tc>
                <a:extLst>
                  <a:ext uri="{0D108BD9-81ED-4DB2-BD59-A6C34878D82A}">
                    <a16:rowId xmlns:a16="http://schemas.microsoft.com/office/drawing/2014/main" val="291710965"/>
                  </a:ext>
                </a:extLst>
              </a:tr>
              <a:tr h="1207368">
                <a:tc>
                  <a:txBody>
                    <a:bodyPr/>
                    <a:lstStyle/>
                    <a:p>
                      <a:pPr algn="ctr"/>
                      <a:r>
                        <a:rPr kumimoji="1" lang="ja-JP" altLang="en-US" sz="1400" dirty="0">
                          <a:latin typeface="Meiryo UI" panose="020B0604030504040204" pitchFamily="50" charset="-128"/>
                          <a:ea typeface="Meiryo UI" panose="020B0604030504040204" pitchFamily="50" charset="-128"/>
                        </a:rPr>
                        <a:t>目標管理水準の最適化</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・点検方法について、さらなる効率化を</a:t>
                      </a:r>
                      <a:endParaRPr kumimoji="1" lang="en-US" altLang="ja-JP" sz="1400" dirty="0">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　検討</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・人件費高騰、予算等により、</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樹木更新に十分対応できていない</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・診断業務の効率性</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の向上</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・予算の確保</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・現診断方法の妥当性の確認</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及び診断業務の効率化の検討</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・樹木更新に対する交付金の活用</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　</a:t>
                      </a:r>
                    </a:p>
                  </a:txBody>
                  <a:tcPr/>
                </a:tc>
                <a:extLst>
                  <a:ext uri="{0D108BD9-81ED-4DB2-BD59-A6C34878D82A}">
                    <a16:rowId xmlns:a16="http://schemas.microsoft.com/office/drawing/2014/main" val="2641791816"/>
                  </a:ext>
                </a:extLst>
              </a:tr>
              <a:tr h="536064">
                <a:tc>
                  <a:txBody>
                    <a:bodyPr/>
                    <a:lstStyle/>
                    <a:p>
                      <a:pPr algn="ctr">
                        <a:spcAft>
                          <a:spcPts val="600"/>
                        </a:spcAft>
                      </a:pPr>
                      <a:r>
                        <a:rPr kumimoji="1" lang="ja-JP" altLang="en-US" sz="1400" dirty="0">
                          <a:latin typeface="Meiryo UI" panose="020B0604030504040204" pitchFamily="50" charset="-128"/>
                          <a:ea typeface="Meiryo UI" panose="020B0604030504040204" pitchFamily="50" charset="-128"/>
                        </a:rPr>
                        <a:t>点検データの</a:t>
                      </a:r>
                      <a:endParaRPr kumimoji="1" lang="en-US" altLang="ja-JP" sz="1400" dirty="0">
                        <a:latin typeface="Meiryo UI" panose="020B0604030504040204" pitchFamily="50" charset="-128"/>
                        <a:ea typeface="Meiryo UI" panose="020B0604030504040204" pitchFamily="50" charset="-128"/>
                      </a:endParaRPr>
                    </a:p>
                    <a:p>
                      <a:pPr algn="ctr">
                        <a:spcAft>
                          <a:spcPts val="600"/>
                        </a:spcAft>
                      </a:pPr>
                      <a:r>
                        <a:rPr kumimoji="1" lang="ja-JP" altLang="en-US" sz="1400" dirty="0">
                          <a:latin typeface="Meiryo UI" panose="020B0604030504040204" pitchFamily="50" charset="-128"/>
                          <a:ea typeface="Meiryo UI" panose="020B0604030504040204" pitchFamily="50" charset="-128"/>
                        </a:rPr>
                        <a:t>活用</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点検データは蓄積されているものの、</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管理に十分活用されていない</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データ電子化等による整理</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各データの蓄積・運用サイクルの</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確立方法を整理</a:t>
                      </a:r>
                    </a:p>
                    <a:p>
                      <a:pPr algn="ct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15599333"/>
                  </a:ext>
                </a:extLst>
              </a:tr>
              <a:tr h="1274440">
                <a:tc>
                  <a:txBody>
                    <a:bodyPr/>
                    <a:lstStyle/>
                    <a:p>
                      <a:pPr algn="ctr">
                        <a:spcAft>
                          <a:spcPts val="600"/>
                        </a:spcAft>
                      </a:pPr>
                      <a:r>
                        <a:rPr kumimoji="1" lang="ja-JP" altLang="en-US" sz="1400" dirty="0">
                          <a:latin typeface="Meiryo UI" panose="020B0604030504040204" pitchFamily="50" charset="-128"/>
                          <a:ea typeface="Meiryo UI" panose="020B0604030504040204" pitchFamily="50" charset="-128"/>
                        </a:rPr>
                        <a:t>更新の考え方・更新フローの</a:t>
                      </a:r>
                      <a:endParaRPr kumimoji="1" lang="en-US" altLang="ja-JP" sz="1400" dirty="0">
                        <a:latin typeface="Meiryo UI" panose="020B0604030504040204" pitchFamily="50" charset="-128"/>
                        <a:ea typeface="Meiryo UI" panose="020B0604030504040204" pitchFamily="50" charset="-128"/>
                      </a:endParaRPr>
                    </a:p>
                    <a:p>
                      <a:pPr algn="ctr">
                        <a:spcAft>
                          <a:spcPts val="600"/>
                        </a:spcAft>
                      </a:pPr>
                      <a:r>
                        <a:rPr kumimoji="1" lang="ja-JP" altLang="en-US" sz="1400" dirty="0">
                          <a:latin typeface="Meiryo UI" panose="020B0604030504040204" pitchFamily="50" charset="-128"/>
                          <a:ea typeface="Meiryo UI" panose="020B0604030504040204" pitchFamily="50" charset="-128"/>
                        </a:rPr>
                        <a:t>充実</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pPr marL="0" lvl="0" indent="0" algn="ctr" defTabSz="914377" rtl="0" eaLnBrk="1" latinLnBrk="0" hangingPunct="1">
                        <a:spcAft>
                          <a:spcPts val="600"/>
                        </a:spcAft>
                        <a:buFont typeface="Arial" panose="020B0604020202020204" pitchFamily="34" charset="0"/>
                        <a:buNone/>
                      </a:pP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p>
                      <a:pPr marL="0" lvl="0" indent="0" algn="ctr" defTabSz="914377" rtl="0" eaLnBrk="1" latinLnBrk="0" hangingPunct="1">
                        <a:spcAft>
                          <a:spcPts val="600"/>
                        </a:spcAft>
                        <a:buFont typeface="Arial" panose="020B0604020202020204" pitchFamily="34" charset="0"/>
                        <a:buNone/>
                      </a:pPr>
                      <a:r>
                        <a:rPr kumimoji="1" lang="en-US" altLang="ja-JP" sz="1400" kern="1200" dirty="0">
                          <a:solidFill>
                            <a:schemeClr val="dk1"/>
                          </a:solidFill>
                          <a:latin typeface="Meiryo UI" panose="020B0604030504040204" pitchFamily="50" charset="-128"/>
                          <a:ea typeface="Meiryo UI" panose="020B0604030504040204" pitchFamily="50" charset="-128"/>
                          <a:cs typeface="+mn-cs"/>
                        </a:rPr>
                        <a:t>―</a:t>
                      </a:r>
                      <a:endParaRPr kumimoji="1" lang="en-US" altLang="ja-JP" sz="1400" kern="1200" dirty="0">
                        <a:solidFill>
                          <a:srgbClr val="FF0000"/>
                        </a:solidFill>
                        <a:latin typeface="Meiryo UI" panose="020B0604030504040204" pitchFamily="50" charset="-128"/>
                        <a:ea typeface="Meiryo UI" panose="020B0604030504040204" pitchFamily="50" charset="-128"/>
                        <a:cs typeface="+mn-cs"/>
                      </a:endParaRPr>
                    </a:p>
                    <a:p>
                      <a:pPr marL="0" lvl="0" indent="0" algn="ctr" defTabSz="914377" rtl="0" eaLnBrk="1" latinLnBrk="0" hangingPunct="1">
                        <a:spcAft>
                          <a:spcPts val="600"/>
                        </a:spcAft>
                        <a:buFont typeface="Arial" panose="020B0604020202020204" pitchFamily="34" charset="0"/>
                        <a:buNone/>
                      </a:pPr>
                      <a:r>
                        <a:rPr kumimoji="1" lang="ja-JP" altLang="en-US" sz="1400" kern="1200" dirty="0">
                          <a:solidFill>
                            <a:schemeClr val="tx1"/>
                          </a:solidFill>
                          <a:latin typeface="Meiryo UI" panose="020B0604030504040204" pitchFamily="50" charset="-128"/>
                          <a:ea typeface="Meiryo UI" panose="020B0604030504040204" pitchFamily="50" charset="-128"/>
                          <a:cs typeface="+mn-cs"/>
                        </a:rPr>
                        <a:t>（都市樹木再生指針により街路樹</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p>
                      <a:pPr marL="0" lvl="0" indent="0" algn="ctr" defTabSz="914377" rtl="0" eaLnBrk="1" latinLnBrk="0" hangingPunct="1">
                        <a:spcAft>
                          <a:spcPts val="600"/>
                        </a:spcAft>
                        <a:buFont typeface="Arial" panose="020B0604020202020204" pitchFamily="34" charset="0"/>
                        <a:buNone/>
                      </a:pPr>
                      <a:r>
                        <a:rPr kumimoji="1" lang="ja-JP" altLang="en-US" sz="1400" kern="1200" dirty="0">
                          <a:solidFill>
                            <a:schemeClr val="tx1"/>
                          </a:solidFill>
                          <a:latin typeface="Meiryo UI" panose="020B0604030504040204" pitchFamily="50" charset="-128"/>
                          <a:ea typeface="Meiryo UI" panose="020B0604030504040204" pitchFamily="50" charset="-128"/>
                          <a:cs typeface="+mn-cs"/>
                        </a:rPr>
                        <a:t>更新の考え方等を整理済）</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txBody>
                  <a:tcPr/>
                </a:tc>
                <a:tc>
                  <a:txBody>
                    <a:bodyPr/>
                    <a:lstStyle/>
                    <a:p>
                      <a:pPr marL="0" lvl="0" indent="0" algn="ctr" defTabSz="914377" rtl="0" eaLnBrk="1" latinLnBrk="0" hangingPunct="1">
                        <a:spcAft>
                          <a:spcPts val="600"/>
                        </a:spcAft>
                        <a:buFont typeface="Arial" panose="020B0604020202020204" pitchFamily="34" charset="0"/>
                        <a:buNone/>
                      </a:pP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pPr marL="0" lvl="0" indent="0" algn="ctr" defTabSz="914377" rtl="0" eaLnBrk="1" latinLnBrk="0" hangingPunct="1">
                        <a:spcAft>
                          <a:spcPts val="600"/>
                        </a:spcAft>
                        <a:buFont typeface="Arial" panose="020B0604020202020204" pitchFamily="34" charset="0"/>
                        <a:buNone/>
                      </a:pP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pPr marL="0" lvl="0" indent="0" algn="ctr" defTabSz="914377" rtl="0" eaLnBrk="1" latinLnBrk="0" hangingPunct="1">
                        <a:spcAft>
                          <a:spcPts val="600"/>
                        </a:spcAft>
                        <a:buFont typeface="Arial" panose="020B0604020202020204" pitchFamily="34" charset="0"/>
                        <a:buNone/>
                      </a:pP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a:t>
                      </a:r>
                    </a:p>
                  </a:txBody>
                  <a:tcPr/>
                </a:tc>
                <a:tc>
                  <a:txBody>
                    <a:bodyPr/>
                    <a:lstStyle/>
                    <a:p>
                      <a:pPr algn="ctr" eaLnBrk="1" hangingPunct="1">
                        <a:spcBef>
                          <a:spcPts val="600"/>
                        </a:spcBef>
                        <a:buFont typeface="Arial" panose="020B0604020202020204" pitchFamily="34" charset="0"/>
                        <a:buNone/>
                      </a:pP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pPr algn="ctr" eaLnBrk="1" hangingPunct="1">
                        <a:spcBef>
                          <a:spcPts val="600"/>
                        </a:spcBef>
                        <a:buFont typeface="Arial" panose="020B0604020202020204" pitchFamily="34" charset="0"/>
                        <a:buNone/>
                      </a:pP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pPr algn="ctr" eaLnBrk="1" hangingPunct="1">
                        <a:spcBef>
                          <a:spcPts val="600"/>
                        </a:spcBef>
                        <a:buFont typeface="Arial" panose="020B0604020202020204" pitchFamily="34" charset="0"/>
                        <a:buNone/>
                      </a:pPr>
                      <a:r>
                        <a:rPr kumimoji="1" lang="en-US" altLang="ja-JP" sz="1400" kern="1200" dirty="0">
                          <a:solidFill>
                            <a:schemeClr val="dk1"/>
                          </a:solidFill>
                          <a:effectLst/>
                          <a:latin typeface="Meiryo UI" panose="020B0604030504040204" pitchFamily="50" charset="-128"/>
                          <a:ea typeface="Meiryo UI" panose="020B0604030504040204" pitchFamily="50" charset="-128"/>
                          <a:cs typeface="+mn-cs"/>
                        </a:rPr>
                        <a:t>―</a:t>
                      </a:r>
                    </a:p>
                  </a:txBody>
                  <a:tcPr/>
                </a:tc>
                <a:extLst>
                  <a:ext uri="{0D108BD9-81ED-4DB2-BD59-A6C34878D82A}">
                    <a16:rowId xmlns:a16="http://schemas.microsoft.com/office/drawing/2014/main" val="1711475648"/>
                  </a:ext>
                </a:extLst>
              </a:tr>
              <a:tr h="792088">
                <a:tc>
                  <a:txBody>
                    <a:bodyPr/>
                    <a:lstStyle/>
                    <a:p>
                      <a:pPr algn="ctr">
                        <a:spcAft>
                          <a:spcPts val="600"/>
                        </a:spcAft>
                      </a:pPr>
                      <a:r>
                        <a:rPr kumimoji="1" lang="ja-JP" altLang="en-US" sz="1400" dirty="0">
                          <a:latin typeface="Meiryo UI" panose="020B0604030504040204" pitchFamily="50" charset="-128"/>
                          <a:ea typeface="Meiryo UI" panose="020B0604030504040204" pitchFamily="50" charset="-128"/>
                        </a:rPr>
                        <a:t>インフラ</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algn="ctr">
                        <a:spcAft>
                          <a:spcPts val="600"/>
                        </a:spcAft>
                      </a:pPr>
                      <a:r>
                        <a:rPr kumimoji="1" lang="ja-JP" altLang="en-US" sz="1400" dirty="0">
                          <a:latin typeface="Meiryo UI" panose="020B0604030504040204" pitchFamily="50" charset="-128"/>
                          <a:ea typeface="Meiryo UI" panose="020B0604030504040204" pitchFamily="50" charset="-128"/>
                        </a:rPr>
                        <a:t>新技術</a:t>
                      </a:r>
                    </a:p>
                  </a:txBody>
                  <a:tcPr anchor="ct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診断業務の効率化のため、更なる新技術の活用が求められる</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新技術の導入計画</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（適用可否の検討）</a:t>
                      </a:r>
                      <a:endParaRPr kumimoji="1" lang="en-US"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tc>
                <a:tc>
                  <a:txBody>
                    <a:bodyPr/>
                    <a:lstStyle/>
                    <a:p>
                      <a:pPr marL="0" indent="0">
                        <a:spcAft>
                          <a:spcPts val="600"/>
                        </a:spcAft>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実証実験等を通した導入可否の</a:t>
                      </a:r>
                      <a:endParaRPr kumimoji="1" lang="en-US" altLang="ja-JP" sz="1400" dirty="0">
                        <a:latin typeface="Meiryo UI" panose="020B0604030504040204" pitchFamily="50" charset="-128"/>
                        <a:ea typeface="Meiryo UI" panose="020B0604030504040204" pitchFamily="50" charset="-128"/>
                      </a:endParaRPr>
                    </a:p>
                    <a:p>
                      <a:pPr marL="0" indent="0">
                        <a:spcAft>
                          <a:spcPts val="600"/>
                        </a:spcAft>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検討等</a:t>
                      </a:r>
                    </a:p>
                  </a:txBody>
                  <a:tcPr/>
                </a:tc>
                <a:extLst>
                  <a:ext uri="{0D108BD9-81ED-4DB2-BD59-A6C34878D82A}">
                    <a16:rowId xmlns:a16="http://schemas.microsoft.com/office/drawing/2014/main" val="2285486901"/>
                  </a:ext>
                </a:extLst>
              </a:tr>
              <a:tr h="810127">
                <a:tc>
                  <a:txBody>
                    <a:bodyPr/>
                    <a:lstStyle/>
                    <a:p>
                      <a:pPr algn="ctr">
                        <a:spcAft>
                          <a:spcPts val="600"/>
                        </a:spcAft>
                      </a:pPr>
                      <a:r>
                        <a:rPr kumimoji="1" lang="ja-JP" altLang="en-US" sz="1400" dirty="0">
                          <a:latin typeface="Meiryo UI" panose="020B0604030504040204" pitchFamily="50" charset="-128"/>
                          <a:ea typeface="Meiryo UI" panose="020B0604030504040204" pitchFamily="50" charset="-128"/>
                        </a:rPr>
                        <a:t>人材育成・技術継承の推進</a:t>
                      </a:r>
                    </a:p>
                  </a:txBody>
                  <a:tcPr anchor="ct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今後の職員・技術者の減少が見込まれる中での体制・技術確保が必要</a:t>
                      </a:r>
                    </a:p>
                  </a:txBody>
                  <a:tcPr/>
                </a:tc>
                <a:tc>
                  <a:txBody>
                    <a:bodyPr/>
                    <a:lstStyle/>
                    <a:p>
                      <a:pPr marL="0" lvl="0" indent="0" algn="l" defTabSz="914377" rtl="0" eaLnBrk="1" latinLnBrk="0" hangingPunct="1">
                        <a:spcAft>
                          <a:spcPts val="600"/>
                        </a:spcAft>
                        <a:buFont typeface="Arial" panose="020B0604020202020204" pitchFamily="34" charset="0"/>
                        <a:buNone/>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研修等による技術力強化</a:t>
                      </a:r>
                    </a:p>
                  </a:txBody>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kern="1200" dirty="0">
                          <a:solidFill>
                            <a:schemeClr val="dk1"/>
                          </a:solidFill>
                          <a:effectLst/>
                          <a:latin typeface="Meiryo UI" panose="020B0604030504040204" pitchFamily="50" charset="-128"/>
                          <a:ea typeface="Meiryo UI" panose="020B0604030504040204" pitchFamily="50" charset="-128"/>
                          <a:cs typeface="+mn-cs"/>
                        </a:rPr>
                        <a:t>研修等による街路樹管理に関する知識・技術を習得</a:t>
                      </a:r>
                    </a:p>
                  </a:txBody>
                  <a:tcPr/>
                </a:tc>
                <a:extLst>
                  <a:ext uri="{0D108BD9-81ED-4DB2-BD59-A6C34878D82A}">
                    <a16:rowId xmlns:a16="http://schemas.microsoft.com/office/drawing/2014/main" val="592472311"/>
                  </a:ext>
                </a:extLst>
              </a:tr>
              <a:tr h="670632">
                <a:tc>
                  <a:txBody>
                    <a:bodyPr/>
                    <a:lstStyle/>
                    <a:p>
                      <a:pPr algn="ctr">
                        <a:spcAft>
                          <a:spcPts val="600"/>
                        </a:spcAft>
                      </a:pPr>
                      <a:r>
                        <a:rPr kumimoji="1" lang="ja-JP" altLang="en-US" sz="1400" dirty="0">
                          <a:latin typeface="Meiryo UI" panose="020B0604030504040204" pitchFamily="50" charset="-128"/>
                          <a:ea typeface="Meiryo UI" panose="020B0604030504040204" pitchFamily="50" charset="-128"/>
                        </a:rPr>
                        <a:t>地域、官民</a:t>
                      </a:r>
                      <a:endParaRPr kumimoji="1" lang="en-US" altLang="ja-JP" sz="1400" dirty="0">
                        <a:latin typeface="Meiryo UI" panose="020B0604030504040204" pitchFamily="50" charset="-128"/>
                        <a:ea typeface="Meiryo UI" panose="020B0604030504040204" pitchFamily="50" charset="-128"/>
                      </a:endParaRPr>
                    </a:p>
                    <a:p>
                      <a:pPr algn="ctr">
                        <a:spcAft>
                          <a:spcPts val="600"/>
                        </a:spcAft>
                      </a:pPr>
                      <a:r>
                        <a:rPr kumimoji="1" lang="ja-JP" altLang="en-US" sz="1400" dirty="0">
                          <a:latin typeface="Meiryo UI" panose="020B0604030504040204" pitchFamily="50" charset="-128"/>
                          <a:ea typeface="Meiryo UI" panose="020B0604030504040204" pitchFamily="50" charset="-128"/>
                        </a:rPr>
                        <a:t>連携</a:t>
                      </a:r>
                    </a:p>
                  </a:txBody>
                  <a:tcPr anchor="ct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n-cs"/>
                        </a:rPr>
                        <a:t>まいど通報システムの十分な周知</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txBody>
                  <a:tcPr/>
                </a:tc>
                <a:tc>
                  <a:txBody>
                    <a:bodyPr/>
                    <a:lstStyle/>
                    <a:p>
                      <a:pPr marL="0" lvl="0" indent="0" algn="l" defTabSz="914377" rtl="0" eaLnBrk="1" latinLnBrk="0" hangingPunct="1">
                        <a:spcAft>
                          <a:spcPts val="600"/>
                        </a:spcAft>
                        <a:buFont typeface="Arial" panose="020B0604020202020204" pitchFamily="34" charset="0"/>
                        <a:buNone/>
                      </a:pP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周知による府民連携の強化</a:t>
                      </a:r>
                    </a:p>
                  </a:txBody>
                  <a:tcPr/>
                </a:tc>
                <a:tc>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システムの更なる周知の検討等</a:t>
                      </a:r>
                    </a:p>
                  </a:txBody>
                  <a:tcPr/>
                </a:tc>
                <a:extLst>
                  <a:ext uri="{0D108BD9-81ED-4DB2-BD59-A6C34878D82A}">
                    <a16:rowId xmlns:a16="http://schemas.microsoft.com/office/drawing/2014/main" val="3556783155"/>
                  </a:ext>
                </a:extLst>
              </a:tr>
            </a:tbl>
          </a:graphicData>
        </a:graphic>
      </p:graphicFrame>
      <p:sp>
        <p:nvSpPr>
          <p:cNvPr id="6" name="スライド番号プレースホルダー 2">
            <a:extLst>
              <a:ext uri="{FF2B5EF4-FFF2-40B4-BE49-F238E27FC236}">
                <a16:creationId xmlns:a16="http://schemas.microsoft.com/office/drawing/2014/main" id="{8B30CC49-2919-46BD-BABB-66664FD0B6CB}"/>
              </a:ext>
            </a:extLst>
          </p:cNvPr>
          <p:cNvSpPr>
            <a:spLocks noGrp="1"/>
          </p:cNvSpPr>
          <p:nvPr>
            <p:ph type="sldNum" sz="quarter" idx="12"/>
          </p:nvPr>
        </p:nvSpPr>
        <p:spPr>
          <a:xfrm>
            <a:off x="8388424" y="6520259"/>
            <a:ext cx="72008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13</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836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539552" y="1554434"/>
            <a:ext cx="8064896" cy="1872210"/>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（１）街路樹の状況</a:t>
            </a:r>
          </a:p>
          <a:p>
            <a:pPr marL="0" indent="0">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１）街路樹の現状</a:t>
            </a: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街路樹の維持管理体制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dirty="0">
                <a:latin typeface="Meiryo UI" pitchFamily="50" charset="-128"/>
                <a:ea typeface="Meiryo UI" pitchFamily="50" charset="-128"/>
                <a:cs typeface="Meiryo UI" pitchFamily="50" charset="-128"/>
              </a:rPr>
              <a:t>大阪府都市基盤施設維持管理技術審議会　</a:t>
            </a:r>
            <a:r>
              <a:rPr lang="ja-JP" altLang="en-US" sz="2400" b="1" dirty="0">
                <a:latin typeface="Meiryo UI" pitchFamily="50" charset="-128"/>
                <a:ea typeface="Meiryo UI" pitchFamily="50" charset="-128"/>
                <a:cs typeface="Meiryo UI" pitchFamily="50" charset="-128"/>
              </a:rPr>
              <a:t>道路・橋梁等</a:t>
            </a:r>
            <a:r>
              <a:rPr kumimoji="1" lang="ja-JP" altLang="en-US" sz="2400" b="1" dirty="0">
                <a:latin typeface="Meiryo UI" pitchFamily="50" charset="-128"/>
                <a:ea typeface="Meiryo UI" pitchFamily="50" charset="-128"/>
                <a:cs typeface="Meiryo UI" pitchFamily="50" charset="-128"/>
              </a:rPr>
              <a:t>部会</a:t>
            </a:r>
          </a:p>
        </p:txBody>
      </p:sp>
      <p:sp>
        <p:nvSpPr>
          <p:cNvPr id="5" name="スライド番号プレースホルダー 2">
            <a:extLst>
              <a:ext uri="{FF2B5EF4-FFF2-40B4-BE49-F238E27FC236}">
                <a16:creationId xmlns:a16="http://schemas.microsoft.com/office/drawing/2014/main" id="{C711F6B7-663A-42D1-99E5-FE9775680084}"/>
              </a:ext>
            </a:extLst>
          </p:cNvPr>
          <p:cNvSpPr>
            <a:spLocks noGrp="1"/>
          </p:cNvSpPr>
          <p:nvPr>
            <p:ph type="sldNum" sz="quarter" idx="12"/>
          </p:nvPr>
        </p:nvSpPr>
        <p:spPr>
          <a:xfrm>
            <a:off x="8388424" y="6520259"/>
            <a:ext cx="72008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2</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2481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388424" y="6520259"/>
            <a:ext cx="72008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3</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white">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１）街路樹の現状</a:t>
            </a:r>
          </a:p>
        </p:txBody>
      </p:sp>
      <p:sp>
        <p:nvSpPr>
          <p:cNvPr id="8"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11473" y="735591"/>
            <a:ext cx="8921053"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管理本数</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末時点</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・路線数：</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路線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（重点路線６路線、その他路線</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路線）</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・高木：約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万本、</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中木：約</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万本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Text Box 5">
            <a:extLst>
              <a:ext uri="{FF2B5EF4-FFF2-40B4-BE49-F238E27FC236}">
                <a16:creationId xmlns:a16="http://schemas.microsoft.com/office/drawing/2014/main" id="{A602CADA-077C-4C49-8849-89A9CE2DDD76}"/>
              </a:ext>
            </a:extLst>
          </p:cNvPr>
          <p:cNvSpPr txBox="1">
            <a:spLocks noChangeArrowheads="1"/>
          </p:cNvSpPr>
          <p:nvPr/>
        </p:nvSpPr>
        <p:spPr bwMode="auto">
          <a:xfrm>
            <a:off x="174875" y="1758076"/>
            <a:ext cx="8921053" cy="185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2000"/>
              </a:lnSpc>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●現状</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・街路樹の植栽は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1950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年代以降から高度経済成長期にかけて、都市の基盤整備と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ともに本格的に進められ、植栽年数を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年以上経過しているものが多くを占めている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・大きく成長した街路樹は、景観形成、環境保全、緑陰形成、防災などの多様な役割を果たしている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・一方、老朽化による樹勢の衰退、大径木化による根上がりの発生や無理な剪定による樹形の乱れや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木材腐朽の進行等、道路交通の安全や沿道住民の生活に影響を及ぼす状況が見受けられる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FEB1D8D1-E934-4C20-937C-1F4F13CB0CAD}"/>
              </a:ext>
            </a:extLst>
          </p:cNvPr>
          <p:cNvPicPr>
            <a:picLocks noChangeAspect="1"/>
          </p:cNvPicPr>
          <p:nvPr/>
        </p:nvPicPr>
        <p:blipFill>
          <a:blip r:embed="rId3"/>
          <a:stretch>
            <a:fillRect/>
          </a:stretch>
        </p:blipFill>
        <p:spPr>
          <a:xfrm>
            <a:off x="4804447" y="4042063"/>
            <a:ext cx="3237257" cy="2292295"/>
          </a:xfrm>
          <a:prstGeom prst="rect">
            <a:avLst/>
          </a:prstGeom>
        </p:spPr>
      </p:pic>
      <p:sp>
        <p:nvSpPr>
          <p:cNvPr id="9" name="テキスト ボックス 4">
            <a:extLst>
              <a:ext uri="{FF2B5EF4-FFF2-40B4-BE49-F238E27FC236}">
                <a16:creationId xmlns:a16="http://schemas.microsoft.com/office/drawing/2014/main" id="{BFFCED49-563F-48BF-9C03-2094946D0EAC}"/>
              </a:ext>
            </a:extLst>
          </p:cNvPr>
          <p:cNvSpPr txBox="1">
            <a:spLocks noChangeArrowheads="1"/>
          </p:cNvSpPr>
          <p:nvPr/>
        </p:nvSpPr>
        <p:spPr bwMode="auto">
          <a:xfrm>
            <a:off x="4571999" y="3810613"/>
            <a:ext cx="2664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大径木化による根上りの発生状況</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pic>
        <p:nvPicPr>
          <p:cNvPr id="1026" name="Picture 2" descr="大阪港八尾線の街路樹">
            <a:extLst>
              <a:ext uri="{FF2B5EF4-FFF2-40B4-BE49-F238E27FC236}">
                <a16:creationId xmlns:a16="http://schemas.microsoft.com/office/drawing/2014/main" id="{B13FB75F-12B2-4DBA-AE5F-5D2618929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087612"/>
            <a:ext cx="3037692" cy="224674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4">
            <a:extLst>
              <a:ext uri="{FF2B5EF4-FFF2-40B4-BE49-F238E27FC236}">
                <a16:creationId xmlns:a16="http://schemas.microsoft.com/office/drawing/2014/main" id="{CEF7C8FE-F63A-4B4C-8E53-B4B9171DF0F7}"/>
              </a:ext>
            </a:extLst>
          </p:cNvPr>
          <p:cNvSpPr txBox="1">
            <a:spLocks noChangeArrowheads="1"/>
          </p:cNvSpPr>
          <p:nvPr/>
        </p:nvSpPr>
        <p:spPr bwMode="auto">
          <a:xfrm>
            <a:off x="575556" y="3810613"/>
            <a:ext cx="37084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景観形成、緑陰形成など多様な役割を果たす街路樹</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680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4</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white">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２）街路樹の維持管理体制</a:t>
            </a:r>
          </a:p>
        </p:txBody>
      </p:sp>
      <p:sp>
        <p:nvSpPr>
          <p:cNvPr id="8"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11473" y="598172"/>
            <a:ext cx="8921053" cy="630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「都市樹木再生指針（案）（令和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月）」に基づく日常点検及び樹木更新の実施</a:t>
            </a:r>
          </a:p>
          <a:p>
            <a:pPr>
              <a:lnSpc>
                <a:spcPts val="3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00"/>
              </a:lnSpc>
              <a:buNone/>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１</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効果的・効率的な維持管理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■街路樹点検の実施</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・中高木約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80,000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本について、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年の頻度で点検を実施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spc="-80" dirty="0">
                <a:latin typeface="Meiryo UI" panose="020B0604030504040204" pitchFamily="50" charset="-128"/>
                <a:ea typeface="Meiryo UI" panose="020B0604030504040204" pitchFamily="50" charset="-128"/>
                <a:cs typeface="Meiryo UI" panose="020B0604030504040204" pitchFamily="50" charset="-128"/>
              </a:rPr>
              <a:t>　　・直営点検と併せ、専門家による街路樹診断を実施</a:t>
            </a:r>
            <a:endParaRPr lang="en-US" altLang="ja-JP" sz="1600" spc="-8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spc="-90" dirty="0">
                <a:latin typeface="Meiryo UI" panose="020B0604030504040204" pitchFamily="50" charset="-128"/>
                <a:ea typeface="Meiryo UI" panose="020B0604030504040204" pitchFamily="50" charset="-128"/>
                <a:cs typeface="Meiryo UI" panose="020B0604030504040204" pitchFamily="50" charset="-128"/>
              </a:rPr>
              <a:t>　　・倒木等が予見された場合は、直営や業者による迅速な対応</a:t>
            </a:r>
            <a:endParaRPr lang="en-US" altLang="ja-JP" sz="1600" spc="-9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spc="-9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spc="-9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spc="-90" dirty="0">
                <a:latin typeface="Meiryo UI" panose="020B0604030504040204" pitchFamily="50" charset="-128"/>
                <a:ea typeface="Meiryo UI" panose="020B0604030504040204" pitchFamily="50" charset="-128"/>
                <a:cs typeface="Meiryo UI" panose="020B0604030504040204" pitchFamily="50" charset="-128"/>
              </a:rPr>
              <a:t>剪定や伐採等</a:t>
            </a:r>
            <a:r>
              <a:rPr lang="en-US" altLang="ja-JP" sz="1600" spc="-9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spc="-90" dirty="0">
                <a:latin typeface="Meiryo UI" panose="020B0604030504040204" pitchFamily="50" charset="-128"/>
                <a:ea typeface="Meiryo UI" panose="020B0604030504040204" pitchFamily="50" charset="-128"/>
                <a:cs typeface="Meiryo UI" panose="020B0604030504040204" pitchFamily="50" charset="-128"/>
              </a:rPr>
              <a:t>により事故を未然に防止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a:p>
            <a:pPr>
              <a:lnSpc>
                <a:spcPts val="300"/>
              </a:lnSpc>
              <a:buNone/>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■維持管理の工夫</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・日常のパトロールや要望を踏まえ、必要に応じて、落葉前に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剪定を行うなど取組を実施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300"/>
              </a:lnSpc>
              <a:buNone/>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2</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計画的な維持管理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■樹木再生の考え方</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・老木化した樹木の計画的な植え替え（樹木更新）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・高密度化した樹木の植栽間隔の見直し（高木の間引き）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・植栽環境が確保できない樹木の配植見直し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（狭小歩道等での樹種変更、高木を中低木に植替等）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手法</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・維持管理（樹木点検、切返し剪定、構造的剪定）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・再整備（植栽基盤の確保、植え替え）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D54DA628-54A2-4819-87AE-996EEAED250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42642" t="6632"/>
          <a:stretch/>
        </p:blipFill>
        <p:spPr bwMode="auto">
          <a:xfrm>
            <a:off x="5652120" y="1659222"/>
            <a:ext cx="3001314" cy="4060800"/>
          </a:xfrm>
          <a:prstGeom prst="rect">
            <a:avLst/>
          </a:prstGeom>
          <a:noFill/>
          <a:ln>
            <a:noFill/>
          </a:ln>
        </p:spPr>
      </p:pic>
      <p:sp>
        <p:nvSpPr>
          <p:cNvPr id="9" name="テキスト ボックス 2">
            <a:extLst>
              <a:ext uri="{FF2B5EF4-FFF2-40B4-BE49-F238E27FC236}">
                <a16:creationId xmlns:a16="http://schemas.microsoft.com/office/drawing/2014/main" id="{4E323754-5C84-44AF-8E94-10067EA1DDE1}"/>
              </a:ext>
            </a:extLst>
          </p:cNvPr>
          <p:cNvSpPr txBox="1">
            <a:spLocks noChangeArrowheads="1"/>
          </p:cNvSpPr>
          <p:nvPr/>
        </p:nvSpPr>
        <p:spPr bwMode="auto">
          <a:xfrm>
            <a:off x="5122869" y="1532293"/>
            <a:ext cx="2953760" cy="253858"/>
          </a:xfrm>
          <a:prstGeom prst="rect">
            <a:avLst/>
          </a:prstGeom>
          <a:noFill/>
          <a:ln w="9525" cmpd="dbl"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ja-JP" altLang="en-US" sz="900" kern="100" dirty="0">
                <a:latin typeface="+mj-ea"/>
                <a:ea typeface="+mj-ea"/>
                <a:cs typeface="Times New Roman" panose="02020603050405020304" pitchFamily="18" charset="0"/>
              </a:rPr>
              <a:t>　　　　</a:t>
            </a:r>
            <a:r>
              <a:rPr lang="ja-JP" altLang="en-US" sz="1100" kern="100" dirty="0">
                <a:latin typeface="+mj-ea"/>
                <a:ea typeface="+mj-ea"/>
                <a:cs typeface="Times New Roman" panose="02020603050405020304" pitchFamily="18" charset="0"/>
              </a:rPr>
              <a:t>　「老木化した樹木の植替え」のイメージ</a:t>
            </a:r>
            <a:endParaRPr lang="ja-JP" sz="11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76396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5</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white">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２）街路樹の維持管理体制</a:t>
            </a:r>
          </a:p>
        </p:txBody>
      </p:sp>
      <p:sp>
        <p:nvSpPr>
          <p:cNvPr id="8"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11473" y="647559"/>
            <a:ext cx="8921053" cy="237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「都市樹木再生指針</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」で安全安心で快適な街路・みどり空間の創出に向けたプラン</a:t>
            </a:r>
          </a:p>
          <a:p>
            <a:pPr>
              <a:lnSpc>
                <a:spcPts val="300"/>
              </a:lnSpc>
              <a:buNone/>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プラン１：老木化した樹木の計画的な植替え（樹木更新）</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・大径木化、老木化した樹木の計画的な更新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300"/>
              </a:lnSpc>
              <a:buNone/>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プラン</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：高密度化した樹木の植栽間隔の見直し（高木の間引き）</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・樹木の間伐を行い、植栽間隔の見直しを実施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300"/>
              </a:lnSpc>
              <a:buNone/>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プラン３：植栽環境が確保できない樹木の配植の見直し（高木→低木、撤去）</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・樹種変更、高木から低木植栽への配植の見直し、樹木の撤去</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EF8AFDB9-D9A7-4F88-B14D-F3E0637E7522}"/>
              </a:ext>
            </a:extLst>
          </p:cNvPr>
          <p:cNvPicPr>
            <a:picLocks noChangeAspect="1"/>
          </p:cNvPicPr>
          <p:nvPr/>
        </p:nvPicPr>
        <p:blipFill>
          <a:blip r:embed="rId3"/>
          <a:stretch>
            <a:fillRect/>
          </a:stretch>
        </p:blipFill>
        <p:spPr>
          <a:xfrm>
            <a:off x="251520" y="3068960"/>
            <a:ext cx="2855596" cy="3456384"/>
          </a:xfrm>
          <a:prstGeom prst="rect">
            <a:avLst/>
          </a:prstGeom>
        </p:spPr>
      </p:pic>
      <p:pic>
        <p:nvPicPr>
          <p:cNvPr id="4" name="図 3">
            <a:extLst>
              <a:ext uri="{FF2B5EF4-FFF2-40B4-BE49-F238E27FC236}">
                <a16:creationId xmlns:a16="http://schemas.microsoft.com/office/drawing/2014/main" id="{F43D6BA7-EFEB-4258-81DC-2276A3027DD8}"/>
              </a:ext>
            </a:extLst>
          </p:cNvPr>
          <p:cNvPicPr>
            <a:picLocks noChangeAspect="1"/>
          </p:cNvPicPr>
          <p:nvPr/>
        </p:nvPicPr>
        <p:blipFill>
          <a:blip r:embed="rId4"/>
          <a:stretch>
            <a:fillRect/>
          </a:stretch>
        </p:blipFill>
        <p:spPr>
          <a:xfrm>
            <a:off x="3219241" y="3103960"/>
            <a:ext cx="2817645" cy="3390463"/>
          </a:xfrm>
          <a:prstGeom prst="rect">
            <a:avLst/>
          </a:prstGeom>
        </p:spPr>
      </p:pic>
      <p:pic>
        <p:nvPicPr>
          <p:cNvPr id="10" name="図 9">
            <a:extLst>
              <a:ext uri="{FF2B5EF4-FFF2-40B4-BE49-F238E27FC236}">
                <a16:creationId xmlns:a16="http://schemas.microsoft.com/office/drawing/2014/main" id="{F84C0DDD-6115-4667-874C-431D4CBC7842}"/>
              </a:ext>
            </a:extLst>
          </p:cNvPr>
          <p:cNvPicPr>
            <a:picLocks noChangeAspect="1"/>
          </p:cNvPicPr>
          <p:nvPr/>
        </p:nvPicPr>
        <p:blipFill>
          <a:blip r:embed="rId5"/>
          <a:stretch>
            <a:fillRect/>
          </a:stretch>
        </p:blipFill>
        <p:spPr>
          <a:xfrm>
            <a:off x="6149011" y="3135222"/>
            <a:ext cx="2843388" cy="2705435"/>
          </a:xfrm>
          <a:prstGeom prst="rect">
            <a:avLst/>
          </a:prstGeom>
        </p:spPr>
      </p:pic>
    </p:spTree>
    <p:extLst>
      <p:ext uri="{BB962C8B-B14F-4D97-AF65-F5344CB8AC3E}">
        <p14:creationId xmlns:p14="http://schemas.microsoft.com/office/powerpoint/2010/main" val="53809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539552" y="980728"/>
            <a:ext cx="8064896" cy="3312368"/>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（２）現計画の振り返りと検証</a:t>
            </a: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１）街路樹における維持管理の取組状況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維持管理の状況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点検、診断の取組状況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街路樹更新状況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２）現計画における取り組み内容に対する評価</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dirty="0">
                <a:latin typeface="Meiryo UI" pitchFamily="50" charset="-128"/>
                <a:ea typeface="Meiryo UI" pitchFamily="50" charset="-128"/>
                <a:cs typeface="Meiryo UI" pitchFamily="50" charset="-128"/>
              </a:rPr>
              <a:t>大阪府都市基盤施設維持管理技術審議会　</a:t>
            </a:r>
            <a:r>
              <a:rPr lang="ja-JP" altLang="en-US" sz="2400" b="1" dirty="0">
                <a:latin typeface="Meiryo UI" pitchFamily="50" charset="-128"/>
                <a:ea typeface="Meiryo UI" pitchFamily="50" charset="-128"/>
                <a:cs typeface="Meiryo UI" pitchFamily="50" charset="-128"/>
              </a:rPr>
              <a:t>道路・橋梁等</a:t>
            </a:r>
            <a:r>
              <a:rPr kumimoji="1" lang="ja-JP" altLang="en-US" sz="2400" b="1" dirty="0">
                <a:latin typeface="Meiryo UI" pitchFamily="50" charset="-128"/>
                <a:ea typeface="Meiryo UI" pitchFamily="50" charset="-128"/>
                <a:cs typeface="Meiryo UI" pitchFamily="50" charset="-128"/>
              </a:rPr>
              <a:t>部会</a:t>
            </a:r>
          </a:p>
        </p:txBody>
      </p:sp>
      <p:sp>
        <p:nvSpPr>
          <p:cNvPr id="5" name="スライド番号プレースホルダー 2">
            <a:extLst>
              <a:ext uri="{FF2B5EF4-FFF2-40B4-BE49-F238E27FC236}">
                <a16:creationId xmlns:a16="http://schemas.microsoft.com/office/drawing/2014/main" id="{9CA433B3-8E06-4573-9CE0-7CB25B924D40}"/>
              </a:ext>
            </a:extLst>
          </p:cNvPr>
          <p:cNvSpPr>
            <a:spLocks noGrp="1"/>
          </p:cNvSpPr>
          <p:nvPr>
            <p:ph type="sldNum" sz="quarter" idx="12"/>
          </p:nvPr>
        </p:nvSpPr>
        <p:spPr>
          <a:xfrm>
            <a:off x="8388424" y="6520259"/>
            <a:ext cx="720080" cy="365125"/>
          </a:xfrm>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6</a:t>
            </a:fld>
            <a:endParaRPr lang="ja-JP" altLang="en-US" dirty="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3843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7</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white">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１）街路樹における維持管理の取組状況</a:t>
            </a:r>
          </a:p>
        </p:txBody>
      </p:sp>
      <p:sp>
        <p:nvSpPr>
          <p:cNvPr id="2" name="コンテンツ プレースホルダー 2">
            <a:extLst>
              <a:ext uri="{FF2B5EF4-FFF2-40B4-BE49-F238E27FC236}">
                <a16:creationId xmlns:a16="http://schemas.microsoft.com/office/drawing/2014/main" id="{00F9168F-D0E0-A621-D8FA-16EA1F01B91D}"/>
              </a:ext>
            </a:extLst>
          </p:cNvPr>
          <p:cNvSpPr txBox="1">
            <a:spLocks/>
          </p:cNvSpPr>
          <p:nvPr/>
        </p:nvSpPr>
        <p:spPr>
          <a:xfrm>
            <a:off x="138190" y="610612"/>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1-1</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　維持管理の状況</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4" name="テキスト ボックス 4">
            <a:extLst>
              <a:ext uri="{FF2B5EF4-FFF2-40B4-BE49-F238E27FC236}">
                <a16:creationId xmlns:a16="http://schemas.microsoft.com/office/drawing/2014/main" id="{1FBCA604-EFE0-4C15-A9E3-A5172AFF5B97}"/>
              </a:ext>
            </a:extLst>
          </p:cNvPr>
          <p:cNvSpPr txBox="1">
            <a:spLocks noChangeArrowheads="1"/>
          </p:cNvSpPr>
          <p:nvPr/>
        </p:nvSpPr>
        <p:spPr bwMode="auto">
          <a:xfrm>
            <a:off x="-72516" y="3139243"/>
            <a:ext cx="1944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府道緑化事業費の推移</a:t>
            </a:r>
            <a:r>
              <a:rPr lang="en-US" altLang="ja-JP" sz="1100" dirty="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9597DE0F-237A-43A2-B6BA-447D93FBA76B}"/>
              </a:ext>
            </a:extLst>
          </p:cNvPr>
          <p:cNvPicPr>
            <a:picLocks noChangeAspect="1"/>
          </p:cNvPicPr>
          <p:nvPr/>
        </p:nvPicPr>
        <p:blipFill>
          <a:blip r:embed="rId3"/>
          <a:stretch>
            <a:fillRect/>
          </a:stretch>
        </p:blipFill>
        <p:spPr>
          <a:xfrm>
            <a:off x="341920" y="3477855"/>
            <a:ext cx="4149748" cy="2207312"/>
          </a:xfrm>
          <a:prstGeom prst="rect">
            <a:avLst/>
          </a:prstGeom>
        </p:spPr>
      </p:pic>
      <p:sp>
        <p:nvSpPr>
          <p:cNvPr id="8" name="Text Box 5">
            <a:extLst>
              <a:ext uri="{FF2B5EF4-FFF2-40B4-BE49-F238E27FC236}">
                <a16:creationId xmlns:a16="http://schemas.microsoft.com/office/drawing/2014/main" id="{7F39D169-51E1-4FA9-B9EE-8DB0840F575D}"/>
              </a:ext>
            </a:extLst>
          </p:cNvPr>
          <p:cNvSpPr txBox="1">
            <a:spLocks noChangeArrowheads="1"/>
          </p:cNvSpPr>
          <p:nvPr/>
        </p:nvSpPr>
        <p:spPr bwMode="auto">
          <a:xfrm>
            <a:off x="162571" y="1207274"/>
            <a:ext cx="8921053" cy="150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2500"/>
              </a:lnSpc>
            </a:pPr>
            <a:r>
              <a:rPr lang="ja-JP" altLang="en-US" sz="1800" spc="-90" dirty="0">
                <a:latin typeface="Meiryo UI" panose="020B0604030504040204" pitchFamily="50" charset="-128"/>
                <a:ea typeface="Meiryo UI" panose="020B0604030504040204" pitchFamily="50" charset="-128"/>
                <a:cs typeface="Meiryo UI" panose="020B0604030504040204" pitchFamily="50" charset="-128"/>
              </a:rPr>
              <a:t>府道緑化事業費の予算については、約８億円でほぼ横ばい</a:t>
            </a:r>
            <a:endParaRPr lang="en-US" altLang="ja-JP" sz="1800" spc="-9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800" spc="-90" dirty="0">
                <a:latin typeface="Meiryo UI" panose="020B0604030504040204" pitchFamily="50" charset="-128"/>
                <a:ea typeface="Meiryo UI" panose="020B0604030504040204" pitchFamily="50" charset="-128"/>
                <a:cs typeface="Meiryo UI" panose="020B0604030504040204" pitchFamily="50" charset="-128"/>
              </a:rPr>
              <a:t>日常維持管理に関して、苦情・要望は</a:t>
            </a:r>
            <a:r>
              <a:rPr lang="en-US" altLang="ja-JP" sz="1800" spc="-9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800" spc="-9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spc="-90" dirty="0">
                <a:latin typeface="Meiryo UI" panose="020B0604030504040204" pitchFamily="50" charset="-128"/>
                <a:ea typeface="Meiryo UI" panose="020B0604030504040204" pitchFamily="50" charset="-128"/>
                <a:cs typeface="Meiryo UI" panose="020B0604030504040204" pitchFamily="50" charset="-128"/>
              </a:rPr>
              <a:t>R5</a:t>
            </a:r>
            <a:r>
              <a:rPr lang="ja-JP" altLang="en-US" sz="1800" spc="-90" dirty="0">
                <a:latin typeface="Meiryo UI" panose="020B0604030504040204" pitchFamily="50" charset="-128"/>
                <a:ea typeface="Meiryo UI" panose="020B0604030504040204" pitchFamily="50" charset="-128"/>
                <a:cs typeface="Meiryo UI" panose="020B0604030504040204" pitchFamily="50" charset="-128"/>
              </a:rPr>
              <a:t>年にかけて道路全体で年間約</a:t>
            </a:r>
            <a:r>
              <a:rPr lang="en-US" altLang="ja-JP" sz="1800" spc="-90" dirty="0">
                <a:latin typeface="Meiryo UI" panose="020B0604030504040204" pitchFamily="50" charset="-128"/>
                <a:ea typeface="Meiryo UI" panose="020B0604030504040204" pitchFamily="50" charset="-128"/>
                <a:cs typeface="Meiryo UI" panose="020B0604030504040204" pitchFamily="50" charset="-128"/>
              </a:rPr>
              <a:t>4,000</a:t>
            </a:r>
            <a:r>
              <a:rPr lang="ja-JP" altLang="en-US" sz="1800" spc="-90" dirty="0">
                <a:latin typeface="Meiryo UI" panose="020B0604030504040204" pitchFamily="50" charset="-128"/>
                <a:ea typeface="Meiryo UI" panose="020B0604030504040204" pitchFamily="50" charset="-128"/>
                <a:cs typeface="Meiryo UI" panose="020B0604030504040204" pitchFamily="50" charset="-128"/>
              </a:rPr>
              <a:t>件で推移</a:t>
            </a:r>
            <a:endParaRPr lang="en-US" altLang="ja-JP" sz="1800" spc="-9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800" spc="-90" dirty="0">
                <a:latin typeface="Meiryo UI" panose="020B0604030504040204" pitchFamily="50" charset="-128"/>
                <a:ea typeface="Meiryo UI" panose="020B0604030504040204" pitchFamily="50" charset="-128"/>
                <a:cs typeface="Meiryo UI" panose="020B0604030504040204" pitchFamily="50" charset="-128"/>
              </a:rPr>
              <a:t>要望内容、苦情内容の割合としては、雑草・街路樹繁茂に関する苦情が最も多く、全体の</a:t>
            </a:r>
            <a:endParaRPr lang="en-US" altLang="ja-JP" sz="1800" spc="-9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buNone/>
            </a:pPr>
            <a:r>
              <a:rPr lang="ja-JP" altLang="en-US" sz="1800" spc="-90" dirty="0">
                <a:latin typeface="Meiryo UI" panose="020B0604030504040204" pitchFamily="50" charset="-128"/>
                <a:ea typeface="Meiryo UI" panose="020B0604030504040204" pitchFamily="50" charset="-128"/>
                <a:cs typeface="Meiryo UI" panose="020B0604030504040204" pitchFamily="50" charset="-128"/>
              </a:rPr>
              <a:t> 約３割程度​を占める​</a:t>
            </a:r>
          </a:p>
        </p:txBody>
      </p:sp>
      <p:pic>
        <p:nvPicPr>
          <p:cNvPr id="1026" name="Picture 2">
            <a:extLst>
              <a:ext uri="{FF2B5EF4-FFF2-40B4-BE49-F238E27FC236}">
                <a16:creationId xmlns:a16="http://schemas.microsoft.com/office/drawing/2014/main" id="{C4C35D0B-8699-4160-8D17-21C7818A6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259" y="3400472"/>
            <a:ext cx="4039821" cy="262081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4">
            <a:extLst>
              <a:ext uri="{FF2B5EF4-FFF2-40B4-BE49-F238E27FC236}">
                <a16:creationId xmlns:a16="http://schemas.microsoft.com/office/drawing/2014/main" id="{300C2D06-E471-4B5B-BBDC-0275DA1695DF}"/>
              </a:ext>
            </a:extLst>
          </p:cNvPr>
          <p:cNvSpPr txBox="1">
            <a:spLocks noChangeArrowheads="1"/>
          </p:cNvSpPr>
          <p:nvPr/>
        </p:nvSpPr>
        <p:spPr bwMode="auto">
          <a:xfrm>
            <a:off x="4932040" y="3146863"/>
            <a:ext cx="33123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要望内容、苦情内容の割合（</a:t>
            </a:r>
            <a:r>
              <a:rPr lang="en-US" altLang="ja-JP" sz="1100" dirty="0">
                <a:latin typeface="Meiryo UI" panose="020B0604030504040204" pitchFamily="50" charset="-128"/>
                <a:ea typeface="Meiryo UI" panose="020B0604030504040204" pitchFamily="50" charset="-128"/>
              </a:rPr>
              <a:t>H27</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R5</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7BF0D2A-6517-4312-A392-17146BD11581}"/>
              </a:ext>
            </a:extLst>
          </p:cNvPr>
          <p:cNvSpPr txBox="1"/>
          <p:nvPr/>
        </p:nvSpPr>
        <p:spPr>
          <a:xfrm>
            <a:off x="7145894" y="3536146"/>
            <a:ext cx="1656186" cy="230832"/>
          </a:xfrm>
          <a:prstGeom prst="rect">
            <a:avLst/>
          </a:prstGeom>
          <a:solidFill>
            <a:schemeClr val="bg1"/>
          </a:solidFill>
        </p:spPr>
        <p:txBody>
          <a:bodyPr wrap="square" rtlCol="0">
            <a:spAutoFit/>
          </a:bodyPr>
          <a:lstStyle/>
          <a:p>
            <a:r>
              <a:rPr kumimoji="1" lang="ja-JP" altLang="en-US" sz="900" dirty="0"/>
              <a:t>落下物・不法投棄・動物死骸</a:t>
            </a:r>
            <a:endParaRPr kumimoji="1" lang="en-US" altLang="ja-JP" sz="900" dirty="0"/>
          </a:p>
        </p:txBody>
      </p:sp>
      <p:sp>
        <p:nvSpPr>
          <p:cNvPr id="13" name="テキスト ボックス 12">
            <a:extLst>
              <a:ext uri="{FF2B5EF4-FFF2-40B4-BE49-F238E27FC236}">
                <a16:creationId xmlns:a16="http://schemas.microsoft.com/office/drawing/2014/main" id="{E41F4156-8D16-4E24-B0E1-F7DACAFEBAB6}"/>
              </a:ext>
            </a:extLst>
          </p:cNvPr>
          <p:cNvSpPr txBox="1"/>
          <p:nvPr/>
        </p:nvSpPr>
        <p:spPr>
          <a:xfrm>
            <a:off x="7992380" y="4328096"/>
            <a:ext cx="792088" cy="369332"/>
          </a:xfrm>
          <a:prstGeom prst="rect">
            <a:avLst/>
          </a:prstGeom>
          <a:solidFill>
            <a:schemeClr val="bg1"/>
          </a:solidFill>
        </p:spPr>
        <p:txBody>
          <a:bodyPr wrap="square" rtlCol="0">
            <a:spAutoFit/>
          </a:bodyPr>
          <a:lstStyle/>
          <a:p>
            <a:r>
              <a:rPr lang="ja-JP" altLang="en-US" sz="900" dirty="0"/>
              <a:t>路面損傷</a:t>
            </a:r>
            <a:endParaRPr kumimoji="1" lang="en-US" altLang="ja-JP" sz="900" dirty="0"/>
          </a:p>
          <a:p>
            <a:r>
              <a:rPr lang="en-US" altLang="ja-JP" sz="900" dirty="0"/>
              <a:t>3,728</a:t>
            </a:r>
            <a:r>
              <a:rPr lang="ja-JP" altLang="en-US" sz="900" dirty="0"/>
              <a:t>件</a:t>
            </a:r>
            <a:endParaRPr kumimoji="1" lang="ja-JP" altLang="en-US" sz="900" dirty="0"/>
          </a:p>
        </p:txBody>
      </p:sp>
      <p:sp>
        <p:nvSpPr>
          <p:cNvPr id="14" name="テキスト ボックス 13">
            <a:extLst>
              <a:ext uri="{FF2B5EF4-FFF2-40B4-BE49-F238E27FC236}">
                <a16:creationId xmlns:a16="http://schemas.microsoft.com/office/drawing/2014/main" id="{EA0A2B66-3D1D-428A-820E-5890ADF38CD3}"/>
              </a:ext>
            </a:extLst>
          </p:cNvPr>
          <p:cNvSpPr txBox="1"/>
          <p:nvPr/>
        </p:nvSpPr>
        <p:spPr>
          <a:xfrm>
            <a:off x="7236296" y="5439414"/>
            <a:ext cx="1080120" cy="369332"/>
          </a:xfrm>
          <a:prstGeom prst="rect">
            <a:avLst/>
          </a:prstGeom>
          <a:solidFill>
            <a:schemeClr val="bg1"/>
          </a:solidFill>
          <a:ln w="34925">
            <a:solidFill>
              <a:srgbClr val="FF0000"/>
            </a:solidFill>
          </a:ln>
        </p:spPr>
        <p:txBody>
          <a:bodyPr wrap="square" rtlCol="0">
            <a:spAutoFit/>
          </a:bodyPr>
          <a:lstStyle/>
          <a:p>
            <a:r>
              <a:rPr kumimoji="1" lang="ja-JP" altLang="en-US" sz="900" dirty="0"/>
              <a:t>雑草・街路樹繁茂</a:t>
            </a:r>
            <a:endParaRPr kumimoji="1" lang="en-US" altLang="ja-JP" sz="900" dirty="0"/>
          </a:p>
          <a:p>
            <a:r>
              <a:rPr lang="en-US" altLang="ja-JP" sz="900" dirty="0"/>
              <a:t>8,345</a:t>
            </a:r>
            <a:r>
              <a:rPr lang="ja-JP" altLang="en-US" sz="900" dirty="0"/>
              <a:t>件</a:t>
            </a:r>
            <a:endParaRPr kumimoji="1" lang="ja-JP" altLang="en-US" sz="900" dirty="0"/>
          </a:p>
        </p:txBody>
      </p:sp>
      <p:sp>
        <p:nvSpPr>
          <p:cNvPr id="15" name="テキスト ボックス 14">
            <a:extLst>
              <a:ext uri="{FF2B5EF4-FFF2-40B4-BE49-F238E27FC236}">
                <a16:creationId xmlns:a16="http://schemas.microsoft.com/office/drawing/2014/main" id="{BD14F204-22D5-4723-A23C-DDE3964B7599}"/>
              </a:ext>
            </a:extLst>
          </p:cNvPr>
          <p:cNvSpPr txBox="1"/>
          <p:nvPr/>
        </p:nvSpPr>
        <p:spPr>
          <a:xfrm>
            <a:off x="5057006" y="3743695"/>
            <a:ext cx="1080120" cy="230832"/>
          </a:xfrm>
          <a:prstGeom prst="rect">
            <a:avLst/>
          </a:prstGeom>
          <a:solidFill>
            <a:schemeClr val="bg1"/>
          </a:solidFill>
          <a:ln w="34925">
            <a:noFill/>
          </a:ln>
        </p:spPr>
        <p:txBody>
          <a:bodyPr wrap="square" rtlCol="0">
            <a:spAutoFit/>
          </a:bodyPr>
          <a:lstStyle/>
          <a:p>
            <a:r>
              <a:rPr lang="ja-JP" altLang="en-US" sz="900" dirty="0"/>
              <a:t>その他</a:t>
            </a:r>
            <a:r>
              <a:rPr lang="en-US" altLang="ja-JP" sz="900" dirty="0"/>
              <a:t> 9,425</a:t>
            </a:r>
            <a:r>
              <a:rPr lang="ja-JP" altLang="en-US" sz="900" dirty="0"/>
              <a:t>件</a:t>
            </a:r>
            <a:endParaRPr kumimoji="1" lang="ja-JP" altLang="en-US" sz="900" dirty="0"/>
          </a:p>
        </p:txBody>
      </p:sp>
      <p:sp>
        <p:nvSpPr>
          <p:cNvPr id="16" name="テキスト ボックス 15">
            <a:extLst>
              <a:ext uri="{FF2B5EF4-FFF2-40B4-BE49-F238E27FC236}">
                <a16:creationId xmlns:a16="http://schemas.microsoft.com/office/drawing/2014/main" id="{46644A36-AEED-42BA-AB78-4D153058FF6A}"/>
              </a:ext>
            </a:extLst>
          </p:cNvPr>
          <p:cNvSpPr txBox="1"/>
          <p:nvPr/>
        </p:nvSpPr>
        <p:spPr>
          <a:xfrm>
            <a:off x="4694542" y="4869160"/>
            <a:ext cx="1080120" cy="507831"/>
          </a:xfrm>
          <a:prstGeom prst="rect">
            <a:avLst/>
          </a:prstGeom>
          <a:solidFill>
            <a:schemeClr val="bg1"/>
          </a:solidFill>
          <a:ln w="34925">
            <a:noFill/>
          </a:ln>
        </p:spPr>
        <p:txBody>
          <a:bodyPr wrap="square" rtlCol="0">
            <a:spAutoFit/>
          </a:bodyPr>
          <a:lstStyle/>
          <a:p>
            <a:r>
              <a:rPr lang="ja-JP" altLang="en-US" sz="900" dirty="0"/>
              <a:t>施設および附属物損傷・不具合</a:t>
            </a:r>
            <a:endParaRPr lang="en-US" altLang="ja-JP" sz="900" dirty="0"/>
          </a:p>
          <a:p>
            <a:r>
              <a:rPr lang="en-US" altLang="ja-JP" sz="900" dirty="0"/>
              <a:t>5,125</a:t>
            </a:r>
            <a:r>
              <a:rPr lang="ja-JP" altLang="en-US" sz="900" dirty="0"/>
              <a:t>件</a:t>
            </a:r>
            <a:endParaRPr kumimoji="1" lang="ja-JP" altLang="en-US" sz="900" dirty="0"/>
          </a:p>
        </p:txBody>
      </p:sp>
      <p:sp>
        <p:nvSpPr>
          <p:cNvPr id="17" name="テキスト ボックス 16">
            <a:extLst>
              <a:ext uri="{FF2B5EF4-FFF2-40B4-BE49-F238E27FC236}">
                <a16:creationId xmlns:a16="http://schemas.microsoft.com/office/drawing/2014/main" id="{982DD512-4F77-4173-9C71-23F2FF124ECB}"/>
              </a:ext>
            </a:extLst>
          </p:cNvPr>
          <p:cNvSpPr txBox="1"/>
          <p:nvPr/>
        </p:nvSpPr>
        <p:spPr>
          <a:xfrm>
            <a:off x="4955418" y="5624080"/>
            <a:ext cx="1283296" cy="369332"/>
          </a:xfrm>
          <a:prstGeom prst="rect">
            <a:avLst/>
          </a:prstGeom>
          <a:solidFill>
            <a:schemeClr val="bg1"/>
          </a:solidFill>
          <a:ln w="34925">
            <a:noFill/>
          </a:ln>
        </p:spPr>
        <p:txBody>
          <a:bodyPr wrap="square" rtlCol="0">
            <a:spAutoFit/>
          </a:bodyPr>
          <a:lstStyle/>
          <a:p>
            <a:r>
              <a:rPr lang="ja-JP" altLang="en-US" sz="900" dirty="0"/>
              <a:t>落石・倒木・樹木枯れ</a:t>
            </a:r>
            <a:endParaRPr lang="en-US" altLang="ja-JP" sz="900" dirty="0"/>
          </a:p>
          <a:p>
            <a:r>
              <a:rPr lang="en-US" altLang="ja-JP" sz="900" dirty="0"/>
              <a:t>702</a:t>
            </a:r>
            <a:r>
              <a:rPr lang="ja-JP" altLang="en-US" sz="900" dirty="0"/>
              <a:t>件</a:t>
            </a:r>
            <a:endParaRPr kumimoji="1" lang="ja-JP" altLang="en-US" sz="900" dirty="0"/>
          </a:p>
        </p:txBody>
      </p:sp>
      <p:sp>
        <p:nvSpPr>
          <p:cNvPr id="18" name="テキスト ボックス 17">
            <a:extLst>
              <a:ext uri="{FF2B5EF4-FFF2-40B4-BE49-F238E27FC236}">
                <a16:creationId xmlns:a16="http://schemas.microsoft.com/office/drawing/2014/main" id="{9F91DB94-5DC8-405A-BDA9-955A1C479BC1}"/>
              </a:ext>
            </a:extLst>
          </p:cNvPr>
          <p:cNvSpPr txBox="1"/>
          <p:nvPr/>
        </p:nvSpPr>
        <p:spPr>
          <a:xfrm>
            <a:off x="7236296" y="4441319"/>
            <a:ext cx="465906" cy="230832"/>
          </a:xfrm>
          <a:prstGeom prst="rect">
            <a:avLst/>
          </a:prstGeom>
          <a:solidFill>
            <a:schemeClr val="bg1"/>
          </a:solidFill>
        </p:spPr>
        <p:txBody>
          <a:bodyPr wrap="square" rtlCol="0">
            <a:spAutoFit/>
          </a:bodyPr>
          <a:lstStyle/>
          <a:p>
            <a:r>
              <a:rPr lang="ja-JP" altLang="en-US" sz="900" dirty="0"/>
              <a:t>１２％</a:t>
            </a:r>
            <a:endParaRPr kumimoji="1" lang="ja-JP" altLang="en-US" sz="900" dirty="0"/>
          </a:p>
        </p:txBody>
      </p:sp>
      <p:sp>
        <p:nvSpPr>
          <p:cNvPr id="19" name="テキスト ボックス 18">
            <a:extLst>
              <a:ext uri="{FF2B5EF4-FFF2-40B4-BE49-F238E27FC236}">
                <a16:creationId xmlns:a16="http://schemas.microsoft.com/office/drawing/2014/main" id="{FF8972AF-5D5A-4E5E-83B8-F581855E7E83}"/>
              </a:ext>
            </a:extLst>
          </p:cNvPr>
          <p:cNvSpPr txBox="1"/>
          <p:nvPr/>
        </p:nvSpPr>
        <p:spPr>
          <a:xfrm>
            <a:off x="6916321" y="4033152"/>
            <a:ext cx="465906" cy="230832"/>
          </a:xfrm>
          <a:prstGeom prst="rect">
            <a:avLst/>
          </a:prstGeom>
          <a:solidFill>
            <a:schemeClr val="bg1"/>
          </a:solidFill>
        </p:spPr>
        <p:txBody>
          <a:bodyPr wrap="square" rtlCol="0">
            <a:spAutoFit/>
          </a:bodyPr>
          <a:lstStyle/>
          <a:p>
            <a:r>
              <a:rPr lang="ja-JP" altLang="en-US" sz="900" dirty="0"/>
              <a:t>１５％</a:t>
            </a:r>
            <a:endParaRPr kumimoji="1" lang="ja-JP" altLang="en-US" sz="900" dirty="0"/>
          </a:p>
        </p:txBody>
      </p:sp>
      <p:sp>
        <p:nvSpPr>
          <p:cNvPr id="20" name="テキスト ボックス 19">
            <a:extLst>
              <a:ext uri="{FF2B5EF4-FFF2-40B4-BE49-F238E27FC236}">
                <a16:creationId xmlns:a16="http://schemas.microsoft.com/office/drawing/2014/main" id="{D3D7AC5C-B50E-4B02-87E1-C2219DF4960C}"/>
              </a:ext>
            </a:extLst>
          </p:cNvPr>
          <p:cNvSpPr txBox="1"/>
          <p:nvPr/>
        </p:nvSpPr>
        <p:spPr>
          <a:xfrm>
            <a:off x="6081195" y="4306427"/>
            <a:ext cx="465906" cy="230832"/>
          </a:xfrm>
          <a:prstGeom prst="rect">
            <a:avLst/>
          </a:prstGeom>
          <a:solidFill>
            <a:schemeClr val="bg1"/>
          </a:solidFill>
        </p:spPr>
        <p:txBody>
          <a:bodyPr wrap="square" rtlCol="0">
            <a:spAutoFit/>
          </a:bodyPr>
          <a:lstStyle/>
          <a:p>
            <a:r>
              <a:rPr lang="ja-JP" altLang="en-US" sz="900" dirty="0"/>
              <a:t>２９％</a:t>
            </a:r>
            <a:endParaRPr kumimoji="1" lang="ja-JP" altLang="en-US" sz="900" dirty="0"/>
          </a:p>
        </p:txBody>
      </p:sp>
      <p:sp>
        <p:nvSpPr>
          <p:cNvPr id="21" name="テキスト ボックス 20">
            <a:extLst>
              <a:ext uri="{FF2B5EF4-FFF2-40B4-BE49-F238E27FC236}">
                <a16:creationId xmlns:a16="http://schemas.microsoft.com/office/drawing/2014/main" id="{D25D05A0-9D23-4C26-B3B3-F5D59D4CA7C0}"/>
              </a:ext>
            </a:extLst>
          </p:cNvPr>
          <p:cNvSpPr txBox="1"/>
          <p:nvPr/>
        </p:nvSpPr>
        <p:spPr>
          <a:xfrm>
            <a:off x="6876256" y="5060919"/>
            <a:ext cx="465906" cy="230832"/>
          </a:xfrm>
          <a:prstGeom prst="rect">
            <a:avLst/>
          </a:prstGeom>
          <a:solidFill>
            <a:schemeClr val="bg1"/>
          </a:solidFill>
        </p:spPr>
        <p:txBody>
          <a:bodyPr wrap="square" rtlCol="0">
            <a:spAutoFit/>
          </a:bodyPr>
          <a:lstStyle/>
          <a:p>
            <a:r>
              <a:rPr lang="ja-JP" altLang="en-US" sz="900" dirty="0"/>
              <a:t>２６％</a:t>
            </a:r>
            <a:endParaRPr kumimoji="1" lang="ja-JP" altLang="en-US" sz="900" dirty="0"/>
          </a:p>
        </p:txBody>
      </p:sp>
      <p:sp>
        <p:nvSpPr>
          <p:cNvPr id="22" name="テキスト ボックス 21">
            <a:extLst>
              <a:ext uri="{FF2B5EF4-FFF2-40B4-BE49-F238E27FC236}">
                <a16:creationId xmlns:a16="http://schemas.microsoft.com/office/drawing/2014/main" id="{0E8675DE-C314-4B3F-B254-4BA251CD9D97}"/>
              </a:ext>
            </a:extLst>
          </p:cNvPr>
          <p:cNvSpPr txBox="1"/>
          <p:nvPr/>
        </p:nvSpPr>
        <p:spPr>
          <a:xfrm>
            <a:off x="6101526" y="5007659"/>
            <a:ext cx="465906" cy="230832"/>
          </a:xfrm>
          <a:prstGeom prst="rect">
            <a:avLst/>
          </a:prstGeom>
          <a:solidFill>
            <a:schemeClr val="bg1"/>
          </a:solidFill>
        </p:spPr>
        <p:txBody>
          <a:bodyPr wrap="square" rtlCol="0">
            <a:spAutoFit/>
          </a:bodyPr>
          <a:lstStyle/>
          <a:p>
            <a:r>
              <a:rPr lang="ja-JP" altLang="en-US" sz="900" dirty="0"/>
              <a:t>１６％</a:t>
            </a:r>
            <a:endParaRPr kumimoji="1" lang="ja-JP" altLang="en-US" sz="900" dirty="0"/>
          </a:p>
        </p:txBody>
      </p:sp>
      <p:sp>
        <p:nvSpPr>
          <p:cNvPr id="23" name="テキスト ボックス 22">
            <a:extLst>
              <a:ext uri="{FF2B5EF4-FFF2-40B4-BE49-F238E27FC236}">
                <a16:creationId xmlns:a16="http://schemas.microsoft.com/office/drawing/2014/main" id="{A26034F9-2ACB-431B-88F7-E5AB7951A485}"/>
              </a:ext>
            </a:extLst>
          </p:cNvPr>
          <p:cNvSpPr txBox="1"/>
          <p:nvPr/>
        </p:nvSpPr>
        <p:spPr>
          <a:xfrm>
            <a:off x="6405465" y="5726345"/>
            <a:ext cx="436484" cy="230832"/>
          </a:xfrm>
          <a:prstGeom prst="rect">
            <a:avLst/>
          </a:prstGeom>
          <a:solidFill>
            <a:schemeClr val="bg1"/>
          </a:solidFill>
        </p:spPr>
        <p:txBody>
          <a:bodyPr wrap="square" rtlCol="0">
            <a:spAutoFit/>
          </a:bodyPr>
          <a:lstStyle/>
          <a:p>
            <a:r>
              <a:rPr lang="ja-JP" altLang="en-US" sz="900" dirty="0"/>
              <a:t>２％</a:t>
            </a:r>
            <a:endParaRPr kumimoji="1" lang="ja-JP" altLang="en-US" sz="900" dirty="0"/>
          </a:p>
        </p:txBody>
      </p:sp>
      <p:sp>
        <p:nvSpPr>
          <p:cNvPr id="24" name="テキスト ボックス 23">
            <a:extLst>
              <a:ext uri="{FF2B5EF4-FFF2-40B4-BE49-F238E27FC236}">
                <a16:creationId xmlns:a16="http://schemas.microsoft.com/office/drawing/2014/main" id="{363A0C99-E2DE-4236-ADCC-6F71527C1DF4}"/>
              </a:ext>
            </a:extLst>
          </p:cNvPr>
          <p:cNvSpPr txBox="1"/>
          <p:nvPr/>
        </p:nvSpPr>
        <p:spPr>
          <a:xfrm>
            <a:off x="7659632" y="3716526"/>
            <a:ext cx="671984" cy="230832"/>
          </a:xfrm>
          <a:prstGeom prst="rect">
            <a:avLst/>
          </a:prstGeom>
          <a:solidFill>
            <a:schemeClr val="bg1"/>
          </a:solidFill>
        </p:spPr>
        <p:txBody>
          <a:bodyPr wrap="square" rtlCol="0">
            <a:spAutoFit/>
          </a:bodyPr>
          <a:lstStyle/>
          <a:p>
            <a:r>
              <a:rPr lang="en-US" altLang="ja-JP" sz="900" dirty="0"/>
              <a:t>5,007</a:t>
            </a:r>
            <a:r>
              <a:rPr lang="ja-JP" altLang="en-US" sz="900" dirty="0"/>
              <a:t>件</a:t>
            </a:r>
            <a:endParaRPr kumimoji="1" lang="ja-JP" altLang="en-US" sz="900" dirty="0"/>
          </a:p>
        </p:txBody>
      </p:sp>
    </p:spTree>
    <p:extLst>
      <p:ext uri="{BB962C8B-B14F-4D97-AF65-F5344CB8AC3E}">
        <p14:creationId xmlns:p14="http://schemas.microsoft.com/office/powerpoint/2010/main" val="163354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8</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white">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１）街路樹における維持管理の取組状況</a:t>
            </a:r>
          </a:p>
        </p:txBody>
      </p:sp>
      <p:sp>
        <p:nvSpPr>
          <p:cNvPr id="8"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11471" y="1167978"/>
            <a:ext cx="8921053"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en-US" sz="1800" dirty="0">
                <a:latin typeface="Meiryo UI" panose="020B0604030504040204" pitchFamily="50" charset="-128"/>
                <a:ea typeface="Meiryo UI" panose="020B0604030504040204" pitchFamily="50" charset="-128"/>
                <a:cs typeface="Meiryo UI" panose="020B0604030504040204" pitchFamily="50" charset="-128"/>
              </a:rPr>
              <a:t>中高木約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80,000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本について、</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年の頻度で点検を実施</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spc="-80" dirty="0">
                <a:latin typeface="Meiryo UI" panose="020B0604030504040204" pitchFamily="50" charset="-128"/>
                <a:ea typeface="Meiryo UI" panose="020B0604030504040204" pitchFamily="50" charset="-128"/>
                <a:cs typeface="Meiryo UI" panose="020B0604030504040204" pitchFamily="50" charset="-128"/>
              </a:rPr>
              <a:t>直営点検と併せ、専門家による街路樹診断を実施</a:t>
            </a:r>
            <a:endParaRPr lang="en-US" altLang="ja-JP" sz="1800" spc="-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spc="-90" dirty="0">
                <a:latin typeface="Meiryo UI" panose="020B0604030504040204" pitchFamily="50" charset="-128"/>
                <a:ea typeface="Meiryo UI" panose="020B0604030504040204" pitchFamily="50" charset="-128"/>
                <a:cs typeface="Meiryo UI" panose="020B0604030504040204" pitchFamily="50" charset="-128"/>
              </a:rPr>
              <a:t>倒木等が予見された場合、直営や業者による迅速な対応</a:t>
            </a:r>
            <a:r>
              <a:rPr lang="en-US" altLang="ja-JP" sz="1800" spc="-9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spc="-90" dirty="0">
                <a:latin typeface="Meiryo UI" panose="020B0604030504040204" pitchFamily="50" charset="-128"/>
                <a:ea typeface="Meiryo UI" panose="020B0604030504040204" pitchFamily="50" charset="-128"/>
                <a:cs typeface="Meiryo UI" panose="020B0604030504040204" pitchFamily="50" charset="-128"/>
              </a:rPr>
              <a:t>剪定や伐採等</a:t>
            </a:r>
            <a:r>
              <a:rPr lang="en-US" altLang="ja-JP" sz="1800" spc="-9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spc="-90" dirty="0">
                <a:latin typeface="Meiryo UI" panose="020B0604030504040204" pitchFamily="50" charset="-128"/>
                <a:ea typeface="Meiryo UI" panose="020B0604030504040204" pitchFamily="50" charset="-128"/>
                <a:cs typeface="Meiryo UI" panose="020B0604030504040204" pitchFamily="50" charset="-128"/>
              </a:rPr>
              <a:t>により事故を未然に防止</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コンテンツ プレースホルダー 2">
            <a:extLst>
              <a:ext uri="{FF2B5EF4-FFF2-40B4-BE49-F238E27FC236}">
                <a16:creationId xmlns:a16="http://schemas.microsoft.com/office/drawing/2014/main" id="{00F9168F-D0E0-A621-D8FA-16EA1F01B91D}"/>
              </a:ext>
            </a:extLst>
          </p:cNvPr>
          <p:cNvSpPr txBox="1">
            <a:spLocks/>
          </p:cNvSpPr>
          <p:nvPr/>
        </p:nvSpPr>
        <p:spPr>
          <a:xfrm>
            <a:off x="138190" y="610612"/>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　点検・診断の取組状況</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4" name="テキスト ボックス 4">
            <a:extLst>
              <a:ext uri="{FF2B5EF4-FFF2-40B4-BE49-F238E27FC236}">
                <a16:creationId xmlns:a16="http://schemas.microsoft.com/office/drawing/2014/main" id="{97461C53-2FD1-98F3-DF0F-CD0F22CABB23}"/>
              </a:ext>
            </a:extLst>
          </p:cNvPr>
          <p:cNvSpPr txBox="1">
            <a:spLocks noChangeArrowheads="1"/>
          </p:cNvSpPr>
          <p:nvPr/>
        </p:nvSpPr>
        <p:spPr bwMode="auto">
          <a:xfrm>
            <a:off x="4692861" y="2430843"/>
            <a:ext cx="29523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街路樹診断の状況</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pic>
        <p:nvPicPr>
          <p:cNvPr id="35" name="図 34" descr="外観診断">
            <a:extLst>
              <a:ext uri="{FF2B5EF4-FFF2-40B4-BE49-F238E27FC236}">
                <a16:creationId xmlns:a16="http://schemas.microsoft.com/office/drawing/2014/main" id="{22ABA976-0944-4070-97EC-0BE6AF339D2A}"/>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9253" y="2743030"/>
            <a:ext cx="2375155" cy="1660155"/>
          </a:xfrm>
          <a:prstGeom prst="rect">
            <a:avLst/>
          </a:prstGeom>
          <a:noFill/>
          <a:ln>
            <a:noFill/>
          </a:ln>
        </p:spPr>
      </p:pic>
      <p:pic>
        <p:nvPicPr>
          <p:cNvPr id="37" name="図 36">
            <a:extLst>
              <a:ext uri="{FF2B5EF4-FFF2-40B4-BE49-F238E27FC236}">
                <a16:creationId xmlns:a16="http://schemas.microsoft.com/office/drawing/2014/main" id="{677ECF7A-4515-4555-B6D4-CD1B019904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4631" y="4652478"/>
            <a:ext cx="2369777" cy="1777334"/>
          </a:xfrm>
          <a:prstGeom prst="rect">
            <a:avLst/>
          </a:prstGeom>
        </p:spPr>
      </p:pic>
      <p:pic>
        <p:nvPicPr>
          <p:cNvPr id="4" name="図 3">
            <a:extLst>
              <a:ext uri="{FF2B5EF4-FFF2-40B4-BE49-F238E27FC236}">
                <a16:creationId xmlns:a16="http://schemas.microsoft.com/office/drawing/2014/main" id="{A4F535F9-BCEE-458F-B717-26C4BF018A1F}"/>
              </a:ext>
            </a:extLst>
          </p:cNvPr>
          <p:cNvPicPr>
            <a:picLocks noChangeAspect="1"/>
          </p:cNvPicPr>
          <p:nvPr/>
        </p:nvPicPr>
        <p:blipFill>
          <a:blip r:embed="rId5"/>
          <a:stretch>
            <a:fillRect/>
          </a:stretch>
        </p:blipFill>
        <p:spPr>
          <a:xfrm>
            <a:off x="804425" y="2430843"/>
            <a:ext cx="3767572" cy="3606939"/>
          </a:xfrm>
          <a:prstGeom prst="rect">
            <a:avLst/>
          </a:prstGeom>
        </p:spPr>
      </p:pic>
      <p:sp>
        <p:nvSpPr>
          <p:cNvPr id="9" name="テキスト ボックス 8">
            <a:extLst>
              <a:ext uri="{FF2B5EF4-FFF2-40B4-BE49-F238E27FC236}">
                <a16:creationId xmlns:a16="http://schemas.microsoft.com/office/drawing/2014/main" id="{5DE6F4EE-282B-4342-A56B-FC1D62C1A413}"/>
              </a:ext>
            </a:extLst>
          </p:cNvPr>
          <p:cNvSpPr txBox="1"/>
          <p:nvPr/>
        </p:nvSpPr>
        <p:spPr>
          <a:xfrm>
            <a:off x="1763688" y="3789040"/>
            <a:ext cx="720080" cy="307777"/>
          </a:xfrm>
          <a:prstGeom prst="rect">
            <a:avLst/>
          </a:prstGeom>
          <a:noFill/>
        </p:spPr>
        <p:txBody>
          <a:bodyPr wrap="square" rtlCol="0">
            <a:spAutoFit/>
          </a:bodyPr>
          <a:lstStyle/>
          <a:p>
            <a:r>
              <a:rPr kumimoji="1" lang="en-US" altLang="ja-JP" sz="1400" dirty="0"/>
              <a:t>※</a:t>
            </a:r>
            <a:r>
              <a:rPr kumimoji="1" lang="ja-JP" altLang="en-US" sz="1400" dirty="0"/>
              <a:t>１</a:t>
            </a:r>
          </a:p>
        </p:txBody>
      </p:sp>
      <p:sp>
        <p:nvSpPr>
          <p:cNvPr id="13" name="テキスト ボックス 12">
            <a:extLst>
              <a:ext uri="{FF2B5EF4-FFF2-40B4-BE49-F238E27FC236}">
                <a16:creationId xmlns:a16="http://schemas.microsoft.com/office/drawing/2014/main" id="{F00DA258-DE8D-4691-80D9-F1F86AD91177}"/>
              </a:ext>
            </a:extLst>
          </p:cNvPr>
          <p:cNvSpPr txBox="1"/>
          <p:nvPr/>
        </p:nvSpPr>
        <p:spPr>
          <a:xfrm>
            <a:off x="1763688" y="4607926"/>
            <a:ext cx="720080" cy="307777"/>
          </a:xfrm>
          <a:prstGeom prst="rect">
            <a:avLst/>
          </a:prstGeom>
          <a:noFill/>
        </p:spPr>
        <p:txBody>
          <a:bodyPr wrap="square" rtlCol="0">
            <a:spAutoFit/>
          </a:bodyPr>
          <a:lstStyle/>
          <a:p>
            <a:r>
              <a:rPr kumimoji="1" lang="en-US" altLang="ja-JP" sz="1400" dirty="0"/>
              <a:t>※</a:t>
            </a:r>
            <a:r>
              <a:rPr lang="ja-JP" altLang="en-US" sz="1400" dirty="0"/>
              <a:t>２</a:t>
            </a:r>
            <a:endParaRPr kumimoji="1" lang="ja-JP" altLang="en-US" sz="1400" dirty="0"/>
          </a:p>
        </p:txBody>
      </p:sp>
      <p:sp>
        <p:nvSpPr>
          <p:cNvPr id="15" name="テキスト ボックス 14">
            <a:extLst>
              <a:ext uri="{FF2B5EF4-FFF2-40B4-BE49-F238E27FC236}">
                <a16:creationId xmlns:a16="http://schemas.microsoft.com/office/drawing/2014/main" id="{3018FF30-59BD-4A03-98CE-D1FA18AA62C2}"/>
              </a:ext>
            </a:extLst>
          </p:cNvPr>
          <p:cNvSpPr txBox="1"/>
          <p:nvPr/>
        </p:nvSpPr>
        <p:spPr>
          <a:xfrm>
            <a:off x="611560" y="6093499"/>
            <a:ext cx="5112568" cy="430887"/>
          </a:xfrm>
          <a:prstGeom prst="rect">
            <a:avLst/>
          </a:prstGeom>
          <a:noFill/>
        </p:spPr>
        <p:txBody>
          <a:bodyPr wrap="square" rtlCol="0">
            <a:spAutoFit/>
          </a:bodyPr>
          <a:lstStyle/>
          <a:p>
            <a:r>
              <a:rPr kumimoji="1" lang="en-US" altLang="ja-JP" sz="1100" dirty="0"/>
              <a:t>※</a:t>
            </a:r>
            <a:r>
              <a:rPr kumimoji="1" lang="ja-JP" altLang="en-US" sz="1100" dirty="0"/>
              <a:t>１　令和</a:t>
            </a:r>
            <a:r>
              <a:rPr lang="ja-JP" altLang="en-US" sz="1100" dirty="0"/>
              <a:t>３</a:t>
            </a:r>
            <a:r>
              <a:rPr kumimoji="1" lang="ja-JP" altLang="en-US" sz="1100" dirty="0"/>
              <a:t>年度 街路樹診断等マニュアル（東京都建設局）では「外観診断」</a:t>
            </a:r>
            <a:endParaRPr kumimoji="1" lang="en-US" altLang="ja-JP" sz="1100" dirty="0"/>
          </a:p>
          <a:p>
            <a:r>
              <a:rPr lang="en-US" altLang="ja-JP" sz="1100" dirty="0"/>
              <a:t>※</a:t>
            </a:r>
            <a:r>
              <a:rPr lang="ja-JP" altLang="en-US" sz="1100" dirty="0"/>
              <a:t>２　</a:t>
            </a:r>
            <a:r>
              <a:rPr kumimoji="1" lang="ja-JP" altLang="en-US" sz="1100" dirty="0"/>
              <a:t>令和</a:t>
            </a:r>
            <a:r>
              <a:rPr lang="ja-JP" altLang="en-US" sz="1100" dirty="0"/>
              <a:t>３</a:t>
            </a:r>
            <a:r>
              <a:rPr kumimoji="1" lang="ja-JP" altLang="en-US" sz="1100" dirty="0"/>
              <a:t>年度 街路樹診断等マニュアル（東京都建設局）では「機器診断」</a:t>
            </a:r>
          </a:p>
        </p:txBody>
      </p:sp>
    </p:spTree>
    <p:extLst>
      <p:ext uri="{BB962C8B-B14F-4D97-AF65-F5344CB8AC3E}">
        <p14:creationId xmlns:p14="http://schemas.microsoft.com/office/powerpoint/2010/main" val="402652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9</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32084" y="0"/>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white">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１）街路樹における維持管理の取組状況</a:t>
            </a:r>
          </a:p>
        </p:txBody>
      </p:sp>
      <p:sp>
        <p:nvSpPr>
          <p:cNvPr id="8"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38190" y="1044447"/>
            <a:ext cx="875429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（点検状況）</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●府職員、委託業者、樹木医等による簡易点検を実施</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●第１期計画として、</a:t>
            </a:r>
            <a:r>
              <a:rPr lang="en-US" altLang="ja-JP" sz="1800" dirty="0">
                <a:latin typeface="Meiryo UI" panose="020B0604030504040204" pitchFamily="50" charset="-128"/>
                <a:ea typeface="Meiryo UI" panose="020B0604030504040204" pitchFamily="50" charset="-128"/>
              </a:rPr>
              <a:t>H27</a:t>
            </a:r>
            <a:r>
              <a:rPr lang="ja-JP" altLang="en-US" sz="1800" dirty="0">
                <a:latin typeface="Meiryo UI" panose="020B0604030504040204" pitchFamily="50" charset="-128"/>
                <a:ea typeface="Meiryo UI" panose="020B0604030504040204" pitchFamily="50" charset="-128"/>
              </a:rPr>
              <a:t>年度～</a:t>
            </a:r>
            <a:r>
              <a:rPr lang="en-US" altLang="ja-JP" sz="1800" dirty="0">
                <a:latin typeface="Meiryo UI" panose="020B0604030504040204" pitchFamily="50" charset="-128"/>
                <a:ea typeface="Meiryo UI" panose="020B0604030504040204" pitchFamily="50" charset="-128"/>
              </a:rPr>
              <a:t>R</a:t>
            </a:r>
            <a:r>
              <a:rPr lang="ja-JP" altLang="en-US" sz="1800" dirty="0">
                <a:latin typeface="Meiryo UI" panose="020B0604030504040204" pitchFamily="50" charset="-128"/>
                <a:ea typeface="Meiryo UI" panose="020B0604030504040204" pitchFamily="50" charset="-128"/>
              </a:rPr>
              <a:t>元年度で中高木</a:t>
            </a:r>
            <a:r>
              <a:rPr lang="en-US" altLang="ja-JP" sz="1800" dirty="0">
                <a:latin typeface="Meiryo UI" panose="020B0604030504040204" pitchFamily="50" charset="-128"/>
                <a:ea typeface="Meiryo UI" panose="020B0604030504040204" pitchFamily="50" charset="-128"/>
              </a:rPr>
              <a:t>86,000</a:t>
            </a:r>
            <a:r>
              <a:rPr lang="ja-JP" altLang="en-US" sz="1800" dirty="0">
                <a:latin typeface="Meiryo UI" panose="020B0604030504040204" pitchFamily="50" charset="-128"/>
                <a:ea typeface="Meiryo UI" panose="020B0604030504040204" pitchFamily="50" charset="-128"/>
              </a:rPr>
              <a:t>本に対する点検を実施し、</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一部伐採等を行ったことから、</a:t>
            </a:r>
            <a:r>
              <a:rPr lang="en-US" altLang="ja-JP" sz="1800" dirty="0">
                <a:latin typeface="Meiryo UI" panose="020B0604030504040204" pitchFamily="50" charset="-128"/>
                <a:ea typeface="Meiryo UI" panose="020B0604030504040204" pitchFamily="50" charset="-128"/>
              </a:rPr>
              <a:t>R</a:t>
            </a:r>
            <a:r>
              <a:rPr lang="ja-JP" altLang="en-US" sz="1800" dirty="0">
                <a:latin typeface="Meiryo UI" panose="020B0604030504040204" pitchFamily="50" charset="-128"/>
                <a:ea typeface="Meiryo UI" panose="020B0604030504040204" pitchFamily="50" charset="-128"/>
              </a:rPr>
              <a:t>元年度末時点で約</a:t>
            </a:r>
            <a:r>
              <a:rPr lang="en-US" altLang="ja-JP" sz="1800" dirty="0">
                <a:latin typeface="Meiryo UI" panose="020B0604030504040204" pitchFamily="50" charset="-128"/>
                <a:ea typeface="Meiryo UI" panose="020B0604030504040204" pitchFamily="50" charset="-128"/>
              </a:rPr>
              <a:t>80,000</a:t>
            </a:r>
            <a:r>
              <a:rPr lang="ja-JP" altLang="en-US" sz="1800" dirty="0">
                <a:latin typeface="Meiryo UI" panose="020B0604030504040204" pitchFamily="50" charset="-128"/>
                <a:ea typeface="Meiryo UI" panose="020B0604030504040204" pitchFamily="50" charset="-128"/>
              </a:rPr>
              <a:t>本が点検対象</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●現在、第２期計画として、</a:t>
            </a:r>
            <a:r>
              <a:rPr lang="en-US" altLang="ja-JP" sz="1800" dirty="0">
                <a:latin typeface="Meiryo UI" panose="020B0604030504040204" pitchFamily="50" charset="-128"/>
                <a:ea typeface="Meiryo UI" panose="020B0604030504040204" pitchFamily="50" charset="-128"/>
              </a:rPr>
              <a:t>R2</a:t>
            </a:r>
            <a:r>
              <a:rPr lang="ja-JP" altLang="en-US" sz="1800" dirty="0">
                <a:latin typeface="Meiryo UI" panose="020B0604030504040204" pitchFamily="50" charset="-128"/>
                <a:ea typeface="Meiryo UI" panose="020B0604030504040204" pitchFamily="50" charset="-128"/>
              </a:rPr>
              <a:t>年度から順次診断を実施中</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計画（第２期）に対する進捗状況（</a:t>
            </a:r>
            <a:r>
              <a:rPr lang="en-US" altLang="ja-JP" sz="1800" dirty="0">
                <a:latin typeface="Meiryo UI" panose="020B0604030504040204" pitchFamily="50" charset="-128"/>
                <a:ea typeface="Meiryo UI" panose="020B0604030504040204" pitchFamily="50" charset="-128"/>
              </a:rPr>
              <a:t>R</a:t>
            </a:r>
            <a:r>
              <a:rPr lang="ja-JP" altLang="en-US" sz="1800" dirty="0">
                <a:latin typeface="Meiryo UI" panose="020B0604030504040204" pitchFamily="50" charset="-128"/>
                <a:ea typeface="Meiryo UI" panose="020B0604030504040204" pitchFamily="50" charset="-128"/>
              </a:rPr>
              <a:t>４年度末）⇒　</a:t>
            </a:r>
            <a:r>
              <a:rPr lang="en-US" altLang="ja-JP" sz="1800" dirty="0">
                <a:latin typeface="Meiryo UI" panose="020B0604030504040204" pitchFamily="50" charset="-128"/>
                <a:ea typeface="Meiryo UI" panose="020B0604030504040204" pitchFamily="50" charset="-128"/>
              </a:rPr>
              <a:t>55</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R</a:t>
            </a:r>
            <a:r>
              <a:rPr lang="ja-JP" altLang="en-US" sz="1800" dirty="0">
                <a:latin typeface="Meiryo UI" panose="020B0604030504040204" pitchFamily="50" charset="-128"/>
                <a:ea typeface="Meiryo UI" panose="020B0604030504040204" pitchFamily="50" charset="-128"/>
              </a:rPr>
              <a:t>５年度末）⇒  </a:t>
            </a:r>
            <a:r>
              <a:rPr lang="en-US" altLang="ja-JP" sz="1800" dirty="0">
                <a:latin typeface="Meiryo UI" panose="020B0604030504040204" pitchFamily="50" charset="-128"/>
                <a:ea typeface="Meiryo UI" panose="020B0604030504040204" pitchFamily="50" charset="-128"/>
              </a:rPr>
              <a:t>81%</a:t>
            </a:r>
            <a:r>
              <a:rPr lang="ja-JP" altLang="en-US" sz="1800" dirty="0">
                <a:latin typeface="Meiryo UI" panose="020B0604030504040204" pitchFamily="50" charset="-128"/>
                <a:ea typeface="Meiryo UI" panose="020B0604030504040204" pitchFamily="50" charset="-128"/>
              </a:rPr>
              <a:t>（予定）</a:t>
            </a:r>
            <a:endParaRPr lang="en-US" altLang="ja-JP" sz="1800" dirty="0">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1A6DFA67-A709-4C9E-85F7-433C5D825F77}"/>
              </a:ext>
            </a:extLst>
          </p:cNvPr>
          <p:cNvSpPr txBox="1">
            <a:spLocks/>
          </p:cNvSpPr>
          <p:nvPr/>
        </p:nvSpPr>
        <p:spPr>
          <a:xfrm>
            <a:off x="138190" y="610612"/>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　点検・診断の取組状況</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4" name="テキスト ボックス 4">
            <a:extLst>
              <a:ext uri="{FF2B5EF4-FFF2-40B4-BE49-F238E27FC236}">
                <a16:creationId xmlns:a16="http://schemas.microsoft.com/office/drawing/2014/main" id="{3EBD9B11-1078-45E8-817C-D3BC72868D8A}"/>
              </a:ext>
            </a:extLst>
          </p:cNvPr>
          <p:cNvSpPr txBox="1">
            <a:spLocks noChangeArrowheads="1"/>
          </p:cNvSpPr>
          <p:nvPr/>
        </p:nvSpPr>
        <p:spPr bwMode="auto">
          <a:xfrm>
            <a:off x="1305696" y="3549680"/>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第２期計画</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2" name="Text Box 5">
            <a:extLst>
              <a:ext uri="{FF2B5EF4-FFF2-40B4-BE49-F238E27FC236}">
                <a16:creationId xmlns:a16="http://schemas.microsoft.com/office/drawing/2014/main" id="{E1B3BFEE-201B-47E9-9812-8B08D6F4086D}"/>
              </a:ext>
            </a:extLst>
          </p:cNvPr>
          <p:cNvSpPr txBox="1">
            <a:spLocks noChangeArrowheads="1"/>
          </p:cNvSpPr>
          <p:nvPr/>
        </p:nvSpPr>
        <p:spPr bwMode="auto">
          <a:xfrm>
            <a:off x="345850" y="5936873"/>
            <a:ext cx="8754290" cy="86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500"/>
              </a:lnSpc>
              <a:spcBef>
                <a:spcPts val="600"/>
              </a:spcBef>
              <a:buFont typeface="Arial" panose="020B0604020202020204" pitchFamily="34" charset="0"/>
              <a:buNone/>
            </a:pPr>
            <a:endParaRPr lang="en-US" altLang="ja-JP" sz="1800" b="1"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　⇒計画的に点検を進めている</a:t>
            </a:r>
            <a:endParaRPr lang="en-US" altLang="ja-JP" sz="1800" b="1"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　⇒</a:t>
            </a:r>
            <a:r>
              <a:rPr lang="ja-JP" altLang="en-US" sz="1800" b="1" u="sng" dirty="0">
                <a:latin typeface="Meiryo UI" panose="020B0604030504040204" pitchFamily="50" charset="-128"/>
                <a:ea typeface="Meiryo UI" panose="020B0604030504040204" pitchFamily="50" charset="-128"/>
              </a:rPr>
              <a:t>今後は、簡易診断手法の妥当性、新技術を用いた点検手法の検討等が必要</a:t>
            </a:r>
            <a:endParaRPr lang="en-US" altLang="ja-JP" sz="1800" b="1" u="sng"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CBD25E59-F723-4F83-8E7C-DF39B56E7337}"/>
              </a:ext>
            </a:extLst>
          </p:cNvPr>
          <p:cNvPicPr>
            <a:picLocks noChangeAspect="1"/>
          </p:cNvPicPr>
          <p:nvPr/>
        </p:nvPicPr>
        <p:blipFill>
          <a:blip r:embed="rId3"/>
          <a:stretch>
            <a:fillRect/>
          </a:stretch>
        </p:blipFill>
        <p:spPr>
          <a:xfrm>
            <a:off x="1989772" y="3809114"/>
            <a:ext cx="5466446" cy="2282620"/>
          </a:xfrm>
          <a:prstGeom prst="rect">
            <a:avLst/>
          </a:prstGeom>
        </p:spPr>
      </p:pic>
    </p:spTree>
    <p:extLst>
      <p:ext uri="{BB962C8B-B14F-4D97-AF65-F5344CB8AC3E}">
        <p14:creationId xmlns:p14="http://schemas.microsoft.com/office/powerpoint/2010/main" val="36650456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0d2816-acf1-4867-9480-e239a5331c18">
      <UserInfo>
        <DisplayName>石井　良典</DisplayName>
        <AccountId>8</AccountId>
        <AccountType/>
      </UserInfo>
      <UserInfo>
        <DisplayName>丸橋　尚司</DisplayName>
        <AccountId>11</AccountId>
        <AccountType/>
      </UserInfo>
      <UserInfo>
        <DisplayName>中井　和弘</DisplayName>
        <AccountId>12</AccountId>
        <AccountType/>
      </UserInfo>
      <UserInfo>
        <DisplayName>妻井　繁信</DisplayName>
        <AccountId>13</AccountId>
        <AccountType/>
      </UserInfo>
    </SharedWithUser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564772-198C-448D-B79C-930487DC95E1}">
  <ds:schemaRefs>
    <ds:schemaRef ds:uri="http://purl.org/dc/dcmitype/"/>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60b12527-e226-4614-b792-74ec134ea487"/>
    <ds:schemaRef ds:uri="070d2816-acf1-4867-9480-e239a5331c18"/>
    <ds:schemaRef ds:uri="http://purl.org/dc/terms/"/>
    <ds:schemaRef ds:uri="http://purl.org/dc/elements/1.1/"/>
  </ds:schemaRefs>
</ds:datastoreItem>
</file>

<file path=customXml/itemProps2.xml><?xml version="1.0" encoding="utf-8"?>
<ds:datastoreItem xmlns:ds="http://schemas.openxmlformats.org/officeDocument/2006/customXml" ds:itemID="{AC2DA2BF-3B00-442D-B8D0-84DBBDC91CB4}">
  <ds:schemaRefs>
    <ds:schemaRef ds:uri="http://schemas.microsoft.com/office/2006/metadata/longProperties"/>
  </ds:schemaRefs>
</ds:datastoreItem>
</file>

<file path=customXml/itemProps3.xml><?xml version="1.0" encoding="utf-8"?>
<ds:datastoreItem xmlns:ds="http://schemas.openxmlformats.org/officeDocument/2006/customXml" ds:itemID="{7E7C276D-B674-4795-9DA6-4B02EC6E9145}">
  <ds:schemaRefs>
    <ds:schemaRef ds:uri="http://schemas.microsoft.com/sharepoint/v3/contenttype/forms"/>
  </ds:schemaRefs>
</ds:datastoreItem>
</file>

<file path=customXml/itemProps4.xml><?xml version="1.0" encoding="utf-8"?>
<ds:datastoreItem xmlns:ds="http://schemas.openxmlformats.org/officeDocument/2006/customXml" ds:itemID="{304EA12A-202C-4C0D-A396-36D8A73FF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16962</TotalTime>
  <Words>2176</Words>
  <Application>Microsoft Office PowerPoint</Application>
  <PresentationFormat>画面に合わせる (4:3)</PresentationFormat>
  <Paragraphs>254</Paragraphs>
  <Slides>13</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BIZ UDゴシック</vt:lpstr>
      <vt:lpstr>Meiryo UI</vt:lpstr>
      <vt:lpstr>ＭＳ Ｐゴシック</vt:lpstr>
      <vt:lpstr>Arial</vt:lpstr>
      <vt:lpstr>Calibri</vt:lpstr>
      <vt:lpstr>Office ​​テーマ</vt:lpstr>
      <vt:lpstr>大阪府都市基盤施設維持管理技術審議会 第１回　道路・橋梁等部会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杉田　裕人</cp:lastModifiedBy>
  <cp:revision>888</cp:revision>
  <cp:lastPrinted>2024-02-29T07:28:39Z</cp:lastPrinted>
  <dcterms:created xsi:type="dcterms:W3CDTF">2013-03-26T10:27:51Z</dcterms:created>
  <dcterms:modified xsi:type="dcterms:W3CDTF">2024-03-13T07:48:57Z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y fmtid="{D5CDD505-2E9C-101B-9397-08002B2CF9AE}" pid="3" name="display_urn:schemas-microsoft-com:office:office#SharedWithUsers">
    <vt:lpwstr>石井　良典;丸橋　尚司;中井　和弘;妻井　繁信</vt:lpwstr>
  </property>
  <property fmtid="{D5CDD505-2E9C-101B-9397-08002B2CF9AE}" pid="4" name="SharedWithUsers">
    <vt:lpwstr>8;#石井　良典;#11;#丸橋　尚司;#12;#中井　和弘;#13;#妻井　繁信</vt:lpwstr>
  </property>
</Properties>
</file>